
<file path=[Content_Types].xml><?xml version="1.0" encoding="utf-8"?>
<Types xmlns="http://schemas.openxmlformats.org/package/2006/content-types">
  <Override PartName="/ppt/theme/theme5.xml" ContentType="application/vnd.openxmlformats-officedocument.theme+xml"/>
  <Override PartName="/customXml/itemProps24.xml" ContentType="application/vnd.openxmlformats-officedocument.customXmlProperties+xml"/>
  <Override PartName="/customXml/itemProps71.xml" ContentType="application/vnd.openxmlformats-officedocument.customXmlProperties+xml"/>
  <Override PartName="/customXml/itemProps113.xml" ContentType="application/vnd.openxmlformats-officedocument.customXmlPropertie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customXml/itemProps87.xml" ContentType="application/vnd.openxmlformats-officedocument.customXml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customXml/itemProps18.xml" ContentType="application/vnd.openxmlformats-officedocument.customXmlProperties+xml"/>
  <Override PartName="/customXml/itemProps65.xml" ContentType="application/vnd.openxmlformats-officedocument.customXmlProperties+xml"/>
  <Override PartName="/customXml/itemProps107.xml" ContentType="application/vnd.openxmlformats-officedocument.customXmlProperties+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customXml/itemProps43.xml" ContentType="application/vnd.openxmlformats-officedocument.customXmlProperties+xml"/>
  <Override PartName="/customXml/itemProps90.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customXml/itemProps21.xml" ContentType="application/vnd.openxmlformats-officedocument.customXmlProperties+xml"/>
  <Override PartName="/customXml/itemProps110.xml" ContentType="application/vnd.openxmlformats-officedocument.customXmlProperties+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customXml/itemProps59.xml" ContentType="application/vnd.openxmlformats-officedocument.customXmlProperties+xml"/>
  <Override PartName="/ppt/slideLayouts/slideLayout244.xml" ContentType="application/vnd.openxmlformats-officedocument.presentationml.slideLayout+xml"/>
  <Override PartName="/customXml/itemProps7.xml" ContentType="application/vnd.openxmlformats-officedocument.customXmlProperties+xml"/>
  <Override PartName="/ppt/slideLayouts/slideLayout222.xml" ContentType="application/vnd.openxmlformats-officedocument.presentationml.slideLayout+xml"/>
  <Override PartName="/customXml/itemProps37.xml" ContentType="application/vnd.openxmlformats-officedocument.customXmlProperties+xml"/>
  <Override PartName="/customXml/itemProps84.xml" ContentType="application/vnd.openxmlformats-officedocument.customXmlProperties+xml"/>
  <Override PartName="/customXml/itemProps126.xml" ContentType="application/vnd.openxmlformats-officedocument.customXmlPropertie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customXml/itemProps15.xml" ContentType="application/vnd.openxmlformats-officedocument.customXmlProperties+xml"/>
  <Override PartName="/customXml/itemProps62.xml" ContentType="application/vnd.openxmlformats-officedocument.customXmlProperties+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customXml/itemProps104.xml" ContentType="application/vnd.openxmlformats-officedocument.customXmlPropertie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customXml/itemProps40.xml" ContentType="application/vnd.openxmlformats-officedocument.customXmlProperties+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40.xml" ContentType="application/vnd.openxmlformats-officedocument.presentationml.slideLayout+xml"/>
  <Override PartName="/customXml/itemProps78.xml" ContentType="application/vnd.openxmlformats-officedocument.customXmlProperties+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customXml/itemProps4.xml" ContentType="application/vnd.openxmlformats-officedocument.customXmlProperties+xml"/>
  <Override PartName="/customXml/itemProps56.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customXml/itemProps34.xml" ContentType="application/vnd.openxmlformats-officedocument.customXmlProperties+xml"/>
  <Override PartName="/customXml/itemProps45.xml" ContentType="application/vnd.openxmlformats-officedocument.customXmlProperties+xml"/>
  <Override PartName="/customXml/itemProps81.xml" ContentType="application/vnd.openxmlformats-officedocument.customXmlProperties+xml"/>
  <Override PartName="/customXml/itemProps92.xml" ContentType="application/vnd.openxmlformats-officedocument.customXmlProperties+xml"/>
  <Override PartName="/customXml/itemProps123.xml" ContentType="application/vnd.openxmlformats-officedocument.customXmlProperties+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customXml/itemProps23.xml" ContentType="application/vnd.openxmlformats-officedocument.customXmlProperties+xml"/>
  <Override PartName="/customXml/itemProps70.xml" ContentType="application/vnd.openxmlformats-officedocument.customXmlProperties+xml"/>
  <Override PartName="/customXml/itemProps112.xml" ContentType="application/vnd.openxmlformats-officedocument.customXmlProperties+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customXml/itemProps12.xml" ContentType="application/vnd.openxmlformats-officedocument.customXmlProperties+xml"/>
  <Override PartName="/customXml/itemProps101.xml" ContentType="application/vnd.openxmlformats-officedocument.customXmlProperties+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customXml/itemProps9.xml" ContentType="application/vnd.openxmlformats-officedocument.customXmlProperties+xml"/>
  <Override PartName="/customXml/itemProps97.xml" ContentType="application/vnd.openxmlformats-officedocument.customXmlProperties+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customXml/itemProps39.xml" ContentType="application/vnd.openxmlformats-officedocument.customXmlProperties+xml"/>
  <Override PartName="/customXml/itemProps86.xml" ContentType="application/vnd.openxmlformats-officedocument.customXmlPropertie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customXml/itemProps17.xml" ContentType="application/vnd.openxmlformats-officedocument.customXmlProperties+xml"/>
  <Override PartName="/customXml/itemProps28.xml" ContentType="application/vnd.openxmlformats-officedocument.customXmlProperties+xml"/>
  <Override PartName="/customXml/itemProps64.xml" ContentType="application/vnd.openxmlformats-officedocument.customXmlProperties+xml"/>
  <Override PartName="/customXml/itemProps75.xml" ContentType="application/vnd.openxmlformats-officedocument.customXmlProperties+xml"/>
  <Override PartName="/customXml/itemProps117.xml" ContentType="application/vnd.openxmlformats-officedocument.customXmlProperties+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customXml/itemProps53.xml" ContentType="application/vnd.openxmlformats-officedocument.customXmlProperties+xml"/>
  <Override PartName="/customXml/itemProps106.xml" ContentType="application/vnd.openxmlformats-officedocument.customXmlPropertie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customXml/itemProps1.xml" ContentType="application/vnd.openxmlformats-officedocument.customXmlProperties+xml"/>
  <Override PartName="/customXml/itemProps42.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customXml/itemProps31.xml" ContentType="application/vnd.openxmlformats-officedocument.customXmlProperties+xml"/>
  <Override PartName="/customXml/itemProps120.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customXml/itemProps20.xml" ContentType="application/vnd.openxmlformats-officedocument.customXmlProperties+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customXml/itemProps69.xml" ContentType="application/vnd.openxmlformats-officedocument.customXmlProperties+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customXml/itemProps6.xml" ContentType="application/vnd.openxmlformats-officedocument.customXmlProperties+xml"/>
  <Override PartName="/customXml/itemProps58.xml" ContentType="application/vnd.openxmlformats-officedocument.customXmlProperties+xml"/>
  <Override PartName="/ppt/slideLayouts/slideLayout232.xml" ContentType="application/vnd.openxmlformats-officedocument.presentationml.slideLayout+xml"/>
  <Override PartName="/customXml/itemProps36.xml" ContentType="application/vnd.openxmlformats-officedocument.customXmlProperties+xml"/>
  <Override PartName="/customXml/itemProps47.xml" ContentType="application/vnd.openxmlformats-officedocument.customXmlProperties+xml"/>
  <Override PartName="/customXml/itemProps83.xml" ContentType="application/vnd.openxmlformats-officedocument.customXmlProperties+xml"/>
  <Override PartName="/customXml/itemProps94.xml" ContentType="application/vnd.openxmlformats-officedocument.customXmlPropertie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customXml/itemProps25.xml" ContentType="application/vnd.openxmlformats-officedocument.customXmlProperties+xml"/>
  <Override PartName="/customXml/itemProps72.xml" ContentType="application/vnd.openxmlformats-officedocument.customXmlProperties+xml"/>
  <Override PartName="/customXml/itemProps114.xml" ContentType="application/vnd.openxmlformats-officedocument.customXmlProperties+xml"/>
  <Override PartName="/customXml/itemProps125.xml" ContentType="application/vnd.openxmlformats-officedocument.customXmlProperties+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customXml/itemProps14.xml" ContentType="application/vnd.openxmlformats-officedocument.customXmlProperties+xml"/>
  <Override PartName="/customXml/itemProps61.xml" ContentType="application/vnd.openxmlformats-officedocument.customXmlProperties+xml"/>
  <Override PartName="/customXml/itemProps103.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customXml/itemProps50.xml" ContentType="application/vnd.openxmlformats-officedocument.customXmlProperti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customXml/itemProps99.xml" ContentType="application/vnd.openxmlformats-officedocument.customXmlProperties+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customXml/itemProps88.xml" ContentType="application/vnd.openxmlformats-officedocument.customXmlProperties+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customXml/itemProps77.xml" ContentType="application/vnd.openxmlformats-officedocument.customXmlProperties+xml"/>
  <Override PartName="/customXml/itemProps119.xml" ContentType="application/vnd.openxmlformats-officedocument.customXmlProperties+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customXml/itemProps19.xml" ContentType="application/vnd.openxmlformats-officedocument.customXmlProperties+xml"/>
  <Override PartName="/customXml/itemProps55.xml" ContentType="application/vnd.openxmlformats-officedocument.customXmlProperties+xml"/>
  <Override PartName="/customXml/itemProps66.xml" ContentType="application/vnd.openxmlformats-officedocument.customXmlProperties+xml"/>
  <Override PartName="/customXml/itemProps108.xml" ContentType="application/vnd.openxmlformats-officedocument.customXmlPropertie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customXml/itemProps3.xml" ContentType="application/vnd.openxmlformats-officedocument.customXmlProperties+xml"/>
  <Override PartName="/customXml/itemProps44.xml" ContentType="application/vnd.openxmlformats-officedocument.customXmlProperties+xml"/>
  <Override PartName="/customXml/itemProps91.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customXml/itemProps33.xml" ContentType="application/vnd.openxmlformats-officedocument.customXmlProperties+xml"/>
  <Override PartName="/customXml/itemProps80.xml" ContentType="application/vnd.openxmlformats-officedocument.customXmlProperties+xml"/>
  <Override PartName="/customXml/itemProps122.xml" ContentType="application/vnd.openxmlformats-officedocument.customXmlPropertie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customXml/itemProps11.xml" ContentType="application/vnd.openxmlformats-officedocument.customXmlProperties+xml"/>
  <Override PartName="/customXml/itemProps22.xml" ContentType="application/vnd.openxmlformats-officedocument.customXmlProperties+xml"/>
  <Override PartName="/customXml/itemProps100.xml" ContentType="application/vnd.openxmlformats-officedocument.customXmlProperties+xml"/>
  <Override PartName="/customXml/itemProps111.xml" ContentType="application/vnd.openxmlformats-officedocument.customXmlPropertie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customXml/itemProps8.xml" ContentType="application/vnd.openxmlformats-officedocument.customXmlProperties+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customXml/itemProps38.xml" ContentType="application/vnd.openxmlformats-officedocument.customXmlProperties+xml"/>
  <Override PartName="/customXml/itemProps49.xml" ContentType="application/vnd.openxmlformats-officedocument.customXmlProperties+xml"/>
  <Override PartName="/customXml/itemProps85.xml" ContentType="application/vnd.openxmlformats-officedocument.customXmlProperties+xml"/>
  <Override PartName="/customXml/itemProps96.xml" ContentType="application/vnd.openxmlformats-officedocument.customXmlPropertie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customXml/itemProps27.xml" ContentType="application/vnd.openxmlformats-officedocument.customXmlProperties+xml"/>
  <Override PartName="/customXml/itemProps74.xml" ContentType="application/vnd.openxmlformats-officedocument.customXmlProperties+xml"/>
  <Override PartName="/customXml/itemProps116.xml" ContentType="application/vnd.openxmlformats-officedocument.customXmlProperties+xml"/>
  <Override PartName="/customXml/itemProps127.xml" ContentType="application/vnd.openxmlformats-officedocument.customXmlProperties+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customXml/itemProps16.xml" ContentType="application/vnd.openxmlformats-officedocument.customXmlProperties+xml"/>
  <Override PartName="/customXml/itemProps63.xml" ContentType="application/vnd.openxmlformats-officedocument.customXmlProperties+xml"/>
  <Override PartName="/customXml/itemProps105.xml" ContentType="application/vnd.openxmlformats-officedocument.customXmlPropertie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customXml/itemProps41.xml" ContentType="application/vnd.openxmlformats-officedocument.customXmlProperties+xml"/>
  <Override PartName="/customXml/itemProps5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customXml/itemProps30.xml" ContentType="application/vnd.openxmlformats-officedocument.customXmlProperties+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customXml/itemProps79.xml" ContentType="application/vnd.openxmlformats-officedocument.customXmlProperties+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customXml/itemProps57.xml" ContentType="application/vnd.openxmlformats-officedocument.customXmlProperties+xml"/>
  <Override PartName="/customXml/itemProps68.xml" ContentType="application/vnd.openxmlformats-officedocument.customXmlProperties+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customXml/itemProps5.xml" ContentType="application/vnd.openxmlformats-officedocument.customXmlProperties+xml"/>
  <Override PartName="/customXml/itemProps46.xml" ContentType="application/vnd.openxmlformats-officedocument.customXmlProperties+xml"/>
  <Override PartName="/customXml/itemProps93.xml" ContentType="application/vnd.openxmlformats-officedocument.customXmlPropertie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customXml/itemProps35.xml" ContentType="application/vnd.openxmlformats-officedocument.customXmlProperties+xml"/>
  <Override PartName="/customXml/itemProps82.xml" ContentType="application/vnd.openxmlformats-officedocument.customXmlProperties+xml"/>
  <Override PartName="/customXml/itemProps124.xml" ContentType="application/vnd.openxmlformats-officedocument.customXmlProperties+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customXml/itemProps13.xml" ContentType="application/vnd.openxmlformats-officedocument.customXmlProperties+xml"/>
  <Override PartName="/customXml/itemProps60.xml" ContentType="application/vnd.openxmlformats-officedocument.customXmlProperties+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customXml/itemProps102.xml" ContentType="application/vnd.openxmlformats-officedocument.customXmlProperties+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customXml/itemProps98.xml" ContentType="application/vnd.openxmlformats-officedocument.customXmlProperties+xml"/>
  <Override PartName="/ppt/slideMasters/slideMaster22.xml" ContentType="application/vnd.openxmlformats-officedocument.presentationml.slideMaster+xml"/>
  <Override PartName="/customXml/itemProps29.xml" ContentType="application/vnd.openxmlformats-officedocument.customXmlProperties+xml"/>
  <Override PartName="/customXml/itemProps76.xml" ContentType="application/vnd.openxmlformats-officedocument.customXmlProperties+xml"/>
  <Override PartName="/customXml/itemProps118.xml" ContentType="application/vnd.openxmlformats-officedocument.customXmlProperties+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customXml/itemProps2.xml" ContentType="application/vnd.openxmlformats-officedocument.customXmlProperties+xml"/>
  <Override PartName="/customXml/itemProps54.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customXml/itemProps32.xml" ContentType="application/vnd.openxmlformats-officedocument.customXmlProperties+xml"/>
  <Override PartName="/customXml/itemProps121.xml" ContentType="application/vnd.openxmlformats-officedocument.customXmlProperties+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customXml/itemProps10.xml" ContentType="application/vnd.openxmlformats-officedocument.customXmlProperties+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customXml/itemProps48.xml" ContentType="application/vnd.openxmlformats-officedocument.customXmlProperties+xml"/>
  <Override PartName="/customXml/itemProps95.xml" ContentType="application/vnd.openxmlformats-officedocument.customXmlProperties+xml"/>
  <Override PartName="/ppt/theme/theme7.xml" ContentType="application/vnd.openxmlformats-officedocument.theme+xml"/>
  <Override PartName="/ppt/slideLayouts/slideLayout211.xml" ContentType="application/vnd.openxmlformats-officedocument.presentationml.slideLayout+xml"/>
  <Override PartName="/customXml/itemProps26.xml" ContentType="application/vnd.openxmlformats-officedocument.customXmlProperties+xml"/>
  <Override PartName="/customXml/itemProps73.xml" ContentType="application/vnd.openxmlformats-officedocument.customXmlProperties+xml"/>
  <Override PartName="/customXml/itemProps115.xml" ContentType="application/vnd.openxmlformats-officedocument.customXmlProperties+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customXml/itemProps51.xml" ContentType="application/vnd.openxmlformats-officedocument.customXmlPropertie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customXml/itemProps89.xml" ContentType="application/vnd.openxmlformats-officedocument.customXmlProperties+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customXml/itemProps67.xml" ContentType="application/vnd.openxmlformats-officedocument.customXmlProperties+xml"/>
  <Override PartName="/customXml/itemProps109.xml" ContentType="application/vnd.openxmlformats-officedocument.customXmlProperties+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28"/>
    <p:sldMasterId id="2147483664" r:id="rId129"/>
    <p:sldMasterId id="2147483814" r:id="rId130"/>
    <p:sldMasterId id="2147485048" r:id="rId131"/>
    <p:sldMasterId id="2147485228" r:id="rId132"/>
    <p:sldMasterId id="2147485278" r:id="rId133"/>
    <p:sldMasterId id="2147485487" r:id="rId134"/>
    <p:sldMasterId id="2147485704" r:id="rId135"/>
    <p:sldMasterId id="2147485881" r:id="rId136"/>
    <p:sldMasterId id="2147486214" r:id="rId137"/>
    <p:sldMasterId id="2147486251" r:id="rId138"/>
    <p:sldMasterId id="2147486416" r:id="rId139"/>
    <p:sldMasterId id="2147486456" r:id="rId140"/>
    <p:sldMasterId id="2147486481" r:id="rId141"/>
    <p:sldMasterId id="2147486671" r:id="rId142"/>
    <p:sldMasterId id="2147486838" r:id="rId143"/>
    <p:sldMasterId id="2147486890" r:id="rId144"/>
    <p:sldMasterId id="2147486902" r:id="rId145"/>
    <p:sldMasterId id="2147486915" r:id="rId146"/>
    <p:sldMasterId id="2147486952" r:id="rId147"/>
    <p:sldMasterId id="2147486967" r:id="rId148"/>
    <p:sldMasterId id="2147486979" r:id="rId149"/>
    <p:sldMasterId id="2147486991" r:id="rId150"/>
  </p:sldMasterIdLst>
  <p:notesMasterIdLst>
    <p:notesMasterId r:id="rId194"/>
  </p:notesMasterIdLst>
  <p:handoutMasterIdLst>
    <p:handoutMasterId r:id="rId195"/>
  </p:handoutMasterIdLst>
  <p:sldIdLst>
    <p:sldId id="1238" r:id="rId151"/>
    <p:sldId id="1210" r:id="rId152"/>
    <p:sldId id="1334" r:id="rId153"/>
    <p:sldId id="1272" r:id="rId154"/>
    <p:sldId id="1240" r:id="rId155"/>
    <p:sldId id="1287" r:id="rId156"/>
    <p:sldId id="1307" r:id="rId157"/>
    <p:sldId id="1304" r:id="rId158"/>
    <p:sldId id="1305" r:id="rId159"/>
    <p:sldId id="1306" r:id="rId160"/>
    <p:sldId id="1308" r:id="rId161"/>
    <p:sldId id="1291" r:id="rId162"/>
    <p:sldId id="1329" r:id="rId163"/>
    <p:sldId id="1309" r:id="rId164"/>
    <p:sldId id="1249" r:id="rId165"/>
    <p:sldId id="1333" r:id="rId166"/>
    <p:sldId id="1289" r:id="rId167"/>
    <p:sldId id="1313" r:id="rId168"/>
    <p:sldId id="1317" r:id="rId169"/>
    <p:sldId id="1293" r:id="rId170"/>
    <p:sldId id="1294" r:id="rId171"/>
    <p:sldId id="1298" r:id="rId172"/>
    <p:sldId id="1327" r:id="rId173"/>
    <p:sldId id="1332" r:id="rId174"/>
    <p:sldId id="1248" r:id="rId175"/>
    <p:sldId id="1331" r:id="rId176"/>
    <p:sldId id="1318" r:id="rId177"/>
    <p:sldId id="1319" r:id="rId178"/>
    <p:sldId id="1325" r:id="rId179"/>
    <p:sldId id="1320" r:id="rId180"/>
    <p:sldId id="1321" r:id="rId181"/>
    <p:sldId id="1322" r:id="rId182"/>
    <p:sldId id="1328" r:id="rId183"/>
    <p:sldId id="1324" r:id="rId184"/>
    <p:sldId id="1254" r:id="rId185"/>
    <p:sldId id="1256" r:id="rId186"/>
    <p:sldId id="1310" r:id="rId187"/>
    <p:sldId id="1260" r:id="rId188"/>
    <p:sldId id="1311" r:id="rId189"/>
    <p:sldId id="1261" r:id="rId190"/>
    <p:sldId id="1316" r:id="rId191"/>
    <p:sldId id="1264" r:id="rId192"/>
    <p:sldId id="1239" r:id="rId193"/>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xmlns=""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FFFCC"/>
    <a:srgbClr val="FF9900"/>
    <a:srgbClr val="CCFFCC"/>
    <a:srgbClr val="5D2884"/>
    <a:srgbClr val="FF9933"/>
    <a:srgbClr val="000000"/>
    <a:srgbClr val="CC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6702" autoAdjust="0"/>
  </p:normalViewPr>
  <p:slideViewPr>
    <p:cSldViewPr>
      <p:cViewPr varScale="1">
        <p:scale>
          <a:sx n="80" d="100"/>
          <a:sy n="80" d="100"/>
        </p:scale>
        <p:origin x="-1644" y="-78"/>
      </p:cViewPr>
      <p:guideLst>
        <p:guide orient="horz" pos="2160"/>
        <p:guide pos="288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5340"/>
    </p:cViewPr>
  </p:sorterViewPr>
  <p:notesViewPr>
    <p:cSldViewPr>
      <p:cViewPr varScale="1">
        <p:scale>
          <a:sx n="94" d="100"/>
          <a:sy n="94" d="100"/>
        </p:scale>
        <p:origin x="-3468"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Master" Target="slideMasters/slideMaster11.xml"/><Relationship Id="rId159" Type="http://schemas.openxmlformats.org/officeDocument/2006/relationships/slide" Target="slides/slide9.xml"/><Relationship Id="rId170" Type="http://schemas.openxmlformats.org/officeDocument/2006/relationships/slide" Target="slides/slide20.xml"/><Relationship Id="rId191" Type="http://schemas.openxmlformats.org/officeDocument/2006/relationships/slide" Target="slides/slide41.xml"/><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28" Type="http://schemas.openxmlformats.org/officeDocument/2006/relationships/slideMaster" Target="slideMasters/slideMaster1.xml"/><Relationship Id="rId144" Type="http://schemas.openxmlformats.org/officeDocument/2006/relationships/slideMaster" Target="slideMasters/slideMaster17.xml"/><Relationship Id="rId149" Type="http://schemas.openxmlformats.org/officeDocument/2006/relationships/slideMaster" Target="slideMasters/slideMaster22.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10.xml"/><Relationship Id="rId165" Type="http://schemas.openxmlformats.org/officeDocument/2006/relationships/slide" Target="slides/slide15.xml"/><Relationship Id="rId181" Type="http://schemas.openxmlformats.org/officeDocument/2006/relationships/slide" Target="slides/slide31.xml"/><Relationship Id="rId186" Type="http://schemas.openxmlformats.org/officeDocument/2006/relationships/slide" Target="slides/slide36.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slideMaster" Target="slideMasters/slideMaster7.xml"/><Relationship Id="rId139" Type="http://schemas.openxmlformats.org/officeDocument/2006/relationships/slideMaster" Target="slideMasters/slideMaster12.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Master" Target="slideMasters/slideMaster23.xml"/><Relationship Id="rId155" Type="http://schemas.openxmlformats.org/officeDocument/2006/relationships/slide" Target="slides/slide5.xml"/><Relationship Id="rId171" Type="http://schemas.openxmlformats.org/officeDocument/2006/relationships/slide" Target="slides/slide21.xml"/><Relationship Id="rId176" Type="http://schemas.openxmlformats.org/officeDocument/2006/relationships/slide" Target="slides/slide26.xml"/><Relationship Id="rId192" Type="http://schemas.openxmlformats.org/officeDocument/2006/relationships/slide" Target="slides/slide42.xml"/><Relationship Id="rId197" Type="http://schemas.openxmlformats.org/officeDocument/2006/relationships/presProps" Target="presProp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slideMaster" Target="slideMasters/slideMaster2.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Master" Target="slideMasters/slideMaster13.xml"/><Relationship Id="rId145" Type="http://schemas.openxmlformats.org/officeDocument/2006/relationships/slideMaster" Target="slideMasters/slideMaster18.xml"/><Relationship Id="rId161" Type="http://schemas.openxmlformats.org/officeDocument/2006/relationships/slide" Target="slides/slide11.xml"/><Relationship Id="rId166" Type="http://schemas.openxmlformats.org/officeDocument/2006/relationships/slide" Target="slides/slide16.xml"/><Relationship Id="rId182" Type="http://schemas.openxmlformats.org/officeDocument/2006/relationships/slide" Target="slides/slide32.xml"/><Relationship Id="rId187"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Master" Target="slideMasters/slideMaster3.xml"/><Relationship Id="rId135" Type="http://schemas.openxmlformats.org/officeDocument/2006/relationships/slideMaster" Target="slideMasters/slideMaster8.xml"/><Relationship Id="rId151" Type="http://schemas.openxmlformats.org/officeDocument/2006/relationships/slide" Target="slides/slide1.xml"/><Relationship Id="rId156" Type="http://schemas.openxmlformats.org/officeDocument/2006/relationships/slide" Target="slides/slide6.xml"/><Relationship Id="rId177" Type="http://schemas.openxmlformats.org/officeDocument/2006/relationships/slide" Target="slides/slide27.xml"/><Relationship Id="rId198" Type="http://schemas.openxmlformats.org/officeDocument/2006/relationships/viewProps" Target="viewProps.xml"/><Relationship Id="rId172" Type="http://schemas.openxmlformats.org/officeDocument/2006/relationships/slide" Target="slides/slide22.xml"/><Relationship Id="rId193" Type="http://schemas.openxmlformats.org/officeDocument/2006/relationships/slide" Target="slides/slide43.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slideMaster" Target="slideMasters/slideMaster14.xml"/><Relationship Id="rId146" Type="http://schemas.openxmlformats.org/officeDocument/2006/relationships/slideMaster" Target="slideMasters/slideMaster19.xml"/><Relationship Id="rId167" Type="http://schemas.openxmlformats.org/officeDocument/2006/relationships/slide" Target="slides/slide17.xml"/><Relationship Id="rId188" Type="http://schemas.openxmlformats.org/officeDocument/2006/relationships/slide" Target="slides/slide38.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12.xml"/><Relationship Id="rId183" Type="http://schemas.openxmlformats.org/officeDocument/2006/relationships/slide" Target="slides/slide33.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4.xml"/><Relationship Id="rId136" Type="http://schemas.openxmlformats.org/officeDocument/2006/relationships/slideMaster" Target="slideMasters/slideMaster9.xml"/><Relationship Id="rId157" Type="http://schemas.openxmlformats.org/officeDocument/2006/relationships/slide" Target="slides/slide7.xml"/><Relationship Id="rId178" Type="http://schemas.openxmlformats.org/officeDocument/2006/relationships/slide" Target="slides/slide2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2.xml"/><Relationship Id="rId173" Type="http://schemas.openxmlformats.org/officeDocument/2006/relationships/slide" Target="slides/slide23.xml"/><Relationship Id="rId194" Type="http://schemas.openxmlformats.org/officeDocument/2006/relationships/notesMaster" Target="notesMasters/notesMaster1.xml"/><Relationship Id="rId199"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slideMaster" Target="slideMasters/slideMaster20.xml"/><Relationship Id="rId168" Type="http://schemas.openxmlformats.org/officeDocument/2006/relationships/slide" Target="slides/slide1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Master" Target="slideMasters/slideMaster15.xml"/><Relationship Id="rId163" Type="http://schemas.openxmlformats.org/officeDocument/2006/relationships/slide" Target="slides/slide13.xml"/><Relationship Id="rId184" Type="http://schemas.openxmlformats.org/officeDocument/2006/relationships/slide" Target="slides/slide34.xml"/><Relationship Id="rId189" Type="http://schemas.openxmlformats.org/officeDocument/2006/relationships/slide" Target="slides/slide39.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Master" Target="slideMasters/slideMaster10.xml"/><Relationship Id="rId158" Type="http://schemas.openxmlformats.org/officeDocument/2006/relationships/slide" Target="slides/slide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5.xml"/><Relationship Id="rId153" Type="http://schemas.openxmlformats.org/officeDocument/2006/relationships/slide" Target="slides/slide3.xml"/><Relationship Id="rId174" Type="http://schemas.openxmlformats.org/officeDocument/2006/relationships/slide" Target="slides/slide24.xml"/><Relationship Id="rId179" Type="http://schemas.openxmlformats.org/officeDocument/2006/relationships/slide" Target="slides/slide29.xml"/><Relationship Id="rId195" Type="http://schemas.openxmlformats.org/officeDocument/2006/relationships/handoutMaster" Target="handoutMasters/handoutMaster1.xml"/><Relationship Id="rId190" Type="http://schemas.openxmlformats.org/officeDocument/2006/relationships/slide" Target="slides/slide4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slideMaster" Target="slideMasters/slideMaster16.xml"/><Relationship Id="rId148" Type="http://schemas.openxmlformats.org/officeDocument/2006/relationships/slideMaster" Target="slideMasters/slideMaster21.xml"/><Relationship Id="rId164" Type="http://schemas.openxmlformats.org/officeDocument/2006/relationships/slide" Target="slides/slide14.xml"/><Relationship Id="rId169" Type="http://schemas.openxmlformats.org/officeDocument/2006/relationships/slide" Target="slides/slide19.xml"/><Relationship Id="rId185"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30.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6.xml"/><Relationship Id="rId154" Type="http://schemas.openxmlformats.org/officeDocument/2006/relationships/slide" Target="slides/slide4.xml"/><Relationship Id="rId175"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xmlns=""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xmlns=""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a:p>
        </p:txBody>
      </p:sp>
      <p:sp>
        <p:nvSpPr>
          <p:cNvPr id="148484" name="Slide Number Placeholder 3"/>
          <p:cNvSpPr>
            <a:spLocks noGrp="1"/>
          </p:cNvSpPr>
          <p:nvPr>
            <p:ph type="sldNum" sz="quarter" idx="5"/>
          </p:nvPr>
        </p:nvSpPr>
        <p:spPr>
          <a:noFill/>
        </p:spPr>
        <p:txBody>
          <a:bodyPr/>
          <a:lstStyle/>
          <a:p>
            <a:pPr defTabSz="913303" fontAlgn="auto">
              <a:spcBef>
                <a:spcPts val="0"/>
              </a:spcBef>
              <a:spcAft>
                <a:spcPts val="0"/>
              </a:spcAft>
              <a:defRPr/>
            </a:pPr>
            <a:fld id="{15BF0A78-916E-4481-B289-ABDB8077E3B8}" type="slidenum">
              <a:rPr lang="en-US" sz="1200" kern="0">
                <a:solidFill>
                  <a:srgbClr val="000000"/>
                </a:solidFill>
              </a:rPr>
              <a:pPr defTabSz="913303" fontAlgn="auto">
                <a:spcBef>
                  <a:spcPts val="0"/>
                </a:spcBef>
                <a:spcAft>
                  <a:spcPts val="0"/>
                </a:spcAft>
                <a:defRPr/>
              </a:pPr>
              <a:t>2</a:t>
            </a:fld>
            <a:endParaRPr lang="en-US" sz="1200" kern="0">
              <a:solidFill>
                <a:srgbClr val="000000"/>
              </a:solidFill>
            </a:endParaRPr>
          </a:p>
        </p:txBody>
      </p:sp>
    </p:spTree>
    <p:extLst>
      <p:ext uri="{BB962C8B-B14F-4D97-AF65-F5344CB8AC3E}">
        <p14:creationId xmlns:p14="http://schemas.microsoft.com/office/powerpoint/2010/main" xmlns="" val="181902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3303" fontAlgn="auto">
              <a:spcBef>
                <a:spcPts val="0"/>
              </a:spcBef>
              <a:spcAft>
                <a:spcPts val="0"/>
              </a:spcAft>
              <a:defRPr/>
            </a:pPr>
            <a:fld id="{BAD8BD73-81C2-42A0-A979-21325C122E46}" type="slidenum">
              <a:rPr lang="en-US" sz="1800" kern="0">
                <a:solidFill>
                  <a:srgbClr val="000000"/>
                </a:solidFill>
              </a:rPr>
              <a:pPr defTabSz="913303" fontAlgn="auto">
                <a:spcBef>
                  <a:spcPts val="0"/>
                </a:spcBef>
                <a:spcAft>
                  <a:spcPts val="0"/>
                </a:spcAft>
                <a:defRPr/>
              </a:pPr>
              <a:t>15</a:t>
            </a:fld>
            <a:endParaRPr lang="en-US" sz="1800" kern="0">
              <a:solidFill>
                <a:srgbClr val="000000"/>
              </a:solidFill>
            </a:endParaRPr>
          </a:p>
        </p:txBody>
      </p:sp>
    </p:spTree>
    <p:extLst>
      <p:ext uri="{BB962C8B-B14F-4D97-AF65-F5344CB8AC3E}">
        <p14:creationId xmlns:p14="http://schemas.microsoft.com/office/powerpoint/2010/main" xmlns="" val="395109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xmlns="" val="2191239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8"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4308"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xmlns="" val="1898815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a:p>
        </p:txBody>
      </p:sp>
      <p:sp>
        <p:nvSpPr>
          <p:cNvPr id="148484" name="Slide Number Placeholder 3"/>
          <p:cNvSpPr>
            <a:spLocks noGrp="1"/>
          </p:cNvSpPr>
          <p:nvPr>
            <p:ph type="sldNum" sz="quarter" idx="5"/>
          </p:nvPr>
        </p:nvSpPr>
        <p:spPr>
          <a:noFill/>
        </p:spPr>
        <p:txBody>
          <a:bodyPr/>
          <a:lstStyle/>
          <a:p>
            <a:pPr marL="0" marR="0" lvl="0" indent="0" algn="r" defTabSz="949379" rtl="0" eaLnBrk="1" fontAlgn="base" latinLnBrk="0" hangingPunct="1">
              <a:lnSpc>
                <a:spcPct val="100000"/>
              </a:lnSpc>
              <a:spcBef>
                <a:spcPct val="0"/>
              </a:spcBef>
              <a:spcAft>
                <a:spcPct val="0"/>
              </a:spcAft>
              <a:buClrTx/>
              <a:buSzTx/>
              <a:buFontTx/>
              <a:buNone/>
              <a:tabLst/>
              <a:defRPr/>
            </a:pPr>
            <a:fld id="{15BF0A78-916E-4481-B289-ABDB8077E3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379"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xmlns="" val="3090925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97843">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0656"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0656"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xmlns="" val="3636300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 simple team, DFT.  An</a:t>
            </a:r>
            <a:r>
              <a:rPr lang="en-US" altLang="zh-CN" baseline="0" dirty="0"/>
              <a:t> important last step of regulatory modeling and other assessment</a:t>
            </a:r>
            <a:endParaRPr lang="zh-CN" altLang="en-US" dirty="0"/>
          </a:p>
        </p:txBody>
      </p:sp>
      <p:sp>
        <p:nvSpPr>
          <p:cNvPr id="4" name="灯片编号占位符 3"/>
          <p:cNvSpPr>
            <a:spLocks noGrp="1"/>
          </p:cNvSpPr>
          <p:nvPr>
            <p:ph type="sldNum" sz="quarter" idx="10"/>
          </p:nvPr>
        </p:nvSpPr>
        <p:spPr/>
        <p:txBody>
          <a:bodyPr/>
          <a:lstStyle/>
          <a:p>
            <a:pPr marL="0" marR="0" lvl="0" indent="0" algn="r" defTabSz="930434" rtl="0" eaLnBrk="1" fontAlgn="auto" latinLnBrk="0" hangingPunct="1">
              <a:lnSpc>
                <a:spcPct val="100000"/>
              </a:lnSpc>
              <a:spcBef>
                <a:spcPts val="0"/>
              </a:spcBef>
              <a:spcAft>
                <a:spcPts val="0"/>
              </a:spcAft>
              <a:buClrTx/>
              <a:buSzTx/>
              <a:buFontTx/>
              <a:buNone/>
              <a:tabLst/>
              <a:defRPr/>
            </a:pPr>
            <a:fld id="{BB44687C-4571-4D76-9E08-6C9FF7F666CE}" type="slidenum">
              <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30434" rtl="0" eaLnBrk="1" fontAlgn="auto" latinLnBrk="0" hangingPunct="1">
                <a:lnSpc>
                  <a:spcPct val="100000"/>
                </a:lnSpc>
                <a:spcBef>
                  <a:spcPts val="0"/>
                </a:spcBef>
                <a:spcAft>
                  <a:spcPts val="0"/>
                </a:spcAft>
                <a:buClrTx/>
                <a:buSzTx/>
                <a:buFontTx/>
                <a:buNone/>
                <a:tabLst/>
                <a:defRPr/>
              </a:pPr>
              <a:t>31</a:t>
            </a:fld>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xmlns="" val="53422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434" rtl="0" eaLnBrk="1" fontAlgn="auto" latinLnBrk="0" hangingPunct="1">
              <a:lnSpc>
                <a:spcPct val="100000"/>
              </a:lnSpc>
              <a:spcBef>
                <a:spcPts val="0"/>
              </a:spcBef>
              <a:spcAft>
                <a:spcPts val="0"/>
              </a:spcAft>
              <a:buClrTx/>
              <a:buSzTx/>
              <a:buFontTx/>
              <a:buNone/>
              <a:tabLst/>
              <a:defRPr/>
            </a:pPr>
            <a:fld id="{BB44687C-4571-4D76-9E08-6C9FF7F666CE}" type="slidenum">
              <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30434" rtl="0" eaLnBrk="1" fontAlgn="auto" latinLnBrk="0" hangingPunct="1">
                <a:lnSpc>
                  <a:spcPct val="100000"/>
                </a:lnSpc>
                <a:spcBef>
                  <a:spcPts val="0"/>
                </a:spcBef>
                <a:spcAft>
                  <a:spcPts val="0"/>
                </a:spcAft>
                <a:buClrTx/>
                <a:buSzTx/>
                <a:buFontTx/>
                <a:buNone/>
                <a:tabLst/>
                <a:defRPr/>
              </a:pPr>
              <a:t>32</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xmlns="" val="44489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6989" indent="-291150">
              <a:defRPr>
                <a:solidFill>
                  <a:schemeClr val="tx1"/>
                </a:solidFill>
                <a:latin typeface="Calibri" panose="020F0502020204030204" pitchFamily="34" charset="0"/>
              </a:defRPr>
            </a:lvl2pPr>
            <a:lvl3pPr marL="1164599" indent="-232920">
              <a:defRPr>
                <a:solidFill>
                  <a:schemeClr val="tx1"/>
                </a:solidFill>
                <a:latin typeface="Calibri" panose="020F0502020204030204" pitchFamily="34" charset="0"/>
              </a:defRPr>
            </a:lvl3pPr>
            <a:lvl4pPr marL="1630439" indent="-232920">
              <a:defRPr>
                <a:solidFill>
                  <a:schemeClr val="tx1"/>
                </a:solidFill>
                <a:latin typeface="Calibri" panose="020F0502020204030204" pitchFamily="34" charset="0"/>
              </a:defRPr>
            </a:lvl4pPr>
            <a:lvl5pPr marL="2096278" indent="-232920">
              <a:defRPr>
                <a:solidFill>
                  <a:schemeClr val="tx1"/>
                </a:solidFill>
                <a:latin typeface="Calibri" panose="020F0502020204030204" pitchFamily="34" charset="0"/>
              </a:defRPr>
            </a:lvl5pPr>
            <a:lvl6pPr marL="2562118" indent="-232920" eaLnBrk="0" fontAlgn="base" hangingPunct="0">
              <a:spcBef>
                <a:spcPct val="0"/>
              </a:spcBef>
              <a:spcAft>
                <a:spcPct val="0"/>
              </a:spcAft>
              <a:defRPr>
                <a:solidFill>
                  <a:schemeClr val="tx1"/>
                </a:solidFill>
                <a:latin typeface="Calibri" panose="020F0502020204030204" pitchFamily="34" charset="0"/>
              </a:defRPr>
            </a:lvl6pPr>
            <a:lvl7pPr marL="3027957" indent="-232920" eaLnBrk="0" fontAlgn="base" hangingPunct="0">
              <a:spcBef>
                <a:spcPct val="0"/>
              </a:spcBef>
              <a:spcAft>
                <a:spcPct val="0"/>
              </a:spcAft>
              <a:defRPr>
                <a:solidFill>
                  <a:schemeClr val="tx1"/>
                </a:solidFill>
                <a:latin typeface="Calibri" panose="020F0502020204030204" pitchFamily="34" charset="0"/>
              </a:defRPr>
            </a:lvl7pPr>
            <a:lvl8pPr marL="3493796" indent="-232920" eaLnBrk="0" fontAlgn="base" hangingPunct="0">
              <a:spcBef>
                <a:spcPct val="0"/>
              </a:spcBef>
              <a:spcAft>
                <a:spcPct val="0"/>
              </a:spcAft>
              <a:defRPr>
                <a:solidFill>
                  <a:schemeClr val="tx1"/>
                </a:solidFill>
                <a:latin typeface="Calibri" panose="020F0502020204030204" pitchFamily="34" charset="0"/>
              </a:defRPr>
            </a:lvl8pPr>
            <a:lvl9pPr marL="3959637" indent="-23292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50520" rtl="0" eaLnBrk="1" fontAlgn="base" latinLnBrk="0" hangingPunct="1">
              <a:lnSpc>
                <a:spcPct val="100000"/>
              </a:lnSpc>
              <a:spcBef>
                <a:spcPct val="0"/>
              </a:spcBef>
              <a:spcAft>
                <a:spcPct val="0"/>
              </a:spcAft>
              <a:buClrTx/>
              <a:buSzTx/>
              <a:buFontTx/>
              <a:buNone/>
              <a:tabLst/>
              <a:defRPr/>
            </a:pPr>
            <a:fld id="{75E0BB32-D0A6-4BB7-9EB9-667EB5467A90}" type="slidenum">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50520" rtl="0" eaLnBrk="1" fontAlgn="base" latinLnBrk="0" hangingPunct="1">
                <a:lnSpc>
                  <a:spcPct val="100000"/>
                </a:lnSpc>
                <a:spcBef>
                  <a:spcPct val="0"/>
                </a:spcBef>
                <a:spcAft>
                  <a:spcPct val="0"/>
                </a:spcAft>
                <a:buClrTx/>
                <a:buSzTx/>
                <a:buFontTx/>
                <a:buNone/>
                <a:tabLst/>
                <a:defRPr/>
              </a:pPr>
              <a:t>34</a:t>
            </a:fld>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718222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39</a:t>
            </a:fld>
            <a:endParaRPr kumimoji="0" lang="en-US" sz="1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xmlns="" val="3952766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22495-CD43-4D35-AE9B-980397874B83}" type="slidenum">
              <a:rPr lang="en-US">
                <a:solidFill>
                  <a:prstClr val="black"/>
                </a:solidFill>
                <a:latin typeface="Arial" pitchFamily="34" charset="0"/>
              </a:rPr>
              <a:pPr>
                <a:defRPr/>
              </a:pPr>
              <a:t>41</a:t>
            </a:fld>
            <a:endParaRPr lang="en-US" dirty="0">
              <a:solidFill>
                <a:prstClr val="black"/>
              </a:solidFill>
              <a:latin typeface="Arial" pitchFamily="34" charset="0"/>
            </a:endParaRPr>
          </a:p>
        </p:txBody>
      </p:sp>
    </p:spTree>
    <p:extLst>
      <p:ext uri="{BB962C8B-B14F-4D97-AF65-F5344CB8AC3E}">
        <p14:creationId xmlns:p14="http://schemas.microsoft.com/office/powerpoint/2010/main" xmlns="" val="202810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61"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2761" rtl="0" eaLnBrk="1" fontAlgn="base" latinLnBrk="0" hangingPunct="1">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xmlns="" val="3308554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220788" y="709613"/>
            <a:ext cx="471646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xmlns="" val="31383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281" indent="-291260" eaLnBrk="0" hangingPunct="0">
              <a:defRPr>
                <a:solidFill>
                  <a:schemeClr val="tx1"/>
                </a:solidFill>
                <a:latin typeface="Arial" charset="0"/>
              </a:defRPr>
            </a:lvl2pPr>
            <a:lvl3pPr marL="1165051" indent="-233009" eaLnBrk="0" hangingPunct="0">
              <a:defRPr>
                <a:solidFill>
                  <a:schemeClr val="tx1"/>
                </a:solidFill>
                <a:latin typeface="Arial" charset="0"/>
              </a:defRPr>
            </a:lvl3pPr>
            <a:lvl4pPr marL="1631069" indent="-233009" eaLnBrk="0" hangingPunct="0">
              <a:defRPr>
                <a:solidFill>
                  <a:schemeClr val="tx1"/>
                </a:solidFill>
                <a:latin typeface="Arial" charset="0"/>
              </a:defRPr>
            </a:lvl4pPr>
            <a:lvl5pPr marL="2097090" indent="-233009" eaLnBrk="0" hangingPunct="0">
              <a:defRPr>
                <a:solidFill>
                  <a:schemeClr val="tx1"/>
                </a:solidFill>
                <a:latin typeface="Arial" charset="0"/>
              </a:defRPr>
            </a:lvl5pPr>
            <a:lvl6pPr marL="2563112" indent="-233009" eaLnBrk="0" fontAlgn="base" hangingPunct="0">
              <a:spcBef>
                <a:spcPct val="0"/>
              </a:spcBef>
              <a:spcAft>
                <a:spcPct val="0"/>
              </a:spcAft>
              <a:defRPr>
                <a:solidFill>
                  <a:schemeClr val="tx1"/>
                </a:solidFill>
                <a:latin typeface="Arial" charset="0"/>
              </a:defRPr>
            </a:lvl6pPr>
            <a:lvl7pPr marL="3029132" indent="-233009" eaLnBrk="0" fontAlgn="base" hangingPunct="0">
              <a:spcBef>
                <a:spcPct val="0"/>
              </a:spcBef>
              <a:spcAft>
                <a:spcPct val="0"/>
              </a:spcAft>
              <a:defRPr>
                <a:solidFill>
                  <a:schemeClr val="tx1"/>
                </a:solidFill>
                <a:latin typeface="Arial" charset="0"/>
              </a:defRPr>
            </a:lvl7pPr>
            <a:lvl8pPr marL="3495150" indent="-233009" eaLnBrk="0" fontAlgn="base" hangingPunct="0">
              <a:spcBef>
                <a:spcPct val="0"/>
              </a:spcBef>
              <a:spcAft>
                <a:spcPct val="0"/>
              </a:spcAft>
              <a:defRPr>
                <a:solidFill>
                  <a:schemeClr val="tx1"/>
                </a:solidFill>
                <a:latin typeface="Arial" charset="0"/>
              </a:defRPr>
            </a:lvl8pPr>
            <a:lvl9pPr marL="3961168" indent="-233009" eaLnBrk="0" fontAlgn="base" hangingPunct="0">
              <a:spcBef>
                <a:spcPct val="0"/>
              </a:spcBef>
              <a:spcAft>
                <a:spcPct val="0"/>
              </a:spcAft>
              <a:defRPr>
                <a:solidFill>
                  <a:schemeClr val="tx1"/>
                </a:solidFill>
                <a:latin typeface="Arial" charset="0"/>
              </a:defRPr>
            </a:lvl9pPr>
          </a:lstStyle>
          <a:p>
            <a:pPr eaLnBrk="1" hangingPunct="1">
              <a:defRPr/>
            </a:pPr>
            <a:fld id="{5FA5E13A-8290-41C7-B236-9153BC6CED59}" type="slidenum">
              <a:rPr lang="zh-CN" altLang="en-US" sz="1300">
                <a:solidFill>
                  <a:prstClr val="black"/>
                </a:solidFill>
                <a:ea typeface="宋体" panose="02010600030101010101" pitchFamily="2" charset="-122"/>
              </a:rPr>
              <a:pPr eaLnBrk="1" hangingPunct="1">
                <a:defRPr/>
              </a:pPr>
              <a:t>7</a:t>
            </a:fld>
            <a:endParaRPr lang="zh-CN" altLang="en-US" sz="1300" dirty="0">
              <a:solidFill>
                <a:prstClr val="black"/>
              </a:solidFill>
              <a:ea typeface="宋体" panose="02010600030101010101" pitchFamily="2" charset="-122"/>
            </a:endParaRPr>
          </a:p>
        </p:txBody>
      </p:sp>
    </p:spTree>
    <p:extLst>
      <p:ext uri="{BB962C8B-B14F-4D97-AF65-F5344CB8AC3E}">
        <p14:creationId xmlns:p14="http://schemas.microsoft.com/office/powerpoint/2010/main" xmlns="" val="154132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573" indent="-290988" eaLnBrk="0" hangingPunct="0">
              <a:defRPr>
                <a:solidFill>
                  <a:schemeClr val="tx1"/>
                </a:solidFill>
                <a:latin typeface="Arial" charset="0"/>
              </a:defRPr>
            </a:lvl2pPr>
            <a:lvl3pPr marL="1163961" indent="-232791" eaLnBrk="0" hangingPunct="0">
              <a:defRPr>
                <a:solidFill>
                  <a:schemeClr val="tx1"/>
                </a:solidFill>
                <a:latin typeface="Arial" charset="0"/>
              </a:defRPr>
            </a:lvl3pPr>
            <a:lvl4pPr marL="1629544" indent="-232791" eaLnBrk="0" hangingPunct="0">
              <a:defRPr>
                <a:solidFill>
                  <a:schemeClr val="tx1"/>
                </a:solidFill>
                <a:latin typeface="Arial" charset="0"/>
              </a:defRPr>
            </a:lvl4pPr>
            <a:lvl5pPr marL="2095129" indent="-232791" eaLnBrk="0" hangingPunct="0">
              <a:defRPr>
                <a:solidFill>
                  <a:schemeClr val="tx1"/>
                </a:solidFill>
                <a:latin typeface="Arial" charset="0"/>
              </a:defRPr>
            </a:lvl5pPr>
            <a:lvl6pPr marL="2560713" indent="-232791" eaLnBrk="0" fontAlgn="base" hangingPunct="0">
              <a:spcBef>
                <a:spcPct val="0"/>
              </a:spcBef>
              <a:spcAft>
                <a:spcPct val="0"/>
              </a:spcAft>
              <a:defRPr>
                <a:solidFill>
                  <a:schemeClr val="tx1"/>
                </a:solidFill>
                <a:latin typeface="Arial" charset="0"/>
              </a:defRPr>
            </a:lvl6pPr>
            <a:lvl7pPr marL="3026298" indent="-232791" eaLnBrk="0" fontAlgn="base" hangingPunct="0">
              <a:spcBef>
                <a:spcPct val="0"/>
              </a:spcBef>
              <a:spcAft>
                <a:spcPct val="0"/>
              </a:spcAft>
              <a:defRPr>
                <a:solidFill>
                  <a:schemeClr val="tx1"/>
                </a:solidFill>
                <a:latin typeface="Arial" charset="0"/>
              </a:defRPr>
            </a:lvl7pPr>
            <a:lvl8pPr marL="3491881" indent="-232791" eaLnBrk="0" fontAlgn="base" hangingPunct="0">
              <a:spcBef>
                <a:spcPct val="0"/>
              </a:spcBef>
              <a:spcAft>
                <a:spcPct val="0"/>
              </a:spcAft>
              <a:defRPr>
                <a:solidFill>
                  <a:schemeClr val="tx1"/>
                </a:solidFill>
                <a:latin typeface="Arial" charset="0"/>
              </a:defRPr>
            </a:lvl8pPr>
            <a:lvl9pPr marL="3957463" indent="-232791" eaLnBrk="0" fontAlgn="base" hangingPunct="0">
              <a:spcBef>
                <a:spcPct val="0"/>
              </a:spcBef>
              <a:spcAft>
                <a:spcPct val="0"/>
              </a:spcAft>
              <a:defRPr>
                <a:solidFill>
                  <a:schemeClr val="tx1"/>
                </a:solidFill>
                <a:latin typeface="Arial" charset="0"/>
              </a:defRPr>
            </a:lvl9pPr>
          </a:lstStyle>
          <a:p>
            <a:pPr eaLnBrk="1" hangingPunct="1">
              <a:defRPr/>
            </a:pPr>
            <a:fld id="{5FA5E13A-8290-41C7-B236-9153BC6CED59}" type="slidenum">
              <a:rPr lang="zh-CN" altLang="en-US" sz="1300">
                <a:solidFill>
                  <a:prstClr val="black"/>
                </a:solidFill>
                <a:ea typeface="宋体" panose="02010600030101010101" pitchFamily="2" charset="-122"/>
              </a:rPr>
              <a:pPr eaLnBrk="1" hangingPunct="1">
                <a:defRPr/>
              </a:pPr>
              <a:t>8</a:t>
            </a:fld>
            <a:endParaRPr lang="zh-CN" altLang="en-US" sz="1300" dirty="0">
              <a:solidFill>
                <a:prstClr val="black"/>
              </a:solidFill>
              <a:ea typeface="宋体" panose="02010600030101010101" pitchFamily="2" charset="-122"/>
            </a:endParaRPr>
          </a:p>
        </p:txBody>
      </p:sp>
    </p:spTree>
    <p:extLst>
      <p:ext uri="{BB962C8B-B14F-4D97-AF65-F5344CB8AC3E}">
        <p14:creationId xmlns:p14="http://schemas.microsoft.com/office/powerpoint/2010/main" xmlns="" val="101954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49" indent="-290940" eaLnBrk="0" hangingPunct="0">
              <a:defRPr>
                <a:solidFill>
                  <a:schemeClr val="tx1"/>
                </a:solidFill>
                <a:latin typeface="Arial" charset="0"/>
              </a:defRPr>
            </a:lvl2pPr>
            <a:lvl3pPr marL="1163771" indent="-232753" eaLnBrk="0" hangingPunct="0">
              <a:defRPr>
                <a:solidFill>
                  <a:schemeClr val="tx1"/>
                </a:solidFill>
                <a:latin typeface="Arial" charset="0"/>
              </a:defRPr>
            </a:lvl3pPr>
            <a:lvl4pPr marL="1629277" indent="-232753" eaLnBrk="0" hangingPunct="0">
              <a:defRPr>
                <a:solidFill>
                  <a:schemeClr val="tx1"/>
                </a:solidFill>
                <a:latin typeface="Arial" charset="0"/>
              </a:defRPr>
            </a:lvl4pPr>
            <a:lvl5pPr marL="2094786" indent="-232753" eaLnBrk="0" hangingPunct="0">
              <a:defRPr>
                <a:solidFill>
                  <a:schemeClr val="tx1"/>
                </a:solidFill>
                <a:latin typeface="Arial" charset="0"/>
              </a:defRPr>
            </a:lvl5pPr>
            <a:lvl6pPr marL="2560296" indent="-232753" eaLnBrk="0" fontAlgn="base" hangingPunct="0">
              <a:spcBef>
                <a:spcPct val="0"/>
              </a:spcBef>
              <a:spcAft>
                <a:spcPct val="0"/>
              </a:spcAft>
              <a:defRPr>
                <a:solidFill>
                  <a:schemeClr val="tx1"/>
                </a:solidFill>
                <a:latin typeface="Arial" charset="0"/>
              </a:defRPr>
            </a:lvl6pPr>
            <a:lvl7pPr marL="3025804" indent="-232753" eaLnBrk="0" fontAlgn="base" hangingPunct="0">
              <a:spcBef>
                <a:spcPct val="0"/>
              </a:spcBef>
              <a:spcAft>
                <a:spcPct val="0"/>
              </a:spcAft>
              <a:defRPr>
                <a:solidFill>
                  <a:schemeClr val="tx1"/>
                </a:solidFill>
                <a:latin typeface="Arial" charset="0"/>
              </a:defRPr>
            </a:lvl7pPr>
            <a:lvl8pPr marL="3491310" indent="-232753" eaLnBrk="0" fontAlgn="base" hangingPunct="0">
              <a:spcBef>
                <a:spcPct val="0"/>
              </a:spcBef>
              <a:spcAft>
                <a:spcPct val="0"/>
              </a:spcAft>
              <a:defRPr>
                <a:solidFill>
                  <a:schemeClr val="tx1"/>
                </a:solidFill>
                <a:latin typeface="Arial" charset="0"/>
              </a:defRPr>
            </a:lvl8pPr>
            <a:lvl9pPr marL="3956816" indent="-232753" eaLnBrk="0" fontAlgn="base" hangingPunct="0">
              <a:spcBef>
                <a:spcPct val="0"/>
              </a:spcBef>
              <a:spcAft>
                <a:spcPct val="0"/>
              </a:spcAft>
              <a:defRPr>
                <a:solidFill>
                  <a:schemeClr val="tx1"/>
                </a:solidFill>
                <a:latin typeface="Arial" charset="0"/>
              </a:defRPr>
            </a:lvl9pPr>
          </a:lstStyle>
          <a:p>
            <a:pPr eaLnBrk="1" hangingPunct="1">
              <a:defRPr/>
            </a:pPr>
            <a:fld id="{5FA5E13A-8290-41C7-B236-9153BC6CED59}" type="slidenum">
              <a:rPr lang="zh-CN" altLang="en-US" sz="1300">
                <a:solidFill>
                  <a:prstClr val="black"/>
                </a:solidFill>
                <a:ea typeface="宋体" panose="02010600030101010101" pitchFamily="2" charset="-122"/>
              </a:rPr>
              <a:pPr eaLnBrk="1" hangingPunct="1">
                <a:defRPr/>
              </a:pPr>
              <a:t>9</a:t>
            </a:fld>
            <a:endParaRPr lang="zh-CN" altLang="en-US" sz="1300" dirty="0">
              <a:solidFill>
                <a:prstClr val="black"/>
              </a:solidFill>
              <a:ea typeface="宋体" panose="02010600030101010101" pitchFamily="2" charset="-122"/>
            </a:endParaRPr>
          </a:p>
        </p:txBody>
      </p:sp>
    </p:spTree>
    <p:extLst>
      <p:ext uri="{BB962C8B-B14F-4D97-AF65-F5344CB8AC3E}">
        <p14:creationId xmlns:p14="http://schemas.microsoft.com/office/powerpoint/2010/main" xmlns="" val="269419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573" indent="-290988" eaLnBrk="0" hangingPunct="0">
              <a:defRPr>
                <a:solidFill>
                  <a:schemeClr val="tx1"/>
                </a:solidFill>
                <a:latin typeface="Arial" charset="0"/>
              </a:defRPr>
            </a:lvl2pPr>
            <a:lvl3pPr marL="1163961" indent="-232791" eaLnBrk="0" hangingPunct="0">
              <a:defRPr>
                <a:solidFill>
                  <a:schemeClr val="tx1"/>
                </a:solidFill>
                <a:latin typeface="Arial" charset="0"/>
              </a:defRPr>
            </a:lvl3pPr>
            <a:lvl4pPr marL="1629544" indent="-232791" eaLnBrk="0" hangingPunct="0">
              <a:defRPr>
                <a:solidFill>
                  <a:schemeClr val="tx1"/>
                </a:solidFill>
                <a:latin typeface="Arial" charset="0"/>
              </a:defRPr>
            </a:lvl4pPr>
            <a:lvl5pPr marL="2095129" indent="-232791" eaLnBrk="0" hangingPunct="0">
              <a:defRPr>
                <a:solidFill>
                  <a:schemeClr val="tx1"/>
                </a:solidFill>
                <a:latin typeface="Arial" charset="0"/>
              </a:defRPr>
            </a:lvl5pPr>
            <a:lvl6pPr marL="2560713" indent="-232791" eaLnBrk="0" fontAlgn="base" hangingPunct="0">
              <a:spcBef>
                <a:spcPct val="0"/>
              </a:spcBef>
              <a:spcAft>
                <a:spcPct val="0"/>
              </a:spcAft>
              <a:defRPr>
                <a:solidFill>
                  <a:schemeClr val="tx1"/>
                </a:solidFill>
                <a:latin typeface="Arial" charset="0"/>
              </a:defRPr>
            </a:lvl6pPr>
            <a:lvl7pPr marL="3026298" indent="-232791" eaLnBrk="0" fontAlgn="base" hangingPunct="0">
              <a:spcBef>
                <a:spcPct val="0"/>
              </a:spcBef>
              <a:spcAft>
                <a:spcPct val="0"/>
              </a:spcAft>
              <a:defRPr>
                <a:solidFill>
                  <a:schemeClr val="tx1"/>
                </a:solidFill>
                <a:latin typeface="Arial" charset="0"/>
              </a:defRPr>
            </a:lvl7pPr>
            <a:lvl8pPr marL="3491881" indent="-232791" eaLnBrk="0" fontAlgn="base" hangingPunct="0">
              <a:spcBef>
                <a:spcPct val="0"/>
              </a:spcBef>
              <a:spcAft>
                <a:spcPct val="0"/>
              </a:spcAft>
              <a:defRPr>
                <a:solidFill>
                  <a:schemeClr val="tx1"/>
                </a:solidFill>
                <a:latin typeface="Arial" charset="0"/>
              </a:defRPr>
            </a:lvl8pPr>
            <a:lvl9pPr marL="3957463" indent="-232791" eaLnBrk="0" fontAlgn="base" hangingPunct="0">
              <a:spcBef>
                <a:spcPct val="0"/>
              </a:spcBef>
              <a:spcAft>
                <a:spcPct val="0"/>
              </a:spcAft>
              <a:defRPr>
                <a:solidFill>
                  <a:schemeClr val="tx1"/>
                </a:solidFill>
                <a:latin typeface="Arial" charset="0"/>
              </a:defRPr>
            </a:lvl9pPr>
          </a:lstStyle>
          <a:p>
            <a:pPr eaLnBrk="1" hangingPunct="1">
              <a:defRPr/>
            </a:pPr>
            <a:fld id="{5FA5E13A-8290-41C7-B236-9153BC6CED59}" type="slidenum">
              <a:rPr lang="zh-CN" altLang="en-US" sz="1300">
                <a:solidFill>
                  <a:prstClr val="black"/>
                </a:solidFill>
                <a:ea typeface="宋体" panose="02010600030101010101" pitchFamily="2" charset="-122"/>
              </a:rPr>
              <a:pPr eaLnBrk="1" hangingPunct="1">
                <a:defRPr/>
              </a:pPr>
              <a:t>10</a:t>
            </a:fld>
            <a:endParaRPr lang="zh-CN" altLang="en-US" sz="1300" dirty="0">
              <a:solidFill>
                <a:prstClr val="black"/>
              </a:solidFill>
              <a:ea typeface="宋体" panose="02010600030101010101" pitchFamily="2" charset="-122"/>
            </a:endParaRPr>
          </a:p>
        </p:txBody>
      </p:sp>
    </p:spTree>
    <p:extLst>
      <p:ext uri="{BB962C8B-B14F-4D97-AF65-F5344CB8AC3E}">
        <p14:creationId xmlns:p14="http://schemas.microsoft.com/office/powerpoint/2010/main" xmlns="" val="173715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97843">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0656"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0656" rtl="0" eaLnBrk="1" fontAlgn="auto" latinLnBrk="0" hangingPunct="1">
                <a:lnSpc>
                  <a:spcPct val="100000"/>
                </a:lnSpc>
                <a:spcBef>
                  <a:spcPts val="0"/>
                </a:spcBef>
                <a:spcAft>
                  <a:spcPts val="0"/>
                </a:spcAft>
                <a:buClrTx/>
                <a:buSzTx/>
                <a:buFontTx/>
                <a:buNone/>
                <a:tabLst/>
                <a:defRPr/>
              </a:pPr>
              <a:t>12</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xmlns="" val="128726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a:p>
        </p:txBody>
      </p:sp>
      <p:sp>
        <p:nvSpPr>
          <p:cNvPr id="103428" name="Slide Number Placeholder 3"/>
          <p:cNvSpPr>
            <a:spLocks noGrp="1"/>
          </p:cNvSpPr>
          <p:nvPr>
            <p:ph type="sldNum" sz="quarter" idx="5"/>
          </p:nvPr>
        </p:nvSpPr>
        <p:spPr>
          <a:noFill/>
        </p:spPr>
        <p:txBody>
          <a:bodyPr/>
          <a:lstStyle/>
          <a:p>
            <a:pPr marL="0" marR="0" lvl="0" indent="0" algn="r" defTabSz="932761"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2761" rtl="0" eaLnBrk="1" fontAlgn="base" latinLnBrk="0" hangingPunct="1">
                <a:lnSpc>
                  <a:spcPct val="100000"/>
                </a:lnSpc>
                <a:spcBef>
                  <a:spcPct val="0"/>
                </a:spcBef>
                <a:spcAft>
                  <a:spcPct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xmlns="" val="246858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341" indent="-290516" eaLnBrk="0" hangingPunct="0">
              <a:defRPr>
                <a:solidFill>
                  <a:schemeClr val="tx1"/>
                </a:solidFill>
                <a:latin typeface="Arial" charset="0"/>
              </a:defRPr>
            </a:lvl2pPr>
            <a:lvl3pPr marL="1162065" indent="-232415" eaLnBrk="0" hangingPunct="0">
              <a:defRPr>
                <a:solidFill>
                  <a:schemeClr val="tx1"/>
                </a:solidFill>
                <a:latin typeface="Arial" charset="0"/>
              </a:defRPr>
            </a:lvl3pPr>
            <a:lvl4pPr marL="1626887" indent="-232415" eaLnBrk="0" hangingPunct="0">
              <a:defRPr>
                <a:solidFill>
                  <a:schemeClr val="tx1"/>
                </a:solidFill>
                <a:latin typeface="Arial" charset="0"/>
              </a:defRPr>
            </a:lvl4pPr>
            <a:lvl5pPr marL="2091714" indent="-232415" eaLnBrk="0" hangingPunct="0">
              <a:defRPr>
                <a:solidFill>
                  <a:schemeClr val="tx1"/>
                </a:solidFill>
                <a:latin typeface="Arial" charset="0"/>
              </a:defRPr>
            </a:lvl5pPr>
            <a:lvl6pPr marL="2556540" indent="-232415" eaLnBrk="0" fontAlgn="base" hangingPunct="0">
              <a:spcBef>
                <a:spcPct val="0"/>
              </a:spcBef>
              <a:spcAft>
                <a:spcPct val="0"/>
              </a:spcAft>
              <a:defRPr>
                <a:solidFill>
                  <a:schemeClr val="tx1"/>
                </a:solidFill>
                <a:latin typeface="Arial" charset="0"/>
              </a:defRPr>
            </a:lvl6pPr>
            <a:lvl7pPr marL="3021367" indent="-232415" eaLnBrk="0" fontAlgn="base" hangingPunct="0">
              <a:spcBef>
                <a:spcPct val="0"/>
              </a:spcBef>
              <a:spcAft>
                <a:spcPct val="0"/>
              </a:spcAft>
              <a:defRPr>
                <a:solidFill>
                  <a:schemeClr val="tx1"/>
                </a:solidFill>
                <a:latin typeface="Arial" charset="0"/>
              </a:defRPr>
            </a:lvl7pPr>
            <a:lvl8pPr marL="3486191" indent="-232415" eaLnBrk="0" fontAlgn="base" hangingPunct="0">
              <a:spcBef>
                <a:spcPct val="0"/>
              </a:spcBef>
              <a:spcAft>
                <a:spcPct val="0"/>
              </a:spcAft>
              <a:defRPr>
                <a:solidFill>
                  <a:schemeClr val="tx1"/>
                </a:solidFill>
                <a:latin typeface="Arial" charset="0"/>
              </a:defRPr>
            </a:lvl8pPr>
            <a:lvl9pPr marL="3951014" indent="-232415" eaLnBrk="0" fontAlgn="base" hangingPunct="0">
              <a:spcBef>
                <a:spcPct val="0"/>
              </a:spcBef>
              <a:spcAft>
                <a:spcPct val="0"/>
              </a:spcAft>
              <a:defRPr>
                <a:solidFill>
                  <a:schemeClr val="tx1"/>
                </a:solidFill>
                <a:latin typeface="Arial"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5FA5E13A-8290-41C7-B236-9153BC6CED59}" type="slidenum">
              <a:rPr kumimoji="0" lang="zh-CN" altLang="en-US" sz="14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14</a:t>
            </a:fld>
            <a:endParaRPr kumimoji="0" lang="zh-CN" altLang="en-US" sz="1400" b="0"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xmlns="" val="152132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17891312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42680880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23985182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31693073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16286061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12100332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38742709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3466187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40226388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3929832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3618449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9272821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490028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2329245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12844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0569981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32800580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8586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4938951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7999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633360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745474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70552197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887252954"/>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01626763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575141184"/>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4776998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282733685"/>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079150122"/>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9750013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655953833"/>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280096696"/>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91482613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34660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45612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33700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05741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27974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0357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6164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75557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69358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6577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181429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xmlns="" val="27973181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xmlns="" val="1626257736"/>
      </p:ext>
    </p:extLst>
  </p:cSld>
  <p:clrMapOvr>
    <a:masterClrMapping/>
  </p:clrMapOvr>
  <p:transition>
    <p:circl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dirty="0"/>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229337886"/>
      </p:ext>
    </p:extLst>
  </p:cSld>
  <p:clrMapOvr>
    <a:masterClrMapping/>
  </p:clrMapOvr>
  <p:transition>
    <p:circl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748333521"/>
      </p:ext>
    </p:extLst>
  </p:cSld>
  <p:clrMapOvr>
    <a:masterClrMapping/>
  </p:clrMapOvr>
  <p:transition>
    <p:circl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4047421502"/>
      </p:ext>
    </p:extLst>
  </p:cSld>
  <p:clrMapOvr>
    <a:masterClrMapping/>
  </p:clrMapOvr>
  <p:transition>
    <p:circl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766223675"/>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247321058"/>
      </p:ext>
    </p:extLst>
  </p:cSld>
  <p:clrMapOvr>
    <a:masterClrMapping/>
  </p:clrMapOvr>
  <p:transition>
    <p:circl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098415211"/>
      </p:ext>
    </p:extLst>
  </p:cSld>
  <p:clrMapOvr>
    <a:masterClrMapping/>
  </p:clrMapOvr>
  <p:transition>
    <p:circl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767832588"/>
      </p:ext>
    </p:extLst>
  </p:cSld>
  <p:clrMapOvr>
    <a:masterClrMapping/>
  </p:clrMapOvr>
  <p:transition>
    <p:circl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011211511"/>
      </p:ext>
    </p:extLst>
  </p:cSld>
  <p:clrMapOvr>
    <a:masterClrMapping/>
  </p:clrMapOvr>
  <p:transition>
    <p:circl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4073641449"/>
      </p:ext>
    </p:extLst>
  </p:cSld>
  <p:clrMapOvr>
    <a:masterClrMapping/>
  </p:clrMapOvr>
  <p:transition>
    <p:circl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277682729"/>
      </p:ext>
    </p:extLst>
  </p:cSld>
  <p:clrMapOvr>
    <a:masterClrMapping/>
  </p:clrMapOvr>
  <p:transition>
    <p:circl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692904821"/>
      </p:ext>
    </p:extLst>
  </p:cSld>
  <p:clrMapOvr>
    <a:masterClrMapping/>
  </p:clrMapOvr>
  <p:transition>
    <p:circl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92197752"/>
      </p:ext>
    </p:extLst>
  </p:cSld>
  <p:clrMapOvr>
    <a:masterClrMapping/>
  </p:clrMapOvr>
  <p:transition>
    <p:circl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3" name="日期占位符 2"/>
          <p:cNvSpPr>
            <a:spLocks noGrp="1"/>
          </p:cNvSpPr>
          <p:nvPr>
            <p:ph type="dt" sz="half" idx="10"/>
          </p:nvPr>
        </p:nvSpPr>
        <p:spPr>
          <a:xfrm>
            <a:off x="457200" y="6245225"/>
            <a:ext cx="2133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4" name="页脚占位符 3"/>
          <p:cNvSpPr>
            <a:spLocks noGrp="1"/>
          </p:cNvSpPr>
          <p:nvPr>
            <p:ph type="ftr" sz="quarter" idx="11"/>
          </p:nvPr>
        </p:nvSpPr>
        <p:spPr>
          <a:xfrm>
            <a:off x="3124200" y="6245225"/>
            <a:ext cx="2895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6553200" y="6245225"/>
            <a:ext cx="2133600" cy="476250"/>
          </a:xfrm>
          <a:prstGeom prst="rect">
            <a:avLst/>
          </a:prstGeom>
        </p:spPr>
        <p:txBody>
          <a:bodyPr/>
          <a:lstStyle>
            <a:lvl1pPr>
              <a:defRPr/>
            </a:lvl1pPr>
          </a:lstStyle>
          <a:p>
            <a:pPr algn="l" eaLnBrk="0" hangingPunct="0">
              <a:spcBef>
                <a:spcPct val="50000"/>
              </a:spcBef>
            </a:pPr>
            <a:fld id="{00C647F9-3694-4DB3-97C5-867C89490B45}" type="slidenum">
              <a:rPr kumimoji="1" lang="en-US" altLang="zh-CN" sz="2400" b="1">
                <a:solidFill>
                  <a:prstClr val="black"/>
                </a:solidFill>
                <a:latin typeface="Times New Roman" pitchFamily="18" charset="0"/>
              </a:rPr>
              <a:pPr algn="l" eaLnBrk="0" hangingPunct="0">
                <a:spcBef>
                  <a:spcPct val="50000"/>
                </a:spcBef>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xmlns="" val="1467295796"/>
      </p:ext>
    </p:extLst>
  </p:cSld>
  <p:clrMapOvr>
    <a:masterClrMapping/>
  </p:clrMapOvr>
  <p:transition>
    <p:circl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a:prstGeom prst="rect">
            <a:avLst/>
          </a:prstGeom>
        </p:spPr>
        <p:txBody>
          <a:bodyPr/>
          <a:lstStyle/>
          <a:p>
            <a:pPr algn="l" eaLnBrk="0" hangingPunct="0">
              <a:spcBef>
                <a:spcPct val="50000"/>
              </a:spcBef>
            </a:pPr>
            <a:fld id="{F49C9D49-D909-4C4A-A3D9-5871E5EF312E}" type="datetime1">
              <a:rPr kumimoji="1" lang="zh-CN" altLang="en-US" sz="2400" b="1" smtClean="0">
                <a:solidFill>
                  <a:prstClr val="black"/>
                </a:solidFill>
                <a:latin typeface="Times New Roman" pitchFamily="18" charset="0"/>
              </a:rPr>
              <a:pPr algn="l" eaLnBrk="0" hangingPunct="0">
                <a:spcBef>
                  <a:spcPct val="50000"/>
                </a:spcBef>
              </a:pPr>
              <a:t>2018/10/21</a:t>
            </a:fld>
            <a:endParaRPr kumimoji="1" lang="zh-CN" altLang="en-US" sz="2400" b="1">
              <a:solidFill>
                <a:prstClr val="black"/>
              </a:solidFill>
              <a:latin typeface="Times New Roman" pitchFamily="18" charset="0"/>
            </a:endParaRPr>
          </a:p>
        </p:txBody>
      </p:sp>
      <p:sp>
        <p:nvSpPr>
          <p:cNvPr id="4" name="页脚占位符 3"/>
          <p:cNvSpPr>
            <a:spLocks noGrp="1"/>
          </p:cNvSpPr>
          <p:nvPr>
            <p:ph type="ftr" sz="quarter" idx="11"/>
          </p:nvPr>
        </p:nvSpPr>
        <p:spPr>
          <a:xfrm>
            <a:off x="5785792" y="6453336"/>
            <a:ext cx="2895600" cy="365125"/>
          </a:xfrm>
          <a:prstGeom prst="rect">
            <a:avLst/>
          </a:prstGeom>
        </p:spPr>
        <p:txBody>
          <a:bodyPr/>
          <a:lstStyle/>
          <a:p>
            <a:pPr algn="l" eaLnBrk="0" hangingPunct="0">
              <a:spcBef>
                <a:spcPct val="50000"/>
              </a:spcBef>
            </a:pPr>
            <a:endParaRPr kumimoji="1" lang="zh-CN" altLang="en-US"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8738120" y="6453336"/>
            <a:ext cx="370384" cy="365125"/>
          </a:xfrm>
          <a:prstGeom prst="rect">
            <a:avLst/>
          </a:prstGeom>
        </p:spPr>
        <p:txBody>
          <a:bodyPr/>
          <a:lstStyle>
            <a:lvl1pPr>
              <a:defRPr b="1">
                <a:solidFill>
                  <a:srgbClr val="C00000"/>
                </a:solidFill>
                <a:effectLst>
                  <a:glow rad="685800">
                    <a:srgbClr val="FFFF99">
                      <a:alpha val="40000"/>
                    </a:srgbClr>
                  </a:glow>
                </a:effectLst>
              </a:defRPr>
            </a:lvl1pPr>
          </a:lstStyle>
          <a:p>
            <a:pPr algn="l" eaLnBrk="0" hangingPunct="0">
              <a:spcBef>
                <a:spcPct val="50000"/>
              </a:spcBef>
            </a:pPr>
            <a:fld id="{03A847EA-A0F8-42E4-AF47-D5B896815B88}" type="slidenum">
              <a:rPr kumimoji="1" lang="zh-CN" altLang="en-US" sz="2400" smtClean="0">
                <a:latin typeface="Times New Roman" pitchFamily="18" charset="0"/>
              </a:rPr>
              <a:pPr algn="l" eaLnBrk="0" hangingPunct="0">
                <a:spcBef>
                  <a:spcPct val="50000"/>
                </a:spcBef>
              </a:pPr>
              <a:t>‹#›</a:t>
            </a:fld>
            <a:endParaRPr kumimoji="1" lang="zh-CN" altLang="en-US" sz="2400" dirty="0">
              <a:latin typeface="Times New Roman" pitchFamily="18" charset="0"/>
            </a:endParaRPr>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xmlns="" val="416233722"/>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27603118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7326776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38820612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4254879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6470196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28468634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7023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9453953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2826339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72457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9474217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7620000" y="304800"/>
            <a:ext cx="1231900" cy="457200"/>
          </a:xfrm>
          <a:prstGeom prst="rect">
            <a:avLst/>
          </a:prstGeom>
          <a:noFill/>
          <a:ln w="9525">
            <a:noFill/>
            <a:miter lim="800000"/>
            <a:headEnd/>
            <a:tailEnd/>
          </a:ln>
          <a:effectLst/>
        </p:spPr>
        <p:txBody>
          <a:bodyPr>
            <a:spAutoFit/>
          </a:bodyPr>
          <a:lstStyle/>
          <a:p>
            <a:pPr>
              <a:defRPr/>
            </a:pPr>
            <a:r>
              <a:rPr lang="en-US" sz="2400" b="1" i="1">
                <a:solidFill>
                  <a:srgbClr val="D9520F"/>
                </a:solidFill>
                <a:latin typeface="Arial" pitchFamily="34" charset="0"/>
              </a:rPr>
              <a:t>LOGO</a:t>
            </a:r>
          </a:p>
        </p:txBody>
      </p:sp>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t>Click to edit Master title style</a:t>
            </a:r>
          </a:p>
        </p:txBody>
      </p:sp>
      <p:sp>
        <p:nvSpPr>
          <p:cNvPr id="5" name="Rectangle 4"/>
          <p:cNvSpPr>
            <a:spLocks noGrp="1" noChangeArrowheads="1"/>
          </p:cNvSpPr>
          <p:nvPr>
            <p:ph type="dt" sz="half" idx="10"/>
          </p:nvPr>
        </p:nvSpPr>
        <p:spPr>
          <a:xfrm>
            <a:off x="457200" y="6477000"/>
            <a:ext cx="2133600" cy="244475"/>
          </a:xfrm>
        </p:spPr>
        <p:txBody>
          <a:bodyPr/>
          <a:lstStyle>
            <a:lvl1pPr>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a:xfrm>
            <a:off x="5867400" y="6477000"/>
            <a:ext cx="2895600" cy="244475"/>
          </a:xfrm>
        </p:spPr>
        <p:txBody>
          <a:bodyPr/>
          <a:lstStyle>
            <a:lvl1pPr>
              <a:defRPr b="0">
                <a:solidFill>
                  <a:srgbClr val="FFFFFF"/>
                </a:solidFill>
              </a:defRPr>
            </a:lvl1pPr>
          </a:lstStyle>
          <a:p>
            <a:pPr>
              <a:defRPr/>
            </a:pPr>
            <a:endParaRPr lang="en-US"/>
          </a:p>
        </p:txBody>
      </p:sp>
      <p:sp>
        <p:nvSpPr>
          <p:cNvPr id="7" name="Rectangle 6"/>
          <p:cNvSpPr>
            <a:spLocks noGrp="1" noChangeArrowheads="1"/>
          </p:cNvSpPr>
          <p:nvPr>
            <p:ph type="sldNum" sz="quarter" idx="12"/>
          </p:nvPr>
        </p:nvSpPr>
        <p:spPr>
          <a:xfrm>
            <a:off x="3429000" y="6477000"/>
            <a:ext cx="2133600" cy="244475"/>
          </a:xfrm>
        </p:spPr>
        <p:txBody>
          <a:bodyPr/>
          <a:lstStyle>
            <a:lvl1pPr>
              <a:defRPr>
                <a:solidFill>
                  <a:srgbClr val="FFFFFF"/>
                </a:solidFill>
              </a:defRPr>
            </a:lvl1pPr>
          </a:lstStyle>
          <a:p>
            <a:pPr>
              <a:defRPr/>
            </a:pPr>
            <a:fld id="{2FBC4CA7-CA4C-4D34-98C4-6EFD41894896}" type="slidenum">
              <a:rPr lang="en-US"/>
              <a:pPr>
                <a:defRPr/>
              </a:pPr>
              <a:t>‹#›</a:t>
            </a:fld>
            <a:endParaRPr lang="en-US"/>
          </a:p>
        </p:txBody>
      </p:sp>
    </p:spTree>
    <p:extLst>
      <p:ext uri="{BB962C8B-B14F-4D97-AF65-F5344CB8AC3E}">
        <p14:creationId xmlns:p14="http://schemas.microsoft.com/office/powerpoint/2010/main" xmlns="" val="4247842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091B1-3815-4AED-88B3-88B3F788A502}" type="slidenum">
              <a:rPr lang="en-US"/>
              <a:pPr>
                <a:defRPr/>
              </a:pPr>
              <a:t>‹#›</a:t>
            </a:fld>
            <a:endParaRPr lang="en-US"/>
          </a:p>
        </p:txBody>
      </p:sp>
    </p:spTree>
    <p:extLst>
      <p:ext uri="{BB962C8B-B14F-4D97-AF65-F5344CB8AC3E}">
        <p14:creationId xmlns:p14="http://schemas.microsoft.com/office/powerpoint/2010/main" xmlns="" val="22003790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97DBF-5ED6-479F-9D21-D4119D9602C8}" type="slidenum">
              <a:rPr lang="en-US"/>
              <a:pPr>
                <a:defRPr/>
              </a:pPr>
              <a:t>‹#›</a:t>
            </a:fld>
            <a:endParaRPr lang="en-US"/>
          </a:p>
        </p:txBody>
      </p:sp>
    </p:spTree>
    <p:extLst>
      <p:ext uri="{BB962C8B-B14F-4D97-AF65-F5344CB8AC3E}">
        <p14:creationId xmlns:p14="http://schemas.microsoft.com/office/powerpoint/2010/main" xmlns="" val="31768768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9F2826-C5EB-49EB-A0C3-7D7C038402CC}" type="slidenum">
              <a:rPr lang="en-US"/>
              <a:pPr>
                <a:defRPr/>
              </a:pPr>
              <a:t>‹#›</a:t>
            </a:fld>
            <a:endParaRPr lang="en-US"/>
          </a:p>
        </p:txBody>
      </p:sp>
    </p:spTree>
    <p:extLst>
      <p:ext uri="{BB962C8B-B14F-4D97-AF65-F5344CB8AC3E}">
        <p14:creationId xmlns:p14="http://schemas.microsoft.com/office/powerpoint/2010/main" xmlns="" val="19600199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CFFF90-B78B-4BAE-B342-53A027EE5837}" type="slidenum">
              <a:rPr lang="en-US"/>
              <a:pPr>
                <a:defRPr/>
              </a:pPr>
              <a:t>‹#›</a:t>
            </a:fld>
            <a:endParaRPr lang="en-US"/>
          </a:p>
        </p:txBody>
      </p:sp>
    </p:spTree>
    <p:extLst>
      <p:ext uri="{BB962C8B-B14F-4D97-AF65-F5344CB8AC3E}">
        <p14:creationId xmlns:p14="http://schemas.microsoft.com/office/powerpoint/2010/main" xmlns="" val="579935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D76C46-0271-46A9-B935-7FEBC0EB398B}" type="slidenum">
              <a:rPr lang="en-US"/>
              <a:pPr>
                <a:defRPr/>
              </a:pPr>
              <a:t>‹#›</a:t>
            </a:fld>
            <a:endParaRPr lang="en-US"/>
          </a:p>
        </p:txBody>
      </p:sp>
    </p:spTree>
    <p:extLst>
      <p:ext uri="{BB962C8B-B14F-4D97-AF65-F5344CB8AC3E}">
        <p14:creationId xmlns:p14="http://schemas.microsoft.com/office/powerpoint/2010/main" xmlns="" val="5720183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474A5F-570A-4870-AC81-51FCDC94C040}" type="slidenum">
              <a:rPr lang="en-US"/>
              <a:pPr>
                <a:defRPr/>
              </a:pPr>
              <a:t>‹#›</a:t>
            </a:fld>
            <a:endParaRPr lang="en-US"/>
          </a:p>
        </p:txBody>
      </p:sp>
    </p:spTree>
    <p:extLst>
      <p:ext uri="{BB962C8B-B14F-4D97-AF65-F5344CB8AC3E}">
        <p14:creationId xmlns:p14="http://schemas.microsoft.com/office/powerpoint/2010/main" xmlns="" val="34031731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E7A769-C157-411D-9522-7E950B5266CD}" type="slidenum">
              <a:rPr lang="en-US"/>
              <a:pPr>
                <a:defRPr/>
              </a:pPr>
              <a:t>‹#›</a:t>
            </a:fld>
            <a:endParaRPr lang="en-US"/>
          </a:p>
        </p:txBody>
      </p:sp>
    </p:spTree>
    <p:extLst>
      <p:ext uri="{BB962C8B-B14F-4D97-AF65-F5344CB8AC3E}">
        <p14:creationId xmlns:p14="http://schemas.microsoft.com/office/powerpoint/2010/main" xmlns="" val="12523466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17FB7-11F1-4F34-B6B8-EC97C3DBA557}" type="slidenum">
              <a:rPr lang="en-US"/>
              <a:pPr>
                <a:defRPr/>
              </a:pPr>
              <a:t>‹#›</a:t>
            </a:fld>
            <a:endParaRPr lang="en-US"/>
          </a:p>
        </p:txBody>
      </p:sp>
    </p:spTree>
    <p:extLst>
      <p:ext uri="{BB962C8B-B14F-4D97-AF65-F5344CB8AC3E}">
        <p14:creationId xmlns:p14="http://schemas.microsoft.com/office/powerpoint/2010/main" xmlns="" val="409977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32D0A-9A31-4C59-BFFF-17543E58CC6B}" type="slidenum">
              <a:rPr lang="en-US"/>
              <a:pPr>
                <a:defRPr/>
              </a:pPr>
              <a:t>‹#›</a:t>
            </a:fld>
            <a:endParaRPr lang="en-US"/>
          </a:p>
        </p:txBody>
      </p:sp>
    </p:spTree>
    <p:extLst>
      <p:ext uri="{BB962C8B-B14F-4D97-AF65-F5344CB8AC3E}">
        <p14:creationId xmlns:p14="http://schemas.microsoft.com/office/powerpoint/2010/main" xmlns="" val="30310737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33400"/>
            <a:ext cx="1981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0"/>
            <a:ext cx="579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758D1-0A1E-42B9-91FF-957D65D13AFC}" type="slidenum">
              <a:rPr lang="en-US"/>
              <a:pPr>
                <a:defRPr/>
              </a:pPr>
              <a:t>‹#›</a:t>
            </a:fld>
            <a:endParaRPr lang="en-US"/>
          </a:p>
        </p:txBody>
      </p:sp>
    </p:spTree>
    <p:extLst>
      <p:ext uri="{BB962C8B-B14F-4D97-AF65-F5344CB8AC3E}">
        <p14:creationId xmlns:p14="http://schemas.microsoft.com/office/powerpoint/2010/main" xmlns="" val="40832028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563"/>
          </a:xfrm>
        </p:spPr>
        <p:txBody>
          <a:bodyPr/>
          <a:lstStyle/>
          <a:p>
            <a:r>
              <a:rPr lang="en-US"/>
              <a:t>Click to edit Master title style</a:t>
            </a:r>
          </a:p>
        </p:txBody>
      </p:sp>
      <p:sp>
        <p:nvSpPr>
          <p:cNvPr id="3" name="Table Placeholder 2"/>
          <p:cNvSpPr>
            <a:spLocks noGrp="1"/>
          </p:cNvSpPr>
          <p:nvPr>
            <p:ph type="tbl" idx="1"/>
          </p:nvPr>
        </p:nvSpPr>
        <p:spPr>
          <a:xfrm>
            <a:off x="685800" y="1676400"/>
            <a:ext cx="78486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47D54-7C03-42A3-9D89-CE0ED5BE9E9E}" type="slidenum">
              <a:rPr lang="en-US"/>
              <a:pPr>
                <a:defRPr/>
              </a:pPr>
              <a:t>‹#›</a:t>
            </a:fld>
            <a:endParaRPr lang="en-US"/>
          </a:p>
        </p:txBody>
      </p:sp>
    </p:spTree>
    <p:extLst>
      <p:ext uri="{BB962C8B-B14F-4D97-AF65-F5344CB8AC3E}">
        <p14:creationId xmlns:p14="http://schemas.microsoft.com/office/powerpoint/2010/main" xmlns="" val="13388240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22696214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22292168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3149307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10735746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41747646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956685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401461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34981930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31001564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10340534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25870471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xmlns="" val="24806068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xmlns="" val="39911511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xmlns="" val="25435381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27634482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28363498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xmlns="" val="212435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76035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xmlns="" val="39159204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xmlns="" val="18503088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35153511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19090389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28554174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2383790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17874073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27010524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191313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14787082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10164861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28936576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19490101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3453753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5683358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xmlns="" val="26339155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extLst>
      <p:ext uri="{BB962C8B-B14F-4D97-AF65-F5344CB8AC3E}">
        <p14:creationId xmlns:p14="http://schemas.microsoft.com/office/powerpoint/2010/main" xmlns="" val="41074846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extLst>
      <p:ext uri="{BB962C8B-B14F-4D97-AF65-F5344CB8AC3E}">
        <p14:creationId xmlns:p14="http://schemas.microsoft.com/office/powerpoint/2010/main" xmlns="" val="31691698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extLst>
      <p:ext uri="{BB962C8B-B14F-4D97-AF65-F5344CB8AC3E}">
        <p14:creationId xmlns:p14="http://schemas.microsoft.com/office/powerpoint/2010/main" xmlns="" val="367738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extLst>
      <p:ext uri="{BB962C8B-B14F-4D97-AF65-F5344CB8AC3E}">
        <p14:creationId xmlns:p14="http://schemas.microsoft.com/office/powerpoint/2010/main" xmlns="" val="10285621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extLst>
      <p:ext uri="{BB962C8B-B14F-4D97-AF65-F5344CB8AC3E}">
        <p14:creationId xmlns:p14="http://schemas.microsoft.com/office/powerpoint/2010/main" xmlns="" val="16292554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extLst>
      <p:ext uri="{BB962C8B-B14F-4D97-AF65-F5344CB8AC3E}">
        <p14:creationId xmlns:p14="http://schemas.microsoft.com/office/powerpoint/2010/main" xmlns="" val="990417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extLst>
      <p:ext uri="{BB962C8B-B14F-4D97-AF65-F5344CB8AC3E}">
        <p14:creationId xmlns:p14="http://schemas.microsoft.com/office/powerpoint/2010/main" xmlns="" val="13511244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extLst>
      <p:ext uri="{BB962C8B-B14F-4D97-AF65-F5344CB8AC3E}">
        <p14:creationId xmlns:p14="http://schemas.microsoft.com/office/powerpoint/2010/main" xmlns="" val="21403780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extLst>
      <p:ext uri="{BB962C8B-B14F-4D97-AF65-F5344CB8AC3E}">
        <p14:creationId xmlns:p14="http://schemas.microsoft.com/office/powerpoint/2010/main" xmlns="" val="10532021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extLst>
      <p:ext uri="{BB962C8B-B14F-4D97-AF65-F5344CB8AC3E}">
        <p14:creationId xmlns:p14="http://schemas.microsoft.com/office/powerpoint/2010/main" xmlns="" val="18554677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extLst>
      <p:ext uri="{BB962C8B-B14F-4D97-AF65-F5344CB8AC3E}">
        <p14:creationId xmlns:p14="http://schemas.microsoft.com/office/powerpoint/2010/main" xmlns="" val="31154657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extLst>
      <p:ext uri="{BB962C8B-B14F-4D97-AF65-F5344CB8AC3E}">
        <p14:creationId xmlns:p14="http://schemas.microsoft.com/office/powerpoint/2010/main" xmlns="" val="1179756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extLst>
      <p:ext uri="{BB962C8B-B14F-4D97-AF65-F5344CB8AC3E}">
        <p14:creationId xmlns:p14="http://schemas.microsoft.com/office/powerpoint/2010/main" xmlns="" val="228008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zh-CN" altLang="en-US"/>
              <a:t>单击此处编辑母版标题样式</a:t>
            </a:r>
            <a:endParaRPr lang="zh-CN" altLang="en-US" dirty="0"/>
          </a:p>
        </p:txBody>
      </p:sp>
      <p:sp>
        <p:nvSpPr>
          <p:cNvPr id="3" name="日期占位符 2"/>
          <p:cNvSpPr>
            <a:spLocks noGrp="1"/>
          </p:cNvSpPr>
          <p:nvPr>
            <p:ph type="dt" sz="half" idx="10"/>
          </p:nvPr>
        </p:nvSpPr>
        <p:spPr>
          <a:xfrm>
            <a:off x="4778375" y="6453188"/>
            <a:ext cx="946150" cy="365125"/>
          </a:xfrm>
        </p:spPr>
        <p:txBody>
          <a:bodyPr/>
          <a:lstStyle>
            <a:lvl1pPr>
              <a:defRPr/>
            </a:lvl1pPr>
          </a:lstStyle>
          <a:p>
            <a:pPr>
              <a:defRPr/>
            </a:pPr>
            <a:fld id="{EC3EB39A-8488-42D7-8DAD-6BCE1D38FB5A}" type="datetime1">
              <a:rPr lang="zh-CN" altLang="en-US"/>
              <a:pPr>
                <a:defRPr/>
              </a:pPr>
              <a:t>2018/10/21</a:t>
            </a:fld>
            <a:endParaRPr lang="zh-CN" altLang="en-US"/>
          </a:p>
        </p:txBody>
      </p:sp>
      <p:sp>
        <p:nvSpPr>
          <p:cNvPr id="4" name="页脚占位符 3"/>
          <p:cNvSpPr>
            <a:spLocks noGrp="1"/>
          </p:cNvSpPr>
          <p:nvPr>
            <p:ph type="ftr" sz="quarter" idx="11"/>
          </p:nvPr>
        </p:nvSpPr>
        <p:spPr>
          <a:xfrm>
            <a:off x="5786438" y="6453188"/>
            <a:ext cx="2895600" cy="365125"/>
          </a:xfrm>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a:xfrm>
            <a:off x="8737600" y="6453188"/>
            <a:ext cx="371475" cy="365125"/>
          </a:xfrm>
        </p:spPr>
        <p:txBody>
          <a:bodyPr/>
          <a:lstStyle>
            <a:lvl1pPr>
              <a:defRPr b="1">
                <a:solidFill>
                  <a:srgbClr val="C00000"/>
                </a:solidFill>
              </a:defRPr>
            </a:lvl1pPr>
          </a:lstStyle>
          <a:p>
            <a:fld id="{FCA72DEE-E586-4EA5-B6AF-678B2930FBCA}" type="slidenum">
              <a:rPr lang="zh-CN" altLang="en-US"/>
              <a:pPr/>
              <a:t>‹#›</a:t>
            </a:fld>
            <a:endParaRPr lang="zh-CN" altLang="en-US"/>
          </a:p>
        </p:txBody>
      </p:sp>
    </p:spTree>
    <p:extLst>
      <p:ext uri="{BB962C8B-B14F-4D97-AF65-F5344CB8AC3E}">
        <p14:creationId xmlns:p14="http://schemas.microsoft.com/office/powerpoint/2010/main" xmlns="" val="29480887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20853136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28518078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32907601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18073953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21728843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28912162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24148737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5189207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323434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34517246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33192181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986D909-3B61-433D-9AA2-1FFC55D0A287}" type="datetime1">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25846553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367FC-B679-46E8-9AC9-24D9FBA425FD}" type="datetime1">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14368115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0BF16B-1B11-4AD5-A1D7-39D5B08D9D9E}" type="datetime1">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35291783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03741F-C261-4FE5-BC02-8C4D50C3DF59}" type="datetime1">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11744702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C82861-B3AF-4206-9970-4C2A2888376B}" type="datetime1">
              <a:rPr lang="en-US" smtClean="0"/>
              <a:pPr/>
              <a:t>10/21/2018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41277312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55E085-FE15-419D-8914-27F557785B84}" type="datetime1">
              <a:rPr lang="en-US" smtClean="0"/>
              <a:pPr/>
              <a:t>10/21/2018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12833849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AC0E5-F76C-4287-B718-C1F3B4A38C54}" type="datetime1">
              <a:rPr lang="en-US" smtClean="0"/>
              <a:pPr/>
              <a:t>10/21/2018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1549048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8157B4-98B9-45AD-852A-684D0105DFA7}" type="datetime1">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3257000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EE5C84-FD84-4A77-B707-79E01219461C}" type="datetime1">
              <a:rPr lang="en-US" smtClean="0"/>
              <a:pPr/>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22717476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569B5-D8D4-4365-9E47-F135130EF653}" type="datetime1">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30922286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D00765-12E3-4180-A603-B27814A107D6}" type="datetime1">
              <a:rPr lang="en-US" smtClean="0"/>
              <a:pPr/>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9475626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extLst>
      <p:ext uri="{BB962C8B-B14F-4D97-AF65-F5344CB8AC3E}">
        <p14:creationId xmlns:p14="http://schemas.microsoft.com/office/powerpoint/2010/main" xmlns="" val="38652492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extLst>
      <p:ext uri="{BB962C8B-B14F-4D97-AF65-F5344CB8AC3E}">
        <p14:creationId xmlns:p14="http://schemas.microsoft.com/office/powerpoint/2010/main" xmlns="" val="1600226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extLst>
      <p:ext uri="{BB962C8B-B14F-4D97-AF65-F5344CB8AC3E}">
        <p14:creationId xmlns:p14="http://schemas.microsoft.com/office/powerpoint/2010/main" xmlns="" val="2346322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extLst>
      <p:ext uri="{BB962C8B-B14F-4D97-AF65-F5344CB8AC3E}">
        <p14:creationId xmlns:p14="http://schemas.microsoft.com/office/powerpoint/2010/main" xmlns="" val="26177103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extLst>
      <p:ext uri="{BB962C8B-B14F-4D97-AF65-F5344CB8AC3E}">
        <p14:creationId xmlns:p14="http://schemas.microsoft.com/office/powerpoint/2010/main" xmlns="" val="1245932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extLst>
      <p:ext uri="{BB962C8B-B14F-4D97-AF65-F5344CB8AC3E}">
        <p14:creationId xmlns:p14="http://schemas.microsoft.com/office/powerpoint/2010/main" xmlns="" val="28101222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extLst>
      <p:ext uri="{BB962C8B-B14F-4D97-AF65-F5344CB8AC3E}">
        <p14:creationId xmlns:p14="http://schemas.microsoft.com/office/powerpoint/2010/main" xmlns="" val="2491193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extLst>
      <p:ext uri="{BB962C8B-B14F-4D97-AF65-F5344CB8AC3E}">
        <p14:creationId xmlns:p14="http://schemas.microsoft.com/office/powerpoint/2010/main" xmlns="" val="27164891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extLst>
      <p:ext uri="{BB962C8B-B14F-4D97-AF65-F5344CB8AC3E}">
        <p14:creationId xmlns:p14="http://schemas.microsoft.com/office/powerpoint/2010/main" xmlns="" val="39831477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extLst>
      <p:ext uri="{BB962C8B-B14F-4D97-AF65-F5344CB8AC3E}">
        <p14:creationId xmlns:p14="http://schemas.microsoft.com/office/powerpoint/2010/main" xmlns="" val="18308529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extLst>
      <p:ext uri="{BB962C8B-B14F-4D97-AF65-F5344CB8AC3E}">
        <p14:creationId xmlns:p14="http://schemas.microsoft.com/office/powerpoint/2010/main" xmlns="" val="27730670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extLst>
      <p:ext uri="{BB962C8B-B14F-4D97-AF65-F5344CB8AC3E}">
        <p14:creationId xmlns:p14="http://schemas.microsoft.com/office/powerpoint/2010/main" xmlns="" val="21445133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extLst>
      <p:ext uri="{BB962C8B-B14F-4D97-AF65-F5344CB8AC3E}">
        <p14:creationId xmlns:p14="http://schemas.microsoft.com/office/powerpoint/2010/main" xmlns="" val="2834077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43460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6452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29713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31505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8498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007726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25225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78287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21875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93763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92536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4.jpeg"/><Relationship Id="rId2" Type="http://schemas.openxmlformats.org/officeDocument/2006/relationships/slideLayout" Target="../slideLayouts/slideLayout146.xml"/><Relationship Id="rId16" Type="http://schemas.openxmlformats.org/officeDocument/2006/relationships/theme" Target="../theme/theme1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3.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6.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theme" Target="../theme/theme20.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 name="Rectangle 132" descr="베다소스3"/>
          <p:cNvSpPr>
            <a:spLocks noChangeArrowheads="1"/>
          </p:cNvSpPr>
          <p:nvPr/>
        </p:nvSpPr>
        <p:spPr bwMode="auto">
          <a:xfrm>
            <a:off x="-7938" y="-17463"/>
            <a:ext cx="9144001" cy="6858001"/>
          </a:xfrm>
          <a:prstGeom prst="rect">
            <a:avLst/>
          </a:prstGeom>
          <a:blipFill dpi="0" rotWithShape="1">
            <a:blip r:embed="rId14" cstate="print"/>
            <a:srcRect/>
            <a:tile tx="0" ty="0" sx="100000" sy="100000" flip="none" algn="tl"/>
          </a:blipFill>
          <a:ln w="9525">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3" name="Rectangle 133"/>
          <p:cNvSpPr>
            <a:spLocks noChangeArrowheads="1"/>
          </p:cNvSpPr>
          <p:nvPr/>
        </p:nvSpPr>
        <p:spPr bwMode="auto">
          <a:xfrm>
            <a:off x="-28575" y="1543050"/>
            <a:ext cx="9180513" cy="3197225"/>
          </a:xfrm>
          <a:prstGeom prst="rect">
            <a:avLst/>
          </a:prstGeom>
          <a:solidFill>
            <a:srgbClr val="C0C0C0"/>
          </a:solid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4" name="Freeform 134"/>
          <p:cNvSpPr>
            <a:spLocks/>
          </p:cNvSpPr>
          <p:nvPr/>
        </p:nvSpPr>
        <p:spPr bwMode="auto">
          <a:xfrm>
            <a:off x="-19050" y="2247900"/>
            <a:ext cx="8401050" cy="2492375"/>
          </a:xfrm>
          <a:custGeom>
            <a:avLst/>
            <a:gdLst/>
            <a:ahLst/>
            <a:cxnLst>
              <a:cxn ang="0">
                <a:pos x="0" y="0"/>
              </a:cxn>
              <a:cxn ang="0">
                <a:pos x="6" y="768"/>
              </a:cxn>
              <a:cxn ang="0">
                <a:pos x="642" y="1518"/>
              </a:cxn>
              <a:cxn ang="0">
                <a:pos x="5292" y="1518"/>
              </a:cxn>
              <a:cxn ang="0">
                <a:pos x="4565" y="258"/>
              </a:cxn>
              <a:cxn ang="0">
                <a:pos x="2940" y="258"/>
              </a:cxn>
              <a:cxn ang="0">
                <a:pos x="2688" y="6"/>
              </a:cxn>
              <a:cxn ang="0">
                <a:pos x="0" y="0"/>
              </a:cxn>
            </a:cxnLst>
            <a:rect l="0" t="0" r="r" b="b"/>
            <a:pathLst>
              <a:path w="5292" h="1518">
                <a:moveTo>
                  <a:pt x="0" y="0"/>
                </a:moveTo>
                <a:lnTo>
                  <a:pt x="6" y="768"/>
                </a:lnTo>
                <a:lnTo>
                  <a:pt x="642" y="1518"/>
                </a:lnTo>
                <a:lnTo>
                  <a:pt x="5292" y="1518"/>
                </a:lnTo>
                <a:lnTo>
                  <a:pt x="4565" y="258"/>
                </a:lnTo>
                <a:lnTo>
                  <a:pt x="2940" y="258"/>
                </a:lnTo>
                <a:lnTo>
                  <a:pt x="2688" y="6"/>
                </a:lnTo>
                <a:lnTo>
                  <a:pt x="0" y="0"/>
                </a:lnTo>
                <a:close/>
              </a:path>
            </a:pathLst>
          </a:custGeom>
          <a:solidFill>
            <a:srgbClr val="5F5F5F"/>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5" name="Freeform 135"/>
          <p:cNvSpPr>
            <a:spLocks/>
          </p:cNvSpPr>
          <p:nvPr/>
        </p:nvSpPr>
        <p:spPr bwMode="auto">
          <a:xfrm>
            <a:off x="-19050" y="2333625"/>
            <a:ext cx="9163050" cy="2305050"/>
          </a:xfrm>
          <a:custGeom>
            <a:avLst/>
            <a:gdLst/>
            <a:ahLst/>
            <a:cxnLst>
              <a:cxn ang="0">
                <a:pos x="1" y="162"/>
              </a:cxn>
              <a:cxn ang="0">
                <a:pos x="2994" y="162"/>
              </a:cxn>
              <a:cxn ang="0">
                <a:pos x="3115" y="0"/>
              </a:cxn>
              <a:cxn ang="0">
                <a:pos x="5783" y="0"/>
              </a:cxn>
              <a:cxn ang="0">
                <a:pos x="5783" y="1350"/>
              </a:cxn>
              <a:cxn ang="0">
                <a:pos x="3844" y="1350"/>
              </a:cxn>
              <a:cxn ang="0">
                <a:pos x="3741" y="1452"/>
              </a:cxn>
              <a:cxn ang="0">
                <a:pos x="1784" y="1452"/>
              </a:cxn>
              <a:cxn ang="0">
                <a:pos x="1537" y="1206"/>
              </a:cxn>
              <a:cxn ang="0">
                <a:pos x="0" y="1210"/>
              </a:cxn>
              <a:cxn ang="0">
                <a:pos x="1" y="162"/>
              </a:cxn>
            </a:cxnLst>
            <a:rect l="0" t="0" r="r" b="b"/>
            <a:pathLst>
              <a:path w="5783" h="1452">
                <a:moveTo>
                  <a:pt x="1" y="162"/>
                </a:moveTo>
                <a:lnTo>
                  <a:pt x="2994" y="162"/>
                </a:lnTo>
                <a:lnTo>
                  <a:pt x="3115" y="0"/>
                </a:lnTo>
                <a:lnTo>
                  <a:pt x="5783" y="0"/>
                </a:lnTo>
                <a:lnTo>
                  <a:pt x="5783" y="1350"/>
                </a:lnTo>
                <a:lnTo>
                  <a:pt x="3844" y="1350"/>
                </a:lnTo>
                <a:lnTo>
                  <a:pt x="3741" y="1452"/>
                </a:lnTo>
                <a:lnTo>
                  <a:pt x="1784" y="1452"/>
                </a:lnTo>
                <a:lnTo>
                  <a:pt x="1537" y="1206"/>
                </a:lnTo>
                <a:lnTo>
                  <a:pt x="0" y="1210"/>
                </a:lnTo>
                <a:lnTo>
                  <a:pt x="1" y="162"/>
                </a:lnTo>
                <a:close/>
              </a:path>
            </a:pathLst>
          </a:custGeom>
          <a:solidFill>
            <a:srgbClr val="0099CC"/>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6" name="Freeform 136"/>
          <p:cNvSpPr>
            <a:spLocks/>
          </p:cNvSpPr>
          <p:nvPr/>
        </p:nvSpPr>
        <p:spPr bwMode="auto">
          <a:xfrm>
            <a:off x="1390650" y="4733925"/>
            <a:ext cx="7753350" cy="771525"/>
          </a:xfrm>
          <a:custGeom>
            <a:avLst/>
            <a:gdLst/>
            <a:ahLst/>
            <a:cxnLst>
              <a:cxn ang="0">
                <a:pos x="0" y="6"/>
              </a:cxn>
              <a:cxn ang="0">
                <a:pos x="0" y="294"/>
              </a:cxn>
              <a:cxn ang="0">
                <a:pos x="132" y="300"/>
              </a:cxn>
              <a:cxn ang="0">
                <a:pos x="335" y="480"/>
              </a:cxn>
              <a:cxn ang="0">
                <a:pos x="1927" y="486"/>
              </a:cxn>
              <a:cxn ang="0">
                <a:pos x="3693" y="288"/>
              </a:cxn>
              <a:cxn ang="0">
                <a:pos x="4878" y="268"/>
              </a:cxn>
              <a:cxn ang="0">
                <a:pos x="4884" y="0"/>
              </a:cxn>
              <a:cxn ang="0">
                <a:pos x="0" y="6"/>
              </a:cxn>
            </a:cxnLst>
            <a:rect l="0" t="0" r="r" b="b"/>
            <a:pathLst>
              <a:path w="4884" h="486">
                <a:moveTo>
                  <a:pt x="0" y="6"/>
                </a:moveTo>
                <a:lnTo>
                  <a:pt x="0" y="294"/>
                </a:lnTo>
                <a:lnTo>
                  <a:pt x="132" y="300"/>
                </a:lnTo>
                <a:lnTo>
                  <a:pt x="335" y="480"/>
                </a:lnTo>
                <a:lnTo>
                  <a:pt x="1927" y="486"/>
                </a:lnTo>
                <a:lnTo>
                  <a:pt x="3693" y="288"/>
                </a:lnTo>
                <a:lnTo>
                  <a:pt x="4878" y="268"/>
                </a:lnTo>
                <a:lnTo>
                  <a:pt x="4884" y="0"/>
                </a:lnTo>
                <a:lnTo>
                  <a:pt x="0" y="6"/>
                </a:lnTo>
                <a:close/>
              </a:path>
            </a:pathLst>
          </a:custGeom>
          <a:solidFill>
            <a:srgbClr val="C0C0C0"/>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7" name="Rectangle 137" descr="좁은 수평선"/>
          <p:cNvSpPr>
            <a:spLocks noChangeArrowheads="1"/>
          </p:cNvSpPr>
          <p:nvPr/>
        </p:nvSpPr>
        <p:spPr bwMode="auto">
          <a:xfrm>
            <a:off x="-26988" y="1931988"/>
            <a:ext cx="9170988" cy="863600"/>
          </a:xfrm>
          <a:prstGeom prst="rect">
            <a:avLst/>
          </a:prstGeom>
          <a:pattFill prst="narHorz">
            <a:fgClr>
              <a:srgbClr val="000000">
                <a:alpha val="50000"/>
              </a:srgbClr>
            </a:fgClr>
            <a:bgClr>
              <a:srgbClr val="FFFFFF">
                <a:alpha val="5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8" name="Rectangle 138" descr="밝은 상향 대각선"/>
          <p:cNvSpPr>
            <a:spLocks noChangeArrowheads="1"/>
          </p:cNvSpPr>
          <p:nvPr/>
        </p:nvSpPr>
        <p:spPr bwMode="auto">
          <a:xfrm>
            <a:off x="-26988" y="3732213"/>
            <a:ext cx="9170988" cy="633412"/>
          </a:xfrm>
          <a:prstGeom prst="rect">
            <a:avLst/>
          </a:prstGeom>
          <a:pattFill prst="ltUpDiag">
            <a:fgClr>
              <a:srgbClr val="000000">
                <a:alpha val="30000"/>
              </a:srgbClr>
            </a:fgClr>
            <a:bgClr>
              <a:srgbClr val="FFFFFF">
                <a:alpha val="3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9" name="Line 139"/>
          <p:cNvSpPr>
            <a:spLocks noChangeShapeType="1"/>
          </p:cNvSpPr>
          <p:nvPr/>
        </p:nvSpPr>
        <p:spPr bwMode="auto">
          <a:xfrm>
            <a:off x="0" y="3516313"/>
            <a:ext cx="9144000" cy="0"/>
          </a:xfrm>
          <a:prstGeom prst="line">
            <a:avLst/>
          </a:prstGeom>
          <a:noFill/>
          <a:ln w="9525">
            <a:solidFill>
              <a:srgbClr val="FFFFFF">
                <a:alpha val="60001"/>
              </a:srgbClr>
            </a:solidFill>
            <a:prstDash val="dash"/>
            <a:round/>
            <a:headEnd/>
            <a:tailEnd/>
          </a:ln>
          <a:effectLst/>
        </p:spPr>
        <p:txBody>
          <a:bodyPr/>
          <a:lstStyle/>
          <a:p>
            <a:pPr algn="l" latinLnBrk="1">
              <a:defRPr/>
            </a:pPr>
            <a:endParaRPr kumimoji="1" lang="zh-CN" altLang="en-US">
              <a:latin typeface="굴림" pitchFamily="50" charset="-127"/>
              <a:ea typeface="굴림" pitchFamily="50" charset="-127"/>
            </a:endParaRPr>
          </a:p>
        </p:txBody>
      </p:sp>
      <p:grpSp>
        <p:nvGrpSpPr>
          <p:cNvPr id="23562" name="Group 140"/>
          <p:cNvGrpSpPr>
            <a:grpSpLocks/>
          </p:cNvGrpSpPr>
          <p:nvPr/>
        </p:nvGrpSpPr>
        <p:grpSpPr bwMode="auto">
          <a:xfrm>
            <a:off x="95250" y="1674813"/>
            <a:ext cx="8897938" cy="525462"/>
            <a:chOff x="60" y="1091"/>
            <a:chExt cx="5605" cy="331"/>
          </a:xfrm>
        </p:grpSpPr>
        <p:grpSp>
          <p:nvGrpSpPr>
            <p:cNvPr id="23565" name="Group 141"/>
            <p:cNvGrpSpPr>
              <a:grpSpLocks/>
            </p:cNvGrpSpPr>
            <p:nvPr/>
          </p:nvGrpSpPr>
          <p:grpSpPr bwMode="auto">
            <a:xfrm>
              <a:off x="60" y="1272"/>
              <a:ext cx="5590" cy="150"/>
              <a:chOff x="42" y="1254"/>
              <a:chExt cx="5820" cy="156"/>
            </a:xfrm>
          </p:grpSpPr>
          <p:sp>
            <p:nvSpPr>
              <p:cNvPr id="42" name="Oval 142"/>
              <p:cNvSpPr>
                <a:spLocks noChangeArrowheads="1"/>
              </p:cNvSpPr>
              <p:nvPr/>
            </p:nvSpPr>
            <p:spPr bwMode="auto">
              <a:xfrm>
                <a:off x="4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3" name="Oval 143"/>
              <p:cNvSpPr>
                <a:spLocks noChangeArrowheads="1"/>
              </p:cNvSpPr>
              <p:nvPr/>
            </p:nvSpPr>
            <p:spPr bwMode="auto">
              <a:xfrm>
                <a:off x="21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4" name="Oval 144"/>
              <p:cNvSpPr>
                <a:spLocks noChangeArrowheads="1"/>
              </p:cNvSpPr>
              <p:nvPr/>
            </p:nvSpPr>
            <p:spPr bwMode="auto">
              <a:xfrm>
                <a:off x="39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5" name="Oval 145"/>
              <p:cNvSpPr>
                <a:spLocks noChangeArrowheads="1"/>
              </p:cNvSpPr>
              <p:nvPr/>
            </p:nvSpPr>
            <p:spPr bwMode="auto">
              <a:xfrm>
                <a:off x="57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6" name="Oval 146"/>
              <p:cNvSpPr>
                <a:spLocks noChangeArrowheads="1"/>
              </p:cNvSpPr>
              <p:nvPr/>
            </p:nvSpPr>
            <p:spPr bwMode="auto">
              <a:xfrm>
                <a:off x="75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7" name="Oval 147"/>
              <p:cNvSpPr>
                <a:spLocks noChangeArrowheads="1"/>
              </p:cNvSpPr>
              <p:nvPr/>
            </p:nvSpPr>
            <p:spPr bwMode="auto">
              <a:xfrm>
                <a:off x="92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8" name="Oval 148"/>
              <p:cNvSpPr>
                <a:spLocks noChangeArrowheads="1"/>
              </p:cNvSpPr>
              <p:nvPr/>
            </p:nvSpPr>
            <p:spPr bwMode="auto">
              <a:xfrm>
                <a:off x="110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9" name="Oval 149"/>
              <p:cNvSpPr>
                <a:spLocks noChangeArrowheads="1"/>
              </p:cNvSpPr>
              <p:nvPr/>
            </p:nvSpPr>
            <p:spPr bwMode="auto">
              <a:xfrm>
                <a:off x="128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0" name="Oval 150"/>
              <p:cNvSpPr>
                <a:spLocks noChangeArrowheads="1"/>
              </p:cNvSpPr>
              <p:nvPr/>
            </p:nvSpPr>
            <p:spPr bwMode="auto">
              <a:xfrm>
                <a:off x="145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1" name="Oval 151"/>
              <p:cNvSpPr>
                <a:spLocks noChangeArrowheads="1"/>
              </p:cNvSpPr>
              <p:nvPr/>
            </p:nvSpPr>
            <p:spPr bwMode="auto">
              <a:xfrm>
                <a:off x="163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2" name="Oval 152"/>
              <p:cNvSpPr>
                <a:spLocks noChangeArrowheads="1"/>
              </p:cNvSpPr>
              <p:nvPr/>
            </p:nvSpPr>
            <p:spPr bwMode="auto">
              <a:xfrm>
                <a:off x="181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3" name="Oval 153"/>
              <p:cNvSpPr>
                <a:spLocks noChangeArrowheads="1"/>
              </p:cNvSpPr>
              <p:nvPr/>
            </p:nvSpPr>
            <p:spPr bwMode="auto">
              <a:xfrm>
                <a:off x="198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4" name="Oval 154"/>
              <p:cNvSpPr>
                <a:spLocks noChangeArrowheads="1"/>
              </p:cNvSpPr>
              <p:nvPr/>
            </p:nvSpPr>
            <p:spPr bwMode="auto">
              <a:xfrm>
                <a:off x="216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5" name="Oval 155"/>
              <p:cNvSpPr>
                <a:spLocks noChangeArrowheads="1"/>
              </p:cNvSpPr>
              <p:nvPr/>
            </p:nvSpPr>
            <p:spPr bwMode="auto">
              <a:xfrm>
                <a:off x="234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6" name="Oval 156"/>
              <p:cNvSpPr>
                <a:spLocks noChangeArrowheads="1"/>
              </p:cNvSpPr>
              <p:nvPr/>
            </p:nvSpPr>
            <p:spPr bwMode="auto">
              <a:xfrm>
                <a:off x="252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7" name="Oval 157"/>
              <p:cNvSpPr>
                <a:spLocks noChangeArrowheads="1"/>
              </p:cNvSpPr>
              <p:nvPr/>
            </p:nvSpPr>
            <p:spPr bwMode="auto">
              <a:xfrm>
                <a:off x="269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8" name="Oval 158"/>
              <p:cNvSpPr>
                <a:spLocks noChangeArrowheads="1"/>
              </p:cNvSpPr>
              <p:nvPr/>
            </p:nvSpPr>
            <p:spPr bwMode="auto">
              <a:xfrm>
                <a:off x="287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9" name="Oval 159"/>
              <p:cNvSpPr>
                <a:spLocks noChangeArrowheads="1"/>
              </p:cNvSpPr>
              <p:nvPr/>
            </p:nvSpPr>
            <p:spPr bwMode="auto">
              <a:xfrm>
                <a:off x="305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0" name="Oval 160"/>
              <p:cNvSpPr>
                <a:spLocks noChangeArrowheads="1"/>
              </p:cNvSpPr>
              <p:nvPr/>
            </p:nvSpPr>
            <p:spPr bwMode="auto">
              <a:xfrm>
                <a:off x="322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1" name="Oval 161"/>
              <p:cNvSpPr>
                <a:spLocks noChangeArrowheads="1"/>
              </p:cNvSpPr>
              <p:nvPr/>
            </p:nvSpPr>
            <p:spPr bwMode="auto">
              <a:xfrm>
                <a:off x="340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2" name="Oval 162"/>
              <p:cNvSpPr>
                <a:spLocks noChangeArrowheads="1"/>
              </p:cNvSpPr>
              <p:nvPr/>
            </p:nvSpPr>
            <p:spPr bwMode="auto">
              <a:xfrm>
                <a:off x="358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3" name="Oval 163"/>
              <p:cNvSpPr>
                <a:spLocks noChangeArrowheads="1"/>
              </p:cNvSpPr>
              <p:nvPr/>
            </p:nvSpPr>
            <p:spPr bwMode="auto">
              <a:xfrm>
                <a:off x="375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4" name="Oval 164"/>
              <p:cNvSpPr>
                <a:spLocks noChangeArrowheads="1"/>
              </p:cNvSpPr>
              <p:nvPr/>
            </p:nvSpPr>
            <p:spPr bwMode="auto">
              <a:xfrm>
                <a:off x="393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5" name="Oval 165"/>
              <p:cNvSpPr>
                <a:spLocks noChangeArrowheads="1"/>
              </p:cNvSpPr>
              <p:nvPr/>
            </p:nvSpPr>
            <p:spPr bwMode="auto">
              <a:xfrm>
                <a:off x="411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6" name="Oval 166"/>
              <p:cNvSpPr>
                <a:spLocks noChangeArrowheads="1"/>
              </p:cNvSpPr>
              <p:nvPr/>
            </p:nvSpPr>
            <p:spPr bwMode="auto">
              <a:xfrm>
                <a:off x="429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7" name="Oval 167"/>
              <p:cNvSpPr>
                <a:spLocks noChangeArrowheads="1"/>
              </p:cNvSpPr>
              <p:nvPr/>
            </p:nvSpPr>
            <p:spPr bwMode="auto">
              <a:xfrm>
                <a:off x="446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8" name="Oval 168"/>
              <p:cNvSpPr>
                <a:spLocks noChangeArrowheads="1"/>
              </p:cNvSpPr>
              <p:nvPr/>
            </p:nvSpPr>
            <p:spPr bwMode="auto">
              <a:xfrm>
                <a:off x="464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9" name="Oval 169"/>
              <p:cNvSpPr>
                <a:spLocks noChangeArrowheads="1"/>
              </p:cNvSpPr>
              <p:nvPr/>
            </p:nvSpPr>
            <p:spPr bwMode="auto">
              <a:xfrm>
                <a:off x="482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0" name="Oval 170"/>
              <p:cNvSpPr>
                <a:spLocks noChangeArrowheads="1"/>
              </p:cNvSpPr>
              <p:nvPr/>
            </p:nvSpPr>
            <p:spPr bwMode="auto">
              <a:xfrm>
                <a:off x="499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1" name="Oval 171"/>
              <p:cNvSpPr>
                <a:spLocks noChangeArrowheads="1"/>
              </p:cNvSpPr>
              <p:nvPr/>
            </p:nvSpPr>
            <p:spPr bwMode="auto">
              <a:xfrm>
                <a:off x="517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2" name="Oval 172"/>
              <p:cNvSpPr>
                <a:spLocks noChangeArrowheads="1"/>
              </p:cNvSpPr>
              <p:nvPr/>
            </p:nvSpPr>
            <p:spPr bwMode="auto">
              <a:xfrm>
                <a:off x="535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3" name="Oval 173"/>
              <p:cNvSpPr>
                <a:spLocks noChangeArrowheads="1"/>
              </p:cNvSpPr>
              <p:nvPr/>
            </p:nvSpPr>
            <p:spPr bwMode="auto">
              <a:xfrm>
                <a:off x="552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4" name="Oval 174"/>
              <p:cNvSpPr>
                <a:spLocks noChangeArrowheads="1"/>
              </p:cNvSpPr>
              <p:nvPr/>
            </p:nvSpPr>
            <p:spPr bwMode="auto">
              <a:xfrm>
                <a:off x="570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22" name="Oval 175"/>
            <p:cNvSpPr>
              <a:spLocks noChangeArrowheads="1"/>
            </p:cNvSpPr>
            <p:nvPr/>
          </p:nvSpPr>
          <p:spPr bwMode="auto">
            <a:xfrm>
              <a:off x="73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3" name="Oval 176"/>
            <p:cNvSpPr>
              <a:spLocks noChangeArrowheads="1"/>
            </p:cNvSpPr>
            <p:nvPr/>
          </p:nvSpPr>
          <p:spPr bwMode="auto">
            <a:xfrm>
              <a:off x="90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4" name="Oval 177"/>
            <p:cNvSpPr>
              <a:spLocks noChangeArrowheads="1"/>
            </p:cNvSpPr>
            <p:nvPr/>
          </p:nvSpPr>
          <p:spPr bwMode="auto">
            <a:xfrm>
              <a:off x="107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5" name="Oval 178"/>
            <p:cNvSpPr>
              <a:spLocks noChangeArrowheads="1"/>
            </p:cNvSpPr>
            <p:nvPr/>
          </p:nvSpPr>
          <p:spPr bwMode="auto">
            <a:xfrm>
              <a:off x="125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6" name="Oval 179"/>
            <p:cNvSpPr>
              <a:spLocks noChangeArrowheads="1"/>
            </p:cNvSpPr>
            <p:nvPr/>
          </p:nvSpPr>
          <p:spPr bwMode="auto">
            <a:xfrm>
              <a:off x="142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7" name="Oval 180"/>
            <p:cNvSpPr>
              <a:spLocks noChangeArrowheads="1"/>
            </p:cNvSpPr>
            <p:nvPr/>
          </p:nvSpPr>
          <p:spPr bwMode="auto">
            <a:xfrm>
              <a:off x="159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8" name="Oval 181"/>
            <p:cNvSpPr>
              <a:spLocks noChangeArrowheads="1"/>
            </p:cNvSpPr>
            <p:nvPr/>
          </p:nvSpPr>
          <p:spPr bwMode="auto">
            <a:xfrm>
              <a:off x="176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9" name="Oval 182"/>
            <p:cNvSpPr>
              <a:spLocks noChangeArrowheads="1"/>
            </p:cNvSpPr>
            <p:nvPr/>
          </p:nvSpPr>
          <p:spPr bwMode="auto">
            <a:xfrm>
              <a:off x="2445"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0" name="Oval 183"/>
            <p:cNvSpPr>
              <a:spLocks noChangeArrowheads="1"/>
            </p:cNvSpPr>
            <p:nvPr/>
          </p:nvSpPr>
          <p:spPr bwMode="auto">
            <a:xfrm>
              <a:off x="2615"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1" name="Oval 184"/>
            <p:cNvSpPr>
              <a:spLocks noChangeArrowheads="1"/>
            </p:cNvSpPr>
            <p:nvPr/>
          </p:nvSpPr>
          <p:spPr bwMode="auto">
            <a:xfrm>
              <a:off x="2786"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2" name="Oval 185"/>
            <p:cNvSpPr>
              <a:spLocks noChangeArrowheads="1"/>
            </p:cNvSpPr>
            <p:nvPr/>
          </p:nvSpPr>
          <p:spPr bwMode="auto">
            <a:xfrm>
              <a:off x="2956"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3" name="Oval 186"/>
            <p:cNvSpPr>
              <a:spLocks noChangeArrowheads="1"/>
            </p:cNvSpPr>
            <p:nvPr/>
          </p:nvSpPr>
          <p:spPr bwMode="auto">
            <a:xfrm>
              <a:off x="346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4" name="Oval 187"/>
            <p:cNvSpPr>
              <a:spLocks noChangeArrowheads="1"/>
            </p:cNvSpPr>
            <p:nvPr/>
          </p:nvSpPr>
          <p:spPr bwMode="auto">
            <a:xfrm>
              <a:off x="363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5" name="Oval 188"/>
            <p:cNvSpPr>
              <a:spLocks noChangeArrowheads="1"/>
            </p:cNvSpPr>
            <p:nvPr/>
          </p:nvSpPr>
          <p:spPr bwMode="auto">
            <a:xfrm>
              <a:off x="380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6" name="Oval 189"/>
            <p:cNvSpPr>
              <a:spLocks noChangeArrowheads="1"/>
            </p:cNvSpPr>
            <p:nvPr/>
          </p:nvSpPr>
          <p:spPr bwMode="auto">
            <a:xfrm>
              <a:off x="397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7" name="Oval 190"/>
            <p:cNvSpPr>
              <a:spLocks noChangeArrowheads="1"/>
            </p:cNvSpPr>
            <p:nvPr/>
          </p:nvSpPr>
          <p:spPr bwMode="auto">
            <a:xfrm>
              <a:off x="4150"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8" name="Oval 191"/>
            <p:cNvSpPr>
              <a:spLocks noChangeArrowheads="1"/>
            </p:cNvSpPr>
            <p:nvPr/>
          </p:nvSpPr>
          <p:spPr bwMode="auto">
            <a:xfrm>
              <a:off x="466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9" name="Oval 192"/>
            <p:cNvSpPr>
              <a:spLocks noChangeArrowheads="1"/>
            </p:cNvSpPr>
            <p:nvPr/>
          </p:nvSpPr>
          <p:spPr bwMode="auto">
            <a:xfrm>
              <a:off x="483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0" name="Oval 193"/>
            <p:cNvSpPr>
              <a:spLocks noChangeArrowheads="1"/>
            </p:cNvSpPr>
            <p:nvPr/>
          </p:nvSpPr>
          <p:spPr bwMode="auto">
            <a:xfrm>
              <a:off x="5172"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1" name="Oval 194"/>
            <p:cNvSpPr>
              <a:spLocks noChangeArrowheads="1"/>
            </p:cNvSpPr>
            <p:nvPr/>
          </p:nvSpPr>
          <p:spPr bwMode="auto">
            <a:xfrm>
              <a:off x="534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75" name="Line 195"/>
          <p:cNvSpPr>
            <a:spLocks noChangeShapeType="1"/>
          </p:cNvSpPr>
          <p:nvPr/>
        </p:nvSpPr>
        <p:spPr bwMode="auto">
          <a:xfrm>
            <a:off x="-15875" y="2805113"/>
            <a:ext cx="9144000"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
        <p:nvSpPr>
          <p:cNvPr id="76" name="Line 196"/>
          <p:cNvSpPr>
            <a:spLocks noChangeShapeType="1"/>
          </p:cNvSpPr>
          <p:nvPr/>
        </p:nvSpPr>
        <p:spPr bwMode="auto">
          <a:xfrm>
            <a:off x="-36513" y="4365625"/>
            <a:ext cx="9144001"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1982847174"/>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extLst>
      <p:ext uri="{BB962C8B-B14F-4D97-AF65-F5344CB8AC3E}">
        <p14:creationId xmlns:p14="http://schemas.microsoft.com/office/powerpoint/2010/main" xmlns="" val="1118067589"/>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75135368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8C04C1-2A3C-45C2-A2AF-C5D028FBB0C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377902758"/>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 id="214748646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650899475"/>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 id="2147486493" r:id="rId12"/>
    <p:sldLayoutId id="2147486494" r:id="rId13"/>
    <p:sldLayoutId id="2147486495" r:id="rId14"/>
    <p:sldLayoutId id="2147486496" r:id="rId15"/>
  </p:sldLayoutIdLst>
  <p:transition>
    <p:circle/>
  </p:transition>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C7A42405-2516-4DF2-8605-95530AC893B1}" type="slidenum">
              <a:rPr lang="zh-TW" altLang="en-US" sz="1200" smtClean="0">
                <a:solidFill>
                  <a:srgbClr val="FFFFFF"/>
                </a:solidFill>
                <a:latin typeface="Arial" pitchFamily="34" charset="0"/>
                <a:ea typeface="新細明體" pitchFamily="18" charset="-120"/>
              </a:rPr>
              <a:pPr/>
              <a:t>‹#›</a:t>
            </a:fld>
            <a:endParaRPr lang="en-US" altLang="zh-TW" sz="1200">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b="1">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xmlns="" val="2909394938"/>
      </p:ext>
    </p:extLst>
  </p:cSld>
  <p:clrMap bg1="lt1" tx1="dk1" bg2="lt2" tx2="dk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364EB6"/>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64EB6"/>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364EB6"/>
                </a:solidFill>
                <a:latin typeface="Arial" pitchFamily="34" charset="0"/>
              </a:defRPr>
            </a:lvl1pPr>
          </a:lstStyle>
          <a:p>
            <a:pPr>
              <a:defRPr/>
            </a:pPr>
            <a:fld id="{39074A8D-3B6D-4BA2-B7A8-0439F217C90C}" type="slidenum">
              <a:rPr lang="en-US"/>
              <a:pPr>
                <a:defRPr/>
              </a:pPr>
              <a:t>‹#›</a:t>
            </a:fld>
            <a:endParaRPr lang="en-US"/>
          </a:p>
        </p:txBody>
      </p:sp>
      <p:sp>
        <p:nvSpPr>
          <p:cNvPr id="32774"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lgn="l">
              <a:defRPr/>
            </a:pPr>
            <a:r>
              <a:rPr lang="en-US" sz="2000" b="1" i="1">
                <a:solidFill>
                  <a:srgbClr val="D9520F"/>
                </a:solidFill>
                <a:latin typeface="Arial" pitchFamily="34" charset="0"/>
              </a:rPr>
              <a:t>LOGO</a:t>
            </a:r>
          </a:p>
        </p:txBody>
      </p:sp>
    </p:spTree>
    <p:extLst>
      <p:ext uri="{BB962C8B-B14F-4D97-AF65-F5344CB8AC3E}">
        <p14:creationId xmlns:p14="http://schemas.microsoft.com/office/powerpoint/2010/main" xmlns="" val="4047384052"/>
      </p:ext>
    </p:extLst>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hf hdr="0" ft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4049166340"/>
      </p:ext>
    </p:extLst>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xmlns="" val="3433703249"/>
      </p:ext>
    </p:extLst>
  </p:cSld>
  <p:clrMap bg1="lt1" tx1="dk1" bg2="lt2" tx2="dk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1835150" y="6524625"/>
            <a:ext cx="4133850" cy="304800"/>
          </a:xfrm>
          <a:prstGeom prst="rect">
            <a:avLst/>
          </a:prstGeom>
          <a:noFill/>
          <a:ln w="9525" algn="ctr">
            <a:noFill/>
            <a:miter lim="800000"/>
            <a:headEnd/>
            <a:tailEnd/>
          </a:ln>
          <a:effectLst/>
        </p:spPr>
        <p:txBody>
          <a:bodyPr wrap="none">
            <a:spAutoFit/>
          </a:bodyPr>
          <a:lstStyle/>
          <a:p>
            <a:pPr marL="341313" indent="-341313" algn="l" latinLnBrk="1">
              <a:defRPr/>
            </a:pPr>
            <a:r>
              <a:rPr lang="en-US" altLang="zh-CN" sz="1400" b="1" i="1">
                <a:solidFill>
                  <a:schemeClr val="bg1"/>
                </a:solidFill>
                <a:latin typeface="Times New Roman" pitchFamily="18" charset="0"/>
              </a:rPr>
              <a:t>Environmental Simulation &amp; Information Laboratory</a:t>
            </a:r>
            <a:endParaRPr lang="en-US" altLang="ko-KR" sz="1400" b="1" i="1">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fontAlgn="base">
              <a:spcBef>
                <a:spcPct val="0"/>
              </a:spcBef>
              <a:spcAft>
                <a:spcPct val="0"/>
              </a:spcAft>
              <a:defRPr/>
            </a:pPr>
            <a:fld id="{E97AAF3D-CB34-4EA0-8D2B-BD7E43FEC623}"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xmlns="" val="3019971807"/>
      </p:ext>
    </p:extLst>
  </p:cSld>
  <p:clrMap bg1="lt1" tx1="dk1" bg2="lt2" tx2="dk2" accent1="accent1" accent2="accent2" accent3="accent3" accent4="accent4" accent5="accent5" accent6="accent6" hlink="hlink" folHlink="folHlink"/>
  <p:sldLayoutIdLst>
    <p:sldLayoutId id="2147486953" r:id="rId1"/>
    <p:sldLayoutId id="2147486954" r:id="rId2"/>
    <p:sldLayoutId id="2147486955" r:id="rId3"/>
    <p:sldLayoutId id="2147486956" r:id="rId4"/>
    <p:sldLayoutId id="2147486957" r:id="rId5"/>
    <p:sldLayoutId id="2147486958" r:id="rId6"/>
    <p:sldLayoutId id="2147486959" r:id="rId7"/>
    <p:sldLayoutId id="2147486960" r:id="rId8"/>
    <p:sldLayoutId id="2147486961" r:id="rId9"/>
    <p:sldLayoutId id="2147486962" r:id="rId10"/>
    <p:sldLayoutId id="2147486963" r:id="rId11"/>
    <p:sldLayoutId id="2147486964" r:id="rId12"/>
    <p:sldLayoutId id="2147486965" r:id="rId13"/>
    <p:sldLayoutId id="2147486966" r:id="rId14"/>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889271-C6A5-4C50-873E-794453D8F795}" type="datetimeFigureOut">
              <a:rPr lang="zh-CN" altLang="en-US" smtClean="0"/>
              <a:pPr/>
              <a:t>2018/10/21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xmlns="" val="4037991604"/>
      </p:ext>
    </p:extLst>
  </p:cSld>
  <p:clrMap bg1="lt1" tx1="dk1" bg2="lt2" tx2="dk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7E79E2-4273-4F6C-BAFE-CF143C607E52}" type="datetime1">
              <a:rPr lang="en-US" smtClean="0"/>
              <a:pPr/>
              <a:t>10/21/2018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88B34D-B4D6-46F7-BD3C-B75F25DA8305}" type="slidenum">
              <a:rPr lang="en-US" smtClean="0"/>
              <a:pPr/>
              <a:t>‹#›</a:t>
            </a:fld>
            <a:endParaRPr lang="en-US"/>
          </a:p>
        </p:txBody>
      </p:sp>
    </p:spTree>
    <p:extLst>
      <p:ext uri="{BB962C8B-B14F-4D97-AF65-F5344CB8AC3E}">
        <p14:creationId xmlns:p14="http://schemas.microsoft.com/office/powerpoint/2010/main" xmlns="" val="3243141906"/>
      </p:ext>
    </p:extLst>
  </p:cSld>
  <p:clrMap bg1="lt1" tx1="dk1" bg2="lt2" tx2="dk2" accent1="accent1" accent2="accent2" accent3="accent3" accent4="accent4" accent5="accent5" accent6="accent6" hlink="hlink" folHlink="folHlink"/>
  <p:sldLayoutIdLst>
    <p:sldLayoutId id="2147486980" r:id="rId1"/>
    <p:sldLayoutId id="2147486981" r:id="rId2"/>
    <p:sldLayoutId id="2147486982" r:id="rId3"/>
    <p:sldLayoutId id="2147486983" r:id="rId4"/>
    <p:sldLayoutId id="2147486984" r:id="rId5"/>
    <p:sldLayoutId id="2147486985" r:id="rId6"/>
    <p:sldLayoutId id="2147486986" r:id="rId7"/>
    <p:sldLayoutId id="2147486987" r:id="rId8"/>
    <p:sldLayoutId id="2147486988" r:id="rId9"/>
    <p:sldLayoutId id="2147486989" r:id="rId10"/>
    <p:sldLayoutId id="214748699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a:defRPr/>
            </a:pPr>
            <a:fld id="{E97AAF3D-CB34-4EA0-8D2B-BD7E43FEC623}" type="slidenum">
              <a:rPr lang="zh-CN" altLang="en-US"/>
              <a:pPr>
                <a:defRPr/>
              </a:pPr>
              <a:t>‹#›</a:t>
            </a:fld>
            <a:endParaRPr lang="en-US" altLang="zh-CN"/>
          </a:p>
        </p:txBody>
      </p:sp>
    </p:spTree>
    <p:extLst>
      <p:ext uri="{BB962C8B-B14F-4D97-AF65-F5344CB8AC3E}">
        <p14:creationId xmlns:p14="http://schemas.microsoft.com/office/powerpoint/2010/main" xmlns="" val="295433579"/>
      </p:ext>
    </p:extLst>
  </p:cSld>
  <p:clrMap bg1="lt1" tx1="dk1" bg2="lt2" tx2="dk2" accent1="accent1" accent2="accent2" accent3="accent3" accent4="accent4" accent5="accent5" accent6="accent6" hlink="hlink" folHlink="folHlink"/>
  <p:sldLayoutIdLst>
    <p:sldLayoutId id="2147486992" r:id="rId1"/>
    <p:sldLayoutId id="2147486993" r:id="rId2"/>
    <p:sldLayoutId id="2147486994" r:id="rId3"/>
    <p:sldLayoutId id="2147486995" r:id="rId4"/>
    <p:sldLayoutId id="2147486996" r:id="rId5"/>
    <p:sldLayoutId id="2147486997" r:id="rId6"/>
    <p:sldLayoutId id="2147486998" r:id="rId7"/>
    <p:sldLayoutId id="2147486999" r:id="rId8"/>
    <p:sldLayoutId id="2147487000" r:id="rId9"/>
    <p:sldLayoutId id="2147487001" r:id="rId10"/>
    <p:sldLayoutId id="2147487002" r:id="rId11"/>
    <p:sldLayoutId id="2147487003" r:id="rId12"/>
    <p:sldLayoutId id="2147487004"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317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317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1E0983C1-4EC9-49DE-8E00-F76286919CC2}"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E00450A5-7545-4752-8A3B-9498F672F940}"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30A401AC-916A-4394-9923-8F37CBAF32F1}" type="slidenum">
              <a:rPr lang="zh-TW" altLang="en-US" sz="1200" i="1" kern="1200">
                <a:solidFill>
                  <a:srgbClr val="FFFFFF"/>
                </a:solidFill>
                <a:latin typeface="Arial" pitchFamily="34" charset="0"/>
                <a:ea typeface="新細明體" pitchFamily="18" charset="-120"/>
                <a:cs typeface="Arial"/>
              </a:rPr>
              <a:pPr algn="ctr" rtl="0" fontAlgn="base">
                <a:spcBef>
                  <a:spcPct val="0"/>
                </a:spcBef>
                <a:spcAft>
                  <a:spcPct val="0"/>
                </a:spcAft>
                <a:defRPr/>
              </a:pPr>
              <a:t>‹#›</a:t>
            </a:fld>
            <a:endParaRPr lang="en-US" altLang="zh-TW" sz="1200" i="1" kern="1200">
              <a:solidFill>
                <a:srgbClr val="FFFFFF"/>
              </a:solidFill>
              <a:latin typeface="Arial" pitchFamily="34" charset="0"/>
              <a:ea typeface="新細明體" pitchFamily="18" charset="-120"/>
              <a:cs typeface="Arial"/>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zh-TW" altLang="en-US" sz="2400" b="1" i="1" kern="1200">
              <a:solidFill>
                <a:srgbClr val="000000"/>
              </a:solidFill>
              <a:latin typeface="Arial" pitchFamily="34" charset="0"/>
              <a:ea typeface="新細明體" pitchFamily="18" charset="-120"/>
              <a:cs typeface="Arial"/>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i="1" kern="1200">
                <a:solidFill>
                  <a:srgbClr val="FFFFFF"/>
                </a:solidFill>
                <a:latin typeface="Arial Unicode MS" pitchFamily="34" charset="-128"/>
                <a:ea typeface="+mn-ea"/>
                <a:cs typeface="Arial"/>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61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61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19485BDD-50CC-4439-B98C-36856607E963}"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sz="2000"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63F3C7C-2675-465F-A58E-E5023981A2A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xmlns="" val="3088561460"/>
      </p:ext>
    </p:extLst>
  </p:cSld>
  <p:clrMap bg1="lt1" tx1="dk1" bg2="lt2" tx2="dk2" accent1="accent1" accent2="accent2" accent3="accent3" accent4="accent4" accent5="accent5" accent6="accent6" hlink="hlink" folHlink="folHlink"/>
  <p:sldLayoutIdLst>
    <p:sldLayoutId id="2147485705"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066625E4-0D1B-426A-972F-4F44B58184B5}" type="slidenum">
              <a:rPr lang="zh-TW" altLang="en-US" sz="1200" i="1" smtClean="0">
                <a:solidFill>
                  <a:srgbClr val="FFFFFF"/>
                </a:solidFill>
                <a:latin typeface="Arial" pitchFamily="34" charset="0"/>
                <a:ea typeface="新細明體" pitchFamily="18" charset="-120"/>
              </a:rPr>
              <a:pPr/>
              <a:t>‹#›</a:t>
            </a:fld>
            <a:endParaRPr lang="en-US" altLang="zh-TW" sz="1200" i="1">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sz="2400" b="1" i="1">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i="1">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a:solidFill>
                <a:srgbClr val="000000"/>
              </a:solidFill>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0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84.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4.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21.png"/><Relationship Id="rId3"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4.xml"/><Relationship Id="rId6" Type="http://schemas.openxmlformats.org/officeDocument/2006/relationships/image" Target="../media/image41.png"/><Relationship Id="rId11" Type="http://schemas.openxmlformats.org/officeDocument/2006/relationships/image" Target="../media/image22.png"/><Relationship Id="rId5" Type="http://schemas.openxmlformats.org/officeDocument/2006/relationships/image" Target="../media/image40.png"/><Relationship Id="rId15" Type="http://schemas.openxmlformats.org/officeDocument/2006/relationships/image" Target="../media/image46.gif"/><Relationship Id="rId10" Type="http://schemas.openxmlformats.org/officeDocument/2006/relationships/image" Target="../media/image45.jpeg"/><Relationship Id="rId4" Type="http://schemas.openxmlformats.org/officeDocument/2006/relationships/image" Target="../media/image30.png"/><Relationship Id="rId9" Type="http://schemas.openxmlformats.org/officeDocument/2006/relationships/image" Target="../media/image44.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46.gif"/><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61.png"/><Relationship Id="rId5" Type="http://schemas.openxmlformats.org/officeDocument/2006/relationships/image" Target="../media/image5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0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72.xml"/><Relationship Id="rId6"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0.pn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gif"/><Relationship Id="rId2" Type="http://schemas.openxmlformats.org/officeDocument/2006/relationships/notesSlide" Target="../notesSlides/notesSlide14.xml"/><Relationship Id="rId1" Type="http://schemas.openxmlformats.org/officeDocument/2006/relationships/slideLayout" Target="../slideLayouts/slideLayout14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68.png"/><Relationship Id="rId4" Type="http://schemas.openxmlformats.org/officeDocument/2006/relationships/image" Target="../media/image30.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95.xml"/></Relationships>
</file>

<file path=ppt/slides/_rels/slide2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95.xml"/></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9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195.xml"/><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3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9.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0.xml"/></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2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8.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00.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00.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00.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7.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00.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197.xml"/><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11880" y="0"/>
            <a:ext cx="9132120" cy="6849360"/>
          </a:xfrm>
          <a:prstGeom prst="rect">
            <a:avLst/>
          </a:prstGeom>
          <a:noFill/>
          <a:ln>
            <a:noFill/>
          </a:ln>
        </p:spPr>
      </p:pic>
      <p:sp>
        <p:nvSpPr>
          <p:cNvPr id="5" name="Rectangle 5"/>
          <p:cNvSpPr>
            <a:spLocks noChangeArrowheads="1"/>
          </p:cNvSpPr>
          <p:nvPr/>
        </p:nvSpPr>
        <p:spPr bwMode="auto">
          <a:xfrm>
            <a:off x="-10890" y="0"/>
            <a:ext cx="9177660" cy="954107"/>
          </a:xfrm>
          <a:prstGeom prst="rect">
            <a:avLst/>
          </a:prstGeom>
          <a:solidFill>
            <a:srgbClr val="FFFFCC"/>
          </a:solidFill>
          <a:ln w="9525">
            <a:noFill/>
            <a:miter lim="800000"/>
            <a:headEnd/>
            <a:tailEnd/>
          </a:ln>
          <a:effectLst/>
        </p:spPr>
        <p:txBody>
          <a:bodyPr wrap="square">
            <a:spAutoFit/>
          </a:bodyPr>
          <a:lstStyle/>
          <a:p>
            <a:r>
              <a:rPr lang="en-US" sz="2800" b="1" dirty="0">
                <a:solidFill>
                  <a:srgbClr val="FF0000"/>
                </a:solidFill>
              </a:rPr>
              <a:t>Overview of “</a:t>
            </a:r>
            <a:r>
              <a:rPr lang="en-US" sz="2800" b="1" dirty="0" err="1">
                <a:solidFill>
                  <a:srgbClr val="FF0000"/>
                </a:solidFill>
              </a:rPr>
              <a:t>ABaCAS</a:t>
            </a:r>
            <a:r>
              <a:rPr lang="en-US" sz="2800" b="1" dirty="0">
                <a:solidFill>
                  <a:srgbClr val="FF0000"/>
                </a:solidFill>
              </a:rPr>
              <a:t>”: </a:t>
            </a:r>
            <a:r>
              <a:rPr lang="en-US" sz="2800" b="1" dirty="0">
                <a:solidFill>
                  <a:srgbClr val="7030A0"/>
                </a:solidFill>
              </a:rPr>
              <a:t>A New-Generation Integrated Air Quality Decision Support System</a:t>
            </a:r>
          </a:p>
        </p:txBody>
      </p:sp>
      <p:sp>
        <p:nvSpPr>
          <p:cNvPr id="15" name="Rectangle 14"/>
          <p:cNvSpPr/>
          <p:nvPr/>
        </p:nvSpPr>
        <p:spPr>
          <a:xfrm>
            <a:off x="609600" y="4191000"/>
            <a:ext cx="1544012"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Science</a:t>
            </a:r>
            <a:endParaRPr lang="en-US" sz="2800" b="1" dirty="0">
              <a:solidFill>
                <a:prstClr val="black"/>
              </a:solidFill>
              <a:effectLst>
                <a:outerShdw blurRad="38100" dist="38100" dir="2700000" algn="tl">
                  <a:srgbClr val="000000">
                    <a:alpha val="43137"/>
                  </a:srgbClr>
                </a:outerShdw>
              </a:effectLst>
            </a:endParaRPr>
          </a:p>
        </p:txBody>
      </p:sp>
      <p:cxnSp>
        <p:nvCxnSpPr>
          <p:cNvPr id="16" name="Straight Arrow Connector 15"/>
          <p:cNvCxnSpPr/>
          <p:nvPr/>
        </p:nvCxnSpPr>
        <p:spPr bwMode="auto">
          <a:xfrm>
            <a:off x="2613011" y="4495800"/>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7" name="Rectangle 16"/>
          <p:cNvSpPr/>
          <p:nvPr/>
        </p:nvSpPr>
        <p:spPr>
          <a:xfrm>
            <a:off x="3708899" y="4215825"/>
            <a:ext cx="1441420"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 Policy </a:t>
            </a:r>
            <a:endParaRPr lang="en-US" sz="2800" b="1" dirty="0">
              <a:solidFill>
                <a:prstClr val="black"/>
              </a:solidFill>
              <a:effectLst>
                <a:outerShdw blurRad="38100" dist="38100" dir="2700000" algn="tl">
                  <a:srgbClr val="000000">
                    <a:alpha val="43137"/>
                  </a:srgbClr>
                </a:outerShdw>
              </a:effectLst>
            </a:endParaRPr>
          </a:p>
        </p:txBody>
      </p:sp>
      <p:cxnSp>
        <p:nvCxnSpPr>
          <p:cNvPr id="18" name="Straight Arrow Connector 17"/>
          <p:cNvCxnSpPr/>
          <p:nvPr/>
        </p:nvCxnSpPr>
        <p:spPr bwMode="auto">
          <a:xfrm>
            <a:off x="5661011" y="4520625"/>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9" name="Rectangle 18"/>
          <p:cNvSpPr/>
          <p:nvPr/>
        </p:nvSpPr>
        <p:spPr>
          <a:xfrm>
            <a:off x="6869015" y="4191000"/>
            <a:ext cx="1689373"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 Actions </a:t>
            </a:r>
            <a:endParaRPr lang="en-US" sz="2800" b="1" dirty="0">
              <a:solidFill>
                <a:prstClr val="black"/>
              </a:solidFill>
              <a:effectLst>
                <a:outerShdw blurRad="38100" dist="38100" dir="2700000" algn="tl">
                  <a:srgbClr val="000000">
                    <a:alpha val="43137"/>
                  </a:srgbClr>
                </a:outerShdw>
              </a:effectLst>
            </a:endParaRPr>
          </a:p>
        </p:txBody>
      </p:sp>
      <p:sp>
        <p:nvSpPr>
          <p:cNvPr id="23" name="Rectangle 22"/>
          <p:cNvSpPr/>
          <p:nvPr/>
        </p:nvSpPr>
        <p:spPr>
          <a:xfrm>
            <a:off x="2734808" y="1198203"/>
            <a:ext cx="3598184" cy="400110"/>
          </a:xfrm>
          <a:prstGeom prst="rect">
            <a:avLst/>
          </a:prstGeom>
        </p:spPr>
        <p:txBody>
          <a:bodyPr wrap="square">
            <a:spAutoFit/>
          </a:bodyPr>
          <a:lstStyle/>
          <a:p>
            <a:r>
              <a:rPr lang="en-US" sz="2000" b="1" i="1" u="sng" dirty="0">
                <a:solidFill>
                  <a:srgbClr val="0000FF"/>
                </a:solidFill>
                <a:effectLst>
                  <a:outerShdw blurRad="38100" dist="38100" dir="2700000" algn="tl">
                    <a:srgbClr val="000000">
                      <a:alpha val="43137"/>
                    </a:srgbClr>
                  </a:outerShdw>
                </a:effectLst>
              </a:rPr>
              <a:t>Cost/Benefit </a:t>
            </a:r>
            <a:r>
              <a:rPr lang="en-US" sz="2000" b="1" i="1" dirty="0">
                <a:solidFill>
                  <a:srgbClr val="0000FF"/>
                </a:solidFill>
                <a:effectLst>
                  <a:outerShdw blurRad="38100" dist="38100" dir="2700000" algn="tl">
                    <a:srgbClr val="000000">
                      <a:alpha val="43137"/>
                    </a:srgbClr>
                  </a:outerShdw>
                </a:effectLst>
              </a:rPr>
              <a:t>&amp; </a:t>
            </a:r>
            <a:r>
              <a:rPr lang="en-US" sz="2000" b="1" i="1" u="sng" dirty="0">
                <a:solidFill>
                  <a:srgbClr val="0000FF"/>
                </a:solidFill>
                <a:effectLst>
                  <a:outerShdw blurRad="38100" dist="38100" dir="2700000" algn="tl">
                    <a:srgbClr val="000000">
                      <a:alpha val="43137"/>
                    </a:srgbClr>
                  </a:outerShdw>
                </a:effectLst>
              </a:rPr>
              <a:t>Attainment</a:t>
            </a:r>
            <a:r>
              <a:rPr lang="en-US" sz="2000" b="1" i="1" dirty="0">
                <a:solidFill>
                  <a:srgbClr val="0000FF"/>
                </a:solidFill>
                <a:effectLst>
                  <a:outerShdw blurRad="38100" dist="38100" dir="2700000" algn="tl">
                    <a:srgbClr val="000000">
                      <a:alpha val="43137"/>
                    </a:srgbClr>
                  </a:outerShdw>
                </a:effectLst>
              </a:rPr>
              <a:t> </a:t>
            </a:r>
            <a:endParaRPr lang="en-US" sz="2000" u="sng" dirty="0">
              <a:solidFill>
                <a:srgbClr val="0000FF"/>
              </a:solidFill>
            </a:endParaRPr>
          </a:p>
        </p:txBody>
      </p:sp>
      <p:sp>
        <p:nvSpPr>
          <p:cNvPr id="24" name="Rectangle 23"/>
          <p:cNvSpPr/>
          <p:nvPr/>
        </p:nvSpPr>
        <p:spPr>
          <a:xfrm>
            <a:off x="408399" y="1214521"/>
            <a:ext cx="1452642" cy="461665"/>
          </a:xfrm>
          <a:prstGeom prst="rect">
            <a:avLst/>
          </a:prstGeom>
        </p:spPr>
        <p:txBody>
          <a:bodyPr wrap="none">
            <a:spAutoFit/>
          </a:bodyPr>
          <a:lstStyle/>
          <a:p>
            <a:r>
              <a:rPr lang="en-US" sz="2400" b="1" i="1" dirty="0" err="1">
                <a:solidFill>
                  <a:srgbClr val="0000FF"/>
                </a:solidFill>
                <a:effectLst>
                  <a:outerShdw blurRad="38100" dist="38100" dir="2700000" algn="tl">
                    <a:srgbClr val="000000">
                      <a:alpha val="43137"/>
                    </a:srgbClr>
                  </a:outerShdw>
                </a:effectLst>
              </a:rPr>
              <a:t>ABaCAS</a:t>
            </a:r>
            <a:endParaRPr lang="en-US" sz="2400" dirty="0">
              <a:solidFill>
                <a:srgbClr val="0000FF"/>
              </a:solidFill>
            </a:endParaRPr>
          </a:p>
        </p:txBody>
      </p:sp>
      <p:sp>
        <p:nvSpPr>
          <p:cNvPr id="25" name="Rectangle 24"/>
          <p:cNvSpPr/>
          <p:nvPr/>
        </p:nvSpPr>
        <p:spPr>
          <a:xfrm>
            <a:off x="6768529" y="1054701"/>
            <a:ext cx="2010487" cy="769441"/>
          </a:xfrm>
          <a:prstGeom prst="rect">
            <a:avLst/>
          </a:prstGeom>
        </p:spPr>
        <p:txBody>
          <a:bodyPr wrap="none">
            <a:spAutoFit/>
          </a:bodyPr>
          <a:lstStyle/>
          <a:p>
            <a:r>
              <a:rPr lang="en-US" sz="2400" b="1" i="1" dirty="0">
                <a:solidFill>
                  <a:srgbClr val="0000FF"/>
                </a:solidFill>
                <a:effectLst>
                  <a:outerShdw blurRad="38100" dist="38100" dir="2700000" algn="tl">
                    <a:srgbClr val="000000">
                      <a:alpha val="43137"/>
                    </a:srgbClr>
                  </a:outerShdw>
                </a:effectLst>
              </a:rPr>
              <a:t>Air Pollution</a:t>
            </a:r>
          </a:p>
          <a:p>
            <a:r>
              <a:rPr lang="en-US" sz="2000" b="1" i="1" dirty="0">
                <a:effectLst>
                  <a:outerShdw blurRad="38100" dist="38100" dir="2700000" algn="tl">
                    <a:srgbClr val="000000">
                      <a:alpha val="43137"/>
                    </a:srgbClr>
                  </a:outerShdw>
                </a:effectLst>
              </a:rPr>
              <a:t>(PM2.5 &amp; O3)</a:t>
            </a:r>
            <a:endParaRPr lang="en-US" dirty="0"/>
          </a:p>
        </p:txBody>
      </p:sp>
      <p:pic>
        <p:nvPicPr>
          <p:cNvPr id="27" name="Picture 26" descr="Guangzhou_Tower_AP_04_2013.jpg"/>
          <p:cNvPicPr>
            <a:picLocks noChangeAspect="1"/>
          </p:cNvPicPr>
          <p:nvPr/>
        </p:nvPicPr>
        <p:blipFill>
          <a:blip r:embed="rId4" cstate="print"/>
          <a:stretch>
            <a:fillRect/>
          </a:stretch>
        </p:blipFill>
        <p:spPr>
          <a:xfrm>
            <a:off x="6526697" y="1791287"/>
            <a:ext cx="2518410" cy="1738466"/>
          </a:xfrm>
          <a:prstGeom prst="rect">
            <a:avLst/>
          </a:prstGeom>
          <a:ln>
            <a:solidFill>
              <a:schemeClr val="tx1"/>
            </a:solidFill>
          </a:ln>
        </p:spPr>
      </p:pic>
      <p:grpSp>
        <p:nvGrpSpPr>
          <p:cNvPr id="29" name="Group 190"/>
          <p:cNvGrpSpPr>
            <a:grpSpLocks/>
          </p:cNvGrpSpPr>
          <p:nvPr/>
        </p:nvGrpSpPr>
        <p:grpSpPr bwMode="auto">
          <a:xfrm>
            <a:off x="3239107" y="1715727"/>
            <a:ext cx="2641249" cy="2133600"/>
            <a:chOff x="4711700" y="1674813"/>
            <a:chExt cx="4256003" cy="4067175"/>
          </a:xfrm>
        </p:grpSpPr>
        <p:sp>
          <p:nvSpPr>
            <p:cNvPr id="3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2"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3"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4"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5"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grpSp>
          <p:nvGrpSpPr>
            <p:cNvPr id="36" name="Group 12"/>
            <p:cNvGrpSpPr>
              <a:grpSpLocks/>
            </p:cNvGrpSpPr>
            <p:nvPr/>
          </p:nvGrpSpPr>
          <p:grpSpPr bwMode="auto">
            <a:xfrm rot="10082854">
              <a:off x="5811838" y="2967038"/>
              <a:ext cx="1506537" cy="393700"/>
              <a:chOff x="2598" y="1026"/>
              <a:chExt cx="957" cy="242"/>
            </a:xfrm>
          </p:grpSpPr>
          <p:grpSp>
            <p:nvGrpSpPr>
              <p:cNvPr id="134" name="Group 13"/>
              <p:cNvGrpSpPr>
                <a:grpSpLocks/>
              </p:cNvGrpSpPr>
              <p:nvPr/>
            </p:nvGrpSpPr>
            <p:grpSpPr bwMode="auto">
              <a:xfrm rot="-9970459" flipH="1" flipV="1">
                <a:off x="2598" y="1026"/>
                <a:ext cx="957" cy="242"/>
                <a:chOff x="2532" y="1051"/>
                <a:chExt cx="893" cy="246"/>
              </a:xfrm>
            </p:grpSpPr>
            <p:grpSp>
              <p:nvGrpSpPr>
                <p:cNvPr id="146" name="Group 14"/>
                <p:cNvGrpSpPr>
                  <a:grpSpLocks/>
                </p:cNvGrpSpPr>
                <p:nvPr/>
              </p:nvGrpSpPr>
              <p:grpSpPr bwMode="auto">
                <a:xfrm>
                  <a:off x="2532" y="1051"/>
                  <a:ext cx="743" cy="185"/>
                  <a:chOff x="1565" y="2568"/>
                  <a:chExt cx="1118" cy="279"/>
                </a:xfrm>
              </p:grpSpPr>
              <p:sp>
                <p:nvSpPr>
                  <p:cNvPr id="152"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3"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4"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5"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47" name="Group 146"/>
                <p:cNvGrpSpPr>
                  <a:grpSpLocks/>
                </p:cNvGrpSpPr>
                <p:nvPr/>
              </p:nvGrpSpPr>
              <p:grpSpPr bwMode="auto">
                <a:xfrm rot="1353540">
                  <a:off x="2682" y="1111"/>
                  <a:ext cx="743" cy="186"/>
                  <a:chOff x="1565" y="2568"/>
                  <a:chExt cx="1118" cy="279"/>
                </a:xfrm>
              </p:grpSpPr>
              <p:sp>
                <p:nvSpPr>
                  <p:cNvPr id="148"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9"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0"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1"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135" name="Group 24"/>
              <p:cNvGrpSpPr>
                <a:grpSpLocks/>
              </p:cNvGrpSpPr>
              <p:nvPr/>
            </p:nvGrpSpPr>
            <p:grpSpPr bwMode="auto">
              <a:xfrm rot="-9970459" flipH="1" flipV="1">
                <a:off x="2688" y="1056"/>
                <a:ext cx="784" cy="198"/>
                <a:chOff x="2532" y="1051"/>
                <a:chExt cx="893" cy="246"/>
              </a:xfrm>
            </p:grpSpPr>
            <p:grpSp>
              <p:nvGrpSpPr>
                <p:cNvPr id="136" name="Group 25"/>
                <p:cNvGrpSpPr>
                  <a:grpSpLocks/>
                </p:cNvGrpSpPr>
                <p:nvPr/>
              </p:nvGrpSpPr>
              <p:grpSpPr bwMode="auto">
                <a:xfrm>
                  <a:off x="2532" y="1051"/>
                  <a:ext cx="743" cy="185"/>
                  <a:chOff x="1565" y="2568"/>
                  <a:chExt cx="1118" cy="279"/>
                </a:xfrm>
              </p:grpSpPr>
              <p:sp>
                <p:nvSpPr>
                  <p:cNvPr id="142"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3"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4"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5"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37" name="Group 30"/>
                <p:cNvGrpSpPr>
                  <a:grpSpLocks/>
                </p:cNvGrpSpPr>
                <p:nvPr/>
              </p:nvGrpSpPr>
              <p:grpSpPr bwMode="auto">
                <a:xfrm rot="1353540">
                  <a:off x="2682" y="1111"/>
                  <a:ext cx="743" cy="186"/>
                  <a:chOff x="1565" y="2568"/>
                  <a:chExt cx="1118" cy="279"/>
                </a:xfrm>
              </p:grpSpPr>
              <p:sp>
                <p:nvSpPr>
                  <p:cNvPr id="138"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9"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0"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1"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7" name="Group 58"/>
            <p:cNvGrpSpPr>
              <a:grpSpLocks/>
            </p:cNvGrpSpPr>
            <p:nvPr/>
          </p:nvGrpSpPr>
          <p:grpSpPr bwMode="auto">
            <a:xfrm rot="10082854">
              <a:off x="7091363" y="4786313"/>
              <a:ext cx="1506537" cy="393700"/>
              <a:chOff x="2598" y="1026"/>
              <a:chExt cx="957" cy="242"/>
            </a:xfrm>
          </p:grpSpPr>
          <p:grpSp>
            <p:nvGrpSpPr>
              <p:cNvPr id="112" name="Group 59"/>
              <p:cNvGrpSpPr>
                <a:grpSpLocks/>
              </p:cNvGrpSpPr>
              <p:nvPr/>
            </p:nvGrpSpPr>
            <p:grpSpPr bwMode="auto">
              <a:xfrm rot="-9970459" flipH="1" flipV="1">
                <a:off x="2598" y="1026"/>
                <a:ext cx="957" cy="242"/>
                <a:chOff x="2532" y="1051"/>
                <a:chExt cx="893" cy="246"/>
              </a:xfrm>
            </p:grpSpPr>
            <p:grpSp>
              <p:nvGrpSpPr>
                <p:cNvPr id="124" name="Group 60"/>
                <p:cNvGrpSpPr>
                  <a:grpSpLocks/>
                </p:cNvGrpSpPr>
                <p:nvPr/>
              </p:nvGrpSpPr>
              <p:grpSpPr bwMode="auto">
                <a:xfrm>
                  <a:off x="2532" y="1051"/>
                  <a:ext cx="743" cy="185"/>
                  <a:chOff x="1565" y="2568"/>
                  <a:chExt cx="1118" cy="279"/>
                </a:xfrm>
              </p:grpSpPr>
              <p:sp>
                <p:nvSpPr>
                  <p:cNvPr id="130"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1"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2"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3"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25" name="Group 65"/>
                <p:cNvGrpSpPr>
                  <a:grpSpLocks/>
                </p:cNvGrpSpPr>
                <p:nvPr/>
              </p:nvGrpSpPr>
              <p:grpSpPr bwMode="auto">
                <a:xfrm rot="1353540">
                  <a:off x="2682" y="1111"/>
                  <a:ext cx="743" cy="186"/>
                  <a:chOff x="1565" y="2568"/>
                  <a:chExt cx="1118" cy="279"/>
                </a:xfrm>
              </p:grpSpPr>
              <p:sp>
                <p:nvSpPr>
                  <p:cNvPr id="126"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7"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8"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9"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113" name="Group 70"/>
              <p:cNvGrpSpPr>
                <a:grpSpLocks/>
              </p:cNvGrpSpPr>
              <p:nvPr/>
            </p:nvGrpSpPr>
            <p:grpSpPr bwMode="auto">
              <a:xfrm rot="-9970459" flipH="1" flipV="1">
                <a:off x="2688" y="1056"/>
                <a:ext cx="784" cy="198"/>
                <a:chOff x="2532" y="1051"/>
                <a:chExt cx="893" cy="246"/>
              </a:xfrm>
            </p:grpSpPr>
            <p:grpSp>
              <p:nvGrpSpPr>
                <p:cNvPr id="114" name="Group 71"/>
                <p:cNvGrpSpPr>
                  <a:grpSpLocks/>
                </p:cNvGrpSpPr>
                <p:nvPr/>
              </p:nvGrpSpPr>
              <p:grpSpPr bwMode="auto">
                <a:xfrm>
                  <a:off x="2532" y="1051"/>
                  <a:ext cx="743" cy="185"/>
                  <a:chOff x="1565" y="2568"/>
                  <a:chExt cx="1118" cy="279"/>
                </a:xfrm>
              </p:grpSpPr>
              <p:sp>
                <p:nvSpPr>
                  <p:cNvPr id="120"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1"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2"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3"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15" name="Group 76"/>
                <p:cNvGrpSpPr>
                  <a:grpSpLocks/>
                </p:cNvGrpSpPr>
                <p:nvPr/>
              </p:nvGrpSpPr>
              <p:grpSpPr bwMode="auto">
                <a:xfrm rot="1353540">
                  <a:off x="2682" y="1111"/>
                  <a:ext cx="743" cy="186"/>
                  <a:chOff x="1565" y="2568"/>
                  <a:chExt cx="1118" cy="279"/>
                </a:xfrm>
              </p:grpSpPr>
              <p:sp>
                <p:nvSpPr>
                  <p:cNvPr id="116"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7"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8"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9"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8" name="Group 81"/>
            <p:cNvGrpSpPr>
              <a:grpSpLocks/>
            </p:cNvGrpSpPr>
            <p:nvPr/>
          </p:nvGrpSpPr>
          <p:grpSpPr bwMode="auto">
            <a:xfrm>
              <a:off x="6365875" y="2098675"/>
              <a:ext cx="1506538" cy="393700"/>
              <a:chOff x="2598" y="1026"/>
              <a:chExt cx="957" cy="242"/>
            </a:xfrm>
          </p:grpSpPr>
          <p:grpSp>
            <p:nvGrpSpPr>
              <p:cNvPr id="90" name="Group 82"/>
              <p:cNvGrpSpPr>
                <a:grpSpLocks/>
              </p:cNvGrpSpPr>
              <p:nvPr/>
            </p:nvGrpSpPr>
            <p:grpSpPr bwMode="auto">
              <a:xfrm rot="-9970459" flipH="1" flipV="1">
                <a:off x="2598" y="1026"/>
                <a:ext cx="957" cy="242"/>
                <a:chOff x="2532" y="1051"/>
                <a:chExt cx="893" cy="246"/>
              </a:xfrm>
            </p:grpSpPr>
            <p:grpSp>
              <p:nvGrpSpPr>
                <p:cNvPr id="102" name="Group 83"/>
                <p:cNvGrpSpPr>
                  <a:grpSpLocks/>
                </p:cNvGrpSpPr>
                <p:nvPr/>
              </p:nvGrpSpPr>
              <p:grpSpPr bwMode="auto">
                <a:xfrm>
                  <a:off x="2532" y="1051"/>
                  <a:ext cx="743" cy="185"/>
                  <a:chOff x="1565" y="2568"/>
                  <a:chExt cx="1118" cy="279"/>
                </a:xfrm>
              </p:grpSpPr>
              <p:sp>
                <p:nvSpPr>
                  <p:cNvPr id="108"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9"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0"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1"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03" name="Group 88"/>
                <p:cNvGrpSpPr>
                  <a:grpSpLocks/>
                </p:cNvGrpSpPr>
                <p:nvPr/>
              </p:nvGrpSpPr>
              <p:grpSpPr bwMode="auto">
                <a:xfrm rot="1353540">
                  <a:off x="2682" y="1111"/>
                  <a:ext cx="743" cy="186"/>
                  <a:chOff x="1565" y="2568"/>
                  <a:chExt cx="1118" cy="279"/>
                </a:xfrm>
              </p:grpSpPr>
              <p:sp>
                <p:nvSpPr>
                  <p:cNvPr id="104"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5"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6"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7"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91" name="Group 93"/>
              <p:cNvGrpSpPr>
                <a:grpSpLocks/>
              </p:cNvGrpSpPr>
              <p:nvPr/>
            </p:nvGrpSpPr>
            <p:grpSpPr bwMode="auto">
              <a:xfrm rot="-9970459" flipH="1" flipV="1">
                <a:off x="2688" y="1056"/>
                <a:ext cx="784" cy="198"/>
                <a:chOff x="2532" y="1051"/>
                <a:chExt cx="893" cy="246"/>
              </a:xfrm>
            </p:grpSpPr>
            <p:grpSp>
              <p:nvGrpSpPr>
                <p:cNvPr id="92" name="Group 94"/>
                <p:cNvGrpSpPr>
                  <a:grpSpLocks/>
                </p:cNvGrpSpPr>
                <p:nvPr/>
              </p:nvGrpSpPr>
              <p:grpSpPr bwMode="auto">
                <a:xfrm>
                  <a:off x="2532" y="1051"/>
                  <a:ext cx="743" cy="185"/>
                  <a:chOff x="1565" y="2568"/>
                  <a:chExt cx="1118" cy="279"/>
                </a:xfrm>
              </p:grpSpPr>
              <p:sp>
                <p:nvSpPr>
                  <p:cNvPr id="98"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9"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0"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1"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93" name="Group 99"/>
                <p:cNvGrpSpPr>
                  <a:grpSpLocks/>
                </p:cNvGrpSpPr>
                <p:nvPr/>
              </p:nvGrpSpPr>
              <p:grpSpPr bwMode="auto">
                <a:xfrm rot="1353540">
                  <a:off x="2682" y="1111"/>
                  <a:ext cx="743" cy="186"/>
                  <a:chOff x="1565" y="2568"/>
                  <a:chExt cx="1118" cy="279"/>
                </a:xfrm>
              </p:grpSpPr>
              <p:sp>
                <p:nvSpPr>
                  <p:cNvPr id="94"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5"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6"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7"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4" name="Group 128"/>
              <p:cNvGrpSpPr>
                <a:grpSpLocks/>
              </p:cNvGrpSpPr>
              <p:nvPr/>
            </p:nvGrpSpPr>
            <p:grpSpPr bwMode="auto">
              <a:xfrm rot="513316">
                <a:off x="1824" y="2448"/>
                <a:ext cx="957" cy="242"/>
                <a:chOff x="2598" y="1026"/>
                <a:chExt cx="957" cy="242"/>
              </a:xfrm>
            </p:grpSpPr>
            <p:grpSp>
              <p:nvGrpSpPr>
                <p:cNvPr id="68" name="Group 129"/>
                <p:cNvGrpSpPr>
                  <a:grpSpLocks/>
                </p:cNvGrpSpPr>
                <p:nvPr/>
              </p:nvGrpSpPr>
              <p:grpSpPr bwMode="auto">
                <a:xfrm rot="-9970459" flipH="1" flipV="1">
                  <a:off x="2598" y="1026"/>
                  <a:ext cx="957" cy="242"/>
                  <a:chOff x="2532" y="1051"/>
                  <a:chExt cx="893" cy="246"/>
                </a:xfrm>
              </p:grpSpPr>
              <p:grpSp>
                <p:nvGrpSpPr>
                  <p:cNvPr id="80" name="Group 130"/>
                  <p:cNvGrpSpPr>
                    <a:grpSpLocks/>
                  </p:cNvGrpSpPr>
                  <p:nvPr/>
                </p:nvGrpSpPr>
                <p:grpSpPr bwMode="auto">
                  <a:xfrm>
                    <a:off x="2532" y="1051"/>
                    <a:ext cx="743" cy="185"/>
                    <a:chOff x="1565" y="2568"/>
                    <a:chExt cx="1118" cy="279"/>
                  </a:xfrm>
                </p:grpSpPr>
                <p:sp>
                  <p:nvSpPr>
                    <p:cNvPr id="86"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7"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8"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9"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81" name="Group 135"/>
                  <p:cNvGrpSpPr>
                    <a:grpSpLocks/>
                  </p:cNvGrpSpPr>
                  <p:nvPr/>
                </p:nvGrpSpPr>
                <p:grpSpPr bwMode="auto">
                  <a:xfrm rot="1353540">
                    <a:off x="2682" y="1111"/>
                    <a:ext cx="743" cy="186"/>
                    <a:chOff x="1565" y="2568"/>
                    <a:chExt cx="1118" cy="279"/>
                  </a:xfrm>
                </p:grpSpPr>
                <p:sp>
                  <p:nvSpPr>
                    <p:cNvPr id="82"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3"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4"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5"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69" name="Group 140"/>
                <p:cNvGrpSpPr>
                  <a:grpSpLocks/>
                </p:cNvGrpSpPr>
                <p:nvPr/>
              </p:nvGrpSpPr>
              <p:grpSpPr bwMode="auto">
                <a:xfrm rot="-9970459" flipH="1" flipV="1">
                  <a:off x="2688" y="1056"/>
                  <a:ext cx="784" cy="198"/>
                  <a:chOff x="2532" y="1051"/>
                  <a:chExt cx="893" cy="246"/>
                </a:xfrm>
              </p:grpSpPr>
              <p:grpSp>
                <p:nvGrpSpPr>
                  <p:cNvPr id="70" name="Group 141"/>
                  <p:cNvGrpSpPr>
                    <a:grpSpLocks/>
                  </p:cNvGrpSpPr>
                  <p:nvPr/>
                </p:nvGrpSpPr>
                <p:grpSpPr bwMode="auto">
                  <a:xfrm>
                    <a:off x="2532" y="1051"/>
                    <a:ext cx="743" cy="185"/>
                    <a:chOff x="1565" y="2568"/>
                    <a:chExt cx="1118" cy="279"/>
                  </a:xfrm>
                </p:grpSpPr>
                <p:sp>
                  <p:nvSpPr>
                    <p:cNvPr id="76"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7"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8"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9"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71" name="Group 146"/>
                  <p:cNvGrpSpPr>
                    <a:grpSpLocks/>
                  </p:cNvGrpSpPr>
                  <p:nvPr/>
                </p:nvGrpSpPr>
                <p:grpSpPr bwMode="auto">
                  <a:xfrm rot="1353540">
                    <a:off x="2682" y="1111"/>
                    <a:ext cx="743" cy="186"/>
                    <a:chOff x="1565" y="2568"/>
                    <a:chExt cx="1118" cy="279"/>
                  </a:xfrm>
                </p:grpSpPr>
                <p:sp>
                  <p:nvSpPr>
                    <p:cNvPr id="72"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3"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4"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5"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45" name="Group 151"/>
              <p:cNvGrpSpPr>
                <a:grpSpLocks/>
              </p:cNvGrpSpPr>
              <p:nvPr/>
            </p:nvGrpSpPr>
            <p:grpSpPr bwMode="auto">
              <a:xfrm rot="513316">
                <a:off x="1854" y="2472"/>
                <a:ext cx="957" cy="242"/>
                <a:chOff x="2598" y="1026"/>
                <a:chExt cx="957" cy="242"/>
              </a:xfrm>
            </p:grpSpPr>
            <p:grpSp>
              <p:nvGrpSpPr>
                <p:cNvPr id="46" name="Group 152"/>
                <p:cNvGrpSpPr>
                  <a:grpSpLocks/>
                </p:cNvGrpSpPr>
                <p:nvPr/>
              </p:nvGrpSpPr>
              <p:grpSpPr bwMode="auto">
                <a:xfrm rot="-9970459" flipH="1" flipV="1">
                  <a:off x="2598" y="1026"/>
                  <a:ext cx="957" cy="242"/>
                  <a:chOff x="2532" y="1051"/>
                  <a:chExt cx="893" cy="246"/>
                </a:xfrm>
              </p:grpSpPr>
              <p:grpSp>
                <p:nvGrpSpPr>
                  <p:cNvPr id="58" name="Group 153"/>
                  <p:cNvGrpSpPr>
                    <a:grpSpLocks/>
                  </p:cNvGrpSpPr>
                  <p:nvPr/>
                </p:nvGrpSpPr>
                <p:grpSpPr bwMode="auto">
                  <a:xfrm>
                    <a:off x="2532" y="1051"/>
                    <a:ext cx="743" cy="185"/>
                    <a:chOff x="1565" y="2568"/>
                    <a:chExt cx="1118" cy="279"/>
                  </a:xfrm>
                </p:grpSpPr>
                <p:sp>
                  <p:nvSpPr>
                    <p:cNvPr id="64"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5"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6"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7"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59" name="Group 158"/>
                  <p:cNvGrpSpPr>
                    <a:grpSpLocks/>
                  </p:cNvGrpSpPr>
                  <p:nvPr/>
                </p:nvGrpSpPr>
                <p:grpSpPr bwMode="auto">
                  <a:xfrm rot="1353540">
                    <a:off x="2682" y="1111"/>
                    <a:ext cx="743" cy="186"/>
                    <a:chOff x="1565" y="2568"/>
                    <a:chExt cx="1118" cy="279"/>
                  </a:xfrm>
                </p:grpSpPr>
                <p:sp>
                  <p:nvSpPr>
                    <p:cNvPr id="60"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1"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2"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3"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47" name="Group 46"/>
                <p:cNvGrpSpPr>
                  <a:grpSpLocks/>
                </p:cNvGrpSpPr>
                <p:nvPr/>
              </p:nvGrpSpPr>
              <p:grpSpPr bwMode="auto">
                <a:xfrm rot="-9970459" flipH="1" flipV="1">
                  <a:off x="2688" y="1056"/>
                  <a:ext cx="784" cy="198"/>
                  <a:chOff x="2532" y="1051"/>
                  <a:chExt cx="893" cy="246"/>
                </a:xfrm>
              </p:grpSpPr>
              <p:grpSp>
                <p:nvGrpSpPr>
                  <p:cNvPr id="48" name="Group 47"/>
                  <p:cNvGrpSpPr>
                    <a:grpSpLocks/>
                  </p:cNvGrpSpPr>
                  <p:nvPr/>
                </p:nvGrpSpPr>
                <p:grpSpPr bwMode="auto">
                  <a:xfrm>
                    <a:off x="2532" y="1051"/>
                    <a:ext cx="743" cy="185"/>
                    <a:chOff x="1565" y="2568"/>
                    <a:chExt cx="1118" cy="279"/>
                  </a:xfrm>
                </p:grpSpPr>
                <p:sp>
                  <p:nvSpPr>
                    <p:cNvPr id="54"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5"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6"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7"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49" name="Group 169"/>
                  <p:cNvGrpSpPr>
                    <a:grpSpLocks/>
                  </p:cNvGrpSpPr>
                  <p:nvPr/>
                </p:nvGrpSpPr>
                <p:grpSpPr bwMode="auto">
                  <a:xfrm rot="1353540">
                    <a:off x="2682" y="1111"/>
                    <a:ext cx="743" cy="186"/>
                    <a:chOff x="1565" y="2568"/>
                    <a:chExt cx="1118" cy="279"/>
                  </a:xfrm>
                </p:grpSpPr>
                <p:sp>
                  <p:nvSpPr>
                    <p:cNvPr id="50"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1"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2"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3"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sp>
          <p:nvSpPr>
            <p:cNvPr id="40" name="Rectangle 183"/>
            <p:cNvSpPr>
              <a:spLocks noChangeArrowheads="1"/>
            </p:cNvSpPr>
            <p:nvPr/>
          </p:nvSpPr>
          <p:spPr bwMode="gray">
            <a:xfrm>
              <a:off x="6019799" y="2057399"/>
              <a:ext cx="1465263" cy="1144063"/>
            </a:xfrm>
            <a:prstGeom prst="rect">
              <a:avLst/>
            </a:prstGeom>
            <a:noFill/>
            <a:ln w="9525" algn="ctr">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Emissions Control &amp; Cost</a:t>
              </a:r>
            </a:p>
          </p:txBody>
        </p:sp>
        <p:sp>
          <p:nvSpPr>
            <p:cNvPr id="41" name="Rectangle 184"/>
            <p:cNvSpPr>
              <a:spLocks noChangeArrowheads="1"/>
            </p:cNvSpPr>
            <p:nvPr/>
          </p:nvSpPr>
          <p:spPr bwMode="gray">
            <a:xfrm>
              <a:off x="4789775" y="3861137"/>
              <a:ext cx="1763108"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Health &amp; Economic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Benefit</a:t>
              </a:r>
            </a:p>
          </p:txBody>
        </p:sp>
        <p:sp>
          <p:nvSpPr>
            <p:cNvPr id="42" name="Rectangle 185"/>
            <p:cNvSpPr>
              <a:spLocks noChangeArrowheads="1"/>
            </p:cNvSpPr>
            <p:nvPr/>
          </p:nvSpPr>
          <p:spPr bwMode="gray">
            <a:xfrm>
              <a:off x="7286623" y="3733800"/>
              <a:ext cx="1681080"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AQ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Benefit &amp; Attainment</a:t>
              </a:r>
            </a:p>
          </p:txBody>
        </p:sp>
      </p:grpSp>
      <p:pic>
        <p:nvPicPr>
          <p:cNvPr id="156" name="Picture 8" descr="epafiles_aara_logo_epaseal"/>
          <p:cNvPicPr>
            <a:picLocks noChangeAspect="1" noChangeArrowheads="1"/>
          </p:cNvPicPr>
          <p:nvPr/>
        </p:nvPicPr>
        <p:blipFill>
          <a:blip r:embed="rId5" cstate="print"/>
          <a:srcRect/>
          <a:stretch>
            <a:fillRect/>
          </a:stretch>
        </p:blipFill>
        <p:spPr bwMode="auto">
          <a:xfrm>
            <a:off x="8055457" y="5822193"/>
            <a:ext cx="1143000" cy="1061357"/>
          </a:xfrm>
          <a:prstGeom prst="rect">
            <a:avLst/>
          </a:prstGeom>
          <a:noFill/>
          <a:ln w="9525">
            <a:noFill/>
            <a:miter lim="800000"/>
            <a:headEnd/>
            <a:tailEnd/>
          </a:ln>
        </p:spPr>
      </p:pic>
      <p:sp>
        <p:nvSpPr>
          <p:cNvPr id="161" name="Text Box 3"/>
          <p:cNvSpPr txBox="1">
            <a:spLocks noChangeArrowheads="1"/>
          </p:cNvSpPr>
          <p:nvPr/>
        </p:nvSpPr>
        <p:spPr bwMode="auto">
          <a:xfrm>
            <a:off x="338690" y="4837565"/>
            <a:ext cx="8553810" cy="1354217"/>
          </a:xfrm>
          <a:prstGeom prst="rect">
            <a:avLst/>
          </a:prstGeom>
          <a:noFill/>
          <a:ln w="19050">
            <a:noFill/>
            <a:miter lim="800000"/>
            <a:headEnd/>
            <a:tailEnd/>
          </a:ln>
          <a:effectLst/>
        </p:spPr>
        <p:txBody>
          <a:bodyPr wrap="square" anchor="ctr">
            <a:spAutoFit/>
          </a:bodyPr>
          <a:lstStyle/>
          <a:p>
            <a:pPr>
              <a:defRPr/>
            </a:pPr>
            <a:r>
              <a:rPr lang="en-US" sz="2800" b="1" i="1" dirty="0">
                <a:latin typeface="Tahoma" pitchFamily="34" charset="0"/>
              </a:rPr>
              <a:t>Carey  Jang</a:t>
            </a:r>
          </a:p>
          <a:p>
            <a:pPr>
              <a:defRPr/>
            </a:pPr>
            <a:r>
              <a:rPr lang="en-US" sz="2000" b="1" i="1" dirty="0">
                <a:latin typeface="Tahoma" pitchFamily="34" charset="0"/>
              </a:rPr>
              <a:t>Office of Air Quality Planning &amp; Standards, U.S.EPA</a:t>
            </a:r>
          </a:p>
          <a:p>
            <a:pPr>
              <a:defRPr/>
            </a:pPr>
            <a:r>
              <a:rPr lang="en-US" sz="2000" b="1" i="1" dirty="0">
                <a:latin typeface="Tahoma" pitchFamily="34" charset="0"/>
              </a:rPr>
              <a:t>CMAS Conference, 10/22/2018</a:t>
            </a:r>
            <a:endParaRPr lang="zh-CN" altLang="en-US" b="1" i="1" dirty="0">
              <a:latin typeface="Tahoma" pitchFamily="34" charset="0"/>
              <a:ea typeface="SimSun" pitchFamily="2" charset="-122"/>
            </a:endParaRPr>
          </a:p>
          <a:p>
            <a:pPr>
              <a:defRPr/>
            </a:pPr>
            <a:r>
              <a:rPr lang="en-US" sz="1400" b="1" i="1" dirty="0">
                <a:latin typeface="Tahoma" pitchFamily="34" charset="0"/>
              </a:rPr>
              <a:t> </a:t>
            </a:r>
          </a:p>
        </p:txBody>
      </p:sp>
      <p:pic>
        <p:nvPicPr>
          <p:cNvPr id="20" name="Picture 2" descr="Image result for guangzhou towe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09333" y="1798773"/>
            <a:ext cx="2537468" cy="17625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63" name="Picture 162"/>
          <p:cNvPicPr>
            <a:picLocks noChangeAspect="1"/>
          </p:cNvPicPr>
          <p:nvPr/>
        </p:nvPicPr>
        <p:blipFill>
          <a:blip r:embed="rId7" cstate="print"/>
          <a:stretch>
            <a:fillRect/>
          </a:stretch>
        </p:blipFill>
        <p:spPr>
          <a:xfrm>
            <a:off x="89984" y="1786508"/>
            <a:ext cx="2585941" cy="1951341"/>
          </a:xfrm>
          <a:prstGeom prst="rect">
            <a:avLst/>
          </a:prstGeom>
        </p:spPr>
      </p:pic>
      <p:sp>
        <p:nvSpPr>
          <p:cNvPr id="164" name="Arrow: Right 163"/>
          <p:cNvSpPr/>
          <p:nvPr/>
        </p:nvSpPr>
        <p:spPr>
          <a:xfrm>
            <a:off x="2751269" y="2590800"/>
            <a:ext cx="525331" cy="270373"/>
          </a:xfrm>
          <a:prstGeom prst="rightArrow">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Arrow: Right 164"/>
          <p:cNvSpPr/>
          <p:nvPr/>
        </p:nvSpPr>
        <p:spPr>
          <a:xfrm>
            <a:off x="5867400" y="2590800"/>
            <a:ext cx="525331" cy="270373"/>
          </a:xfrm>
          <a:prstGeom prst="rightArrow">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5B91F07-81A5-450E-BF66-30A3BAD4E54D}"/>
              </a:ext>
            </a:extLst>
          </p:cNvPr>
          <p:cNvPicPr>
            <a:picLocks noChangeAspect="1"/>
          </p:cNvPicPr>
          <p:nvPr/>
        </p:nvPicPr>
        <p:blipFill rotWithShape="1">
          <a:blip r:embed="rId8" cstate="print"/>
          <a:srcRect l="57625" t="11539" r="9999" b="70639"/>
          <a:stretch/>
        </p:blipFill>
        <p:spPr>
          <a:xfrm>
            <a:off x="-9474" y="6046915"/>
            <a:ext cx="3937526" cy="787394"/>
          </a:xfrm>
          <a:prstGeom prst="rect">
            <a:avLst/>
          </a:prstGeom>
        </p:spPr>
      </p:pic>
    </p:spTree>
    <p:extLst>
      <p:ext uri="{BB962C8B-B14F-4D97-AF65-F5344CB8AC3E}">
        <p14:creationId xmlns:p14="http://schemas.microsoft.com/office/powerpoint/2010/main" xmlns="" val="11313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00"/>
                                  </p:stCondLst>
                                  <p:childTnLst>
                                    <p:set>
                                      <p:cBhvr>
                                        <p:cTn id="12" dur="1" fill="hold">
                                          <p:stCondLst>
                                            <p:cond delay="0"/>
                                          </p:stCondLst>
                                        </p:cTn>
                                        <p:tgtEl>
                                          <p:spTgt spid="164"/>
                                        </p:tgtEl>
                                        <p:attrNameLst>
                                          <p:attrName>style.visibility</p:attrName>
                                        </p:attrNameLst>
                                      </p:cBhvr>
                                      <p:to>
                                        <p:strVal val="visible"/>
                                      </p:to>
                                    </p:set>
                                  </p:childTnLst>
                                </p:cTn>
                              </p:par>
                            </p:childTnLst>
                          </p:cTn>
                        </p:par>
                        <p:par>
                          <p:cTn id="13" fill="hold">
                            <p:stCondLst>
                              <p:cond delay="700"/>
                            </p:stCondLst>
                            <p:childTnLst>
                              <p:par>
                                <p:cTn id="14" presetID="1" presetClass="entr" presetSubtype="0" fill="hold" nodeType="afterEffect">
                                  <p:stCondLst>
                                    <p:cond delay="400"/>
                                  </p:stCondLst>
                                  <p:childTnLst>
                                    <p:set>
                                      <p:cBhvr>
                                        <p:cTn id="15" dur="1" fill="hold">
                                          <p:stCondLst>
                                            <p:cond delay="0"/>
                                          </p:stCondLst>
                                        </p:cTn>
                                        <p:tgtEl>
                                          <p:spTgt spid="29"/>
                                        </p:tgtEl>
                                        <p:attrNameLst>
                                          <p:attrName>style.visibility</p:attrName>
                                        </p:attrNameLst>
                                      </p:cBhvr>
                                      <p:to>
                                        <p:strVal val="visible"/>
                                      </p:to>
                                    </p:set>
                                  </p:childTnLst>
                                </p:cTn>
                              </p:par>
                              <p:par>
                                <p:cTn id="16" presetID="3" presetClass="entr" presetSubtype="10"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par>
                          <p:cTn id="19" fill="hold">
                            <p:stCondLst>
                              <p:cond delay="1700"/>
                            </p:stCondLst>
                            <p:childTnLst>
                              <p:par>
                                <p:cTn id="20" presetID="1" presetClass="entr" presetSubtype="0" fill="hold" grpId="0" nodeType="afterEffect">
                                  <p:stCondLst>
                                    <p:cond delay="0"/>
                                  </p:stCondLst>
                                  <p:childTnLst>
                                    <p:set>
                                      <p:cBhvr>
                                        <p:cTn id="21" dur="1" fill="hold">
                                          <p:stCondLst>
                                            <p:cond delay="0"/>
                                          </p:stCondLst>
                                        </p:cTn>
                                        <p:tgtEl>
                                          <p:spTgt spid="165"/>
                                        </p:tgtEl>
                                        <p:attrNameLst>
                                          <p:attrName>style.visibility</p:attrName>
                                        </p:attrNameLst>
                                      </p:cBhvr>
                                      <p:to>
                                        <p:strVal val="visible"/>
                                      </p:to>
                                    </p:set>
                                  </p:childTnLst>
                                </p:cTn>
                              </p:par>
                            </p:childTnLst>
                          </p:cTn>
                        </p:par>
                        <p:par>
                          <p:cTn id="22" fill="hold">
                            <p:stCondLst>
                              <p:cond delay="1700"/>
                            </p:stCondLst>
                            <p:childTnLst>
                              <p:par>
                                <p:cTn id="23" presetID="3" presetClass="entr" presetSubtype="1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6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600"/>
                                        <p:tgtEl>
                                          <p:spTgt spid="27"/>
                                        </p:tgtEl>
                                      </p:cBhvr>
                                    </p:animEffect>
                                  </p:childTnLst>
                                </p:cTn>
                              </p:par>
                            </p:childTnLst>
                          </p:cTn>
                        </p:par>
                        <p:par>
                          <p:cTn id="29" fill="hold">
                            <p:stCondLst>
                              <p:cond delay="23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8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3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38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43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4800"/>
                            </p:stCondLst>
                            <p:childTnLst>
                              <p:par>
                                <p:cTn id="50" presetID="53" presetClass="entr" presetSubtype="16"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3" grpId="0"/>
      <p:bldP spid="25" grpId="0"/>
      <p:bldP spid="164" grpId="0" animBg="1"/>
      <p:bldP spid="1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cstate="print"/>
          <a:srcRect l="24583" t="16667" r="20833" b="15333"/>
          <a:stretch>
            <a:fillRect/>
          </a:stretch>
        </p:blipFill>
        <p:spPr bwMode="auto">
          <a:xfrm>
            <a:off x="4267200" y="1124442"/>
            <a:ext cx="4800600" cy="3676158"/>
          </a:xfrm>
          <a:prstGeom prst="rect">
            <a:avLst/>
          </a:prstGeom>
          <a:noFill/>
          <a:ln w="9525">
            <a:noFill/>
            <a:miter lim="800000"/>
            <a:headEnd/>
            <a:tailEnd/>
          </a:ln>
        </p:spPr>
      </p:pic>
      <p:pic>
        <p:nvPicPr>
          <p:cNvPr id="25" name="Picture 6">
            <a:extLst>
              <a:ext uri="{FF2B5EF4-FFF2-40B4-BE49-F238E27FC236}">
                <a16:creationId xmlns:a16="http://schemas.microsoft.com/office/drawing/2014/main" xmlns="" id="{EC14E438-37CD-4047-8BD0-E62B4307E38A}"/>
              </a:ext>
            </a:extLst>
          </p:cNvPr>
          <p:cNvPicPr>
            <a:picLocks noChangeAspect="1" noChangeArrowheads="1"/>
          </p:cNvPicPr>
          <p:nvPr/>
        </p:nvPicPr>
        <p:blipFill>
          <a:blip r:embed="rId4" cstate="print"/>
          <a:srcRect l="25000" t="16667" r="20833" b="17333"/>
          <a:stretch>
            <a:fillRect/>
          </a:stretch>
        </p:blipFill>
        <p:spPr bwMode="auto">
          <a:xfrm>
            <a:off x="4191000" y="1066800"/>
            <a:ext cx="4870396" cy="3708994"/>
          </a:xfrm>
          <a:prstGeom prst="rect">
            <a:avLst/>
          </a:prstGeom>
          <a:noFill/>
          <a:ln w="9525">
            <a:noFill/>
            <a:miter lim="800000"/>
            <a:headEnd/>
            <a:tailEnd/>
          </a:ln>
        </p:spPr>
      </p:pic>
      <p:pic>
        <p:nvPicPr>
          <p:cNvPr id="21" name="Picture 20"/>
          <p:cNvPicPr>
            <a:picLocks noChangeAspect="1"/>
          </p:cNvPicPr>
          <p:nvPr/>
        </p:nvPicPr>
        <p:blipFill>
          <a:blip r:embed="rId5" cstate="print"/>
          <a:stretch>
            <a:fillRect/>
          </a:stretch>
        </p:blipFill>
        <p:spPr>
          <a:xfrm>
            <a:off x="1" y="1066800"/>
            <a:ext cx="3927304" cy="2702392"/>
          </a:xfrm>
          <a:prstGeom prst="rect">
            <a:avLst/>
          </a:prstGeom>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000" b="1" dirty="0" err="1">
                <a:solidFill>
                  <a:srgbClr val="FF0000"/>
                </a:solidFill>
                <a:ea typeface="宋体" pitchFamily="2" charset="-122"/>
              </a:rPr>
              <a:t>BenMAP</a:t>
            </a:r>
            <a:r>
              <a:rPr lang="en-US" altLang="zh-CN" sz="4000" b="1" dirty="0">
                <a:solidFill>
                  <a:srgbClr val="FF0000"/>
                </a:solidFill>
                <a:ea typeface="宋体" pitchFamily="2" charset="-122"/>
              </a:rPr>
              <a:t>-CE</a:t>
            </a:r>
            <a:r>
              <a:rPr lang="en-US" altLang="zh-CN" sz="4000" dirty="0">
                <a:solidFill>
                  <a:srgbClr val="FF0000"/>
                </a:solidFill>
                <a:ea typeface="宋体" pitchFamily="2" charset="-122"/>
              </a:rPr>
              <a:t>: </a:t>
            </a:r>
            <a:r>
              <a:rPr lang="en-US" altLang="zh-CN" sz="3200" dirty="0">
                <a:ea typeface="宋体" pitchFamily="2" charset="-122"/>
              </a:rPr>
              <a:t>Environmental Benefit Mapping &amp; Analysis (Community Edition) </a:t>
            </a:r>
            <a:endParaRPr lang="en-US" altLang="zh-CN" sz="36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228600" y="5537537"/>
            <a:ext cx="88392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mn-cs"/>
              </a:rPr>
              <a:t>Provide Health Impacts &amp; Economic Benefits Estimate:   </a:t>
            </a:r>
            <a:r>
              <a:rPr kumimoji="0" lang="en-US" sz="2400" b="0" i="0" u="none" strike="noStrike" kern="1200" cap="none" spc="0" normalizeH="0" baseline="0" noProof="0" dirty="0">
                <a:ln>
                  <a:noFill/>
                </a:ln>
                <a:solidFill>
                  <a:srgbClr val="080808"/>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charset="0"/>
                <a:ea typeface="+mn-ea"/>
                <a:cs typeface="+mn-cs"/>
              </a:rPr>
              <a:t>Developed by </a:t>
            </a:r>
            <a:r>
              <a:rPr kumimoji="0" lang="en-US" sz="2000" b="0" i="0" u="none" strike="noStrike" kern="1200" cap="none" spc="0" normalizeH="0" baseline="0" noProof="0" dirty="0" smtClean="0">
                <a:ln>
                  <a:noFill/>
                </a:ln>
                <a:solidFill>
                  <a:srgbClr val="080808"/>
                </a:solidFill>
                <a:effectLst/>
                <a:uLnTx/>
                <a:uFillTx/>
                <a:latin typeface="Arial" charset="0"/>
                <a:ea typeface="+mn-ea"/>
                <a:cs typeface="+mn-cs"/>
              </a:rPr>
              <a:t>EPA </a:t>
            </a:r>
            <a:r>
              <a:rPr kumimoji="0" lang="en-US" sz="2000" b="0" i="0" u="none" strike="noStrike" kern="1200" cap="none" spc="0" normalizeH="0" baseline="0" noProof="0" dirty="0">
                <a:ln>
                  <a:noFill/>
                </a:ln>
                <a:solidFill>
                  <a:srgbClr val="080808"/>
                </a:solidFill>
                <a:effectLst/>
                <a:uLnTx/>
                <a:uFillTx/>
                <a:latin typeface="Arial" charset="0"/>
                <a:ea typeface="+mn-ea"/>
                <a:cs typeface="+mn-cs"/>
              </a:rPr>
              <a:t>and </a:t>
            </a:r>
            <a:r>
              <a:rPr kumimoji="0" lang="en-US" sz="2000" b="0" i="1" u="none" strike="noStrike" kern="1200" cap="none" spc="0" normalizeH="0" baseline="0" noProof="0" dirty="0" err="1">
                <a:ln>
                  <a:noFill/>
                </a:ln>
                <a:solidFill>
                  <a:srgbClr val="080808"/>
                </a:solidFill>
                <a:effectLst/>
                <a:uLnTx/>
                <a:uFillTx/>
                <a:latin typeface="Arial" charset="0"/>
                <a:ea typeface="+mn-ea"/>
                <a:cs typeface="+mn-cs"/>
              </a:rPr>
              <a:t>ABaCAS</a:t>
            </a:r>
            <a:r>
              <a:rPr kumimoji="0" lang="en-US" sz="2000" b="0" i="0" u="none" strike="noStrike" kern="1200" cap="none" spc="0" normalizeH="0" baseline="0" noProof="0" dirty="0">
                <a:ln>
                  <a:noFill/>
                </a:ln>
                <a:solidFill>
                  <a:srgbClr val="080808"/>
                </a:solidFill>
                <a:effectLst/>
                <a:uLnTx/>
                <a:uFillTx/>
                <a:latin typeface="Arial" charset="0"/>
                <a:ea typeface="+mn-ea"/>
                <a:cs typeface="+mn-cs"/>
              </a:rPr>
              <a:t> team to estimate health &amp; environmental impacts and economic benefits occurring changes in air quality</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cxnSp>
        <p:nvCxnSpPr>
          <p:cNvPr id="22" name="Straight Arrow Connector 21"/>
          <p:cNvCxnSpPr/>
          <p:nvPr/>
        </p:nvCxnSpPr>
        <p:spPr>
          <a:xfrm flipV="1">
            <a:off x="1587310" y="2873632"/>
            <a:ext cx="1647877" cy="661364"/>
          </a:xfrm>
          <a:prstGeom prst="straightConnector1">
            <a:avLst/>
          </a:prstGeom>
          <a:ln w="7620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8854" y="3560564"/>
            <a:ext cx="3477234" cy="21236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itchFamily="34" charset="0"/>
                <a:ea typeface="+mn-ea"/>
                <a:cs typeface="+mn-cs"/>
              </a:rPr>
              <a:t>BenMAP</a:t>
            </a: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(Community Edition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  Replace Legacy </a:t>
            </a:r>
            <a:r>
              <a:rPr kumimoji="0" lang="en-US" sz="2000" b="1" i="0" u="none" strike="noStrike" kern="1200" cap="none" spc="0" normalizeH="0" baseline="0" noProof="0" dirty="0" err="1">
                <a:ln>
                  <a:noFill/>
                </a:ln>
                <a:solidFill>
                  <a:srgbClr val="080808"/>
                </a:solidFill>
                <a:effectLst/>
                <a:uLnTx/>
                <a:uFillTx/>
                <a:latin typeface="Arial" pitchFamily="34" charset="0"/>
                <a:ea typeface="+mn-ea"/>
                <a:cs typeface="+mn-cs"/>
              </a:rPr>
              <a:t>BenMAP</a:t>
            </a: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a:t>
            </a:r>
            <a:endParaRPr kumimoji="0" lang="en-US" sz="2400" b="1" i="0" u="none" strike="noStrike" kern="1200" cap="none" spc="0" normalizeH="0" baseline="0" noProof="0" dirty="0">
              <a:ln>
                <a:noFill/>
              </a:ln>
              <a:solidFill>
                <a:srgbClr val="080808"/>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24" name="Rounded Rectangle 23"/>
          <p:cNvSpPr/>
          <p:nvPr/>
        </p:nvSpPr>
        <p:spPr>
          <a:xfrm>
            <a:off x="289931" y="3430905"/>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p:cNvPicPr>
            <a:picLocks noChangeAspect="1" noChangeArrowheads="1"/>
          </p:cNvPicPr>
          <p:nvPr/>
        </p:nvPicPr>
        <p:blipFill>
          <a:blip r:embed="rId6" cstate="print"/>
          <a:srcRect l="48333" t="43333" r="36667" b="33334"/>
          <a:stretch>
            <a:fillRect/>
          </a:stretch>
        </p:blipFill>
        <p:spPr bwMode="auto">
          <a:xfrm>
            <a:off x="3313366" y="2525734"/>
            <a:ext cx="2056470" cy="1999346"/>
          </a:xfrm>
          <a:prstGeom prst="rect">
            <a:avLst/>
          </a:prstGeom>
          <a:noFill/>
          <a:ln w="9525">
            <a:solidFill>
              <a:schemeClr val="tx1"/>
            </a:solidFill>
            <a:miter lim="800000"/>
            <a:headEnd/>
            <a:tailEnd/>
          </a:ln>
        </p:spPr>
      </p:pic>
      <p:sp>
        <p:nvSpPr>
          <p:cNvPr id="20" name="Rectangle 19"/>
          <p:cNvSpPr/>
          <p:nvPr/>
        </p:nvSpPr>
        <p:spPr>
          <a:xfrm>
            <a:off x="6868842" y="2605178"/>
            <a:ext cx="1683473"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BenMAP</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80808"/>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spTree>
    <p:extLst>
      <p:ext uri="{BB962C8B-B14F-4D97-AF65-F5344CB8AC3E}">
        <p14:creationId xmlns:p14="http://schemas.microsoft.com/office/powerpoint/2010/main" xmlns="" val="71341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600"/>
                                        <p:tgtEl>
                                          <p:spTgt spid="22"/>
                                        </p:tgtEl>
                                      </p:cBhvr>
                                    </p:animEffect>
                                  </p:childTnLst>
                                </p:cTn>
                              </p:par>
                            </p:childTnLst>
                          </p:cTn>
                        </p:par>
                        <p:par>
                          <p:cTn id="12" fill="hold">
                            <p:stCondLst>
                              <p:cond delay="1100"/>
                            </p:stCondLst>
                            <p:childTnLst>
                              <p:par>
                                <p:cTn id="13" presetID="3" presetClass="entr" presetSubtype="1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par>
                          <p:cTn id="16" fill="hold">
                            <p:stCondLst>
                              <p:cond delay="1600"/>
                            </p:stCondLst>
                            <p:childTnLst>
                              <p:par>
                                <p:cTn id="17" presetID="3" presetClass="entr" presetSubtype="1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linds(horizontal)">
                                      <p:cBhvr>
                                        <p:cTn id="19" dur="500"/>
                                        <p:tgtEl>
                                          <p:spTgt spid="1026"/>
                                        </p:tgtEl>
                                      </p:cBhvr>
                                    </p:animEffect>
                                  </p:childTnLst>
                                </p:cTn>
                              </p:par>
                              <p:par>
                                <p:cTn id="20" presetID="3"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1000"/>
                                        <p:tgtEl>
                                          <p:spTgt spid="18"/>
                                        </p:tgtEl>
                                      </p:cBhvr>
                                    </p:animEffec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3"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1000"/>
                                        <p:tgtEl>
                                          <p:spTgt spid="1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81000" y="1143000"/>
            <a:ext cx="8458199" cy="5163672"/>
          </a:xfrm>
          <a:prstGeom prst="rect">
            <a:avLst/>
          </a:prstGeom>
        </p:spPr>
      </p:pic>
      <p:sp>
        <p:nvSpPr>
          <p:cNvPr id="22" name="标题 2"/>
          <p:cNvSpPr>
            <a:spLocks noGrp="1"/>
          </p:cNvSpPr>
          <p:nvPr>
            <p:ph type="title"/>
          </p:nvPr>
        </p:nvSpPr>
        <p:spPr>
          <a:xfrm>
            <a:off x="18509" y="-9424"/>
            <a:ext cx="9154160" cy="1110011"/>
          </a:xfrm>
          <a:solidFill>
            <a:schemeClr val="bg1">
              <a:lumMod val="95000"/>
            </a:schemeClr>
          </a:solidFill>
        </p:spPr>
        <p:txBody>
          <a:bodyPr>
            <a:noAutofit/>
          </a:bodyPr>
          <a:lstStyle/>
          <a:p>
            <a:r>
              <a:rPr lang="en-US" altLang="zh-CN" sz="3600" b="1" dirty="0">
                <a:solidFill>
                  <a:srgbClr val="FF0000"/>
                </a:solidFill>
                <a:effectLst/>
              </a:rPr>
              <a:t>“</a:t>
            </a:r>
            <a:r>
              <a:rPr lang="en-US" altLang="zh-CN" sz="3600" b="1" dirty="0" err="1">
                <a:solidFill>
                  <a:srgbClr val="FF0000"/>
                </a:solidFill>
                <a:effectLst/>
              </a:rPr>
              <a:t>ABaCAS</a:t>
            </a:r>
            <a:r>
              <a:rPr lang="en-US" altLang="zh-CN" sz="3600" b="1" dirty="0">
                <a:solidFill>
                  <a:srgbClr val="FF0000"/>
                </a:solidFill>
                <a:effectLst/>
              </a:rPr>
              <a:t>-SE”</a:t>
            </a:r>
            <a:r>
              <a:rPr lang="en-US" altLang="zh-CN" sz="3200" b="1" dirty="0">
                <a:solidFill>
                  <a:srgbClr val="FF0000"/>
                </a:solidFill>
                <a:effectLst/>
              </a:rPr>
              <a:t>: </a:t>
            </a:r>
            <a:r>
              <a:rPr lang="en-US" altLang="zh-CN" sz="2800" b="1" dirty="0" err="1">
                <a:solidFill>
                  <a:srgbClr val="0000FF"/>
                </a:solidFill>
                <a:effectLst/>
              </a:rPr>
              <a:t>ABaCAS</a:t>
            </a:r>
            <a:r>
              <a:rPr lang="en-US" altLang="zh-CN" sz="2800" b="1" dirty="0">
                <a:solidFill>
                  <a:srgbClr val="0000FF"/>
                </a:solidFill>
                <a:effectLst/>
              </a:rPr>
              <a:t> “Streamlined Edition”</a:t>
            </a:r>
            <a:endParaRPr lang="zh-CN" altLang="en-US" sz="4000" b="1" dirty="0">
              <a:solidFill>
                <a:srgbClr val="0000FF"/>
              </a:solidFill>
              <a:effectLst/>
            </a:endParaRPr>
          </a:p>
        </p:txBody>
      </p:sp>
      <p:sp>
        <p:nvSpPr>
          <p:cNvPr id="14" name="Rectangle 13"/>
          <p:cNvSpPr/>
          <p:nvPr/>
        </p:nvSpPr>
        <p:spPr>
          <a:xfrm>
            <a:off x="860459" y="6302027"/>
            <a:ext cx="7152920" cy="461665"/>
          </a:xfrm>
          <a:prstGeom prst="rect">
            <a:avLst/>
          </a:prstGeom>
        </p:spPr>
        <p:txBody>
          <a:bodyPr wrap="none">
            <a:spAutoFit/>
          </a:bodyPr>
          <a:lstStyle/>
          <a:p>
            <a:r>
              <a:rPr lang="en-US" altLang="zh-CN" sz="2400" b="1" dirty="0">
                <a:solidFill>
                  <a:prstClr val="black"/>
                </a:solidFill>
              </a:rPr>
              <a:t>Developed for </a:t>
            </a:r>
            <a:r>
              <a:rPr lang="en-US" altLang="zh-CN" sz="2400" b="1" dirty="0">
                <a:solidFill>
                  <a:srgbClr val="0000FF"/>
                </a:solidFill>
              </a:rPr>
              <a:t>“Scientists” </a:t>
            </a:r>
            <a:r>
              <a:rPr lang="en-US" altLang="zh-CN" sz="2400" b="1" dirty="0">
                <a:solidFill>
                  <a:prstClr val="black"/>
                </a:solidFill>
              </a:rPr>
              <a:t>and</a:t>
            </a:r>
            <a:r>
              <a:rPr lang="en-US" altLang="zh-CN" sz="2400" b="1" dirty="0">
                <a:solidFill>
                  <a:srgbClr val="0000FF"/>
                </a:solidFill>
              </a:rPr>
              <a:t> </a:t>
            </a:r>
            <a:r>
              <a:rPr lang="en-US" altLang="zh-CN" sz="2400" b="1" dirty="0">
                <a:solidFill>
                  <a:srgbClr val="FF0000"/>
                </a:solidFill>
              </a:rPr>
              <a:t>“Policy Makers”</a:t>
            </a:r>
            <a:endParaRPr lang="en-US" sz="2400" dirty="0">
              <a:solidFill>
                <a:srgbClr val="FF0000"/>
              </a:solidFill>
            </a:endParaRPr>
          </a:p>
        </p:txBody>
      </p:sp>
      <p:sp>
        <p:nvSpPr>
          <p:cNvPr id="20" name="Rounded Rectangle 19"/>
          <p:cNvSpPr/>
          <p:nvPr/>
        </p:nvSpPr>
        <p:spPr>
          <a:xfrm>
            <a:off x="4706568" y="3352801"/>
            <a:ext cx="3218232"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23" name="Straight Arrow Connector 22"/>
          <p:cNvCxnSpPr/>
          <p:nvPr/>
        </p:nvCxnSpPr>
        <p:spPr>
          <a:xfrm flipH="1">
            <a:off x="6423059" y="4338934"/>
            <a:ext cx="968341" cy="20101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708059" y="3352800"/>
            <a:ext cx="3200400" cy="2801292"/>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
        <p:nvSpPr>
          <p:cNvPr id="25" name="Rounded Rectangle 24"/>
          <p:cNvSpPr/>
          <p:nvPr/>
        </p:nvSpPr>
        <p:spPr>
          <a:xfrm>
            <a:off x="2819400" y="1930878"/>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xmlns="" val="4044238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57150"/>
            <a:ext cx="9144000" cy="1143000"/>
          </a:xfrm>
        </p:spPr>
        <p:txBody>
          <a:bodyPr>
            <a:normAutofit fontScale="90000"/>
          </a:bodyPr>
          <a:lstStyle/>
          <a:p>
            <a:r>
              <a:rPr lang="en-US" altLang="zh-CN" sz="3600" dirty="0">
                <a:solidFill>
                  <a:srgbClr val="FF0000"/>
                </a:solidFill>
                <a:effectLst/>
              </a:rPr>
              <a:t/>
            </a:r>
            <a:br>
              <a:rPr lang="en-US" altLang="zh-CN" sz="3600" dirty="0">
                <a:solidFill>
                  <a:srgbClr val="FF0000"/>
                </a:solidFill>
                <a:effectLst/>
              </a:rPr>
            </a:br>
            <a:r>
              <a:rPr lang="en-US" altLang="zh-CN" dirty="0">
                <a:solidFill>
                  <a:srgbClr val="FF0000"/>
                </a:solidFill>
                <a:effectLst/>
              </a:rPr>
              <a:t>“</a:t>
            </a:r>
            <a:r>
              <a:rPr lang="en-US" altLang="zh-CN" i="1" dirty="0">
                <a:solidFill>
                  <a:srgbClr val="FF0000"/>
                </a:solidFill>
                <a:effectLst/>
              </a:rPr>
              <a:t>ABaCAS-SE”:</a:t>
            </a:r>
            <a:r>
              <a:rPr lang="en-US" altLang="zh-CN" dirty="0">
                <a:solidFill>
                  <a:srgbClr val="FF0000"/>
                </a:solidFill>
                <a:effectLst/>
              </a:rPr>
              <a:t/>
            </a:r>
            <a:br>
              <a:rPr lang="en-US" altLang="zh-CN" dirty="0">
                <a:solidFill>
                  <a:srgbClr val="FF0000"/>
                </a:solidFill>
                <a:effectLst/>
              </a:rPr>
            </a:br>
            <a:r>
              <a:rPr lang="en-US" altLang="zh-CN" sz="3600" dirty="0">
                <a:effectLst/>
              </a:rPr>
              <a:t>(</a:t>
            </a:r>
            <a:r>
              <a:rPr lang="en-US" altLang="zh-CN" sz="3600" u="sng" dirty="0">
                <a:effectLst/>
              </a:rPr>
              <a:t>Streamlined</a:t>
            </a:r>
            <a:r>
              <a:rPr lang="en-US" altLang="zh-CN" sz="3600" dirty="0">
                <a:effectLst/>
              </a:rPr>
              <a:t> Edition”, 2016-2017)</a:t>
            </a:r>
            <a:br>
              <a:rPr lang="en-US" altLang="zh-CN" sz="3600" dirty="0">
                <a:effectLst/>
              </a:rPr>
            </a:br>
            <a:endParaRPr lang="zh-CN" altLang="en-US" sz="3600" dirty="0">
              <a:effectLst/>
            </a:endParaRPr>
          </a:p>
        </p:txBody>
      </p:sp>
      <p:sp>
        <p:nvSpPr>
          <p:cNvPr id="85" name="Right Arrow 84"/>
          <p:cNvSpPr/>
          <p:nvPr/>
        </p:nvSpPr>
        <p:spPr>
          <a:xfrm rot="20314523" flipV="1">
            <a:off x="4482255" y="3107742"/>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Right Arrow 85"/>
          <p:cNvSpPr/>
          <p:nvPr/>
        </p:nvSpPr>
        <p:spPr>
          <a:xfrm rot="20900664" flipV="1">
            <a:off x="4438030" y="3912669"/>
            <a:ext cx="1198745"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Right Arrow 86"/>
          <p:cNvSpPr/>
          <p:nvPr/>
        </p:nvSpPr>
        <p:spPr>
          <a:xfrm flipV="1">
            <a:off x="4419600" y="4648200"/>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Right Arrow 87"/>
          <p:cNvSpPr/>
          <p:nvPr/>
        </p:nvSpPr>
        <p:spPr>
          <a:xfrm rot="295687" flipV="1">
            <a:off x="4561161" y="5462005"/>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Down Arrow 92"/>
          <p:cNvSpPr/>
          <p:nvPr/>
        </p:nvSpPr>
        <p:spPr>
          <a:xfrm>
            <a:off x="6560820" y="321206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Down Arrow 93"/>
          <p:cNvSpPr/>
          <p:nvPr/>
        </p:nvSpPr>
        <p:spPr>
          <a:xfrm>
            <a:off x="6560820" y="41148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Down Arrow 94"/>
          <p:cNvSpPr/>
          <p:nvPr/>
        </p:nvSpPr>
        <p:spPr>
          <a:xfrm>
            <a:off x="6572543" y="50292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 name="Group 7"/>
          <p:cNvGrpSpPr/>
          <p:nvPr/>
        </p:nvGrpSpPr>
        <p:grpSpPr>
          <a:xfrm>
            <a:off x="5205958" y="2672751"/>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223000" y="2907268"/>
                <a:ext cx="1886857"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Cost estimate ($$)</a:t>
                </a:r>
              </a:p>
            </p:txBody>
          </p:sp>
          <p:sp>
            <p:nvSpPr>
              <p:cNvPr id="101" name="TextBox 100"/>
              <p:cNvSpPr txBox="1"/>
              <p:nvPr/>
            </p:nvSpPr>
            <p:spPr>
              <a:xfrm>
                <a:off x="6295571" y="5763037"/>
                <a:ext cx="2301720"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Health Benefit ($$)</a:t>
                </a:r>
              </a:p>
            </p:txBody>
          </p:sp>
          <p:sp>
            <p:nvSpPr>
              <p:cNvPr id="102" name="TextBox 101"/>
              <p:cNvSpPr txBox="1"/>
              <p:nvPr/>
            </p:nvSpPr>
            <p:spPr>
              <a:xfrm>
                <a:off x="6223000" y="4835662"/>
                <a:ext cx="2456632"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Attainment (DVs)</a:t>
                </a:r>
              </a:p>
            </p:txBody>
          </p:sp>
          <p:sp>
            <p:nvSpPr>
              <p:cNvPr id="103" name="TextBox 102"/>
              <p:cNvSpPr txBox="1"/>
              <p:nvPr/>
            </p:nvSpPr>
            <p:spPr>
              <a:xfrm>
                <a:off x="6223000" y="3879018"/>
                <a:ext cx="1886857" cy="369332"/>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6" name="Rectangle 105"/>
            <p:cNvSpPr/>
            <p:nvPr/>
          </p:nvSpPr>
          <p:spPr>
            <a:xfrm>
              <a:off x="5726877" y="3732369"/>
              <a:ext cx="2076595" cy="3863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AQ  Benefit (ug/m</a:t>
              </a:r>
              <a:r>
                <a:rPr kumimoji="0" lang="en-US" sz="1800" b="0" i="0" u="none" strike="noStrike" kern="0" cap="none" spc="0" normalizeH="0" baseline="20000" noProof="0" dirty="0">
                  <a:ln>
                    <a:noFill/>
                  </a:ln>
                  <a:solidFill>
                    <a:prstClr val="black"/>
                  </a:solidFill>
                  <a:effectLst/>
                  <a:uLnTx/>
                  <a:uFillTx/>
                  <a:latin typeface="Calibri"/>
                  <a:ea typeface="+mn-ea"/>
                  <a:cs typeface="+mn-cs"/>
                </a:rPr>
                <a:t>3</a:t>
              </a:r>
              <a:r>
                <a:rPr kumimoji="0" lang="en-US" sz="1800" b="0" i="0" u="none" strike="noStrike" kern="0" cap="none" spc="0" normalizeH="0" baseline="0" noProof="0" dirty="0">
                  <a:ln>
                    <a:noFill/>
                  </a:ln>
                  <a:solidFill>
                    <a:prstClr val="black"/>
                  </a:solidFill>
                  <a:effectLst/>
                  <a:uLnTx/>
                  <a:uFillTx/>
                  <a:latin typeface="Calibri"/>
                  <a:ea typeface="+mn-ea"/>
                  <a:cs typeface="+mn-cs"/>
                </a:rPr>
                <a:t>)</a:t>
              </a:r>
            </a:p>
          </p:txBody>
        </p:sp>
      </p:grpSp>
      <p:sp>
        <p:nvSpPr>
          <p:cNvPr id="109" name="Down Arrow 108"/>
          <p:cNvSpPr/>
          <p:nvPr/>
        </p:nvSpPr>
        <p:spPr>
          <a:xfrm>
            <a:off x="6585858" y="5889172"/>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lvl="0" algn="l" fontAlgn="auto">
              <a:spcBef>
                <a:spcPts val="0"/>
              </a:spcBef>
              <a:spcAft>
                <a:spcPts val="0"/>
              </a:spcAft>
              <a:defRPr/>
            </a:pPr>
            <a:r>
              <a:rPr lang="en-US" sz="2000" b="1" kern="0" dirty="0">
                <a:solidFill>
                  <a:srgbClr val="FF0000"/>
                </a:solidFill>
                <a:latin typeface="Calibri"/>
              </a:rPr>
              <a:t>Benefit </a:t>
            </a:r>
            <a:r>
              <a:rPr kumimoji="0" lang="en-US" sz="2000" b="1" i="0" u="none" strike="noStrike" kern="0" cap="none" spc="0" normalizeH="0" baseline="0" noProof="0" dirty="0">
                <a:ln>
                  <a:noFill/>
                </a:ln>
                <a:solidFill>
                  <a:srgbClr val="FF0000"/>
                </a:solidFill>
                <a:effectLst/>
                <a:uLnTx/>
                <a:uFillTx/>
                <a:latin typeface="Calibri"/>
                <a:ea typeface="+mn-ea"/>
                <a:cs typeface="+mn-cs"/>
              </a:rPr>
              <a:t>($$)/Cost ($$)</a:t>
            </a:r>
            <a:endParaRPr kumimoji="0" lang="en-US" sz="2000" b="0" i="0" u="none" strike="noStrike" kern="0" cap="none" spc="0" normalizeH="0" baseline="0" noProof="0" dirty="0">
              <a:ln>
                <a:noFill/>
              </a:ln>
              <a:solidFill>
                <a:srgbClr val="FF0000"/>
              </a:solidFill>
              <a:effectLst/>
              <a:uLnTx/>
              <a:uFillTx/>
              <a:latin typeface="Calibri"/>
              <a:ea typeface="+mn-ea"/>
              <a:cs typeface="+mn-cs"/>
            </a:endParaRPr>
          </a:p>
        </p:txBody>
      </p:sp>
      <p:pic>
        <p:nvPicPr>
          <p:cNvPr id="59" name="Picture 2"/>
          <p:cNvPicPr>
            <a:picLocks noChangeAspect="1" noChangeArrowheads="1"/>
          </p:cNvPicPr>
          <p:nvPr/>
        </p:nvPicPr>
        <p:blipFill>
          <a:blip r:embed="rId4" cstate="print"/>
          <a:srcRect b="6478"/>
          <a:stretch>
            <a:fillRect/>
          </a:stretch>
        </p:blipFill>
        <p:spPr bwMode="auto">
          <a:xfrm>
            <a:off x="7900520" y="3200400"/>
            <a:ext cx="1243480" cy="932610"/>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48246" y="4191000"/>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85818" y="1828800"/>
              <a:ext cx="2705382" cy="2775568"/>
            </a:xfrm>
            <a:prstGeom prst="rect">
              <a:avLst/>
            </a:prstGeom>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3469004" y="1741810"/>
                <a:ext cx="2280787" cy="5427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Arial" charset="0"/>
                    <a:ea typeface="+mn-ea"/>
                    <a:cs typeface="+mn-cs"/>
                  </a:rPr>
                  <a:t>&gt; 12 ug/m</a:t>
                </a:r>
                <a:r>
                  <a:rPr kumimoji="0" lang="en-US" sz="800" b="1" i="0" u="none" strike="noStrike" kern="0" cap="none" spc="0" normalizeH="0" baseline="15000" noProof="0" dirty="0">
                    <a:ln>
                      <a:noFill/>
                    </a:ln>
                    <a:solidFill>
                      <a:srgbClr val="FF0000"/>
                    </a:solidFill>
                    <a:effectLst/>
                    <a:uLnTx/>
                    <a:uFillTx/>
                    <a:latin typeface="Arial" charset="0"/>
                    <a:ea typeface="+mn-ea"/>
                    <a:cs typeface="+mn-cs"/>
                  </a:rPr>
                  <a:t>3</a:t>
                </a:r>
                <a:r>
                  <a:rPr kumimoji="0" lang="en-US" sz="600" b="1" i="0" u="none" strike="noStrike" kern="0" cap="none" spc="0" normalizeH="0" baseline="0" noProof="0" dirty="0">
                    <a:ln>
                      <a:noFill/>
                    </a:ln>
                    <a:solidFill>
                      <a:srgbClr val="FF0000"/>
                    </a:solidFill>
                    <a:effectLst/>
                    <a:uLnTx/>
                    <a:uFillTx/>
                    <a:latin typeface="Arial" charset="0"/>
                    <a:ea typeface="+mn-ea"/>
                    <a:cs typeface="+mn-cs"/>
                  </a:rPr>
                  <a:t> (non-attainment) </a:t>
                </a: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900519" y="2180118"/>
            <a:ext cx="1197404" cy="9581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674" y="-39930"/>
            <a:ext cx="883850" cy="883850"/>
          </a:xfrm>
          <a:prstGeom prst="rect">
            <a:avLst/>
          </a:prstGeom>
        </p:spPr>
      </p:pic>
      <p:grpSp>
        <p:nvGrpSpPr>
          <p:cNvPr id="7" name="Group 8"/>
          <p:cNvGrpSpPr/>
          <p:nvPr/>
        </p:nvGrpSpPr>
        <p:grpSpPr>
          <a:xfrm>
            <a:off x="0" y="1371600"/>
            <a:ext cx="5029200" cy="4876800"/>
            <a:chOff x="0" y="1371600"/>
            <a:chExt cx="5029200" cy="4876800"/>
          </a:xfrm>
        </p:grpSpPr>
        <p:grpSp>
          <p:nvGrpSpPr>
            <p:cNvPr id="8" name="Group 6"/>
            <p:cNvGrpSpPr/>
            <p:nvPr/>
          </p:nvGrpSpPr>
          <p:grpSpPr>
            <a:xfrm>
              <a:off x="0" y="1371600"/>
              <a:ext cx="5029200" cy="4876800"/>
              <a:chOff x="0" y="1371600"/>
              <a:chExt cx="5029200" cy="4876800"/>
            </a:xfrm>
          </p:grpSpPr>
          <p:grpSp>
            <p:nvGrpSpPr>
              <p:cNvPr id="9" name="Group 30"/>
              <p:cNvGrpSpPr/>
              <p:nvPr/>
            </p:nvGrpSpPr>
            <p:grpSpPr>
              <a:xfrm>
                <a:off x="316982" y="2709446"/>
                <a:ext cx="4680688" cy="3157953"/>
                <a:chOff x="624370" y="2258453"/>
                <a:chExt cx="8853393" cy="4142347"/>
              </a:xfrm>
            </p:grpSpPr>
            <p:grpSp>
              <p:nvGrpSpPr>
                <p:cNvPr id="10" name="Group 79"/>
                <p:cNvGrpSpPr/>
                <p:nvPr/>
              </p:nvGrpSpPr>
              <p:grpSpPr>
                <a:xfrm>
                  <a:off x="5715000" y="2819400"/>
                  <a:ext cx="3048000" cy="3581400"/>
                  <a:chOff x="5715000" y="2819400"/>
                  <a:chExt cx="3048000" cy="3581400"/>
                </a:xfrm>
              </p:grpSpPr>
              <p:sp>
                <p:nvSpPr>
                  <p:cNvPr id="66" name="Down Arrow 65"/>
                  <p:cNvSpPr/>
                  <p:nvPr/>
                </p:nvSpPr>
                <p:spPr>
                  <a:xfrm>
                    <a:off x="7162800" y="3364468"/>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68" name="Down Arrow 67"/>
                  <p:cNvSpPr/>
                  <p:nvPr/>
                </p:nvSpPr>
                <p:spPr>
                  <a:xfrm>
                    <a:off x="7162800" y="42672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69" name="Down Arrow 68"/>
                  <p:cNvSpPr/>
                  <p:nvPr/>
                </p:nvSpPr>
                <p:spPr>
                  <a:xfrm>
                    <a:off x="7162800" y="51816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71" name="TextBox 70"/>
                  <p:cNvSpPr txBox="1"/>
                  <p:nvPr/>
                </p:nvSpPr>
                <p:spPr>
                  <a:xfrm>
                    <a:off x="6422571" y="2907268"/>
                    <a:ext cx="1752601" cy="343159"/>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ICET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0" name="TextBox 79"/>
                  <p:cNvSpPr txBox="1"/>
                  <p:nvPr/>
                </p:nvSpPr>
                <p:spPr>
                  <a:xfrm>
                    <a:off x="6248401" y="5726669"/>
                    <a:ext cx="2209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mn-ea"/>
                        <a:cs typeface="+mn-cs"/>
                      </a:rPr>
                      <a:t>BenMAP</a:t>
                    </a:r>
                    <a:r>
                      <a:rPr kumimoji="0" lang="en-US" sz="1100" b="0" i="0" u="none" strike="noStrike" kern="0" cap="none" spc="0" normalizeH="0" baseline="0" noProof="0" dirty="0">
                        <a:ln>
                          <a:noFill/>
                        </a:ln>
                        <a:solidFill>
                          <a:prstClr val="black"/>
                        </a:solidFill>
                        <a:effectLst/>
                        <a:uLnTx/>
                        <a:uFillTx/>
                        <a:latin typeface="Calibri"/>
                        <a:ea typeface="+mn-ea"/>
                        <a:cs typeface="+mn-cs"/>
                      </a:rPr>
                      <a:t>-CE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1" name="TextBox 80"/>
                  <p:cNvSpPr txBox="1"/>
                  <p:nvPr/>
                </p:nvSpPr>
                <p:spPr>
                  <a:xfrm>
                    <a:off x="6400801" y="4747736"/>
                    <a:ext cx="1828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SMAT-CE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2" name="TextBox 81"/>
                  <p:cNvSpPr txBox="1"/>
                  <p:nvPr/>
                </p:nvSpPr>
                <p:spPr>
                  <a:xfrm>
                    <a:off x="6400801" y="3821669"/>
                    <a:ext cx="1828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RSM-VAT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3" name="Rectangle 82"/>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grpSp>
            <p:pic>
              <p:nvPicPr>
                <p:cNvPr id="33" name="Picture 2"/>
                <p:cNvPicPr>
                  <a:picLocks noChangeAspect="1" noChangeArrowheads="1"/>
                </p:cNvPicPr>
                <p:nvPr/>
              </p:nvPicPr>
              <p:blipFill>
                <a:blip r:embed="rId10" cstate="print"/>
                <a:srcRect l="4826" t="50909" r="54739" b="7273"/>
                <a:stretch>
                  <a:fillRect/>
                </a:stretch>
              </p:blipFill>
              <p:spPr bwMode="auto">
                <a:xfrm>
                  <a:off x="624370" y="2802494"/>
                  <a:ext cx="3719028" cy="3598306"/>
                </a:xfrm>
                <a:prstGeom prst="rect">
                  <a:avLst/>
                </a:prstGeom>
                <a:noFill/>
                <a:ln w="19050">
                  <a:solidFill>
                    <a:schemeClr val="tx2"/>
                  </a:solidFill>
                  <a:miter lim="800000"/>
                  <a:headEnd/>
                  <a:tailEnd/>
                </a:ln>
              </p:spPr>
            </p:pic>
            <p:sp>
              <p:nvSpPr>
                <p:cNvPr id="38" name="Down Arrow 37"/>
                <p:cNvSpPr/>
                <p:nvPr/>
              </p:nvSpPr>
              <p:spPr>
                <a:xfrm>
                  <a:off x="2971800" y="33528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39" name="Down Arrow 38"/>
                <p:cNvSpPr/>
                <p:nvPr/>
              </p:nvSpPr>
              <p:spPr>
                <a:xfrm>
                  <a:off x="2971800" y="41910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0" name="Down Arrow 39"/>
                <p:cNvSpPr/>
                <p:nvPr/>
              </p:nvSpPr>
              <p:spPr>
                <a:xfrm>
                  <a:off x="2988806" y="5143978"/>
                  <a:ext cx="304799"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2438400" y="2971800"/>
                  <a:ext cx="1371599" cy="34315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ICET</a:t>
                  </a:r>
                </a:p>
              </p:txBody>
            </p:sp>
            <p:sp>
              <p:nvSpPr>
                <p:cNvPr id="42" name="TextBox 41"/>
                <p:cNvSpPr txBox="1"/>
                <p:nvPr/>
              </p:nvSpPr>
              <p:spPr>
                <a:xfrm>
                  <a:off x="2438400" y="5638801"/>
                  <a:ext cx="1523999" cy="322973"/>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Calibri"/>
                      <a:ea typeface="+mn-ea"/>
                      <a:cs typeface="+mn-cs"/>
                    </a:rPr>
                    <a:t>BenMAP</a:t>
                  </a:r>
                  <a:r>
                    <a:rPr kumimoji="0" lang="en-US" sz="1000" b="0" i="0" u="none" strike="noStrike" kern="0" cap="none" spc="0" normalizeH="0" baseline="0" noProof="0" dirty="0">
                      <a:ln>
                        <a:noFill/>
                      </a:ln>
                      <a:solidFill>
                        <a:prstClr val="black"/>
                      </a:solidFill>
                      <a:effectLst/>
                      <a:uLnTx/>
                      <a:uFillTx/>
                      <a:latin typeface="Calibri"/>
                      <a:ea typeface="+mn-ea"/>
                      <a:cs typeface="+mn-cs"/>
                    </a:rPr>
                    <a:t>-CE</a:t>
                  </a:r>
                </a:p>
              </p:txBody>
            </p:sp>
            <p:sp>
              <p:nvSpPr>
                <p:cNvPr id="43" name="TextBox 42"/>
                <p:cNvSpPr txBox="1"/>
                <p:nvPr/>
              </p:nvSpPr>
              <p:spPr>
                <a:xfrm>
                  <a:off x="2514600" y="4736069"/>
                  <a:ext cx="1401723" cy="34315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SMAT-CE</a:t>
                  </a:r>
                </a:p>
              </p:txBody>
            </p:sp>
            <p:sp>
              <p:nvSpPr>
                <p:cNvPr id="46" name="Right Arrow 45"/>
                <p:cNvSpPr/>
                <p:nvPr/>
              </p:nvSpPr>
              <p:spPr>
                <a:xfrm>
                  <a:off x="4038600" y="30480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9" name="Right Arrow 48"/>
                <p:cNvSpPr/>
                <p:nvPr/>
              </p:nvSpPr>
              <p:spPr>
                <a:xfrm>
                  <a:off x="4038600" y="3886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a:off x="4038600" y="48006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4" name="Right Arrow 53"/>
                <p:cNvSpPr/>
                <p:nvPr/>
              </p:nvSpPr>
              <p:spPr>
                <a:xfrm>
                  <a:off x="4038600" y="5791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5153855" y="2258453"/>
                  <a:ext cx="4323908" cy="403717"/>
                </a:xfrm>
                <a:prstGeom prst="rect">
                  <a:avLst/>
                </a:prstGeom>
                <a:solidFill>
                  <a:srgbClr val="FFFF00"/>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FF0000"/>
                      </a:solidFill>
                      <a:effectLst/>
                      <a:uLnTx/>
                      <a:uFillTx/>
                      <a:latin typeface="Calibri"/>
                      <a:ea typeface="+mn-ea"/>
                      <a:cs typeface="+mn-cs"/>
                    </a:rPr>
                    <a:t>ABaCAS</a:t>
                  </a:r>
                  <a:r>
                    <a:rPr kumimoji="0" lang="en-US" sz="1400" b="1" i="0" u="none" strike="noStrike" kern="0" cap="none" spc="0" normalizeH="0" baseline="0" noProof="0" dirty="0">
                      <a:ln>
                        <a:noFill/>
                      </a:ln>
                      <a:solidFill>
                        <a:srgbClr val="FF0000"/>
                      </a:solidFill>
                      <a:effectLst/>
                      <a:uLnTx/>
                      <a:uFillTx/>
                      <a:latin typeface="Calibri"/>
                      <a:ea typeface="+mn-ea"/>
                      <a:cs typeface="+mn-cs"/>
                    </a:rPr>
                    <a:t>-SE Master Script</a:t>
                  </a:r>
                </a:p>
              </p:txBody>
            </p:sp>
          </p:grpSp>
          <p:sp>
            <p:nvSpPr>
              <p:cNvPr id="84" name="Rounded Rectangle 83"/>
              <p:cNvSpPr/>
              <p:nvPr/>
            </p:nvSpPr>
            <p:spPr bwMode="auto">
              <a:xfrm>
                <a:off x="0" y="1371600"/>
                <a:ext cx="5029200"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itchFamily="-110" charset="0"/>
                  <a:ea typeface="+mn-ea"/>
                  <a:cs typeface="+mn-cs"/>
                </a:endParaRPr>
              </a:p>
            </p:txBody>
          </p:sp>
          <p:sp>
            <p:nvSpPr>
              <p:cNvPr id="58" name="TextBox 57"/>
              <p:cNvSpPr txBox="1"/>
              <p:nvPr/>
            </p:nvSpPr>
            <p:spPr>
              <a:xfrm>
                <a:off x="1295400" y="3882498"/>
                <a:ext cx="725149" cy="261610"/>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RSM-VAT</a:t>
                </a:r>
              </a:p>
            </p:txBody>
          </p:sp>
        </p:grpSp>
        <p:pic>
          <p:nvPicPr>
            <p:cNvPr id="128" name="Picture 12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22294" y="3810000"/>
              <a:ext cx="496906" cy="496906"/>
            </a:xfrm>
            <a:prstGeom prst="rect">
              <a:avLst/>
            </a:prstGeom>
          </p:spPr>
        </p:pic>
        <p:pic>
          <p:nvPicPr>
            <p:cNvPr id="129" name="Picture 12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46764" y="5181600"/>
              <a:ext cx="472435" cy="429485"/>
            </a:xfrm>
            <a:prstGeom prst="rect">
              <a:avLst/>
            </a:prstGeom>
          </p:spPr>
        </p:pic>
        <p:sp>
          <p:nvSpPr>
            <p:cNvPr id="137" name="Rectangle 136"/>
            <p:cNvSpPr/>
            <p:nvPr/>
          </p:nvSpPr>
          <p:spPr>
            <a:xfrm>
              <a:off x="613059" y="5562600"/>
              <a:ext cx="758541" cy="20005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1" u="none" strike="noStrike" kern="0" cap="none" spc="0" normalizeH="0" baseline="0" noProof="0" dirty="0" err="1">
                  <a:ln>
                    <a:noFill/>
                  </a:ln>
                  <a:solidFill>
                    <a:prstClr val="black"/>
                  </a:solidFill>
                  <a:effectLst/>
                  <a:uLnTx/>
                  <a:uFillTx/>
                  <a:latin typeface="Arial Black" panose="020B0A04020102020204" pitchFamily="34" charset="0"/>
                  <a:ea typeface="宋体" panose="02010600030101010101" pitchFamily="2" charset="-122"/>
                  <a:cs typeface="+mn-cs"/>
                </a:rPr>
                <a:t>BenMAP</a:t>
              </a:r>
              <a:r>
                <a:rPr kumimoji="0" lang="en-US" altLang="zh-CN" sz="700" b="1" i="1" u="none" strike="noStrike" kern="0" cap="none" spc="0" normalizeH="0" baseline="0" noProof="0" dirty="0">
                  <a:ln>
                    <a:noFill/>
                  </a:ln>
                  <a:solidFill>
                    <a:prstClr val="black"/>
                  </a:solidFill>
                  <a:effectLst/>
                  <a:uLnTx/>
                  <a:uFillTx/>
                  <a:latin typeface="Arial Black" panose="020B0A04020102020204" pitchFamily="34" charset="0"/>
                  <a:ea typeface="宋体" panose="02010600030101010101" pitchFamily="2" charset="-122"/>
                  <a:cs typeface="+mn-cs"/>
                </a:rPr>
                <a:t>-CE</a:t>
              </a:r>
              <a:endParaRPr kumimoji="0" lang="en-US" sz="700" b="0" i="1" u="none" strike="noStrike" kern="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76" name="Picture 7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03111" y="3810000"/>
              <a:ext cx="533674" cy="533674"/>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38907" y="4527779"/>
              <a:ext cx="596697" cy="542452"/>
            </a:xfrm>
            <a:prstGeom prst="rect">
              <a:avLst/>
            </a:prstGeom>
          </p:spPr>
        </p:pic>
        <p:pic>
          <p:nvPicPr>
            <p:cNvPr id="135" name="Picture 134"/>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07361" y="3060037"/>
              <a:ext cx="549938" cy="549938"/>
            </a:xfrm>
            <a:prstGeom prst="rect">
              <a:avLst/>
            </a:prstGeom>
          </p:spPr>
        </p:pic>
      </p:grpSp>
      <p:pic>
        <p:nvPicPr>
          <p:cNvPr id="89" name="Picture 8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629400" y="1676400"/>
            <a:ext cx="631556" cy="631556"/>
          </a:xfrm>
          <a:prstGeom prst="rect">
            <a:avLst/>
          </a:prstGeom>
        </p:spPr>
      </p:pic>
      <p:sp>
        <p:nvSpPr>
          <p:cNvPr id="72" name="Rectangle 71"/>
          <p:cNvSpPr/>
          <p:nvPr/>
        </p:nvSpPr>
        <p:spPr>
          <a:xfrm>
            <a:off x="6412089" y="2249901"/>
            <a:ext cx="9906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err="1">
                <a:ln>
                  <a:noFill/>
                </a:ln>
                <a:solidFill>
                  <a:srgbClr val="FF0000"/>
                </a:solidFill>
                <a:effectLst/>
                <a:uLnTx/>
                <a:uFillTx/>
                <a:latin typeface="Arial Black" panose="020B0A04020102020204" pitchFamily="34" charset="0"/>
                <a:ea typeface="宋体" panose="02010600030101010101" pitchFamily="2" charset="-122"/>
                <a:cs typeface="+mn-cs"/>
              </a:rPr>
              <a:t>ABaCAS</a:t>
            </a:r>
            <a:r>
              <a:rPr kumimoji="0" lang="en-US" altLang="zh-CN" sz="1000" b="1" i="1" u="none" strike="noStrike" kern="0" cap="none" spc="0" normalizeH="0" baseline="0" noProof="0" dirty="0">
                <a:ln>
                  <a:noFill/>
                </a:ln>
                <a:solidFill>
                  <a:srgbClr val="FF0000"/>
                </a:solidFill>
                <a:effectLst/>
                <a:uLnTx/>
                <a:uFillTx/>
                <a:latin typeface="Arial Black" panose="020B0A04020102020204" pitchFamily="34" charset="0"/>
                <a:ea typeface="宋体" panose="02010600030101010101" pitchFamily="2" charset="-122"/>
                <a:cs typeface="+mn-cs"/>
              </a:rPr>
              <a:t>-SE</a:t>
            </a:r>
            <a:endParaRPr kumimoji="0" lang="en-US" sz="1000" b="0" i="1" u="none" strike="noStrike" kern="0" cap="none" spc="0" normalizeH="0" baseline="0" noProof="0" dirty="0">
              <a:ln>
                <a:noFill/>
              </a:ln>
              <a:solidFill>
                <a:srgbClr val="FF0000"/>
              </a:solidFill>
              <a:effectLst/>
              <a:uLnTx/>
              <a:uFillTx/>
              <a:latin typeface="Arial Black" panose="020B0A04020102020204" pitchFamily="34" charset="0"/>
              <a:ea typeface="+mn-ea"/>
              <a:cs typeface="+mn-cs"/>
            </a:endParaRPr>
          </a:p>
        </p:txBody>
      </p:sp>
      <p:sp>
        <p:nvSpPr>
          <p:cNvPr id="79" name="Rectangle 78"/>
          <p:cNvSpPr/>
          <p:nvPr/>
        </p:nvSpPr>
        <p:spPr>
          <a:xfrm>
            <a:off x="1219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B</a:t>
            </a:r>
          </a:p>
        </p:txBody>
      </p:sp>
      <p:sp>
        <p:nvSpPr>
          <p:cNvPr id="90" name="Rectangle 89"/>
          <p:cNvSpPr/>
          <p:nvPr/>
        </p:nvSpPr>
        <p:spPr>
          <a:xfrm>
            <a:off x="2362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C</a:t>
            </a:r>
          </a:p>
        </p:txBody>
      </p:sp>
      <p:cxnSp>
        <p:nvCxnSpPr>
          <p:cNvPr id="92" name="Straight Arrow Connector 91"/>
          <p:cNvCxnSpPr/>
          <p:nvPr/>
        </p:nvCxnSpPr>
        <p:spPr>
          <a:xfrm>
            <a:off x="762000" y="2590800"/>
            <a:ext cx="4572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1447800" y="2590800"/>
            <a:ext cx="3810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1752600" y="2590800"/>
            <a:ext cx="9906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429000" y="1849821"/>
            <a:ext cx="9906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15" name="Rectangle 114"/>
          <p:cNvSpPr/>
          <p:nvPr/>
        </p:nvSpPr>
        <p:spPr>
          <a:xfrm>
            <a:off x="727936" y="1428690"/>
            <a:ext cx="32191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00000"/>
                </a:solidFill>
                <a:effectLst/>
                <a:uLnTx/>
                <a:uFillTx/>
                <a:latin typeface="Arial" pitchFamily="34" charset="0"/>
                <a:ea typeface="宋体" panose="02010600030101010101" pitchFamily="2" charset="-122"/>
                <a:cs typeface="Arial" pitchFamily="34" charset="0"/>
              </a:rPr>
              <a:t>Control Policy Scenarios</a:t>
            </a:r>
            <a:endParaRPr kumimoji="0" lang="en-US" sz="2000" b="0" i="0" u="none" strike="noStrike" kern="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16" name="Rectangle 115"/>
          <p:cNvSpPr/>
          <p:nvPr/>
        </p:nvSpPr>
        <p:spPr>
          <a:xfrm>
            <a:off x="76200" y="1860330"/>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A</a:t>
            </a:r>
          </a:p>
        </p:txBody>
      </p:sp>
      <p:sp>
        <p:nvSpPr>
          <p:cNvPr id="117" name="Rectangle 116"/>
          <p:cNvSpPr/>
          <p:nvPr/>
        </p:nvSpPr>
        <p:spPr>
          <a:xfrm>
            <a:off x="508499" y="6381690"/>
            <a:ext cx="383611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Arial" pitchFamily="34" charset="0"/>
                <a:ea typeface="宋体" panose="02010600030101010101" pitchFamily="2" charset="-122"/>
                <a:cs typeface="Arial" pitchFamily="34" charset="0"/>
              </a:rPr>
              <a:t>Streamlined Assessment</a:t>
            </a:r>
            <a:endParaRPr kumimoji="0" lang="en-US" sz="2400" b="0" i="0" u="none" strike="noStrike" kern="0" cap="none" spc="0" normalizeH="0" baseline="0" noProof="0" dirty="0">
              <a:ln>
                <a:noFill/>
              </a:ln>
              <a:solidFill>
                <a:srgbClr val="0000FF"/>
              </a:solidFill>
              <a:effectLst/>
              <a:uLnTx/>
              <a:uFillTx/>
              <a:latin typeface="Arial" pitchFamily="34" charset="0"/>
              <a:ea typeface="+mn-ea"/>
              <a:cs typeface="Arial" pitchFamily="34" charset="0"/>
            </a:endParaRPr>
          </a:p>
        </p:txBody>
      </p:sp>
      <p:sp>
        <p:nvSpPr>
          <p:cNvPr id="91" name="Rectangle 90"/>
          <p:cNvSpPr/>
          <p:nvPr/>
        </p:nvSpPr>
        <p:spPr>
          <a:xfrm>
            <a:off x="715711" y="3523119"/>
            <a:ext cx="508473" cy="215444"/>
          </a:xfrm>
          <a:prstGeom prst="rect">
            <a:avLst/>
          </a:prstGeom>
          <a:solidFill>
            <a:schemeClr val="bg2"/>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uLnTx/>
                <a:uFillTx/>
                <a:latin typeface="Berlin Sans FB" panose="020E0602020502020306" pitchFamily="34" charset="0"/>
                <a:ea typeface="宋体" panose="02010600030101010101" pitchFamily="2" charset="-122"/>
                <a:cs typeface="+mn-cs"/>
              </a:rPr>
              <a:t>  ICET  </a:t>
            </a:r>
            <a:endParaRPr kumimoji="0" lang="en-US" sz="800" b="0" i="1" u="none" strike="noStrike" kern="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78" name="TextBox 77"/>
          <p:cNvSpPr txBox="1"/>
          <p:nvPr/>
        </p:nvSpPr>
        <p:spPr>
          <a:xfrm>
            <a:off x="8078459" y="6167735"/>
            <a:ext cx="109510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rPr>
              <a:t>Benefit/Cost = </a:t>
            </a:r>
            <a:r>
              <a:rPr kumimoji="0" lang="en-US" sz="1200" b="1" i="0" u="none" strike="noStrike" kern="1200" cap="none" spc="0" normalizeH="0" noProof="0" dirty="0">
                <a:ln>
                  <a:noFill/>
                </a:ln>
                <a:solidFill>
                  <a:srgbClr val="FF0000"/>
                </a:solidFill>
                <a:effectLst/>
                <a:uLnTx/>
                <a:uFillTx/>
                <a:latin typeface="Arial" charset="0"/>
                <a:ea typeface="+mn-ea"/>
                <a:cs typeface="+mn-cs"/>
              </a:rPr>
              <a:t> </a:t>
            </a:r>
            <a:r>
              <a:rPr kumimoji="0" lang="en-US" sz="1200" b="1" i="0" u="none" strike="noStrike" kern="1200" cap="none" spc="0" normalizeH="0" baseline="0" noProof="0" dirty="0">
                <a:ln>
                  <a:noFill/>
                </a:ln>
                <a:solidFill>
                  <a:srgbClr val="FF0000"/>
                </a:solidFill>
                <a:effectLst/>
                <a:uLnTx/>
                <a:uFillTx/>
                <a:latin typeface="Arial" charset="0"/>
                <a:ea typeface="+mn-ea"/>
                <a:cs typeface="+mn-cs"/>
              </a:rPr>
              <a:t>~20</a:t>
            </a:r>
          </a:p>
        </p:txBody>
      </p:sp>
    </p:spTree>
    <p:extLst>
      <p:ext uri="{BB962C8B-B14F-4D97-AF65-F5344CB8AC3E}">
        <p14:creationId xmlns:p14="http://schemas.microsoft.com/office/powerpoint/2010/main" xmlns="" val="6672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linds(horizontal)">
                                      <p:cBhvr>
                                        <p:cTn id="10" dur="500"/>
                                        <p:tgtEl>
                                          <p:spTgt spid="116"/>
                                        </p:tgtEl>
                                      </p:cBhvr>
                                    </p:animEffect>
                                  </p:childTnLst>
                                </p:cTn>
                              </p:par>
                              <p:par>
                                <p:cTn id="11" presetID="3" presetClass="entr" presetSubtype="1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linds(horizontal)">
                                      <p:cBhvr>
                                        <p:cTn id="13" dur="500"/>
                                        <p:tgtEl>
                                          <p:spTgt spid="79"/>
                                        </p:tgtEl>
                                      </p:cBhvr>
                                    </p:animEffect>
                                  </p:childTnLst>
                                </p:cTn>
                              </p:par>
                              <p:par>
                                <p:cTn id="14" presetID="3" presetClass="entr" presetSubtype="1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blinds(horizontal)">
                                      <p:cBhvr>
                                        <p:cTn id="16" dur="500"/>
                                        <p:tgtEl>
                                          <p:spTgt spid="90"/>
                                        </p:tgtEl>
                                      </p:cBhvr>
                                    </p:animEffect>
                                  </p:childTnLst>
                                </p:cTn>
                              </p:par>
                              <p:par>
                                <p:cTn id="17" presetID="3" presetClass="entr" presetSubtype="1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blinds(horizontal)">
                                      <p:cBhvr>
                                        <p:cTn id="19" dur="500"/>
                                        <p:tgtEl>
                                          <p:spTgt spid="114"/>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blinds(horizontal)">
                                      <p:cBhvr>
                                        <p:cTn id="23" dur="500"/>
                                        <p:tgtEl>
                                          <p:spTgt spid="92"/>
                                        </p:tgtEl>
                                      </p:cBhvr>
                                    </p:animEffect>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linds(horizontal)">
                                      <p:cBhvr>
                                        <p:cTn id="27" dur="500"/>
                                        <p:tgtEl>
                                          <p:spTgt spid="99"/>
                                        </p:tgtEl>
                                      </p:cBhvr>
                                    </p:animEffect>
                                  </p:childTnLst>
                                </p:cTn>
                              </p:par>
                            </p:childTnLst>
                          </p:cTn>
                        </p:par>
                        <p:par>
                          <p:cTn id="28" fill="hold">
                            <p:stCondLst>
                              <p:cond delay="1500"/>
                            </p:stCondLst>
                            <p:childTnLst>
                              <p:par>
                                <p:cTn id="29" presetID="3" presetClass="entr" presetSubtype="10"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blinds(horizontal)">
                                      <p:cBhvr>
                                        <p:cTn id="31" dur="500"/>
                                        <p:tgtEl>
                                          <p:spTgt spid="107"/>
                                        </p:tgtEl>
                                      </p:cBhvr>
                                    </p:animEffect>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91"/>
                                        </p:tgtEl>
                                        <p:attrNameLst>
                                          <p:attrName>style.visibility</p:attrName>
                                        </p:attrNameLst>
                                      </p:cBhvr>
                                      <p:to>
                                        <p:strVal val="visible"/>
                                      </p:to>
                                    </p:set>
                                  </p:childTnLst>
                                </p:cTn>
                              </p:par>
                            </p:childTnLst>
                          </p:cTn>
                        </p:par>
                        <p:par>
                          <p:cTn id="38" fill="hold">
                            <p:stCondLst>
                              <p:cond delay="2500"/>
                            </p:stCondLst>
                            <p:childTnLst>
                              <p:par>
                                <p:cTn id="39" presetID="3" presetClass="entr" presetSubtype="10"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blinds(horizontal)">
                                      <p:cBhvr>
                                        <p:cTn id="41" dur="500"/>
                                        <p:tgtEl>
                                          <p:spTgt spid="117"/>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blinds(horizontal)">
                                      <p:cBhvr>
                                        <p:cTn id="48" dur="500"/>
                                        <p:tgtEl>
                                          <p:spTgt spid="72"/>
                                        </p:tgtEl>
                                      </p:cBhvr>
                                    </p:animEffect>
                                  </p:childTnLst>
                                </p:cTn>
                              </p:par>
                              <p:par>
                                <p:cTn id="49" presetID="3" presetClass="entr" presetSubtype="10"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blinds(horizontal)">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500"/>
                                        <p:tgtEl>
                                          <p:spTgt spid="93"/>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100"/>
                                        <p:tgtEl>
                                          <p:spTgt spid="59"/>
                                        </p:tgtEl>
                                      </p:cBhvr>
                                    </p:animEffect>
                                  </p:childTnLst>
                                </p:cTn>
                              </p:par>
                            </p:childTnLst>
                          </p:cTn>
                        </p:par>
                        <p:par>
                          <p:cTn id="76" fill="hold">
                            <p:stCondLst>
                              <p:cond delay="2100"/>
                            </p:stCondLst>
                            <p:childTnLst>
                              <p:par>
                                <p:cTn id="77" presetID="10" presetClass="entr" presetSubtype="0" fill="hold" grpId="0" nodeType="after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fade">
                                      <p:cBhvr>
                                        <p:cTn id="79" dur="500"/>
                                        <p:tgtEl>
                                          <p:spTgt spid="8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fade">
                                      <p:cBhvr>
                                        <p:cTn id="82" dur="500"/>
                                        <p:tgtEl>
                                          <p:spTgt spid="94"/>
                                        </p:tgtEl>
                                      </p:cBhvr>
                                    </p:animEffect>
                                  </p:childTnLst>
                                </p:cTn>
                              </p:par>
                            </p:childTnLst>
                          </p:cTn>
                        </p:par>
                        <p:par>
                          <p:cTn id="83" fill="hold">
                            <p:stCondLst>
                              <p:cond delay="2600"/>
                            </p:stCondLst>
                            <p:childTnLst>
                              <p:par>
                                <p:cTn id="84" presetID="10" presetClass="entr" presetSubtype="0" fill="hold"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par>
                          <p:cTn id="87" fill="hold">
                            <p:stCondLst>
                              <p:cond delay="3100"/>
                            </p:stCondLst>
                            <p:childTnLst>
                              <p:par>
                                <p:cTn id="88" presetID="10" presetClass="entr" presetSubtype="0" fill="hold" grpId="0"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500"/>
                                        <p:tgtEl>
                                          <p:spTgt spid="95"/>
                                        </p:tgtEl>
                                      </p:cBhvr>
                                    </p:animEffect>
                                  </p:childTnLst>
                                </p:cTn>
                              </p:par>
                            </p:childTnLst>
                          </p:cTn>
                        </p:par>
                        <p:par>
                          <p:cTn id="94" fill="hold">
                            <p:stCondLst>
                              <p:cond delay="3600"/>
                            </p:stCondLst>
                            <p:childTnLst>
                              <p:par>
                                <p:cTn id="95" presetID="10" presetClass="entr" presetSubtype="0" fill="hold"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10" presetClass="entr" presetSubtype="0" fill="hold" nodeType="withEffect">
                                  <p:stCondLst>
                                    <p:cond delay="0"/>
                                  </p:stCondLst>
                                  <p:childTnLst>
                                    <p:set>
                                      <p:cBhvr>
                                        <p:cTn id="99" dur="1" fill="hold">
                                          <p:stCondLst>
                                            <p:cond delay="0"/>
                                          </p:stCondLst>
                                        </p:cTn>
                                        <p:tgtEl>
                                          <p:spTgt spid="109"/>
                                        </p:tgtEl>
                                        <p:attrNameLst>
                                          <p:attrName>style.visibility</p:attrName>
                                        </p:attrNameLst>
                                      </p:cBhvr>
                                      <p:to>
                                        <p:strVal val="visible"/>
                                      </p:to>
                                    </p:set>
                                    <p:animEffect transition="in" filter="fade">
                                      <p:cBhvr>
                                        <p:cTn id="100" dur="500"/>
                                        <p:tgtEl>
                                          <p:spTgt spid="109"/>
                                        </p:tgtEl>
                                      </p:cBhvr>
                                    </p:animEffect>
                                  </p:childTnLst>
                                </p:cTn>
                              </p:par>
                            </p:childTnLst>
                          </p:cTn>
                        </p:par>
                        <p:par>
                          <p:cTn id="101" fill="hold">
                            <p:stCondLst>
                              <p:cond delay="4100"/>
                            </p:stCondLst>
                            <p:childTnLst>
                              <p:par>
                                <p:cTn id="102" presetID="10" presetClass="entr" presetSubtype="0" fill="hold" grpId="0" nodeType="afterEffect">
                                  <p:stCondLst>
                                    <p:cond delay="0"/>
                                  </p:stCondLst>
                                  <p:childTnLst>
                                    <p:set>
                                      <p:cBhvr>
                                        <p:cTn id="103" dur="1" fill="hold">
                                          <p:stCondLst>
                                            <p:cond delay="0"/>
                                          </p:stCondLst>
                                        </p:cTn>
                                        <p:tgtEl>
                                          <p:spTgt spid="110"/>
                                        </p:tgtEl>
                                        <p:attrNameLst>
                                          <p:attrName>style.visibility</p:attrName>
                                        </p:attrNameLst>
                                      </p:cBhvr>
                                      <p:to>
                                        <p:strVal val="visible"/>
                                      </p:to>
                                    </p:set>
                                    <p:animEffect transition="in" filter="fade">
                                      <p:cBhvr>
                                        <p:cTn id="104" dur="500"/>
                                        <p:tgtEl>
                                          <p:spTgt spid="110"/>
                                        </p:tgtEl>
                                      </p:cBhvr>
                                    </p:animEffect>
                                  </p:childTnLst>
                                </p:cTn>
                              </p:par>
                            </p:childTnLst>
                          </p:cTn>
                        </p:par>
                        <p:par>
                          <p:cTn id="105" fill="hold">
                            <p:stCondLst>
                              <p:cond delay="4600"/>
                            </p:stCondLst>
                            <p:childTnLst>
                              <p:par>
                                <p:cTn id="106" presetID="10" presetClass="entr" presetSubtype="0"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500"/>
                                        <p:tgtEl>
                                          <p:spTgt spid="61"/>
                                        </p:tgtEl>
                                      </p:cBhvr>
                                    </p:animEffect>
                                  </p:childTnLst>
                                </p:cTn>
                              </p:par>
                              <p:par>
                                <p:cTn id="109" presetID="4" presetClass="entr" presetSubtype="16" fill="hold" grpId="0" nodeType="withEffect">
                                  <p:stCondLst>
                                    <p:cond delay="200"/>
                                  </p:stCondLst>
                                  <p:childTnLst>
                                    <p:set>
                                      <p:cBhvr>
                                        <p:cTn id="110" dur="1" fill="hold">
                                          <p:stCondLst>
                                            <p:cond delay="0"/>
                                          </p:stCondLst>
                                        </p:cTn>
                                        <p:tgtEl>
                                          <p:spTgt spid="78"/>
                                        </p:tgtEl>
                                        <p:attrNameLst>
                                          <p:attrName>style.visibility</p:attrName>
                                        </p:attrNameLst>
                                      </p:cBhvr>
                                      <p:to>
                                        <p:strVal val="visible"/>
                                      </p:to>
                                    </p:set>
                                    <p:animEffect transition="in" filter="box(in)">
                                      <p:cBhvr>
                                        <p:cTn id="111" dur="6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3" grpId="0" animBg="1"/>
      <p:bldP spid="94" grpId="0" animBg="1"/>
      <p:bldP spid="95" grpId="0" animBg="1"/>
      <p:bldP spid="110" grpId="0" animBg="1"/>
      <p:bldP spid="72" grpId="0"/>
      <p:bldP spid="115" grpId="0"/>
      <p:bldP spid="116" grpId="0" animBg="1"/>
      <p:bldP spid="117" grpId="0"/>
      <p:bldP spid="91" grpId="0" animBg="1"/>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28600" y="8382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a:ea typeface="+mn-ea"/>
                <a:cs typeface="+mn-cs"/>
              </a:rPr>
              <a:t>ICET</a:t>
            </a:r>
          </a:p>
        </p:txBody>
      </p:sp>
      <p:sp>
        <p:nvSpPr>
          <p:cNvPr id="9" name="Freeform 8"/>
          <p:cNvSpPr/>
          <p:nvPr/>
        </p:nvSpPr>
        <p:spPr>
          <a:xfrm>
            <a:off x="3200400" y="151382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ea typeface="+mn-ea"/>
                <a:cs typeface="+mn-cs"/>
              </a:rPr>
              <a:t>RSM/CMAQ</a:t>
            </a:r>
          </a:p>
        </p:txBody>
      </p:sp>
      <p:sp>
        <p:nvSpPr>
          <p:cNvPr id="12" name="Freeform 11"/>
          <p:cNvSpPr/>
          <p:nvPr/>
        </p:nvSpPr>
        <p:spPr>
          <a:xfrm>
            <a:off x="6629400" y="838200"/>
            <a:ext cx="2362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ln>
            <a:solidFill>
              <a:schemeClr val="tx1"/>
            </a:solidFill>
          </a:ln>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BenMAP</a:t>
            </a:r>
            <a:r>
              <a:rPr kumimoji="0" lang="en-US" sz="2800" b="1" i="0" u="none" strike="noStrike" kern="1200" cap="none" spc="0" normalizeH="0" baseline="0" noProof="0" dirty="0">
                <a:ln>
                  <a:noFill/>
                </a:ln>
                <a:solidFill>
                  <a:srgbClr val="FF0000"/>
                </a:solidFill>
                <a:effectLst/>
                <a:uLnTx/>
                <a:uFillTx/>
                <a:latin typeface="Arial"/>
                <a:ea typeface="+mn-ea"/>
                <a:cs typeface="+mn-cs"/>
              </a:rPr>
              <a:t>-CE</a:t>
            </a:r>
          </a:p>
        </p:txBody>
      </p:sp>
      <p:sp>
        <p:nvSpPr>
          <p:cNvPr id="14" name="Freeform 13"/>
          <p:cNvSpPr/>
          <p:nvPr/>
        </p:nvSpPr>
        <p:spPr>
          <a:xfrm>
            <a:off x="3352800" y="75182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a:ea typeface="+mn-ea"/>
                <a:cs typeface="+mn-cs"/>
              </a:rPr>
              <a:t>SMAT-CE </a:t>
            </a:r>
          </a:p>
        </p:txBody>
      </p:sp>
      <p:sp>
        <p:nvSpPr>
          <p:cNvPr id="23" name="Left Arrow 22"/>
          <p:cNvSpPr/>
          <p:nvPr/>
        </p:nvSpPr>
        <p:spPr>
          <a:xfrm rot="16200000" flipV="1">
            <a:off x="838198" y="2819400"/>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8" name="Left Arrow 27"/>
          <p:cNvSpPr/>
          <p:nvPr/>
        </p:nvSpPr>
        <p:spPr>
          <a:xfrm rot="10800000">
            <a:off x="2362200" y="1186047"/>
            <a:ext cx="872931" cy="26175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0800000">
            <a:off x="5554609" y="114300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156262" y="1600200"/>
            <a:ext cx="2355132"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D2884"/>
                </a:solidFill>
                <a:effectLst/>
                <a:uLnTx/>
                <a:uFillTx/>
                <a:latin typeface="Arial"/>
                <a:ea typeface="+mn-ea"/>
                <a:cs typeface="+mn-cs"/>
              </a:rPr>
              <a:t>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D2884"/>
                </a:solidFill>
                <a:effectLst/>
                <a:uLnTx/>
                <a:uFillTx/>
                <a:latin typeface="Arial"/>
                <a:ea typeface="+mn-ea"/>
                <a:cs typeface="+mn-cs"/>
              </a:rPr>
              <a:t>Control &amp; Cost</a:t>
            </a:r>
          </a:p>
        </p:txBody>
      </p:sp>
      <p:sp>
        <p:nvSpPr>
          <p:cNvPr id="31" name="Rectangle 30"/>
          <p:cNvSpPr/>
          <p:nvPr/>
        </p:nvSpPr>
        <p:spPr>
          <a:xfrm>
            <a:off x="3048000" y="2177534"/>
            <a:ext cx="25146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ea typeface="+mn-ea"/>
                <a:cs typeface="+mn-cs"/>
              </a:rPr>
              <a:t>AQ Benefit</a:t>
            </a:r>
            <a:endParaRPr kumimoji="0" lang="en-US" sz="2800" b="0" i="0" u="none" strike="noStrike" kern="1200" cap="none" spc="0" normalizeH="0" baseline="0" noProof="0" dirty="0">
              <a:ln>
                <a:noFill/>
              </a:ln>
              <a:solidFill>
                <a:srgbClr val="0000FF"/>
              </a:solidFill>
              <a:effectLst/>
              <a:uLnTx/>
              <a:uFillTx/>
              <a:latin typeface="Arial"/>
              <a:ea typeface="+mn-ea"/>
              <a:cs typeface="+mn-cs"/>
            </a:endParaRPr>
          </a:p>
        </p:txBody>
      </p:sp>
      <p:sp>
        <p:nvSpPr>
          <p:cNvPr id="32" name="Rectangle 31"/>
          <p:cNvSpPr/>
          <p:nvPr/>
        </p:nvSpPr>
        <p:spPr>
          <a:xfrm>
            <a:off x="3270615" y="158353"/>
            <a:ext cx="2063385"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ea typeface="+mn-ea"/>
                <a:cs typeface="+mn-cs"/>
              </a:rPr>
              <a:t>Attainment</a:t>
            </a:r>
          </a:p>
        </p:txBody>
      </p:sp>
      <p:sp>
        <p:nvSpPr>
          <p:cNvPr id="34" name="Rectangle 33"/>
          <p:cNvSpPr/>
          <p:nvPr/>
        </p:nvSpPr>
        <p:spPr>
          <a:xfrm>
            <a:off x="6477000" y="1560493"/>
            <a:ext cx="27432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Health/Economic Benefit</a:t>
            </a: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
        <p:nvSpPr>
          <p:cNvPr id="35" name="Rectangle 34"/>
          <p:cNvSpPr/>
          <p:nvPr/>
        </p:nvSpPr>
        <p:spPr>
          <a:xfrm>
            <a:off x="-77262" y="6477000"/>
            <a:ext cx="2210862"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sng" strike="noStrike" kern="1200" cap="none" spc="0" normalizeH="0" baseline="0" noProof="0" dirty="0">
                <a:ln>
                  <a:noFill/>
                </a:ln>
                <a:solidFill>
                  <a:srgbClr val="002060"/>
                </a:solidFill>
                <a:effectLst/>
                <a:uLnTx/>
                <a:uFillTx/>
                <a:latin typeface="Arial"/>
                <a:ea typeface="宋体" pitchFamily="2" charset="-122"/>
                <a:cs typeface="+mn-cs"/>
              </a:rPr>
              <a:t>“abacas-dss.com”</a:t>
            </a:r>
            <a:endParaRPr kumimoji="0" lang="en-US" sz="1800" b="0" i="1" u="sng" strike="noStrike" kern="1200" cap="none" spc="0" normalizeH="0" baseline="0" noProof="0" dirty="0">
              <a:ln>
                <a:noFill/>
              </a:ln>
              <a:solidFill>
                <a:srgbClr val="002060"/>
              </a:solidFill>
              <a:effectLst/>
              <a:uLnTx/>
              <a:uFillTx/>
              <a:latin typeface="Arial"/>
              <a:ea typeface="+mn-ea"/>
              <a:cs typeface="+mn-cs"/>
            </a:endParaRPr>
          </a:p>
        </p:txBody>
      </p:sp>
      <p:sp>
        <p:nvSpPr>
          <p:cNvPr id="37" name="Left Arrow 36"/>
          <p:cNvSpPr/>
          <p:nvPr/>
        </p:nvSpPr>
        <p:spPr>
          <a:xfrm rot="16200000" flipV="1">
            <a:off x="3997772" y="2930972"/>
            <a:ext cx="615057" cy="228597"/>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8" name="Left Arrow 37"/>
          <p:cNvSpPr/>
          <p:nvPr/>
        </p:nvSpPr>
        <p:spPr>
          <a:xfrm rot="16200000" flipV="1">
            <a:off x="7467602" y="2748657"/>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9" name="Rectangle 38"/>
          <p:cNvSpPr/>
          <p:nvPr/>
        </p:nvSpPr>
        <p:spPr>
          <a:xfrm>
            <a:off x="492892" y="3200400"/>
            <a:ext cx="2021708"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rial"/>
                <a:ea typeface="+mn-ea"/>
                <a:cs typeface="+mn-cs"/>
              </a:rPr>
              <a:t>$$</a:t>
            </a:r>
            <a:r>
              <a:rPr kumimoji="0" lang="en-US" sz="40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(cost)</a:t>
            </a: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9"/>
          <p:cNvSpPr/>
          <p:nvPr/>
        </p:nvSpPr>
        <p:spPr>
          <a:xfrm>
            <a:off x="247726" y="3886200"/>
            <a:ext cx="2433680"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a:ea typeface="+mn-ea"/>
                <a:cs typeface="+mn-cs"/>
              </a:rPr>
              <a:t>Tons</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a:t>
            </a:r>
            <a:r>
              <a:rPr kumimoji="0" lang="en-US" sz="2800" b="1" i="0" u="none" strike="noStrike" kern="1200" cap="none" spc="0" normalizeH="0" baseline="0" noProof="0" dirty="0" err="1">
                <a:ln>
                  <a:noFill/>
                </a:ln>
                <a:solidFill>
                  <a:srgbClr val="000000"/>
                </a:solidFill>
                <a:effectLst/>
                <a:uLnTx/>
                <a:uFillTx/>
                <a:latin typeface="Arial"/>
                <a:ea typeface="+mn-ea"/>
                <a:cs typeface="+mn-cs"/>
              </a:rPr>
              <a:t>emis</a:t>
            </a:r>
            <a:r>
              <a:rPr kumimoji="0" lang="en-US" sz="2800" b="1" i="0" u="none" strike="noStrike" kern="1200" cap="none" spc="0" normalizeH="0" baseline="0" noProof="0" dirty="0">
                <a:ln>
                  <a:noFill/>
                </a:ln>
                <a:solidFill>
                  <a:srgbClr val="000000"/>
                </a:solidFill>
                <a:effectLst/>
                <a:uLnTx/>
                <a:uFillTx/>
                <a:latin typeface="Arial"/>
                <a:ea typeface="+mn-ea"/>
                <a:cs typeface="+mn-cs"/>
              </a:rPr>
              <a:t>)</a:t>
            </a:r>
            <a:r>
              <a:rPr kumimoji="0" lang="en-US" sz="3600" b="1" i="0" u="none" strike="noStrike" kern="1200" cap="none" spc="0" normalizeH="0" baseline="0" noProof="0" dirty="0">
                <a:ln>
                  <a:noFill/>
                </a:ln>
                <a:solidFill>
                  <a:srgbClr val="FF0000"/>
                </a:solidFill>
                <a:effectLst/>
                <a:uLnTx/>
                <a:uFillTx/>
                <a:latin typeface="Arial"/>
                <a:ea typeface="+mn-ea"/>
                <a:cs typeface="+mn-cs"/>
              </a:rPr>
              <a:t> </a:t>
            </a:r>
          </a:p>
        </p:txBody>
      </p:sp>
      <p:cxnSp>
        <p:nvCxnSpPr>
          <p:cNvPr id="42" name="Straight Connector 41"/>
          <p:cNvCxnSpPr/>
          <p:nvPr/>
        </p:nvCxnSpPr>
        <p:spPr>
          <a:xfrm>
            <a:off x="762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49" name="Rectangle 48"/>
          <p:cNvSpPr/>
          <p:nvPr/>
        </p:nvSpPr>
        <p:spPr>
          <a:xfrm>
            <a:off x="3380707" y="3276600"/>
            <a:ext cx="2334293"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a:ea typeface="+mn-ea"/>
                <a:cs typeface="+mn-cs"/>
              </a:rPr>
              <a:t>AQ </a:t>
            </a:r>
            <a:r>
              <a:rPr kumimoji="0" lang="en-US" sz="2800" b="1" i="0" u="none" strike="noStrike" kern="1200" cap="none" spc="0" normalizeH="0" baseline="0" noProof="0" dirty="0">
                <a:ln>
                  <a:noFill/>
                </a:ln>
                <a:solidFill>
                  <a:srgbClr val="000000"/>
                </a:solidFill>
                <a:effectLst/>
                <a:uLnTx/>
                <a:uFillTx/>
                <a:latin typeface="Arial"/>
                <a:ea typeface="+mn-ea"/>
                <a:cs typeface="+mn-cs"/>
              </a:rPr>
              <a:t>(benefit)</a:t>
            </a:r>
            <a:endParaRPr kumimoji="0" lang="en-US" sz="3200" b="1"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49"/>
          <p:cNvSpPr/>
          <p:nvPr/>
        </p:nvSpPr>
        <p:spPr>
          <a:xfrm>
            <a:off x="3289681" y="3886200"/>
            <a:ext cx="2433680"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a:ea typeface="+mn-ea"/>
                <a:cs typeface="+mn-cs"/>
              </a:rPr>
              <a:t>Tons</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a:t>
            </a:r>
            <a:r>
              <a:rPr kumimoji="0" lang="en-US" sz="2800" b="1" i="0" u="none" strike="noStrike" kern="1200" cap="none" spc="0" normalizeH="0" baseline="0" noProof="0" dirty="0" err="1">
                <a:ln>
                  <a:noFill/>
                </a:ln>
                <a:solidFill>
                  <a:srgbClr val="000000"/>
                </a:solidFill>
                <a:effectLst/>
                <a:uLnTx/>
                <a:uFillTx/>
                <a:latin typeface="Arial"/>
                <a:ea typeface="+mn-ea"/>
                <a:cs typeface="+mn-cs"/>
              </a:rPr>
              <a:t>emis</a:t>
            </a:r>
            <a:r>
              <a:rPr kumimoji="0" lang="en-US" sz="2800" b="1" i="0" u="none" strike="noStrike" kern="1200" cap="none" spc="0" normalizeH="0" baseline="0" noProof="0" dirty="0">
                <a:ln>
                  <a:noFill/>
                </a:ln>
                <a:solidFill>
                  <a:srgbClr val="000000"/>
                </a:solidFill>
                <a:effectLst/>
                <a:uLnTx/>
                <a:uFillTx/>
                <a:latin typeface="Arial"/>
                <a:ea typeface="+mn-ea"/>
                <a:cs typeface="+mn-cs"/>
              </a:rPr>
              <a:t>)</a:t>
            </a:r>
            <a:r>
              <a:rPr kumimoji="0" lang="en-US" sz="3600" b="1" i="0" u="none" strike="noStrike" kern="1200" cap="none" spc="0" normalizeH="0" baseline="0" noProof="0" dirty="0">
                <a:ln>
                  <a:noFill/>
                </a:ln>
                <a:solidFill>
                  <a:srgbClr val="FF0000"/>
                </a:solidFill>
                <a:effectLst/>
                <a:uLnTx/>
                <a:uFillTx/>
                <a:latin typeface="Arial"/>
                <a:ea typeface="+mn-ea"/>
                <a:cs typeface="+mn-cs"/>
              </a:rPr>
              <a:t> </a:t>
            </a:r>
          </a:p>
        </p:txBody>
      </p:sp>
      <p:cxnSp>
        <p:nvCxnSpPr>
          <p:cNvPr id="51" name="Straight Connector 50"/>
          <p:cNvCxnSpPr/>
          <p:nvPr/>
        </p:nvCxnSpPr>
        <p:spPr>
          <a:xfrm>
            <a:off x="32004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2" name="Rectangle 51"/>
          <p:cNvSpPr/>
          <p:nvPr/>
        </p:nvSpPr>
        <p:spPr>
          <a:xfrm>
            <a:off x="6416572" y="3200400"/>
            <a:ext cx="2303837"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a:t>
            </a:r>
            <a:r>
              <a:rPr kumimoji="0" lang="en-US" sz="36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(benefit)</a:t>
            </a:r>
            <a:endParaRPr kumimoji="0" lang="en-US" sz="3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54" name="Straight Connector 53"/>
          <p:cNvCxnSpPr/>
          <p:nvPr/>
        </p:nvCxnSpPr>
        <p:spPr>
          <a:xfrm>
            <a:off x="6248400" y="391846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5" name="Rectangle 54"/>
          <p:cNvSpPr/>
          <p:nvPr/>
        </p:nvSpPr>
        <p:spPr>
          <a:xfrm>
            <a:off x="6384770" y="4048780"/>
            <a:ext cx="2334293"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a:ea typeface="+mn-ea"/>
                <a:cs typeface="+mn-cs"/>
              </a:rPr>
              <a:t>AQ </a:t>
            </a:r>
            <a:r>
              <a:rPr kumimoji="0" lang="en-US" sz="2800" b="1" i="0" u="none" strike="noStrike" kern="1200" cap="none" spc="0" normalizeH="0" baseline="0" noProof="0" dirty="0">
                <a:ln>
                  <a:noFill/>
                </a:ln>
                <a:solidFill>
                  <a:srgbClr val="000000"/>
                </a:solidFill>
                <a:effectLst/>
                <a:uLnTx/>
                <a:uFillTx/>
                <a:latin typeface="Arial"/>
                <a:ea typeface="+mn-ea"/>
                <a:cs typeface="+mn-cs"/>
              </a:rPr>
              <a:t>(benefit)</a:t>
            </a:r>
          </a:p>
        </p:txBody>
      </p:sp>
      <p:sp>
        <p:nvSpPr>
          <p:cNvPr id="56" name="Left Arrow 55"/>
          <p:cNvSpPr/>
          <p:nvPr/>
        </p:nvSpPr>
        <p:spPr>
          <a:xfrm rot="10800000" flipV="1">
            <a:off x="4724400" y="5715000"/>
            <a:ext cx="790934" cy="228600"/>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7" name="Left Arrow 56"/>
          <p:cNvSpPr/>
          <p:nvPr/>
        </p:nvSpPr>
        <p:spPr>
          <a:xfrm rot="18431404" flipV="1">
            <a:off x="3161713" y="4834135"/>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8" name="Rectangle 57"/>
          <p:cNvSpPr/>
          <p:nvPr/>
        </p:nvSpPr>
        <p:spPr>
          <a:xfrm>
            <a:off x="1905000" y="5307449"/>
            <a:ext cx="2334293"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a:ea typeface="+mn-ea"/>
                <a:cs typeface="+mn-cs"/>
              </a:rPr>
              <a:t>AQ </a:t>
            </a:r>
            <a:r>
              <a:rPr kumimoji="0" lang="en-US" sz="2800" b="1" i="0" u="none" strike="noStrike" kern="1200" cap="none" spc="0" normalizeH="0" baseline="0" noProof="0" dirty="0">
                <a:ln>
                  <a:noFill/>
                </a:ln>
                <a:solidFill>
                  <a:srgbClr val="000000"/>
                </a:solidFill>
                <a:effectLst/>
                <a:uLnTx/>
                <a:uFillTx/>
                <a:latin typeface="Arial"/>
                <a:ea typeface="+mn-ea"/>
                <a:cs typeface="+mn-cs"/>
              </a:rPr>
              <a:t>(benefit)</a:t>
            </a:r>
            <a:endParaRPr kumimoji="0" lang="en-US" sz="3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60" name="Straight Connector 59"/>
          <p:cNvCxnSpPr/>
          <p:nvPr/>
        </p:nvCxnSpPr>
        <p:spPr>
          <a:xfrm>
            <a:off x="1724693" y="5939135"/>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1" name="Rectangle 60"/>
          <p:cNvSpPr/>
          <p:nvPr/>
        </p:nvSpPr>
        <p:spPr>
          <a:xfrm>
            <a:off x="1981200" y="5855494"/>
            <a:ext cx="2021708"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rial"/>
                <a:ea typeface="+mn-ea"/>
                <a:cs typeface="+mn-cs"/>
              </a:rPr>
              <a:t>$$</a:t>
            </a:r>
            <a:r>
              <a:rPr kumimoji="0" lang="en-US" sz="40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(cost)</a:t>
            </a: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
        <p:nvSpPr>
          <p:cNvPr id="62" name="Left Arrow 61"/>
          <p:cNvSpPr/>
          <p:nvPr/>
        </p:nvSpPr>
        <p:spPr>
          <a:xfrm rot="14178936" flipV="1">
            <a:off x="2031962" y="4780938"/>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3" name="Left Arrow 62"/>
          <p:cNvSpPr/>
          <p:nvPr/>
        </p:nvSpPr>
        <p:spPr>
          <a:xfrm rot="16200000" flipV="1">
            <a:off x="7086599" y="4876801"/>
            <a:ext cx="685801" cy="2285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4" name="Rectangle 63"/>
          <p:cNvSpPr/>
          <p:nvPr/>
        </p:nvSpPr>
        <p:spPr>
          <a:xfrm>
            <a:off x="6124282" y="5181600"/>
            <a:ext cx="2727030" cy="76944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a:ea typeface="+mn-ea"/>
                <a:cs typeface="+mn-cs"/>
              </a:rPr>
              <a:t> $$</a:t>
            </a:r>
            <a:r>
              <a:rPr kumimoji="0" lang="en-US" sz="4000" b="1" i="0" u="none" strike="noStrike" kern="1200" cap="none" spc="0" normalizeH="0" baseline="0" noProof="0" dirty="0">
                <a:ln>
                  <a:noFill/>
                </a:ln>
                <a:solidFill>
                  <a:srgbClr val="FF0000"/>
                </a:solidFill>
                <a:effectLst/>
                <a:uLnTx/>
                <a:uFillTx/>
                <a:latin typeface="Arial"/>
                <a:ea typeface="+mn-ea"/>
                <a:cs typeface="+mn-cs"/>
              </a:rPr>
              <a:t> </a:t>
            </a:r>
            <a:r>
              <a:rPr kumimoji="0" lang="en-US" sz="3200" b="1" i="0" u="none" strike="noStrike" kern="1200" cap="none" spc="0" normalizeH="0" baseline="0" noProof="0" dirty="0">
                <a:ln>
                  <a:noFill/>
                </a:ln>
                <a:solidFill>
                  <a:srgbClr val="000000"/>
                </a:solidFill>
                <a:effectLst/>
                <a:uLnTx/>
                <a:uFillTx/>
                <a:latin typeface="Arial"/>
                <a:ea typeface="+mn-ea"/>
                <a:cs typeface="+mn-cs"/>
              </a:rPr>
              <a:t>(benefit)</a:t>
            </a: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65" name="Straight Connector 64"/>
          <p:cNvCxnSpPr/>
          <p:nvPr/>
        </p:nvCxnSpPr>
        <p:spPr>
          <a:xfrm>
            <a:off x="6167706" y="59656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6" name="Rectangle 65"/>
          <p:cNvSpPr/>
          <p:nvPr/>
        </p:nvSpPr>
        <p:spPr>
          <a:xfrm>
            <a:off x="6329035" y="5943600"/>
            <a:ext cx="2084224" cy="76944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a:ea typeface="+mn-ea"/>
                <a:cs typeface="+mn-cs"/>
              </a:rPr>
              <a:t>$$</a:t>
            </a:r>
            <a:r>
              <a:rPr kumimoji="0" lang="en-US" sz="4400" b="1" i="0" u="none" strike="noStrike" kern="1200" cap="none" spc="0" normalizeH="0" baseline="0" noProof="0" dirty="0">
                <a:ln>
                  <a:noFill/>
                </a:ln>
                <a:solidFill>
                  <a:srgbClr val="000000"/>
                </a:solidFill>
                <a:effectLst/>
                <a:uLnTx/>
                <a:uFillTx/>
                <a:latin typeface="Arial"/>
                <a:ea typeface="+mn-ea"/>
                <a:cs typeface="+mn-cs"/>
              </a:rPr>
              <a:t> </a:t>
            </a:r>
            <a:r>
              <a:rPr kumimoji="0" lang="en-US" sz="3200" b="1" i="0" u="none" strike="noStrike" kern="1200" cap="none" spc="0" normalizeH="0" baseline="0" noProof="0" dirty="0">
                <a:ln>
                  <a:noFill/>
                </a:ln>
                <a:solidFill>
                  <a:srgbClr val="000000"/>
                </a:solidFill>
                <a:effectLst/>
                <a:uLnTx/>
                <a:uFillTx/>
                <a:latin typeface="Arial"/>
                <a:ea typeface="+mn-ea"/>
                <a:cs typeface="+mn-cs"/>
              </a:rPr>
              <a:t>(cost)</a:t>
            </a:r>
            <a:endParaRPr kumimoji="0" lang="en-US" sz="4400" b="1" i="0" u="none" strike="noStrike" kern="1200" cap="none" spc="0" normalizeH="0" baseline="0" noProof="0" dirty="0">
              <a:ln>
                <a:noFill/>
              </a:ln>
              <a:solidFill>
                <a:srgbClr val="000000"/>
              </a:solidFill>
              <a:effectLst/>
              <a:uLnTx/>
              <a:uFillTx/>
              <a:latin typeface="Arial"/>
              <a:ea typeface="+mn-ea"/>
              <a:cs typeface="+mn-cs"/>
            </a:endParaRPr>
          </a:p>
        </p:txBody>
      </p:sp>
      <p:sp>
        <p:nvSpPr>
          <p:cNvPr id="67" name="Oval 66"/>
          <p:cNvSpPr/>
          <p:nvPr/>
        </p:nvSpPr>
        <p:spPr>
          <a:xfrm>
            <a:off x="5562600" y="5029200"/>
            <a:ext cx="3581400" cy="1752600"/>
          </a:xfrm>
          <a:prstGeom prst="ellipse">
            <a:avLst/>
          </a:prstGeom>
          <a:no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0" y="0"/>
            <a:ext cx="2760691" cy="584775"/>
          </a:xfrm>
          <a:prstGeom prst="rect">
            <a:avLst/>
          </a:prstGeom>
          <a:solidFill>
            <a:srgbClr val="FFFF00"/>
          </a:solidFill>
          <a:ln>
            <a:solidFill>
              <a:srgbClr val="0000FF"/>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Black" pitchFamily="34" charset="0"/>
                <a:ea typeface="宋体" pitchFamily="2" charset="-122"/>
                <a:cs typeface="+mn-cs"/>
              </a:rPr>
              <a:t>ABaCAS</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itchFamily="34" charset="0"/>
                <a:ea typeface="宋体" pitchFamily="2" charset="-122"/>
                <a:cs typeface="+mn-cs"/>
              </a:rPr>
              <a:t>-SE</a:t>
            </a:r>
            <a:endParaRPr kumimoji="0" lang="en-US" sz="32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itchFamily="34" charset="0"/>
              <a:ea typeface="+mn-ea"/>
              <a:cs typeface="+mn-cs"/>
            </a:endParaRPr>
          </a:p>
        </p:txBody>
      </p:sp>
      <p:sp>
        <p:nvSpPr>
          <p:cNvPr id="41" name="Rectangle 40"/>
          <p:cNvSpPr/>
          <p:nvPr/>
        </p:nvSpPr>
        <p:spPr>
          <a:xfrm>
            <a:off x="6124282" y="10458"/>
            <a:ext cx="3019718" cy="584775"/>
          </a:xfrm>
          <a:prstGeom prst="rect">
            <a:avLst/>
          </a:prstGeom>
          <a:solidFill>
            <a:srgbClr val="FFFF00"/>
          </a:solidFill>
          <a:ln>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宋体" pitchFamily="2" charset="-122"/>
                <a:cs typeface="+mn-cs"/>
              </a:rPr>
              <a:t>Cost/Benefit</a:t>
            </a:r>
            <a:endParaRPr kumimoji="0" lang="en-US" sz="32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n-ea"/>
              <a:cs typeface="+mn-cs"/>
            </a:endParaRPr>
          </a:p>
        </p:txBody>
      </p:sp>
      <p:sp>
        <p:nvSpPr>
          <p:cNvPr id="3" name="Slide Number Placeholder 2"/>
          <p:cNvSpPr>
            <a:spLocks noGrp="1"/>
          </p:cNvSpPr>
          <p:nvPr>
            <p:ph type="sldNum" sz="quarter" idx="12"/>
          </p:nvPr>
        </p:nvSpPr>
        <p:spPr>
          <a:xfrm>
            <a:off x="6934200" y="64770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0CB361-3B1B-4CC6-A63D-F594DBBCCA68}" type="slidenum">
              <a:rPr kumimoji="0" lang="en-US" sz="1400" b="0" i="0" u="none" strike="noStrike" kern="1200" cap="none" spc="0" normalizeH="0" baseline="0" noProof="0" smtClean="0">
                <a:ln>
                  <a:noFill/>
                </a:ln>
                <a:solidFill>
                  <a:srgbClr val="000000"/>
                </a:solidFill>
                <a:effectLst/>
                <a:uLnTx/>
                <a:uFillTx/>
                <a:latin typeface="Arial" charset="0"/>
                <a:ea typeface="宋体" pitchFamily="-110"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400" b="0" i="0" u="none" strike="noStrike" kern="1200" cap="none" spc="0" normalizeH="0" baseline="0" noProof="0" dirty="0">
              <a:ln>
                <a:noFill/>
              </a:ln>
              <a:solidFill>
                <a:srgbClr val="000000"/>
              </a:solidFill>
              <a:effectLst/>
              <a:uLnTx/>
              <a:uFillTx/>
              <a:latin typeface="Arial" charset="0"/>
              <a:ea typeface="宋体" pitchFamily="-110" charset="-122"/>
              <a:cs typeface="+mn-cs"/>
            </a:endParaRPr>
          </a:p>
        </p:txBody>
      </p:sp>
    </p:spTree>
    <p:extLst>
      <p:ext uri="{BB962C8B-B14F-4D97-AF65-F5344CB8AC3E}">
        <p14:creationId xmlns:p14="http://schemas.microsoft.com/office/powerpoint/2010/main" xmlns="" val="2137035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linds(horizontal)">
                                      <p:cBhvr>
                                        <p:cTn id="52" dur="500"/>
                                        <p:tgtEl>
                                          <p:spTgt spid="4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linds(horizontal)">
                                      <p:cBhvr>
                                        <p:cTn id="59" dur="500"/>
                                        <p:tgtEl>
                                          <p:spTgt spid="37"/>
                                        </p:tgtEl>
                                      </p:cBhvr>
                                    </p:animEffect>
                                  </p:childTnLst>
                                </p:cTn>
                              </p:par>
                            </p:childTnLst>
                          </p:cTn>
                        </p:par>
                        <p:par>
                          <p:cTn id="60" fill="hold">
                            <p:stCondLst>
                              <p:cond delay="1500"/>
                            </p:stCondLst>
                            <p:childTnLst>
                              <p:par>
                                <p:cTn id="61" presetID="3" presetClass="entr" presetSubtype="1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par>
                                <p:cTn id="64" presetID="3" presetClass="entr" presetSubtype="1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linds(horizontal)">
                                      <p:cBhvr>
                                        <p:cTn id="66" dur="500"/>
                                        <p:tgtEl>
                                          <p:spTgt spid="5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linds(horizontal)">
                                      <p:cBhvr>
                                        <p:cTn id="69" dur="500"/>
                                        <p:tgtEl>
                                          <p:spTgt spid="50"/>
                                        </p:tgtEl>
                                      </p:cBhvr>
                                    </p:animEffect>
                                  </p:childTnLst>
                                </p:cTn>
                              </p:par>
                            </p:childTnLst>
                          </p:cTn>
                        </p:par>
                        <p:par>
                          <p:cTn id="70" fill="hold">
                            <p:stCondLst>
                              <p:cond delay="2000"/>
                            </p:stCondLst>
                            <p:childTnLst>
                              <p:par>
                                <p:cTn id="71" presetID="3" presetClass="entr" presetSubtype="1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par>
                          <p:cTn id="74" fill="hold">
                            <p:stCondLst>
                              <p:cond delay="2500"/>
                            </p:stCondLst>
                            <p:childTnLst>
                              <p:par>
                                <p:cTn id="75" presetID="3" presetClass="entr" presetSubtype="1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linds(horizontal)">
                                      <p:cBhvr>
                                        <p:cTn id="77" dur="500"/>
                                        <p:tgtEl>
                                          <p:spTgt spid="52"/>
                                        </p:tgtEl>
                                      </p:cBhvr>
                                    </p:animEffect>
                                  </p:childTnLst>
                                </p:cTn>
                              </p:par>
                              <p:par>
                                <p:cTn id="78" presetID="3" presetClass="entr" presetSubtype="10" fill="hold"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blinds(horizontal)">
                                      <p:cBhvr>
                                        <p:cTn id="80" dur="500"/>
                                        <p:tgtEl>
                                          <p:spTgt spid="54"/>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blinds(horizontal)">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blinds(horizontal)">
                                      <p:cBhvr>
                                        <p:cTn id="88" dur="500"/>
                                        <p:tgtEl>
                                          <p:spTgt spid="62"/>
                                        </p:tgtEl>
                                      </p:cBhvr>
                                    </p:animEffect>
                                  </p:childTnLst>
                                </p:cTn>
                              </p:par>
                              <p:par>
                                <p:cTn id="89" presetID="3" presetClass="entr" presetSubtype="1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blinds(horizontal)">
                                      <p:cBhvr>
                                        <p:cTn id="91" dur="500"/>
                                        <p:tgtEl>
                                          <p:spTgt spid="57"/>
                                        </p:tgtEl>
                                      </p:cBhvr>
                                    </p:animEffect>
                                  </p:childTnLst>
                                </p:cTn>
                              </p:par>
                            </p:childTnLst>
                          </p:cTn>
                        </p:par>
                        <p:par>
                          <p:cTn id="92" fill="hold">
                            <p:stCondLst>
                              <p:cond delay="500"/>
                            </p:stCondLst>
                            <p:childTnLst>
                              <p:par>
                                <p:cTn id="93" presetID="3" presetClass="entr" presetSubtype="1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blinds(horizontal)">
                                      <p:cBhvr>
                                        <p:cTn id="95" dur="500"/>
                                        <p:tgtEl>
                                          <p:spTgt spid="58"/>
                                        </p:tgtEl>
                                      </p:cBhvr>
                                    </p:animEffect>
                                  </p:childTnLst>
                                </p:cTn>
                              </p:par>
                              <p:par>
                                <p:cTn id="96" presetID="3" presetClass="entr" presetSubtype="10" fill="hold"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blinds(horizontal)">
                                      <p:cBhvr>
                                        <p:cTn id="98" dur="500"/>
                                        <p:tgtEl>
                                          <p:spTgt spid="60"/>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blinds(horizontal)">
                                      <p:cBhvr>
                                        <p:cTn id="101" dur="500"/>
                                        <p:tgtEl>
                                          <p:spTgt spid="6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blinds(horizontal)">
                                      <p:cBhvr>
                                        <p:cTn id="106" dur="500"/>
                                        <p:tgtEl>
                                          <p:spTgt spid="56"/>
                                        </p:tgtEl>
                                      </p:cBhvr>
                                    </p:animEffect>
                                  </p:childTnLst>
                                </p:cTn>
                              </p:par>
                              <p:par>
                                <p:cTn id="107" presetID="3" presetClass="entr" presetSubtype="10" fill="hold" nodeType="with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blinds(horizontal)">
                                      <p:cBhvr>
                                        <p:cTn id="109" dur="500"/>
                                        <p:tgtEl>
                                          <p:spTgt spid="63"/>
                                        </p:tgtEl>
                                      </p:cBhvr>
                                    </p:animEffect>
                                  </p:childTnLst>
                                </p:cTn>
                              </p:par>
                            </p:childTnLst>
                          </p:cTn>
                        </p:par>
                        <p:par>
                          <p:cTn id="110" fill="hold">
                            <p:stCondLst>
                              <p:cond delay="500"/>
                            </p:stCondLst>
                            <p:childTnLst>
                              <p:par>
                                <p:cTn id="111" presetID="3" presetClass="entr" presetSubtype="10" fill="hold" grpId="0" nodeType="after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blinds(horizontal)">
                                      <p:cBhvr>
                                        <p:cTn id="113" dur="500"/>
                                        <p:tgtEl>
                                          <p:spTgt spid="64"/>
                                        </p:tgtEl>
                                      </p:cBhvr>
                                    </p:animEffect>
                                  </p:childTnLst>
                                </p:cTn>
                              </p:par>
                              <p:par>
                                <p:cTn id="114" presetID="3" presetClass="entr" presetSubtype="10" fill="hold" nodeType="with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blinds(horizontal)">
                                      <p:cBhvr>
                                        <p:cTn id="116" dur="500"/>
                                        <p:tgtEl>
                                          <p:spTgt spid="65"/>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blinds(horizontal)">
                                      <p:cBhvr>
                                        <p:cTn id="119" dur="500"/>
                                        <p:tgtEl>
                                          <p:spTgt spid="66"/>
                                        </p:tgtEl>
                                      </p:cBhvr>
                                    </p:animEffect>
                                  </p:childTnLst>
                                </p:cTn>
                              </p:par>
                            </p:childTnLst>
                          </p:cTn>
                        </p:par>
                        <p:par>
                          <p:cTn id="120" fill="hold">
                            <p:stCondLst>
                              <p:cond delay="1000"/>
                            </p:stCondLst>
                            <p:childTnLst>
                              <p:par>
                                <p:cTn id="121" presetID="3" presetClass="entr" presetSubtype="1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blinds(horizontal)">
                                      <p:cBhvr>
                                        <p:cTn id="123" dur="2000"/>
                                        <p:tgtEl>
                                          <p:spTgt spid="67"/>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blinds(horizontal)">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P spid="30" grpId="0"/>
      <p:bldP spid="31" grpId="0"/>
      <p:bldP spid="32" grpId="0"/>
      <p:bldP spid="34" grpId="0"/>
      <p:bldP spid="35" grpId="0"/>
      <p:bldP spid="39" grpId="0"/>
      <p:bldP spid="40" grpId="0"/>
      <p:bldP spid="49" grpId="0"/>
      <p:bldP spid="50" grpId="0"/>
      <p:bldP spid="52" grpId="0"/>
      <p:bldP spid="55" grpId="0"/>
      <p:bldP spid="58" grpId="0"/>
      <p:bldP spid="61" grpId="0"/>
      <p:bldP spid="64" grpId="0"/>
      <p:bldP spid="66" grpId="0"/>
      <p:bldP spid="67" grpId="0" animBg="1"/>
      <p:bldP spid="36"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13750" t="9333" r="18333" b="17333"/>
          <a:stretch>
            <a:fillRect/>
          </a:stretch>
        </p:blipFill>
        <p:spPr bwMode="auto">
          <a:xfrm>
            <a:off x="4191000" y="4383113"/>
            <a:ext cx="2879486" cy="1894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314" name="Rectangle 2"/>
          <p:cNvSpPr>
            <a:spLocks noGrp="1" noChangeArrowheads="1"/>
          </p:cNvSpPr>
          <p:nvPr>
            <p:ph type="title"/>
          </p:nvPr>
        </p:nvSpPr>
        <p:spPr>
          <a:xfrm>
            <a:off x="36512" y="44624"/>
            <a:ext cx="9144000" cy="868363"/>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b="1" dirty="0" err="1">
                <a:latin typeface="Times New Roman" pitchFamily="18" charset="0"/>
                <a:cs typeface="Times New Roman" pitchFamily="18" charset="0"/>
              </a:rPr>
              <a:t>ABaCAS</a:t>
            </a:r>
            <a:r>
              <a:rPr lang="en-US" altLang="zh-CN" b="1" dirty="0">
                <a:latin typeface="Times New Roman" pitchFamily="18" charset="0"/>
                <a:cs typeface="Times New Roman" pitchFamily="18" charset="0"/>
              </a:rPr>
              <a:t>-SE</a:t>
            </a:r>
            <a:r>
              <a:rPr lang="zh-CN" altLang="en-US" b="1" dirty="0">
                <a:latin typeface="Times New Roman" pitchFamily="18" charset="0"/>
                <a:cs typeface="Times New Roman" pitchFamily="18" charset="0"/>
              </a:rPr>
              <a:t>：</a:t>
            </a:r>
            <a:r>
              <a:rPr lang="en-US" altLang="zh-CN" sz="3200" b="1" dirty="0">
                <a:latin typeface="Times New Roman" pitchFamily="18" charset="0"/>
                <a:cs typeface="Times New Roman" pitchFamily="18" charset="0"/>
              </a:rPr>
              <a:t>China YRD/Shanghai Case Study</a:t>
            </a: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000" b="1" i="0" u="none" strike="noStrike" kern="1200" cap="none" spc="0" normalizeH="0" baseline="0" noProof="0">
              <a:ln>
                <a:noFill/>
              </a:ln>
              <a:solidFill>
                <a:srgbClr val="080808"/>
              </a:solidFill>
              <a:effectLst/>
              <a:uLnTx/>
              <a:uFillTx/>
              <a:latin typeface="Times New Roman" pitchFamily="18" charset="0"/>
            </a:endParaRPr>
          </a:p>
        </p:txBody>
      </p:sp>
      <p:graphicFrame>
        <p:nvGraphicFramePr>
          <p:cNvPr id="26" name="Table 10"/>
          <p:cNvGraphicFramePr>
            <a:graphicFrameLocks noGrp="1"/>
          </p:cNvGraphicFramePr>
          <p:nvPr>
            <p:extLst/>
          </p:nvPr>
        </p:nvGraphicFramePr>
        <p:xfrm>
          <a:off x="196516" y="1331886"/>
          <a:ext cx="3232484" cy="4049297"/>
        </p:xfrm>
        <a:graphic>
          <a:graphicData uri="http://schemas.openxmlformats.org/drawingml/2006/table">
            <a:tbl>
              <a:tblPr firstRow="1" bandRow="1">
                <a:tableStyleId>{21E4AEA4-8DFA-4A89-87EB-49C32662AFE0}</a:tableStyleId>
              </a:tblPr>
              <a:tblGrid>
                <a:gridCol w="1632284">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tblGrid>
              <a:tr h="676726">
                <a:tc gridSpan="2">
                  <a:txBody>
                    <a:bodyPr/>
                    <a:lstStyle/>
                    <a:p>
                      <a:pPr algn="ctr"/>
                      <a:r>
                        <a:rPr lang="en-US" altLang="zh-CN" sz="2000" dirty="0"/>
                        <a:t>China National Air</a:t>
                      </a:r>
                      <a:r>
                        <a:rPr lang="en-US" altLang="zh-CN" sz="2000" baseline="0" dirty="0"/>
                        <a:t> Pollution</a:t>
                      </a:r>
                      <a:r>
                        <a:rPr lang="en-US" altLang="zh-CN" sz="2000" dirty="0"/>
                        <a:t> Control Plan (2013)</a:t>
                      </a:r>
                    </a:p>
                  </a:txBody>
                  <a:tcPr anchor="ctr">
                    <a:solidFill>
                      <a:srgbClr val="0285AE"/>
                    </a:solidFill>
                  </a:tcPr>
                </a:tc>
                <a:tc hMerge="1">
                  <a:txBody>
                    <a:bodyPr/>
                    <a:lstStyle/>
                    <a:p>
                      <a:endParaRPr lang="en-US" sz="1050" dirty="0"/>
                    </a:p>
                  </a:txBody>
                  <a:tcPr/>
                </a:tc>
                <a:extLst>
                  <a:ext uri="{0D108BD9-81ED-4DB2-BD59-A6C34878D82A}">
                    <a16:rowId xmlns:a16="http://schemas.microsoft.com/office/drawing/2014/main" xmlns="" val="10000"/>
                  </a:ext>
                </a:extLst>
              </a:tr>
              <a:tr h="586032">
                <a:tc>
                  <a:txBody>
                    <a:bodyPr/>
                    <a:lstStyle/>
                    <a:p>
                      <a:r>
                        <a:rPr lang="en-US" sz="1600" b="1" dirty="0">
                          <a:solidFill>
                            <a:srgbClr val="0000FF"/>
                          </a:solidFill>
                        </a:rPr>
                        <a:t>Region</a:t>
                      </a:r>
                    </a:p>
                  </a:txBody>
                  <a:tcPr anchor="ctr">
                    <a:solidFill>
                      <a:srgbClr val="CBE0E1"/>
                    </a:solidFill>
                  </a:tcPr>
                </a:tc>
                <a:tc>
                  <a:txBody>
                    <a:bodyPr/>
                    <a:lstStyle/>
                    <a:p>
                      <a:pPr algn="ctr"/>
                      <a:r>
                        <a:rPr lang="en-US" sz="1600" b="1" dirty="0">
                          <a:solidFill>
                            <a:srgbClr val="0000FF"/>
                          </a:solidFill>
                        </a:rPr>
                        <a:t>Annual</a:t>
                      </a:r>
                      <a:r>
                        <a:rPr lang="en-US" sz="1600" b="1" baseline="0" dirty="0">
                          <a:solidFill>
                            <a:srgbClr val="0000FF"/>
                          </a:solidFill>
                        </a:rPr>
                        <a:t> </a:t>
                      </a:r>
                      <a:r>
                        <a:rPr lang="en-US" sz="1600" b="1" dirty="0">
                          <a:solidFill>
                            <a:srgbClr val="0000FF"/>
                          </a:solidFill>
                        </a:rPr>
                        <a:t>PM</a:t>
                      </a:r>
                      <a:r>
                        <a:rPr lang="en-US" sz="1600" b="1" baseline="-25000" dirty="0">
                          <a:solidFill>
                            <a:srgbClr val="0000FF"/>
                          </a:solidFill>
                        </a:rPr>
                        <a:t>2.5</a:t>
                      </a:r>
                    </a:p>
                  </a:txBody>
                  <a:tcPr anchor="ctr">
                    <a:solidFill>
                      <a:srgbClr val="CBE0E1"/>
                    </a:solidFill>
                  </a:tcPr>
                </a:tc>
                <a:extLst>
                  <a:ext uri="{0D108BD9-81ED-4DB2-BD59-A6C34878D82A}">
                    <a16:rowId xmlns:a16="http://schemas.microsoft.com/office/drawing/2014/main" xmlns="" val="10001"/>
                  </a:ext>
                </a:extLst>
              </a:tr>
              <a:tr h="3581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BJ-TJ-Hebei</a:t>
                      </a:r>
                    </a:p>
                  </a:txBody>
                  <a:tcPr anchor="ctr"/>
                </a:tc>
                <a:tc>
                  <a:txBody>
                    <a:bodyPr/>
                    <a:lstStyle/>
                    <a:p>
                      <a:pPr algn="ctr"/>
                      <a:r>
                        <a:rPr lang="en-US" sz="1400" b="1" dirty="0">
                          <a:solidFill>
                            <a:schemeClr val="tx1"/>
                          </a:solidFill>
                        </a:rPr>
                        <a:t>25% ↓</a:t>
                      </a:r>
                    </a:p>
                  </a:txBody>
                  <a:tcPr anchor="ctr"/>
                </a:tc>
                <a:extLst>
                  <a:ext uri="{0D108BD9-81ED-4DB2-BD59-A6C34878D82A}">
                    <a16:rowId xmlns:a16="http://schemas.microsoft.com/office/drawing/2014/main" xmlns="" val="10002"/>
                  </a:ext>
                </a:extLst>
              </a:tr>
              <a:tr h="358131">
                <a:tc>
                  <a:txBody>
                    <a:bodyPr/>
                    <a:lstStyle/>
                    <a:p>
                      <a:pPr algn="ctr"/>
                      <a:r>
                        <a:rPr lang="en-US" altLang="zh-CN" sz="1600" b="1" dirty="0">
                          <a:solidFill>
                            <a:srgbClr val="FF0000"/>
                          </a:solidFill>
                        </a:rPr>
                        <a:t>YRD/Shanghai</a:t>
                      </a:r>
                    </a:p>
                    <a:p>
                      <a:pPr algn="ctr"/>
                      <a:r>
                        <a:rPr lang="en-US" sz="1400" b="1" dirty="0">
                          <a:solidFill>
                            <a:srgbClr val="FF0000"/>
                          </a:solidFill>
                        </a:rPr>
                        <a:t>(Yangtze River Delta)</a:t>
                      </a: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20% ↓</a:t>
                      </a:r>
                    </a:p>
                  </a:txBody>
                  <a:tcPr anchor="ctr">
                    <a:solidFill>
                      <a:srgbClr val="CBE0E1"/>
                    </a:solidFill>
                  </a:tcPr>
                </a:tc>
                <a:extLst>
                  <a:ext uri="{0D108BD9-81ED-4DB2-BD59-A6C34878D82A}">
                    <a16:rowId xmlns:a16="http://schemas.microsoft.com/office/drawing/2014/main" xmlns="" val="10003"/>
                  </a:ext>
                </a:extLst>
              </a:tr>
              <a:tr h="358131">
                <a:tc>
                  <a:txBody>
                    <a:bodyPr/>
                    <a:lstStyle/>
                    <a:p>
                      <a:pPr algn="ctr"/>
                      <a:r>
                        <a:rPr lang="en-US" altLang="zh-CN" sz="1400" b="1" dirty="0">
                          <a:solidFill>
                            <a:schemeClr val="tx1"/>
                          </a:solidFill>
                        </a:rPr>
                        <a:t>PRD/Guangzhou</a:t>
                      </a:r>
                      <a:endParaRPr lang="en-US" sz="1400" b="1" dirty="0">
                        <a:solidFill>
                          <a:schemeClr val="tx1"/>
                        </a:solidFill>
                      </a:endParaRPr>
                    </a:p>
                  </a:txBody>
                  <a:tcPr anchor="ctr"/>
                </a:tc>
                <a:tc>
                  <a:txBody>
                    <a:bodyPr/>
                    <a:lstStyle/>
                    <a:p>
                      <a:pPr algn="ctr"/>
                      <a:r>
                        <a:rPr lang="en-US" sz="1400" b="1" dirty="0">
                          <a:solidFill>
                            <a:schemeClr val="tx1"/>
                          </a:solidFill>
                        </a:rPr>
                        <a:t>15% ↓</a:t>
                      </a:r>
                    </a:p>
                  </a:txBody>
                  <a:tcPr anchor="ctr"/>
                </a:tc>
                <a:extLst>
                  <a:ext uri="{0D108BD9-81ED-4DB2-BD59-A6C34878D82A}">
                    <a16:rowId xmlns:a16="http://schemas.microsoft.com/office/drawing/2014/main" xmlns="" val="10004"/>
                  </a:ext>
                </a:extLst>
              </a:tr>
              <a:tr h="358131">
                <a:tc>
                  <a:txBody>
                    <a:bodyPr/>
                    <a:lstStyle/>
                    <a:p>
                      <a:pPr algn="ctr"/>
                      <a:r>
                        <a:rPr lang="en-US" altLang="zh-CN" sz="1400" b="1" dirty="0">
                          <a:solidFill>
                            <a:schemeClr val="tx1"/>
                          </a:solidFill>
                        </a:rPr>
                        <a:t>Beijing</a:t>
                      </a:r>
                      <a:endParaRPr lang="en-US" sz="1400" b="1" dirty="0">
                        <a:solidFill>
                          <a:schemeClr val="tx1"/>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60 ug/m</a:t>
                      </a:r>
                      <a:r>
                        <a:rPr lang="en-US" sz="1400" b="1" baseline="30000" dirty="0">
                          <a:solidFill>
                            <a:schemeClr val="tx1"/>
                          </a:solidFill>
                        </a:rPr>
                        <a:t>3</a:t>
                      </a:r>
                    </a:p>
                  </a:txBody>
                  <a:tcPr anchor="ctr">
                    <a:solidFill>
                      <a:srgbClr val="CBE0E1"/>
                    </a:solidFill>
                  </a:tcPr>
                </a:tc>
                <a:extLst>
                  <a:ext uri="{0D108BD9-81ED-4DB2-BD59-A6C34878D82A}">
                    <a16:rowId xmlns:a16="http://schemas.microsoft.com/office/drawing/2014/main" xmlns="" val="10005"/>
                  </a:ext>
                </a:extLst>
              </a:tr>
              <a:tr h="621032">
                <a:tc>
                  <a:txBody>
                    <a:bodyPr/>
                    <a:lstStyle/>
                    <a:p>
                      <a:pPr algn="ctr"/>
                      <a:r>
                        <a:rPr lang="en-US" altLang="zh-CN" sz="1400" b="1" dirty="0">
                          <a:solidFill>
                            <a:schemeClr val="tx1"/>
                          </a:solidFill>
                        </a:rPr>
                        <a:t>Other Cities</a:t>
                      </a:r>
                    </a:p>
                    <a:p>
                      <a:pPr algn="ctr"/>
                      <a:r>
                        <a:rPr lang="en-US" sz="1400" b="1" dirty="0">
                          <a:solidFill>
                            <a:schemeClr val="tx1"/>
                          </a:solidFill>
                        </a:rPr>
                        <a:t>(333 cities)</a:t>
                      </a:r>
                    </a:p>
                  </a:txBody>
                  <a:tcPr anchor="ctr"/>
                </a:tc>
                <a:tc>
                  <a:txBody>
                    <a:bodyPr/>
                    <a:lstStyle/>
                    <a:p>
                      <a:pPr algn="ctr"/>
                      <a:r>
                        <a:rPr lang="en-US" sz="1400" b="1" dirty="0">
                          <a:solidFill>
                            <a:schemeClr val="tx1"/>
                          </a:solidFill>
                        </a:rPr>
                        <a:t>10% ↓ </a:t>
                      </a:r>
                    </a:p>
                    <a:p>
                      <a:pPr algn="ctr"/>
                      <a:r>
                        <a:rPr lang="en-US" sz="1400" b="1" dirty="0">
                          <a:solidFill>
                            <a:schemeClr val="tx1"/>
                          </a:solidFill>
                        </a:rPr>
                        <a:t>(PM</a:t>
                      </a:r>
                      <a:r>
                        <a:rPr lang="en-US" sz="1400" b="1" baseline="-25000" dirty="0">
                          <a:solidFill>
                            <a:schemeClr val="tx1"/>
                          </a:solidFill>
                        </a:rPr>
                        <a:t>10</a:t>
                      </a:r>
                      <a:r>
                        <a:rPr lang="en-US" sz="1400" b="1" dirty="0">
                          <a:solidFill>
                            <a:schemeClr val="tx1"/>
                          </a:solidFill>
                        </a:rPr>
                        <a:t>)</a:t>
                      </a:r>
                    </a:p>
                  </a:txBody>
                  <a:tcPr anchor="ctr"/>
                </a:tc>
                <a:extLst>
                  <a:ext uri="{0D108BD9-81ED-4DB2-BD59-A6C34878D82A}">
                    <a16:rowId xmlns:a16="http://schemas.microsoft.com/office/drawing/2014/main" xmlns="" val="10006"/>
                  </a:ext>
                </a:extLst>
              </a:tr>
            </a:tbl>
          </a:graphicData>
        </a:graphic>
      </p:graphicFrame>
      <p:sp>
        <p:nvSpPr>
          <p:cNvPr id="29" name="Oval 9"/>
          <p:cNvSpPr>
            <a:spLocks noChangeArrowheads="1"/>
          </p:cNvSpPr>
          <p:nvPr/>
        </p:nvSpPr>
        <p:spPr bwMode="auto">
          <a:xfrm>
            <a:off x="-152400" y="3184360"/>
            <a:ext cx="3276600" cy="865807"/>
          </a:xfrm>
          <a:prstGeom prst="ellipse">
            <a:avLst/>
          </a:prstGeom>
          <a:noFill/>
          <a:ln w="57150">
            <a:solidFill>
              <a:schemeClr val="accent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ndParaRPr>
          </a:p>
        </p:txBody>
      </p:sp>
      <p:pic>
        <p:nvPicPr>
          <p:cNvPr id="15" name="Picture 2"/>
          <p:cNvPicPr>
            <a:picLocks noChangeAspect="1" noChangeArrowheads="1"/>
          </p:cNvPicPr>
          <p:nvPr/>
        </p:nvPicPr>
        <p:blipFill>
          <a:blip r:embed="rId4" cstate="print"/>
          <a:srcRect b="6478"/>
          <a:stretch>
            <a:fillRect/>
          </a:stretch>
        </p:blipFill>
        <p:spPr bwMode="auto">
          <a:xfrm>
            <a:off x="6067745" y="1397791"/>
            <a:ext cx="2664887" cy="1973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对角圆角矩形 15"/>
          <p:cNvSpPr/>
          <p:nvPr/>
        </p:nvSpPr>
        <p:spPr>
          <a:xfrm>
            <a:off x="6106558" y="3391887"/>
            <a:ext cx="2732642" cy="340876"/>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zh-CN" altLang="en-US" sz="2400" b="1" i="0" u="none" strike="noStrike" kern="1200" cap="none" spc="0" normalizeH="0" baseline="0" noProof="0">
              <a:ln>
                <a:noFill/>
              </a:ln>
              <a:noFill/>
              <a:effectLst/>
              <a:uLnTx/>
              <a:uFillTx/>
              <a:latin typeface="Times New Roman" pitchFamily="18" charset="0"/>
              <a:cs typeface="Times New Roman" pitchFamily="18" charset="0"/>
            </a:endParaRPr>
          </a:p>
        </p:txBody>
      </p:sp>
      <p:sp>
        <p:nvSpPr>
          <p:cNvPr id="19" name="矩形 18"/>
          <p:cNvSpPr/>
          <p:nvPr/>
        </p:nvSpPr>
        <p:spPr>
          <a:xfrm>
            <a:off x="6189302" y="3037060"/>
            <a:ext cx="146706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zh-CN" sz="1800" b="1" i="1" u="none" strike="noStrike" kern="1200" cap="none" spc="0" normalizeH="0" baseline="0" noProof="0" dirty="0">
                <a:ln w="11430">
                  <a:noFill/>
                </a:ln>
                <a:solidFill>
                  <a:srgbClr val="C00000"/>
                </a:solidFill>
                <a:effectLst/>
                <a:uLnTx/>
                <a:uFillTx/>
                <a:latin typeface="Arial"/>
              </a:rPr>
              <a:t>RSM/CMAQ</a:t>
            </a:r>
            <a:endParaRPr kumimoji="1" lang="zh-CN" altLang="en-US" sz="1800" b="1" i="1" u="none" strike="noStrike" kern="1200" cap="none" spc="0" normalizeH="0" baseline="0" noProof="0" dirty="0">
              <a:ln w="11430">
                <a:noFill/>
              </a:ln>
              <a:solidFill>
                <a:srgbClr val="C00000"/>
              </a:solidFill>
              <a:effectLst/>
              <a:uLnTx/>
              <a:uFillTx/>
              <a:latin typeface="Arial"/>
            </a:endParaRPr>
          </a:p>
        </p:txBody>
      </p:sp>
      <p:sp>
        <p:nvSpPr>
          <p:cNvPr id="20" name="TextBox 19"/>
          <p:cNvSpPr txBox="1"/>
          <p:nvPr/>
        </p:nvSpPr>
        <p:spPr>
          <a:xfrm>
            <a:off x="6040731" y="3426023"/>
            <a:ext cx="2950869"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AQ Response to Emissions Control</a:t>
            </a:r>
            <a:endParaRPr kumimoji="1" lang="zh-CN" altLang="en-US" sz="1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3" name="对角圆角矩形 22"/>
          <p:cNvSpPr/>
          <p:nvPr/>
        </p:nvSpPr>
        <p:spPr>
          <a:xfrm>
            <a:off x="4868416" y="6308522"/>
            <a:ext cx="2446784"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zh-CN" altLang="en-US" sz="2400" b="1" i="0" u="none" strike="noStrike" kern="1200" cap="none" spc="0" normalizeH="0" baseline="0" noProof="0">
              <a:ln>
                <a:noFill/>
              </a:ln>
              <a:solidFill>
                <a:srgbClr val="F79646">
                  <a:lumMod val="75000"/>
                </a:srgbClr>
              </a:solidFill>
              <a:effectLst/>
              <a:uLnTx/>
              <a:uFillTx/>
              <a:latin typeface="Times New Roman" pitchFamily="18" charset="0"/>
              <a:cs typeface="Times New Roman" pitchFamily="18" charset="0"/>
            </a:endParaRPr>
          </a:p>
        </p:txBody>
      </p:sp>
      <p:sp>
        <p:nvSpPr>
          <p:cNvPr id="24" name="矩形 23"/>
          <p:cNvSpPr/>
          <p:nvPr/>
        </p:nvSpPr>
        <p:spPr>
          <a:xfrm>
            <a:off x="4868416" y="5917704"/>
            <a:ext cx="153118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zh-CN" sz="1800" b="1" i="1" u="none" strike="noStrike" kern="1200" cap="none" spc="0" normalizeH="0" baseline="0" noProof="0" dirty="0">
                <a:ln w="11430">
                  <a:noFill/>
                </a:ln>
                <a:solidFill>
                  <a:srgbClr val="C00000"/>
                </a:solidFill>
                <a:effectLst/>
                <a:uLnTx/>
                <a:uFillTx/>
                <a:latin typeface="Arial"/>
              </a:rPr>
              <a:t>BenMAP-CE</a:t>
            </a:r>
            <a:endParaRPr kumimoji="1" lang="zh-CN" altLang="en-US" sz="1800" b="1" i="1" u="none" strike="noStrike" kern="1200" cap="none" spc="0" normalizeH="0" baseline="0" noProof="0" dirty="0">
              <a:ln w="11430">
                <a:noFill/>
              </a:ln>
              <a:solidFill>
                <a:srgbClr val="C00000"/>
              </a:solidFill>
              <a:effectLst/>
              <a:uLnTx/>
              <a:uFillTx/>
              <a:latin typeface="Arial"/>
            </a:endParaRPr>
          </a:p>
        </p:txBody>
      </p:sp>
      <p:sp>
        <p:nvSpPr>
          <p:cNvPr id="25" name="TextBox 24"/>
          <p:cNvSpPr txBox="1"/>
          <p:nvPr/>
        </p:nvSpPr>
        <p:spPr>
          <a:xfrm>
            <a:off x="4893597" y="6321623"/>
            <a:ext cx="2572043" cy="307777"/>
          </a:xfrm>
          <a:prstGeom prst="rect">
            <a:avLst/>
          </a:prstGeom>
          <a:noFill/>
          <a:ln w="3175">
            <a:noFill/>
          </a:ln>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Health and Economic Benefits</a:t>
            </a:r>
            <a:endParaRPr kumimoji="1"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67652" y="3707350"/>
            <a:ext cx="1912860" cy="208385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0" name="对角圆角矩形 22"/>
          <p:cNvSpPr/>
          <p:nvPr/>
        </p:nvSpPr>
        <p:spPr>
          <a:xfrm>
            <a:off x="7267652" y="5692444"/>
            <a:ext cx="2104022"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zh-CN" altLang="en-US" sz="2400" b="1" i="0" u="none" strike="noStrike" kern="1200" cap="none" spc="0" normalizeH="0" baseline="0" noProof="0">
              <a:ln>
                <a:noFill/>
              </a:ln>
              <a:solidFill>
                <a:srgbClr val="F79646">
                  <a:lumMod val="75000"/>
                </a:srgbClr>
              </a:solidFill>
              <a:effectLst/>
              <a:uLnTx/>
              <a:uFillTx/>
              <a:latin typeface="Times New Roman" pitchFamily="18" charset="0"/>
              <a:cs typeface="Times New Roman" pitchFamily="18" charset="0"/>
            </a:endParaRPr>
          </a:p>
        </p:txBody>
      </p:sp>
      <p:sp>
        <p:nvSpPr>
          <p:cNvPr id="31" name="TextBox 30"/>
          <p:cNvSpPr txBox="1"/>
          <p:nvPr/>
        </p:nvSpPr>
        <p:spPr>
          <a:xfrm>
            <a:off x="6781800" y="5712023"/>
            <a:ext cx="2850314"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AQ Attainment</a:t>
            </a:r>
            <a:endParaRPr kumimoji="1" lang="zh-CN" altLang="en-US" sz="1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2" name="矩形 23"/>
          <p:cNvSpPr/>
          <p:nvPr/>
        </p:nvSpPr>
        <p:spPr>
          <a:xfrm>
            <a:off x="7267652" y="5301626"/>
            <a:ext cx="1206356"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zh-CN" sz="1800" b="1" i="1" u="none" strike="noStrike" kern="1200" cap="none" spc="0" normalizeH="0" baseline="0" noProof="0" dirty="0">
                <a:ln w="11430">
                  <a:noFill/>
                </a:ln>
                <a:solidFill>
                  <a:srgbClr val="C00000"/>
                </a:solidFill>
                <a:effectLst/>
                <a:uLnTx/>
                <a:uFillTx/>
                <a:latin typeface="Arial"/>
              </a:rPr>
              <a:t>SMAT-CE</a:t>
            </a:r>
            <a:endParaRPr kumimoji="1" lang="zh-CN" altLang="en-US" sz="1800" b="1" i="1" u="none" strike="noStrike" kern="1200" cap="none" spc="0" normalizeH="0" baseline="0" noProof="0" dirty="0">
              <a:ln w="11430">
                <a:noFill/>
              </a:ln>
              <a:solidFill>
                <a:srgbClr val="C00000"/>
              </a:solidFill>
              <a:effectLst/>
              <a:uLnTx/>
              <a:uFillTx/>
              <a:latin typeface="Arial"/>
            </a:endParaRPr>
          </a:p>
        </p:txBody>
      </p:sp>
      <p:sp>
        <p:nvSpPr>
          <p:cNvPr id="33" name="右弧形箭头 5"/>
          <p:cNvSpPr/>
          <p:nvPr/>
        </p:nvSpPr>
        <p:spPr bwMode="auto">
          <a:xfrm rot="14032713" flipV="1">
            <a:off x="6353913" y="3969883"/>
            <a:ext cx="660431" cy="891863"/>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1200" cap="none" spc="0" normalizeH="0" baseline="0" noProof="0">
              <a:ln>
                <a:noFill/>
              </a:ln>
              <a:solidFill>
                <a:prstClr val="black"/>
              </a:solidFill>
              <a:effectLst/>
              <a:uLnTx/>
              <a:uFillTx/>
              <a:latin typeface="Times New Roman" charset="0"/>
            </a:endParaRPr>
          </a:p>
        </p:txBody>
      </p:sp>
      <p:sp>
        <p:nvSpPr>
          <p:cNvPr id="7" name="Rectangle 6"/>
          <p:cNvSpPr/>
          <p:nvPr/>
        </p:nvSpPr>
        <p:spPr>
          <a:xfrm>
            <a:off x="76200" y="5410200"/>
            <a:ext cx="3854360" cy="1261884"/>
          </a:xfrm>
          <a:prstGeom prst="rect">
            <a:avLst/>
          </a:prstGeom>
          <a:ln w="28575">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Arial" charset="0"/>
              </a:rPr>
              <a:t>AQ Attainment in 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rPr>
              <a:t>   </a:t>
            </a:r>
            <a:r>
              <a:rPr kumimoji="0" lang="en-US" sz="2400" b="1" i="0" u="sng" strike="noStrike" kern="1200" cap="none" spc="0" normalizeH="0" baseline="0" noProof="0" dirty="0">
                <a:ln>
                  <a:noFill/>
                </a:ln>
                <a:solidFill>
                  <a:srgbClr val="FF0000"/>
                </a:solidFill>
                <a:effectLst/>
                <a:uLnTx/>
                <a:uFillTx/>
                <a:latin typeface="Arial" charset="0"/>
              </a:rPr>
              <a:t>2017</a:t>
            </a:r>
            <a:r>
              <a:rPr kumimoji="0" lang="en-US" sz="2400" b="1" i="0" u="none" strike="noStrike" kern="1200" cap="none" spc="0" normalizeH="0" baseline="0" noProof="0" dirty="0">
                <a:ln>
                  <a:noFill/>
                </a:ln>
                <a:solidFill>
                  <a:srgbClr val="FF0000"/>
                </a:solidFill>
                <a:effectLst/>
                <a:uLnTx/>
                <a:uFillTx/>
                <a:latin typeface="Arial" charset="0"/>
              </a:rPr>
              <a:t>: PM2.5  20%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rPr>
              <a:t>↓</a:t>
            </a:r>
            <a:endPar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rPr>
              <a:t>   </a:t>
            </a:r>
            <a:r>
              <a:rPr kumimoji="0" lang="en-US" sz="2400" b="1" i="0" u="sng" strike="noStrike" kern="1200" cap="none" spc="0" normalizeH="0" baseline="0" noProof="0" dirty="0">
                <a:ln>
                  <a:noFill/>
                </a:ln>
                <a:solidFill>
                  <a:srgbClr val="FF0000"/>
                </a:solidFill>
                <a:effectLst/>
                <a:uLnTx/>
                <a:uFillTx/>
                <a:latin typeface="Arial" charset="0"/>
              </a:rPr>
              <a:t>2030</a:t>
            </a:r>
            <a:r>
              <a:rPr kumimoji="0" lang="en-US" sz="2400" b="1" i="0" u="none" strike="noStrike" kern="1200" cap="none" spc="0" normalizeH="0" baseline="0" noProof="0" dirty="0">
                <a:ln>
                  <a:noFill/>
                </a:ln>
                <a:solidFill>
                  <a:srgbClr val="FF0000"/>
                </a:solidFill>
                <a:effectLst/>
                <a:uLnTx/>
                <a:uFillTx/>
                <a:latin typeface="Arial" charset="0"/>
              </a:rPr>
              <a:t>: </a:t>
            </a:r>
            <a:r>
              <a:rPr kumimoji="0" lang="en-US" sz="2000" b="1" i="0" u="none" strike="noStrike" kern="1200" cap="none" spc="0" normalizeH="0" baseline="0" noProof="0" dirty="0">
                <a:ln>
                  <a:noFill/>
                </a:ln>
                <a:solidFill>
                  <a:srgbClr val="FF0000"/>
                </a:solidFill>
                <a:effectLst/>
                <a:uLnTx/>
                <a:uFillTx/>
                <a:latin typeface="Arial" charset="0"/>
              </a:rPr>
              <a:t>Attain China NAAQS </a:t>
            </a:r>
            <a:endParaRPr kumimoji="0" lang="en-US" sz="2000" b="0" i="0" u="none" strike="noStrike" kern="1200" cap="none" spc="0" normalizeH="0" baseline="0" noProof="0" dirty="0">
              <a:ln>
                <a:noFill/>
              </a:ln>
              <a:solidFill>
                <a:srgbClr val="FF0000"/>
              </a:solidFill>
              <a:effectLst/>
              <a:uLnTx/>
              <a:uFillTx/>
              <a:latin typeface="Arial" charset="0"/>
            </a:endParaRPr>
          </a:p>
        </p:txBody>
      </p:sp>
      <p:pic>
        <p:nvPicPr>
          <p:cNvPr id="34" name="Picture 33"/>
          <p:cNvPicPr>
            <a:picLocks noChangeAspect="1"/>
          </p:cNvPicPr>
          <p:nvPr/>
        </p:nvPicPr>
        <p:blipFill>
          <a:blip r:embed="rId6" cstate="print"/>
          <a:stretch>
            <a:fillRect/>
          </a:stretch>
        </p:blipFill>
        <p:spPr>
          <a:xfrm>
            <a:off x="3418207" y="965420"/>
            <a:ext cx="2622524" cy="1660932"/>
          </a:xfrm>
          <a:prstGeom prst="rect">
            <a:avLst/>
          </a:prstGeom>
          <a:scene3d>
            <a:camera prst="perspectiveRight"/>
            <a:lightRig rig="threePt" dir="t"/>
          </a:scene3d>
        </p:spPr>
      </p:pic>
      <p:sp>
        <p:nvSpPr>
          <p:cNvPr id="35" name="右弧形箭头 5"/>
          <p:cNvSpPr/>
          <p:nvPr/>
        </p:nvSpPr>
        <p:spPr bwMode="auto">
          <a:xfrm rot="20207988" flipH="1">
            <a:off x="5338226" y="2234310"/>
            <a:ext cx="690201" cy="871589"/>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1200" cap="none" spc="0" normalizeH="0" baseline="0" noProof="0">
              <a:ln>
                <a:noFill/>
              </a:ln>
              <a:solidFill>
                <a:prstClr val="black"/>
              </a:solidFill>
              <a:effectLst/>
              <a:uLnTx/>
              <a:uFillTx/>
              <a:latin typeface="Times New Roman" charset="0"/>
            </a:endParaRPr>
          </a:p>
        </p:txBody>
      </p:sp>
      <p:sp>
        <p:nvSpPr>
          <p:cNvPr id="36" name="对角圆角矩形 34"/>
          <p:cNvSpPr/>
          <p:nvPr/>
        </p:nvSpPr>
        <p:spPr>
          <a:xfrm>
            <a:off x="3429000" y="2926379"/>
            <a:ext cx="2114056" cy="327081"/>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79646">
                  <a:lumMod val="75000"/>
                </a:srgbClr>
              </a:solidFill>
              <a:effectLst/>
              <a:uLnTx/>
              <a:uFillTx/>
              <a:latin typeface="Arial"/>
            </a:endParaRPr>
          </a:p>
        </p:txBody>
      </p:sp>
      <p:sp>
        <p:nvSpPr>
          <p:cNvPr id="37" name="TextBox 36"/>
          <p:cNvSpPr txBox="1"/>
          <p:nvPr/>
        </p:nvSpPr>
        <p:spPr>
          <a:xfrm>
            <a:off x="3388896" y="2984212"/>
            <a:ext cx="2581223" cy="292388"/>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1" u="none" strike="noStrike" kern="1200" cap="none" spc="0" normalizeH="0" baseline="0" noProof="0" dirty="0">
                <a:ln>
                  <a:noFill/>
                </a:ln>
                <a:solidFill>
                  <a:prstClr val="black"/>
                </a:solidFill>
                <a:effectLst/>
                <a:uLnTx/>
                <a:uFillTx/>
                <a:latin typeface="Arial" pitchFamily="34" charset="0"/>
              </a:rPr>
              <a:t>Emissions Control &amp; Cost</a:t>
            </a:r>
            <a:endParaRPr kumimoji="0" lang="zh-CN" altLang="en-US" sz="1300" b="1" i="1" u="none" strike="noStrike" kern="1200" cap="none" spc="0" normalizeH="0" baseline="0" noProof="0" dirty="0">
              <a:ln>
                <a:noFill/>
              </a:ln>
              <a:solidFill>
                <a:prstClr val="black"/>
              </a:solidFill>
              <a:effectLst/>
              <a:uLnTx/>
              <a:uFillTx/>
              <a:latin typeface="Arial" pitchFamily="34" charset="0"/>
            </a:endParaRPr>
          </a:p>
        </p:txBody>
      </p:sp>
      <p:sp>
        <p:nvSpPr>
          <p:cNvPr id="38" name="矩形 32"/>
          <p:cNvSpPr/>
          <p:nvPr/>
        </p:nvSpPr>
        <p:spPr>
          <a:xfrm>
            <a:off x="3482143" y="2526268"/>
            <a:ext cx="1190162" cy="369332"/>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a:ln w="11430"/>
                <a:solidFill>
                  <a:srgbClr val="FF0000"/>
                </a:solidFill>
                <a:effectLst>
                  <a:outerShdw blurRad="80000" dist="40000" dir="5040000" algn="tl">
                    <a:srgbClr val="000000">
                      <a:alpha val="30000"/>
                    </a:srgbClr>
                  </a:outerShdw>
                </a:effectLst>
                <a:uLnTx/>
                <a:uFillTx/>
                <a:latin typeface="Arial"/>
              </a:rPr>
              <a:t>ICET</a:t>
            </a:r>
            <a:endParaRPr kumimoji="0" lang="zh-CN" altLang="en-US" sz="1800" b="1" i="1"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Arial"/>
            </a:endParaRPr>
          </a:p>
        </p:txBody>
      </p:sp>
      <p:sp>
        <p:nvSpPr>
          <p:cNvPr id="6" name="右弧形箭头 5"/>
          <p:cNvSpPr/>
          <p:nvPr/>
        </p:nvSpPr>
        <p:spPr bwMode="auto">
          <a:xfrm rot="20223365">
            <a:off x="8550551" y="2969112"/>
            <a:ext cx="586134" cy="1029792"/>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1200" cap="none" spc="0" normalizeH="0" baseline="0" noProof="0">
              <a:ln>
                <a:noFill/>
              </a:ln>
              <a:solidFill>
                <a:prstClr val="black"/>
              </a:solidFill>
              <a:effectLst/>
              <a:uLnTx/>
              <a:uFillTx/>
              <a:latin typeface="Times New Roman" charset="0"/>
            </a:endParaRPr>
          </a:p>
        </p:txBody>
      </p:sp>
    </p:spTree>
    <p:extLst>
      <p:ext uri="{BB962C8B-B14F-4D97-AF65-F5344CB8AC3E}">
        <p14:creationId xmlns:p14="http://schemas.microsoft.com/office/powerpoint/2010/main" xmlns="" val="311930639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3" presetClass="entr" presetSubtype="1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3" presetClass="entr" presetSubtype="1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par>
                                <p:cTn id="37" presetID="3" presetClass="entr" presetSubtype="1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3" presetClass="entr" presetSubtype="10" fill="hold" grpId="0"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linds(horizontal)">
                                      <p:cBhvr>
                                        <p:cTn id="75" dur="500"/>
                                        <p:tgtEl>
                                          <p:spTgt spid="2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linds(horizontal)">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9" grpId="0" animBg="1"/>
      <p:bldP spid="20" grpId="0"/>
      <p:bldP spid="23" grpId="0" animBg="1"/>
      <p:bldP spid="24" grpId="0" animBg="1"/>
      <p:bldP spid="25" grpId="0"/>
      <p:bldP spid="30" grpId="0" animBg="1"/>
      <p:bldP spid="31" grpId="0"/>
      <p:bldP spid="32" grpId="0" animBg="1"/>
      <p:bldP spid="33" grpId="0" animBg="1"/>
      <p:bldP spid="7" grpId="0" animBg="1"/>
      <p:bldP spid="35" grpId="0" animBg="1"/>
      <p:bldP spid="36" grpId="0" animBg="1"/>
      <p:bldP spid="37" grpId="0"/>
      <p:bldP spid="38"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066800"/>
            <a:ext cx="9144000" cy="5791200"/>
          </a:xfrm>
          <a:prstGeom prst="rect">
            <a:avLst/>
          </a:prstGeom>
        </p:spPr>
      </p:pic>
      <p:sp>
        <p:nvSpPr>
          <p:cNvPr id="2" name="Rectangle 1"/>
          <p:cNvSpPr/>
          <p:nvPr/>
        </p:nvSpPr>
        <p:spPr>
          <a:xfrm>
            <a:off x="2746839" y="2895600"/>
            <a:ext cx="6320961" cy="10772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00FF"/>
                </a:solidFill>
                <a:effectLst/>
                <a:uLnTx/>
                <a:uFillTx/>
              </a:rPr>
              <a:t>ABaCAS</a:t>
            </a:r>
            <a:r>
              <a:rPr kumimoji="0" lang="en-US" altLang="zh-CN" sz="3200" b="1" i="0" u="none" strike="noStrike" kern="0" cap="none" spc="0" normalizeH="0" baseline="0" noProof="0" dirty="0">
                <a:ln>
                  <a:noFill/>
                </a:ln>
                <a:solidFill>
                  <a:srgbClr val="0000FF"/>
                </a:solidFill>
                <a:effectLst/>
                <a:uLnTx/>
                <a:uFillTx/>
              </a:rPr>
              <a:t>-SE “YRD 2017 case”: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00FF"/>
                </a:solidFill>
                <a:effectLst/>
                <a:uLnTx/>
                <a:uFillTx/>
              </a:rPr>
              <a:t>5~10 minutes to complete a run</a:t>
            </a:r>
            <a:endParaRPr kumimoji="0" lang="en-US" sz="3200" b="0" i="0" u="none" strike="noStrike" kern="0" cap="none" spc="0" normalizeH="0" baseline="0" noProof="0" dirty="0">
              <a:ln>
                <a:noFill/>
              </a:ln>
              <a:solidFill>
                <a:srgbClr val="0000FF"/>
              </a:solidFill>
              <a:effectLst/>
              <a:uLnTx/>
              <a:uFillTx/>
            </a:endParaRPr>
          </a:p>
        </p:txBody>
      </p:sp>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3600" b="1" dirty="0">
                <a:solidFill>
                  <a:srgbClr val="0000FF"/>
                </a:solidFill>
                <a:effectLst/>
              </a:rPr>
              <a:t>“ABaCAS-SE” </a:t>
            </a:r>
            <a:r>
              <a:rPr lang="en-US" altLang="zh-CN" sz="3200" b="1" dirty="0">
                <a:solidFill>
                  <a:srgbClr val="FF0000"/>
                </a:solidFill>
                <a:effectLst/>
              </a:rPr>
              <a:t>(Streamlined Edition):</a:t>
            </a:r>
            <a:r>
              <a:rPr lang="en-US" altLang="zh-CN" sz="3600" b="1" dirty="0">
                <a:solidFill>
                  <a:srgbClr val="FF0000"/>
                </a:solidFill>
                <a:effectLst/>
              </a:rPr>
              <a:t> </a:t>
            </a:r>
            <a:r>
              <a:rPr lang="en-US" altLang="zh-CN" sz="3200" b="1" dirty="0">
                <a:solidFill>
                  <a:srgbClr val="0000FF"/>
                </a:solidFill>
                <a:effectLst/>
              </a:rPr>
              <a:t/>
            </a:r>
            <a:br>
              <a:rPr lang="en-US" altLang="zh-CN" sz="3200" b="1" dirty="0">
                <a:solidFill>
                  <a:srgbClr val="0000FF"/>
                </a:solidFill>
                <a:effectLst/>
              </a:rPr>
            </a:br>
            <a:r>
              <a:rPr lang="en-US" altLang="zh-CN" sz="3200" b="1" dirty="0">
                <a:solidFill>
                  <a:srgbClr val="0000FF"/>
                </a:solidFill>
                <a:effectLst/>
              </a:rPr>
              <a:t>Developed for </a:t>
            </a:r>
            <a:r>
              <a:rPr lang="en-US" altLang="zh-CN" sz="3200" b="1" dirty="0">
                <a:solidFill>
                  <a:srgbClr val="FF0000"/>
                </a:solidFill>
                <a:effectLst/>
              </a:rPr>
              <a:t>Policy-Making and Analysis</a:t>
            </a:r>
            <a:endParaRPr lang="zh-CN" altLang="en-US" b="1" dirty="0">
              <a:solidFill>
                <a:srgbClr val="FF0000"/>
              </a:solidFill>
              <a:effectLst/>
            </a:endParaRPr>
          </a:p>
        </p:txBody>
      </p:sp>
      <p:sp>
        <p:nvSpPr>
          <p:cNvPr id="3" name="Rectangle 2"/>
          <p:cNvSpPr/>
          <p:nvPr/>
        </p:nvSpPr>
        <p:spPr>
          <a:xfrm>
            <a:off x="4796503" y="6029980"/>
            <a:ext cx="2438488"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1" u="none" strike="noStrike" kern="0" cap="none" spc="0" normalizeH="0" baseline="0" noProof="0" dirty="0" err="1">
                <a:ln>
                  <a:noFill/>
                </a:ln>
                <a:solidFill>
                  <a:srgbClr val="FF0000"/>
                </a:solidFill>
                <a:effectLst/>
                <a:uLnTx/>
                <a:uFillTx/>
                <a:latin typeface="Arial Black" panose="020B0A04020102020204" pitchFamily="34" charset="0"/>
              </a:rPr>
              <a:t>ABaCAS</a:t>
            </a:r>
            <a:r>
              <a:rPr kumimoji="0" lang="en-US" altLang="zh-CN" sz="2800" b="1" i="1" u="none" strike="noStrike" kern="0" cap="none" spc="0" normalizeH="0" baseline="0" noProof="0" dirty="0">
                <a:ln>
                  <a:noFill/>
                </a:ln>
                <a:solidFill>
                  <a:srgbClr val="FF0000"/>
                </a:solidFill>
                <a:effectLst/>
                <a:uLnTx/>
                <a:uFillTx/>
                <a:latin typeface="Arial Black" panose="020B0A04020102020204" pitchFamily="34" charset="0"/>
              </a:rPr>
              <a:t>-SE</a:t>
            </a:r>
            <a:endParaRPr kumimoji="0" lang="en-US" sz="2800" b="0" i="1" u="none" strike="noStrike" kern="0" cap="none" spc="0" normalizeH="0" baseline="0" noProof="0" dirty="0">
              <a:ln>
                <a:noFill/>
              </a:ln>
              <a:solidFill>
                <a:srgbClr val="FF0000"/>
              </a:solidFill>
              <a:effectLst/>
              <a:uLnTx/>
              <a:uFillTx/>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86719" y="4114800"/>
            <a:ext cx="1802035" cy="1802035"/>
          </a:xfrm>
          <a:prstGeom prst="rect">
            <a:avLst/>
          </a:prstGeom>
        </p:spPr>
      </p:pic>
      <p:pic>
        <p:nvPicPr>
          <p:cNvPr id="16" name="Picture 15"/>
          <p:cNvPicPr>
            <a:picLocks noChangeAspect="1"/>
          </p:cNvPicPr>
          <p:nvPr/>
        </p:nvPicPr>
        <p:blipFill rotWithShape="1">
          <a:blip r:embed="rId5" cstate="print"/>
          <a:srcRect l="27801" t="29733" r="1803" b="2810"/>
          <a:stretch/>
        </p:blipFill>
        <p:spPr>
          <a:xfrm>
            <a:off x="2746839" y="2209800"/>
            <a:ext cx="2217955" cy="1634853"/>
          </a:xfrm>
          <a:prstGeom prst="rect">
            <a:avLst/>
          </a:prstGeom>
        </p:spPr>
      </p:pic>
      <p:pic>
        <p:nvPicPr>
          <p:cNvPr id="17" name="Picture 16"/>
          <p:cNvPicPr>
            <a:picLocks noChangeAspect="1"/>
          </p:cNvPicPr>
          <p:nvPr/>
        </p:nvPicPr>
        <p:blipFill rotWithShape="1">
          <a:blip r:embed="rId6" cstate="print"/>
          <a:srcRect l="30293" t="29281" r="5123" b="8276"/>
          <a:stretch/>
        </p:blipFill>
        <p:spPr>
          <a:xfrm>
            <a:off x="6832216" y="2192311"/>
            <a:ext cx="2148867" cy="1602551"/>
          </a:xfrm>
          <a:prstGeom prst="rect">
            <a:avLst/>
          </a:prstGeom>
        </p:spPr>
      </p:pic>
      <p:pic>
        <p:nvPicPr>
          <p:cNvPr id="19" name="Picture 18"/>
          <p:cNvPicPr>
            <a:picLocks noChangeAspect="1"/>
          </p:cNvPicPr>
          <p:nvPr/>
        </p:nvPicPr>
        <p:blipFill rotWithShape="1">
          <a:blip r:embed="rId7" cstate="print"/>
          <a:srcRect l="45834" t="26296" r="3333" b="5334"/>
          <a:stretch/>
        </p:blipFill>
        <p:spPr>
          <a:xfrm>
            <a:off x="2792238" y="5157959"/>
            <a:ext cx="2266435" cy="1675896"/>
          </a:xfrm>
          <a:prstGeom prst="rect">
            <a:avLst/>
          </a:prstGeom>
        </p:spPr>
      </p:pic>
      <p:pic>
        <p:nvPicPr>
          <p:cNvPr id="12" name="Picture 11"/>
          <p:cNvPicPr>
            <a:picLocks noChangeAspect="1"/>
          </p:cNvPicPr>
          <p:nvPr/>
        </p:nvPicPr>
        <p:blipFill rotWithShape="1">
          <a:blip r:embed="rId8" cstate="print"/>
          <a:srcRect l="43627" t="19565" r="1807" b="13044"/>
          <a:stretch/>
        </p:blipFill>
        <p:spPr>
          <a:xfrm>
            <a:off x="6761495" y="3683888"/>
            <a:ext cx="2242395" cy="1685046"/>
          </a:xfrm>
          <a:prstGeom prst="rect">
            <a:avLst/>
          </a:prstGeom>
        </p:spPr>
      </p:pic>
      <p:pic>
        <p:nvPicPr>
          <p:cNvPr id="24"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86719" y="2213717"/>
            <a:ext cx="1822690" cy="163093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5" name="Picture 24"/>
          <p:cNvPicPr>
            <a:picLocks noChangeAspect="1"/>
          </p:cNvPicPr>
          <p:nvPr/>
        </p:nvPicPr>
        <p:blipFill rotWithShape="1">
          <a:blip r:embed="rId10" cstate="print"/>
          <a:srcRect l="50000" t="27686" r="4166" b="6574"/>
          <a:stretch/>
        </p:blipFill>
        <p:spPr>
          <a:xfrm>
            <a:off x="2792238" y="3794862"/>
            <a:ext cx="2101835" cy="1649991"/>
          </a:xfrm>
          <a:prstGeom prst="rect">
            <a:avLst/>
          </a:prstGeom>
        </p:spPr>
      </p:pic>
      <p:pic>
        <p:nvPicPr>
          <p:cNvPr id="23" name="Picture 22"/>
          <p:cNvPicPr>
            <a:picLocks noChangeAspect="1"/>
          </p:cNvPicPr>
          <p:nvPr/>
        </p:nvPicPr>
        <p:blipFill rotWithShape="1">
          <a:blip r:embed="rId11" cstate="print"/>
          <a:srcRect l="46012" t="31593" r="18988" b="5297"/>
          <a:stretch/>
        </p:blipFill>
        <p:spPr>
          <a:xfrm>
            <a:off x="5012825" y="3855959"/>
            <a:ext cx="1796584" cy="1562314"/>
          </a:xfrm>
          <a:prstGeom prst="rect">
            <a:avLst/>
          </a:prstGeom>
        </p:spPr>
      </p:pic>
      <p:pic>
        <p:nvPicPr>
          <p:cNvPr id="18" name="Picture 17"/>
          <p:cNvPicPr>
            <a:picLocks noChangeAspect="1"/>
          </p:cNvPicPr>
          <p:nvPr/>
        </p:nvPicPr>
        <p:blipFill rotWithShape="1">
          <a:blip r:embed="rId12" cstate="print"/>
          <a:srcRect l="47403" t="22836" r="3761" b="5997"/>
          <a:stretch/>
        </p:blipFill>
        <p:spPr>
          <a:xfrm>
            <a:off x="5017387" y="5378369"/>
            <a:ext cx="1792021" cy="1428093"/>
          </a:xfrm>
          <a:prstGeom prst="rect">
            <a:avLst/>
          </a:prstGeom>
        </p:spPr>
      </p:pic>
      <p:pic>
        <p:nvPicPr>
          <p:cNvPr id="5" name="Picture 4"/>
          <p:cNvPicPr>
            <a:picLocks noChangeAspect="1"/>
          </p:cNvPicPr>
          <p:nvPr/>
        </p:nvPicPr>
        <p:blipFill rotWithShape="1">
          <a:blip r:embed="rId13" cstate="print"/>
          <a:srcRect l="34181" t="23974" r="4802" b="5870"/>
          <a:stretch/>
        </p:blipFill>
        <p:spPr>
          <a:xfrm>
            <a:off x="6807344" y="5366885"/>
            <a:ext cx="2262314" cy="1491115"/>
          </a:xfrm>
          <a:prstGeom prst="rect">
            <a:avLst/>
          </a:prstGeom>
        </p:spPr>
      </p:pic>
      <p:sp>
        <p:nvSpPr>
          <p:cNvPr id="20" name="TextBox 19"/>
          <p:cNvSpPr txBox="1"/>
          <p:nvPr/>
        </p:nvSpPr>
        <p:spPr>
          <a:xfrm>
            <a:off x="6825622" y="5540514"/>
            <a:ext cx="2347117" cy="830997"/>
          </a:xfrm>
          <a:prstGeom prst="rect">
            <a:avLst/>
          </a:prstGeom>
          <a:noFill/>
        </p:spPr>
        <p:txBody>
          <a:bodyPr wrap="none" rtlCol="0">
            <a:spAutoFit/>
          </a:bodyPr>
          <a:lstStyle/>
          <a:p>
            <a:r>
              <a:rPr lang="en-US" sz="2400" b="1" dirty="0">
                <a:solidFill>
                  <a:srgbClr val="FF0000"/>
                </a:solidFill>
              </a:rPr>
              <a:t>Benefit/Cost = </a:t>
            </a:r>
          </a:p>
          <a:p>
            <a:r>
              <a:rPr lang="en-US" sz="2400" b="1" dirty="0">
                <a:solidFill>
                  <a:srgbClr val="FF0000"/>
                </a:solidFill>
              </a:rPr>
              <a:t>~12.5</a:t>
            </a:r>
          </a:p>
        </p:txBody>
      </p:sp>
      <p:sp>
        <p:nvSpPr>
          <p:cNvPr id="21" name="Rounded Rectangle 19"/>
          <p:cNvSpPr/>
          <p:nvPr/>
        </p:nvSpPr>
        <p:spPr>
          <a:xfrm>
            <a:off x="158995" y="5029200"/>
            <a:ext cx="2355605" cy="14477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xmlns="" val="11080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2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25"/>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18"/>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200"/>
                                  </p:stCondLst>
                                  <p:childTnLst>
                                    <p:set>
                                      <p:cBhvr>
                                        <p:cTn id="34" dur="1" fill="hold">
                                          <p:stCondLst>
                                            <p:cond delay="0"/>
                                          </p:stCondLst>
                                        </p:cTn>
                                        <p:tgtEl>
                                          <p:spTgt spid="5"/>
                                        </p:tgtEl>
                                        <p:attrNameLst>
                                          <p:attrName>style.visibility</p:attrName>
                                        </p:attrNameLst>
                                      </p:cBhvr>
                                      <p:to>
                                        <p:strVal val="visible"/>
                                      </p:to>
                                    </p:set>
                                  </p:childTnLst>
                                </p:cTn>
                              </p:par>
                              <p:par>
                                <p:cTn id="35" presetID="4" presetClass="entr" presetSubtype="16" fill="hold" grpId="0" nodeType="withEffect">
                                  <p:stCondLst>
                                    <p:cond delay="20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stretch>
            <a:fillRect/>
          </a:stretch>
        </p:blipFill>
        <p:spPr>
          <a:xfrm>
            <a:off x="4792255" y="4032781"/>
            <a:ext cx="4275545" cy="2825219"/>
          </a:xfrm>
          <a:prstGeom prst="rect">
            <a:avLst/>
          </a:prstGeom>
        </p:spPr>
      </p:pic>
      <p:pic>
        <p:nvPicPr>
          <p:cNvPr id="5" name="Picture 4"/>
          <p:cNvPicPr>
            <a:picLocks noChangeAspect="1"/>
          </p:cNvPicPr>
          <p:nvPr/>
        </p:nvPicPr>
        <p:blipFill>
          <a:blip r:embed="rId4" cstate="print"/>
          <a:stretch>
            <a:fillRect/>
          </a:stretch>
        </p:blipFill>
        <p:spPr>
          <a:xfrm>
            <a:off x="45632" y="1022684"/>
            <a:ext cx="4157179" cy="2747005"/>
          </a:xfrm>
          <a:prstGeom prst="rect">
            <a:avLst/>
          </a:prstGeom>
        </p:spPr>
      </p:pic>
      <p:pic>
        <p:nvPicPr>
          <p:cNvPr id="15" name="Picture 14"/>
          <p:cNvPicPr>
            <a:picLocks noChangeAspect="1"/>
          </p:cNvPicPr>
          <p:nvPr/>
        </p:nvPicPr>
        <p:blipFill>
          <a:blip r:embed="rId5" cstate="print"/>
          <a:stretch>
            <a:fillRect/>
          </a:stretch>
        </p:blipFill>
        <p:spPr>
          <a:xfrm>
            <a:off x="4774665" y="962999"/>
            <a:ext cx="4247503" cy="2806690"/>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0000FF"/>
                </a:solidFill>
                <a:effectLst>
                  <a:outerShdw blurRad="38100" dist="38100" dir="2700000" algn="tl">
                    <a:srgbClr val="000000">
                      <a:alpha val="43137"/>
                    </a:srgbClr>
                  </a:outerShdw>
                </a:effectLst>
              </a:rPr>
              <a:t>China YRD </a:t>
            </a:r>
            <a:r>
              <a:rPr lang="en-US" altLang="zh-CN" sz="3600" b="1" dirty="0">
                <a:solidFill>
                  <a:srgbClr val="FF0000"/>
                </a:solidFill>
                <a:effectLst>
                  <a:outerShdw blurRad="38100" dist="38100" dir="2700000" algn="tl">
                    <a:srgbClr val="000000">
                      <a:alpha val="43137"/>
                    </a:srgbClr>
                  </a:outerShdw>
                </a:effectLst>
              </a:rPr>
              <a:t>“</a:t>
            </a:r>
            <a:r>
              <a:rPr lang="en-US" altLang="zh-CN" sz="3600" b="1" u="sng" dirty="0">
                <a:solidFill>
                  <a:srgbClr val="FF0000"/>
                </a:solidFill>
                <a:effectLst>
                  <a:outerShdw blurRad="38100" dist="38100" dir="2700000" algn="tl">
                    <a:srgbClr val="000000">
                      <a:alpha val="43137"/>
                    </a:srgbClr>
                  </a:outerShdw>
                </a:effectLst>
              </a:rPr>
              <a:t>2030</a:t>
            </a:r>
            <a:r>
              <a:rPr lang="en-US" altLang="zh-CN" sz="3600" b="1" dirty="0">
                <a:solidFill>
                  <a:srgbClr val="FF0000"/>
                </a:solidFill>
                <a:effectLst>
                  <a:outerShdw blurRad="38100" dist="38100" dir="2700000" algn="tl">
                    <a:srgbClr val="000000">
                      <a:alpha val="43137"/>
                    </a:srgbClr>
                  </a:outerShdw>
                </a:effectLst>
              </a:rPr>
              <a:t>” PM2.5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RSM/CMAQ</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stretch>
            <a:fillRect/>
          </a:stretch>
        </p:blipFill>
        <p:spPr>
          <a:xfrm>
            <a:off x="0" y="4054163"/>
            <a:ext cx="4212940" cy="2783852"/>
          </a:xfrm>
          <a:prstGeom prst="rect">
            <a:avLst/>
          </a:prstGeom>
        </p:spPr>
      </p:pic>
      <p:sp>
        <p:nvSpPr>
          <p:cNvPr id="18" name="Rectangle 17"/>
          <p:cNvSpPr/>
          <p:nvPr/>
        </p:nvSpPr>
        <p:spPr>
          <a:xfrm>
            <a:off x="1166534" y="3769689"/>
            <a:ext cx="198163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BenMAP</a:t>
            </a: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8799174">
            <a:off x="4140235" y="3792225"/>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16665" y="3695524"/>
            <a:ext cx="199766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Benefit/Cost</a:t>
            </a:r>
            <a:endParaRPr kumimoji="0" lang="en-US" sz="2400" b="0"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sp>
        <p:nvSpPr>
          <p:cNvPr id="2" name="Rectangle 1"/>
          <p:cNvSpPr/>
          <p:nvPr/>
        </p:nvSpPr>
        <p:spPr>
          <a:xfrm>
            <a:off x="3138654" y="553544"/>
            <a:ext cx="278153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(5~10 minutes to run)</a:t>
            </a:r>
            <a:endParaRPr kumimoji="0" lang="en-US" sz="20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1" name="TextBox 20"/>
          <p:cNvSpPr txBox="1"/>
          <p:nvPr/>
        </p:nvSpPr>
        <p:spPr>
          <a:xfrm>
            <a:off x="5920185" y="4726475"/>
            <a:ext cx="299521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Benefit/Cost =~ 9</a:t>
            </a:r>
          </a:p>
        </p:txBody>
      </p:sp>
    </p:spTree>
    <p:extLst>
      <p:ext uri="{BB962C8B-B14F-4D97-AF65-F5344CB8AC3E}">
        <p14:creationId xmlns:p14="http://schemas.microsoft.com/office/powerpoint/2010/main" xmlns="" val="2217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7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2700"/>
                            </p:stCondLst>
                            <p:childTnLst>
                              <p:par>
                                <p:cTn id="31" presetID="1" presetClass="entr" presetSubtype="0" fill="hold" grpId="0"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grpId="0" nodeType="afterEffect">
                                  <p:stCondLst>
                                    <p:cond delay="50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par>
                                <p:cTn id="38" presetID="4" presetClass="entr" presetSubtype="16" fill="hold" grpId="0" nodeType="withEffect">
                                  <p:stCondLst>
                                    <p:cond delay="200"/>
                                  </p:stCondLst>
                                  <p:childTnLst>
                                    <p:set>
                                      <p:cBhvr>
                                        <p:cTn id="39" dur="1" fill="hold">
                                          <p:stCondLst>
                                            <p:cond delay="0"/>
                                          </p:stCondLst>
                                        </p:cTn>
                                        <p:tgtEl>
                                          <p:spTgt spid="21"/>
                                        </p:tgtEl>
                                        <p:attrNameLst>
                                          <p:attrName>style.visibility</p:attrName>
                                        </p:attrNameLst>
                                      </p:cBhvr>
                                      <p:to>
                                        <p:strVal val="visible"/>
                                      </p:to>
                                    </p:set>
                                    <p:animEffect transition="in" filter="box(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3" grpId="0" animBg="1"/>
      <p:bldP spid="24" grpId="0" animBg="1"/>
      <p:bldP spid="2"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u="sng" dirty="0">
                <a:solidFill>
                  <a:srgbClr val="FF0000"/>
                </a:solidFill>
                <a:effectLst>
                  <a:outerShdw blurRad="38100" dist="38100" dir="2700000" algn="tl">
                    <a:srgbClr val="000000">
                      <a:alpha val="43137"/>
                    </a:srgbClr>
                  </a:outerShdw>
                </a:effectLst>
              </a:rPr>
              <a:t>Western U.S.</a:t>
            </a:r>
            <a:r>
              <a:rPr lang="en-US" altLang="zh-CN" sz="3600" b="1" dirty="0">
                <a:solidFill>
                  <a:srgbClr val="0000FF"/>
                </a:solidFill>
                <a:effectLst>
                  <a:outerShdw blurRad="38100" dist="38100" dir="2700000" algn="tl">
                    <a:srgbClr val="000000">
                      <a:alpha val="43137"/>
                    </a:srgbClr>
                  </a:outerShdw>
                </a:effectLst>
              </a:rPr>
              <a:t> Case Study </a:t>
            </a:r>
            <a:r>
              <a:rPr lang="en-US" altLang="zh-CN" sz="3200" b="1" dirty="0">
                <a:effectLst>
                  <a:outerShdw blurRad="38100" dist="38100" dir="2700000" algn="tl">
                    <a:srgbClr val="000000">
                      <a:alpha val="43137"/>
                    </a:srgbClr>
                  </a:outerShdw>
                </a:effectLst>
              </a:rPr>
              <a:t>(</a:t>
            </a:r>
            <a:r>
              <a:rPr lang="en-US" altLang="zh-CN" sz="3200" b="1" dirty="0" err="1">
                <a:effectLst>
                  <a:outerShdw blurRad="38100" dist="38100" dir="2700000" algn="tl">
                    <a:srgbClr val="000000">
                      <a:alpha val="43137"/>
                    </a:srgbClr>
                  </a:outerShdw>
                </a:effectLst>
              </a:rPr>
              <a:t>ABaCAS</a:t>
            </a:r>
            <a:r>
              <a:rPr lang="en-US" altLang="zh-CN" sz="3200" b="1" dirty="0">
                <a:effectLst>
                  <a:outerShdw blurRad="38100" dist="38100" dir="2700000" algn="tl">
                    <a:srgbClr val="000000">
                      <a:alpha val="43137"/>
                    </a:srgbClr>
                  </a:outerShdw>
                </a:effectLst>
              </a:rPr>
              <a:t>-SE)</a:t>
            </a:r>
            <a:endParaRPr lang="zh-CN" altLang="en-US" sz="36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868378" y="597114"/>
            <a:ext cx="2577950"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CMAQ (no-RSM)</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6" name="Right Arrow 5"/>
          <p:cNvSpPr/>
          <p:nvPr/>
        </p:nvSpPr>
        <p:spPr>
          <a:xfrm>
            <a:off x="4191000" y="2209800"/>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a:off x="1166534" y="3729335"/>
            <a:ext cx="198163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Arial" charset="0"/>
                <a:ea typeface="+mn-ea"/>
                <a:cs typeface="+mn-cs"/>
              </a:rPr>
              <a:t>BenMAP</a:t>
            </a: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SMAT-CE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0" name="Right Arrow 19"/>
          <p:cNvSpPr/>
          <p:nvPr/>
        </p:nvSpPr>
        <p:spPr>
          <a:xfrm>
            <a:off x="4191000" y="5446089"/>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p:cNvSpPr/>
          <p:nvPr/>
        </p:nvSpPr>
        <p:spPr>
          <a:xfrm>
            <a:off x="6116665" y="3729335"/>
            <a:ext cx="199766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Benefit/Cost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 name="Rectangle 1"/>
          <p:cNvSpPr/>
          <p:nvPr/>
        </p:nvSpPr>
        <p:spPr>
          <a:xfrm>
            <a:off x="3660757" y="609600"/>
            <a:ext cx="192873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(PI: UNC-IE)</a:t>
            </a:r>
            <a:endParaRPr kumimoji="0" lang="en-US" sz="24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3" name="Right Arrow 22"/>
          <p:cNvSpPr/>
          <p:nvPr/>
        </p:nvSpPr>
        <p:spPr>
          <a:xfrm rot="8799174">
            <a:off x="4071731" y="3779047"/>
            <a:ext cx="105844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3" cstate="print"/>
          <a:stretch>
            <a:fillRect/>
          </a:stretch>
        </p:blipFill>
        <p:spPr>
          <a:xfrm>
            <a:off x="131108" y="1134979"/>
            <a:ext cx="3987661" cy="2514509"/>
          </a:xfrm>
          <a:prstGeom prst="rect">
            <a:avLst/>
          </a:prstGeom>
        </p:spPr>
      </p:pic>
      <p:pic>
        <p:nvPicPr>
          <p:cNvPr id="4" name="Picture 3"/>
          <p:cNvPicPr>
            <a:picLocks noChangeAspect="1"/>
          </p:cNvPicPr>
          <p:nvPr/>
        </p:nvPicPr>
        <p:blipFill>
          <a:blip r:embed="rId4" cstate="print"/>
          <a:stretch>
            <a:fillRect/>
          </a:stretch>
        </p:blipFill>
        <p:spPr>
          <a:xfrm>
            <a:off x="5148146" y="1058779"/>
            <a:ext cx="3843454" cy="2600260"/>
          </a:xfrm>
          <a:prstGeom prst="rect">
            <a:avLst/>
          </a:prstGeom>
        </p:spPr>
      </p:pic>
      <p:pic>
        <p:nvPicPr>
          <p:cNvPr id="5" name="Picture 4"/>
          <p:cNvPicPr>
            <a:picLocks noChangeAspect="1"/>
          </p:cNvPicPr>
          <p:nvPr/>
        </p:nvPicPr>
        <p:blipFill>
          <a:blip r:embed="rId5" cstate="print"/>
          <a:stretch>
            <a:fillRect/>
          </a:stretch>
        </p:blipFill>
        <p:spPr>
          <a:xfrm>
            <a:off x="17929" y="4191000"/>
            <a:ext cx="4100840" cy="2709862"/>
          </a:xfrm>
          <a:prstGeom prst="rect">
            <a:avLst/>
          </a:prstGeom>
        </p:spPr>
      </p:pic>
      <p:pic>
        <p:nvPicPr>
          <p:cNvPr id="10" name="Picture 9"/>
          <p:cNvPicPr>
            <a:picLocks noChangeAspect="1"/>
          </p:cNvPicPr>
          <p:nvPr/>
        </p:nvPicPr>
        <p:blipFill>
          <a:blip r:embed="rId6" cstate="print"/>
          <a:stretch>
            <a:fillRect/>
          </a:stretch>
        </p:blipFill>
        <p:spPr>
          <a:xfrm>
            <a:off x="5147758" y="4204447"/>
            <a:ext cx="3808455" cy="2709862"/>
          </a:xfrm>
          <a:prstGeom prst="rect">
            <a:avLst/>
          </a:prstGeom>
        </p:spPr>
      </p:pic>
      <p:sp>
        <p:nvSpPr>
          <p:cNvPr id="15" name="TextBox 14"/>
          <p:cNvSpPr txBox="1"/>
          <p:nvPr/>
        </p:nvSpPr>
        <p:spPr>
          <a:xfrm>
            <a:off x="5920185" y="4726475"/>
            <a:ext cx="2995215" cy="461665"/>
          </a:xfrm>
          <a:prstGeom prst="rect">
            <a:avLst/>
          </a:prstGeom>
          <a:noFill/>
        </p:spPr>
        <p:txBody>
          <a:bodyPr wrap="square" rtlCol="0">
            <a:spAutoFit/>
          </a:bodyPr>
          <a:lstStyle/>
          <a:p>
            <a:r>
              <a:rPr lang="en-US" sz="2400" b="1" dirty="0">
                <a:solidFill>
                  <a:srgbClr val="FF0000"/>
                </a:solidFill>
              </a:rPr>
              <a:t>Benefit/Cost =~ 18</a:t>
            </a:r>
          </a:p>
        </p:txBody>
      </p:sp>
    </p:spTree>
    <p:extLst>
      <p:ext uri="{BB962C8B-B14F-4D97-AF65-F5344CB8AC3E}">
        <p14:creationId xmlns:p14="http://schemas.microsoft.com/office/powerpoint/2010/main" xmlns="" val="689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100"/>
                            </p:stCondLst>
                            <p:childTnLst>
                              <p:par>
                                <p:cTn id="18" presetID="1" presetClass="entr" presetSubtype="0" fill="hold" grpId="0" nodeType="afterEffect">
                                  <p:stCondLst>
                                    <p:cond delay="4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7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grpId="0" nodeType="afterEffect">
                                  <p:stCondLst>
                                    <p:cond delay="7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6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nodeType="afterEffect">
                                  <p:stCondLst>
                                    <p:cond delay="20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2300"/>
                            </p:stCondLst>
                            <p:childTnLst>
                              <p:par>
                                <p:cTn id="32" presetID="1" presetClass="entr" presetSubtype="0" fill="hold" grpId="0" nodeType="afterEffect">
                                  <p:stCondLst>
                                    <p:cond delay="7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6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3600"/>
                            </p:stCondLst>
                            <p:childTnLst>
                              <p:par>
                                <p:cTn id="38" presetID="1" presetClass="entr" presetSubtype="0" fill="hold" nodeType="afterEffect">
                                  <p:stCondLst>
                                    <p:cond delay="200"/>
                                  </p:stCondLst>
                                  <p:childTnLst>
                                    <p:set>
                                      <p:cBhvr>
                                        <p:cTn id="39" dur="1" fill="hold">
                                          <p:stCondLst>
                                            <p:cond delay="0"/>
                                          </p:stCondLst>
                                        </p:cTn>
                                        <p:tgtEl>
                                          <p:spTgt spid="10"/>
                                        </p:tgtEl>
                                        <p:attrNameLst>
                                          <p:attrName>style.visibility</p:attrName>
                                        </p:attrNameLst>
                                      </p:cBhvr>
                                      <p:to>
                                        <p:strVal val="visible"/>
                                      </p:to>
                                    </p:set>
                                  </p:childTnLst>
                                </p:cTn>
                              </p:par>
                              <p:par>
                                <p:cTn id="40" presetID="4" presetClass="entr" presetSubtype="16"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4" grpId="0" animBg="1"/>
      <p:bldP spid="2" grpId="0"/>
      <p:bldP spid="23"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0416D6-9377-4C28-9584-0CC55390FED6}"/>
              </a:ext>
            </a:extLst>
          </p:cNvPr>
          <p:cNvPicPr>
            <a:picLocks noChangeAspect="1"/>
          </p:cNvPicPr>
          <p:nvPr/>
        </p:nvPicPr>
        <p:blipFill>
          <a:blip r:embed="rId2" cstate="print"/>
          <a:stretch>
            <a:fillRect/>
          </a:stretch>
        </p:blipFill>
        <p:spPr>
          <a:xfrm>
            <a:off x="519915" y="1115129"/>
            <a:ext cx="8243085" cy="5112993"/>
          </a:xfrm>
          <a:prstGeom prst="rect">
            <a:avLst/>
          </a:prstGeom>
          <a:ln>
            <a:solidFill>
              <a:schemeClr val="tx1"/>
            </a:solidFill>
          </a:ln>
        </p:spPr>
      </p:pic>
      <p:sp>
        <p:nvSpPr>
          <p:cNvPr id="22" name="标题 2"/>
          <p:cNvSpPr>
            <a:spLocks noGrp="1"/>
          </p:cNvSpPr>
          <p:nvPr>
            <p:ph type="title"/>
          </p:nvPr>
        </p:nvSpPr>
        <p:spPr>
          <a:xfrm>
            <a:off x="-10160" y="16466"/>
            <a:ext cx="9154160" cy="1021656"/>
          </a:xfrm>
          <a:solidFill>
            <a:schemeClr val="accent1">
              <a:lumMod val="20000"/>
              <a:lumOff val="80000"/>
            </a:schemeClr>
          </a:solidFill>
        </p:spPr>
        <p:txBody>
          <a:bodyPr>
            <a:noAutofit/>
          </a:bodyPr>
          <a:lstStyle/>
          <a:p>
            <a:r>
              <a:rPr lang="en-US" altLang="zh-CN" sz="3600" b="1" dirty="0">
                <a:solidFill>
                  <a:srgbClr val="FF0000"/>
                </a:solidFill>
                <a:effectLst/>
              </a:rPr>
              <a:t>“</a:t>
            </a:r>
            <a:r>
              <a:rPr lang="en-US" altLang="zh-CN" sz="3600" b="1" dirty="0" err="1">
                <a:solidFill>
                  <a:srgbClr val="FF0000"/>
                </a:solidFill>
                <a:effectLst/>
              </a:rPr>
              <a:t>ABaCAS</a:t>
            </a:r>
            <a:r>
              <a:rPr lang="en-US" altLang="zh-CN" sz="3600" b="1" dirty="0">
                <a:solidFill>
                  <a:srgbClr val="FF0000"/>
                </a:solidFill>
                <a:effectLst/>
              </a:rPr>
              <a:t>-OE”</a:t>
            </a:r>
            <a:r>
              <a:rPr lang="en-US" altLang="zh-CN" sz="3200" b="1" dirty="0">
                <a:solidFill>
                  <a:srgbClr val="FF0000"/>
                </a:solidFill>
                <a:effectLst/>
              </a:rPr>
              <a:t>: </a:t>
            </a:r>
            <a:r>
              <a:rPr lang="en-US" altLang="zh-CN" sz="2800" b="1" dirty="0">
                <a:solidFill>
                  <a:srgbClr val="FF0000"/>
                </a:solidFill>
                <a:effectLst/>
              </a:rPr>
              <a:t/>
            </a:r>
            <a:br>
              <a:rPr lang="en-US" altLang="zh-CN" sz="2800" b="1" dirty="0">
                <a:solidFill>
                  <a:srgbClr val="FF0000"/>
                </a:solidFill>
                <a:effectLst/>
              </a:rPr>
            </a:br>
            <a:r>
              <a:rPr lang="en-US" altLang="zh-CN" sz="2800" b="1" dirty="0">
                <a:solidFill>
                  <a:srgbClr val="0000FF"/>
                </a:solidFill>
                <a:effectLst/>
              </a:rPr>
              <a:t>Optimized Edition (2018 Prototype)</a:t>
            </a:r>
            <a:endParaRPr lang="zh-CN" altLang="en-US" sz="3600" b="1" dirty="0">
              <a:solidFill>
                <a:srgbClr val="0000FF"/>
              </a:solidFill>
              <a:effectLst/>
            </a:endParaRPr>
          </a:p>
        </p:txBody>
      </p:sp>
      <p:sp>
        <p:nvSpPr>
          <p:cNvPr id="13" name="Slide Number Placeholder 8"/>
          <p:cNvSpPr>
            <a:spLocks noGrp="1"/>
          </p:cNvSpPr>
          <p:nvPr>
            <p:ph type="sldNum" sz="quarter" idx="12"/>
          </p:nvPr>
        </p:nvSpPr>
        <p:spPr>
          <a:xfrm>
            <a:off x="6553200" y="6305129"/>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2" name="Slide Number Placeholder 8"/>
          <p:cNvSpPr txBox="1">
            <a:spLocks/>
          </p:cNvSpPr>
          <p:nvPr/>
        </p:nvSpPr>
        <p:spPr bwMode="auto">
          <a:xfrm>
            <a:off x="6346859" y="6338242"/>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000000"/>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Rectangle 13"/>
          <p:cNvSpPr/>
          <p:nvPr/>
        </p:nvSpPr>
        <p:spPr>
          <a:xfrm>
            <a:off x="860459" y="6302027"/>
            <a:ext cx="715292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Developed for </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“Scientists” </a:t>
            </a: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and</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FF0000"/>
                </a:solidFill>
                <a:effectLst/>
                <a:uLnTx/>
                <a:uFillTx/>
                <a:latin typeface="Arial" charset="0"/>
                <a:ea typeface="+mn-ea"/>
                <a:cs typeface="+mn-cs"/>
              </a:rPr>
              <a:t>“Policy Makers”</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0" name="Rounded Rectangle 19"/>
          <p:cNvSpPr/>
          <p:nvPr/>
        </p:nvSpPr>
        <p:spPr>
          <a:xfrm>
            <a:off x="4572000" y="4190999"/>
            <a:ext cx="3276599" cy="8203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3" name="Straight Arrow Connector 22"/>
          <p:cNvCxnSpPr>
            <a:cxnSpLocks/>
          </p:cNvCxnSpPr>
          <p:nvPr/>
        </p:nvCxnSpPr>
        <p:spPr>
          <a:xfrm flipH="1">
            <a:off x="6423060" y="5044496"/>
            <a:ext cx="587340" cy="13045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819400" y="1930878"/>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xmlns="" val="3426913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6"/>
          <p:cNvSpPr>
            <a:spLocks noGrp="1"/>
          </p:cNvSpPr>
          <p:nvPr>
            <p:ph idx="1"/>
          </p:nvPr>
        </p:nvSpPr>
        <p:spPr>
          <a:xfrm>
            <a:off x="24143" y="905669"/>
            <a:ext cx="8915399" cy="5791200"/>
          </a:xfrm>
        </p:spPr>
        <p:txBody>
          <a:bodyPr>
            <a:noAutofit/>
          </a:bodyPr>
          <a:lstStyle/>
          <a:p>
            <a:pPr marL="858838" lvl="1" indent="-514350">
              <a:spcBef>
                <a:spcPts val="600"/>
              </a:spcBef>
              <a:buFont typeface="+mj-lt"/>
              <a:buAutoNum type="arabicPeriod"/>
            </a:pPr>
            <a:r>
              <a:rPr lang="en-US" sz="3200" b="1" i="1" dirty="0">
                <a:solidFill>
                  <a:srgbClr val="FF0000"/>
                </a:solidFill>
              </a:rPr>
              <a:t>“ABaCAS-OE”: </a:t>
            </a:r>
            <a:r>
              <a:rPr lang="en-US" sz="3200" b="1" i="1" u="sng" dirty="0">
                <a:solidFill>
                  <a:srgbClr val="FF0000"/>
                </a:solidFill>
              </a:rPr>
              <a:t>Optimized Edition </a:t>
            </a:r>
            <a:endParaRPr lang="en-US" sz="2400" b="1" i="1" u="sng" dirty="0">
              <a:solidFill>
                <a:srgbClr val="FF0000"/>
              </a:solidFill>
            </a:endParaRPr>
          </a:p>
          <a:p>
            <a:pPr marL="344488" lvl="1" indent="0">
              <a:spcBef>
                <a:spcPts val="600"/>
              </a:spcBef>
              <a:buNone/>
            </a:pPr>
            <a:r>
              <a:rPr lang="en-US" sz="2400" b="1" dirty="0"/>
              <a:t>	    </a:t>
            </a:r>
            <a:r>
              <a:rPr lang="en-US" sz="2400" dirty="0"/>
              <a:t>for developing optimized (least cost) control strategies</a:t>
            </a:r>
          </a:p>
          <a:p>
            <a:pPr marL="1201738" lvl="2" indent="-457200">
              <a:spcBef>
                <a:spcPts val="600"/>
              </a:spcBef>
              <a:buFont typeface="+mj-lt"/>
              <a:buAutoNum type="alphaLcParenR"/>
            </a:pPr>
            <a:r>
              <a:rPr lang="en-US" sz="2800" b="1" dirty="0">
                <a:solidFill>
                  <a:srgbClr val="0000FF"/>
                </a:solidFill>
              </a:rPr>
              <a:t>“pf-RSM”: </a:t>
            </a:r>
            <a:r>
              <a:rPr lang="en-US" dirty="0"/>
              <a:t>New-generation RSM w/ </a:t>
            </a:r>
            <a:r>
              <a:rPr lang="en-US" dirty="0">
                <a:solidFill>
                  <a:srgbClr val="FF0000"/>
                </a:solidFill>
              </a:rPr>
              <a:t>polynomial functions</a:t>
            </a:r>
          </a:p>
          <a:p>
            <a:pPr marL="1371600" lvl="3" indent="-342900">
              <a:spcBef>
                <a:spcPts val="600"/>
              </a:spcBef>
              <a:buFont typeface="Wingdings" panose="05000000000000000000" pitchFamily="2" charset="2"/>
              <a:buChar char="§"/>
            </a:pPr>
            <a:r>
              <a:rPr lang="en-US" sz="2400" dirty="0"/>
              <a:t>Significantly reduce # of model runs and increase accuracy of RSM predictions</a:t>
            </a:r>
          </a:p>
          <a:p>
            <a:pPr marL="1371600" lvl="3" indent="-342900">
              <a:spcBef>
                <a:spcPts val="600"/>
              </a:spcBef>
              <a:buFont typeface="Wingdings" panose="05000000000000000000" pitchFamily="2" charset="2"/>
              <a:buChar char="§"/>
            </a:pPr>
            <a:r>
              <a:rPr lang="en-US" sz="2400" dirty="0"/>
              <a:t>Provide </a:t>
            </a:r>
            <a:r>
              <a:rPr lang="en-US" sz="2400" dirty="0">
                <a:solidFill>
                  <a:srgbClr val="FF0000"/>
                </a:solidFill>
              </a:rPr>
              <a:t>multi-pollutant</a:t>
            </a:r>
            <a:r>
              <a:rPr lang="en-US" sz="2400" dirty="0"/>
              <a:t> (e.g., PM</a:t>
            </a:r>
            <a:r>
              <a:rPr lang="en-US" dirty="0"/>
              <a:t>2.5</a:t>
            </a:r>
            <a:r>
              <a:rPr lang="en-US" sz="2400" dirty="0"/>
              <a:t> &amp; O</a:t>
            </a:r>
            <a:r>
              <a:rPr lang="en-US" dirty="0"/>
              <a:t>3</a:t>
            </a:r>
            <a:r>
              <a:rPr lang="en-US" sz="2400" dirty="0"/>
              <a:t>) and </a:t>
            </a:r>
            <a:r>
              <a:rPr lang="en-US" sz="2400" dirty="0">
                <a:solidFill>
                  <a:srgbClr val="FF0000"/>
                </a:solidFill>
              </a:rPr>
              <a:t>temporal</a:t>
            </a:r>
            <a:r>
              <a:rPr lang="en-US" sz="2400" dirty="0"/>
              <a:t> (e.g., daily) RSM results</a:t>
            </a:r>
          </a:p>
          <a:p>
            <a:pPr marL="1201738" lvl="2" indent="-457200">
              <a:spcBef>
                <a:spcPts val="600"/>
              </a:spcBef>
              <a:buFont typeface="+mj-lt"/>
              <a:buAutoNum type="alphaLcParenR"/>
            </a:pPr>
            <a:r>
              <a:rPr lang="en-US" sz="2800" b="1" dirty="0">
                <a:solidFill>
                  <a:srgbClr val="0000FF"/>
                </a:solidFill>
              </a:rPr>
              <a:t>“LE-CO”: </a:t>
            </a:r>
            <a:r>
              <a:rPr lang="en-US" dirty="0" err="1"/>
              <a:t>LEast</a:t>
            </a:r>
            <a:r>
              <a:rPr lang="en-US" dirty="0"/>
              <a:t> </a:t>
            </a:r>
            <a:r>
              <a:rPr lang="en-US" dirty="0" err="1"/>
              <a:t>COst</a:t>
            </a:r>
            <a:r>
              <a:rPr lang="en-US" dirty="0"/>
              <a:t> </a:t>
            </a:r>
            <a:r>
              <a:rPr lang="en-US" dirty="0">
                <a:solidFill>
                  <a:srgbClr val="FF0000"/>
                </a:solidFill>
              </a:rPr>
              <a:t>control strategy optimizer </a:t>
            </a:r>
            <a:r>
              <a:rPr lang="en-US" dirty="0"/>
              <a:t>tool</a:t>
            </a:r>
          </a:p>
          <a:p>
            <a:pPr marL="1376363" lvl="3" indent="-344488">
              <a:spcBef>
                <a:spcPts val="600"/>
              </a:spcBef>
              <a:buFont typeface="Wingdings" panose="05000000000000000000" pitchFamily="2" charset="2"/>
              <a:buChar char="§"/>
            </a:pPr>
            <a:r>
              <a:rPr lang="en-US" sz="2400" dirty="0"/>
              <a:t>Link with “ICET” and “pf-RSM” to calculate optimized emissions control &amp; cost for attaining AQ goals </a:t>
            </a:r>
            <a:endParaRPr lang="en-US" dirty="0"/>
          </a:p>
          <a:p>
            <a:pPr marL="1201738" lvl="2" indent="-457200">
              <a:spcBef>
                <a:spcPts val="600"/>
              </a:spcBef>
              <a:buFont typeface="+mj-lt"/>
              <a:buAutoNum type="alphaLcParenR"/>
            </a:pPr>
            <a:r>
              <a:rPr lang="en-US" sz="2800" b="1" dirty="0"/>
              <a:t>Model-VAT:</a:t>
            </a:r>
            <a:r>
              <a:rPr lang="en-US" sz="2400" b="1" dirty="0"/>
              <a:t> </a:t>
            </a:r>
            <a:r>
              <a:rPr lang="en-US" sz="2400" dirty="0"/>
              <a:t>Model visualization &amp; analysis tools </a:t>
            </a:r>
          </a:p>
          <a:p>
            <a:pPr marL="1201738" lvl="2" indent="-457200">
              <a:spcBef>
                <a:spcPts val="600"/>
              </a:spcBef>
              <a:buFont typeface="+mj-lt"/>
              <a:buAutoNum type="alphaLcParenR"/>
            </a:pPr>
            <a:r>
              <a:rPr lang="en-US" sz="2800" b="1" dirty="0"/>
              <a:t>Data Fusion Tool: </a:t>
            </a:r>
            <a:r>
              <a:rPr lang="en-US" sz="2400" dirty="0"/>
              <a:t>Fuse monitoring &amp; model data</a:t>
            </a:r>
          </a:p>
          <a:p>
            <a:pPr marL="1258888" lvl="2" indent="-514350">
              <a:spcBef>
                <a:spcPts val="600"/>
              </a:spcBef>
              <a:buFont typeface="+mj-lt"/>
              <a:buAutoNum type="alphaLcParenR"/>
            </a:pPr>
            <a:endParaRPr lang="en-US" sz="2800" dirty="0"/>
          </a:p>
          <a:p>
            <a:pPr marL="344488" lvl="1" indent="0">
              <a:spcBef>
                <a:spcPts val="1200"/>
              </a:spcBef>
              <a:buNone/>
            </a:pPr>
            <a:r>
              <a:rPr lang="en-US" sz="3200" b="1" i="1" dirty="0">
                <a:solidFill>
                  <a:srgbClr val="0000FF"/>
                </a:solidFill>
              </a:rPr>
              <a:t>	</a:t>
            </a:r>
            <a:endParaRPr lang="en-US" sz="3200" b="1" dirty="0"/>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a:xfrm>
            <a:off x="981075" y="0"/>
            <a:ext cx="7486650" cy="584775"/>
          </a:xfrm>
          <a:prstGeom prst="rect">
            <a:avLst/>
          </a:prstGeom>
          <a:solidFill>
            <a:srgbClr val="FFFFCC"/>
          </a:solidFill>
          <a:ln w="28575">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Arial" charset="0"/>
                <a:ea typeface="+mn-ea"/>
                <a:cs typeface="+mn-cs"/>
              </a:rPr>
              <a:t>“ABaCAS 3.0”: Work Plan (2018-2019)</a:t>
            </a:r>
            <a:endParaRPr kumimoji="0" lang="en-US" sz="3200" b="0" i="0" u="none" strike="noStrike" kern="1200" cap="none" spc="0" normalizeH="0" baseline="0" noProof="0" dirty="0">
              <a:ln>
                <a:noFill/>
              </a:ln>
              <a:solidFill>
                <a:srgbClr val="0000FF"/>
              </a:solidFill>
              <a:effectLst/>
              <a:uLnTx/>
              <a:uFillTx/>
              <a:latin typeface="Arial" charset="0"/>
              <a:ea typeface="+mn-ea"/>
              <a:cs typeface="+mn-cs"/>
            </a:endParaRPr>
          </a:p>
        </p:txBody>
      </p:sp>
      <p:sp>
        <p:nvSpPr>
          <p:cNvPr id="3" name="Rectangle: Rounded Corners 2"/>
          <p:cNvSpPr/>
          <p:nvPr/>
        </p:nvSpPr>
        <p:spPr>
          <a:xfrm>
            <a:off x="80962" y="905669"/>
            <a:ext cx="8986838" cy="445567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823118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tLang="zh-CN" sz="4800" dirty="0">
                <a:effectLst>
                  <a:outerShdw blurRad="38100" dist="38100" dir="2700000" algn="tl">
                    <a:srgbClr val="000000">
                      <a:alpha val="43137"/>
                    </a:srgbClr>
                  </a:outerShdw>
                </a:effectLst>
                <a:ea typeface="SimSun" pitchFamily="2" charset="-122"/>
              </a:rPr>
              <a:t>Outline</a:t>
            </a:r>
            <a:endParaRPr lang="en-US" altLang="zh-CN" sz="4400" dirty="0">
              <a:effectLst>
                <a:outerShdw blurRad="38100" dist="38100" dir="2700000" algn="tl">
                  <a:srgbClr val="000000">
                    <a:alpha val="43137"/>
                  </a:srgbClr>
                </a:outerShdw>
              </a:effectLst>
              <a:ea typeface="SimSun" pitchFamily="2" charset="-122"/>
            </a:endParaRPr>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11" name="Content Placeholder 6"/>
          <p:cNvSpPr>
            <a:spLocks noGrp="1"/>
          </p:cNvSpPr>
          <p:nvPr>
            <p:ph idx="1"/>
          </p:nvPr>
        </p:nvSpPr>
        <p:spPr>
          <a:xfrm>
            <a:off x="76200" y="1143000"/>
            <a:ext cx="9067800" cy="5257800"/>
          </a:xfrm>
        </p:spPr>
        <p:txBody>
          <a:bodyPr/>
          <a:lstStyle/>
          <a:p>
            <a:pPr eaLnBrk="1" hangingPunct="1">
              <a:spcAft>
                <a:spcPts val="600"/>
              </a:spcAft>
            </a:pPr>
            <a:r>
              <a:rPr lang="en-US" sz="2400" b="1" i="1" dirty="0">
                <a:solidFill>
                  <a:srgbClr val="0000FF"/>
                </a:solidFill>
              </a:rPr>
              <a:t>Air </a:t>
            </a:r>
            <a:r>
              <a:rPr lang="en-US" sz="2400" b="1" i="1" u="sng" dirty="0">
                <a:solidFill>
                  <a:srgbClr val="0000FF"/>
                </a:solidFill>
              </a:rPr>
              <a:t>Benefit &amp; Cost </a:t>
            </a:r>
            <a:r>
              <a:rPr lang="en-US" sz="2400" b="1" i="1" dirty="0">
                <a:solidFill>
                  <a:srgbClr val="0000FF"/>
                </a:solidFill>
              </a:rPr>
              <a:t>and </a:t>
            </a:r>
            <a:r>
              <a:rPr lang="en-US" sz="2400" b="1" i="1" u="sng" dirty="0">
                <a:solidFill>
                  <a:srgbClr val="0000FF"/>
                </a:solidFill>
              </a:rPr>
              <a:t>Attainment</a:t>
            </a:r>
            <a:r>
              <a:rPr lang="en-US" sz="2400" b="1" i="1" dirty="0">
                <a:solidFill>
                  <a:srgbClr val="0000FF"/>
                </a:solidFill>
              </a:rPr>
              <a:t> Assessment System:</a:t>
            </a:r>
            <a:endParaRPr lang="en-US" sz="2400" b="1" i="1" dirty="0">
              <a:solidFill>
                <a:srgbClr val="FF0000"/>
              </a:solidFill>
            </a:endParaRPr>
          </a:p>
          <a:p>
            <a:pPr lvl="1" eaLnBrk="1" hangingPunct="1">
              <a:spcAft>
                <a:spcPts val="600"/>
              </a:spcAft>
              <a:buNone/>
            </a:pPr>
            <a:r>
              <a:rPr lang="en-US" b="1" i="1" dirty="0">
                <a:solidFill>
                  <a:srgbClr val="FF0000"/>
                </a:solidFill>
              </a:rPr>
              <a:t>“ABaCAS ”</a:t>
            </a:r>
            <a:r>
              <a:rPr lang="en-US" sz="2000" b="1" i="1" dirty="0"/>
              <a:t>: An integrated decision support system developed by a team of international scientists; key components including:</a:t>
            </a:r>
            <a:endParaRPr lang="en-US" b="1" i="1" dirty="0"/>
          </a:p>
          <a:p>
            <a:pPr lvl="2" eaLnBrk="1" hangingPunct="1">
              <a:lnSpc>
                <a:spcPct val="125000"/>
              </a:lnSpc>
              <a:spcBef>
                <a:spcPts val="0"/>
              </a:spcBef>
              <a:spcAft>
                <a:spcPts val="0"/>
              </a:spcAft>
            </a:pPr>
            <a:r>
              <a:rPr lang="en-US" sz="1800" b="1" i="1" dirty="0">
                <a:solidFill>
                  <a:srgbClr val="FF0000"/>
                </a:solidFill>
              </a:rPr>
              <a:t>“ICET”:</a:t>
            </a:r>
            <a:r>
              <a:rPr lang="zh-CN" altLang="en-US" sz="1800" b="1" i="1" dirty="0">
                <a:solidFill>
                  <a:srgbClr val="FF0000"/>
                </a:solidFill>
              </a:rPr>
              <a:t> </a:t>
            </a:r>
            <a:r>
              <a:rPr lang="en-US" altLang="zh-CN" sz="1800" b="1" i="1" dirty="0">
                <a:solidFill>
                  <a:srgbClr val="00B050"/>
                </a:solidFill>
              </a:rPr>
              <a:t>Control Cost Estimate Tool</a:t>
            </a:r>
          </a:p>
          <a:p>
            <a:pPr lvl="2" eaLnBrk="1" hangingPunct="1">
              <a:lnSpc>
                <a:spcPct val="125000"/>
              </a:lnSpc>
              <a:spcBef>
                <a:spcPts val="0"/>
              </a:spcBef>
              <a:spcAft>
                <a:spcPts val="0"/>
              </a:spcAft>
            </a:pPr>
            <a:r>
              <a:rPr lang="en-US" sz="1800" b="1" i="1" dirty="0">
                <a:solidFill>
                  <a:srgbClr val="FF0000"/>
                </a:solidFill>
              </a:rPr>
              <a:t>“RSM/CMAQ”: </a:t>
            </a:r>
            <a:r>
              <a:rPr lang="en-US" sz="1800" b="1" i="1" dirty="0">
                <a:solidFill>
                  <a:srgbClr val="00B050"/>
                </a:solidFill>
              </a:rPr>
              <a:t>Air Quality Assessment	Tool</a:t>
            </a:r>
          </a:p>
          <a:p>
            <a:pPr lvl="2" eaLnBrk="1" hangingPunct="1">
              <a:lnSpc>
                <a:spcPct val="125000"/>
              </a:lnSpc>
              <a:spcBef>
                <a:spcPts val="0"/>
              </a:spcBef>
              <a:spcAft>
                <a:spcPts val="0"/>
              </a:spcAft>
            </a:pPr>
            <a:r>
              <a:rPr lang="en-US" sz="1800" b="1" i="1" dirty="0">
                <a:solidFill>
                  <a:srgbClr val="FF0000"/>
                </a:solidFill>
              </a:rPr>
              <a:t>“SMAT-CE”: </a:t>
            </a:r>
            <a:r>
              <a:rPr lang="en-US" sz="1800" b="1" i="1" dirty="0">
                <a:solidFill>
                  <a:srgbClr val="00B050"/>
                </a:solidFill>
              </a:rPr>
              <a:t>Attainment Assessment Tool</a:t>
            </a:r>
          </a:p>
          <a:p>
            <a:pPr lvl="2" eaLnBrk="1" hangingPunct="1">
              <a:lnSpc>
                <a:spcPct val="125000"/>
              </a:lnSpc>
              <a:spcBef>
                <a:spcPts val="0"/>
              </a:spcBef>
              <a:spcAft>
                <a:spcPts val="0"/>
              </a:spcAft>
            </a:pPr>
            <a:r>
              <a:rPr lang="en-US" sz="1800" b="1" i="1" dirty="0">
                <a:solidFill>
                  <a:srgbClr val="FF0000"/>
                </a:solidFill>
              </a:rPr>
              <a:t>“</a:t>
            </a:r>
            <a:r>
              <a:rPr lang="en-US" sz="1800" b="1" i="1" dirty="0" err="1">
                <a:solidFill>
                  <a:srgbClr val="FF0000"/>
                </a:solidFill>
              </a:rPr>
              <a:t>BenMAP</a:t>
            </a:r>
            <a:r>
              <a:rPr lang="en-US" sz="1800" b="1" i="1" dirty="0">
                <a:solidFill>
                  <a:srgbClr val="FF0000"/>
                </a:solidFill>
              </a:rPr>
              <a:t>-CE”: </a:t>
            </a:r>
            <a:r>
              <a:rPr lang="en-US" sz="1800" b="1" i="1" dirty="0">
                <a:solidFill>
                  <a:srgbClr val="00B050"/>
                </a:solidFill>
              </a:rPr>
              <a:t>Health &amp; Economic Benefit Tool</a:t>
            </a:r>
          </a:p>
          <a:p>
            <a:pPr lvl="2" eaLnBrk="1" hangingPunct="1">
              <a:lnSpc>
                <a:spcPct val="125000"/>
              </a:lnSpc>
              <a:spcBef>
                <a:spcPts val="0"/>
              </a:spcBef>
              <a:spcAft>
                <a:spcPts val="0"/>
              </a:spcAft>
            </a:pPr>
            <a:r>
              <a:rPr lang="en-US" sz="1800" b="1" i="1" dirty="0">
                <a:solidFill>
                  <a:srgbClr val="FF0000"/>
                </a:solidFill>
              </a:rPr>
              <a:t>“LE-CO”: </a:t>
            </a:r>
            <a:r>
              <a:rPr lang="en-US" sz="1800" b="1" i="1" dirty="0">
                <a:solidFill>
                  <a:srgbClr val="00B050"/>
                </a:solidFill>
              </a:rPr>
              <a:t>Least Cost Optimizer Tool (prototype)</a:t>
            </a:r>
            <a:endParaRPr lang="en-US" sz="1800" b="1" dirty="0">
              <a:solidFill>
                <a:srgbClr val="00B050"/>
              </a:solidFill>
            </a:endParaRPr>
          </a:p>
          <a:p>
            <a:pPr eaLnBrk="1" hangingPunct="1">
              <a:lnSpc>
                <a:spcPct val="120000"/>
              </a:lnSpc>
              <a:spcBef>
                <a:spcPts val="0"/>
              </a:spcBef>
              <a:spcAft>
                <a:spcPts val="0"/>
              </a:spcAft>
            </a:pPr>
            <a:r>
              <a:rPr lang="en-US" sz="2400" b="1" i="1" dirty="0">
                <a:solidFill>
                  <a:srgbClr val="0000FF"/>
                </a:solidFill>
              </a:rPr>
              <a:t>Evolution &amp; Recent Development:</a:t>
            </a:r>
          </a:p>
          <a:p>
            <a:pPr marL="457200" lvl="1" indent="0" eaLnBrk="1" hangingPunct="1">
              <a:lnSpc>
                <a:spcPct val="120000"/>
              </a:lnSpc>
              <a:spcBef>
                <a:spcPts val="0"/>
              </a:spcBef>
              <a:spcAft>
                <a:spcPts val="0"/>
              </a:spcAft>
              <a:buNone/>
            </a:pPr>
            <a:r>
              <a:rPr lang="en-US" sz="2000" b="1" i="1" dirty="0"/>
              <a:t>1.</a:t>
            </a:r>
            <a:r>
              <a:rPr lang="en-US" sz="2000" b="1" i="1" dirty="0">
                <a:solidFill>
                  <a:srgbClr val="000000"/>
                </a:solidFill>
              </a:rPr>
              <a:t> </a:t>
            </a:r>
            <a:r>
              <a:rPr lang="en-US" sz="2000" b="1" i="1" dirty="0">
                <a:solidFill>
                  <a:srgbClr val="FF0000"/>
                </a:solidFill>
              </a:rPr>
              <a:t>ABaCAS Prototype</a:t>
            </a:r>
            <a:r>
              <a:rPr lang="en-US" sz="2000" b="1" i="1" dirty="0">
                <a:solidFill>
                  <a:srgbClr val="000000"/>
                </a:solidFill>
              </a:rPr>
              <a:t> (2015): Cost/Benefit &amp; Attainment Assessment</a:t>
            </a:r>
          </a:p>
          <a:p>
            <a:pPr marL="457200" lvl="1" indent="0" eaLnBrk="1" hangingPunct="1">
              <a:lnSpc>
                <a:spcPct val="120000"/>
              </a:lnSpc>
              <a:spcBef>
                <a:spcPts val="0"/>
              </a:spcBef>
              <a:spcAft>
                <a:spcPts val="0"/>
              </a:spcAft>
              <a:buNone/>
            </a:pPr>
            <a:r>
              <a:rPr lang="en-US" sz="2000" b="1" i="1" dirty="0">
                <a:solidFill>
                  <a:srgbClr val="000000"/>
                </a:solidFill>
              </a:rPr>
              <a:t>2. </a:t>
            </a:r>
            <a:r>
              <a:rPr lang="en-US" sz="2000" b="1" i="1" dirty="0">
                <a:solidFill>
                  <a:srgbClr val="FF0000"/>
                </a:solidFill>
              </a:rPr>
              <a:t>ABaCAS 1.0 </a:t>
            </a:r>
            <a:r>
              <a:rPr lang="en-US" sz="2000" b="1" i="1" dirty="0">
                <a:solidFill>
                  <a:srgbClr val="000000"/>
                </a:solidFill>
              </a:rPr>
              <a:t>(2016): Connected under One Integrated Platform </a:t>
            </a:r>
          </a:p>
          <a:p>
            <a:pPr marL="457200" lvl="1" indent="0" eaLnBrk="1" hangingPunct="1">
              <a:lnSpc>
                <a:spcPct val="120000"/>
              </a:lnSpc>
              <a:spcBef>
                <a:spcPts val="0"/>
              </a:spcBef>
              <a:spcAft>
                <a:spcPts val="0"/>
              </a:spcAft>
              <a:buNone/>
            </a:pPr>
            <a:r>
              <a:rPr lang="en-US" sz="2000" b="1" i="1" dirty="0">
                <a:solidFill>
                  <a:srgbClr val="000000"/>
                </a:solidFill>
              </a:rPr>
              <a:t>3. </a:t>
            </a:r>
            <a:r>
              <a:rPr lang="en-US" sz="2000" b="1" i="1" dirty="0">
                <a:solidFill>
                  <a:srgbClr val="FF0000"/>
                </a:solidFill>
              </a:rPr>
              <a:t>ABaCAS 2.0 </a:t>
            </a:r>
            <a:r>
              <a:rPr lang="en-US" sz="2000" b="1" i="1" dirty="0">
                <a:solidFill>
                  <a:srgbClr val="000000"/>
                </a:solidFill>
              </a:rPr>
              <a:t>(2017): </a:t>
            </a:r>
            <a:r>
              <a:rPr lang="en-US" sz="2000" b="1" i="1" dirty="0"/>
              <a:t>ABaCAS Streamlined Edition </a:t>
            </a:r>
            <a:r>
              <a:rPr lang="en-US" sz="2000" b="1" i="1" dirty="0">
                <a:solidFill>
                  <a:srgbClr val="FF0000"/>
                </a:solidFill>
              </a:rPr>
              <a:t>(ABaCAS-SE) </a:t>
            </a:r>
          </a:p>
          <a:p>
            <a:pPr marL="457200" lvl="1" indent="0" eaLnBrk="1" hangingPunct="1">
              <a:lnSpc>
                <a:spcPct val="120000"/>
              </a:lnSpc>
              <a:spcBef>
                <a:spcPts val="0"/>
              </a:spcBef>
              <a:spcAft>
                <a:spcPts val="0"/>
              </a:spcAft>
              <a:buNone/>
            </a:pPr>
            <a:r>
              <a:rPr lang="en-US" sz="2000" b="1" i="1" dirty="0">
                <a:solidFill>
                  <a:srgbClr val="000000"/>
                </a:solidFill>
              </a:rPr>
              <a:t>4.</a:t>
            </a:r>
            <a:r>
              <a:rPr lang="en-US" sz="1800" b="1" i="1" dirty="0">
                <a:solidFill>
                  <a:srgbClr val="FF0000"/>
                </a:solidFill>
              </a:rPr>
              <a:t> </a:t>
            </a:r>
            <a:r>
              <a:rPr lang="en-US" sz="2000" b="1" i="1" dirty="0">
                <a:solidFill>
                  <a:srgbClr val="FF0000"/>
                </a:solidFill>
              </a:rPr>
              <a:t>ABaCAS 3.0 </a:t>
            </a:r>
            <a:r>
              <a:rPr lang="en-US" sz="2000" b="1" i="1" dirty="0">
                <a:solidFill>
                  <a:srgbClr val="000000"/>
                </a:solidFill>
              </a:rPr>
              <a:t>(2018): </a:t>
            </a:r>
            <a:r>
              <a:rPr lang="en-US" sz="2000" b="1" i="1" dirty="0"/>
              <a:t>ABaCAS Optimized Edition </a:t>
            </a:r>
            <a:r>
              <a:rPr lang="en-US" sz="2000" b="1" i="1" dirty="0">
                <a:solidFill>
                  <a:srgbClr val="FF0000"/>
                </a:solidFill>
              </a:rPr>
              <a:t>(ABaCAS-OE) </a:t>
            </a:r>
            <a:endParaRPr lang="en-US" sz="1800" b="1" i="1" dirty="0">
              <a:solidFill>
                <a:srgbClr val="000000"/>
              </a:solidFill>
            </a:endParaRPr>
          </a:p>
        </p:txBody>
      </p:sp>
      <p:pic>
        <p:nvPicPr>
          <p:cNvPr id="13" name="Picture 12"/>
          <p:cNvPicPr>
            <a:picLocks noChangeAspect="1"/>
          </p:cNvPicPr>
          <p:nvPr/>
        </p:nvPicPr>
        <p:blipFill rotWithShape="1">
          <a:blip r:embed="rId3" cstate="print"/>
          <a:srcRect l="68808" t="48484" r="4587" b="19191"/>
          <a:stretch/>
        </p:blipFill>
        <p:spPr>
          <a:xfrm>
            <a:off x="7237240" y="2514600"/>
            <a:ext cx="1547192" cy="1387138"/>
          </a:xfrm>
          <a:prstGeom prst="rect">
            <a:avLst/>
          </a:prstGeom>
        </p:spPr>
      </p:pic>
      <p:grpSp>
        <p:nvGrpSpPr>
          <p:cNvPr id="19" name="Group 18"/>
          <p:cNvGrpSpPr/>
          <p:nvPr/>
        </p:nvGrpSpPr>
        <p:grpSpPr>
          <a:xfrm>
            <a:off x="0" y="5999922"/>
            <a:ext cx="9190383" cy="884582"/>
            <a:chOff x="0" y="5999922"/>
            <a:chExt cx="9190383" cy="884582"/>
          </a:xfrm>
        </p:grpSpPr>
        <p:pic>
          <p:nvPicPr>
            <p:cNvPr id="20" name="Picture 8" descr="epafiles_aara_logo_epaseal"/>
            <p:cNvPicPr>
              <a:picLocks noChangeAspect="1" noChangeArrowheads="1"/>
            </p:cNvPicPr>
            <p:nvPr/>
          </p:nvPicPr>
          <p:blipFill>
            <a:blip r:embed="rId4" cstate="print"/>
            <a:srcRect/>
            <a:stretch>
              <a:fillRect/>
            </a:stretch>
          </p:blipFill>
          <p:spPr bwMode="auto">
            <a:xfrm>
              <a:off x="8214739" y="5999922"/>
              <a:ext cx="975644" cy="884582"/>
            </a:xfrm>
            <a:prstGeom prst="rect">
              <a:avLst/>
            </a:prstGeom>
            <a:noFill/>
            <a:ln w="9525">
              <a:noFill/>
              <a:miter lim="800000"/>
              <a:headEnd/>
              <a:tailEnd/>
            </a:ln>
          </p:spPr>
        </p:pic>
        <p:pic>
          <p:nvPicPr>
            <p:cNvPr id="21" name="图片 11"/>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7200"/>
                      </a14:imgEffect>
                    </a14:imgLayer>
                  </a14:imgProps>
                </a:ext>
                <a:ext uri="{28A0092B-C50C-407E-A947-70E740481C1C}">
                  <a14:useLocalDpi xmlns:a14="http://schemas.microsoft.com/office/drawing/2010/main" xmlns="" val="0"/>
                </a:ext>
              </a:extLst>
            </a:blip>
            <a:stretch>
              <a:fillRect/>
            </a:stretch>
          </p:blipFill>
          <p:spPr>
            <a:xfrm>
              <a:off x="1592222" y="6123568"/>
              <a:ext cx="769978" cy="71665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22" name="图片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6123567"/>
              <a:ext cx="715595" cy="716657"/>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23" name="Picture 17" descr="ut-wordmark"/>
            <p:cNvPicPr>
              <a:picLocks noChangeAspect="1" noChangeArrowheads="1"/>
            </p:cNvPicPr>
            <p:nvPr/>
          </p:nvPicPr>
          <p:blipFill>
            <a:blip r:embed="rId8" cstate="print"/>
            <a:srcRect/>
            <a:stretch>
              <a:fillRect/>
            </a:stretch>
          </p:blipFill>
          <p:spPr bwMode="auto">
            <a:xfrm>
              <a:off x="4876800" y="6189975"/>
              <a:ext cx="1028641" cy="591824"/>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24" name="Picture 153" descr="E:\u=376110736,955724030&amp;fm=23&amp;gp=0.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8261" t="14997" r="28229" b="42625"/>
            <a:stretch/>
          </p:blipFill>
          <p:spPr bwMode="auto">
            <a:xfrm>
              <a:off x="3200400" y="6123564"/>
              <a:ext cx="784840" cy="72774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Image result for UNC chapel hill"/>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794774" y="6123564"/>
              <a:ext cx="749025" cy="74902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Rectangle 1"/>
          <p:cNvSpPr/>
          <p:nvPr/>
        </p:nvSpPr>
        <p:spPr>
          <a:xfrm>
            <a:off x="152400" y="152400"/>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032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700"/>
                                        <p:tgtEl>
                                          <p:spTgt spid="11">
                                            <p:txEl>
                                              <p:pRg st="0" end="0"/>
                                            </p:txEl>
                                          </p:spTgt>
                                        </p:tgtEl>
                                      </p:cBhvr>
                                    </p:animEffect>
                                  </p:childTnLst>
                                </p:cTn>
                              </p:par>
                            </p:childTnLst>
                          </p:cTn>
                        </p:par>
                        <p:par>
                          <p:cTn id="8" fill="hold">
                            <p:stCondLst>
                              <p:cond delay="700"/>
                            </p:stCondLst>
                            <p:childTnLst>
                              <p:par>
                                <p:cTn id="9" presetID="3" presetClass="entr" presetSubtype="1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linds(horizontal)">
                                      <p:cBhvr>
                                        <p:cTn id="11" dur="700"/>
                                        <p:tgtEl>
                                          <p:spTgt spid="11">
                                            <p:txEl>
                                              <p:pRg st="1" end="1"/>
                                            </p:txEl>
                                          </p:spTgt>
                                        </p:tgtEl>
                                      </p:cBhvr>
                                    </p:animEffect>
                                  </p:childTnLst>
                                </p:cTn>
                              </p:par>
                            </p:childTnLst>
                          </p:cTn>
                        </p:par>
                        <p:par>
                          <p:cTn id="12" fill="hold">
                            <p:stCondLst>
                              <p:cond delay="1400"/>
                            </p:stCondLst>
                            <p:childTnLst>
                              <p:par>
                                <p:cTn id="13" presetID="3" presetClass="entr" presetSubtype="1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600"/>
                                        <p:tgtEl>
                                          <p:spTgt spid="11">
                                            <p:txEl>
                                              <p:pRg st="2" end="2"/>
                                            </p:txEl>
                                          </p:spTgt>
                                        </p:tgtEl>
                                      </p:cBhvr>
                                    </p:animEffec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linds(horizontal)">
                                      <p:cBhvr>
                                        <p:cTn id="19" dur="500"/>
                                        <p:tgtEl>
                                          <p:spTgt spid="11">
                                            <p:txEl>
                                              <p:pRg st="3" end="3"/>
                                            </p:txEl>
                                          </p:spTgt>
                                        </p:tgtEl>
                                      </p:cBhvr>
                                    </p:animEffect>
                                  </p:childTnLst>
                                </p:cTn>
                              </p:par>
                            </p:childTnLst>
                          </p:cTn>
                        </p:par>
                        <p:par>
                          <p:cTn id="20" fill="hold">
                            <p:stCondLst>
                              <p:cond delay="2500"/>
                            </p:stCondLst>
                            <p:childTnLst>
                              <p:par>
                                <p:cTn id="21" presetID="3" presetClass="entr" presetSubtype="10" fill="hold" grpId="0" nodeType="afterEffect">
                                  <p:stCondLst>
                                    <p:cond delay="10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linds(horizontal)">
                                      <p:cBhvr>
                                        <p:cTn id="23" dur="400"/>
                                        <p:tgtEl>
                                          <p:spTgt spid="11">
                                            <p:txEl>
                                              <p:pRg st="4" end="4"/>
                                            </p:txEl>
                                          </p:spTgt>
                                        </p:tgtEl>
                                      </p:cBhvr>
                                    </p:animEffect>
                                  </p:childTnLst>
                                </p:cTn>
                              </p:par>
                            </p:childTnLst>
                          </p:cTn>
                        </p:par>
                        <p:par>
                          <p:cTn id="24" fill="hold">
                            <p:stCondLst>
                              <p:cond delay="3000"/>
                            </p:stCondLst>
                            <p:childTnLst>
                              <p:par>
                                <p:cTn id="25" presetID="3" presetClass="entr" presetSubtype="1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600"/>
                                        <p:tgtEl>
                                          <p:spTgt spid="11">
                                            <p:txEl>
                                              <p:pRg st="5" end="5"/>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blinds(horizontal)">
                                      <p:cBhvr>
                                        <p:cTn id="30" dur="600"/>
                                        <p:tgtEl>
                                          <p:spTgt spid="11">
                                            <p:txEl>
                                              <p:pRg st="6" end="6"/>
                                            </p:txEl>
                                          </p:spTgt>
                                        </p:tgtEl>
                                      </p:cBhvr>
                                    </p:animEffect>
                                  </p:childTnLst>
                                </p:cTn>
                              </p:par>
                            </p:childTnLst>
                          </p:cTn>
                        </p:par>
                        <p:par>
                          <p:cTn id="31" fill="hold">
                            <p:stCondLst>
                              <p:cond delay="3600"/>
                            </p:stCondLst>
                            <p:childTnLst>
                              <p:par>
                                <p:cTn id="32" presetID="2" presetClass="entr" presetSubtype="4"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par>
                          <p:cTn id="36" fill="hold">
                            <p:stCondLst>
                              <p:cond delay="4100"/>
                            </p:stCondLst>
                            <p:childTnLst>
                              <p:par>
                                <p:cTn id="37" presetID="3" presetClass="entr" presetSubtype="10" fill="hold" grpId="0" nodeType="after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blinds(horizontal)">
                                      <p:cBhvr>
                                        <p:cTn id="39" dur="1000"/>
                                        <p:tgtEl>
                                          <p:spTgt spid="11">
                                            <p:txEl>
                                              <p:pRg st="7" end="7"/>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blinds(horizontal)">
                                      <p:cBhvr>
                                        <p:cTn id="42" dur="1000"/>
                                        <p:tgtEl>
                                          <p:spTgt spid="11">
                                            <p:txEl>
                                              <p:pRg st="8" end="8"/>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
                                            <p:txEl>
                                              <p:pRg st="9" end="9"/>
                                            </p:txEl>
                                          </p:spTgt>
                                        </p:tgtEl>
                                        <p:attrNameLst>
                                          <p:attrName>style.visibility</p:attrName>
                                        </p:attrNameLst>
                                      </p:cBhvr>
                                      <p:to>
                                        <p:strVal val="visible"/>
                                      </p:to>
                                    </p:set>
                                    <p:animEffect transition="in" filter="blinds(horizontal)">
                                      <p:cBhvr>
                                        <p:cTn id="45" dur="1000"/>
                                        <p:tgtEl>
                                          <p:spTgt spid="11">
                                            <p:txEl>
                                              <p:pRg st="9" end="9"/>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1">
                                            <p:txEl>
                                              <p:pRg st="10" end="10"/>
                                            </p:txEl>
                                          </p:spTgt>
                                        </p:tgtEl>
                                        <p:attrNameLst>
                                          <p:attrName>style.visibility</p:attrName>
                                        </p:attrNameLst>
                                      </p:cBhvr>
                                      <p:to>
                                        <p:strVal val="visible"/>
                                      </p:to>
                                    </p:set>
                                    <p:animEffect transition="in" filter="blinds(horizontal)">
                                      <p:cBhvr>
                                        <p:cTn id="48" dur="1000"/>
                                        <p:tgtEl>
                                          <p:spTgt spid="11">
                                            <p:txEl>
                                              <p:pRg st="10" end="10"/>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1">
                                            <p:txEl>
                                              <p:pRg st="11" end="11"/>
                                            </p:txEl>
                                          </p:spTgt>
                                        </p:tgtEl>
                                        <p:attrNameLst>
                                          <p:attrName>style.visibility</p:attrName>
                                        </p:attrNameLst>
                                      </p:cBhvr>
                                      <p:to>
                                        <p:strVal val="visible"/>
                                      </p:to>
                                    </p:set>
                                    <p:animEffect transition="in" filter="blinds(horizontal)">
                                      <p:cBhvr>
                                        <p:cTn id="51" dur="10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76200"/>
            <a:ext cx="9144000" cy="1143000"/>
          </a:xfrm>
        </p:spPr>
        <p:txBody>
          <a:bodyPr>
            <a:normAutofit fontScale="90000"/>
          </a:bodyPr>
          <a:lstStyle/>
          <a:p>
            <a:r>
              <a:rPr lang="en-US" altLang="zh-CN" sz="3600" dirty="0">
                <a:solidFill>
                  <a:srgbClr val="FF0000"/>
                </a:solidFill>
                <a:effectLst/>
              </a:rPr>
              <a:t/>
            </a:r>
            <a:br>
              <a:rPr lang="en-US" altLang="zh-CN" sz="3600" dirty="0">
                <a:solidFill>
                  <a:srgbClr val="FF0000"/>
                </a:solidFill>
                <a:effectLst/>
              </a:rPr>
            </a:br>
            <a:r>
              <a:rPr lang="en-US" altLang="zh-CN" dirty="0">
                <a:solidFill>
                  <a:srgbClr val="FF0000"/>
                </a:solidFill>
                <a:effectLst/>
              </a:rPr>
              <a:t>“</a:t>
            </a:r>
            <a:r>
              <a:rPr lang="en-US" altLang="zh-CN" i="1" dirty="0">
                <a:solidFill>
                  <a:srgbClr val="FF0000"/>
                </a:solidFill>
                <a:effectLst/>
              </a:rPr>
              <a:t>ABaCAS-OE </a:t>
            </a:r>
            <a:r>
              <a:rPr lang="en-US" altLang="zh-CN" dirty="0">
                <a:solidFill>
                  <a:srgbClr val="FF0000"/>
                </a:solidFill>
                <a:effectLst/>
              </a:rPr>
              <a:t>” </a:t>
            </a:r>
            <a:r>
              <a:rPr lang="en-US" altLang="zh-CN" dirty="0">
                <a:solidFill>
                  <a:srgbClr val="7030A0"/>
                </a:solidFill>
                <a:effectLst/>
              </a:rPr>
              <a:t>(2018) </a:t>
            </a:r>
            <a:r>
              <a:rPr lang="en-US" altLang="zh-CN" dirty="0">
                <a:solidFill>
                  <a:srgbClr val="FF0000"/>
                </a:solidFill>
                <a:effectLst/>
              </a:rPr>
              <a:t/>
            </a:r>
            <a:br>
              <a:rPr lang="en-US" altLang="zh-CN" dirty="0">
                <a:solidFill>
                  <a:srgbClr val="FF0000"/>
                </a:solidFill>
                <a:effectLst/>
              </a:rPr>
            </a:br>
            <a:r>
              <a:rPr lang="en-US" altLang="zh-CN" sz="3100" dirty="0">
                <a:solidFill>
                  <a:srgbClr val="0000FF"/>
                </a:solidFill>
                <a:effectLst/>
              </a:rPr>
              <a:t>(Optimized Edition”: </a:t>
            </a:r>
            <a:r>
              <a:rPr lang="en-US" altLang="zh-CN" sz="3100" i="1" dirty="0">
                <a:solidFill>
                  <a:srgbClr val="0000FF"/>
                </a:solidFill>
                <a:effectLst/>
              </a:rPr>
              <a:t>under “ABaCAS 3.0”</a:t>
            </a:r>
            <a:r>
              <a:rPr lang="en-US" altLang="zh-CN" sz="3100" dirty="0">
                <a:solidFill>
                  <a:srgbClr val="0000FF"/>
                </a:solidFill>
                <a:effectLst/>
              </a:rPr>
              <a:t>)</a:t>
            </a:r>
            <a:r>
              <a:rPr lang="en-US" altLang="zh-CN" dirty="0">
                <a:solidFill>
                  <a:srgbClr val="FF0000"/>
                </a:solidFill>
                <a:effectLst/>
              </a:rPr>
              <a:t/>
            </a:r>
            <a:br>
              <a:rPr lang="en-US" altLang="zh-CN" dirty="0">
                <a:solidFill>
                  <a:srgbClr val="FF0000"/>
                </a:solidFill>
                <a:effectLst/>
              </a:rPr>
            </a:br>
            <a:endParaRPr lang="zh-CN" altLang="en-US" dirty="0">
              <a:solidFill>
                <a:schemeClr val="tx1"/>
              </a:solidFill>
              <a:effectLst/>
            </a:endParaRPr>
          </a:p>
        </p:txBody>
      </p:sp>
      <p:sp>
        <p:nvSpPr>
          <p:cNvPr id="95" name="Down Arrow 94"/>
          <p:cNvSpPr/>
          <p:nvPr/>
        </p:nvSpPr>
        <p:spPr>
          <a:xfrm>
            <a:off x="6489869" y="4727910"/>
            <a:ext cx="320040" cy="626862"/>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 name="Group 7"/>
          <p:cNvGrpSpPr/>
          <p:nvPr/>
        </p:nvGrpSpPr>
        <p:grpSpPr>
          <a:xfrm>
            <a:off x="5029200" y="2699588"/>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439747" y="2836687"/>
                <a:ext cx="1619517" cy="67619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 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solidFill>
                      <a:srgbClr val="0000FF"/>
                    </a:solidFill>
                    <a:latin typeface="Calibri"/>
                  </a:rPr>
                  <a:t>Target</a:t>
                </a:r>
                <a:endParaRPr kumimoji="0" lang="en-US" sz="1800" b="1" i="0" u="none" strike="noStrike" kern="0" cap="none" spc="0" normalizeH="0" baseline="0" noProof="0" dirty="0">
                  <a:ln>
                    <a:noFill/>
                  </a:ln>
                  <a:solidFill>
                    <a:srgbClr val="0000FF"/>
                  </a:solidFill>
                  <a:effectLst/>
                  <a:uLnTx/>
                  <a:uFillTx/>
                  <a:latin typeface="Calibri"/>
                  <a:ea typeface="+mn-ea"/>
                  <a:cs typeface="+mn-cs"/>
                </a:endParaRPr>
              </a:p>
            </p:txBody>
          </p:sp>
          <p:sp>
            <p:nvSpPr>
              <p:cNvPr id="101" name="TextBox 100"/>
              <p:cNvSpPr txBox="1"/>
              <p:nvPr/>
            </p:nvSpPr>
            <p:spPr>
              <a:xfrm>
                <a:off x="6162417" y="5664240"/>
                <a:ext cx="2301720" cy="38639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Health Benefit ($$)</a:t>
                </a: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6" name="Rectangle 105"/>
            <p:cNvSpPr/>
            <p:nvPr/>
          </p:nvSpPr>
          <p:spPr>
            <a:xfrm>
              <a:off x="5441472" y="4054400"/>
              <a:ext cx="2631186" cy="676191"/>
            </a:xfrm>
            <a:prstGeom prst="rect">
              <a:avLst/>
            </a:prstGeom>
            <a:solidFill>
              <a:srgbClr val="FFFF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Optimized Control &amp; Cost for Attaining AQ Goals </a:t>
              </a:r>
            </a:p>
          </p:txBody>
        </p:sp>
      </p:grpSp>
      <p:sp>
        <p:nvSpPr>
          <p:cNvPr id="109" name="Down Arrow 108"/>
          <p:cNvSpPr/>
          <p:nvPr/>
        </p:nvSpPr>
        <p:spPr>
          <a:xfrm>
            <a:off x="6494138" y="584948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Benefit ($$)/Cost ($$)</a:t>
            </a:r>
            <a:endParaRPr kumimoji="0" lang="en-US" sz="2000" b="0" i="0" u="none" strike="noStrike" kern="0" cap="none" spc="0" normalizeH="0" baseline="0" noProof="0" dirty="0">
              <a:ln>
                <a:noFill/>
              </a:ln>
              <a:solidFill>
                <a:srgbClr val="FF0000"/>
              </a:solidFill>
              <a:effectLst/>
              <a:uLnTx/>
              <a:uFillTx/>
              <a:latin typeface="Calibri"/>
              <a:ea typeface="+mn-ea"/>
              <a:cs typeface="+mn-cs"/>
            </a:endParaRPr>
          </a:p>
        </p:txBody>
      </p:sp>
      <p:pic>
        <p:nvPicPr>
          <p:cNvPr id="59" name="Picture 2"/>
          <p:cNvPicPr>
            <a:picLocks noChangeAspect="1" noChangeArrowheads="1"/>
          </p:cNvPicPr>
          <p:nvPr/>
        </p:nvPicPr>
        <p:blipFill>
          <a:blip r:embed="rId4" cstate="print"/>
          <a:srcRect b="6478"/>
          <a:stretch>
            <a:fillRect/>
          </a:stretch>
        </p:blipFill>
        <p:spPr bwMode="auto">
          <a:xfrm>
            <a:off x="7966116" y="4239029"/>
            <a:ext cx="1196933" cy="932610"/>
          </a:xfrm>
          <a:prstGeom prst="rect">
            <a:avLst/>
          </a:prstGeom>
          <a:noFill/>
          <a:ln w="9525">
            <a:solidFill>
              <a:schemeClr val="tx1"/>
            </a:solid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70799" y="2196432"/>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85818" y="1828800"/>
              <a:ext cx="2705382" cy="2775568"/>
            </a:xfrm>
            <a:prstGeom prst="rect">
              <a:avLst/>
            </a:prstGeom>
            <a:ln>
              <a:solidFill>
                <a:schemeClr val="tx1"/>
              </a:solidFill>
            </a:ln>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3469004" y="1741810"/>
                <a:ext cx="2280787" cy="5427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Arial" charset="0"/>
                    <a:ea typeface="+mn-ea"/>
                    <a:cs typeface="+mn-cs"/>
                  </a:rPr>
                  <a:t>&gt; 12 ug/m</a:t>
                </a:r>
                <a:r>
                  <a:rPr kumimoji="0" lang="en-US" sz="800" b="1" i="0" u="none" strike="noStrike" kern="0" cap="none" spc="0" normalizeH="0" baseline="15000" noProof="0" dirty="0">
                    <a:ln>
                      <a:noFill/>
                    </a:ln>
                    <a:solidFill>
                      <a:srgbClr val="FF0000"/>
                    </a:solidFill>
                    <a:effectLst/>
                    <a:uLnTx/>
                    <a:uFillTx/>
                    <a:latin typeface="Arial" charset="0"/>
                    <a:ea typeface="+mn-ea"/>
                    <a:cs typeface="+mn-cs"/>
                  </a:rPr>
                  <a:t>3</a:t>
                </a:r>
                <a:r>
                  <a:rPr kumimoji="0" lang="en-US" sz="600" b="1" i="0" u="none" strike="noStrike" kern="0" cap="none" spc="0" normalizeH="0" baseline="0" noProof="0" dirty="0">
                    <a:ln>
                      <a:noFill/>
                    </a:ln>
                    <a:solidFill>
                      <a:srgbClr val="FF0000"/>
                    </a:solidFill>
                    <a:effectLst/>
                    <a:uLnTx/>
                    <a:uFillTx/>
                    <a:latin typeface="Arial" charset="0"/>
                    <a:ea typeface="+mn-ea"/>
                    <a:cs typeface="+mn-cs"/>
                  </a:rPr>
                  <a:t> (non-attainment) </a:t>
                </a: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970799" y="3280919"/>
            <a:ext cx="1197404" cy="9581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21267113">
            <a:off x="115625" y="99970"/>
            <a:ext cx="857072" cy="857072"/>
          </a:xfrm>
          <a:prstGeom prst="rect">
            <a:avLst/>
          </a:prstGeom>
        </p:spPr>
      </p:pic>
      <p:sp>
        <p:nvSpPr>
          <p:cNvPr id="54" name="Right Arrow 53"/>
          <p:cNvSpPr/>
          <p:nvPr/>
        </p:nvSpPr>
        <p:spPr>
          <a:xfrm>
            <a:off x="3212451" y="5530489"/>
            <a:ext cx="2210823" cy="26184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bwMode="auto">
          <a:xfrm>
            <a:off x="27089" y="1276362"/>
            <a:ext cx="4989375"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itchFamily="-110" charset="0"/>
              <a:ea typeface="+mn-ea"/>
              <a:cs typeface="+mn-cs"/>
            </a:endParaRPr>
          </a:p>
        </p:txBody>
      </p:sp>
      <p:sp>
        <p:nvSpPr>
          <p:cNvPr id="72" name="Rectangle 71"/>
          <p:cNvSpPr/>
          <p:nvPr/>
        </p:nvSpPr>
        <p:spPr>
          <a:xfrm>
            <a:off x="6296025" y="2288001"/>
            <a:ext cx="117761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1" u="none" strike="noStrike" kern="0" cap="none" spc="0" normalizeH="0" baseline="0" noProof="0" dirty="0">
                <a:ln>
                  <a:noFill/>
                </a:ln>
                <a:solidFill>
                  <a:srgbClr val="FF0000"/>
                </a:solidFill>
                <a:effectLst/>
                <a:uLnTx/>
                <a:uFillTx/>
                <a:latin typeface="Arial Black" panose="020B0A04020102020204" pitchFamily="34" charset="0"/>
                <a:ea typeface="宋体" panose="02010600030101010101" pitchFamily="2" charset="-122"/>
                <a:cs typeface="+mn-cs"/>
              </a:rPr>
              <a:t>ABaCAS-OE</a:t>
            </a:r>
            <a:endParaRPr kumimoji="0" lang="en-US" sz="1100" b="0" i="1" u="none" strike="noStrike" kern="0" cap="none" spc="0" normalizeH="0" baseline="0" noProof="0" dirty="0">
              <a:ln>
                <a:noFill/>
              </a:ln>
              <a:solidFill>
                <a:srgbClr val="FF0000"/>
              </a:solidFill>
              <a:effectLst/>
              <a:uLnTx/>
              <a:uFillTx/>
              <a:latin typeface="Arial Black" panose="020B0A04020102020204" pitchFamily="34" charset="0"/>
              <a:ea typeface="+mn-ea"/>
              <a:cs typeface="+mn-cs"/>
            </a:endParaRPr>
          </a:p>
        </p:txBody>
      </p:sp>
      <p:sp>
        <p:nvSpPr>
          <p:cNvPr id="90" name="Rectangle 89"/>
          <p:cNvSpPr/>
          <p:nvPr/>
        </p:nvSpPr>
        <p:spPr>
          <a:xfrm>
            <a:off x="2417654" y="1854825"/>
            <a:ext cx="2588242" cy="646331"/>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Pollutant B</a:t>
            </a:r>
            <a:r>
              <a:rPr kumimoji="0" lang="en-US" altLang="zh-CN" sz="20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a:t>
            </a:r>
            <a:r>
              <a:rPr kumimoji="0" lang="en-US" sz="2000" b="1" i="0" u="none" strike="noStrike" kern="0" cap="none" spc="0" normalizeH="0" baseline="0" noProof="0" dirty="0">
                <a:ln>
                  <a:noFill/>
                </a:ln>
                <a:solidFill>
                  <a:srgbClr val="C00000"/>
                </a:solidFill>
                <a:effectLst/>
                <a:uLnTx/>
                <a:uFillTx/>
                <a:latin typeface="Calibri"/>
                <a:ea typeface="+mn-ea"/>
                <a:cs typeface="+mn-cs"/>
              </a:rPr>
              <a:t>O</a:t>
            </a:r>
            <a:r>
              <a:rPr kumimoji="0" lang="en-US" sz="1600" b="1" i="0" u="none" strike="noStrike" kern="0" cap="none" spc="0" normalizeH="0" baseline="0" noProof="0" dirty="0">
                <a:ln>
                  <a:noFill/>
                </a:ln>
                <a:solidFill>
                  <a:srgbClr val="C00000"/>
                </a:solidFill>
                <a:effectLst/>
                <a:uLnTx/>
                <a:uFillTx/>
                <a:latin typeface="Calibri"/>
                <a:ea typeface="+mn-ea"/>
                <a:cs typeface="+mn-cs"/>
              </a:rPr>
              <a:t>3</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endParaRPr kumimoji="0" lang="en-US" sz="1600" b="1" i="0" u="none" strike="noStrike" kern="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attains 80 ppb (MDA8)</a:t>
            </a:r>
          </a:p>
        </p:txBody>
      </p:sp>
      <p:sp>
        <p:nvSpPr>
          <p:cNvPr id="115" name="Rectangle 114"/>
          <p:cNvSpPr/>
          <p:nvPr/>
        </p:nvSpPr>
        <p:spPr>
          <a:xfrm>
            <a:off x="1273838" y="1370946"/>
            <a:ext cx="230543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latin typeface="Arial" pitchFamily="34" charset="0"/>
                <a:ea typeface="宋体" panose="02010600030101010101" pitchFamily="2" charset="-122"/>
                <a:cs typeface="Arial" pitchFamily="34" charset="0"/>
              </a:rPr>
              <a:t>Attainment Goals</a:t>
            </a:r>
            <a:endParaRPr kumimoji="0" lang="en-US" sz="2000" b="0" i="0"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16" name="Rectangle 115"/>
          <p:cNvSpPr/>
          <p:nvPr/>
        </p:nvSpPr>
        <p:spPr>
          <a:xfrm>
            <a:off x="27090" y="1860330"/>
            <a:ext cx="2390564" cy="646331"/>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Pollutant A: </a:t>
            </a:r>
            <a:r>
              <a:rPr kumimoji="0" lang="en-US" sz="2000" b="1" i="0" u="none" strike="noStrike" kern="0" cap="none" spc="0" normalizeH="0" baseline="0" noProof="0" dirty="0">
                <a:ln>
                  <a:noFill/>
                </a:ln>
                <a:solidFill>
                  <a:srgbClr val="C00000"/>
                </a:solidFill>
                <a:effectLst/>
                <a:uLnTx/>
                <a:uFillTx/>
                <a:latin typeface="Calibri"/>
                <a:ea typeface="+mn-ea"/>
                <a:cs typeface="+mn-cs"/>
              </a:rPr>
              <a:t>PM2.5</a:t>
            </a:r>
            <a:r>
              <a:rPr kumimoji="0" lang="en-US" sz="1600" b="1" i="0" u="none" strike="noStrike" kern="0" cap="none" spc="0" normalizeH="0" baseline="0" noProof="0" dirty="0">
                <a:ln>
                  <a:noFill/>
                </a:ln>
                <a:solidFill>
                  <a:srgbClr val="C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attains 35 </a:t>
            </a:r>
            <a:r>
              <a:rPr kumimoji="0" lang="en-US" sz="1600" b="1" i="0" u="none" strike="noStrike" kern="0" cap="none" spc="0" normalizeH="0" baseline="0" noProof="0" dirty="0" err="1">
                <a:ln>
                  <a:noFill/>
                </a:ln>
                <a:solidFill>
                  <a:prstClr val="black"/>
                </a:solidFill>
                <a:effectLst/>
                <a:uLnTx/>
                <a:uFillTx/>
                <a:latin typeface="Calibri"/>
                <a:ea typeface="+mn-ea"/>
                <a:cs typeface="+mn-cs"/>
              </a:rPr>
              <a:t>ug</a:t>
            </a:r>
            <a:r>
              <a:rPr kumimoji="0" lang="en-US" sz="1600" b="1" i="0" u="none" strike="noStrike" kern="0" cap="none" spc="0" normalizeH="0" baseline="0" noProof="0" dirty="0">
                <a:ln>
                  <a:noFill/>
                </a:ln>
                <a:solidFill>
                  <a:prstClr val="black"/>
                </a:solidFill>
                <a:effectLst/>
                <a:uLnTx/>
                <a:uFillTx/>
                <a:latin typeface="Calibri"/>
                <a:ea typeface="+mn-ea"/>
                <a:cs typeface="+mn-cs"/>
              </a:rPr>
              <a:t>/m</a:t>
            </a:r>
            <a:r>
              <a:rPr kumimoji="0" lang="en-US" sz="1800" b="1" i="0" u="none" strike="noStrike" kern="0" cap="none" spc="0" normalizeH="0" baseline="30000" noProof="0" dirty="0">
                <a:ln>
                  <a:noFill/>
                </a:ln>
                <a:solidFill>
                  <a:prstClr val="black"/>
                </a:solidFill>
                <a:effectLst/>
                <a:uLnTx/>
                <a:uFillTx/>
                <a:latin typeface="Calibri"/>
                <a:ea typeface="+mn-ea"/>
                <a:cs typeface="+mn-cs"/>
              </a:rPr>
              <a:t>3</a:t>
            </a:r>
            <a:r>
              <a:rPr kumimoji="0" lang="en-US" sz="1600" b="1" i="0" u="none" strike="noStrike" kern="0" cap="none" spc="0" normalizeH="0" baseline="0" noProof="0" dirty="0">
                <a:ln>
                  <a:noFill/>
                </a:ln>
                <a:solidFill>
                  <a:prstClr val="black"/>
                </a:solidFill>
                <a:effectLst/>
                <a:uLnTx/>
                <a:uFillTx/>
                <a:latin typeface="Calibri"/>
                <a:ea typeface="+mn-ea"/>
                <a:cs typeface="+mn-cs"/>
              </a:rPr>
              <a:t> (annual)</a:t>
            </a:r>
          </a:p>
        </p:txBody>
      </p:sp>
      <p:sp>
        <p:nvSpPr>
          <p:cNvPr id="117" name="Rectangle 116"/>
          <p:cNvSpPr/>
          <p:nvPr/>
        </p:nvSpPr>
        <p:spPr>
          <a:xfrm>
            <a:off x="333769" y="6262623"/>
            <a:ext cx="416652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2060"/>
                </a:solidFill>
                <a:effectLst/>
                <a:uLnTx/>
                <a:uFillTx/>
                <a:latin typeface="Arial" pitchFamily="34" charset="0"/>
                <a:ea typeface="宋体" panose="02010600030101010101" pitchFamily="2" charset="-122"/>
                <a:cs typeface="Arial" pitchFamily="34" charset="0"/>
              </a:rPr>
              <a:t>Optimized Control Strategy</a:t>
            </a:r>
            <a:endParaRPr kumimoji="0" lang="en-US" sz="2400" b="0" i="0" u="none" strike="noStrike" kern="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241" name="Down Arrow 39"/>
          <p:cNvSpPr/>
          <p:nvPr/>
        </p:nvSpPr>
        <p:spPr>
          <a:xfrm>
            <a:off x="2298125" y="2523369"/>
            <a:ext cx="256863" cy="33173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243" name="TextBox 242"/>
          <p:cNvSpPr txBox="1"/>
          <p:nvPr/>
        </p:nvSpPr>
        <p:spPr>
          <a:xfrm>
            <a:off x="1851591" y="288748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Calibri"/>
                <a:ea typeface="+mn-ea"/>
                <a:cs typeface="+mn-cs"/>
              </a:rPr>
              <a:t>SMAT-CE</a:t>
            </a:r>
          </a:p>
        </p:txBody>
      </p:sp>
      <p:sp>
        <p:nvSpPr>
          <p:cNvPr id="249" name="Down Arrow 39"/>
          <p:cNvSpPr/>
          <p:nvPr/>
        </p:nvSpPr>
        <p:spPr>
          <a:xfrm flipH="1">
            <a:off x="2265050" y="5208685"/>
            <a:ext cx="289938" cy="405256"/>
          </a:xfrm>
          <a:prstGeom prst="downArrow">
            <a:avLst>
              <a:gd name="adj1" fmla="val 4445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250" name="Right Arrow 53"/>
          <p:cNvSpPr/>
          <p:nvPr/>
        </p:nvSpPr>
        <p:spPr>
          <a:xfrm>
            <a:off x="3058121" y="2932268"/>
            <a:ext cx="2656412" cy="26813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13" name="Arrow: Left-Right 12"/>
          <p:cNvSpPr/>
          <p:nvPr/>
        </p:nvSpPr>
        <p:spPr>
          <a:xfrm>
            <a:off x="2054467" y="4679076"/>
            <a:ext cx="695970" cy="268135"/>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251" name="TextBox 250"/>
          <p:cNvSpPr txBox="1"/>
          <p:nvPr/>
        </p:nvSpPr>
        <p:spPr>
          <a:xfrm>
            <a:off x="878757" y="463784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Calibri"/>
                <a:ea typeface="+mn-ea"/>
                <a:cs typeface="+mn-cs"/>
              </a:rPr>
              <a:t>ICET</a:t>
            </a:r>
          </a:p>
        </p:txBody>
      </p:sp>
      <p:sp>
        <p:nvSpPr>
          <p:cNvPr id="252" name="TextBox 251"/>
          <p:cNvSpPr txBox="1"/>
          <p:nvPr/>
        </p:nvSpPr>
        <p:spPr>
          <a:xfrm>
            <a:off x="2810858" y="463784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FF0000"/>
                </a:solidFill>
                <a:effectLst/>
                <a:uLnTx/>
                <a:uFillTx/>
                <a:latin typeface="Calibri"/>
                <a:ea typeface="+mn-ea"/>
                <a:cs typeface="+mn-cs"/>
              </a:rPr>
              <a:t>pf</a:t>
            </a:r>
            <a:r>
              <a:rPr kumimoji="0" lang="en-US" sz="1800" b="1" i="0" u="none" strike="noStrike" kern="0" cap="none" spc="0" normalizeH="0" baseline="0" noProof="0" dirty="0">
                <a:ln>
                  <a:noFill/>
                </a:ln>
                <a:solidFill>
                  <a:srgbClr val="FF0000"/>
                </a:solidFill>
                <a:effectLst/>
                <a:uLnTx/>
                <a:uFillTx/>
                <a:latin typeface="Calibri"/>
                <a:ea typeface="+mn-ea"/>
                <a:cs typeface="+mn-cs"/>
              </a:rPr>
              <a:t>-RSM</a:t>
            </a:r>
          </a:p>
        </p:txBody>
      </p:sp>
      <p:sp>
        <p:nvSpPr>
          <p:cNvPr id="253" name="Down Arrow 39"/>
          <p:cNvSpPr/>
          <p:nvPr/>
        </p:nvSpPr>
        <p:spPr>
          <a:xfrm>
            <a:off x="2298125" y="3275844"/>
            <a:ext cx="256863" cy="33173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FF0000"/>
              </a:solidFill>
              <a:effectLst/>
              <a:uLnTx/>
              <a:uFillTx/>
              <a:latin typeface="Calibri"/>
              <a:ea typeface="+mn-ea"/>
              <a:cs typeface="+mn-cs"/>
            </a:endParaRPr>
          </a:p>
        </p:txBody>
      </p:sp>
      <p:sp>
        <p:nvSpPr>
          <p:cNvPr id="254" name="TextBox 253"/>
          <p:cNvSpPr txBox="1"/>
          <p:nvPr/>
        </p:nvSpPr>
        <p:spPr>
          <a:xfrm>
            <a:off x="1705450" y="5597892"/>
            <a:ext cx="1454592"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7030A0"/>
                </a:solidFill>
                <a:effectLst/>
                <a:uLnTx/>
                <a:uFillTx/>
                <a:latin typeface="Calibri"/>
                <a:ea typeface="+mn-ea"/>
                <a:cs typeface="+mn-cs"/>
              </a:rPr>
              <a:t>BenMAP</a:t>
            </a:r>
            <a:r>
              <a:rPr kumimoji="0" lang="en-US" sz="1800" b="1" i="0" u="none" strike="noStrike" kern="0" cap="none" spc="0" normalizeH="0" baseline="0" noProof="0" dirty="0">
                <a:ln>
                  <a:noFill/>
                </a:ln>
                <a:solidFill>
                  <a:srgbClr val="7030A0"/>
                </a:solidFill>
                <a:effectLst/>
                <a:uLnTx/>
                <a:uFillTx/>
                <a:latin typeface="Calibri"/>
                <a:ea typeface="+mn-ea"/>
                <a:cs typeface="+mn-cs"/>
              </a:rPr>
              <a:t>-CE</a:t>
            </a:r>
          </a:p>
        </p:txBody>
      </p:sp>
      <p:sp>
        <p:nvSpPr>
          <p:cNvPr id="255" name="TextBox 254"/>
          <p:cNvSpPr txBox="1"/>
          <p:nvPr/>
        </p:nvSpPr>
        <p:spPr>
          <a:xfrm>
            <a:off x="1834160" y="3703763"/>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a:ea typeface="+mn-ea"/>
                <a:cs typeface="+mn-cs"/>
              </a:rPr>
              <a:t>LE-CO</a:t>
            </a:r>
          </a:p>
        </p:txBody>
      </p:sp>
      <p:sp>
        <p:nvSpPr>
          <p:cNvPr id="256" name="Arrow: Left-Right 255"/>
          <p:cNvSpPr/>
          <p:nvPr/>
        </p:nvSpPr>
        <p:spPr>
          <a:xfrm rot="2570727">
            <a:off x="2892581" y="4180151"/>
            <a:ext cx="677783" cy="246361"/>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257" name="Arrow: Left-Right 256"/>
          <p:cNvSpPr/>
          <p:nvPr/>
        </p:nvSpPr>
        <p:spPr>
          <a:xfrm rot="8442560">
            <a:off x="1274749" y="4230513"/>
            <a:ext cx="656225" cy="246361"/>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15" name="Oval 14"/>
          <p:cNvSpPr/>
          <p:nvPr/>
        </p:nvSpPr>
        <p:spPr>
          <a:xfrm>
            <a:off x="485775" y="3606853"/>
            <a:ext cx="3822053" cy="1747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257"/>
          <p:cNvSpPr/>
          <p:nvPr/>
        </p:nvSpPr>
        <p:spPr>
          <a:xfrm>
            <a:off x="1881187" y="4013880"/>
            <a:ext cx="11262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Control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Optimizer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9" name="Rectangle 258"/>
          <p:cNvSpPr/>
          <p:nvPr/>
        </p:nvSpPr>
        <p:spPr>
          <a:xfrm>
            <a:off x="3803975" y="4685465"/>
            <a:ext cx="11262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Air 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Benefit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0" name="Rectangle 259"/>
          <p:cNvSpPr/>
          <p:nvPr/>
        </p:nvSpPr>
        <p:spPr>
          <a:xfrm>
            <a:off x="-386339" y="4753145"/>
            <a:ext cx="183156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Control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Cost </a:t>
            </a:r>
            <a:r>
              <a:rPr kumimoji="0" lang="en-US" sz="1400" b="1" i="0" u="none" strike="noStrike" kern="0" cap="none" spc="0" normalizeH="0" baseline="0" noProof="0" dirty="0">
                <a:ln>
                  <a:noFill/>
                </a:ln>
                <a:solidFill>
                  <a:prstClr val="black"/>
                </a:solidFill>
                <a:effectLst/>
                <a:uLnTx/>
                <a:uFillTx/>
                <a:latin typeface="Calibri"/>
                <a:ea typeface="+mn-ea"/>
                <a:cs typeface="+mn-cs"/>
              </a:rPr>
              <a:t>Estimate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1" name="Down Arrow 94"/>
          <p:cNvSpPr/>
          <p:nvPr/>
        </p:nvSpPr>
        <p:spPr>
          <a:xfrm>
            <a:off x="6469380" y="3456108"/>
            <a:ext cx="320040" cy="500086"/>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63" name="Picture 26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566015" y="1702521"/>
            <a:ext cx="625306" cy="625306"/>
          </a:xfrm>
          <a:prstGeom prst="rect">
            <a:avLst/>
          </a:prstGeom>
        </p:spPr>
      </p:pic>
      <p:sp>
        <p:nvSpPr>
          <p:cNvPr id="49" name="Oval 48"/>
          <p:cNvSpPr/>
          <p:nvPr/>
        </p:nvSpPr>
        <p:spPr>
          <a:xfrm>
            <a:off x="4906164" y="3793555"/>
            <a:ext cx="3294631" cy="1086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ight Arrow 53"/>
          <p:cNvSpPr/>
          <p:nvPr/>
        </p:nvSpPr>
        <p:spPr>
          <a:xfrm>
            <a:off x="3705526" y="4205416"/>
            <a:ext cx="1484289" cy="26184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0" name="TextBox 49"/>
          <p:cNvSpPr txBox="1"/>
          <p:nvPr/>
        </p:nvSpPr>
        <p:spPr>
          <a:xfrm>
            <a:off x="8077200" y="6167735"/>
            <a:ext cx="109510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rPr>
              <a:t>Benefit/Cost = </a:t>
            </a:r>
            <a:r>
              <a:rPr kumimoji="0" lang="en-US" sz="1200" b="1" i="0" u="none" strike="noStrike" kern="1200" cap="none" spc="0" normalizeH="0" noProof="0" dirty="0">
                <a:ln>
                  <a:noFill/>
                </a:ln>
                <a:solidFill>
                  <a:srgbClr val="FF0000"/>
                </a:solidFill>
                <a:effectLst/>
                <a:uLnTx/>
                <a:uFillTx/>
                <a:latin typeface="Arial" charset="0"/>
                <a:ea typeface="+mn-ea"/>
                <a:cs typeface="+mn-cs"/>
              </a:rPr>
              <a:t> </a:t>
            </a:r>
            <a:r>
              <a:rPr kumimoji="0" lang="en-US" sz="1200" b="1" i="0" u="none" strike="noStrike" kern="1200" cap="none" spc="0" normalizeH="0" baseline="0" noProof="0" dirty="0">
                <a:ln>
                  <a:noFill/>
                </a:ln>
                <a:solidFill>
                  <a:srgbClr val="FF0000"/>
                </a:solidFill>
                <a:effectLst/>
                <a:uLnTx/>
                <a:uFillTx/>
                <a:latin typeface="Arial" charset="0"/>
                <a:ea typeface="+mn-ea"/>
                <a:cs typeface="+mn-cs"/>
              </a:rPr>
              <a:t>~20</a:t>
            </a:r>
          </a:p>
        </p:txBody>
      </p:sp>
    </p:spTree>
    <p:extLst>
      <p:ext uri="{BB962C8B-B14F-4D97-AF65-F5344CB8AC3E}">
        <p14:creationId xmlns:p14="http://schemas.microsoft.com/office/powerpoint/2010/main" xmlns="" val="277365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linds(horizontal)">
                                      <p:cBhvr>
                                        <p:cTn id="7" dur="500"/>
                                        <p:tgtEl>
                                          <p:spTgt spid="72"/>
                                        </p:tgtEl>
                                      </p:cBhvr>
                                    </p:animEffect>
                                  </p:childTnLst>
                                </p:cTn>
                              </p:par>
                            </p:childTnLst>
                          </p:cTn>
                        </p:par>
                        <p:par>
                          <p:cTn id="8" fill="hold">
                            <p:stCondLst>
                              <p:cond delay="500"/>
                            </p:stCondLst>
                            <p:childTnLst>
                              <p:par>
                                <p:cTn id="9" presetID="1" presetClass="entr" presetSubtype="0" fill="hold" grpId="0" nodeType="afterEffect">
                                  <p:stCondLst>
                                    <p:cond delay="3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1"/>
                                        </p:tgtEl>
                                        <p:attrNameLst>
                                          <p:attrName>style.visibility</p:attrName>
                                        </p:attrNameLst>
                                      </p:cBhvr>
                                      <p:to>
                                        <p:strVal val="visible"/>
                                      </p:to>
                                    </p:set>
                                    <p:animEffect transition="in" filter="fade">
                                      <p:cBhvr>
                                        <p:cTn id="25" dur="600"/>
                                        <p:tgtEl>
                                          <p:spTgt spid="261"/>
                                        </p:tgtEl>
                                      </p:cBhvr>
                                    </p:animEffect>
                                  </p:childTnLst>
                                </p:cTn>
                              </p:par>
                            </p:childTnLst>
                          </p:cTn>
                        </p:par>
                        <p:par>
                          <p:cTn id="26" fill="hold">
                            <p:stCondLst>
                              <p:cond delay="1100"/>
                            </p:stCondLst>
                            <p:childTnLst>
                              <p:par>
                                <p:cTn id="27" presetID="1" presetClass="entr" presetSubtype="0" fill="hold" grpId="0" nodeType="after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childTnLst>
                          </p:cTn>
                        </p:par>
                        <p:par>
                          <p:cTn id="29" fill="hold">
                            <p:stCondLst>
                              <p:cond delay="1100"/>
                            </p:stCondLst>
                            <p:childTnLst>
                              <p:par>
                                <p:cTn id="30" presetID="1" presetClass="entr" presetSubtype="0" fill="hold" nodeType="afterEffect">
                                  <p:stCondLst>
                                    <p:cond delay="0"/>
                                  </p:stCondLst>
                                  <p:childTnLst>
                                    <p:set>
                                      <p:cBhvr>
                                        <p:cTn id="31" dur="1" fill="hold">
                                          <p:stCondLst>
                                            <p:cond delay="0"/>
                                          </p:stCondLst>
                                        </p:cTn>
                                        <p:tgtEl>
                                          <p:spTgt spid="74"/>
                                        </p:tgtEl>
                                        <p:attrNameLst>
                                          <p:attrName>style.visibility</p:attrName>
                                        </p:attrNameLst>
                                      </p:cBhvr>
                                      <p:to>
                                        <p:strVal val="visible"/>
                                      </p:to>
                                    </p:set>
                                  </p:childTnLst>
                                </p:cTn>
                              </p:par>
                            </p:childTnLst>
                          </p:cTn>
                        </p:par>
                        <p:par>
                          <p:cTn id="32" fill="hold">
                            <p:stCondLst>
                              <p:cond delay="1100"/>
                            </p:stCondLst>
                            <p:childTnLst>
                              <p:par>
                                <p:cTn id="33" presetID="1"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0" presetClass="entr" presetSubtype="0" fill="hold" grpId="0" nodeType="withEffect">
                                  <p:stCondLst>
                                    <p:cond delay="20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par>
                          <p:cTn id="41" fill="hold">
                            <p:stCondLst>
                              <p:cond delay="1800"/>
                            </p:stCondLst>
                            <p:childTnLst>
                              <p:par>
                                <p:cTn id="42" presetID="10" presetClass="entr" presetSubtype="0" fill="hold" nodeType="after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500"/>
                                        <p:tgtEl>
                                          <p:spTgt spid="109"/>
                                        </p:tgtEl>
                                      </p:cBhvr>
                                    </p:animEffect>
                                  </p:childTnLst>
                                </p:cTn>
                              </p:par>
                            </p:childTnLst>
                          </p:cTn>
                        </p:par>
                        <p:par>
                          <p:cTn id="45" fill="hold">
                            <p:stCondLst>
                              <p:cond delay="2300"/>
                            </p:stCondLst>
                            <p:childTnLst>
                              <p:par>
                                <p:cTn id="46" presetID="10" presetClass="entr" presetSubtype="0" fill="hold" grpId="0" nodeType="after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cTn>
                              </p:par>
                            </p:childTnLst>
                          </p:cTn>
                        </p:par>
                        <p:par>
                          <p:cTn id="49" fill="hold">
                            <p:stCondLst>
                              <p:cond delay="2800"/>
                            </p:stCondLst>
                            <p:childTnLst>
                              <p:par>
                                <p:cTn id="50" presetID="1" presetClass="entr" presetSubtype="0" fill="hold" nodeType="afterEffect">
                                  <p:stCondLst>
                                    <p:cond delay="0"/>
                                  </p:stCondLst>
                                  <p:childTnLst>
                                    <p:set>
                                      <p:cBhvr>
                                        <p:cTn id="51" dur="1" fill="hold">
                                          <p:stCondLst>
                                            <p:cond delay="0"/>
                                          </p:stCondLst>
                                        </p:cTn>
                                        <p:tgtEl>
                                          <p:spTgt spid="7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4" presetClass="entr" presetSubtype="16"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ox(in)">
                                      <p:cBhvr>
                                        <p:cTn id="56" dur="600"/>
                                        <p:tgtEl>
                                          <p:spTgt spid="50"/>
                                        </p:tgtEl>
                                      </p:cBhvr>
                                    </p:animEffect>
                                  </p:childTnLst>
                                </p:cTn>
                              </p:par>
                            </p:childTnLst>
                          </p:cTn>
                        </p:par>
                        <p:par>
                          <p:cTn id="57" fill="hold">
                            <p:stCondLst>
                              <p:cond delay="3400"/>
                            </p:stCondLst>
                            <p:childTnLst>
                              <p:par>
                                <p:cTn id="58" presetID="1" presetClass="entr" presetSubtype="0" fill="hold" grpId="0" nodeType="afterEffect">
                                  <p:stCondLst>
                                    <p:cond delay="30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10" grpId="0" animBg="1"/>
      <p:bldP spid="54" grpId="0" animBg="1"/>
      <p:bldP spid="72" grpId="0"/>
      <p:bldP spid="250" grpId="0" animBg="1"/>
      <p:bldP spid="15" grpId="0" animBg="1"/>
      <p:bldP spid="261" grpId="0" animBg="1"/>
      <p:bldP spid="49" grpId="0" animBg="1"/>
      <p:bldP spid="262" grpId="0"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9"/>
            <a:ext cx="9144000" cy="669103"/>
          </a:xfrm>
        </p:spPr>
        <p:txBody>
          <a:bodyPr/>
          <a:lstStyle/>
          <a:p>
            <a:r>
              <a:rPr lang="en-US" altLang="zh-CN" dirty="0"/>
              <a:t>Recent RSM Development: </a:t>
            </a:r>
            <a:r>
              <a:rPr lang="en-US" altLang="zh-CN" dirty="0">
                <a:solidFill>
                  <a:srgbClr val="FF0000"/>
                </a:solidFill>
              </a:rPr>
              <a:t>“pf-RSM”</a:t>
            </a:r>
            <a:endParaRPr lang="en-US" dirty="0">
              <a:solidFill>
                <a:srgbClr val="FF0000"/>
              </a:solidFill>
            </a:endParaRPr>
          </a:p>
        </p:txBody>
      </p:sp>
      <p:sp>
        <p:nvSpPr>
          <p:cNvPr id="5"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 name="Freeform 5"/>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 name="Freeform 6"/>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 name="Rectangle 7"/>
          <p:cNvSpPr>
            <a:spLocks noChangeArrowheads="1"/>
          </p:cNvSpPr>
          <p:nvPr/>
        </p:nvSpPr>
        <p:spPr bwMode="auto">
          <a:xfrm>
            <a:off x="1154113" y="5040316"/>
            <a:ext cx="774701"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AQM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8" name="Freeform 17"/>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9" name="Oval 18"/>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0" name="Oval 19"/>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2" name="Freeform 21"/>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3" name="Oval 22"/>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4" name="Oval 23"/>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5" name="Oval 24"/>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6" name="Freeform 25"/>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7" name="Rectangle 26"/>
          <p:cNvSpPr>
            <a:spLocks noChangeArrowheads="1"/>
          </p:cNvSpPr>
          <p:nvPr/>
        </p:nvSpPr>
        <p:spPr bwMode="auto">
          <a:xfrm>
            <a:off x="1195388" y="1296988"/>
            <a:ext cx="498475"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28" name="Rectangle 27"/>
          <p:cNvSpPr>
            <a:spLocks noChangeArrowheads="1"/>
          </p:cNvSpPr>
          <p:nvPr/>
        </p:nvSpPr>
        <p:spPr bwMode="auto">
          <a:xfrm>
            <a:off x="881063" y="1590676"/>
            <a:ext cx="93027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29" name="Freeform 28"/>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0" name="Oval 29"/>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1" name="Freeform 30"/>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2" name="Rectangle 31"/>
          <p:cNvSpPr>
            <a:spLocks noChangeArrowheads="1"/>
          </p:cNvSpPr>
          <p:nvPr/>
        </p:nvSpPr>
        <p:spPr bwMode="auto">
          <a:xfrm>
            <a:off x="954088" y="4211640"/>
            <a:ext cx="992188"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Emissions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33" name="Freeform 32"/>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5" name="Rectangle 104"/>
          <p:cNvSpPr>
            <a:spLocks noChangeArrowheads="1"/>
          </p:cNvSpPr>
          <p:nvPr/>
        </p:nvSpPr>
        <p:spPr bwMode="auto">
          <a:xfrm>
            <a:off x="750888" y="3302002"/>
            <a:ext cx="11128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Single scenario</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3" name="TextBox 132"/>
          <p:cNvSpPr txBox="1"/>
          <p:nvPr/>
        </p:nvSpPr>
        <p:spPr>
          <a:xfrm>
            <a:off x="194384" y="5660391"/>
            <a:ext cx="213552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微软雅黑"/>
                <a:ea typeface="微软雅黑"/>
                <a:cs typeface="+mn-cs"/>
              </a:rPr>
              <a:t>Air Quality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微软雅黑"/>
                <a:ea typeface="微软雅黑"/>
                <a:cs typeface="+mn-cs"/>
              </a:rPr>
              <a:t>(CMAQ, </a:t>
            </a:r>
            <a:r>
              <a:rPr kumimoji="0" lang="en-US" sz="1600" b="0" i="0" u="none" strike="noStrike" kern="1200" cap="none" spc="0" normalizeH="0" baseline="0" noProof="0" dirty="0" err="1">
                <a:ln>
                  <a:noFill/>
                </a:ln>
                <a:solidFill>
                  <a:srgbClr val="000000"/>
                </a:solidFill>
                <a:effectLst/>
                <a:uLnTx/>
                <a:uFillTx/>
                <a:latin typeface="微软雅黑"/>
                <a:ea typeface="微软雅黑"/>
                <a:cs typeface="+mn-cs"/>
              </a:rPr>
              <a:t>CAMx</a:t>
            </a:r>
            <a:r>
              <a:rPr kumimoji="0" lang="en-US" sz="1600" b="0" i="0" u="none" strike="noStrike" kern="1200" cap="none" spc="0" normalizeH="0" baseline="0" noProof="0" dirty="0">
                <a:ln>
                  <a:noFill/>
                </a:ln>
                <a:solidFill>
                  <a:srgbClr val="000000"/>
                </a:solidFill>
                <a:effectLst/>
                <a:uLnTx/>
                <a:uFillTx/>
                <a:latin typeface="微软雅黑"/>
                <a:ea typeface="微软雅黑"/>
                <a:cs typeface="+mn-cs"/>
              </a:rPr>
              <a:t>, etc.)</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latin typeface="微软雅黑"/>
              <a:ea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微软雅黑"/>
                <a:ea typeface="微软雅黑"/>
                <a:cs typeface="+mn-cs"/>
              </a:rPr>
              <a:t>U.S.EPA</a:t>
            </a:r>
            <a:endParaRPr kumimoji="0" lang="en-US" sz="1600" b="1" i="0" u="none" strike="noStrike" kern="1200" cap="none" spc="0" normalizeH="0" baseline="0" noProof="0" dirty="0">
              <a:ln>
                <a:noFill/>
              </a:ln>
              <a:solidFill>
                <a:srgbClr val="7030A0"/>
              </a:solidFill>
              <a:effectLst/>
              <a:uLnTx/>
              <a:uFillTx/>
              <a:latin typeface="微软雅黑"/>
              <a:ea typeface="微软雅黑"/>
              <a:cs typeface="+mn-cs"/>
            </a:endParaRPr>
          </a:p>
        </p:txBody>
      </p:sp>
      <p:grpSp>
        <p:nvGrpSpPr>
          <p:cNvPr id="13" name="Group 12"/>
          <p:cNvGrpSpPr/>
          <p:nvPr/>
        </p:nvGrpSpPr>
        <p:grpSpPr>
          <a:xfrm>
            <a:off x="4384673" y="990600"/>
            <a:ext cx="2320927" cy="5966259"/>
            <a:chOff x="4371978" y="969966"/>
            <a:chExt cx="2320927" cy="5966259"/>
          </a:xfrm>
        </p:grpSpPr>
        <p:sp>
          <p:nvSpPr>
            <p:cNvPr id="87" name="Freeform 86"/>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 name="Freeform 11"/>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4" name="Rectangle 13"/>
            <p:cNvSpPr>
              <a:spLocks noChangeArrowheads="1"/>
            </p:cNvSpPr>
            <p:nvPr/>
          </p:nvSpPr>
          <p:spPr bwMode="auto">
            <a:xfrm>
              <a:off x="5100641" y="5019682"/>
              <a:ext cx="857251"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59" name="Rectangle 58"/>
            <p:cNvSpPr>
              <a:spLocks noChangeArrowheads="1"/>
            </p:cNvSpPr>
            <p:nvPr/>
          </p:nvSpPr>
          <p:spPr bwMode="auto">
            <a:xfrm>
              <a:off x="5022853" y="1276354"/>
              <a:ext cx="498475"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1" name="Freeform 60"/>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2" name="Oval 61"/>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3" name="Freeform 62"/>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4" name="Rectangle 63"/>
            <p:cNvSpPr>
              <a:spLocks noChangeArrowheads="1"/>
            </p:cNvSpPr>
            <p:nvPr/>
          </p:nvSpPr>
          <p:spPr bwMode="auto">
            <a:xfrm>
              <a:off x="4784728" y="4592644"/>
              <a:ext cx="931863"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5" name="Freeform 64"/>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6" name="Oval 65"/>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7" name="Freeform 66"/>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8" name="Rectangle 67"/>
            <p:cNvSpPr>
              <a:spLocks noChangeArrowheads="1"/>
            </p:cNvSpPr>
            <p:nvPr/>
          </p:nvSpPr>
          <p:spPr bwMode="auto">
            <a:xfrm>
              <a:off x="4789490" y="4162431"/>
              <a:ext cx="939801"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9" name="Freeform 68"/>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0" name="Oval 69"/>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1" name="Freeform 70"/>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2" name="Rectangle 71"/>
            <p:cNvSpPr>
              <a:spLocks noChangeArrowheads="1"/>
            </p:cNvSpPr>
            <p:nvPr/>
          </p:nvSpPr>
          <p:spPr bwMode="auto">
            <a:xfrm>
              <a:off x="4792665" y="3730631"/>
              <a:ext cx="952501"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73" name="Freeform 72"/>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5" name="Oval 74"/>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7" name="Freeform 76"/>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2" name="Rectangle 81"/>
            <p:cNvSpPr>
              <a:spLocks noChangeArrowheads="1"/>
            </p:cNvSpPr>
            <p:nvPr/>
          </p:nvSpPr>
          <p:spPr bwMode="auto">
            <a:xfrm>
              <a:off x="4872040" y="1074741"/>
              <a:ext cx="755651"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85" name="Oval 84"/>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2" name="Rectangle 91"/>
            <p:cNvSpPr>
              <a:spLocks noChangeArrowheads="1"/>
            </p:cNvSpPr>
            <p:nvPr/>
          </p:nvSpPr>
          <p:spPr bwMode="auto">
            <a:xfrm>
              <a:off x="4943478" y="1673229"/>
              <a:ext cx="7461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B</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18" name="Rectangle 117"/>
            <p:cNvSpPr>
              <a:spLocks noChangeArrowheads="1"/>
            </p:cNvSpPr>
            <p:nvPr/>
          </p:nvSpPr>
          <p:spPr bwMode="auto">
            <a:xfrm>
              <a:off x="4422778" y="3098805"/>
              <a:ext cx="227012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Real-time pollutant responses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1" name="Rectangle 120"/>
            <p:cNvSpPr>
              <a:spLocks noChangeArrowheads="1"/>
            </p:cNvSpPr>
            <p:nvPr/>
          </p:nvSpPr>
          <p:spPr bwMode="auto">
            <a:xfrm>
              <a:off x="4500565" y="3316293"/>
              <a:ext cx="1817689"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to multi-region sources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5" name="Freeform 124"/>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7" name="Rectangle 126"/>
            <p:cNvSpPr>
              <a:spLocks noChangeArrowheads="1"/>
            </p:cNvSpPr>
            <p:nvPr/>
          </p:nvSpPr>
          <p:spPr bwMode="auto">
            <a:xfrm>
              <a:off x="4837115" y="2381255"/>
              <a:ext cx="1190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8" name="Rectangle 127"/>
            <p:cNvSpPr>
              <a:spLocks noChangeArrowheads="1"/>
            </p:cNvSpPr>
            <p:nvPr/>
          </p:nvSpPr>
          <p:spPr bwMode="auto">
            <a:xfrm>
              <a:off x="4943478" y="2378080"/>
              <a:ext cx="714375"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Chemistry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9" name="Rectangle 128"/>
            <p:cNvSpPr>
              <a:spLocks noChangeArrowheads="1"/>
            </p:cNvSpPr>
            <p:nvPr/>
          </p:nvSpPr>
          <p:spPr bwMode="auto">
            <a:xfrm>
              <a:off x="4840290" y="2555880"/>
              <a:ext cx="1190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0" name="Rectangle 129"/>
            <p:cNvSpPr>
              <a:spLocks noChangeArrowheads="1"/>
            </p:cNvSpPr>
            <p:nvPr/>
          </p:nvSpPr>
          <p:spPr bwMode="auto">
            <a:xfrm>
              <a:off x="4943478" y="2551117"/>
              <a:ext cx="693738"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微软雅黑"/>
                  <a:cs typeface="+mn-cs"/>
                </a:rPr>
                <a:t>Transport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131" name="Rectangle 130"/>
            <p:cNvSpPr>
              <a:spLocks noChangeArrowheads="1"/>
            </p:cNvSpPr>
            <p:nvPr/>
          </p:nvSpPr>
          <p:spPr bwMode="auto">
            <a:xfrm>
              <a:off x="4840290" y="2732093"/>
              <a:ext cx="1190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132" name="Rectangle 131"/>
            <p:cNvSpPr>
              <a:spLocks noChangeArrowheads="1"/>
            </p:cNvSpPr>
            <p:nvPr/>
          </p:nvSpPr>
          <p:spPr bwMode="auto">
            <a:xfrm>
              <a:off x="4953003" y="2727330"/>
              <a:ext cx="566738"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Indirect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6" name="TextBox 135"/>
            <p:cNvSpPr txBox="1"/>
            <p:nvPr/>
          </p:nvSpPr>
          <p:spPr>
            <a:xfrm>
              <a:off x="4571641" y="5643563"/>
              <a:ext cx="1634807" cy="12926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微软雅黑"/>
                  <a:ea typeface="微软雅黑"/>
                  <a:cs typeface="+mn-cs"/>
                </a:rPr>
                <a:t>Multi-Region</a:t>
              </a:r>
            </a:p>
            <a:p>
              <a:pPr lvl="0" fontAlgn="auto">
                <a:spcBef>
                  <a:spcPts val="0"/>
                </a:spcBef>
                <a:spcAft>
                  <a:spcPts val="0"/>
                </a:spcAft>
                <a:defRPr/>
              </a:pPr>
              <a:r>
                <a:rPr kumimoji="0" lang="en-US" sz="1600" b="0" i="0" u="none" strike="noStrike" kern="1200" cap="none" spc="0" normalizeH="0" baseline="0" noProof="0" dirty="0">
                  <a:ln>
                    <a:noFill/>
                  </a:ln>
                  <a:solidFill>
                    <a:srgbClr val="0000FF"/>
                  </a:solidFill>
                  <a:effectLst/>
                  <a:uLnTx/>
                  <a:uFillTx/>
                  <a:latin typeface="微软雅黑"/>
                  <a:ea typeface="微软雅黑"/>
                  <a:cs typeface="+mn-cs"/>
                </a:rPr>
                <a:t>Extended RSM</a:t>
              </a:r>
              <a:endParaRPr lang="en-US" sz="600" dirty="0">
                <a:solidFill>
                  <a:srgbClr val="000000"/>
                </a:solidFill>
                <a:latin typeface="微软雅黑"/>
              </a:endParaRPr>
            </a:p>
            <a:p>
              <a:pPr lvl="0" fontAlgn="auto">
                <a:spcBef>
                  <a:spcPts val="0"/>
                </a:spcBef>
                <a:spcAft>
                  <a:spcPts val="0"/>
                </a:spcAft>
                <a:defRPr/>
              </a:pPr>
              <a:endParaRPr lang="en-US" sz="1000" b="1" dirty="0">
                <a:solidFill>
                  <a:srgbClr val="7030A0"/>
                </a:solidFill>
                <a:latin typeface="微软雅黑"/>
              </a:endParaRPr>
            </a:p>
            <a:p>
              <a:pPr lvl="0" fontAlgn="auto">
                <a:spcBef>
                  <a:spcPts val="0"/>
                </a:spcBef>
                <a:spcAft>
                  <a:spcPts val="0"/>
                </a:spcAft>
                <a:defRPr/>
              </a:pPr>
              <a:r>
                <a:rPr lang="en-US" b="1" dirty="0">
                  <a:solidFill>
                    <a:srgbClr val="7030A0"/>
                  </a:solidFill>
                  <a:latin typeface="微软雅黑"/>
                </a:rPr>
                <a:t>Tsinghua U.</a:t>
              </a:r>
              <a:endParaRPr lang="en-US" sz="1400" b="1" dirty="0">
                <a:solidFill>
                  <a:srgbClr val="7030A0"/>
                </a:solidFill>
                <a:latin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微软雅黑"/>
                <a:ea typeface="微软雅黑"/>
                <a:cs typeface="+mn-cs"/>
              </a:endParaRPr>
            </a:p>
          </p:txBody>
        </p:sp>
      </p:grpSp>
      <p:grpSp>
        <p:nvGrpSpPr>
          <p:cNvPr id="10" name="Group 9"/>
          <p:cNvGrpSpPr/>
          <p:nvPr/>
        </p:nvGrpSpPr>
        <p:grpSpPr>
          <a:xfrm>
            <a:off x="2133600" y="1139481"/>
            <a:ext cx="2413001" cy="6113486"/>
            <a:chOff x="2135189" y="1136654"/>
            <a:chExt cx="2413001" cy="6113486"/>
          </a:xfrm>
        </p:grpSpPr>
        <p:sp>
          <p:nvSpPr>
            <p:cNvPr id="9" name="Freeform 8"/>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 name="Rectangle 10"/>
            <p:cNvSpPr>
              <a:spLocks noChangeArrowheads="1"/>
            </p:cNvSpPr>
            <p:nvPr/>
          </p:nvSpPr>
          <p:spPr bwMode="auto">
            <a:xfrm>
              <a:off x="3086102" y="5019682"/>
              <a:ext cx="871538"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35" name="Freeform 34"/>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6" name="Oval 35"/>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7" name="Oval 36"/>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8" name="Oval 37"/>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9" name="Freeform 38"/>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0" name="Oval 39"/>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1" name="Oval 40"/>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2" name="Oval 41"/>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3" name="Freeform 42"/>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4" name="Rectangle 43"/>
            <p:cNvSpPr>
              <a:spLocks noChangeArrowheads="1"/>
            </p:cNvSpPr>
            <p:nvPr/>
          </p:nvSpPr>
          <p:spPr bwMode="auto">
            <a:xfrm>
              <a:off x="3128964" y="1276354"/>
              <a:ext cx="498475"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45" name="Rectangle 44"/>
            <p:cNvSpPr>
              <a:spLocks noChangeArrowheads="1"/>
            </p:cNvSpPr>
            <p:nvPr/>
          </p:nvSpPr>
          <p:spPr bwMode="auto">
            <a:xfrm>
              <a:off x="2814639" y="1570042"/>
              <a:ext cx="93027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46" name="Freeform 45"/>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7" name="Oval 46"/>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8" name="Freeform 47"/>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9" name="Rectangle 48"/>
            <p:cNvSpPr>
              <a:spLocks noChangeArrowheads="1"/>
            </p:cNvSpPr>
            <p:nvPr/>
          </p:nvSpPr>
          <p:spPr bwMode="auto">
            <a:xfrm>
              <a:off x="2852739" y="4078294"/>
              <a:ext cx="992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Emissions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Change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06" name="Freeform 105"/>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7" name="Freeform 106"/>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8" name="Freeform 107"/>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9" name="Freeform 108"/>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0" name="Rectangle 109"/>
            <p:cNvSpPr>
              <a:spLocks noChangeArrowheads="1"/>
            </p:cNvSpPr>
            <p:nvPr/>
          </p:nvSpPr>
          <p:spPr bwMode="auto">
            <a:xfrm>
              <a:off x="2135189" y="3206755"/>
              <a:ext cx="2309814"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Real-time pollutant  responses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to emissions change</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34" name="TextBox 133"/>
            <p:cNvSpPr txBox="1"/>
            <p:nvPr/>
          </p:nvSpPr>
          <p:spPr>
            <a:xfrm>
              <a:off x="2323449" y="5649702"/>
              <a:ext cx="2136482" cy="16004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微软雅黑"/>
                  <a:ea typeface="微软雅黑"/>
                  <a:cs typeface="+mn-cs"/>
                </a:rPr>
                <a:t>Response 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微软雅黑"/>
                  <a:ea typeface="微软雅黑"/>
                  <a:cs typeface="+mn-cs"/>
                </a:rPr>
                <a:t>Model</a:t>
              </a:r>
            </a:p>
            <a:p>
              <a:pPr lvl="0" fontAlgn="auto">
                <a:spcBef>
                  <a:spcPts val="0"/>
                </a:spcBef>
                <a:spcAft>
                  <a:spcPts val="0"/>
                </a:spcAft>
                <a:defRPr/>
              </a:pPr>
              <a:endParaRPr lang="en-US" sz="1000" dirty="0">
                <a:solidFill>
                  <a:srgbClr val="000000"/>
                </a:solidFill>
                <a:latin typeface="微软雅黑"/>
              </a:endParaRPr>
            </a:p>
            <a:p>
              <a:pPr lvl="0" fontAlgn="auto">
                <a:spcBef>
                  <a:spcPts val="0"/>
                </a:spcBef>
                <a:spcAft>
                  <a:spcPts val="0"/>
                </a:spcAft>
                <a:defRPr/>
              </a:pPr>
              <a:r>
                <a:rPr lang="en-US" b="1" dirty="0">
                  <a:solidFill>
                    <a:srgbClr val="7030A0"/>
                  </a:solidFill>
                  <a:latin typeface="微软雅黑"/>
                </a:rPr>
                <a:t>U.S.EPA</a:t>
              </a:r>
              <a:endParaRPr lang="en-US" sz="1400" b="1" dirty="0">
                <a:solidFill>
                  <a:srgbClr val="7030A0"/>
                </a:solidFill>
                <a:latin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微软雅黑"/>
                <a:ea typeface="微软雅黑"/>
                <a:cs typeface="+mn-cs"/>
              </a:endParaRPr>
            </a:p>
          </p:txBody>
        </p:sp>
        <p:sp>
          <p:nvSpPr>
            <p:cNvPr id="117" name="Freeform 108"/>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119" name="Oval 118"/>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21" name="Group 20"/>
          <p:cNvGrpSpPr/>
          <p:nvPr/>
        </p:nvGrpSpPr>
        <p:grpSpPr>
          <a:xfrm>
            <a:off x="6377488" y="998280"/>
            <a:ext cx="2699365" cy="5954430"/>
            <a:chOff x="6388104" y="977646"/>
            <a:chExt cx="2699365" cy="5954430"/>
          </a:xfrm>
        </p:grpSpPr>
        <p:sp>
          <p:nvSpPr>
            <p:cNvPr id="15" name="Freeform 14"/>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6" name="Freeform 15"/>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7" name="Rectangle 16"/>
            <p:cNvSpPr>
              <a:spLocks noChangeArrowheads="1"/>
            </p:cNvSpPr>
            <p:nvPr/>
          </p:nvSpPr>
          <p:spPr bwMode="auto">
            <a:xfrm>
              <a:off x="7170742" y="5019682"/>
              <a:ext cx="1100138"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Pf-RSM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93" name="Freeform 92"/>
            <p:cNvSpPr>
              <a:spLocks/>
            </p:cNvSpPr>
            <p:nvPr/>
          </p:nvSpPr>
          <p:spPr bwMode="auto">
            <a:xfrm>
              <a:off x="6813554"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4" name="Oval 93"/>
            <p:cNvSpPr>
              <a:spLocks noChangeArrowheads="1"/>
            </p:cNvSpPr>
            <p:nvPr/>
          </p:nvSpPr>
          <p:spPr bwMode="auto">
            <a:xfrm>
              <a:off x="6784979" y="4527557"/>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5" name="Freeform 94"/>
            <p:cNvSpPr>
              <a:spLocks noEditPoints="1"/>
            </p:cNvSpPr>
            <p:nvPr/>
          </p:nvSpPr>
          <p:spPr bwMode="auto">
            <a:xfrm>
              <a:off x="6805617" y="4527557"/>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6" name="Rectangle 95"/>
            <p:cNvSpPr>
              <a:spLocks noChangeArrowheads="1"/>
            </p:cNvSpPr>
            <p:nvPr/>
          </p:nvSpPr>
          <p:spPr bwMode="auto">
            <a:xfrm>
              <a:off x="6945317" y="4592644"/>
              <a:ext cx="1320801"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97" name="Freeform 96"/>
            <p:cNvSpPr>
              <a:spLocks/>
            </p:cNvSpPr>
            <p:nvPr/>
          </p:nvSpPr>
          <p:spPr bwMode="auto">
            <a:xfrm>
              <a:off x="6813554"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8" name="Oval 97"/>
            <p:cNvSpPr>
              <a:spLocks noChangeArrowheads="1"/>
            </p:cNvSpPr>
            <p:nvPr/>
          </p:nvSpPr>
          <p:spPr bwMode="auto">
            <a:xfrm>
              <a:off x="6781804"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9" name="Freeform 98"/>
            <p:cNvSpPr>
              <a:spLocks noEditPoints="1"/>
            </p:cNvSpPr>
            <p:nvPr/>
          </p:nvSpPr>
          <p:spPr bwMode="auto">
            <a:xfrm>
              <a:off x="6805617"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0" name="Rectangle 99"/>
            <p:cNvSpPr>
              <a:spLocks noChangeArrowheads="1"/>
            </p:cNvSpPr>
            <p:nvPr/>
          </p:nvSpPr>
          <p:spPr bwMode="auto">
            <a:xfrm>
              <a:off x="6942142" y="4162431"/>
              <a:ext cx="1328738"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01" name="Freeform 100"/>
            <p:cNvSpPr>
              <a:spLocks/>
            </p:cNvSpPr>
            <p:nvPr/>
          </p:nvSpPr>
          <p:spPr bwMode="auto">
            <a:xfrm>
              <a:off x="6805617"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2" name="Oval 101"/>
            <p:cNvSpPr>
              <a:spLocks noChangeArrowheads="1"/>
            </p:cNvSpPr>
            <p:nvPr/>
          </p:nvSpPr>
          <p:spPr bwMode="auto">
            <a:xfrm>
              <a:off x="6796092"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3" name="Freeform 102"/>
            <p:cNvSpPr>
              <a:spLocks noEditPoints="1"/>
            </p:cNvSpPr>
            <p:nvPr/>
          </p:nvSpPr>
          <p:spPr bwMode="auto">
            <a:xfrm>
              <a:off x="6813554"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4" name="Rectangle 103"/>
            <p:cNvSpPr>
              <a:spLocks noChangeArrowheads="1"/>
            </p:cNvSpPr>
            <p:nvPr/>
          </p:nvSpPr>
          <p:spPr bwMode="auto">
            <a:xfrm>
              <a:off x="6929442" y="3730631"/>
              <a:ext cx="1339851"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6" name="Freeform 125"/>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5" name="TextBox 134"/>
            <p:cNvSpPr txBox="1"/>
            <p:nvPr/>
          </p:nvSpPr>
          <p:spPr>
            <a:xfrm>
              <a:off x="6411416" y="5608637"/>
              <a:ext cx="267605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微软雅黑"/>
                  <a:ea typeface="微软雅黑"/>
                  <a:cs typeface="+mn-cs"/>
                </a:rPr>
                <a:t>RSM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微软雅黑"/>
                  <a:ea typeface="微软雅黑"/>
                  <a:cs typeface="+mn-cs"/>
                </a:rPr>
                <a:t>Polynomial Functions</a:t>
              </a:r>
            </a:p>
            <a:p>
              <a:pPr lvl="0" fontAlgn="auto">
                <a:spcBef>
                  <a:spcPts val="0"/>
                </a:spcBef>
                <a:spcAft>
                  <a:spcPts val="0"/>
                </a:spcAft>
                <a:defRPr/>
              </a:pPr>
              <a:endParaRPr lang="en-US" sz="1000" b="1" dirty="0">
                <a:solidFill>
                  <a:srgbClr val="7030A0"/>
                </a:solidFill>
                <a:latin typeface="微软雅黑"/>
              </a:endParaRPr>
            </a:p>
            <a:p>
              <a:pPr lvl="0" fontAlgn="auto">
                <a:spcBef>
                  <a:spcPts val="0"/>
                </a:spcBef>
                <a:spcAft>
                  <a:spcPts val="0"/>
                </a:spcAft>
                <a:defRPr/>
              </a:pPr>
              <a:r>
                <a:rPr lang="en-US" b="1" dirty="0">
                  <a:solidFill>
                    <a:srgbClr val="7030A0"/>
                  </a:solidFill>
                  <a:latin typeface="微软雅黑"/>
                </a:rPr>
                <a:t>Tsinghua U./SCUT</a:t>
              </a:r>
              <a:endParaRPr lang="en-US" sz="1400" b="1" dirty="0">
                <a:solidFill>
                  <a:srgbClr val="7030A0"/>
                </a:solidFill>
                <a:latin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微软雅黑"/>
                <a:ea typeface="微软雅黑"/>
                <a:cs typeface="+mn-cs"/>
              </a:endParaRPr>
            </a:p>
          </p:txBody>
        </p:sp>
        <p:sp>
          <p:nvSpPr>
            <p:cNvPr id="137" name="Freeform 76"/>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9" name="Rectangle 138"/>
            <p:cNvSpPr>
              <a:spLocks noChangeArrowheads="1"/>
            </p:cNvSpPr>
            <p:nvPr/>
          </p:nvSpPr>
          <p:spPr bwMode="auto">
            <a:xfrm>
              <a:off x="6847338" y="1144889"/>
              <a:ext cx="14557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1" name="Rectangle 140"/>
            <p:cNvSpPr>
              <a:spLocks noChangeArrowheads="1"/>
            </p:cNvSpPr>
            <p:nvPr/>
          </p:nvSpPr>
          <p:spPr bwMode="auto">
            <a:xfrm>
              <a:off x="6879088" y="1703689"/>
              <a:ext cx="13557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(O3)</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2" name="Freeform 124"/>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43" name="Rectangle 142"/>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RSM 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Temporal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Polynomial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Functions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7" name="Oval 146"/>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48" name="Rectangle 147"/>
            <p:cNvSpPr>
              <a:spLocks noChangeArrowheads="1"/>
            </p:cNvSpPr>
            <p:nvPr/>
          </p:nvSpPr>
          <p:spPr bwMode="auto">
            <a:xfrm>
              <a:off x="6847329" y="1127637"/>
              <a:ext cx="14557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0" name="Rectangle 149"/>
            <p:cNvSpPr>
              <a:spLocks noChangeArrowheads="1"/>
            </p:cNvSpPr>
            <p:nvPr/>
          </p:nvSpPr>
          <p:spPr bwMode="auto">
            <a:xfrm>
              <a:off x="6879079" y="1686437"/>
              <a:ext cx="1355726"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(O3)</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6" name="Freeform 82"/>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57" name="Freeform 82"/>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58" name="Rectangle 157"/>
            <p:cNvSpPr>
              <a:spLocks noChangeArrowheads="1"/>
            </p:cNvSpPr>
            <p:nvPr/>
          </p:nvSpPr>
          <p:spPr bwMode="auto">
            <a:xfrm>
              <a:off x="6839460" y="1080280"/>
              <a:ext cx="14557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9" name="Rectangle 158"/>
            <p:cNvSpPr>
              <a:spLocks noChangeArrowheads="1"/>
            </p:cNvSpPr>
            <p:nvPr/>
          </p:nvSpPr>
          <p:spPr bwMode="auto">
            <a:xfrm>
              <a:off x="6872214" y="1652887"/>
              <a:ext cx="1355726"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a:t>
              </a:r>
              <a:r>
                <a:rPr kumimoji="0" lang="en-US" altLang="en-US" sz="12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3</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60" name="Rectangle 159"/>
            <p:cNvSpPr>
              <a:spLocks noChangeArrowheads="1"/>
            </p:cNvSpPr>
            <p:nvPr/>
          </p:nvSpPr>
          <p:spPr bwMode="auto">
            <a:xfrm>
              <a:off x="6722617" y="3102318"/>
              <a:ext cx="1971676"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Multi-pollutant</a:t>
              </a: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 responses </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61" name="Rectangle 160"/>
            <p:cNvSpPr>
              <a:spLocks noChangeArrowheads="1"/>
            </p:cNvSpPr>
            <p:nvPr/>
          </p:nvSpPr>
          <p:spPr bwMode="auto">
            <a:xfrm>
              <a:off x="6633372" y="3314410"/>
              <a:ext cx="228908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based on polynomial functions</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20" name="Oval 119"/>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cxnSp>
        <p:nvCxnSpPr>
          <p:cNvPr id="34" name="Straight Connector 33"/>
          <p:cNvCxnSpPr/>
          <p:nvPr/>
        </p:nvCxnSpPr>
        <p:spPr bwMode="auto">
          <a:xfrm>
            <a:off x="152400" y="6324600"/>
            <a:ext cx="883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xmlns="" val="16474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499"/>
                                          </p:stCondLst>
                                        </p:cTn>
                                        <p:tgtEl>
                                          <p:spTgt spid="13"/>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250"/>
                                  </p:stCondLst>
                                  <p:childTnLst>
                                    <p:set>
                                      <p:cBhvr>
                                        <p:cTn id="12"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lumMod val="95000"/>
                  </a:schemeClr>
                </a:solidFill>
              </a:rPr>
              <a:t>“pf-RSM”</a:t>
            </a:r>
            <a:r>
              <a:rPr lang="zh-CN" altLang="en-US" sz="4000" dirty="0">
                <a:solidFill>
                  <a:schemeClr val="bg1">
                    <a:lumMod val="95000"/>
                  </a:schemeClr>
                </a:solidFill>
              </a:rPr>
              <a:t> </a:t>
            </a:r>
            <a:r>
              <a:rPr lang="en-US" altLang="zh-CN" sz="4000" dirty="0">
                <a:solidFill>
                  <a:schemeClr val="bg1">
                    <a:lumMod val="95000"/>
                  </a:schemeClr>
                </a:solidFill>
              </a:rPr>
              <a:t>Methodology</a:t>
            </a:r>
            <a:endParaRPr lang="en-US" sz="4000" dirty="0">
              <a:solidFill>
                <a:schemeClr val="bg1">
                  <a:lumMod val="95000"/>
                </a:schemeClr>
              </a:solidFill>
            </a:endParaRPr>
          </a:p>
        </p:txBody>
      </p:sp>
      <p:pic>
        <p:nvPicPr>
          <p:cNvPr id="4" name="Picture 3"/>
          <p:cNvPicPr>
            <a:picLocks noChangeAspect="1"/>
          </p:cNvPicPr>
          <p:nvPr/>
        </p:nvPicPr>
        <p:blipFill>
          <a:blip r:embed="rId2" cstate="print"/>
          <a:stretch>
            <a:fillRect/>
          </a:stretch>
        </p:blipFill>
        <p:spPr>
          <a:xfrm>
            <a:off x="1014028" y="1164334"/>
            <a:ext cx="7836259" cy="4189007"/>
          </a:xfrm>
          <a:prstGeom prst="rect">
            <a:avLst/>
          </a:prstGeom>
        </p:spPr>
      </p:pic>
      <p:sp>
        <p:nvSpPr>
          <p:cNvPr id="3" name="Rectangle 2"/>
          <p:cNvSpPr/>
          <p:nvPr/>
        </p:nvSpPr>
        <p:spPr>
          <a:xfrm>
            <a:off x="-27829" y="5690707"/>
            <a:ext cx="9068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微软雅黑"/>
                <a:ea typeface="微软雅黑"/>
                <a:cs typeface="+mn-cs"/>
              </a:rPr>
              <a:t>“pf-RSM”: </a:t>
            </a:r>
            <a:r>
              <a:rPr kumimoji="0" lang="en-US" sz="2000" b="0" i="0" u="none" strike="noStrike" kern="1200" cap="none" spc="0" normalizeH="0" baseline="0" noProof="0" dirty="0">
                <a:ln>
                  <a:noFill/>
                </a:ln>
                <a:solidFill>
                  <a:srgbClr val="7030A0"/>
                </a:solidFill>
                <a:effectLst/>
                <a:uLnTx/>
                <a:uFillTx/>
                <a:latin typeface="微软雅黑"/>
                <a:ea typeface="微软雅黑"/>
                <a:cs typeface="+mn-cs"/>
              </a:rPr>
              <a:t>Response Surface Model based on </a:t>
            </a:r>
            <a:r>
              <a:rPr kumimoji="0" lang="en-US" sz="2000" b="0" i="0" u="sng" strike="noStrike" kern="1200" cap="none" spc="0" normalizeH="0" baseline="0" noProof="0" dirty="0">
                <a:ln>
                  <a:noFill/>
                </a:ln>
                <a:solidFill>
                  <a:srgbClr val="FF0000"/>
                </a:solidFill>
                <a:effectLst/>
                <a:uLnTx/>
                <a:uFillTx/>
                <a:latin typeface="微软雅黑"/>
                <a:ea typeface="微软雅黑"/>
                <a:cs typeface="+mn-cs"/>
              </a:rPr>
              <a:t>Polynomial Functions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30A0"/>
                </a:solidFill>
                <a:effectLst/>
                <a:uLnTx/>
                <a:uFillTx/>
                <a:latin typeface="微软雅黑"/>
                <a:ea typeface="微软雅黑"/>
                <a:cs typeface="+mn-cs"/>
              </a:rPr>
              <a:t>(Temporal &amp; multi-region RSM)</a:t>
            </a:r>
            <a:endParaRPr kumimoji="0" lang="en-US" sz="2000" b="0" i="0" u="none" strike="noStrike" kern="1200" cap="none" spc="0" normalizeH="0" baseline="0" noProof="0" dirty="0">
              <a:ln>
                <a:noFill/>
              </a:ln>
              <a:solidFill>
                <a:srgbClr val="7030A0"/>
              </a:solidFill>
              <a:effectLst/>
              <a:uLnTx/>
              <a:uFillTx/>
              <a:latin typeface="微软雅黑"/>
              <a:ea typeface="微软雅黑"/>
              <a:cs typeface="+mn-cs"/>
            </a:endParaRPr>
          </a:p>
        </p:txBody>
      </p:sp>
      <p:sp>
        <p:nvSpPr>
          <p:cNvPr id="5" name="Rectangle 4"/>
          <p:cNvSpPr/>
          <p:nvPr/>
        </p:nvSpPr>
        <p:spPr>
          <a:xfrm>
            <a:off x="-8626" y="2365987"/>
            <a:ext cx="131959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0000FF"/>
                </a:solidFill>
                <a:effectLst/>
                <a:uLnTx/>
                <a:uFillTx/>
                <a:latin typeface="微软雅黑"/>
                <a:ea typeface="微软雅黑"/>
                <a:cs typeface="+mn-cs"/>
              </a:rPr>
              <a:t>Chemistry</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Degree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Non-linearity</a:t>
            </a:r>
          </a:p>
        </p:txBody>
      </p:sp>
      <p:sp>
        <p:nvSpPr>
          <p:cNvPr id="6" name="Rectangle 5"/>
          <p:cNvSpPr/>
          <p:nvPr/>
        </p:nvSpPr>
        <p:spPr>
          <a:xfrm>
            <a:off x="-8968" y="3499073"/>
            <a:ext cx="119789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微软雅黑"/>
                <a:ea typeface="微软雅黑"/>
                <a:cs typeface="+mn-cs"/>
              </a:rPr>
              <a:t>Chemistry</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Term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Interactions</a:t>
            </a:r>
          </a:p>
        </p:txBody>
      </p:sp>
      <p:sp>
        <p:nvSpPr>
          <p:cNvPr id="7" name="Rectangle 6"/>
          <p:cNvSpPr/>
          <p:nvPr/>
        </p:nvSpPr>
        <p:spPr>
          <a:xfrm>
            <a:off x="164324" y="4984009"/>
            <a:ext cx="852247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微软雅黑"/>
                <a:ea typeface="微软雅黑"/>
                <a:cs typeface="+mn-cs"/>
              </a:rPr>
              <a:t>Model</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Only 3</a:t>
            </a:r>
            <a:r>
              <a:rPr kumimoji="0" lang="en-US" sz="1400" b="0" i="0" u="none" strike="noStrike" kern="1200" cap="none" spc="0" normalizeH="0" baseline="30000" noProof="0" dirty="0">
                <a:ln>
                  <a:noFill/>
                </a:ln>
                <a:effectLst/>
                <a:uLnTx/>
                <a:uFillTx/>
                <a:latin typeface="微软雅黑"/>
                <a:ea typeface="微软雅黑"/>
                <a:cs typeface="+mn-cs"/>
              </a:rPr>
              <a:t>rd</a:t>
            </a:r>
            <a:r>
              <a:rPr kumimoji="0" lang="en-US" sz="1400" b="0" i="0" u="none" strike="noStrike" kern="1200" cap="none" spc="0" normalizeH="0" baseline="0" noProof="0" dirty="0">
                <a:ln>
                  <a:noFill/>
                </a:ln>
                <a:effectLst/>
                <a:uLnTx/>
                <a:uFillTx/>
                <a:latin typeface="微软雅黑"/>
                <a:ea typeface="微软雅黑"/>
                <a:cs typeface="+mn-cs"/>
              </a:rPr>
              <a:t> step involved in training samples (i.e., model runs), and thus significantly reduces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微软雅黑"/>
                <a:ea typeface="微软雅黑"/>
                <a:cs typeface="+mn-cs"/>
              </a:rPr>
              <a:t>	# of model runs required for accuracy</a:t>
            </a:r>
          </a:p>
        </p:txBody>
      </p:sp>
      <p:cxnSp>
        <p:nvCxnSpPr>
          <p:cNvPr id="9" name="Straight Connector 8"/>
          <p:cNvCxnSpPr/>
          <p:nvPr/>
        </p:nvCxnSpPr>
        <p:spPr bwMode="auto">
          <a:xfrm flipV="1">
            <a:off x="0" y="4508020"/>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7132977" y="6198538"/>
            <a:ext cx="2086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Xing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Atmos. Chem. &amp; Phys.</a:t>
            </a:r>
          </a:p>
        </p:txBody>
      </p:sp>
      <p:sp>
        <p:nvSpPr>
          <p:cNvPr id="8" name="Rectangle 7"/>
          <p:cNvSpPr/>
          <p:nvPr/>
        </p:nvSpPr>
        <p:spPr>
          <a:xfrm>
            <a:off x="-68970" y="1186250"/>
            <a:ext cx="1143000" cy="523220"/>
          </a:xfrm>
          <a:prstGeom prst="rect">
            <a:avLst/>
          </a:prstGeom>
        </p:spPr>
        <p:txBody>
          <a:bodyPr wrap="square">
            <a:spAutoFit/>
          </a:bodyPr>
          <a:lstStyle/>
          <a:p>
            <a:r>
              <a:rPr lang="en-US" sz="1400" dirty="0">
                <a:solidFill>
                  <a:srgbClr val="FF0000"/>
                </a:solidFill>
                <a:latin typeface="微软雅黑"/>
              </a:rPr>
              <a:t>Polynomial Functions</a:t>
            </a:r>
            <a:endParaRPr lang="en-US" sz="1400" dirty="0"/>
          </a:p>
        </p:txBody>
      </p:sp>
      <p:sp>
        <p:nvSpPr>
          <p:cNvPr id="11" name="Rectangle 10">
            <a:extLst>
              <a:ext uri="{FF2B5EF4-FFF2-40B4-BE49-F238E27FC236}">
                <a16:creationId xmlns:a16="http://schemas.microsoft.com/office/drawing/2014/main" xmlns="" id="{50082926-AD7F-4FE9-BDB9-82AE3E081259}"/>
              </a:ext>
            </a:extLst>
          </p:cNvPr>
          <p:cNvSpPr/>
          <p:nvPr/>
        </p:nvSpPr>
        <p:spPr>
          <a:xfrm>
            <a:off x="0" y="6457890"/>
            <a:ext cx="7083183" cy="400110"/>
          </a:xfrm>
          <a:prstGeom prst="rect">
            <a:avLst/>
          </a:prstGeom>
        </p:spPr>
        <p:txBody>
          <a:bodyPr wrap="square">
            <a:spAutoFit/>
          </a:bodyPr>
          <a:lstStyle/>
          <a:p>
            <a:pPr algn="l">
              <a:spcAft>
                <a:spcPts val="600"/>
              </a:spcAft>
            </a:pPr>
            <a:r>
              <a:rPr lang="en-US" sz="2000" b="1" dirty="0">
                <a:solidFill>
                  <a:srgbClr val="0000FF"/>
                </a:solidFill>
                <a:highlight>
                  <a:srgbClr val="FFFF00"/>
                </a:highlight>
              </a:rPr>
              <a:t>10/22 (Mon) 1:00 pm by Jia XING : </a:t>
            </a:r>
            <a:r>
              <a:rPr lang="en-US" sz="2000" b="1" dirty="0">
                <a:solidFill>
                  <a:srgbClr val="FF0000"/>
                </a:solidFill>
                <a:highlight>
                  <a:srgbClr val="FFFF00"/>
                </a:highlight>
              </a:rPr>
              <a:t>“pf-RSM” presentation</a:t>
            </a:r>
          </a:p>
        </p:txBody>
      </p:sp>
    </p:spTree>
    <p:extLst>
      <p:ext uri="{BB962C8B-B14F-4D97-AF65-F5344CB8AC3E}">
        <p14:creationId xmlns:p14="http://schemas.microsoft.com/office/powerpoint/2010/main" xmlns="" val="35441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grpId="0" nodeType="afterEffect">
                                  <p:stCondLst>
                                    <p:cond delay="25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25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09" y="71439"/>
            <a:ext cx="8721304" cy="704938"/>
          </a:xfrm>
        </p:spPr>
        <p:txBody>
          <a:bodyPr/>
          <a:lstStyle/>
          <a:p>
            <a:r>
              <a:rPr lang="en-US" altLang="zh-CN" sz="3600" dirty="0"/>
              <a:t>“pf-RSM” Validation : </a:t>
            </a:r>
            <a:r>
              <a:rPr lang="en-US" altLang="zh-CN" sz="3600" dirty="0">
                <a:solidFill>
                  <a:srgbClr val="FF0000"/>
                </a:solidFill>
                <a:effectLst>
                  <a:outerShdw blurRad="38100" dist="38100" dir="2700000" algn="tl">
                    <a:srgbClr val="000000">
                      <a:alpha val="43137"/>
                    </a:srgbClr>
                  </a:outerShdw>
                </a:effectLst>
              </a:rPr>
              <a:t>PM 2.5 </a:t>
            </a:r>
            <a:endParaRPr lang="en-US" sz="3600" dirty="0">
              <a:solidFill>
                <a:srgbClr val="FF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stretch>
            <a:fillRect/>
          </a:stretch>
        </p:blipFill>
        <p:spPr>
          <a:xfrm>
            <a:off x="838344" y="845715"/>
            <a:ext cx="8077056" cy="6621885"/>
          </a:xfrm>
          <a:prstGeom prst="rect">
            <a:avLst/>
          </a:prstGeom>
        </p:spPr>
      </p:pic>
      <p:cxnSp>
        <p:nvCxnSpPr>
          <p:cNvPr id="8" name="Straight Connector 7"/>
          <p:cNvCxnSpPr/>
          <p:nvPr/>
        </p:nvCxnSpPr>
        <p:spPr bwMode="auto">
          <a:xfrm>
            <a:off x="3666232" y="1073314"/>
            <a:ext cx="34505" cy="566018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9" name="Straight Connector 8"/>
          <p:cNvCxnSpPr/>
          <p:nvPr/>
        </p:nvCxnSpPr>
        <p:spPr bwMode="auto">
          <a:xfrm>
            <a:off x="6277160" y="1073314"/>
            <a:ext cx="34505" cy="5660188"/>
          </a:xfrm>
          <a:prstGeom prst="line">
            <a:avLst/>
          </a:prstGeom>
          <a:solidFill>
            <a:schemeClr val="accent1"/>
          </a:solidFill>
          <a:ln w="9525" cap="flat" cmpd="sng" algn="ctr">
            <a:solidFill>
              <a:srgbClr val="002060"/>
            </a:solidFill>
            <a:prstDash val="solid"/>
            <a:round/>
            <a:headEnd type="none" w="med" len="med"/>
            <a:tailEnd type="none" w="med" len="med"/>
          </a:ln>
          <a:effectLst/>
        </p:spPr>
      </p:cxnSp>
      <p:sp>
        <p:nvSpPr>
          <p:cNvPr id="10" name="TextBox 9"/>
          <p:cNvSpPr txBox="1"/>
          <p:nvPr/>
        </p:nvSpPr>
        <p:spPr>
          <a:xfrm>
            <a:off x="-100644" y="1676400"/>
            <a:ext cx="1823064" cy="156966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微软雅黑"/>
                <a:ea typeface="微软雅黑"/>
                <a:cs typeface="+mn-cs"/>
              </a:rPr>
              <a:t>CMAQ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微软雅黑"/>
                <a:ea typeface="微软雅黑"/>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ymbol" panose="05050102010706020507" pitchFamily="18" charset="2"/>
                <a:ea typeface="微软雅黑"/>
                <a:cs typeface="+mn-cs"/>
              </a:rPr>
              <a:t>D</a:t>
            </a:r>
            <a:r>
              <a:rPr kumimoji="0" lang="en-US" sz="2400" b="1" i="0" u="none" strike="noStrike" kern="1200" cap="none" spc="0" normalizeH="0" baseline="0" noProof="0" dirty="0">
                <a:ln>
                  <a:noFill/>
                </a:ln>
                <a:solidFill>
                  <a:srgbClr val="FF0000"/>
                </a:solidFill>
                <a:effectLst/>
                <a:uLnTx/>
                <a:uFillTx/>
                <a:latin typeface="微软雅黑"/>
                <a:ea typeface="微软雅黑"/>
                <a:cs typeface="+mn-cs"/>
              </a:rPr>
              <a:t>CMAQ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微软雅黑"/>
                <a:ea typeface="微软雅黑"/>
              </a:rPr>
              <a:t>(response)</a:t>
            </a:r>
            <a:endParaRPr kumimoji="0" lang="en-US" sz="2400" b="1" i="0" u="none" strike="noStrike" kern="1200" cap="none" spc="0" normalizeH="0" baseline="0" noProof="0" dirty="0">
              <a:ln>
                <a:noFill/>
              </a:ln>
              <a:solidFill>
                <a:srgbClr val="FF0000"/>
              </a:solidFill>
              <a:effectLst/>
              <a:uLnTx/>
              <a:uFillTx/>
              <a:latin typeface="微软雅黑"/>
              <a:ea typeface="微软雅黑"/>
            </a:endParaRPr>
          </a:p>
        </p:txBody>
      </p:sp>
      <p:sp>
        <p:nvSpPr>
          <p:cNvPr id="11" name="TextBox 10"/>
          <p:cNvSpPr txBox="1"/>
          <p:nvPr/>
        </p:nvSpPr>
        <p:spPr>
          <a:xfrm>
            <a:off x="-87716" y="4495800"/>
            <a:ext cx="1823064" cy="156966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FF"/>
                </a:solidFill>
                <a:latin typeface="微软雅黑"/>
                <a:ea typeface="微软雅黑"/>
              </a:rPr>
              <a:t>p</a:t>
            </a:r>
            <a:r>
              <a:rPr kumimoji="0" lang="en-US" sz="2400" b="1" i="0" u="none" strike="noStrike" kern="1200" cap="none" spc="0" normalizeH="0" baseline="0" noProof="0" dirty="0">
                <a:ln>
                  <a:noFill/>
                </a:ln>
                <a:solidFill>
                  <a:srgbClr val="0000FF"/>
                </a:solidFill>
                <a:effectLst/>
                <a:uLnTx/>
                <a:uFillTx/>
                <a:latin typeface="微软雅黑"/>
                <a:ea typeface="微软雅黑"/>
                <a:cs typeface="+mn-cs"/>
              </a:rPr>
              <a:t>f-RSM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微软雅黑"/>
                <a:ea typeface="微软雅黑"/>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ymbol" panose="05050102010706020507" pitchFamily="18" charset="2"/>
                <a:ea typeface="微软雅黑"/>
                <a:cs typeface="+mn-cs"/>
              </a:rPr>
              <a:t>D</a:t>
            </a:r>
            <a:r>
              <a:rPr lang="en-US" sz="2400" b="1" dirty="0">
                <a:solidFill>
                  <a:srgbClr val="FF0000"/>
                </a:solidFill>
                <a:latin typeface="微软雅黑"/>
                <a:ea typeface="微软雅黑"/>
              </a:rPr>
              <a:t>p</a:t>
            </a:r>
            <a:r>
              <a:rPr kumimoji="0" lang="en-US" sz="2400" b="1" i="0" u="none" strike="noStrike" kern="1200" cap="none" spc="0" normalizeH="0" baseline="0" noProof="0" dirty="0">
                <a:ln>
                  <a:noFill/>
                </a:ln>
                <a:solidFill>
                  <a:srgbClr val="FF0000"/>
                </a:solidFill>
                <a:effectLst/>
                <a:uLnTx/>
                <a:uFillTx/>
                <a:latin typeface="微软雅黑"/>
                <a:ea typeface="微软雅黑"/>
                <a:cs typeface="+mn-cs"/>
              </a:rPr>
              <a:t>f-RSM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微软雅黑"/>
                <a:ea typeface="微软雅黑"/>
              </a:rPr>
              <a:t>(response)</a:t>
            </a:r>
            <a:endParaRPr kumimoji="0" lang="en-US" sz="2400" b="1" i="0" u="none" strike="noStrike" kern="1200" cap="none" spc="0" normalizeH="0" baseline="0" noProof="0" dirty="0">
              <a:ln>
                <a:noFill/>
              </a:ln>
              <a:solidFill>
                <a:srgbClr val="FF0000"/>
              </a:solidFill>
              <a:effectLst/>
              <a:uLnTx/>
              <a:uFillTx/>
              <a:latin typeface="微软雅黑"/>
              <a:ea typeface="微软雅黑"/>
            </a:endParaRPr>
          </a:p>
        </p:txBody>
      </p:sp>
      <p:cxnSp>
        <p:nvCxnSpPr>
          <p:cNvPr id="13" name="Straight Connector 12"/>
          <p:cNvCxnSpPr/>
          <p:nvPr/>
        </p:nvCxnSpPr>
        <p:spPr bwMode="auto">
          <a:xfrm flipV="1">
            <a:off x="76200" y="4050327"/>
            <a:ext cx="9144000" cy="190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Rectangle 2"/>
          <p:cNvSpPr/>
          <p:nvPr/>
        </p:nvSpPr>
        <p:spPr bwMode="auto">
          <a:xfrm>
            <a:off x="1410414" y="6629400"/>
            <a:ext cx="6742986" cy="331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2" name="TextBox 11"/>
          <p:cNvSpPr txBox="1"/>
          <p:nvPr/>
        </p:nvSpPr>
        <p:spPr>
          <a:xfrm>
            <a:off x="5466493" y="6550223"/>
            <a:ext cx="36013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Xing et. al., 2018, </a:t>
            </a:r>
            <a:r>
              <a:rPr kumimoji="0" lang="en-US" sz="1400" b="0" i="1" u="none" strike="noStrike" kern="1200" cap="none" spc="0" normalizeH="0" baseline="0" noProof="0" dirty="0" smtClean="0">
                <a:ln>
                  <a:noFill/>
                </a:ln>
                <a:solidFill>
                  <a:srgbClr val="000000"/>
                </a:solidFill>
                <a:effectLst/>
                <a:uLnTx/>
                <a:uFillTx/>
                <a:latin typeface="微软雅黑"/>
                <a:ea typeface="微软雅黑"/>
                <a:cs typeface="+mn-cs"/>
              </a:rPr>
              <a:t>Atmos</a:t>
            </a: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 Chem. &amp; Phys.</a:t>
            </a:r>
          </a:p>
        </p:txBody>
      </p:sp>
    </p:spTree>
    <p:extLst>
      <p:ext uri="{BB962C8B-B14F-4D97-AF65-F5344CB8AC3E}">
        <p14:creationId xmlns:p14="http://schemas.microsoft.com/office/powerpoint/2010/main" xmlns="" val="390161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198"/>
            <a:ext cx="8534400" cy="669103"/>
          </a:xfrm>
        </p:spPr>
        <p:txBody>
          <a:bodyPr/>
          <a:lstStyle/>
          <a:p>
            <a:r>
              <a:rPr lang="en-US" altLang="zh-CN" sz="4000" dirty="0"/>
              <a:t>“</a:t>
            </a:r>
            <a:r>
              <a:rPr lang="en-US" altLang="zh-CN" sz="4000" dirty="0" err="1"/>
              <a:t>i</a:t>
            </a:r>
            <a:r>
              <a:rPr lang="en-US" altLang="zh-CN" sz="4000" dirty="0"/>
              <a:t>-RSM</a:t>
            </a:r>
            <a:r>
              <a:rPr lang="en-US" altLang="zh-CN" sz="2800" dirty="0"/>
              <a:t>”(2018-2019 under development)</a:t>
            </a:r>
            <a:endParaRPr lang="en-US" sz="4000" dirty="0"/>
          </a:p>
        </p:txBody>
      </p:sp>
      <p:sp>
        <p:nvSpPr>
          <p:cNvPr id="3" name="Rectangle 2"/>
          <p:cNvSpPr/>
          <p:nvPr/>
        </p:nvSpPr>
        <p:spPr>
          <a:xfrm>
            <a:off x="689566" y="855619"/>
            <a:ext cx="722056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微软雅黑"/>
                <a:ea typeface="微软雅黑"/>
                <a:cs typeface="+mn-cs"/>
              </a:rPr>
              <a:t>“</a:t>
            </a:r>
            <a:r>
              <a:rPr lang="en-US" sz="2800" b="1" dirty="0" err="1">
                <a:solidFill>
                  <a:srgbClr val="FF0000"/>
                </a:solidFill>
                <a:latin typeface="微软雅黑"/>
                <a:ea typeface="微软雅黑"/>
              </a:rPr>
              <a:t>i</a:t>
            </a:r>
            <a:r>
              <a:rPr kumimoji="0" lang="en-US" sz="2800" b="1" i="0" u="none" strike="noStrike" kern="1200" cap="none" spc="0" normalizeH="0" baseline="0" noProof="0" dirty="0">
                <a:ln>
                  <a:noFill/>
                </a:ln>
                <a:solidFill>
                  <a:srgbClr val="FF0000"/>
                </a:solidFill>
                <a:effectLst/>
                <a:uLnTx/>
                <a:uFillTx/>
                <a:latin typeface="微软雅黑"/>
                <a:ea typeface="微软雅黑"/>
                <a:cs typeface="+mn-cs"/>
              </a:rPr>
              <a:t>-RSM”: “Indicator-</a:t>
            </a:r>
            <a:r>
              <a:rPr kumimoji="0" lang="en-US" sz="2800" b="1" i="0" u="none" strike="noStrike" kern="1200" cap="none" spc="0" normalizeH="0" baseline="0" noProof="0" dirty="0" err="1">
                <a:ln>
                  <a:noFill/>
                </a:ln>
                <a:solidFill>
                  <a:srgbClr val="FF0000"/>
                </a:solidFill>
                <a:effectLst/>
                <a:uLnTx/>
                <a:uFillTx/>
                <a:latin typeface="微软雅黑"/>
                <a:ea typeface="微软雅黑"/>
                <a:cs typeface="+mn-cs"/>
              </a:rPr>
              <a:t>based”pf</a:t>
            </a:r>
            <a:r>
              <a:rPr kumimoji="0" lang="en-US" sz="2800" b="1" i="0" u="none" strike="noStrike" kern="1200" cap="none" spc="0" normalizeH="0" baseline="0" noProof="0" dirty="0">
                <a:ln>
                  <a:noFill/>
                </a:ln>
                <a:solidFill>
                  <a:srgbClr val="FF0000"/>
                </a:solidFill>
                <a:effectLst/>
                <a:uLnTx/>
                <a:uFillTx/>
                <a:latin typeface="微软雅黑"/>
                <a:ea typeface="微软雅黑"/>
                <a:cs typeface="+mn-cs"/>
              </a:rPr>
              <a:t>-RSM</a:t>
            </a:r>
            <a:endParaRPr kumimoji="0" lang="en-US" sz="2400" b="0" i="0" u="sng" strike="noStrike" kern="1200" cap="none" spc="0" normalizeH="0" baseline="0" noProof="0" dirty="0">
              <a:ln>
                <a:noFill/>
              </a:ln>
              <a:solidFill>
                <a:srgbClr val="FF0000"/>
              </a:solidFill>
              <a:effectLst/>
              <a:uLnTx/>
              <a:uFillTx/>
              <a:latin typeface="微软雅黑"/>
              <a:ea typeface="微软雅黑"/>
              <a:cs typeface="+mn-cs"/>
            </a:endParaRPr>
          </a:p>
        </p:txBody>
      </p:sp>
      <p:cxnSp>
        <p:nvCxnSpPr>
          <p:cNvPr id="9" name="Straight Connector 8"/>
          <p:cNvCxnSpPr/>
          <p:nvPr/>
        </p:nvCxnSpPr>
        <p:spPr bwMode="auto">
          <a:xfrm flipV="1">
            <a:off x="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7315200" y="6334780"/>
            <a:ext cx="16995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Xing et. al.,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in </a:t>
            </a:r>
            <a:r>
              <a:rPr lang="en-US" sz="1400" i="1" dirty="0">
                <a:solidFill>
                  <a:srgbClr val="000000"/>
                </a:solidFill>
                <a:latin typeface="微软雅黑"/>
                <a:ea typeface="微软雅黑"/>
              </a:rPr>
              <a:t>preparation</a:t>
            </a: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 </a:t>
            </a:r>
          </a:p>
        </p:txBody>
      </p:sp>
      <p:sp>
        <p:nvSpPr>
          <p:cNvPr id="11" name="Rectangle 10">
            <a:extLst>
              <a:ext uri="{FF2B5EF4-FFF2-40B4-BE49-F238E27FC236}">
                <a16:creationId xmlns:a16="http://schemas.microsoft.com/office/drawing/2014/main" xmlns="" id="{50082926-AD7F-4FE9-BDB9-82AE3E081259}"/>
              </a:ext>
            </a:extLst>
          </p:cNvPr>
          <p:cNvSpPr/>
          <p:nvPr/>
        </p:nvSpPr>
        <p:spPr>
          <a:xfrm>
            <a:off x="0" y="6457890"/>
            <a:ext cx="7083183" cy="369332"/>
          </a:xfrm>
          <a:prstGeom prst="rect">
            <a:avLst/>
          </a:prstGeom>
        </p:spPr>
        <p:txBody>
          <a:bodyPr wrap="square">
            <a:spAutoFit/>
          </a:bodyPr>
          <a:lstStyle/>
          <a:p>
            <a:pPr algn="l">
              <a:spcAft>
                <a:spcPts val="600"/>
              </a:spcAft>
            </a:pPr>
            <a:r>
              <a:rPr lang="en-US" b="1" dirty="0">
                <a:solidFill>
                  <a:srgbClr val="7030A0"/>
                </a:solidFill>
              </a:rPr>
              <a:t>10/22 (Mon) 1:00 pm by Jia XING : “pf-RSM” presentation</a:t>
            </a:r>
          </a:p>
        </p:txBody>
      </p:sp>
      <p:pic>
        <p:nvPicPr>
          <p:cNvPr id="12" name="Picture 11">
            <a:extLst>
              <a:ext uri="{FF2B5EF4-FFF2-40B4-BE49-F238E27FC236}">
                <a16:creationId xmlns:a16="http://schemas.microsoft.com/office/drawing/2014/main" xmlns="" id="{45EE729D-B15B-4D07-9D21-ECE956DB5507}"/>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423604"/>
            <a:ext cx="7010400" cy="3215301"/>
          </a:xfrm>
          <a:prstGeom prst="rect">
            <a:avLst/>
          </a:prstGeom>
          <a:noFill/>
          <a:ln>
            <a:noFill/>
          </a:ln>
        </p:spPr>
      </p:pic>
      <p:graphicFrame>
        <p:nvGraphicFramePr>
          <p:cNvPr id="13" name="Table 12">
            <a:extLst>
              <a:ext uri="{FF2B5EF4-FFF2-40B4-BE49-F238E27FC236}">
                <a16:creationId xmlns:a16="http://schemas.microsoft.com/office/drawing/2014/main" xmlns="" id="{C51FE4EF-E37A-49DE-B77F-8E1F0F674E48}"/>
              </a:ext>
            </a:extLst>
          </p:cNvPr>
          <p:cNvGraphicFramePr>
            <a:graphicFrameLocks noGrp="1"/>
          </p:cNvGraphicFramePr>
          <p:nvPr>
            <p:extLst>
              <p:ext uri="{D42A27DB-BD31-4B8C-83A1-F6EECF244321}">
                <p14:modId xmlns:p14="http://schemas.microsoft.com/office/powerpoint/2010/main" xmlns="" val="1682571611"/>
              </p:ext>
            </p:extLst>
          </p:nvPr>
        </p:nvGraphicFramePr>
        <p:xfrm>
          <a:off x="533400" y="5447858"/>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xmlns="" val="2826434079"/>
                    </a:ext>
                  </a:extLst>
                </a:gridCol>
                <a:gridCol w="2717800">
                  <a:extLst>
                    <a:ext uri="{9D8B030D-6E8A-4147-A177-3AD203B41FA5}">
                      <a16:colId xmlns:a16="http://schemas.microsoft.com/office/drawing/2014/main" xmlns="" val="168565156"/>
                    </a:ext>
                  </a:extLst>
                </a:gridCol>
                <a:gridCol w="2717800">
                  <a:extLst>
                    <a:ext uri="{9D8B030D-6E8A-4147-A177-3AD203B41FA5}">
                      <a16:colId xmlns:a16="http://schemas.microsoft.com/office/drawing/2014/main" xmlns="" val="4011995512"/>
                    </a:ext>
                  </a:extLst>
                </a:gridCol>
              </a:tblGrid>
              <a:tr h="463814">
                <a:tc>
                  <a:txBody>
                    <a:bodyPr/>
                    <a:lstStyle/>
                    <a:p>
                      <a:pPr algn="ctr"/>
                      <a:r>
                        <a:rPr lang="en-US" b="1" dirty="0">
                          <a:solidFill>
                            <a:schemeClr val="tx1"/>
                          </a:solidFill>
                        </a:rPr>
                        <a:t>Traditional RSM</a:t>
                      </a:r>
                    </a:p>
                  </a:txBody>
                  <a:tcPr/>
                </a:tc>
                <a:tc>
                  <a:txBody>
                    <a:bodyPr/>
                    <a:lstStyle/>
                    <a:p>
                      <a:pPr algn="ctr"/>
                      <a:r>
                        <a:rPr lang="en-US" b="1" dirty="0">
                          <a:solidFill>
                            <a:schemeClr val="tx1"/>
                          </a:solidFill>
                        </a:rPr>
                        <a:t>pf-RSM</a:t>
                      </a:r>
                    </a:p>
                  </a:txBody>
                  <a:tcPr/>
                </a:tc>
                <a:tc>
                  <a:txBody>
                    <a:bodyPr/>
                    <a:lstStyle/>
                    <a:p>
                      <a:pPr algn="ctr"/>
                      <a:r>
                        <a:rPr lang="en-US" sz="2000" b="1" dirty="0" err="1">
                          <a:solidFill>
                            <a:srgbClr val="FF0000"/>
                          </a:solidFill>
                          <a:highlight>
                            <a:srgbClr val="FFFF00"/>
                          </a:highlight>
                        </a:rPr>
                        <a:t>i</a:t>
                      </a:r>
                      <a:r>
                        <a:rPr lang="en-US" sz="2000" b="1" dirty="0">
                          <a:solidFill>
                            <a:srgbClr val="FF0000"/>
                          </a:solidFill>
                          <a:highlight>
                            <a:srgbClr val="FFFF00"/>
                          </a:highlight>
                        </a:rPr>
                        <a:t>-RSM</a:t>
                      </a:r>
                    </a:p>
                  </a:txBody>
                  <a:tcPr>
                    <a:solidFill>
                      <a:srgbClr val="FFFF00"/>
                    </a:solidFill>
                  </a:tcPr>
                </a:tc>
                <a:extLst>
                  <a:ext uri="{0D108BD9-81ED-4DB2-BD59-A6C34878D82A}">
                    <a16:rowId xmlns:a16="http://schemas.microsoft.com/office/drawing/2014/main" xmlns="" val="3156976860"/>
                  </a:ext>
                </a:extLst>
              </a:tr>
              <a:tr h="473061">
                <a:tc>
                  <a:txBody>
                    <a:bodyPr/>
                    <a:lstStyle/>
                    <a:p>
                      <a:pPr algn="ctr"/>
                      <a:r>
                        <a:rPr lang="en-US" b="1" dirty="0">
                          <a:solidFill>
                            <a:schemeClr val="tx1"/>
                          </a:solidFill>
                        </a:rPr>
                        <a:t>&gt;100</a:t>
                      </a:r>
                    </a:p>
                  </a:txBody>
                  <a:tcPr/>
                </a:tc>
                <a:tc>
                  <a:txBody>
                    <a:bodyPr/>
                    <a:lstStyle/>
                    <a:p>
                      <a:pPr algn="ctr"/>
                      <a:r>
                        <a:rPr lang="en-US" b="1" dirty="0">
                          <a:solidFill>
                            <a:schemeClr val="tx1"/>
                          </a:solidFill>
                        </a:rPr>
                        <a:t>30~40</a:t>
                      </a:r>
                    </a:p>
                  </a:txBody>
                  <a:tcPr/>
                </a:tc>
                <a:tc>
                  <a:txBody>
                    <a:bodyPr/>
                    <a:lstStyle/>
                    <a:p>
                      <a:pPr algn="ctr"/>
                      <a:r>
                        <a:rPr lang="en-US" sz="2000" b="1" dirty="0">
                          <a:solidFill>
                            <a:srgbClr val="FF0000"/>
                          </a:solidFill>
                          <a:highlight>
                            <a:srgbClr val="FFFF00"/>
                          </a:highlight>
                        </a:rPr>
                        <a:t>5~10</a:t>
                      </a:r>
                    </a:p>
                  </a:txBody>
                  <a:tcPr>
                    <a:solidFill>
                      <a:srgbClr val="FFFF00"/>
                    </a:solidFill>
                  </a:tcPr>
                </a:tc>
                <a:extLst>
                  <a:ext uri="{0D108BD9-81ED-4DB2-BD59-A6C34878D82A}">
                    <a16:rowId xmlns:a16="http://schemas.microsoft.com/office/drawing/2014/main" xmlns="" val="791258476"/>
                  </a:ext>
                </a:extLst>
              </a:tr>
            </a:tbl>
          </a:graphicData>
        </a:graphic>
      </p:graphicFrame>
      <p:sp>
        <p:nvSpPr>
          <p:cNvPr id="14" name="TextBox 13">
            <a:extLst>
              <a:ext uri="{FF2B5EF4-FFF2-40B4-BE49-F238E27FC236}">
                <a16:creationId xmlns:a16="http://schemas.microsoft.com/office/drawing/2014/main" xmlns="" id="{9A97EC50-BE5B-4CCA-9044-0AF406DA3F7B}"/>
              </a:ext>
            </a:extLst>
          </p:cNvPr>
          <p:cNvSpPr txBox="1"/>
          <p:nvPr/>
        </p:nvSpPr>
        <p:spPr>
          <a:xfrm>
            <a:off x="3711" y="4790276"/>
            <a:ext cx="9140289" cy="646331"/>
          </a:xfrm>
          <a:prstGeom prst="rect">
            <a:avLst/>
          </a:prstGeom>
          <a:noFill/>
        </p:spPr>
        <p:txBody>
          <a:bodyPr wrap="square" rtlCol="0">
            <a:spAutoFit/>
          </a:bodyPr>
          <a:lstStyle/>
          <a:p>
            <a:r>
              <a:rPr lang="en-US" b="1" dirty="0">
                <a:solidFill>
                  <a:srgbClr val="0000FF"/>
                </a:solidFill>
              </a:rPr>
              <a:t># of model runs needed for maintaining RSM accuracy in predicting control responses for each selected study region</a:t>
            </a:r>
          </a:p>
        </p:txBody>
      </p:sp>
      <p:sp>
        <p:nvSpPr>
          <p:cNvPr id="15" name="Rectangle 14">
            <a:extLst>
              <a:ext uri="{FF2B5EF4-FFF2-40B4-BE49-F238E27FC236}">
                <a16:creationId xmlns:a16="http://schemas.microsoft.com/office/drawing/2014/main" xmlns="" id="{4FFFD42A-D558-4737-BF64-CC518752010A}"/>
              </a:ext>
            </a:extLst>
          </p:cNvPr>
          <p:cNvSpPr/>
          <p:nvPr/>
        </p:nvSpPr>
        <p:spPr>
          <a:xfrm>
            <a:off x="9808" y="1600200"/>
            <a:ext cx="1666592" cy="2800767"/>
          </a:xfrm>
          <a:prstGeom prst="rect">
            <a:avLst/>
          </a:prstGeom>
          <a:solidFill>
            <a:srgbClr val="FFFF00"/>
          </a:solidFill>
        </p:spPr>
        <p:txBody>
          <a:bodyPr wrap="square">
            <a:spAutoFit/>
          </a:bodyPr>
          <a:lstStyle/>
          <a:p>
            <a:pPr lvl="0" fontAlgn="auto">
              <a:spcBef>
                <a:spcPts val="0"/>
              </a:spcBef>
              <a:spcAft>
                <a:spcPts val="0"/>
              </a:spcAft>
              <a:defRPr/>
            </a:pPr>
            <a:r>
              <a:rPr lang="en-US" sz="1600" i="1" dirty="0">
                <a:solidFill>
                  <a:srgbClr val="0000FF"/>
                </a:solidFill>
                <a:latin typeface="微软雅黑"/>
              </a:rPr>
              <a:t>Use </a:t>
            </a:r>
          </a:p>
          <a:p>
            <a:pPr lvl="0" fontAlgn="auto">
              <a:spcBef>
                <a:spcPts val="0"/>
              </a:spcBef>
              <a:spcAft>
                <a:spcPts val="0"/>
              </a:spcAft>
              <a:defRPr/>
            </a:pPr>
            <a:r>
              <a:rPr lang="en-US" sz="1600" i="1" dirty="0">
                <a:solidFill>
                  <a:srgbClr val="0000FF"/>
                </a:solidFill>
                <a:latin typeface="微软雅黑"/>
              </a:rPr>
              <a:t>pre-defined</a:t>
            </a:r>
          </a:p>
          <a:p>
            <a:pPr lvl="0" fontAlgn="auto">
              <a:spcBef>
                <a:spcPts val="0"/>
              </a:spcBef>
              <a:spcAft>
                <a:spcPts val="0"/>
              </a:spcAft>
              <a:defRPr/>
            </a:pPr>
            <a:r>
              <a:rPr lang="en-US" sz="1600" i="1" dirty="0">
                <a:solidFill>
                  <a:srgbClr val="0000FF"/>
                </a:solidFill>
                <a:latin typeface="微软雅黑"/>
              </a:rPr>
              <a:t>“Indicators”</a:t>
            </a:r>
          </a:p>
          <a:p>
            <a:pPr lvl="0" fontAlgn="auto">
              <a:spcBef>
                <a:spcPts val="0"/>
              </a:spcBef>
              <a:spcAft>
                <a:spcPts val="0"/>
              </a:spcAft>
              <a:defRPr/>
            </a:pPr>
            <a:r>
              <a:rPr lang="en-US" sz="1600" i="1" dirty="0">
                <a:solidFill>
                  <a:srgbClr val="0000FF"/>
                </a:solidFill>
                <a:latin typeface="微软雅黑"/>
              </a:rPr>
              <a:t>for </a:t>
            </a:r>
          </a:p>
          <a:p>
            <a:pPr lvl="0" fontAlgn="auto">
              <a:spcBef>
                <a:spcPts val="0"/>
              </a:spcBef>
              <a:spcAft>
                <a:spcPts val="0"/>
              </a:spcAft>
              <a:defRPr/>
            </a:pPr>
            <a:r>
              <a:rPr lang="en-US" sz="1600" i="1" dirty="0">
                <a:solidFill>
                  <a:srgbClr val="0000FF"/>
                </a:solidFill>
                <a:latin typeface="微软雅黑"/>
              </a:rPr>
              <a:t>PM2.5 (18) </a:t>
            </a:r>
          </a:p>
          <a:p>
            <a:pPr lvl="0" fontAlgn="auto">
              <a:spcBef>
                <a:spcPts val="0"/>
              </a:spcBef>
              <a:spcAft>
                <a:spcPts val="0"/>
              </a:spcAft>
              <a:defRPr/>
            </a:pPr>
            <a:r>
              <a:rPr lang="en-US" sz="1600" i="1" dirty="0">
                <a:solidFill>
                  <a:srgbClr val="0000FF"/>
                </a:solidFill>
                <a:latin typeface="微软雅黑"/>
              </a:rPr>
              <a:t> and O3 (16)</a:t>
            </a:r>
            <a:endParaRPr lang="en-US" sz="1600" i="1" dirty="0">
              <a:latin typeface="微软雅黑"/>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1" strike="noStrike" kern="1200" cap="none" spc="0" normalizeH="0" baseline="0" noProof="0" dirty="0">
                <a:ln>
                  <a:noFill/>
                </a:ln>
                <a:solidFill>
                  <a:srgbClr val="0000FF"/>
                </a:solidFill>
                <a:effectLst/>
                <a:uLnTx/>
                <a:uFillTx/>
                <a:latin typeface="微软雅黑"/>
                <a:ea typeface="微软雅黑"/>
                <a:cs typeface="+mn-cs"/>
              </a:rPr>
              <a:t>to predict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1" strike="noStrike" kern="1200" cap="none" spc="0" normalizeH="0" baseline="0" noProof="0" dirty="0">
                <a:ln>
                  <a:noFill/>
                </a:ln>
                <a:solidFill>
                  <a:srgbClr val="0000FF"/>
                </a:solidFill>
                <a:effectLst/>
                <a:uLnTx/>
                <a:uFillTx/>
                <a:latin typeface="微软雅黑"/>
                <a:ea typeface="微软雅黑"/>
                <a:cs typeface="+mn-cs"/>
              </a:rPr>
              <a:t>nonlinearities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1" strike="noStrike" kern="1200" cap="none" spc="0" normalizeH="0" baseline="0" noProof="0" dirty="0">
                <a:ln>
                  <a:noFill/>
                </a:ln>
                <a:solidFill>
                  <a:srgbClr val="0000FF"/>
                </a:solidFill>
                <a:effectLst/>
                <a:uLnTx/>
                <a:uFillTx/>
                <a:latin typeface="微软雅黑"/>
                <a:ea typeface="微软雅黑"/>
                <a:cs typeface="+mn-cs"/>
              </a:rPr>
              <a:t>of species </a:t>
            </a:r>
            <a:endParaRPr lang="en-US" sz="1600" i="1" dirty="0">
              <a:solidFill>
                <a:srgbClr val="0000FF"/>
              </a:solidFill>
              <a:latin typeface="微软雅黑"/>
              <a:ea typeface="微软雅黑"/>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i="1" dirty="0">
                <a:solidFill>
                  <a:srgbClr val="0000FF"/>
                </a:solidFill>
                <a:latin typeface="微软雅黑"/>
                <a:ea typeface="微软雅黑"/>
              </a:rPr>
              <a:t>and t</a:t>
            </a:r>
            <a:r>
              <a:rPr kumimoji="0" lang="en-US" sz="1600" i="1" strike="noStrike" kern="1200" cap="none" spc="0" normalizeH="0" baseline="0" noProof="0" dirty="0">
                <a:ln>
                  <a:noFill/>
                </a:ln>
                <a:solidFill>
                  <a:srgbClr val="0000FF"/>
                </a:solidFill>
                <a:effectLst/>
                <a:uLnTx/>
                <a:uFillTx/>
                <a:latin typeface="微软雅黑"/>
                <a:ea typeface="微软雅黑"/>
                <a:cs typeface="+mn-cs"/>
              </a:rPr>
              <a:t>heir interactions</a:t>
            </a:r>
          </a:p>
        </p:txBody>
      </p:sp>
    </p:spTree>
    <p:extLst>
      <p:ext uri="{BB962C8B-B14F-4D97-AF65-F5344CB8AC3E}">
        <p14:creationId xmlns:p14="http://schemas.microsoft.com/office/powerpoint/2010/main" xmlns="" val="194387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3">
              <a:lumMod val="95000"/>
            </a:schemeClr>
          </a:solidFill>
          <a:ln w="19050">
            <a:solidFill>
              <a:schemeClr val="tx1"/>
            </a:solidFill>
          </a:ln>
        </p:spPr>
        <p:txBody>
          <a:bodyPr/>
          <a:lstStyle/>
          <a:p>
            <a:r>
              <a:rPr lang="en-US" sz="2800" dirty="0">
                <a:solidFill>
                  <a:srgbClr val="FF0000"/>
                </a:solidFill>
              </a:rPr>
              <a:t>LE-CO: </a:t>
            </a:r>
            <a:r>
              <a:rPr lang="en-US" sz="2400" dirty="0">
                <a:solidFill>
                  <a:srgbClr val="0000FF"/>
                </a:solidFill>
              </a:rPr>
              <a:t>Least-Cost Control Strategy Optimizer</a:t>
            </a:r>
          </a:p>
        </p:txBody>
      </p:sp>
      <p:grpSp>
        <p:nvGrpSpPr>
          <p:cNvPr id="69" name="Canvas 95"/>
          <p:cNvGrpSpPr/>
          <p:nvPr/>
        </p:nvGrpSpPr>
        <p:grpSpPr>
          <a:xfrm>
            <a:off x="1219200" y="879540"/>
            <a:ext cx="6915149" cy="5540310"/>
            <a:chOff x="0" y="-29961"/>
            <a:chExt cx="4684395" cy="4328276"/>
          </a:xfrm>
        </p:grpSpPr>
        <p:sp>
          <p:nvSpPr>
            <p:cNvPr id="70" name="Rectangle 69"/>
            <p:cNvSpPr/>
            <p:nvPr/>
          </p:nvSpPr>
          <p:spPr>
            <a:xfrm>
              <a:off x="0" y="0"/>
              <a:ext cx="4684395" cy="4298315"/>
            </a:xfrm>
            <a:prstGeom prst="rect">
              <a:avLst/>
            </a:prstGeom>
            <a:noFill/>
            <a:ln>
              <a:noFill/>
            </a:ln>
          </p:spPr>
        </p:sp>
        <p:sp>
          <p:nvSpPr>
            <p:cNvPr id="71" name="Rectangle 70"/>
            <p:cNvSpPr>
              <a:spLocks noChangeArrowheads="1"/>
            </p:cNvSpPr>
            <p:nvPr/>
          </p:nvSpPr>
          <p:spPr bwMode="auto">
            <a:xfrm>
              <a:off x="2613025" y="1320165"/>
              <a:ext cx="1701800" cy="541020"/>
            </a:xfrm>
            <a:prstGeom prst="rect">
              <a:avLst/>
            </a:prstGeom>
            <a:solidFill>
              <a:srgbClr val="A9D18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2" name="Rectangle 71"/>
            <p:cNvSpPr>
              <a:spLocks noChangeArrowheads="1"/>
            </p:cNvSpPr>
            <p:nvPr/>
          </p:nvSpPr>
          <p:spPr bwMode="auto">
            <a:xfrm>
              <a:off x="2613025" y="1320165"/>
              <a:ext cx="1701800" cy="541020"/>
            </a:xfrm>
            <a:prstGeom prst="rect">
              <a:avLst/>
            </a:prstGeom>
            <a:noFill/>
            <a:ln w="15875" cap="flat">
              <a:solidFill>
                <a:srgbClr val="00B05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3" name="Rectangle 72"/>
            <p:cNvSpPr>
              <a:spLocks noChangeArrowheads="1"/>
            </p:cNvSpPr>
            <p:nvPr/>
          </p:nvSpPr>
          <p:spPr bwMode="auto">
            <a:xfrm>
              <a:off x="2844800" y="1388110"/>
              <a:ext cx="1008300"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International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4" name="Rectangle 73"/>
            <p:cNvSpPr>
              <a:spLocks noChangeArrowheads="1"/>
            </p:cNvSpPr>
            <p:nvPr/>
          </p:nvSpPr>
          <p:spPr bwMode="auto">
            <a:xfrm>
              <a:off x="3737322" y="1388110"/>
              <a:ext cx="342095"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cost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6" name="Rectangle 75"/>
            <p:cNvSpPr>
              <a:spLocks noChangeArrowheads="1"/>
            </p:cNvSpPr>
            <p:nvPr/>
          </p:nvSpPr>
          <p:spPr bwMode="auto">
            <a:xfrm>
              <a:off x="2824609" y="1588135"/>
              <a:ext cx="1268234"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estimate tool (ICET)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7" name="Rectangle 76"/>
            <p:cNvSpPr>
              <a:spLocks noChangeArrowheads="1"/>
            </p:cNvSpPr>
            <p:nvPr/>
          </p:nvSpPr>
          <p:spPr bwMode="auto">
            <a:xfrm>
              <a:off x="382905" y="1320165"/>
              <a:ext cx="1701800" cy="541020"/>
            </a:xfrm>
            <a:prstGeom prst="rect">
              <a:avLst/>
            </a:prstGeom>
            <a:solidFill>
              <a:srgbClr val="A9D18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8" name="Rectangle 77"/>
            <p:cNvSpPr>
              <a:spLocks noChangeArrowheads="1"/>
            </p:cNvSpPr>
            <p:nvPr/>
          </p:nvSpPr>
          <p:spPr bwMode="auto">
            <a:xfrm>
              <a:off x="382905" y="1320165"/>
              <a:ext cx="1701800" cy="541020"/>
            </a:xfrm>
            <a:prstGeom prst="rect">
              <a:avLst/>
            </a:prstGeom>
            <a:noFill/>
            <a:ln w="15875" cap="flat">
              <a:solidFill>
                <a:srgbClr val="00B05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9" name="Rectangle 78"/>
            <p:cNvSpPr>
              <a:spLocks noChangeArrowheads="1"/>
            </p:cNvSpPr>
            <p:nvPr/>
          </p:nvSpPr>
          <p:spPr bwMode="auto">
            <a:xfrm>
              <a:off x="626745" y="1388110"/>
              <a:ext cx="1327080"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Response surface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0" name="Rectangle 79"/>
            <p:cNvSpPr>
              <a:spLocks noChangeArrowheads="1"/>
            </p:cNvSpPr>
            <p:nvPr/>
          </p:nvSpPr>
          <p:spPr bwMode="auto">
            <a:xfrm>
              <a:off x="779780" y="1588135"/>
              <a:ext cx="964710"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model (RSM)</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1" name="Rectangle 80"/>
            <p:cNvSpPr>
              <a:spLocks noChangeArrowheads="1"/>
            </p:cNvSpPr>
            <p:nvPr/>
          </p:nvSpPr>
          <p:spPr bwMode="auto">
            <a:xfrm>
              <a:off x="1633855" y="1588135"/>
              <a:ext cx="51"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2" name="Freeform 16"/>
            <p:cNvSpPr>
              <a:spLocks/>
            </p:cNvSpPr>
            <p:nvPr/>
          </p:nvSpPr>
          <p:spPr bwMode="auto">
            <a:xfrm>
              <a:off x="2613660" y="2202180"/>
              <a:ext cx="1701165"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solidFill>
              <a:srgbClr val="FFD96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3" name="Freeform 17"/>
            <p:cNvSpPr>
              <a:spLocks/>
            </p:cNvSpPr>
            <p:nvPr/>
          </p:nvSpPr>
          <p:spPr bwMode="auto">
            <a:xfrm>
              <a:off x="261302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noFill/>
            <a:ln w="15875" cap="flat">
              <a:solidFill>
                <a:srgbClr val="F4B183"/>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4" name="Rectangle 83"/>
            <p:cNvSpPr>
              <a:spLocks noChangeArrowheads="1"/>
            </p:cNvSpPr>
            <p:nvPr/>
          </p:nvSpPr>
          <p:spPr bwMode="auto">
            <a:xfrm>
              <a:off x="2722880" y="2327275"/>
              <a:ext cx="1566352"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Marginal Cost Curves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5" name="Freeform 19"/>
            <p:cNvSpPr>
              <a:spLocks/>
            </p:cNvSpPr>
            <p:nvPr/>
          </p:nvSpPr>
          <p:spPr bwMode="auto">
            <a:xfrm>
              <a:off x="38290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solidFill>
              <a:srgbClr val="FFD96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6" name="Freeform 20"/>
            <p:cNvSpPr>
              <a:spLocks/>
            </p:cNvSpPr>
            <p:nvPr/>
          </p:nvSpPr>
          <p:spPr bwMode="auto">
            <a:xfrm>
              <a:off x="38290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noFill/>
            <a:ln w="15875" cap="flat">
              <a:solidFill>
                <a:srgbClr val="F4B183"/>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9" name="Rectangle 88"/>
            <p:cNvSpPr>
              <a:spLocks noChangeArrowheads="1"/>
            </p:cNvSpPr>
            <p:nvPr/>
          </p:nvSpPr>
          <p:spPr bwMode="auto">
            <a:xfrm>
              <a:off x="486012" y="2327275"/>
              <a:ext cx="1542313"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Real-time AQ responses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0" name="Freeform 24"/>
            <p:cNvSpPr>
              <a:spLocks noEditPoints="1"/>
            </p:cNvSpPr>
            <p:nvPr/>
          </p:nvSpPr>
          <p:spPr bwMode="auto">
            <a:xfrm>
              <a:off x="3435985" y="1861185"/>
              <a:ext cx="56515" cy="339725"/>
            </a:xfrm>
            <a:custGeom>
              <a:avLst/>
              <a:gdLst>
                <a:gd name="T0" fmla="*/ 52 w 89"/>
                <a:gd name="T1" fmla="*/ 0 h 535"/>
                <a:gd name="T2" fmla="*/ 52 w 89"/>
                <a:gd name="T3" fmla="*/ 462 h 535"/>
                <a:gd name="T4" fmla="*/ 37 w 89"/>
                <a:gd name="T5" fmla="*/ 462 h 535"/>
                <a:gd name="T6" fmla="*/ 37 w 89"/>
                <a:gd name="T7" fmla="*/ 0 h 535"/>
                <a:gd name="T8" fmla="*/ 52 w 89"/>
                <a:gd name="T9" fmla="*/ 0 h 535"/>
                <a:gd name="T10" fmla="*/ 89 w 89"/>
                <a:gd name="T11" fmla="*/ 447 h 535"/>
                <a:gd name="T12" fmla="*/ 44 w 89"/>
                <a:gd name="T13" fmla="*/ 535 h 535"/>
                <a:gd name="T14" fmla="*/ 0 w 89"/>
                <a:gd name="T15" fmla="*/ 447 h 535"/>
                <a:gd name="T16" fmla="*/ 89 w 89"/>
                <a:gd name="T17" fmla="*/ 44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535">
                  <a:moveTo>
                    <a:pt x="52" y="0"/>
                  </a:moveTo>
                  <a:lnTo>
                    <a:pt x="52" y="462"/>
                  </a:lnTo>
                  <a:lnTo>
                    <a:pt x="37" y="462"/>
                  </a:lnTo>
                  <a:lnTo>
                    <a:pt x="37" y="0"/>
                  </a:lnTo>
                  <a:lnTo>
                    <a:pt x="52" y="0"/>
                  </a:lnTo>
                  <a:close/>
                  <a:moveTo>
                    <a:pt x="89" y="447"/>
                  </a:moveTo>
                  <a:lnTo>
                    <a:pt x="44" y="535"/>
                  </a:lnTo>
                  <a:lnTo>
                    <a:pt x="0" y="447"/>
                  </a:lnTo>
                  <a:lnTo>
                    <a:pt x="89" y="447"/>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1" name="Freeform 25"/>
            <p:cNvSpPr>
              <a:spLocks noEditPoints="1"/>
            </p:cNvSpPr>
            <p:nvPr/>
          </p:nvSpPr>
          <p:spPr bwMode="auto">
            <a:xfrm>
              <a:off x="1205865" y="1861185"/>
              <a:ext cx="55880" cy="339725"/>
            </a:xfrm>
            <a:custGeom>
              <a:avLst/>
              <a:gdLst>
                <a:gd name="T0" fmla="*/ 51 w 88"/>
                <a:gd name="T1" fmla="*/ 0 h 535"/>
                <a:gd name="T2" fmla="*/ 51 w 88"/>
                <a:gd name="T3" fmla="*/ 462 h 535"/>
                <a:gd name="T4" fmla="*/ 37 w 88"/>
                <a:gd name="T5" fmla="*/ 462 h 535"/>
                <a:gd name="T6" fmla="*/ 37 w 88"/>
                <a:gd name="T7" fmla="*/ 0 h 535"/>
                <a:gd name="T8" fmla="*/ 51 w 88"/>
                <a:gd name="T9" fmla="*/ 0 h 535"/>
                <a:gd name="T10" fmla="*/ 88 w 88"/>
                <a:gd name="T11" fmla="*/ 447 h 535"/>
                <a:gd name="T12" fmla="*/ 44 w 88"/>
                <a:gd name="T13" fmla="*/ 535 h 535"/>
                <a:gd name="T14" fmla="*/ 0 w 88"/>
                <a:gd name="T15" fmla="*/ 447 h 535"/>
                <a:gd name="T16" fmla="*/ 88 w 88"/>
                <a:gd name="T17" fmla="*/ 44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5">
                  <a:moveTo>
                    <a:pt x="51" y="0"/>
                  </a:moveTo>
                  <a:lnTo>
                    <a:pt x="51" y="462"/>
                  </a:lnTo>
                  <a:lnTo>
                    <a:pt x="37" y="462"/>
                  </a:lnTo>
                  <a:lnTo>
                    <a:pt x="37" y="0"/>
                  </a:lnTo>
                  <a:lnTo>
                    <a:pt x="51" y="0"/>
                  </a:lnTo>
                  <a:close/>
                  <a:moveTo>
                    <a:pt x="88" y="447"/>
                  </a:moveTo>
                  <a:lnTo>
                    <a:pt x="44" y="535"/>
                  </a:lnTo>
                  <a:lnTo>
                    <a:pt x="0" y="447"/>
                  </a:lnTo>
                  <a:lnTo>
                    <a:pt x="88" y="447"/>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2" name="Rectangle 91"/>
            <p:cNvSpPr>
              <a:spLocks noChangeArrowheads="1"/>
            </p:cNvSpPr>
            <p:nvPr/>
          </p:nvSpPr>
          <p:spPr bwMode="auto">
            <a:xfrm>
              <a:off x="496018" y="-29961"/>
              <a:ext cx="535171" cy="30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DengXian"/>
                  <a:cs typeface="Calibri" panose="020F0502020204030204" pitchFamily="34" charset="0"/>
                </a:rPr>
                <a:t>Target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3" name="Freeform 27"/>
            <p:cNvSpPr>
              <a:spLocks/>
            </p:cNvSpPr>
            <p:nvPr/>
          </p:nvSpPr>
          <p:spPr bwMode="auto">
            <a:xfrm>
              <a:off x="2613660" y="2997200"/>
              <a:ext cx="1701165"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4" name="Freeform 28"/>
            <p:cNvSpPr>
              <a:spLocks/>
            </p:cNvSpPr>
            <p:nvPr/>
          </p:nvSpPr>
          <p:spPr bwMode="auto">
            <a:xfrm>
              <a:off x="261302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5" name="Rectangle 94"/>
            <p:cNvSpPr>
              <a:spLocks noChangeArrowheads="1"/>
            </p:cNvSpPr>
            <p:nvPr/>
          </p:nvSpPr>
          <p:spPr bwMode="auto">
            <a:xfrm>
              <a:off x="2901315" y="3123565"/>
              <a:ext cx="1138101" cy="22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strategies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6" name="Freeform 30"/>
            <p:cNvSpPr>
              <a:spLocks noEditPoints="1"/>
            </p:cNvSpPr>
            <p:nvPr/>
          </p:nvSpPr>
          <p:spPr bwMode="auto">
            <a:xfrm>
              <a:off x="3435985" y="2656205"/>
              <a:ext cx="56515" cy="339725"/>
            </a:xfrm>
            <a:custGeom>
              <a:avLst/>
              <a:gdLst>
                <a:gd name="T0" fmla="*/ 52 w 89"/>
                <a:gd name="T1" fmla="*/ 0 h 535"/>
                <a:gd name="T2" fmla="*/ 52 w 89"/>
                <a:gd name="T3" fmla="*/ 461 h 535"/>
                <a:gd name="T4" fmla="*/ 37 w 89"/>
                <a:gd name="T5" fmla="*/ 461 h 535"/>
                <a:gd name="T6" fmla="*/ 37 w 89"/>
                <a:gd name="T7" fmla="*/ 0 h 535"/>
                <a:gd name="T8" fmla="*/ 52 w 89"/>
                <a:gd name="T9" fmla="*/ 0 h 535"/>
                <a:gd name="T10" fmla="*/ 89 w 89"/>
                <a:gd name="T11" fmla="*/ 446 h 535"/>
                <a:gd name="T12" fmla="*/ 44 w 89"/>
                <a:gd name="T13" fmla="*/ 535 h 535"/>
                <a:gd name="T14" fmla="*/ 0 w 89"/>
                <a:gd name="T15" fmla="*/ 446 h 535"/>
                <a:gd name="T16" fmla="*/ 89 w 89"/>
                <a:gd name="T17" fmla="*/ 44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535">
                  <a:moveTo>
                    <a:pt x="52" y="0"/>
                  </a:moveTo>
                  <a:lnTo>
                    <a:pt x="52" y="461"/>
                  </a:lnTo>
                  <a:lnTo>
                    <a:pt x="37" y="461"/>
                  </a:lnTo>
                  <a:lnTo>
                    <a:pt x="37" y="0"/>
                  </a:lnTo>
                  <a:lnTo>
                    <a:pt x="52" y="0"/>
                  </a:lnTo>
                  <a:close/>
                  <a:moveTo>
                    <a:pt x="89" y="446"/>
                  </a:moveTo>
                  <a:lnTo>
                    <a:pt x="44" y="535"/>
                  </a:lnTo>
                  <a:lnTo>
                    <a:pt x="0" y="446"/>
                  </a:lnTo>
                  <a:lnTo>
                    <a:pt x="89" y="446"/>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7" name="Freeform 31"/>
            <p:cNvSpPr>
              <a:spLocks/>
            </p:cNvSpPr>
            <p:nvPr/>
          </p:nvSpPr>
          <p:spPr bwMode="auto">
            <a:xfrm>
              <a:off x="38290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8" name="Freeform 32"/>
            <p:cNvSpPr>
              <a:spLocks/>
            </p:cNvSpPr>
            <p:nvPr/>
          </p:nvSpPr>
          <p:spPr bwMode="auto">
            <a:xfrm>
              <a:off x="38290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9" name="Rectangle 98"/>
            <p:cNvSpPr>
              <a:spLocks noChangeArrowheads="1"/>
            </p:cNvSpPr>
            <p:nvPr/>
          </p:nvSpPr>
          <p:spPr bwMode="auto">
            <a:xfrm>
              <a:off x="495935" y="3123565"/>
              <a:ext cx="1559328"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Control effectiveness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0" name="Freeform 34"/>
            <p:cNvSpPr>
              <a:spLocks noEditPoints="1"/>
            </p:cNvSpPr>
            <p:nvPr/>
          </p:nvSpPr>
          <p:spPr bwMode="auto">
            <a:xfrm>
              <a:off x="1205865" y="2656205"/>
              <a:ext cx="55880" cy="339725"/>
            </a:xfrm>
            <a:custGeom>
              <a:avLst/>
              <a:gdLst>
                <a:gd name="T0" fmla="*/ 51 w 88"/>
                <a:gd name="T1" fmla="*/ 0 h 535"/>
                <a:gd name="T2" fmla="*/ 51 w 88"/>
                <a:gd name="T3" fmla="*/ 461 h 535"/>
                <a:gd name="T4" fmla="*/ 37 w 88"/>
                <a:gd name="T5" fmla="*/ 461 h 535"/>
                <a:gd name="T6" fmla="*/ 37 w 88"/>
                <a:gd name="T7" fmla="*/ 0 h 535"/>
                <a:gd name="T8" fmla="*/ 51 w 88"/>
                <a:gd name="T9" fmla="*/ 0 h 535"/>
                <a:gd name="T10" fmla="*/ 88 w 88"/>
                <a:gd name="T11" fmla="*/ 446 h 535"/>
                <a:gd name="T12" fmla="*/ 44 w 88"/>
                <a:gd name="T13" fmla="*/ 535 h 535"/>
                <a:gd name="T14" fmla="*/ 0 w 88"/>
                <a:gd name="T15" fmla="*/ 446 h 535"/>
                <a:gd name="T16" fmla="*/ 88 w 88"/>
                <a:gd name="T17" fmla="*/ 44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5">
                  <a:moveTo>
                    <a:pt x="51" y="0"/>
                  </a:moveTo>
                  <a:lnTo>
                    <a:pt x="51" y="461"/>
                  </a:lnTo>
                  <a:lnTo>
                    <a:pt x="37" y="461"/>
                  </a:lnTo>
                  <a:lnTo>
                    <a:pt x="37" y="0"/>
                  </a:lnTo>
                  <a:lnTo>
                    <a:pt x="51" y="0"/>
                  </a:lnTo>
                  <a:close/>
                  <a:moveTo>
                    <a:pt x="88" y="446"/>
                  </a:moveTo>
                  <a:lnTo>
                    <a:pt x="44" y="535"/>
                  </a:lnTo>
                  <a:lnTo>
                    <a:pt x="0" y="446"/>
                  </a:lnTo>
                  <a:lnTo>
                    <a:pt x="88" y="446"/>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1" name="Rectangle 100"/>
            <p:cNvSpPr>
              <a:spLocks noChangeArrowheads="1"/>
            </p:cNvSpPr>
            <p:nvPr/>
          </p:nvSpPr>
          <p:spPr bwMode="auto">
            <a:xfrm>
              <a:off x="1637030" y="231775"/>
              <a:ext cx="1404620" cy="662940"/>
            </a:xfrm>
            <a:prstGeom prst="rect">
              <a:avLst/>
            </a:prstGeom>
            <a:solidFill>
              <a:srgbClr val="A9D18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2" name="Rectangle 101"/>
            <p:cNvSpPr>
              <a:spLocks noChangeArrowheads="1"/>
            </p:cNvSpPr>
            <p:nvPr/>
          </p:nvSpPr>
          <p:spPr bwMode="auto">
            <a:xfrm>
              <a:off x="1637030" y="231775"/>
              <a:ext cx="1404620" cy="662940"/>
            </a:xfrm>
            <a:prstGeom prst="rect">
              <a:avLst/>
            </a:prstGeom>
            <a:noFill/>
            <a:ln w="15875" cap="flat">
              <a:solidFill>
                <a:srgbClr val="00B05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3" name="Rectangle 102"/>
            <p:cNvSpPr>
              <a:spLocks noChangeArrowheads="1"/>
            </p:cNvSpPr>
            <p:nvPr/>
          </p:nvSpPr>
          <p:spPr bwMode="auto">
            <a:xfrm>
              <a:off x="1965960" y="260350"/>
              <a:ext cx="380503"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LEast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4" name="Rectangle 103"/>
            <p:cNvSpPr>
              <a:spLocks noChangeArrowheads="1"/>
            </p:cNvSpPr>
            <p:nvPr/>
          </p:nvSpPr>
          <p:spPr bwMode="auto">
            <a:xfrm>
              <a:off x="2326005" y="260350"/>
              <a:ext cx="54799"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5" name="Rectangle 104"/>
            <p:cNvSpPr>
              <a:spLocks noChangeArrowheads="1"/>
            </p:cNvSpPr>
            <p:nvPr/>
          </p:nvSpPr>
          <p:spPr bwMode="auto">
            <a:xfrm>
              <a:off x="2378710" y="260350"/>
              <a:ext cx="345432"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COst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6" name="Rectangle 105"/>
            <p:cNvSpPr>
              <a:spLocks noChangeArrowheads="1"/>
            </p:cNvSpPr>
            <p:nvPr/>
          </p:nvSpPr>
          <p:spPr bwMode="auto">
            <a:xfrm>
              <a:off x="1787525" y="460375"/>
              <a:ext cx="1206024"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strategy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7" name="Rectangle 106"/>
            <p:cNvSpPr>
              <a:spLocks noChangeArrowheads="1"/>
            </p:cNvSpPr>
            <p:nvPr/>
          </p:nvSpPr>
          <p:spPr bwMode="auto">
            <a:xfrm>
              <a:off x="1894205" y="663575"/>
              <a:ext cx="980502"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optimization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8" name="Freeform 42"/>
            <p:cNvSpPr>
              <a:spLocks/>
            </p:cNvSpPr>
            <p:nvPr/>
          </p:nvSpPr>
          <p:spPr bwMode="auto">
            <a:xfrm>
              <a:off x="173355"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solidFill>
              <a:srgbClr val="FBE5D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9" name="Freeform 43"/>
            <p:cNvSpPr>
              <a:spLocks/>
            </p:cNvSpPr>
            <p:nvPr/>
          </p:nvSpPr>
          <p:spPr bwMode="auto">
            <a:xfrm>
              <a:off x="173355"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noFill/>
            <a:ln w="15875" cap="flat">
              <a:solidFill>
                <a:srgbClr val="F4B183"/>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0" name="Rectangle 109"/>
            <p:cNvSpPr>
              <a:spLocks noChangeArrowheads="1"/>
            </p:cNvSpPr>
            <p:nvPr/>
          </p:nvSpPr>
          <p:spPr bwMode="auto">
            <a:xfrm>
              <a:off x="344221" y="338791"/>
              <a:ext cx="856942" cy="24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Attainment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1" name="Rectangle 110"/>
            <p:cNvSpPr>
              <a:spLocks noChangeArrowheads="1"/>
            </p:cNvSpPr>
            <p:nvPr/>
          </p:nvSpPr>
          <p:spPr bwMode="auto">
            <a:xfrm>
              <a:off x="550073" y="553177"/>
              <a:ext cx="371853" cy="24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goals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2" name="Freeform 46"/>
            <p:cNvSpPr>
              <a:spLocks/>
            </p:cNvSpPr>
            <p:nvPr/>
          </p:nvSpPr>
          <p:spPr bwMode="auto">
            <a:xfrm>
              <a:off x="3345180"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solidFill>
              <a:srgbClr val="FBE5D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3" name="Freeform 47"/>
            <p:cNvSpPr>
              <a:spLocks/>
            </p:cNvSpPr>
            <p:nvPr/>
          </p:nvSpPr>
          <p:spPr bwMode="auto">
            <a:xfrm>
              <a:off x="3345180"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noFill/>
            <a:ln w="15875" cap="flat">
              <a:solidFill>
                <a:srgbClr val="F4B183"/>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4" name="Rectangle 113"/>
            <p:cNvSpPr>
              <a:spLocks noChangeArrowheads="1"/>
            </p:cNvSpPr>
            <p:nvPr/>
          </p:nvSpPr>
          <p:spPr bwMode="auto">
            <a:xfrm>
              <a:off x="3500955" y="309026"/>
              <a:ext cx="843911" cy="50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Emissions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cost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6" name="Freeform 50"/>
            <p:cNvSpPr>
              <a:spLocks noEditPoints="1"/>
            </p:cNvSpPr>
            <p:nvPr/>
          </p:nvSpPr>
          <p:spPr bwMode="auto">
            <a:xfrm>
              <a:off x="0" y="534670"/>
              <a:ext cx="384810" cy="2693670"/>
            </a:xfrm>
            <a:custGeom>
              <a:avLst/>
              <a:gdLst>
                <a:gd name="T0" fmla="*/ 606 w 606"/>
                <a:gd name="T1" fmla="*/ 4242 h 4242"/>
                <a:gd name="T2" fmla="*/ 0 w 606"/>
                <a:gd name="T3" fmla="*/ 4242 h 4242"/>
                <a:gd name="T4" fmla="*/ 0 w 606"/>
                <a:gd name="T5" fmla="*/ 37 h 4242"/>
                <a:gd name="T6" fmla="*/ 199 w 606"/>
                <a:gd name="T7" fmla="*/ 37 h 4242"/>
                <a:gd name="T8" fmla="*/ 199 w 606"/>
                <a:gd name="T9" fmla="*/ 52 h 4242"/>
                <a:gd name="T10" fmla="*/ 7 w 606"/>
                <a:gd name="T11" fmla="*/ 52 h 4242"/>
                <a:gd name="T12" fmla="*/ 14 w 606"/>
                <a:gd name="T13" fmla="*/ 45 h 4242"/>
                <a:gd name="T14" fmla="*/ 14 w 606"/>
                <a:gd name="T15" fmla="*/ 4235 h 4242"/>
                <a:gd name="T16" fmla="*/ 7 w 606"/>
                <a:gd name="T17" fmla="*/ 4227 h 4242"/>
                <a:gd name="T18" fmla="*/ 606 w 606"/>
                <a:gd name="T19" fmla="*/ 4227 h 4242"/>
                <a:gd name="T20" fmla="*/ 606 w 606"/>
                <a:gd name="T21" fmla="*/ 4242 h 4242"/>
                <a:gd name="T22" fmla="*/ 184 w 606"/>
                <a:gd name="T23" fmla="*/ 0 h 4242"/>
                <a:gd name="T24" fmla="*/ 273 w 606"/>
                <a:gd name="T25" fmla="*/ 45 h 4242"/>
                <a:gd name="T26" fmla="*/ 184 w 606"/>
                <a:gd name="T27" fmla="*/ 89 h 4242"/>
                <a:gd name="T28" fmla="*/ 184 w 606"/>
                <a:gd name="T29" fmla="*/ 0 h 4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6" h="4242">
                  <a:moveTo>
                    <a:pt x="606" y="4242"/>
                  </a:moveTo>
                  <a:lnTo>
                    <a:pt x="0" y="4242"/>
                  </a:lnTo>
                  <a:lnTo>
                    <a:pt x="0" y="37"/>
                  </a:lnTo>
                  <a:lnTo>
                    <a:pt x="199" y="37"/>
                  </a:lnTo>
                  <a:lnTo>
                    <a:pt x="199" y="52"/>
                  </a:lnTo>
                  <a:lnTo>
                    <a:pt x="7" y="52"/>
                  </a:lnTo>
                  <a:lnTo>
                    <a:pt x="14" y="45"/>
                  </a:lnTo>
                  <a:lnTo>
                    <a:pt x="14" y="4235"/>
                  </a:lnTo>
                  <a:lnTo>
                    <a:pt x="7" y="4227"/>
                  </a:lnTo>
                  <a:lnTo>
                    <a:pt x="606" y="4227"/>
                  </a:lnTo>
                  <a:lnTo>
                    <a:pt x="606" y="4242"/>
                  </a:lnTo>
                  <a:close/>
                  <a:moveTo>
                    <a:pt x="184" y="0"/>
                  </a:moveTo>
                  <a:lnTo>
                    <a:pt x="273" y="45"/>
                  </a:lnTo>
                  <a:lnTo>
                    <a:pt x="184" y="89"/>
                  </a:lnTo>
                  <a:lnTo>
                    <a:pt x="184" y="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7" name="Freeform 51"/>
            <p:cNvSpPr>
              <a:spLocks noEditPoints="1"/>
            </p:cNvSpPr>
            <p:nvPr/>
          </p:nvSpPr>
          <p:spPr bwMode="auto">
            <a:xfrm>
              <a:off x="1337310" y="534670"/>
              <a:ext cx="302260" cy="56515"/>
            </a:xfrm>
            <a:custGeom>
              <a:avLst/>
              <a:gdLst>
                <a:gd name="T0" fmla="*/ 0 w 476"/>
                <a:gd name="T1" fmla="*/ 52 h 89"/>
                <a:gd name="T2" fmla="*/ 403 w 476"/>
                <a:gd name="T3" fmla="*/ 52 h 89"/>
                <a:gd name="T4" fmla="*/ 403 w 476"/>
                <a:gd name="T5" fmla="*/ 37 h 89"/>
                <a:gd name="T6" fmla="*/ 0 w 476"/>
                <a:gd name="T7" fmla="*/ 37 h 89"/>
                <a:gd name="T8" fmla="*/ 0 w 476"/>
                <a:gd name="T9" fmla="*/ 52 h 89"/>
                <a:gd name="T10" fmla="*/ 388 w 476"/>
                <a:gd name="T11" fmla="*/ 89 h 89"/>
                <a:gd name="T12" fmla="*/ 476 w 476"/>
                <a:gd name="T13" fmla="*/ 45 h 89"/>
                <a:gd name="T14" fmla="*/ 388 w 476"/>
                <a:gd name="T15" fmla="*/ 0 h 89"/>
                <a:gd name="T16" fmla="*/ 388 w 476"/>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89">
                  <a:moveTo>
                    <a:pt x="0" y="52"/>
                  </a:moveTo>
                  <a:lnTo>
                    <a:pt x="403" y="52"/>
                  </a:lnTo>
                  <a:lnTo>
                    <a:pt x="403" y="37"/>
                  </a:lnTo>
                  <a:lnTo>
                    <a:pt x="0" y="37"/>
                  </a:lnTo>
                  <a:lnTo>
                    <a:pt x="0" y="52"/>
                  </a:lnTo>
                  <a:close/>
                  <a:moveTo>
                    <a:pt x="388" y="89"/>
                  </a:moveTo>
                  <a:lnTo>
                    <a:pt x="476" y="45"/>
                  </a:lnTo>
                  <a:lnTo>
                    <a:pt x="388" y="0"/>
                  </a:lnTo>
                  <a:lnTo>
                    <a:pt x="388" y="89"/>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8" name="Rectangle 117"/>
            <p:cNvSpPr>
              <a:spLocks noChangeArrowheads="1"/>
            </p:cNvSpPr>
            <p:nvPr/>
          </p:nvSpPr>
          <p:spPr bwMode="auto">
            <a:xfrm>
              <a:off x="3539309" y="-837"/>
              <a:ext cx="780409" cy="295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DengXian"/>
                  <a:cs typeface="Calibri" panose="020F0502020204030204" pitchFamily="34" charset="0"/>
                </a:rPr>
                <a:t>Optimize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9" name="Freeform 53"/>
            <p:cNvSpPr>
              <a:spLocks noEditPoints="1"/>
            </p:cNvSpPr>
            <p:nvPr/>
          </p:nvSpPr>
          <p:spPr bwMode="auto">
            <a:xfrm>
              <a:off x="4314825" y="534670"/>
              <a:ext cx="368300" cy="2693670"/>
            </a:xfrm>
            <a:custGeom>
              <a:avLst/>
              <a:gdLst>
                <a:gd name="T0" fmla="*/ 0 w 580"/>
                <a:gd name="T1" fmla="*/ 4242 h 4242"/>
                <a:gd name="T2" fmla="*/ 580 w 580"/>
                <a:gd name="T3" fmla="*/ 4242 h 4242"/>
                <a:gd name="T4" fmla="*/ 580 w 580"/>
                <a:gd name="T5" fmla="*/ 37 h 4242"/>
                <a:gd name="T6" fmla="*/ 380 w 580"/>
                <a:gd name="T7" fmla="*/ 37 h 4242"/>
                <a:gd name="T8" fmla="*/ 380 w 580"/>
                <a:gd name="T9" fmla="*/ 52 h 4242"/>
                <a:gd name="T10" fmla="*/ 572 w 580"/>
                <a:gd name="T11" fmla="*/ 52 h 4242"/>
                <a:gd name="T12" fmla="*/ 565 w 580"/>
                <a:gd name="T13" fmla="*/ 45 h 4242"/>
                <a:gd name="T14" fmla="*/ 565 w 580"/>
                <a:gd name="T15" fmla="*/ 4235 h 4242"/>
                <a:gd name="T16" fmla="*/ 572 w 580"/>
                <a:gd name="T17" fmla="*/ 4227 h 4242"/>
                <a:gd name="T18" fmla="*/ 0 w 580"/>
                <a:gd name="T19" fmla="*/ 4227 h 4242"/>
                <a:gd name="T20" fmla="*/ 0 w 580"/>
                <a:gd name="T21" fmla="*/ 4242 h 4242"/>
                <a:gd name="T22" fmla="*/ 395 w 580"/>
                <a:gd name="T23" fmla="*/ 0 h 4242"/>
                <a:gd name="T24" fmla="*/ 306 w 580"/>
                <a:gd name="T25" fmla="*/ 45 h 4242"/>
                <a:gd name="T26" fmla="*/ 395 w 580"/>
                <a:gd name="T27" fmla="*/ 89 h 4242"/>
                <a:gd name="T28" fmla="*/ 395 w 580"/>
                <a:gd name="T29" fmla="*/ 0 h 4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2">
                  <a:moveTo>
                    <a:pt x="0" y="4242"/>
                  </a:moveTo>
                  <a:lnTo>
                    <a:pt x="580" y="4242"/>
                  </a:lnTo>
                  <a:lnTo>
                    <a:pt x="580" y="37"/>
                  </a:lnTo>
                  <a:lnTo>
                    <a:pt x="380" y="37"/>
                  </a:lnTo>
                  <a:lnTo>
                    <a:pt x="380" y="52"/>
                  </a:lnTo>
                  <a:lnTo>
                    <a:pt x="572" y="52"/>
                  </a:lnTo>
                  <a:lnTo>
                    <a:pt x="565" y="45"/>
                  </a:lnTo>
                  <a:lnTo>
                    <a:pt x="565" y="4235"/>
                  </a:lnTo>
                  <a:lnTo>
                    <a:pt x="572" y="4227"/>
                  </a:lnTo>
                  <a:lnTo>
                    <a:pt x="0" y="4227"/>
                  </a:lnTo>
                  <a:lnTo>
                    <a:pt x="0" y="4242"/>
                  </a:lnTo>
                  <a:close/>
                  <a:moveTo>
                    <a:pt x="395" y="0"/>
                  </a:moveTo>
                  <a:lnTo>
                    <a:pt x="306" y="45"/>
                  </a:lnTo>
                  <a:lnTo>
                    <a:pt x="395" y="89"/>
                  </a:lnTo>
                  <a:lnTo>
                    <a:pt x="395" y="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0" name="Freeform 54"/>
            <p:cNvSpPr>
              <a:spLocks noEditPoints="1"/>
            </p:cNvSpPr>
            <p:nvPr/>
          </p:nvSpPr>
          <p:spPr bwMode="auto">
            <a:xfrm>
              <a:off x="3041650" y="534670"/>
              <a:ext cx="302895" cy="56515"/>
            </a:xfrm>
            <a:custGeom>
              <a:avLst/>
              <a:gdLst>
                <a:gd name="T0" fmla="*/ 477 w 477"/>
                <a:gd name="T1" fmla="*/ 52 h 89"/>
                <a:gd name="T2" fmla="*/ 74 w 477"/>
                <a:gd name="T3" fmla="*/ 52 h 89"/>
                <a:gd name="T4" fmla="*/ 74 w 477"/>
                <a:gd name="T5" fmla="*/ 37 h 89"/>
                <a:gd name="T6" fmla="*/ 477 w 477"/>
                <a:gd name="T7" fmla="*/ 37 h 89"/>
                <a:gd name="T8" fmla="*/ 477 w 477"/>
                <a:gd name="T9" fmla="*/ 52 h 89"/>
                <a:gd name="T10" fmla="*/ 89 w 477"/>
                <a:gd name="T11" fmla="*/ 89 h 89"/>
                <a:gd name="T12" fmla="*/ 0 w 477"/>
                <a:gd name="T13" fmla="*/ 45 h 89"/>
                <a:gd name="T14" fmla="*/ 89 w 477"/>
                <a:gd name="T15" fmla="*/ 0 h 89"/>
                <a:gd name="T16" fmla="*/ 89 w 477"/>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89">
                  <a:moveTo>
                    <a:pt x="477" y="52"/>
                  </a:moveTo>
                  <a:lnTo>
                    <a:pt x="74" y="52"/>
                  </a:lnTo>
                  <a:lnTo>
                    <a:pt x="74" y="37"/>
                  </a:lnTo>
                  <a:lnTo>
                    <a:pt x="477" y="37"/>
                  </a:lnTo>
                  <a:lnTo>
                    <a:pt x="477" y="52"/>
                  </a:lnTo>
                  <a:close/>
                  <a:moveTo>
                    <a:pt x="89" y="89"/>
                  </a:moveTo>
                  <a:lnTo>
                    <a:pt x="0" y="45"/>
                  </a:lnTo>
                  <a:lnTo>
                    <a:pt x="89" y="0"/>
                  </a:lnTo>
                  <a:lnTo>
                    <a:pt x="89" y="89"/>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1" name="Freeform 55"/>
            <p:cNvSpPr>
              <a:spLocks noEditPoints="1"/>
            </p:cNvSpPr>
            <p:nvPr/>
          </p:nvSpPr>
          <p:spPr bwMode="auto">
            <a:xfrm>
              <a:off x="1233805" y="890270"/>
              <a:ext cx="1108075" cy="433705"/>
            </a:xfrm>
            <a:custGeom>
              <a:avLst/>
              <a:gdLst>
                <a:gd name="T0" fmla="*/ 1740 w 1745"/>
                <a:gd name="T1" fmla="*/ 0 h 683"/>
                <a:gd name="T2" fmla="*/ 66 w 1745"/>
                <a:gd name="T3" fmla="*/ 641 h 683"/>
                <a:gd name="T4" fmla="*/ 72 w 1745"/>
                <a:gd name="T5" fmla="*/ 655 h 683"/>
                <a:gd name="T6" fmla="*/ 1745 w 1745"/>
                <a:gd name="T7" fmla="*/ 14 h 683"/>
                <a:gd name="T8" fmla="*/ 1740 w 1745"/>
                <a:gd name="T9" fmla="*/ 0 h 683"/>
                <a:gd name="T10" fmla="*/ 67 w 1745"/>
                <a:gd name="T11" fmla="*/ 601 h 683"/>
                <a:gd name="T12" fmla="*/ 0 w 1745"/>
                <a:gd name="T13" fmla="*/ 674 h 683"/>
                <a:gd name="T14" fmla="*/ 99 w 1745"/>
                <a:gd name="T15" fmla="*/ 683 h 683"/>
                <a:gd name="T16" fmla="*/ 67 w 1745"/>
                <a:gd name="T17" fmla="*/ 60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5" h="683">
                  <a:moveTo>
                    <a:pt x="1740" y="0"/>
                  </a:moveTo>
                  <a:lnTo>
                    <a:pt x="66" y="641"/>
                  </a:lnTo>
                  <a:lnTo>
                    <a:pt x="72" y="655"/>
                  </a:lnTo>
                  <a:lnTo>
                    <a:pt x="1745" y="14"/>
                  </a:lnTo>
                  <a:lnTo>
                    <a:pt x="1740" y="0"/>
                  </a:lnTo>
                  <a:close/>
                  <a:moveTo>
                    <a:pt x="67" y="601"/>
                  </a:moveTo>
                  <a:lnTo>
                    <a:pt x="0" y="674"/>
                  </a:lnTo>
                  <a:lnTo>
                    <a:pt x="99" y="683"/>
                  </a:lnTo>
                  <a:lnTo>
                    <a:pt x="67" y="601"/>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2" name="Freeform 56"/>
            <p:cNvSpPr>
              <a:spLocks noEditPoints="1"/>
            </p:cNvSpPr>
            <p:nvPr/>
          </p:nvSpPr>
          <p:spPr bwMode="auto">
            <a:xfrm>
              <a:off x="2339340" y="890270"/>
              <a:ext cx="1125855" cy="434340"/>
            </a:xfrm>
            <a:custGeom>
              <a:avLst/>
              <a:gdLst>
                <a:gd name="T0" fmla="*/ 6 w 1773"/>
                <a:gd name="T1" fmla="*/ 0 h 684"/>
                <a:gd name="T2" fmla="*/ 1706 w 1773"/>
                <a:gd name="T3" fmla="*/ 641 h 684"/>
                <a:gd name="T4" fmla="*/ 1701 w 1773"/>
                <a:gd name="T5" fmla="*/ 655 h 684"/>
                <a:gd name="T6" fmla="*/ 0 w 1773"/>
                <a:gd name="T7" fmla="*/ 14 h 684"/>
                <a:gd name="T8" fmla="*/ 6 w 1773"/>
                <a:gd name="T9" fmla="*/ 0 h 684"/>
                <a:gd name="T10" fmla="*/ 1706 w 1773"/>
                <a:gd name="T11" fmla="*/ 601 h 684"/>
                <a:gd name="T12" fmla="*/ 1773 w 1773"/>
                <a:gd name="T13" fmla="*/ 674 h 684"/>
                <a:gd name="T14" fmla="*/ 1674 w 1773"/>
                <a:gd name="T15" fmla="*/ 684 h 684"/>
                <a:gd name="T16" fmla="*/ 1706 w 1773"/>
                <a:gd name="T17" fmla="*/ 60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684">
                  <a:moveTo>
                    <a:pt x="6" y="0"/>
                  </a:moveTo>
                  <a:lnTo>
                    <a:pt x="1706" y="641"/>
                  </a:lnTo>
                  <a:lnTo>
                    <a:pt x="1701" y="655"/>
                  </a:lnTo>
                  <a:lnTo>
                    <a:pt x="0" y="14"/>
                  </a:lnTo>
                  <a:lnTo>
                    <a:pt x="6" y="0"/>
                  </a:lnTo>
                  <a:close/>
                  <a:moveTo>
                    <a:pt x="1706" y="601"/>
                  </a:moveTo>
                  <a:lnTo>
                    <a:pt x="1773" y="674"/>
                  </a:lnTo>
                  <a:lnTo>
                    <a:pt x="1674" y="684"/>
                  </a:lnTo>
                  <a:lnTo>
                    <a:pt x="1706" y="601"/>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3" name="Freeform 57"/>
            <p:cNvSpPr>
              <a:spLocks/>
            </p:cNvSpPr>
            <p:nvPr/>
          </p:nvSpPr>
          <p:spPr bwMode="auto">
            <a:xfrm>
              <a:off x="382905" y="3835400"/>
              <a:ext cx="3931920" cy="456565"/>
            </a:xfrm>
            <a:custGeom>
              <a:avLst/>
              <a:gdLst>
                <a:gd name="T0" fmla="*/ 0 w 20112"/>
                <a:gd name="T1" fmla="*/ 390 h 2336"/>
                <a:gd name="T2" fmla="*/ 390 w 20112"/>
                <a:gd name="T3" fmla="*/ 0 h 2336"/>
                <a:gd name="T4" fmla="*/ 19723 w 20112"/>
                <a:gd name="T5" fmla="*/ 0 h 2336"/>
                <a:gd name="T6" fmla="*/ 20112 w 20112"/>
                <a:gd name="T7" fmla="*/ 390 h 2336"/>
                <a:gd name="T8" fmla="*/ 20112 w 20112"/>
                <a:gd name="T9" fmla="*/ 1947 h 2336"/>
                <a:gd name="T10" fmla="*/ 19723 w 20112"/>
                <a:gd name="T11" fmla="*/ 2336 h 2336"/>
                <a:gd name="T12" fmla="*/ 390 w 20112"/>
                <a:gd name="T13" fmla="*/ 2336 h 2336"/>
                <a:gd name="T14" fmla="*/ 0 w 20112"/>
                <a:gd name="T15" fmla="*/ 1947 h 2336"/>
                <a:gd name="T16" fmla="*/ 0 w 20112"/>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12" h="2336">
                  <a:moveTo>
                    <a:pt x="0" y="390"/>
                  </a:moveTo>
                  <a:cubicBezTo>
                    <a:pt x="0" y="175"/>
                    <a:pt x="175" y="0"/>
                    <a:pt x="390" y="0"/>
                  </a:cubicBezTo>
                  <a:lnTo>
                    <a:pt x="19723" y="0"/>
                  </a:lnTo>
                  <a:cubicBezTo>
                    <a:pt x="19938" y="0"/>
                    <a:pt x="20112" y="175"/>
                    <a:pt x="20112" y="390"/>
                  </a:cubicBezTo>
                  <a:lnTo>
                    <a:pt x="20112" y="1947"/>
                  </a:lnTo>
                  <a:cubicBezTo>
                    <a:pt x="20112" y="2162"/>
                    <a:pt x="19938" y="2336"/>
                    <a:pt x="19723" y="2336"/>
                  </a:cubicBezTo>
                  <a:lnTo>
                    <a:pt x="390" y="2336"/>
                  </a:lnTo>
                  <a:cubicBezTo>
                    <a:pt x="175" y="2336"/>
                    <a:pt x="0" y="2162"/>
                    <a:pt x="0" y="1947"/>
                  </a:cubicBezTo>
                  <a:lnTo>
                    <a:pt x="0" y="390"/>
                  </a:lnTo>
                  <a:close/>
                </a:path>
              </a:pathLst>
            </a:custGeom>
            <a:solidFill>
              <a:srgbClr val="D9D9D9"/>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4" name="Freeform 58"/>
            <p:cNvSpPr>
              <a:spLocks/>
            </p:cNvSpPr>
            <p:nvPr/>
          </p:nvSpPr>
          <p:spPr bwMode="auto">
            <a:xfrm>
              <a:off x="382905" y="3835400"/>
              <a:ext cx="3931920" cy="456565"/>
            </a:xfrm>
            <a:custGeom>
              <a:avLst/>
              <a:gdLst>
                <a:gd name="T0" fmla="*/ 0 w 20112"/>
                <a:gd name="T1" fmla="*/ 390 h 2336"/>
                <a:gd name="T2" fmla="*/ 390 w 20112"/>
                <a:gd name="T3" fmla="*/ 0 h 2336"/>
                <a:gd name="T4" fmla="*/ 19723 w 20112"/>
                <a:gd name="T5" fmla="*/ 0 h 2336"/>
                <a:gd name="T6" fmla="*/ 20112 w 20112"/>
                <a:gd name="T7" fmla="*/ 390 h 2336"/>
                <a:gd name="T8" fmla="*/ 20112 w 20112"/>
                <a:gd name="T9" fmla="*/ 1947 h 2336"/>
                <a:gd name="T10" fmla="*/ 19723 w 20112"/>
                <a:gd name="T11" fmla="*/ 2336 h 2336"/>
                <a:gd name="T12" fmla="*/ 390 w 20112"/>
                <a:gd name="T13" fmla="*/ 2336 h 2336"/>
                <a:gd name="T14" fmla="*/ 0 w 20112"/>
                <a:gd name="T15" fmla="*/ 1947 h 2336"/>
                <a:gd name="T16" fmla="*/ 0 w 20112"/>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12" h="2336">
                  <a:moveTo>
                    <a:pt x="0" y="390"/>
                  </a:moveTo>
                  <a:cubicBezTo>
                    <a:pt x="0" y="175"/>
                    <a:pt x="175" y="0"/>
                    <a:pt x="390" y="0"/>
                  </a:cubicBezTo>
                  <a:lnTo>
                    <a:pt x="19723" y="0"/>
                  </a:lnTo>
                  <a:cubicBezTo>
                    <a:pt x="19938" y="0"/>
                    <a:pt x="20112" y="175"/>
                    <a:pt x="20112" y="390"/>
                  </a:cubicBezTo>
                  <a:lnTo>
                    <a:pt x="20112" y="1947"/>
                  </a:lnTo>
                  <a:cubicBezTo>
                    <a:pt x="20112" y="2162"/>
                    <a:pt x="19938" y="2336"/>
                    <a:pt x="19723" y="2336"/>
                  </a:cubicBezTo>
                  <a:lnTo>
                    <a:pt x="390" y="2336"/>
                  </a:lnTo>
                  <a:cubicBezTo>
                    <a:pt x="175" y="2336"/>
                    <a:pt x="0" y="2162"/>
                    <a:pt x="0" y="1947"/>
                  </a:cubicBezTo>
                  <a:lnTo>
                    <a:pt x="0" y="390"/>
                  </a:lnTo>
                  <a:close/>
                </a:path>
              </a:pathLst>
            </a:custGeom>
            <a:noFill/>
            <a:ln w="15875" cap="flat">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7" name="Rectangle 126"/>
            <p:cNvSpPr>
              <a:spLocks noChangeArrowheads="1"/>
            </p:cNvSpPr>
            <p:nvPr/>
          </p:nvSpPr>
          <p:spPr bwMode="auto">
            <a:xfrm>
              <a:off x="840105" y="3961130"/>
              <a:ext cx="35835" cy="22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28" name="Rectangle 127"/>
            <p:cNvSpPr>
              <a:spLocks noChangeArrowheads="1"/>
            </p:cNvSpPr>
            <p:nvPr/>
          </p:nvSpPr>
          <p:spPr bwMode="auto">
            <a:xfrm>
              <a:off x="489593" y="3952998"/>
              <a:ext cx="3876849" cy="2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Optimized/cost-efficient strategy to meet attainment goals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31" name="Freeform 65"/>
            <p:cNvSpPr>
              <a:spLocks noEditPoints="1"/>
            </p:cNvSpPr>
            <p:nvPr/>
          </p:nvSpPr>
          <p:spPr bwMode="auto">
            <a:xfrm>
              <a:off x="1232535" y="3449320"/>
              <a:ext cx="1116330" cy="396240"/>
            </a:xfrm>
            <a:custGeom>
              <a:avLst/>
              <a:gdLst>
                <a:gd name="T0" fmla="*/ 4 w 1758"/>
                <a:gd name="T1" fmla="*/ 0 h 624"/>
                <a:gd name="T2" fmla="*/ 1691 w 1758"/>
                <a:gd name="T3" fmla="*/ 580 h 624"/>
                <a:gd name="T4" fmla="*/ 1686 w 1758"/>
                <a:gd name="T5" fmla="*/ 593 h 624"/>
                <a:gd name="T6" fmla="*/ 0 w 1758"/>
                <a:gd name="T7" fmla="*/ 14 h 624"/>
                <a:gd name="T8" fmla="*/ 4 w 1758"/>
                <a:gd name="T9" fmla="*/ 0 h 624"/>
                <a:gd name="T10" fmla="*/ 1689 w 1758"/>
                <a:gd name="T11" fmla="*/ 540 h 624"/>
                <a:gd name="T12" fmla="*/ 1758 w 1758"/>
                <a:gd name="T13" fmla="*/ 611 h 624"/>
                <a:gd name="T14" fmla="*/ 1660 w 1758"/>
                <a:gd name="T15" fmla="*/ 624 h 624"/>
                <a:gd name="T16" fmla="*/ 1689 w 1758"/>
                <a:gd name="T17" fmla="*/ 54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8" h="624">
                  <a:moveTo>
                    <a:pt x="4" y="0"/>
                  </a:moveTo>
                  <a:lnTo>
                    <a:pt x="1691" y="580"/>
                  </a:lnTo>
                  <a:lnTo>
                    <a:pt x="1686" y="593"/>
                  </a:lnTo>
                  <a:lnTo>
                    <a:pt x="0" y="14"/>
                  </a:lnTo>
                  <a:lnTo>
                    <a:pt x="4" y="0"/>
                  </a:lnTo>
                  <a:close/>
                  <a:moveTo>
                    <a:pt x="1689" y="540"/>
                  </a:moveTo>
                  <a:lnTo>
                    <a:pt x="1758" y="611"/>
                  </a:lnTo>
                  <a:lnTo>
                    <a:pt x="1660" y="624"/>
                  </a:lnTo>
                  <a:lnTo>
                    <a:pt x="1689" y="54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2" name="Freeform 66"/>
            <p:cNvSpPr>
              <a:spLocks noEditPoints="1"/>
            </p:cNvSpPr>
            <p:nvPr/>
          </p:nvSpPr>
          <p:spPr bwMode="auto">
            <a:xfrm>
              <a:off x="2350770" y="3449320"/>
              <a:ext cx="1116330" cy="396240"/>
            </a:xfrm>
            <a:custGeom>
              <a:avLst/>
              <a:gdLst>
                <a:gd name="T0" fmla="*/ 1754 w 1758"/>
                <a:gd name="T1" fmla="*/ 0 h 624"/>
                <a:gd name="T2" fmla="*/ 67 w 1758"/>
                <a:gd name="T3" fmla="*/ 580 h 624"/>
                <a:gd name="T4" fmla="*/ 72 w 1758"/>
                <a:gd name="T5" fmla="*/ 593 h 624"/>
                <a:gd name="T6" fmla="*/ 1758 w 1758"/>
                <a:gd name="T7" fmla="*/ 14 h 624"/>
                <a:gd name="T8" fmla="*/ 1754 w 1758"/>
                <a:gd name="T9" fmla="*/ 0 h 624"/>
                <a:gd name="T10" fmla="*/ 69 w 1758"/>
                <a:gd name="T11" fmla="*/ 540 h 624"/>
                <a:gd name="T12" fmla="*/ 0 w 1758"/>
                <a:gd name="T13" fmla="*/ 611 h 624"/>
                <a:gd name="T14" fmla="*/ 98 w 1758"/>
                <a:gd name="T15" fmla="*/ 624 h 624"/>
                <a:gd name="T16" fmla="*/ 69 w 1758"/>
                <a:gd name="T17" fmla="*/ 54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8" h="624">
                  <a:moveTo>
                    <a:pt x="1754" y="0"/>
                  </a:moveTo>
                  <a:lnTo>
                    <a:pt x="67" y="580"/>
                  </a:lnTo>
                  <a:lnTo>
                    <a:pt x="72" y="593"/>
                  </a:lnTo>
                  <a:lnTo>
                    <a:pt x="1758" y="14"/>
                  </a:lnTo>
                  <a:lnTo>
                    <a:pt x="1754" y="0"/>
                  </a:lnTo>
                  <a:close/>
                  <a:moveTo>
                    <a:pt x="69" y="540"/>
                  </a:moveTo>
                  <a:lnTo>
                    <a:pt x="0" y="611"/>
                  </a:lnTo>
                  <a:lnTo>
                    <a:pt x="98" y="624"/>
                  </a:lnTo>
                  <a:lnTo>
                    <a:pt x="69" y="54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2" name="Rectangle 1"/>
          <p:cNvSpPr/>
          <p:nvPr/>
        </p:nvSpPr>
        <p:spPr>
          <a:xfrm>
            <a:off x="4063914" y="2112901"/>
            <a:ext cx="1274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LE-CO</a:t>
            </a:r>
          </a:p>
        </p:txBody>
      </p:sp>
      <p:sp>
        <p:nvSpPr>
          <p:cNvPr id="133" name="Rectangle 132"/>
          <p:cNvSpPr/>
          <p:nvPr/>
        </p:nvSpPr>
        <p:spPr>
          <a:xfrm>
            <a:off x="1518004" y="3238443"/>
            <a:ext cx="15397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outerShdw blurRad="38100" dist="38100" dir="2700000" algn="tl">
                    <a:srgbClr val="000000">
                      <a:alpha val="43137"/>
                    </a:srgbClr>
                  </a:outerShdw>
                </a:effectLst>
                <a:latin typeface="微软雅黑"/>
                <a:ea typeface="微软雅黑"/>
              </a:rPr>
              <a:t>p</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f-RSM</a:t>
            </a:r>
          </a:p>
        </p:txBody>
      </p:sp>
      <p:sp>
        <p:nvSpPr>
          <p:cNvPr id="134" name="Rectangle 133"/>
          <p:cNvSpPr/>
          <p:nvPr/>
        </p:nvSpPr>
        <p:spPr>
          <a:xfrm>
            <a:off x="6371284" y="3247345"/>
            <a:ext cx="979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ICET</a:t>
            </a:r>
          </a:p>
        </p:txBody>
      </p:sp>
      <p:sp>
        <p:nvSpPr>
          <p:cNvPr id="135" name="Rectangle 134"/>
          <p:cNvSpPr/>
          <p:nvPr/>
        </p:nvSpPr>
        <p:spPr>
          <a:xfrm>
            <a:off x="3870633" y="5303922"/>
            <a:ext cx="16040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SMAT-CE</a:t>
            </a:r>
          </a:p>
        </p:txBody>
      </p:sp>
      <p:sp>
        <p:nvSpPr>
          <p:cNvPr id="136" name="TextBox 135"/>
          <p:cNvSpPr txBox="1"/>
          <p:nvPr/>
        </p:nvSpPr>
        <p:spPr>
          <a:xfrm>
            <a:off x="5418721" y="6491176"/>
            <a:ext cx="36613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微软雅黑"/>
                <a:ea typeface="微软雅黑"/>
                <a:cs typeface="+mn-cs"/>
              </a:rPr>
              <a:t>Xing et. al., 2018, Submitted to JEM</a:t>
            </a:r>
          </a:p>
        </p:txBody>
      </p:sp>
    </p:spTree>
    <p:extLst>
      <p:ext uri="{BB962C8B-B14F-4D97-AF65-F5344CB8AC3E}">
        <p14:creationId xmlns:p14="http://schemas.microsoft.com/office/powerpoint/2010/main" xmlns="" val="3668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249"/>
                                          </p:stCondLst>
                                        </p:cTn>
                                        <p:tgtEl>
                                          <p:spTgt spid="13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249"/>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3" grpId="0"/>
      <p:bldP spid="13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36C5F1F-C285-4044-936E-E3DEAF4DF995}"/>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4495971"/>
            <a:ext cx="4819281" cy="2115323"/>
          </a:xfrm>
          <a:prstGeom prst="rect">
            <a:avLst/>
          </a:prstGeom>
          <a:noFill/>
          <a:ln>
            <a:noFill/>
          </a:ln>
        </p:spPr>
      </p:pic>
      <p:pic>
        <p:nvPicPr>
          <p:cNvPr id="17" name="Picture 16">
            <a:extLst>
              <a:ext uri="{FF2B5EF4-FFF2-40B4-BE49-F238E27FC236}">
                <a16:creationId xmlns:a16="http://schemas.microsoft.com/office/drawing/2014/main" xmlns="" id="{F2E23E59-25C4-41BD-9B56-6C746C740D69}"/>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6999" y="2699266"/>
            <a:ext cx="4819281" cy="2101334"/>
          </a:xfrm>
          <a:prstGeom prst="rect">
            <a:avLst/>
          </a:prstGeom>
          <a:noFill/>
          <a:ln>
            <a:noFill/>
          </a:ln>
        </p:spPr>
      </p:pic>
      <p:pic>
        <p:nvPicPr>
          <p:cNvPr id="15" name="Picture 14">
            <a:extLst>
              <a:ext uri="{FF2B5EF4-FFF2-40B4-BE49-F238E27FC236}">
                <a16:creationId xmlns:a16="http://schemas.microsoft.com/office/drawing/2014/main" xmlns="" id="{F37A79D1-F8F2-4ABC-9833-4417F47F10EA}"/>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7000" y="762000"/>
            <a:ext cx="4819281" cy="2177534"/>
          </a:xfrm>
          <a:prstGeom prst="rect">
            <a:avLst/>
          </a:prstGeom>
          <a:noFill/>
          <a:ln>
            <a:noFill/>
          </a:ln>
        </p:spPr>
      </p:pic>
      <p:sp>
        <p:nvSpPr>
          <p:cNvPr id="2" name="Title 1"/>
          <p:cNvSpPr>
            <a:spLocks noGrp="1"/>
          </p:cNvSpPr>
          <p:nvPr>
            <p:ph type="title"/>
          </p:nvPr>
        </p:nvSpPr>
        <p:spPr/>
        <p:txBody>
          <a:bodyPr/>
          <a:lstStyle/>
          <a:p>
            <a:endParaRPr lang="en-US" dirty="0"/>
          </a:p>
        </p:txBody>
      </p:sp>
      <p:sp>
        <p:nvSpPr>
          <p:cNvPr id="4" name="Title 2"/>
          <p:cNvSpPr txBox="1">
            <a:spLocks/>
          </p:cNvSpPr>
          <p:nvPr/>
        </p:nvSpPr>
        <p:spPr bwMode="auto">
          <a:xfrm>
            <a:off x="609600" y="42864"/>
            <a:ext cx="8229600" cy="669103"/>
          </a:xfrm>
          <a:prstGeom prst="rect">
            <a:avLst/>
          </a:prstGeom>
          <a:solidFill>
            <a:schemeClr val="accent5">
              <a:lumMod val="20000"/>
              <a:lumOff val="80000"/>
            </a:schemeClr>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微软雅黑"/>
                <a:ea typeface="微软雅黑"/>
                <a:cs typeface="+mj-cs"/>
              </a:rPr>
              <a:t>LE-CO: </a:t>
            </a:r>
            <a:r>
              <a:rPr kumimoji="0" lang="en-US" sz="3200" b="1" i="0" u="none" strike="noStrike" kern="0" cap="none" spc="0" normalizeH="0" baseline="0" noProof="0" dirty="0">
                <a:ln>
                  <a:noFill/>
                </a:ln>
                <a:solidFill>
                  <a:srgbClr val="000000"/>
                </a:solidFill>
                <a:effectLst/>
                <a:uLnTx/>
                <a:uFillTx/>
                <a:latin typeface="微软雅黑"/>
                <a:ea typeface="微软雅黑"/>
                <a:cs typeface="+mj-cs"/>
              </a:rPr>
              <a:t>Beijing </a:t>
            </a:r>
            <a:r>
              <a:rPr kumimoji="0" lang="en-US" sz="2800" b="1" i="0" u="none" strike="noStrike" kern="0" cap="none" spc="0" normalizeH="0" baseline="0" noProof="0" dirty="0">
                <a:ln>
                  <a:noFill/>
                </a:ln>
                <a:solidFill>
                  <a:srgbClr val="000000"/>
                </a:solidFill>
                <a:effectLst/>
                <a:uLnTx/>
                <a:uFillTx/>
                <a:latin typeface="微软雅黑"/>
                <a:ea typeface="微软雅黑"/>
                <a:cs typeface="+mj-cs"/>
              </a:rPr>
              <a:t>Case Study </a:t>
            </a:r>
            <a:endParaRPr kumimoji="0" lang="en-US" sz="3200" b="1" i="0" u="none" strike="noStrike" kern="0" cap="none" spc="0" normalizeH="0" baseline="0" noProof="0" dirty="0">
              <a:ln>
                <a:noFill/>
              </a:ln>
              <a:solidFill>
                <a:srgbClr val="000000"/>
              </a:solidFill>
              <a:effectLst/>
              <a:uLnTx/>
              <a:uFillTx/>
              <a:latin typeface="微软雅黑"/>
              <a:ea typeface="微软雅黑"/>
              <a:cs typeface="+mj-cs"/>
            </a:endParaRPr>
          </a:p>
        </p:txBody>
      </p:sp>
      <p:sp>
        <p:nvSpPr>
          <p:cNvPr id="3" name="Rectangle 2"/>
          <p:cNvSpPr/>
          <p:nvPr/>
        </p:nvSpPr>
        <p:spPr>
          <a:xfrm>
            <a:off x="3880" y="1034534"/>
            <a:ext cx="2412840" cy="156966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Optimized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c</a:t>
            </a:r>
            <a:r>
              <a:rPr kumimoji="0" lang="en-US" sz="2400" b="1" i="0" u="none" strike="noStrike" kern="0" cap="none" spc="0" normalizeH="0" baseline="0" noProof="0" dirty="0" err="1">
                <a:ln>
                  <a:noFill/>
                </a:ln>
                <a:solidFill>
                  <a:srgbClr val="FF0000"/>
                </a:solidFill>
                <a:effectLst/>
                <a:uLnTx/>
                <a:uFillTx/>
                <a:latin typeface="微软雅黑"/>
                <a:ea typeface="微软雅黑"/>
                <a:cs typeface="+mn-cs"/>
              </a:rPr>
              <a:t>ontrol</a:t>
            </a: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for attaining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0000"/>
                </a:solidFill>
                <a:effectLst/>
                <a:uLnTx/>
                <a:uFillTx/>
                <a:latin typeface="微软雅黑"/>
                <a:ea typeface="微软雅黑"/>
                <a:cs typeface="+mn-cs"/>
              </a:rPr>
              <a:t>both</a:t>
            </a: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 AQ goals</a:t>
            </a:r>
            <a:endParaRPr kumimoji="0" lang="en-US" sz="2400" b="1" i="0" u="none" strike="noStrike" kern="1200" cap="none" spc="0" normalizeH="0" baseline="0" noProof="0" dirty="0">
              <a:ln>
                <a:noFill/>
              </a:ln>
              <a:solidFill>
                <a:srgbClr val="FF0000"/>
              </a:solidFill>
              <a:effectLst/>
              <a:uLnTx/>
              <a:uFillTx/>
              <a:latin typeface="微软雅黑"/>
              <a:ea typeface="微软雅黑"/>
              <a:cs typeface="+mn-cs"/>
            </a:endParaRPr>
          </a:p>
        </p:txBody>
      </p:sp>
      <p:sp>
        <p:nvSpPr>
          <p:cNvPr id="7" name="Rectangle 6"/>
          <p:cNvSpPr/>
          <p:nvPr/>
        </p:nvSpPr>
        <p:spPr>
          <a:xfrm>
            <a:off x="54039" y="3003113"/>
            <a:ext cx="2167581" cy="156966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微软雅黑"/>
                <a:ea typeface="微软雅黑"/>
                <a:cs typeface="+mn-cs"/>
              </a:rPr>
              <a:t>Optimized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微软雅黑"/>
                <a:ea typeface="微软雅黑"/>
                <a:cs typeface="+mn-cs"/>
              </a:rPr>
              <a:t>c</a:t>
            </a:r>
            <a:r>
              <a:rPr kumimoji="0" lang="en-US" sz="2400" b="1" i="0" u="none" strike="noStrike" kern="0" cap="none" spc="0" normalizeH="0" baseline="0" noProof="0" dirty="0" err="1">
                <a:ln>
                  <a:noFill/>
                </a:ln>
                <a:solidFill>
                  <a:srgbClr val="0000FF"/>
                </a:solidFill>
                <a:effectLst/>
                <a:uLnTx/>
                <a:uFillTx/>
                <a:latin typeface="微软雅黑"/>
                <a:ea typeface="微软雅黑"/>
                <a:cs typeface="+mn-cs"/>
              </a:rPr>
              <a:t>ontrol</a:t>
            </a:r>
            <a:r>
              <a:rPr kumimoji="0" lang="en-US" sz="2400" b="1" i="0" u="none" strike="noStrike" kern="0" cap="none" spc="0" normalizeH="0" baseline="0" noProof="0" dirty="0">
                <a:ln>
                  <a:noFill/>
                </a:ln>
                <a:solidFill>
                  <a:srgbClr val="0000FF"/>
                </a:solidFill>
                <a:effectLst/>
                <a:uLnTx/>
                <a:uFillTx/>
                <a:latin typeface="微软雅黑"/>
                <a:ea typeface="微软雅黑"/>
                <a:cs typeface="+mn-cs"/>
              </a:rPr>
              <a:t>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微软雅黑"/>
                <a:ea typeface="微软雅黑"/>
                <a:cs typeface="+mn-cs"/>
              </a:rPr>
              <a:t>for attaining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0000FF"/>
                </a:solidFill>
                <a:effectLst/>
                <a:uLnTx/>
                <a:uFillTx/>
                <a:latin typeface="微软雅黑"/>
                <a:ea typeface="微软雅黑"/>
                <a:cs typeface="+mn-cs"/>
              </a:rPr>
              <a:t>PM2.5</a:t>
            </a:r>
            <a:r>
              <a:rPr kumimoji="0" lang="en-US" sz="2400" b="1" i="0" u="none" strike="noStrike" kern="0" cap="none" spc="0" normalizeH="0" baseline="0" noProof="0" dirty="0">
                <a:ln>
                  <a:noFill/>
                </a:ln>
                <a:solidFill>
                  <a:srgbClr val="0000FF"/>
                </a:solidFill>
                <a:effectLst/>
                <a:uLnTx/>
                <a:uFillTx/>
                <a:latin typeface="微软雅黑"/>
                <a:ea typeface="微软雅黑"/>
                <a:cs typeface="+mn-cs"/>
              </a:rPr>
              <a:t> goal </a:t>
            </a:r>
          </a:p>
        </p:txBody>
      </p:sp>
      <p:sp>
        <p:nvSpPr>
          <p:cNvPr id="8" name="Rectangle 7"/>
          <p:cNvSpPr/>
          <p:nvPr/>
        </p:nvSpPr>
        <p:spPr>
          <a:xfrm>
            <a:off x="27592" y="4889063"/>
            <a:ext cx="2167581" cy="156966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微软雅黑"/>
                <a:ea typeface="微软雅黑"/>
                <a:cs typeface="+mn-cs"/>
              </a:rPr>
              <a:t>Optimized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微软雅黑"/>
                <a:ea typeface="微软雅黑"/>
                <a:cs typeface="+mn-cs"/>
              </a:rPr>
              <a:t>c</a:t>
            </a:r>
            <a:r>
              <a:rPr kumimoji="0" lang="en-US" sz="2400" b="1" i="0" u="none" strike="noStrike" kern="0" cap="none" spc="0" normalizeH="0" baseline="0" noProof="0" dirty="0" err="1">
                <a:ln>
                  <a:noFill/>
                </a:ln>
                <a:solidFill>
                  <a:srgbClr val="7030A0"/>
                </a:solidFill>
                <a:effectLst/>
                <a:uLnTx/>
                <a:uFillTx/>
                <a:latin typeface="微软雅黑"/>
                <a:ea typeface="微软雅黑"/>
                <a:cs typeface="+mn-cs"/>
              </a:rPr>
              <a:t>ontrol</a:t>
            </a:r>
            <a:r>
              <a:rPr kumimoji="0" lang="en-US" sz="2400" b="1" i="0" u="none" strike="noStrike" kern="0" cap="none" spc="0" normalizeH="0" baseline="0" noProof="0" dirty="0">
                <a:ln>
                  <a:noFill/>
                </a:ln>
                <a:solidFill>
                  <a:srgbClr val="7030A0"/>
                </a:solidFill>
                <a:effectLst/>
                <a:uLnTx/>
                <a:uFillTx/>
                <a:latin typeface="微软雅黑"/>
                <a:ea typeface="微软雅黑"/>
                <a:cs typeface="+mn-cs"/>
              </a:rPr>
              <a:t>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微软雅黑"/>
                <a:ea typeface="微软雅黑"/>
                <a:cs typeface="+mn-cs"/>
              </a:rPr>
              <a:t>for attaining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7030A0"/>
                </a:solidFill>
                <a:effectLst/>
                <a:uLnTx/>
                <a:uFillTx/>
                <a:latin typeface="微软雅黑"/>
                <a:ea typeface="微软雅黑"/>
                <a:cs typeface="+mn-cs"/>
              </a:rPr>
              <a:t>O</a:t>
            </a:r>
            <a:r>
              <a:rPr kumimoji="0" lang="en-US" sz="1800" b="1" i="0" u="sng" strike="noStrike" kern="0" cap="none" spc="0" normalizeH="0" baseline="0" noProof="0" dirty="0">
                <a:ln>
                  <a:noFill/>
                </a:ln>
                <a:solidFill>
                  <a:srgbClr val="7030A0"/>
                </a:solidFill>
                <a:effectLst/>
                <a:uLnTx/>
                <a:uFillTx/>
                <a:latin typeface="微软雅黑"/>
                <a:ea typeface="微软雅黑"/>
                <a:cs typeface="+mn-cs"/>
              </a:rPr>
              <a:t>3</a:t>
            </a:r>
            <a:r>
              <a:rPr kumimoji="0" lang="en-US" sz="2400" b="1" i="0" u="none" strike="noStrike" kern="0" cap="none" spc="0" normalizeH="0" baseline="0" noProof="0" dirty="0">
                <a:ln>
                  <a:noFill/>
                </a:ln>
                <a:solidFill>
                  <a:srgbClr val="7030A0"/>
                </a:solidFill>
                <a:effectLst/>
                <a:uLnTx/>
                <a:uFillTx/>
                <a:latin typeface="微软雅黑"/>
                <a:ea typeface="微软雅黑"/>
                <a:cs typeface="+mn-cs"/>
              </a:rPr>
              <a:t> goal </a:t>
            </a:r>
          </a:p>
        </p:txBody>
      </p:sp>
      <p:sp>
        <p:nvSpPr>
          <p:cNvPr id="9" name="TextBox 8"/>
          <p:cNvSpPr txBox="1"/>
          <p:nvPr/>
        </p:nvSpPr>
        <p:spPr>
          <a:xfrm>
            <a:off x="5916578" y="6553200"/>
            <a:ext cx="32274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Xing et. al., 2018, Submitted to </a:t>
            </a:r>
            <a:r>
              <a:rPr lang="en-US" sz="1400" i="1" dirty="0">
                <a:solidFill>
                  <a:srgbClr val="000000"/>
                </a:solidFill>
                <a:latin typeface="微软雅黑"/>
                <a:ea typeface="微软雅黑"/>
              </a:rPr>
              <a:t>JEM</a:t>
            </a:r>
            <a:endParaRPr kumimoji="0" lang="en-US" sz="1400" b="0" i="1"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5" name="Rectangle 4"/>
          <p:cNvSpPr/>
          <p:nvPr/>
        </p:nvSpPr>
        <p:spPr>
          <a:xfrm>
            <a:off x="7652043" y="3526392"/>
            <a:ext cx="1334020"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微软雅黑"/>
                <a:ea typeface="微软雅黑"/>
                <a:cs typeface="+mn-cs"/>
              </a:rPr>
              <a:t>PM2.5</a:t>
            </a:r>
            <a:endParaRPr kumimoji="0" lang="en-US" sz="2800" b="0" i="0" u="none" strike="noStrike" kern="1200" cap="none" spc="0" normalizeH="0" baseline="0" noProof="0" dirty="0">
              <a:ln>
                <a:noFill/>
              </a:ln>
              <a:solidFill>
                <a:srgbClr val="000000"/>
              </a:solidFill>
              <a:effectLst/>
              <a:uLnTx/>
              <a:uFillTx/>
              <a:latin typeface="Arial" charset="0"/>
              <a:ea typeface="微软雅黑"/>
              <a:cs typeface="+mn-cs"/>
            </a:endParaRPr>
          </a:p>
        </p:txBody>
      </p:sp>
      <p:sp>
        <p:nvSpPr>
          <p:cNvPr id="10" name="Rectangle 9"/>
          <p:cNvSpPr/>
          <p:nvPr/>
        </p:nvSpPr>
        <p:spPr>
          <a:xfrm>
            <a:off x="8000695" y="5489227"/>
            <a:ext cx="636714"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微软雅黑"/>
                <a:ea typeface="微软雅黑"/>
                <a:cs typeface="+mn-cs"/>
              </a:rPr>
              <a:t>O</a:t>
            </a:r>
            <a:r>
              <a:rPr kumimoji="0" lang="en-US" sz="2000" b="1" i="0" u="none" strike="noStrike" kern="0" cap="none" spc="0" normalizeH="0" baseline="0" noProof="0" dirty="0">
                <a:ln>
                  <a:noFill/>
                </a:ln>
                <a:solidFill>
                  <a:srgbClr val="7030A0"/>
                </a:solidFill>
                <a:effectLst/>
                <a:uLnTx/>
                <a:uFillTx/>
                <a:latin typeface="微软雅黑"/>
                <a:ea typeface="微软雅黑"/>
                <a:cs typeface="+mn-cs"/>
              </a:rPr>
              <a:t>3</a:t>
            </a:r>
            <a:endParaRPr kumimoji="0" lang="en-US" sz="2800" b="0" i="0" u="none" strike="noStrike" kern="1200" cap="none" spc="0" normalizeH="0" baseline="0" noProof="0" dirty="0">
              <a:ln>
                <a:noFill/>
              </a:ln>
              <a:solidFill>
                <a:srgbClr val="000000"/>
              </a:solidFill>
              <a:effectLst/>
              <a:uLnTx/>
              <a:uFillTx/>
              <a:latin typeface="Arial" charset="0"/>
              <a:ea typeface="微软雅黑"/>
              <a:cs typeface="+mn-cs"/>
            </a:endParaRPr>
          </a:p>
        </p:txBody>
      </p:sp>
      <p:sp>
        <p:nvSpPr>
          <p:cNvPr id="11" name="Rectangle 10"/>
          <p:cNvSpPr/>
          <p:nvPr/>
        </p:nvSpPr>
        <p:spPr>
          <a:xfrm>
            <a:off x="7566826" y="1307701"/>
            <a:ext cx="1334020" cy="95410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微软雅黑"/>
                <a:ea typeface="微软雅黑"/>
                <a:cs typeface="+mn-cs"/>
              </a:rPr>
              <a:t>PM2.5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微软雅黑"/>
                <a:ea typeface="微软雅黑"/>
                <a:cs typeface="+mn-cs"/>
              </a:rPr>
              <a:t>&amp; O</a:t>
            </a:r>
            <a:r>
              <a:rPr kumimoji="0" lang="en-US" sz="2400" b="1" i="0" u="none" strike="noStrike" kern="0" cap="none" spc="0" normalizeH="0" baseline="0" noProof="0" dirty="0">
                <a:ln>
                  <a:noFill/>
                </a:ln>
                <a:solidFill>
                  <a:srgbClr val="FF0000"/>
                </a:solidFill>
                <a:effectLst/>
                <a:uLnTx/>
                <a:uFillTx/>
                <a:latin typeface="微软雅黑"/>
                <a:ea typeface="微软雅黑"/>
                <a:cs typeface="+mn-cs"/>
              </a:rPr>
              <a:t>3</a:t>
            </a:r>
            <a:endParaRPr kumimoji="0" lang="en-US" sz="28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12" name="Rectangle: Rounded Corners 11"/>
          <p:cNvSpPr/>
          <p:nvPr/>
        </p:nvSpPr>
        <p:spPr bwMode="auto">
          <a:xfrm>
            <a:off x="2882771" y="740542"/>
            <a:ext cx="6248400" cy="293992"/>
          </a:xfrm>
          <a:prstGeom prst="round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3" name="TextBox 12"/>
          <p:cNvSpPr txBox="1"/>
          <p:nvPr/>
        </p:nvSpPr>
        <p:spPr>
          <a:xfrm>
            <a:off x="7637252" y="719620"/>
            <a:ext cx="1587293"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微软雅黑"/>
                <a:cs typeface="+mn-cs"/>
              </a:rPr>
              <a:t>  Control region</a:t>
            </a:r>
          </a:p>
        </p:txBody>
      </p:sp>
      <p:sp>
        <p:nvSpPr>
          <p:cNvPr id="16" name="Arrow: Right 15"/>
          <p:cNvSpPr/>
          <p:nvPr/>
        </p:nvSpPr>
        <p:spPr bwMode="auto">
          <a:xfrm>
            <a:off x="7618582" y="803696"/>
            <a:ext cx="205574" cy="17954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xmlns="" val="15362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249"/>
                                          </p:stCondLst>
                                        </p:cTn>
                                        <p:tgtEl>
                                          <p:spTgt spid="1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0"/>
                                  </p:stCondLst>
                                  <p:childTnLst>
                                    <p:set>
                                      <p:cBhvr>
                                        <p:cTn id="9" dur="1" fill="hold">
                                          <p:stCondLst>
                                            <p:cond delay="249"/>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13"/>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249"/>
                                          </p:stCondLst>
                                        </p:cTn>
                                        <p:tgtEl>
                                          <p:spTgt spid="7"/>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249"/>
                                          </p:stCondLst>
                                        </p:cTn>
                                        <p:tgtEl>
                                          <p:spTgt spid="5"/>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grpId="0" nodeType="afterEffect">
                                  <p:stCondLst>
                                    <p:cond delay="0"/>
                                  </p:stCondLst>
                                  <p:childTnLst>
                                    <p:set>
                                      <p:cBhvr>
                                        <p:cTn id="19" dur="1" fill="hold">
                                          <p:stCondLst>
                                            <p:cond delay="249"/>
                                          </p:stCondLst>
                                        </p:cTn>
                                        <p:tgtEl>
                                          <p:spTgt spid="8"/>
                                        </p:tgtEl>
                                        <p:attrNameLst>
                                          <p:attrName>style.visibility</p:attrName>
                                        </p:attrNameLst>
                                      </p:cBhvr>
                                      <p:to>
                                        <p:strVal val="visible"/>
                                      </p:to>
                                    </p:set>
                                  </p:childTnLst>
                                </p:cTn>
                              </p:par>
                              <p:par>
                                <p:cTn id="20" presetID="1"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p:bldP spid="10" grpId="0"/>
      <p:bldP spid="12" grpId="0" animBg="1"/>
      <p:bldP spid="13"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8"/>
          <p:cNvSpPr>
            <a:spLocks noGrp="1"/>
          </p:cNvSpPr>
          <p:nvPr>
            <p:ph type="sldNum" sz="quarter" idx="12"/>
          </p:nvPr>
        </p:nvSpPr>
        <p:spPr>
          <a:xfrm>
            <a:off x="6553200" y="607652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5" name="Rectangle 14"/>
          <p:cNvSpPr/>
          <p:nvPr/>
        </p:nvSpPr>
        <p:spPr>
          <a:xfrm>
            <a:off x="381000" y="6210821"/>
            <a:ext cx="807150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Arial" charset="0"/>
                <a:ea typeface="+mn-ea"/>
                <a:cs typeface="+mn-cs"/>
              </a:rPr>
              <a:t>New Analytical Tools: </a:t>
            </a:r>
            <a:r>
              <a:rPr kumimoji="0" lang="en-US" altLang="zh-CN" sz="2400" b="1" i="0" u="none" strike="noStrike" kern="0" cap="none" spc="0" normalizeH="0" baseline="0" noProof="0" dirty="0">
                <a:ln>
                  <a:noFill/>
                </a:ln>
                <a:solidFill>
                  <a:srgbClr val="0000FF"/>
                </a:solidFill>
                <a:effectLst/>
                <a:uLnTx/>
                <a:uFillTx/>
                <a:latin typeface="Arial" charset="0"/>
                <a:ea typeface="+mn-ea"/>
                <a:cs typeface="+mn-cs"/>
              </a:rPr>
              <a:t>“Model-VAT” </a:t>
            </a:r>
            <a:r>
              <a:rPr kumimoji="0" lang="en-US" altLang="zh-CN" sz="2400" b="1" i="0" u="none" strike="noStrike" kern="0" cap="none" spc="0" normalizeH="0" baseline="0" noProof="0" dirty="0">
                <a:ln>
                  <a:noFill/>
                </a:ln>
                <a:solidFill>
                  <a:sysClr val="windowText" lastClr="000000"/>
                </a:solidFill>
                <a:effectLst/>
                <a:uLnTx/>
                <a:uFillTx/>
                <a:latin typeface="Arial" charset="0"/>
                <a:ea typeface="+mn-ea"/>
                <a:cs typeface="+mn-cs"/>
              </a:rPr>
              <a:t>&amp;</a:t>
            </a:r>
            <a:r>
              <a:rPr kumimoji="0" lang="en-US" altLang="zh-CN" sz="2400" b="1" i="0" u="none" strike="noStrike" kern="0" cap="none" spc="0" normalizeH="0" baseline="0" noProof="0" dirty="0">
                <a:ln>
                  <a:noFill/>
                </a:ln>
                <a:solidFill>
                  <a:srgbClr val="0000FF"/>
                </a:solidFill>
                <a:effectLst/>
                <a:uLnTx/>
                <a:uFillTx/>
                <a:latin typeface="Arial" charset="0"/>
                <a:ea typeface="+mn-ea"/>
                <a:cs typeface="+mn-cs"/>
              </a:rPr>
              <a:t> Data Fusion Tool</a:t>
            </a:r>
            <a:endParaRPr kumimoji="0" lang="en-US" sz="2400" b="0" i="0" u="none" strike="noStrike" kern="0" cap="none" spc="0" normalizeH="0" baseline="0" noProof="0" dirty="0">
              <a:ln>
                <a:noFill/>
              </a:ln>
              <a:solidFill>
                <a:srgbClr val="0000FF"/>
              </a:solidFill>
              <a:effectLst/>
              <a:uLnTx/>
              <a:uFillTx/>
              <a:latin typeface="Arial" charset="0"/>
              <a:ea typeface="+mn-ea"/>
              <a:cs typeface="+mn-cs"/>
            </a:endParaRPr>
          </a:p>
        </p:txBody>
      </p:sp>
      <p:sp>
        <p:nvSpPr>
          <p:cNvPr id="16" name="Rounded Rectangle 15"/>
          <p:cNvSpPr/>
          <p:nvPr/>
        </p:nvSpPr>
        <p:spPr>
          <a:xfrm>
            <a:off x="4566920" y="4191000"/>
            <a:ext cx="3505200" cy="12010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标题 2"/>
          <p:cNvSpPr>
            <a:spLocks noGrp="1"/>
          </p:cNvSpPr>
          <p:nvPr>
            <p:ph type="title"/>
          </p:nvPr>
        </p:nvSpPr>
        <p:spPr>
          <a:xfrm>
            <a:off x="-10160" y="152400"/>
            <a:ext cx="9154160" cy="1143000"/>
          </a:xfrm>
          <a:noFill/>
        </p:spPr>
        <p:txBody>
          <a:bodyPr>
            <a:noAutofit/>
          </a:bodyPr>
          <a:lstStyle/>
          <a:p>
            <a:r>
              <a:rPr lang="en-US" altLang="zh-CN" sz="3200" b="1" i="1" dirty="0">
                <a:solidFill>
                  <a:srgbClr val="FF0000"/>
                </a:solidFill>
                <a:effectLst/>
              </a:rPr>
              <a:t>“ABaCAS”</a:t>
            </a:r>
            <a:r>
              <a:rPr lang="en-US" altLang="zh-CN" sz="2800" b="1" i="1" dirty="0">
                <a:solidFill>
                  <a:srgbClr val="FF0000"/>
                </a:solidFill>
                <a:effectLst/>
              </a:rPr>
              <a:t>: </a:t>
            </a:r>
            <a:r>
              <a:rPr lang="en-US" altLang="zh-CN" sz="2000" b="1" dirty="0">
                <a:solidFill>
                  <a:srgbClr val="0000FF"/>
                </a:solidFill>
                <a:effectLst/>
              </a:rPr>
              <a:t>Air </a:t>
            </a:r>
            <a:r>
              <a:rPr lang="en-US" altLang="zh-CN" sz="2000" b="1" u="sng" dirty="0">
                <a:solidFill>
                  <a:srgbClr val="0000FF"/>
                </a:solidFill>
                <a:effectLst/>
              </a:rPr>
              <a:t>Benefit</a:t>
            </a:r>
            <a:r>
              <a:rPr lang="en-US" altLang="zh-CN" sz="2000" b="1" dirty="0">
                <a:solidFill>
                  <a:srgbClr val="0000FF"/>
                </a:solidFill>
                <a:effectLst/>
              </a:rPr>
              <a:t> and </a:t>
            </a:r>
            <a:r>
              <a:rPr lang="en-US" altLang="zh-CN" sz="2000" b="1" u="sng" dirty="0">
                <a:solidFill>
                  <a:srgbClr val="0000FF"/>
                </a:solidFill>
                <a:effectLst/>
              </a:rPr>
              <a:t>Cost</a:t>
            </a:r>
            <a:r>
              <a:rPr lang="en-US" altLang="zh-CN" sz="2000" b="1" dirty="0">
                <a:solidFill>
                  <a:srgbClr val="0000FF"/>
                </a:solidFill>
                <a:effectLst/>
              </a:rPr>
              <a:t> &amp; </a:t>
            </a:r>
            <a:r>
              <a:rPr lang="en-US" altLang="zh-CN" sz="2000" b="1" u="sng" dirty="0">
                <a:solidFill>
                  <a:srgbClr val="0000FF"/>
                </a:solidFill>
                <a:effectLst/>
              </a:rPr>
              <a:t>Attainment</a:t>
            </a:r>
            <a:r>
              <a:rPr lang="en-US" altLang="zh-CN" sz="2000" b="1" dirty="0">
                <a:solidFill>
                  <a:srgbClr val="0000FF"/>
                </a:solidFill>
              </a:rPr>
              <a:t> </a:t>
            </a:r>
            <a:r>
              <a:rPr lang="en-US" altLang="zh-CN" sz="2000" b="1" dirty="0">
                <a:solidFill>
                  <a:srgbClr val="0000FF"/>
                </a:solidFill>
                <a:effectLst/>
              </a:rPr>
              <a:t>Assessment System</a:t>
            </a:r>
            <a:br>
              <a:rPr lang="en-US" altLang="zh-CN" sz="2000" b="1" dirty="0">
                <a:solidFill>
                  <a:srgbClr val="0000FF"/>
                </a:solidFill>
                <a:effectLst/>
              </a:rPr>
            </a:br>
            <a:r>
              <a:rPr lang="en-US" altLang="zh-CN" sz="2800" b="1" dirty="0">
                <a:solidFill>
                  <a:srgbClr val="0000FF"/>
                </a:solidFill>
              </a:rPr>
              <a:t>Analytical Tools added in </a:t>
            </a:r>
            <a:r>
              <a:rPr lang="en-US" altLang="zh-CN" sz="2800" b="1" dirty="0">
                <a:solidFill>
                  <a:srgbClr val="FF0000"/>
                </a:solidFill>
              </a:rPr>
              <a:t>“</a:t>
            </a:r>
            <a:r>
              <a:rPr lang="en-US" altLang="zh-CN" sz="2800" b="1" dirty="0" err="1">
                <a:solidFill>
                  <a:srgbClr val="FF0000"/>
                </a:solidFill>
              </a:rPr>
              <a:t>ABaCAS</a:t>
            </a:r>
            <a:r>
              <a:rPr lang="en-US" altLang="zh-CN" sz="2800" b="1" dirty="0">
                <a:solidFill>
                  <a:srgbClr val="FF0000"/>
                </a:solidFill>
              </a:rPr>
              <a:t> 2.7” </a:t>
            </a:r>
            <a:r>
              <a:rPr lang="en-US" altLang="zh-CN" sz="2400" b="1" dirty="0">
                <a:solidFill>
                  <a:srgbClr val="000000"/>
                </a:solidFill>
              </a:rPr>
              <a:t>(2017-2018) </a:t>
            </a:r>
            <a:r>
              <a:rPr lang="en-US" altLang="zh-CN" sz="2000" b="1" dirty="0">
                <a:solidFill>
                  <a:srgbClr val="0000FF"/>
                </a:solidFill>
                <a:effectLst/>
              </a:rPr>
              <a:t/>
            </a:r>
            <a:br>
              <a:rPr lang="en-US" altLang="zh-CN" sz="2000" b="1" dirty="0">
                <a:solidFill>
                  <a:srgbClr val="0000FF"/>
                </a:solidFill>
                <a:effectLst/>
              </a:rPr>
            </a:br>
            <a:endParaRPr lang="zh-CN" altLang="en-US" sz="3600" b="1" dirty="0">
              <a:solidFill>
                <a:srgbClr val="0000FF"/>
              </a:solidFill>
              <a:effectLst/>
            </a:endParaRPr>
          </a:p>
        </p:txBody>
      </p:sp>
      <p:pic>
        <p:nvPicPr>
          <p:cNvPr id="10" name="Picture 9">
            <a:extLst>
              <a:ext uri="{FF2B5EF4-FFF2-40B4-BE49-F238E27FC236}">
                <a16:creationId xmlns:a16="http://schemas.microsoft.com/office/drawing/2014/main" xmlns="" id="{F42C748D-E4BE-40D9-898F-40DC8A6FD75D}"/>
              </a:ext>
            </a:extLst>
          </p:cNvPr>
          <p:cNvPicPr>
            <a:picLocks noChangeAspect="1"/>
          </p:cNvPicPr>
          <p:nvPr/>
        </p:nvPicPr>
        <p:blipFill>
          <a:blip r:embed="rId2" cstate="print"/>
          <a:stretch>
            <a:fillRect/>
          </a:stretch>
        </p:blipFill>
        <p:spPr>
          <a:xfrm>
            <a:off x="445377" y="1001841"/>
            <a:ext cx="8243085" cy="5112993"/>
          </a:xfrm>
          <a:prstGeom prst="rect">
            <a:avLst/>
          </a:prstGeom>
          <a:ln>
            <a:solidFill>
              <a:schemeClr val="tx1"/>
            </a:solidFill>
          </a:ln>
        </p:spPr>
      </p:pic>
      <p:sp>
        <p:nvSpPr>
          <p:cNvPr id="14" name="Rounded Rectangle 19">
            <a:extLst>
              <a:ext uri="{FF2B5EF4-FFF2-40B4-BE49-F238E27FC236}">
                <a16:creationId xmlns:a16="http://schemas.microsoft.com/office/drawing/2014/main" xmlns="" id="{8C38752C-2A6E-4793-A35E-53B07DDAD0E3}"/>
              </a:ext>
            </a:extLst>
          </p:cNvPr>
          <p:cNvSpPr/>
          <p:nvPr/>
        </p:nvSpPr>
        <p:spPr>
          <a:xfrm>
            <a:off x="4416752" y="4841215"/>
            <a:ext cx="3431848" cy="12353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7" name="Straight Arrow Connector 16">
            <a:extLst>
              <a:ext uri="{FF2B5EF4-FFF2-40B4-BE49-F238E27FC236}">
                <a16:creationId xmlns:a16="http://schemas.microsoft.com/office/drawing/2014/main" xmlns="" id="{475E30B7-A3FD-47D6-B461-16B373C09DC2}"/>
              </a:ext>
            </a:extLst>
          </p:cNvPr>
          <p:cNvCxnSpPr>
            <a:cxnSpLocks/>
          </p:cNvCxnSpPr>
          <p:nvPr/>
        </p:nvCxnSpPr>
        <p:spPr>
          <a:xfrm flipH="1">
            <a:off x="3576890" y="5562600"/>
            <a:ext cx="729479" cy="6964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24">
            <a:extLst>
              <a:ext uri="{FF2B5EF4-FFF2-40B4-BE49-F238E27FC236}">
                <a16:creationId xmlns:a16="http://schemas.microsoft.com/office/drawing/2014/main" xmlns="" id="{27006EC6-4C47-4FAC-AC17-0CFF0FA3DF6D}"/>
              </a:ext>
            </a:extLst>
          </p:cNvPr>
          <p:cNvSpPr/>
          <p:nvPr/>
        </p:nvSpPr>
        <p:spPr>
          <a:xfrm>
            <a:off x="2744862" y="1817590"/>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xmlns="" val="358627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3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6200" y="1213064"/>
            <a:ext cx="9067800" cy="5111536"/>
          </a:xfrm>
          <a:prstGeom prst="rect">
            <a:avLst/>
          </a:prstGeom>
        </p:spPr>
      </p:pic>
      <p:sp>
        <p:nvSpPr>
          <p:cNvPr id="12" name="Rectangle 11"/>
          <p:cNvSpPr/>
          <p:nvPr/>
        </p:nvSpPr>
        <p:spPr>
          <a:xfrm>
            <a:off x="0" y="0"/>
            <a:ext cx="91440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pitchFamily="34" charset="0"/>
                <a:ea typeface="+mn-ea"/>
                <a:cs typeface="+mn-cs"/>
              </a:rPr>
              <a:t>Model-VAT: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0000FF"/>
                </a:solidFill>
                <a:effectLst/>
                <a:uLnTx/>
                <a:uFillTx/>
                <a:latin typeface="Arial" pitchFamily="34" charset="0"/>
                <a:ea typeface="+mn-ea"/>
                <a:cs typeface="+mn-cs"/>
              </a:rPr>
              <a:t>Multi-Scale</a:t>
            </a:r>
            <a:r>
              <a:rPr kumimoji="0" lang="en-US" sz="2800" b="1" i="0" u="none" strike="noStrike" kern="0" cap="none" spc="0" normalizeH="0" baseline="0" noProof="0" dirty="0">
                <a:ln>
                  <a:noFill/>
                </a:ln>
                <a:solidFill>
                  <a:srgbClr val="0000FF"/>
                </a:solidFill>
                <a:effectLst/>
                <a:uLnTx/>
                <a:uFillTx/>
                <a:latin typeface="Arial" pitchFamily="34" charset="0"/>
                <a:ea typeface="+mn-ea"/>
                <a:cs typeface="+mn-cs"/>
              </a:rPr>
              <a:t> Model Visualization &amp; Analysis Tool</a:t>
            </a:r>
            <a:endParaRPr kumimoji="0" lang="en-US" sz="3200" b="0" i="0" u="none" strike="noStrike" kern="0" cap="none" spc="0" normalizeH="0" baseline="0" noProof="0" dirty="0">
              <a:ln>
                <a:noFill/>
              </a:ln>
              <a:solidFill>
                <a:srgbClr val="0000FF"/>
              </a:solidFill>
              <a:effectLst/>
              <a:uLnTx/>
              <a:uFillTx/>
              <a:latin typeface="Arial" pitchFamily="34" charset="0"/>
              <a:ea typeface="+mn-ea"/>
              <a:cs typeface="+mn-cs"/>
            </a:endParaRPr>
          </a:p>
        </p:txBody>
      </p:sp>
      <p:sp>
        <p:nvSpPr>
          <p:cNvPr id="7" name="TextBox 6"/>
          <p:cNvSpPr txBox="1"/>
          <p:nvPr/>
        </p:nvSpPr>
        <p:spPr>
          <a:xfrm>
            <a:off x="5159358" y="4876800"/>
            <a:ext cx="194476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H-CMAQ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(hemispheric)</a:t>
            </a:r>
          </a:p>
        </p:txBody>
      </p:sp>
      <p:sp>
        <p:nvSpPr>
          <p:cNvPr id="8" name="TextBox 7"/>
          <p:cNvSpPr txBox="1"/>
          <p:nvPr/>
        </p:nvSpPr>
        <p:spPr>
          <a:xfrm>
            <a:off x="7104121" y="4495800"/>
            <a:ext cx="196720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GOES-Chem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(global)</a:t>
            </a:r>
          </a:p>
        </p:txBody>
      </p:sp>
      <p:sp>
        <p:nvSpPr>
          <p:cNvPr id="9" name="Rectangle 8"/>
          <p:cNvSpPr/>
          <p:nvPr/>
        </p:nvSpPr>
        <p:spPr>
          <a:xfrm>
            <a:off x="208333" y="6412468"/>
            <a:ext cx="87578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itchFamily="34" charset="0"/>
                <a:ea typeface="+mn-ea"/>
                <a:cs typeface="+mn-cs"/>
              </a:rPr>
              <a:t>User-Friendly V/A &amp; </a:t>
            </a:r>
            <a:r>
              <a:rPr kumimoji="0" lang="en-US" sz="2000" b="1" i="0" u="none" strike="noStrike" kern="0" cap="none" spc="0" normalizeH="0" baseline="0" noProof="0" dirty="0" err="1">
                <a:ln>
                  <a:noFill/>
                </a:ln>
                <a:solidFill>
                  <a:srgbClr val="000000"/>
                </a:solidFill>
                <a:effectLst/>
                <a:uLnTx/>
                <a:uFillTx/>
                <a:latin typeface="Arial" pitchFamily="34" charset="0"/>
                <a:ea typeface="+mn-ea"/>
                <a:cs typeface="+mn-cs"/>
              </a:rPr>
              <a:t>Eval</a:t>
            </a:r>
            <a:r>
              <a:rPr kumimoji="0" lang="en-US" sz="2000" b="1" i="0" u="none" strike="noStrike" kern="0" cap="none" spc="0" normalizeH="0" baseline="0" noProof="0" dirty="0">
                <a:ln>
                  <a:noFill/>
                </a:ln>
                <a:solidFill>
                  <a:srgbClr val="000000"/>
                </a:solidFill>
                <a:effectLst/>
                <a:uLnTx/>
                <a:uFillTx/>
                <a:latin typeface="Arial" pitchFamily="34" charset="0"/>
                <a:ea typeface="+mn-ea"/>
                <a:cs typeface="+mn-cs"/>
              </a:rPr>
              <a:t>. Tool for Photochemical &amp; Dispersion Models</a:t>
            </a:r>
            <a:endParaRPr kumimoji="0" lang="en-US" sz="20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0" name="TextBox 9"/>
          <p:cNvSpPr txBox="1"/>
          <p:nvPr/>
        </p:nvSpPr>
        <p:spPr>
          <a:xfrm>
            <a:off x="3333966" y="4498063"/>
            <a:ext cx="18253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mn-cs"/>
              </a:rPr>
              <a:t>CMAQ/ </a:t>
            </a:r>
            <a:r>
              <a:rPr kumimoji="0" lang="en-US" sz="2800" b="1" i="0" u="none" strike="noStrike" kern="0" cap="none" spc="0" normalizeH="0" baseline="0" noProof="0" dirty="0" err="1">
                <a:ln>
                  <a:noFill/>
                </a:ln>
                <a:solidFill>
                  <a:srgbClr val="FF0000"/>
                </a:solidFill>
                <a:effectLst/>
                <a:uLnTx/>
                <a:uFillTx/>
                <a:latin typeface="Calibri"/>
                <a:ea typeface="+mn-ea"/>
                <a:cs typeface="+mn-cs"/>
              </a:rPr>
              <a:t>CAMx</a:t>
            </a:r>
            <a:endParaRPr kumimoji="0" lang="en-US" sz="2800" b="1" i="0" u="none" strike="noStrike" kern="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mn-ea"/>
                <a:cs typeface="+mn-cs"/>
              </a:rPr>
              <a:t>(regional)</a:t>
            </a:r>
          </a:p>
        </p:txBody>
      </p:sp>
      <p:sp>
        <p:nvSpPr>
          <p:cNvPr id="5" name="Rectangle 4"/>
          <p:cNvSpPr/>
          <p:nvPr/>
        </p:nvSpPr>
        <p:spPr>
          <a:xfrm>
            <a:off x="4495800" y="5772090"/>
            <a:ext cx="30828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30A0"/>
                </a:solidFill>
                <a:effectLst/>
                <a:uLnTx/>
                <a:uFillTx/>
                <a:latin typeface="Calibri"/>
                <a:ea typeface="+mn-ea"/>
                <a:cs typeface="+mn-cs"/>
              </a:rPr>
              <a:t>(Easy Map Transformation)</a:t>
            </a:r>
            <a:endParaRPr kumimoji="0" lang="en-US" sz="2000" b="0" i="0" u="none" strike="noStrike" kern="0" cap="none" spc="0" normalizeH="0" baseline="0" noProof="0" dirty="0">
              <a:ln>
                <a:noFill/>
              </a:ln>
              <a:solidFill>
                <a:srgbClr val="7030A0"/>
              </a:solidFill>
              <a:effectLst/>
              <a:uLnTx/>
              <a:uFillTx/>
              <a:latin typeface="Arial" charset="0"/>
              <a:ea typeface="+mn-ea"/>
              <a:cs typeface="+mn-cs"/>
            </a:endParaRPr>
          </a:p>
        </p:txBody>
      </p:sp>
    </p:spTree>
    <p:extLst>
      <p:ext uri="{BB962C8B-B14F-4D97-AF65-F5344CB8AC3E}">
        <p14:creationId xmlns:p14="http://schemas.microsoft.com/office/powerpoint/2010/main" xmlns="" val="3044983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2942"/>
            <a:ext cx="7806817" cy="646331"/>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Model-VAT:  </a:t>
            </a:r>
            <a:r>
              <a:rPr kumimoji="0" lang="en-US" altLang="zh-CN" sz="3600" b="1" i="1" u="none" strike="noStrike" kern="1200" cap="none" spc="0" normalizeH="0" baseline="0" noProof="0" dirty="0">
                <a:ln>
                  <a:noFill/>
                </a:ln>
                <a:solidFill>
                  <a:srgbClr val="7030A0"/>
                </a:solidFill>
                <a:effectLst/>
                <a:uLnTx/>
                <a:uFillTx/>
                <a:latin typeface="Calibri" panose="020F0502020204030204"/>
                <a:ea typeface="等线" panose="02010600030101010101" pitchFamily="2" charset="-122"/>
                <a:cs typeface="+mn-cs"/>
              </a:rPr>
              <a:t>Multi-Scale Model V/A Tool</a:t>
            </a:r>
            <a:endParaRPr kumimoji="0" lang="en-US" sz="3600" b="0" i="1" u="none" strike="noStrike" kern="1200" cap="none" spc="0" normalizeH="0" baseline="0" noProof="0" dirty="0">
              <a:ln>
                <a:noFill/>
              </a:ln>
              <a:solidFill>
                <a:srgbClr val="7030A0"/>
              </a:solidFill>
              <a:effectLst/>
              <a:uLnTx/>
              <a:uFillTx/>
              <a:latin typeface="Calibri" panose="020F0502020204030204"/>
              <a:cs typeface="+mn-cs"/>
            </a:endParaRPr>
          </a:p>
        </p:txBody>
      </p:sp>
      <p:pic>
        <p:nvPicPr>
          <p:cNvPr id="11" name="Picture 10"/>
          <p:cNvPicPr>
            <a:picLocks noChangeAspect="1"/>
          </p:cNvPicPr>
          <p:nvPr/>
        </p:nvPicPr>
        <p:blipFill rotWithShape="1">
          <a:blip r:embed="rId2" cstate="print"/>
          <a:srcRect b="42086"/>
          <a:stretch/>
        </p:blipFill>
        <p:spPr>
          <a:xfrm>
            <a:off x="232330" y="3768068"/>
            <a:ext cx="2939663" cy="2556532"/>
          </a:xfrm>
          <a:prstGeom prst="rect">
            <a:avLst/>
          </a:prstGeom>
        </p:spPr>
      </p:pic>
      <p:pic>
        <p:nvPicPr>
          <p:cNvPr id="12" name="Picture 11"/>
          <p:cNvPicPr>
            <a:picLocks noChangeAspect="1"/>
          </p:cNvPicPr>
          <p:nvPr/>
        </p:nvPicPr>
        <p:blipFill rotWithShape="1">
          <a:blip r:embed="rId3" cstate="print"/>
          <a:srcRect b="42345"/>
          <a:stretch/>
        </p:blipFill>
        <p:spPr>
          <a:xfrm>
            <a:off x="3173753" y="3735492"/>
            <a:ext cx="2960586" cy="2563203"/>
          </a:xfrm>
          <a:prstGeom prst="rect">
            <a:avLst/>
          </a:prstGeom>
        </p:spPr>
      </p:pic>
      <p:pic>
        <p:nvPicPr>
          <p:cNvPr id="13" name="Picture 12"/>
          <p:cNvPicPr>
            <a:picLocks noChangeAspect="1"/>
          </p:cNvPicPr>
          <p:nvPr/>
        </p:nvPicPr>
        <p:blipFill rotWithShape="1">
          <a:blip r:embed="rId4" cstate="print"/>
          <a:srcRect b="42345"/>
          <a:stretch/>
        </p:blipFill>
        <p:spPr>
          <a:xfrm>
            <a:off x="6111976" y="3732529"/>
            <a:ext cx="2960586" cy="2563203"/>
          </a:xfrm>
          <a:prstGeom prst="rect">
            <a:avLst/>
          </a:prstGeom>
        </p:spPr>
      </p:pic>
      <p:sp>
        <p:nvSpPr>
          <p:cNvPr id="18" name="TextBox 17"/>
          <p:cNvSpPr txBox="1"/>
          <p:nvPr/>
        </p:nvSpPr>
        <p:spPr>
          <a:xfrm>
            <a:off x="2936043" y="6190977"/>
            <a:ext cx="3445174"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PM2.5</a:t>
            </a: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1" i="0" u="none" strike="noStrike" kern="1200" cap="none" spc="0" normalizeH="0" baseline="0" noProof="0" dirty="0">
                <a:ln>
                  <a:noFill/>
                </a:ln>
                <a:effectLst/>
                <a:uLnTx/>
                <a:uFillTx/>
                <a:latin typeface="Calibri" panose="020F0502020204030204"/>
                <a:ea typeface="+mn-ea"/>
                <a:cs typeface="+mn-cs"/>
              </a:rPr>
              <a:t>(July 2016) </a:t>
            </a:r>
            <a:endParaRPr kumimoji="0" lang="en-US" sz="2800" b="1" i="0" u="none" strike="noStrike" kern="1200" cap="none" spc="0" normalizeH="0" baseline="0" noProof="0" dirty="0">
              <a:ln>
                <a:noFill/>
              </a:ln>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5" cstate="print"/>
          <a:srcRect b="42774"/>
          <a:stretch/>
        </p:blipFill>
        <p:spPr>
          <a:xfrm>
            <a:off x="205129" y="835756"/>
            <a:ext cx="3008729" cy="2588530"/>
          </a:xfrm>
          <a:prstGeom prst="rect">
            <a:avLst/>
          </a:prstGeom>
        </p:spPr>
      </p:pic>
      <p:pic>
        <p:nvPicPr>
          <p:cNvPr id="22" name="Picture 21"/>
          <p:cNvPicPr>
            <a:picLocks noChangeAspect="1"/>
          </p:cNvPicPr>
          <p:nvPr/>
        </p:nvPicPr>
        <p:blipFill rotWithShape="1">
          <a:blip r:embed="rId6" cstate="print"/>
          <a:srcRect b="42059"/>
          <a:stretch/>
        </p:blipFill>
        <p:spPr>
          <a:xfrm>
            <a:off x="3123769" y="832932"/>
            <a:ext cx="3025550" cy="2635532"/>
          </a:xfrm>
          <a:prstGeom prst="rect">
            <a:avLst/>
          </a:prstGeom>
        </p:spPr>
      </p:pic>
      <p:pic>
        <p:nvPicPr>
          <p:cNvPr id="23" name="Picture 22"/>
          <p:cNvPicPr>
            <a:picLocks noChangeAspect="1"/>
          </p:cNvPicPr>
          <p:nvPr/>
        </p:nvPicPr>
        <p:blipFill rotWithShape="1">
          <a:blip r:embed="rId7" cstate="print"/>
          <a:srcRect b="42288"/>
          <a:stretch/>
        </p:blipFill>
        <p:spPr>
          <a:xfrm>
            <a:off x="6047014" y="843364"/>
            <a:ext cx="3025548" cy="2625099"/>
          </a:xfrm>
          <a:prstGeom prst="rect">
            <a:avLst/>
          </a:prstGeom>
        </p:spPr>
      </p:pic>
      <p:sp>
        <p:nvSpPr>
          <p:cNvPr id="24" name="TextBox 23"/>
          <p:cNvSpPr txBox="1"/>
          <p:nvPr/>
        </p:nvSpPr>
        <p:spPr>
          <a:xfrm>
            <a:off x="3139613" y="3414236"/>
            <a:ext cx="417093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3</a:t>
            </a: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1" i="0" u="none" strike="noStrike" kern="1200" cap="none" spc="0" normalizeH="0" baseline="0" noProof="0" dirty="0">
                <a:ln>
                  <a:noFill/>
                </a:ln>
                <a:effectLst/>
                <a:uLnTx/>
                <a:uFillTx/>
                <a:latin typeface="Calibri" panose="020F0502020204030204"/>
                <a:ea typeface="+mn-ea"/>
                <a:cs typeface="+mn-cs"/>
              </a:rPr>
              <a:t>(July 2016) </a:t>
            </a:r>
            <a:endParaRPr kumimoji="0" lang="en-US" sz="2800" b="1" i="0" u="none" strike="noStrike" kern="1200" cap="none" spc="0" normalizeH="0" baseline="0" noProof="0" dirty="0">
              <a:ln>
                <a:noFill/>
              </a:ln>
              <a:effectLst/>
              <a:uLnTx/>
              <a:uFillTx/>
              <a:latin typeface="Calibri" panose="020F0502020204030204"/>
              <a:ea typeface="+mn-ea"/>
              <a:cs typeface="+mn-cs"/>
            </a:endParaRPr>
          </a:p>
        </p:txBody>
      </p:sp>
      <p:sp>
        <p:nvSpPr>
          <p:cNvPr id="19" name="Rectangle 18"/>
          <p:cNvSpPr/>
          <p:nvPr/>
        </p:nvSpPr>
        <p:spPr>
          <a:xfrm>
            <a:off x="3331280" y="610486"/>
            <a:ext cx="285462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H-CMAQ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(108km)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108571" y="589199"/>
            <a:ext cx="318612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GEOS-</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Chem</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x5</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6409886" y="597642"/>
            <a:ext cx="2438691"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CMAQ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(36-km)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65025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533400"/>
            <a:ext cx="7924800" cy="563563"/>
          </a:xfrm>
        </p:spPr>
        <p:txBody>
          <a:bodyPr/>
          <a:lstStyle/>
          <a:p>
            <a:r>
              <a:rPr lang="en-US" altLang="zh-CN" sz="3600" dirty="0">
                <a:ea typeface="SimSun" pitchFamily="2" charset="-122"/>
              </a:rPr>
              <a:t>What is </a:t>
            </a:r>
            <a:r>
              <a:rPr lang="en-US" altLang="zh-CN" sz="3600" dirty="0" err="1">
                <a:ea typeface="SimSun" pitchFamily="2" charset="-122"/>
              </a:rPr>
              <a:t>ABaCAS</a:t>
            </a:r>
            <a:r>
              <a:rPr lang="en-US" altLang="zh-CN" sz="3600" dirty="0">
                <a:ea typeface="SimSun" pitchFamily="2" charset="-122"/>
              </a:rPr>
              <a:t> ?</a:t>
            </a:r>
            <a:endParaRPr lang="en-US" altLang="zh-CN" sz="3200" dirty="0">
              <a:ea typeface="SimSun" pitchFamily="2" charset="-122"/>
            </a:endParaRPr>
          </a:p>
        </p:txBody>
      </p:sp>
      <p:sp>
        <p:nvSpPr>
          <p:cNvPr id="7" name="Content Placeholder 6"/>
          <p:cNvSpPr>
            <a:spLocks noGrp="1"/>
          </p:cNvSpPr>
          <p:nvPr>
            <p:ph idx="1"/>
          </p:nvPr>
        </p:nvSpPr>
        <p:spPr>
          <a:xfrm>
            <a:off x="76200" y="1219200"/>
            <a:ext cx="9067800" cy="5257800"/>
          </a:xfrm>
        </p:spPr>
        <p:txBody>
          <a:bodyPr/>
          <a:lstStyle/>
          <a:p>
            <a:pPr marL="514350" indent="-514350">
              <a:lnSpc>
                <a:spcPct val="120000"/>
              </a:lnSpc>
            </a:pPr>
            <a:r>
              <a:rPr lang="en-US" b="1" i="1" dirty="0">
                <a:solidFill>
                  <a:srgbClr val="FF0000"/>
                </a:solidFill>
              </a:rPr>
              <a:t>ABaCAS is an “user-friendly” and “open-source” air quality decision support system</a:t>
            </a:r>
          </a:p>
          <a:p>
            <a:pPr lvl="1">
              <a:lnSpc>
                <a:spcPct val="120000"/>
              </a:lnSpc>
            </a:pPr>
            <a:r>
              <a:rPr lang="en-US" sz="2000" b="1" dirty="0">
                <a:solidFill>
                  <a:srgbClr val="0000FF"/>
                </a:solidFill>
              </a:rPr>
              <a:t>“User-friendly” for policy-makers and common users with free and easy-to-use GUI and visualization &amp; analysis functions</a:t>
            </a:r>
          </a:p>
          <a:p>
            <a:pPr lvl="1">
              <a:lnSpc>
                <a:spcPct val="120000"/>
              </a:lnSpc>
            </a:pPr>
            <a:r>
              <a:rPr lang="en-US" sz="2000" b="1" dirty="0">
                <a:solidFill>
                  <a:srgbClr val="0000FF"/>
                </a:solidFill>
              </a:rPr>
              <a:t>“Open-source” environment for scientists and advanced users to develop, enhance and </a:t>
            </a:r>
            <a:r>
              <a:rPr lang="en-US" sz="2000" b="1">
                <a:solidFill>
                  <a:srgbClr val="0000FF"/>
                </a:solidFill>
              </a:rPr>
              <a:t>expand functions </a:t>
            </a:r>
            <a:r>
              <a:rPr lang="en-US" sz="2000" b="1" dirty="0">
                <a:solidFill>
                  <a:srgbClr val="0000FF"/>
                </a:solidFill>
              </a:rPr>
              <a:t>and modules</a:t>
            </a:r>
          </a:p>
          <a:p>
            <a:pPr marL="514350" indent="-514350">
              <a:lnSpc>
                <a:spcPct val="120000"/>
              </a:lnSpc>
            </a:pPr>
            <a:r>
              <a:rPr lang="en-US" b="1" i="1" dirty="0" err="1">
                <a:solidFill>
                  <a:srgbClr val="FF0000"/>
                </a:solidFill>
              </a:rPr>
              <a:t>ABaCAS</a:t>
            </a:r>
            <a:r>
              <a:rPr lang="en-US" b="1" i="1" dirty="0">
                <a:solidFill>
                  <a:srgbClr val="FF0000"/>
                </a:solidFill>
              </a:rPr>
              <a:t> is an integrated framework to provide assessment of air pollution control and its associated AQ, health, and attainment benefits</a:t>
            </a:r>
          </a:p>
          <a:p>
            <a:pPr lvl="1">
              <a:lnSpc>
                <a:spcPct val="120000"/>
              </a:lnSpc>
            </a:pPr>
            <a:r>
              <a:rPr lang="en-US" sz="2000" b="1" dirty="0">
                <a:solidFill>
                  <a:srgbClr val="0000FF"/>
                </a:solidFill>
              </a:rPr>
              <a:t>Provide effective assessment of AQ and health/economic benefits, benefit/cost analysis &amp; optimization, and attainment assessment under various control strategies/scenarios</a:t>
            </a:r>
            <a:endParaRPr lang="en-US" dirty="0">
              <a:solidFill>
                <a:srgbClr val="0000FF"/>
              </a:solidFill>
            </a:endParaRPr>
          </a:p>
          <a:p>
            <a:pPr lvl="1">
              <a:lnSpc>
                <a:spcPct val="120000"/>
              </a:lnSpc>
              <a:buNone/>
            </a:pPr>
            <a:r>
              <a:rPr lang="en-US" sz="2000" b="1" dirty="0"/>
              <a:t>    </a:t>
            </a:r>
            <a:endParaRPr lang="en-US" sz="2000" b="1" dirty="0">
              <a:solidFill>
                <a:srgbClr val="0000FF"/>
              </a:solidFill>
            </a:endParaRPr>
          </a:p>
        </p:txBody>
      </p:sp>
      <p:sp>
        <p:nvSpPr>
          <p:cNvPr id="79875" name="Text Box 3"/>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1524000" y="6381690"/>
            <a:ext cx="18473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Rectangle 8"/>
          <p:cNvSpPr/>
          <p:nvPr/>
        </p:nvSpPr>
        <p:spPr>
          <a:xfrm>
            <a:off x="228600" y="152400"/>
            <a:ext cx="8382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27480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2522"/>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pitchFamily="34" charset="0"/>
                <a:ea typeface="+mn-ea"/>
                <a:cs typeface="+mn-cs"/>
              </a:rPr>
              <a:t>Model-VAT: </a:t>
            </a:r>
            <a:r>
              <a:rPr kumimoji="0" lang="en-US" sz="3200" b="1" i="0" u="none" strike="noStrike" kern="0" cap="none" spc="0" normalizeH="0" baseline="0" noProof="0" dirty="0">
                <a:ln>
                  <a:noFill/>
                </a:ln>
                <a:solidFill>
                  <a:srgbClr val="0000FF"/>
                </a:solidFill>
                <a:effectLst/>
                <a:uLnTx/>
                <a:uFillTx/>
                <a:latin typeface="Arial" pitchFamily="34" charset="0"/>
                <a:ea typeface="+mn-ea"/>
                <a:cs typeface="+mn-cs"/>
              </a:rPr>
              <a:t>Model Analysis &amp; Evaluation  </a:t>
            </a:r>
            <a:endParaRPr kumimoji="0" lang="en-US" sz="4400" b="1" i="0" u="none" strike="noStrike" kern="0" cap="none" spc="0" normalizeH="0" baseline="0" noProof="0" dirty="0">
              <a:ln>
                <a:noFill/>
              </a:ln>
              <a:solidFill>
                <a:srgbClr val="0000FF"/>
              </a:solidFill>
              <a:effectLst/>
              <a:uLnTx/>
              <a:uFillTx/>
              <a:latin typeface="Arial" pitchFamily="34" charset="0"/>
              <a:ea typeface="+mn-ea"/>
              <a:cs typeface="+mn-cs"/>
            </a:endParaRPr>
          </a:p>
        </p:txBody>
      </p:sp>
      <p:pic>
        <p:nvPicPr>
          <p:cNvPr id="5" name="Picture 4"/>
          <p:cNvPicPr>
            <a:picLocks noChangeAspect="1"/>
          </p:cNvPicPr>
          <p:nvPr/>
        </p:nvPicPr>
        <p:blipFill>
          <a:blip r:embed="rId2" cstate="print"/>
          <a:stretch>
            <a:fillRect/>
          </a:stretch>
        </p:blipFill>
        <p:spPr>
          <a:xfrm>
            <a:off x="6153708" y="2716116"/>
            <a:ext cx="2837892" cy="2040526"/>
          </a:xfrm>
          <a:prstGeom prst="rect">
            <a:avLst/>
          </a:prstGeom>
        </p:spPr>
      </p:pic>
      <p:pic>
        <p:nvPicPr>
          <p:cNvPr id="6" name="Picture 5"/>
          <p:cNvPicPr>
            <a:picLocks noChangeAspect="1"/>
          </p:cNvPicPr>
          <p:nvPr/>
        </p:nvPicPr>
        <p:blipFill rotWithShape="1">
          <a:blip r:embed="rId3" cstate="print"/>
          <a:srcRect t="12283" r="9216"/>
          <a:stretch/>
        </p:blipFill>
        <p:spPr>
          <a:xfrm>
            <a:off x="6153708" y="576703"/>
            <a:ext cx="2834543" cy="2077348"/>
          </a:xfrm>
          <a:prstGeom prst="rect">
            <a:avLst/>
          </a:prstGeom>
        </p:spPr>
      </p:pic>
      <p:pic>
        <p:nvPicPr>
          <p:cNvPr id="16" name="Picture 15"/>
          <p:cNvPicPr>
            <a:picLocks noChangeAspect="1"/>
          </p:cNvPicPr>
          <p:nvPr/>
        </p:nvPicPr>
        <p:blipFill>
          <a:blip r:embed="rId4" cstate="print"/>
          <a:stretch>
            <a:fillRect/>
          </a:stretch>
        </p:blipFill>
        <p:spPr>
          <a:xfrm>
            <a:off x="78653" y="528878"/>
            <a:ext cx="2858568" cy="2125173"/>
          </a:xfrm>
          <a:prstGeom prst="rect">
            <a:avLst/>
          </a:prstGeom>
        </p:spPr>
      </p:pic>
      <p:pic>
        <p:nvPicPr>
          <p:cNvPr id="17" name="Picture 16"/>
          <p:cNvPicPr>
            <a:picLocks noChangeAspect="1"/>
          </p:cNvPicPr>
          <p:nvPr/>
        </p:nvPicPr>
        <p:blipFill rotWithShape="1">
          <a:blip r:embed="rId5" cstate="print"/>
          <a:srcRect t="19297" r="8191"/>
          <a:stretch/>
        </p:blipFill>
        <p:spPr>
          <a:xfrm>
            <a:off x="3093772" y="2750968"/>
            <a:ext cx="2847501" cy="2019300"/>
          </a:xfrm>
          <a:prstGeom prst="rect">
            <a:avLst/>
          </a:prstGeom>
        </p:spPr>
      </p:pic>
      <p:pic>
        <p:nvPicPr>
          <p:cNvPr id="20" name="Picture 19"/>
          <p:cNvPicPr>
            <a:picLocks noChangeAspect="1"/>
          </p:cNvPicPr>
          <p:nvPr/>
        </p:nvPicPr>
        <p:blipFill>
          <a:blip r:embed="rId6" cstate="print"/>
          <a:stretch>
            <a:fillRect/>
          </a:stretch>
        </p:blipFill>
        <p:spPr>
          <a:xfrm>
            <a:off x="101321" y="2716116"/>
            <a:ext cx="2767872" cy="2069670"/>
          </a:xfrm>
          <a:prstGeom prst="rect">
            <a:avLst/>
          </a:prstGeom>
        </p:spPr>
      </p:pic>
      <p:pic>
        <p:nvPicPr>
          <p:cNvPr id="22" name="Picture 21"/>
          <p:cNvPicPr>
            <a:picLocks noChangeAspect="1"/>
          </p:cNvPicPr>
          <p:nvPr/>
        </p:nvPicPr>
        <p:blipFill rotWithShape="1">
          <a:blip r:embed="rId7" cstate="print"/>
          <a:srcRect l="40000" t="18347" b="4592"/>
          <a:stretch/>
        </p:blipFill>
        <p:spPr>
          <a:xfrm>
            <a:off x="6037338" y="4933950"/>
            <a:ext cx="2950913" cy="1790700"/>
          </a:xfrm>
          <a:prstGeom prst="rect">
            <a:avLst/>
          </a:prstGeom>
        </p:spPr>
      </p:pic>
      <p:pic>
        <p:nvPicPr>
          <p:cNvPr id="23" name="Picture 22"/>
          <p:cNvPicPr>
            <a:picLocks noChangeAspect="1"/>
          </p:cNvPicPr>
          <p:nvPr/>
        </p:nvPicPr>
        <p:blipFill>
          <a:blip r:embed="rId8" cstate="print"/>
          <a:stretch>
            <a:fillRect/>
          </a:stretch>
        </p:blipFill>
        <p:spPr>
          <a:xfrm>
            <a:off x="76200" y="4876800"/>
            <a:ext cx="2937498" cy="1905000"/>
          </a:xfrm>
          <a:prstGeom prst="rect">
            <a:avLst/>
          </a:prstGeom>
        </p:spPr>
      </p:pic>
      <p:sp>
        <p:nvSpPr>
          <p:cNvPr id="24" name="TextBox 23"/>
          <p:cNvSpPr txBox="1"/>
          <p:nvPr/>
        </p:nvSpPr>
        <p:spPr>
          <a:xfrm>
            <a:off x="457200" y="6096000"/>
            <a:ext cx="222375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Remote File Access</a:t>
            </a:r>
          </a:p>
        </p:txBody>
      </p:sp>
      <p:sp>
        <p:nvSpPr>
          <p:cNvPr id="27" name="TextBox 26"/>
          <p:cNvSpPr txBox="1"/>
          <p:nvPr/>
        </p:nvSpPr>
        <p:spPr>
          <a:xfrm>
            <a:off x="6007443" y="5486400"/>
            <a:ext cx="104387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Flexible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Output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Arial" charset="0"/>
              <a:ea typeface="+mn-ea"/>
              <a:cs typeface="+mn-cs"/>
            </a:endParaRPr>
          </a:p>
        </p:txBody>
      </p:sp>
      <p:pic>
        <p:nvPicPr>
          <p:cNvPr id="25" name="Picture 24"/>
          <p:cNvPicPr>
            <a:picLocks noChangeAspect="1"/>
          </p:cNvPicPr>
          <p:nvPr/>
        </p:nvPicPr>
        <p:blipFill>
          <a:blip r:embed="rId9" cstate="print"/>
          <a:stretch>
            <a:fillRect/>
          </a:stretch>
        </p:blipFill>
        <p:spPr>
          <a:xfrm>
            <a:off x="3186921" y="4876800"/>
            <a:ext cx="2698594" cy="1855177"/>
          </a:xfrm>
          <a:prstGeom prst="rect">
            <a:avLst/>
          </a:prstGeom>
        </p:spPr>
      </p:pic>
      <p:sp>
        <p:nvSpPr>
          <p:cNvPr id="31" name="TextBox 30"/>
          <p:cNvSpPr txBox="1"/>
          <p:nvPr/>
        </p:nvSpPr>
        <p:spPr>
          <a:xfrm>
            <a:off x="3874047" y="5311782"/>
            <a:ext cx="125386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Link to “R”</a:t>
            </a:r>
          </a:p>
        </p:txBody>
      </p:sp>
      <p:pic>
        <p:nvPicPr>
          <p:cNvPr id="26" name="Picture 25"/>
          <p:cNvPicPr>
            <a:picLocks noChangeAspect="1"/>
          </p:cNvPicPr>
          <p:nvPr/>
        </p:nvPicPr>
        <p:blipFill rotWithShape="1">
          <a:blip r:embed="rId10" cstate="print"/>
          <a:srcRect b="14862"/>
          <a:stretch/>
        </p:blipFill>
        <p:spPr>
          <a:xfrm>
            <a:off x="3093772" y="595267"/>
            <a:ext cx="2861021" cy="2049170"/>
          </a:xfrm>
          <a:prstGeom prst="rect">
            <a:avLst/>
          </a:prstGeom>
        </p:spPr>
      </p:pic>
    </p:spTree>
    <p:extLst>
      <p:ext uri="{BB962C8B-B14F-4D97-AF65-F5344CB8AC3E}">
        <p14:creationId xmlns:p14="http://schemas.microsoft.com/office/powerpoint/2010/main" xmlns="" val="338542297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6888" y="1218052"/>
            <a:ext cx="4434840" cy="1723549"/>
          </a:xfrm>
          <a:prstGeom prst="rect">
            <a:avLst/>
          </a:prstGeom>
          <a:solidFill>
            <a:schemeClr val="bg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mn-cs"/>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Model</a:t>
            </a:r>
            <a:r>
              <a:rPr kumimoji="0" lang="en-US" sz="2000" b="1" i="0" u="none" strike="noStrike" kern="0" cap="none" spc="0" normalizeH="0" baseline="0" noProof="0" dirty="0">
                <a:ln>
                  <a:noFill/>
                </a:ln>
                <a:solidFill>
                  <a:prstClr val="black"/>
                </a:solidFill>
                <a:effectLst/>
                <a:uLnTx/>
                <a:uFillTx/>
                <a:latin typeface="Calibri"/>
                <a:ea typeface="+mn-ea"/>
                <a:cs typeface="+mn-cs"/>
              </a:rPr>
              <a:t> &amp; </a:t>
            </a:r>
            <a:r>
              <a:rPr kumimoji="0" lang="en-US" sz="2000" b="1" i="0" u="sng" strike="noStrike" kern="0" cap="none" spc="0" normalizeH="0" baseline="0" noProof="0" dirty="0">
                <a:ln>
                  <a:noFill/>
                </a:ln>
                <a:solidFill>
                  <a:prstClr val="black"/>
                </a:solidFill>
                <a:effectLst/>
                <a:uLnTx/>
                <a:uFillTx/>
                <a:latin typeface="Calibri"/>
                <a:ea typeface="+mn-ea"/>
                <a:cs typeface="+mn-cs"/>
              </a:rPr>
              <a:t>Monitor</a:t>
            </a:r>
            <a:r>
              <a:rPr kumimoji="0" lang="en-US" sz="2000" b="1" i="0" u="none" strike="noStrike" kern="0" cap="none" spc="0" normalizeH="0" baseline="0" noProof="0" dirty="0">
                <a:ln>
                  <a:noFill/>
                </a:ln>
                <a:solidFill>
                  <a:prstClr val="black"/>
                </a:solidFill>
                <a:effectLst/>
                <a:uLnTx/>
                <a:uFillTx/>
                <a:latin typeface="Calibri"/>
                <a:ea typeface="+mn-ea"/>
                <a:cs typeface="+mn-cs"/>
              </a:rPr>
              <a:t> or other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(dispersion model, satellite data, LUR,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Spatial</a:t>
            </a:r>
            <a:r>
              <a:rPr kumimoji="0" lang="en-US" sz="2000" b="1" i="0" u="none" strike="noStrike" kern="0" cap="none" spc="0" normalizeH="0" baseline="0" noProof="0" dirty="0">
                <a:ln>
                  <a:noFill/>
                </a:ln>
                <a:solidFill>
                  <a:prstClr val="black"/>
                </a:solidFill>
                <a:effectLst/>
                <a:uLnTx/>
                <a:uFillTx/>
                <a:latin typeface="Calibri"/>
                <a:ea typeface="+mn-ea"/>
                <a:cs typeface="+mn-cs"/>
              </a:rPr>
              <a:t>: grid &amp; non-grid (census)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Temporal</a:t>
            </a:r>
            <a:r>
              <a:rPr kumimoji="0" lang="en-US" sz="2000" b="1" i="0" u="none" strike="noStrike" kern="0" cap="none" spc="0" normalizeH="0" baseline="0" noProof="0" dirty="0">
                <a:ln>
                  <a:noFill/>
                </a:ln>
                <a:solidFill>
                  <a:prstClr val="black"/>
                </a:solidFill>
                <a:effectLst/>
                <a:uLnTx/>
                <a:uFillTx/>
                <a:latin typeface="Calibri"/>
                <a:ea typeface="+mn-ea"/>
                <a:cs typeface="+mn-cs"/>
              </a:rPr>
              <a:t>: annual/monthly/daily</a:t>
            </a:r>
          </a:p>
        </p:txBody>
      </p:sp>
      <p:sp>
        <p:nvSpPr>
          <p:cNvPr id="3" name="标题 2"/>
          <p:cNvSpPr>
            <a:spLocks noGrp="1"/>
          </p:cNvSpPr>
          <p:nvPr>
            <p:ph type="title"/>
          </p:nvPr>
        </p:nvSpPr>
        <p:spPr>
          <a:xfrm>
            <a:off x="7649" y="87279"/>
            <a:ext cx="9099173" cy="859628"/>
          </a:xfrm>
        </p:spPr>
        <p:txBody>
          <a:bodyPr>
            <a:noAutofit/>
          </a:bodyPr>
          <a:lstStyle/>
          <a:p>
            <a:r>
              <a:rPr lang="en-US" altLang="zh-CN" sz="4400" dirty="0">
                <a:solidFill>
                  <a:srgbClr val="FF0000"/>
                </a:solidFill>
                <a:effectLst/>
              </a:rPr>
              <a:t>“Data Fusion” Tool</a:t>
            </a:r>
            <a:r>
              <a:rPr lang="en-US" altLang="zh-CN" sz="3200" dirty="0">
                <a:effectLst/>
              </a:rPr>
              <a:t> </a:t>
            </a:r>
            <a:r>
              <a:rPr lang="en-US" altLang="zh-CN" sz="3600" dirty="0">
                <a:solidFill>
                  <a:srgbClr val="FF0000"/>
                </a:solidFill>
                <a:effectLst/>
              </a:rPr>
              <a:t/>
            </a:r>
            <a:br>
              <a:rPr lang="en-US" altLang="zh-CN" sz="3600" dirty="0">
                <a:solidFill>
                  <a:srgbClr val="FF0000"/>
                </a:solidFill>
                <a:effectLst/>
              </a:rPr>
            </a:br>
            <a:r>
              <a:rPr lang="en-US" altLang="zh-CN" sz="2400" dirty="0">
                <a:solidFill>
                  <a:srgbClr val="0000FF"/>
                </a:solidFill>
                <a:effectLst/>
              </a:rPr>
              <a:t>(Fusing Model and Monitor and/or other data) </a:t>
            </a:r>
            <a:endParaRPr lang="zh-CN" altLang="en-US" sz="2400" dirty="0">
              <a:solidFill>
                <a:srgbClr val="0000FF"/>
              </a:solidFill>
              <a:effectLst/>
            </a:endParaRPr>
          </a:p>
        </p:txBody>
      </p:sp>
      <p:sp>
        <p:nvSpPr>
          <p:cNvPr id="10" name="Oval 9"/>
          <p:cNvSpPr/>
          <p:nvPr/>
        </p:nvSpPr>
        <p:spPr>
          <a:xfrm>
            <a:off x="3289734" y="3019152"/>
            <a:ext cx="2590483" cy="1633868"/>
          </a:xfrm>
          <a:prstGeom prst="ellipse">
            <a:avLst/>
          </a:prstGeom>
          <a:solidFill>
            <a:schemeClr val="accent3">
              <a:lumMod val="20000"/>
              <a:lumOff val="8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623838" y="3161363"/>
            <a:ext cx="2005677" cy="11387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Fusion</a:t>
            </a: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 </a:t>
            </a:r>
          </a:p>
        </p:txBody>
      </p:sp>
      <p:sp>
        <p:nvSpPr>
          <p:cNvPr id="13" name="TextBox 12"/>
          <p:cNvSpPr txBox="1"/>
          <p:nvPr/>
        </p:nvSpPr>
        <p:spPr>
          <a:xfrm>
            <a:off x="5934005" y="3251335"/>
            <a:ext cx="3294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Open-Source &amp; User-Friendly</a:t>
            </a:r>
          </a:p>
        </p:txBody>
      </p:sp>
      <p:sp>
        <p:nvSpPr>
          <p:cNvPr id="32" name="TextBox 31"/>
          <p:cNvSpPr txBox="1"/>
          <p:nvPr/>
        </p:nvSpPr>
        <p:spPr>
          <a:xfrm>
            <a:off x="5738685" y="1118623"/>
            <a:ext cx="3009157" cy="1569660"/>
          </a:xfrm>
          <a:prstGeom prst="rect">
            <a:avLst/>
          </a:prstGeom>
          <a:solidFill>
            <a:schemeClr val="bg1">
              <a:lumMod val="95000"/>
            </a:schemeClr>
          </a:solidFill>
          <a:ln w="3810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Arial"/>
                <a:ea typeface="+mn-ea"/>
                <a:cs typeface="+mn-cs"/>
              </a:rPr>
              <a:t>Techniques: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Arial"/>
                <a:ea typeface="+mn-ea"/>
                <a:cs typeface="+mn-cs"/>
              </a:rPr>
              <a:t>eVNA</a:t>
            </a:r>
            <a:r>
              <a:rPr kumimoji="0" lang="en-US" sz="3200" b="1" i="1" u="none" strike="noStrike" kern="0" cap="none" spc="0" normalizeH="0" baseline="0" noProof="0" dirty="0">
                <a:ln>
                  <a:noFill/>
                </a:ln>
                <a:solidFill>
                  <a:srgbClr val="000000"/>
                </a:solidFill>
                <a:effectLst/>
                <a:uLnTx/>
                <a:uFillTx/>
                <a:latin typeface="Arial"/>
                <a:ea typeface="+mn-ea"/>
                <a:cs typeface="+mn-cs"/>
              </a:rPr>
              <a:t>, VNA</a:t>
            </a:r>
            <a:r>
              <a:rPr kumimoji="0" lang="en-US" sz="3200" b="1" i="1" u="none" strike="noStrike" kern="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Calibri"/>
                <a:ea typeface="+mn-ea"/>
                <a:cs typeface="+mn-cs"/>
              </a:rPr>
              <a:t>Downscaler</a:t>
            </a:r>
            <a:r>
              <a:rPr kumimoji="0" lang="en-US" sz="2800" b="1" i="1" u="none" strike="noStrike" kern="0" cap="none" spc="0" normalizeH="0" baseline="0" noProof="0" dirty="0">
                <a:ln>
                  <a:noFill/>
                </a:ln>
                <a:solidFill>
                  <a:srgbClr val="000000"/>
                </a:solidFill>
                <a:effectLst/>
                <a:uLnTx/>
                <a:uFillTx/>
                <a:latin typeface="Calibri"/>
                <a:ea typeface="+mn-ea"/>
                <a:cs typeface="+mn-cs"/>
              </a:rPr>
              <a:t>, etc.</a:t>
            </a:r>
          </a:p>
        </p:txBody>
      </p:sp>
      <p:sp>
        <p:nvSpPr>
          <p:cNvPr id="37" name="Right Arrow 36"/>
          <p:cNvSpPr/>
          <p:nvPr/>
        </p:nvSpPr>
        <p:spPr>
          <a:xfrm rot="2028158">
            <a:off x="2572064" y="3143927"/>
            <a:ext cx="770043" cy="15215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p:nvPr/>
        </p:nvCxnSpPr>
        <p:spPr>
          <a:xfrm flipV="1">
            <a:off x="5922257" y="3766346"/>
            <a:ext cx="613420" cy="1260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885793" y="4173570"/>
            <a:ext cx="569792" cy="29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97624" y="3606614"/>
            <a:ext cx="2610881" cy="707886"/>
          </a:xfrm>
          <a:prstGeom prst="rect">
            <a:avLst/>
          </a:prstGeom>
          <a:solidFill>
            <a:schemeClr val="bg1"/>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Method Development, Evaluation &amp; Research</a:t>
            </a:r>
          </a:p>
        </p:txBody>
      </p:sp>
      <p:cxnSp>
        <p:nvCxnSpPr>
          <p:cNvPr id="52" name="Straight Arrow Connector 51"/>
          <p:cNvCxnSpPr/>
          <p:nvPr/>
        </p:nvCxnSpPr>
        <p:spPr>
          <a:xfrm flipH="1">
            <a:off x="2844304" y="4397300"/>
            <a:ext cx="690245" cy="82066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572479" y="4445600"/>
            <a:ext cx="883106" cy="66185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519450" y="4700136"/>
            <a:ext cx="0" cy="74622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170689" y="5343072"/>
            <a:ext cx="2685827" cy="830997"/>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FF"/>
                </a:solidFill>
                <a:effectLst/>
                <a:uLnTx/>
                <a:uFillTx/>
                <a:latin typeface="Calibri"/>
                <a:ea typeface="+mn-ea"/>
                <a:cs typeface="+mn-cs"/>
              </a:rPr>
              <a:t>BenMAP</a:t>
            </a:r>
            <a:r>
              <a:rPr kumimoji="0" lang="en-US" sz="2400" b="1" i="0" u="none" strike="noStrike" kern="0" cap="none" spc="0" normalizeH="0" baseline="0" noProof="0" dirty="0">
                <a:ln>
                  <a:noFill/>
                </a:ln>
                <a:solidFill>
                  <a:srgbClr val="0000FF"/>
                </a:solidFill>
                <a:effectLst/>
                <a:uLnTx/>
                <a:uFillTx/>
                <a:latin typeface="Calibri"/>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Health Studies</a:t>
            </a:r>
          </a:p>
        </p:txBody>
      </p:sp>
      <p:sp>
        <p:nvSpPr>
          <p:cNvPr id="61" name="TextBox 60"/>
          <p:cNvSpPr txBox="1"/>
          <p:nvPr/>
        </p:nvSpPr>
        <p:spPr>
          <a:xfrm>
            <a:off x="3456827" y="5500701"/>
            <a:ext cx="2264060" cy="892552"/>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SMAT-CE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Attainment Test</a:t>
            </a:r>
          </a:p>
        </p:txBody>
      </p:sp>
      <p:sp>
        <p:nvSpPr>
          <p:cNvPr id="62" name="TextBox 61"/>
          <p:cNvSpPr txBox="1"/>
          <p:nvPr/>
        </p:nvSpPr>
        <p:spPr>
          <a:xfrm>
            <a:off x="410240" y="5247448"/>
            <a:ext cx="2686791" cy="1323439"/>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Regulatory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(PM &amp; O3 </a:t>
            </a:r>
            <a:r>
              <a:rPr kumimoji="0" lang="en-US" sz="2400" b="1" i="0" u="none" strike="noStrike" kern="0" cap="none" spc="0" normalizeH="0" baseline="0" noProof="0" dirty="0">
                <a:ln>
                  <a:noFill/>
                </a:ln>
                <a:solidFill>
                  <a:srgbClr val="FF0000"/>
                </a:solidFill>
                <a:effectLst/>
                <a:uLnTx/>
                <a:uFillTx/>
                <a:latin typeface="Calibri"/>
                <a:ea typeface="+mn-ea"/>
                <a:cs typeface="+mn-cs"/>
              </a:rPr>
              <a:t>RIA, REA</a:t>
            </a:r>
            <a:r>
              <a:rPr kumimoji="0" lang="en-US" sz="2400" b="1" i="0" u="none" strike="noStrike" kern="0" cap="none" spc="0" normalizeH="0" baseline="0" noProof="0" dirty="0">
                <a:ln>
                  <a:noFill/>
                </a:ln>
                <a:solidFill>
                  <a:srgbClr val="0000FF"/>
                </a:solidFill>
                <a:effectLst/>
                <a:uLnTx/>
                <a:uFillTx/>
                <a:latin typeface="Calibri"/>
                <a:ea typeface="+mn-ea"/>
                <a:cs typeface="+mn-cs"/>
              </a:rPr>
              <a:t>)</a:t>
            </a:r>
          </a:p>
        </p:txBody>
      </p:sp>
      <p:cxnSp>
        <p:nvCxnSpPr>
          <p:cNvPr id="20" name="Straight Arrow Connector 19"/>
          <p:cNvCxnSpPr/>
          <p:nvPr/>
        </p:nvCxnSpPr>
        <p:spPr>
          <a:xfrm flipH="1">
            <a:off x="2561956" y="4044202"/>
            <a:ext cx="694213" cy="18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377" y="3540897"/>
            <a:ext cx="2593922" cy="1200329"/>
          </a:xfrm>
          <a:prstGeom prst="rect">
            <a:avLst/>
          </a:prstGeom>
          <a:solidFill>
            <a:schemeClr val="bg1"/>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mn-ea"/>
                <a:cs typeface="+mn-cs"/>
              </a:rPr>
              <a:t>Cross-Validation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(QA, Multi-fold, Leave-one-out, </a:t>
            </a:r>
            <a:r>
              <a:rPr kumimoji="0" lang="en-US" sz="1800" b="1" i="0" u="none" strike="noStrike" kern="0" cap="none" spc="0" normalizeH="0" baseline="0" noProof="0" dirty="0" err="1">
                <a:ln>
                  <a:noFill/>
                </a:ln>
                <a:solidFill>
                  <a:prstClr val="black"/>
                </a:solidFill>
                <a:effectLst/>
                <a:uLnTx/>
                <a:uFillTx/>
                <a:latin typeface="Calibri"/>
                <a:ea typeface="+mn-ea"/>
                <a:cs typeface="+mn-cs"/>
              </a:rPr>
              <a:t>etc</a:t>
            </a:r>
            <a:r>
              <a:rPr kumimoji="0" lang="en-US" sz="2400" b="1" i="0" u="none" strike="noStrike" kern="0" cap="none" spc="0" normalizeH="0" baseline="0" noProof="0" dirty="0">
                <a:ln>
                  <a:noFill/>
                </a:ln>
                <a:solidFill>
                  <a:prstClr val="black"/>
                </a:solidFill>
                <a:effectLst/>
                <a:uLnTx/>
                <a:uFillTx/>
                <a:latin typeface="Calibri"/>
                <a:ea typeface="+mn-ea"/>
                <a:cs typeface="+mn-cs"/>
              </a:rPr>
              <a:t>)</a:t>
            </a:r>
          </a:p>
        </p:txBody>
      </p:sp>
      <p:cxnSp>
        <p:nvCxnSpPr>
          <p:cNvPr id="24" name="Straight Arrow Connector 23"/>
          <p:cNvCxnSpPr/>
          <p:nvPr/>
        </p:nvCxnSpPr>
        <p:spPr>
          <a:xfrm flipH="1">
            <a:off x="5477467" y="2794320"/>
            <a:ext cx="677018" cy="3990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224287" y="4817805"/>
            <a:ext cx="9452784" cy="2139643"/>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Tree>
    <p:extLst>
      <p:ext uri="{BB962C8B-B14F-4D97-AF65-F5344CB8AC3E}">
        <p14:creationId xmlns:p14="http://schemas.microsoft.com/office/powerpoint/2010/main" xmlns="" val="31499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30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nodeType="afterEffect">
                                  <p:stCondLst>
                                    <p:cond delay="3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40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200"/>
                                  </p:stCondLst>
                                  <p:childTnLst>
                                    <p:set>
                                      <p:cBhvr>
                                        <p:cTn id="36" dur="1" fill="hold">
                                          <p:stCondLst>
                                            <p:cond delay="0"/>
                                          </p:stCondLst>
                                        </p:cTn>
                                        <p:tgtEl>
                                          <p:spTgt spid="52"/>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400"/>
                                  </p:stCondLst>
                                  <p:childTnLst>
                                    <p:set>
                                      <p:cBhvr>
                                        <p:cTn id="42" dur="1" fill="hold">
                                          <p:stCondLst>
                                            <p:cond delay="0"/>
                                          </p:stCondLst>
                                        </p:cTn>
                                        <p:tgtEl>
                                          <p:spTgt spid="57"/>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grpId="0" nodeType="afterEffect">
                                  <p:stCondLst>
                                    <p:cond delay="4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0" nodeType="afterEffect">
                                  <p:stCondLst>
                                    <p:cond delay="50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32" grpId="0" animBg="1"/>
      <p:bldP spid="37" grpId="0" animBg="1"/>
      <p:bldP spid="47" grpId="0" animBg="1"/>
      <p:bldP spid="59" grpId="0" animBg="1"/>
      <p:bldP spid="61" grpId="0" animBg="1"/>
      <p:bldP spid="62" grpId="0" animBg="1"/>
      <p:bldP spid="21"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4750834" y="1023437"/>
            <a:ext cx="3719623" cy="2715464"/>
          </a:xfrm>
          <a:prstGeom prst="rect">
            <a:avLst/>
          </a:prstGeom>
        </p:spPr>
      </p:pic>
      <p:pic>
        <p:nvPicPr>
          <p:cNvPr id="7" name="Picture 6"/>
          <p:cNvPicPr>
            <a:picLocks noChangeAspect="1"/>
          </p:cNvPicPr>
          <p:nvPr/>
        </p:nvPicPr>
        <p:blipFill>
          <a:blip r:embed="rId4" cstate="print"/>
          <a:stretch>
            <a:fillRect/>
          </a:stretch>
        </p:blipFill>
        <p:spPr>
          <a:xfrm>
            <a:off x="93335" y="1083229"/>
            <a:ext cx="3980510" cy="2617167"/>
          </a:xfrm>
          <a:prstGeom prst="rect">
            <a:avLst/>
          </a:prstGeom>
        </p:spPr>
      </p:pic>
      <p:pic>
        <p:nvPicPr>
          <p:cNvPr id="21" name="图片 11"/>
          <p:cNvPicPr>
            <a:picLocks noChangeAspect="1"/>
          </p:cNvPicPr>
          <p:nvPr/>
        </p:nvPicPr>
        <p:blipFill>
          <a:blip r:embed="rId5" cstate="print"/>
          <a:stretch>
            <a:fillRect/>
          </a:stretch>
        </p:blipFill>
        <p:spPr>
          <a:xfrm>
            <a:off x="4796390" y="3890882"/>
            <a:ext cx="3675253" cy="2932426"/>
          </a:xfrm>
          <a:prstGeom prst="rect">
            <a:avLst/>
          </a:prstGeom>
          <a:ln>
            <a:solidFill>
              <a:schemeClr val="tx1"/>
            </a:solidFill>
          </a:ln>
        </p:spPr>
      </p:pic>
      <p:sp>
        <p:nvSpPr>
          <p:cNvPr id="8" name="右箭头 7"/>
          <p:cNvSpPr/>
          <p:nvPr/>
        </p:nvSpPr>
        <p:spPr>
          <a:xfrm>
            <a:off x="4121876" y="2192491"/>
            <a:ext cx="628958" cy="354227"/>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右箭头 8"/>
          <p:cNvSpPr/>
          <p:nvPr/>
        </p:nvSpPr>
        <p:spPr>
          <a:xfrm rot="5400000">
            <a:off x="5676279" y="3570821"/>
            <a:ext cx="483887" cy="354227"/>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圆角矩形 10"/>
          <p:cNvSpPr/>
          <p:nvPr/>
        </p:nvSpPr>
        <p:spPr>
          <a:xfrm>
            <a:off x="4767565" y="4175793"/>
            <a:ext cx="2594811" cy="630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矩形 13"/>
          <p:cNvSpPr/>
          <p:nvPr/>
        </p:nvSpPr>
        <p:spPr>
          <a:xfrm>
            <a:off x="1737626" y="1921019"/>
            <a:ext cx="2359107" cy="12311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FF0000"/>
                </a:solidFill>
                <a:effectLst/>
                <a:uLnTx/>
                <a:uFillTx/>
                <a:latin typeface="Arial"/>
                <a:ea typeface="+mn-ea"/>
                <a:cs typeface="+mn-cs"/>
              </a:rPr>
              <a:t>1. Data Input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Model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Monitor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Other</a:t>
            </a:r>
            <a:endParaRPr kumimoji="0" lang="zh-CN" altLang="en-US" sz="1800" b="1" i="1" u="none" strike="noStrike" kern="0" cap="none" spc="0" normalizeH="0" baseline="0" noProof="0" dirty="0">
              <a:ln>
                <a:noFill/>
              </a:ln>
              <a:solidFill>
                <a:srgbClr val="0000FF"/>
              </a:solidFill>
              <a:effectLst/>
              <a:uLnTx/>
              <a:uFillTx/>
              <a:latin typeface="Arial"/>
              <a:ea typeface="+mn-ea"/>
              <a:cs typeface="+mn-cs"/>
            </a:endParaRPr>
          </a:p>
        </p:txBody>
      </p:sp>
      <p:sp>
        <p:nvSpPr>
          <p:cNvPr id="15" name="矩形 14"/>
          <p:cNvSpPr/>
          <p:nvPr/>
        </p:nvSpPr>
        <p:spPr>
          <a:xfrm>
            <a:off x="6082948" y="1303873"/>
            <a:ext cx="306205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FF0000"/>
                </a:solidFill>
                <a:effectLst/>
                <a:uLnTx/>
                <a:uFillTx/>
                <a:latin typeface="Arial"/>
                <a:ea typeface="+mn-ea"/>
                <a:cs typeface="+mn-cs"/>
              </a:rPr>
              <a:t>2. DF Technique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err="1">
                <a:ln>
                  <a:noFill/>
                </a:ln>
                <a:solidFill>
                  <a:srgbClr val="0000FF"/>
                </a:solidFill>
                <a:effectLst/>
                <a:uLnTx/>
                <a:uFillTx/>
                <a:latin typeface="Arial"/>
                <a:ea typeface="+mn-ea"/>
                <a:cs typeface="+mn-cs"/>
              </a:rPr>
              <a:t>eVNA</a:t>
            </a:r>
            <a:r>
              <a:rPr kumimoji="0" lang="en-US" altLang="zh-CN" sz="1800" b="1" i="1" u="none" strike="noStrike" kern="0" cap="none" spc="0" normalizeH="0" baseline="0" noProof="0" dirty="0">
                <a:ln>
                  <a:noFill/>
                </a:ln>
                <a:solidFill>
                  <a:srgbClr val="0000FF"/>
                </a:solidFill>
                <a:effectLst/>
                <a:uLnTx/>
                <a:uFillTx/>
                <a:latin typeface="Arial"/>
                <a:ea typeface="+mn-ea"/>
                <a:cs typeface="+mn-cs"/>
              </a:rPr>
              <a:t>/VNA/</a:t>
            </a:r>
            <a:r>
              <a:rPr kumimoji="0" lang="en-US" altLang="zh-CN" sz="1800" b="1" i="1" u="none" strike="noStrike" kern="0" cap="none" spc="0" normalizeH="0" baseline="0" noProof="0" dirty="0" err="1">
                <a:ln>
                  <a:noFill/>
                </a:ln>
                <a:solidFill>
                  <a:srgbClr val="0000FF"/>
                </a:solidFill>
                <a:effectLst/>
                <a:uLnTx/>
                <a:uFillTx/>
                <a:latin typeface="Arial"/>
                <a:ea typeface="+mn-ea"/>
                <a:cs typeface="+mn-cs"/>
              </a:rPr>
              <a:t>Downscaler</a:t>
            </a:r>
            <a:endParaRPr kumimoji="0" lang="en-US" altLang="zh-CN" sz="1800" b="1" i="1" u="none" strike="noStrike" kern="0" cap="none" spc="0" normalizeH="0" baseline="0" noProof="0" dirty="0">
              <a:ln>
                <a:noFill/>
              </a:ln>
              <a:solidFill>
                <a:srgbClr val="0000FF"/>
              </a:solidFill>
              <a:effectLst/>
              <a:uLnTx/>
              <a:uFillTx/>
              <a:latin typeface="Arial"/>
              <a:ea typeface="+mn-ea"/>
              <a:cs typeface="+mn-cs"/>
            </a:endParaRPr>
          </a:p>
        </p:txBody>
      </p:sp>
      <p:sp>
        <p:nvSpPr>
          <p:cNvPr id="16" name="矩形 15"/>
          <p:cNvSpPr/>
          <p:nvPr/>
        </p:nvSpPr>
        <p:spPr>
          <a:xfrm>
            <a:off x="5813800" y="5157092"/>
            <a:ext cx="3430245"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FF0000"/>
                </a:solidFill>
                <a:effectLst/>
                <a:uLnTx/>
                <a:uFillTx/>
                <a:latin typeface="Arial"/>
                <a:ea typeface="+mn-ea"/>
                <a:cs typeface="+mn-cs"/>
              </a:rPr>
              <a:t>5. Cross-Validation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Multi-fold (% of random or cluster withholding)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Leave-one-out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Leave-group-out</a:t>
            </a:r>
            <a:endParaRPr kumimoji="0" lang="zh-CN" altLang="en-US" sz="1800" b="1" i="1" u="none" strike="noStrike" kern="0" cap="none" spc="0" normalizeH="0" baseline="0" noProof="0" dirty="0">
              <a:ln>
                <a:noFill/>
              </a:ln>
              <a:solidFill>
                <a:srgbClr val="0000FF"/>
              </a:solidFill>
              <a:effectLst/>
              <a:uLnTx/>
              <a:uFillTx/>
              <a:latin typeface="Arial"/>
              <a:ea typeface="+mn-ea"/>
              <a:cs typeface="+mn-cs"/>
            </a:endParaRPr>
          </a:p>
        </p:txBody>
      </p:sp>
      <p:sp>
        <p:nvSpPr>
          <p:cNvPr id="13" name="矩形 15"/>
          <p:cNvSpPr/>
          <p:nvPr/>
        </p:nvSpPr>
        <p:spPr>
          <a:xfrm>
            <a:off x="6064970" y="3258674"/>
            <a:ext cx="3179075"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FF0000"/>
                </a:solidFill>
                <a:effectLst/>
                <a:uLnTx/>
                <a:uFillTx/>
                <a:latin typeface="Arial"/>
                <a:ea typeface="+mn-ea"/>
                <a:cs typeface="+mn-cs"/>
              </a:rPr>
              <a:t>4. Receptor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Grid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Non-grid (GIS shape file)</a:t>
            </a:r>
            <a:endParaRPr kumimoji="0" lang="zh-CN" altLang="en-US" sz="1800" b="1" i="1" u="none" strike="noStrike" kern="0" cap="none" spc="0" normalizeH="0" baseline="0" noProof="0" dirty="0">
              <a:ln>
                <a:noFill/>
              </a:ln>
              <a:solidFill>
                <a:srgbClr val="0000FF"/>
              </a:solidFill>
              <a:effectLst/>
              <a:uLnTx/>
              <a:uFillTx/>
              <a:latin typeface="Arial"/>
              <a:ea typeface="+mn-ea"/>
              <a:cs typeface="+mn-cs"/>
            </a:endParaRPr>
          </a:p>
        </p:txBody>
      </p:sp>
      <p:pic>
        <p:nvPicPr>
          <p:cNvPr id="19" name="图片 7"/>
          <p:cNvPicPr>
            <a:picLocks noChangeAspect="1"/>
          </p:cNvPicPr>
          <p:nvPr/>
        </p:nvPicPr>
        <p:blipFill>
          <a:blip r:embed="rId6" cstate="print"/>
          <a:stretch>
            <a:fillRect/>
          </a:stretch>
        </p:blipFill>
        <p:spPr>
          <a:xfrm>
            <a:off x="108325" y="3876534"/>
            <a:ext cx="3967994" cy="2946773"/>
          </a:xfrm>
          <a:prstGeom prst="rect">
            <a:avLst/>
          </a:prstGeom>
          <a:ln>
            <a:solidFill>
              <a:schemeClr val="tx1"/>
            </a:solidFill>
          </a:ln>
        </p:spPr>
      </p:pic>
      <p:sp>
        <p:nvSpPr>
          <p:cNvPr id="20" name="右箭头 7"/>
          <p:cNvSpPr/>
          <p:nvPr/>
        </p:nvSpPr>
        <p:spPr>
          <a:xfrm rot="10800000">
            <a:off x="4088836" y="5417419"/>
            <a:ext cx="628958" cy="354227"/>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Rectangle 2"/>
          <p:cNvSpPr/>
          <p:nvPr/>
        </p:nvSpPr>
        <p:spPr>
          <a:xfrm>
            <a:off x="1181571" y="3831768"/>
            <a:ext cx="22220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0" cap="none" spc="0" normalizeH="0" baseline="0" noProof="0" dirty="0">
                <a:ln>
                  <a:noFill/>
                </a:ln>
                <a:solidFill>
                  <a:srgbClr val="FF0000"/>
                </a:solidFill>
                <a:effectLst/>
                <a:uLnTx/>
                <a:uFillTx/>
                <a:latin typeface="Arial"/>
                <a:ea typeface="+mn-ea"/>
                <a:cs typeface="+mn-cs"/>
              </a:rPr>
              <a:t>Data Viewer</a:t>
            </a:r>
          </a:p>
        </p:txBody>
      </p:sp>
      <p:pic>
        <p:nvPicPr>
          <p:cNvPr id="5" name="Picture 4"/>
          <p:cNvPicPr>
            <a:picLocks noChangeAspect="1"/>
          </p:cNvPicPr>
          <p:nvPr/>
        </p:nvPicPr>
        <p:blipFill rotWithShape="1">
          <a:blip r:embed="rId7" cstate="print"/>
          <a:srcRect l="49975" t="27659" b="5563"/>
          <a:stretch/>
        </p:blipFill>
        <p:spPr>
          <a:xfrm>
            <a:off x="1567908" y="5846597"/>
            <a:ext cx="1048827" cy="783044"/>
          </a:xfrm>
          <a:prstGeom prst="rect">
            <a:avLst/>
          </a:prstGeom>
        </p:spPr>
      </p:pic>
      <p:sp>
        <p:nvSpPr>
          <p:cNvPr id="18" name="标题 1"/>
          <p:cNvSpPr txBox="1">
            <a:spLocks/>
          </p:cNvSpPr>
          <p:nvPr/>
        </p:nvSpPr>
        <p:spPr>
          <a:xfrm>
            <a:off x="0" y="30396"/>
            <a:ext cx="9144000" cy="870769"/>
          </a:xfrm>
          <a:prstGeom prst="rect">
            <a:avLst/>
          </a:prstGeom>
          <a:solidFill>
            <a:srgbClr val="FFFFCC"/>
          </a:solidFill>
          <a:ln>
            <a:solidFill>
              <a:schemeClr val="tx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altLang="zh-CN" sz="3200" b="1" i="0" u="none" strike="noStrike" kern="1200" cap="none" spc="-5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rPr>
              <a:t>“Data Fusion” Tool: Main GUI </a:t>
            </a:r>
            <a:r>
              <a:rPr kumimoji="0" lang="en-US" altLang="zh-CN" sz="3200" b="1" i="0" u="none" strike="noStrike" kern="1200" cap="none" spc="-5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r>
            <a:br>
              <a:rPr kumimoji="0" lang="en-US" altLang="zh-CN" sz="3200" b="1" i="0" u="none" strike="noStrike" kern="1200" cap="none" spc="-5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br>
            <a:r>
              <a:rPr kumimoji="0" lang="en-US" altLang="zh-CN" sz="2400" b="1" i="1" u="none" strike="noStrike" kern="1200" cap="none" spc="-5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t>
            </a:r>
            <a:r>
              <a:rPr kumimoji="0" lang="en-US" altLang="zh-CN" sz="2400" b="1" i="1" u="none" strike="noStrike" kern="1200" cap="none" spc="-5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ABaCAS</a:t>
            </a:r>
            <a:r>
              <a:rPr kumimoji="0" lang="en-US" altLang="zh-CN" sz="2400" b="1" i="1" u="none" strike="noStrike" kern="1200" cap="none" spc="-5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website download: Data Fusion Tool </a:t>
            </a:r>
            <a:r>
              <a:rPr kumimoji="0" lang="en-US" altLang="zh-CN" sz="2400" b="1" i="1" u="none" strike="noStrike" kern="1200" cap="none" spc="-5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v.</a:t>
            </a:r>
            <a:r>
              <a:rPr lang="en-US" altLang="zh-CN" sz="2400" b="1" i="1" dirty="0">
                <a:solidFill>
                  <a:srgbClr val="FF0000"/>
                </a:solidFill>
                <a:latin typeface="Arial" panose="020B0604020202020204" pitchFamily="34" charset="0"/>
                <a:cs typeface="Arial" panose="020B0604020202020204" pitchFamily="34" charset="0"/>
              </a:rPr>
              <a:t>1.5</a:t>
            </a:r>
            <a:r>
              <a:rPr kumimoji="0" lang="en-US" altLang="zh-CN" sz="2400" b="1" i="1" u="none" strike="noStrike" kern="1200" cap="none" spc="-5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t>
            </a:r>
            <a:endParaRPr kumimoji="0" lang="zh-CN" altLang="en-US" sz="3200" b="1" i="1" u="none" strike="noStrike" kern="1200" cap="none" spc="-5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12" name="Picture 11"/>
          <p:cNvPicPr>
            <a:picLocks noChangeAspect="1"/>
          </p:cNvPicPr>
          <p:nvPr/>
        </p:nvPicPr>
        <p:blipFill rotWithShape="1">
          <a:blip r:embed="rId8" cstate="print"/>
          <a:srcRect l="1" r="-20047"/>
          <a:stretch/>
        </p:blipFill>
        <p:spPr>
          <a:xfrm>
            <a:off x="4786975" y="2611890"/>
            <a:ext cx="1570646" cy="646784"/>
          </a:xfrm>
          <a:prstGeom prst="rect">
            <a:avLst/>
          </a:prstGeom>
        </p:spPr>
      </p:pic>
      <p:sp>
        <p:nvSpPr>
          <p:cNvPr id="23" name="矩形 15"/>
          <p:cNvSpPr/>
          <p:nvPr/>
        </p:nvSpPr>
        <p:spPr>
          <a:xfrm>
            <a:off x="6064970" y="1971977"/>
            <a:ext cx="3180057" cy="1261884"/>
          </a:xfrm>
          <a:prstGeom prst="rect">
            <a:avLst/>
          </a:prstGeom>
        </p:spPr>
        <p:txBody>
          <a:bodyPr wrap="square">
            <a:spAutoFit/>
          </a:bodyPr>
          <a:lstStyle/>
          <a:p>
            <a:pPr marL="280988" marR="0" lvl="0" indent="-280988"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FF0000"/>
                </a:solidFill>
                <a:effectLst/>
                <a:uLnTx/>
                <a:uFillTx/>
                <a:latin typeface="Arial"/>
                <a:ea typeface="+mn-ea"/>
                <a:cs typeface="+mn-cs"/>
              </a:rPr>
              <a:t>3. Spatial &amp; Temporal  Option</a:t>
            </a:r>
            <a:endParaRPr kumimoji="0" lang="en-US" altLang="zh-CN" sz="2000" b="1" i="1" u="none" strike="noStrike" kern="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Spatial DF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mn-ea"/>
                <a:cs typeface="+mn-cs"/>
              </a:rPr>
              <a:t>Temporal DF option</a:t>
            </a:r>
            <a:endParaRPr kumimoji="0" lang="zh-CN" altLang="en-US" sz="1800" b="1" i="1" u="none" strike="noStrike" kern="0" cap="none" spc="0" normalizeH="0" baseline="0" noProof="0" dirty="0">
              <a:ln>
                <a:noFill/>
              </a:ln>
              <a:solidFill>
                <a:srgbClr val="0000FF"/>
              </a:solidFill>
              <a:effectLst/>
              <a:uLnTx/>
              <a:uFillTx/>
              <a:latin typeface="Arial"/>
              <a:ea typeface="+mn-ea"/>
              <a:cs typeface="+mn-cs"/>
            </a:endParaRPr>
          </a:p>
        </p:txBody>
      </p:sp>
      <p:sp>
        <p:nvSpPr>
          <p:cNvPr id="24" name="Rectangle 23"/>
          <p:cNvSpPr/>
          <p:nvPr/>
        </p:nvSpPr>
        <p:spPr bwMode="auto">
          <a:xfrm>
            <a:off x="6036255" y="1978291"/>
            <a:ext cx="2982406" cy="1261884"/>
          </a:xfrm>
          <a:prstGeom prst="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pic>
        <p:nvPicPr>
          <p:cNvPr id="2" name="Picture 1"/>
          <p:cNvPicPr>
            <a:picLocks noChangeAspect="1"/>
          </p:cNvPicPr>
          <p:nvPr/>
        </p:nvPicPr>
        <p:blipFill rotWithShape="1">
          <a:blip r:embed="rId9" cstate="print"/>
          <a:srcRect l="67487" t="61964" b="8097"/>
          <a:stretch/>
        </p:blipFill>
        <p:spPr>
          <a:xfrm>
            <a:off x="2727605" y="5792824"/>
            <a:ext cx="1288026" cy="967691"/>
          </a:xfrm>
          <a:prstGeom prst="rect">
            <a:avLst/>
          </a:prstGeom>
        </p:spPr>
      </p:pic>
      <p:sp>
        <p:nvSpPr>
          <p:cNvPr id="22" name="Rectangle 21"/>
          <p:cNvSpPr/>
          <p:nvPr/>
        </p:nvSpPr>
        <p:spPr bwMode="auto">
          <a:xfrm>
            <a:off x="5813800" y="5181600"/>
            <a:ext cx="3289951" cy="1500238"/>
          </a:xfrm>
          <a:prstGeom prst="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xmlns="" val="379035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2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20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700"/>
                            </p:stCondLst>
                            <p:childTnLst>
                              <p:par>
                                <p:cTn id="21" presetID="1" presetClass="entr" presetSubtype="0" fill="hold" grpId="0" nodeType="afterEffect">
                                  <p:stCondLst>
                                    <p:cond delay="20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900"/>
                            </p:stCondLst>
                            <p:childTnLst>
                              <p:par>
                                <p:cTn id="27" presetID="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70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4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1600"/>
                            </p:stCondLst>
                            <p:childTnLst>
                              <p:par>
                                <p:cTn id="34" presetID="1"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1600"/>
                            </p:stCondLst>
                            <p:childTnLst>
                              <p:par>
                                <p:cTn id="39" presetID="1"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40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p:bldP spid="15" grpId="0"/>
      <p:bldP spid="16" grpId="0"/>
      <p:bldP spid="13" grpId="0"/>
      <p:bldP spid="20" grpId="0" animBg="1"/>
      <p:bldP spid="3" grpId="0"/>
      <p:bldP spid="23" grpId="0"/>
      <p:bldP spid="24"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83E0908-FD7E-4C6A-9C60-A0E0654DFE2E}"/>
              </a:ext>
            </a:extLst>
          </p:cNvPr>
          <p:cNvSpPr>
            <a:spLocks noGrp="1"/>
          </p:cNvSpPr>
          <p:nvPr>
            <p:ph type="sldNum" sz="quarter" idx="12"/>
          </p:nvPr>
        </p:nvSpPr>
        <p:spPr>
          <a:xfrm>
            <a:off x="6457950" y="6234326"/>
            <a:ext cx="2057400" cy="365125"/>
          </a:xfrm>
        </p:spPr>
        <p:txBody>
          <a:bodyPr/>
          <a:lstStyle/>
          <a:p>
            <a:pPr defTabSz="685800" fontAlgn="auto">
              <a:spcBef>
                <a:spcPts val="0"/>
              </a:spcBef>
              <a:spcAft>
                <a:spcPts val="0"/>
              </a:spcAft>
            </a:pPr>
            <a:fld id="{4588B34D-B4D6-46F7-BD3C-B75F25DA8305}" type="slidenum">
              <a:rPr lang="en-US">
                <a:solidFill>
                  <a:prstClr val="black">
                    <a:tint val="75000"/>
                  </a:prstClr>
                </a:solidFill>
                <a:latin typeface="Calibri" panose="020F0502020204030204"/>
              </a:rPr>
              <a:pPr defTabSz="685800" fontAlgn="auto">
                <a:spcBef>
                  <a:spcPts val="0"/>
                </a:spcBef>
                <a:spcAft>
                  <a:spcPts val="0"/>
                </a:spcAft>
              </a:pPr>
              <a:t>33</a:t>
            </a:fld>
            <a:endParaRPr lang="en-US">
              <a:solidFill>
                <a:prstClr val="black">
                  <a:tint val="75000"/>
                </a:prstClr>
              </a:solidFill>
              <a:latin typeface="Calibri" panose="020F0502020204030204"/>
            </a:endParaRPr>
          </a:p>
        </p:txBody>
      </p:sp>
      <p:sp>
        <p:nvSpPr>
          <p:cNvPr id="4" name="Title 1">
            <a:extLst>
              <a:ext uri="{FF2B5EF4-FFF2-40B4-BE49-F238E27FC236}">
                <a16:creationId xmlns:a16="http://schemas.microsoft.com/office/drawing/2014/main" xmlns="" id="{1FF138CC-8731-4DFA-A245-98ED0712079B}"/>
              </a:ext>
            </a:extLst>
          </p:cNvPr>
          <p:cNvSpPr txBox="1">
            <a:spLocks/>
          </p:cNvSpPr>
          <p:nvPr/>
        </p:nvSpPr>
        <p:spPr>
          <a:xfrm>
            <a:off x="1676400" y="266091"/>
            <a:ext cx="8113988" cy="653659"/>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fontAlgn="auto">
              <a:spcBef>
                <a:spcPts val="188"/>
              </a:spcBef>
              <a:spcAft>
                <a:spcPts val="0"/>
              </a:spcAft>
            </a:pPr>
            <a:r>
              <a:rPr lang="en-US" sz="3000" b="1" dirty="0">
                <a:solidFill>
                  <a:srgbClr val="7E7878"/>
                </a:solidFill>
                <a:latin typeface="Calibri Light" panose="020F0302020204030204" pitchFamily="34" charset="0"/>
                <a:cs typeface="Calibri Light" panose="020F0302020204030204" pitchFamily="34" charset="0"/>
              </a:rPr>
              <a:t>Annual Average 2015 PM</a:t>
            </a:r>
            <a:r>
              <a:rPr lang="en-US" sz="3000" b="1" baseline="-25000" dirty="0">
                <a:solidFill>
                  <a:srgbClr val="7E7878"/>
                </a:solidFill>
                <a:latin typeface="Calibri Light" panose="020F0302020204030204" pitchFamily="34" charset="0"/>
                <a:cs typeface="Calibri Light" panose="020F0302020204030204" pitchFamily="34" charset="0"/>
              </a:rPr>
              <a:t>2.5</a:t>
            </a:r>
            <a:r>
              <a:rPr lang="en-US" sz="3000" b="1" dirty="0">
                <a:solidFill>
                  <a:srgbClr val="7E7878"/>
                </a:solidFill>
                <a:latin typeface="Calibri Light" panose="020F0302020204030204" pitchFamily="34" charset="0"/>
                <a:cs typeface="Calibri Light" panose="020F0302020204030204" pitchFamily="34" charset="0"/>
              </a:rPr>
              <a:t> Fields</a:t>
            </a:r>
          </a:p>
        </p:txBody>
      </p:sp>
      <p:pic>
        <p:nvPicPr>
          <p:cNvPr id="6" name="Picture 5">
            <a:extLst>
              <a:ext uri="{FF2B5EF4-FFF2-40B4-BE49-F238E27FC236}">
                <a16:creationId xmlns:a16="http://schemas.microsoft.com/office/drawing/2014/main" xmlns="" id="{F62217C4-D085-46D4-A888-8A378BD71A2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4400" y="894980"/>
            <a:ext cx="7162800" cy="4178300"/>
          </a:xfrm>
          <a:prstGeom prst="rect">
            <a:avLst/>
          </a:prstGeom>
        </p:spPr>
      </p:pic>
      <p:sp>
        <p:nvSpPr>
          <p:cNvPr id="3" name="Rectangle 2">
            <a:extLst>
              <a:ext uri="{FF2B5EF4-FFF2-40B4-BE49-F238E27FC236}">
                <a16:creationId xmlns:a16="http://schemas.microsoft.com/office/drawing/2014/main" xmlns="" id="{380D47B4-EE64-4542-8317-6581B7EDEAFC}"/>
              </a:ext>
            </a:extLst>
          </p:cNvPr>
          <p:cNvSpPr/>
          <p:nvPr/>
        </p:nvSpPr>
        <p:spPr>
          <a:xfrm>
            <a:off x="381000" y="5984239"/>
            <a:ext cx="8458200" cy="707886"/>
          </a:xfrm>
          <a:prstGeom prst="rect">
            <a:avLst/>
          </a:prstGeom>
        </p:spPr>
        <p:txBody>
          <a:bodyPr wrap="square">
            <a:spAutoFit/>
          </a:bodyPr>
          <a:lstStyle/>
          <a:p>
            <a:r>
              <a:rPr lang="en-US" sz="2000" b="1" dirty="0">
                <a:solidFill>
                  <a:schemeClr val="bg2">
                    <a:lumMod val="25000"/>
                  </a:schemeClr>
                </a:solidFill>
              </a:rPr>
              <a:t>A System for Developing and Projecting PM</a:t>
            </a:r>
            <a:r>
              <a:rPr lang="en-US" sz="2000" b="1" baseline="-25000" dirty="0">
                <a:solidFill>
                  <a:schemeClr val="bg2">
                    <a:lumMod val="25000"/>
                  </a:schemeClr>
                </a:solidFill>
              </a:rPr>
              <a:t>2.5</a:t>
            </a:r>
            <a:r>
              <a:rPr lang="en-US" sz="2000" b="1" dirty="0">
                <a:solidFill>
                  <a:schemeClr val="bg2">
                    <a:lumMod val="25000"/>
                  </a:schemeClr>
                </a:solidFill>
              </a:rPr>
              <a:t> Spatial Fields to Correspond to Just Meeting National Ambient Air Quality Standards</a:t>
            </a:r>
          </a:p>
        </p:txBody>
      </p:sp>
      <p:sp>
        <p:nvSpPr>
          <p:cNvPr id="5" name="Rectangle 4">
            <a:extLst>
              <a:ext uri="{FF2B5EF4-FFF2-40B4-BE49-F238E27FC236}">
                <a16:creationId xmlns:a16="http://schemas.microsoft.com/office/drawing/2014/main" xmlns="" id="{4D366137-7E3D-489F-8AF3-2EBEA25C0C76}"/>
              </a:ext>
            </a:extLst>
          </p:cNvPr>
          <p:cNvSpPr/>
          <p:nvPr/>
        </p:nvSpPr>
        <p:spPr>
          <a:xfrm>
            <a:off x="381000" y="5076298"/>
            <a:ext cx="8382000" cy="907941"/>
          </a:xfrm>
          <a:prstGeom prst="rect">
            <a:avLst/>
          </a:prstGeom>
        </p:spPr>
        <p:txBody>
          <a:bodyPr wrap="square">
            <a:spAutoFit/>
          </a:bodyPr>
          <a:lstStyle/>
          <a:p>
            <a:pPr>
              <a:spcAft>
                <a:spcPts val="600"/>
              </a:spcAft>
            </a:pPr>
            <a:r>
              <a:rPr lang="en-US" sz="2400" b="1" dirty="0">
                <a:solidFill>
                  <a:srgbClr val="0000FF"/>
                </a:solidFill>
              </a:rPr>
              <a:t>10/24 (Wed) 8:50 am by Dr. Jim KELLY: </a:t>
            </a:r>
          </a:p>
          <a:p>
            <a:pPr>
              <a:spcAft>
                <a:spcPts val="600"/>
              </a:spcAft>
            </a:pPr>
            <a:r>
              <a:rPr lang="en-US" sz="2400" b="1" dirty="0">
                <a:solidFill>
                  <a:srgbClr val="FF0000"/>
                </a:solidFill>
              </a:rPr>
              <a:t>“Data Fusion Tool” application for PM2.5 spatial fields</a:t>
            </a:r>
          </a:p>
        </p:txBody>
      </p:sp>
    </p:spTree>
    <p:extLst>
      <p:ext uri="{BB962C8B-B14F-4D97-AF65-F5344CB8AC3E}">
        <p14:creationId xmlns:p14="http://schemas.microsoft.com/office/powerpoint/2010/main" xmlns="" val="3976416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11" name="Straight Connector 110"/>
          <p:cNvCxnSpPr/>
          <p:nvPr/>
        </p:nvCxnSpPr>
        <p:spPr>
          <a:xfrm>
            <a:off x="8210366" y="195933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38777" y="196512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3387968" y="4982421"/>
            <a:ext cx="1982145" cy="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3" name="直接箭头连接符 962"/>
          <p:cNvCxnSpPr/>
          <p:nvPr/>
        </p:nvCxnSpPr>
        <p:spPr>
          <a:xfrm flipV="1">
            <a:off x="1659882" y="3716619"/>
            <a:ext cx="583292" cy="503736"/>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直接箭头连接符 21"/>
          <p:cNvCxnSpPr/>
          <p:nvPr/>
        </p:nvCxnSpPr>
        <p:spPr>
          <a:xfrm flipV="1">
            <a:off x="4613052" y="3922108"/>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接箭头连接符 21"/>
          <p:cNvCxnSpPr/>
          <p:nvPr/>
        </p:nvCxnSpPr>
        <p:spPr>
          <a:xfrm flipV="1">
            <a:off x="5788272" y="3935765"/>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21"/>
          <p:cNvCxnSpPr/>
          <p:nvPr/>
        </p:nvCxnSpPr>
        <p:spPr>
          <a:xfrm>
            <a:off x="6954837" y="3944815"/>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21"/>
          <p:cNvCxnSpPr/>
          <p:nvPr/>
        </p:nvCxnSpPr>
        <p:spPr>
          <a:xfrm flipV="1">
            <a:off x="4404944" y="3184284"/>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23"/>
          <p:cNvCxnSpPr/>
          <p:nvPr/>
        </p:nvCxnSpPr>
        <p:spPr>
          <a:xfrm>
            <a:off x="8050824" y="3222901"/>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矩形 6"/>
          <p:cNvSpPr/>
          <p:nvPr/>
        </p:nvSpPr>
        <p:spPr>
          <a:xfrm>
            <a:off x="7517423" y="3706943"/>
            <a:ext cx="1016975"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Health/Econ. Benefit</a:t>
            </a:r>
            <a:endParaRPr kumimoji="0" lang="zh-CN" altLang="en-US"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cxnSp>
        <p:nvCxnSpPr>
          <p:cNvPr id="75" name="直接箭头连接符 23"/>
          <p:cNvCxnSpPr/>
          <p:nvPr/>
        </p:nvCxnSpPr>
        <p:spPr>
          <a:xfrm>
            <a:off x="6548130" y="3244360"/>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直接箭头连接符 23"/>
          <p:cNvCxnSpPr/>
          <p:nvPr/>
        </p:nvCxnSpPr>
        <p:spPr>
          <a:xfrm>
            <a:off x="5405130" y="3235568"/>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矩形 6"/>
          <p:cNvSpPr/>
          <p:nvPr/>
        </p:nvSpPr>
        <p:spPr>
          <a:xfrm>
            <a:off x="4953000" y="3719610"/>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AQ Benefit</a:t>
            </a:r>
            <a:endParaRPr kumimoji="0" lang="zh-CN" altLang="en-US"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cxnSp>
        <p:nvCxnSpPr>
          <p:cNvPr id="24" name="直接箭头连接符 23"/>
          <p:cNvCxnSpPr/>
          <p:nvPr/>
        </p:nvCxnSpPr>
        <p:spPr>
          <a:xfrm>
            <a:off x="4235754" y="3224274"/>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直接箭头连接符 21"/>
          <p:cNvCxnSpPr/>
          <p:nvPr/>
        </p:nvCxnSpPr>
        <p:spPr>
          <a:xfrm flipV="1">
            <a:off x="5838088" y="3197941"/>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接箭头连接符 21"/>
          <p:cNvCxnSpPr/>
          <p:nvPr/>
        </p:nvCxnSpPr>
        <p:spPr>
          <a:xfrm>
            <a:off x="6814157" y="3198199"/>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9" name="圆角矩形 998"/>
          <p:cNvSpPr/>
          <p:nvPr/>
        </p:nvSpPr>
        <p:spPr>
          <a:xfrm>
            <a:off x="7329487" y="4665948"/>
            <a:ext cx="1738313"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sng" strike="noStrike" kern="1200" cap="none" spc="0" normalizeH="0" baseline="0" noProof="0" dirty="0">
                <a:ln>
                  <a:noFill/>
                </a:ln>
                <a:solidFill>
                  <a:srgbClr val="FF0000"/>
                </a:solidFill>
                <a:effectLst/>
                <a:uLnTx/>
                <a:uFillTx/>
                <a:latin typeface="Calibri"/>
                <a:ea typeface="宋体" panose="02010600030101010101" pitchFamily="2" charset="-122"/>
                <a:cs typeface="+mn-cs"/>
              </a:rPr>
              <a:t>AQ</a:t>
            </a: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benefit/Cost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2" name="标题 3"/>
          <p:cNvSpPr txBox="1">
            <a:spLocks/>
          </p:cNvSpPr>
          <p:nvPr/>
        </p:nvSpPr>
        <p:spPr>
          <a:xfrm>
            <a:off x="278177" y="127000"/>
            <a:ext cx="8752021" cy="863600"/>
          </a:xfrm>
          <a:prstGeom prst="rect">
            <a:avLst/>
          </a:prstGeom>
        </p:spPr>
        <p:txBody>
          <a:bodyPr/>
          <a:lstStyle>
            <a:defPPr>
              <a:defRPr lang="zh-CN"/>
            </a:defPPr>
            <a:lvl1pPr lvl="0" algn="ctr">
              <a:spcBef>
                <a:spcPct val="0"/>
              </a:spcBef>
              <a:buNone/>
              <a:defRPr sz="36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j-cs"/>
              </a:rPr>
              <a:t>“GCAM-</a:t>
            </a:r>
            <a:r>
              <a:rPr kumimoji="0" lang="en-US" altLang="zh-CN" sz="4400" b="1" i="0" u="none" strike="noStrike" kern="1200" cap="none" spc="0" normalizeH="0" baseline="0" noProof="0" dirty="0" err="1">
                <a:ln>
                  <a:noFill/>
                </a:ln>
                <a:solidFill>
                  <a:srgbClr val="FF0000"/>
                </a:solidFill>
                <a:effectLst/>
                <a:uLnTx/>
                <a:uFillTx/>
                <a:latin typeface="Calibri"/>
                <a:ea typeface="宋体" panose="02010600030101010101" pitchFamily="2" charset="-122"/>
                <a:cs typeface="+mj-cs"/>
              </a:rPr>
              <a:t>ABaCAS</a:t>
            </a:r>
            <a:r>
              <a:rPr kumimoji="0" lang="en-US" altLang="zh-CN" sz="4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j-cs"/>
              </a:rPr>
              <a:t>”: </a:t>
            </a:r>
            <a:r>
              <a:rPr kumimoji="0" lang="en-US" altLang="zh-CN" sz="3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rPr>
              <a:t>Conceptual Framework</a:t>
            </a:r>
            <a:endParaRPr kumimoji="0" lang="en-US" altLang="zh-CN" sz="3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j-cs"/>
              </a:rPr>
              <a:t>Integrated Climate-AQ Benefit/cost Assessment</a:t>
            </a:r>
          </a:p>
        </p:txBody>
      </p:sp>
      <p:sp>
        <p:nvSpPr>
          <p:cNvPr id="15364" name="文本框 979"/>
          <p:cNvSpPr txBox="1">
            <a:spLocks noChangeArrowheads="1"/>
          </p:cNvSpPr>
          <p:nvPr/>
        </p:nvSpPr>
        <p:spPr bwMode="auto">
          <a:xfrm>
            <a:off x="3619770" y="5906436"/>
            <a:ext cx="5448030" cy="461665"/>
          </a:xfrm>
          <a:prstGeom prst="rect">
            <a:avLst/>
          </a:prstGeom>
          <a:solidFill>
            <a:srgbClr val="EBF1DE"/>
          </a:solidFill>
          <a:ln w="28575">
            <a:solidFill>
              <a:srgbClr val="FF0000"/>
            </a:solidFill>
          </a:ln>
          <a:extLst/>
        </p:spPr>
        <p:txBody>
          <a:bodyPr wrap="none">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Climate &amp; AQ co-benefit/cost Assessment</a:t>
            </a:r>
            <a:endParaRPr kumimoji="0" lang="zh-CN" altLang="en-US" sz="2400" b="1" i="1"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365" name="Rectangle 134"/>
          <p:cNvSpPr>
            <a:spLocks noChangeArrowheads="1"/>
          </p:cNvSpPr>
          <p:nvPr/>
        </p:nvSpPr>
        <p:spPr bwMode="auto">
          <a:xfrm>
            <a:off x="5447506" y="1678146"/>
            <a:ext cx="1639094" cy="553998"/>
          </a:xfrm>
          <a:prstGeom prst="rect">
            <a:avLst/>
          </a:prstGeom>
          <a:solidFill>
            <a:schemeClr val="accent4">
              <a:lumMod val="40000"/>
              <a:lumOff val="60000"/>
            </a:schemeClr>
          </a:solidFill>
          <a:ln w="28575">
            <a:solidFill>
              <a:schemeClr val="accent4">
                <a:lumMod val="60000"/>
                <a:lumOff val="40000"/>
              </a:schemeClr>
            </a:solidFill>
            <a:miter lim="800000"/>
            <a:headEnd/>
            <a:tailEnd/>
          </a:ln>
        </p:spPr>
        <p:txBody>
          <a:bodyPr wrap="square" lIns="0" tIns="0" rIns="0" bIns="0">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mn-cs"/>
              </a:rPr>
              <a:t>ABaCAS</a:t>
            </a:r>
            <a:endParaRPr kumimoji="0" lang="en-US" alt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7" name="矩形 6"/>
          <p:cNvSpPr/>
          <p:nvPr/>
        </p:nvSpPr>
        <p:spPr>
          <a:xfrm>
            <a:off x="3846694" y="3708316"/>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Control cost</a:t>
            </a:r>
            <a:endParaRPr kumimoji="0" lang="zh-CN" altLang="en-US"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4" name="矩形 13"/>
          <p:cNvSpPr/>
          <p:nvPr/>
        </p:nvSpPr>
        <p:spPr>
          <a:xfrm>
            <a:off x="4757318" y="2997905"/>
            <a:ext cx="1213924" cy="346782"/>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RSM/CMAQ</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 name="矩形 14"/>
          <p:cNvSpPr/>
          <p:nvPr/>
        </p:nvSpPr>
        <p:spPr>
          <a:xfrm>
            <a:off x="6186521" y="2996157"/>
            <a:ext cx="1008519" cy="329244"/>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SMAT</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-CE</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矩形 15"/>
          <p:cNvSpPr/>
          <p:nvPr/>
        </p:nvSpPr>
        <p:spPr>
          <a:xfrm>
            <a:off x="7385536" y="3026416"/>
            <a:ext cx="1295400" cy="307778"/>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BenMAP</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-CE</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2" name="直接箭头连接符 21"/>
          <p:cNvCxnSpPr/>
          <p:nvPr/>
        </p:nvCxnSpPr>
        <p:spPr>
          <a:xfrm flipV="1">
            <a:off x="3527870" y="3187270"/>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流程图: 过程 40"/>
          <p:cNvSpPr/>
          <p:nvPr/>
        </p:nvSpPr>
        <p:spPr>
          <a:xfrm>
            <a:off x="2209800" y="4627154"/>
            <a:ext cx="1492675" cy="788350"/>
          </a:xfrm>
          <a:prstGeom prst="flowChartProcess">
            <a:avLst/>
          </a:prstGeom>
          <a:solidFill>
            <a:srgbClr val="CCFF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1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cxnSp>
        <p:nvCxnSpPr>
          <p:cNvPr id="39" name="直接箭头连接符 38"/>
          <p:cNvCxnSpPr/>
          <p:nvPr/>
        </p:nvCxnSpPr>
        <p:spPr>
          <a:xfrm>
            <a:off x="5943600" y="5194096"/>
            <a:ext cx="814909"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41" idx="1"/>
          </p:cNvCxnSpPr>
          <p:nvPr/>
        </p:nvCxnSpPr>
        <p:spPr>
          <a:xfrm>
            <a:off x="1698989" y="4583519"/>
            <a:ext cx="510811" cy="43781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100174" y="2967281"/>
            <a:ext cx="0" cy="1126331"/>
          </a:xfrm>
          <a:prstGeom prst="line">
            <a:avLst/>
          </a:prstGeom>
          <a:ln w="28575">
            <a:solidFill>
              <a:srgbClr val="002060"/>
            </a:solidFill>
            <a:prstDash val="solid"/>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6088" y="2369690"/>
            <a:ext cx="1382712" cy="58477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charset="0"/>
                <a:ea typeface="宋体" panose="02010600030101010101" pitchFamily="2" charset="-122"/>
                <a:cs typeface="+mn-cs"/>
              </a:rPr>
              <a:t>Climate/AQ Policies</a:t>
            </a:r>
            <a:endParaRPr kumimoji="0" lang="zh-CN" altLang="en-US" sz="1600" b="1" i="0" u="none" strike="noStrike" kern="1200" cap="none" spc="0" normalizeH="0" baseline="0" noProof="0" dirty="0">
              <a:ln>
                <a:noFill/>
              </a:ln>
              <a:solidFill>
                <a:prstClr val="white"/>
              </a:solidFill>
              <a:effectLst/>
              <a:uLnTx/>
              <a:uFillTx/>
              <a:latin typeface="Arial" charset="0"/>
              <a:ea typeface="宋体" panose="02010600030101010101" pitchFamily="2" charset="-122"/>
              <a:cs typeface="+mn-cs"/>
            </a:endParaRPr>
          </a:p>
        </p:txBody>
      </p:sp>
      <p:sp>
        <p:nvSpPr>
          <p:cNvPr id="63" name="TextBox 62"/>
          <p:cNvSpPr txBox="1"/>
          <p:nvPr/>
        </p:nvSpPr>
        <p:spPr>
          <a:xfrm>
            <a:off x="2133600" y="2868529"/>
            <a:ext cx="1412227" cy="830997"/>
          </a:xfrm>
          <a:prstGeom prst="rect">
            <a:avLst/>
          </a:prstGeom>
          <a:solidFill>
            <a:srgbClr val="CCFFFF"/>
          </a:solidFill>
          <a:ln>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Air Pollutant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Reduction</a:t>
            </a:r>
          </a:p>
        </p:txBody>
      </p:sp>
      <p:sp>
        <p:nvSpPr>
          <p:cNvPr id="53" name="TextBox 52"/>
          <p:cNvSpPr txBox="1"/>
          <p:nvPr/>
        </p:nvSpPr>
        <p:spPr>
          <a:xfrm>
            <a:off x="3886200" y="3017624"/>
            <a:ext cx="681038" cy="307777"/>
          </a:xfrm>
          <a:prstGeom prst="rect">
            <a:avLst/>
          </a:prstGeom>
          <a:solidFill>
            <a:schemeClr val="accent4">
              <a:lumMod val="60000"/>
              <a:lumOff val="40000"/>
            </a:schemeClr>
          </a:solidFill>
          <a:ln>
            <a:solidFill>
              <a:srgbClr val="7030A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ICET </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TextBox 55"/>
          <p:cNvSpPr txBox="1"/>
          <p:nvPr/>
        </p:nvSpPr>
        <p:spPr>
          <a:xfrm>
            <a:off x="278177" y="4132039"/>
            <a:ext cx="1420812" cy="523220"/>
          </a:xfrm>
          <a:prstGeom prst="rect">
            <a:avLst/>
          </a:prstGeom>
          <a:solidFill>
            <a:schemeClr val="accent4">
              <a:lumMod val="40000"/>
              <a:lumOff val="60000"/>
            </a:schemeClr>
          </a:solidFill>
          <a:ln>
            <a:solidFill>
              <a:srgbClr val="7030A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charset="0"/>
                <a:ea typeface="宋体" panose="02010600030101010101" pitchFamily="2" charset="-122"/>
                <a:cs typeface="+mn-cs"/>
              </a:rPr>
              <a:t>GCAM</a:t>
            </a:r>
            <a:endParaRPr kumimoji="0" lang="zh-CN" altLang="en-US" sz="2800" b="1" i="0" u="none" strike="noStrike" kern="1200" cap="none" spc="0" normalizeH="0" baseline="0" noProof="0" dirty="0">
              <a:ln>
                <a:noFill/>
              </a:ln>
              <a:solidFill>
                <a:srgbClr val="C00000"/>
              </a:solidFill>
              <a:effectLst/>
              <a:uLnTx/>
              <a:uFillTx/>
              <a:latin typeface="Arial" charset="0"/>
              <a:ea typeface="宋体" panose="02010600030101010101" pitchFamily="2" charset="-122"/>
              <a:cs typeface="+mn-cs"/>
            </a:endParaRPr>
          </a:p>
        </p:txBody>
      </p:sp>
      <p:sp>
        <p:nvSpPr>
          <p:cNvPr id="961" name="对角圆角矩形 960"/>
          <p:cNvSpPr/>
          <p:nvPr/>
        </p:nvSpPr>
        <p:spPr>
          <a:xfrm>
            <a:off x="3759200" y="4494947"/>
            <a:ext cx="1498600" cy="38836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Radiative Forcing      &amp; Global mean temp</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1" name="对角圆角矩形 70"/>
          <p:cNvSpPr/>
          <p:nvPr/>
        </p:nvSpPr>
        <p:spPr>
          <a:xfrm>
            <a:off x="3779938" y="5082437"/>
            <a:ext cx="1477862" cy="25525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Social Cost of Carbon</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TextBox 8"/>
          <p:cNvSpPr txBox="1"/>
          <p:nvPr/>
        </p:nvSpPr>
        <p:spPr>
          <a:xfrm>
            <a:off x="154689" y="2064890"/>
            <a:ext cx="2235035"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charset="0"/>
                <a:ea typeface="+mn-ea"/>
                <a:cs typeface="+mn-cs"/>
              </a:rPr>
              <a:t>(CPP, Paris Agreement, etc.)</a:t>
            </a:r>
          </a:p>
        </p:txBody>
      </p:sp>
      <p:sp>
        <p:nvSpPr>
          <p:cNvPr id="54" name="Rectangle 53"/>
          <p:cNvSpPr/>
          <p:nvPr/>
        </p:nvSpPr>
        <p:spPr>
          <a:xfrm>
            <a:off x="368421" y="2898902"/>
            <a:ext cx="13773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rPr>
              <a:t>Input  Data</a:t>
            </a:r>
            <a:endParaRPr kumimoji="0" lang="zh-CN" altLang="en-US"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endParaRPr>
          </a:p>
        </p:txBody>
      </p:sp>
      <p:sp>
        <p:nvSpPr>
          <p:cNvPr id="55" name="Rectangle 54"/>
          <p:cNvSpPr/>
          <p:nvPr/>
        </p:nvSpPr>
        <p:spPr>
          <a:xfrm>
            <a:off x="1633885" y="4196046"/>
            <a:ext cx="156966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rPr>
              <a:t>Output  Data</a:t>
            </a:r>
            <a:endParaRPr kumimoji="0" lang="zh-CN" altLang="en-US"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endParaRPr>
          </a:p>
        </p:txBody>
      </p:sp>
      <p:cxnSp>
        <p:nvCxnSpPr>
          <p:cNvPr id="968" name="Straight Connector 967"/>
          <p:cNvCxnSpPr>
            <a:stCxn id="15365" idx="3"/>
          </p:cNvCxnSpPr>
          <p:nvPr/>
        </p:nvCxnSpPr>
        <p:spPr>
          <a:xfrm>
            <a:off x="7086600" y="1955145"/>
            <a:ext cx="1143000"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15365" idx="1"/>
          </p:cNvCxnSpPr>
          <p:nvPr/>
        </p:nvCxnSpPr>
        <p:spPr>
          <a:xfrm>
            <a:off x="4235754" y="1955145"/>
            <a:ext cx="1211752"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2362200" y="4584507"/>
            <a:ext cx="1210588"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GHG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mn-cs"/>
              </a:rPr>
              <a:t>Reduction</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Rectangle 2"/>
          <p:cNvSpPr/>
          <p:nvPr/>
        </p:nvSpPr>
        <p:spPr>
          <a:xfrm>
            <a:off x="57276" y="4658380"/>
            <a:ext cx="1805302"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1"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t>Global Change</a:t>
            </a:r>
            <a:endParaRPr kumimoji="0" lang="en-US" altLang="zh-CN" sz="1400" b="1" i="1"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charset="0"/>
                <a:ea typeface="+mn-ea"/>
                <a:cs typeface="+mn-cs"/>
              </a:rPr>
              <a:t>Assessment Model</a:t>
            </a:r>
            <a:endParaRPr kumimoji="0" lang="en-US" sz="1400" b="0" i="1"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38" name="直接箭头连接符 38"/>
          <p:cNvCxnSpPr/>
          <p:nvPr/>
        </p:nvCxnSpPr>
        <p:spPr>
          <a:xfrm>
            <a:off x="8910638" y="3194536"/>
            <a:ext cx="0" cy="1471412"/>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矩形 6"/>
          <p:cNvSpPr/>
          <p:nvPr/>
        </p:nvSpPr>
        <p:spPr>
          <a:xfrm>
            <a:off x="6107380" y="3711084"/>
            <a:ext cx="90302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Attainment Benefit</a:t>
            </a:r>
            <a:endParaRPr kumimoji="0" lang="zh-CN" altLang="en-US"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83" name="圆角矩形 998"/>
          <p:cNvSpPr/>
          <p:nvPr/>
        </p:nvSpPr>
        <p:spPr>
          <a:xfrm>
            <a:off x="5367807" y="4692500"/>
            <a:ext cx="1884217"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sng" strike="noStrike" kern="1200" cap="none" spc="0" normalizeH="0" baseline="0" noProof="0" dirty="0">
                <a:ln>
                  <a:noFill/>
                </a:ln>
                <a:solidFill>
                  <a:srgbClr val="FF0000"/>
                </a:solidFill>
                <a:effectLst/>
                <a:uLnTx/>
                <a:uFillTx/>
                <a:latin typeface="Calibri"/>
                <a:ea typeface="宋体" panose="02010600030101010101" pitchFamily="2" charset="-122"/>
                <a:cs typeface="+mn-cs"/>
              </a:rPr>
              <a:t>Climate</a:t>
            </a: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benefit/Cost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cxnSp>
        <p:nvCxnSpPr>
          <p:cNvPr id="86" name="直接箭头连接符 38"/>
          <p:cNvCxnSpPr/>
          <p:nvPr/>
        </p:nvCxnSpPr>
        <p:spPr>
          <a:xfrm flipH="1">
            <a:off x="7239000" y="5194096"/>
            <a:ext cx="838198"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接箭头连接符 21"/>
          <p:cNvCxnSpPr/>
          <p:nvPr/>
        </p:nvCxnSpPr>
        <p:spPr>
          <a:xfrm>
            <a:off x="8685390" y="3201498"/>
            <a:ext cx="225248" cy="518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直接箭头连接符 21"/>
          <p:cNvCxnSpPr/>
          <p:nvPr/>
        </p:nvCxnSpPr>
        <p:spPr>
          <a:xfrm flipV="1">
            <a:off x="8534400" y="3944815"/>
            <a:ext cx="376238" cy="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2456" y="6445147"/>
            <a:ext cx="734066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Development Plan for 2018-2019, Lead: Prof. Jia Xing, Tsinghua Univ.</a:t>
            </a:r>
          </a:p>
        </p:txBody>
      </p:sp>
    </p:spTree>
    <p:extLst>
      <p:ext uri="{BB962C8B-B14F-4D97-AF65-F5344CB8AC3E}">
        <p14:creationId xmlns:p14="http://schemas.microsoft.com/office/powerpoint/2010/main" xmlns="" val="2323815703"/>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6200" y="762000"/>
            <a:ext cx="8991600" cy="6858000"/>
          </a:xfrm>
          <a:prstGeom prst="rect">
            <a:avLst/>
          </a:prstGeom>
        </p:spPr>
      </p:pic>
      <p:sp>
        <p:nvSpPr>
          <p:cNvPr id="4" name="Rectangle 3"/>
          <p:cNvSpPr/>
          <p:nvPr/>
        </p:nvSpPr>
        <p:spPr>
          <a:xfrm>
            <a:off x="1" y="-22086"/>
            <a:ext cx="9144000" cy="707886"/>
          </a:xfrm>
          <a:prstGeom prst="rect">
            <a:avLst/>
          </a:prstGeom>
          <a:solidFill>
            <a:schemeClr val="bg1"/>
          </a:solidFill>
          <a:ln>
            <a:solidFill>
              <a:schemeClr val="bg1"/>
            </a:solidFill>
          </a:ln>
        </p:spPr>
        <p:txBody>
          <a:bodyPr wrap="square">
            <a:spAutoFit/>
          </a:bodyPr>
          <a:lstStyle/>
          <a:p>
            <a:r>
              <a:rPr lang="en-US" altLang="zh-CN" sz="4000" b="1" i="1" dirty="0">
                <a:solidFill>
                  <a:srgbClr val="FF0000"/>
                </a:solidFill>
                <a:effectLst>
                  <a:glow rad="63500">
                    <a:prstClr val="white">
                      <a:alpha val="40000"/>
                    </a:prstClr>
                  </a:glow>
                </a:effectLst>
                <a:latin typeface="Calibri"/>
              </a:rPr>
              <a:t>“</a:t>
            </a:r>
            <a:r>
              <a:rPr lang="en-US" altLang="zh-CN" sz="4000" b="1" i="1" dirty="0" err="1">
                <a:solidFill>
                  <a:srgbClr val="FF0000"/>
                </a:solidFill>
                <a:effectLst>
                  <a:glow rad="63500">
                    <a:prstClr val="white">
                      <a:alpha val="40000"/>
                    </a:prstClr>
                  </a:glow>
                </a:effectLst>
                <a:latin typeface="Calibri"/>
              </a:rPr>
              <a:t>ABaCAS</a:t>
            </a:r>
            <a:r>
              <a:rPr lang="en-US" altLang="zh-CN" sz="4000" b="1" i="1" dirty="0">
                <a:solidFill>
                  <a:srgbClr val="FF0000"/>
                </a:solidFill>
                <a:effectLst>
                  <a:glow rad="63500">
                    <a:prstClr val="white">
                      <a:alpha val="40000"/>
                    </a:prstClr>
                  </a:glow>
                </a:effectLst>
                <a:latin typeface="Calibri"/>
              </a:rPr>
              <a:t>” </a:t>
            </a:r>
            <a:r>
              <a:rPr lang="en-US" sz="4000" b="1" i="1" dirty="0">
                <a:solidFill>
                  <a:srgbClr val="FF0000"/>
                </a:solidFill>
                <a:effectLst>
                  <a:glow rad="63500">
                    <a:prstClr val="white">
                      <a:alpha val="40000"/>
                    </a:prstClr>
                  </a:glow>
                </a:effectLst>
                <a:latin typeface="Calibri"/>
              </a:rPr>
              <a:t>Website </a:t>
            </a:r>
            <a:r>
              <a:rPr lang="en-US" sz="4000" b="1" i="1" u="sng" dirty="0">
                <a:solidFill>
                  <a:srgbClr val="0000FF"/>
                </a:solidFill>
                <a:effectLst>
                  <a:glow rad="63500">
                    <a:prstClr val="white">
                      <a:alpha val="40000"/>
                    </a:prstClr>
                  </a:glow>
                </a:effectLst>
                <a:latin typeface="Calibri"/>
              </a:rPr>
              <a:t>(www.abacas-dss.com)</a:t>
            </a:r>
            <a:endParaRPr lang="en-US" sz="4000" u="sng"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35</a:t>
            </a:fld>
            <a:endParaRPr lang="zh-CN" altLang="en-US">
              <a:solidFill>
                <a:prstClr val="black">
                  <a:tint val="75000"/>
                </a:prstClr>
              </a:solidFill>
            </a:endParaRPr>
          </a:p>
        </p:txBody>
      </p:sp>
      <p:sp>
        <p:nvSpPr>
          <p:cNvPr id="18" name="Rounded Rectangle 17"/>
          <p:cNvSpPr/>
          <p:nvPr/>
        </p:nvSpPr>
        <p:spPr>
          <a:xfrm flipV="1">
            <a:off x="381000" y="2855612"/>
            <a:ext cx="870708"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xmlns="" val="8844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0609" name="Picture 1"/>
          <p:cNvPicPr>
            <a:picLocks noChangeAspect="1" noChangeArrowheads="1"/>
          </p:cNvPicPr>
          <p:nvPr/>
        </p:nvPicPr>
        <p:blipFill>
          <a:blip r:embed="rId2" cstate="print"/>
          <a:srcRect l="23588" t="12714" r="24718"/>
          <a:stretch>
            <a:fillRect/>
          </a:stretch>
        </p:blipFill>
        <p:spPr bwMode="auto">
          <a:xfrm>
            <a:off x="304800" y="717427"/>
            <a:ext cx="8458200" cy="6140573"/>
          </a:xfrm>
          <a:prstGeom prst="rect">
            <a:avLst/>
          </a:prstGeom>
          <a:noFill/>
          <a:ln w="9525">
            <a:noFill/>
            <a:miter lim="800000"/>
            <a:headEnd/>
            <a:tailEnd/>
          </a:ln>
        </p:spPr>
      </p:pic>
      <p:sp>
        <p:nvSpPr>
          <p:cNvPr id="4" name="Rectangle 3"/>
          <p:cNvSpPr/>
          <p:nvPr/>
        </p:nvSpPr>
        <p:spPr>
          <a:xfrm>
            <a:off x="1" y="-18456"/>
            <a:ext cx="9144000" cy="707886"/>
          </a:xfrm>
          <a:prstGeom prst="rect">
            <a:avLst/>
          </a:prstGeom>
          <a:solidFill>
            <a:schemeClr val="bg1"/>
          </a:solidFill>
          <a:ln>
            <a:solidFill>
              <a:schemeClr val="bg1"/>
            </a:solidFill>
          </a:ln>
        </p:spPr>
        <p:txBody>
          <a:bodyPr wrap="square">
            <a:spAutoFit/>
          </a:bodyPr>
          <a:lstStyle/>
          <a:p>
            <a:r>
              <a:rPr lang="en-US" altLang="zh-CN" sz="4000" b="1" i="1" dirty="0">
                <a:solidFill>
                  <a:srgbClr val="FF0000"/>
                </a:solidFill>
                <a:effectLst>
                  <a:glow rad="63500">
                    <a:prstClr val="white">
                      <a:alpha val="40000"/>
                    </a:prstClr>
                  </a:glow>
                </a:effectLst>
                <a:latin typeface="Calibri"/>
              </a:rPr>
              <a:t>“</a:t>
            </a:r>
            <a:r>
              <a:rPr lang="en-US" altLang="zh-CN" sz="4000" b="1" i="1" dirty="0" err="1">
                <a:solidFill>
                  <a:srgbClr val="FF0000"/>
                </a:solidFill>
                <a:effectLst>
                  <a:glow rad="63500">
                    <a:prstClr val="white">
                      <a:alpha val="40000"/>
                    </a:prstClr>
                  </a:glow>
                </a:effectLst>
                <a:latin typeface="Calibri"/>
              </a:rPr>
              <a:t>ABaCAS</a:t>
            </a:r>
            <a:r>
              <a:rPr lang="en-US" altLang="zh-CN" sz="4000" b="1" i="1" dirty="0">
                <a:solidFill>
                  <a:srgbClr val="FF0000"/>
                </a:solidFill>
                <a:effectLst>
                  <a:glow rad="63500">
                    <a:prstClr val="white">
                      <a:alpha val="40000"/>
                    </a:prstClr>
                  </a:glow>
                </a:effectLst>
                <a:latin typeface="Calibri"/>
              </a:rPr>
              <a:t> </a:t>
            </a:r>
            <a:r>
              <a:rPr lang="en-US" sz="4000" b="1" i="1" dirty="0">
                <a:solidFill>
                  <a:srgbClr val="FF0000"/>
                </a:solidFill>
                <a:effectLst>
                  <a:glow rad="63500">
                    <a:prstClr val="white">
                      <a:alpha val="40000"/>
                    </a:prstClr>
                  </a:glow>
                </a:effectLst>
                <a:latin typeface="Calibri"/>
              </a:rPr>
              <a:t>System” &amp; Tools: </a:t>
            </a:r>
            <a:r>
              <a:rPr lang="en-US" sz="4000" b="1" i="1" dirty="0">
                <a:solidFill>
                  <a:srgbClr val="0000FF"/>
                </a:solidFill>
                <a:effectLst>
                  <a:glow rad="63500">
                    <a:prstClr val="white">
                      <a:alpha val="40000"/>
                    </a:prstClr>
                  </a:glow>
                </a:effectLst>
                <a:latin typeface="Calibri"/>
              </a:rPr>
              <a:t>Overview &amp;UG</a:t>
            </a:r>
            <a:endParaRPr lang="en-US" sz="40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36</a:t>
            </a:fld>
            <a:endParaRPr lang="zh-CN" altLang="en-US">
              <a:solidFill>
                <a:prstClr val="black">
                  <a:tint val="75000"/>
                </a:prstClr>
              </a:solidFill>
            </a:endParaRPr>
          </a:p>
        </p:txBody>
      </p:sp>
      <p:sp>
        <p:nvSpPr>
          <p:cNvPr id="18" name="Rounded Rectangle 17"/>
          <p:cNvSpPr/>
          <p:nvPr/>
        </p:nvSpPr>
        <p:spPr>
          <a:xfrm flipV="1">
            <a:off x="1295400" y="1524000"/>
            <a:ext cx="12192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8" name="Rounded Rectangle 7"/>
          <p:cNvSpPr/>
          <p:nvPr/>
        </p:nvSpPr>
        <p:spPr>
          <a:xfrm flipV="1">
            <a:off x="381000" y="1981200"/>
            <a:ext cx="2057400" cy="1828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9" name="Rounded Rectangle 8"/>
          <p:cNvSpPr/>
          <p:nvPr/>
        </p:nvSpPr>
        <p:spPr>
          <a:xfrm flipV="1">
            <a:off x="381000" y="3962400"/>
            <a:ext cx="2057400" cy="1828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xmlns="" val="3136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9049" y="-152400"/>
            <a:ext cx="9163050" cy="7010400"/>
          </a:xfrm>
          <a:prstGeom prst="rect">
            <a:avLst/>
          </a:prstGeom>
        </p:spPr>
      </p:pic>
      <p:sp>
        <p:nvSpPr>
          <p:cNvPr id="8" name="Rounded Rectangle 17"/>
          <p:cNvSpPr/>
          <p:nvPr/>
        </p:nvSpPr>
        <p:spPr>
          <a:xfrm flipV="1">
            <a:off x="4057650" y="1600200"/>
            <a:ext cx="1504122"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 name="Rectangle 3"/>
          <p:cNvSpPr/>
          <p:nvPr/>
        </p:nvSpPr>
        <p:spPr>
          <a:xfrm>
            <a:off x="-152400" y="0"/>
            <a:ext cx="9372599" cy="646331"/>
          </a:xfrm>
          <a:prstGeom prst="rect">
            <a:avLst/>
          </a:prstGeom>
          <a:solidFill>
            <a:schemeClr val="bg1"/>
          </a:solidFill>
          <a:ln>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“ABaCAS </a:t>
            </a:r>
            <a:r>
              <a:rPr kumimoji="0" lang="en-US" sz="3600" b="1" i="1" u="none" strike="noStrike" kern="120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Download” Page: </a:t>
            </a:r>
            <a:r>
              <a:rPr kumimoji="0" lang="en-US" sz="3200" b="1" i="1" u="none" strike="noStrike" kern="1200" cap="none" spc="0" normalizeH="0" baseline="0" noProof="0" dirty="0">
                <a:ln>
                  <a:noFill/>
                </a:ln>
                <a:solidFill>
                  <a:srgbClr val="0000FF"/>
                </a:solidFill>
                <a:effectLst>
                  <a:glow rad="63500">
                    <a:prstClr val="white">
                      <a:alpha val="40000"/>
                    </a:prstClr>
                  </a:glow>
                </a:effectLst>
                <a:uLnTx/>
                <a:uFillTx/>
                <a:latin typeface="Calibri"/>
                <a:ea typeface="微软雅黑"/>
                <a:cs typeface="+mn-cs"/>
              </a:rPr>
              <a:t>www.abacas-dss.com</a:t>
            </a:r>
            <a:endParaRPr kumimoji="0" lang="en-US" sz="3600" b="0" i="1" u="none" strike="noStrike" kern="1200" cap="none" spc="0" normalizeH="0" baseline="0" noProof="0" dirty="0">
              <a:ln>
                <a:noFill/>
              </a:ln>
              <a:solidFill>
                <a:srgbClr val="0000FF"/>
              </a:solidFill>
              <a:effectLst>
                <a:glow rad="63500">
                  <a:prstClr val="white">
                    <a:alpha val="40000"/>
                  </a:prstClr>
                </a:glow>
              </a:effectLst>
              <a:uLnTx/>
              <a:uFillTx/>
              <a:latin typeface="Arial" charset="0"/>
              <a:ea typeface="微软雅黑"/>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tint val="75000"/>
                </a:prstClr>
              </a:solidFill>
              <a:effectLst/>
              <a:uLnTx/>
              <a:uFillTx/>
              <a:latin typeface="Arial" charset="0"/>
              <a:ea typeface="微软雅黑"/>
              <a:cs typeface="+mn-cs"/>
            </a:endParaRPr>
          </a:p>
        </p:txBody>
      </p:sp>
    </p:spTree>
    <p:extLst>
      <p:ext uri="{BB962C8B-B14F-4D97-AF65-F5344CB8AC3E}">
        <p14:creationId xmlns:p14="http://schemas.microsoft.com/office/powerpoint/2010/main" xmlns="" val="5400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t="6554"/>
          <a:stretch/>
        </p:blipFill>
        <p:spPr>
          <a:xfrm>
            <a:off x="0" y="685800"/>
            <a:ext cx="9144000" cy="6172200"/>
          </a:xfrm>
          <a:prstGeom prst="rect">
            <a:avLst/>
          </a:prstGeom>
          <a:solidFill>
            <a:schemeClr val="tx1"/>
          </a:solidFill>
          <a:ln>
            <a:solidFill>
              <a:schemeClr val="tx1"/>
            </a:solidFill>
          </a:ln>
        </p:spPr>
      </p:pic>
      <p:sp>
        <p:nvSpPr>
          <p:cNvPr id="4" name="Rectangle 3"/>
          <p:cNvSpPr/>
          <p:nvPr/>
        </p:nvSpPr>
        <p:spPr>
          <a:xfrm>
            <a:off x="-152400" y="0"/>
            <a:ext cx="9372599" cy="646331"/>
          </a:xfrm>
          <a:prstGeom prst="rect">
            <a:avLst/>
          </a:prstGeom>
          <a:solidFill>
            <a:schemeClr val="bg1"/>
          </a:solidFill>
          <a:ln>
            <a:solidFill>
              <a:schemeClr val="bg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1" u="none" strike="noStrike" kern="0" cap="none" spc="0" normalizeH="0" baseline="0" noProof="0" dirty="0">
                <a:ln>
                  <a:noFill/>
                </a:ln>
                <a:solidFill>
                  <a:srgbClr val="FF0000"/>
                </a:solidFill>
                <a:effectLst>
                  <a:glow rad="63500">
                    <a:prstClr val="white">
                      <a:alpha val="40000"/>
                    </a:prstClr>
                  </a:glow>
                </a:effectLst>
                <a:uLnTx/>
                <a:uFillTx/>
                <a:latin typeface="Calibri"/>
              </a:rPr>
              <a:t>“</a:t>
            </a:r>
            <a:r>
              <a:rPr kumimoji="0" lang="en-US" altLang="zh-CN" sz="3600" b="1" i="1" u="none" strike="noStrike" kern="0" cap="none" spc="0" normalizeH="0" baseline="0" noProof="0" dirty="0" err="1">
                <a:ln>
                  <a:noFill/>
                </a:ln>
                <a:solidFill>
                  <a:srgbClr val="FF0000"/>
                </a:solidFill>
                <a:effectLst>
                  <a:glow rad="63500">
                    <a:prstClr val="white">
                      <a:alpha val="40000"/>
                    </a:prstClr>
                  </a:glow>
                </a:effectLst>
                <a:uLnTx/>
                <a:uFillTx/>
                <a:latin typeface="Calibri"/>
              </a:rPr>
              <a:t>ABaCAS</a:t>
            </a:r>
            <a:r>
              <a:rPr kumimoji="0" lang="en-US" altLang="zh-CN" sz="3600" b="1" i="1" u="none" strike="noStrike" kern="0" cap="none" spc="0" normalizeH="0" baseline="0" noProof="0" dirty="0">
                <a:ln>
                  <a:noFill/>
                </a:ln>
                <a:solidFill>
                  <a:srgbClr val="FF0000"/>
                </a:solidFill>
                <a:effectLst>
                  <a:glow rad="63500">
                    <a:prstClr val="white">
                      <a:alpha val="40000"/>
                    </a:prstClr>
                  </a:glow>
                </a:effectLst>
                <a:uLnTx/>
                <a:uFillTx/>
                <a:latin typeface="Calibri"/>
              </a:rPr>
              <a:t> Publications</a:t>
            </a:r>
            <a:r>
              <a:rPr kumimoji="0" lang="en-US" sz="3600" b="1" i="1" u="none" strike="noStrike" kern="0" cap="none" spc="0" normalizeH="0" baseline="0" noProof="0" dirty="0">
                <a:ln>
                  <a:noFill/>
                </a:ln>
                <a:solidFill>
                  <a:srgbClr val="FF0000"/>
                </a:solidFill>
                <a:effectLst>
                  <a:glow rad="63500">
                    <a:prstClr val="white">
                      <a:alpha val="40000"/>
                    </a:prstClr>
                  </a:glow>
                </a:effectLst>
                <a:uLnTx/>
                <a:uFillTx/>
                <a:latin typeface="Calibri"/>
              </a:rPr>
              <a:t>”: </a:t>
            </a:r>
            <a:r>
              <a:rPr kumimoji="0" lang="en-US" sz="3600" b="1" i="1" u="none" strike="noStrike" kern="0" cap="none" spc="0" normalizeH="0" baseline="0" noProof="0" dirty="0">
                <a:ln>
                  <a:noFill/>
                </a:ln>
                <a:solidFill>
                  <a:srgbClr val="0000FF"/>
                </a:solidFill>
                <a:effectLst>
                  <a:glow rad="63500">
                    <a:prstClr val="white">
                      <a:alpha val="40000"/>
                    </a:prstClr>
                  </a:glow>
                </a:effectLst>
                <a:uLnTx/>
                <a:uFillTx/>
                <a:latin typeface="Calibri"/>
              </a:rPr>
              <a:t>Recent Published Paper</a:t>
            </a:r>
            <a:endParaRPr kumimoji="0" lang="en-US" sz="3600" b="0" i="0" u="none" strike="noStrike" kern="0" cap="none" spc="0" normalizeH="0" baseline="0" noProof="0" dirty="0">
              <a:ln>
                <a:noFill/>
              </a:ln>
              <a:solidFill>
                <a:srgbClr val="0000FF"/>
              </a:solidFill>
              <a:effectLst>
                <a:glow rad="63500">
                  <a:prstClr val="white">
                    <a:alpha val="40000"/>
                  </a:prstClr>
                </a:glow>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63F3C7C-2675-465F-A58E-E5023981A2A8}" type="slidenum">
              <a:rPr kumimoji="0" lang="zh-CN" alt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zh-CN" altLang="en-US" sz="1800" b="0" i="0" u="none" strike="noStrike" kern="0" cap="none" spc="0" normalizeH="0" baseline="0" noProof="0">
              <a:ln>
                <a:noFill/>
              </a:ln>
              <a:solidFill>
                <a:prstClr val="black">
                  <a:tint val="75000"/>
                </a:prstClr>
              </a:solidFill>
              <a:effectLst/>
              <a:uLnTx/>
              <a:uFillTx/>
            </a:endParaRPr>
          </a:p>
        </p:txBody>
      </p:sp>
      <p:sp>
        <p:nvSpPr>
          <p:cNvPr id="18" name="Rounded Rectangle 17"/>
          <p:cNvSpPr/>
          <p:nvPr/>
        </p:nvSpPr>
        <p:spPr>
          <a:xfrm flipV="1">
            <a:off x="5304972" y="2170865"/>
            <a:ext cx="914400" cy="26979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 name="Rounded Rectangle 7"/>
          <p:cNvSpPr/>
          <p:nvPr/>
        </p:nvSpPr>
        <p:spPr>
          <a:xfrm flipV="1">
            <a:off x="1113972" y="2964883"/>
            <a:ext cx="6629400" cy="540317"/>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6" name="Picture 5"/>
          <p:cNvPicPr>
            <a:picLocks noChangeAspect="1"/>
          </p:cNvPicPr>
          <p:nvPr/>
        </p:nvPicPr>
        <p:blipFill>
          <a:blip r:embed="rId3" cstate="print"/>
          <a:stretch>
            <a:fillRect/>
          </a:stretch>
        </p:blipFill>
        <p:spPr>
          <a:xfrm>
            <a:off x="3276601" y="2539331"/>
            <a:ext cx="5715000" cy="4286251"/>
          </a:xfrm>
          <a:prstGeom prst="rect">
            <a:avLst/>
          </a:prstGeom>
          <a:solidFill>
            <a:schemeClr val="tx1"/>
          </a:solidFill>
          <a:ln>
            <a:solidFill>
              <a:schemeClr val="tx1"/>
            </a:solidFill>
          </a:ln>
        </p:spPr>
      </p:pic>
    </p:spTree>
    <p:extLst>
      <p:ext uri="{BB962C8B-B14F-4D97-AF65-F5344CB8AC3E}">
        <p14:creationId xmlns:p14="http://schemas.microsoft.com/office/powerpoint/2010/main" xmlns="" val="1184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381000" y="76200"/>
            <a:ext cx="8534400" cy="984849"/>
          </a:xfrm>
          <a:ln>
            <a:solidFill>
              <a:schemeClr val="tx1"/>
            </a:solidFill>
          </a:ln>
        </p:spPr>
        <p:txBody>
          <a:bodyPr anchor="ctr"/>
          <a:lstStyle/>
          <a:p>
            <a:pPr algn="ctr"/>
            <a:r>
              <a:rPr lang="en-US" sz="3200" b="1" dirty="0">
                <a:solidFill>
                  <a:srgbClr val="0000FF"/>
                </a:solidFill>
                <a:latin typeface="+mn-lt"/>
              </a:rPr>
              <a:t>2018 Papers/Publications and</a:t>
            </a:r>
            <a:br>
              <a:rPr lang="en-US" sz="3200" b="1" dirty="0">
                <a:solidFill>
                  <a:srgbClr val="0000FF"/>
                </a:solidFill>
                <a:latin typeface="+mn-lt"/>
              </a:rPr>
            </a:br>
            <a:r>
              <a:rPr lang="en-US" sz="3200" b="1" dirty="0">
                <a:solidFill>
                  <a:srgbClr val="0000FF"/>
                </a:solidFill>
                <a:latin typeface="+mn-lt"/>
              </a:rPr>
              <a:t>2018 CMAS Conference Presentations</a:t>
            </a:r>
          </a:p>
        </p:txBody>
      </p:sp>
      <p:sp>
        <p:nvSpPr>
          <p:cNvPr id="3" name="Rectangle 2">
            <a:extLst>
              <a:ext uri="{FF2B5EF4-FFF2-40B4-BE49-F238E27FC236}">
                <a16:creationId xmlns:a16="http://schemas.microsoft.com/office/drawing/2014/main" xmlns="" id="{A6DBCEE3-5AB5-4589-8BB7-BA827F2DA4BF}"/>
              </a:ext>
            </a:extLst>
          </p:cNvPr>
          <p:cNvSpPr/>
          <p:nvPr/>
        </p:nvSpPr>
        <p:spPr>
          <a:xfrm>
            <a:off x="304800" y="1156110"/>
            <a:ext cx="8686800" cy="6940361"/>
          </a:xfrm>
          <a:prstGeom prst="rect">
            <a:avLst/>
          </a:prstGeom>
        </p:spPr>
        <p:txBody>
          <a:bodyPr wrap="square">
            <a:spAutoFit/>
          </a:bodyPr>
          <a:lstStyle/>
          <a:p>
            <a:pPr marL="914400" indent="-914400" algn="l">
              <a:tabLst>
                <a:tab pos="461963" algn="l"/>
                <a:tab pos="1085850" algn="l"/>
              </a:tabLst>
            </a:pPr>
            <a:r>
              <a:rPr lang="en-US" b="1" dirty="0">
                <a:solidFill>
                  <a:srgbClr val="FF0000"/>
                </a:solidFill>
                <a:latin typeface="+mn-lt"/>
              </a:rPr>
              <a:t>“pf-RSM”: </a:t>
            </a:r>
            <a:r>
              <a:rPr lang="en-US" sz="1600" b="1" dirty="0">
                <a:latin typeface="+mn-lt"/>
              </a:rPr>
              <a:t>“</a:t>
            </a:r>
            <a:r>
              <a:rPr lang="en-US" sz="1600" dirty="0">
                <a:latin typeface="+mn-lt"/>
              </a:rPr>
              <a:t>Quantification of the enhanced effectiveness of NOx control from simultaneous reductions of VOC and NH3 for reducing air pollution in the Beijing–Tianjin–Hebei region, China”, Xing, et al., </a:t>
            </a:r>
            <a:r>
              <a:rPr lang="en-US" sz="1600" dirty="0">
                <a:solidFill>
                  <a:srgbClr val="0070C0"/>
                </a:solidFill>
                <a:latin typeface="+mn-lt"/>
              </a:rPr>
              <a:t>June, 2018, Atmos. Chem. &amp; Phys.</a:t>
            </a:r>
            <a:r>
              <a:rPr lang="en-US" sz="1600" b="1" dirty="0">
                <a:solidFill>
                  <a:srgbClr val="0070C0"/>
                </a:solidFill>
                <a:latin typeface="+mn-lt"/>
                <a:ea typeface="SimSun" panose="02010600030101010101" pitchFamily="2" charset="-122"/>
              </a:rPr>
              <a:t> </a:t>
            </a:r>
          </a:p>
          <a:p>
            <a:pPr marL="914400" indent="-914400" algn="l">
              <a:tabLst>
                <a:tab pos="461963" algn="l"/>
                <a:tab pos="1085850" algn="l"/>
              </a:tabLst>
            </a:pPr>
            <a:r>
              <a:rPr lang="en-US" b="1" dirty="0">
                <a:solidFill>
                  <a:srgbClr val="FF0000"/>
                </a:solidFill>
                <a:latin typeface="+mn-lt"/>
                <a:ea typeface="SimSun" panose="02010600030101010101" pitchFamily="2" charset="-122"/>
              </a:rPr>
              <a:t>“LE-CO”: </a:t>
            </a:r>
            <a:r>
              <a:rPr lang="en-US" sz="1600" dirty="0">
                <a:latin typeface="+mn-lt"/>
                <a:ea typeface="SimSun" panose="02010600030101010101" pitchFamily="2" charset="-122"/>
              </a:rPr>
              <a:t>“Least-cost control strategy optimization for air quality attainment: A case study of PM</a:t>
            </a:r>
            <a:r>
              <a:rPr lang="en-US" sz="1600" baseline="-25000" dirty="0">
                <a:latin typeface="+mn-lt"/>
                <a:ea typeface="SimSun" panose="02010600030101010101" pitchFamily="2" charset="-122"/>
              </a:rPr>
              <a:t>2.5</a:t>
            </a:r>
            <a:r>
              <a:rPr lang="en-US" sz="1600" dirty="0">
                <a:latin typeface="+mn-lt"/>
                <a:ea typeface="SimSun" panose="02010600030101010101" pitchFamily="2" charset="-122"/>
              </a:rPr>
              <a:t> and O</a:t>
            </a:r>
            <a:r>
              <a:rPr lang="en-US" sz="1600" baseline="-25000" dirty="0">
                <a:latin typeface="+mn-lt"/>
                <a:ea typeface="SimSun" panose="02010600030101010101" pitchFamily="2" charset="-122"/>
              </a:rPr>
              <a:t>3</a:t>
            </a:r>
            <a:r>
              <a:rPr lang="en-US" sz="1600" dirty="0">
                <a:latin typeface="+mn-lt"/>
                <a:ea typeface="SimSun" panose="02010600030101010101" pitchFamily="2" charset="-122"/>
              </a:rPr>
              <a:t> in China’s Beijing</a:t>
            </a:r>
            <a:r>
              <a:rPr lang="en-US" sz="1600" dirty="0">
                <a:solidFill>
                  <a:srgbClr val="545454"/>
                </a:solidFill>
                <a:latin typeface="+mn-lt"/>
                <a:ea typeface="SimSun" panose="02010600030101010101" pitchFamily="2" charset="-122"/>
              </a:rPr>
              <a:t>–</a:t>
            </a:r>
            <a:r>
              <a:rPr lang="en-US" sz="1600" dirty="0">
                <a:latin typeface="+mn-lt"/>
                <a:ea typeface="SimSun" panose="02010600030101010101" pitchFamily="2" charset="-122"/>
              </a:rPr>
              <a:t>Tianjin</a:t>
            </a:r>
            <a:r>
              <a:rPr lang="en-US" sz="1600" dirty="0">
                <a:solidFill>
                  <a:srgbClr val="545454"/>
                </a:solidFill>
                <a:latin typeface="+mn-lt"/>
                <a:ea typeface="SimSun" panose="02010600030101010101" pitchFamily="2" charset="-122"/>
              </a:rPr>
              <a:t>–</a:t>
            </a:r>
            <a:r>
              <a:rPr lang="en-US" sz="1600" dirty="0">
                <a:latin typeface="+mn-lt"/>
                <a:ea typeface="SimSun" panose="02010600030101010101" pitchFamily="2" charset="-122"/>
              </a:rPr>
              <a:t>Hebei region”, </a:t>
            </a:r>
            <a:r>
              <a:rPr lang="en-US" sz="1600" dirty="0"/>
              <a:t>Xing, et al., </a:t>
            </a:r>
            <a:r>
              <a:rPr lang="en-US" sz="1600" dirty="0">
                <a:solidFill>
                  <a:srgbClr val="0070C0"/>
                </a:solidFill>
                <a:latin typeface="+mn-lt"/>
                <a:ea typeface="SimSun" panose="02010600030101010101" pitchFamily="2" charset="-122"/>
              </a:rPr>
              <a:t>submitted to J. of Environ. Management</a:t>
            </a:r>
          </a:p>
          <a:p>
            <a:pPr marL="914400" indent="-914400" algn="l">
              <a:tabLst>
                <a:tab pos="461963" algn="l"/>
                <a:tab pos="1085850" algn="l"/>
              </a:tabLst>
            </a:pPr>
            <a:r>
              <a:rPr lang="en-US" b="1" dirty="0">
                <a:solidFill>
                  <a:srgbClr val="FF0000"/>
                </a:solidFill>
              </a:rPr>
              <a:t>“</a:t>
            </a:r>
            <a:r>
              <a:rPr lang="en-US" b="1" dirty="0" err="1">
                <a:solidFill>
                  <a:srgbClr val="FF0000"/>
                </a:solidFill>
              </a:rPr>
              <a:t>i</a:t>
            </a:r>
            <a:r>
              <a:rPr lang="en-US" b="1" dirty="0">
                <a:solidFill>
                  <a:srgbClr val="FF0000"/>
                </a:solidFill>
              </a:rPr>
              <a:t>-RSM”: </a:t>
            </a:r>
            <a:r>
              <a:rPr lang="en-US" sz="1600" b="1" dirty="0"/>
              <a:t>“</a:t>
            </a:r>
            <a:r>
              <a:rPr lang="en-US" sz="1600" dirty="0"/>
              <a:t>An efficient way in quantifying the nonlinear response of air pollution to emission changes with the indicator-based response surface model ”, Xing, et al., </a:t>
            </a:r>
            <a:r>
              <a:rPr lang="en-US" sz="1600" dirty="0">
                <a:solidFill>
                  <a:srgbClr val="0070C0"/>
                </a:solidFill>
              </a:rPr>
              <a:t>in preparation</a:t>
            </a:r>
          </a:p>
          <a:p>
            <a:pPr marL="914400" indent="-914400" algn="l">
              <a:tabLst>
                <a:tab pos="461963" algn="l"/>
                <a:tab pos="1085850" algn="l"/>
              </a:tabLst>
            </a:pPr>
            <a:r>
              <a:rPr lang="en-US" b="1" dirty="0">
                <a:solidFill>
                  <a:srgbClr val="FF0000"/>
                </a:solidFill>
              </a:rPr>
              <a:t>“DFT &amp; </a:t>
            </a:r>
            <a:r>
              <a:rPr lang="en-US" b="1" dirty="0" err="1">
                <a:solidFill>
                  <a:srgbClr val="FF0000"/>
                </a:solidFill>
              </a:rPr>
              <a:t>BenMAP</a:t>
            </a:r>
            <a:r>
              <a:rPr lang="en-US" b="1" dirty="0">
                <a:solidFill>
                  <a:srgbClr val="FF0000"/>
                </a:solidFill>
              </a:rPr>
              <a:t>-CE”: </a:t>
            </a:r>
            <a:r>
              <a:rPr lang="en-US" sz="1600" b="1" dirty="0"/>
              <a:t>“</a:t>
            </a:r>
            <a:r>
              <a:rPr lang="en-US" sz="1600" dirty="0"/>
              <a:t>Health Benefit Assessment of PM</a:t>
            </a:r>
            <a:r>
              <a:rPr lang="en-US" sz="1600" baseline="-25000" dirty="0"/>
              <a:t>2.5</a:t>
            </a:r>
            <a:r>
              <a:rPr lang="en-US" sz="1600" dirty="0"/>
              <a:t> Reduction in Pearl River Delta region of China using a Model-Monitor Data Fusion Approach”, Li, et al., </a:t>
            </a:r>
            <a:r>
              <a:rPr lang="en-US" sz="1600" dirty="0">
                <a:solidFill>
                  <a:srgbClr val="0070C0"/>
                </a:solidFill>
              </a:rPr>
              <a:t>Submitted to J. of Environ. Management</a:t>
            </a:r>
          </a:p>
          <a:p>
            <a:pPr marL="914400" indent="-914400" algn="l">
              <a:tabLst>
                <a:tab pos="461963" algn="l"/>
                <a:tab pos="1085850" algn="l"/>
              </a:tabLst>
            </a:pPr>
            <a:r>
              <a:rPr lang="en-US" b="1" dirty="0">
                <a:solidFill>
                  <a:srgbClr val="FF0000"/>
                </a:solidFill>
              </a:rPr>
              <a:t>“DFT”: </a:t>
            </a:r>
            <a:r>
              <a:rPr lang="en-US" sz="1600" b="1" dirty="0"/>
              <a:t>“</a:t>
            </a:r>
            <a:r>
              <a:rPr lang="en-US" sz="1600" dirty="0"/>
              <a:t>Projecting PM</a:t>
            </a:r>
            <a:r>
              <a:rPr lang="en-US" sz="1600" baseline="-25000" dirty="0"/>
              <a:t>2.5</a:t>
            </a:r>
            <a:r>
              <a:rPr lang="en-US" sz="1600" dirty="0"/>
              <a:t> Spatial Fields to Correspond to Just Meeting National Ambient Air Quality Standards”, Kelly, et al., </a:t>
            </a:r>
            <a:r>
              <a:rPr lang="en-US" sz="1600" dirty="0">
                <a:solidFill>
                  <a:srgbClr val="0070C0"/>
                </a:solidFill>
              </a:rPr>
              <a:t>in preparation</a:t>
            </a:r>
          </a:p>
          <a:p>
            <a:pPr algn="l"/>
            <a:endParaRPr lang="en-US" sz="1600" dirty="0"/>
          </a:p>
          <a:p>
            <a:pPr algn="l">
              <a:spcAft>
                <a:spcPts val="600"/>
              </a:spcAft>
            </a:pPr>
            <a:r>
              <a:rPr lang="en-US" b="1" dirty="0">
                <a:solidFill>
                  <a:srgbClr val="0000FF"/>
                </a:solidFill>
              </a:rPr>
              <a:t>10/22 (Mon) 9:40 am by Carey JANG : </a:t>
            </a:r>
            <a:r>
              <a:rPr lang="en-US" b="1" dirty="0">
                <a:solidFill>
                  <a:srgbClr val="FF0000"/>
                </a:solidFill>
              </a:rPr>
              <a:t>“</a:t>
            </a:r>
            <a:r>
              <a:rPr lang="en-US" b="1" dirty="0" err="1">
                <a:solidFill>
                  <a:srgbClr val="FF0000"/>
                </a:solidFill>
              </a:rPr>
              <a:t>ABaCAS</a:t>
            </a:r>
            <a:r>
              <a:rPr lang="en-US" b="1" dirty="0">
                <a:solidFill>
                  <a:srgbClr val="FF0000"/>
                </a:solidFill>
              </a:rPr>
              <a:t> Overview” presentation</a:t>
            </a:r>
          </a:p>
          <a:p>
            <a:pPr algn="l">
              <a:spcAft>
                <a:spcPts val="600"/>
              </a:spcAft>
            </a:pPr>
            <a:r>
              <a:rPr lang="en-US" b="1" dirty="0">
                <a:solidFill>
                  <a:srgbClr val="0000FF"/>
                </a:solidFill>
              </a:rPr>
              <a:t>10/22 (Mon) 1:00 pm by Jia XING : </a:t>
            </a:r>
            <a:r>
              <a:rPr lang="en-US" b="1" dirty="0">
                <a:solidFill>
                  <a:srgbClr val="FF0000"/>
                </a:solidFill>
              </a:rPr>
              <a:t>“pf-RSM” presentation</a:t>
            </a:r>
          </a:p>
          <a:p>
            <a:pPr algn="l">
              <a:spcAft>
                <a:spcPts val="600"/>
              </a:spcAft>
            </a:pPr>
            <a:r>
              <a:rPr lang="en-US" b="1" dirty="0">
                <a:solidFill>
                  <a:srgbClr val="0000FF"/>
                </a:solidFill>
              </a:rPr>
              <a:t>10/23 (Tue) 11:40 am by </a:t>
            </a:r>
            <a:r>
              <a:rPr lang="en-US" b="1" dirty="0" err="1">
                <a:solidFill>
                  <a:srgbClr val="0000FF"/>
                </a:solidFill>
              </a:rPr>
              <a:t>Younha</a:t>
            </a:r>
            <a:r>
              <a:rPr lang="en-US" b="1" dirty="0">
                <a:solidFill>
                  <a:srgbClr val="0000FF"/>
                </a:solidFill>
              </a:rPr>
              <a:t> KIM : </a:t>
            </a:r>
            <a:r>
              <a:rPr lang="en-US" b="1" dirty="0">
                <a:solidFill>
                  <a:srgbClr val="FF0000"/>
                </a:solidFill>
              </a:rPr>
              <a:t>“RSM” application in Korean “GUIDE”</a:t>
            </a:r>
          </a:p>
          <a:p>
            <a:pPr algn="l">
              <a:spcAft>
                <a:spcPts val="600"/>
              </a:spcAft>
            </a:pPr>
            <a:r>
              <a:rPr lang="en-US" b="1" dirty="0">
                <a:solidFill>
                  <a:srgbClr val="0000FF"/>
                </a:solidFill>
              </a:rPr>
              <a:t>10/24 (Wed) 8:50 am by Jim KELLY: </a:t>
            </a:r>
            <a:r>
              <a:rPr lang="en-US" b="1" dirty="0">
                <a:solidFill>
                  <a:srgbClr val="FF0000"/>
                </a:solidFill>
              </a:rPr>
              <a:t>“Data Fusion Tool” for PM2.5 spatial fields</a:t>
            </a:r>
          </a:p>
          <a:p>
            <a:pPr algn="l">
              <a:spcAft>
                <a:spcPts val="600"/>
              </a:spcAft>
            </a:pPr>
            <a:r>
              <a:rPr lang="en-US" b="1" dirty="0">
                <a:solidFill>
                  <a:srgbClr val="0000FF"/>
                </a:solidFill>
              </a:rPr>
              <a:t>“Poster Session 1” by Xinyi Dong :</a:t>
            </a:r>
            <a:r>
              <a:rPr lang="en-US" b="1" dirty="0">
                <a:solidFill>
                  <a:srgbClr val="FF0000"/>
                </a:solidFill>
              </a:rPr>
              <a:t> “RSM” application in Taiwan</a:t>
            </a:r>
          </a:p>
          <a:p>
            <a:pPr algn="l"/>
            <a:endParaRPr lang="en-US" sz="1600" b="1" dirty="0">
              <a:solidFill>
                <a:srgbClr val="FF0000"/>
              </a:solidFill>
            </a:endParaRPr>
          </a:p>
          <a:p>
            <a:pPr algn="l"/>
            <a:endParaRPr lang="en-US" sz="1600" dirty="0"/>
          </a:p>
          <a:p>
            <a:pPr algn="l"/>
            <a:endParaRPr lang="en-US" sz="1600" b="1" dirty="0">
              <a:ea typeface="SimSun" panose="02010600030101010101" pitchFamily="2" charset="-122"/>
            </a:endParaRPr>
          </a:p>
          <a:p>
            <a:pPr algn="l"/>
            <a:endParaRPr lang="en-US" sz="1600" dirty="0">
              <a:latin typeface="+mn-lt"/>
              <a:ea typeface="SimSun" panose="02010600030101010101" pitchFamily="2" charset="-122"/>
            </a:endParaRPr>
          </a:p>
          <a:p>
            <a:pPr algn="l"/>
            <a:endParaRPr lang="en-US" sz="1600" dirty="0">
              <a:latin typeface="+mn-lt"/>
            </a:endParaRPr>
          </a:p>
        </p:txBody>
      </p:sp>
    </p:spTree>
    <p:extLst>
      <p:ext uri="{BB962C8B-B14F-4D97-AF65-F5344CB8AC3E}">
        <p14:creationId xmlns:p14="http://schemas.microsoft.com/office/powerpoint/2010/main" xmlns="" val="3918015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p:cNvSpPr/>
          <p:nvPr/>
        </p:nvSpPr>
        <p:spPr>
          <a:xfrm>
            <a:off x="6980239" y="1733520"/>
            <a:ext cx="1984976" cy="43434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6934200" y="1752600"/>
            <a:ext cx="2209800" cy="5216813"/>
          </a:xfrm>
          <a:prstGeom prst="rect">
            <a:avLst/>
          </a:prstGeom>
          <a:noFill/>
        </p:spPr>
        <p:txBody>
          <a:bodyPr wrap="square" rtlCol="0">
            <a:spAutoFit/>
          </a:bodyPr>
          <a:lstStyle/>
          <a:p>
            <a:r>
              <a:rPr lang="en-US" sz="2000" b="1" dirty="0">
                <a:solidFill>
                  <a:srgbClr val="FF0000"/>
                </a:solidFill>
              </a:rPr>
              <a:t>Optimized           Edition</a:t>
            </a:r>
          </a:p>
          <a:p>
            <a:pPr algn="l"/>
            <a:endParaRPr lang="en-US" sz="800" b="1" dirty="0">
              <a:solidFill>
                <a:srgbClr val="FF0000"/>
              </a:solidFill>
            </a:endParaRPr>
          </a:p>
          <a:p>
            <a:pPr>
              <a:spcBef>
                <a:spcPts val="600"/>
              </a:spcBef>
              <a:spcAft>
                <a:spcPts val="600"/>
              </a:spcAft>
            </a:pPr>
            <a:r>
              <a:rPr lang="en-US" sz="2000" b="1" i="1" dirty="0">
                <a:solidFill>
                  <a:srgbClr val="0000FF"/>
                </a:solidFill>
              </a:rPr>
              <a:t>“</a:t>
            </a:r>
            <a:r>
              <a:rPr lang="en-US" sz="2000" b="1" i="1" u="sng" dirty="0">
                <a:solidFill>
                  <a:srgbClr val="0000FF"/>
                </a:solidFill>
              </a:rPr>
              <a:t>ABaCAS-OE</a:t>
            </a:r>
            <a:r>
              <a:rPr lang="en-US" sz="2000" b="1" i="1" dirty="0">
                <a:solidFill>
                  <a:srgbClr val="0000FF"/>
                </a:solidFill>
              </a:rPr>
              <a:t>”</a:t>
            </a:r>
            <a:endParaRPr lang="en-US" sz="1000" b="1" dirty="0">
              <a:solidFill>
                <a:srgbClr val="7030A0"/>
              </a:solidFill>
            </a:endParaRPr>
          </a:p>
          <a:p>
            <a:pPr marL="171450" indent="-171450" algn="l">
              <a:spcBef>
                <a:spcPts val="600"/>
              </a:spcBef>
              <a:spcAft>
                <a:spcPts val="0"/>
              </a:spcAft>
              <a:buFont typeface="Arial" panose="020B0604020202020204" pitchFamily="34" charset="0"/>
              <a:buChar char="•"/>
            </a:pPr>
            <a:r>
              <a:rPr lang="en-US" b="1" dirty="0">
                <a:solidFill>
                  <a:srgbClr val="7030A0"/>
                </a:solidFill>
              </a:rPr>
              <a:t>Optimized  (least-cost) control strategy</a:t>
            </a:r>
          </a:p>
          <a:p>
            <a:pPr marL="171450" indent="-171450" algn="l">
              <a:spcBef>
                <a:spcPts val="600"/>
              </a:spcBef>
              <a:spcAft>
                <a:spcPts val="0"/>
              </a:spcAft>
              <a:buFont typeface="Arial" panose="020B0604020202020204" pitchFamily="34" charset="0"/>
              <a:buChar char="•"/>
            </a:pPr>
            <a:r>
              <a:rPr lang="en-US" b="1" dirty="0">
                <a:solidFill>
                  <a:srgbClr val="7030A0"/>
                </a:solidFill>
              </a:rPr>
              <a:t>Polynomial Functions      </a:t>
            </a:r>
            <a:r>
              <a:rPr lang="en-US" b="1" dirty="0">
                <a:solidFill>
                  <a:srgbClr val="FF0000"/>
                </a:solidFill>
              </a:rPr>
              <a:t>“pf-RSM” and  “</a:t>
            </a:r>
            <a:r>
              <a:rPr lang="en-US" b="1" dirty="0" err="1">
                <a:solidFill>
                  <a:srgbClr val="FF0000"/>
                </a:solidFill>
              </a:rPr>
              <a:t>i</a:t>
            </a:r>
            <a:r>
              <a:rPr lang="en-US" b="1" dirty="0">
                <a:solidFill>
                  <a:srgbClr val="FF0000"/>
                </a:solidFill>
              </a:rPr>
              <a:t>-RSM”</a:t>
            </a:r>
            <a:endParaRPr lang="en-US" sz="2400" b="1" dirty="0">
              <a:solidFill>
                <a:srgbClr val="FF0000"/>
              </a:solidFill>
            </a:endParaRPr>
          </a:p>
          <a:p>
            <a:pPr marL="171450" indent="-171450" algn="l">
              <a:spcBef>
                <a:spcPts val="600"/>
              </a:spcBef>
              <a:spcAft>
                <a:spcPts val="0"/>
              </a:spcAft>
              <a:buFont typeface="Arial" panose="020B0604020202020204" pitchFamily="34" charset="0"/>
              <a:buChar char="•"/>
            </a:pPr>
            <a:r>
              <a:rPr lang="en-US" b="1" dirty="0">
                <a:solidFill>
                  <a:srgbClr val="7030A0"/>
                </a:solidFill>
              </a:rPr>
              <a:t>Least Cost Optimizer      </a:t>
            </a:r>
            <a:r>
              <a:rPr lang="en-US" b="1" dirty="0">
                <a:solidFill>
                  <a:srgbClr val="FF0000"/>
                </a:solidFill>
              </a:rPr>
              <a:t>“LE-CO”</a:t>
            </a:r>
          </a:p>
          <a:p>
            <a:pPr algn="l">
              <a:lnSpc>
                <a:spcPct val="150000"/>
              </a:lnSpc>
            </a:pPr>
            <a:endParaRPr lang="en-US" b="1" dirty="0">
              <a:solidFill>
                <a:srgbClr val="7030A0"/>
              </a:solidFill>
            </a:endParaRPr>
          </a:p>
          <a:p>
            <a:pPr marL="342900" indent="-342900" algn="l">
              <a:lnSpc>
                <a:spcPct val="150000"/>
              </a:lnSpc>
              <a:buFont typeface="+mj-lt"/>
              <a:buAutoNum type="arabicPeriod"/>
            </a:pPr>
            <a:endParaRPr lang="en-US" b="1" dirty="0">
              <a:solidFill>
                <a:srgbClr val="7030A0"/>
              </a:solidFill>
            </a:endParaRPr>
          </a:p>
        </p:txBody>
      </p:sp>
      <p:sp>
        <p:nvSpPr>
          <p:cNvPr id="3" name="Freeform 5"/>
          <p:cNvSpPr>
            <a:spLocks/>
          </p:cNvSpPr>
          <p:nvPr/>
        </p:nvSpPr>
        <p:spPr bwMode="auto">
          <a:xfrm>
            <a:off x="163303" y="527050"/>
            <a:ext cx="2272909" cy="768350"/>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chemeClr val="accent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微软雅黑"/>
              <a:ea typeface="微软雅黑"/>
              <a:cs typeface="+mn-cs"/>
            </a:endParaRPr>
          </a:p>
        </p:txBody>
      </p:sp>
      <p:sp>
        <p:nvSpPr>
          <p:cNvPr id="4" name="Rectangle 3"/>
          <p:cNvSpPr>
            <a:spLocks noChangeArrowheads="1"/>
          </p:cNvSpPr>
          <p:nvPr/>
        </p:nvSpPr>
        <p:spPr bwMode="auto">
          <a:xfrm>
            <a:off x="685800" y="535349"/>
            <a:ext cx="1277209"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微软雅黑"/>
              </a:rPr>
              <a:t>ABaCAS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b="1" i="1" dirty="0">
                <a:solidFill>
                  <a:srgbClr val="0070C0"/>
                </a:solidFill>
                <a:effectLst>
                  <a:outerShdw blurRad="38100" dist="38100" dir="2700000" algn="tl">
                    <a:srgbClr val="000000">
                      <a:alpha val="43137"/>
                    </a:srgbClr>
                  </a:outerShdw>
                </a:effectLst>
                <a:latin typeface="Calibri" panose="020F0502020204030204" pitchFamily="34" charset="0"/>
                <a:ea typeface="微软雅黑"/>
              </a:rPr>
              <a:t>Prototype</a:t>
            </a:r>
            <a:endParaRPr kumimoji="0" lang="en-US" altLang="en-US" sz="24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微软雅黑"/>
            </a:endParaRPr>
          </a:p>
        </p:txBody>
      </p:sp>
      <p:sp>
        <p:nvSpPr>
          <p:cNvPr id="5" name="Freeform 11"/>
          <p:cNvSpPr>
            <a:spLocks/>
          </p:cNvSpPr>
          <p:nvPr/>
        </p:nvSpPr>
        <p:spPr bwMode="auto">
          <a:xfrm>
            <a:off x="4572000" y="533400"/>
            <a:ext cx="2326180" cy="768350"/>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CCFFCC"/>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 name="Freeform 14"/>
          <p:cNvSpPr>
            <a:spLocks/>
          </p:cNvSpPr>
          <p:nvPr/>
        </p:nvSpPr>
        <p:spPr bwMode="auto">
          <a:xfrm>
            <a:off x="6836300" y="533400"/>
            <a:ext cx="2231500" cy="768350"/>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FFFFCC"/>
          </a:solidFill>
          <a:ln>
            <a:solidFill>
              <a:srgbClr val="FFFFCC"/>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 name="Freeform 8"/>
          <p:cNvSpPr>
            <a:spLocks/>
          </p:cNvSpPr>
          <p:nvPr/>
        </p:nvSpPr>
        <p:spPr bwMode="auto">
          <a:xfrm>
            <a:off x="2351403" y="533400"/>
            <a:ext cx="2296797" cy="768350"/>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chemeClr val="bg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 name="Rectangle 7"/>
          <p:cNvSpPr>
            <a:spLocks noChangeArrowheads="1"/>
          </p:cNvSpPr>
          <p:nvPr/>
        </p:nvSpPr>
        <p:spPr bwMode="auto">
          <a:xfrm>
            <a:off x="2699577" y="685800"/>
            <a:ext cx="1804981"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微软雅黑"/>
              </a:rPr>
              <a:t>ABaCAS  1.0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微软雅黑"/>
            </a:endParaRPr>
          </a:p>
        </p:txBody>
      </p:sp>
      <p:sp>
        <p:nvSpPr>
          <p:cNvPr id="9" name="Rectangle 8"/>
          <p:cNvSpPr>
            <a:spLocks noChangeArrowheads="1"/>
          </p:cNvSpPr>
          <p:nvPr/>
        </p:nvSpPr>
        <p:spPr bwMode="auto">
          <a:xfrm>
            <a:off x="4953000" y="685798"/>
            <a:ext cx="1804981"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pitchFamily="34" charset="0"/>
                <a:ea typeface="微软雅黑"/>
              </a:rPr>
              <a:t>ABaCAS  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pitchFamily="34" charset="0"/>
              <a:ea typeface="微软雅黑"/>
            </a:endParaRPr>
          </a:p>
        </p:txBody>
      </p:sp>
      <p:sp>
        <p:nvSpPr>
          <p:cNvPr id="12" name="Rectangle: Rounded Corners 11"/>
          <p:cNvSpPr/>
          <p:nvPr/>
        </p:nvSpPr>
        <p:spPr>
          <a:xfrm>
            <a:off x="304800" y="1809720"/>
            <a:ext cx="1984976" cy="4343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TextBox 12"/>
          <p:cNvSpPr txBox="1"/>
          <p:nvPr/>
        </p:nvSpPr>
        <p:spPr>
          <a:xfrm>
            <a:off x="300251" y="1809720"/>
            <a:ext cx="2138149" cy="5124480"/>
          </a:xfrm>
          <a:prstGeom prst="rect">
            <a:avLst/>
          </a:prstGeom>
          <a:noFill/>
        </p:spPr>
        <p:txBody>
          <a:bodyPr wrap="none" rtlCol="0">
            <a:spAutoFit/>
          </a:bodyPr>
          <a:lstStyle/>
          <a:p>
            <a:pPr algn="l">
              <a:lnSpc>
                <a:spcPct val="150000"/>
              </a:lnSpc>
            </a:pPr>
            <a:r>
              <a:rPr lang="en-US" sz="2000" b="1" dirty="0">
                <a:solidFill>
                  <a:srgbClr val="FF0000"/>
                </a:solidFill>
              </a:rPr>
              <a:t>Four Key Tools:</a:t>
            </a:r>
          </a:p>
          <a:p>
            <a:pPr marL="227013" indent="-227013" algn="l">
              <a:lnSpc>
                <a:spcPct val="150000"/>
              </a:lnSpc>
              <a:buFont typeface="Arial" panose="020B0604020202020204" pitchFamily="34" charset="0"/>
              <a:buChar char="•"/>
            </a:pPr>
            <a:r>
              <a:rPr lang="en-US" b="1" dirty="0">
                <a:solidFill>
                  <a:srgbClr val="0000FF"/>
                </a:solidFill>
              </a:rPr>
              <a:t>Cost estimate</a:t>
            </a:r>
          </a:p>
          <a:p>
            <a:pPr marL="227013" indent="-227013" algn="l">
              <a:lnSpc>
                <a:spcPct val="150000"/>
              </a:lnSpc>
              <a:buAutoNum type="arabicPeriod"/>
            </a:pPr>
            <a:endParaRPr lang="en-US" sz="2400" b="1" dirty="0">
              <a:solidFill>
                <a:srgbClr val="0000FF"/>
              </a:solidFill>
            </a:endParaRPr>
          </a:p>
          <a:p>
            <a:pPr marL="227013" indent="-227013" algn="l">
              <a:lnSpc>
                <a:spcPct val="150000"/>
              </a:lnSpc>
              <a:buFont typeface="Arial" panose="020B0604020202020204" pitchFamily="34" charset="0"/>
              <a:buChar char="•"/>
            </a:pPr>
            <a:r>
              <a:rPr lang="en-US" b="1" dirty="0">
                <a:solidFill>
                  <a:srgbClr val="0000FF"/>
                </a:solidFill>
              </a:rPr>
              <a:t>AQ Benefit</a:t>
            </a:r>
          </a:p>
          <a:p>
            <a:pPr marL="227013" indent="-227013" algn="l">
              <a:lnSpc>
                <a:spcPct val="150000"/>
              </a:lnSpc>
              <a:buAutoNum type="arabicPeriod"/>
            </a:pPr>
            <a:endParaRPr lang="en-US" sz="2400" b="1" dirty="0">
              <a:solidFill>
                <a:srgbClr val="0000FF"/>
              </a:solidFill>
            </a:endParaRPr>
          </a:p>
          <a:p>
            <a:pPr marL="227013" indent="-227013" algn="l">
              <a:lnSpc>
                <a:spcPct val="150000"/>
              </a:lnSpc>
              <a:buFont typeface="Arial" panose="020B0604020202020204" pitchFamily="34" charset="0"/>
              <a:buChar char="•"/>
            </a:pPr>
            <a:r>
              <a:rPr lang="en-US" b="1" dirty="0">
                <a:solidFill>
                  <a:srgbClr val="0000FF"/>
                </a:solidFill>
              </a:rPr>
              <a:t>AQ Attainment</a:t>
            </a:r>
          </a:p>
          <a:p>
            <a:pPr marL="227013" indent="-227013" algn="l">
              <a:lnSpc>
                <a:spcPct val="150000"/>
              </a:lnSpc>
              <a:buAutoNum type="arabicPeriod"/>
            </a:pPr>
            <a:endParaRPr lang="en-US" sz="2400" b="1" dirty="0">
              <a:solidFill>
                <a:srgbClr val="0000FF"/>
              </a:solidFill>
            </a:endParaRPr>
          </a:p>
          <a:p>
            <a:pPr marL="227013" indent="-227013" algn="l">
              <a:lnSpc>
                <a:spcPct val="150000"/>
              </a:lnSpc>
              <a:buFont typeface="Arial" panose="020B0604020202020204" pitchFamily="34" charset="0"/>
              <a:buChar char="•"/>
            </a:pPr>
            <a:r>
              <a:rPr lang="en-US" b="1" dirty="0">
                <a:solidFill>
                  <a:srgbClr val="0000FF"/>
                </a:solidFill>
              </a:rPr>
              <a:t>Health Benefit</a:t>
            </a:r>
          </a:p>
          <a:p>
            <a:pPr marL="342900" indent="-342900" algn="l">
              <a:lnSpc>
                <a:spcPct val="150000"/>
              </a:lnSpc>
              <a:buAutoNum type="arabicPeriod"/>
            </a:pPr>
            <a:endParaRPr lang="en-US" b="1" dirty="0">
              <a:solidFill>
                <a:srgbClr val="7030A0"/>
              </a:solidFill>
            </a:endParaRPr>
          </a:p>
          <a:p>
            <a:pPr algn="l">
              <a:lnSpc>
                <a:spcPct val="150000"/>
              </a:lnSpc>
            </a:pPr>
            <a:endParaRPr lang="en-US" b="1" dirty="0">
              <a:solidFill>
                <a:srgbClr val="7030A0"/>
              </a:solidFill>
            </a:endParaRPr>
          </a:p>
          <a:p>
            <a:pPr marL="342900" indent="-342900" algn="l">
              <a:lnSpc>
                <a:spcPct val="150000"/>
              </a:lnSpc>
              <a:buFont typeface="+mj-lt"/>
              <a:buAutoNum type="arabicPeriod"/>
            </a:pPr>
            <a:endParaRPr lang="en-US" b="1" dirty="0">
              <a:solidFill>
                <a:srgbClr val="7030A0"/>
              </a:solidFill>
            </a:endParaRPr>
          </a:p>
        </p:txBody>
      </p:sp>
      <p:sp>
        <p:nvSpPr>
          <p:cNvPr id="14" name="TextBox 13"/>
          <p:cNvSpPr txBox="1"/>
          <p:nvPr/>
        </p:nvSpPr>
        <p:spPr>
          <a:xfrm>
            <a:off x="1275565" y="2917355"/>
            <a:ext cx="803284"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ICET</a:t>
            </a:r>
          </a:p>
        </p:txBody>
      </p:sp>
      <p:sp>
        <p:nvSpPr>
          <p:cNvPr id="15" name="TextBox 14"/>
          <p:cNvSpPr txBox="1"/>
          <p:nvPr/>
        </p:nvSpPr>
        <p:spPr>
          <a:xfrm>
            <a:off x="1275825" y="5752318"/>
            <a:ext cx="892538" cy="261610"/>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prstClr val="black"/>
                </a:solidFill>
                <a:effectLst/>
                <a:uLnTx/>
                <a:uFillTx/>
                <a:latin typeface="Calibri"/>
                <a:ea typeface="+mn-ea"/>
                <a:cs typeface="+mn-cs"/>
              </a:rPr>
              <a:t>BenMAP</a:t>
            </a:r>
            <a:r>
              <a:rPr kumimoji="0" lang="en-US" sz="1100" b="1" i="0" u="none" strike="noStrike" kern="0" cap="none" spc="0" normalizeH="0" baseline="0" noProof="0" dirty="0">
                <a:ln>
                  <a:noFill/>
                </a:ln>
                <a:solidFill>
                  <a:prstClr val="black"/>
                </a:solidFill>
                <a:effectLst/>
                <a:uLnTx/>
                <a:uFillTx/>
                <a:latin typeface="Calibri"/>
                <a:ea typeface="+mn-ea"/>
                <a:cs typeface="+mn-cs"/>
              </a:rPr>
              <a:t>-CE</a:t>
            </a:r>
          </a:p>
        </p:txBody>
      </p:sp>
      <p:sp>
        <p:nvSpPr>
          <p:cNvPr id="16" name="TextBox 15"/>
          <p:cNvSpPr txBox="1"/>
          <p:nvPr/>
        </p:nvSpPr>
        <p:spPr>
          <a:xfrm>
            <a:off x="1312674" y="4766766"/>
            <a:ext cx="820926"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SMAT-CE</a:t>
            </a:r>
          </a:p>
        </p:txBody>
      </p:sp>
      <p:sp>
        <p:nvSpPr>
          <p:cNvPr id="17" name="TextBox 16"/>
          <p:cNvSpPr txBox="1"/>
          <p:nvPr/>
        </p:nvSpPr>
        <p:spPr>
          <a:xfrm>
            <a:off x="1299176" y="3786944"/>
            <a:ext cx="803284"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RSM-VAT</a:t>
            </a:r>
          </a:p>
        </p:txBody>
      </p:sp>
      <p:pic>
        <p:nvPicPr>
          <p:cNvPr id="18" name="Picture 1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550" y="5647435"/>
            <a:ext cx="472435" cy="42948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6887" y="3714446"/>
            <a:ext cx="533674" cy="53367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5256" y="4696268"/>
            <a:ext cx="596697" cy="542452"/>
          </a:xfrm>
          <a:prstGeom prst="rect">
            <a:avLst/>
          </a:prstGeom>
        </p:spPr>
      </p:pic>
      <p:sp>
        <p:nvSpPr>
          <p:cNvPr id="22" name="Rectangle 21"/>
          <p:cNvSpPr/>
          <p:nvPr/>
        </p:nvSpPr>
        <p:spPr>
          <a:xfrm>
            <a:off x="685800" y="6096000"/>
            <a:ext cx="1095172" cy="830997"/>
          </a:xfrm>
          <a:prstGeom prst="rect">
            <a:avLst/>
          </a:prstGeom>
        </p:spPr>
        <p:txBody>
          <a:bodyPr wrap="none">
            <a:spAutoFit/>
          </a:bodyPr>
          <a:lstStyle/>
          <a:p>
            <a:pPr algn="l">
              <a:lnSpc>
                <a:spcPct val="150000"/>
              </a:lnSpc>
            </a:pPr>
            <a:r>
              <a:rPr lang="en-US" sz="3200" b="1" i="1" dirty="0">
                <a:solidFill>
                  <a:srgbClr val="0070C0"/>
                </a:solidFill>
                <a:effectLst>
                  <a:outerShdw blurRad="38100" dist="38100" dir="2700000" algn="tl">
                    <a:srgbClr val="000000">
                      <a:alpha val="43137"/>
                    </a:srgbClr>
                  </a:outerShdw>
                </a:effectLst>
              </a:rPr>
              <a:t>2015</a:t>
            </a:r>
          </a:p>
        </p:txBody>
      </p:sp>
      <p:sp>
        <p:nvSpPr>
          <p:cNvPr id="23" name="Rectangle: Rounded Corners 22"/>
          <p:cNvSpPr/>
          <p:nvPr/>
        </p:nvSpPr>
        <p:spPr>
          <a:xfrm>
            <a:off x="2507313" y="1809720"/>
            <a:ext cx="1984976" cy="4343400"/>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TextBox 23"/>
          <p:cNvSpPr txBox="1"/>
          <p:nvPr/>
        </p:nvSpPr>
        <p:spPr>
          <a:xfrm>
            <a:off x="2539198" y="1676400"/>
            <a:ext cx="2032802" cy="6801862"/>
          </a:xfrm>
          <a:prstGeom prst="rect">
            <a:avLst/>
          </a:prstGeom>
          <a:noFill/>
        </p:spPr>
        <p:txBody>
          <a:bodyPr wrap="square" rtlCol="0">
            <a:spAutoFit/>
          </a:bodyPr>
          <a:lstStyle/>
          <a:p>
            <a:pPr algn="l">
              <a:lnSpc>
                <a:spcPct val="150000"/>
              </a:lnSpc>
            </a:pPr>
            <a:r>
              <a:rPr lang="en-US" sz="2000" b="1" dirty="0">
                <a:solidFill>
                  <a:srgbClr val="FF0000"/>
                </a:solidFill>
              </a:rPr>
              <a:t>   Integrated </a:t>
            </a:r>
          </a:p>
          <a:p>
            <a:pPr algn="l"/>
            <a:r>
              <a:rPr lang="en-US" sz="2000" b="1" dirty="0">
                <a:solidFill>
                  <a:srgbClr val="FF0000"/>
                </a:solidFill>
              </a:rPr>
              <a:t>     Platform</a:t>
            </a:r>
          </a:p>
          <a:p>
            <a:pPr algn="l"/>
            <a:endParaRPr lang="en-US" sz="800" b="1" dirty="0">
              <a:solidFill>
                <a:srgbClr val="FF0000"/>
              </a:solidFill>
            </a:endParaRPr>
          </a:p>
          <a:p>
            <a:pPr marL="227013" indent="-227013" algn="l">
              <a:spcBef>
                <a:spcPts val="600"/>
              </a:spcBef>
              <a:spcAft>
                <a:spcPts val="600"/>
              </a:spcAft>
              <a:buFont typeface="Arial" panose="020B0604020202020204" pitchFamily="34" charset="0"/>
              <a:buChar char="•"/>
            </a:pPr>
            <a:r>
              <a:rPr lang="en-US" b="1" dirty="0">
                <a:solidFill>
                  <a:srgbClr val="002060"/>
                </a:solidFill>
              </a:rPr>
              <a:t>Integrated cost/benefit assessment</a:t>
            </a:r>
          </a:p>
          <a:p>
            <a:pPr marL="227013" indent="-227013" algn="l">
              <a:spcBef>
                <a:spcPts val="600"/>
              </a:spcBef>
              <a:spcAft>
                <a:spcPts val="600"/>
              </a:spcAft>
              <a:buFont typeface="Arial" panose="020B0604020202020204" pitchFamily="34" charset="0"/>
              <a:buChar char="•"/>
            </a:pPr>
            <a:r>
              <a:rPr lang="en-US" b="1" dirty="0">
                <a:solidFill>
                  <a:srgbClr val="002060"/>
                </a:solidFill>
              </a:rPr>
              <a:t>International applications</a:t>
            </a:r>
            <a:endParaRPr lang="en-US" sz="2400" b="1" dirty="0">
              <a:solidFill>
                <a:srgbClr val="002060"/>
              </a:solidFill>
            </a:endParaRPr>
          </a:p>
          <a:p>
            <a:pPr marL="227013" indent="-227013" algn="l">
              <a:spcBef>
                <a:spcPts val="600"/>
              </a:spcBef>
              <a:spcAft>
                <a:spcPts val="600"/>
              </a:spcAft>
              <a:buFont typeface="Arial" panose="020B0604020202020204" pitchFamily="34" charset="0"/>
              <a:buChar char="•"/>
            </a:pPr>
            <a:r>
              <a:rPr lang="en-US" b="1" dirty="0">
                <a:solidFill>
                  <a:srgbClr val="002060"/>
                </a:solidFill>
              </a:rPr>
              <a:t>ABaCAS website</a:t>
            </a:r>
            <a:endParaRPr lang="en-US" sz="2400" b="1" dirty="0">
              <a:solidFill>
                <a:srgbClr val="002060"/>
              </a:solidFill>
            </a:endParaRPr>
          </a:p>
          <a:p>
            <a:pPr marL="227013" indent="-227013" algn="l">
              <a:spcBef>
                <a:spcPts val="600"/>
              </a:spcBef>
              <a:spcAft>
                <a:spcPts val="600"/>
              </a:spcAft>
              <a:buFont typeface="Arial" panose="020B0604020202020204" pitchFamily="34" charset="0"/>
              <a:buChar char="•"/>
            </a:pPr>
            <a:r>
              <a:rPr lang="en-US" b="1" dirty="0">
                <a:solidFill>
                  <a:srgbClr val="002060"/>
                </a:solidFill>
              </a:rPr>
              <a:t>ABaCAS training &amp; User’s Guides</a:t>
            </a:r>
          </a:p>
          <a:p>
            <a:pPr marL="227013" indent="-227013" algn="l">
              <a:spcBef>
                <a:spcPts val="600"/>
              </a:spcBef>
              <a:spcAft>
                <a:spcPts val="600"/>
              </a:spcAft>
              <a:buFont typeface="Arial" panose="020B0604020202020204" pitchFamily="34" charset="0"/>
              <a:buChar char="•"/>
            </a:pPr>
            <a:endParaRPr lang="en-US" b="1" dirty="0">
              <a:solidFill>
                <a:srgbClr val="7030A0"/>
              </a:solidFill>
            </a:endParaRPr>
          </a:p>
          <a:p>
            <a:pPr marL="227013" indent="-227013" algn="l">
              <a:lnSpc>
                <a:spcPct val="150000"/>
              </a:lnSpc>
              <a:buFont typeface="Arial" panose="020B0604020202020204" pitchFamily="34" charset="0"/>
              <a:buChar char="•"/>
            </a:pPr>
            <a:endParaRPr lang="en-US" b="1" dirty="0">
              <a:solidFill>
                <a:srgbClr val="7030A0"/>
              </a:solidFill>
            </a:endParaRPr>
          </a:p>
          <a:p>
            <a:pPr marL="342900" indent="-342900" algn="l">
              <a:lnSpc>
                <a:spcPct val="150000"/>
              </a:lnSpc>
              <a:buAutoNum type="arabicPeriod"/>
            </a:pPr>
            <a:endParaRPr lang="en-US" b="1" dirty="0">
              <a:solidFill>
                <a:srgbClr val="7030A0"/>
              </a:solidFill>
            </a:endParaRPr>
          </a:p>
          <a:p>
            <a:pPr algn="l">
              <a:lnSpc>
                <a:spcPct val="150000"/>
              </a:lnSpc>
            </a:pPr>
            <a:endParaRPr lang="en-US" b="1" dirty="0">
              <a:solidFill>
                <a:srgbClr val="7030A0"/>
              </a:solidFill>
            </a:endParaRPr>
          </a:p>
          <a:p>
            <a:pPr marL="342900" indent="-342900" algn="l">
              <a:lnSpc>
                <a:spcPct val="150000"/>
              </a:lnSpc>
              <a:buFont typeface="+mj-lt"/>
              <a:buAutoNum type="arabicPeriod"/>
            </a:pPr>
            <a:endParaRPr lang="en-US" b="1" dirty="0">
              <a:solidFill>
                <a:srgbClr val="7030A0"/>
              </a:solidFill>
            </a:endParaRPr>
          </a:p>
        </p:txBody>
      </p:sp>
      <p:sp>
        <p:nvSpPr>
          <p:cNvPr id="25" name="Rectangle 24"/>
          <p:cNvSpPr/>
          <p:nvPr/>
        </p:nvSpPr>
        <p:spPr>
          <a:xfrm>
            <a:off x="2922626" y="6057367"/>
            <a:ext cx="1095172" cy="739754"/>
          </a:xfrm>
          <a:prstGeom prst="rect">
            <a:avLst/>
          </a:prstGeom>
        </p:spPr>
        <p:txBody>
          <a:bodyPr wrap="none">
            <a:spAutoFit/>
          </a:bodyPr>
          <a:lstStyle/>
          <a:p>
            <a:pPr algn="l">
              <a:lnSpc>
                <a:spcPct val="150000"/>
              </a:lnSpc>
            </a:pPr>
            <a:r>
              <a:rPr lang="en-US" sz="3200" b="1" i="1" dirty="0">
                <a:solidFill>
                  <a:schemeClr val="accent5">
                    <a:lumMod val="25000"/>
                  </a:schemeClr>
                </a:solidFill>
                <a:effectLst>
                  <a:outerShdw blurRad="38100" dist="38100" dir="2700000" algn="tl">
                    <a:srgbClr val="000000">
                      <a:alpha val="43137"/>
                    </a:srgbClr>
                  </a:outerShdw>
                </a:effectLst>
              </a:rPr>
              <a:t>2016</a:t>
            </a:r>
          </a:p>
        </p:txBody>
      </p:sp>
      <p:sp>
        <p:nvSpPr>
          <p:cNvPr id="26" name="Rectangle: Rounded Corners 25"/>
          <p:cNvSpPr/>
          <p:nvPr/>
        </p:nvSpPr>
        <p:spPr>
          <a:xfrm>
            <a:off x="4743776" y="1766688"/>
            <a:ext cx="1984976" cy="4343400"/>
          </a:xfrm>
          <a:prstGeom prst="round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7" name="TextBox 26"/>
          <p:cNvSpPr txBox="1"/>
          <p:nvPr/>
        </p:nvSpPr>
        <p:spPr>
          <a:xfrm>
            <a:off x="4740000" y="1769269"/>
            <a:ext cx="1947363" cy="6155531"/>
          </a:xfrm>
          <a:prstGeom prst="rect">
            <a:avLst/>
          </a:prstGeom>
          <a:noFill/>
        </p:spPr>
        <p:txBody>
          <a:bodyPr wrap="square" rtlCol="0">
            <a:spAutoFit/>
          </a:bodyPr>
          <a:lstStyle/>
          <a:p>
            <a:r>
              <a:rPr lang="en-US" sz="2000" b="1" dirty="0">
                <a:solidFill>
                  <a:srgbClr val="FF0000"/>
                </a:solidFill>
              </a:rPr>
              <a:t>Streamlined           Edition</a:t>
            </a:r>
          </a:p>
          <a:p>
            <a:pPr algn="l"/>
            <a:endParaRPr lang="en-US" sz="800" b="1" dirty="0">
              <a:solidFill>
                <a:srgbClr val="FF0000"/>
              </a:solidFill>
            </a:endParaRPr>
          </a:p>
          <a:p>
            <a:pPr>
              <a:spcBef>
                <a:spcPts val="600"/>
              </a:spcBef>
              <a:spcAft>
                <a:spcPts val="600"/>
              </a:spcAft>
            </a:pPr>
            <a:r>
              <a:rPr lang="en-US" sz="2000" b="1" i="1" dirty="0">
                <a:solidFill>
                  <a:srgbClr val="0000FF"/>
                </a:solidFill>
              </a:rPr>
              <a:t>“</a:t>
            </a:r>
            <a:r>
              <a:rPr lang="en-US" sz="2000" b="1" i="1" u="sng" dirty="0">
                <a:solidFill>
                  <a:srgbClr val="0000FF"/>
                </a:solidFill>
              </a:rPr>
              <a:t>ABaCAS-SE</a:t>
            </a:r>
            <a:r>
              <a:rPr lang="en-US" sz="2000" b="1" i="1" dirty="0">
                <a:solidFill>
                  <a:srgbClr val="0000FF"/>
                </a:solidFill>
              </a:rPr>
              <a:t>”</a:t>
            </a:r>
            <a:endParaRPr lang="en-US" sz="1050" b="1" dirty="0">
              <a:solidFill>
                <a:srgbClr val="0000FF"/>
              </a:solidFill>
            </a:endParaRPr>
          </a:p>
          <a:p>
            <a:pPr marL="227013" indent="-227013" algn="l">
              <a:spcBef>
                <a:spcPts val="600"/>
              </a:spcBef>
              <a:spcAft>
                <a:spcPts val="600"/>
              </a:spcAft>
              <a:buFont typeface="Arial" panose="020B0604020202020204" pitchFamily="34" charset="0"/>
              <a:buChar char="•"/>
            </a:pPr>
            <a:r>
              <a:rPr lang="en-US" b="1" dirty="0">
                <a:solidFill>
                  <a:schemeClr val="accent6">
                    <a:lumMod val="75000"/>
                  </a:schemeClr>
                </a:solidFill>
              </a:rPr>
              <a:t>Streamlined cost/benefit assessment</a:t>
            </a:r>
          </a:p>
          <a:p>
            <a:pPr marL="227013" indent="-227013" algn="l">
              <a:spcBef>
                <a:spcPts val="600"/>
              </a:spcBef>
              <a:spcAft>
                <a:spcPts val="600"/>
              </a:spcAft>
              <a:buFont typeface="Arial" panose="020B0604020202020204" pitchFamily="34" charset="0"/>
              <a:buChar char="•"/>
            </a:pPr>
            <a:r>
              <a:rPr lang="en-US" b="1" dirty="0">
                <a:solidFill>
                  <a:schemeClr val="accent6">
                    <a:lumMod val="75000"/>
                  </a:schemeClr>
                </a:solidFill>
              </a:rPr>
              <a:t>China &amp; USA pilot cases</a:t>
            </a:r>
            <a:endParaRPr lang="en-US" sz="2400" b="1" dirty="0">
              <a:solidFill>
                <a:schemeClr val="accent6">
                  <a:lumMod val="75000"/>
                </a:schemeClr>
              </a:solidFill>
            </a:endParaRPr>
          </a:p>
          <a:p>
            <a:pPr marL="227013" indent="-227013" algn="l">
              <a:spcBef>
                <a:spcPts val="600"/>
              </a:spcBef>
              <a:spcAft>
                <a:spcPts val="600"/>
              </a:spcAft>
              <a:buFont typeface="Arial" panose="020B0604020202020204" pitchFamily="34" charset="0"/>
              <a:buChar char="•"/>
            </a:pPr>
            <a:r>
              <a:rPr lang="en-US" b="1" dirty="0">
                <a:solidFill>
                  <a:schemeClr val="accent6">
                    <a:lumMod val="75000"/>
                  </a:schemeClr>
                </a:solidFill>
              </a:rPr>
              <a:t>Model-VAT Visual Tool</a:t>
            </a:r>
          </a:p>
          <a:p>
            <a:pPr marL="227013" indent="-227013" algn="l">
              <a:spcBef>
                <a:spcPts val="600"/>
              </a:spcBef>
              <a:spcAft>
                <a:spcPts val="600"/>
              </a:spcAft>
              <a:buFont typeface="Arial" panose="020B0604020202020204" pitchFamily="34" charset="0"/>
              <a:buChar char="•"/>
            </a:pPr>
            <a:r>
              <a:rPr lang="en-US" b="1" dirty="0">
                <a:solidFill>
                  <a:schemeClr val="accent6">
                    <a:lumMod val="75000"/>
                  </a:schemeClr>
                </a:solidFill>
              </a:rPr>
              <a:t>Data Fusion Tool</a:t>
            </a:r>
          </a:p>
          <a:p>
            <a:pPr marL="227013" indent="-227013" algn="l">
              <a:lnSpc>
                <a:spcPct val="150000"/>
              </a:lnSpc>
              <a:buFont typeface="Arial" panose="020B0604020202020204" pitchFamily="34" charset="0"/>
              <a:buChar char="•"/>
            </a:pPr>
            <a:endParaRPr lang="en-US" b="1" dirty="0">
              <a:solidFill>
                <a:srgbClr val="7030A0"/>
              </a:solidFill>
            </a:endParaRPr>
          </a:p>
          <a:p>
            <a:pPr marL="342900" indent="-342900" algn="l">
              <a:lnSpc>
                <a:spcPct val="150000"/>
              </a:lnSpc>
              <a:buAutoNum type="arabicPeriod"/>
            </a:pPr>
            <a:endParaRPr lang="en-US" b="1" dirty="0">
              <a:solidFill>
                <a:srgbClr val="7030A0"/>
              </a:solidFill>
            </a:endParaRPr>
          </a:p>
          <a:p>
            <a:pPr algn="l">
              <a:lnSpc>
                <a:spcPct val="150000"/>
              </a:lnSpc>
            </a:pPr>
            <a:endParaRPr lang="en-US" b="1" dirty="0">
              <a:solidFill>
                <a:srgbClr val="7030A0"/>
              </a:solidFill>
            </a:endParaRPr>
          </a:p>
          <a:p>
            <a:pPr marL="342900" indent="-342900" algn="l">
              <a:lnSpc>
                <a:spcPct val="150000"/>
              </a:lnSpc>
              <a:buFont typeface="+mj-lt"/>
              <a:buAutoNum type="arabicPeriod"/>
            </a:pPr>
            <a:endParaRPr lang="en-US" b="1" dirty="0">
              <a:solidFill>
                <a:srgbClr val="7030A0"/>
              </a:solidFill>
            </a:endParaRPr>
          </a:p>
        </p:txBody>
      </p:sp>
      <p:sp>
        <p:nvSpPr>
          <p:cNvPr id="28" name="Rectangle 27"/>
          <p:cNvSpPr/>
          <p:nvPr/>
        </p:nvSpPr>
        <p:spPr>
          <a:xfrm>
            <a:off x="5187504" y="6027539"/>
            <a:ext cx="1095172" cy="739754"/>
          </a:xfrm>
          <a:prstGeom prst="rect">
            <a:avLst/>
          </a:prstGeom>
        </p:spPr>
        <p:txBody>
          <a:bodyPr wrap="none">
            <a:spAutoFit/>
          </a:bodyPr>
          <a:lstStyle/>
          <a:p>
            <a:pPr algn="l">
              <a:lnSpc>
                <a:spcPct val="150000"/>
              </a:lnSpc>
            </a:pPr>
            <a:r>
              <a:rPr lang="en-US" sz="3200" b="1" i="1" dirty="0">
                <a:solidFill>
                  <a:schemeClr val="accent6">
                    <a:lumMod val="75000"/>
                  </a:schemeClr>
                </a:solidFill>
                <a:effectLst>
                  <a:outerShdw blurRad="38100" dist="38100" dir="2700000" algn="tl">
                    <a:srgbClr val="000000">
                      <a:alpha val="43137"/>
                    </a:srgbClr>
                  </a:outerShdw>
                </a:effectLst>
              </a:rPr>
              <a:t>2017</a:t>
            </a:r>
          </a:p>
        </p:txBody>
      </p:sp>
      <p:sp>
        <p:nvSpPr>
          <p:cNvPr id="29" name="Rectangle 28"/>
          <p:cNvSpPr/>
          <p:nvPr/>
        </p:nvSpPr>
        <p:spPr>
          <a:xfrm>
            <a:off x="7404464" y="6013928"/>
            <a:ext cx="1095172" cy="739754"/>
          </a:xfrm>
          <a:prstGeom prst="rect">
            <a:avLst/>
          </a:prstGeom>
        </p:spPr>
        <p:txBody>
          <a:bodyPr wrap="none">
            <a:spAutoFit/>
          </a:bodyPr>
          <a:lstStyle/>
          <a:p>
            <a:pPr algn="l">
              <a:lnSpc>
                <a:spcPct val="150000"/>
              </a:lnSpc>
            </a:pPr>
            <a:r>
              <a:rPr lang="en-US" sz="3200" b="1" i="1" dirty="0">
                <a:solidFill>
                  <a:srgbClr val="0000FF"/>
                </a:solidFill>
                <a:effectLst>
                  <a:outerShdw blurRad="38100" dist="38100" dir="2700000" algn="tl">
                    <a:srgbClr val="000000">
                      <a:alpha val="43137"/>
                    </a:srgbClr>
                  </a:outerShdw>
                </a:effectLst>
              </a:rPr>
              <a:t>2018</a:t>
            </a:r>
          </a:p>
        </p:txBody>
      </p:sp>
      <p:pic>
        <p:nvPicPr>
          <p:cNvPr id="21" name="Picture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6887" y="2724120"/>
            <a:ext cx="549938" cy="549938"/>
          </a:xfrm>
          <a:prstGeom prst="rect">
            <a:avLst/>
          </a:prstGeom>
        </p:spPr>
      </p:pic>
      <p:sp>
        <p:nvSpPr>
          <p:cNvPr id="32" name="Rectangle 31"/>
          <p:cNvSpPr/>
          <p:nvPr/>
        </p:nvSpPr>
        <p:spPr>
          <a:xfrm>
            <a:off x="712959" y="3187571"/>
            <a:ext cx="477634" cy="215444"/>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uLnTx/>
                <a:uFillTx/>
                <a:latin typeface="Berlin Sans FB" panose="020E0602020502020306" pitchFamily="34" charset="0"/>
                <a:ea typeface="宋体" panose="02010600030101010101" pitchFamily="2" charset="-122"/>
                <a:cs typeface="+mn-cs"/>
              </a:rPr>
              <a:t>  ICET  </a:t>
            </a:r>
            <a:endParaRPr kumimoji="0" lang="en-US" sz="800" b="0" i="1" u="none" strike="noStrike" kern="0" cap="none" spc="0" normalizeH="0" baseline="0" noProof="0" dirty="0">
              <a:ln>
                <a:noFill/>
              </a:ln>
              <a:solidFill>
                <a:prstClr val="black"/>
              </a:solidFill>
              <a:effectLst/>
              <a:uLnTx/>
              <a:uFillTx/>
              <a:latin typeface="Berlin Sans FB" panose="020E0602020502020306" pitchFamily="34" charset="0"/>
              <a:ea typeface="+mn-ea"/>
              <a:cs typeface="+mn-cs"/>
            </a:endParaRPr>
          </a:p>
        </p:txBody>
      </p:sp>
      <p:grpSp>
        <p:nvGrpSpPr>
          <p:cNvPr id="11" name="Group 10"/>
          <p:cNvGrpSpPr/>
          <p:nvPr/>
        </p:nvGrpSpPr>
        <p:grpSpPr>
          <a:xfrm>
            <a:off x="7119177" y="685799"/>
            <a:ext cx="1804981" cy="800219"/>
            <a:chOff x="7119177" y="685799"/>
            <a:chExt cx="1804981" cy="800219"/>
          </a:xfrm>
        </p:grpSpPr>
        <p:sp>
          <p:nvSpPr>
            <p:cNvPr id="10" name="Rectangle 9"/>
            <p:cNvSpPr>
              <a:spLocks noChangeArrowheads="1"/>
            </p:cNvSpPr>
            <p:nvPr/>
          </p:nvSpPr>
          <p:spPr bwMode="auto">
            <a:xfrm>
              <a:off x="7119177" y="685799"/>
              <a:ext cx="1804981"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微软雅黑"/>
                </a:rPr>
                <a:t>ABaCAS  3.0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微软雅黑"/>
              </a:endParaRPr>
            </a:p>
          </p:txBody>
        </p:sp>
        <p:sp>
          <p:nvSpPr>
            <p:cNvPr id="2" name="Rectangle 1"/>
            <p:cNvSpPr/>
            <p:nvPr/>
          </p:nvSpPr>
          <p:spPr>
            <a:xfrm>
              <a:off x="7279180" y="1078468"/>
              <a:ext cx="1402948" cy="369332"/>
            </a:xfrm>
            <a:prstGeom prst="rect">
              <a:avLst/>
            </a:prstGeom>
          </p:spPr>
          <p:txBody>
            <a:bodyPr wrap="none">
              <a:spAutoFit/>
            </a:bodyPr>
            <a:lstStyle/>
            <a:p>
              <a:pPr algn="l">
                <a:spcBef>
                  <a:spcPts val="600"/>
                </a:spcBef>
                <a:spcAft>
                  <a:spcPts val="600"/>
                </a:spcAft>
              </a:pPr>
              <a:r>
                <a:rPr lang="en-US" b="1" dirty="0"/>
                <a:t>(prototype)</a:t>
              </a:r>
            </a:p>
          </p:txBody>
        </p:sp>
      </p:grpSp>
    </p:spTree>
    <p:extLst>
      <p:ext uri="{BB962C8B-B14F-4D97-AF65-F5344CB8AC3E}">
        <p14:creationId xmlns:p14="http://schemas.microsoft.com/office/powerpoint/2010/main" xmlns="" val="5893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70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700"/>
                            </p:stCondLst>
                            <p:childTnLst>
                              <p:par>
                                <p:cTn id="10" presetID="1" presetClass="entr" presetSubtype="0" fill="hold" grpId="0" nodeType="afterEffect">
                                  <p:stCondLst>
                                    <p:cond delay="20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900"/>
                            </p:stCondLst>
                            <p:childTnLst>
                              <p:par>
                                <p:cTn id="13" presetID="1" presetClass="entr" presetSubtype="0" fill="hold" grpId="0" nodeType="afterEffect">
                                  <p:stCondLst>
                                    <p:cond delay="20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1100"/>
                            </p:stCondLst>
                            <p:childTnLst>
                              <p:par>
                                <p:cTn id="16" presetID="1" presetClass="entr" presetSubtype="0" fill="hold" grpId="0" nodeType="afterEffect">
                                  <p:stCondLst>
                                    <p:cond delay="200"/>
                                  </p:stCondLst>
                                  <p:childTnLst>
                                    <p:set>
                                      <p:cBhvr>
                                        <p:cTn id="17" dur="1" fill="hold">
                                          <p:stCondLst>
                                            <p:cond delay="0"/>
                                          </p:stCondLst>
                                        </p:cTn>
                                        <p:tgtEl>
                                          <p:spTgt spid="25"/>
                                        </p:tgtEl>
                                        <p:attrNameLst>
                                          <p:attrName>style.visibility</p:attrName>
                                        </p:attrNameLst>
                                      </p:cBhvr>
                                      <p:to>
                                        <p:strVal val="visible"/>
                                      </p:to>
                                    </p:set>
                                  </p:childTnLst>
                                </p:cTn>
                              </p:par>
                            </p:childTnLst>
                          </p:cTn>
                        </p:par>
                        <p:par>
                          <p:cTn id="18" fill="hold">
                            <p:stCondLst>
                              <p:cond delay="1300"/>
                            </p:stCondLst>
                            <p:childTnLst>
                              <p:par>
                                <p:cTn id="19" presetID="1" presetClass="entr" presetSubtype="0" fill="hold" grpId="0" nodeType="afterEffect">
                                  <p:stCondLst>
                                    <p:cond delay="3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60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1900"/>
                            </p:stCondLst>
                            <p:childTnLst>
                              <p:par>
                                <p:cTn id="24" presetID="1" presetClass="entr" presetSubtype="0" fill="hold" grpId="0" nodeType="afterEffect">
                                  <p:stCondLst>
                                    <p:cond delay="10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30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2400"/>
                            </p:stCondLst>
                            <p:childTnLst>
                              <p:par>
                                <p:cTn id="33" presetID="1"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2400"/>
                            </p:stCondLst>
                            <p:childTnLst>
                              <p:par>
                                <p:cTn id="36" presetID="1" presetClass="entr" presetSubtype="0" fill="hold" nodeType="afterEffect">
                                  <p:stCondLst>
                                    <p:cond delay="20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50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grpId="0" nodeType="withEffect">
                                  <p:stCondLst>
                                    <p:cond delay="70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5" grpId="0" animBg="1"/>
      <p:bldP spid="6" grpId="0" animBg="1"/>
      <p:bldP spid="7" grpId="0" animBg="1"/>
      <p:bldP spid="8" grpId="0"/>
      <p:bldP spid="9" grpId="0"/>
      <p:bldP spid="23" grpId="0" animBg="1"/>
      <p:bldP spid="24" grpId="0"/>
      <p:bldP spid="25" grpId="0"/>
      <p:bldP spid="26" grpId="0" animBg="1"/>
      <p:bldP spid="27" grpId="0"/>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533400" y="228600"/>
            <a:ext cx="7848600" cy="6858000"/>
          </a:xfrm>
          <a:prstGeom prst="rect">
            <a:avLst/>
          </a:prstGeom>
        </p:spPr>
      </p:pic>
      <p:sp>
        <p:nvSpPr>
          <p:cNvPr id="4" name="Rectangle 3"/>
          <p:cNvSpPr/>
          <p:nvPr/>
        </p:nvSpPr>
        <p:spPr>
          <a:xfrm>
            <a:off x="1" y="-22086"/>
            <a:ext cx="9144000" cy="707886"/>
          </a:xfrm>
          <a:prstGeom prst="rect">
            <a:avLst/>
          </a:prstGeom>
          <a:solidFill>
            <a:schemeClr val="bg1"/>
          </a:solidFill>
          <a:ln>
            <a:solidFill>
              <a:schemeClr val="tx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a:ln>
                  <a:noFill/>
                </a:ln>
                <a:solidFill>
                  <a:srgbClr val="FF0000"/>
                </a:solidFill>
                <a:effectLst>
                  <a:glow rad="63500">
                    <a:prstClr val="white">
                      <a:alpha val="40000"/>
                    </a:prstClr>
                  </a:glow>
                </a:effectLst>
                <a:uLnTx/>
                <a:uFillTx/>
                <a:latin typeface="Calibri"/>
              </a:rPr>
              <a:t>“</a:t>
            </a:r>
            <a:r>
              <a:rPr kumimoji="0" lang="en-US" altLang="zh-CN" sz="4000" b="1" i="1" u="none" strike="noStrike" kern="0" cap="none" spc="0" normalizeH="0" baseline="0" noProof="0" dirty="0" err="1">
                <a:ln>
                  <a:noFill/>
                </a:ln>
                <a:solidFill>
                  <a:srgbClr val="FF0000"/>
                </a:solidFill>
                <a:effectLst>
                  <a:glow rad="63500">
                    <a:prstClr val="white">
                      <a:alpha val="40000"/>
                    </a:prstClr>
                  </a:glow>
                </a:effectLst>
                <a:uLnTx/>
                <a:uFillTx/>
                <a:latin typeface="Calibri"/>
              </a:rPr>
              <a:t>ABaCAS</a:t>
            </a:r>
            <a:r>
              <a:rPr kumimoji="0" lang="en-US" altLang="zh-CN" sz="4000" b="1" i="1" u="none" strike="noStrike" kern="0" cap="none" spc="0" normalizeH="0" baseline="0" noProof="0" dirty="0">
                <a:ln>
                  <a:noFill/>
                </a:ln>
                <a:solidFill>
                  <a:srgbClr val="FF0000"/>
                </a:solidFill>
                <a:effectLst>
                  <a:glow rad="63500">
                    <a:prstClr val="white">
                      <a:alpha val="40000"/>
                    </a:prstClr>
                  </a:glow>
                </a:effectLst>
                <a:uLnTx/>
                <a:uFillTx/>
                <a:latin typeface="Calibri"/>
              </a:rPr>
              <a:t>” </a:t>
            </a:r>
            <a:r>
              <a:rPr kumimoji="0" lang="en-US" sz="4000" b="1" i="1" u="none" strike="noStrike" kern="0" cap="none" spc="0" normalizeH="0" baseline="0" noProof="0" dirty="0">
                <a:ln>
                  <a:noFill/>
                </a:ln>
                <a:solidFill>
                  <a:srgbClr val="FF0000"/>
                </a:solidFill>
                <a:effectLst>
                  <a:glow rad="63500">
                    <a:prstClr val="white">
                      <a:alpha val="40000"/>
                    </a:prstClr>
                  </a:glow>
                </a:effectLst>
                <a:uLnTx/>
                <a:uFillTx/>
                <a:latin typeface="Calibri"/>
              </a:rPr>
              <a:t>Conferences/Workshops</a:t>
            </a:r>
            <a:endParaRPr kumimoji="0" lang="en-US" sz="4000" b="0" i="0" u="sng" strike="noStrike" kern="0" cap="none" spc="0" normalizeH="0" baseline="0" noProof="0" dirty="0">
              <a:ln>
                <a:noFill/>
              </a:ln>
              <a:solidFill>
                <a:srgbClr val="0000FF"/>
              </a:solidFill>
              <a:effectLst>
                <a:glow rad="63500">
                  <a:prstClr val="white">
                    <a:alpha val="40000"/>
                  </a:prstClr>
                </a:glow>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63F3C7C-2675-465F-A58E-E5023981A2A8}" type="slidenum">
              <a:rPr kumimoji="0" lang="zh-CN" alt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zh-CN" altLang="en-US" sz="1800" b="0" i="0" u="none" strike="noStrike" kern="0" cap="none" spc="0" normalizeH="0" baseline="0" noProof="0">
              <a:ln>
                <a:noFill/>
              </a:ln>
              <a:solidFill>
                <a:prstClr val="black">
                  <a:tint val="75000"/>
                </a:prstClr>
              </a:solidFill>
              <a:effectLst/>
              <a:uLnTx/>
              <a:uFillTx/>
            </a:endParaRPr>
          </a:p>
        </p:txBody>
      </p:sp>
      <p:sp>
        <p:nvSpPr>
          <p:cNvPr id="5" name="Rounded Rectangle 4"/>
          <p:cNvSpPr/>
          <p:nvPr/>
        </p:nvSpPr>
        <p:spPr>
          <a:xfrm flipV="1">
            <a:off x="2438400" y="1524000"/>
            <a:ext cx="1600200" cy="22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 name="Rounded Rectangle 7"/>
          <p:cNvSpPr/>
          <p:nvPr/>
        </p:nvSpPr>
        <p:spPr>
          <a:xfrm flipV="1">
            <a:off x="1524000" y="2057400"/>
            <a:ext cx="5791200" cy="91440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xmlns="" val="24656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304800"/>
            <a:ext cx="9144000" cy="1042756"/>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85000"/>
              </a:lnSpc>
            </a:pPr>
            <a:r>
              <a:rPr lang="en-US" sz="2400" b="1" dirty="0">
                <a:solidFill>
                  <a:srgbClr val="0000FF"/>
                </a:solidFill>
                <a:latin typeface="Times New Roman" pitchFamily="18" charset="0"/>
                <a:cs typeface="Times New Roman" pitchFamily="18" charset="0"/>
              </a:rPr>
              <a:t>2018 </a:t>
            </a:r>
            <a:r>
              <a:rPr lang="en-US" sz="2400" b="1" dirty="0" err="1">
                <a:solidFill>
                  <a:srgbClr val="0000FF"/>
                </a:solidFill>
                <a:latin typeface="Times New Roman" pitchFamily="18" charset="0"/>
                <a:cs typeface="Times New Roman" pitchFamily="18" charset="0"/>
              </a:rPr>
              <a:t>ABaCAS</a:t>
            </a:r>
            <a:r>
              <a:rPr lang="en-US" sz="2400" b="1" dirty="0">
                <a:solidFill>
                  <a:srgbClr val="0000FF"/>
                </a:solidFill>
                <a:latin typeface="Times New Roman" pitchFamily="18" charset="0"/>
                <a:cs typeface="Times New Roman" pitchFamily="18" charset="0"/>
              </a:rPr>
              <a:t>/CMAS Conference/</a:t>
            </a:r>
            <a:r>
              <a:rPr lang="en-US" sz="2000" b="1" dirty="0">
                <a:solidFill>
                  <a:srgbClr val="0000FF"/>
                </a:solidFill>
                <a:latin typeface="Times New Roman" pitchFamily="18" charset="0"/>
                <a:cs typeface="Times New Roman" pitchFamily="18" charset="0"/>
              </a:rPr>
              <a:t>Training Workshop </a:t>
            </a:r>
            <a:r>
              <a:rPr lang="en-US" sz="2000" b="1" i="1" dirty="0">
                <a:solidFill>
                  <a:schemeClr val="tx1"/>
                </a:solidFill>
                <a:latin typeface="Times New Roman" pitchFamily="18" charset="0"/>
                <a:cs typeface="Times New Roman" pitchFamily="18" charset="0"/>
              </a:rPr>
              <a:t>(Beijing, 5/21-23)</a:t>
            </a:r>
            <a:endParaRPr lang="en-US" sz="2400" b="1" i="1" dirty="0">
              <a:solidFill>
                <a:schemeClr val="tx1"/>
              </a:solidFill>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a:xfrm>
            <a:off x="6948264" y="6525344"/>
            <a:ext cx="2133600" cy="476250"/>
          </a:xfrm>
        </p:spPr>
        <p:txBody>
          <a:bodyPr/>
          <a:lstStyle/>
          <a:p>
            <a:pPr>
              <a:defRPr/>
            </a:pPr>
            <a:fld id="{CEC6A2DF-9D52-49B0-96A0-02EA153F4BB8}" type="slidenum">
              <a:rPr lang="en-US" sz="1200">
                <a:latin typeface="Times New Roman"/>
                <a:cs typeface="Arial"/>
              </a:rPr>
              <a:pPr>
                <a:defRPr/>
              </a:pPr>
              <a:t>41</a:t>
            </a:fld>
            <a:endParaRPr lang="en-US" sz="1200" dirty="0">
              <a:latin typeface="Times New Roman"/>
              <a:cs typeface="Arial"/>
            </a:endParaRPr>
          </a:p>
        </p:txBody>
      </p:sp>
      <p:sp>
        <p:nvSpPr>
          <p:cNvPr id="8" name="Rectangle 2"/>
          <p:cNvSpPr txBox="1">
            <a:spLocks noChangeArrowheads="1"/>
          </p:cNvSpPr>
          <p:nvPr/>
        </p:nvSpPr>
        <p:spPr bwMode="auto">
          <a:xfrm>
            <a:off x="0" y="3148500"/>
            <a:ext cx="9144000" cy="96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ct val="85000"/>
              </a:lnSpc>
            </a:pPr>
            <a:r>
              <a:rPr lang="en-US" sz="2400" b="1" kern="0" dirty="0">
                <a:solidFill>
                  <a:srgbClr val="FF0000"/>
                </a:solidFill>
                <a:latin typeface="Times New Roman" pitchFamily="18" charset="0"/>
                <a:cs typeface="Times New Roman" pitchFamily="18" charset="0"/>
              </a:rPr>
              <a:t>2016 </a:t>
            </a:r>
            <a:r>
              <a:rPr lang="en-US" sz="2400" b="1" kern="0" dirty="0" err="1">
                <a:solidFill>
                  <a:srgbClr val="FF0000"/>
                </a:solidFill>
                <a:latin typeface="Times New Roman" pitchFamily="18" charset="0"/>
                <a:cs typeface="Times New Roman" pitchFamily="18" charset="0"/>
              </a:rPr>
              <a:t>ABaCAS</a:t>
            </a:r>
            <a:r>
              <a:rPr lang="en-US" sz="2400" b="1" kern="0" dirty="0">
                <a:solidFill>
                  <a:srgbClr val="FF0000"/>
                </a:solidFill>
                <a:latin typeface="Times New Roman" pitchFamily="18" charset="0"/>
                <a:cs typeface="Times New Roman" pitchFamily="18" charset="0"/>
              </a:rPr>
              <a:t> Conference/Training Workshop </a:t>
            </a:r>
            <a:r>
              <a:rPr lang="en-US" sz="2000" b="1" i="1" kern="0" dirty="0">
                <a:solidFill>
                  <a:srgbClr val="000000"/>
                </a:solidFill>
                <a:latin typeface="Times New Roman" pitchFamily="18" charset="0"/>
                <a:cs typeface="Times New Roman" pitchFamily="18" charset="0"/>
              </a:rPr>
              <a:t>(Shanghai, 6/14-16)</a:t>
            </a:r>
            <a:endParaRPr lang="en-US" sz="2800" b="1" i="1" kern="0" dirty="0">
              <a:solidFill>
                <a:srgbClr val="00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801027"/>
            <a:ext cx="9144000" cy="3038091"/>
          </a:xfrm>
          <a:prstGeom prst="rect">
            <a:avLst/>
          </a:prstGeom>
        </p:spPr>
      </p:pic>
      <p:pic>
        <p:nvPicPr>
          <p:cNvPr id="5" name="Picture 4">
            <a:extLst>
              <a:ext uri="{FF2B5EF4-FFF2-40B4-BE49-F238E27FC236}">
                <a16:creationId xmlns:a16="http://schemas.microsoft.com/office/drawing/2014/main" xmlns="" id="{AB40CA39-2177-4AB5-BE20-2BA847116E7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62" y="546860"/>
            <a:ext cx="9144000" cy="2601640"/>
          </a:xfrm>
          <a:prstGeom prst="rect">
            <a:avLst/>
          </a:prstGeom>
        </p:spPr>
      </p:pic>
    </p:spTree>
    <p:extLst>
      <p:ext uri="{BB962C8B-B14F-4D97-AF65-F5344CB8AC3E}">
        <p14:creationId xmlns:p14="http://schemas.microsoft.com/office/powerpoint/2010/main" xmlns="" val="1386255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85801" y="0"/>
            <a:ext cx="7848600" cy="6858000"/>
          </a:xfrm>
          <a:prstGeom prst="rect">
            <a:avLst/>
          </a:prstGeom>
        </p:spPr>
      </p:pic>
      <p:sp>
        <p:nvSpPr>
          <p:cNvPr id="4" name="Rectangle 3"/>
          <p:cNvSpPr/>
          <p:nvPr/>
        </p:nvSpPr>
        <p:spPr>
          <a:xfrm>
            <a:off x="1" y="-22086"/>
            <a:ext cx="9144000" cy="707886"/>
          </a:xfrm>
          <a:prstGeom prst="rect">
            <a:avLst/>
          </a:prstGeom>
          <a:solidFill>
            <a:schemeClr val="bg1"/>
          </a:solidFill>
          <a:ln>
            <a:solidFill>
              <a:schemeClr val="tx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a:ln>
                  <a:noFill/>
                </a:ln>
                <a:solidFill>
                  <a:srgbClr val="FF0000"/>
                </a:solidFill>
                <a:effectLst>
                  <a:glow rad="63500">
                    <a:prstClr val="white">
                      <a:alpha val="40000"/>
                    </a:prstClr>
                  </a:glow>
                </a:effectLst>
                <a:uLnTx/>
                <a:uFillTx/>
                <a:latin typeface="Calibri"/>
              </a:rPr>
              <a:t>“ABaCAS” </a:t>
            </a:r>
            <a:r>
              <a:rPr kumimoji="0" lang="en-US" sz="4000" b="1" i="1" u="none" strike="noStrike" kern="0" cap="none" spc="0" normalizeH="0" baseline="0" noProof="0" dirty="0">
                <a:ln>
                  <a:noFill/>
                </a:ln>
                <a:solidFill>
                  <a:srgbClr val="0000FF"/>
                </a:solidFill>
                <a:effectLst>
                  <a:glow rad="63500">
                    <a:prstClr val="white">
                      <a:alpha val="40000"/>
                    </a:prstClr>
                  </a:glow>
                </a:effectLst>
                <a:uLnTx/>
                <a:uFillTx/>
                <a:latin typeface="Calibri"/>
              </a:rPr>
              <a:t>Project Team</a:t>
            </a:r>
            <a:endParaRPr kumimoji="0" lang="en-US" sz="4000" b="0" i="0" u="sng" strike="noStrike" kern="0" cap="none" spc="0" normalizeH="0" baseline="0" noProof="0" dirty="0">
              <a:ln>
                <a:noFill/>
              </a:ln>
              <a:solidFill>
                <a:srgbClr val="0000FF"/>
              </a:solidFill>
              <a:effectLst>
                <a:glow rad="63500">
                  <a:prstClr val="white">
                    <a:alpha val="40000"/>
                  </a:prstClr>
                </a:glow>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63F3C7C-2675-465F-A58E-E5023981A2A8}" type="slidenum">
              <a:rPr kumimoji="0" lang="zh-CN" alt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zh-CN" altLang="en-US" sz="1800" b="0" i="0" u="none" strike="noStrike" kern="0" cap="none" spc="0" normalizeH="0" baseline="0" noProof="0">
              <a:ln>
                <a:noFill/>
              </a:ln>
              <a:solidFill>
                <a:prstClr val="black">
                  <a:tint val="75000"/>
                </a:prstClr>
              </a:solidFill>
              <a:effectLst/>
              <a:uLnTx/>
              <a:uFillTx/>
            </a:endParaRPr>
          </a:p>
        </p:txBody>
      </p:sp>
      <p:sp>
        <p:nvSpPr>
          <p:cNvPr id="5" name="Rounded Rectangle 4"/>
          <p:cNvSpPr/>
          <p:nvPr/>
        </p:nvSpPr>
        <p:spPr>
          <a:xfrm flipV="1">
            <a:off x="6248400" y="1437861"/>
            <a:ext cx="685800" cy="22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 name="Rounded Rectangle 7"/>
          <p:cNvSpPr/>
          <p:nvPr/>
        </p:nvSpPr>
        <p:spPr>
          <a:xfrm flipV="1">
            <a:off x="685800" y="1676400"/>
            <a:ext cx="7620000" cy="251460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 name="Rounded Rectangle 7"/>
          <p:cNvSpPr/>
          <p:nvPr/>
        </p:nvSpPr>
        <p:spPr>
          <a:xfrm flipV="1">
            <a:off x="4876800" y="5486400"/>
            <a:ext cx="3429000" cy="121920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xmlns="" val="12781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7823" name="Picture 31" descr="https://encrypted-tbn2.gstatic.com/images?q=tbn:ANd9GcRCn3FmnI3kDBaOmDzTUU0JE81Hqk-xH4c1716AF89Iy5TL4XJ0v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0"/>
            <a:ext cx="921311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30779" name="Rectangle 3"/>
          <p:cNvSpPr>
            <a:spLocks noChangeArrowheads="1"/>
          </p:cNvSpPr>
          <p:nvPr/>
        </p:nvSpPr>
        <p:spPr bwMode="auto">
          <a:xfrm>
            <a:off x="-228600" y="6019800"/>
            <a:ext cx="8923338" cy="2362200"/>
          </a:xfrm>
          <a:prstGeom prst="rect">
            <a:avLst/>
          </a:prstGeom>
          <a:noFill/>
          <a:ln w="9525">
            <a:noFill/>
            <a:miter lim="800000"/>
            <a:headEnd/>
            <a:tailEnd/>
          </a:ln>
        </p:spPr>
        <p:txBody>
          <a:bodyPr/>
          <a:lstStyle/>
          <a:p>
            <a:pPr marL="342900" marR="0" lvl="0" indent="-342900" algn="l"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endParaRPr kumimoji="0" lang="zh-TW" altLang="en-US" sz="2000" b="1" i="0" u="none" strike="noStrike" kern="0" cap="none" spc="0" normalizeH="0" baseline="0" noProof="0" dirty="0">
              <a:ln>
                <a:noFill/>
              </a:ln>
              <a:solidFill>
                <a:srgbClr val="FFFF00"/>
              </a:solidFill>
              <a:effectLst/>
              <a:uLnTx/>
              <a:uFillTx/>
              <a:latin typeface="Tahoma" pitchFamily="34" charset="0"/>
              <a:ea typeface="+mn-ea"/>
              <a:cs typeface="+mn-cs"/>
            </a:endParaRPr>
          </a:p>
          <a:p>
            <a:pPr marL="342900" marR="0" lvl="0" indent="-342900" algn="ctr"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r>
              <a:rPr kumimoji="0" lang="en-US" altLang="zh-TW" sz="2800" b="1" i="1" u="none" strike="noStrike" kern="0" cap="none" spc="0" normalizeH="0" baseline="0" noProof="0" dirty="0">
                <a:ln>
                  <a:noFill/>
                </a:ln>
                <a:solidFill>
                  <a:srgbClr val="FFFF00"/>
                </a:solidFill>
                <a:effectLst/>
                <a:uLnTx/>
                <a:uFillTx/>
                <a:latin typeface="Tahoma" pitchFamily="34" charset="0"/>
                <a:ea typeface="+mn-ea"/>
                <a:cs typeface="+mn-cs"/>
              </a:rPr>
              <a:t>Carey Jang, U.S. EPA, Jang.carey@epa.gov</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97D65-5674-4938-BE45-F3381380774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graphicFrame>
        <p:nvGraphicFramePr>
          <p:cNvPr id="29" name="Object 7"/>
          <p:cNvGraphicFramePr>
            <a:graphicFrameLocks noChangeAspect="1"/>
          </p:cNvGraphicFramePr>
          <p:nvPr>
            <p:extLst/>
          </p:nvPr>
        </p:nvGraphicFramePr>
        <p:xfrm>
          <a:off x="8217567" y="5855366"/>
          <a:ext cx="1002633" cy="1002633"/>
        </p:xfrm>
        <a:graphic>
          <a:graphicData uri="http://schemas.openxmlformats.org/presentationml/2006/ole">
            <p:oleObj spid="_x0000_s1065141" name="Drawing" r:id="rId5" imgW="1268102" imgH="1267097" progId="">
              <p:embed/>
            </p:oleObj>
          </a:graphicData>
        </a:graphic>
      </p:graphicFrame>
      <p:sp>
        <p:nvSpPr>
          <p:cNvPr id="7" name="Rectangle 6"/>
          <p:cNvSpPr/>
          <p:nvPr/>
        </p:nvSpPr>
        <p:spPr>
          <a:xfrm>
            <a:off x="3305227" y="3352800"/>
            <a:ext cx="4580101" cy="674031"/>
          </a:xfrm>
          <a:prstGeom prst="rect">
            <a:avLst/>
          </a:prstGeom>
        </p:spPr>
        <p:txBody>
          <a:bodyPr wrap="none">
            <a:spAutoFit/>
          </a:bodyPr>
          <a:lstStyle/>
          <a:p>
            <a:pPr marL="342900" marR="0" lvl="0" indent="-342900" algn="ctr"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r>
              <a:rPr kumimoji="0" lang="en-US" altLang="zh-TW" sz="5400" b="1" i="1" u="none" strike="noStrike" kern="0" cap="none" spc="0" normalizeH="0" baseline="0" noProof="0" dirty="0">
                <a:ln>
                  <a:noFill/>
                </a:ln>
                <a:solidFill>
                  <a:srgbClr val="FFFF00"/>
                </a:solidFill>
                <a:effectLst/>
                <a:uLnTx/>
                <a:uFillTx/>
                <a:latin typeface="Tahoma" pitchFamily="34" charset="0"/>
                <a:ea typeface="+mn-ea"/>
                <a:cs typeface="+mn-cs"/>
              </a:rPr>
              <a:t>THANK YOU!</a:t>
            </a:r>
            <a:endParaRPr kumimoji="0" lang="en-US" altLang="zh-TW" sz="6000" b="1" i="1" u="none" strike="noStrike" kern="0" cap="none" spc="0" normalizeH="0" baseline="0" noProof="0" dirty="0">
              <a:ln>
                <a:noFill/>
              </a:ln>
              <a:solidFill>
                <a:srgbClr val="FFFF00"/>
              </a:solidFill>
              <a:effectLst/>
              <a:uLnTx/>
              <a:uFillTx/>
              <a:latin typeface="Tahoma" pitchFamily="34" charset="0"/>
              <a:ea typeface="+mn-ea"/>
              <a:cs typeface="+mn-cs"/>
            </a:endParaRPr>
          </a:p>
        </p:txBody>
      </p:sp>
      <p:sp>
        <p:nvSpPr>
          <p:cNvPr id="9" name="Rectangle 8"/>
          <p:cNvSpPr/>
          <p:nvPr/>
        </p:nvSpPr>
        <p:spPr>
          <a:xfrm>
            <a:off x="244371" y="76200"/>
            <a:ext cx="8847936" cy="1200329"/>
          </a:xfrm>
          <a:prstGeom prst="rect">
            <a:avLst/>
          </a:prstGeom>
        </p:spPr>
        <p:txBody>
          <a:bodyPr wrap="none">
            <a:spAutoFit/>
          </a:bodyPr>
          <a:lstStyle/>
          <a:p>
            <a:r>
              <a:rPr lang="en-US" sz="7200" b="1" i="1" u="sng" dirty="0" smtClean="0">
                <a:solidFill>
                  <a:srgbClr val="FFFF00"/>
                </a:solidFill>
                <a:effectLst>
                  <a:glow rad="63500">
                    <a:prstClr val="white">
                      <a:alpha val="40000"/>
                    </a:prstClr>
                  </a:glow>
                </a:effectLst>
                <a:latin typeface="Calibri"/>
              </a:rPr>
              <a:t>www.ABaCAS-dss.com</a:t>
            </a:r>
            <a:endParaRPr lang="en-US" sz="7200" dirty="0">
              <a:solidFill>
                <a:srgbClr val="FFFF00"/>
              </a:solidFill>
            </a:endParaRPr>
          </a:p>
        </p:txBody>
      </p:sp>
    </p:spTree>
    <p:extLst>
      <p:ext uri="{BB962C8B-B14F-4D97-AF65-F5344CB8AC3E}">
        <p14:creationId xmlns:p14="http://schemas.microsoft.com/office/powerpoint/2010/main" xmlns="" val="2852195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bacas-dss.com/abacas/images/flyer_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453"/>
          <a:stretch/>
        </p:blipFill>
        <p:spPr bwMode="auto">
          <a:xfrm>
            <a:off x="-48491" y="801511"/>
            <a:ext cx="8902258" cy="39990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a:off x="-19244" y="4953000"/>
            <a:ext cx="8873012" cy="1828800"/>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灯片编号占位符 1"/>
          <p:cNvSpPr>
            <a:spLocks noGrp="1"/>
          </p:cNvSpPr>
          <p:nvPr>
            <p:ph type="sldNum" sz="quarter" idx="12"/>
          </p:nvPr>
        </p:nvSpPr>
        <p:spPr>
          <a:xfrm>
            <a:off x="6449290" y="62801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A847EA-A0F8-42E4-AF47-D5B896815B88}" type="slidenum">
              <a:rPr kumimoji="0" lang="zh-CN" altLang="en-US" sz="1200" b="0" i="0" u="none" strike="noStrike" kern="1200" cap="none" spc="0" normalizeH="0" baseline="0" noProof="0" smtClean="0">
                <a:ln>
                  <a:noFill/>
                </a:ln>
                <a:solidFill>
                  <a:prstClr val="black">
                    <a:tint val="75000"/>
                  </a:prstClr>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prstClr val="black">
                  <a:tint val="75000"/>
                </a:prstClr>
              </a:solidFill>
              <a:effectLst/>
              <a:uLnTx/>
              <a:uFillTx/>
              <a:latin typeface="Arial" charset="0"/>
              <a:ea typeface="宋体" panose="02010600030101010101" pitchFamily="2" charset="-122"/>
              <a:cs typeface="+mn-cs"/>
            </a:endParaRPr>
          </a:p>
        </p:txBody>
      </p:sp>
      <p:sp>
        <p:nvSpPr>
          <p:cNvPr id="5" name="下箭头 4"/>
          <p:cNvSpPr/>
          <p:nvPr/>
        </p:nvSpPr>
        <p:spPr>
          <a:xfrm>
            <a:off x="2468664" y="4999692"/>
            <a:ext cx="648072" cy="5760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下箭头 5"/>
          <p:cNvSpPr/>
          <p:nvPr/>
        </p:nvSpPr>
        <p:spPr>
          <a:xfrm>
            <a:off x="4188442" y="4999692"/>
            <a:ext cx="648072" cy="576064"/>
          </a:xfrm>
          <a:prstGeom prst="downArrow">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下箭头 6"/>
          <p:cNvSpPr/>
          <p:nvPr/>
        </p:nvSpPr>
        <p:spPr>
          <a:xfrm>
            <a:off x="5992090" y="4999692"/>
            <a:ext cx="648072" cy="576064"/>
          </a:xfrm>
          <a:prstGeom prst="downArrow">
            <a:avLst/>
          </a:prstGeom>
          <a:solidFill>
            <a:srgbClr val="7030A0"/>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下箭头 7"/>
          <p:cNvSpPr/>
          <p:nvPr/>
        </p:nvSpPr>
        <p:spPr>
          <a:xfrm>
            <a:off x="7780458" y="4999692"/>
            <a:ext cx="648072" cy="57606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2221622" y="5647764"/>
            <a:ext cx="11796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&amp;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Estimate</a:t>
            </a:r>
            <a:endParaRPr kumimoji="0" lang="zh-CN" altLang="en-US"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endParaRPr>
          </a:p>
        </p:txBody>
      </p:sp>
      <p:sp>
        <p:nvSpPr>
          <p:cNvPr id="10" name="文本框 9"/>
          <p:cNvSpPr txBox="1"/>
          <p:nvPr/>
        </p:nvSpPr>
        <p:spPr>
          <a:xfrm>
            <a:off x="3888800" y="5647764"/>
            <a:ext cx="1265090" cy="92333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Real-time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Air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Benefit</a:t>
            </a:r>
            <a:endParaRPr kumimoji="0" lang="zh-CN" altLang="en-US"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endParaRPr>
          </a:p>
        </p:txBody>
      </p:sp>
      <p:sp>
        <p:nvSpPr>
          <p:cNvPr id="11" name="文本框 10"/>
          <p:cNvSpPr txBox="1"/>
          <p:nvPr/>
        </p:nvSpPr>
        <p:spPr>
          <a:xfrm>
            <a:off x="5687290" y="5647764"/>
            <a:ext cx="1309462" cy="923330"/>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Air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Assessment</a:t>
            </a:r>
            <a:endParaRPr kumimoji="0" lang="zh-CN" altLang="en-US"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endParaRPr>
          </a:p>
        </p:txBody>
      </p:sp>
      <p:sp>
        <p:nvSpPr>
          <p:cNvPr id="12" name="文本框 11"/>
          <p:cNvSpPr txBox="1"/>
          <p:nvPr/>
        </p:nvSpPr>
        <p:spPr>
          <a:xfrm>
            <a:off x="7439890" y="5647764"/>
            <a:ext cx="133767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Health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Benefit</a:t>
            </a:r>
            <a:endParaRPr kumimoji="0" lang="zh-CN" altLang="en-US"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endParaRPr>
          </a:p>
        </p:txBody>
      </p:sp>
      <p:sp>
        <p:nvSpPr>
          <p:cNvPr id="14" name="文本框 13"/>
          <p:cNvSpPr txBox="1"/>
          <p:nvPr/>
        </p:nvSpPr>
        <p:spPr>
          <a:xfrm>
            <a:off x="58622" y="5059740"/>
            <a:ext cx="1922578" cy="1569660"/>
          </a:xfrm>
          <a:prstGeom prst="rect">
            <a:avLst/>
          </a:prstGeom>
          <a:solidFill>
            <a:srgbClr val="FF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Integrated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Cost/Benefit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&amp; 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8" name="TextBox 17"/>
          <p:cNvSpPr txBox="1"/>
          <p:nvPr/>
        </p:nvSpPr>
        <p:spPr>
          <a:xfrm>
            <a:off x="-152400" y="0"/>
            <a:ext cx="9372600" cy="707886"/>
          </a:xfrm>
          <a:prstGeom prst="rect">
            <a:avLst/>
          </a:prstGeom>
          <a:solidFill>
            <a:srgbClr val="FFFFCC">
              <a:alpha val="50196"/>
            </a:srgbClr>
          </a:solidFill>
          <a:ln>
            <a:noFill/>
          </a:ln>
          <a:effectLst>
            <a:glow rad="101600">
              <a:schemeClr val="bg1">
                <a:alpha val="6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ABaCAS</a:t>
            </a:r>
            <a:r>
              <a:rPr kumimoji="0" lang="en-US" altLang="zh-CN" sz="4000" b="1" i="1" u="none" strike="noStrike" kern="1200" cap="none" spc="0" normalizeH="0" baseline="0" noProof="0" dirty="0">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 </a:t>
            </a:r>
            <a:r>
              <a:rPr kumimoji="0" lang="en-US" altLang="zh-CN" sz="2000" b="1" i="1" u="none" strike="noStrike" kern="1200" cap="none" spc="0" normalizeH="0" baseline="0" noProof="0" dirty="0">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  </a:t>
            </a:r>
            <a:r>
              <a:rPr kumimoji="0" lang="en-US" altLang="zh-CN" sz="2400" b="1" i="1" u="none" strike="noStrike" kern="1200" cap="none" spc="0" normalizeH="0" baseline="0" noProof="0" dirty="0">
                <a:ln>
                  <a:noFill/>
                </a:ln>
                <a:solidFill>
                  <a:srgbClr val="0000FF"/>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Air Benefit and Cost &amp; Attainment Assessment System</a:t>
            </a:r>
          </a:p>
        </p:txBody>
      </p:sp>
      <p:sp>
        <p:nvSpPr>
          <p:cNvPr id="15" name="Rectangle 14"/>
          <p:cNvSpPr/>
          <p:nvPr/>
        </p:nvSpPr>
        <p:spPr>
          <a:xfrm>
            <a:off x="2987824" y="860048"/>
            <a:ext cx="6156176"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1"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Integrated AQ Decision Support System</a:t>
            </a:r>
            <a:r>
              <a:rPr kumimoji="0" lang="en-US" altLang="zh-CN" sz="2600" b="1" i="1" u="sng" strike="noStrike" kern="1200" cap="none" spc="0" normalizeH="0" baseline="0" noProof="0" dirty="0">
                <a:ln>
                  <a:noFill/>
                </a:ln>
                <a:solidFill>
                  <a:srgbClr val="002060"/>
                </a:solidFill>
                <a:effectLst/>
                <a:uLnTx/>
                <a:uFillTx/>
                <a:latin typeface="Calibri"/>
                <a:ea typeface="宋体" panose="02010600030101010101" pitchFamily="2" charset="-122"/>
                <a:cs typeface="+mn-cs"/>
              </a:rPr>
              <a:t> (http://www.abacas-dss.com)</a:t>
            </a:r>
          </a:p>
        </p:txBody>
      </p:sp>
      <p:sp>
        <p:nvSpPr>
          <p:cNvPr id="3" name="TextBox 2"/>
          <p:cNvSpPr txBox="1"/>
          <p:nvPr/>
        </p:nvSpPr>
        <p:spPr>
          <a:xfrm>
            <a:off x="-162606" y="3844112"/>
            <a:ext cx="247933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“ABaCAS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2015-2016</a:t>
            </a:r>
          </a:p>
        </p:txBody>
      </p:sp>
      <p:sp>
        <p:nvSpPr>
          <p:cNvPr id="13" name="Oval 12"/>
          <p:cNvSpPr/>
          <p:nvPr/>
        </p:nvSpPr>
        <p:spPr>
          <a:xfrm>
            <a:off x="-242678" y="3686175"/>
            <a:ext cx="2642978" cy="118264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7123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2000"/>
                            </p:stCondLst>
                            <p:childTnLst>
                              <p:par>
                                <p:cTn id="39" presetID="26" presetClass="emph" presetSubtype="0" fill="hold" grpId="1" nodeType="after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par>
                          <p:cTn id="42" fill="hold">
                            <p:stCondLst>
                              <p:cond delay="2500"/>
                            </p:stCondLst>
                            <p:childTnLst>
                              <p:par>
                                <p:cTn id="43" presetID="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4" grpId="1"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81000" y="1143000"/>
            <a:ext cx="8458199" cy="5163672"/>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a:solidFill>
                  <a:srgbClr val="FF0000"/>
                </a:solidFill>
                <a:effectLst/>
              </a:rPr>
              <a:t>“</a:t>
            </a:r>
            <a:r>
              <a:rPr lang="en-US" altLang="zh-CN" sz="3200" b="1" dirty="0" err="1">
                <a:solidFill>
                  <a:srgbClr val="FF0000"/>
                </a:solidFill>
                <a:effectLst/>
              </a:rPr>
              <a:t>ABaCAS</a:t>
            </a:r>
            <a:r>
              <a:rPr lang="en-US" altLang="zh-CN" sz="3200" b="1" dirty="0">
                <a:solidFill>
                  <a:srgbClr val="FF0000"/>
                </a:solidFill>
                <a:effectLst/>
              </a:rPr>
              <a:t>”</a:t>
            </a:r>
            <a:r>
              <a:rPr lang="en-US" altLang="zh-CN" sz="2800" b="1" dirty="0">
                <a:solidFill>
                  <a:srgbClr val="FF0000"/>
                </a:solidFill>
                <a:effectLst/>
              </a:rPr>
              <a:t>: </a:t>
            </a:r>
            <a:r>
              <a:rPr lang="en-US" altLang="zh-CN" sz="2000" b="1" dirty="0">
                <a:solidFill>
                  <a:srgbClr val="0000FF"/>
                </a:solidFill>
                <a:effectLst/>
              </a:rPr>
              <a:t>Air </a:t>
            </a:r>
            <a:r>
              <a:rPr lang="en-US" altLang="zh-CN" sz="2000" b="1" u="sng" dirty="0">
                <a:solidFill>
                  <a:srgbClr val="0000FF"/>
                </a:solidFill>
                <a:effectLst/>
              </a:rPr>
              <a:t>Benefit</a:t>
            </a:r>
            <a:r>
              <a:rPr lang="en-US" altLang="zh-CN" sz="2000" b="1" dirty="0">
                <a:solidFill>
                  <a:srgbClr val="0000FF"/>
                </a:solidFill>
                <a:effectLst/>
              </a:rPr>
              <a:t> and </a:t>
            </a:r>
            <a:r>
              <a:rPr lang="en-US" altLang="zh-CN" sz="2000" b="1" u="sng" dirty="0">
                <a:solidFill>
                  <a:srgbClr val="0000FF"/>
                </a:solidFill>
                <a:effectLst/>
              </a:rPr>
              <a:t>Cost</a:t>
            </a:r>
            <a:r>
              <a:rPr lang="en-US" altLang="zh-CN" sz="2000" b="1" dirty="0">
                <a:solidFill>
                  <a:srgbClr val="0000FF"/>
                </a:solidFill>
                <a:effectLst/>
              </a:rPr>
              <a:t> &amp; </a:t>
            </a:r>
            <a:r>
              <a:rPr lang="en-US" altLang="zh-CN" sz="2000" b="1" u="sng" dirty="0">
                <a:solidFill>
                  <a:srgbClr val="0000FF"/>
                </a:solidFill>
                <a:effectLst/>
              </a:rPr>
              <a:t>Attainment</a:t>
            </a:r>
            <a:r>
              <a:rPr lang="en-US" altLang="zh-CN" sz="2000" b="1" dirty="0">
                <a:solidFill>
                  <a:srgbClr val="0000FF"/>
                </a:solidFill>
              </a:rPr>
              <a:t> </a:t>
            </a:r>
            <a:r>
              <a:rPr lang="en-US" altLang="zh-CN" sz="2000" b="1" dirty="0">
                <a:solidFill>
                  <a:srgbClr val="0000FF"/>
                </a:solidFill>
                <a:effectLst/>
              </a:rPr>
              <a:t>Assessment System</a:t>
            </a:r>
            <a:br>
              <a:rPr lang="en-US" altLang="zh-CN" sz="2000" b="1" dirty="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r>
              <a:rPr lang="en-US" sz="2400" b="1" dirty="0">
                <a:solidFill>
                  <a:prstClr val="black"/>
                </a:solidFill>
                <a:latin typeface="Arial" pitchFamily="34" charset="0"/>
              </a:rPr>
              <a:t>An integrated AQ Decision Support System </a:t>
            </a: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6</a:t>
            </a:fld>
            <a:endParaRPr lang="en-US">
              <a:solidFill>
                <a:prstClr val="black">
                  <a:tint val="75000"/>
                </a:prstClr>
              </a:solidFill>
              <a:latin typeface="Arial" pitchFamily="34" charset="0"/>
            </a:endParaRPr>
          </a:p>
        </p:txBody>
      </p:sp>
      <p:sp>
        <p:nvSpPr>
          <p:cNvPr id="12" name="Slide Number Placeholder 8"/>
          <p:cNvSpPr txBox="1">
            <a:spLocks/>
          </p:cNvSpPr>
          <p:nvPr/>
        </p:nvSpPr>
        <p:spPr bwMode="auto">
          <a:xfrm>
            <a:off x="6346859" y="6338242"/>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000000"/>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EF97FA5-94DB-459B-8E5D-031A45794050}" type="slidenum">
              <a:rPr lang="en-US" smtClean="0">
                <a:solidFill>
                  <a:prstClr val="black">
                    <a:tint val="75000"/>
                  </a:prstClr>
                </a:solidFill>
                <a:latin typeface="Arial" pitchFamily="34" charset="0"/>
              </a:rPr>
              <a:pPr>
                <a:defRPr/>
              </a:pPr>
              <a:t>6</a:t>
            </a:fld>
            <a:endParaRPr lang="en-US">
              <a:solidFill>
                <a:prstClr val="black">
                  <a:tint val="75000"/>
                </a:prstClr>
              </a:solidFill>
              <a:latin typeface="Arial" pitchFamily="34" charset="0"/>
            </a:endParaRPr>
          </a:p>
        </p:txBody>
      </p:sp>
      <p:sp>
        <p:nvSpPr>
          <p:cNvPr id="14" name="Rectangle 13"/>
          <p:cNvSpPr/>
          <p:nvPr/>
        </p:nvSpPr>
        <p:spPr>
          <a:xfrm>
            <a:off x="860459" y="6302027"/>
            <a:ext cx="7152920" cy="461665"/>
          </a:xfrm>
          <a:prstGeom prst="rect">
            <a:avLst/>
          </a:prstGeom>
        </p:spPr>
        <p:txBody>
          <a:bodyPr wrap="none">
            <a:spAutoFit/>
          </a:bodyPr>
          <a:lstStyle/>
          <a:p>
            <a:r>
              <a:rPr lang="en-US" altLang="zh-CN" sz="2400" b="1" dirty="0">
                <a:solidFill>
                  <a:prstClr val="black"/>
                </a:solidFill>
              </a:rPr>
              <a:t>Developed for </a:t>
            </a:r>
            <a:r>
              <a:rPr lang="en-US" altLang="zh-CN" sz="2400" b="1" dirty="0">
                <a:solidFill>
                  <a:srgbClr val="0000FF"/>
                </a:solidFill>
              </a:rPr>
              <a:t>“Scientists” </a:t>
            </a:r>
            <a:r>
              <a:rPr lang="en-US" altLang="zh-CN" sz="2400" b="1" dirty="0">
                <a:solidFill>
                  <a:prstClr val="black"/>
                </a:solidFill>
              </a:rPr>
              <a:t>and</a:t>
            </a:r>
            <a:r>
              <a:rPr lang="en-US" altLang="zh-CN" sz="2400" b="1" dirty="0">
                <a:solidFill>
                  <a:srgbClr val="0000FF"/>
                </a:solidFill>
              </a:rPr>
              <a:t> </a:t>
            </a:r>
            <a:r>
              <a:rPr lang="en-US" altLang="zh-CN" sz="2400" b="1" dirty="0">
                <a:solidFill>
                  <a:srgbClr val="FF0000"/>
                </a:solidFill>
              </a:rPr>
              <a:t>“Policy Makers”</a:t>
            </a:r>
            <a:endParaRPr lang="en-US" sz="2400" dirty="0">
              <a:solidFill>
                <a:srgbClr val="FF0000"/>
              </a:solidFill>
            </a:endParaRPr>
          </a:p>
        </p:txBody>
      </p:sp>
      <p:sp>
        <p:nvSpPr>
          <p:cNvPr id="20" name="Rounded Rectangle 19"/>
          <p:cNvSpPr/>
          <p:nvPr/>
        </p:nvSpPr>
        <p:spPr>
          <a:xfrm>
            <a:off x="4706568" y="3352801"/>
            <a:ext cx="3218232"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ounded Rectangle 23"/>
          <p:cNvSpPr/>
          <p:nvPr/>
        </p:nvSpPr>
        <p:spPr>
          <a:xfrm>
            <a:off x="708059" y="3352800"/>
            <a:ext cx="3200400" cy="2801292"/>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
        <p:nvSpPr>
          <p:cNvPr id="25" name="Rounded Rectangle 24"/>
          <p:cNvSpPr/>
          <p:nvPr/>
        </p:nvSpPr>
        <p:spPr>
          <a:xfrm>
            <a:off x="2819400" y="1930878"/>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5" name="Straight Arrow Connector 14"/>
          <p:cNvCxnSpPr/>
          <p:nvPr/>
        </p:nvCxnSpPr>
        <p:spPr>
          <a:xfrm>
            <a:off x="3222659" y="4477692"/>
            <a:ext cx="838200" cy="187139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73637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blinds(horizontal)">
                                      <p:cBhvr>
                                        <p:cTn id="14" dur="1000"/>
                                        <p:tgtEl>
                                          <p:spTgt spid="8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stretch>
            <a:fillRect/>
          </a:stretch>
        </p:blipFill>
        <p:spPr>
          <a:xfrm>
            <a:off x="0" y="739120"/>
            <a:ext cx="4963319" cy="3030072"/>
          </a:xfrm>
          <a:prstGeom prst="rect">
            <a:avLst/>
          </a:prstGeom>
        </p:spPr>
      </p:pic>
      <p:sp>
        <p:nvSpPr>
          <p:cNvPr id="28" name="Rounded Rectangle 27"/>
          <p:cNvSpPr/>
          <p:nvPr/>
        </p:nvSpPr>
        <p:spPr>
          <a:xfrm>
            <a:off x="228600" y="2226515"/>
            <a:ext cx="1466308" cy="3460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Rectangle 2"/>
          <p:cNvSpPr>
            <a:spLocks noGrp="1" noChangeArrowheads="1"/>
          </p:cNvSpPr>
          <p:nvPr>
            <p:ph type="title"/>
          </p:nvPr>
        </p:nvSpPr>
        <p:spPr>
          <a:xfrm>
            <a:off x="0" y="-76200"/>
            <a:ext cx="9144000" cy="868363"/>
          </a:xfrm>
        </p:spPr>
        <p:txBody>
          <a:bodyPr/>
          <a:lstStyle/>
          <a:p>
            <a:pPr eaLnBrk="1" hangingPunct="1"/>
            <a:r>
              <a:rPr lang="en-US" altLang="zh-CN" sz="3600" b="1" dirty="0">
                <a:solidFill>
                  <a:srgbClr val="FF0000"/>
                </a:solidFill>
                <a:ea typeface="宋体" pitchFamily="2" charset="-122"/>
              </a:rPr>
              <a:t>ICET</a:t>
            </a:r>
            <a:r>
              <a:rPr lang="en-US" altLang="zh-CN" sz="3600" dirty="0">
                <a:solidFill>
                  <a:srgbClr val="FF0000"/>
                </a:solidFill>
                <a:ea typeface="宋体" pitchFamily="2" charset="-122"/>
              </a:rPr>
              <a:t>: </a:t>
            </a:r>
            <a:r>
              <a:rPr lang="en-US" altLang="zh-CN" sz="2800" dirty="0">
                <a:ea typeface="宋体" pitchFamily="2" charset="-122"/>
              </a:rPr>
              <a:t>International Control cost Estimate Tool</a:t>
            </a:r>
            <a:endParaRPr lang="en-US" altLang="zh-CN" sz="36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381000" y="5613737"/>
            <a:ext cx="86868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itchFamily="34" charset="0"/>
                <a:ea typeface="+mn-ea"/>
                <a:cs typeface="+mn-cs"/>
              </a:rPr>
              <a:t>Provide Control Cost Analysis and Estimate : </a:t>
            </a: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A flexible &amp; modular control &amp; cost estimate tool to give an estimate of control cost and link to RSM/CMAQ &amp; </a:t>
            </a:r>
            <a:r>
              <a:rPr kumimoji="0" lang="en-US" sz="2000" b="0" i="0" u="none" strike="noStrike" kern="1200" cap="none" spc="0" normalizeH="0" baseline="0" noProof="0" dirty="0" err="1">
                <a:ln>
                  <a:noFill/>
                </a:ln>
                <a:solidFill>
                  <a:srgbClr val="080808"/>
                </a:solidFill>
                <a:effectLst/>
                <a:uLnTx/>
                <a:uFillTx/>
                <a:latin typeface="Arial" pitchFamily="34" charset="0"/>
                <a:ea typeface="+mn-ea"/>
                <a:cs typeface="+mn-cs"/>
              </a:rPr>
              <a:t>BenMAP</a:t>
            </a: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-CE for control cost/benefit assessment</a:t>
            </a:r>
          </a:p>
        </p:txBody>
      </p:sp>
      <p:cxnSp>
        <p:nvCxnSpPr>
          <p:cNvPr id="22" name="Straight Arrow Connector 21"/>
          <p:cNvCxnSpPr/>
          <p:nvPr/>
        </p:nvCxnSpPr>
        <p:spPr>
          <a:xfrm>
            <a:off x="1751362" y="2565737"/>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285" y="4006874"/>
            <a:ext cx="3544538"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ICET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(International Emissions Control Cost Interface Tool)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80808"/>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pic>
        <p:nvPicPr>
          <p:cNvPr id="27" name="Picture 26"/>
          <p:cNvPicPr>
            <a:picLocks noChangeAspect="1"/>
          </p:cNvPicPr>
          <p:nvPr/>
        </p:nvPicPr>
        <p:blipFill>
          <a:blip r:embed="rId4" cstate="print"/>
          <a:stretch>
            <a:fillRect/>
          </a:stretch>
        </p:blipFill>
        <p:spPr>
          <a:xfrm>
            <a:off x="3231995" y="739120"/>
            <a:ext cx="4946860" cy="4106280"/>
          </a:xfrm>
          <a:prstGeom prst="rect">
            <a:avLst/>
          </a:prstGeom>
        </p:spPr>
      </p:pic>
      <p:pic>
        <p:nvPicPr>
          <p:cNvPr id="29" name="Picture 28"/>
          <p:cNvPicPr>
            <a:picLocks noChangeAspect="1"/>
          </p:cNvPicPr>
          <p:nvPr/>
        </p:nvPicPr>
        <p:blipFill rotWithShape="1">
          <a:blip r:embed="rId5" cstate="print"/>
          <a:srcRect l="395" t="104" r="980" b="100"/>
          <a:stretch/>
        </p:blipFill>
        <p:spPr>
          <a:xfrm>
            <a:off x="3880338" y="2565737"/>
            <a:ext cx="5181600" cy="2895600"/>
          </a:xfrm>
          <a:prstGeom prst="rect">
            <a:avLst/>
          </a:prstGeom>
        </p:spPr>
      </p:pic>
    </p:spTree>
    <p:extLst>
      <p:ext uri="{BB962C8B-B14F-4D97-AF65-F5344CB8AC3E}">
        <p14:creationId xmlns:p14="http://schemas.microsoft.com/office/powerpoint/2010/main" xmlns="" val="188037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300"/>
                                        <p:tgtEl>
                                          <p:spTgt spid="22"/>
                                        </p:tgtEl>
                                      </p:cBhvr>
                                    </p:animEffect>
                                  </p:childTnLst>
                                </p:cTn>
                              </p:par>
                            </p:childTnLst>
                          </p:cTn>
                        </p:par>
                        <p:par>
                          <p:cTn id="12" fill="hold">
                            <p:stCondLst>
                              <p:cond delay="800"/>
                            </p:stCondLst>
                            <p:childTnLst>
                              <p:par>
                                <p:cTn id="13" presetID="1"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par>
                          <p:cTn id="15" fill="hold">
                            <p:stCondLst>
                              <p:cond delay="800"/>
                            </p:stCondLst>
                            <p:childTnLst>
                              <p:par>
                                <p:cTn id="16" presetID="1" presetClass="entr" presetSubtype="0" fill="hold" nodeType="afterEffect">
                                  <p:stCondLst>
                                    <p:cond delay="40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1200"/>
                            </p:stCondLst>
                            <p:childTnLst>
                              <p:par>
                                <p:cTn id="19" presetID="3" presetClass="entr" presetSubtype="1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600"/>
                                        <p:tgtEl>
                                          <p:spTgt spid="23"/>
                                        </p:tgtEl>
                                      </p:cBhvr>
                                    </p:animEffect>
                                  </p:childTnLst>
                                </p:cTn>
                              </p:par>
                            </p:childTnLst>
                          </p:cTn>
                        </p:par>
                        <p:par>
                          <p:cTn id="22" fill="hold">
                            <p:stCondLst>
                              <p:cond delay="1800"/>
                            </p:stCondLst>
                            <p:childTnLst>
                              <p:par>
                                <p:cTn id="23" presetID="3" presetClass="entr" presetSubtype="1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stretch>
            <a:fillRect/>
          </a:stretch>
        </p:blipFill>
        <p:spPr>
          <a:xfrm>
            <a:off x="-27317" y="801966"/>
            <a:ext cx="4963319" cy="3030072"/>
          </a:xfrm>
          <a:prstGeom prst="rect">
            <a:avLst/>
          </a:prstGeom>
        </p:spPr>
      </p:pic>
      <p:grpSp>
        <p:nvGrpSpPr>
          <p:cNvPr id="10" name="Group 9"/>
          <p:cNvGrpSpPr/>
          <p:nvPr/>
        </p:nvGrpSpPr>
        <p:grpSpPr>
          <a:xfrm>
            <a:off x="2971800" y="1409855"/>
            <a:ext cx="6542766" cy="3832038"/>
            <a:chOff x="2994022" y="1409855"/>
            <a:chExt cx="6542766" cy="3832038"/>
          </a:xfrm>
        </p:grpSpPr>
        <p:pic>
          <p:nvPicPr>
            <p:cNvPr id="31" name="Picture 30"/>
            <p:cNvPicPr>
              <a:picLocks noChangeAspect="1"/>
            </p:cNvPicPr>
            <p:nvPr/>
          </p:nvPicPr>
          <p:blipFill rotWithShape="1">
            <a:blip r:embed="rId4" cstate="print"/>
            <a:srcRect l="29166" t="30428" b="3508"/>
            <a:stretch/>
          </p:blipFill>
          <p:spPr>
            <a:xfrm>
              <a:off x="2994022" y="1409855"/>
              <a:ext cx="6542766" cy="3832038"/>
            </a:xfrm>
            <a:prstGeom prst="rect">
              <a:avLst/>
            </a:prstGeom>
          </p:spPr>
        </p:pic>
        <p:sp>
          <p:nvSpPr>
            <p:cNvPr id="32" name="Rectangle 31"/>
            <p:cNvSpPr/>
            <p:nvPr/>
          </p:nvSpPr>
          <p:spPr>
            <a:xfrm>
              <a:off x="6981043" y="1883734"/>
              <a:ext cx="127791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Arial" charset="0"/>
                  <a:ea typeface="宋体" panose="02010600030101010101" pitchFamily="2" charset="-122"/>
                  <a:cs typeface="+mn-cs"/>
                </a:rPr>
                <a:t>Base </a:t>
              </a:r>
              <a:endParaRPr kumimoji="0" lang="en-US" sz="3200" b="0" i="0" u="none" strike="noStrike" kern="0" cap="none" spc="0" normalizeH="0" baseline="0" noProof="0" dirty="0">
                <a:ln>
                  <a:noFill/>
                </a:ln>
                <a:solidFill>
                  <a:srgbClr val="FFFF00"/>
                </a:solidFill>
                <a:effectLst/>
                <a:uLnTx/>
                <a:uFillTx/>
                <a:latin typeface="Arial" charset="0"/>
                <a:ea typeface="+mn-ea"/>
                <a:cs typeface="+mn-cs"/>
              </a:endParaRPr>
            </a:p>
          </p:txBody>
        </p:sp>
      </p:grpSp>
      <p:grpSp>
        <p:nvGrpSpPr>
          <p:cNvPr id="11" name="Group 10"/>
          <p:cNvGrpSpPr/>
          <p:nvPr/>
        </p:nvGrpSpPr>
        <p:grpSpPr>
          <a:xfrm>
            <a:off x="2957768" y="1422121"/>
            <a:ext cx="6549690" cy="3822642"/>
            <a:chOff x="2976528" y="1433228"/>
            <a:chExt cx="6549690" cy="3822642"/>
          </a:xfrm>
        </p:grpSpPr>
        <p:pic>
          <p:nvPicPr>
            <p:cNvPr id="20" name="Picture 19"/>
            <p:cNvPicPr>
              <a:picLocks noChangeAspect="1"/>
            </p:cNvPicPr>
            <p:nvPr/>
          </p:nvPicPr>
          <p:blipFill rotWithShape="1">
            <a:blip r:embed="rId5" cstate="print"/>
            <a:srcRect l="28937" t="30761" b="3751"/>
            <a:stretch/>
          </p:blipFill>
          <p:spPr>
            <a:xfrm>
              <a:off x="2976528" y="1433228"/>
              <a:ext cx="6549690" cy="3822642"/>
            </a:xfrm>
            <a:prstGeom prst="rect">
              <a:avLst/>
            </a:prstGeom>
          </p:spPr>
        </p:pic>
        <p:sp>
          <p:nvSpPr>
            <p:cNvPr id="26" name="Rectangle 25"/>
            <p:cNvSpPr/>
            <p:nvPr/>
          </p:nvSpPr>
          <p:spPr>
            <a:xfrm>
              <a:off x="6629400" y="1909628"/>
              <a:ext cx="1755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Arial" charset="0"/>
                  <a:ea typeface="宋体" panose="02010600030101010101" pitchFamily="2" charset="-122"/>
                  <a:cs typeface="+mn-cs"/>
                </a:rPr>
                <a:t>Control </a:t>
              </a:r>
              <a:endParaRPr kumimoji="0" lang="en-US" sz="3200" b="0" i="0" u="none" strike="noStrike" kern="0" cap="none" spc="0" normalizeH="0" baseline="0" noProof="0" dirty="0">
                <a:ln>
                  <a:noFill/>
                </a:ln>
                <a:solidFill>
                  <a:srgbClr val="FFFF00"/>
                </a:solidFill>
                <a:effectLst/>
                <a:uLnTx/>
                <a:uFillTx/>
                <a:latin typeface="Arial" charset="0"/>
                <a:ea typeface="+mn-ea"/>
                <a:cs typeface="+mn-cs"/>
              </a:endParaRPr>
            </a:p>
          </p:txBody>
        </p:sp>
      </p:grpSp>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400" b="1" dirty="0">
                <a:solidFill>
                  <a:srgbClr val="FF0000"/>
                </a:solidFill>
                <a:ea typeface="宋体" pitchFamily="2" charset="-122"/>
              </a:rPr>
              <a:t>RSM</a:t>
            </a:r>
            <a:r>
              <a:rPr lang="en-US" altLang="zh-CN" sz="4400" dirty="0">
                <a:solidFill>
                  <a:srgbClr val="FF0000"/>
                </a:solidFill>
                <a:ea typeface="宋体" pitchFamily="2" charset="-122"/>
              </a:rPr>
              <a:t>: </a:t>
            </a:r>
            <a:r>
              <a:rPr lang="en-US" altLang="zh-CN" sz="3600" dirty="0">
                <a:ea typeface="宋体" pitchFamily="2" charset="-122"/>
              </a:rPr>
              <a:t>Response Surface Model</a:t>
            </a:r>
            <a:endParaRPr lang="en-US" altLang="zh-CN" sz="40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228600" y="5537537"/>
            <a:ext cx="88392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mn-cs"/>
              </a:rPr>
              <a:t>Provide Real-time AQ Response of Emissions Control:   </a:t>
            </a:r>
            <a:r>
              <a:rPr kumimoji="0" lang="en-US" sz="2400" b="0" i="0" u="none" strike="noStrike" kern="1200" cap="none" spc="0" normalizeH="0" baseline="0" noProof="0" dirty="0">
                <a:ln>
                  <a:noFill/>
                </a:ln>
                <a:solidFill>
                  <a:srgbClr val="080808"/>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charset="0"/>
                <a:ea typeface="+mn-ea"/>
                <a:cs typeface="+mn-cs"/>
              </a:rPr>
              <a:t>A cutting-edge tool developed by USEPA &amp; Chinese Scientists to provide real-time response of AQ concentrations to changes in emission sources</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sp>
        <p:nvSpPr>
          <p:cNvPr id="23" name="TextBox 22"/>
          <p:cNvSpPr txBox="1"/>
          <p:nvPr/>
        </p:nvSpPr>
        <p:spPr>
          <a:xfrm>
            <a:off x="228600" y="4191000"/>
            <a:ext cx="2794483" cy="187743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itchFamily="34" charset="0"/>
                <a:ea typeface="+mn-ea"/>
                <a:cs typeface="+mn-cs"/>
              </a:rPr>
              <a:t>RSM-VAT: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80808"/>
                </a:solidFill>
                <a:effectLst/>
                <a:uLnTx/>
                <a:uFillTx/>
                <a:latin typeface="Arial" pitchFamily="34" charset="0"/>
                <a:ea typeface="+mn-ea"/>
                <a:cs typeface="+mn-cs"/>
              </a:rPr>
              <a:t>(RSM Visualization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80808"/>
                </a:solidFill>
                <a:effectLst/>
                <a:uLnTx/>
                <a:uFillTx/>
                <a:latin typeface="Arial" pitchFamily="34" charset="0"/>
                <a:ea typeface="+mn-ea"/>
                <a:cs typeface="+mn-cs"/>
              </a:rPr>
              <a:t>Analysis Tool)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21" name="Rounded Rectangle 20"/>
          <p:cNvSpPr/>
          <p:nvPr/>
        </p:nvSpPr>
        <p:spPr>
          <a:xfrm>
            <a:off x="380999" y="2648992"/>
            <a:ext cx="1233849" cy="3228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 name="Straight Arrow Connector 21"/>
          <p:cNvCxnSpPr/>
          <p:nvPr/>
        </p:nvCxnSpPr>
        <p:spPr>
          <a:xfrm>
            <a:off x="1745307" y="2857500"/>
            <a:ext cx="1226493" cy="4953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5" name="矩形 36"/>
          <p:cNvSpPr/>
          <p:nvPr/>
        </p:nvSpPr>
        <p:spPr>
          <a:xfrm>
            <a:off x="7239000" y="1048407"/>
            <a:ext cx="1900473" cy="461665"/>
          </a:xfrm>
          <a:prstGeom prst="rect">
            <a:avLst/>
          </a:prstGeom>
          <a:solidFill>
            <a:schemeClr val="accent3">
              <a:lumMod val="95000"/>
            </a:schemeClr>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Arial"/>
                <a:ea typeface="+mn-ea"/>
                <a:cs typeface="+mn-cs"/>
              </a:rPr>
              <a:t>RSM/CMAQ</a:t>
            </a:r>
            <a:endParaRPr kumimoji="0" lang="zh-CN" altLang="en-US" sz="2400" b="1" i="1"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pic>
        <p:nvPicPr>
          <p:cNvPr id="27" name="Picture 2"/>
          <p:cNvPicPr>
            <a:picLocks noChangeAspect="1" noChangeArrowheads="1"/>
          </p:cNvPicPr>
          <p:nvPr/>
        </p:nvPicPr>
        <p:blipFill rotWithShape="1">
          <a:blip r:embed="rId6" cstate="print"/>
          <a:srcRect t="8974" r="85714" b="6478"/>
          <a:stretch/>
        </p:blipFill>
        <p:spPr bwMode="auto">
          <a:xfrm>
            <a:off x="2968024" y="1447800"/>
            <a:ext cx="812800" cy="3857748"/>
          </a:xfrm>
          <a:prstGeom prst="rect">
            <a:avLst/>
          </a:prstGeom>
          <a:noFill/>
          <a:ln w="9525">
            <a:noFill/>
            <a:miter lim="800000"/>
            <a:headEnd/>
            <a:tailEnd/>
          </a:ln>
        </p:spPr>
      </p:pic>
      <p:sp>
        <p:nvSpPr>
          <p:cNvPr id="28" name="Rounded Rectangle 20"/>
          <p:cNvSpPr/>
          <p:nvPr/>
        </p:nvSpPr>
        <p:spPr>
          <a:xfrm>
            <a:off x="2982056" y="1453671"/>
            <a:ext cx="798767" cy="3724903"/>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30155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8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800"/>
                                        <p:tgtEl>
                                          <p:spTgt spid="19"/>
                                        </p:tgtEl>
                                      </p:cBhvr>
                                    </p:animEffect>
                                  </p:childTnLst>
                                </p:cTn>
                              </p:par>
                            </p:childTnLst>
                          </p:cTn>
                        </p:par>
                        <p:par>
                          <p:cTn id="17" fill="hold">
                            <p:stCondLst>
                              <p:cond delay="800"/>
                            </p:stCondLst>
                            <p:childTnLst>
                              <p:par>
                                <p:cTn id="18" presetID="3" presetClass="entr" presetSubtype="1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600"/>
                                        <p:tgtEl>
                                          <p:spTgt spid="22"/>
                                        </p:tgtEl>
                                      </p:cBhvr>
                                    </p:animEffect>
                                  </p:childTnLst>
                                </p:cTn>
                              </p:par>
                            </p:childTnLst>
                          </p:cTn>
                        </p:par>
                        <p:par>
                          <p:cTn id="21" fill="hold">
                            <p:stCondLst>
                              <p:cond delay="14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1" grpId="0" animBg="1"/>
      <p:bldP spid="25"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stretch>
            <a:fillRect/>
          </a:stretch>
        </p:blipFill>
        <p:spPr>
          <a:xfrm>
            <a:off x="-4914" y="1109348"/>
            <a:ext cx="4506119" cy="2750955"/>
          </a:xfrm>
          <a:prstGeom prst="rect">
            <a:avLst/>
          </a:prstGeom>
        </p:spPr>
      </p:pic>
      <p:sp>
        <p:nvSpPr>
          <p:cNvPr id="21" name="Rounded Rectangle 20"/>
          <p:cNvSpPr/>
          <p:nvPr/>
        </p:nvSpPr>
        <p:spPr>
          <a:xfrm>
            <a:off x="304800" y="3148645"/>
            <a:ext cx="1370948" cy="3047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Rectangle 2"/>
          <p:cNvSpPr>
            <a:spLocks noGrp="1" noChangeArrowheads="1"/>
          </p:cNvSpPr>
          <p:nvPr>
            <p:ph type="title"/>
          </p:nvPr>
        </p:nvSpPr>
        <p:spPr>
          <a:xfrm>
            <a:off x="-152400" y="-76200"/>
            <a:ext cx="9448800" cy="868363"/>
          </a:xfrm>
        </p:spPr>
        <p:txBody>
          <a:bodyPr/>
          <a:lstStyle/>
          <a:p>
            <a:pPr eaLnBrk="1" hangingPunct="1"/>
            <a:r>
              <a:rPr lang="en-US" altLang="zh-CN" sz="4000" b="1" dirty="0">
                <a:solidFill>
                  <a:srgbClr val="FF0000"/>
                </a:solidFill>
                <a:ea typeface="宋体" pitchFamily="2" charset="-122"/>
              </a:rPr>
              <a:t>SMAT-CE</a:t>
            </a:r>
            <a:r>
              <a:rPr lang="en-US" altLang="zh-CN" sz="4000" dirty="0">
                <a:solidFill>
                  <a:srgbClr val="FF0000"/>
                </a:solidFill>
                <a:ea typeface="宋体" pitchFamily="2" charset="-122"/>
              </a:rPr>
              <a:t>: </a:t>
            </a:r>
            <a:r>
              <a:rPr lang="en-US" altLang="zh-CN" sz="2800" dirty="0">
                <a:solidFill>
                  <a:schemeClr val="tx1"/>
                </a:solidFill>
                <a:ea typeface="宋体" pitchFamily="2" charset="-122"/>
              </a:rPr>
              <a:t>Software for Model </a:t>
            </a:r>
            <a:r>
              <a:rPr lang="en-US" altLang="zh-CN" sz="2800" u="sng" dirty="0">
                <a:solidFill>
                  <a:schemeClr val="tx1"/>
                </a:solidFill>
                <a:ea typeface="宋体" pitchFamily="2" charset="-122"/>
              </a:rPr>
              <a:t>Attainment</a:t>
            </a:r>
            <a:r>
              <a:rPr lang="en-US" altLang="zh-CN" sz="2800" dirty="0">
                <a:solidFill>
                  <a:schemeClr val="tx1"/>
                </a:solidFill>
                <a:ea typeface="宋体" pitchFamily="2" charset="-122"/>
              </a:rPr>
              <a:t> Test</a:t>
            </a:r>
            <a:endParaRPr lang="en-US" altLang="zh-CN" sz="3200" dirty="0">
              <a:solidFill>
                <a:schemeClr val="tx1"/>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152400" y="5644515"/>
            <a:ext cx="8991600" cy="1015663"/>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FF"/>
                </a:solidFill>
                <a:effectLst/>
                <a:uLnTx/>
                <a:uFillTx/>
                <a:latin typeface="Arial" charset="0"/>
                <a:ea typeface="+mn-ea"/>
                <a:cs typeface="+mn-cs"/>
              </a:rPr>
              <a:t>Developed by </a:t>
            </a:r>
            <a:r>
              <a:rPr kumimoji="0" lang="en-US" sz="2000" b="1" i="0" u="none" strike="noStrike" kern="1200" cap="none" spc="0" normalizeH="0" baseline="0" noProof="0" dirty="0" smtClean="0">
                <a:ln>
                  <a:noFill/>
                </a:ln>
                <a:solidFill>
                  <a:srgbClr val="0000FF"/>
                </a:solidFill>
                <a:effectLst/>
                <a:uLnTx/>
                <a:uFillTx/>
                <a:latin typeface="Arial" charset="0"/>
                <a:ea typeface="+mn-ea"/>
                <a:cs typeface="+mn-cs"/>
              </a:rPr>
              <a:t>EPA and “</a:t>
            </a:r>
            <a:r>
              <a:rPr kumimoji="0" lang="en-US" sz="2000" b="1" i="1" u="none" strike="noStrike" kern="1200" cap="none" spc="0" normalizeH="0" baseline="0" noProof="0" dirty="0" err="1" smtClean="0">
                <a:ln>
                  <a:noFill/>
                </a:ln>
                <a:solidFill>
                  <a:srgbClr val="0000FF"/>
                </a:solidFill>
                <a:effectLst/>
                <a:uLnTx/>
                <a:uFillTx/>
                <a:latin typeface="Arial" charset="0"/>
                <a:ea typeface="+mn-ea"/>
                <a:cs typeface="+mn-cs"/>
              </a:rPr>
              <a:t>ABaCAS</a:t>
            </a: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 team to perform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attainment assessment </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for EPA’s national rules </a:t>
            </a:r>
            <a:r>
              <a:rPr kumimoji="0" lang="en-US" sz="2000" b="1" i="0" u="none" strike="noStrike" kern="1200" cap="none" spc="0" normalizeH="0" baseline="0" noProof="0" dirty="0" smtClean="0">
                <a:ln>
                  <a:noFill/>
                </a:ln>
                <a:solidFill>
                  <a:srgbClr val="0000FF"/>
                </a:solidFill>
                <a:effectLst/>
                <a:uLnTx/>
                <a:uFillTx/>
                <a:latin typeface="Arial" charset="0"/>
                <a:ea typeface="+mn-ea"/>
                <a:cs typeface="+mn-cs"/>
              </a:rPr>
              <a:t>and</a:t>
            </a:r>
            <a:r>
              <a:rPr kumimoji="0" lang="en-US" sz="2000" b="1" i="0" u="none" strike="noStrike" kern="1200" cap="none" spc="0" normalizeH="0" noProof="0" dirty="0" smtClean="0">
                <a:ln>
                  <a:noFill/>
                </a:ln>
                <a:solidFill>
                  <a:srgbClr val="0000FF"/>
                </a:solidFill>
                <a:effectLst/>
                <a:uLnTx/>
                <a:uFillTx/>
                <a:latin typeface="Arial" charset="0"/>
                <a:ea typeface="+mn-ea"/>
                <a:cs typeface="+mn-cs"/>
              </a:rPr>
              <a:t> </a:t>
            </a:r>
            <a:r>
              <a:rPr kumimoji="0" lang="en-US" sz="2000" b="1" i="0" u="none" strike="noStrike" kern="1200" cap="none" spc="0" normalizeH="0" baseline="0" noProof="0" dirty="0" smtClean="0">
                <a:ln>
                  <a:noFill/>
                </a:ln>
                <a:solidFill>
                  <a:srgbClr val="0000FF"/>
                </a:solidFill>
                <a:effectLst/>
                <a:uLnTx/>
                <a:uFillTx/>
                <a:latin typeface="Arial" charset="0"/>
                <a:ea typeface="+mn-ea"/>
                <a:cs typeface="+mn-cs"/>
              </a:rPr>
              <a:t>SIPs </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on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PM2.5,</a:t>
            </a:r>
            <a:r>
              <a:rPr kumimoji="0" lang="en-US" sz="2000" b="1" i="0" u="none" strike="noStrike" kern="1200" cap="none" spc="0" normalizeH="0" noProof="0" dirty="0">
                <a:ln>
                  <a:noFill/>
                </a:ln>
                <a:solidFill>
                  <a:srgbClr val="FF0000"/>
                </a:solidFill>
                <a:effectLst/>
                <a:uLnTx/>
                <a:uFillTx/>
                <a:latin typeface="Arial" charset="0"/>
                <a:ea typeface="+mn-ea"/>
                <a:cs typeface="+mn-cs"/>
              </a:rPr>
              <a:t> </a:t>
            </a:r>
            <a:r>
              <a:rPr kumimoji="0" lang="en-US" sz="2000" b="1" i="0" u="none" strike="noStrike" kern="1200" cap="none" spc="0" normalizeH="0" baseline="0" noProof="0" dirty="0" smtClean="0">
                <a:ln>
                  <a:noFill/>
                </a:ln>
                <a:solidFill>
                  <a:srgbClr val="FF0000"/>
                </a:solidFill>
                <a:effectLst/>
                <a:uLnTx/>
                <a:uFillTx/>
                <a:latin typeface="Arial" charset="0"/>
                <a:ea typeface="+mn-ea"/>
                <a:cs typeface="+mn-cs"/>
              </a:rPr>
              <a:t>O</a:t>
            </a:r>
            <a:r>
              <a:rPr kumimoji="0" lang="en-US" sz="1800" b="1" i="0" u="none" strike="noStrike" kern="1200" cap="none" spc="0" normalizeH="0" baseline="0" noProof="0" dirty="0" smtClean="0">
                <a:ln>
                  <a:noFill/>
                </a:ln>
                <a:solidFill>
                  <a:srgbClr val="FF0000"/>
                </a:solidFill>
                <a:effectLst/>
                <a:uLnTx/>
                <a:uFillTx/>
                <a:latin typeface="Arial" charset="0"/>
                <a:ea typeface="+mn-ea"/>
                <a:cs typeface="+mn-cs"/>
              </a:rPr>
              <a:t>3</a:t>
            </a:r>
            <a:r>
              <a:rPr kumimoji="0" lang="en-US" sz="1800" b="1" i="0" u="none" strike="noStrike" kern="1200" cap="none" spc="0" normalizeH="0" noProof="0" dirty="0" smtClean="0">
                <a:ln>
                  <a:noFill/>
                </a:ln>
                <a:solidFill>
                  <a:srgbClr val="FF0000"/>
                </a:solidFill>
                <a:effectLst/>
                <a:uLnTx/>
                <a:uFillTx/>
                <a:latin typeface="Arial" charset="0"/>
                <a:ea typeface="+mn-ea"/>
                <a:cs typeface="+mn-cs"/>
              </a:rPr>
              <a:t> &amp; </a:t>
            </a:r>
            <a:r>
              <a:rPr kumimoji="0" lang="en-US" sz="1800" b="1" i="0" u="none" strike="noStrike" kern="1200" cap="none" spc="0" normalizeH="0" baseline="0" noProof="0" dirty="0" smtClean="0">
                <a:ln>
                  <a:noFill/>
                </a:ln>
                <a:solidFill>
                  <a:srgbClr val="FF0000"/>
                </a:solidFill>
                <a:effectLst/>
                <a:uLnTx/>
                <a:uFillTx/>
                <a:latin typeface="Arial" charset="0"/>
                <a:ea typeface="+mn-ea"/>
                <a:cs typeface="+mn-cs"/>
              </a:rPr>
              <a:t>Visibility</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b="1" dirty="0" smtClean="0">
                <a:solidFill>
                  <a:srgbClr val="0000FF"/>
                </a:solidFill>
              </a:rPr>
              <a:t>Use </a:t>
            </a:r>
            <a:r>
              <a:rPr lang="en-US" sz="2000" b="1" dirty="0" smtClean="0">
                <a:solidFill>
                  <a:srgbClr val="FF0000"/>
                </a:solidFill>
              </a:rPr>
              <a:t>monitoring data </a:t>
            </a:r>
            <a:r>
              <a:rPr lang="en-US" sz="2000" b="1" dirty="0" smtClean="0">
                <a:solidFill>
                  <a:srgbClr val="0000FF"/>
                </a:solidFill>
              </a:rPr>
              <a:t>as base and </a:t>
            </a:r>
            <a:r>
              <a:rPr lang="en-US" sz="2000" b="1" dirty="0" smtClean="0">
                <a:solidFill>
                  <a:srgbClr val="FF0000"/>
                </a:solidFill>
              </a:rPr>
              <a:t>model data </a:t>
            </a:r>
            <a:r>
              <a:rPr lang="en-US" sz="2000" b="1" dirty="0" smtClean="0">
                <a:solidFill>
                  <a:srgbClr val="0000FF"/>
                </a:solidFill>
              </a:rPr>
              <a:t>as projection </a:t>
            </a:r>
            <a:endParaRPr kumimoji="0" lang="en-US" sz="2000" b="1" i="0" u="none" strike="noStrike" kern="1200" cap="none" spc="0" normalizeH="0" baseline="0" noProof="0" dirty="0">
              <a:ln>
                <a:noFill/>
              </a:ln>
              <a:solidFill>
                <a:srgbClr val="0000FF"/>
              </a:solidFill>
              <a:effectLst/>
              <a:uLnTx/>
              <a:uFillTx/>
              <a:latin typeface="Arial" charset="0"/>
              <a:ea typeface="+mn-ea"/>
              <a:cs typeface="+mn-cs"/>
            </a:endParaRPr>
          </a:p>
        </p:txBody>
      </p:sp>
      <p:cxnSp>
        <p:nvCxnSpPr>
          <p:cNvPr id="22" name="Straight Arrow Connector 21"/>
          <p:cNvCxnSpPr/>
          <p:nvPr/>
        </p:nvCxnSpPr>
        <p:spPr>
          <a:xfrm>
            <a:off x="1708857" y="3263197"/>
            <a:ext cx="1752600" cy="7620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961" y="4171503"/>
            <a:ext cx="3207929" cy="13849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SMAT-CE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80808"/>
                </a:solidFill>
                <a:effectLst/>
                <a:uLnTx/>
                <a:uFillTx/>
                <a:latin typeface="Arial" pitchFamily="34" charset="0"/>
                <a:ea typeface="+mn-ea"/>
                <a:cs typeface="+mn-cs"/>
              </a:rPr>
              <a:t>(Community Edition)</a:t>
            </a: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grpSp>
        <p:nvGrpSpPr>
          <p:cNvPr id="6" name="Group 24"/>
          <p:cNvGrpSpPr/>
          <p:nvPr/>
        </p:nvGrpSpPr>
        <p:grpSpPr>
          <a:xfrm>
            <a:off x="5315299" y="1040590"/>
            <a:ext cx="3615350" cy="2603607"/>
            <a:chOff x="5486400" y="825393"/>
            <a:chExt cx="3657600" cy="2603607"/>
          </a:xfrm>
        </p:grpSpPr>
        <p:pic>
          <p:nvPicPr>
            <p:cNvPr id="3926017" name="Picture 1"/>
            <p:cNvPicPr>
              <a:picLocks noChangeAspect="1" noChangeArrowheads="1"/>
            </p:cNvPicPr>
            <p:nvPr/>
          </p:nvPicPr>
          <p:blipFill>
            <a:blip r:embed="rId4" cstate="print"/>
            <a:srcRect l="25000" t="19333" r="25417" b="23333"/>
            <a:stretch>
              <a:fillRect/>
            </a:stretch>
          </p:blipFill>
          <p:spPr bwMode="auto">
            <a:xfrm>
              <a:off x="5486400" y="825393"/>
              <a:ext cx="3602665" cy="2603607"/>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l="47828" t="19669"/>
            <a:stretch>
              <a:fillRect/>
            </a:stretch>
          </p:blipFill>
          <p:spPr bwMode="auto">
            <a:xfrm>
              <a:off x="6858000" y="1295400"/>
              <a:ext cx="2286000" cy="2061584"/>
            </a:xfrm>
            <a:prstGeom prst="rect">
              <a:avLst/>
            </a:prstGeom>
            <a:noFill/>
            <a:ln w="9525">
              <a:noFill/>
              <a:miter lim="800000"/>
              <a:headEnd/>
              <a:tailEnd/>
            </a:ln>
          </p:spPr>
        </p:pic>
      </p:gr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3516010" y="2778224"/>
            <a:ext cx="3411084" cy="2667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9" name="Rectangle 8">
            <a:extLst>
              <a:ext uri="{FF2B5EF4-FFF2-40B4-BE49-F238E27FC236}">
                <a16:creationId xmlns:a16="http://schemas.microsoft.com/office/drawing/2014/main" xmlns="" id="{4721BD70-7646-4B9A-BD1F-B78BF7A078E9}"/>
              </a:ext>
            </a:extLst>
          </p:cNvPr>
          <p:cNvSpPr/>
          <p:nvPr/>
        </p:nvSpPr>
        <p:spPr>
          <a:xfrm>
            <a:off x="3041558" y="624112"/>
            <a:ext cx="2507418" cy="400110"/>
          </a:xfrm>
          <a:prstGeom prst="rect">
            <a:avLst/>
          </a:prstGeom>
        </p:spPr>
        <p:txBody>
          <a:bodyPr wrap="none">
            <a:spAutoFit/>
          </a:bodyPr>
          <a:lstStyle/>
          <a:p>
            <a:r>
              <a:rPr lang="en-US" sz="2000" dirty="0">
                <a:solidFill>
                  <a:srgbClr val="080808"/>
                </a:solidFill>
                <a:latin typeface="Arial" pitchFamily="34" charset="0"/>
              </a:rPr>
              <a:t>(Community Edition)</a:t>
            </a:r>
            <a:endParaRPr lang="en-US" sz="2000" dirty="0"/>
          </a:p>
        </p:txBody>
      </p:sp>
      <p:grpSp>
        <p:nvGrpSpPr>
          <p:cNvPr id="27" name="Group 12">
            <a:extLst>
              <a:ext uri="{FF2B5EF4-FFF2-40B4-BE49-F238E27FC236}">
                <a16:creationId xmlns:a16="http://schemas.microsoft.com/office/drawing/2014/main" xmlns="" id="{74E550DF-AE68-40B8-AA25-DC0FB5FED307}"/>
              </a:ext>
            </a:extLst>
          </p:cNvPr>
          <p:cNvGrpSpPr/>
          <p:nvPr/>
        </p:nvGrpSpPr>
        <p:grpSpPr>
          <a:xfrm>
            <a:off x="5175228" y="973552"/>
            <a:ext cx="3968772" cy="2974974"/>
            <a:chOff x="5893452" y="4151334"/>
            <a:chExt cx="3206960" cy="2478194"/>
          </a:xfrm>
        </p:grpSpPr>
        <p:pic>
          <p:nvPicPr>
            <p:cNvPr id="28" name="Picture 27">
              <a:extLst>
                <a:ext uri="{FF2B5EF4-FFF2-40B4-BE49-F238E27FC236}">
                  <a16:creationId xmlns:a16="http://schemas.microsoft.com/office/drawing/2014/main" xmlns="" id="{4C276111-E781-495D-B017-BDAFD2AC710E}"/>
                </a:ext>
              </a:extLst>
            </p:cNvPr>
            <p:cNvPicPr>
              <a:picLocks noChangeAspect="1"/>
            </p:cNvPicPr>
            <p:nvPr/>
          </p:nvPicPr>
          <p:blipFill>
            <a:blip r:embed="rId7" cstate="print"/>
            <a:stretch>
              <a:fillRect/>
            </a:stretch>
          </p:blipFill>
          <p:spPr>
            <a:xfrm>
              <a:off x="5893452" y="4151334"/>
              <a:ext cx="3206960" cy="2478194"/>
            </a:xfrm>
            <a:prstGeom prst="rect">
              <a:avLst/>
            </a:prstGeom>
          </p:spPr>
        </p:pic>
        <p:pic>
          <p:nvPicPr>
            <p:cNvPr id="29" name="Picture 28">
              <a:extLst>
                <a:ext uri="{FF2B5EF4-FFF2-40B4-BE49-F238E27FC236}">
                  <a16:creationId xmlns:a16="http://schemas.microsoft.com/office/drawing/2014/main" xmlns="" id="{6D896DDF-5EEA-4865-87B7-661BBC66A58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8927" b="21235"/>
            <a:stretch/>
          </p:blipFill>
          <p:spPr>
            <a:xfrm>
              <a:off x="7340066" y="4876800"/>
              <a:ext cx="1709750" cy="1219200"/>
            </a:xfrm>
            <a:prstGeom prst="rect">
              <a:avLst/>
            </a:prstGeom>
          </p:spPr>
        </p:pic>
      </p:grpSp>
    </p:spTree>
    <p:extLst>
      <p:ext uri="{BB962C8B-B14F-4D97-AF65-F5344CB8AC3E}">
        <p14:creationId xmlns:p14="http://schemas.microsoft.com/office/powerpoint/2010/main" xmlns="" val="31510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600"/>
                                        <p:tgtEl>
                                          <p:spTgt spid="23"/>
                                        </p:tgtEl>
                                      </p:cBhvr>
                                    </p:animEffect>
                                  </p:childTnLst>
                                </p:cTn>
                              </p:par>
                            </p:childTnLst>
                          </p:cTn>
                        </p:par>
                        <p:par>
                          <p:cTn id="8" fill="hold">
                            <p:stCondLst>
                              <p:cond delay="600"/>
                            </p:stCondLst>
                            <p:childTnLst>
                              <p:par>
                                <p:cTn id="9" presetID="3"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par>
                          <p:cTn id="12" fill="hold">
                            <p:stCondLst>
                              <p:cond delay="1100"/>
                            </p:stCondLst>
                            <p:childTnLst>
                              <p:par>
                                <p:cTn id="13" presetID="3" presetClass="entr" presetSubtype="1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800"/>
                                        <p:tgtEl>
                                          <p:spTgt spid="22"/>
                                        </p:tgtEl>
                                      </p:cBhvr>
                                    </p:animEffect>
                                  </p:childTnLst>
                                </p:cTn>
                              </p:par>
                            </p:childTnLst>
                          </p:cTn>
                        </p:par>
                        <p:par>
                          <p:cTn id="16" fill="hold">
                            <p:stCondLst>
                              <p:cond delay="1900"/>
                            </p:stCondLst>
                            <p:childTnLst>
                              <p:par>
                                <p:cTn id="17" presetID="3"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childTnLst>
                          </p:cTn>
                        </p:par>
                        <p:par>
                          <p:cTn id="20" fill="hold">
                            <p:stCondLst>
                              <p:cond delay="2400"/>
                            </p:stCondLst>
                            <p:childTnLst>
                              <p:par>
                                <p:cTn id="21" presetID="3"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3"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6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3" grpId="0"/>
    </p:bldLst>
  </p:timing>
</p:sld>
</file>

<file path=ppt/theme/theme1.xml><?xml version="1.0" encoding="utf-8"?>
<a:theme xmlns:a="http://schemas.openxmlformats.org/drawingml/2006/main" name="2_기본 디자인">
  <a:themeElements>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2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2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模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기본 디자인">
  <a:themeElements>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3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3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3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10.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100.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101.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102.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103.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104.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105.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106.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107.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108.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109.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11.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110.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111.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112.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113.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114.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115.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116.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117.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118.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119.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12.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120.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121.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122.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123.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124.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125.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126.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127.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13.xml><?xml version="1.0" encoding="utf-8"?>
<ds:datastoreItem xmlns:ds="http://schemas.openxmlformats.org/officeDocument/2006/customXml" ds:itemID="{E95F5342-89C9-4859-AF94-3373A2A3EA90}">
  <ds:schemaRefs>
    <ds:schemaRef ds:uri="ESRI.ArcGIS.Mapping.OfficeIntegration.PowerPointInfo"/>
  </ds:schemaRefs>
</ds:datastoreItem>
</file>

<file path=customXml/itemProps14.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15.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16.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17.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18.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19.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2.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20.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21.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22.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23.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24.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25.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26.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27.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28.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9.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3.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30.xml><?xml version="1.0" encoding="utf-8"?>
<ds:datastoreItem xmlns:ds="http://schemas.openxmlformats.org/officeDocument/2006/customXml" ds:itemID="{949D1DCE-DEF5-4DE8-AAB8-65DD1758DAAE}">
  <ds:schemaRefs>
    <ds:schemaRef ds:uri="ESRI.ArcGIS.Mapping.OfficeIntegration.PowerPointInfo"/>
  </ds:schemaRefs>
</ds:datastoreItem>
</file>

<file path=customXml/itemProps31.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32.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33.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34.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35.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36.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37.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38.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39.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4.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40.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41.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42.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43.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44.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45.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46.xml><?xml version="1.0" encoding="utf-8"?>
<ds:datastoreItem xmlns:ds="http://schemas.openxmlformats.org/officeDocument/2006/customXml" ds:itemID="{4ABC445B-CBEB-4666-9805-AAFA650A1E21}">
  <ds:schemaRefs>
    <ds:schemaRef ds:uri="ESRI.ArcGIS.Mapping.OfficeIntegration.PowerPointInfo"/>
  </ds:schemaRefs>
</ds:datastoreItem>
</file>

<file path=customXml/itemProps47.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48.xml><?xml version="1.0" encoding="utf-8"?>
<ds:datastoreItem xmlns:ds="http://schemas.openxmlformats.org/officeDocument/2006/customXml" ds:itemID="{B65567E1-8179-4BB3-BD9F-6A548206914C}">
  <ds:schemaRefs>
    <ds:schemaRef ds:uri="ESRI.ArcGIS.Mapping.OfficeIntegration.PowerPointInfo"/>
  </ds:schemaRefs>
</ds:datastoreItem>
</file>

<file path=customXml/itemProps49.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5.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50.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51.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52.xml><?xml version="1.0" encoding="utf-8"?>
<ds:datastoreItem xmlns:ds="http://schemas.openxmlformats.org/officeDocument/2006/customXml" ds:itemID="{715E45C5-AE84-4233-854C-80A6370F4D1A}">
  <ds:schemaRefs>
    <ds:schemaRef ds:uri="ESRI.ArcGIS.Mapping.OfficeIntegration.PowerPointInfo"/>
  </ds:schemaRefs>
</ds:datastoreItem>
</file>

<file path=customXml/itemProps53.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54.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55.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56.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57.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58.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59.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6.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60.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61.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62.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63.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64.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65.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66.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67.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68.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69.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7.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70.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71.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72.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73.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74.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75.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76.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77.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78.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79.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8.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80.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81.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82.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83.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84.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85.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86.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87.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88.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89.xml><?xml version="1.0" encoding="utf-8"?>
<ds:datastoreItem xmlns:ds="http://schemas.openxmlformats.org/officeDocument/2006/customXml" ds:itemID="{352269AF-A4B5-479E-A2E2-C6FCAC682C2A}">
  <ds:schemaRefs>
    <ds:schemaRef ds:uri="ESRI.ArcGIS.Mapping.OfficeIntegration.PowerPointInfo"/>
  </ds:schemaRefs>
</ds:datastoreItem>
</file>

<file path=customXml/itemProps9.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90.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91.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92.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93.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94.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95.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96.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97.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98.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99.xml><?xml version="1.0" encoding="utf-8"?>
<ds:datastoreItem xmlns:ds="http://schemas.openxmlformats.org/officeDocument/2006/customXml" ds:itemID="{72055057-C7C7-43FA-B227-8F9A8EF5771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146156</TotalTime>
  <Words>2554</Words>
  <Application>Microsoft Office PowerPoint</Application>
  <PresentationFormat>On-screen Show (4:3)</PresentationFormat>
  <Paragraphs>614</Paragraphs>
  <Slides>43</Slides>
  <Notes>20</Notes>
  <HiddenSlides>0</HiddenSlides>
  <MMClips>0</MMClips>
  <ScaleCrop>false</ScaleCrop>
  <HeadingPairs>
    <vt:vector size="6" baseType="variant">
      <vt:variant>
        <vt:lpstr>Theme</vt:lpstr>
      </vt:variant>
      <vt:variant>
        <vt:i4>23</vt:i4>
      </vt:variant>
      <vt:variant>
        <vt:lpstr>Embedded OLE Servers</vt:lpstr>
      </vt:variant>
      <vt:variant>
        <vt:i4>1</vt:i4>
      </vt:variant>
      <vt:variant>
        <vt:lpstr>Slide Titles</vt:lpstr>
      </vt:variant>
      <vt:variant>
        <vt:i4>43</vt:i4>
      </vt:variant>
    </vt:vector>
  </HeadingPairs>
  <TitlesOfParts>
    <vt:vector size="67" baseType="lpstr">
      <vt:lpstr>2_기본 디자인</vt:lpstr>
      <vt:lpstr>3_기본 디자인</vt:lpstr>
      <vt:lpstr>5_Default Design</vt:lpstr>
      <vt:lpstr>8_Default Design</vt:lpstr>
      <vt:lpstr>11_Default Design</vt:lpstr>
      <vt:lpstr>9_Default Design</vt:lpstr>
      <vt:lpstr>14_Default Design</vt:lpstr>
      <vt:lpstr>Office 主题​​</vt:lpstr>
      <vt:lpstr>10_Default Design</vt:lpstr>
      <vt:lpstr>20_Default Design</vt:lpstr>
      <vt:lpstr>22_Default Design</vt:lpstr>
      <vt:lpstr>8_Office Theme</vt:lpstr>
      <vt:lpstr>11_Office Theme</vt:lpstr>
      <vt:lpstr>3_模版</vt:lpstr>
      <vt:lpstr>25_Default Design</vt:lpstr>
      <vt:lpstr>221TGp_sky_light</vt:lpstr>
      <vt:lpstr>7_Default Design</vt:lpstr>
      <vt:lpstr>2_EMPA课题组模板</vt:lpstr>
      <vt:lpstr>Edge</vt:lpstr>
      <vt:lpstr>4_Default Design</vt:lpstr>
      <vt:lpstr>Office Theme</vt:lpstr>
      <vt:lpstr>2_Office Theme</vt:lpstr>
      <vt:lpstr>2_Default Design</vt:lpstr>
      <vt:lpstr>Drawing</vt:lpstr>
      <vt:lpstr>Slide 1</vt:lpstr>
      <vt:lpstr>Outline</vt:lpstr>
      <vt:lpstr>What is ABaCAS ?</vt:lpstr>
      <vt:lpstr>Slide 4</vt:lpstr>
      <vt:lpstr>Slide 5</vt:lpstr>
      <vt:lpstr>“ABaCAS”: Air Benefit and Cost &amp; Attainment Assessment System </vt:lpstr>
      <vt:lpstr>ICET: International Control cost Estimate Tool</vt:lpstr>
      <vt:lpstr>RSM: Response Surface Model</vt:lpstr>
      <vt:lpstr>SMAT-CE: Software for Model Attainment Test</vt:lpstr>
      <vt:lpstr>BenMAP-CE: Environmental Benefit Mapping &amp; Analysis (Community Edition) </vt:lpstr>
      <vt:lpstr>“ABaCAS-SE”: ABaCAS “Streamlined Edition”</vt:lpstr>
      <vt:lpstr> “ABaCAS-SE”: (Streamlined Edition”, 2016-2017) </vt:lpstr>
      <vt:lpstr>Slide 13</vt:lpstr>
      <vt:lpstr>ABaCAS-SE：China YRD/Shanghai Case Study</vt:lpstr>
      <vt:lpstr>“ABaCAS-SE” (Streamlined Edition):  Developed for Policy-Making and Analysis</vt:lpstr>
      <vt:lpstr>China YRD “2030” PM2.5 Case</vt:lpstr>
      <vt:lpstr>Western U.S. Case Study (ABaCAS-SE)</vt:lpstr>
      <vt:lpstr>“ABaCAS-OE”:  Optimized Edition (2018 Prototype)</vt:lpstr>
      <vt:lpstr>Slide 19</vt:lpstr>
      <vt:lpstr> “ABaCAS-OE ” (2018)  (Optimized Edition”: under “ABaCAS 3.0”) </vt:lpstr>
      <vt:lpstr>Recent RSM Development: “pf-RSM”</vt:lpstr>
      <vt:lpstr>“pf-RSM” Methodology</vt:lpstr>
      <vt:lpstr>“pf-RSM” Validation : PM 2.5 </vt:lpstr>
      <vt:lpstr>“i-RSM”(2018-2019 under development)</vt:lpstr>
      <vt:lpstr>LE-CO: Least-Cost Control Strategy Optimizer</vt:lpstr>
      <vt:lpstr>Slide 26</vt:lpstr>
      <vt:lpstr>“ABaCAS”: Air Benefit and Cost &amp; Attainment Assessment System Analytical Tools added in “ABaCAS 2.7” (2017-2018)  </vt:lpstr>
      <vt:lpstr>Slide 28</vt:lpstr>
      <vt:lpstr>Slide 29</vt:lpstr>
      <vt:lpstr>Slide 30</vt:lpstr>
      <vt:lpstr>“Data Fusion” Tool  (Fusing Model and Monitor and/or other data) </vt:lpstr>
      <vt:lpstr>Slide 32</vt:lpstr>
      <vt:lpstr>Slide 33</vt:lpstr>
      <vt:lpstr>Slide 34</vt:lpstr>
      <vt:lpstr>Slide 35</vt:lpstr>
      <vt:lpstr>Slide 36</vt:lpstr>
      <vt:lpstr>Slide 37</vt:lpstr>
      <vt:lpstr>Slide 38</vt:lpstr>
      <vt:lpstr>2018 Papers/Publications and 2018 CMAS Conference Presentations</vt:lpstr>
      <vt:lpstr>Slide 40</vt:lpstr>
      <vt:lpstr>2018 ABaCAS/CMAS Conference/Training Workshop (Beijing, 5/21-23)</vt:lpstr>
      <vt:lpstr>Slide 42</vt:lpstr>
      <vt:lpstr>Slide 43</vt:lpstr>
    </vt:vector>
  </TitlesOfParts>
  <Company>US_EPA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sphillip</dc:creator>
  <cp:lastModifiedBy>Jang Carey</cp:lastModifiedBy>
  <cp:revision>1486</cp:revision>
  <cp:lastPrinted>2018-10-17T13:47:22Z</cp:lastPrinted>
  <dcterms:created xsi:type="dcterms:W3CDTF">2008-03-17T20:53:17Z</dcterms:created>
  <dcterms:modified xsi:type="dcterms:W3CDTF">2018-10-22T02:06:06Z</dcterms:modified>
</cp:coreProperties>
</file>