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79"/>
  </p:sldMasterIdLst>
  <p:notesMasterIdLst>
    <p:notesMasterId r:id="rId198"/>
  </p:notesMasterIdLst>
  <p:handoutMasterIdLst>
    <p:handoutMasterId r:id="rId199"/>
  </p:handoutMasterIdLst>
  <p:sldIdLst>
    <p:sldId id="258" r:id="rId180"/>
    <p:sldId id="260" r:id="rId181"/>
    <p:sldId id="271" r:id="rId182"/>
    <p:sldId id="272" r:id="rId183"/>
    <p:sldId id="275" r:id="rId184"/>
    <p:sldId id="280" r:id="rId185"/>
    <p:sldId id="278" r:id="rId186"/>
    <p:sldId id="284" r:id="rId187"/>
    <p:sldId id="283" r:id="rId188"/>
    <p:sldId id="279" r:id="rId189"/>
    <p:sldId id="287" r:id="rId190"/>
    <p:sldId id="288" r:id="rId191"/>
    <p:sldId id="289" r:id="rId192"/>
    <p:sldId id="297" r:id="rId193"/>
    <p:sldId id="293" r:id="rId194"/>
    <p:sldId id="299" r:id="rId195"/>
    <p:sldId id="294" r:id="rId196"/>
    <p:sldId id="276" r:id="rId19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86DB6"/>
    <a:srgbClr val="026CB6"/>
    <a:srgbClr val="056CB6"/>
    <a:srgbClr val="355777"/>
    <a:srgbClr val="003F69"/>
    <a:srgbClr val="0070B9"/>
    <a:srgbClr val="0B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925" autoAdjust="0"/>
  </p:normalViewPr>
  <p:slideViewPr>
    <p:cSldViewPr>
      <p:cViewPr varScale="1">
        <p:scale>
          <a:sx n="72" d="100"/>
          <a:sy n="72" d="100"/>
        </p:scale>
        <p:origin x="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slide" Target="slides/slide12.xml"/><Relationship Id="rId196" Type="http://schemas.openxmlformats.org/officeDocument/2006/relationships/slide" Target="slides/slide17.xml"/><Relationship Id="rId200" Type="http://schemas.openxmlformats.org/officeDocument/2006/relationships/presProps" Target="presProps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28" Type="http://schemas.openxmlformats.org/officeDocument/2006/relationships/customXml" Target="../customXml/item128.xml"/><Relationship Id="rId144" Type="http://schemas.openxmlformats.org/officeDocument/2006/relationships/customXml" Target="../customXml/item144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65" Type="http://schemas.openxmlformats.org/officeDocument/2006/relationships/customXml" Target="../customXml/item165.xml"/><Relationship Id="rId181" Type="http://schemas.openxmlformats.org/officeDocument/2006/relationships/slide" Target="slides/slide2.xml"/><Relationship Id="rId186" Type="http://schemas.openxmlformats.org/officeDocument/2006/relationships/slide" Target="slides/slide7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customXml" Target="../customXml/item134.xml"/><Relationship Id="rId139" Type="http://schemas.openxmlformats.org/officeDocument/2006/relationships/customXml" Target="../customXml/item13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55" Type="http://schemas.openxmlformats.org/officeDocument/2006/relationships/customXml" Target="../customXml/item155.xml"/><Relationship Id="rId171" Type="http://schemas.openxmlformats.org/officeDocument/2006/relationships/customXml" Target="../customXml/item171.xml"/><Relationship Id="rId176" Type="http://schemas.openxmlformats.org/officeDocument/2006/relationships/customXml" Target="../customXml/item176.xml"/><Relationship Id="rId192" Type="http://schemas.openxmlformats.org/officeDocument/2006/relationships/slide" Target="slides/slide13.xml"/><Relationship Id="rId197" Type="http://schemas.openxmlformats.org/officeDocument/2006/relationships/slide" Target="slides/slide18.xml"/><Relationship Id="rId201" Type="http://schemas.openxmlformats.org/officeDocument/2006/relationships/viewProps" Target="view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customXml" Target="../customXml/item161.xml"/><Relationship Id="rId166" Type="http://schemas.openxmlformats.org/officeDocument/2006/relationships/customXml" Target="../customXml/item166.xml"/><Relationship Id="rId182" Type="http://schemas.openxmlformats.org/officeDocument/2006/relationships/slide" Target="slides/slide3.xml"/><Relationship Id="rId187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customXml" Target="../customXml/item151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notesMaster" Target="notesMasters/notesMaster1.xml"/><Relationship Id="rId172" Type="http://schemas.openxmlformats.org/officeDocument/2006/relationships/customXml" Target="../customXml/item172.xml"/><Relationship Id="rId193" Type="http://schemas.openxmlformats.org/officeDocument/2006/relationships/slide" Target="slides/slide14.xml"/><Relationship Id="rId202" Type="http://schemas.openxmlformats.org/officeDocument/2006/relationships/theme" Target="theme/theme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slide" Target="slides/slide9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ustomXml" Target="../customXml/item162.xml"/><Relationship Id="rId183" Type="http://schemas.openxmlformats.org/officeDocument/2006/relationships/slide" Target="slides/slide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slide" Target="slides/slide15.xml"/><Relationship Id="rId199" Type="http://schemas.openxmlformats.org/officeDocument/2006/relationships/handoutMaster" Target="handoutMasters/handoutMaster1.xml"/><Relationship Id="rId203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slide" Target="slides/slide5.xml"/><Relationship Id="rId189" Type="http://schemas.openxmlformats.org/officeDocument/2006/relationships/slide" Target="slides/slide10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slideMaster" Target="slideMasters/slideMaster1.xml"/><Relationship Id="rId195" Type="http://schemas.openxmlformats.org/officeDocument/2006/relationships/slide" Target="slides/slide16.xml"/><Relationship Id="rId190" Type="http://schemas.openxmlformats.org/officeDocument/2006/relationships/slide" Target="slides/slide11.xml"/><Relationship Id="rId204" Type="http://schemas.microsoft.com/office/2015/10/relationships/revisionInfo" Target="revisionInfo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1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(1) While “</a:t>
            </a:r>
            <a:r>
              <a:rPr lang="en-US" baseline="0" dirty="0" err="1"/>
              <a:t>arial</a:t>
            </a:r>
            <a:r>
              <a:rPr lang="en-US" baseline="0" dirty="0"/>
              <a:t>” is used in this example, other fonts may be used. Please strive for consistency in font type and size. </a:t>
            </a:r>
            <a:endParaRPr lang="en-US" dirty="0"/>
          </a:p>
          <a:p>
            <a:pPr eaLnBrk="1" hangingPunct="1"/>
            <a:r>
              <a:rPr lang="en-US" baseline="0" dirty="0"/>
              <a:t>(2) While a blue background is shown here, other colors noted on the EPA/ORD intranet site may be used.</a:t>
            </a:r>
          </a:p>
          <a:p>
            <a:pPr eaLnBrk="1" hangingPunct="1"/>
            <a:r>
              <a:rPr lang="en-US" baseline="0" dirty="0"/>
              <a:t>(3) A picture may be added if desired.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--- The goal is to promote our CED “brand” and maintain some degree of consistency among CED presentations.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582EA-DA63-4B44-B43D-B8559A932F3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Disclaimer</a:t>
            </a:r>
            <a:r>
              <a:rPr lang="en-US" baseline="0" dirty="0"/>
              <a:t> may be placed elsewhere in the presentation (such as the title slide or the “final” slide); however, it should be clearly legible.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8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6" y="6286"/>
            <a:ext cx="9929284" cy="68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103632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62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52400"/>
            <a:ext cx="15416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914400"/>
            <a:ext cx="10439399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/>
              <a:t>Evaluation and Intercomparison of CMAQ-Simulated Ozone and PM</a:t>
            </a:r>
            <a:r>
              <a:rPr lang="en-US" b="0" baseline="-25000" dirty="0"/>
              <a:t>2.5</a:t>
            </a:r>
            <a:r>
              <a:rPr lang="en-US" b="0" dirty="0"/>
              <a:t> Trends Over the United States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43000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Office of Research and Development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National Exposure Research Laboratory, Computational Exposure Division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95400" y="2743200"/>
            <a:ext cx="9695793" cy="2514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i="0" dirty="0">
                <a:latin typeface="+mj-lt"/>
              </a:rPr>
              <a:t>Christian Hogrefe, Kristen M. Foley, K. Wyat Appel, Shawn J. Roselle, </a:t>
            </a:r>
            <a:br>
              <a:rPr lang="en-US" sz="2000" i="0" dirty="0">
                <a:latin typeface="+mj-lt"/>
              </a:rPr>
            </a:br>
            <a:r>
              <a:rPr lang="en-US" sz="2000" i="0" dirty="0">
                <a:latin typeface="+mj-lt"/>
              </a:rPr>
              <a:t>Donna Schwede, Jesse O. Bash, and Rohit Mathur</a:t>
            </a:r>
            <a:endParaRPr lang="en-US" sz="2000" i="0" baseline="30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000" i="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i="0" dirty="0">
                <a:latin typeface="+mj-lt"/>
              </a:rPr>
              <a:t>Computational Exposure Division, National Exposure Research Laboratory, </a:t>
            </a:r>
            <a:br>
              <a:rPr lang="en-US" sz="1800" i="0" dirty="0">
                <a:latin typeface="+mj-lt"/>
              </a:rPr>
            </a:br>
            <a:r>
              <a:rPr lang="en-US" sz="1800" i="0" dirty="0">
                <a:latin typeface="+mj-lt"/>
              </a:rPr>
              <a:t>U.S. Environmental Protection Agency, RTP, NC, US</a:t>
            </a:r>
            <a:endParaRPr lang="en-US" i="0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endParaRPr lang="en-US" i="0" dirty="0">
              <a:latin typeface="+mj-lt"/>
            </a:endParaRP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i="0" dirty="0">
                <a:latin typeface="+mj-lt"/>
              </a:rPr>
              <a:t>17th Annual CMAS Conference, Chapel Hill, NC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i="0" dirty="0">
                <a:latin typeface="+mj-lt"/>
              </a:rPr>
              <a:t>October 22-24,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10160000" cy="990600"/>
          </a:xfrm>
        </p:spPr>
        <p:txBody>
          <a:bodyPr/>
          <a:lstStyle/>
          <a:p>
            <a:r>
              <a:rPr lang="en-US" dirty="0"/>
              <a:t>Observed and Modeled Summer MDA8 O</a:t>
            </a:r>
            <a:r>
              <a:rPr lang="en-US" baseline="-25000" dirty="0"/>
              <a:t>3 </a:t>
            </a:r>
            <a:r>
              <a:rPr lang="en-US" dirty="0"/>
              <a:t>Trends and </a:t>
            </a:r>
            <a:r>
              <a:rPr lang="en-US" dirty="0" err="1"/>
              <a:t>Interannual</a:t>
            </a:r>
            <a:r>
              <a:rPr lang="en-US" dirty="0"/>
              <a:t> Variability by Percentile</a:t>
            </a:r>
            <a:endParaRPr lang="en-US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1D483-C7C2-40E1-82AA-5AF241859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3"/>
          <a:stretch/>
        </p:blipFill>
        <p:spPr>
          <a:xfrm>
            <a:off x="609600" y="1600200"/>
            <a:ext cx="4495800" cy="347312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4BBD72-80D7-4CB2-8D68-70DEED119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087585"/>
            <a:ext cx="10363200" cy="685800"/>
          </a:xfrm>
        </p:spPr>
        <p:txBody>
          <a:bodyPr/>
          <a:lstStyle/>
          <a:p>
            <a:r>
              <a:rPr lang="en-US" dirty="0"/>
              <a:t>Rate of summer MDA8 O</a:t>
            </a:r>
            <a:r>
              <a:rPr lang="en-US" baseline="-25000" dirty="0"/>
              <a:t>3 </a:t>
            </a:r>
            <a:r>
              <a:rPr lang="en-US" dirty="0"/>
              <a:t>decrease generally underestimated by both simulations across all percentiles</a:t>
            </a:r>
          </a:p>
          <a:p>
            <a:r>
              <a:rPr lang="en-US" dirty="0"/>
              <a:t>ECODEP trends are less variable across percentiles</a:t>
            </a:r>
          </a:p>
          <a:p>
            <a:r>
              <a:rPr lang="en-US" dirty="0" err="1"/>
              <a:t>Interannual</a:t>
            </a:r>
            <a:r>
              <a:rPr lang="en-US" dirty="0"/>
              <a:t> variability is underestimated, especially by the DOE runs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B22ED-3AC8-4D32-856E-AC8F123805EC}"/>
              </a:ext>
            </a:extLst>
          </p:cNvPr>
          <p:cNvSpPr txBox="1"/>
          <p:nvPr/>
        </p:nvSpPr>
        <p:spPr>
          <a:xfrm>
            <a:off x="685800" y="111591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 and Modeled Trends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3537B6-3C61-4BE2-952E-35692C21A2B4}"/>
              </a:ext>
            </a:extLst>
          </p:cNvPr>
          <p:cNvSpPr txBox="1"/>
          <p:nvPr/>
        </p:nvSpPr>
        <p:spPr>
          <a:xfrm>
            <a:off x="6248400" y="11385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Modeled / Observed </a:t>
            </a:r>
            <a:r>
              <a:rPr lang="en-US" dirty="0" err="1"/>
              <a:t>Interannual</a:t>
            </a:r>
            <a:r>
              <a:rPr lang="en-US" dirty="0"/>
              <a:t> Variability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24B2A-A833-49A0-AE72-4CB2EC82A618}"/>
              </a:ext>
            </a:extLst>
          </p:cNvPr>
          <p:cNvGrpSpPr/>
          <p:nvPr/>
        </p:nvGrpSpPr>
        <p:grpSpPr>
          <a:xfrm>
            <a:off x="6896729" y="1614458"/>
            <a:ext cx="4419600" cy="3414742"/>
            <a:chOff x="6896729" y="1524000"/>
            <a:chExt cx="4419600" cy="40243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BF9FB6-5A71-45B8-AA65-43BA6A561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35"/>
            <a:stretch/>
          </p:blipFill>
          <p:spPr>
            <a:xfrm>
              <a:off x="6896729" y="1524000"/>
              <a:ext cx="4419600" cy="402434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35285B-0172-4B6F-9383-27F62A09739F}"/>
                </a:ext>
              </a:extLst>
            </p:cNvPr>
            <p:cNvCxnSpPr/>
            <p:nvPr/>
          </p:nvCxnSpPr>
          <p:spPr bwMode="auto">
            <a:xfrm>
              <a:off x="7391400" y="1865012"/>
              <a:ext cx="38862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48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10160000" cy="990600"/>
          </a:xfrm>
        </p:spPr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Seasonal Variability and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576F-B78F-4FA3-A514-AD4A8FB7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5105400"/>
            <a:ext cx="10885139" cy="890242"/>
          </a:xfrm>
        </p:spPr>
        <p:txBody>
          <a:bodyPr/>
          <a:lstStyle/>
          <a:p>
            <a:r>
              <a:rPr lang="en-US" dirty="0"/>
              <a:t>Both simulations tend to reverse the observed seasonal cycle across the East</a:t>
            </a:r>
          </a:p>
          <a:p>
            <a:r>
              <a:rPr lang="en-US" dirty="0"/>
              <a:t>This manifests itself in negative summer biases and positive winter biases</a:t>
            </a:r>
          </a:p>
          <a:p>
            <a:r>
              <a:rPr lang="en-US" dirty="0"/>
              <a:t>Newer model versions likely would show improved performance due to updates for organic aerosols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10761-2251-4974-A7B7-A8FF99925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5"/>
          <a:stretch/>
        </p:blipFill>
        <p:spPr>
          <a:xfrm>
            <a:off x="33030" y="1231434"/>
            <a:ext cx="5943600" cy="3877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012BCC-B3CB-4E90-84D2-8C37BD13695F}"/>
              </a:ext>
            </a:extLst>
          </p:cNvPr>
          <p:cNvSpPr txBox="1"/>
          <p:nvPr/>
        </p:nvSpPr>
        <p:spPr>
          <a:xfrm>
            <a:off x="0" y="724976"/>
            <a:ext cx="594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Observed and Modeled Average Seasonal Cycles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9603E4-A8F3-4BBC-9F4A-44EA2DCE1237}"/>
              </a:ext>
            </a:extLst>
          </p:cNvPr>
          <p:cNvGrpSpPr/>
          <p:nvPr/>
        </p:nvGrpSpPr>
        <p:grpSpPr>
          <a:xfrm>
            <a:off x="6252017" y="744531"/>
            <a:ext cx="5939983" cy="3979869"/>
            <a:chOff x="7017159" y="1328844"/>
            <a:chExt cx="5254184" cy="30875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3B4796-5E73-4055-9C3A-5602F7760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9930" r="6961" b="47726"/>
            <a:stretch/>
          </p:blipFill>
          <p:spPr>
            <a:xfrm>
              <a:off x="7025753" y="1676400"/>
              <a:ext cx="4655154" cy="12365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644953-46A1-4B41-A1A8-1A63AE4733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1094" r="6840" b="48337"/>
            <a:stretch/>
          </p:blipFill>
          <p:spPr>
            <a:xfrm>
              <a:off x="7017159" y="3238382"/>
              <a:ext cx="4684578" cy="117800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1E6764-F58A-4F21-8C0F-5FD99825D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039" b="47726"/>
            <a:stretch/>
          </p:blipFill>
          <p:spPr>
            <a:xfrm>
              <a:off x="11758069" y="2076391"/>
              <a:ext cx="348267" cy="19985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BEAFA1-4C46-4D1D-BA16-1FA6F17C3875}"/>
                </a:ext>
              </a:extLst>
            </p:cNvPr>
            <p:cNvSpPr txBox="1"/>
            <p:nvPr/>
          </p:nvSpPr>
          <p:spPr>
            <a:xfrm>
              <a:off x="8545711" y="1328844"/>
              <a:ext cx="16152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Summer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D90F68-6DD3-45C5-8973-901EF1B7F416}"/>
                </a:ext>
              </a:extLst>
            </p:cNvPr>
            <p:cNvSpPr txBox="1"/>
            <p:nvPr/>
          </p:nvSpPr>
          <p:spPr>
            <a:xfrm>
              <a:off x="8458199" y="2875626"/>
              <a:ext cx="16152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Winter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E8C40F-C7DE-4D13-AA9B-0359ABACB2CD}"/>
                </a:ext>
              </a:extLst>
            </p:cNvPr>
            <p:cNvSpPr txBox="1"/>
            <p:nvPr/>
          </p:nvSpPr>
          <p:spPr>
            <a:xfrm>
              <a:off x="11593060" y="3892542"/>
              <a:ext cx="6782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µg/m</a:t>
              </a:r>
              <a:r>
                <a:rPr lang="en-US" sz="1400" baseline="30000" dirty="0"/>
                <a:t>3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62549F6-AC1B-4770-BF45-2C55877A0929}"/>
              </a:ext>
            </a:extLst>
          </p:cNvPr>
          <p:cNvSpPr/>
          <p:nvPr/>
        </p:nvSpPr>
        <p:spPr bwMode="auto">
          <a:xfrm>
            <a:off x="2286000" y="838200"/>
            <a:ext cx="3810000" cy="42672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6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3268B-A9EE-4557-A9E8-6ED08C8D6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0"/>
          <a:stretch/>
        </p:blipFill>
        <p:spPr>
          <a:xfrm>
            <a:off x="-18107" y="1466187"/>
            <a:ext cx="5257800" cy="3537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F9B83-E6A7-491C-B1E6-E49A172C18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2"/>
          <a:stretch/>
        </p:blipFill>
        <p:spPr>
          <a:xfrm>
            <a:off x="6271411" y="1484678"/>
            <a:ext cx="5826842" cy="35302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400260A-018B-4991-AB7F-7BB37E19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0"/>
            <a:ext cx="10439400" cy="990600"/>
          </a:xfrm>
        </p:spPr>
        <p:txBody>
          <a:bodyPr/>
          <a:lstStyle/>
          <a:p>
            <a:r>
              <a:rPr lang="en-US" sz="3200" dirty="0"/>
              <a:t>Anthropogenic PM</a:t>
            </a:r>
            <a:r>
              <a:rPr lang="en-US" sz="3200" baseline="-25000" dirty="0"/>
              <a:t>2.5</a:t>
            </a:r>
            <a:r>
              <a:rPr lang="en-US" sz="3200" dirty="0"/>
              <a:t> and Primary Organic Carbon (POC) Emission Time Series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96497D-4F19-4623-AA04-E5087058F64E}"/>
              </a:ext>
            </a:extLst>
          </p:cNvPr>
          <p:cNvSpPr txBox="1">
            <a:spLocks/>
          </p:cNvSpPr>
          <p:nvPr/>
        </p:nvSpPr>
        <p:spPr>
          <a:xfrm>
            <a:off x="975511" y="5099324"/>
            <a:ext cx="10591800" cy="1319755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DOE has higher primary PM</a:t>
            </a:r>
            <a:r>
              <a:rPr lang="en-US" baseline="-25000" dirty="0"/>
              <a:t>2.5</a:t>
            </a:r>
            <a:r>
              <a:rPr lang="en-US" dirty="0"/>
              <a:t> emissions than ECODEP in the East, likely explaining the higher winter PM</a:t>
            </a:r>
            <a:r>
              <a:rPr lang="en-US" baseline="-25000" dirty="0"/>
              <a:t>2.5</a:t>
            </a:r>
            <a:r>
              <a:rPr lang="en-US" dirty="0"/>
              <a:t> concentration bias</a:t>
            </a:r>
          </a:p>
          <a:p>
            <a:r>
              <a:rPr lang="en-US" dirty="0"/>
              <a:t>ECODEP tends to have a higher POC emission loading and larger year-to-year variability, especially in the West (use of year-specific fire emissions)</a:t>
            </a:r>
          </a:p>
          <a:p>
            <a:endParaRPr lang="en-US" kern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AFD26B-D360-44E1-89D6-D9790AAA2835}"/>
              </a:ext>
            </a:extLst>
          </p:cNvPr>
          <p:cNvSpPr txBox="1"/>
          <p:nvPr/>
        </p:nvSpPr>
        <p:spPr>
          <a:xfrm>
            <a:off x="228600" y="961649"/>
            <a:ext cx="515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Total PM</a:t>
            </a:r>
            <a:r>
              <a:rPr lang="en-US" baseline="-25000" dirty="0"/>
              <a:t>25</a:t>
            </a:r>
            <a:r>
              <a:rPr lang="en-US" dirty="0"/>
              <a:t> Emissions (</a:t>
            </a:r>
            <a:r>
              <a:rPr lang="en-US" dirty="0" err="1"/>
              <a:t>Tg</a:t>
            </a:r>
            <a:r>
              <a:rPr lang="en-US" dirty="0"/>
              <a:t>/yr)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AEDE47-F2BC-4001-B876-E079DB839852}"/>
              </a:ext>
            </a:extLst>
          </p:cNvPr>
          <p:cNvSpPr txBox="1"/>
          <p:nvPr/>
        </p:nvSpPr>
        <p:spPr>
          <a:xfrm>
            <a:off x="6553200" y="923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Total POC Emissions (</a:t>
            </a:r>
            <a:r>
              <a:rPr lang="en-US" dirty="0" err="1"/>
              <a:t>Tg</a:t>
            </a:r>
            <a:r>
              <a:rPr lang="en-US" dirty="0"/>
              <a:t>/yr)</a:t>
            </a:r>
          </a:p>
        </p:txBody>
      </p:sp>
    </p:spTree>
    <p:extLst>
      <p:ext uri="{BB962C8B-B14F-4D97-AF65-F5344CB8AC3E}">
        <p14:creationId xmlns:p14="http://schemas.microsoft.com/office/powerpoint/2010/main" val="359538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10160000" cy="990600"/>
          </a:xfrm>
        </p:spPr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Annual Average Model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576F-B78F-4FA3-A514-AD4A8FB7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945185"/>
            <a:ext cx="11074400" cy="685800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DOE shows stronger downward trends in the East</a:t>
            </a:r>
          </a:p>
          <a:p>
            <a:r>
              <a:rPr lang="en-US" dirty="0">
                <a:sym typeface="Wingdings" panose="05000000000000000000" pitchFamily="2" charset="2"/>
              </a:rPr>
              <a:t>Divergence in the direction of trends in parts of the West</a:t>
            </a:r>
          </a:p>
          <a:p>
            <a:r>
              <a:rPr lang="en-US" dirty="0"/>
              <a:t>State outlines are visible in some PM</a:t>
            </a:r>
            <a:r>
              <a:rPr lang="en-US" baseline="-25000" dirty="0"/>
              <a:t>2.5</a:t>
            </a:r>
            <a:r>
              <a:rPr lang="en-US" dirty="0"/>
              <a:t> concentration trends, likely</a:t>
            </a:r>
            <a:r>
              <a:rPr lang="en-US" dirty="0">
                <a:sym typeface="Wingdings" panose="05000000000000000000" pitchFamily="2" charset="2"/>
              </a:rPr>
              <a:t> driven by state-specific assumptions in the processing of primary PM</a:t>
            </a:r>
            <a:r>
              <a:rPr lang="en-US" baseline="-25000" dirty="0"/>
              <a:t>2.5</a:t>
            </a:r>
            <a:r>
              <a:rPr lang="en-US" dirty="0">
                <a:sym typeface="Wingdings" panose="05000000000000000000" pitchFamily="2" charset="2"/>
              </a:rPr>
              <a:t> emissions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4B0337-8F68-48D8-9A88-4915EE334D00}"/>
              </a:ext>
            </a:extLst>
          </p:cNvPr>
          <p:cNvGrpSpPr/>
          <p:nvPr/>
        </p:nvGrpSpPr>
        <p:grpSpPr>
          <a:xfrm>
            <a:off x="1143000" y="1123657"/>
            <a:ext cx="9178880" cy="3708633"/>
            <a:chOff x="1" y="1864886"/>
            <a:chExt cx="9178880" cy="37086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8B567A-0DE5-4B8B-B56F-85480D7D0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406"/>
            <a:stretch/>
          </p:blipFill>
          <p:spPr>
            <a:xfrm>
              <a:off x="1" y="1864886"/>
              <a:ext cx="4571999" cy="28945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052B6AD-F50F-4E0C-A05A-F5C383E67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1439"/>
            <a:stretch/>
          </p:blipFill>
          <p:spPr>
            <a:xfrm>
              <a:off x="4648200" y="1864886"/>
              <a:ext cx="4530681" cy="289455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AC8BC0-3688-47C9-BAAB-58D37523E716}"/>
                </a:ext>
              </a:extLst>
            </p:cNvPr>
            <p:cNvGrpSpPr/>
            <p:nvPr/>
          </p:nvGrpSpPr>
          <p:grpSpPr>
            <a:xfrm>
              <a:off x="2133600" y="4766428"/>
              <a:ext cx="6228031" cy="807091"/>
              <a:chOff x="2133600" y="4766428"/>
              <a:chExt cx="6228031" cy="80709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C453F06-B68B-47FE-81F6-45D71AEC9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3600" y="4766428"/>
                <a:ext cx="5486400" cy="8001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4A1977-90FB-49D1-856D-2D8C2E07D2FF}"/>
                  </a:ext>
                </a:extLst>
              </p:cNvPr>
              <p:cNvSpPr txBox="1"/>
              <p:nvPr/>
            </p:nvSpPr>
            <p:spPr>
              <a:xfrm>
                <a:off x="6941782" y="5111854"/>
                <a:ext cx="1419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µg/m</a:t>
                </a:r>
                <a:r>
                  <a:rPr lang="en-US" baseline="30000" dirty="0"/>
                  <a:t>3</a:t>
                </a:r>
                <a:r>
                  <a:rPr lang="en-US" dirty="0"/>
                  <a:t>/yr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057C51-C853-4880-992D-8C22AF206C16}"/>
              </a:ext>
            </a:extLst>
          </p:cNvPr>
          <p:cNvSpPr txBox="1"/>
          <p:nvPr/>
        </p:nvSpPr>
        <p:spPr>
          <a:xfrm>
            <a:off x="2362200" y="7115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DOE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25CA1-7FAB-4FD0-893E-B6118D671A05}"/>
              </a:ext>
            </a:extLst>
          </p:cNvPr>
          <p:cNvSpPr txBox="1"/>
          <p:nvPr/>
        </p:nvSpPr>
        <p:spPr>
          <a:xfrm>
            <a:off x="6913829" y="685800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ECODEP</a:t>
            </a:r>
          </a:p>
        </p:txBody>
      </p:sp>
    </p:spTree>
    <p:extLst>
      <p:ext uri="{BB962C8B-B14F-4D97-AF65-F5344CB8AC3E}">
        <p14:creationId xmlns:p14="http://schemas.microsoft.com/office/powerpoint/2010/main" val="113302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10160000" cy="990600"/>
          </a:xfrm>
        </p:spPr>
        <p:txBody>
          <a:bodyPr/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  <a:r>
              <a:rPr lang="en-US" dirty="0"/>
              <a:t> Species Annual Average Model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576F-B78F-4FA3-A514-AD4A8FB7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370" y="1066800"/>
            <a:ext cx="2813430" cy="4564185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SO</a:t>
            </a:r>
            <a:r>
              <a:rPr lang="en-US" baseline="-25000" dirty="0">
                <a:sym typeface="Wingdings" panose="05000000000000000000" pitchFamily="2" charset="2"/>
              </a:rPr>
              <a:t>4</a:t>
            </a:r>
            <a:r>
              <a:rPr lang="en-US" dirty="0">
                <a:sym typeface="Wingdings" panose="05000000000000000000" pitchFamily="2" charset="2"/>
              </a:rPr>
              <a:t> and NO</a:t>
            </a:r>
            <a:r>
              <a:rPr lang="en-US" baseline="-25000" dirty="0">
                <a:sym typeface="Wingdings" panose="05000000000000000000" pitchFamily="2" charset="2"/>
              </a:rPr>
              <a:t>3</a:t>
            </a:r>
            <a:r>
              <a:rPr lang="en-US" dirty="0">
                <a:sym typeface="Wingdings" panose="05000000000000000000" pitchFamily="2" charset="2"/>
              </a:rPr>
              <a:t> trends are similar for most of the domain</a:t>
            </a:r>
          </a:p>
          <a:p>
            <a:r>
              <a:rPr lang="en-US" dirty="0"/>
              <a:t>OC trends show differences between the simulations, likely due to differences in emissions processing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57C51-C853-4880-992D-8C22AF206C16}"/>
              </a:ext>
            </a:extLst>
          </p:cNvPr>
          <p:cNvSpPr txBox="1"/>
          <p:nvPr/>
        </p:nvSpPr>
        <p:spPr>
          <a:xfrm>
            <a:off x="609600" y="78134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DOE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25CA1-7FAB-4FD0-893E-B6118D671A05}"/>
              </a:ext>
            </a:extLst>
          </p:cNvPr>
          <p:cNvSpPr txBox="1"/>
          <p:nvPr/>
        </p:nvSpPr>
        <p:spPr>
          <a:xfrm>
            <a:off x="229857" y="3200794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ECODEP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AB45C-0260-4A0E-8F39-B90F7F0C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" y="1217357"/>
            <a:ext cx="2930306" cy="1923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4A0BB-258D-4062-948C-85D3540AA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8"/>
          <a:stretch/>
        </p:blipFill>
        <p:spPr>
          <a:xfrm>
            <a:off x="56710" y="3615778"/>
            <a:ext cx="2932082" cy="18950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5627608-A3CC-4738-9232-22024F3B473E}"/>
              </a:ext>
            </a:extLst>
          </p:cNvPr>
          <p:cNvGrpSpPr/>
          <p:nvPr/>
        </p:nvGrpSpPr>
        <p:grpSpPr>
          <a:xfrm>
            <a:off x="2565903" y="5613353"/>
            <a:ext cx="5206497" cy="711213"/>
            <a:chOff x="2814637" y="3000375"/>
            <a:chExt cx="5206497" cy="7112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C083D55-A9C9-4A5F-A0F0-24A95A772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4637" y="3000375"/>
              <a:ext cx="4652963" cy="60778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4A1977-90FB-49D1-856D-2D8C2E07D2FF}"/>
                </a:ext>
              </a:extLst>
            </p:cNvPr>
            <p:cNvSpPr txBox="1"/>
            <p:nvPr/>
          </p:nvSpPr>
          <p:spPr>
            <a:xfrm>
              <a:off x="6553200" y="3249923"/>
              <a:ext cx="1467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µg/m</a:t>
              </a:r>
              <a:r>
                <a:rPr lang="en-US" baseline="30000" dirty="0"/>
                <a:t>3</a:t>
              </a:r>
              <a:r>
                <a:rPr lang="en-US" dirty="0"/>
                <a:t>/yr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816544C-377A-4693-B848-DEBA43386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105" y="1228680"/>
            <a:ext cx="2903804" cy="19123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D89E06-16C0-4ED8-BB68-544A71EA0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334" y="3591207"/>
            <a:ext cx="2906587" cy="19294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EC4968-C1EB-4216-B6FA-780D39347620}"/>
              </a:ext>
            </a:extLst>
          </p:cNvPr>
          <p:cNvSpPr txBox="1"/>
          <p:nvPr/>
        </p:nvSpPr>
        <p:spPr>
          <a:xfrm>
            <a:off x="3657600" y="7994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 DOE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DC2B47-373C-4AE0-93AF-62E3E0ABA27D}"/>
              </a:ext>
            </a:extLst>
          </p:cNvPr>
          <p:cNvSpPr txBox="1"/>
          <p:nvPr/>
        </p:nvSpPr>
        <p:spPr>
          <a:xfrm>
            <a:off x="6716162" y="81124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 DOE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C19970-FE73-42AF-A3BA-FE85FDBF7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603" y="1229428"/>
            <a:ext cx="2928073" cy="19116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E3138D-526F-4941-B449-0447BC9B99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603" y="3589387"/>
            <a:ext cx="2943225" cy="19312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334DFC-D0FB-493A-9179-04BDA14B0027}"/>
              </a:ext>
            </a:extLst>
          </p:cNvPr>
          <p:cNvSpPr txBox="1"/>
          <p:nvPr/>
        </p:nvSpPr>
        <p:spPr>
          <a:xfrm>
            <a:off x="3389319" y="3209846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 ECODEP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D68750-FA7B-4ECB-B439-6409AFAC327E}"/>
              </a:ext>
            </a:extLst>
          </p:cNvPr>
          <p:cNvSpPr txBox="1"/>
          <p:nvPr/>
        </p:nvSpPr>
        <p:spPr>
          <a:xfrm>
            <a:off x="6433677" y="3209845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 ECODEP</a:t>
            </a:r>
          </a:p>
        </p:txBody>
      </p:sp>
    </p:spTree>
    <p:extLst>
      <p:ext uri="{BB962C8B-B14F-4D97-AF65-F5344CB8AC3E}">
        <p14:creationId xmlns:p14="http://schemas.microsoft.com/office/powerpoint/2010/main" val="85961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10160000" cy="990600"/>
          </a:xfrm>
        </p:spPr>
        <p:txBody>
          <a:bodyPr/>
          <a:lstStyle/>
          <a:p>
            <a:r>
              <a:rPr lang="en-US" dirty="0"/>
              <a:t>Trends in AQS PM</a:t>
            </a:r>
            <a:r>
              <a:rPr lang="en-US" baseline="-25000" dirty="0"/>
              <a:t>2.5</a:t>
            </a:r>
            <a:r>
              <a:rPr lang="en-US" dirty="0"/>
              <a:t> Annual 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576F-B78F-4FA3-A514-AD4A8FB7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716" y="5354795"/>
            <a:ext cx="11086084" cy="685800"/>
          </a:xfrm>
        </p:spPr>
        <p:txBody>
          <a:bodyPr/>
          <a:lstStyle/>
          <a:p>
            <a:r>
              <a:rPr lang="en-US" dirty="0"/>
              <a:t>Generally good agreement of both models with observed PM</a:t>
            </a:r>
            <a:r>
              <a:rPr lang="en-US" baseline="-25000" dirty="0"/>
              <a:t>2.5</a:t>
            </a:r>
            <a:r>
              <a:rPr lang="en-US" dirty="0"/>
              <a:t> trends in the East</a:t>
            </a:r>
          </a:p>
          <a:p>
            <a:r>
              <a:rPr lang="en-US" dirty="0"/>
              <a:t>ECODEP does not capture downward trends in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7B45B4-0C74-4DE0-B592-4B3B105E2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57"/>
          <a:stretch/>
        </p:blipFill>
        <p:spPr>
          <a:xfrm>
            <a:off x="76200" y="1193006"/>
            <a:ext cx="5874210" cy="4038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5868FA-84CF-45C3-ABFF-890B0520EA51}"/>
              </a:ext>
            </a:extLst>
          </p:cNvPr>
          <p:cNvSpPr txBox="1"/>
          <p:nvPr/>
        </p:nvSpPr>
        <p:spPr>
          <a:xfrm>
            <a:off x="609600" y="759618"/>
            <a:ext cx="50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Average Time Series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2D988-56C3-4AF8-AFDC-02D860A7D86C}"/>
              </a:ext>
            </a:extLst>
          </p:cNvPr>
          <p:cNvSpPr txBox="1"/>
          <p:nvPr/>
        </p:nvSpPr>
        <p:spPr>
          <a:xfrm>
            <a:off x="6028883" y="1238893"/>
            <a:ext cx="214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71A16-3873-48E0-BC92-CCDA3B83996C}"/>
              </a:ext>
            </a:extLst>
          </p:cNvPr>
          <p:cNvSpPr txBox="1"/>
          <p:nvPr/>
        </p:nvSpPr>
        <p:spPr>
          <a:xfrm>
            <a:off x="7714375" y="1230465"/>
            <a:ext cx="214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B524-3751-4B87-BC12-D92E0B85BC8A}"/>
              </a:ext>
            </a:extLst>
          </p:cNvPr>
          <p:cNvSpPr txBox="1"/>
          <p:nvPr/>
        </p:nvSpPr>
        <p:spPr>
          <a:xfrm>
            <a:off x="9512877" y="1222037"/>
            <a:ext cx="214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ECODEP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55C6DD-79C6-404E-8F7C-6EA95EE7527E}"/>
              </a:ext>
            </a:extLst>
          </p:cNvPr>
          <p:cNvGrpSpPr/>
          <p:nvPr/>
        </p:nvGrpSpPr>
        <p:grpSpPr>
          <a:xfrm>
            <a:off x="6172200" y="1676157"/>
            <a:ext cx="5970649" cy="2295525"/>
            <a:chOff x="6172200" y="1676157"/>
            <a:chExt cx="5970649" cy="22955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CDB02D5-FF9C-433E-A82D-12750AF9818F}"/>
                </a:ext>
              </a:extLst>
            </p:cNvPr>
            <p:cNvGrpSpPr/>
            <p:nvPr/>
          </p:nvGrpSpPr>
          <p:grpSpPr>
            <a:xfrm>
              <a:off x="6172200" y="1683702"/>
              <a:ext cx="5296898" cy="1966473"/>
              <a:chOff x="5932303" y="1688616"/>
              <a:chExt cx="5296898" cy="196647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095CD28-D4C3-4F84-A2D4-FB5BBD078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32303" y="1688616"/>
                <a:ext cx="1764591" cy="196647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520FAD5-A87E-469A-B3C9-0ACDE47FC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6894" y="1700558"/>
                <a:ext cx="1749637" cy="195151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4121EE9-3C24-4433-9D27-F490E286C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4132" y="1700558"/>
                <a:ext cx="1785069" cy="1938294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F85B62-9E5F-4EFB-8F86-21E0AC0F4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14199" y="1676157"/>
              <a:ext cx="628650" cy="2295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763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76200"/>
            <a:ext cx="10618848" cy="990600"/>
          </a:xfrm>
        </p:spPr>
        <p:txBody>
          <a:bodyPr/>
          <a:lstStyle/>
          <a:p>
            <a:r>
              <a:rPr lang="en-US" dirty="0"/>
              <a:t>Trends in IMPROVE and CSN OC Annual Averages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68FA-84CF-45C3-ABFF-890B0520EA51}"/>
              </a:ext>
            </a:extLst>
          </p:cNvPr>
          <p:cNvSpPr txBox="1"/>
          <p:nvPr/>
        </p:nvSpPr>
        <p:spPr>
          <a:xfrm>
            <a:off x="76200" y="75699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Average Time Series, IMPROVE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937580B-6F14-408A-987B-067033DD8E28}"/>
              </a:ext>
            </a:extLst>
          </p:cNvPr>
          <p:cNvSpPr txBox="1">
            <a:spLocks/>
          </p:cNvSpPr>
          <p:nvPr/>
        </p:nvSpPr>
        <p:spPr>
          <a:xfrm>
            <a:off x="406400" y="5538788"/>
            <a:ext cx="10795000" cy="68580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Neither model tends to capture downward OC trends in the central regions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EBB859-706C-457F-B55C-4763CCB25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" y="1257252"/>
            <a:ext cx="5811910" cy="42672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0CE102-E7A2-4C7C-AD8F-8C5A2E76A08F}"/>
              </a:ext>
            </a:extLst>
          </p:cNvPr>
          <p:cNvSpPr txBox="1"/>
          <p:nvPr/>
        </p:nvSpPr>
        <p:spPr>
          <a:xfrm>
            <a:off x="6400800" y="756991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Average Time Series, CSN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40F54-5AA2-4166-AA6B-C8AB34D07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989" y="1284016"/>
            <a:ext cx="5769860" cy="40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576F-B78F-4FA3-A514-AD4A8FB7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854043"/>
            <a:ext cx="11277600" cy="609600"/>
          </a:xfrm>
        </p:spPr>
        <p:txBody>
          <a:bodyPr/>
          <a:lstStyle/>
          <a:p>
            <a:r>
              <a:rPr lang="en-US" dirty="0"/>
              <a:t>Good agreement between observed and modeled PM</a:t>
            </a:r>
            <a:r>
              <a:rPr lang="en-US" baseline="-25000" dirty="0"/>
              <a:t>2.5</a:t>
            </a:r>
            <a:r>
              <a:rPr lang="en-US" dirty="0"/>
              <a:t> trends at 0 – 75</a:t>
            </a:r>
            <a:r>
              <a:rPr lang="en-US" baseline="30000" dirty="0"/>
              <a:t>th</a:t>
            </a:r>
            <a:r>
              <a:rPr lang="en-US" dirty="0"/>
              <a:t> percentiles</a:t>
            </a:r>
          </a:p>
          <a:p>
            <a:r>
              <a:rPr lang="en-US" dirty="0"/>
              <a:t>Disagreement between observed and modeled OC trends across percentiles, likely resulting both from assumptions in emissions processing and outdated model treatment of organic aerosol processes in these CMAQv5.0.2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EAB558-8E2A-40D2-AFA4-B1086496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77134"/>
            <a:ext cx="10287000" cy="1066800"/>
          </a:xfrm>
        </p:spPr>
        <p:txBody>
          <a:bodyPr/>
          <a:lstStyle/>
          <a:p>
            <a:r>
              <a:rPr lang="en-US" sz="2800" dirty="0"/>
              <a:t>Observed and Modeled Trends in Annual AQS PM</a:t>
            </a:r>
            <a:r>
              <a:rPr lang="en-US" sz="2800" baseline="-25000" dirty="0"/>
              <a:t>2.5</a:t>
            </a:r>
            <a:r>
              <a:rPr lang="en-US" sz="2800" dirty="0"/>
              <a:t>, IMPROVE OC, and CSN OC by Percentile</a:t>
            </a:r>
            <a:endParaRPr lang="en-US" sz="28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8EFF05-02F4-459A-89D1-BBDB473693A0}"/>
              </a:ext>
            </a:extLst>
          </p:cNvPr>
          <p:cNvSpPr txBox="1"/>
          <p:nvPr/>
        </p:nvSpPr>
        <p:spPr>
          <a:xfrm>
            <a:off x="825626" y="1219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AQS PM</a:t>
            </a:r>
            <a:r>
              <a:rPr lang="en-US" baseline="-25000" dirty="0"/>
              <a:t>2.5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628D8F-435F-4FF4-8722-A42D8562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968" y="1680865"/>
            <a:ext cx="3828281" cy="30435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5AB795-EEB5-4A55-8DF8-DFCBD1F92027}"/>
              </a:ext>
            </a:extLst>
          </p:cNvPr>
          <p:cNvSpPr txBox="1"/>
          <p:nvPr/>
        </p:nvSpPr>
        <p:spPr>
          <a:xfrm>
            <a:off x="4740479" y="1246422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IMPROVE OC</a:t>
            </a:r>
            <a:endParaRPr lang="en-US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DC6F32-40E9-43A5-B3A0-943B7EFEC130}"/>
              </a:ext>
            </a:extLst>
          </p:cNvPr>
          <p:cNvSpPr txBox="1"/>
          <p:nvPr/>
        </p:nvSpPr>
        <p:spPr>
          <a:xfrm>
            <a:off x="8941965" y="125357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CSN OC</a:t>
            </a:r>
            <a:endParaRPr lang="en-US" baseline="-25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17B512-9B94-413E-B833-DEE23703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680865"/>
            <a:ext cx="3864551" cy="30435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40B76-5514-470E-9B8F-1BB2B3C13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1" y="1687927"/>
            <a:ext cx="3856610" cy="30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C647-88A0-4565-BAFD-DC49825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76200"/>
            <a:ext cx="7289800" cy="990600"/>
          </a:xfrm>
        </p:spPr>
        <p:txBody>
          <a:bodyPr/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30FE-AAF6-436B-A475-01AAD0DB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838200"/>
            <a:ext cx="10972800" cy="5706177"/>
          </a:xfrm>
        </p:spPr>
        <p:txBody>
          <a:bodyPr wrap="square">
            <a:spAutoFit/>
          </a:bodyPr>
          <a:lstStyle/>
          <a:p>
            <a:r>
              <a:rPr lang="en-US" dirty="0"/>
              <a:t>Trends in O</a:t>
            </a:r>
            <a:r>
              <a:rPr lang="en-US" baseline="-25000" dirty="0"/>
              <a:t>3</a:t>
            </a:r>
            <a:r>
              <a:rPr lang="en-US" dirty="0"/>
              <a:t> boundary conditions appear to affect trends in modeled surface ozone concentrations</a:t>
            </a:r>
          </a:p>
          <a:p>
            <a:r>
              <a:rPr lang="en-US" dirty="0"/>
              <a:t>Observed summer O</a:t>
            </a:r>
            <a:r>
              <a:rPr lang="en-US" baseline="-25000" dirty="0"/>
              <a:t>3</a:t>
            </a:r>
            <a:r>
              <a:rPr lang="en-US" dirty="0"/>
              <a:t> trends often are more negative than modeled trends</a:t>
            </a:r>
          </a:p>
          <a:p>
            <a:r>
              <a:rPr lang="en-US" dirty="0"/>
              <a:t>Modeled </a:t>
            </a:r>
            <a:r>
              <a:rPr lang="en-US" dirty="0" err="1"/>
              <a:t>interannual</a:t>
            </a:r>
            <a:r>
              <a:rPr lang="en-US" dirty="0"/>
              <a:t> variability in MDA8 O</a:t>
            </a:r>
            <a:r>
              <a:rPr lang="en-US" baseline="-25000" dirty="0"/>
              <a:t>3</a:t>
            </a:r>
            <a:r>
              <a:rPr lang="en-US" dirty="0"/>
              <a:t> tends to be less than observed</a:t>
            </a:r>
          </a:p>
          <a:p>
            <a:r>
              <a:rPr lang="en-US" dirty="0"/>
              <a:t>The CMAQv5.0.2 simulations analyzed in this study tend to reverse the observed PM</a:t>
            </a:r>
            <a:r>
              <a:rPr lang="en-US" baseline="-25000" dirty="0"/>
              <a:t>2.5</a:t>
            </a:r>
            <a:r>
              <a:rPr lang="en-US" dirty="0"/>
              <a:t> seasonal cycle across the East</a:t>
            </a:r>
          </a:p>
          <a:p>
            <a:r>
              <a:rPr lang="en-US" dirty="0"/>
              <a:t>Modeled PM</a:t>
            </a:r>
            <a:r>
              <a:rPr lang="en-US" baseline="-25000" dirty="0"/>
              <a:t>2.5</a:t>
            </a:r>
            <a:r>
              <a:rPr lang="en-US" dirty="0"/>
              <a:t> concentration trends are sensitive to the processing of primary PM</a:t>
            </a:r>
            <a:r>
              <a:rPr lang="en-US" baseline="-25000" dirty="0"/>
              <a:t>2.5</a:t>
            </a:r>
            <a:r>
              <a:rPr lang="en-US" dirty="0"/>
              <a:t> emissions, especially POC</a:t>
            </a:r>
          </a:p>
          <a:p>
            <a:r>
              <a:rPr lang="en-US" dirty="0"/>
              <a:t>Disagreement between observed and modeled OC trends across percentiles, likely resulting both from assumptions in emissions processing and outdated model treatment of organic aerosol processes in these CMAQv5.0.2 simulations</a:t>
            </a:r>
          </a:p>
          <a:p>
            <a:r>
              <a:rPr lang="en-US" dirty="0"/>
              <a:t>While this presentation focused on trends and variability, future work will also consider biases and consider speciated PM</a:t>
            </a:r>
            <a:r>
              <a:rPr lang="en-US" baseline="-25000" dirty="0"/>
              <a:t>2.5</a:t>
            </a:r>
            <a:r>
              <a:rPr lang="en-US" dirty="0"/>
              <a:t> data in greater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A14FD-77EF-4EF1-ADEC-52CEBFE8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10842538" cy="892552"/>
          </a:xfrm>
        </p:spPr>
        <p:txBody>
          <a:bodyPr wrap="square" anchor="t">
            <a:spAutoFit/>
          </a:bodyPr>
          <a:lstStyle/>
          <a:p>
            <a:r>
              <a:rPr lang="en-US" sz="2800" dirty="0"/>
              <a:t>Disclaimer: </a:t>
            </a:r>
            <a:r>
              <a:rPr lang="en-US" sz="2400" b="0" dirty="0">
                <a:solidFill>
                  <a:schemeClr val="tx1"/>
                </a:solidFill>
                <a:ea typeface="ＭＳ Ｐゴシック" charset="-128"/>
              </a:rPr>
              <a:t>The views expressed in this presentation are those of the authors and do not necessarily reflect the views or policies of the U.S. EPA.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8437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64B86D-6B5D-43D5-BC3D-D0392806BE7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143000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Office of Research and Development</a:t>
            </a: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chemeClr val="bg1"/>
                </a:solidFill>
              </a:rPr>
              <a:t>National Exposure Research Laboratory , Computational Exposure Division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990600" y="6248400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dirty="0">
                <a:solidFill>
                  <a:srgbClr val="086DB6"/>
                </a:solidFill>
              </a:rPr>
              <a:t>Office of Research and Development</a:t>
            </a:r>
          </a:p>
          <a:p>
            <a:pPr>
              <a:lnSpc>
                <a:spcPct val="90000"/>
              </a:lnSpc>
            </a:pPr>
            <a:r>
              <a:rPr lang="en-US" sz="900" dirty="0">
                <a:solidFill>
                  <a:srgbClr val="086DB6"/>
                </a:solidFill>
              </a:rPr>
              <a:t>National Exposure Research Laboratory, Computational Exposure Division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C647-88A0-4565-BAFD-DC49825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76200"/>
            <a:ext cx="7289800" cy="990600"/>
          </a:xfrm>
        </p:spPr>
        <p:txBody>
          <a:bodyPr/>
          <a:lstStyle/>
          <a:p>
            <a:r>
              <a:rPr lang="en-US" sz="4000" dirty="0"/>
              <a:t>Motivation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30FE-AAF6-436B-A475-01AAD0DB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6739"/>
            <a:ext cx="10972800" cy="4708981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Long-term regional air quality model simulations have become more feasible</a:t>
            </a:r>
          </a:p>
          <a:p>
            <a:pPr>
              <a:spcBef>
                <a:spcPts val="1200"/>
              </a:spcBef>
            </a:pPr>
            <a:r>
              <a:rPr lang="en-US" dirty="0"/>
              <a:t>Dynamic evaluation (examining trends) may inform planning applications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Trends in means vs. extremes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Dependency of modeled trends on inputs (emissions, boundary conditions)</a:t>
            </a:r>
          </a:p>
          <a:p>
            <a:pPr>
              <a:spcBef>
                <a:spcPts val="1200"/>
              </a:spcBef>
            </a:pPr>
            <a:r>
              <a:rPr lang="en-US" dirty="0"/>
              <a:t>Such datasets may also be applied for other problems, e.g. health impact studies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Must provide guidance on strength and limitations of the data (systematic biases, modeled variability, species composition etc.)</a:t>
            </a:r>
          </a:p>
          <a:p>
            <a:pPr>
              <a:spcBef>
                <a:spcPts val="1200"/>
              </a:spcBef>
            </a:pPr>
            <a:r>
              <a:rPr lang="en-US" dirty="0"/>
              <a:t>We are in the initial stages of this work, the presentation provides examples of the analyses we are pursuing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A14FD-77EF-4EF1-ADEC-52CEBFE8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5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81EA02-616A-4043-AE48-FD3D3B02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45884"/>
            <a:ext cx="101600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Overview of Long-Term Model Simulations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D6370DA-67EC-4822-AE0F-3CD56209C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191291"/>
              </p:ext>
            </p:extLst>
          </p:nvPr>
        </p:nvGraphicFramePr>
        <p:xfrm>
          <a:off x="342900" y="838200"/>
          <a:ext cx="11645899" cy="5166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3367">
                  <a:extLst>
                    <a:ext uri="{9D8B030D-6E8A-4147-A177-3AD203B41FA5}">
                      <a16:colId xmlns:a16="http://schemas.microsoft.com/office/drawing/2014/main" val="1945019163"/>
                    </a:ext>
                  </a:extLst>
                </a:gridCol>
                <a:gridCol w="5011266">
                  <a:extLst>
                    <a:ext uri="{9D8B030D-6E8A-4147-A177-3AD203B41FA5}">
                      <a16:colId xmlns:a16="http://schemas.microsoft.com/office/drawing/2014/main" val="1251268152"/>
                    </a:ext>
                  </a:extLst>
                </a:gridCol>
                <a:gridCol w="5011266">
                  <a:extLst>
                    <a:ext uri="{9D8B030D-6E8A-4147-A177-3AD203B41FA5}">
                      <a16:colId xmlns:a16="http://schemas.microsoft.com/office/drawing/2014/main" val="677108079"/>
                    </a:ext>
                  </a:extLst>
                </a:gridCol>
              </a:tblGrid>
              <a:tr h="3630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1990 – 2010 Simulations (“DOE”)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2002 – 2014 Simulations (“ECODEP”)</a:t>
                      </a:r>
                    </a:p>
                  </a:txBody>
                  <a:tcPr marL="85764" marR="85764"/>
                </a:tc>
                <a:extLst>
                  <a:ext uri="{0D108BD9-81ED-4DB2-BD59-A6C34878D82A}">
                    <a16:rowId xmlns:a16="http://schemas.microsoft.com/office/drawing/2014/main" val="1877870042"/>
                  </a:ext>
                </a:extLst>
              </a:tr>
              <a:tr h="895245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WRF3.4 / CMAQ5.0.2 two-way, no Bidi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2002-2012: WRF3.4 / CMAQ5.0.2 offline, Bidi</a:t>
                      </a:r>
                    </a:p>
                    <a:p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2013: WRF3.7 / CMAQ5.1 offline, Bidi</a:t>
                      </a:r>
                    </a:p>
                    <a:p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2014: WRF3.8 / CMAQ5.2 two-way, Bidi</a:t>
                      </a:r>
                    </a:p>
                  </a:txBody>
                  <a:tcPr marL="85764" marR="85764"/>
                </a:tc>
                <a:extLst>
                  <a:ext uri="{0D108BD9-81ED-4DB2-BD59-A6C34878D82A}">
                    <a16:rowId xmlns:a16="http://schemas.microsoft.com/office/drawing/2014/main" val="2038374157"/>
                  </a:ext>
                </a:extLst>
              </a:tr>
              <a:tr h="363071">
                <a:tc>
                  <a:txBody>
                    <a:bodyPr/>
                    <a:lstStyle/>
                    <a:p>
                      <a:r>
                        <a:rPr lang="en-US" dirty="0"/>
                        <a:t>Grid Spacing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36km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12km</a:t>
                      </a:r>
                    </a:p>
                  </a:txBody>
                  <a:tcPr marL="85764" marR="85764"/>
                </a:tc>
                <a:extLst>
                  <a:ext uri="{0D108BD9-81ED-4DB2-BD59-A6C34878D82A}">
                    <a16:rowId xmlns:a16="http://schemas.microsoft.com/office/drawing/2014/main" val="154275733"/>
                  </a:ext>
                </a:extLst>
              </a:tr>
              <a:tr h="1432391">
                <a:tc>
                  <a:txBody>
                    <a:bodyPr/>
                    <a:lstStyle/>
                    <a:p>
                      <a:r>
                        <a:rPr lang="en-US" dirty="0"/>
                        <a:t>Emissions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Xing et al. (2013)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MOBILE6 mobile 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Climatological fires scaled by year-specific activity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marine vessel emissions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Various NEI / Modeling Platforms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MOVES mobile 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Year-specific wildfires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Emissions from marine vessels included</a:t>
                      </a:r>
                    </a:p>
                  </a:txBody>
                  <a:tcPr marL="85764" marR="85764"/>
                </a:tc>
                <a:extLst>
                  <a:ext uri="{0D108BD9-81ED-4DB2-BD59-A6C34878D82A}">
                    <a16:rowId xmlns:a16="http://schemas.microsoft.com/office/drawing/2014/main" val="4137589782"/>
                  </a:ext>
                </a:extLst>
              </a:tr>
              <a:tr h="1691640">
                <a:tc>
                  <a:txBody>
                    <a:bodyPr/>
                    <a:lstStyle/>
                    <a:p>
                      <a:r>
                        <a:rPr lang="en-US" dirty="0"/>
                        <a:t>Boundary Conditions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Hourly H-CMAQ (Xing et al., 2015)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2002-2004: </a:t>
                      </a:r>
                      <a:r>
                        <a:rPr lang="en-US" sz="1800" u="none" strike="noStrike" kern="1200" baseline="0" dirty="0"/>
                        <a:t>Monthly median values from 2005 simulation of GEOS-Chem v9-01-02 </a:t>
                      </a:r>
                      <a:r>
                        <a:rPr lang="en-US" sz="1400" u="none" strike="noStrike" kern="1200" baseline="0" dirty="0"/>
                        <a:t>(incorrect boundary conditions were used for Jan-June 2004)</a:t>
                      </a:r>
                      <a:endParaRPr lang="en-US" sz="1400" dirty="0"/>
                    </a:p>
                    <a:p>
                      <a:r>
                        <a:rPr lang="en-US" dirty="0"/>
                        <a:t>2005 – 2012: Hourly GEOS-Chem v8-03-02</a:t>
                      </a:r>
                    </a:p>
                    <a:p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2013: Hourly </a:t>
                      </a:r>
                      <a:r>
                        <a:rPr lang="en-US" sz="1800" u="none" strike="noStrike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GEOS-Chem v9-01-02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2014: Hourly </a:t>
                      </a:r>
                      <a:r>
                        <a:rPr lang="en-US" sz="1800" u="none" strike="noStrike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GEOS-Chem v10-1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85764" marR="85764"/>
                </a:tc>
                <a:extLst>
                  <a:ext uri="{0D108BD9-81ED-4DB2-BD59-A6C34878D82A}">
                    <a16:rowId xmlns:a16="http://schemas.microsoft.com/office/drawing/2014/main" val="4037287417"/>
                  </a:ext>
                </a:extLst>
              </a:tr>
              <a:tr h="363071">
                <a:tc>
                  <a:txBody>
                    <a:bodyPr/>
                    <a:lstStyle/>
                    <a:p>
                      <a:r>
                        <a:rPr lang="en-US" dirty="0"/>
                        <a:t>References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Gan et al., 2015, 2016; Astitha et al., 2016</a:t>
                      </a:r>
                    </a:p>
                  </a:txBody>
                  <a:tcPr marL="85764" marR="85764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Zhang et al., JGR, 2018, under review</a:t>
                      </a:r>
                    </a:p>
                  </a:txBody>
                  <a:tcPr marL="85764" marR="85764"/>
                </a:tc>
                <a:extLst>
                  <a:ext uri="{0D108BD9-81ED-4DB2-BD59-A6C34878D82A}">
                    <a16:rowId xmlns:a16="http://schemas.microsoft.com/office/drawing/2014/main" val="161379636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F72BC-2474-416A-AEC0-3CCE145C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63F769-A284-413B-93A7-4DD7E0D940B1}"/>
              </a:ext>
            </a:extLst>
          </p:cNvPr>
          <p:cNvSpPr txBox="1">
            <a:spLocks/>
          </p:cNvSpPr>
          <p:nvPr/>
        </p:nvSpPr>
        <p:spPr>
          <a:xfrm>
            <a:off x="1631949" y="6108055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kern="0" dirty="0"/>
              <a:t>For this study, focus on the 2002 – 2010 overlap period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AC979-ED53-42F8-9A06-F948B1CD953E}"/>
              </a:ext>
            </a:extLst>
          </p:cNvPr>
          <p:cNvSpPr/>
          <p:nvPr/>
        </p:nvSpPr>
        <p:spPr bwMode="auto">
          <a:xfrm>
            <a:off x="6934200" y="838200"/>
            <a:ext cx="5054599" cy="52698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CD93F-7E6B-4219-AD20-0A6FC59B8C15}"/>
              </a:ext>
            </a:extLst>
          </p:cNvPr>
          <p:cNvSpPr/>
          <p:nvPr/>
        </p:nvSpPr>
        <p:spPr bwMode="auto">
          <a:xfrm>
            <a:off x="1631949" y="6004559"/>
            <a:ext cx="10388599" cy="79581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74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10058400" cy="685800"/>
          </a:xfrm>
        </p:spPr>
        <p:txBody>
          <a:bodyPr/>
          <a:lstStyle/>
          <a:p>
            <a:r>
              <a:rPr lang="en-US" dirty="0"/>
              <a:t>Analysis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28119-D82C-4FDC-9902-B832C52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3074" name="Picture 2" descr="U.S. Climate Regions">
            <a:extLst>
              <a:ext uri="{FF2B5EF4-FFF2-40B4-BE49-F238E27FC236}">
                <a16:creationId xmlns:a16="http://schemas.microsoft.com/office/drawing/2014/main" id="{99B637CB-B602-4345-A5EC-922011FA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31684"/>
            <a:ext cx="474469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6F252-4A0D-42F7-A6A5-E8F8D8406700}"/>
              </a:ext>
            </a:extLst>
          </p:cNvPr>
          <p:cNvSpPr txBox="1"/>
          <p:nvPr/>
        </p:nvSpPr>
        <p:spPr>
          <a:xfrm>
            <a:off x="5494789" y="6362621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https://www.ncdc.noaa.gov/monitoring-references/maps/images/us-climate-regions.gif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3F22BD-2E62-4487-A46F-3ABFA9C0432F}"/>
              </a:ext>
            </a:extLst>
          </p:cNvPr>
          <p:cNvSpPr txBox="1">
            <a:spLocks/>
          </p:cNvSpPr>
          <p:nvPr/>
        </p:nvSpPr>
        <p:spPr>
          <a:xfrm>
            <a:off x="71611" y="1035475"/>
            <a:ext cx="6968150" cy="518911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Observations: Maximum Daily Average 8-hr (MDA8) O</a:t>
            </a:r>
            <a:r>
              <a:rPr lang="en-US" kern="0" baseline="-25000" dirty="0"/>
              <a:t>3</a:t>
            </a:r>
            <a:r>
              <a:rPr lang="en-US" kern="0" dirty="0"/>
              <a:t> calculated from hourly AQS O</a:t>
            </a:r>
            <a:r>
              <a:rPr lang="en-US" kern="0" baseline="-25000" dirty="0"/>
              <a:t>3 </a:t>
            </a:r>
            <a:r>
              <a:rPr lang="en-US" kern="0" dirty="0"/>
              <a:t>values,  PM</a:t>
            </a:r>
            <a:r>
              <a:rPr lang="en-US" kern="0" baseline="-25000" dirty="0"/>
              <a:t>2.5</a:t>
            </a:r>
            <a:r>
              <a:rPr lang="en-US" kern="0" dirty="0"/>
              <a:t> and species from AQS, CSN, and IMPROVE</a:t>
            </a:r>
          </a:p>
          <a:p>
            <a:r>
              <a:rPr lang="en-US" kern="0" dirty="0"/>
              <a:t>Emissions: Sum of all anthropogenic source categories calculated from model-ready input files</a:t>
            </a:r>
          </a:p>
          <a:p>
            <a:r>
              <a:rPr lang="en-US" kern="0" dirty="0"/>
              <a:t>Boundary Conditions: averaged along each of the four domain boundaries</a:t>
            </a:r>
          </a:p>
          <a:p>
            <a:r>
              <a:rPr lang="en-US" kern="0" dirty="0"/>
              <a:t>Temporal aggregation: seasonal (March – May, June – August, September – November, December – February) and annual</a:t>
            </a:r>
          </a:p>
          <a:p>
            <a:r>
              <a:rPr lang="en-US" kern="0" dirty="0"/>
              <a:t>Spatial aggregation: NOAA climate regions </a:t>
            </a:r>
          </a:p>
        </p:txBody>
      </p:sp>
    </p:spTree>
    <p:extLst>
      <p:ext uri="{BB962C8B-B14F-4D97-AF65-F5344CB8AC3E}">
        <p14:creationId xmlns:p14="http://schemas.microsoft.com/office/powerpoint/2010/main" val="6367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10363200" cy="990600"/>
          </a:xfrm>
        </p:spPr>
        <p:txBody>
          <a:bodyPr/>
          <a:lstStyle/>
          <a:p>
            <a:r>
              <a:rPr lang="en-US" sz="3200" dirty="0"/>
              <a:t>Anthropogenic NO</a:t>
            </a:r>
            <a:r>
              <a:rPr lang="en-US" sz="3200" baseline="-25000" dirty="0"/>
              <a:t>x</a:t>
            </a:r>
            <a:r>
              <a:rPr lang="en-US" sz="3200" dirty="0"/>
              <a:t> and VOC Emission Time Series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7D2DB-FF20-4ABC-8E62-237158D0C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7"/>
          <a:stretch/>
        </p:blipFill>
        <p:spPr>
          <a:xfrm>
            <a:off x="-3771" y="1345132"/>
            <a:ext cx="5781692" cy="403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20A713-8EA5-4382-A48D-9366E33100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7"/>
          <a:stretch/>
        </p:blipFill>
        <p:spPr>
          <a:xfrm>
            <a:off x="6314527" y="1345132"/>
            <a:ext cx="5877473" cy="4038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D3748D-2CC5-453B-9E8C-E6541A09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5410200"/>
            <a:ext cx="10591800" cy="1319755"/>
          </a:xfrm>
        </p:spPr>
        <p:txBody>
          <a:bodyPr/>
          <a:lstStyle/>
          <a:p>
            <a:r>
              <a:rPr lang="en-US" dirty="0"/>
              <a:t>Similar emission trends in most regions</a:t>
            </a:r>
          </a:p>
          <a:p>
            <a:r>
              <a:rPr lang="en-US" dirty="0"/>
              <a:t>DOE NO</a:t>
            </a:r>
            <a:r>
              <a:rPr lang="en-US" baseline="-25000" dirty="0"/>
              <a:t>x</a:t>
            </a:r>
            <a:r>
              <a:rPr lang="en-US" dirty="0"/>
              <a:t> tends to be lower than ECODEP NO</a:t>
            </a:r>
            <a:r>
              <a:rPr lang="en-US" baseline="-25000" dirty="0"/>
              <a:t>x</a:t>
            </a:r>
            <a:r>
              <a:rPr lang="en-US" dirty="0"/>
              <a:t> (use of MOBILE6 for DOE)</a:t>
            </a:r>
            <a:endParaRPr lang="en-US" baseline="-25000" dirty="0"/>
          </a:p>
          <a:p>
            <a:r>
              <a:rPr lang="en-US" dirty="0"/>
              <a:t>More year-to-year variability in ECODEP emissions (use of different NEIs)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20053-D9B1-4264-BFFB-9EE1963FD800}"/>
              </a:ext>
            </a:extLst>
          </p:cNvPr>
          <p:cNvSpPr txBox="1"/>
          <p:nvPr/>
        </p:nvSpPr>
        <p:spPr>
          <a:xfrm>
            <a:off x="533400" y="914400"/>
            <a:ext cx="50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Total NO</a:t>
            </a:r>
            <a:r>
              <a:rPr lang="en-US" baseline="-25000" dirty="0"/>
              <a:t>x</a:t>
            </a:r>
            <a:r>
              <a:rPr lang="en-US" dirty="0"/>
              <a:t> Emissions (</a:t>
            </a:r>
            <a:r>
              <a:rPr lang="en-US" dirty="0" err="1"/>
              <a:t>Tg</a:t>
            </a:r>
            <a:r>
              <a:rPr lang="en-US" dirty="0"/>
              <a:t>/yr)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DD099-4147-4267-905A-499061B49BBF}"/>
              </a:ext>
            </a:extLst>
          </p:cNvPr>
          <p:cNvSpPr txBox="1"/>
          <p:nvPr/>
        </p:nvSpPr>
        <p:spPr>
          <a:xfrm>
            <a:off x="6553200" y="923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Annual Total VOC Emissions (</a:t>
            </a:r>
            <a:r>
              <a:rPr lang="en-US" dirty="0" err="1"/>
              <a:t>TgC</a:t>
            </a:r>
            <a:r>
              <a:rPr lang="en-US" dirty="0"/>
              <a:t>/yr)</a:t>
            </a:r>
          </a:p>
        </p:txBody>
      </p:sp>
    </p:spTree>
    <p:extLst>
      <p:ext uri="{BB962C8B-B14F-4D97-AF65-F5344CB8AC3E}">
        <p14:creationId xmlns:p14="http://schemas.microsoft.com/office/powerpoint/2010/main" val="71282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10363200" cy="990600"/>
          </a:xfrm>
        </p:spPr>
        <p:txBody>
          <a:bodyPr/>
          <a:lstStyle/>
          <a:p>
            <a:r>
              <a:rPr lang="en-US" dirty="0"/>
              <a:t>Trends in MDA8 O</a:t>
            </a:r>
            <a:r>
              <a:rPr lang="en-US" baseline="-25000" dirty="0"/>
              <a:t>3</a:t>
            </a:r>
            <a:r>
              <a:rPr lang="en-US" dirty="0"/>
              <a:t> Summer 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576F-B78F-4FA3-A514-AD4A8FB7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323" y="4649708"/>
            <a:ext cx="10363200" cy="685800"/>
          </a:xfrm>
        </p:spPr>
        <p:txBody>
          <a:bodyPr/>
          <a:lstStyle/>
          <a:p>
            <a:r>
              <a:rPr lang="en-US" dirty="0"/>
              <a:t>Downward trends in 2002 – 2010 summer average MDA8 O</a:t>
            </a:r>
            <a:r>
              <a:rPr lang="en-US" baseline="-25000" dirty="0"/>
              <a:t>3</a:t>
            </a:r>
            <a:r>
              <a:rPr lang="en-US" dirty="0"/>
              <a:t> in all regions and at most stations</a:t>
            </a:r>
          </a:p>
          <a:p>
            <a:r>
              <a:rPr lang="en-US" dirty="0"/>
              <a:t>Observed trends often are more negative than modeled trends</a:t>
            </a:r>
          </a:p>
          <a:p>
            <a:r>
              <a:rPr lang="en-US" dirty="0"/>
              <a:t>ECODEP trends tend to be more negative than DOE trends in the western portion of the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A7C5C-9C59-44DC-A401-1908E346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19199"/>
            <a:ext cx="5409609" cy="34305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9309B3-DB44-437B-B780-64FEB1E8875D}"/>
              </a:ext>
            </a:extLst>
          </p:cNvPr>
          <p:cNvSpPr txBox="1"/>
          <p:nvPr/>
        </p:nvSpPr>
        <p:spPr>
          <a:xfrm>
            <a:off x="406400" y="757534"/>
            <a:ext cx="50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Average Time Series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F9EEBE-E436-4835-82DB-B435183539A5}"/>
              </a:ext>
            </a:extLst>
          </p:cNvPr>
          <p:cNvGrpSpPr/>
          <p:nvPr/>
        </p:nvGrpSpPr>
        <p:grpSpPr>
          <a:xfrm>
            <a:off x="5615031" y="1295400"/>
            <a:ext cx="6392807" cy="2549421"/>
            <a:chOff x="5592516" y="819111"/>
            <a:chExt cx="6392807" cy="25494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AA930C-E0B1-4D2C-870D-BDF4C404844E}"/>
                </a:ext>
              </a:extLst>
            </p:cNvPr>
            <p:cNvGrpSpPr/>
            <p:nvPr/>
          </p:nvGrpSpPr>
          <p:grpSpPr>
            <a:xfrm>
              <a:off x="5768685" y="1219200"/>
              <a:ext cx="6216638" cy="2149332"/>
              <a:chOff x="5869254" y="1247183"/>
              <a:chExt cx="6216638" cy="214933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19B5139-EC91-47ED-9463-EC2CE5B917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0818" t="3693" r="33076" b="66444"/>
              <a:stretch/>
            </p:blipFill>
            <p:spPr>
              <a:xfrm>
                <a:off x="5869254" y="1247183"/>
                <a:ext cx="1832977" cy="208531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9AA3F2F-D739-419F-8409-53C8DF909A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0818" t="70511" r="33548" b="-1214"/>
              <a:stretch/>
            </p:blipFill>
            <p:spPr>
              <a:xfrm>
                <a:off x="9683476" y="1262913"/>
                <a:ext cx="1737576" cy="2085315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4D62387-CC5C-48DA-88EB-78B97B90C3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0818" t="36942" r="32685" b="32975"/>
              <a:stretch/>
            </p:blipFill>
            <p:spPr>
              <a:xfrm>
                <a:off x="7772400" y="1253988"/>
                <a:ext cx="1840907" cy="207851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2FCF5D4-B298-4107-8D11-263C192EF1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6452" t="72879" r="25617"/>
              <a:stretch/>
            </p:blipFill>
            <p:spPr>
              <a:xfrm>
                <a:off x="11458577" y="1262913"/>
                <a:ext cx="627315" cy="213360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3A366A-82DD-48E1-BB5D-D73D676DBA70}"/>
                </a:ext>
              </a:extLst>
            </p:cNvPr>
            <p:cNvSpPr txBox="1"/>
            <p:nvPr/>
          </p:nvSpPr>
          <p:spPr>
            <a:xfrm>
              <a:off x="5592516" y="835967"/>
              <a:ext cx="2141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Observations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F1E37E-FDE8-43EE-BBE9-6F2B0F349517}"/>
                </a:ext>
              </a:extLst>
            </p:cNvPr>
            <p:cNvSpPr txBox="1"/>
            <p:nvPr/>
          </p:nvSpPr>
          <p:spPr>
            <a:xfrm>
              <a:off x="7546456" y="827539"/>
              <a:ext cx="2141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71E375-2C63-4297-A097-4166413AD0F6}"/>
                </a:ext>
              </a:extLst>
            </p:cNvPr>
            <p:cNvSpPr txBox="1"/>
            <p:nvPr/>
          </p:nvSpPr>
          <p:spPr>
            <a:xfrm>
              <a:off x="9572702" y="819111"/>
              <a:ext cx="1769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ECODEP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5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576F-B78F-4FA3-A514-AD4A8FB77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6" y="4561616"/>
            <a:ext cx="6867814" cy="9907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Stronger downward trends in the ECODEP western and northern boundary conditions likely cause the stronger downward trends in surface ozone over the western portion of the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EB5EC-B4F6-40CE-880B-B719ADC21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40"/>
          <a:stretch/>
        </p:blipFill>
        <p:spPr>
          <a:xfrm>
            <a:off x="152400" y="1752600"/>
            <a:ext cx="6415637" cy="21179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9B4C1C-5F03-4783-BCB5-8D0D0CDA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52" y="1629116"/>
            <a:ext cx="4699794" cy="46301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D6C1730-0D3F-47C7-8A82-C58D424CFD19}"/>
              </a:ext>
            </a:extLst>
          </p:cNvPr>
          <p:cNvSpPr txBox="1">
            <a:spLocks/>
          </p:cNvSpPr>
          <p:nvPr/>
        </p:nvSpPr>
        <p:spPr>
          <a:xfrm>
            <a:off x="1828800" y="76200"/>
            <a:ext cx="10160000" cy="990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kern="0" dirty="0"/>
              <a:t>Trends in Modeled O</a:t>
            </a:r>
            <a:r>
              <a:rPr lang="en-US" kern="0" baseline="-25000" dirty="0"/>
              <a:t>3</a:t>
            </a:r>
            <a:r>
              <a:rPr lang="en-US" kern="0" dirty="0"/>
              <a:t> Concentrations and Boundary Conditions, </a:t>
            </a:r>
            <a:r>
              <a:rPr lang="en-US" kern="0" dirty="0">
                <a:solidFill>
                  <a:srgbClr val="9900CC"/>
                </a:solidFill>
              </a:rPr>
              <a:t>Summer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0AA138-DEE9-4F40-A26E-B8F3DF2AAA25}"/>
              </a:ext>
            </a:extLst>
          </p:cNvPr>
          <p:cNvGrpSpPr/>
          <p:nvPr/>
        </p:nvGrpSpPr>
        <p:grpSpPr>
          <a:xfrm>
            <a:off x="1672888" y="3939043"/>
            <a:ext cx="4215731" cy="626345"/>
            <a:chOff x="1447800" y="4780603"/>
            <a:chExt cx="4215731" cy="6263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C5A804-9E21-44C1-B6BA-8436B40A2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00" y="4780603"/>
              <a:ext cx="3276599" cy="5677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70B67F-257F-4FC7-BC71-BD7A3C133E24}"/>
                </a:ext>
              </a:extLst>
            </p:cNvPr>
            <p:cNvSpPr txBox="1"/>
            <p:nvPr/>
          </p:nvSpPr>
          <p:spPr>
            <a:xfrm>
              <a:off x="4520531" y="494528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ppb/yr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056E3-47E9-4B34-8508-DD0D121055C4}"/>
              </a:ext>
            </a:extLst>
          </p:cNvPr>
          <p:cNvSpPr txBox="1"/>
          <p:nvPr/>
        </p:nvSpPr>
        <p:spPr>
          <a:xfrm>
            <a:off x="791067" y="124603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DOE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34500-E4FA-44B1-8ED2-848ADEF9D7C8}"/>
              </a:ext>
            </a:extLst>
          </p:cNvPr>
          <p:cNvSpPr txBox="1"/>
          <p:nvPr/>
        </p:nvSpPr>
        <p:spPr>
          <a:xfrm>
            <a:off x="3780754" y="1232295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ECODEP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8DD58C-5094-4A8C-8274-5B0CFF908C96}"/>
              </a:ext>
            </a:extLst>
          </p:cNvPr>
          <p:cNvSpPr txBox="1"/>
          <p:nvPr/>
        </p:nvSpPr>
        <p:spPr>
          <a:xfrm>
            <a:off x="7448565" y="1193060"/>
            <a:ext cx="415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4712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6200"/>
            <a:ext cx="10160000" cy="990600"/>
          </a:xfrm>
        </p:spPr>
        <p:txBody>
          <a:bodyPr/>
          <a:lstStyle/>
          <a:p>
            <a:r>
              <a:rPr lang="en-US" dirty="0"/>
              <a:t>Trends in Modeled O</a:t>
            </a:r>
            <a:r>
              <a:rPr lang="en-US" baseline="-25000" dirty="0"/>
              <a:t>3</a:t>
            </a:r>
            <a:r>
              <a:rPr lang="en-US" dirty="0"/>
              <a:t> Concentrations and Boundary Conditions, </a:t>
            </a:r>
            <a:r>
              <a:rPr lang="en-US" dirty="0">
                <a:solidFill>
                  <a:srgbClr val="9900CC"/>
                </a:solidFill>
              </a:rPr>
              <a:t>Spring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EBD7D-295E-4D8A-9D12-35A9A31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CE694-1220-40B0-AAEC-C0A9DD900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35"/>
          <a:stretch/>
        </p:blipFill>
        <p:spPr>
          <a:xfrm>
            <a:off x="301153" y="1654725"/>
            <a:ext cx="6553200" cy="2202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ED7C2-EF52-4502-A73E-3D06FDB7E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954" y="1654725"/>
            <a:ext cx="4651650" cy="46463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9583D8-1C1D-4823-BB88-6782FD2FF444}"/>
              </a:ext>
            </a:extLst>
          </p:cNvPr>
          <p:cNvGrpSpPr/>
          <p:nvPr/>
        </p:nvGrpSpPr>
        <p:grpSpPr>
          <a:xfrm>
            <a:off x="1773368" y="3859788"/>
            <a:ext cx="4215731" cy="626345"/>
            <a:chOff x="1447800" y="4780603"/>
            <a:chExt cx="4215731" cy="6263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9C192F-014C-4BF7-B923-5E7BC7980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00" y="4780603"/>
              <a:ext cx="3276599" cy="567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52C95F-5E63-45BA-A0AC-1C777BFBA451}"/>
                </a:ext>
              </a:extLst>
            </p:cNvPr>
            <p:cNvSpPr txBox="1"/>
            <p:nvPr/>
          </p:nvSpPr>
          <p:spPr>
            <a:xfrm>
              <a:off x="4520531" y="4945283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ppb/yr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CDFEC37-65C8-45CA-ABCB-FA68F8A8226F}"/>
              </a:ext>
            </a:extLst>
          </p:cNvPr>
          <p:cNvSpPr txBox="1"/>
          <p:nvPr/>
        </p:nvSpPr>
        <p:spPr>
          <a:xfrm>
            <a:off x="791067" y="124603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DOE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27839-1930-46FF-8165-175A71BEBB81}"/>
              </a:ext>
            </a:extLst>
          </p:cNvPr>
          <p:cNvSpPr txBox="1"/>
          <p:nvPr/>
        </p:nvSpPr>
        <p:spPr>
          <a:xfrm>
            <a:off x="3780754" y="1232295"/>
            <a:ext cx="259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ECODEP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00DD7-1225-4E31-8EA7-EE9D5A7234FE}"/>
              </a:ext>
            </a:extLst>
          </p:cNvPr>
          <p:cNvSpPr txBox="1"/>
          <p:nvPr/>
        </p:nvSpPr>
        <p:spPr>
          <a:xfrm>
            <a:off x="7448565" y="1193060"/>
            <a:ext cx="415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Trends Boundary Conditions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04EA304-4E17-41CE-A6CB-274DCAA0F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6" y="4561616"/>
            <a:ext cx="6969414" cy="1610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Differences in the directionality of spring ozone boundary condition trends likely are a key reason for the divergence in the sign of surface ozone trends over the western portion of the domain</a:t>
            </a:r>
          </a:p>
        </p:txBody>
      </p:sp>
    </p:spTree>
    <p:extLst>
      <p:ext uri="{BB962C8B-B14F-4D97-AF65-F5344CB8AC3E}">
        <p14:creationId xmlns:p14="http://schemas.microsoft.com/office/powerpoint/2010/main" val="7934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CED_template_16_9.potx" id="{190C1147-29E3-462F-A102-0065B9B61066}" vid="{7B0EA3D8-847C-439C-82EF-8C5724B80D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9031E54-F4AA-4BF0-B216-76CFFC2D4C4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84E94F9-E5F7-4D11-A3BD-8191879F8631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FD289E80-36CF-4CB8-95C5-C4B796734A36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F36DE48D-AEBF-426B-8694-7D346754B0D4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3659ECBC-39A2-4440-A4AE-E163EC27BF38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E9FED1A2-A452-40DC-8F24-E1B17689D4CF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EE699215-B509-43D6-8EAB-34A1AFC8727C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B21101A7-5AE5-4986-8FF4-B0D4A4A198FB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13423A22-FFDF-46D3-AC44-B92D0F0B9183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CA0C5AC4-5489-4F52-A7E7-BA1C7EA14C05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16E4E4B7-BB2E-4D07-8DE1-CB2C7DA32AA2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1801468B-0FA0-46F0-BC8A-A7F8D1F734F2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A1CB474-104F-4595-AD03-0E37ABED91F6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1C06D692-E2DB-45D6-9951-1B9F69590398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CDF17822-CE52-4EA9-AA7E-CF7AF4E7A3F8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A2B1230C-9539-4F77-B1AB-1A2170CE86D8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BD61F4E6-2AA6-4A93-B9FF-6CC93EF30B9F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7852561E-8E86-449D-9F77-6AC3AD3CF974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64491EF6-551F-4D42-A083-3956A29F7FCC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DC50C27E-EA33-4465-A6FD-D41A2BFBAD6A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26E49BA1-E1A9-4314-9199-1441636B8556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AF52DD35-D8D0-486C-9D82-BD0193D1659D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415F7F91-46F8-4D10-9478-2A136561849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0B90AA9D-0D38-45C0-BDDE-BB2ECE5520D7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D58A4BF5-2A45-404F-B0DF-0D4F8B3CC22B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09EEAB1F-7512-4666-BF71-1236E9369F16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C6EC37C0-15B9-4DC6-A5D3-2715A285B2EF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AD72EB6D-9F75-48BA-948B-D4F0B624C173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5803F4FD-CCED-4803-B7C0-261CC55D45AC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42521324-0D91-4081-9BE9-DE4758BE368E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E03449D6-E859-498C-B3F6-F5E8E746FCCA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480DCB24-3645-4E3D-821B-5B819446A383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5416D876-5DAC-480D-AC89-070C12C8B1EB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AB5D25EA-2D5B-4272-9B4A-C208C91C91B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E4666F6F-823F-4ABE-885E-0FF6B992DF45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F8A4A9B2-46F2-4753-9507-C41A15C7159E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FD538D3E-647A-44B2-B826-44247F90022E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EF64C8B7-8617-401B-A406-4079D31B005C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13D90F8D-CB6D-4A57-8A1D-BC85E70B092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4955E33F-59F6-40B9-972E-B6B9291D2B55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131EFEDE-1457-4FE6-B577-C1BB237338C8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B275558B-B56B-4FC8-9AD8-E9135D93C04B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01FC22A3-7DF9-4CDC-970D-810AF6320007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924AC642-0A89-417B-9657-49B1AA689205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13075C95-F568-4513-8E1D-93772FF5D86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397D274-87DE-4074-83E8-7B74185ACD2D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38A23274-6573-45E3-82D8-46A887AAE489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91623ED3-E192-4B65-A177-E19287494429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7C517D04-6CEC-4A2F-A51D-73B865A192FD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053929C8-1C25-4140-AF62-79B39BF33814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D030D380-B3AC-4551-9663-1FF6A9D58505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8818F7AC-0375-4078-992B-F650E65B03C5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8C2007E4-82A2-4BC8-B39F-75AEE821C710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C6A123A1-FA66-4D54-B545-BD4523EEEE89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1595F87B-0E8F-419D-8376-98D74A760AB0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B0D36717-DBC6-41D5-96B2-5B0FE5F1192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5975536-7F0C-453B-8F31-1A57F5D0A531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C1FC20F9-128F-41F5-AE59-747EA8F178F7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987417C9-31C2-4AA3-A595-E4C409BD7DC6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A0265529-B115-43B9-80C0-B9FE7909CF2C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06F45D71-E02D-489E-92CF-E45EBCC5B528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89BC3CD1-3955-43C4-A2EF-B09F6017B68E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E9DE900D-2134-49A5-8F45-A3D7F28FDF7B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C4D9F395-96C2-4490-9EB2-AF774FD58EAA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D381F493-6630-475F-A83F-2BE0B532262D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48051860-9F19-4E3F-B918-696C02CCA1DD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209D0798-66F8-4830-A01D-0079245540A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B7F2AA7-69B9-41BC-8B87-28623AF127F6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6DD514F2-A938-47E5-AB7F-68E9E8F4927B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1FB22AB1-88D3-4C09-A9B8-A9B51725AA4F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0D6AD02E-EFA5-40CA-A21B-781249A8E690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4DE20239-843A-4DD5-946E-CF93634BB3A4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14EB7966-CA96-4E5A-95E1-D9C3376E04A6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A32B13B7-A15C-4066-AEB3-D87333D2786B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05308496-5500-4736-BF4D-901E922D21B9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873DCD10-25D5-45B1-97CC-E38329EC67B8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53AC9202-4532-4985-AB7A-25F2A9152952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286C687D-6B46-4C75-BAC6-3F5F84F3101B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7DAB853-DAA3-47B9-83A8-2138271C9E93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993A2A82-06B6-49F8-951A-B5C999A678D5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9304220B-A2C9-4EBC-814A-4A6990B64C8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E5E6D12B-74B7-4FC2-82A7-9E71C8E3BFBA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538DF434-0E2A-49F6-8AAC-791A6796EC6F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485A7430-B9A4-4627-9317-D5172FE48A27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32CFDECA-178F-458A-99B9-770DEB126FE2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0CD53633-EAD2-4125-944C-F0381EF7C76A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80B3B3B9-D48E-40D2-BF6A-8E600D49E0E4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5CE5C67F-8B6A-4422-BB79-6C1C1E1515BF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35D8D53-38A1-4571-A1EA-7212EE7F171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6EA803E-84DD-4D1C-B1BC-99684D0D8F7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6F06AFA-CEE1-47A4-98F7-81AE6E3984E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371FB92-1E75-4806-8A38-D25F04E0E5D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601C7E1-4FC3-4BEB-B70F-2A8F10CC27EB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6B8C5F2-D9B0-43A8-8376-6134024173E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C5D5346-06A9-41B6-8E01-1E0812B9926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0A967F23-AA79-4F15-BB5D-BDA473C8D9F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DB05E46F-BE71-44CF-9B40-9DCF1003EF1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5AC0EAB-1F4A-4458-ACB3-2C2EE3C62FB6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7D13AECD-680C-40A3-A71A-14504769624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C31FC46-ED22-4052-945A-CFDFC7310325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450050F9-56F4-43F8-9324-0894EFCE6C4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8BB1757-79FC-449A-B349-CD384277A0B4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5F14691-A512-477A-B8E5-D23BCA625A8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5A5F272E-8C98-4E51-B650-78A41501D14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5642D63-D21E-4E6E-A6FF-21F696ED01CC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C4EE722-B3E9-4BA3-B838-601DC6ABF18F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1B5EA36-6DC2-432D-B907-469932FAB1E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9569812F-3C89-4CB2-BC7E-B74D0B0FF94F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8037104B-1D39-4EEF-8025-3846DE16E8C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42DF69D-11D1-4D23-A945-3712B99E2335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128A704F-E605-40FB-AEFB-B6B72DD2705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15F4D969-9D3F-44CC-889B-824024543C0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BEBA790-C58D-47F0-8992-0B60A9C6C71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50A5F42-35CB-4473-B52A-532E82C70AD0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AD5502FE-402B-439A-AB32-12DBEE37015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BB0C8DB-A074-46F2-873D-9407949A3F1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F2CCFAE-1090-450D-A061-FA9E48A72FEB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C8FA5901-A00A-4280-819E-1F195DF6E5FB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ADCA7926-B570-4D48-A314-79D0C3B1865B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F4CC6754-68B5-4859-9B0A-76CD34AE7F3A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28B310E8-CAD4-4594-9770-CF89516B519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0163BFC6-480C-4C2F-87F2-FCB54A93734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BDCFA86D-C80F-4E2C-A5FC-7459BB03758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BD88CF2-BE5C-4695-8A4D-3D218426C9D8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17B4A41-B0B0-4FAA-B87D-F1F68873DF12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0205D34-E744-457A-93CF-598B55060EA8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8A677D24-548E-47B0-8B65-F885E252383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FBE5AEC2-16FE-4BA7-BC29-E06C9B60354B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857D57F5-7F55-4285-B378-3E32F1B6E2FA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D3118658-81AE-4A6F-A8F4-00C8C6E0C2AC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1FD4FC9F-1453-47D5-8DCE-AEE37FEE1389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FAE8ACD-45B9-4BB6-8812-8DD03D156697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E37EF63D-8CD6-4E94-B3E9-CBD2F7E0D8DC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95DE0858-1B57-481D-99A0-DA01896374D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8666320-171C-4496-AE4A-50F5E353AE8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3D031171-2A83-4C9A-955C-A8384645AA3A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0CA249D9-6BC9-484C-8E41-17A1824DE3E6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CCF3F95F-EC3E-4A8A-8659-E2D68EDE1A31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F3B6CAFA-65ED-4B90-81E4-C5FF6BAE9B46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6F7213D2-328F-4DDF-AE43-D7CB791A3F8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025799B9-E27E-4A44-829D-07B41C0B582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4EE581B2-8F54-46AD-9912-4312F6B94608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E4972F77-23C6-4072-A367-5E643F7BAE34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5FFEAAF8-B546-4DFA-AA4C-28E41F9C6BB6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4FDCDE2-AC7B-4E7D-A20E-CE1E7F3BB37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73AE5F9-ECCC-4FA7-8AF3-ADE9882CE0FB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F64D25E6-7870-496D-81B6-40C55C1D4AAE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552AC8B-45DB-4C9E-B24D-59D3E998416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7BDF32F9-466A-40FC-8FDA-907645529837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E5932CD5-8374-46E4-A7F2-1CFF779898D8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C6710188-77B2-4C48-A6B1-61C89B2114B1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B68DAAAC-BFFF-4357-B0BA-273587D32992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1C3E75D-7EDC-4EAB-AC71-51FF95A5BD95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BED53AEA-5FE8-4F29-8AAD-DEB82231F4C7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EC3E79D-9EEF-4070-AB02-E81B4EEDDFAF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E8F777D8-C2A5-4DD5-88AB-E00EFE5572B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F7271F7-76DB-4E30-A6AE-157B06D360B5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3E0C9B02-61DB-421A-AB2C-646F566A8A56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08D06705-3047-4D16-9861-DC539BB80373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55836AF4-17DC-4954-B7F4-9247B395962C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2BBCB1F9-6FBD-47BB-8F3A-611AB3EAD64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69151E8D-0EED-4F50-A8AA-D5ABC4BBA035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19B8FE1F-296E-4A9E-A3B5-5711C9CB9C4A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1E3B93C9-5EFD-4F92-9D29-BE16CB682B2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4BD60771-2303-4A3A-A157-AF898F6D1FE0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0B0FE485-3A8E-458F-9B65-C8C23107827F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690EB5F3-785F-4FE6-91DC-F4FE7CE22FB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DB923AD-DB4B-446D-861A-333C6156B45D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421F9050-DD0A-4BC0-A5D8-FE6D018430FB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1402EC79-0393-4857-B66F-AFA6155FF24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B7ECC256-618E-437C-A603-8C84EC199061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61F22E5E-CAF1-43FF-B626-F9AB2B4FF26D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1CCF4835-0D57-46BE-BFF3-3F1CA315723B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1FFAC4AE-19EE-4517-A5EF-254DE43F0E27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2EC9A05F-2D00-4759-82DB-F3114F6C3BA1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1FF5C799-5305-4B9C-ACEA-8F540DD815D8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D8D1232A-3438-427F-8AD6-55A30EEFD71E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2946164A-C8A5-439F-B705-B025F52C6F1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ppt_CED_template_16_9</Template>
  <TotalTime>3189</TotalTime>
  <Words>1367</Words>
  <Application>Microsoft Office PowerPoint</Application>
  <PresentationFormat>Widescreen</PresentationFormat>
  <Paragraphs>171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Times</vt:lpstr>
      <vt:lpstr>Times New Roman</vt:lpstr>
      <vt:lpstr>Wingdings</vt:lpstr>
      <vt:lpstr>Blank Presentation</vt:lpstr>
      <vt:lpstr>Evaluation and Intercomparison of CMAQ-Simulated Ozone and PM2.5 Trends Over the United States</vt:lpstr>
      <vt:lpstr>Disclaimer: The views expressed in this presentation are those of the authors and do not necessarily reflect the views or policies of the U.S. EPA.</vt:lpstr>
      <vt:lpstr>Motivation and Scope</vt:lpstr>
      <vt:lpstr>Overview of Long-Term Model Simulations</vt:lpstr>
      <vt:lpstr>Analysis Approach</vt:lpstr>
      <vt:lpstr>Anthropogenic NOx and VOC Emission Time Series</vt:lpstr>
      <vt:lpstr>Trends in MDA8 O3 Summer Averages</vt:lpstr>
      <vt:lpstr>PowerPoint Presentation</vt:lpstr>
      <vt:lpstr>Trends in Modeled O3 Concentrations and Boundary Conditions, Spring</vt:lpstr>
      <vt:lpstr>Observed and Modeled Summer MDA8 O3 Trends and Interannual Variability by Percentile</vt:lpstr>
      <vt:lpstr>PM2.5 Seasonal Variability and Bias</vt:lpstr>
      <vt:lpstr>Anthropogenic PM2.5 and Primary Organic Carbon (POC) Emission Time Series</vt:lpstr>
      <vt:lpstr>PM2.5 Annual Average Model Trends</vt:lpstr>
      <vt:lpstr>PM2.5 Species Annual Average Model Trends</vt:lpstr>
      <vt:lpstr>Trends in AQS PM2.5 Annual Averages</vt:lpstr>
      <vt:lpstr>Trends in IMPROVE and CSN OC Annual Averages</vt:lpstr>
      <vt:lpstr>Observed and Modeled Trends in Annual AQS PM2.5, IMPROVE OC, and CSN OC by Percentile</vt:lpstr>
      <vt:lpstr>Summary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Pierce, Tom</dc:creator>
  <cp:lastModifiedBy>Hogrefe, Christian</cp:lastModifiedBy>
  <cp:revision>250</cp:revision>
  <cp:lastPrinted>2006-09-22T17:41:18Z</cp:lastPrinted>
  <dcterms:created xsi:type="dcterms:W3CDTF">2017-12-05T14:12:30Z</dcterms:created>
  <dcterms:modified xsi:type="dcterms:W3CDTF">2018-10-22T23:29:39Z</dcterms:modified>
</cp:coreProperties>
</file>