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trictFirstAndLastChars="0" saveSubsetFonts="1">
  <p:sldMasterIdLst>
    <p:sldMasterId id="2147483648" r:id="rId204"/>
  </p:sldMasterIdLst>
  <p:notesMasterIdLst>
    <p:notesMasterId r:id="rId232"/>
  </p:notesMasterIdLst>
  <p:handoutMasterIdLst>
    <p:handoutMasterId r:id="rId233"/>
  </p:handoutMasterIdLst>
  <p:sldIdLst>
    <p:sldId id="258" r:id="rId205"/>
    <p:sldId id="260" r:id="rId206"/>
    <p:sldId id="271" r:id="rId207"/>
    <p:sldId id="318" r:id="rId208"/>
    <p:sldId id="319" r:id="rId209"/>
    <p:sldId id="322" r:id="rId210"/>
    <p:sldId id="320" r:id="rId211"/>
    <p:sldId id="300" r:id="rId212"/>
    <p:sldId id="275" r:id="rId213"/>
    <p:sldId id="302" r:id="rId214"/>
    <p:sldId id="301" r:id="rId215"/>
    <p:sldId id="306" r:id="rId216"/>
    <p:sldId id="308" r:id="rId217"/>
    <p:sldId id="309" r:id="rId218"/>
    <p:sldId id="316" r:id="rId219"/>
    <p:sldId id="313" r:id="rId220"/>
    <p:sldId id="304" r:id="rId221"/>
    <p:sldId id="305" r:id="rId222"/>
    <p:sldId id="307" r:id="rId223"/>
    <p:sldId id="321" r:id="rId224"/>
    <p:sldId id="310" r:id="rId225"/>
    <p:sldId id="311" r:id="rId226"/>
    <p:sldId id="312" r:id="rId227"/>
    <p:sldId id="314" r:id="rId228"/>
    <p:sldId id="317" r:id="rId229"/>
    <p:sldId id="323" r:id="rId230"/>
    <p:sldId id="315" r:id="rId23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cia, Val" initials="GV" lastIdx="10" clrIdx="0">
    <p:extLst>
      <p:ext uri="{19B8F6BF-5375-455C-9EA6-DF929625EA0E}">
        <p15:presenceInfo xmlns:p15="http://schemas.microsoft.com/office/powerpoint/2012/main" userId="S-1-5-21-1339303556-449845944-1601390327-337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086DB6"/>
    <a:srgbClr val="026CB6"/>
    <a:srgbClr val="056CB6"/>
    <a:srgbClr val="355777"/>
    <a:srgbClr val="003F69"/>
    <a:srgbClr val="0070B9"/>
    <a:srgbClr val="0B5A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925" autoAdjust="0"/>
  </p:normalViewPr>
  <p:slideViewPr>
    <p:cSldViewPr>
      <p:cViewPr varScale="1">
        <p:scale>
          <a:sx n="52" d="100"/>
          <a:sy n="52" d="100"/>
        </p:scale>
        <p:origin x="96" y="19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77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customXml" Target="../customXml/item138.xml"/><Relationship Id="rId159" Type="http://schemas.openxmlformats.org/officeDocument/2006/relationships/customXml" Target="../customXml/item159.xml"/><Relationship Id="rId170" Type="http://schemas.openxmlformats.org/officeDocument/2006/relationships/customXml" Target="../customXml/item170.xml"/><Relationship Id="rId191" Type="http://schemas.openxmlformats.org/officeDocument/2006/relationships/customXml" Target="../customXml/item191.xml"/><Relationship Id="rId205" Type="http://schemas.openxmlformats.org/officeDocument/2006/relationships/slide" Target="slides/slide1.xml"/><Relationship Id="rId226" Type="http://schemas.openxmlformats.org/officeDocument/2006/relationships/slide" Target="slides/slide22.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customXml" Target="../customXml/item149.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customXml" Target="../customXml/item160.xml"/><Relationship Id="rId181" Type="http://schemas.openxmlformats.org/officeDocument/2006/relationships/customXml" Target="../customXml/item181.xml"/><Relationship Id="rId216" Type="http://schemas.openxmlformats.org/officeDocument/2006/relationships/slide" Target="slides/slide12.xml"/><Relationship Id="rId237" Type="http://schemas.openxmlformats.org/officeDocument/2006/relationships/theme" Target="theme/theme1.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customXml" Target="../customXml/item139.xml"/><Relationship Id="rId80" Type="http://schemas.openxmlformats.org/officeDocument/2006/relationships/customXml" Target="../customXml/item80.xml"/><Relationship Id="rId85" Type="http://schemas.openxmlformats.org/officeDocument/2006/relationships/customXml" Target="../customXml/item85.xml"/><Relationship Id="rId150" Type="http://schemas.openxmlformats.org/officeDocument/2006/relationships/customXml" Target="../customXml/item150.xml"/><Relationship Id="rId155" Type="http://schemas.openxmlformats.org/officeDocument/2006/relationships/customXml" Target="../customXml/item155.xml"/><Relationship Id="rId171" Type="http://schemas.openxmlformats.org/officeDocument/2006/relationships/customXml" Target="../customXml/item171.xml"/><Relationship Id="rId176" Type="http://schemas.openxmlformats.org/officeDocument/2006/relationships/customXml" Target="../customXml/item176.xml"/><Relationship Id="rId192" Type="http://schemas.openxmlformats.org/officeDocument/2006/relationships/customXml" Target="../customXml/item192.xml"/><Relationship Id="rId197" Type="http://schemas.openxmlformats.org/officeDocument/2006/relationships/customXml" Target="../customXml/item197.xml"/><Relationship Id="rId206" Type="http://schemas.openxmlformats.org/officeDocument/2006/relationships/slide" Target="slides/slide2.xml"/><Relationship Id="rId227" Type="http://schemas.openxmlformats.org/officeDocument/2006/relationships/slide" Target="slides/slide23.xml"/><Relationship Id="rId201" Type="http://schemas.openxmlformats.org/officeDocument/2006/relationships/customXml" Target="../customXml/item201.xml"/><Relationship Id="rId222" Type="http://schemas.openxmlformats.org/officeDocument/2006/relationships/slide" Target="slides/slide18.xml"/><Relationship Id="rId12" Type="http://schemas.openxmlformats.org/officeDocument/2006/relationships/customXml" Target="../customXml/item12.xml"/><Relationship Id="rId17" Type="http://schemas.openxmlformats.org/officeDocument/2006/relationships/customXml" Target="../customXml/item17.xml"/><Relationship Id="rId33" Type="http://schemas.openxmlformats.org/officeDocument/2006/relationships/customXml" Target="../customXml/item33.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08" Type="http://schemas.openxmlformats.org/officeDocument/2006/relationships/customXml" Target="../customXml/item108.xml"/><Relationship Id="rId124" Type="http://schemas.openxmlformats.org/officeDocument/2006/relationships/customXml" Target="../customXml/item124.xml"/><Relationship Id="rId129" Type="http://schemas.openxmlformats.org/officeDocument/2006/relationships/customXml" Target="../customXml/item129.xml"/><Relationship Id="rId54" Type="http://schemas.openxmlformats.org/officeDocument/2006/relationships/customXml" Target="../customXml/item54.xml"/><Relationship Id="rId70" Type="http://schemas.openxmlformats.org/officeDocument/2006/relationships/customXml" Target="../customXml/item70.xml"/><Relationship Id="rId75" Type="http://schemas.openxmlformats.org/officeDocument/2006/relationships/customXml" Target="../customXml/item75.xml"/><Relationship Id="rId91" Type="http://schemas.openxmlformats.org/officeDocument/2006/relationships/customXml" Target="../customXml/item91.xml"/><Relationship Id="rId96" Type="http://schemas.openxmlformats.org/officeDocument/2006/relationships/customXml" Target="../customXml/item96.xml"/><Relationship Id="rId140" Type="http://schemas.openxmlformats.org/officeDocument/2006/relationships/customXml" Target="../customXml/item140.xml"/><Relationship Id="rId145" Type="http://schemas.openxmlformats.org/officeDocument/2006/relationships/customXml" Target="../customXml/item145.xml"/><Relationship Id="rId161" Type="http://schemas.openxmlformats.org/officeDocument/2006/relationships/customXml" Target="../customXml/item161.xml"/><Relationship Id="rId166" Type="http://schemas.openxmlformats.org/officeDocument/2006/relationships/customXml" Target="../customXml/item166.xml"/><Relationship Id="rId182" Type="http://schemas.openxmlformats.org/officeDocument/2006/relationships/customXml" Target="../customXml/item182.xml"/><Relationship Id="rId187" Type="http://schemas.openxmlformats.org/officeDocument/2006/relationships/customXml" Target="../customXml/item187.xml"/><Relationship Id="rId217"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customXml" Target="../customXml/item6.xml"/><Relationship Id="rId212" Type="http://schemas.openxmlformats.org/officeDocument/2006/relationships/slide" Target="slides/slide8.xml"/><Relationship Id="rId233" Type="http://schemas.openxmlformats.org/officeDocument/2006/relationships/handoutMaster" Target="handoutMasters/handoutMaster1.xml"/><Relationship Id="rId238" Type="http://schemas.openxmlformats.org/officeDocument/2006/relationships/tableStyles" Target="tableStyles.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119" Type="http://schemas.openxmlformats.org/officeDocument/2006/relationships/customXml" Target="../customXml/item119.xml"/><Relationship Id="rId44" Type="http://schemas.openxmlformats.org/officeDocument/2006/relationships/customXml" Target="../customXml/item44.xml"/><Relationship Id="rId60" Type="http://schemas.openxmlformats.org/officeDocument/2006/relationships/customXml" Target="../customXml/item60.xml"/><Relationship Id="rId65" Type="http://schemas.openxmlformats.org/officeDocument/2006/relationships/customXml" Target="../customXml/item65.xml"/><Relationship Id="rId81" Type="http://schemas.openxmlformats.org/officeDocument/2006/relationships/customXml" Target="../customXml/item81.xml"/><Relationship Id="rId86" Type="http://schemas.openxmlformats.org/officeDocument/2006/relationships/customXml" Target="../customXml/item86.xml"/><Relationship Id="rId130" Type="http://schemas.openxmlformats.org/officeDocument/2006/relationships/customXml" Target="../customXml/item130.xml"/><Relationship Id="rId135" Type="http://schemas.openxmlformats.org/officeDocument/2006/relationships/customXml" Target="../customXml/item135.xml"/><Relationship Id="rId151" Type="http://schemas.openxmlformats.org/officeDocument/2006/relationships/customXml" Target="../customXml/item151.xml"/><Relationship Id="rId156" Type="http://schemas.openxmlformats.org/officeDocument/2006/relationships/customXml" Target="../customXml/item156.xml"/><Relationship Id="rId177" Type="http://schemas.openxmlformats.org/officeDocument/2006/relationships/customXml" Target="../customXml/item177.xml"/><Relationship Id="rId198" Type="http://schemas.openxmlformats.org/officeDocument/2006/relationships/customXml" Target="../customXml/item198.xml"/><Relationship Id="rId172" Type="http://schemas.openxmlformats.org/officeDocument/2006/relationships/customXml" Target="../customXml/item172.xml"/><Relationship Id="rId193" Type="http://schemas.openxmlformats.org/officeDocument/2006/relationships/customXml" Target="../customXml/item193.xml"/><Relationship Id="rId202" Type="http://schemas.openxmlformats.org/officeDocument/2006/relationships/customXml" Target="../customXml/item202.xml"/><Relationship Id="rId207" Type="http://schemas.openxmlformats.org/officeDocument/2006/relationships/slide" Target="slides/slide3.xml"/><Relationship Id="rId223" Type="http://schemas.openxmlformats.org/officeDocument/2006/relationships/slide" Target="slides/slide19.xml"/><Relationship Id="rId228" Type="http://schemas.openxmlformats.org/officeDocument/2006/relationships/slide" Target="slides/slide24.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customXml" Target="../customXml/item141.xml"/><Relationship Id="rId146" Type="http://schemas.openxmlformats.org/officeDocument/2006/relationships/customXml" Target="../customXml/item146.xml"/><Relationship Id="rId167" Type="http://schemas.openxmlformats.org/officeDocument/2006/relationships/customXml" Target="../customXml/item167.xml"/><Relationship Id="rId188" Type="http://schemas.openxmlformats.org/officeDocument/2006/relationships/customXml" Target="../customXml/item188.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customXml" Target="../customXml/item162.xml"/><Relationship Id="rId183" Type="http://schemas.openxmlformats.org/officeDocument/2006/relationships/customXml" Target="../customXml/item183.xml"/><Relationship Id="rId213" Type="http://schemas.openxmlformats.org/officeDocument/2006/relationships/slide" Target="slides/slide9.xml"/><Relationship Id="rId218" Type="http://schemas.openxmlformats.org/officeDocument/2006/relationships/slide" Target="slides/slide14.xml"/><Relationship Id="rId234"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customXml" Target="../customXml/item131.xml"/><Relationship Id="rId136" Type="http://schemas.openxmlformats.org/officeDocument/2006/relationships/customXml" Target="../customXml/item136.xml"/><Relationship Id="rId157" Type="http://schemas.openxmlformats.org/officeDocument/2006/relationships/customXml" Target="../customXml/item157.xml"/><Relationship Id="rId178" Type="http://schemas.openxmlformats.org/officeDocument/2006/relationships/customXml" Target="../customXml/item178.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customXml" Target="../customXml/item152.xml"/><Relationship Id="rId173" Type="http://schemas.openxmlformats.org/officeDocument/2006/relationships/customXml" Target="../customXml/item173.xml"/><Relationship Id="rId194" Type="http://schemas.openxmlformats.org/officeDocument/2006/relationships/customXml" Target="../customXml/item194.xml"/><Relationship Id="rId199" Type="http://schemas.openxmlformats.org/officeDocument/2006/relationships/customXml" Target="../customXml/item199.xml"/><Relationship Id="rId203" Type="http://schemas.openxmlformats.org/officeDocument/2006/relationships/customXml" Target="../customXml/item203.xml"/><Relationship Id="rId208" Type="http://schemas.openxmlformats.org/officeDocument/2006/relationships/slide" Target="slides/slide4.xml"/><Relationship Id="rId229" Type="http://schemas.openxmlformats.org/officeDocument/2006/relationships/slide" Target="slides/slide25.xml"/><Relationship Id="rId19" Type="http://schemas.openxmlformats.org/officeDocument/2006/relationships/customXml" Target="../customXml/item19.xml"/><Relationship Id="rId224" Type="http://schemas.openxmlformats.org/officeDocument/2006/relationships/slide" Target="slides/slide20.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customXml" Target="../customXml/item147.xml"/><Relationship Id="rId168" Type="http://schemas.openxmlformats.org/officeDocument/2006/relationships/customXml" Target="../customXml/item168.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customXml" Target="../customXml/item142.xml"/><Relationship Id="rId163" Type="http://schemas.openxmlformats.org/officeDocument/2006/relationships/customXml" Target="../customXml/item163.xml"/><Relationship Id="rId184" Type="http://schemas.openxmlformats.org/officeDocument/2006/relationships/customXml" Target="../customXml/item184.xml"/><Relationship Id="rId189" Type="http://schemas.openxmlformats.org/officeDocument/2006/relationships/customXml" Target="../customXml/item189.xml"/><Relationship Id="rId219" Type="http://schemas.openxmlformats.org/officeDocument/2006/relationships/slide" Target="slides/slide15.xml"/><Relationship Id="rId3" Type="http://schemas.openxmlformats.org/officeDocument/2006/relationships/customXml" Target="../customXml/item3.xml"/><Relationship Id="rId214" Type="http://schemas.openxmlformats.org/officeDocument/2006/relationships/slide" Target="slides/slide10.xml"/><Relationship Id="rId230" Type="http://schemas.openxmlformats.org/officeDocument/2006/relationships/slide" Target="slides/slide26.xml"/><Relationship Id="rId235" Type="http://schemas.openxmlformats.org/officeDocument/2006/relationships/presProps" Target="presProps.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customXml" Target="../customXml/item137.xml"/><Relationship Id="rId158" Type="http://schemas.openxmlformats.org/officeDocument/2006/relationships/customXml" Target="../customXml/item158.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customXml" Target="../customXml/item132.xml"/><Relationship Id="rId153" Type="http://schemas.openxmlformats.org/officeDocument/2006/relationships/customXml" Target="../customXml/item153.xml"/><Relationship Id="rId174" Type="http://schemas.openxmlformats.org/officeDocument/2006/relationships/customXml" Target="../customXml/item174.xml"/><Relationship Id="rId179" Type="http://schemas.openxmlformats.org/officeDocument/2006/relationships/customXml" Target="../customXml/item179.xml"/><Relationship Id="rId195" Type="http://schemas.openxmlformats.org/officeDocument/2006/relationships/customXml" Target="../customXml/item195.xml"/><Relationship Id="rId209" Type="http://schemas.openxmlformats.org/officeDocument/2006/relationships/slide" Target="slides/slide5.xml"/><Relationship Id="rId190" Type="http://schemas.openxmlformats.org/officeDocument/2006/relationships/customXml" Target="../customXml/item190.xml"/><Relationship Id="rId204" Type="http://schemas.openxmlformats.org/officeDocument/2006/relationships/slideMaster" Target="slideMasters/slideMaster1.xml"/><Relationship Id="rId220" Type="http://schemas.openxmlformats.org/officeDocument/2006/relationships/slide" Target="slides/slide16.xml"/><Relationship Id="rId225" Type="http://schemas.openxmlformats.org/officeDocument/2006/relationships/slide" Target="slides/slide2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customXml" Target="../customXml/item143.xml"/><Relationship Id="rId148" Type="http://schemas.openxmlformats.org/officeDocument/2006/relationships/customXml" Target="../customXml/item148.xml"/><Relationship Id="rId164" Type="http://schemas.openxmlformats.org/officeDocument/2006/relationships/customXml" Target="../customXml/item164.xml"/><Relationship Id="rId169" Type="http://schemas.openxmlformats.org/officeDocument/2006/relationships/customXml" Target="../customXml/item169.xml"/><Relationship Id="rId185" Type="http://schemas.openxmlformats.org/officeDocument/2006/relationships/customXml" Target="../customXml/item185.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customXml" Target="../customXml/item180.xml"/><Relationship Id="rId210" Type="http://schemas.openxmlformats.org/officeDocument/2006/relationships/slide" Target="slides/slide6.xml"/><Relationship Id="rId215" Type="http://schemas.openxmlformats.org/officeDocument/2006/relationships/slide" Target="slides/slide11.xml"/><Relationship Id="rId236" Type="http://schemas.openxmlformats.org/officeDocument/2006/relationships/viewProps" Target="viewProps.xml"/><Relationship Id="rId26" Type="http://schemas.openxmlformats.org/officeDocument/2006/relationships/customXml" Target="../customXml/item26.xml"/><Relationship Id="rId231" Type="http://schemas.openxmlformats.org/officeDocument/2006/relationships/slide" Target="slides/slide27.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customXml" Target="../customXml/item133.xml"/><Relationship Id="rId154" Type="http://schemas.openxmlformats.org/officeDocument/2006/relationships/customXml" Target="../customXml/item154.xml"/><Relationship Id="rId175" Type="http://schemas.openxmlformats.org/officeDocument/2006/relationships/customXml" Target="../customXml/item175.xml"/><Relationship Id="rId196" Type="http://schemas.openxmlformats.org/officeDocument/2006/relationships/customXml" Target="../customXml/item196.xml"/><Relationship Id="rId200" Type="http://schemas.openxmlformats.org/officeDocument/2006/relationships/customXml" Target="../customXml/item200.xml"/><Relationship Id="rId16" Type="http://schemas.openxmlformats.org/officeDocument/2006/relationships/customXml" Target="../customXml/item16.xml"/><Relationship Id="rId221" Type="http://schemas.openxmlformats.org/officeDocument/2006/relationships/slide" Target="slides/slide17.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customXml" Target="../customXml/item144.xml"/><Relationship Id="rId90" Type="http://schemas.openxmlformats.org/officeDocument/2006/relationships/customXml" Target="../customXml/item90.xml"/><Relationship Id="rId165" Type="http://schemas.openxmlformats.org/officeDocument/2006/relationships/customXml" Target="../customXml/item165.xml"/><Relationship Id="rId186" Type="http://schemas.openxmlformats.org/officeDocument/2006/relationships/customXml" Target="../customXml/item186.xml"/><Relationship Id="rId211" Type="http://schemas.openxmlformats.org/officeDocument/2006/relationships/slide" Target="slides/slide7.xml"/><Relationship Id="rId232" Type="http://schemas.openxmlformats.org/officeDocument/2006/relationships/notesMaster" Target="notesMasters/notesMaster1.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customXml" Target="../customXml/item134.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EB9D2-FEA0-4683-B95F-C13BB16F2603}" type="doc">
      <dgm:prSet loTypeId="urn:microsoft.com/office/officeart/2005/8/layout/hProcess9" loCatId="process" qsTypeId="urn:microsoft.com/office/officeart/2005/8/quickstyle/simple5" qsCatId="simple" csTypeId="urn:microsoft.com/office/officeart/2005/8/colors/accent0_2" csCatId="mainScheme" phldr="1"/>
      <dgm:spPr/>
      <dgm:t>
        <a:bodyPr/>
        <a:lstStyle/>
        <a:p>
          <a:endParaRPr lang="en-US"/>
        </a:p>
      </dgm:t>
    </dgm:pt>
    <dgm:pt modelId="{48CC2DCF-82A0-4241-86D1-A414D2927819}">
      <dgm:prSet/>
      <dgm:spPr/>
      <dgm:t>
        <a:bodyPr/>
        <a:lstStyle/>
        <a:p>
          <a:r>
            <a:rPr lang="en-US" dirty="0"/>
            <a:t>The Chesapeake Bay Watershed </a:t>
          </a:r>
        </a:p>
      </dgm:t>
    </dgm:pt>
    <dgm:pt modelId="{5B7E3C80-CE0C-41FC-9E53-823D0D63A3F8}" type="parTrans" cxnId="{E6CB0A0F-7920-420F-8AF6-56783C78C570}">
      <dgm:prSet/>
      <dgm:spPr/>
      <dgm:t>
        <a:bodyPr/>
        <a:lstStyle/>
        <a:p>
          <a:endParaRPr lang="en-US"/>
        </a:p>
      </dgm:t>
    </dgm:pt>
    <dgm:pt modelId="{31055F59-4D0C-40B2-9F8B-4D3F0D8472D3}" type="sibTrans" cxnId="{E6CB0A0F-7920-420F-8AF6-56783C78C570}">
      <dgm:prSet/>
      <dgm:spPr/>
      <dgm:t>
        <a:bodyPr/>
        <a:lstStyle/>
        <a:p>
          <a:endParaRPr lang="en-US"/>
        </a:p>
      </dgm:t>
    </dgm:pt>
    <dgm:pt modelId="{EE37543D-636E-4F04-B5F7-543A76C6D6F3}">
      <dgm:prSet/>
      <dgm:spPr/>
      <dgm:t>
        <a:bodyPr/>
        <a:lstStyle/>
        <a:p>
          <a:r>
            <a:rPr lang="en-US" dirty="0"/>
            <a:t>Progress and Trends</a:t>
          </a:r>
        </a:p>
      </dgm:t>
    </dgm:pt>
    <dgm:pt modelId="{AE7CF504-6BE9-438E-9F30-18F817419831}" type="parTrans" cxnId="{54439D56-8E11-47E6-B9CB-9DEDB47B3CDC}">
      <dgm:prSet/>
      <dgm:spPr/>
      <dgm:t>
        <a:bodyPr/>
        <a:lstStyle/>
        <a:p>
          <a:endParaRPr lang="en-US"/>
        </a:p>
      </dgm:t>
    </dgm:pt>
    <dgm:pt modelId="{657442E8-DD92-4900-BD34-0ED66CC0808C}" type="sibTrans" cxnId="{54439D56-8E11-47E6-B9CB-9DEDB47B3CDC}">
      <dgm:prSet/>
      <dgm:spPr/>
      <dgm:t>
        <a:bodyPr/>
        <a:lstStyle/>
        <a:p>
          <a:endParaRPr lang="en-US"/>
        </a:p>
      </dgm:t>
    </dgm:pt>
    <dgm:pt modelId="{1C58FC1A-FC51-4727-AA24-42E4683F4FAA}">
      <dgm:prSet/>
      <dgm:spPr/>
      <dgm:t>
        <a:bodyPr/>
        <a:lstStyle/>
        <a:p>
          <a:r>
            <a:rPr lang="en-US" dirty="0"/>
            <a:t>The Chesapeake Bay Model</a:t>
          </a:r>
        </a:p>
      </dgm:t>
    </dgm:pt>
    <dgm:pt modelId="{6399D4E2-2256-43CF-ABD2-AB421A399A16}" type="parTrans" cxnId="{BC23432D-6C1C-4248-8626-800D5B27152A}">
      <dgm:prSet/>
      <dgm:spPr/>
      <dgm:t>
        <a:bodyPr/>
        <a:lstStyle/>
        <a:p>
          <a:endParaRPr lang="en-US"/>
        </a:p>
      </dgm:t>
    </dgm:pt>
    <dgm:pt modelId="{6D28FE38-F571-44A1-A6E5-73ACF27FA126}" type="sibTrans" cxnId="{BC23432D-6C1C-4248-8626-800D5B27152A}">
      <dgm:prSet/>
      <dgm:spPr/>
      <dgm:t>
        <a:bodyPr/>
        <a:lstStyle/>
        <a:p>
          <a:endParaRPr lang="en-US"/>
        </a:p>
      </dgm:t>
    </dgm:pt>
    <dgm:pt modelId="{E4898A41-844A-4D77-B997-D8E4C3E45182}">
      <dgm:prSet/>
      <dgm:spPr/>
      <dgm:t>
        <a:bodyPr/>
        <a:lstStyle/>
        <a:p>
          <a:r>
            <a:rPr lang="en-US" dirty="0"/>
            <a:t>Stake Holder Engagement</a:t>
          </a:r>
        </a:p>
      </dgm:t>
    </dgm:pt>
    <dgm:pt modelId="{B57DFD26-6867-4324-B61E-F0E37775BF8D}" type="parTrans" cxnId="{2DAD48AF-BE7A-4B6B-B383-823060CCBE97}">
      <dgm:prSet/>
      <dgm:spPr/>
      <dgm:t>
        <a:bodyPr/>
        <a:lstStyle/>
        <a:p>
          <a:endParaRPr lang="en-US"/>
        </a:p>
      </dgm:t>
    </dgm:pt>
    <dgm:pt modelId="{0B988BAC-B101-4741-9F2D-72B018B0679E}" type="sibTrans" cxnId="{2DAD48AF-BE7A-4B6B-B383-823060CCBE97}">
      <dgm:prSet/>
      <dgm:spPr/>
      <dgm:t>
        <a:bodyPr/>
        <a:lstStyle/>
        <a:p>
          <a:endParaRPr lang="en-US"/>
        </a:p>
      </dgm:t>
    </dgm:pt>
    <dgm:pt modelId="{6A61A839-C4F7-4851-B0A4-A6024E695C81}">
      <dgm:prSet/>
      <dgm:spPr/>
      <dgm:t>
        <a:bodyPr/>
        <a:lstStyle/>
        <a:p>
          <a:r>
            <a:rPr lang="en-US"/>
            <a:t>Future Directions</a:t>
          </a:r>
        </a:p>
      </dgm:t>
    </dgm:pt>
    <dgm:pt modelId="{152F9BC4-BB8F-4DAC-AC1B-EF9683CD4A1D}" type="parTrans" cxnId="{83C3507A-F042-4876-BF00-CB7CAA53896C}">
      <dgm:prSet/>
      <dgm:spPr/>
      <dgm:t>
        <a:bodyPr/>
        <a:lstStyle/>
        <a:p>
          <a:endParaRPr lang="en-US"/>
        </a:p>
      </dgm:t>
    </dgm:pt>
    <dgm:pt modelId="{A8A20CC3-1E7D-4D08-BFF8-E4B94EC30E0B}" type="sibTrans" cxnId="{83C3507A-F042-4876-BF00-CB7CAA53896C}">
      <dgm:prSet/>
      <dgm:spPr/>
      <dgm:t>
        <a:bodyPr/>
        <a:lstStyle/>
        <a:p>
          <a:endParaRPr lang="en-US"/>
        </a:p>
      </dgm:t>
    </dgm:pt>
    <dgm:pt modelId="{186E2E73-FDF4-4CF2-BBE1-595BA8CE67E4}">
      <dgm:prSet/>
      <dgm:spPr/>
      <dgm:t>
        <a:bodyPr/>
        <a:lstStyle/>
        <a:p>
          <a:r>
            <a:rPr lang="en-US" dirty="0"/>
            <a:t>Application Driven Development</a:t>
          </a:r>
        </a:p>
      </dgm:t>
    </dgm:pt>
    <dgm:pt modelId="{7737C366-601D-4C8D-8DA4-217D01A389A3}" type="parTrans" cxnId="{85CBDD43-F312-4B4A-B6D8-E66A238DFC41}">
      <dgm:prSet/>
      <dgm:spPr/>
      <dgm:t>
        <a:bodyPr/>
        <a:lstStyle/>
        <a:p>
          <a:endParaRPr lang="en-US"/>
        </a:p>
      </dgm:t>
    </dgm:pt>
    <dgm:pt modelId="{43A5335C-064B-4A9A-89C5-A5BB0B8894BC}" type="sibTrans" cxnId="{85CBDD43-F312-4B4A-B6D8-E66A238DFC41}">
      <dgm:prSet/>
      <dgm:spPr/>
      <dgm:t>
        <a:bodyPr/>
        <a:lstStyle/>
        <a:p>
          <a:endParaRPr lang="en-US"/>
        </a:p>
      </dgm:t>
    </dgm:pt>
    <dgm:pt modelId="{35942D5B-7AD5-4D32-A71E-5C75E202FE08}" type="pres">
      <dgm:prSet presAssocID="{553EB9D2-FEA0-4683-B95F-C13BB16F2603}" presName="CompostProcess" presStyleCnt="0">
        <dgm:presLayoutVars>
          <dgm:dir/>
          <dgm:resizeHandles val="exact"/>
        </dgm:presLayoutVars>
      </dgm:prSet>
      <dgm:spPr/>
    </dgm:pt>
    <dgm:pt modelId="{2A297470-2969-47BE-B787-19669DD570FD}" type="pres">
      <dgm:prSet presAssocID="{553EB9D2-FEA0-4683-B95F-C13BB16F2603}" presName="arrow" presStyleLbl="bgShp" presStyleIdx="0" presStyleCnt="1"/>
      <dgm:spPr/>
    </dgm:pt>
    <dgm:pt modelId="{1EDA72BD-1B51-49C6-8992-F04108F7596F}" type="pres">
      <dgm:prSet presAssocID="{553EB9D2-FEA0-4683-B95F-C13BB16F2603}" presName="linearProcess" presStyleCnt="0"/>
      <dgm:spPr/>
    </dgm:pt>
    <dgm:pt modelId="{E4F07035-2742-4CEC-AA01-28A32EDE0146}" type="pres">
      <dgm:prSet presAssocID="{186E2E73-FDF4-4CF2-BBE1-595BA8CE67E4}" presName="textNode" presStyleLbl="node1" presStyleIdx="0" presStyleCnt="6">
        <dgm:presLayoutVars>
          <dgm:bulletEnabled val="1"/>
        </dgm:presLayoutVars>
      </dgm:prSet>
      <dgm:spPr/>
    </dgm:pt>
    <dgm:pt modelId="{E3D37AFE-FF99-4499-A175-D8DD10BF5BFD}" type="pres">
      <dgm:prSet presAssocID="{43A5335C-064B-4A9A-89C5-A5BB0B8894BC}" presName="sibTrans" presStyleCnt="0"/>
      <dgm:spPr/>
    </dgm:pt>
    <dgm:pt modelId="{478AC220-3C9B-4FC3-8CC2-0602EDBC4A7D}" type="pres">
      <dgm:prSet presAssocID="{48CC2DCF-82A0-4241-86D1-A414D2927819}" presName="textNode" presStyleLbl="node1" presStyleIdx="1" presStyleCnt="6">
        <dgm:presLayoutVars>
          <dgm:bulletEnabled val="1"/>
        </dgm:presLayoutVars>
      </dgm:prSet>
      <dgm:spPr/>
    </dgm:pt>
    <dgm:pt modelId="{F486A881-9134-4593-B178-9299A94A28B3}" type="pres">
      <dgm:prSet presAssocID="{31055F59-4D0C-40B2-9F8B-4D3F0D8472D3}" presName="sibTrans" presStyleCnt="0"/>
      <dgm:spPr/>
    </dgm:pt>
    <dgm:pt modelId="{952DAA3D-41A1-44FD-B1C2-7E41BED1ADA0}" type="pres">
      <dgm:prSet presAssocID="{EE37543D-636E-4F04-B5F7-543A76C6D6F3}" presName="textNode" presStyleLbl="node1" presStyleIdx="2" presStyleCnt="6">
        <dgm:presLayoutVars>
          <dgm:bulletEnabled val="1"/>
        </dgm:presLayoutVars>
      </dgm:prSet>
      <dgm:spPr/>
    </dgm:pt>
    <dgm:pt modelId="{38BEEF0A-02CB-4B1E-9FCA-012791653B2D}" type="pres">
      <dgm:prSet presAssocID="{657442E8-DD92-4900-BD34-0ED66CC0808C}" presName="sibTrans" presStyleCnt="0"/>
      <dgm:spPr/>
    </dgm:pt>
    <dgm:pt modelId="{9CF3A525-442C-4059-99BB-B310CCD2A235}" type="pres">
      <dgm:prSet presAssocID="{1C58FC1A-FC51-4727-AA24-42E4683F4FAA}" presName="textNode" presStyleLbl="node1" presStyleIdx="3" presStyleCnt="6">
        <dgm:presLayoutVars>
          <dgm:bulletEnabled val="1"/>
        </dgm:presLayoutVars>
      </dgm:prSet>
      <dgm:spPr/>
    </dgm:pt>
    <dgm:pt modelId="{69A0115B-0925-4FCF-92FE-B527E9906C62}" type="pres">
      <dgm:prSet presAssocID="{6D28FE38-F571-44A1-A6E5-73ACF27FA126}" presName="sibTrans" presStyleCnt="0"/>
      <dgm:spPr/>
    </dgm:pt>
    <dgm:pt modelId="{70CC20AC-4694-4183-820F-ADC973AB0B91}" type="pres">
      <dgm:prSet presAssocID="{E4898A41-844A-4D77-B997-D8E4C3E45182}" presName="textNode" presStyleLbl="node1" presStyleIdx="4" presStyleCnt="6">
        <dgm:presLayoutVars>
          <dgm:bulletEnabled val="1"/>
        </dgm:presLayoutVars>
      </dgm:prSet>
      <dgm:spPr/>
    </dgm:pt>
    <dgm:pt modelId="{46D69639-BFA8-4F6D-B84E-26298905076A}" type="pres">
      <dgm:prSet presAssocID="{0B988BAC-B101-4741-9F2D-72B018B0679E}" presName="sibTrans" presStyleCnt="0"/>
      <dgm:spPr/>
    </dgm:pt>
    <dgm:pt modelId="{F170AF6B-A22B-4400-BB86-79F878A84C94}" type="pres">
      <dgm:prSet presAssocID="{6A61A839-C4F7-4851-B0A4-A6024E695C81}" presName="textNode" presStyleLbl="node1" presStyleIdx="5" presStyleCnt="6">
        <dgm:presLayoutVars>
          <dgm:bulletEnabled val="1"/>
        </dgm:presLayoutVars>
      </dgm:prSet>
      <dgm:spPr/>
    </dgm:pt>
  </dgm:ptLst>
  <dgm:cxnLst>
    <dgm:cxn modelId="{E6CB0A0F-7920-420F-8AF6-56783C78C570}" srcId="{553EB9D2-FEA0-4683-B95F-C13BB16F2603}" destId="{48CC2DCF-82A0-4241-86D1-A414D2927819}" srcOrd="1" destOrd="0" parTransId="{5B7E3C80-CE0C-41FC-9E53-823D0D63A3F8}" sibTransId="{31055F59-4D0C-40B2-9F8B-4D3F0D8472D3}"/>
    <dgm:cxn modelId="{BC23432D-6C1C-4248-8626-800D5B27152A}" srcId="{553EB9D2-FEA0-4683-B95F-C13BB16F2603}" destId="{1C58FC1A-FC51-4727-AA24-42E4683F4FAA}" srcOrd="3" destOrd="0" parTransId="{6399D4E2-2256-43CF-ABD2-AB421A399A16}" sibTransId="{6D28FE38-F571-44A1-A6E5-73ACF27FA126}"/>
    <dgm:cxn modelId="{3AF1ED42-F6E0-47B5-A5C1-E4D08ADCBC40}" type="presOf" srcId="{1C58FC1A-FC51-4727-AA24-42E4683F4FAA}" destId="{9CF3A525-442C-4059-99BB-B310CCD2A235}" srcOrd="0" destOrd="0" presId="urn:microsoft.com/office/officeart/2005/8/layout/hProcess9"/>
    <dgm:cxn modelId="{85CBDD43-F312-4B4A-B6D8-E66A238DFC41}" srcId="{553EB9D2-FEA0-4683-B95F-C13BB16F2603}" destId="{186E2E73-FDF4-4CF2-BBE1-595BA8CE67E4}" srcOrd="0" destOrd="0" parTransId="{7737C366-601D-4C8D-8DA4-217D01A389A3}" sibTransId="{43A5335C-064B-4A9A-89C5-A5BB0B8894BC}"/>
    <dgm:cxn modelId="{F934B748-CCF8-450F-821F-B263B9BC7773}" type="presOf" srcId="{6A61A839-C4F7-4851-B0A4-A6024E695C81}" destId="{F170AF6B-A22B-4400-BB86-79F878A84C94}" srcOrd="0" destOrd="0" presId="urn:microsoft.com/office/officeart/2005/8/layout/hProcess9"/>
    <dgm:cxn modelId="{C4F4EC50-8D51-4BF3-A5AC-8E6DAE18A5DA}" type="presOf" srcId="{48CC2DCF-82A0-4241-86D1-A414D2927819}" destId="{478AC220-3C9B-4FC3-8CC2-0602EDBC4A7D}" srcOrd="0" destOrd="0" presId="urn:microsoft.com/office/officeart/2005/8/layout/hProcess9"/>
    <dgm:cxn modelId="{54439D56-8E11-47E6-B9CB-9DEDB47B3CDC}" srcId="{553EB9D2-FEA0-4683-B95F-C13BB16F2603}" destId="{EE37543D-636E-4F04-B5F7-543A76C6D6F3}" srcOrd="2" destOrd="0" parTransId="{AE7CF504-6BE9-438E-9F30-18F817419831}" sibTransId="{657442E8-DD92-4900-BD34-0ED66CC0808C}"/>
    <dgm:cxn modelId="{83C3507A-F042-4876-BF00-CB7CAA53896C}" srcId="{553EB9D2-FEA0-4683-B95F-C13BB16F2603}" destId="{6A61A839-C4F7-4851-B0A4-A6024E695C81}" srcOrd="5" destOrd="0" parTransId="{152F9BC4-BB8F-4DAC-AC1B-EF9683CD4A1D}" sibTransId="{A8A20CC3-1E7D-4D08-BFF8-E4B94EC30E0B}"/>
    <dgm:cxn modelId="{8EF07098-BF23-46D8-A9C9-EBDE9CA246CD}" type="presOf" srcId="{186E2E73-FDF4-4CF2-BBE1-595BA8CE67E4}" destId="{E4F07035-2742-4CEC-AA01-28A32EDE0146}" srcOrd="0" destOrd="0" presId="urn:microsoft.com/office/officeart/2005/8/layout/hProcess9"/>
    <dgm:cxn modelId="{A0E7C9AE-65A8-42FE-9B44-E81BD801161C}" type="presOf" srcId="{EE37543D-636E-4F04-B5F7-543A76C6D6F3}" destId="{952DAA3D-41A1-44FD-B1C2-7E41BED1ADA0}" srcOrd="0" destOrd="0" presId="urn:microsoft.com/office/officeart/2005/8/layout/hProcess9"/>
    <dgm:cxn modelId="{2DAD48AF-BE7A-4B6B-B383-823060CCBE97}" srcId="{553EB9D2-FEA0-4683-B95F-C13BB16F2603}" destId="{E4898A41-844A-4D77-B997-D8E4C3E45182}" srcOrd="4" destOrd="0" parTransId="{B57DFD26-6867-4324-B61E-F0E37775BF8D}" sibTransId="{0B988BAC-B101-4741-9F2D-72B018B0679E}"/>
    <dgm:cxn modelId="{1CA93ABA-844F-4AC4-B106-0189ECCCF576}" type="presOf" srcId="{E4898A41-844A-4D77-B997-D8E4C3E45182}" destId="{70CC20AC-4694-4183-820F-ADC973AB0B91}" srcOrd="0" destOrd="0" presId="urn:microsoft.com/office/officeart/2005/8/layout/hProcess9"/>
    <dgm:cxn modelId="{8F02AEE8-A344-4B2F-96BB-9ABBEDDECEA4}" type="presOf" srcId="{553EB9D2-FEA0-4683-B95F-C13BB16F2603}" destId="{35942D5B-7AD5-4D32-A71E-5C75E202FE08}" srcOrd="0" destOrd="0" presId="urn:microsoft.com/office/officeart/2005/8/layout/hProcess9"/>
    <dgm:cxn modelId="{F5B111D4-EC2B-4FD8-9DE9-75D6C423B472}" type="presParOf" srcId="{35942D5B-7AD5-4D32-A71E-5C75E202FE08}" destId="{2A297470-2969-47BE-B787-19669DD570FD}" srcOrd="0" destOrd="0" presId="urn:microsoft.com/office/officeart/2005/8/layout/hProcess9"/>
    <dgm:cxn modelId="{232FF5C5-E14A-4EBF-838D-EABA1559A6CA}" type="presParOf" srcId="{35942D5B-7AD5-4D32-A71E-5C75E202FE08}" destId="{1EDA72BD-1B51-49C6-8992-F04108F7596F}" srcOrd="1" destOrd="0" presId="urn:microsoft.com/office/officeart/2005/8/layout/hProcess9"/>
    <dgm:cxn modelId="{F6A7EAE3-1D45-4882-95C4-7D9B1EB96999}" type="presParOf" srcId="{1EDA72BD-1B51-49C6-8992-F04108F7596F}" destId="{E4F07035-2742-4CEC-AA01-28A32EDE0146}" srcOrd="0" destOrd="0" presId="urn:microsoft.com/office/officeart/2005/8/layout/hProcess9"/>
    <dgm:cxn modelId="{6064788C-F97C-49C9-A4F8-B6F24D191487}" type="presParOf" srcId="{1EDA72BD-1B51-49C6-8992-F04108F7596F}" destId="{E3D37AFE-FF99-4499-A175-D8DD10BF5BFD}" srcOrd="1" destOrd="0" presId="urn:microsoft.com/office/officeart/2005/8/layout/hProcess9"/>
    <dgm:cxn modelId="{1BB07A92-F63C-411B-9EB9-3285135B7848}" type="presParOf" srcId="{1EDA72BD-1B51-49C6-8992-F04108F7596F}" destId="{478AC220-3C9B-4FC3-8CC2-0602EDBC4A7D}" srcOrd="2" destOrd="0" presId="urn:microsoft.com/office/officeart/2005/8/layout/hProcess9"/>
    <dgm:cxn modelId="{2AFF57F4-7341-45EA-9451-0F0223124CE6}" type="presParOf" srcId="{1EDA72BD-1B51-49C6-8992-F04108F7596F}" destId="{F486A881-9134-4593-B178-9299A94A28B3}" srcOrd="3" destOrd="0" presId="urn:microsoft.com/office/officeart/2005/8/layout/hProcess9"/>
    <dgm:cxn modelId="{2F5DED40-6668-4B88-8FE7-D887298DEA6A}" type="presParOf" srcId="{1EDA72BD-1B51-49C6-8992-F04108F7596F}" destId="{952DAA3D-41A1-44FD-B1C2-7E41BED1ADA0}" srcOrd="4" destOrd="0" presId="urn:microsoft.com/office/officeart/2005/8/layout/hProcess9"/>
    <dgm:cxn modelId="{2375B327-9A9E-4336-B345-45B8A74C0031}" type="presParOf" srcId="{1EDA72BD-1B51-49C6-8992-F04108F7596F}" destId="{38BEEF0A-02CB-4B1E-9FCA-012791653B2D}" srcOrd="5" destOrd="0" presId="urn:microsoft.com/office/officeart/2005/8/layout/hProcess9"/>
    <dgm:cxn modelId="{A7B82325-90EC-45EE-AACD-9C66AD5480DB}" type="presParOf" srcId="{1EDA72BD-1B51-49C6-8992-F04108F7596F}" destId="{9CF3A525-442C-4059-99BB-B310CCD2A235}" srcOrd="6" destOrd="0" presId="urn:microsoft.com/office/officeart/2005/8/layout/hProcess9"/>
    <dgm:cxn modelId="{B0F30F8D-F0C0-4A7F-817D-C30F6A35A4C5}" type="presParOf" srcId="{1EDA72BD-1B51-49C6-8992-F04108F7596F}" destId="{69A0115B-0925-4FCF-92FE-B527E9906C62}" srcOrd="7" destOrd="0" presId="urn:microsoft.com/office/officeart/2005/8/layout/hProcess9"/>
    <dgm:cxn modelId="{90D40AC8-B464-420F-BA6A-626E9B199AE0}" type="presParOf" srcId="{1EDA72BD-1B51-49C6-8992-F04108F7596F}" destId="{70CC20AC-4694-4183-820F-ADC973AB0B91}" srcOrd="8" destOrd="0" presId="urn:microsoft.com/office/officeart/2005/8/layout/hProcess9"/>
    <dgm:cxn modelId="{109818DC-EE05-47FA-8C6E-4E6954518DD7}" type="presParOf" srcId="{1EDA72BD-1B51-49C6-8992-F04108F7596F}" destId="{46D69639-BFA8-4F6D-B84E-26298905076A}" srcOrd="9" destOrd="0" presId="urn:microsoft.com/office/officeart/2005/8/layout/hProcess9"/>
    <dgm:cxn modelId="{957B431D-6A0E-404D-970F-B6E197980986}" type="presParOf" srcId="{1EDA72BD-1B51-49C6-8992-F04108F7596F}" destId="{F170AF6B-A22B-4400-BB86-79F878A84C94}"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16302B-2C0A-4F06-895C-94304AE791D9}" type="doc">
      <dgm:prSet loTypeId="urn:microsoft.com/office/officeart/2005/8/layout/cycle4" loCatId="cycle" qsTypeId="urn:microsoft.com/office/officeart/2005/8/quickstyle/simple4" qsCatId="simple" csTypeId="urn:microsoft.com/office/officeart/2005/8/colors/accent2_2" csCatId="accent2" phldr="1"/>
      <dgm:spPr/>
      <dgm:t>
        <a:bodyPr/>
        <a:lstStyle/>
        <a:p>
          <a:endParaRPr lang="en-US"/>
        </a:p>
      </dgm:t>
    </dgm:pt>
    <dgm:pt modelId="{5EB8D90F-4935-4254-8174-55D198672D36}">
      <dgm:prSet/>
      <dgm:spPr/>
      <dgm:t>
        <a:bodyPr/>
        <a:lstStyle/>
        <a:p>
          <a:r>
            <a:rPr lang="en-US" dirty="0"/>
            <a:t>Measurements and Detailed Field Scale Modeling</a:t>
          </a:r>
        </a:p>
      </dgm:t>
    </dgm:pt>
    <dgm:pt modelId="{F9E98987-BFA2-44FD-BB7B-B9CC11306A16}" type="parTrans" cxnId="{4EA88043-90D8-4B8D-AA87-8262A9D94C7C}">
      <dgm:prSet/>
      <dgm:spPr/>
      <dgm:t>
        <a:bodyPr/>
        <a:lstStyle/>
        <a:p>
          <a:endParaRPr lang="en-US"/>
        </a:p>
      </dgm:t>
    </dgm:pt>
    <dgm:pt modelId="{500F3443-8ACD-447C-9758-2B9D3EE7F0E4}" type="sibTrans" cxnId="{4EA88043-90D8-4B8D-AA87-8262A9D94C7C}">
      <dgm:prSet/>
      <dgm:spPr/>
      <dgm:t>
        <a:bodyPr/>
        <a:lstStyle/>
        <a:p>
          <a:endParaRPr lang="en-US"/>
        </a:p>
      </dgm:t>
    </dgm:pt>
    <dgm:pt modelId="{1ABF25F9-EFB0-4C08-96B6-4771928F4BD4}">
      <dgm:prSet/>
      <dgm:spPr/>
      <dgm:t>
        <a:bodyPr/>
        <a:lstStyle/>
        <a:p>
          <a:pPr marL="0" indent="0"/>
          <a:r>
            <a:rPr lang="en-US" dirty="0"/>
            <a:t>Design of field experiments</a:t>
          </a:r>
        </a:p>
      </dgm:t>
    </dgm:pt>
    <dgm:pt modelId="{598EDD31-264B-40D7-B998-DEC002794723}" type="parTrans" cxnId="{71D3E984-C4CD-4E75-824E-EDB0FFA2B7BE}">
      <dgm:prSet/>
      <dgm:spPr/>
      <dgm:t>
        <a:bodyPr/>
        <a:lstStyle/>
        <a:p>
          <a:endParaRPr lang="en-US"/>
        </a:p>
      </dgm:t>
    </dgm:pt>
    <dgm:pt modelId="{15A1E177-CEE8-4DD1-9288-75EB51E24FA8}" type="sibTrans" cxnId="{71D3E984-C4CD-4E75-824E-EDB0FFA2B7BE}">
      <dgm:prSet/>
      <dgm:spPr/>
      <dgm:t>
        <a:bodyPr/>
        <a:lstStyle/>
        <a:p>
          <a:endParaRPr lang="en-US"/>
        </a:p>
      </dgm:t>
    </dgm:pt>
    <dgm:pt modelId="{B87A7A90-D911-4B49-91FC-B616FE7D5956}">
      <dgm:prSet/>
      <dgm:spPr/>
      <dgm:t>
        <a:bodyPr/>
        <a:lstStyle/>
        <a:p>
          <a:r>
            <a:rPr lang="en-US" dirty="0"/>
            <a:t>Application Driven Model Development</a:t>
          </a:r>
        </a:p>
      </dgm:t>
    </dgm:pt>
    <dgm:pt modelId="{4C93FB47-480E-4BF3-A270-7E1C826A21E1}" type="parTrans" cxnId="{2EE624FD-997B-408C-BA0E-91517029FC4E}">
      <dgm:prSet/>
      <dgm:spPr/>
      <dgm:t>
        <a:bodyPr/>
        <a:lstStyle/>
        <a:p>
          <a:endParaRPr lang="en-US"/>
        </a:p>
      </dgm:t>
    </dgm:pt>
    <dgm:pt modelId="{4032FFBA-EB71-4D36-A7AA-727C1365B2C5}" type="sibTrans" cxnId="{2EE624FD-997B-408C-BA0E-91517029FC4E}">
      <dgm:prSet/>
      <dgm:spPr/>
      <dgm:t>
        <a:bodyPr/>
        <a:lstStyle/>
        <a:p>
          <a:endParaRPr lang="en-US"/>
        </a:p>
      </dgm:t>
    </dgm:pt>
    <dgm:pt modelId="{DD98FDA9-E910-4524-8070-70DCAAB262D5}">
      <dgm:prSet/>
      <dgm:spPr/>
      <dgm:t>
        <a:bodyPr/>
        <a:lstStyle/>
        <a:p>
          <a:r>
            <a:rPr lang="en-US" dirty="0"/>
            <a:t>Adapted models to meet partner needs</a:t>
          </a:r>
        </a:p>
      </dgm:t>
    </dgm:pt>
    <dgm:pt modelId="{EC6B8E15-78BD-4F62-8AE7-0597E3890390}" type="parTrans" cxnId="{5CDBB05B-1556-448C-A774-9FBC523EDCBF}">
      <dgm:prSet/>
      <dgm:spPr/>
      <dgm:t>
        <a:bodyPr/>
        <a:lstStyle/>
        <a:p>
          <a:endParaRPr lang="en-US"/>
        </a:p>
      </dgm:t>
    </dgm:pt>
    <dgm:pt modelId="{E0CB1E86-0309-4339-9734-43EB05B3C89E}" type="sibTrans" cxnId="{5CDBB05B-1556-448C-A774-9FBC523EDCBF}">
      <dgm:prSet/>
      <dgm:spPr/>
      <dgm:t>
        <a:bodyPr/>
        <a:lstStyle/>
        <a:p>
          <a:endParaRPr lang="en-US"/>
        </a:p>
      </dgm:t>
    </dgm:pt>
    <dgm:pt modelId="{3FD05A48-ABD9-41A3-902B-DB21FC61593B}">
      <dgm:prSet/>
      <dgm:spPr/>
      <dgm:t>
        <a:bodyPr/>
        <a:lstStyle/>
        <a:p>
          <a:endParaRPr lang="en-US" dirty="0"/>
        </a:p>
      </dgm:t>
    </dgm:pt>
    <dgm:pt modelId="{40A48676-D1D5-4482-A072-FED6B0426D46}" type="parTrans" cxnId="{01785770-73F4-4FB5-90BF-0E1D693F0D4C}">
      <dgm:prSet/>
      <dgm:spPr/>
      <dgm:t>
        <a:bodyPr/>
        <a:lstStyle/>
        <a:p>
          <a:endParaRPr lang="en-US"/>
        </a:p>
      </dgm:t>
    </dgm:pt>
    <dgm:pt modelId="{3B2F2C22-5068-4DD9-8104-BA0189A17DC8}" type="sibTrans" cxnId="{01785770-73F4-4FB5-90BF-0E1D693F0D4C}">
      <dgm:prSet/>
      <dgm:spPr/>
      <dgm:t>
        <a:bodyPr/>
        <a:lstStyle/>
        <a:p>
          <a:endParaRPr lang="en-US"/>
        </a:p>
      </dgm:t>
    </dgm:pt>
    <dgm:pt modelId="{F208D303-FC3E-4A61-A2D4-36C743CCF921}">
      <dgm:prSet/>
      <dgm:spPr/>
      <dgm:t>
        <a:bodyPr/>
        <a:lstStyle/>
        <a:p>
          <a:r>
            <a:rPr lang="en-US" dirty="0"/>
            <a:t>Model Application and Evaluation</a:t>
          </a:r>
        </a:p>
      </dgm:t>
    </dgm:pt>
    <dgm:pt modelId="{F9A9BC7D-E62F-45E6-B200-3578D7C0EA91}" type="parTrans" cxnId="{D787857E-02F0-473D-A095-9042425B2003}">
      <dgm:prSet/>
      <dgm:spPr/>
      <dgm:t>
        <a:bodyPr/>
        <a:lstStyle/>
        <a:p>
          <a:endParaRPr lang="en-US"/>
        </a:p>
      </dgm:t>
    </dgm:pt>
    <dgm:pt modelId="{D1D54F1C-D4DF-4C52-81EC-BBED7A78B92E}" type="sibTrans" cxnId="{D787857E-02F0-473D-A095-9042425B2003}">
      <dgm:prSet/>
      <dgm:spPr/>
      <dgm:t>
        <a:bodyPr/>
        <a:lstStyle/>
        <a:p>
          <a:endParaRPr lang="en-US"/>
        </a:p>
      </dgm:t>
    </dgm:pt>
    <dgm:pt modelId="{DF26D449-804B-4BB1-8B56-0696BB4A8910}">
      <dgm:prSet/>
      <dgm:spPr/>
      <dgm:t>
        <a:bodyPr/>
        <a:lstStyle/>
        <a:p>
          <a:r>
            <a:rPr lang="en-US" dirty="0"/>
            <a:t>Chesapeake Bay </a:t>
          </a:r>
        </a:p>
      </dgm:t>
    </dgm:pt>
    <dgm:pt modelId="{591CF461-17AE-4DEB-B2E7-06A61E064188}" type="parTrans" cxnId="{47C8CB35-BD6B-401E-B5E9-CBBBC83EE02C}">
      <dgm:prSet/>
      <dgm:spPr/>
      <dgm:t>
        <a:bodyPr/>
        <a:lstStyle/>
        <a:p>
          <a:endParaRPr lang="en-US"/>
        </a:p>
      </dgm:t>
    </dgm:pt>
    <dgm:pt modelId="{475A6644-CE2D-49A3-BCFF-B1E355708889}" type="sibTrans" cxnId="{47C8CB35-BD6B-401E-B5E9-CBBBC83EE02C}">
      <dgm:prSet/>
      <dgm:spPr/>
      <dgm:t>
        <a:bodyPr/>
        <a:lstStyle/>
        <a:p>
          <a:endParaRPr lang="en-US"/>
        </a:p>
      </dgm:t>
    </dgm:pt>
    <dgm:pt modelId="{6FB13B9C-4A5D-4A38-8118-ECD99830E7C3}">
      <dgm:prSet/>
      <dgm:spPr/>
      <dgm:t>
        <a:bodyPr/>
        <a:lstStyle/>
        <a:p>
          <a:r>
            <a:rPr lang="en-US" dirty="0"/>
            <a:t>Identification of Model and Measurement Needs</a:t>
          </a:r>
        </a:p>
      </dgm:t>
    </dgm:pt>
    <dgm:pt modelId="{E5BE8A5B-0AF7-4718-BF32-DDF296DB32B4}" type="parTrans" cxnId="{4B0FA821-0120-482E-9B90-EF7EF59F3F5C}">
      <dgm:prSet/>
      <dgm:spPr/>
      <dgm:t>
        <a:bodyPr/>
        <a:lstStyle/>
        <a:p>
          <a:endParaRPr lang="en-US"/>
        </a:p>
      </dgm:t>
    </dgm:pt>
    <dgm:pt modelId="{2B577CBD-C497-4E4A-A3B9-033E0A1682DD}" type="sibTrans" cxnId="{4B0FA821-0120-482E-9B90-EF7EF59F3F5C}">
      <dgm:prSet/>
      <dgm:spPr/>
      <dgm:t>
        <a:bodyPr/>
        <a:lstStyle/>
        <a:p>
          <a:endParaRPr lang="en-US"/>
        </a:p>
      </dgm:t>
    </dgm:pt>
    <dgm:pt modelId="{82CD9B35-BA93-414F-8A6F-B6A48C9E66FE}">
      <dgm:prSet/>
      <dgm:spPr/>
      <dgm:t>
        <a:bodyPr/>
        <a:lstStyle/>
        <a:p>
          <a:r>
            <a:rPr lang="en-US" dirty="0"/>
            <a:t>Feedback from research partners</a:t>
          </a:r>
        </a:p>
      </dgm:t>
    </dgm:pt>
    <dgm:pt modelId="{CC37BBE9-A7FB-4BAE-A9EC-EAF270851104}" type="parTrans" cxnId="{AB6A7A7F-BECD-4016-9509-7B2B66DD65E5}">
      <dgm:prSet/>
      <dgm:spPr/>
      <dgm:t>
        <a:bodyPr/>
        <a:lstStyle/>
        <a:p>
          <a:endParaRPr lang="en-US"/>
        </a:p>
      </dgm:t>
    </dgm:pt>
    <dgm:pt modelId="{26751544-BC7C-48E0-9772-4ED1D8BC3674}" type="sibTrans" cxnId="{AB6A7A7F-BECD-4016-9509-7B2B66DD65E5}">
      <dgm:prSet/>
      <dgm:spPr/>
      <dgm:t>
        <a:bodyPr/>
        <a:lstStyle/>
        <a:p>
          <a:endParaRPr lang="en-US"/>
        </a:p>
      </dgm:t>
    </dgm:pt>
    <dgm:pt modelId="{CE212FB7-5951-460C-A4FC-819BC7796E8D}">
      <dgm:prSet/>
      <dgm:spPr/>
      <dgm:t>
        <a:bodyPr/>
        <a:lstStyle/>
        <a:p>
          <a:r>
            <a:rPr lang="en-US" dirty="0"/>
            <a:t>Green Infrastructure</a:t>
          </a:r>
        </a:p>
      </dgm:t>
    </dgm:pt>
    <dgm:pt modelId="{E0F4007E-EA64-4085-9BCE-0CC444C7F564}" type="parTrans" cxnId="{F4240BD3-C5CB-4011-A601-DF3D0EC401C8}">
      <dgm:prSet/>
      <dgm:spPr/>
      <dgm:t>
        <a:bodyPr/>
        <a:lstStyle/>
        <a:p>
          <a:endParaRPr lang="en-US"/>
        </a:p>
      </dgm:t>
    </dgm:pt>
    <dgm:pt modelId="{CE48267A-5012-43BC-B564-DDE2206D7144}" type="sibTrans" cxnId="{F4240BD3-C5CB-4011-A601-DF3D0EC401C8}">
      <dgm:prSet/>
      <dgm:spPr/>
      <dgm:t>
        <a:bodyPr/>
        <a:lstStyle/>
        <a:p>
          <a:endParaRPr lang="en-US"/>
        </a:p>
      </dgm:t>
    </dgm:pt>
    <dgm:pt modelId="{F0B9EE92-504B-4CB7-B8FC-386064EBB1D5}">
      <dgm:prSet/>
      <dgm:spPr/>
      <dgm:t>
        <a:bodyPr/>
        <a:lstStyle/>
        <a:p>
          <a:r>
            <a:rPr lang="en-US" dirty="0"/>
            <a:t>Climate Scenarios</a:t>
          </a:r>
        </a:p>
      </dgm:t>
    </dgm:pt>
    <dgm:pt modelId="{BDF94E02-22F6-4E19-8652-E00EA64A2F8C}" type="parTrans" cxnId="{EC3FE1C9-53C2-45B5-A98F-E1C7448308E5}">
      <dgm:prSet/>
      <dgm:spPr/>
      <dgm:t>
        <a:bodyPr/>
        <a:lstStyle/>
        <a:p>
          <a:endParaRPr lang="en-US"/>
        </a:p>
      </dgm:t>
    </dgm:pt>
    <dgm:pt modelId="{F95E3BF1-8818-46D7-96D9-A2C1B6241E20}" type="sibTrans" cxnId="{EC3FE1C9-53C2-45B5-A98F-E1C7448308E5}">
      <dgm:prSet/>
      <dgm:spPr/>
      <dgm:t>
        <a:bodyPr/>
        <a:lstStyle/>
        <a:p>
          <a:endParaRPr lang="en-US"/>
        </a:p>
      </dgm:t>
    </dgm:pt>
    <dgm:pt modelId="{9A98DF34-F0B7-4028-A192-313E6F992CA9}">
      <dgm:prSet/>
      <dgm:spPr/>
      <dgm:t>
        <a:bodyPr/>
        <a:lstStyle/>
        <a:p>
          <a:r>
            <a:rPr lang="en-US" dirty="0"/>
            <a:t>Total Deposition Maps</a:t>
          </a:r>
        </a:p>
      </dgm:t>
    </dgm:pt>
    <dgm:pt modelId="{CB4D2988-299A-4EC6-87ED-9B2ED109ED51}" type="parTrans" cxnId="{0C42C9A7-3D90-4F07-B42C-5446AB5FC6E9}">
      <dgm:prSet/>
      <dgm:spPr/>
      <dgm:t>
        <a:bodyPr/>
        <a:lstStyle/>
        <a:p>
          <a:endParaRPr lang="en-US"/>
        </a:p>
      </dgm:t>
    </dgm:pt>
    <dgm:pt modelId="{7090A772-A0DF-4E2D-82B9-1C80A98AB936}" type="sibTrans" cxnId="{0C42C9A7-3D90-4F07-B42C-5446AB5FC6E9}">
      <dgm:prSet/>
      <dgm:spPr/>
      <dgm:t>
        <a:bodyPr/>
        <a:lstStyle/>
        <a:p>
          <a:endParaRPr lang="en-US"/>
        </a:p>
      </dgm:t>
    </dgm:pt>
    <dgm:pt modelId="{E318BAF4-C241-49F0-AF67-50459A0AC239}">
      <dgm:prSet/>
      <dgm:spPr/>
      <dgm:t>
        <a:bodyPr/>
        <a:lstStyle/>
        <a:p>
          <a:r>
            <a:rPr lang="en-US" dirty="0"/>
            <a:t>Lessons from model evaluation </a:t>
          </a:r>
        </a:p>
      </dgm:t>
    </dgm:pt>
    <dgm:pt modelId="{30FD386C-6776-45CB-A42A-00CB865227DA}" type="parTrans" cxnId="{0C192D6A-5589-46CD-8224-C4281D69898D}">
      <dgm:prSet/>
      <dgm:spPr/>
      <dgm:t>
        <a:bodyPr/>
        <a:lstStyle/>
        <a:p>
          <a:endParaRPr lang="en-US"/>
        </a:p>
      </dgm:t>
    </dgm:pt>
    <dgm:pt modelId="{FFA61DE6-FFD6-4F7D-B484-FADDA8E82782}" type="sibTrans" cxnId="{0C192D6A-5589-46CD-8224-C4281D69898D}">
      <dgm:prSet/>
      <dgm:spPr/>
      <dgm:t>
        <a:bodyPr/>
        <a:lstStyle/>
        <a:p>
          <a:endParaRPr lang="en-US"/>
        </a:p>
      </dgm:t>
    </dgm:pt>
    <dgm:pt modelId="{56C14802-2003-49F7-A4BA-46E2BDCE3279}">
      <dgm:prSet/>
      <dgm:spPr/>
      <dgm:t>
        <a:bodyPr/>
        <a:lstStyle/>
        <a:p>
          <a:pPr marL="0" indent="0"/>
          <a:r>
            <a:rPr lang="en-US" dirty="0"/>
            <a:t>Development and application of detailed field scale models</a:t>
          </a:r>
        </a:p>
      </dgm:t>
    </dgm:pt>
    <dgm:pt modelId="{5D5E7CDB-6D6F-4600-AB7A-3D41D271649B}" type="parTrans" cxnId="{1AEA2EC1-25EA-430E-8FAD-09BE7B92E280}">
      <dgm:prSet/>
      <dgm:spPr/>
      <dgm:t>
        <a:bodyPr/>
        <a:lstStyle/>
        <a:p>
          <a:endParaRPr lang="en-US"/>
        </a:p>
      </dgm:t>
    </dgm:pt>
    <dgm:pt modelId="{A79DF4F8-1A8C-4CCA-996B-9F27087CC144}" type="sibTrans" cxnId="{1AEA2EC1-25EA-430E-8FAD-09BE7B92E280}">
      <dgm:prSet/>
      <dgm:spPr/>
      <dgm:t>
        <a:bodyPr/>
        <a:lstStyle/>
        <a:p>
          <a:endParaRPr lang="en-US"/>
        </a:p>
      </dgm:t>
    </dgm:pt>
    <dgm:pt modelId="{3D187964-1297-4143-913D-A7C62C3C1F98}">
      <dgm:prSet/>
      <dgm:spPr/>
      <dgm:t>
        <a:bodyPr/>
        <a:lstStyle/>
        <a:p>
          <a:r>
            <a:rPr lang="en-US" dirty="0"/>
            <a:t>Generalization of field scale modeling</a:t>
          </a:r>
        </a:p>
      </dgm:t>
    </dgm:pt>
    <dgm:pt modelId="{C58EBB3F-B8D0-41A7-8914-1624EBE059A7}" type="parTrans" cxnId="{DFB9FB0D-083D-4B55-9B9C-458FED647627}">
      <dgm:prSet/>
      <dgm:spPr/>
      <dgm:t>
        <a:bodyPr/>
        <a:lstStyle/>
        <a:p>
          <a:endParaRPr lang="en-US"/>
        </a:p>
      </dgm:t>
    </dgm:pt>
    <dgm:pt modelId="{39994F06-D4D7-4C0D-B069-E1E771818EE4}" type="sibTrans" cxnId="{DFB9FB0D-083D-4B55-9B9C-458FED647627}">
      <dgm:prSet/>
      <dgm:spPr/>
      <dgm:t>
        <a:bodyPr/>
        <a:lstStyle/>
        <a:p>
          <a:endParaRPr lang="en-US"/>
        </a:p>
      </dgm:t>
    </dgm:pt>
    <dgm:pt modelId="{1A609924-1D7E-4459-B3C6-C16E93638D4F}">
      <dgm:prSet/>
      <dgm:spPr/>
      <dgm:t>
        <a:bodyPr/>
        <a:lstStyle/>
        <a:p>
          <a:r>
            <a:rPr lang="en-US" dirty="0"/>
            <a:t>Emissions Development</a:t>
          </a:r>
        </a:p>
      </dgm:t>
    </dgm:pt>
    <dgm:pt modelId="{5546108A-2123-4F61-A640-1D407BCEA49F}" type="parTrans" cxnId="{0CD341C0-E389-43DB-BEB3-7596D5603819}">
      <dgm:prSet/>
      <dgm:spPr/>
      <dgm:t>
        <a:bodyPr/>
        <a:lstStyle/>
        <a:p>
          <a:endParaRPr lang="en-US"/>
        </a:p>
      </dgm:t>
    </dgm:pt>
    <dgm:pt modelId="{289E70B2-928F-4F6C-94F5-C8A8F8C0B1E7}" type="sibTrans" cxnId="{0CD341C0-E389-43DB-BEB3-7596D5603819}">
      <dgm:prSet/>
      <dgm:spPr/>
      <dgm:t>
        <a:bodyPr/>
        <a:lstStyle/>
        <a:p>
          <a:endParaRPr lang="en-US"/>
        </a:p>
      </dgm:t>
    </dgm:pt>
    <dgm:pt modelId="{4AACC9B2-5779-4F24-A898-D0FA21221190}">
      <dgm:prSet/>
      <dgm:spPr/>
      <dgm:t>
        <a:bodyPr/>
        <a:lstStyle/>
        <a:p>
          <a:pPr marL="0" indent="0"/>
          <a:endParaRPr lang="en-US" dirty="0"/>
        </a:p>
      </dgm:t>
    </dgm:pt>
    <dgm:pt modelId="{F381E23C-24D6-45A8-A2B3-FD1A1554E131}" type="parTrans" cxnId="{0CFEAEF5-3B7E-47D3-BA6B-3677BEEB68DF}">
      <dgm:prSet/>
      <dgm:spPr/>
    </dgm:pt>
    <dgm:pt modelId="{7AD316AF-5BC6-4D2D-89DF-15A5CCD8BDFA}" type="sibTrans" cxnId="{0CFEAEF5-3B7E-47D3-BA6B-3677BEEB68DF}">
      <dgm:prSet/>
      <dgm:spPr/>
    </dgm:pt>
    <dgm:pt modelId="{06FF2FB7-F802-4AF4-870D-FCEBEAA4DE0D}">
      <dgm:prSet/>
      <dgm:spPr/>
      <dgm:t>
        <a:bodyPr/>
        <a:lstStyle/>
        <a:p>
          <a:endParaRPr lang="en-US" dirty="0"/>
        </a:p>
      </dgm:t>
    </dgm:pt>
    <dgm:pt modelId="{09E3A62A-58E9-4132-96F5-6BF4452F6DB6}" type="parTrans" cxnId="{8FD83DB4-D99C-4F35-A2E2-D767804B39DD}">
      <dgm:prSet/>
      <dgm:spPr/>
    </dgm:pt>
    <dgm:pt modelId="{48C7BA30-63B9-44FA-9742-88348F309F8F}" type="sibTrans" cxnId="{8FD83DB4-D99C-4F35-A2E2-D767804B39DD}">
      <dgm:prSet/>
      <dgm:spPr/>
    </dgm:pt>
    <dgm:pt modelId="{0C13E07E-8A43-44A0-8147-C63189EE4CCF}" type="pres">
      <dgm:prSet presAssocID="{E516302B-2C0A-4F06-895C-94304AE791D9}" presName="cycleMatrixDiagram" presStyleCnt="0">
        <dgm:presLayoutVars>
          <dgm:chMax val="1"/>
          <dgm:dir/>
          <dgm:animLvl val="lvl"/>
          <dgm:resizeHandles val="exact"/>
        </dgm:presLayoutVars>
      </dgm:prSet>
      <dgm:spPr/>
    </dgm:pt>
    <dgm:pt modelId="{41E65589-F9B6-4AB8-B1CB-A461FB9AEF09}" type="pres">
      <dgm:prSet presAssocID="{E516302B-2C0A-4F06-895C-94304AE791D9}" presName="children" presStyleCnt="0"/>
      <dgm:spPr/>
    </dgm:pt>
    <dgm:pt modelId="{C653B2D0-1786-4186-847C-73547A089087}" type="pres">
      <dgm:prSet presAssocID="{E516302B-2C0A-4F06-895C-94304AE791D9}" presName="child1group" presStyleCnt="0"/>
      <dgm:spPr/>
    </dgm:pt>
    <dgm:pt modelId="{22302D24-04E2-41AA-8577-B1901AFFF7E1}" type="pres">
      <dgm:prSet presAssocID="{E516302B-2C0A-4F06-895C-94304AE791D9}" presName="child1" presStyleLbl="bgAcc1" presStyleIdx="0" presStyleCnt="4"/>
      <dgm:spPr/>
    </dgm:pt>
    <dgm:pt modelId="{4ABFF58C-0ABD-4C05-9A1F-7B4F6686522B}" type="pres">
      <dgm:prSet presAssocID="{E516302B-2C0A-4F06-895C-94304AE791D9}" presName="child1Text" presStyleLbl="bgAcc1" presStyleIdx="0" presStyleCnt="4">
        <dgm:presLayoutVars>
          <dgm:bulletEnabled val="1"/>
        </dgm:presLayoutVars>
      </dgm:prSet>
      <dgm:spPr/>
    </dgm:pt>
    <dgm:pt modelId="{714E3B40-60C1-42C5-84FE-0CA55F4192EE}" type="pres">
      <dgm:prSet presAssocID="{E516302B-2C0A-4F06-895C-94304AE791D9}" presName="child2group" presStyleCnt="0"/>
      <dgm:spPr/>
    </dgm:pt>
    <dgm:pt modelId="{4EAB44DB-4DA4-42EA-A204-005CD467BF09}" type="pres">
      <dgm:prSet presAssocID="{E516302B-2C0A-4F06-895C-94304AE791D9}" presName="child2" presStyleLbl="bgAcc1" presStyleIdx="1" presStyleCnt="4"/>
      <dgm:spPr/>
    </dgm:pt>
    <dgm:pt modelId="{00C3881B-86A5-4946-B8F4-5A5FABFB0017}" type="pres">
      <dgm:prSet presAssocID="{E516302B-2C0A-4F06-895C-94304AE791D9}" presName="child2Text" presStyleLbl="bgAcc1" presStyleIdx="1" presStyleCnt="4">
        <dgm:presLayoutVars>
          <dgm:bulletEnabled val="1"/>
        </dgm:presLayoutVars>
      </dgm:prSet>
      <dgm:spPr/>
    </dgm:pt>
    <dgm:pt modelId="{E681D251-60E2-4639-82B3-994E7A361F27}" type="pres">
      <dgm:prSet presAssocID="{E516302B-2C0A-4F06-895C-94304AE791D9}" presName="child3group" presStyleCnt="0"/>
      <dgm:spPr/>
    </dgm:pt>
    <dgm:pt modelId="{03BD1AE4-6830-439A-AD97-13FFD15772AF}" type="pres">
      <dgm:prSet presAssocID="{E516302B-2C0A-4F06-895C-94304AE791D9}" presName="child3" presStyleLbl="bgAcc1" presStyleIdx="2" presStyleCnt="4" custLinFactNeighborX="622"/>
      <dgm:spPr/>
    </dgm:pt>
    <dgm:pt modelId="{40EC2A0B-6C6A-42D0-8B7B-02C1DEB25917}" type="pres">
      <dgm:prSet presAssocID="{E516302B-2C0A-4F06-895C-94304AE791D9}" presName="child3Text" presStyleLbl="bgAcc1" presStyleIdx="2" presStyleCnt="4">
        <dgm:presLayoutVars>
          <dgm:bulletEnabled val="1"/>
        </dgm:presLayoutVars>
      </dgm:prSet>
      <dgm:spPr/>
    </dgm:pt>
    <dgm:pt modelId="{3B753EA6-2863-41C2-B1FA-570B7D6DB7CD}" type="pres">
      <dgm:prSet presAssocID="{E516302B-2C0A-4F06-895C-94304AE791D9}" presName="child4group" presStyleCnt="0"/>
      <dgm:spPr/>
    </dgm:pt>
    <dgm:pt modelId="{0C33D1BC-1E99-4992-9F5C-319B96A3DF65}" type="pres">
      <dgm:prSet presAssocID="{E516302B-2C0A-4F06-895C-94304AE791D9}" presName="child4" presStyleLbl="bgAcc1" presStyleIdx="3" presStyleCnt="4" custLinFactNeighborY="5040"/>
      <dgm:spPr/>
    </dgm:pt>
    <dgm:pt modelId="{1E5B0768-9CED-4A1B-AB47-00AA36B11E66}" type="pres">
      <dgm:prSet presAssocID="{E516302B-2C0A-4F06-895C-94304AE791D9}" presName="child4Text" presStyleLbl="bgAcc1" presStyleIdx="3" presStyleCnt="4">
        <dgm:presLayoutVars>
          <dgm:bulletEnabled val="1"/>
        </dgm:presLayoutVars>
      </dgm:prSet>
      <dgm:spPr/>
    </dgm:pt>
    <dgm:pt modelId="{D21FCDF5-2A2A-4A7D-A1AD-E5DDE1EFD821}" type="pres">
      <dgm:prSet presAssocID="{E516302B-2C0A-4F06-895C-94304AE791D9}" presName="childPlaceholder" presStyleCnt="0"/>
      <dgm:spPr/>
    </dgm:pt>
    <dgm:pt modelId="{1508DB8A-734C-4D73-9804-3640F9D306CC}" type="pres">
      <dgm:prSet presAssocID="{E516302B-2C0A-4F06-895C-94304AE791D9}" presName="circle" presStyleCnt="0"/>
      <dgm:spPr/>
    </dgm:pt>
    <dgm:pt modelId="{FCF4957E-30F7-4486-A693-EF65C831C5B5}" type="pres">
      <dgm:prSet presAssocID="{E516302B-2C0A-4F06-895C-94304AE791D9}" presName="quadrant1" presStyleLbl="node1" presStyleIdx="0" presStyleCnt="4">
        <dgm:presLayoutVars>
          <dgm:chMax val="1"/>
          <dgm:bulletEnabled val="1"/>
        </dgm:presLayoutVars>
      </dgm:prSet>
      <dgm:spPr/>
    </dgm:pt>
    <dgm:pt modelId="{6B809492-146A-4747-AB16-A57DEB542180}" type="pres">
      <dgm:prSet presAssocID="{E516302B-2C0A-4F06-895C-94304AE791D9}" presName="quadrant2" presStyleLbl="node1" presStyleIdx="1" presStyleCnt="4">
        <dgm:presLayoutVars>
          <dgm:chMax val="1"/>
          <dgm:bulletEnabled val="1"/>
        </dgm:presLayoutVars>
      </dgm:prSet>
      <dgm:spPr/>
    </dgm:pt>
    <dgm:pt modelId="{B43510B7-B554-4001-82B9-8E0F96D4EC57}" type="pres">
      <dgm:prSet presAssocID="{E516302B-2C0A-4F06-895C-94304AE791D9}" presName="quadrant3" presStyleLbl="node1" presStyleIdx="2" presStyleCnt="4">
        <dgm:presLayoutVars>
          <dgm:chMax val="1"/>
          <dgm:bulletEnabled val="1"/>
        </dgm:presLayoutVars>
      </dgm:prSet>
      <dgm:spPr/>
    </dgm:pt>
    <dgm:pt modelId="{C4788859-0501-4200-B3E3-B53F89B3ABC4}" type="pres">
      <dgm:prSet presAssocID="{E516302B-2C0A-4F06-895C-94304AE791D9}" presName="quadrant4" presStyleLbl="node1" presStyleIdx="3" presStyleCnt="4">
        <dgm:presLayoutVars>
          <dgm:chMax val="1"/>
          <dgm:bulletEnabled val="1"/>
        </dgm:presLayoutVars>
      </dgm:prSet>
      <dgm:spPr/>
    </dgm:pt>
    <dgm:pt modelId="{A5FB386C-B020-4C61-8955-8A5A300C96B2}" type="pres">
      <dgm:prSet presAssocID="{E516302B-2C0A-4F06-895C-94304AE791D9}" presName="quadrantPlaceholder" presStyleCnt="0"/>
      <dgm:spPr/>
    </dgm:pt>
    <dgm:pt modelId="{84CEB73F-A586-4077-94B9-76560DC5E7D6}" type="pres">
      <dgm:prSet presAssocID="{E516302B-2C0A-4F06-895C-94304AE791D9}" presName="center1" presStyleLbl="fgShp" presStyleIdx="0" presStyleCnt="2"/>
      <dgm:spPr/>
    </dgm:pt>
    <dgm:pt modelId="{57795857-1A78-43A5-8156-9186EEAF89DD}" type="pres">
      <dgm:prSet presAssocID="{E516302B-2C0A-4F06-895C-94304AE791D9}" presName="center2" presStyleLbl="fgShp" presStyleIdx="1" presStyleCnt="2"/>
      <dgm:spPr/>
    </dgm:pt>
  </dgm:ptLst>
  <dgm:cxnLst>
    <dgm:cxn modelId="{480A8403-5611-4C70-82C4-347B5EC28E10}" type="presOf" srcId="{4AACC9B2-5779-4F24-A898-D0FA21221190}" destId="{40EC2A0B-6C6A-42D0-8B7B-02C1DEB25917}" srcOrd="1" destOrd="0" presId="urn:microsoft.com/office/officeart/2005/8/layout/cycle4"/>
    <dgm:cxn modelId="{E965C606-4181-4BBA-8C67-E3DF0972CA22}" type="presOf" srcId="{F208D303-FC3E-4A61-A2D4-36C743CCF921}" destId="{FCF4957E-30F7-4486-A693-EF65C831C5B5}" srcOrd="0" destOrd="0" presId="urn:microsoft.com/office/officeart/2005/8/layout/cycle4"/>
    <dgm:cxn modelId="{6AC1DC06-1639-475F-B6F7-C1C9B4E89282}" type="presOf" srcId="{9A98DF34-F0B7-4028-A192-313E6F992CA9}" destId="{22302D24-04E2-41AA-8577-B1901AFFF7E1}" srcOrd="0" destOrd="4" presId="urn:microsoft.com/office/officeart/2005/8/layout/cycle4"/>
    <dgm:cxn modelId="{7C42410C-CCBD-4BAB-B316-229C4383FD3E}" type="presOf" srcId="{5EB8D90F-4935-4254-8174-55D198672D36}" destId="{B43510B7-B554-4001-82B9-8E0F96D4EC57}" srcOrd="0" destOrd="0" presId="urn:microsoft.com/office/officeart/2005/8/layout/cycle4"/>
    <dgm:cxn modelId="{DFB9FB0D-083D-4B55-9B9C-458FED647627}" srcId="{B87A7A90-D911-4B49-91FC-B616FE7D5956}" destId="{3D187964-1297-4143-913D-A7C62C3C1F98}" srcOrd="2" destOrd="0" parTransId="{C58EBB3F-B8D0-41A7-8914-1624EBE059A7}" sibTransId="{39994F06-D4D7-4C0D-B069-E1E771818EE4}"/>
    <dgm:cxn modelId="{4B0FA821-0120-482E-9B90-EF7EF59F3F5C}" srcId="{E516302B-2C0A-4F06-895C-94304AE791D9}" destId="{6FB13B9C-4A5D-4A38-8118-ECD99830E7C3}" srcOrd="1" destOrd="0" parTransId="{E5BE8A5B-0AF7-4718-BF32-DDF296DB32B4}" sibTransId="{2B577CBD-C497-4E4A-A3B9-033E0A1682DD}"/>
    <dgm:cxn modelId="{4EE70929-0F66-4873-8B04-393C4972AF65}" type="presOf" srcId="{CE212FB7-5951-460C-A4FC-819BC7796E8D}" destId="{4ABFF58C-0ABD-4C05-9A1F-7B4F6686522B}" srcOrd="1" destOrd="1" presId="urn:microsoft.com/office/officeart/2005/8/layout/cycle4"/>
    <dgm:cxn modelId="{47C8CB35-BD6B-401E-B5E9-CBBBC83EE02C}" srcId="{F208D303-FC3E-4A61-A2D4-36C743CCF921}" destId="{DF26D449-804B-4BB1-8B56-0696BB4A8910}" srcOrd="0" destOrd="0" parTransId="{591CF461-17AE-4DEB-B2E7-06A61E064188}" sibTransId="{475A6644-CE2D-49A3-BCFF-B1E355708889}"/>
    <dgm:cxn modelId="{3BE4D43B-EC32-4E83-9CDB-195844C8EDF3}" type="presOf" srcId="{B87A7A90-D911-4B49-91FC-B616FE7D5956}" destId="{C4788859-0501-4200-B3E3-B53F89B3ABC4}" srcOrd="0" destOrd="0" presId="urn:microsoft.com/office/officeart/2005/8/layout/cycle4"/>
    <dgm:cxn modelId="{5CDBB05B-1556-448C-A774-9FBC523EDCBF}" srcId="{B87A7A90-D911-4B49-91FC-B616FE7D5956}" destId="{DD98FDA9-E910-4524-8070-70DCAAB262D5}" srcOrd="1" destOrd="0" parTransId="{EC6B8E15-78BD-4F62-8AE7-0597E3890390}" sibTransId="{E0CB1E86-0309-4339-9734-43EB05B3C89E}"/>
    <dgm:cxn modelId="{36EB3C63-2C58-484E-9ADA-0BBAF2F412AE}" type="presOf" srcId="{3D187964-1297-4143-913D-A7C62C3C1F98}" destId="{1E5B0768-9CED-4A1B-AB47-00AA36B11E66}" srcOrd="1" destOrd="2" presId="urn:microsoft.com/office/officeart/2005/8/layout/cycle4"/>
    <dgm:cxn modelId="{4EA88043-90D8-4B8D-AA87-8262A9D94C7C}" srcId="{E516302B-2C0A-4F06-895C-94304AE791D9}" destId="{5EB8D90F-4935-4254-8174-55D198672D36}" srcOrd="2" destOrd="0" parTransId="{F9E98987-BFA2-44FD-BB7B-B9CC11306A16}" sibTransId="{500F3443-8ACD-447C-9758-2B9D3EE7F0E4}"/>
    <dgm:cxn modelId="{5EDCEF64-9747-4DA4-91BF-7198161B4994}" type="presOf" srcId="{1A609924-1D7E-4459-B3C6-C16E93638D4F}" destId="{4ABFF58C-0ABD-4C05-9A1F-7B4F6686522B}" srcOrd="1" destOrd="2" presId="urn:microsoft.com/office/officeart/2005/8/layout/cycle4"/>
    <dgm:cxn modelId="{A2FB4245-677B-435F-93C4-8FE27AC02A64}" type="presOf" srcId="{82CD9B35-BA93-414F-8A6F-B6A48C9E66FE}" destId="{00C3881B-86A5-4946-B8F4-5A5FABFB0017}" srcOrd="1" destOrd="0" presId="urn:microsoft.com/office/officeart/2005/8/layout/cycle4"/>
    <dgm:cxn modelId="{0C192D6A-5589-46CD-8224-C4281D69898D}" srcId="{6FB13B9C-4A5D-4A38-8118-ECD99830E7C3}" destId="{E318BAF4-C241-49F0-AF67-50459A0AC239}" srcOrd="1" destOrd="0" parTransId="{30FD386C-6776-45CB-A42A-00CB865227DA}" sibTransId="{FFA61DE6-FFD6-4F7D-B484-FADDA8E82782}"/>
    <dgm:cxn modelId="{B19E346B-BB52-47CA-B2DA-BDA17DDB2CBD}" type="presOf" srcId="{9A98DF34-F0B7-4028-A192-313E6F992CA9}" destId="{4ABFF58C-0ABD-4C05-9A1F-7B4F6686522B}" srcOrd="1" destOrd="4" presId="urn:microsoft.com/office/officeart/2005/8/layout/cycle4"/>
    <dgm:cxn modelId="{225F716C-7C83-44C8-A082-0798B0516ECE}" type="presOf" srcId="{F0B9EE92-504B-4CB7-B8FC-386064EBB1D5}" destId="{22302D24-04E2-41AA-8577-B1901AFFF7E1}" srcOrd="0" destOrd="3" presId="urn:microsoft.com/office/officeart/2005/8/layout/cycle4"/>
    <dgm:cxn modelId="{01785770-73F4-4FB5-90BF-0E1D693F0D4C}" srcId="{E516302B-2C0A-4F06-895C-94304AE791D9}" destId="{3FD05A48-ABD9-41A3-902B-DB21FC61593B}" srcOrd="4" destOrd="0" parTransId="{40A48676-D1D5-4482-A072-FED6B0426D46}" sibTransId="{3B2F2C22-5068-4DD9-8104-BA0189A17DC8}"/>
    <dgm:cxn modelId="{5EF3C37D-C361-4B56-98C9-19B6E16D5973}" type="presOf" srcId="{E318BAF4-C241-49F0-AF67-50459A0AC239}" destId="{00C3881B-86A5-4946-B8F4-5A5FABFB0017}" srcOrd="1" destOrd="1" presId="urn:microsoft.com/office/officeart/2005/8/layout/cycle4"/>
    <dgm:cxn modelId="{D787857E-02F0-473D-A095-9042425B2003}" srcId="{E516302B-2C0A-4F06-895C-94304AE791D9}" destId="{F208D303-FC3E-4A61-A2D4-36C743CCF921}" srcOrd="0" destOrd="0" parTransId="{F9A9BC7D-E62F-45E6-B200-3578D7C0EA91}" sibTransId="{D1D54F1C-D4DF-4C52-81EC-BBED7A78B92E}"/>
    <dgm:cxn modelId="{AB6A7A7F-BECD-4016-9509-7B2B66DD65E5}" srcId="{6FB13B9C-4A5D-4A38-8118-ECD99830E7C3}" destId="{82CD9B35-BA93-414F-8A6F-B6A48C9E66FE}" srcOrd="0" destOrd="0" parTransId="{CC37BBE9-A7FB-4BAE-A9EC-EAF270851104}" sibTransId="{26751544-BC7C-48E0-9772-4ED1D8BC3674}"/>
    <dgm:cxn modelId="{65DA8081-95EC-4D6F-8521-E12D96891A08}" type="presOf" srcId="{1A609924-1D7E-4459-B3C6-C16E93638D4F}" destId="{22302D24-04E2-41AA-8577-B1901AFFF7E1}" srcOrd="0" destOrd="2" presId="urn:microsoft.com/office/officeart/2005/8/layout/cycle4"/>
    <dgm:cxn modelId="{36344683-7EFD-4A3F-A1BD-25573F3B6D63}" type="presOf" srcId="{1ABF25F9-EFB0-4C08-96B6-4771928F4BD4}" destId="{40EC2A0B-6C6A-42D0-8B7B-02C1DEB25917}" srcOrd="1" destOrd="1" presId="urn:microsoft.com/office/officeart/2005/8/layout/cycle4"/>
    <dgm:cxn modelId="{71D3E984-C4CD-4E75-824E-EDB0FFA2B7BE}" srcId="{5EB8D90F-4935-4254-8174-55D198672D36}" destId="{1ABF25F9-EFB0-4C08-96B6-4771928F4BD4}" srcOrd="1" destOrd="0" parTransId="{598EDD31-264B-40D7-B998-DEC002794723}" sibTransId="{15A1E177-CEE8-4DD1-9288-75EB51E24FA8}"/>
    <dgm:cxn modelId="{F7BE6497-D640-48D4-AE5F-3D31425C6B03}" type="presOf" srcId="{E318BAF4-C241-49F0-AF67-50459A0AC239}" destId="{4EAB44DB-4DA4-42EA-A204-005CD467BF09}" srcOrd="0" destOrd="1" presId="urn:microsoft.com/office/officeart/2005/8/layout/cycle4"/>
    <dgm:cxn modelId="{FD952598-9C07-41DD-8845-B21EAD5F131E}" type="presOf" srcId="{DD98FDA9-E910-4524-8070-70DCAAB262D5}" destId="{1E5B0768-9CED-4A1B-AB47-00AA36B11E66}" srcOrd="1" destOrd="1" presId="urn:microsoft.com/office/officeart/2005/8/layout/cycle4"/>
    <dgm:cxn modelId="{DACD7799-8B9E-4806-BA23-E20E8305DCF1}" type="presOf" srcId="{F0B9EE92-504B-4CB7-B8FC-386064EBB1D5}" destId="{4ABFF58C-0ABD-4C05-9A1F-7B4F6686522B}" srcOrd="1" destOrd="3" presId="urn:microsoft.com/office/officeart/2005/8/layout/cycle4"/>
    <dgm:cxn modelId="{0AD1F69A-C9D7-4F53-AD05-F905F8D4C002}" type="presOf" srcId="{1ABF25F9-EFB0-4C08-96B6-4771928F4BD4}" destId="{03BD1AE4-6830-439A-AD97-13FFD15772AF}" srcOrd="0" destOrd="1" presId="urn:microsoft.com/office/officeart/2005/8/layout/cycle4"/>
    <dgm:cxn modelId="{47FF599D-21A5-4912-8537-8F5FCF5D6011}" type="presOf" srcId="{DD98FDA9-E910-4524-8070-70DCAAB262D5}" destId="{0C33D1BC-1E99-4992-9F5C-319B96A3DF65}" srcOrd="0" destOrd="1" presId="urn:microsoft.com/office/officeart/2005/8/layout/cycle4"/>
    <dgm:cxn modelId="{C2EB08A0-B343-43C5-852A-022E56FD3E8F}" type="presOf" srcId="{56C14802-2003-49F7-A4BA-46E2BDCE3279}" destId="{40EC2A0B-6C6A-42D0-8B7B-02C1DEB25917}" srcOrd="1" destOrd="2" presId="urn:microsoft.com/office/officeart/2005/8/layout/cycle4"/>
    <dgm:cxn modelId="{D01611A2-4818-40F3-8893-1435AED6007A}" type="presOf" srcId="{56C14802-2003-49F7-A4BA-46E2BDCE3279}" destId="{03BD1AE4-6830-439A-AD97-13FFD15772AF}" srcOrd="0" destOrd="2" presId="urn:microsoft.com/office/officeart/2005/8/layout/cycle4"/>
    <dgm:cxn modelId="{0C42C9A7-3D90-4F07-B42C-5446AB5FC6E9}" srcId="{F208D303-FC3E-4A61-A2D4-36C743CCF921}" destId="{9A98DF34-F0B7-4028-A192-313E6F992CA9}" srcOrd="4" destOrd="0" parTransId="{CB4D2988-299A-4EC6-87ED-9B2ED109ED51}" sibTransId="{7090A772-A0DF-4E2D-82B9-1C80A98AB936}"/>
    <dgm:cxn modelId="{06BCA3AB-A1C0-4C28-B212-FB5366AD1F87}" type="presOf" srcId="{CE212FB7-5951-460C-A4FC-819BC7796E8D}" destId="{22302D24-04E2-41AA-8577-B1901AFFF7E1}" srcOrd="0" destOrd="1" presId="urn:microsoft.com/office/officeart/2005/8/layout/cycle4"/>
    <dgm:cxn modelId="{639B69B2-C6DA-42D1-A99D-EF867B057168}" type="presOf" srcId="{6FB13B9C-4A5D-4A38-8118-ECD99830E7C3}" destId="{6B809492-146A-4747-AB16-A57DEB542180}" srcOrd="0" destOrd="0" presId="urn:microsoft.com/office/officeart/2005/8/layout/cycle4"/>
    <dgm:cxn modelId="{50C1A8B2-F319-45D0-84A4-F53014DBAD88}" type="presOf" srcId="{06FF2FB7-F802-4AF4-870D-FCEBEAA4DE0D}" destId="{1E5B0768-9CED-4A1B-AB47-00AA36B11E66}" srcOrd="1" destOrd="0" presId="urn:microsoft.com/office/officeart/2005/8/layout/cycle4"/>
    <dgm:cxn modelId="{8FD83DB4-D99C-4F35-A2E2-D767804B39DD}" srcId="{B87A7A90-D911-4B49-91FC-B616FE7D5956}" destId="{06FF2FB7-F802-4AF4-870D-FCEBEAA4DE0D}" srcOrd="0" destOrd="0" parTransId="{09E3A62A-58E9-4132-96F5-6BF4452F6DB6}" sibTransId="{48C7BA30-63B9-44FA-9742-88348F309F8F}"/>
    <dgm:cxn modelId="{5F3A49B6-7973-4CB3-A2DF-9B9821B033F8}" type="presOf" srcId="{E516302B-2C0A-4F06-895C-94304AE791D9}" destId="{0C13E07E-8A43-44A0-8147-C63189EE4CCF}" srcOrd="0" destOrd="0" presId="urn:microsoft.com/office/officeart/2005/8/layout/cycle4"/>
    <dgm:cxn modelId="{0CD341C0-E389-43DB-BEB3-7596D5603819}" srcId="{F208D303-FC3E-4A61-A2D4-36C743CCF921}" destId="{1A609924-1D7E-4459-B3C6-C16E93638D4F}" srcOrd="2" destOrd="0" parTransId="{5546108A-2123-4F61-A640-1D407BCEA49F}" sibTransId="{289E70B2-928F-4F6C-94F5-C8A8F8C0B1E7}"/>
    <dgm:cxn modelId="{1AEA2EC1-25EA-430E-8FAD-09BE7B92E280}" srcId="{5EB8D90F-4935-4254-8174-55D198672D36}" destId="{56C14802-2003-49F7-A4BA-46E2BDCE3279}" srcOrd="2" destOrd="0" parTransId="{5D5E7CDB-6D6F-4600-AB7A-3D41D271649B}" sibTransId="{A79DF4F8-1A8C-4CCA-996B-9F27087CC144}"/>
    <dgm:cxn modelId="{EC3FE1C9-53C2-45B5-A98F-E1C7448308E5}" srcId="{F208D303-FC3E-4A61-A2D4-36C743CCF921}" destId="{F0B9EE92-504B-4CB7-B8FC-386064EBB1D5}" srcOrd="3" destOrd="0" parTransId="{BDF94E02-22F6-4E19-8652-E00EA64A2F8C}" sibTransId="{F95E3BF1-8818-46D7-96D9-A2C1B6241E20}"/>
    <dgm:cxn modelId="{A21B03D1-EB3F-4287-8491-79DDF830B3AB}" type="presOf" srcId="{4AACC9B2-5779-4F24-A898-D0FA21221190}" destId="{03BD1AE4-6830-439A-AD97-13FFD15772AF}" srcOrd="0" destOrd="0" presId="urn:microsoft.com/office/officeart/2005/8/layout/cycle4"/>
    <dgm:cxn modelId="{F4240BD3-C5CB-4011-A601-DF3D0EC401C8}" srcId="{F208D303-FC3E-4A61-A2D4-36C743CCF921}" destId="{CE212FB7-5951-460C-A4FC-819BC7796E8D}" srcOrd="1" destOrd="0" parTransId="{E0F4007E-EA64-4085-9BCE-0CC444C7F564}" sibTransId="{CE48267A-5012-43BC-B564-DDE2206D7144}"/>
    <dgm:cxn modelId="{3BEE6AD3-702F-48AE-8AB3-41552CDB52B1}" type="presOf" srcId="{DF26D449-804B-4BB1-8B56-0696BB4A8910}" destId="{22302D24-04E2-41AA-8577-B1901AFFF7E1}" srcOrd="0" destOrd="0" presId="urn:microsoft.com/office/officeart/2005/8/layout/cycle4"/>
    <dgm:cxn modelId="{D99F3FD9-7BB8-4AB1-BF71-4CB911F0C1C9}" type="presOf" srcId="{06FF2FB7-F802-4AF4-870D-FCEBEAA4DE0D}" destId="{0C33D1BC-1E99-4992-9F5C-319B96A3DF65}" srcOrd="0" destOrd="0" presId="urn:microsoft.com/office/officeart/2005/8/layout/cycle4"/>
    <dgm:cxn modelId="{F9AF56E1-C457-4163-A752-D44DBCC81A9D}" type="presOf" srcId="{DF26D449-804B-4BB1-8B56-0696BB4A8910}" destId="{4ABFF58C-0ABD-4C05-9A1F-7B4F6686522B}" srcOrd="1" destOrd="0" presId="urn:microsoft.com/office/officeart/2005/8/layout/cycle4"/>
    <dgm:cxn modelId="{479BDEE1-6C99-4708-A172-33580BC674EF}" type="presOf" srcId="{3D187964-1297-4143-913D-A7C62C3C1F98}" destId="{0C33D1BC-1E99-4992-9F5C-319B96A3DF65}" srcOrd="0" destOrd="2" presId="urn:microsoft.com/office/officeart/2005/8/layout/cycle4"/>
    <dgm:cxn modelId="{3527D7F3-E9CA-4657-8EBB-BC813C8AF4FF}" type="presOf" srcId="{82CD9B35-BA93-414F-8A6F-B6A48C9E66FE}" destId="{4EAB44DB-4DA4-42EA-A204-005CD467BF09}" srcOrd="0" destOrd="0" presId="urn:microsoft.com/office/officeart/2005/8/layout/cycle4"/>
    <dgm:cxn modelId="{0CFEAEF5-3B7E-47D3-BA6B-3677BEEB68DF}" srcId="{5EB8D90F-4935-4254-8174-55D198672D36}" destId="{4AACC9B2-5779-4F24-A898-D0FA21221190}" srcOrd="0" destOrd="0" parTransId="{F381E23C-24D6-45A8-A2B3-FD1A1554E131}" sibTransId="{7AD316AF-5BC6-4D2D-89DF-15A5CCD8BDFA}"/>
    <dgm:cxn modelId="{2EE624FD-997B-408C-BA0E-91517029FC4E}" srcId="{E516302B-2C0A-4F06-895C-94304AE791D9}" destId="{B87A7A90-D911-4B49-91FC-B616FE7D5956}" srcOrd="3" destOrd="0" parTransId="{4C93FB47-480E-4BF3-A270-7E1C826A21E1}" sibTransId="{4032FFBA-EB71-4D36-A7AA-727C1365B2C5}"/>
    <dgm:cxn modelId="{5B807033-CC76-4334-9969-334D978316D5}" type="presParOf" srcId="{0C13E07E-8A43-44A0-8147-C63189EE4CCF}" destId="{41E65589-F9B6-4AB8-B1CB-A461FB9AEF09}" srcOrd="0" destOrd="0" presId="urn:microsoft.com/office/officeart/2005/8/layout/cycle4"/>
    <dgm:cxn modelId="{D65404CB-91EC-45A8-95DB-ABF8967A8C2F}" type="presParOf" srcId="{41E65589-F9B6-4AB8-B1CB-A461FB9AEF09}" destId="{C653B2D0-1786-4186-847C-73547A089087}" srcOrd="0" destOrd="0" presId="urn:microsoft.com/office/officeart/2005/8/layout/cycle4"/>
    <dgm:cxn modelId="{DCE2A7B0-4543-42FB-A383-F25AB66657F8}" type="presParOf" srcId="{C653B2D0-1786-4186-847C-73547A089087}" destId="{22302D24-04E2-41AA-8577-B1901AFFF7E1}" srcOrd="0" destOrd="0" presId="urn:microsoft.com/office/officeart/2005/8/layout/cycle4"/>
    <dgm:cxn modelId="{FF856F9F-4AB0-4610-8B7F-14D6366D68ED}" type="presParOf" srcId="{C653B2D0-1786-4186-847C-73547A089087}" destId="{4ABFF58C-0ABD-4C05-9A1F-7B4F6686522B}" srcOrd="1" destOrd="0" presId="urn:microsoft.com/office/officeart/2005/8/layout/cycle4"/>
    <dgm:cxn modelId="{BF7C3C43-76FA-431A-9421-361BDDE3365A}" type="presParOf" srcId="{41E65589-F9B6-4AB8-B1CB-A461FB9AEF09}" destId="{714E3B40-60C1-42C5-84FE-0CA55F4192EE}" srcOrd="1" destOrd="0" presId="urn:microsoft.com/office/officeart/2005/8/layout/cycle4"/>
    <dgm:cxn modelId="{7C29F4F5-597B-4147-BBCF-4BCEECC15927}" type="presParOf" srcId="{714E3B40-60C1-42C5-84FE-0CA55F4192EE}" destId="{4EAB44DB-4DA4-42EA-A204-005CD467BF09}" srcOrd="0" destOrd="0" presId="urn:microsoft.com/office/officeart/2005/8/layout/cycle4"/>
    <dgm:cxn modelId="{A0175A72-E95A-4865-8083-106EBC77DC9F}" type="presParOf" srcId="{714E3B40-60C1-42C5-84FE-0CA55F4192EE}" destId="{00C3881B-86A5-4946-B8F4-5A5FABFB0017}" srcOrd="1" destOrd="0" presId="urn:microsoft.com/office/officeart/2005/8/layout/cycle4"/>
    <dgm:cxn modelId="{07F1EB0F-3CA7-4106-80E7-58E184CB9155}" type="presParOf" srcId="{41E65589-F9B6-4AB8-B1CB-A461FB9AEF09}" destId="{E681D251-60E2-4639-82B3-994E7A361F27}" srcOrd="2" destOrd="0" presId="urn:microsoft.com/office/officeart/2005/8/layout/cycle4"/>
    <dgm:cxn modelId="{D82C9BE1-5B9A-4CF3-9BEF-0983B4CBBB4B}" type="presParOf" srcId="{E681D251-60E2-4639-82B3-994E7A361F27}" destId="{03BD1AE4-6830-439A-AD97-13FFD15772AF}" srcOrd="0" destOrd="0" presId="urn:microsoft.com/office/officeart/2005/8/layout/cycle4"/>
    <dgm:cxn modelId="{4B7ADDD0-A170-48D0-AABF-5C4D31C73728}" type="presParOf" srcId="{E681D251-60E2-4639-82B3-994E7A361F27}" destId="{40EC2A0B-6C6A-42D0-8B7B-02C1DEB25917}" srcOrd="1" destOrd="0" presId="urn:microsoft.com/office/officeart/2005/8/layout/cycle4"/>
    <dgm:cxn modelId="{98274B19-E80D-49BB-91BE-18E5A4A1410D}" type="presParOf" srcId="{41E65589-F9B6-4AB8-B1CB-A461FB9AEF09}" destId="{3B753EA6-2863-41C2-B1FA-570B7D6DB7CD}" srcOrd="3" destOrd="0" presId="urn:microsoft.com/office/officeart/2005/8/layout/cycle4"/>
    <dgm:cxn modelId="{89B4084A-47A4-43CB-B7CA-AED5D2C278DF}" type="presParOf" srcId="{3B753EA6-2863-41C2-B1FA-570B7D6DB7CD}" destId="{0C33D1BC-1E99-4992-9F5C-319B96A3DF65}" srcOrd="0" destOrd="0" presId="urn:microsoft.com/office/officeart/2005/8/layout/cycle4"/>
    <dgm:cxn modelId="{7B38432F-C4B2-42A6-8179-368CFA7021AE}" type="presParOf" srcId="{3B753EA6-2863-41C2-B1FA-570B7D6DB7CD}" destId="{1E5B0768-9CED-4A1B-AB47-00AA36B11E66}" srcOrd="1" destOrd="0" presId="urn:microsoft.com/office/officeart/2005/8/layout/cycle4"/>
    <dgm:cxn modelId="{8024DDF0-A611-4669-B3D2-02231806B2CB}" type="presParOf" srcId="{41E65589-F9B6-4AB8-B1CB-A461FB9AEF09}" destId="{D21FCDF5-2A2A-4A7D-A1AD-E5DDE1EFD821}" srcOrd="4" destOrd="0" presId="urn:microsoft.com/office/officeart/2005/8/layout/cycle4"/>
    <dgm:cxn modelId="{7D381162-3A5C-47C5-B27E-4C51985E7CC9}" type="presParOf" srcId="{0C13E07E-8A43-44A0-8147-C63189EE4CCF}" destId="{1508DB8A-734C-4D73-9804-3640F9D306CC}" srcOrd="1" destOrd="0" presId="urn:microsoft.com/office/officeart/2005/8/layout/cycle4"/>
    <dgm:cxn modelId="{66E9DE77-A995-44E3-998A-7D636F3D8BA9}" type="presParOf" srcId="{1508DB8A-734C-4D73-9804-3640F9D306CC}" destId="{FCF4957E-30F7-4486-A693-EF65C831C5B5}" srcOrd="0" destOrd="0" presId="urn:microsoft.com/office/officeart/2005/8/layout/cycle4"/>
    <dgm:cxn modelId="{C3498214-9235-420D-8DB4-92074FB80C81}" type="presParOf" srcId="{1508DB8A-734C-4D73-9804-3640F9D306CC}" destId="{6B809492-146A-4747-AB16-A57DEB542180}" srcOrd="1" destOrd="0" presId="urn:microsoft.com/office/officeart/2005/8/layout/cycle4"/>
    <dgm:cxn modelId="{DA8892BA-E5F9-4AAC-94D2-D820DDAB73B1}" type="presParOf" srcId="{1508DB8A-734C-4D73-9804-3640F9D306CC}" destId="{B43510B7-B554-4001-82B9-8E0F96D4EC57}" srcOrd="2" destOrd="0" presId="urn:microsoft.com/office/officeart/2005/8/layout/cycle4"/>
    <dgm:cxn modelId="{208EA19A-B5E9-4CAF-9292-248663A5F37F}" type="presParOf" srcId="{1508DB8A-734C-4D73-9804-3640F9D306CC}" destId="{C4788859-0501-4200-B3E3-B53F89B3ABC4}" srcOrd="3" destOrd="0" presId="urn:microsoft.com/office/officeart/2005/8/layout/cycle4"/>
    <dgm:cxn modelId="{BAB24850-A302-4D3C-BE68-302580E74741}" type="presParOf" srcId="{1508DB8A-734C-4D73-9804-3640F9D306CC}" destId="{A5FB386C-B020-4C61-8955-8A5A300C96B2}" srcOrd="4" destOrd="0" presId="urn:microsoft.com/office/officeart/2005/8/layout/cycle4"/>
    <dgm:cxn modelId="{4E1A5EC3-F559-4D96-A474-4945F07791CD}" type="presParOf" srcId="{0C13E07E-8A43-44A0-8147-C63189EE4CCF}" destId="{84CEB73F-A586-4077-94B9-76560DC5E7D6}" srcOrd="2" destOrd="0" presId="urn:microsoft.com/office/officeart/2005/8/layout/cycle4"/>
    <dgm:cxn modelId="{F3C36741-0A78-49B6-88BE-CAD41994EF4E}" type="presParOf" srcId="{0C13E07E-8A43-44A0-8147-C63189EE4CCF}" destId="{57795857-1A78-43A5-8156-9186EEAF89DD}"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297470-2969-47BE-B787-19669DD570FD}">
      <dsp:nvSpPr>
        <dsp:cNvPr id="0" name=""/>
        <dsp:cNvSpPr/>
      </dsp:nvSpPr>
      <dsp:spPr>
        <a:xfrm>
          <a:off x="822959" y="0"/>
          <a:ext cx="9326880" cy="4419600"/>
        </a:xfrm>
        <a:prstGeom prst="rightArrow">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4F07035-2742-4CEC-AA01-28A32EDE0146}">
      <dsp:nvSpPr>
        <dsp:cNvPr id="0" name=""/>
        <dsp:cNvSpPr/>
      </dsp:nvSpPr>
      <dsp:spPr>
        <a:xfrm>
          <a:off x="3013" y="1325880"/>
          <a:ext cx="1754683" cy="17678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Application Driven Development</a:t>
          </a:r>
        </a:p>
      </dsp:txBody>
      <dsp:txXfrm>
        <a:off x="88670" y="1411537"/>
        <a:ext cx="1583369" cy="1596526"/>
      </dsp:txXfrm>
    </dsp:sp>
    <dsp:sp modelId="{478AC220-3C9B-4FC3-8CC2-0602EDBC4A7D}">
      <dsp:nvSpPr>
        <dsp:cNvPr id="0" name=""/>
        <dsp:cNvSpPr/>
      </dsp:nvSpPr>
      <dsp:spPr>
        <a:xfrm>
          <a:off x="1845431" y="1325880"/>
          <a:ext cx="1754683" cy="17678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The Chesapeake Bay Watershed </a:t>
          </a:r>
        </a:p>
      </dsp:txBody>
      <dsp:txXfrm>
        <a:off x="1931088" y="1411537"/>
        <a:ext cx="1583369" cy="1596526"/>
      </dsp:txXfrm>
    </dsp:sp>
    <dsp:sp modelId="{952DAA3D-41A1-44FD-B1C2-7E41BED1ADA0}">
      <dsp:nvSpPr>
        <dsp:cNvPr id="0" name=""/>
        <dsp:cNvSpPr/>
      </dsp:nvSpPr>
      <dsp:spPr>
        <a:xfrm>
          <a:off x="3687849" y="1325880"/>
          <a:ext cx="1754683" cy="17678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Progress and Trends</a:t>
          </a:r>
        </a:p>
      </dsp:txBody>
      <dsp:txXfrm>
        <a:off x="3773506" y="1411537"/>
        <a:ext cx="1583369" cy="1596526"/>
      </dsp:txXfrm>
    </dsp:sp>
    <dsp:sp modelId="{9CF3A525-442C-4059-99BB-B310CCD2A235}">
      <dsp:nvSpPr>
        <dsp:cNvPr id="0" name=""/>
        <dsp:cNvSpPr/>
      </dsp:nvSpPr>
      <dsp:spPr>
        <a:xfrm>
          <a:off x="5530267" y="1325880"/>
          <a:ext cx="1754683" cy="17678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The Chesapeake Bay Model</a:t>
          </a:r>
        </a:p>
      </dsp:txBody>
      <dsp:txXfrm>
        <a:off x="5615924" y="1411537"/>
        <a:ext cx="1583369" cy="1596526"/>
      </dsp:txXfrm>
    </dsp:sp>
    <dsp:sp modelId="{70CC20AC-4694-4183-820F-ADC973AB0B91}">
      <dsp:nvSpPr>
        <dsp:cNvPr id="0" name=""/>
        <dsp:cNvSpPr/>
      </dsp:nvSpPr>
      <dsp:spPr>
        <a:xfrm>
          <a:off x="7372684" y="1325880"/>
          <a:ext cx="1754683" cy="17678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Stake Holder Engagement</a:t>
          </a:r>
        </a:p>
      </dsp:txBody>
      <dsp:txXfrm>
        <a:off x="7458341" y="1411537"/>
        <a:ext cx="1583369" cy="1596526"/>
      </dsp:txXfrm>
    </dsp:sp>
    <dsp:sp modelId="{F170AF6B-A22B-4400-BB86-79F878A84C94}">
      <dsp:nvSpPr>
        <dsp:cNvPr id="0" name=""/>
        <dsp:cNvSpPr/>
      </dsp:nvSpPr>
      <dsp:spPr>
        <a:xfrm>
          <a:off x="9215102" y="1325880"/>
          <a:ext cx="1754683" cy="1767840"/>
        </a:xfrm>
        <a:prstGeom prst="round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Future Directions</a:t>
          </a:r>
        </a:p>
      </dsp:txBody>
      <dsp:txXfrm>
        <a:off x="9300759" y="1411537"/>
        <a:ext cx="1583369" cy="15965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1AE4-6830-439A-AD97-13FFD15772AF}">
      <dsp:nvSpPr>
        <dsp:cNvPr id="0" name=""/>
        <dsp:cNvSpPr/>
      </dsp:nvSpPr>
      <dsp:spPr>
        <a:xfrm>
          <a:off x="5780722" y="3212591"/>
          <a:ext cx="2333853" cy="151180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1" indent="0" algn="l" defTabSz="444500">
            <a:lnSpc>
              <a:spcPct val="90000"/>
            </a:lnSpc>
            <a:spcBef>
              <a:spcPct val="0"/>
            </a:spcBef>
            <a:spcAft>
              <a:spcPct val="15000"/>
            </a:spcAft>
            <a:buChar char="•"/>
          </a:pPr>
          <a:endParaRPr lang="en-US" sz="1000" kern="1200" dirty="0"/>
        </a:p>
        <a:p>
          <a:pPr marL="0" lvl="1" indent="0" algn="l" defTabSz="444500">
            <a:lnSpc>
              <a:spcPct val="90000"/>
            </a:lnSpc>
            <a:spcBef>
              <a:spcPct val="0"/>
            </a:spcBef>
            <a:spcAft>
              <a:spcPct val="15000"/>
            </a:spcAft>
            <a:buChar char="•"/>
          </a:pPr>
          <a:r>
            <a:rPr lang="en-US" sz="1000" kern="1200" dirty="0"/>
            <a:t>Design of field experiments</a:t>
          </a:r>
        </a:p>
        <a:p>
          <a:pPr marL="0" lvl="1" indent="0" algn="l" defTabSz="444500">
            <a:lnSpc>
              <a:spcPct val="90000"/>
            </a:lnSpc>
            <a:spcBef>
              <a:spcPct val="0"/>
            </a:spcBef>
            <a:spcAft>
              <a:spcPct val="15000"/>
            </a:spcAft>
            <a:buChar char="•"/>
          </a:pPr>
          <a:r>
            <a:rPr lang="en-US" sz="1000" kern="1200" dirty="0"/>
            <a:t>Development and application of detailed field scale models</a:t>
          </a:r>
        </a:p>
      </dsp:txBody>
      <dsp:txXfrm>
        <a:off x="6514089" y="3623753"/>
        <a:ext cx="1567277" cy="1067436"/>
      </dsp:txXfrm>
    </dsp:sp>
    <dsp:sp modelId="{0C33D1BC-1E99-4992-9F5C-319B96A3DF65}">
      <dsp:nvSpPr>
        <dsp:cNvPr id="0" name=""/>
        <dsp:cNvSpPr/>
      </dsp:nvSpPr>
      <dsp:spPr>
        <a:xfrm>
          <a:off x="1958339" y="3212591"/>
          <a:ext cx="2333853" cy="151180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endParaRPr lang="en-US" sz="1000" kern="1200" dirty="0"/>
        </a:p>
        <a:p>
          <a:pPr marL="57150" lvl="1" indent="-57150" algn="l" defTabSz="444500">
            <a:lnSpc>
              <a:spcPct val="90000"/>
            </a:lnSpc>
            <a:spcBef>
              <a:spcPct val="0"/>
            </a:spcBef>
            <a:spcAft>
              <a:spcPct val="15000"/>
            </a:spcAft>
            <a:buChar char="•"/>
          </a:pPr>
          <a:r>
            <a:rPr lang="en-US" sz="1000" kern="1200" dirty="0"/>
            <a:t>Adapted models to meet partner needs</a:t>
          </a:r>
        </a:p>
        <a:p>
          <a:pPr marL="57150" lvl="1" indent="-57150" algn="l" defTabSz="444500">
            <a:lnSpc>
              <a:spcPct val="90000"/>
            </a:lnSpc>
            <a:spcBef>
              <a:spcPct val="0"/>
            </a:spcBef>
            <a:spcAft>
              <a:spcPct val="15000"/>
            </a:spcAft>
            <a:buChar char="•"/>
          </a:pPr>
          <a:r>
            <a:rPr lang="en-US" sz="1000" kern="1200" dirty="0"/>
            <a:t>Generalization of field scale modeling</a:t>
          </a:r>
        </a:p>
      </dsp:txBody>
      <dsp:txXfrm>
        <a:off x="1991549" y="3623753"/>
        <a:ext cx="1567277" cy="1067436"/>
      </dsp:txXfrm>
    </dsp:sp>
    <dsp:sp modelId="{4EAB44DB-4DA4-42EA-A204-005CD467BF09}">
      <dsp:nvSpPr>
        <dsp:cNvPr id="0" name=""/>
        <dsp:cNvSpPr/>
      </dsp:nvSpPr>
      <dsp:spPr>
        <a:xfrm>
          <a:off x="5766206" y="0"/>
          <a:ext cx="2333853" cy="151180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en-US" sz="1000" kern="1200" dirty="0"/>
            <a:t>Feedback from research partners</a:t>
          </a:r>
        </a:p>
        <a:p>
          <a:pPr marL="57150" lvl="1" indent="-57150" algn="l" defTabSz="444500">
            <a:lnSpc>
              <a:spcPct val="90000"/>
            </a:lnSpc>
            <a:spcBef>
              <a:spcPct val="0"/>
            </a:spcBef>
            <a:spcAft>
              <a:spcPct val="15000"/>
            </a:spcAft>
            <a:buChar char="•"/>
          </a:pPr>
          <a:r>
            <a:rPr lang="en-US" sz="1000" kern="1200" dirty="0"/>
            <a:t>Lessons from model evaluation </a:t>
          </a:r>
        </a:p>
      </dsp:txBody>
      <dsp:txXfrm>
        <a:off x="6499572" y="33210"/>
        <a:ext cx="1567277" cy="1067436"/>
      </dsp:txXfrm>
    </dsp:sp>
    <dsp:sp modelId="{22302D24-04E2-41AA-8577-B1901AFFF7E1}">
      <dsp:nvSpPr>
        <dsp:cNvPr id="0" name=""/>
        <dsp:cNvSpPr/>
      </dsp:nvSpPr>
      <dsp:spPr>
        <a:xfrm>
          <a:off x="1958339" y="0"/>
          <a:ext cx="2333853" cy="1511808"/>
        </a:xfrm>
        <a:prstGeom prst="roundRect">
          <a:avLst>
            <a:gd name="adj" fmla="val 10000"/>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9530" tIns="49530" rIns="49530" bIns="49530" numCol="1" spcCol="1270" anchor="t" anchorCtr="0">
          <a:noAutofit/>
        </a:bodyPr>
        <a:lstStyle/>
        <a:p>
          <a:pPr marL="57150" lvl="1" indent="-57150" algn="l" defTabSz="444500">
            <a:lnSpc>
              <a:spcPct val="90000"/>
            </a:lnSpc>
            <a:spcBef>
              <a:spcPct val="0"/>
            </a:spcBef>
            <a:spcAft>
              <a:spcPct val="15000"/>
            </a:spcAft>
            <a:buChar char="•"/>
          </a:pPr>
          <a:r>
            <a:rPr lang="en-US" sz="1000" kern="1200" dirty="0"/>
            <a:t>Chesapeake Bay </a:t>
          </a:r>
        </a:p>
        <a:p>
          <a:pPr marL="57150" lvl="1" indent="-57150" algn="l" defTabSz="444500">
            <a:lnSpc>
              <a:spcPct val="90000"/>
            </a:lnSpc>
            <a:spcBef>
              <a:spcPct val="0"/>
            </a:spcBef>
            <a:spcAft>
              <a:spcPct val="15000"/>
            </a:spcAft>
            <a:buChar char="•"/>
          </a:pPr>
          <a:r>
            <a:rPr lang="en-US" sz="1000" kern="1200" dirty="0"/>
            <a:t>Green Infrastructure</a:t>
          </a:r>
        </a:p>
        <a:p>
          <a:pPr marL="57150" lvl="1" indent="-57150" algn="l" defTabSz="444500">
            <a:lnSpc>
              <a:spcPct val="90000"/>
            </a:lnSpc>
            <a:spcBef>
              <a:spcPct val="0"/>
            </a:spcBef>
            <a:spcAft>
              <a:spcPct val="15000"/>
            </a:spcAft>
            <a:buChar char="•"/>
          </a:pPr>
          <a:r>
            <a:rPr lang="en-US" sz="1000" kern="1200" dirty="0"/>
            <a:t>Emissions Development</a:t>
          </a:r>
        </a:p>
        <a:p>
          <a:pPr marL="57150" lvl="1" indent="-57150" algn="l" defTabSz="444500">
            <a:lnSpc>
              <a:spcPct val="90000"/>
            </a:lnSpc>
            <a:spcBef>
              <a:spcPct val="0"/>
            </a:spcBef>
            <a:spcAft>
              <a:spcPct val="15000"/>
            </a:spcAft>
            <a:buChar char="•"/>
          </a:pPr>
          <a:r>
            <a:rPr lang="en-US" sz="1000" kern="1200" dirty="0"/>
            <a:t>Climate Scenarios</a:t>
          </a:r>
        </a:p>
        <a:p>
          <a:pPr marL="57150" lvl="1" indent="-57150" algn="l" defTabSz="444500">
            <a:lnSpc>
              <a:spcPct val="90000"/>
            </a:lnSpc>
            <a:spcBef>
              <a:spcPct val="0"/>
            </a:spcBef>
            <a:spcAft>
              <a:spcPct val="15000"/>
            </a:spcAft>
            <a:buChar char="•"/>
          </a:pPr>
          <a:r>
            <a:rPr lang="en-US" sz="1000" kern="1200" dirty="0"/>
            <a:t>Total Deposition Maps</a:t>
          </a:r>
        </a:p>
      </dsp:txBody>
      <dsp:txXfrm>
        <a:off x="1991549" y="33210"/>
        <a:ext cx="1567277" cy="1067436"/>
      </dsp:txXfrm>
    </dsp:sp>
    <dsp:sp modelId="{FCF4957E-30F7-4486-A693-EF65C831C5B5}">
      <dsp:nvSpPr>
        <dsp:cNvPr id="0" name=""/>
        <dsp:cNvSpPr/>
      </dsp:nvSpPr>
      <dsp:spPr>
        <a:xfrm>
          <a:off x="2936290" y="269290"/>
          <a:ext cx="2045665" cy="2045665"/>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Model Application and Evaluation</a:t>
          </a:r>
        </a:p>
      </dsp:txBody>
      <dsp:txXfrm>
        <a:off x="3535451" y="868451"/>
        <a:ext cx="1446504" cy="1446504"/>
      </dsp:txXfrm>
    </dsp:sp>
    <dsp:sp modelId="{6B809492-146A-4747-AB16-A57DEB542180}">
      <dsp:nvSpPr>
        <dsp:cNvPr id="0" name=""/>
        <dsp:cNvSpPr/>
      </dsp:nvSpPr>
      <dsp:spPr>
        <a:xfrm rot="5400000">
          <a:off x="5076443" y="269290"/>
          <a:ext cx="2045665" cy="2045665"/>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Identification of Model and Measurement Needs</a:t>
          </a:r>
        </a:p>
      </dsp:txBody>
      <dsp:txXfrm rot="-5400000">
        <a:off x="5076443" y="868451"/>
        <a:ext cx="1446504" cy="1446504"/>
      </dsp:txXfrm>
    </dsp:sp>
    <dsp:sp modelId="{B43510B7-B554-4001-82B9-8E0F96D4EC57}">
      <dsp:nvSpPr>
        <dsp:cNvPr id="0" name=""/>
        <dsp:cNvSpPr/>
      </dsp:nvSpPr>
      <dsp:spPr>
        <a:xfrm rot="10800000">
          <a:off x="5076443" y="2409443"/>
          <a:ext cx="2045665" cy="2045665"/>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Measurements and Detailed Field Scale Modeling</a:t>
          </a:r>
        </a:p>
      </dsp:txBody>
      <dsp:txXfrm rot="10800000">
        <a:off x="5076443" y="2409443"/>
        <a:ext cx="1446504" cy="1446504"/>
      </dsp:txXfrm>
    </dsp:sp>
    <dsp:sp modelId="{C4788859-0501-4200-B3E3-B53F89B3ABC4}">
      <dsp:nvSpPr>
        <dsp:cNvPr id="0" name=""/>
        <dsp:cNvSpPr/>
      </dsp:nvSpPr>
      <dsp:spPr>
        <a:xfrm rot="16200000">
          <a:off x="2936290" y="2409443"/>
          <a:ext cx="2045665" cy="2045665"/>
        </a:xfrm>
        <a:prstGeom prst="pieWedge">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Application Driven Model Development</a:t>
          </a:r>
        </a:p>
      </dsp:txBody>
      <dsp:txXfrm rot="5400000">
        <a:off x="3535451" y="2409443"/>
        <a:ext cx="1446504" cy="1446504"/>
      </dsp:txXfrm>
    </dsp:sp>
    <dsp:sp modelId="{84CEB73F-A586-4077-94B9-76560DC5E7D6}">
      <dsp:nvSpPr>
        <dsp:cNvPr id="0" name=""/>
        <dsp:cNvSpPr/>
      </dsp:nvSpPr>
      <dsp:spPr>
        <a:xfrm>
          <a:off x="4676051" y="1937004"/>
          <a:ext cx="706297" cy="614172"/>
        </a:xfrm>
        <a:prstGeom prst="circularArrow">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 modelId="{57795857-1A78-43A5-8156-9186EEAF89DD}">
      <dsp:nvSpPr>
        <dsp:cNvPr id="0" name=""/>
        <dsp:cNvSpPr/>
      </dsp:nvSpPr>
      <dsp:spPr>
        <a:xfrm rot="10800000">
          <a:off x="4676051" y="2173223"/>
          <a:ext cx="706297" cy="614172"/>
        </a:xfrm>
        <a:prstGeom prst="circularArrow">
          <a:avLst/>
        </a:prstGeom>
        <a:gradFill rotWithShape="0">
          <a:gsLst>
            <a:gs pos="0">
              <a:schemeClr val="accent2">
                <a:tint val="60000"/>
                <a:hueOff val="0"/>
                <a:satOff val="0"/>
                <a:lumOff val="0"/>
                <a:alphaOff val="0"/>
                <a:shade val="51000"/>
                <a:satMod val="130000"/>
              </a:schemeClr>
            </a:gs>
            <a:gs pos="80000">
              <a:schemeClr val="accent2">
                <a:tint val="60000"/>
                <a:hueOff val="0"/>
                <a:satOff val="0"/>
                <a:lumOff val="0"/>
                <a:alphaOff val="0"/>
                <a:shade val="93000"/>
                <a:satMod val="130000"/>
              </a:schemeClr>
            </a:gs>
            <a:gs pos="100000">
              <a:schemeClr val="accent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C3F119CC-0E9C-4303-8FC0-FA6C67E0699C}" type="datetimeFigureOut">
              <a:rPr lang="en-US"/>
              <a:pPr>
                <a:defRPr/>
              </a:pPr>
              <a:t>10/21/2018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A6924233-FC8A-4838-8824-56EBB7540E6D}" type="slidenum">
              <a:rPr lang="en-US"/>
              <a:pPr>
                <a:defRPr/>
              </a:pPr>
              <a:t>‹#›</a:t>
            </a:fld>
            <a:endParaRPr lang="en-US"/>
          </a:p>
        </p:txBody>
      </p:sp>
    </p:spTree>
    <p:extLst>
      <p:ext uri="{BB962C8B-B14F-4D97-AF65-F5344CB8AC3E}">
        <p14:creationId xmlns:p14="http://schemas.microsoft.com/office/powerpoint/2010/main" val="569683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410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1633A1B-E4ED-4A2A-87DF-7B125DA7738F}" type="slidenum">
              <a:rPr lang="en-US"/>
              <a:pPr>
                <a:defRPr/>
              </a:pPr>
              <a:t>‹#›</a:t>
            </a:fld>
            <a:endParaRPr lang="en-US"/>
          </a:p>
        </p:txBody>
      </p:sp>
    </p:spTree>
    <p:extLst>
      <p:ext uri="{BB962C8B-B14F-4D97-AF65-F5344CB8AC3E}">
        <p14:creationId xmlns:p14="http://schemas.microsoft.com/office/powerpoint/2010/main" val="17023198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fld id="{CE53AB5D-A950-4AE7-AC6B-9D5657576A4D}" type="slidenum">
              <a:rPr lang="en-US" sz="1200"/>
              <a:pPr/>
              <a:t>0</a:t>
            </a:fld>
            <a:endParaRPr lang="en-US" sz="1200"/>
          </a:p>
        </p:txBody>
      </p:sp>
      <p:sp>
        <p:nvSpPr>
          <p:cNvPr id="5123" name="Rectangle 2"/>
          <p:cNvSpPr>
            <a:spLocks noGrp="1" noRot="1" noChangeAspect="1" noChangeArrowheads="1" noTextEdit="1"/>
          </p:cNvSpPr>
          <p:nvPr>
            <p:ph type="sldImg"/>
          </p:nvPr>
        </p:nvSpPr>
        <p:spPr>
          <a:xfrm>
            <a:off x="381000" y="685800"/>
            <a:ext cx="6096000" cy="3429000"/>
          </a:xfrm>
          <a:ln/>
        </p:spPr>
      </p:sp>
      <p:sp>
        <p:nvSpPr>
          <p:cNvPr id="5124"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aseline="0" dirty="0"/>
              <a:t>(1) While “</a:t>
            </a:r>
            <a:r>
              <a:rPr lang="en-US" baseline="0" dirty="0" err="1"/>
              <a:t>arial</a:t>
            </a:r>
            <a:r>
              <a:rPr lang="en-US" baseline="0" dirty="0"/>
              <a:t>” is used in this example, other fonts may be used. Please strive for consistency in font type and size. </a:t>
            </a:r>
            <a:endParaRPr lang="en-US" dirty="0"/>
          </a:p>
          <a:p>
            <a:pPr eaLnBrk="1" hangingPunct="1"/>
            <a:r>
              <a:rPr lang="en-US" baseline="0" dirty="0"/>
              <a:t>(2) While a blue background is shown here, other colors noted on the EPA/ORD intranet site may be used.</a:t>
            </a:r>
          </a:p>
          <a:p>
            <a:pPr eaLnBrk="1" hangingPunct="1"/>
            <a:r>
              <a:rPr lang="en-US" baseline="0" dirty="0"/>
              <a:t>(3) A picture may be added if desired.</a:t>
            </a:r>
          </a:p>
          <a:p>
            <a:pPr eaLnBrk="1" hangingPunct="1"/>
            <a:endParaRPr lang="en-US" baseline="0" dirty="0"/>
          </a:p>
          <a:p>
            <a:pPr eaLnBrk="1" hangingPunct="1"/>
            <a:r>
              <a:rPr lang="en-US" baseline="0" dirty="0"/>
              <a:t>--- The goal is to promote our CED “brand” and maintain some degree of consistency among CED presentations.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Dissolved oxygen is the most relevant metric for water quality improvements. Sensitive to both phosphorus and nitrogen</a:t>
            </a:r>
          </a:p>
          <a:p>
            <a:endParaRPr lang="en-US" dirty="0"/>
          </a:p>
          <a:p>
            <a:r>
              <a:rPr lang="en-US" dirty="0"/>
              <a:t>Reductions in nitrogen loading has resulted in water quality improvements.</a:t>
            </a:r>
          </a:p>
          <a:p>
            <a:endParaRPr lang="en-US" dirty="0"/>
          </a:p>
          <a:p>
            <a:r>
              <a:rPr lang="en-US" dirty="0"/>
              <a:t>Improvements have not been bay wide. Some areas are more sensitive to deposition. </a:t>
            </a:r>
          </a:p>
          <a:p>
            <a:endParaRPr lang="en-US" dirty="0"/>
          </a:p>
          <a:p>
            <a:r>
              <a:rPr lang="en-US" dirty="0"/>
              <a:t>Year to year variability in precipitation, wind speed and temperature drive total  volume of anoxic waters but the Bay appears to be becoming more resilient to large dissolved oxygen events over the past 30 years.</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10</a:t>
            </a:fld>
            <a:endParaRPr lang="en-US"/>
          </a:p>
        </p:txBody>
      </p:sp>
    </p:spTree>
    <p:extLst>
      <p:ext uri="{BB962C8B-B14F-4D97-AF65-F5344CB8AC3E}">
        <p14:creationId xmlns:p14="http://schemas.microsoft.com/office/powerpoint/2010/main" val="1488155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Chesapeake Bay Mode consists of a system of linked dynamic models.  Connecting atmospheric emissions all the way to ecosystem models for sea grass and crabs. </a:t>
            </a:r>
          </a:p>
          <a:p>
            <a:endParaRPr lang="en-US" dirty="0"/>
          </a:p>
          <a:p>
            <a:r>
              <a:rPr lang="en-US" dirty="0"/>
              <a:t>These models include WRF, CMAQ, land cover land change models, watershed runoff models, hydrodynamic models, criteria assessment models. </a:t>
            </a:r>
          </a:p>
          <a:p>
            <a:endParaRPr lang="en-US" dirty="0"/>
          </a:p>
          <a:p>
            <a:r>
              <a:rPr lang="en-US" dirty="0"/>
              <a:t>Best management sensitivities, model input and output, and observational data are used for a reduced form static model that can quickly assess first order impacts that can be simulated by local and regional managers</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11</a:t>
            </a:fld>
            <a:endParaRPr lang="en-US"/>
          </a:p>
        </p:txBody>
      </p:sp>
    </p:spTree>
    <p:extLst>
      <p:ext uri="{BB962C8B-B14F-4D97-AF65-F5344CB8AC3E}">
        <p14:creationId xmlns:p14="http://schemas.microsoft.com/office/powerpoint/2010/main" val="1761633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simulations used CMAQ with bidirectional NH3 exchange. This includes EPIC simulations for the agricultural sectors. </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14</a:t>
            </a:fld>
            <a:endParaRPr lang="en-US"/>
          </a:p>
        </p:txBody>
      </p:sp>
    </p:spTree>
    <p:extLst>
      <p:ext uri="{BB962C8B-B14F-4D97-AF65-F5344CB8AC3E}">
        <p14:creationId xmlns:p14="http://schemas.microsoft.com/office/powerpoint/2010/main" val="3559994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Trends and magnitude in ambient total nitrate and ammonium and nitrate wet deposition captured well in the Mid-Atlantic</a:t>
            </a:r>
          </a:p>
          <a:p>
            <a:endParaRPr lang="en-US" dirty="0"/>
          </a:p>
          <a:p>
            <a:r>
              <a:rPr lang="en-US" dirty="0"/>
              <a:t>Gives confidence in the model results</a:t>
            </a:r>
          </a:p>
          <a:p>
            <a:endParaRPr lang="en-US" dirty="0"/>
          </a:p>
          <a:p>
            <a:r>
              <a:rPr lang="en-US" dirty="0"/>
              <a:t>Modeled results in the west did not perform as well.</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15</a:t>
            </a:fld>
            <a:endParaRPr lang="en-US"/>
          </a:p>
        </p:txBody>
      </p:sp>
    </p:spTree>
    <p:extLst>
      <p:ext uri="{BB962C8B-B14F-4D97-AF65-F5344CB8AC3E}">
        <p14:creationId xmlns:p14="http://schemas.microsoft.com/office/powerpoint/2010/main" val="2358756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future simulations matched the retrospective simulations remarkably well given the difference in WRF simulations and land use</a:t>
            </a:r>
          </a:p>
          <a:p>
            <a:endParaRPr lang="en-US" dirty="0"/>
          </a:p>
          <a:p>
            <a:r>
              <a:rPr lang="en-US" dirty="0"/>
              <a:t>Total nitrogen deposition shifts from oxidized nitrogen to reduced nitrogen deposition over this time period in agreement with recent observations. </a:t>
            </a:r>
          </a:p>
          <a:p>
            <a:endParaRPr lang="en-US" dirty="0"/>
          </a:p>
          <a:p>
            <a:r>
              <a:rPr lang="en-US" dirty="0"/>
              <a:t>The climate impact appears to be largely driven by changes in precipitation and is on the order of 4% as apposed to the 40% reduction due to emissions</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16</a:t>
            </a:fld>
            <a:endParaRPr lang="en-US"/>
          </a:p>
        </p:txBody>
      </p:sp>
    </p:spTree>
    <p:extLst>
      <p:ext uri="{BB962C8B-B14F-4D97-AF65-F5344CB8AC3E}">
        <p14:creationId xmlns:p14="http://schemas.microsoft.com/office/powerpoint/2010/main" val="2056441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Dry NH3 deposition is increasing due to </a:t>
            </a:r>
            <a:r>
              <a:rPr lang="en-US" dirty="0" err="1"/>
              <a:t>SOx</a:t>
            </a:r>
            <a:r>
              <a:rPr lang="en-US" dirty="0"/>
              <a:t> and NOx reductions. </a:t>
            </a:r>
          </a:p>
          <a:p>
            <a:endParaRPr lang="en-US" dirty="0"/>
          </a:p>
          <a:p>
            <a:r>
              <a:rPr lang="en-US" dirty="0"/>
              <a:t>PM reductions have resulted in higher ambient NH3 concentrations, in agreement with AIRS satellite observations over the same time frame</a:t>
            </a:r>
          </a:p>
          <a:p>
            <a:endParaRPr lang="en-US" dirty="0"/>
          </a:p>
          <a:p>
            <a:r>
              <a:rPr lang="en-US" dirty="0"/>
              <a:t>NH3 deposits faster than aerosol ammonium resulting in less long range transport, more local deposition. </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17</a:t>
            </a:fld>
            <a:endParaRPr lang="en-US"/>
          </a:p>
        </p:txBody>
      </p:sp>
    </p:spTree>
    <p:extLst>
      <p:ext uri="{BB962C8B-B14F-4D97-AF65-F5344CB8AC3E}">
        <p14:creationId xmlns:p14="http://schemas.microsoft.com/office/powerpoint/2010/main" val="189021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the reduced form mode. </a:t>
            </a:r>
          </a:p>
          <a:p>
            <a:endParaRPr lang="en-US" dirty="0"/>
          </a:p>
          <a:p>
            <a:r>
              <a:rPr lang="en-US" dirty="0"/>
              <a:t>The bay model is now a simple steady state reduced form model derived from sensitivities and scenario simulations in the dynamic modeling system and observations</a:t>
            </a:r>
          </a:p>
          <a:p>
            <a:endParaRPr lang="en-US" dirty="0"/>
          </a:p>
          <a:p>
            <a:r>
              <a:rPr lang="en-US" dirty="0"/>
              <a:t>Dependent on the full form dynamic models and limited to the application of those models</a:t>
            </a:r>
          </a:p>
          <a:p>
            <a:endParaRPr lang="en-US" dirty="0"/>
          </a:p>
          <a:p>
            <a:r>
              <a:rPr lang="en-US" dirty="0"/>
              <a:t>Allows first order simulations and best management practices simulations via a web interface</a:t>
            </a:r>
          </a:p>
          <a:p>
            <a:endParaRPr lang="en-US" dirty="0"/>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18</a:t>
            </a:fld>
            <a:endParaRPr lang="en-US"/>
          </a:p>
        </p:txBody>
      </p:sp>
    </p:spTree>
    <p:extLst>
      <p:ext uri="{BB962C8B-B14F-4D97-AF65-F5344CB8AC3E}">
        <p14:creationId xmlns:p14="http://schemas.microsoft.com/office/powerpoint/2010/main" val="315531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on the right shows the connections to the dynamic model, research and data</a:t>
            </a:r>
          </a:p>
          <a:p>
            <a:endParaRPr lang="en-US" dirty="0"/>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19</a:t>
            </a:fld>
            <a:endParaRPr lang="en-US"/>
          </a:p>
        </p:txBody>
      </p:sp>
    </p:spTree>
    <p:extLst>
      <p:ext uri="{BB962C8B-B14F-4D97-AF65-F5344CB8AC3E}">
        <p14:creationId xmlns:p14="http://schemas.microsoft.com/office/powerpoint/2010/main" val="9700118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use being developed at 1 m for the historical period and 30 m consistent with IPCC scenarios for future scenarios</a:t>
            </a:r>
          </a:p>
          <a:p>
            <a:endParaRPr lang="en-US" dirty="0"/>
          </a:p>
          <a:p>
            <a:r>
              <a:rPr lang="en-US" dirty="0"/>
              <a:t>Historical data is derived from aircraft multispectral and lidar observations</a:t>
            </a:r>
          </a:p>
          <a:p>
            <a:endParaRPr lang="en-US" dirty="0"/>
          </a:p>
          <a:p>
            <a:r>
              <a:rPr lang="en-US" dirty="0"/>
              <a:t>BMP implementation is at the field scale and finer resolution is needed to better capture the impacts</a:t>
            </a:r>
          </a:p>
          <a:p>
            <a:endParaRPr lang="en-US" dirty="0"/>
          </a:p>
          <a:p>
            <a:r>
              <a:rPr lang="en-US" dirty="0"/>
              <a:t>Future scenarios built on existing transportation and development planning to about 2030 and the IPCC scenarios after that. </a:t>
            </a:r>
          </a:p>
          <a:p>
            <a:endParaRPr lang="en-US" dirty="0"/>
          </a:p>
          <a:p>
            <a:r>
              <a:rPr lang="en-US" dirty="0"/>
              <a:t>It will be a challenge to bring these changes into the WRF and CMAQ modeling system</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20</a:t>
            </a:fld>
            <a:endParaRPr lang="en-US"/>
          </a:p>
        </p:txBody>
      </p:sp>
    </p:spTree>
    <p:extLst>
      <p:ext uri="{BB962C8B-B14F-4D97-AF65-F5344CB8AC3E}">
        <p14:creationId xmlns:p14="http://schemas.microsoft.com/office/powerpoint/2010/main" val="3657517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Hydrology and an hydrodynamic models moving to fine scale to better capture the impact of BMPs</a:t>
            </a:r>
          </a:p>
          <a:p>
            <a:endParaRPr lang="en-US" dirty="0"/>
          </a:p>
          <a:p>
            <a:r>
              <a:rPr lang="en-US" dirty="0"/>
              <a:t>Moving from about 1km resolution to 30 to 200 meter resolution using unstructured meshes</a:t>
            </a:r>
          </a:p>
          <a:p>
            <a:endParaRPr lang="en-US" dirty="0"/>
          </a:p>
          <a:p>
            <a:r>
              <a:rPr lang="en-US" dirty="0"/>
              <a:t>Presents difficulties in linking with meteorological and air-quality models</a:t>
            </a:r>
          </a:p>
          <a:p>
            <a:endParaRPr lang="en-US" dirty="0"/>
          </a:p>
          <a:p>
            <a:r>
              <a:rPr lang="en-US" dirty="0"/>
              <a:t>Example is from SCHISM which was developed from the MPAS ocean model</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21</a:t>
            </a:fld>
            <a:endParaRPr lang="en-US"/>
          </a:p>
        </p:txBody>
      </p:sp>
    </p:spTree>
    <p:extLst>
      <p:ext uri="{BB962C8B-B14F-4D97-AF65-F5344CB8AC3E}">
        <p14:creationId xmlns:p14="http://schemas.microsoft.com/office/powerpoint/2010/main" val="2897108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1BA582EA-DA63-4B44-B43D-B8559A932F30}" type="slidenum">
              <a:rPr lang="en-US" smtClean="0"/>
              <a:pPr/>
              <a:t>1</a:t>
            </a:fld>
            <a:endParaRPr lang="en-US"/>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a:ln/>
        </p:spPr>
        <p:txBody>
          <a:bodyPr/>
          <a:lstStyle/>
          <a:p>
            <a:pPr eaLnBrk="1" hangingPunct="1"/>
            <a:r>
              <a:rPr lang="en-US" dirty="0"/>
              <a:t>Disclaimer</a:t>
            </a:r>
            <a:r>
              <a:rPr lang="en-US" baseline="0" dirty="0"/>
              <a:t> may be placed elsewhere in the presentation (such as the title slide or the “final” slide); however, it should be clearly legible.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Achieving 30m resolution in meteorological and air quality models difficult</a:t>
            </a:r>
          </a:p>
          <a:p>
            <a:endParaRPr lang="en-US" dirty="0"/>
          </a:p>
          <a:p>
            <a:r>
              <a:rPr lang="en-US" dirty="0"/>
              <a:t>Need land use specific data for BMP implementation, e.g. how does a riparian buffer change dry deposition</a:t>
            </a:r>
          </a:p>
          <a:p>
            <a:endParaRPr lang="en-US" dirty="0"/>
          </a:p>
          <a:p>
            <a:r>
              <a:rPr lang="en-US" dirty="0"/>
              <a:t>This can be done on the grid scale for air-quality models but land use specific output is needed to better interface with higher resolution hydrological and land use models</a:t>
            </a:r>
          </a:p>
          <a:p>
            <a:endParaRPr lang="en-US" dirty="0"/>
          </a:p>
          <a:p>
            <a:r>
              <a:rPr lang="en-US" dirty="0"/>
              <a:t>Not a substitution for higher resolution as the ambient concentrations are still modeled at the model grid resolution. Currently working on sensitivities to quantify the impact of </a:t>
            </a:r>
            <a:r>
              <a:rPr lang="en-US" dirty="0" err="1"/>
              <a:t>resultion</a:t>
            </a:r>
            <a:r>
              <a:rPr lang="en-US" dirty="0"/>
              <a:t>.</a:t>
            </a:r>
          </a:p>
          <a:p>
            <a:endParaRPr lang="en-US" dirty="0"/>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22</a:t>
            </a:fld>
            <a:endParaRPr lang="en-US"/>
          </a:p>
        </p:txBody>
      </p:sp>
    </p:spTree>
    <p:extLst>
      <p:ext uri="{BB962C8B-B14F-4D97-AF65-F5344CB8AC3E}">
        <p14:creationId xmlns:p14="http://schemas.microsoft.com/office/powerpoint/2010/main" val="210426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Computational needs needed to drive individual models but also to connect these models to each other and observations.</a:t>
            </a:r>
          </a:p>
          <a:p>
            <a:endParaRPr lang="en-US" dirty="0"/>
          </a:p>
          <a:p>
            <a:r>
              <a:rPr lang="en-US" dirty="0"/>
              <a:t>Need to adapt models to better utilize common datasets for system applications</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24</a:t>
            </a:fld>
            <a:endParaRPr lang="en-US"/>
          </a:p>
        </p:txBody>
      </p:sp>
    </p:spTree>
    <p:extLst>
      <p:ext uri="{BB962C8B-B14F-4D97-AF65-F5344CB8AC3E}">
        <p14:creationId xmlns:p14="http://schemas.microsoft.com/office/powerpoint/2010/main" val="161968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define application driven model development as using the model biases and environmental assessment needs to drive the experimentation and development processes.</a:t>
            </a:r>
          </a:p>
          <a:p>
            <a:endParaRPr lang="en-US" dirty="0"/>
          </a:p>
          <a:p>
            <a:r>
              <a:rPr lang="en-US" dirty="0"/>
              <a:t>Once a bias or modeling need is identified we engage the measurement community to acquire data or develop modeling and measurement experiments to constrain model processes</a:t>
            </a:r>
          </a:p>
          <a:p>
            <a:endParaRPr lang="en-US" dirty="0"/>
          </a:p>
          <a:p>
            <a:r>
              <a:rPr lang="en-US" dirty="0"/>
              <a:t>The data collected in this phase of development is then generalized to processes that can be modeled on regional and/or global scales</a:t>
            </a:r>
          </a:p>
          <a:p>
            <a:endParaRPr lang="en-US" dirty="0"/>
          </a:p>
          <a:p>
            <a:r>
              <a:rPr lang="en-US" dirty="0"/>
              <a:t>Once a new model is developed, the application process ideally involves multiple decades of simulations and the assessment of the model biases and short comings</a:t>
            </a:r>
          </a:p>
          <a:p>
            <a:endParaRPr lang="en-US" dirty="0"/>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3</a:t>
            </a:fld>
            <a:endParaRPr lang="en-US"/>
          </a:p>
        </p:txBody>
      </p:sp>
    </p:spTree>
    <p:extLst>
      <p:ext uri="{BB962C8B-B14F-4D97-AF65-F5344CB8AC3E}">
        <p14:creationId xmlns:p14="http://schemas.microsoft.com/office/powerpoint/2010/main" val="1919029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general list of ecosystem relevant science questions and goals</a:t>
            </a:r>
          </a:p>
          <a:p>
            <a:endParaRPr lang="en-US" dirty="0"/>
          </a:p>
          <a:p>
            <a:r>
              <a:rPr lang="en-US" dirty="0"/>
              <a:t>Many processes important to air quality and ecosystem health do not have continuous observations</a:t>
            </a:r>
          </a:p>
          <a:p>
            <a:endParaRPr lang="en-US" dirty="0"/>
          </a:p>
          <a:p>
            <a:r>
              <a:rPr lang="en-US" dirty="0"/>
              <a:t>Scenarios involving the future, land use, climate, emissions reductions, and development do not have observations but are necessary to consider</a:t>
            </a:r>
          </a:p>
          <a:p>
            <a:endParaRPr lang="en-US" dirty="0"/>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4</a:t>
            </a:fld>
            <a:endParaRPr lang="en-US"/>
          </a:p>
        </p:txBody>
      </p:sp>
    </p:spTree>
    <p:extLst>
      <p:ext uri="{BB962C8B-B14F-4D97-AF65-F5344CB8AC3E}">
        <p14:creationId xmlns:p14="http://schemas.microsoft.com/office/powerpoint/2010/main" val="2817789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Agency needs</a:t>
            </a:r>
          </a:p>
          <a:p>
            <a:pPr marL="171450" indent="-171450">
              <a:buFontTx/>
              <a:buChar char="-"/>
            </a:pPr>
            <a:r>
              <a:rPr lang="en-US" dirty="0"/>
              <a:t>This in not a comprehensive list</a:t>
            </a:r>
          </a:p>
          <a:p>
            <a:pPr marL="171450" indent="-171450">
              <a:buFontTx/>
              <a:buChar char="-"/>
            </a:pPr>
            <a:r>
              <a:rPr lang="en-US" dirty="0"/>
              <a:t>Only applies to the atmospheric relevant processes of many applications</a:t>
            </a:r>
          </a:p>
          <a:p>
            <a:pPr marL="171450" indent="-171450">
              <a:buFontTx/>
              <a:buChar char="-"/>
            </a:pPr>
            <a:r>
              <a:rPr lang="en-US" dirty="0"/>
              <a:t>The impact of the atmosphere on the environment via climate, air quality or nitrogen deposition is important</a:t>
            </a:r>
          </a:p>
          <a:p>
            <a:pPr marL="171450" indent="-171450">
              <a:buFontTx/>
              <a:buChar char="-"/>
            </a:pPr>
            <a:r>
              <a:rPr lang="en-US" dirty="0"/>
              <a:t>Application needs are growing</a:t>
            </a:r>
          </a:p>
          <a:p>
            <a:pPr marL="171450" indent="-171450">
              <a:buFontTx/>
              <a:buChar char="-"/>
            </a:pPr>
            <a:r>
              <a:rPr lang="en-US" dirty="0"/>
              <a:t>Presents a challenge for model development with finite resources. </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5</a:t>
            </a:fld>
            <a:endParaRPr lang="en-US"/>
          </a:p>
        </p:txBody>
      </p:sp>
    </p:spTree>
    <p:extLst>
      <p:ext uri="{BB962C8B-B14F-4D97-AF65-F5344CB8AC3E}">
        <p14:creationId xmlns:p14="http://schemas.microsoft.com/office/powerpoint/2010/main" val="261759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6</a:t>
            </a:fld>
            <a:endParaRPr lang="en-US"/>
          </a:p>
        </p:txBody>
      </p:sp>
    </p:spTree>
    <p:extLst>
      <p:ext uri="{BB962C8B-B14F-4D97-AF65-F5344CB8AC3E}">
        <p14:creationId xmlns:p14="http://schemas.microsoft.com/office/powerpoint/2010/main" val="1737309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 use, emissions and population are not static </a:t>
            </a:r>
          </a:p>
          <a:p>
            <a:r>
              <a:rPr lang="en-US" dirty="0"/>
              <a:t>Future will likely include additional development pressures </a:t>
            </a:r>
          </a:p>
          <a:p>
            <a:r>
              <a:rPr lang="en-US" dirty="0"/>
              <a:t>Need resilience to future environmental stressors as well as nutrient reductions</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7</a:t>
            </a:fld>
            <a:endParaRPr lang="en-US"/>
          </a:p>
        </p:txBody>
      </p:sp>
    </p:spTree>
    <p:extLst>
      <p:ext uri="{BB962C8B-B14F-4D97-AF65-F5344CB8AC3E}">
        <p14:creationId xmlns:p14="http://schemas.microsoft.com/office/powerpoint/2010/main" val="3719261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Chesapeake Bay Program engages the community in water quality issues and to understand what ‘Bay restoration’ means to the general public. </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8</a:t>
            </a:fld>
            <a:endParaRPr lang="en-US"/>
          </a:p>
        </p:txBody>
      </p:sp>
    </p:spTree>
    <p:extLst>
      <p:ext uri="{BB962C8B-B14F-4D97-AF65-F5344CB8AC3E}">
        <p14:creationId xmlns:p14="http://schemas.microsoft.com/office/powerpoint/2010/main" val="904464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Reductions in atmospheric nitrogen loading has been one of the success stories</a:t>
            </a:r>
          </a:p>
          <a:p>
            <a:endParaRPr lang="en-US" dirty="0"/>
          </a:p>
          <a:p>
            <a:r>
              <a:rPr lang="en-US" dirty="0"/>
              <a:t>However the nitrogen reductions have not been consistent across sectors or species</a:t>
            </a:r>
          </a:p>
          <a:p>
            <a:endParaRPr lang="en-US" dirty="0"/>
          </a:p>
          <a:p>
            <a:r>
              <a:rPr lang="en-US" dirty="0"/>
              <a:t>Clean air act reductions of NOx has reduced combustion sources but agricultural emissions have remained relatively constant</a:t>
            </a:r>
          </a:p>
          <a:p>
            <a:endParaRPr lang="en-US" dirty="0"/>
          </a:p>
          <a:p>
            <a:r>
              <a:rPr lang="en-US" dirty="0"/>
              <a:t>Reductions in other pollutants have changed the transport and fate atmospheric nitrogen</a:t>
            </a:r>
          </a:p>
        </p:txBody>
      </p:sp>
      <p:sp>
        <p:nvSpPr>
          <p:cNvPr id="4" name="Slide Number Placeholder 3"/>
          <p:cNvSpPr>
            <a:spLocks noGrp="1"/>
          </p:cNvSpPr>
          <p:nvPr>
            <p:ph type="sldNum" sz="quarter" idx="10"/>
          </p:nvPr>
        </p:nvSpPr>
        <p:spPr/>
        <p:txBody>
          <a:bodyPr/>
          <a:lstStyle/>
          <a:p>
            <a:pPr>
              <a:defRPr/>
            </a:pPr>
            <a:fld id="{91633A1B-E4ED-4A2A-87DF-7B125DA7738F}" type="slidenum">
              <a:rPr lang="en-US" smtClean="0"/>
              <a:pPr>
                <a:defRPr/>
              </a:pPr>
              <a:t>9</a:t>
            </a:fld>
            <a:endParaRPr lang="en-US"/>
          </a:p>
        </p:txBody>
      </p:sp>
    </p:spTree>
    <p:extLst>
      <p:ext uri="{BB962C8B-B14F-4D97-AF65-F5344CB8AC3E}">
        <p14:creationId xmlns:p14="http://schemas.microsoft.com/office/powerpoint/2010/main" val="665188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86DB6"/>
        </a:solidFill>
        <a:effectLst/>
      </p:bgPr>
    </p:bg>
    <p:spTree>
      <p:nvGrpSpPr>
        <p:cNvPr id="1" name=""/>
        <p:cNvGrpSpPr/>
        <p:nvPr/>
      </p:nvGrpSpPr>
      <p:grpSpPr>
        <a:xfrm>
          <a:off x="0" y="0"/>
          <a:ext cx="0" cy="0"/>
          <a:chOff x="0" y="0"/>
          <a:chExt cx="0" cy="0"/>
        </a:xfrm>
      </p:grpSpPr>
      <p:pic>
        <p:nvPicPr>
          <p:cNvPr id="15" name="Picture 27"/>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95916" y="6286"/>
            <a:ext cx="9929284" cy="683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8"/>
          <p:cNvSpPr>
            <a:spLocks noChangeArrowheads="1"/>
          </p:cNvSpPr>
          <p:nvPr userDrawn="1"/>
        </p:nvSpPr>
        <p:spPr bwMode="auto">
          <a:xfrm>
            <a:off x="0" y="6224588"/>
            <a:ext cx="1016000" cy="2286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sz="2400"/>
          </a:p>
        </p:txBody>
      </p:sp>
      <p:pic>
        <p:nvPicPr>
          <p:cNvPr id="11" name="Picture 25" descr="EPA Logo"/>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09600" y="457200"/>
            <a:ext cx="1676400"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Grp="1" noChangeArrowheads="1"/>
          </p:cNvSpPr>
          <p:nvPr>
            <p:ph type="ctrTitle"/>
          </p:nvPr>
        </p:nvSpPr>
        <p:spPr>
          <a:xfrm>
            <a:off x="3886201" y="1447800"/>
            <a:ext cx="7617884" cy="1447800"/>
          </a:xfrm>
          <a:prstGeom prst="rect">
            <a:avLst/>
          </a:prstGeom>
          <a:solidFill>
            <a:srgbClr val="003F69">
              <a:alpha val="0"/>
            </a:srgbClr>
          </a:solidFill>
        </p:spPr>
        <p:txBody>
          <a:bodyPr lIns="0" tIns="0" rIns="0" bIns="0" anchor="b"/>
          <a:lstStyle>
            <a:lvl1pPr>
              <a:lnSpc>
                <a:spcPct val="90000"/>
              </a:lnSpc>
              <a:defRPr>
                <a:solidFill>
                  <a:schemeClr val="bg1"/>
                </a:solidFill>
              </a:defRPr>
            </a:lvl1pPr>
          </a:lstStyle>
          <a:p>
            <a:pPr lvl="0"/>
            <a:r>
              <a:rPr lang="en-US" noProof="0"/>
              <a:t>Click to edit Master title style</a:t>
            </a:r>
          </a:p>
        </p:txBody>
      </p:sp>
      <p:sp>
        <p:nvSpPr>
          <p:cNvPr id="13" name="Rectangle 3"/>
          <p:cNvSpPr>
            <a:spLocks noGrp="1" noChangeArrowheads="1"/>
          </p:cNvSpPr>
          <p:nvPr>
            <p:ph type="subTitle" idx="1"/>
          </p:nvPr>
        </p:nvSpPr>
        <p:spPr>
          <a:xfrm>
            <a:off x="3886201" y="3016250"/>
            <a:ext cx="7617884" cy="338138"/>
          </a:xfrm>
          <a:prstGeom prst="rect">
            <a:avLst/>
          </a:prstGeom>
          <a:solidFill>
            <a:srgbClr val="003F69">
              <a:alpha val="0"/>
            </a:srgbClr>
          </a:solidFill>
        </p:spPr>
        <p:txBody>
          <a:bodyPr lIns="0" tIns="0" rIns="0" bIns="0"/>
          <a:lstStyle>
            <a:lvl1pPr marL="0" indent="0">
              <a:lnSpc>
                <a:spcPct val="70000"/>
              </a:lnSpc>
              <a:buFont typeface="Times" pitchFamily="1" charset="0"/>
              <a:buNone/>
              <a:defRPr i="1">
                <a:solidFill>
                  <a:schemeClr val="bg1"/>
                </a:solidFill>
                <a:latin typeface="Times New Roman" pitchFamily="1" charset="0"/>
              </a:defRPr>
            </a:lvl1pPr>
          </a:lstStyle>
          <a:p>
            <a:pPr lvl="0"/>
            <a:r>
              <a:rPr lang="en-US" noProof="0"/>
              <a:t>Click to edit Master subtitle style</a:t>
            </a:r>
          </a:p>
        </p:txBody>
      </p:sp>
    </p:spTree>
    <p:extLst>
      <p:ext uri="{BB962C8B-B14F-4D97-AF65-F5344CB8AC3E}">
        <p14:creationId xmlns:p14="http://schemas.microsoft.com/office/powerpoint/2010/main" val="4153877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633AD7DD-8889-40EE-AB37-66A654BC2EEA}" type="slidenum">
              <a:rPr lang="en-US"/>
              <a:pPr>
                <a:defRPr/>
              </a:pPr>
              <a:t>‹#›</a:t>
            </a:fld>
            <a:endParaRPr lang="en-US"/>
          </a:p>
        </p:txBody>
      </p:sp>
    </p:spTree>
    <p:extLst>
      <p:ext uri="{BB962C8B-B14F-4D97-AF65-F5344CB8AC3E}">
        <p14:creationId xmlns:p14="http://schemas.microsoft.com/office/powerpoint/2010/main" val="151277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1600200"/>
            <a:ext cx="10160000" cy="990600"/>
          </a:xfrm>
          <a:prstGeom prst="rect">
            <a:avLst/>
          </a:prstGeom>
        </p:spPr>
        <p:txBody>
          <a:bodyPr/>
          <a:lstStyle>
            <a:lvl1pPr>
              <a:defRPr>
                <a:solidFill>
                  <a:srgbClr val="026CB6"/>
                </a:solidFill>
              </a:defRPr>
            </a:lvl1pPr>
          </a:lstStyle>
          <a:p>
            <a:r>
              <a:rPr lang="en-US"/>
              <a:t>Click to edit Master title style</a:t>
            </a:r>
            <a:endParaRPr lang="en-US" dirty="0"/>
          </a:p>
        </p:txBody>
      </p:sp>
      <p:sp>
        <p:nvSpPr>
          <p:cNvPr id="3" name="Content Placeholder 2"/>
          <p:cNvSpPr>
            <a:spLocks noGrp="1"/>
          </p:cNvSpPr>
          <p:nvPr>
            <p:ph idx="1"/>
          </p:nvPr>
        </p:nvSpPr>
        <p:spPr>
          <a:xfrm>
            <a:off x="914400" y="2667000"/>
            <a:ext cx="10363200" cy="3429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914400" y="6248400"/>
            <a:ext cx="1625600" cy="457200"/>
          </a:xfrm>
          <a:prstGeom prst="rect">
            <a:avLst/>
          </a:prstGeom>
        </p:spPr>
        <p:txBody>
          <a:bodyPr/>
          <a:lstStyle>
            <a:lvl1pPr>
              <a:defRPr sz="1200"/>
            </a:lvl1pPr>
          </a:lstStyle>
          <a:p>
            <a:pPr>
              <a:defRPr/>
            </a:pPr>
            <a:endParaRPr lang="en-US" dirty="0"/>
          </a:p>
        </p:txBody>
      </p:sp>
      <p:sp>
        <p:nvSpPr>
          <p:cNvPr id="6" name="Footer Placeholder 4"/>
          <p:cNvSpPr>
            <a:spLocks noGrp="1"/>
          </p:cNvSpPr>
          <p:nvPr>
            <p:ph type="ftr" sz="quarter" idx="11"/>
          </p:nvPr>
        </p:nvSpPr>
        <p:spPr>
          <a:xfrm>
            <a:off x="2540000" y="6248400"/>
            <a:ext cx="7315200" cy="457200"/>
          </a:xfrm>
          <a:prstGeom prst="rect">
            <a:avLst/>
          </a:prstGeom>
        </p:spPr>
        <p:txBody>
          <a:bodyPr/>
          <a:lstStyle>
            <a:lvl1pPr>
              <a:defRPr sz="1200"/>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F2A795-0D1C-4340-A163-773CC4D3E4E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bwMode="auto">
          <a:xfrm>
            <a:off x="0" y="0"/>
            <a:ext cx="12192000" cy="6858000"/>
          </a:xfrm>
          <a:prstGeom prst="rect">
            <a:avLst/>
          </a:prstGeom>
          <a:solidFill>
            <a:schemeClr val="accent3">
              <a:lumMod val="95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026" name="Rectangle 10"/>
          <p:cNvSpPr>
            <a:spLocks noChangeArrowheads="1"/>
          </p:cNvSpPr>
          <p:nvPr userDrawn="1"/>
        </p:nvSpPr>
        <p:spPr bwMode="auto">
          <a:xfrm>
            <a:off x="0" y="6224588"/>
            <a:ext cx="914400" cy="228600"/>
          </a:xfrm>
          <a:prstGeom prst="rect">
            <a:avLst/>
          </a:prstGeom>
          <a:solidFill>
            <a:srgbClr val="026CB6"/>
          </a:solidFill>
          <a:ln>
            <a:noFill/>
          </a:ln>
          <a:extLst/>
        </p:spPr>
        <p:txBody>
          <a:bodyPr wrap="none" anchor="ctr"/>
          <a:lstStyle/>
          <a:p>
            <a:endParaRPr lang="en-US" sz="2400">
              <a:solidFill>
                <a:srgbClr val="026CB6"/>
              </a:solidFill>
            </a:endParaRPr>
          </a:p>
        </p:txBody>
      </p:sp>
      <p:sp>
        <p:nvSpPr>
          <p:cNvPr id="1030" name="Rectangle 6"/>
          <p:cNvSpPr>
            <a:spLocks noGrp="1" noChangeArrowheads="1"/>
          </p:cNvSpPr>
          <p:nvPr>
            <p:ph type="sldNum" sz="quarter" idx="4"/>
          </p:nvPr>
        </p:nvSpPr>
        <p:spPr bwMode="auto">
          <a:xfrm>
            <a:off x="0" y="6224588"/>
            <a:ext cx="812800" cy="22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lvl1pPr algn="r">
              <a:defRPr sz="1000" b="1" smtClean="0">
                <a:solidFill>
                  <a:schemeClr val="bg1"/>
                </a:solidFill>
              </a:defRPr>
            </a:lvl1pPr>
          </a:lstStyle>
          <a:p>
            <a:pPr>
              <a:defRPr/>
            </a:pPr>
            <a:fld id="{620338C0-557E-40D3-BE98-F43B2D0B1431}" type="slidenum">
              <a:rPr lang="en-US"/>
              <a:pPr>
                <a:defRPr/>
              </a:pPr>
              <a:t>‹#›</a:t>
            </a:fld>
            <a:endParaRPr lang="en-US"/>
          </a:p>
        </p:txBody>
      </p:sp>
      <p:pic>
        <p:nvPicPr>
          <p:cNvPr id="2" name="Picture 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03199" y="152400"/>
            <a:ext cx="154160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 bg1="lt1" tx1="dk1" bg2="lt2" tx2="dk2" accent1="accent1" accent2="accent2" accent3="accent3" accent4="accent4" accent5="accent5" accent6="accent6" hlink="hlink" folHlink="folHlink"/>
  <p:sldLayoutIdLst>
    <p:sldLayoutId id="2147483671" r:id="rId1"/>
    <p:sldLayoutId id="2147483661" r:id="rId2"/>
    <p:sldLayoutId id="2147483672" r:id="rId3"/>
  </p:sldLayoutIdLst>
  <p:hf hdr="0" ftr="0" dt="0"/>
  <p:txStyles>
    <p:titleStyle>
      <a:lvl1pPr algn="l" rtl="0" eaLnBrk="1" fontAlgn="base" hangingPunct="1">
        <a:spcBef>
          <a:spcPct val="0"/>
        </a:spcBef>
        <a:spcAft>
          <a:spcPct val="0"/>
        </a:spcAft>
        <a:defRPr sz="3400" b="1">
          <a:solidFill>
            <a:srgbClr val="355777"/>
          </a:solidFill>
          <a:latin typeface="+mj-lt"/>
          <a:ea typeface="+mj-ea"/>
          <a:cs typeface="+mj-cs"/>
        </a:defRPr>
      </a:lvl1pPr>
      <a:lvl2pPr algn="l" rtl="0" eaLnBrk="1" fontAlgn="base" hangingPunct="1">
        <a:spcBef>
          <a:spcPct val="0"/>
        </a:spcBef>
        <a:spcAft>
          <a:spcPct val="0"/>
        </a:spcAft>
        <a:defRPr sz="3400" b="1">
          <a:solidFill>
            <a:srgbClr val="355777"/>
          </a:solidFill>
          <a:latin typeface="Arial" charset="0"/>
          <a:ea typeface="ＭＳ Ｐゴシック" pitchFamily="1" charset="-128"/>
        </a:defRPr>
      </a:lvl2pPr>
      <a:lvl3pPr algn="l" rtl="0" eaLnBrk="1" fontAlgn="base" hangingPunct="1">
        <a:spcBef>
          <a:spcPct val="0"/>
        </a:spcBef>
        <a:spcAft>
          <a:spcPct val="0"/>
        </a:spcAft>
        <a:defRPr sz="3400" b="1">
          <a:solidFill>
            <a:srgbClr val="355777"/>
          </a:solidFill>
          <a:latin typeface="Arial" charset="0"/>
          <a:ea typeface="ＭＳ Ｐゴシック" pitchFamily="1" charset="-128"/>
        </a:defRPr>
      </a:lvl3pPr>
      <a:lvl4pPr algn="l" rtl="0" eaLnBrk="1" fontAlgn="base" hangingPunct="1">
        <a:spcBef>
          <a:spcPct val="0"/>
        </a:spcBef>
        <a:spcAft>
          <a:spcPct val="0"/>
        </a:spcAft>
        <a:defRPr sz="3400" b="1">
          <a:solidFill>
            <a:srgbClr val="355777"/>
          </a:solidFill>
          <a:latin typeface="Arial" charset="0"/>
          <a:ea typeface="ＭＳ Ｐゴシック" pitchFamily="1" charset="-128"/>
        </a:defRPr>
      </a:lvl4pPr>
      <a:lvl5pPr algn="l" rtl="0" eaLnBrk="1" fontAlgn="base" hangingPunct="1">
        <a:spcBef>
          <a:spcPct val="0"/>
        </a:spcBef>
        <a:spcAft>
          <a:spcPct val="0"/>
        </a:spcAft>
        <a:defRPr sz="3400" b="1">
          <a:solidFill>
            <a:srgbClr val="355777"/>
          </a:solidFill>
          <a:latin typeface="Arial" charset="0"/>
          <a:ea typeface="ＭＳ Ｐゴシック" pitchFamily="1" charset="-128"/>
        </a:defRPr>
      </a:lvl5pPr>
      <a:lvl6pPr marL="457200" algn="l" rtl="0" eaLnBrk="1" fontAlgn="base" hangingPunct="1">
        <a:spcBef>
          <a:spcPct val="0"/>
        </a:spcBef>
        <a:spcAft>
          <a:spcPct val="0"/>
        </a:spcAft>
        <a:defRPr sz="3400" b="1">
          <a:solidFill>
            <a:srgbClr val="355777"/>
          </a:solidFill>
          <a:latin typeface="Arial" charset="0"/>
          <a:ea typeface="ＭＳ Ｐゴシック" pitchFamily="1" charset="-128"/>
        </a:defRPr>
      </a:lvl6pPr>
      <a:lvl7pPr marL="914400" algn="l" rtl="0" eaLnBrk="1" fontAlgn="base" hangingPunct="1">
        <a:spcBef>
          <a:spcPct val="0"/>
        </a:spcBef>
        <a:spcAft>
          <a:spcPct val="0"/>
        </a:spcAft>
        <a:defRPr sz="3400" b="1">
          <a:solidFill>
            <a:srgbClr val="355777"/>
          </a:solidFill>
          <a:latin typeface="Arial" charset="0"/>
          <a:ea typeface="ＭＳ Ｐゴシック" pitchFamily="1" charset="-128"/>
        </a:defRPr>
      </a:lvl7pPr>
      <a:lvl8pPr marL="1371600" algn="l" rtl="0" eaLnBrk="1" fontAlgn="base" hangingPunct="1">
        <a:spcBef>
          <a:spcPct val="0"/>
        </a:spcBef>
        <a:spcAft>
          <a:spcPct val="0"/>
        </a:spcAft>
        <a:defRPr sz="3400" b="1">
          <a:solidFill>
            <a:srgbClr val="355777"/>
          </a:solidFill>
          <a:latin typeface="Arial" charset="0"/>
          <a:ea typeface="ＭＳ Ｐゴシック" pitchFamily="1" charset="-128"/>
        </a:defRPr>
      </a:lvl8pPr>
      <a:lvl9pPr marL="1828800" algn="l" rtl="0" eaLnBrk="1" fontAlgn="base" hangingPunct="1">
        <a:spcBef>
          <a:spcPct val="0"/>
        </a:spcBef>
        <a:spcAft>
          <a:spcPct val="0"/>
        </a:spcAft>
        <a:defRPr sz="3400" b="1">
          <a:solidFill>
            <a:srgbClr val="355777"/>
          </a:solidFill>
          <a:latin typeface="Arial" charset="0"/>
          <a:ea typeface="ＭＳ Ｐゴシック" pitchFamily="1" charset="-128"/>
        </a:defRPr>
      </a:lvl9pPr>
    </p:titleStyle>
    <p:body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4.JPG"/><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Data" Target="../diagrams/data2.xml"/><Relationship Id="rId5" Type="http://schemas.openxmlformats.org/officeDocument/2006/relationships/image" Target="../media/image6.jpg"/><Relationship Id="rId10" Type="http://schemas.microsoft.com/office/2007/relationships/diagramDrawing" Target="../diagrams/drawing2.xml"/><Relationship Id="rId4" Type="http://schemas.openxmlformats.org/officeDocument/2006/relationships/image" Target="../media/image5.jpeg"/><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9"/>
          <p:cNvSpPr>
            <a:spLocks noGrp="1" noChangeArrowheads="1"/>
          </p:cNvSpPr>
          <p:nvPr>
            <p:ph type="ctrTitle"/>
          </p:nvPr>
        </p:nvSpPr>
        <p:spPr bwMode="auto">
          <a:xfrm>
            <a:off x="228600" y="685800"/>
            <a:ext cx="11658600" cy="1447800"/>
          </a:xfrm>
          <a:prstGeom prst="rect">
            <a:avLst/>
          </a:prstGeo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Ctr="0" compatLnSpc="1">
            <a:prstTxWarp prst="textNoShape">
              <a:avLst/>
            </a:prstTxWarp>
          </a:bodyPr>
          <a:lstStyle/>
          <a:p>
            <a:pPr algn="ctr"/>
            <a:r>
              <a:rPr lang="en-US" b="0" dirty="0"/>
              <a:t>Atmospheric Nitrogen Deposition Modeling of the Chesapeake Bay: Current Applications and Future Directions</a:t>
            </a:r>
          </a:p>
        </p:txBody>
      </p:sp>
      <p:sp>
        <p:nvSpPr>
          <p:cNvPr id="9" name="Rectangle 16"/>
          <p:cNvSpPr>
            <a:spLocks noChangeArrowheads="1"/>
          </p:cNvSpPr>
          <p:nvPr/>
        </p:nvSpPr>
        <p:spPr bwMode="auto">
          <a:xfrm>
            <a:off x="1143000" y="6224588"/>
            <a:ext cx="5643562" cy="228600"/>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900" dirty="0">
                <a:solidFill>
                  <a:schemeClr val="bg1"/>
                </a:solidFill>
              </a:rPr>
              <a:t>Office of Research and Development</a:t>
            </a:r>
            <a:endParaRPr lang="en-US" sz="900" dirty="0"/>
          </a:p>
          <a:p>
            <a:pPr>
              <a:lnSpc>
                <a:spcPct val="90000"/>
              </a:lnSpc>
            </a:pPr>
            <a:r>
              <a:rPr lang="en-US" sz="900" dirty="0">
                <a:solidFill>
                  <a:schemeClr val="bg1"/>
                </a:solidFill>
              </a:rPr>
              <a:t>National Exposure Research Laboratory, Computational Exposure Division</a:t>
            </a:r>
          </a:p>
        </p:txBody>
      </p:sp>
      <p:sp>
        <p:nvSpPr>
          <p:cNvPr id="13" name="Rectangle 3"/>
          <p:cNvSpPr>
            <a:spLocks noGrp="1" noChangeArrowheads="1"/>
          </p:cNvSpPr>
          <p:nvPr>
            <p:ph type="subTitle" idx="1"/>
          </p:nvPr>
        </p:nvSpPr>
        <p:spPr bwMode="auto">
          <a:xfrm>
            <a:off x="1295400" y="2438400"/>
            <a:ext cx="9695793" cy="2514600"/>
          </a:xfrm>
          <a:extLs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a:lnSpc>
                <a:spcPct val="100000"/>
              </a:lnSpc>
              <a:spcBef>
                <a:spcPts val="0"/>
              </a:spcBef>
            </a:pPr>
            <a:r>
              <a:rPr lang="en-US" sz="2000" i="0" dirty="0">
                <a:latin typeface="+mj-lt"/>
              </a:rPr>
              <a:t>Jesse O. Bash</a:t>
            </a:r>
            <a:r>
              <a:rPr lang="en-US" sz="2000" i="0" baseline="30000" dirty="0">
                <a:latin typeface="+mj-lt"/>
              </a:rPr>
              <a:t>1</a:t>
            </a:r>
            <a:r>
              <a:rPr lang="en-US" sz="2000" i="0" dirty="0">
                <a:latin typeface="+mj-lt"/>
              </a:rPr>
              <a:t>, Lew Linker</a:t>
            </a:r>
            <a:r>
              <a:rPr lang="en-US" sz="2000" i="0" baseline="30000" dirty="0">
                <a:latin typeface="+mj-lt"/>
              </a:rPr>
              <a:t>2</a:t>
            </a:r>
            <a:r>
              <a:rPr lang="en-US" sz="2000" i="0" dirty="0">
                <a:latin typeface="+mj-lt"/>
              </a:rPr>
              <a:t>, Patrick Campbell</a:t>
            </a:r>
            <a:r>
              <a:rPr lang="en-US" sz="2000" i="0" baseline="30000" dirty="0">
                <a:latin typeface="+mj-lt"/>
              </a:rPr>
              <a:t>3</a:t>
            </a:r>
            <a:r>
              <a:rPr lang="en-US" sz="2000" i="0" dirty="0">
                <a:latin typeface="+mj-lt"/>
              </a:rPr>
              <a:t>, Kristen Foley</a:t>
            </a:r>
            <a:r>
              <a:rPr lang="en-US" sz="2000" i="0" baseline="30000" dirty="0">
                <a:latin typeface="+mj-lt"/>
              </a:rPr>
              <a:t>1</a:t>
            </a:r>
            <a:r>
              <a:rPr lang="en-US" sz="2000" i="0" dirty="0">
                <a:latin typeface="+mj-lt"/>
              </a:rPr>
              <a:t>, Gopal Bhatt</a:t>
            </a:r>
            <a:r>
              <a:rPr lang="en-US" sz="2000" i="0" baseline="30000" dirty="0">
                <a:latin typeface="+mj-lt"/>
              </a:rPr>
              <a:t>4</a:t>
            </a:r>
            <a:r>
              <a:rPr lang="en-US" sz="2000" i="0" dirty="0">
                <a:latin typeface="+mj-lt"/>
              </a:rPr>
              <a:t>,</a:t>
            </a:r>
          </a:p>
          <a:p>
            <a:pPr algn="ctr">
              <a:lnSpc>
                <a:spcPct val="100000"/>
              </a:lnSpc>
              <a:spcBef>
                <a:spcPts val="0"/>
              </a:spcBef>
            </a:pPr>
            <a:r>
              <a:rPr lang="en-US" sz="2000" i="0" dirty="0">
                <a:latin typeface="+mj-lt"/>
              </a:rPr>
              <a:t> Gary Shenk</a:t>
            </a:r>
            <a:r>
              <a:rPr lang="en-US" sz="2000" i="0" baseline="30000" dirty="0">
                <a:latin typeface="+mj-lt"/>
              </a:rPr>
              <a:t>5</a:t>
            </a:r>
            <a:r>
              <a:rPr lang="en-US" sz="2000" i="0" dirty="0">
                <a:latin typeface="+mj-lt"/>
              </a:rPr>
              <a:t>, Joseph Zhang</a:t>
            </a:r>
            <a:r>
              <a:rPr lang="en-US" sz="2000" i="0" baseline="30000" dirty="0">
                <a:latin typeface="+mj-lt"/>
              </a:rPr>
              <a:t>6</a:t>
            </a:r>
            <a:r>
              <a:rPr lang="en-US" sz="2000" i="0" dirty="0">
                <a:latin typeface="+mj-lt"/>
              </a:rPr>
              <a:t>, Tanya Spero</a:t>
            </a:r>
            <a:r>
              <a:rPr lang="en-US" sz="2000" i="0" baseline="30000" dirty="0">
                <a:latin typeface="+mj-lt"/>
              </a:rPr>
              <a:t>1</a:t>
            </a:r>
          </a:p>
          <a:p>
            <a:pPr>
              <a:lnSpc>
                <a:spcPct val="100000"/>
              </a:lnSpc>
              <a:spcBef>
                <a:spcPts val="1200"/>
              </a:spcBef>
            </a:pPr>
            <a:endParaRPr lang="en-US" sz="2000" i="0" dirty="0">
              <a:latin typeface="+mj-lt"/>
            </a:endParaRPr>
          </a:p>
          <a:p>
            <a:pPr>
              <a:lnSpc>
                <a:spcPct val="100000"/>
              </a:lnSpc>
              <a:spcBef>
                <a:spcPts val="0"/>
              </a:spcBef>
            </a:pPr>
            <a:r>
              <a:rPr lang="en-US" sz="1800" i="0" dirty="0">
                <a:latin typeface="+mj-lt"/>
              </a:rPr>
              <a:t>1. EPA National Exposure Research Laboratory, RTP, NC, US</a:t>
            </a:r>
          </a:p>
          <a:p>
            <a:pPr>
              <a:lnSpc>
                <a:spcPct val="100000"/>
              </a:lnSpc>
              <a:spcBef>
                <a:spcPts val="0"/>
              </a:spcBef>
            </a:pPr>
            <a:r>
              <a:rPr lang="en-US" sz="1800" i="0" dirty="0">
                <a:latin typeface="+mj-lt"/>
              </a:rPr>
              <a:t>2. EPA Chesapeake Bay Program Office, Annapolis, MD</a:t>
            </a:r>
          </a:p>
          <a:p>
            <a:pPr>
              <a:lnSpc>
                <a:spcPct val="100000"/>
              </a:lnSpc>
              <a:spcBef>
                <a:spcPts val="0"/>
              </a:spcBef>
            </a:pPr>
            <a:r>
              <a:rPr lang="en-US" sz="1800" i="0" dirty="0">
                <a:latin typeface="+mj-lt"/>
              </a:rPr>
              <a:t>3. University of Maryland, College Park, MD</a:t>
            </a:r>
          </a:p>
          <a:p>
            <a:pPr>
              <a:lnSpc>
                <a:spcPct val="100000"/>
              </a:lnSpc>
              <a:spcBef>
                <a:spcPts val="0"/>
              </a:spcBef>
            </a:pPr>
            <a:r>
              <a:rPr lang="en-US" sz="1800" i="0" dirty="0">
                <a:latin typeface="+mj-lt"/>
              </a:rPr>
              <a:t>4. Penn State Chesapeake Bay Program Office, Annapolis, MD</a:t>
            </a:r>
          </a:p>
          <a:p>
            <a:pPr>
              <a:lnSpc>
                <a:spcPct val="100000"/>
              </a:lnSpc>
              <a:spcBef>
                <a:spcPts val="0"/>
              </a:spcBef>
            </a:pPr>
            <a:r>
              <a:rPr lang="en-US" sz="1800" i="0" dirty="0">
                <a:latin typeface="+mj-lt"/>
              </a:rPr>
              <a:t>5. USGS Virginia and West Virginia Water Science Center, Richmond, VA</a:t>
            </a:r>
          </a:p>
          <a:p>
            <a:pPr>
              <a:lnSpc>
                <a:spcPct val="100000"/>
              </a:lnSpc>
              <a:spcBef>
                <a:spcPts val="0"/>
              </a:spcBef>
            </a:pPr>
            <a:r>
              <a:rPr lang="en-US" sz="1800" i="0" dirty="0">
                <a:latin typeface="+mj-lt"/>
              </a:rPr>
              <a:t>6. Virginia Institute of Marine Science, Gloucester Point, VA</a:t>
            </a:r>
          </a:p>
          <a:p>
            <a:pPr>
              <a:lnSpc>
                <a:spcPct val="100000"/>
              </a:lnSpc>
              <a:spcBef>
                <a:spcPts val="0"/>
              </a:spcBef>
            </a:pPr>
            <a:endParaRPr lang="en-US" i="0" dirty="0">
              <a:latin typeface="+mj-lt"/>
            </a:endParaRPr>
          </a:p>
          <a:p>
            <a:pPr algn="ctr">
              <a:lnSpc>
                <a:spcPct val="100000"/>
              </a:lnSpc>
              <a:spcBef>
                <a:spcPts val="0"/>
              </a:spcBef>
            </a:pPr>
            <a:r>
              <a:rPr lang="en-US" i="0" dirty="0">
                <a:latin typeface="+mj-lt"/>
              </a:rPr>
              <a:t>17</a:t>
            </a:r>
            <a:r>
              <a:rPr lang="en-US" i="0" baseline="30000" dirty="0">
                <a:latin typeface="+mj-lt"/>
              </a:rPr>
              <a:t>th</a:t>
            </a:r>
            <a:r>
              <a:rPr lang="en-US" i="0" dirty="0">
                <a:latin typeface="+mj-lt"/>
              </a:rPr>
              <a:t> Annual CMAS Conference, Chapel Hill, NC</a:t>
            </a:r>
          </a:p>
          <a:p>
            <a:pPr algn="ctr">
              <a:lnSpc>
                <a:spcPct val="100000"/>
              </a:lnSpc>
              <a:spcBef>
                <a:spcPts val="0"/>
              </a:spcBef>
            </a:pPr>
            <a:r>
              <a:rPr lang="en-US" i="0" dirty="0">
                <a:latin typeface="+mj-lt"/>
              </a:rPr>
              <a:t>October 22-24, 2018</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The Chesapeake Bay TMDL</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9</a:t>
            </a:fld>
            <a:endParaRPr lang="en-US" dirty="0"/>
          </a:p>
        </p:txBody>
      </p:sp>
      <p:sp>
        <p:nvSpPr>
          <p:cNvPr id="6" name="Content Placeholder 2">
            <a:extLst>
              <a:ext uri="{FF2B5EF4-FFF2-40B4-BE49-F238E27FC236}">
                <a16:creationId xmlns:a16="http://schemas.microsoft.com/office/drawing/2014/main" id="{E73F22BD-2E62-4487-A46F-3ABFA9C0432F}"/>
              </a:ext>
            </a:extLst>
          </p:cNvPr>
          <p:cNvSpPr txBox="1">
            <a:spLocks/>
          </p:cNvSpPr>
          <p:nvPr/>
        </p:nvSpPr>
        <p:spPr>
          <a:xfrm>
            <a:off x="194649" y="1295400"/>
            <a:ext cx="6968151" cy="5410712"/>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Set by the EPA in 2010</a:t>
            </a:r>
          </a:p>
          <a:p>
            <a:pPr lvl="1"/>
            <a:r>
              <a:rPr lang="en-US" dirty="0"/>
              <a:t> </a:t>
            </a:r>
            <a:r>
              <a:rPr lang="en-US" dirty="0">
                <a:solidFill>
                  <a:srgbClr val="0070C0"/>
                </a:solidFill>
              </a:rPr>
              <a:t>Largest TMDL developed by EPA</a:t>
            </a:r>
          </a:p>
          <a:p>
            <a:r>
              <a:rPr lang="en-US" dirty="0"/>
              <a:t>Sets nutrients loading limits </a:t>
            </a:r>
          </a:p>
          <a:p>
            <a:r>
              <a:rPr lang="en-US" dirty="0"/>
              <a:t>Atmospheric deposition of total nitrogen is rapidly reducing and contributes to about 1/3 of the nitrogen loading to the Chesapeake Bay watershed</a:t>
            </a:r>
          </a:p>
          <a:p>
            <a:pPr lvl="1"/>
            <a:r>
              <a:rPr lang="en-US" dirty="0">
                <a:solidFill>
                  <a:srgbClr val="0070C0"/>
                </a:solidFill>
              </a:rPr>
              <a:t>Large reductions due to Clean Air Act regulations</a:t>
            </a:r>
          </a:p>
          <a:p>
            <a:r>
              <a:rPr lang="en-US" dirty="0"/>
              <a:t>Atmospheric oxidized nitrogen reductions from NOx regulation</a:t>
            </a:r>
          </a:p>
          <a:p>
            <a:r>
              <a:rPr lang="en-US" dirty="0"/>
              <a:t>Reduced nitrogen deposition relatively constant</a:t>
            </a:r>
          </a:p>
          <a:p>
            <a:endParaRPr lang="en-US" dirty="0"/>
          </a:p>
        </p:txBody>
      </p:sp>
      <p:pic>
        <p:nvPicPr>
          <p:cNvPr id="4" name="Picture 3">
            <a:extLst>
              <a:ext uri="{FF2B5EF4-FFF2-40B4-BE49-F238E27FC236}">
                <a16:creationId xmlns:a16="http://schemas.microsoft.com/office/drawing/2014/main" id="{C1D2C5C3-ECEA-4A07-A1D0-7BA55927C134}"/>
              </a:ext>
            </a:extLst>
          </p:cNvPr>
          <p:cNvPicPr>
            <a:picLocks noChangeAspect="1"/>
          </p:cNvPicPr>
          <p:nvPr/>
        </p:nvPicPr>
        <p:blipFill rotWithShape="1">
          <a:blip r:embed="rId3"/>
          <a:srcRect l="28125" t="20000" r="25000" b="7669"/>
          <a:stretch/>
        </p:blipFill>
        <p:spPr>
          <a:xfrm>
            <a:off x="7315200" y="1309687"/>
            <a:ext cx="4572000" cy="3821430"/>
          </a:xfrm>
          <a:prstGeom prst="rect">
            <a:avLst/>
          </a:prstGeom>
        </p:spPr>
      </p:pic>
      <p:sp>
        <p:nvSpPr>
          <p:cNvPr id="5" name="TextBox 4">
            <a:extLst>
              <a:ext uri="{FF2B5EF4-FFF2-40B4-BE49-F238E27FC236}">
                <a16:creationId xmlns:a16="http://schemas.microsoft.com/office/drawing/2014/main" id="{77892876-375B-42A3-B0AD-9B1CAD0C12A7}"/>
              </a:ext>
            </a:extLst>
          </p:cNvPr>
          <p:cNvSpPr txBox="1"/>
          <p:nvPr/>
        </p:nvSpPr>
        <p:spPr>
          <a:xfrm>
            <a:off x="7019488" y="5131117"/>
            <a:ext cx="5100948" cy="338554"/>
          </a:xfrm>
          <a:prstGeom prst="rect">
            <a:avLst/>
          </a:prstGeom>
          <a:noFill/>
        </p:spPr>
        <p:txBody>
          <a:bodyPr wrap="none" rtlCol="0">
            <a:spAutoFit/>
          </a:bodyPr>
          <a:lstStyle/>
          <a:p>
            <a:r>
              <a:rPr lang="en-US" sz="1600" dirty="0"/>
              <a:t>https://www.epa.gov/air-trends/nitrogen-dioxide-trends</a:t>
            </a:r>
          </a:p>
        </p:txBody>
      </p:sp>
    </p:spTree>
    <p:extLst>
      <p:ext uri="{BB962C8B-B14F-4D97-AF65-F5344CB8AC3E}">
        <p14:creationId xmlns:p14="http://schemas.microsoft.com/office/powerpoint/2010/main" val="4055141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Water Quality Progress and Trends</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10</a:t>
            </a:fld>
            <a:endParaRPr lang="en-US" dirty="0"/>
          </a:p>
        </p:txBody>
      </p:sp>
      <p:sp>
        <p:nvSpPr>
          <p:cNvPr id="6" name="Content Placeholder 2">
            <a:extLst>
              <a:ext uri="{FF2B5EF4-FFF2-40B4-BE49-F238E27FC236}">
                <a16:creationId xmlns:a16="http://schemas.microsoft.com/office/drawing/2014/main" id="{E73F22BD-2E62-4487-A46F-3ABFA9C0432F}"/>
              </a:ext>
            </a:extLst>
          </p:cNvPr>
          <p:cNvSpPr txBox="1">
            <a:spLocks/>
          </p:cNvSpPr>
          <p:nvPr/>
        </p:nvSpPr>
        <p:spPr>
          <a:xfrm>
            <a:off x="194649" y="1295400"/>
            <a:ext cx="6663351" cy="4819781"/>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Late summer anoxic volume normalized to flow (bottom panel) showing a pronounced decrease from 1985 to 2016</a:t>
            </a:r>
          </a:p>
          <a:p>
            <a:pPr lvl="1"/>
            <a:r>
              <a:rPr lang="en-US" dirty="0"/>
              <a:t> </a:t>
            </a:r>
            <a:r>
              <a:rPr lang="en-US" dirty="0">
                <a:solidFill>
                  <a:srgbClr val="0070C0"/>
                </a:solidFill>
              </a:rPr>
              <a:t>Despite increasing trends in precipitation, water temperature, development and population growth</a:t>
            </a:r>
          </a:p>
          <a:p>
            <a:r>
              <a:rPr lang="en-US" dirty="0"/>
              <a:t>Progress in point source reductions and atmospheric deposition reductions being observed</a:t>
            </a:r>
          </a:p>
          <a:p>
            <a:r>
              <a:rPr lang="en-US" dirty="0"/>
              <a:t>Changes in development, population and climate are additional stressors</a:t>
            </a:r>
          </a:p>
          <a:p>
            <a:endParaRPr lang="en-US" dirty="0"/>
          </a:p>
        </p:txBody>
      </p:sp>
      <p:pic>
        <p:nvPicPr>
          <p:cNvPr id="8" name="Picture 7">
            <a:extLst>
              <a:ext uri="{FF2B5EF4-FFF2-40B4-BE49-F238E27FC236}">
                <a16:creationId xmlns:a16="http://schemas.microsoft.com/office/drawing/2014/main" id="{E0D586D1-DEDD-4F41-A68D-8007E5766213}"/>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6858000" y="1066800"/>
            <a:ext cx="4993640" cy="5046345"/>
          </a:xfrm>
          <a:prstGeom prst="rect">
            <a:avLst/>
          </a:prstGeom>
          <a:noFill/>
          <a:ln>
            <a:noFill/>
          </a:ln>
          <a:extLst>
            <a:ext uri="{909E8E84-426E-40dd-AFC4-6F175D3DCCD1}">
              <a14:hiddenFill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solidFill>
                  <a:srgbClr val="FFFFFF"/>
                </a:solidFill>
              </a14:hiddenFill>
            </a:ext>
            <a:ext uri="{91240B29-F687-4f45-9708-019B960494DF}">
              <a14:hiddenLine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w="9525">
                <a:solidFill>
                  <a:srgbClr val="000000"/>
                </a:solidFill>
                <a:miter lim="800000"/>
                <a:headEnd/>
                <a:tailEnd/>
              </a14:hiddenLine>
            </a:ext>
          </a:extLst>
        </p:spPr>
      </p:pic>
    </p:spTree>
    <p:extLst>
      <p:ext uri="{BB962C8B-B14F-4D97-AF65-F5344CB8AC3E}">
        <p14:creationId xmlns:p14="http://schemas.microsoft.com/office/powerpoint/2010/main" val="4039596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The Chesapeake Bay Model</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11</a:t>
            </a:fld>
            <a:endParaRPr lang="en-US" dirty="0"/>
          </a:p>
        </p:txBody>
      </p:sp>
      <p:pic>
        <p:nvPicPr>
          <p:cNvPr id="7" name="Picture 6">
            <a:extLst>
              <a:ext uri="{FF2B5EF4-FFF2-40B4-BE49-F238E27FC236}">
                <a16:creationId xmlns:a16="http://schemas.microsoft.com/office/drawing/2014/main" id="{2A5080E0-9545-48EC-AE53-3C8955E9491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6014"/>
          <a:stretch/>
        </p:blipFill>
        <p:spPr bwMode="auto">
          <a:xfrm>
            <a:off x="809745" y="1219200"/>
            <a:ext cx="10544055" cy="4572000"/>
          </a:xfrm>
          <a:prstGeom prst="rect">
            <a:avLst/>
          </a:prstGeom>
          <a:ln>
            <a:noFill/>
          </a:ln>
          <a:extLst>
            <a:ext uri="{53640926-AAD7-44d8-BBD7-CCE9431645EC}">
              <a14:shadowObscured xmlns:lc="http://schemas.openxmlformats.org/drawingml/2006/lockedCanvas" xmlns:a14="http://schemas.microsoft.com/office/drawing/2010/main" xmlns:w="http://schemas.openxmlformats.org/wordprocessingml/2006/main" xmlns:w10="urn:schemas-microsoft-com:office:word" xmlns:v="urn:schemas-microsoft-com:vml" xmlns:o="urn:schemas-microsoft-com:office:office" xmlns:mv="urn:schemas-microsoft-com:mac:vml" xmlns:mo="http://schemas.microsoft.com/office/mac/office/2008/main" xmlns=""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4" name="TextBox 3">
            <a:extLst>
              <a:ext uri="{FF2B5EF4-FFF2-40B4-BE49-F238E27FC236}">
                <a16:creationId xmlns:a16="http://schemas.microsoft.com/office/drawing/2014/main" id="{3036C246-F7DD-4F8B-99BD-33434578A4F2}"/>
              </a:ext>
            </a:extLst>
          </p:cNvPr>
          <p:cNvSpPr txBox="1"/>
          <p:nvPr/>
        </p:nvSpPr>
        <p:spPr>
          <a:xfrm>
            <a:off x="9044984" y="2341602"/>
            <a:ext cx="2826415" cy="369332"/>
          </a:xfrm>
          <a:prstGeom prst="rect">
            <a:avLst/>
          </a:prstGeom>
          <a:noFill/>
        </p:spPr>
        <p:txBody>
          <a:bodyPr wrap="none" rtlCol="0">
            <a:spAutoFit/>
          </a:bodyPr>
          <a:lstStyle/>
          <a:p>
            <a:r>
              <a:rPr lang="en-US" sz="1800" dirty="0"/>
              <a:t>Cumulative Flow Diagram</a:t>
            </a:r>
          </a:p>
        </p:txBody>
      </p:sp>
      <p:sp>
        <p:nvSpPr>
          <p:cNvPr id="5" name="TextBox 4">
            <a:extLst>
              <a:ext uri="{FF2B5EF4-FFF2-40B4-BE49-F238E27FC236}">
                <a16:creationId xmlns:a16="http://schemas.microsoft.com/office/drawing/2014/main" id="{A8DA487A-0612-4FD3-BB7D-7531935FE1A6}"/>
              </a:ext>
            </a:extLst>
          </p:cNvPr>
          <p:cNvSpPr txBox="1"/>
          <p:nvPr/>
        </p:nvSpPr>
        <p:spPr>
          <a:xfrm>
            <a:off x="8800584" y="4800600"/>
            <a:ext cx="3467616" cy="646331"/>
          </a:xfrm>
          <a:prstGeom prst="rect">
            <a:avLst/>
          </a:prstGeom>
          <a:noFill/>
        </p:spPr>
        <p:txBody>
          <a:bodyPr wrap="none" rtlCol="0">
            <a:spAutoFit/>
          </a:bodyPr>
          <a:lstStyle/>
          <a:p>
            <a:r>
              <a:rPr lang="en-US" sz="1800" dirty="0"/>
              <a:t>Approximately 1496 continuous </a:t>
            </a:r>
          </a:p>
          <a:p>
            <a:r>
              <a:rPr lang="en-US" sz="1800" dirty="0"/>
              <a:t>sites from 1984 to present</a:t>
            </a:r>
          </a:p>
        </p:txBody>
      </p:sp>
    </p:spTree>
    <p:extLst>
      <p:ext uri="{BB962C8B-B14F-4D97-AF65-F5344CB8AC3E}">
        <p14:creationId xmlns:p14="http://schemas.microsoft.com/office/powerpoint/2010/main" val="21769309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Atmospheric Nitrogen Deposition Modeling</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12</a:t>
            </a:fld>
            <a:endParaRPr lang="en-US" dirty="0"/>
          </a:p>
        </p:txBody>
      </p:sp>
      <p:sp>
        <p:nvSpPr>
          <p:cNvPr id="6" name="Content Placeholder 2">
            <a:extLst>
              <a:ext uri="{FF2B5EF4-FFF2-40B4-BE49-F238E27FC236}">
                <a16:creationId xmlns:a16="http://schemas.microsoft.com/office/drawing/2014/main" id="{E1E1D293-6EB7-4527-9F7D-8D7FD5171661}"/>
              </a:ext>
            </a:extLst>
          </p:cNvPr>
          <p:cNvSpPr txBox="1">
            <a:spLocks/>
          </p:cNvSpPr>
          <p:nvPr/>
        </p:nvSpPr>
        <p:spPr>
          <a:xfrm>
            <a:off x="194650" y="1295400"/>
            <a:ext cx="11844950" cy="4524315"/>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Retrospective </a:t>
            </a:r>
            <a:r>
              <a:rPr lang="en-US" dirty="0">
                <a:solidFill>
                  <a:srgbClr val="0070C0"/>
                </a:solidFill>
              </a:rPr>
              <a:t>(2002-2012)</a:t>
            </a:r>
          </a:p>
          <a:p>
            <a:pPr lvl="1"/>
            <a:r>
              <a:rPr lang="en-US" dirty="0">
                <a:solidFill>
                  <a:srgbClr val="0070C0"/>
                </a:solidFill>
              </a:rPr>
              <a:t>Projections from the nearest national emissions inventory with continuous emissions monitoring data for NOx and </a:t>
            </a:r>
            <a:r>
              <a:rPr lang="en-US" dirty="0" err="1">
                <a:solidFill>
                  <a:srgbClr val="0070C0"/>
                </a:solidFill>
              </a:rPr>
              <a:t>SOx</a:t>
            </a:r>
            <a:endParaRPr lang="en-US" dirty="0">
              <a:solidFill>
                <a:srgbClr val="0070C0"/>
              </a:solidFill>
            </a:endParaRPr>
          </a:p>
          <a:p>
            <a:r>
              <a:rPr lang="en-US" dirty="0"/>
              <a:t>Near Term Projections </a:t>
            </a:r>
            <a:r>
              <a:rPr lang="en-US" dirty="0">
                <a:solidFill>
                  <a:srgbClr val="0070C0"/>
                </a:solidFill>
              </a:rPr>
              <a:t>(2017-2028)</a:t>
            </a:r>
          </a:p>
          <a:p>
            <a:pPr lvl="1"/>
            <a:r>
              <a:rPr lang="en-US" dirty="0">
                <a:solidFill>
                  <a:srgbClr val="0070C0"/>
                </a:solidFill>
              </a:rPr>
              <a:t>Projected emissions including emission reductions and meteorology held constant at 2011 values</a:t>
            </a:r>
          </a:p>
          <a:p>
            <a:r>
              <a:rPr lang="en-US" dirty="0"/>
              <a:t>Long Term Projections </a:t>
            </a:r>
            <a:r>
              <a:rPr lang="en-US" dirty="0">
                <a:solidFill>
                  <a:srgbClr val="0070C0"/>
                </a:solidFill>
              </a:rPr>
              <a:t>(2045-2054)</a:t>
            </a:r>
          </a:p>
          <a:p>
            <a:pPr lvl="1"/>
            <a:r>
              <a:rPr lang="en-US" dirty="0"/>
              <a:t> </a:t>
            </a:r>
            <a:r>
              <a:rPr lang="en-US" dirty="0">
                <a:solidFill>
                  <a:srgbClr val="0070C0"/>
                </a:solidFill>
              </a:rPr>
              <a:t>WRF dynamically downscaled Community Earth System Model (CESM) historical (1995-2004) and future (2045-2054) simulations under the global RCP 4.5 emissions scenario with projected regional emissions including emission reductions and projected economic growth</a:t>
            </a:r>
          </a:p>
        </p:txBody>
      </p:sp>
    </p:spTree>
    <p:extLst>
      <p:ext uri="{BB962C8B-B14F-4D97-AF65-F5344CB8AC3E}">
        <p14:creationId xmlns:p14="http://schemas.microsoft.com/office/powerpoint/2010/main" val="1403582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WRF and CMAQ Modifications for Long Term Projections</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13</a:t>
            </a:fld>
            <a:endParaRPr lang="en-US" dirty="0"/>
          </a:p>
        </p:txBody>
      </p:sp>
      <p:sp>
        <p:nvSpPr>
          <p:cNvPr id="6" name="Content Placeholder 2">
            <a:extLst>
              <a:ext uri="{FF2B5EF4-FFF2-40B4-BE49-F238E27FC236}">
                <a16:creationId xmlns:a16="http://schemas.microsoft.com/office/drawing/2014/main" id="{E1E1D293-6EB7-4527-9F7D-8D7FD5171661}"/>
              </a:ext>
            </a:extLst>
          </p:cNvPr>
          <p:cNvSpPr txBox="1">
            <a:spLocks/>
          </p:cNvSpPr>
          <p:nvPr/>
        </p:nvSpPr>
        <p:spPr>
          <a:xfrm>
            <a:off x="194650" y="1295400"/>
            <a:ext cx="11844950" cy="3785652"/>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WRF used for dynamic downscaling of projected meteorology requires modifications to be more consistent with the input data expected by the CMAQ model</a:t>
            </a:r>
          </a:p>
          <a:p>
            <a:r>
              <a:rPr lang="en-US" dirty="0"/>
              <a:t>Vegetation properties updated in WRF based on satellite data:</a:t>
            </a:r>
          </a:p>
          <a:p>
            <a:pPr lvl="1"/>
            <a:r>
              <a:rPr lang="en-US" dirty="0"/>
              <a:t>Updating model properties </a:t>
            </a:r>
            <a:r>
              <a:rPr lang="en-US"/>
              <a:t>rather than </a:t>
            </a:r>
            <a:r>
              <a:rPr lang="en-US" dirty="0"/>
              <a:t>using satellite data allows the model to incorporate land use changes</a:t>
            </a:r>
          </a:p>
          <a:p>
            <a:r>
              <a:rPr lang="en-US" dirty="0"/>
              <a:t>Soil hydraulic properties updated using observations</a:t>
            </a:r>
          </a:p>
          <a:p>
            <a:r>
              <a:rPr lang="en-US" dirty="0"/>
              <a:t>WRF-Noah modified to output variables needed by CMAQ for atmospheric chemistry simulations</a:t>
            </a:r>
          </a:p>
          <a:p>
            <a:r>
              <a:rPr lang="en-US" dirty="0"/>
              <a:t>MCIP 4.5, WRF 4.0 and CMAQ v5.3 will support these options</a:t>
            </a:r>
          </a:p>
        </p:txBody>
      </p:sp>
    </p:spTree>
    <p:extLst>
      <p:ext uri="{BB962C8B-B14F-4D97-AF65-F5344CB8AC3E}">
        <p14:creationId xmlns:p14="http://schemas.microsoft.com/office/powerpoint/2010/main" val="4247124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Nitrogen Cycling in CMAQ</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14</a:t>
            </a:fld>
            <a:endParaRPr lang="en-US" dirty="0"/>
          </a:p>
        </p:txBody>
      </p:sp>
      <p:sp>
        <p:nvSpPr>
          <p:cNvPr id="7" name="TextBox 6">
            <a:extLst>
              <a:ext uri="{FF2B5EF4-FFF2-40B4-BE49-F238E27FC236}">
                <a16:creationId xmlns:a16="http://schemas.microsoft.com/office/drawing/2014/main" id="{4F340B25-E751-4154-B3DD-4B5060991296}"/>
              </a:ext>
            </a:extLst>
          </p:cNvPr>
          <p:cNvSpPr txBox="1"/>
          <p:nvPr/>
        </p:nvSpPr>
        <p:spPr>
          <a:xfrm>
            <a:off x="152400" y="1295400"/>
            <a:ext cx="4847854" cy="4524315"/>
          </a:xfrm>
          <a:prstGeom prst="rect">
            <a:avLst/>
          </a:prstGeom>
          <a:noFill/>
        </p:spPr>
        <p:txBody>
          <a:bodyPr wrap="square" rtlCol="0">
            <a:spAutoFit/>
          </a:bodyPr>
          <a:lstStyle/>
          <a:p>
            <a:pPr marL="342900" indent="-342900">
              <a:buFont typeface="Arial" panose="020B0604020202020204" pitchFamily="34" charset="0"/>
              <a:buChar char="•"/>
            </a:pPr>
            <a:r>
              <a:rPr lang="en-US" dirty="0"/>
              <a:t>Nitrogen is transported across multiple media </a:t>
            </a:r>
          </a:p>
          <a:p>
            <a:pPr marL="342900" indent="-342900">
              <a:buFont typeface="Arial" panose="020B0604020202020204" pitchFamily="34" charset="0"/>
              <a:buChar char="•"/>
            </a:pPr>
            <a:r>
              <a:rPr lang="en-US" dirty="0"/>
              <a:t>CMAQ can be coupled to an </a:t>
            </a:r>
            <a:r>
              <a:rPr lang="en-US" dirty="0" err="1"/>
              <a:t>agro</a:t>
            </a:r>
            <a:r>
              <a:rPr lang="en-US" dirty="0"/>
              <a:t>-ecosystem model </a:t>
            </a:r>
          </a:p>
          <a:p>
            <a:pPr marL="800100" lvl="1" indent="-342900">
              <a:buFont typeface="Arial" panose="020B0604020202020204" pitchFamily="34" charset="0"/>
              <a:buChar char="•"/>
            </a:pPr>
            <a:r>
              <a:rPr lang="en-US" dirty="0">
                <a:solidFill>
                  <a:srgbClr val="0070C0"/>
                </a:solidFill>
              </a:rPr>
              <a:t>USDA’s Environmental Policy Integrated Climate (EPIC) model</a:t>
            </a:r>
          </a:p>
          <a:p>
            <a:pPr marL="342900" indent="-342900">
              <a:buFont typeface="Arial" panose="020B0604020202020204" pitchFamily="34" charset="0"/>
              <a:buChar char="•"/>
            </a:pPr>
            <a:r>
              <a:rPr lang="en-US" dirty="0"/>
              <a:t>Considers multimedia gradients and biogeochemical processes when calculating model NH</a:t>
            </a:r>
            <a:r>
              <a:rPr lang="en-US" baseline="-25000" dirty="0"/>
              <a:t>3</a:t>
            </a:r>
            <a:r>
              <a:rPr lang="en-US" dirty="0"/>
              <a:t> fluxes</a:t>
            </a:r>
          </a:p>
          <a:p>
            <a:pPr marL="342900" indent="-342900">
              <a:buFont typeface="Arial" panose="020B0604020202020204" pitchFamily="34" charset="0"/>
              <a:buChar char="•"/>
            </a:pPr>
            <a:endParaRPr lang="en-US" dirty="0"/>
          </a:p>
        </p:txBody>
      </p:sp>
      <p:pic>
        <p:nvPicPr>
          <p:cNvPr id="10" name="Picture 9">
            <a:extLst>
              <a:ext uri="{FF2B5EF4-FFF2-40B4-BE49-F238E27FC236}">
                <a16:creationId xmlns:a16="http://schemas.microsoft.com/office/drawing/2014/main" id="{46A91F94-F4D7-4E9B-B93C-7C96631B44A4}"/>
              </a:ext>
            </a:extLst>
          </p:cNvPr>
          <p:cNvPicPr>
            <a:picLocks noChangeAspect="1"/>
          </p:cNvPicPr>
          <p:nvPr/>
        </p:nvPicPr>
        <p:blipFill>
          <a:blip r:embed="rId3"/>
          <a:stretch>
            <a:fillRect/>
          </a:stretch>
        </p:blipFill>
        <p:spPr>
          <a:xfrm>
            <a:off x="5035306" y="990600"/>
            <a:ext cx="7156694" cy="5029200"/>
          </a:xfrm>
          <a:prstGeom prst="rect">
            <a:avLst/>
          </a:prstGeom>
        </p:spPr>
      </p:pic>
      <p:sp>
        <p:nvSpPr>
          <p:cNvPr id="4" name="TextBox 3">
            <a:extLst>
              <a:ext uri="{FF2B5EF4-FFF2-40B4-BE49-F238E27FC236}">
                <a16:creationId xmlns:a16="http://schemas.microsoft.com/office/drawing/2014/main" id="{D37E5A84-8A76-41C1-8BD5-B58D62DF8E8C}"/>
              </a:ext>
            </a:extLst>
          </p:cNvPr>
          <p:cNvSpPr txBox="1"/>
          <p:nvPr/>
        </p:nvSpPr>
        <p:spPr>
          <a:xfrm>
            <a:off x="5035306" y="5498068"/>
            <a:ext cx="2018501" cy="369332"/>
          </a:xfrm>
          <a:prstGeom prst="rect">
            <a:avLst/>
          </a:prstGeom>
          <a:noFill/>
        </p:spPr>
        <p:txBody>
          <a:bodyPr wrap="none" rtlCol="0">
            <a:spAutoFit/>
          </a:bodyPr>
          <a:lstStyle/>
          <a:p>
            <a:r>
              <a:rPr lang="en-US" sz="1800" dirty="0"/>
              <a:t>Cooter et al. 2012</a:t>
            </a:r>
          </a:p>
        </p:txBody>
      </p:sp>
    </p:spTree>
    <p:extLst>
      <p:ext uri="{BB962C8B-B14F-4D97-AF65-F5344CB8AC3E}">
        <p14:creationId xmlns:p14="http://schemas.microsoft.com/office/powerpoint/2010/main" val="3816560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Nitrogen Concentration and Deposition Trends</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15</a:t>
            </a:fld>
            <a:endParaRPr lang="en-US" dirty="0"/>
          </a:p>
        </p:txBody>
      </p:sp>
      <p:pic>
        <p:nvPicPr>
          <p:cNvPr id="5" name="Picture 4">
            <a:extLst>
              <a:ext uri="{FF2B5EF4-FFF2-40B4-BE49-F238E27FC236}">
                <a16:creationId xmlns:a16="http://schemas.microsoft.com/office/drawing/2014/main" id="{4CD65C21-8E3C-4D8A-934C-B81D29B09A89}"/>
              </a:ext>
            </a:extLst>
          </p:cNvPr>
          <p:cNvPicPr/>
          <p:nvPr/>
        </p:nvPicPr>
        <p:blipFill rotWithShape="1">
          <a:blip r:embed="rId3">
            <a:extLst>
              <a:ext uri="{28A0092B-C50C-407E-A947-70E740481C1C}">
                <a14:useLocalDpi xmlns:a14="http://schemas.microsoft.com/office/drawing/2010/main" val="0"/>
              </a:ext>
            </a:extLst>
          </a:blip>
          <a:srcRect l="6841" t="-391" r="-482" b="48263"/>
          <a:stretch/>
        </p:blipFill>
        <p:spPr bwMode="auto">
          <a:xfrm>
            <a:off x="5105400" y="1285053"/>
            <a:ext cx="6467475" cy="2286000"/>
          </a:xfrm>
          <a:prstGeom prst="rect">
            <a:avLst/>
          </a:prstGeom>
          <a:noFill/>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4F340B25-E751-4154-B3DD-4B5060991296}"/>
              </a:ext>
            </a:extLst>
          </p:cNvPr>
          <p:cNvSpPr txBox="1"/>
          <p:nvPr/>
        </p:nvSpPr>
        <p:spPr>
          <a:xfrm>
            <a:off x="152400" y="1295400"/>
            <a:ext cx="4847854" cy="4893647"/>
          </a:xfrm>
          <a:prstGeom prst="rect">
            <a:avLst/>
          </a:prstGeom>
          <a:noFill/>
        </p:spPr>
        <p:txBody>
          <a:bodyPr wrap="square" rtlCol="0">
            <a:spAutoFit/>
          </a:bodyPr>
          <a:lstStyle/>
          <a:p>
            <a:pPr marL="342900" indent="-342900">
              <a:buFont typeface="Arial" panose="020B0604020202020204" pitchFamily="34" charset="0"/>
              <a:buChar char="•"/>
            </a:pPr>
            <a:r>
              <a:rPr lang="en-US" dirty="0"/>
              <a:t>Trends (2002-2012) in ambient oxidized nitrogen concentrations are captured well</a:t>
            </a:r>
          </a:p>
          <a:p>
            <a:pPr marL="800100" lvl="1" indent="-342900">
              <a:buFont typeface="Arial" panose="020B0604020202020204" pitchFamily="34" charset="0"/>
              <a:buChar char="•"/>
            </a:pPr>
            <a:r>
              <a:rPr lang="en-US" sz="2000" dirty="0">
                <a:solidFill>
                  <a:srgbClr val="0070C0"/>
                </a:solidFill>
              </a:rPr>
              <a:t>Gives confidence that dry deposition is captured well</a:t>
            </a:r>
          </a:p>
          <a:p>
            <a:pPr marL="342900" indent="-342900">
              <a:buFont typeface="Arial" panose="020B0604020202020204" pitchFamily="34" charset="0"/>
              <a:buChar char="•"/>
            </a:pPr>
            <a:r>
              <a:rPr lang="en-US" dirty="0"/>
              <a:t>Underestimating the reduced N wet deposition trends in the Midwest</a:t>
            </a:r>
          </a:p>
          <a:p>
            <a:pPr marL="800100" lvl="1" indent="-342900">
              <a:buFont typeface="Arial" panose="020B0604020202020204" pitchFamily="34" charset="0"/>
              <a:buChar char="•"/>
            </a:pPr>
            <a:r>
              <a:rPr lang="en-US" sz="2000" dirty="0">
                <a:solidFill>
                  <a:srgbClr val="0070C0"/>
                </a:solidFill>
              </a:rPr>
              <a:t>Ambient NH</a:t>
            </a:r>
            <a:r>
              <a:rPr lang="en-US" sz="2000" baseline="-25000" dirty="0">
                <a:solidFill>
                  <a:srgbClr val="0070C0"/>
                </a:solidFill>
              </a:rPr>
              <a:t>3</a:t>
            </a:r>
            <a:r>
              <a:rPr lang="en-US" sz="2000" dirty="0">
                <a:solidFill>
                  <a:srgbClr val="0070C0"/>
                </a:solidFill>
              </a:rPr>
              <a:t> measurements do not cover a sufficient amount of time for trends</a:t>
            </a:r>
          </a:p>
          <a:p>
            <a:pPr marL="800100" lvl="1" indent="-342900">
              <a:buFont typeface="Arial" panose="020B0604020202020204" pitchFamily="34" charset="0"/>
              <a:buChar char="•"/>
            </a:pPr>
            <a:r>
              <a:rPr lang="en-US" sz="2000" dirty="0">
                <a:solidFill>
                  <a:srgbClr val="0070C0"/>
                </a:solidFill>
              </a:rPr>
              <a:t>Mid Atlantic trends captured well</a:t>
            </a:r>
          </a:p>
          <a:p>
            <a:pPr marL="342900" indent="-342900">
              <a:buFont typeface="Arial" panose="020B0604020202020204" pitchFamily="34" charset="0"/>
              <a:buChar char="•"/>
            </a:pPr>
            <a:endParaRPr lang="en-US" dirty="0"/>
          </a:p>
        </p:txBody>
      </p:sp>
      <p:pic>
        <p:nvPicPr>
          <p:cNvPr id="8" name="Picture 7">
            <a:extLst>
              <a:ext uri="{FF2B5EF4-FFF2-40B4-BE49-F238E27FC236}">
                <a16:creationId xmlns:a16="http://schemas.microsoft.com/office/drawing/2014/main" id="{2CB76EA2-5876-4D7A-9742-552866ECF04A}"/>
              </a:ext>
            </a:extLst>
          </p:cNvPr>
          <p:cNvPicPr/>
          <p:nvPr/>
        </p:nvPicPr>
        <p:blipFill rotWithShape="1">
          <a:blip r:embed="rId4">
            <a:extLst>
              <a:ext uri="{28A0092B-C50C-407E-A947-70E740481C1C}">
                <a14:useLocalDpi xmlns:a14="http://schemas.microsoft.com/office/drawing/2010/main" val="0"/>
              </a:ext>
            </a:extLst>
          </a:blip>
          <a:srcRect l="6517" r="1"/>
          <a:stretch/>
        </p:blipFill>
        <p:spPr bwMode="auto">
          <a:xfrm>
            <a:off x="5126881" y="3733800"/>
            <a:ext cx="6461760" cy="2192655"/>
          </a:xfrm>
          <a:prstGeom prst="rect">
            <a:avLst/>
          </a:prstGeom>
          <a:noFill/>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E406C246-D05A-4154-B5FE-973A6330ECE7}"/>
              </a:ext>
            </a:extLst>
          </p:cNvPr>
          <p:cNvSpPr txBox="1"/>
          <p:nvPr/>
        </p:nvSpPr>
        <p:spPr>
          <a:xfrm>
            <a:off x="6400800" y="5918409"/>
            <a:ext cx="2621230" cy="400110"/>
          </a:xfrm>
          <a:prstGeom prst="rect">
            <a:avLst/>
          </a:prstGeom>
          <a:noFill/>
        </p:spPr>
        <p:txBody>
          <a:bodyPr wrap="none" rtlCol="0">
            <a:spAutoFit/>
          </a:bodyPr>
          <a:lstStyle/>
          <a:p>
            <a:r>
              <a:rPr lang="en-US" sz="2000" dirty="0"/>
              <a:t>Zhang et al. in review</a:t>
            </a:r>
          </a:p>
        </p:txBody>
      </p:sp>
    </p:spTree>
    <p:extLst>
      <p:ext uri="{BB962C8B-B14F-4D97-AF65-F5344CB8AC3E}">
        <p14:creationId xmlns:p14="http://schemas.microsoft.com/office/powerpoint/2010/main" val="256234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Trends in Modeled Atmospheric Deposition</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16</a:t>
            </a:fld>
            <a:endParaRPr lang="en-US" dirty="0"/>
          </a:p>
        </p:txBody>
      </p:sp>
      <p:sp>
        <p:nvSpPr>
          <p:cNvPr id="6" name="Content Placeholder 2">
            <a:extLst>
              <a:ext uri="{FF2B5EF4-FFF2-40B4-BE49-F238E27FC236}">
                <a16:creationId xmlns:a16="http://schemas.microsoft.com/office/drawing/2014/main" id="{E73F22BD-2E62-4487-A46F-3ABFA9C0432F}"/>
              </a:ext>
            </a:extLst>
          </p:cNvPr>
          <p:cNvSpPr txBox="1">
            <a:spLocks/>
          </p:cNvSpPr>
          <p:nvPr/>
        </p:nvSpPr>
        <p:spPr>
          <a:xfrm>
            <a:off x="194649" y="1295400"/>
            <a:ext cx="6968151" cy="5115246"/>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Set by the EPA in 2010</a:t>
            </a:r>
          </a:p>
          <a:p>
            <a:pPr lvl="1"/>
            <a:r>
              <a:rPr lang="en-US" dirty="0"/>
              <a:t> Largest TMDL developed by EPA</a:t>
            </a:r>
          </a:p>
          <a:p>
            <a:r>
              <a:rPr lang="en-US" dirty="0"/>
              <a:t>Sets nutrients loading limits </a:t>
            </a:r>
          </a:p>
          <a:p>
            <a:r>
              <a:rPr lang="en-US" dirty="0"/>
              <a:t>Atmospheric deposition is rapidly reducing and contributes to about 33% of the nitrogen loading to the Chesapeake watershed</a:t>
            </a:r>
          </a:p>
          <a:p>
            <a:pPr lvl="1"/>
            <a:r>
              <a:rPr lang="en-US" dirty="0"/>
              <a:t> Most rapid reduction of any nitrogen source</a:t>
            </a:r>
          </a:p>
          <a:p>
            <a:pPr lvl="1"/>
            <a:r>
              <a:rPr lang="en-US" dirty="0"/>
              <a:t> Reductions due to Clean Air Act regulations</a:t>
            </a:r>
          </a:p>
          <a:p>
            <a:r>
              <a:rPr lang="en-US" dirty="0"/>
              <a:t>Atmospheric N reductions are largely been from NOx regulation</a:t>
            </a:r>
          </a:p>
          <a:p>
            <a:r>
              <a:rPr lang="en-US" dirty="0"/>
              <a:t>NH</a:t>
            </a:r>
            <a:r>
              <a:rPr lang="en-US" baseline="-25000" dirty="0"/>
              <a:t>3</a:t>
            </a:r>
            <a:r>
              <a:rPr lang="en-US" dirty="0"/>
              <a:t> and NH</a:t>
            </a:r>
            <a:r>
              <a:rPr lang="en-US" baseline="-25000" dirty="0"/>
              <a:t>4</a:t>
            </a:r>
            <a:r>
              <a:rPr lang="en-US" dirty="0"/>
              <a:t> deposition relatively constant</a:t>
            </a:r>
          </a:p>
          <a:p>
            <a:endParaRPr lang="en-US" dirty="0"/>
          </a:p>
        </p:txBody>
      </p:sp>
      <p:pic>
        <p:nvPicPr>
          <p:cNvPr id="7" name="Picture 6">
            <a:extLst>
              <a:ext uri="{FF2B5EF4-FFF2-40B4-BE49-F238E27FC236}">
                <a16:creationId xmlns:a16="http://schemas.microsoft.com/office/drawing/2014/main" id="{00AEC2A2-DDFD-4E58-BA60-7EBF30030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54" y="1066800"/>
            <a:ext cx="7112275" cy="4953000"/>
          </a:xfrm>
          <a:prstGeom prst="rect">
            <a:avLst/>
          </a:prstGeom>
        </p:spPr>
      </p:pic>
      <p:sp>
        <p:nvSpPr>
          <p:cNvPr id="8" name="TextBox 7">
            <a:extLst>
              <a:ext uri="{FF2B5EF4-FFF2-40B4-BE49-F238E27FC236}">
                <a16:creationId xmlns:a16="http://schemas.microsoft.com/office/drawing/2014/main" id="{B74942E8-C01C-4079-ABEE-1AF3A42D1FB2}"/>
              </a:ext>
            </a:extLst>
          </p:cNvPr>
          <p:cNvSpPr txBox="1"/>
          <p:nvPr/>
        </p:nvSpPr>
        <p:spPr>
          <a:xfrm>
            <a:off x="1718589" y="1795790"/>
            <a:ext cx="3505200" cy="523220"/>
          </a:xfrm>
          <a:prstGeom prst="rect">
            <a:avLst/>
          </a:prstGeom>
          <a:noFill/>
        </p:spPr>
        <p:txBody>
          <a:bodyPr wrap="square" rtlCol="0">
            <a:spAutoFit/>
          </a:bodyPr>
          <a:lstStyle/>
          <a:p>
            <a:r>
              <a:rPr lang="en-US" sz="1400" b="1" dirty="0">
                <a:solidFill>
                  <a:srgbClr val="0070C0"/>
                </a:solidFill>
              </a:rPr>
              <a:t>Blue points:  </a:t>
            </a:r>
            <a:r>
              <a:rPr lang="en-US" sz="1400" b="1" i="1" dirty="0">
                <a:solidFill>
                  <a:srgbClr val="0070C0"/>
                </a:solidFill>
              </a:rPr>
              <a:t>Campbell et al. </a:t>
            </a:r>
            <a:endParaRPr lang="en-US" sz="1400" b="1" dirty="0">
              <a:solidFill>
                <a:srgbClr val="0070C0"/>
              </a:solidFill>
            </a:endParaRPr>
          </a:p>
          <a:p>
            <a:r>
              <a:rPr lang="en-US" sz="1400" b="1" dirty="0"/>
              <a:t>Other points: </a:t>
            </a:r>
            <a:r>
              <a:rPr lang="en-US" sz="1400" b="1" i="1" dirty="0"/>
              <a:t>Zhang et al</a:t>
            </a:r>
            <a:r>
              <a:rPr lang="en-US" sz="1400" b="1" dirty="0"/>
              <a:t>. </a:t>
            </a:r>
          </a:p>
        </p:txBody>
      </p:sp>
      <p:sp>
        <p:nvSpPr>
          <p:cNvPr id="9" name="TextBox 8">
            <a:extLst>
              <a:ext uri="{FF2B5EF4-FFF2-40B4-BE49-F238E27FC236}">
                <a16:creationId xmlns:a16="http://schemas.microsoft.com/office/drawing/2014/main" id="{760B9785-1F9D-4671-8742-9E86BECDEF82}"/>
              </a:ext>
            </a:extLst>
          </p:cNvPr>
          <p:cNvSpPr txBox="1"/>
          <p:nvPr/>
        </p:nvSpPr>
        <p:spPr>
          <a:xfrm>
            <a:off x="7180729" y="1066800"/>
            <a:ext cx="4858871" cy="6494085"/>
          </a:xfrm>
          <a:prstGeom prst="rect">
            <a:avLst/>
          </a:prstGeom>
          <a:noFill/>
        </p:spPr>
        <p:txBody>
          <a:bodyPr wrap="square" rtlCol="0">
            <a:spAutoFit/>
          </a:bodyPr>
          <a:lstStyle/>
          <a:p>
            <a:r>
              <a:rPr lang="en-US" b="1" u="sng" dirty="0"/>
              <a:t>Climate + Emissions Changes lead to:</a:t>
            </a:r>
          </a:p>
          <a:p>
            <a:pPr marL="342900" indent="-342900">
              <a:buFont typeface="Arial" panose="020B0604020202020204" pitchFamily="34" charset="0"/>
              <a:buChar char="•"/>
            </a:pPr>
            <a:r>
              <a:rPr lang="en-US" dirty="0"/>
              <a:t>Overall decreasing trend in Total N deposition to the CBW.</a:t>
            </a:r>
          </a:p>
          <a:p>
            <a:pPr marL="342900" indent="-342900">
              <a:buFont typeface="Arial" panose="020B0604020202020204" pitchFamily="34" charset="0"/>
              <a:buChar char="•"/>
            </a:pPr>
            <a:r>
              <a:rPr lang="en-US" dirty="0"/>
              <a:t>Decreases in the proportion of dry and wet deposition of Oxidized N.</a:t>
            </a:r>
          </a:p>
          <a:p>
            <a:pPr marL="342900" indent="-342900">
              <a:buFont typeface="Arial" panose="020B0604020202020204" pitchFamily="34" charset="0"/>
              <a:buChar char="•"/>
            </a:pPr>
            <a:r>
              <a:rPr lang="en-US" dirty="0"/>
              <a:t>Increases in the proportion of dry and wet deposition of </a:t>
            </a:r>
            <a:r>
              <a:rPr lang="en-US" dirty="0" err="1"/>
              <a:t>NH</a:t>
            </a:r>
            <a:r>
              <a:rPr lang="en-US" baseline="-25000" dirty="0" err="1"/>
              <a:t>x</a:t>
            </a:r>
            <a:r>
              <a:rPr lang="en-US" dirty="0"/>
              <a:t>.</a:t>
            </a:r>
          </a:p>
          <a:p>
            <a:pPr marL="342900" indent="-342900">
              <a:buFont typeface="Arial" panose="020B0604020202020204" pitchFamily="34" charset="0"/>
              <a:buChar char="•"/>
            </a:pPr>
            <a:r>
              <a:rPr lang="en-US" dirty="0"/>
              <a:t>Results comparable to both retrospective and “on-the-books” projections to 2030 that used meteorological data assimilation</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endParaRPr lang="en-US" sz="2000" dirty="0"/>
          </a:p>
        </p:txBody>
      </p:sp>
      <p:sp>
        <p:nvSpPr>
          <p:cNvPr id="4" name="TextBox 3">
            <a:extLst>
              <a:ext uri="{FF2B5EF4-FFF2-40B4-BE49-F238E27FC236}">
                <a16:creationId xmlns:a16="http://schemas.microsoft.com/office/drawing/2014/main" id="{582B0C9C-CB6A-4BC4-9ACE-B6A1533C0396}"/>
              </a:ext>
            </a:extLst>
          </p:cNvPr>
          <p:cNvSpPr txBox="1"/>
          <p:nvPr/>
        </p:nvSpPr>
        <p:spPr>
          <a:xfrm>
            <a:off x="609600" y="5638800"/>
            <a:ext cx="2698175" cy="369332"/>
          </a:xfrm>
          <a:prstGeom prst="rect">
            <a:avLst/>
          </a:prstGeom>
          <a:noFill/>
        </p:spPr>
        <p:txBody>
          <a:bodyPr wrap="none" rtlCol="0">
            <a:spAutoFit/>
          </a:bodyPr>
          <a:lstStyle/>
          <a:p>
            <a:r>
              <a:rPr lang="en-US" sz="1800" dirty="0"/>
              <a:t>Campbell et al. in review</a:t>
            </a:r>
          </a:p>
        </p:txBody>
      </p:sp>
    </p:spTree>
    <p:extLst>
      <p:ext uri="{BB962C8B-B14F-4D97-AF65-F5344CB8AC3E}">
        <p14:creationId xmlns:p14="http://schemas.microsoft.com/office/powerpoint/2010/main" val="2840438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Trends in Modeled NH</a:t>
            </a:r>
            <a:r>
              <a:rPr lang="en-US" baseline="-25000" dirty="0"/>
              <a:t>3</a:t>
            </a:r>
            <a:r>
              <a:rPr lang="en-US" dirty="0"/>
              <a:t> Atmospheric Deposition</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17</a:t>
            </a:fld>
            <a:endParaRPr lang="en-US" dirty="0"/>
          </a:p>
        </p:txBody>
      </p:sp>
      <p:pic>
        <p:nvPicPr>
          <p:cNvPr id="10" name="Picture 9">
            <a:extLst>
              <a:ext uri="{FF2B5EF4-FFF2-40B4-BE49-F238E27FC236}">
                <a16:creationId xmlns:a16="http://schemas.microsoft.com/office/drawing/2014/main" id="{83F65EF5-0957-44F8-983A-1B636EFCD2E5}"/>
              </a:ext>
            </a:extLst>
          </p:cNvPr>
          <p:cNvPicPr>
            <a:picLocks noChangeAspect="1"/>
          </p:cNvPicPr>
          <p:nvPr/>
        </p:nvPicPr>
        <p:blipFill rotWithShape="1">
          <a:blip r:embed="rId3"/>
          <a:srcRect t="11699" r="5436" b="7689"/>
          <a:stretch/>
        </p:blipFill>
        <p:spPr>
          <a:xfrm>
            <a:off x="228600" y="1371600"/>
            <a:ext cx="5134407" cy="4572000"/>
          </a:xfrm>
          <a:prstGeom prst="rect">
            <a:avLst/>
          </a:prstGeom>
        </p:spPr>
      </p:pic>
      <p:graphicFrame>
        <p:nvGraphicFramePr>
          <p:cNvPr id="11" name="Table 10">
            <a:extLst>
              <a:ext uri="{FF2B5EF4-FFF2-40B4-BE49-F238E27FC236}">
                <a16:creationId xmlns:a16="http://schemas.microsoft.com/office/drawing/2014/main" id="{E50529EE-BD59-4F28-BF07-67F97DCD9111}"/>
              </a:ext>
            </a:extLst>
          </p:cNvPr>
          <p:cNvGraphicFramePr>
            <a:graphicFrameLocks noGrp="1"/>
          </p:cNvGraphicFramePr>
          <p:nvPr>
            <p:extLst>
              <p:ext uri="{D42A27DB-BD31-4B8C-83A1-F6EECF244321}">
                <p14:modId xmlns:p14="http://schemas.microsoft.com/office/powerpoint/2010/main" val="1884435719"/>
              </p:ext>
            </p:extLst>
          </p:nvPr>
        </p:nvGraphicFramePr>
        <p:xfrm>
          <a:off x="6270170" y="1295400"/>
          <a:ext cx="5860656" cy="2397760"/>
        </p:xfrm>
        <a:graphic>
          <a:graphicData uri="http://schemas.openxmlformats.org/drawingml/2006/table">
            <a:tbl>
              <a:tblPr firstRow="1" bandRow="1">
                <a:tableStyleId>{5C22544A-7EE6-4342-B048-85BDC9FD1C3A}</a:tableStyleId>
              </a:tblPr>
              <a:tblGrid>
                <a:gridCol w="1953552">
                  <a:extLst>
                    <a:ext uri="{9D8B030D-6E8A-4147-A177-3AD203B41FA5}">
                      <a16:colId xmlns:a16="http://schemas.microsoft.com/office/drawing/2014/main" val="1418343280"/>
                    </a:ext>
                  </a:extLst>
                </a:gridCol>
                <a:gridCol w="1953552">
                  <a:extLst>
                    <a:ext uri="{9D8B030D-6E8A-4147-A177-3AD203B41FA5}">
                      <a16:colId xmlns:a16="http://schemas.microsoft.com/office/drawing/2014/main" val="4169527798"/>
                    </a:ext>
                  </a:extLst>
                </a:gridCol>
                <a:gridCol w="1953552">
                  <a:extLst>
                    <a:ext uri="{9D8B030D-6E8A-4147-A177-3AD203B41FA5}">
                      <a16:colId xmlns:a16="http://schemas.microsoft.com/office/drawing/2014/main" val="3646997963"/>
                    </a:ext>
                  </a:extLst>
                </a:gridCol>
              </a:tblGrid>
              <a:tr h="370840">
                <a:tc>
                  <a:txBody>
                    <a:bodyPr/>
                    <a:lstStyle/>
                    <a:p>
                      <a:r>
                        <a:rPr lang="en-US" dirty="0">
                          <a:solidFill>
                            <a:srgbClr val="0070C0"/>
                          </a:solidFill>
                        </a:rPr>
                        <a:t>Year</a:t>
                      </a:r>
                    </a:p>
                  </a:txBody>
                  <a:tcPr/>
                </a:tc>
                <a:tc>
                  <a:txBody>
                    <a:bodyPr/>
                    <a:lstStyle/>
                    <a:p>
                      <a:r>
                        <a:rPr lang="en-US" dirty="0">
                          <a:solidFill>
                            <a:srgbClr val="0070C0"/>
                          </a:solidFill>
                        </a:rPr>
                        <a:t>Changes in Total N Deposition</a:t>
                      </a:r>
                    </a:p>
                  </a:txBody>
                  <a:tcPr/>
                </a:tc>
                <a:tc>
                  <a:txBody>
                    <a:bodyPr/>
                    <a:lstStyle/>
                    <a:p>
                      <a:r>
                        <a:rPr lang="en-US" dirty="0">
                          <a:solidFill>
                            <a:srgbClr val="0070C0"/>
                          </a:solidFill>
                        </a:rPr>
                        <a:t>Changes in NH</a:t>
                      </a:r>
                      <a:r>
                        <a:rPr lang="en-US" baseline="-25000" dirty="0">
                          <a:solidFill>
                            <a:srgbClr val="0070C0"/>
                          </a:solidFill>
                        </a:rPr>
                        <a:t>3 </a:t>
                      </a:r>
                      <a:r>
                        <a:rPr lang="en-US" dirty="0">
                          <a:solidFill>
                            <a:srgbClr val="0070C0"/>
                          </a:solidFill>
                        </a:rPr>
                        <a:t>Dry Deposition</a:t>
                      </a:r>
                    </a:p>
                  </a:txBody>
                  <a:tcPr/>
                </a:tc>
                <a:extLst>
                  <a:ext uri="{0D108BD9-81ED-4DB2-BD59-A6C34878D82A}">
                    <a16:rowId xmlns:a16="http://schemas.microsoft.com/office/drawing/2014/main" val="9454502"/>
                  </a:ext>
                </a:extLst>
              </a:tr>
              <a:tr h="370840">
                <a:tc>
                  <a:txBody>
                    <a:bodyPr/>
                    <a:lstStyle/>
                    <a:p>
                      <a:r>
                        <a:rPr lang="en-US" dirty="0"/>
                        <a:t>2002-2004 </a:t>
                      </a:r>
                    </a:p>
                  </a:txBody>
                  <a:tcPr/>
                </a:tc>
                <a:tc>
                  <a:txBody>
                    <a:bodyPr/>
                    <a:lstStyle/>
                    <a:p>
                      <a:r>
                        <a:rPr lang="en-US" dirty="0"/>
                        <a:t>0%</a:t>
                      </a:r>
                    </a:p>
                  </a:txBody>
                  <a:tcPr/>
                </a:tc>
                <a:tc>
                  <a:txBody>
                    <a:bodyPr/>
                    <a:lstStyle/>
                    <a:p>
                      <a:r>
                        <a:rPr lang="en-US" dirty="0"/>
                        <a:t>0%</a:t>
                      </a:r>
                    </a:p>
                  </a:txBody>
                  <a:tcPr/>
                </a:tc>
                <a:extLst>
                  <a:ext uri="{0D108BD9-81ED-4DB2-BD59-A6C34878D82A}">
                    <a16:rowId xmlns:a16="http://schemas.microsoft.com/office/drawing/2014/main" val="1963045785"/>
                  </a:ext>
                </a:extLst>
              </a:tr>
              <a:tr h="370840">
                <a:tc>
                  <a:txBody>
                    <a:bodyPr/>
                    <a:lstStyle/>
                    <a:p>
                      <a:r>
                        <a:rPr lang="en-US" dirty="0"/>
                        <a:t>2017</a:t>
                      </a:r>
                    </a:p>
                  </a:txBody>
                  <a:tcPr/>
                </a:tc>
                <a:tc>
                  <a:txBody>
                    <a:bodyPr/>
                    <a:lstStyle/>
                    <a:p>
                      <a:r>
                        <a:rPr lang="en-US" dirty="0">
                          <a:solidFill>
                            <a:srgbClr val="00B050"/>
                          </a:solidFill>
                        </a:rPr>
                        <a:t>-32%</a:t>
                      </a:r>
                    </a:p>
                  </a:txBody>
                  <a:tcPr/>
                </a:tc>
                <a:tc>
                  <a:txBody>
                    <a:bodyPr/>
                    <a:lstStyle/>
                    <a:p>
                      <a:r>
                        <a:rPr lang="en-US" dirty="0">
                          <a:solidFill>
                            <a:srgbClr val="FF0000"/>
                          </a:solidFill>
                        </a:rPr>
                        <a:t>80%</a:t>
                      </a:r>
                    </a:p>
                  </a:txBody>
                  <a:tcPr/>
                </a:tc>
                <a:extLst>
                  <a:ext uri="{0D108BD9-81ED-4DB2-BD59-A6C34878D82A}">
                    <a16:rowId xmlns:a16="http://schemas.microsoft.com/office/drawing/2014/main" val="2534345852"/>
                  </a:ext>
                </a:extLst>
              </a:tr>
              <a:tr h="370840">
                <a:tc>
                  <a:txBody>
                    <a:bodyPr/>
                    <a:lstStyle/>
                    <a:p>
                      <a:r>
                        <a:rPr lang="en-US" dirty="0"/>
                        <a:t>2028</a:t>
                      </a:r>
                    </a:p>
                  </a:txBody>
                  <a:tcPr/>
                </a:tc>
                <a:tc>
                  <a:txBody>
                    <a:bodyPr/>
                    <a:lstStyle/>
                    <a:p>
                      <a:r>
                        <a:rPr lang="en-US" dirty="0">
                          <a:solidFill>
                            <a:srgbClr val="00B050"/>
                          </a:solidFill>
                        </a:rPr>
                        <a:t>-40%</a:t>
                      </a:r>
                    </a:p>
                  </a:txBody>
                  <a:tcPr/>
                </a:tc>
                <a:tc>
                  <a:txBody>
                    <a:bodyPr/>
                    <a:lstStyle/>
                    <a:p>
                      <a:r>
                        <a:rPr lang="en-US" dirty="0">
                          <a:solidFill>
                            <a:srgbClr val="FF0000"/>
                          </a:solidFill>
                        </a:rPr>
                        <a:t>92%</a:t>
                      </a:r>
                    </a:p>
                  </a:txBody>
                  <a:tcPr/>
                </a:tc>
                <a:extLst>
                  <a:ext uri="{0D108BD9-81ED-4DB2-BD59-A6C34878D82A}">
                    <a16:rowId xmlns:a16="http://schemas.microsoft.com/office/drawing/2014/main" val="2244413158"/>
                  </a:ext>
                </a:extLst>
              </a:tr>
              <a:tr h="370840">
                <a:tc>
                  <a:txBody>
                    <a:bodyPr/>
                    <a:lstStyle/>
                    <a:p>
                      <a:r>
                        <a:rPr lang="en-US" dirty="0"/>
                        <a:t>2048-2050</a:t>
                      </a:r>
                    </a:p>
                  </a:txBody>
                  <a:tcPr/>
                </a:tc>
                <a:tc>
                  <a:txBody>
                    <a:bodyPr/>
                    <a:lstStyle/>
                    <a:p>
                      <a:r>
                        <a:rPr lang="en-US" dirty="0">
                          <a:solidFill>
                            <a:srgbClr val="00B050"/>
                          </a:solidFill>
                        </a:rPr>
                        <a:t>-42%</a:t>
                      </a:r>
                    </a:p>
                  </a:txBody>
                  <a:tcPr/>
                </a:tc>
                <a:tc>
                  <a:txBody>
                    <a:bodyPr/>
                    <a:lstStyle/>
                    <a:p>
                      <a:r>
                        <a:rPr lang="en-US" dirty="0">
                          <a:solidFill>
                            <a:srgbClr val="FF0000"/>
                          </a:solidFill>
                        </a:rPr>
                        <a:t>122%</a:t>
                      </a:r>
                    </a:p>
                  </a:txBody>
                  <a:tcPr/>
                </a:tc>
                <a:extLst>
                  <a:ext uri="{0D108BD9-81ED-4DB2-BD59-A6C34878D82A}">
                    <a16:rowId xmlns:a16="http://schemas.microsoft.com/office/drawing/2014/main" val="3463298470"/>
                  </a:ext>
                </a:extLst>
              </a:tr>
            </a:tbl>
          </a:graphicData>
        </a:graphic>
      </p:graphicFrame>
      <p:sp>
        <p:nvSpPr>
          <p:cNvPr id="12" name="TextBox 11">
            <a:extLst>
              <a:ext uri="{FF2B5EF4-FFF2-40B4-BE49-F238E27FC236}">
                <a16:creationId xmlns:a16="http://schemas.microsoft.com/office/drawing/2014/main" id="{2D7A4B55-3F12-4BE1-AA44-1F0138DAD506}"/>
              </a:ext>
            </a:extLst>
          </p:cNvPr>
          <p:cNvSpPr txBox="1"/>
          <p:nvPr/>
        </p:nvSpPr>
        <p:spPr>
          <a:xfrm>
            <a:off x="6270171" y="3723144"/>
            <a:ext cx="5921830" cy="2677656"/>
          </a:xfrm>
          <a:prstGeom prst="rect">
            <a:avLst/>
          </a:prstGeom>
          <a:noFill/>
        </p:spPr>
        <p:txBody>
          <a:bodyPr wrap="square" rtlCol="0">
            <a:spAutoFit/>
          </a:bodyPr>
          <a:lstStyle/>
          <a:p>
            <a:pPr marL="285750" indent="-285750">
              <a:buFont typeface="Arial" panose="020B0604020202020204" pitchFamily="34" charset="0"/>
              <a:buChar char="•"/>
            </a:pPr>
            <a:r>
              <a:rPr lang="en-US" dirty="0"/>
              <a:t>Significant decrease in total N deposition</a:t>
            </a:r>
          </a:p>
          <a:p>
            <a:pPr marL="742950" lvl="1" indent="-285750">
              <a:buFont typeface="Arial" panose="020B0604020202020204" pitchFamily="34" charset="0"/>
              <a:buChar char="•"/>
            </a:pPr>
            <a:r>
              <a:rPr lang="en-US" dirty="0">
                <a:solidFill>
                  <a:srgbClr val="0070C0"/>
                </a:solidFill>
              </a:rPr>
              <a:t>Largely due to NOx reductions</a:t>
            </a:r>
          </a:p>
          <a:p>
            <a:pPr marL="285750" indent="-285750">
              <a:buFont typeface="Arial" panose="020B0604020202020204" pitchFamily="34" charset="0"/>
              <a:buChar char="•"/>
            </a:pPr>
            <a:r>
              <a:rPr lang="en-US" dirty="0"/>
              <a:t>Increase in NH</a:t>
            </a:r>
            <a:r>
              <a:rPr lang="en-US" baseline="-25000" dirty="0"/>
              <a:t>3</a:t>
            </a:r>
            <a:r>
              <a:rPr lang="en-US" dirty="0"/>
              <a:t> deposition</a:t>
            </a:r>
          </a:p>
          <a:p>
            <a:pPr marL="742950" lvl="1" indent="-285750">
              <a:buFont typeface="Arial" panose="020B0604020202020204" pitchFamily="34" charset="0"/>
              <a:buChar char="•"/>
            </a:pPr>
            <a:r>
              <a:rPr lang="en-US" dirty="0">
                <a:solidFill>
                  <a:srgbClr val="0070C0"/>
                </a:solidFill>
              </a:rPr>
              <a:t>Aerosol chemistry and NOx/</a:t>
            </a:r>
            <a:r>
              <a:rPr lang="en-US" dirty="0" err="1">
                <a:solidFill>
                  <a:srgbClr val="0070C0"/>
                </a:solidFill>
              </a:rPr>
              <a:t>SOx</a:t>
            </a:r>
            <a:r>
              <a:rPr lang="en-US" dirty="0">
                <a:solidFill>
                  <a:srgbClr val="0070C0"/>
                </a:solidFill>
              </a:rPr>
              <a:t> reductions</a:t>
            </a:r>
          </a:p>
          <a:p>
            <a:pPr marL="742950" lvl="1" indent="-285750">
              <a:buFont typeface="Arial" panose="020B0604020202020204" pitchFamily="34" charset="0"/>
              <a:buChar char="•"/>
            </a:pPr>
            <a:r>
              <a:rPr lang="en-US" dirty="0">
                <a:solidFill>
                  <a:srgbClr val="0070C0"/>
                </a:solidFill>
              </a:rPr>
              <a:t>Relatively constant NH</a:t>
            </a:r>
            <a:r>
              <a:rPr lang="en-US" baseline="-25000" dirty="0">
                <a:solidFill>
                  <a:srgbClr val="0070C0"/>
                </a:solidFill>
              </a:rPr>
              <a:t>3</a:t>
            </a:r>
            <a:r>
              <a:rPr lang="en-US" dirty="0">
                <a:solidFill>
                  <a:srgbClr val="0070C0"/>
                </a:solidFill>
              </a:rPr>
              <a:t> emissions</a:t>
            </a:r>
          </a:p>
        </p:txBody>
      </p:sp>
    </p:spTree>
    <p:extLst>
      <p:ext uri="{BB962C8B-B14F-4D97-AF65-F5344CB8AC3E}">
        <p14:creationId xmlns:p14="http://schemas.microsoft.com/office/powerpoint/2010/main" val="2827686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The Chesapeake Bay Model</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18</a:t>
            </a:fld>
            <a:endParaRPr lang="en-US" dirty="0"/>
          </a:p>
        </p:txBody>
      </p:sp>
      <p:pic>
        <p:nvPicPr>
          <p:cNvPr id="4" name="Picture 3">
            <a:extLst>
              <a:ext uri="{FF2B5EF4-FFF2-40B4-BE49-F238E27FC236}">
                <a16:creationId xmlns:a16="http://schemas.microsoft.com/office/drawing/2014/main" id="{205F5C3E-60EB-483F-8C0C-035D9045FF25}"/>
              </a:ext>
            </a:extLst>
          </p:cNvPr>
          <p:cNvPicPr>
            <a:picLocks noChangeAspect="1"/>
          </p:cNvPicPr>
          <p:nvPr/>
        </p:nvPicPr>
        <p:blipFill>
          <a:blip r:embed="rId3"/>
          <a:stretch>
            <a:fillRect/>
          </a:stretch>
        </p:blipFill>
        <p:spPr>
          <a:xfrm>
            <a:off x="5966479" y="1195518"/>
            <a:ext cx="6225521" cy="4572000"/>
          </a:xfrm>
          <a:prstGeom prst="rect">
            <a:avLst/>
          </a:prstGeom>
        </p:spPr>
      </p:pic>
      <p:sp>
        <p:nvSpPr>
          <p:cNvPr id="6" name="Content Placeholder 2">
            <a:extLst>
              <a:ext uri="{FF2B5EF4-FFF2-40B4-BE49-F238E27FC236}">
                <a16:creationId xmlns:a16="http://schemas.microsoft.com/office/drawing/2014/main" id="{E1E1D293-6EB7-4527-9F7D-8D7FD5171661}"/>
              </a:ext>
            </a:extLst>
          </p:cNvPr>
          <p:cNvSpPr txBox="1">
            <a:spLocks/>
          </p:cNvSpPr>
          <p:nvPr/>
        </p:nvSpPr>
        <p:spPr>
          <a:xfrm>
            <a:off x="194650" y="1295400"/>
            <a:ext cx="5771830" cy="4893647"/>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The watershed model is a simple coefficient model that relies on multiple process models, statistical models, data analysis and literature reviews.</a:t>
            </a:r>
          </a:p>
          <a:p>
            <a:r>
              <a:rPr lang="en-US" dirty="0"/>
              <a:t>Calibrated to observed data using dynamical model and sensitivities</a:t>
            </a:r>
          </a:p>
          <a:p>
            <a:pPr lvl="1"/>
            <a:r>
              <a:rPr lang="en-US" dirty="0"/>
              <a:t> </a:t>
            </a:r>
            <a:r>
              <a:rPr lang="en-US" dirty="0">
                <a:solidFill>
                  <a:srgbClr val="0070C0"/>
                </a:solidFill>
              </a:rPr>
              <a:t>Limited to a specific modeling system</a:t>
            </a:r>
            <a:endParaRPr lang="en-US" dirty="0"/>
          </a:p>
          <a:p>
            <a:r>
              <a:rPr lang="en-US" dirty="0"/>
              <a:t>Improved engagement with local and regional managers</a:t>
            </a:r>
          </a:p>
          <a:p>
            <a:r>
              <a:rPr lang="en-US" dirty="0"/>
              <a:t>Reliant on the full dynamic models</a:t>
            </a:r>
          </a:p>
          <a:p>
            <a:pPr lvl="1"/>
            <a:r>
              <a:rPr lang="en-US" dirty="0"/>
              <a:t> </a:t>
            </a:r>
            <a:r>
              <a:rPr lang="en-US" dirty="0">
                <a:solidFill>
                  <a:srgbClr val="0070C0"/>
                </a:solidFill>
              </a:rPr>
              <a:t>Cannot replace dynamic models</a:t>
            </a:r>
          </a:p>
        </p:txBody>
      </p:sp>
      <p:sp>
        <p:nvSpPr>
          <p:cNvPr id="5" name="TextBox 4">
            <a:extLst>
              <a:ext uri="{FF2B5EF4-FFF2-40B4-BE49-F238E27FC236}">
                <a16:creationId xmlns:a16="http://schemas.microsoft.com/office/drawing/2014/main" id="{5613FAD2-411C-42C5-B522-0A7DCD27491D}"/>
              </a:ext>
            </a:extLst>
          </p:cNvPr>
          <p:cNvSpPr txBox="1"/>
          <p:nvPr/>
        </p:nvSpPr>
        <p:spPr>
          <a:xfrm>
            <a:off x="8704460" y="2743200"/>
            <a:ext cx="2573140" cy="307777"/>
          </a:xfrm>
          <a:prstGeom prst="rect">
            <a:avLst/>
          </a:prstGeom>
          <a:solidFill>
            <a:srgbClr val="BDD7EE"/>
          </a:solidFill>
        </p:spPr>
        <p:txBody>
          <a:bodyPr wrap="none" rtlCol="0">
            <a:spAutoFit/>
          </a:bodyPr>
          <a:lstStyle/>
          <a:p>
            <a:r>
              <a:rPr lang="en-US" sz="1400" b="1" dirty="0"/>
              <a:t>Best management Practices</a:t>
            </a:r>
          </a:p>
        </p:txBody>
      </p:sp>
      <p:sp>
        <p:nvSpPr>
          <p:cNvPr id="7" name="TextBox 6">
            <a:extLst>
              <a:ext uri="{FF2B5EF4-FFF2-40B4-BE49-F238E27FC236}">
                <a16:creationId xmlns:a16="http://schemas.microsoft.com/office/drawing/2014/main" id="{E74AF757-2657-4F01-B95D-AC34B4749947}"/>
              </a:ext>
            </a:extLst>
          </p:cNvPr>
          <p:cNvSpPr txBox="1"/>
          <p:nvPr/>
        </p:nvSpPr>
        <p:spPr>
          <a:xfrm>
            <a:off x="5915167" y="5809964"/>
            <a:ext cx="6328143" cy="338554"/>
          </a:xfrm>
          <a:prstGeom prst="rect">
            <a:avLst/>
          </a:prstGeom>
          <a:noFill/>
        </p:spPr>
        <p:txBody>
          <a:bodyPr wrap="none" rtlCol="0">
            <a:spAutoFit/>
          </a:bodyPr>
          <a:lstStyle/>
          <a:p>
            <a:r>
              <a:rPr lang="en-US" sz="1600" dirty="0"/>
              <a:t>http://cast.chesapeakebay.net/Documentation/ModelDocumentation</a:t>
            </a:r>
          </a:p>
        </p:txBody>
      </p:sp>
    </p:spTree>
    <p:extLst>
      <p:ext uri="{BB962C8B-B14F-4D97-AF65-F5344CB8AC3E}">
        <p14:creationId xmlns:p14="http://schemas.microsoft.com/office/powerpoint/2010/main" val="628998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2438400"/>
            <a:ext cx="10842538" cy="892552"/>
          </a:xfrm>
        </p:spPr>
        <p:txBody>
          <a:bodyPr wrap="square" anchor="t">
            <a:spAutoFit/>
          </a:bodyPr>
          <a:lstStyle/>
          <a:p>
            <a:r>
              <a:rPr lang="en-US" sz="2800" dirty="0"/>
              <a:t>Disclaimer: </a:t>
            </a:r>
            <a:r>
              <a:rPr lang="en-US" sz="2400" b="0" dirty="0">
                <a:solidFill>
                  <a:schemeClr val="tx1"/>
                </a:solidFill>
                <a:ea typeface="ＭＳ Ｐゴシック" charset="-128"/>
              </a:rPr>
              <a:t>The views expressed in this presentation are those of the authors and do not necessarily reflect the views or policies of the U.S. EPA.</a:t>
            </a:r>
            <a:endParaRPr lang="en-US" sz="2400" b="0" dirty="0">
              <a:solidFill>
                <a:srgbClr val="FF0000"/>
              </a:solidFill>
            </a:endParaRPr>
          </a:p>
        </p:txBody>
      </p:sp>
      <p:sp>
        <p:nvSpPr>
          <p:cNvPr id="18437" name="Slide Number Placeholder 8"/>
          <p:cNvSpPr>
            <a:spLocks noGrp="1"/>
          </p:cNvSpPr>
          <p:nvPr>
            <p:ph type="sldNum" sz="quarter" idx="12"/>
          </p:nvPr>
        </p:nvSpPr>
        <p:spPr>
          <a:noFill/>
        </p:spPr>
        <p:txBody>
          <a:bodyPr/>
          <a:lstStyle/>
          <a:p>
            <a:fld id="{CE64B86D-6B5D-43D5-BC3D-D0392806BE7A}" type="slidenum">
              <a:rPr lang="en-US" smtClean="0"/>
              <a:pPr/>
              <a:t>1</a:t>
            </a:fld>
            <a:endParaRPr lang="en-US" dirty="0"/>
          </a:p>
        </p:txBody>
      </p:sp>
      <p:sp>
        <p:nvSpPr>
          <p:cNvPr id="7" name="Rectangle 16"/>
          <p:cNvSpPr>
            <a:spLocks noChangeArrowheads="1"/>
          </p:cNvSpPr>
          <p:nvPr/>
        </p:nvSpPr>
        <p:spPr bwMode="auto">
          <a:xfrm>
            <a:off x="1143000" y="6224588"/>
            <a:ext cx="5643562" cy="228600"/>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900" dirty="0">
                <a:solidFill>
                  <a:schemeClr val="bg1"/>
                </a:solidFill>
              </a:rPr>
              <a:t>Office of Research and Development</a:t>
            </a:r>
            <a:endParaRPr lang="en-US" sz="900" dirty="0"/>
          </a:p>
          <a:p>
            <a:pPr>
              <a:lnSpc>
                <a:spcPct val="90000"/>
              </a:lnSpc>
            </a:pPr>
            <a:r>
              <a:rPr lang="en-US" sz="900" dirty="0">
                <a:solidFill>
                  <a:schemeClr val="bg1"/>
                </a:solidFill>
              </a:rPr>
              <a:t>National Exposure Research Laboratory , Computational Exposure Division</a:t>
            </a:r>
          </a:p>
        </p:txBody>
      </p:sp>
      <p:sp>
        <p:nvSpPr>
          <p:cNvPr id="8" name="Rectangle 16"/>
          <p:cNvSpPr>
            <a:spLocks noChangeArrowheads="1"/>
          </p:cNvSpPr>
          <p:nvPr/>
        </p:nvSpPr>
        <p:spPr bwMode="auto">
          <a:xfrm>
            <a:off x="990600" y="6248400"/>
            <a:ext cx="5643562" cy="228600"/>
          </a:xfrm>
          <a:prstGeom prst="rect">
            <a:avLst/>
          </a:prstGeom>
          <a:solidFill>
            <a:srgbClr val="003F69">
              <a:alpha val="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nSpc>
                <a:spcPct val="90000"/>
              </a:lnSpc>
            </a:pPr>
            <a:r>
              <a:rPr lang="en-US" sz="900" dirty="0">
                <a:solidFill>
                  <a:srgbClr val="086DB6"/>
                </a:solidFill>
              </a:rPr>
              <a:t>Office of Research and Development</a:t>
            </a:r>
          </a:p>
          <a:p>
            <a:pPr>
              <a:lnSpc>
                <a:spcPct val="90000"/>
              </a:lnSpc>
            </a:pPr>
            <a:r>
              <a:rPr lang="en-US" sz="900" dirty="0">
                <a:solidFill>
                  <a:srgbClr val="086DB6"/>
                </a:solidFill>
              </a:rPr>
              <a:t>National Exposure Research Laboratory, Computational Exposure Division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Implications of a Reduced Form Model</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19</a:t>
            </a:fld>
            <a:endParaRPr lang="en-US" dirty="0"/>
          </a:p>
        </p:txBody>
      </p:sp>
      <p:sp>
        <p:nvSpPr>
          <p:cNvPr id="6" name="Content Placeholder 2">
            <a:extLst>
              <a:ext uri="{FF2B5EF4-FFF2-40B4-BE49-F238E27FC236}">
                <a16:creationId xmlns:a16="http://schemas.microsoft.com/office/drawing/2014/main" id="{E1E1D293-6EB7-4527-9F7D-8D7FD5171661}"/>
              </a:ext>
            </a:extLst>
          </p:cNvPr>
          <p:cNvSpPr txBox="1">
            <a:spLocks/>
          </p:cNvSpPr>
          <p:nvPr/>
        </p:nvSpPr>
        <p:spPr>
          <a:xfrm>
            <a:off x="194650" y="1295400"/>
            <a:ext cx="5771830" cy="4819781"/>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State and local water quality managers like it</a:t>
            </a:r>
          </a:p>
          <a:p>
            <a:pPr lvl="1"/>
            <a:r>
              <a:rPr lang="en-US" dirty="0">
                <a:solidFill>
                  <a:srgbClr val="0070C0"/>
                </a:solidFill>
              </a:rPr>
              <a:t>Allows managers to run scenarios consistent with the dynamic simulations</a:t>
            </a:r>
          </a:p>
          <a:p>
            <a:r>
              <a:rPr lang="en-US" dirty="0"/>
              <a:t>Improved communication with stake holders</a:t>
            </a:r>
          </a:p>
          <a:p>
            <a:pPr lvl="1"/>
            <a:r>
              <a:rPr lang="en-US" dirty="0">
                <a:solidFill>
                  <a:srgbClr val="0070C0"/>
                </a:solidFill>
              </a:rPr>
              <a:t>Managers become familiar with the general model responses to nutrient loading</a:t>
            </a:r>
          </a:p>
          <a:p>
            <a:pPr lvl="1"/>
            <a:r>
              <a:rPr lang="en-US" dirty="0">
                <a:solidFill>
                  <a:srgbClr val="0070C0"/>
                </a:solidFill>
              </a:rPr>
              <a:t>Improved engagement with stakeholders</a:t>
            </a:r>
          </a:p>
        </p:txBody>
      </p:sp>
      <p:pic>
        <p:nvPicPr>
          <p:cNvPr id="7" name="Picture 6" descr="Watershed_model_relationships.tiff">
            <a:extLst>
              <a:ext uri="{FF2B5EF4-FFF2-40B4-BE49-F238E27FC236}">
                <a16:creationId xmlns:a16="http://schemas.microsoft.com/office/drawing/2014/main" id="{9CBDEFA3-7C1D-436D-9020-703E176D565D}"/>
              </a:ext>
            </a:extLst>
          </p:cNvPr>
          <p:cNvPicPr/>
          <p:nvPr/>
        </p:nvPicPr>
        <p:blipFill rotWithShape="1">
          <a:blip r:embed="rId3" cstate="email">
            <a:extLst>
              <a:ext uri="{28A0092B-C50C-407E-A947-70E740481C1C}">
                <a14:useLocalDpi xmlns:a14="http://schemas.microsoft.com/office/drawing/2010/main"/>
              </a:ext>
            </a:extLst>
          </a:blip>
          <a:srcRect/>
          <a:stretch/>
        </p:blipFill>
        <p:spPr>
          <a:xfrm>
            <a:off x="6172200" y="914400"/>
            <a:ext cx="5486400" cy="5737225"/>
          </a:xfrm>
          <a:prstGeom prst="rect">
            <a:avLst/>
          </a:prstGeom>
        </p:spPr>
      </p:pic>
      <p:sp>
        <p:nvSpPr>
          <p:cNvPr id="8" name="TextBox 7">
            <a:extLst>
              <a:ext uri="{FF2B5EF4-FFF2-40B4-BE49-F238E27FC236}">
                <a16:creationId xmlns:a16="http://schemas.microsoft.com/office/drawing/2014/main" id="{F7C67292-C34B-41D1-B43A-20E473B28708}"/>
              </a:ext>
            </a:extLst>
          </p:cNvPr>
          <p:cNvSpPr txBox="1"/>
          <p:nvPr/>
        </p:nvSpPr>
        <p:spPr>
          <a:xfrm>
            <a:off x="5678327" y="6554034"/>
            <a:ext cx="6328143" cy="338554"/>
          </a:xfrm>
          <a:prstGeom prst="rect">
            <a:avLst/>
          </a:prstGeom>
          <a:noFill/>
        </p:spPr>
        <p:txBody>
          <a:bodyPr wrap="none" rtlCol="0">
            <a:spAutoFit/>
          </a:bodyPr>
          <a:lstStyle/>
          <a:p>
            <a:r>
              <a:rPr lang="en-US" sz="1600" dirty="0"/>
              <a:t>http://cast.chesapeakebay.net/Documentation/ModelDocumentation</a:t>
            </a:r>
          </a:p>
        </p:txBody>
      </p:sp>
    </p:spTree>
    <p:extLst>
      <p:ext uri="{BB962C8B-B14F-4D97-AF65-F5344CB8AC3E}">
        <p14:creationId xmlns:p14="http://schemas.microsoft.com/office/powerpoint/2010/main" val="3606789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Future Directions: Land Use</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20</a:t>
            </a:fld>
            <a:endParaRPr lang="en-US" dirty="0"/>
          </a:p>
        </p:txBody>
      </p:sp>
      <p:sp>
        <p:nvSpPr>
          <p:cNvPr id="6" name="Content Placeholder 2">
            <a:extLst>
              <a:ext uri="{FF2B5EF4-FFF2-40B4-BE49-F238E27FC236}">
                <a16:creationId xmlns:a16="http://schemas.microsoft.com/office/drawing/2014/main" id="{E1E1D293-6EB7-4527-9F7D-8D7FD5171661}"/>
              </a:ext>
            </a:extLst>
          </p:cNvPr>
          <p:cNvSpPr txBox="1">
            <a:spLocks/>
          </p:cNvSpPr>
          <p:nvPr/>
        </p:nvSpPr>
        <p:spPr>
          <a:xfrm>
            <a:off x="194650" y="1295400"/>
            <a:ext cx="5771830" cy="3711785"/>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Represent land use change in the CMAQ modeling system</a:t>
            </a:r>
          </a:p>
          <a:p>
            <a:pPr lvl="1"/>
            <a:r>
              <a:rPr lang="en-US" dirty="0"/>
              <a:t> </a:t>
            </a:r>
            <a:r>
              <a:rPr lang="en-US" dirty="0">
                <a:solidFill>
                  <a:srgbClr val="0070C0"/>
                </a:solidFill>
              </a:rPr>
              <a:t>Connected to emissions</a:t>
            </a:r>
          </a:p>
          <a:p>
            <a:r>
              <a:rPr lang="en-US" dirty="0"/>
              <a:t>Better characterize agricultural and forest dynamics</a:t>
            </a:r>
          </a:p>
          <a:p>
            <a:r>
              <a:rPr lang="en-US" dirty="0"/>
              <a:t>Incorporate consequences of climate change under different scenarios</a:t>
            </a:r>
          </a:p>
          <a:p>
            <a:r>
              <a:rPr lang="en-US" dirty="0"/>
              <a:t>Enhance representation of land use change drivers</a:t>
            </a:r>
          </a:p>
        </p:txBody>
      </p:sp>
      <p:pic>
        <p:nvPicPr>
          <p:cNvPr id="7" name="Picture 6">
            <a:extLst>
              <a:ext uri="{FF2B5EF4-FFF2-40B4-BE49-F238E27FC236}">
                <a16:creationId xmlns:a16="http://schemas.microsoft.com/office/drawing/2014/main" id="{7CEB15ED-061D-4C39-99F9-E424BA7CCC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266825"/>
            <a:ext cx="4318000" cy="4318000"/>
          </a:xfrm>
          <a:prstGeom prst="rect">
            <a:avLst/>
          </a:prstGeom>
        </p:spPr>
      </p:pic>
      <p:sp>
        <p:nvSpPr>
          <p:cNvPr id="8" name="TextBox 7">
            <a:extLst>
              <a:ext uri="{FF2B5EF4-FFF2-40B4-BE49-F238E27FC236}">
                <a16:creationId xmlns:a16="http://schemas.microsoft.com/office/drawing/2014/main" id="{6CF92B09-5C37-4635-B8B5-2A0B2E2F4A13}"/>
              </a:ext>
            </a:extLst>
          </p:cNvPr>
          <p:cNvSpPr txBox="1"/>
          <p:nvPr/>
        </p:nvSpPr>
        <p:spPr>
          <a:xfrm>
            <a:off x="6477000" y="5715000"/>
            <a:ext cx="5636479" cy="1015663"/>
          </a:xfrm>
          <a:prstGeom prst="rect">
            <a:avLst/>
          </a:prstGeom>
          <a:noFill/>
        </p:spPr>
        <p:txBody>
          <a:bodyPr wrap="none" rtlCol="0">
            <a:spAutoFit/>
          </a:bodyPr>
          <a:lstStyle/>
          <a:p>
            <a:r>
              <a:rPr lang="en-US" sz="2000" dirty="0"/>
              <a:t>Chesapeake Bay and surrounding lands as </a:t>
            </a:r>
          </a:p>
          <a:p>
            <a:r>
              <a:rPr lang="en-US" sz="2000" dirty="0"/>
              <a:t>seen in a mosaic of Landsat images from 2014. </a:t>
            </a:r>
          </a:p>
          <a:p>
            <a:r>
              <a:rPr lang="en-US" sz="2000" dirty="0"/>
              <a:t>Credit: NOAA/USGS</a:t>
            </a:r>
          </a:p>
        </p:txBody>
      </p:sp>
    </p:spTree>
    <p:extLst>
      <p:ext uri="{BB962C8B-B14F-4D97-AF65-F5344CB8AC3E}">
        <p14:creationId xmlns:p14="http://schemas.microsoft.com/office/powerpoint/2010/main" val="3705195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Future Directions: Hydrology</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21</a:t>
            </a:fld>
            <a:endParaRPr lang="en-US" dirty="0"/>
          </a:p>
        </p:txBody>
      </p:sp>
      <p:sp>
        <p:nvSpPr>
          <p:cNvPr id="6" name="Content Placeholder 2">
            <a:extLst>
              <a:ext uri="{FF2B5EF4-FFF2-40B4-BE49-F238E27FC236}">
                <a16:creationId xmlns:a16="http://schemas.microsoft.com/office/drawing/2014/main" id="{E1E1D293-6EB7-4527-9F7D-8D7FD5171661}"/>
              </a:ext>
            </a:extLst>
          </p:cNvPr>
          <p:cNvSpPr txBox="1">
            <a:spLocks/>
          </p:cNvSpPr>
          <p:nvPr/>
        </p:nvSpPr>
        <p:spPr>
          <a:xfrm>
            <a:off x="194650" y="1295400"/>
            <a:ext cx="4429902" cy="4081117"/>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Fine scale models for priority watersheds</a:t>
            </a:r>
          </a:p>
          <a:p>
            <a:pPr lvl="1"/>
            <a:r>
              <a:rPr lang="en-US" dirty="0">
                <a:solidFill>
                  <a:srgbClr val="0070C0"/>
                </a:solidFill>
              </a:rPr>
              <a:t>Needed to resolve key features, source areas, etc.</a:t>
            </a:r>
          </a:p>
          <a:p>
            <a:r>
              <a:rPr lang="en-US" dirty="0"/>
              <a:t>Unstructured hydrodynamics and watershed models</a:t>
            </a:r>
          </a:p>
          <a:p>
            <a:r>
              <a:rPr lang="en-US" dirty="0"/>
              <a:t>Develop complementary monitoring system</a:t>
            </a:r>
          </a:p>
          <a:p>
            <a:r>
              <a:rPr lang="en-US" dirty="0"/>
              <a:t>Need meteorological and air quality linkages</a:t>
            </a:r>
          </a:p>
        </p:txBody>
      </p:sp>
      <p:sp>
        <p:nvSpPr>
          <p:cNvPr id="4" name="TextBox 3">
            <a:extLst>
              <a:ext uri="{FF2B5EF4-FFF2-40B4-BE49-F238E27FC236}">
                <a16:creationId xmlns:a16="http://schemas.microsoft.com/office/drawing/2014/main" id="{615B36FF-5DF2-46CE-A984-FAAF2F3B6AAC}"/>
              </a:ext>
            </a:extLst>
          </p:cNvPr>
          <p:cNvSpPr txBox="1"/>
          <p:nvPr/>
        </p:nvSpPr>
        <p:spPr>
          <a:xfrm>
            <a:off x="5867400" y="5948363"/>
            <a:ext cx="4464684" cy="461665"/>
          </a:xfrm>
          <a:prstGeom prst="rect">
            <a:avLst/>
          </a:prstGeom>
          <a:noFill/>
        </p:spPr>
        <p:txBody>
          <a:bodyPr wrap="none" rtlCol="0">
            <a:spAutoFit/>
          </a:bodyPr>
          <a:lstStyle/>
          <a:p>
            <a:r>
              <a:rPr lang="en-US" dirty="0"/>
              <a:t>SCHISM hydrodynamics model</a:t>
            </a:r>
          </a:p>
        </p:txBody>
      </p:sp>
      <p:pic>
        <p:nvPicPr>
          <p:cNvPr id="7" name="Picture 6">
            <a:extLst>
              <a:ext uri="{FF2B5EF4-FFF2-40B4-BE49-F238E27FC236}">
                <a16:creationId xmlns:a16="http://schemas.microsoft.com/office/drawing/2014/main" id="{B906CD47-44EA-4ECF-A8E5-6E596B752E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385887"/>
            <a:ext cx="7543800" cy="4557713"/>
          </a:xfrm>
          <a:prstGeom prst="rect">
            <a:avLst/>
          </a:prstGeom>
        </p:spPr>
      </p:pic>
    </p:spTree>
    <p:extLst>
      <p:ext uri="{BB962C8B-B14F-4D97-AF65-F5344CB8AC3E}">
        <p14:creationId xmlns:p14="http://schemas.microsoft.com/office/powerpoint/2010/main" val="4239952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Future Directions: Air-Quality</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22</a:t>
            </a:fld>
            <a:endParaRPr lang="en-US" dirty="0"/>
          </a:p>
        </p:txBody>
      </p:sp>
      <p:sp>
        <p:nvSpPr>
          <p:cNvPr id="6" name="Content Placeholder 2">
            <a:extLst>
              <a:ext uri="{FF2B5EF4-FFF2-40B4-BE49-F238E27FC236}">
                <a16:creationId xmlns:a16="http://schemas.microsoft.com/office/drawing/2014/main" id="{E1E1D293-6EB7-4527-9F7D-8D7FD5171661}"/>
              </a:ext>
            </a:extLst>
          </p:cNvPr>
          <p:cNvSpPr txBox="1">
            <a:spLocks/>
          </p:cNvSpPr>
          <p:nvPr/>
        </p:nvSpPr>
        <p:spPr>
          <a:xfrm>
            <a:off x="194649" y="1295400"/>
            <a:ext cx="7044351" cy="4228850"/>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Land use and hydrology models will have  &lt;1 km resolution</a:t>
            </a:r>
          </a:p>
          <a:p>
            <a:pPr lvl="1"/>
            <a:r>
              <a:rPr lang="en-US" dirty="0"/>
              <a:t> </a:t>
            </a:r>
            <a:r>
              <a:rPr lang="en-US" dirty="0">
                <a:solidFill>
                  <a:srgbClr val="0070C0"/>
                </a:solidFill>
              </a:rPr>
              <a:t>Not feasible for air-quality and meteorology</a:t>
            </a:r>
          </a:p>
          <a:p>
            <a:r>
              <a:rPr lang="en-US" dirty="0"/>
              <a:t>Land use and future scenario capability needed</a:t>
            </a:r>
          </a:p>
          <a:p>
            <a:pPr lvl="1"/>
            <a:r>
              <a:rPr lang="en-US" dirty="0"/>
              <a:t> </a:t>
            </a:r>
            <a:r>
              <a:rPr lang="en-US" dirty="0">
                <a:solidFill>
                  <a:srgbClr val="0070C0"/>
                </a:solidFill>
              </a:rPr>
              <a:t>Cannot constrain with observations</a:t>
            </a:r>
          </a:p>
          <a:p>
            <a:pPr lvl="1"/>
            <a:r>
              <a:rPr lang="en-US" dirty="0">
                <a:solidFill>
                  <a:srgbClr val="0070C0"/>
                </a:solidFill>
              </a:rPr>
              <a:t> Better coupling with WRF Noah LSM</a:t>
            </a:r>
          </a:p>
          <a:p>
            <a:r>
              <a:rPr lang="en-US" dirty="0"/>
              <a:t>Transport and fate of nutrients in terrestrial models differ by land use</a:t>
            </a:r>
          </a:p>
          <a:p>
            <a:pPr lvl="1"/>
            <a:r>
              <a:rPr lang="en-US" dirty="0"/>
              <a:t> </a:t>
            </a:r>
            <a:r>
              <a:rPr lang="en-US" dirty="0">
                <a:solidFill>
                  <a:srgbClr val="0070C0"/>
                </a:solidFill>
              </a:rPr>
              <a:t>Land use specific dry deposition model for CMAQ v5.3</a:t>
            </a:r>
            <a:r>
              <a:rPr lang="en-US" dirty="0"/>
              <a:t> </a:t>
            </a:r>
          </a:p>
        </p:txBody>
      </p:sp>
      <p:grpSp>
        <p:nvGrpSpPr>
          <p:cNvPr id="7" name="Group 6">
            <a:extLst>
              <a:ext uri="{FF2B5EF4-FFF2-40B4-BE49-F238E27FC236}">
                <a16:creationId xmlns:a16="http://schemas.microsoft.com/office/drawing/2014/main" id="{3EE5B0B5-5AD6-443C-A5F2-600432FD6A7C}"/>
              </a:ext>
            </a:extLst>
          </p:cNvPr>
          <p:cNvGrpSpPr/>
          <p:nvPr/>
        </p:nvGrpSpPr>
        <p:grpSpPr>
          <a:xfrm>
            <a:off x="7162800" y="1295400"/>
            <a:ext cx="3581400" cy="4648200"/>
            <a:chOff x="7162800" y="1295400"/>
            <a:chExt cx="3581400" cy="4648200"/>
          </a:xfrm>
        </p:grpSpPr>
        <p:pic>
          <p:nvPicPr>
            <p:cNvPr id="8" name="Picture 7">
              <a:extLst>
                <a:ext uri="{FF2B5EF4-FFF2-40B4-BE49-F238E27FC236}">
                  <a16:creationId xmlns:a16="http://schemas.microsoft.com/office/drawing/2014/main" id="{9730547E-7B82-4836-B4AE-7110963D8ABF}"/>
                </a:ext>
              </a:extLst>
            </p:cNvPr>
            <p:cNvPicPr>
              <a:picLocks noChangeAspect="1"/>
            </p:cNvPicPr>
            <p:nvPr/>
          </p:nvPicPr>
          <p:blipFill rotWithShape="1">
            <a:blip r:embed="rId3">
              <a:extLst>
                <a:ext uri="{28A0092B-C50C-407E-A947-70E740481C1C}">
                  <a14:useLocalDpi xmlns:a14="http://schemas.microsoft.com/office/drawing/2010/main" val="0"/>
                </a:ext>
              </a:extLst>
            </a:blip>
            <a:srcRect l="2084" t="16667"/>
            <a:stretch/>
          </p:blipFill>
          <p:spPr>
            <a:xfrm>
              <a:off x="7162800" y="4038600"/>
              <a:ext cx="3581400" cy="1905000"/>
            </a:xfrm>
            <a:prstGeom prst="rect">
              <a:avLst/>
            </a:prstGeom>
          </p:spPr>
        </p:pic>
        <p:sp>
          <p:nvSpPr>
            <p:cNvPr id="10" name="Rectangle 9">
              <a:extLst>
                <a:ext uri="{FF2B5EF4-FFF2-40B4-BE49-F238E27FC236}">
                  <a16:creationId xmlns:a16="http://schemas.microsoft.com/office/drawing/2014/main" id="{28C04D9E-C18A-43D4-989E-8D8DE84A4DBB}"/>
                </a:ext>
              </a:extLst>
            </p:cNvPr>
            <p:cNvSpPr/>
            <p:nvPr/>
          </p:nvSpPr>
          <p:spPr bwMode="auto">
            <a:xfrm>
              <a:off x="7239000" y="3848100"/>
              <a:ext cx="457200" cy="381000"/>
            </a:xfrm>
            <a:prstGeom prst="rect">
              <a:avLst/>
            </a:prstGeom>
            <a:solidFill>
              <a:srgbClr val="F2F2F2"/>
            </a:solidFill>
            <a:ln w="9525" cap="flat" cmpd="sng" algn="ctr">
              <a:solidFill>
                <a:srgbClr val="F2F2F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1" name="Rectangle 10">
              <a:extLst>
                <a:ext uri="{FF2B5EF4-FFF2-40B4-BE49-F238E27FC236}">
                  <a16:creationId xmlns:a16="http://schemas.microsoft.com/office/drawing/2014/main" id="{88832AB4-269D-4B12-800E-E18DA194F644}"/>
                </a:ext>
              </a:extLst>
            </p:cNvPr>
            <p:cNvSpPr/>
            <p:nvPr/>
          </p:nvSpPr>
          <p:spPr bwMode="auto">
            <a:xfrm>
              <a:off x="7391400" y="3733800"/>
              <a:ext cx="457200" cy="381000"/>
            </a:xfrm>
            <a:prstGeom prst="rect">
              <a:avLst/>
            </a:prstGeom>
            <a:solidFill>
              <a:srgbClr val="F2F2F2"/>
            </a:solidFill>
            <a:ln w="9525" cap="flat" cmpd="sng" algn="ctr">
              <a:solidFill>
                <a:srgbClr val="F2F2F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2" name="Down Arrow 4">
              <a:extLst>
                <a:ext uri="{FF2B5EF4-FFF2-40B4-BE49-F238E27FC236}">
                  <a16:creationId xmlns:a16="http://schemas.microsoft.com/office/drawing/2014/main" id="{BDD90D03-07DF-4266-A683-5B71A9A0D391}"/>
                </a:ext>
              </a:extLst>
            </p:cNvPr>
            <p:cNvSpPr/>
            <p:nvPr/>
          </p:nvSpPr>
          <p:spPr bwMode="auto">
            <a:xfrm>
              <a:off x="7658100" y="2252365"/>
              <a:ext cx="342900" cy="17145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3" name="TextBox 12">
              <a:extLst>
                <a:ext uri="{FF2B5EF4-FFF2-40B4-BE49-F238E27FC236}">
                  <a16:creationId xmlns:a16="http://schemas.microsoft.com/office/drawing/2014/main" id="{4F4A4C81-B3CF-4FFE-ACF8-4AD44ACE6200}"/>
                </a:ext>
              </a:extLst>
            </p:cNvPr>
            <p:cNvSpPr txBox="1"/>
            <p:nvPr/>
          </p:nvSpPr>
          <p:spPr>
            <a:xfrm>
              <a:off x="7848600" y="1295400"/>
              <a:ext cx="2206053" cy="830997"/>
            </a:xfrm>
            <a:prstGeom prst="rect">
              <a:avLst/>
            </a:prstGeom>
            <a:noFill/>
          </p:spPr>
          <p:txBody>
            <a:bodyPr wrap="none" rtlCol="0">
              <a:spAutoFit/>
            </a:bodyPr>
            <a:lstStyle/>
            <a:p>
              <a:r>
                <a:rPr lang="en-US" dirty="0"/>
                <a:t>CMAQ STAGE</a:t>
              </a:r>
            </a:p>
            <a:p>
              <a:r>
                <a:rPr lang="en-US" dirty="0"/>
                <a:t>Dry Deposition</a:t>
              </a:r>
            </a:p>
          </p:txBody>
        </p:sp>
        <p:sp>
          <p:nvSpPr>
            <p:cNvPr id="14" name="Down Arrow 11">
              <a:extLst>
                <a:ext uri="{FF2B5EF4-FFF2-40B4-BE49-F238E27FC236}">
                  <a16:creationId xmlns:a16="http://schemas.microsoft.com/office/drawing/2014/main" id="{AB846488-93C2-45B5-8D5F-1AFEE6ED9D0C}"/>
                </a:ext>
              </a:extLst>
            </p:cNvPr>
            <p:cNvSpPr/>
            <p:nvPr/>
          </p:nvSpPr>
          <p:spPr bwMode="auto">
            <a:xfrm>
              <a:off x="8039100" y="2252365"/>
              <a:ext cx="342900" cy="17145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5" name="Down Arrow 12">
              <a:extLst>
                <a:ext uri="{FF2B5EF4-FFF2-40B4-BE49-F238E27FC236}">
                  <a16:creationId xmlns:a16="http://schemas.microsoft.com/office/drawing/2014/main" id="{835A80E7-FE92-4975-972C-C17B7BDABAF7}"/>
                </a:ext>
              </a:extLst>
            </p:cNvPr>
            <p:cNvSpPr/>
            <p:nvPr/>
          </p:nvSpPr>
          <p:spPr bwMode="auto">
            <a:xfrm>
              <a:off x="8531212" y="2252365"/>
              <a:ext cx="79388" cy="17145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6" name="Down Arrow 14">
              <a:extLst>
                <a:ext uri="{FF2B5EF4-FFF2-40B4-BE49-F238E27FC236}">
                  <a16:creationId xmlns:a16="http://schemas.microsoft.com/office/drawing/2014/main" id="{8FFE6001-42AE-4FEB-AD89-1A1FCC9DE624}"/>
                </a:ext>
              </a:extLst>
            </p:cNvPr>
            <p:cNvSpPr/>
            <p:nvPr/>
          </p:nvSpPr>
          <p:spPr bwMode="auto">
            <a:xfrm>
              <a:off x="8759812" y="2252365"/>
              <a:ext cx="79388" cy="17145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7" name="Down Arrow 15">
              <a:extLst>
                <a:ext uri="{FF2B5EF4-FFF2-40B4-BE49-F238E27FC236}">
                  <a16:creationId xmlns:a16="http://schemas.microsoft.com/office/drawing/2014/main" id="{B2D83264-4D4B-49EC-B3DC-F20629CF0C7F}"/>
                </a:ext>
              </a:extLst>
            </p:cNvPr>
            <p:cNvSpPr/>
            <p:nvPr/>
          </p:nvSpPr>
          <p:spPr bwMode="auto">
            <a:xfrm flipH="1">
              <a:off x="8991600" y="2252365"/>
              <a:ext cx="226726" cy="17145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8" name="Down Arrow 16">
              <a:extLst>
                <a:ext uri="{FF2B5EF4-FFF2-40B4-BE49-F238E27FC236}">
                  <a16:creationId xmlns:a16="http://schemas.microsoft.com/office/drawing/2014/main" id="{D5C2B402-A092-45D4-8AF5-D2C20E9D97D3}"/>
                </a:ext>
              </a:extLst>
            </p:cNvPr>
            <p:cNvSpPr/>
            <p:nvPr/>
          </p:nvSpPr>
          <p:spPr bwMode="auto">
            <a:xfrm>
              <a:off x="9433788" y="2252365"/>
              <a:ext cx="76200" cy="17145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19" name="Down Arrow 17">
              <a:extLst>
                <a:ext uri="{FF2B5EF4-FFF2-40B4-BE49-F238E27FC236}">
                  <a16:creationId xmlns:a16="http://schemas.microsoft.com/office/drawing/2014/main" id="{A45D3256-DF42-4860-BC87-0C2EC18E77D1}"/>
                </a:ext>
              </a:extLst>
            </p:cNvPr>
            <p:cNvSpPr/>
            <p:nvPr/>
          </p:nvSpPr>
          <p:spPr bwMode="auto">
            <a:xfrm>
              <a:off x="9743283" y="2252365"/>
              <a:ext cx="79388" cy="17145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20" name="Down Arrow 18">
              <a:extLst>
                <a:ext uri="{FF2B5EF4-FFF2-40B4-BE49-F238E27FC236}">
                  <a16:creationId xmlns:a16="http://schemas.microsoft.com/office/drawing/2014/main" id="{AF7432C1-EB72-47B8-8E34-878C3B63FC49}"/>
                </a:ext>
              </a:extLst>
            </p:cNvPr>
            <p:cNvSpPr/>
            <p:nvPr/>
          </p:nvSpPr>
          <p:spPr bwMode="auto">
            <a:xfrm>
              <a:off x="10054653" y="2252365"/>
              <a:ext cx="79388" cy="17145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sp>
          <p:nvSpPr>
            <p:cNvPr id="21" name="Down Arrow 19">
              <a:extLst>
                <a:ext uri="{FF2B5EF4-FFF2-40B4-BE49-F238E27FC236}">
                  <a16:creationId xmlns:a16="http://schemas.microsoft.com/office/drawing/2014/main" id="{DED7F70E-A58D-4DEF-9780-F75760F12A35}"/>
                </a:ext>
              </a:extLst>
            </p:cNvPr>
            <p:cNvSpPr/>
            <p:nvPr/>
          </p:nvSpPr>
          <p:spPr bwMode="auto">
            <a:xfrm>
              <a:off x="10439400" y="2252365"/>
              <a:ext cx="79388" cy="171450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1" charset="-128"/>
              </a:endParaRPr>
            </a:p>
          </p:txBody>
        </p:sp>
      </p:grpSp>
    </p:spTree>
    <p:extLst>
      <p:ext uri="{BB962C8B-B14F-4D97-AF65-F5344CB8AC3E}">
        <p14:creationId xmlns:p14="http://schemas.microsoft.com/office/powerpoint/2010/main" val="1649208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Future Directions: Air-Quality</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23</a:t>
            </a:fld>
            <a:endParaRPr lang="en-US" dirty="0"/>
          </a:p>
        </p:txBody>
      </p:sp>
      <p:grpSp>
        <p:nvGrpSpPr>
          <p:cNvPr id="22" name="Group 21">
            <a:extLst>
              <a:ext uri="{FF2B5EF4-FFF2-40B4-BE49-F238E27FC236}">
                <a16:creationId xmlns:a16="http://schemas.microsoft.com/office/drawing/2014/main" id="{4BBE52F4-9B24-4C3D-9C65-FCB839E01FD5}"/>
              </a:ext>
            </a:extLst>
          </p:cNvPr>
          <p:cNvGrpSpPr/>
          <p:nvPr/>
        </p:nvGrpSpPr>
        <p:grpSpPr>
          <a:xfrm>
            <a:off x="609600" y="1061545"/>
            <a:ext cx="10929485" cy="5034456"/>
            <a:chOff x="609600" y="1061545"/>
            <a:chExt cx="10929485" cy="5034456"/>
          </a:xfrm>
        </p:grpSpPr>
        <p:pic>
          <p:nvPicPr>
            <p:cNvPr id="23" name="Picture 22">
              <a:extLst>
                <a:ext uri="{FF2B5EF4-FFF2-40B4-BE49-F238E27FC236}">
                  <a16:creationId xmlns:a16="http://schemas.microsoft.com/office/drawing/2014/main" id="{E982D813-1FF6-46A9-9FF5-C128DF758B9A}"/>
                </a:ext>
              </a:extLst>
            </p:cNvPr>
            <p:cNvPicPr>
              <a:picLocks noChangeAspect="1"/>
            </p:cNvPicPr>
            <p:nvPr/>
          </p:nvPicPr>
          <p:blipFill>
            <a:blip r:embed="rId2"/>
            <a:stretch>
              <a:fillRect/>
            </a:stretch>
          </p:blipFill>
          <p:spPr>
            <a:xfrm>
              <a:off x="2434940" y="1066800"/>
              <a:ext cx="1821880" cy="5029200"/>
            </a:xfrm>
            <a:prstGeom prst="rect">
              <a:avLst/>
            </a:prstGeom>
          </p:spPr>
        </p:pic>
        <p:pic>
          <p:nvPicPr>
            <p:cNvPr id="24" name="Picture 23">
              <a:extLst>
                <a:ext uri="{FF2B5EF4-FFF2-40B4-BE49-F238E27FC236}">
                  <a16:creationId xmlns:a16="http://schemas.microsoft.com/office/drawing/2014/main" id="{C7440BF5-91CF-4A20-B553-D4B7F92FF747}"/>
                </a:ext>
              </a:extLst>
            </p:cNvPr>
            <p:cNvPicPr>
              <a:picLocks noChangeAspect="1"/>
            </p:cNvPicPr>
            <p:nvPr/>
          </p:nvPicPr>
          <p:blipFill>
            <a:blip r:embed="rId3"/>
            <a:stretch>
              <a:fillRect/>
            </a:stretch>
          </p:blipFill>
          <p:spPr>
            <a:xfrm>
              <a:off x="609600" y="1066801"/>
              <a:ext cx="1821880" cy="5029200"/>
            </a:xfrm>
            <a:prstGeom prst="rect">
              <a:avLst/>
            </a:prstGeom>
          </p:spPr>
        </p:pic>
        <p:pic>
          <p:nvPicPr>
            <p:cNvPr id="25" name="Picture 24">
              <a:extLst>
                <a:ext uri="{FF2B5EF4-FFF2-40B4-BE49-F238E27FC236}">
                  <a16:creationId xmlns:a16="http://schemas.microsoft.com/office/drawing/2014/main" id="{B050CDBC-4010-462A-B0E5-DE2660098007}"/>
                </a:ext>
              </a:extLst>
            </p:cNvPr>
            <p:cNvPicPr>
              <a:picLocks noChangeAspect="1"/>
            </p:cNvPicPr>
            <p:nvPr/>
          </p:nvPicPr>
          <p:blipFill>
            <a:blip r:embed="rId4"/>
            <a:stretch>
              <a:fillRect/>
            </a:stretch>
          </p:blipFill>
          <p:spPr>
            <a:xfrm>
              <a:off x="4256820" y="1066800"/>
              <a:ext cx="1821880" cy="5029200"/>
            </a:xfrm>
            <a:prstGeom prst="rect">
              <a:avLst/>
            </a:prstGeom>
          </p:spPr>
        </p:pic>
        <p:pic>
          <p:nvPicPr>
            <p:cNvPr id="26" name="Picture 25">
              <a:extLst>
                <a:ext uri="{FF2B5EF4-FFF2-40B4-BE49-F238E27FC236}">
                  <a16:creationId xmlns:a16="http://schemas.microsoft.com/office/drawing/2014/main" id="{39A0A763-936C-4418-A54F-0AA55DE33BF7}"/>
                </a:ext>
              </a:extLst>
            </p:cNvPr>
            <p:cNvPicPr>
              <a:picLocks noChangeAspect="1"/>
            </p:cNvPicPr>
            <p:nvPr/>
          </p:nvPicPr>
          <p:blipFill>
            <a:blip r:embed="rId5"/>
            <a:stretch>
              <a:fillRect/>
            </a:stretch>
          </p:blipFill>
          <p:spPr>
            <a:xfrm>
              <a:off x="6078700" y="1066800"/>
              <a:ext cx="1821880" cy="5029200"/>
            </a:xfrm>
            <a:prstGeom prst="rect">
              <a:avLst/>
            </a:prstGeom>
          </p:spPr>
        </p:pic>
        <p:pic>
          <p:nvPicPr>
            <p:cNvPr id="27" name="Picture 26">
              <a:extLst>
                <a:ext uri="{FF2B5EF4-FFF2-40B4-BE49-F238E27FC236}">
                  <a16:creationId xmlns:a16="http://schemas.microsoft.com/office/drawing/2014/main" id="{194E8B5C-E6EA-4760-837D-14C4283010C7}"/>
                </a:ext>
              </a:extLst>
            </p:cNvPr>
            <p:cNvPicPr>
              <a:picLocks noChangeAspect="1"/>
            </p:cNvPicPr>
            <p:nvPr/>
          </p:nvPicPr>
          <p:blipFill>
            <a:blip r:embed="rId6"/>
            <a:stretch>
              <a:fillRect/>
            </a:stretch>
          </p:blipFill>
          <p:spPr>
            <a:xfrm>
              <a:off x="7895325" y="1066800"/>
              <a:ext cx="1821880" cy="5029200"/>
            </a:xfrm>
            <a:prstGeom prst="rect">
              <a:avLst/>
            </a:prstGeom>
          </p:spPr>
        </p:pic>
        <p:pic>
          <p:nvPicPr>
            <p:cNvPr id="28" name="Picture 27">
              <a:extLst>
                <a:ext uri="{FF2B5EF4-FFF2-40B4-BE49-F238E27FC236}">
                  <a16:creationId xmlns:a16="http://schemas.microsoft.com/office/drawing/2014/main" id="{2EC6ECBE-1EEE-4EDE-BC97-EB1DB6228617}"/>
                </a:ext>
              </a:extLst>
            </p:cNvPr>
            <p:cNvPicPr>
              <a:picLocks noChangeAspect="1"/>
            </p:cNvPicPr>
            <p:nvPr/>
          </p:nvPicPr>
          <p:blipFill>
            <a:blip r:embed="rId7"/>
            <a:stretch>
              <a:fillRect/>
            </a:stretch>
          </p:blipFill>
          <p:spPr>
            <a:xfrm>
              <a:off x="9717205" y="1061545"/>
              <a:ext cx="1821880" cy="5029200"/>
            </a:xfrm>
            <a:prstGeom prst="rect">
              <a:avLst/>
            </a:prstGeom>
          </p:spPr>
        </p:pic>
      </p:grpSp>
      <p:sp>
        <p:nvSpPr>
          <p:cNvPr id="4" name="TextBox 3">
            <a:extLst>
              <a:ext uri="{FF2B5EF4-FFF2-40B4-BE49-F238E27FC236}">
                <a16:creationId xmlns:a16="http://schemas.microsoft.com/office/drawing/2014/main" id="{DAC51FE9-1788-4ACE-BAAC-6D071F96E266}"/>
              </a:ext>
            </a:extLst>
          </p:cNvPr>
          <p:cNvSpPr txBox="1"/>
          <p:nvPr/>
        </p:nvSpPr>
        <p:spPr>
          <a:xfrm>
            <a:off x="3754448" y="6110780"/>
            <a:ext cx="4140877" cy="461665"/>
          </a:xfrm>
          <a:prstGeom prst="rect">
            <a:avLst/>
          </a:prstGeom>
          <a:noFill/>
        </p:spPr>
        <p:txBody>
          <a:bodyPr wrap="none" rtlCol="0">
            <a:spAutoFit/>
          </a:bodyPr>
          <a:lstStyle/>
          <a:p>
            <a:r>
              <a:rPr lang="en-US" dirty="0"/>
              <a:t>NH</a:t>
            </a:r>
            <a:r>
              <a:rPr lang="en-US" baseline="-25000" dirty="0"/>
              <a:t>3</a:t>
            </a:r>
            <a:r>
              <a:rPr lang="en-US" dirty="0"/>
              <a:t> dry deposition example</a:t>
            </a:r>
          </a:p>
        </p:txBody>
      </p:sp>
    </p:spTree>
    <p:extLst>
      <p:ext uri="{BB962C8B-B14F-4D97-AF65-F5344CB8AC3E}">
        <p14:creationId xmlns:p14="http://schemas.microsoft.com/office/powerpoint/2010/main" val="3865981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Computational Needs</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24</a:t>
            </a:fld>
            <a:endParaRPr lang="en-US" dirty="0"/>
          </a:p>
        </p:txBody>
      </p:sp>
      <p:sp>
        <p:nvSpPr>
          <p:cNvPr id="6" name="Content Placeholder 2">
            <a:extLst>
              <a:ext uri="{FF2B5EF4-FFF2-40B4-BE49-F238E27FC236}">
                <a16:creationId xmlns:a16="http://schemas.microsoft.com/office/drawing/2014/main" id="{E1E1D293-6EB7-4527-9F7D-8D7FD5171661}"/>
              </a:ext>
            </a:extLst>
          </p:cNvPr>
          <p:cNvSpPr txBox="1">
            <a:spLocks/>
          </p:cNvSpPr>
          <p:nvPr/>
        </p:nvSpPr>
        <p:spPr>
          <a:xfrm>
            <a:off x="194649" y="1295400"/>
            <a:ext cx="7821620" cy="5041380"/>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pPr marL="509587" indent="-342900">
              <a:buFont typeface="Arial" panose="020B0604020202020204" pitchFamily="34" charset="0"/>
              <a:buChar char="•"/>
            </a:pPr>
            <a:r>
              <a:rPr lang="en-US" dirty="0"/>
              <a:t>Big data and collaboration</a:t>
            </a:r>
          </a:p>
          <a:p>
            <a:pPr marL="973138" lvl="1" indent="-342900">
              <a:buFont typeface="Arial" panose="020B0604020202020204" pitchFamily="34" charset="0"/>
              <a:buChar char="•"/>
            </a:pPr>
            <a:r>
              <a:rPr lang="en-US" dirty="0">
                <a:solidFill>
                  <a:srgbClr val="0070C0"/>
                </a:solidFill>
              </a:rPr>
              <a:t>How to best make large input and output files available?</a:t>
            </a:r>
          </a:p>
          <a:p>
            <a:pPr marL="509587" indent="-342900">
              <a:buFont typeface="Arial" panose="020B0604020202020204" pitchFamily="34" charset="0"/>
              <a:buChar char="•"/>
            </a:pPr>
            <a:r>
              <a:rPr lang="en-US" dirty="0"/>
              <a:t>Airshed models need large parallel computational environments</a:t>
            </a:r>
          </a:p>
          <a:p>
            <a:pPr marL="509587" indent="-342900">
              <a:buFont typeface="Arial" panose="020B0604020202020204" pitchFamily="34" charset="0"/>
              <a:buChar char="•"/>
            </a:pPr>
            <a:r>
              <a:rPr lang="en-US" dirty="0"/>
              <a:t>Each modeling system has its own computational environment</a:t>
            </a:r>
          </a:p>
          <a:p>
            <a:pPr marL="973138" lvl="1" indent="-342900">
              <a:buFont typeface="Arial" panose="020B0604020202020204" pitchFamily="34" charset="0"/>
              <a:buChar char="•"/>
            </a:pPr>
            <a:r>
              <a:rPr lang="en-US" dirty="0">
                <a:solidFill>
                  <a:srgbClr val="0070C0"/>
                </a:solidFill>
              </a:rPr>
              <a:t>Containers and cloud computing?</a:t>
            </a:r>
          </a:p>
          <a:p>
            <a:pPr marL="509587" indent="-342900">
              <a:buFont typeface="Arial" panose="020B0604020202020204" pitchFamily="34" charset="0"/>
              <a:buChar char="•"/>
            </a:pPr>
            <a:r>
              <a:rPr lang="en-US" dirty="0"/>
              <a:t>How to best couple or link modeling systems?</a:t>
            </a:r>
          </a:p>
          <a:p>
            <a:pPr marL="973138" lvl="1" indent="-342900">
              <a:buFont typeface="Arial" panose="020B0604020202020204" pitchFamily="34" charset="0"/>
              <a:buChar char="•"/>
            </a:pPr>
            <a:r>
              <a:rPr lang="en-US" dirty="0">
                <a:solidFill>
                  <a:srgbClr val="0070C0"/>
                </a:solidFill>
              </a:rPr>
              <a:t>Library of models and modules?</a:t>
            </a:r>
          </a:p>
          <a:p>
            <a:pPr marL="973138" lvl="1" indent="-342900">
              <a:buFont typeface="Arial" panose="020B0604020202020204" pitchFamily="34" charset="0"/>
              <a:buChar char="•"/>
            </a:pPr>
            <a:r>
              <a:rPr lang="en-US" dirty="0">
                <a:solidFill>
                  <a:srgbClr val="0070C0"/>
                </a:solidFill>
              </a:rPr>
              <a:t>How can common datasets be leveraged across models, e.g. land use?</a:t>
            </a:r>
          </a:p>
        </p:txBody>
      </p:sp>
      <p:pic>
        <p:nvPicPr>
          <p:cNvPr id="22" name="Picture 21">
            <a:extLst>
              <a:ext uri="{FF2B5EF4-FFF2-40B4-BE49-F238E27FC236}">
                <a16:creationId xmlns:a16="http://schemas.microsoft.com/office/drawing/2014/main" id="{0756FD9B-DE13-483F-BEDA-DEB99D49E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269" y="4038600"/>
            <a:ext cx="4140679" cy="2743200"/>
          </a:xfrm>
          <a:prstGeom prst="rect">
            <a:avLst/>
          </a:prstGeom>
        </p:spPr>
      </p:pic>
      <p:pic>
        <p:nvPicPr>
          <p:cNvPr id="23" name="Picture 22">
            <a:extLst>
              <a:ext uri="{FF2B5EF4-FFF2-40B4-BE49-F238E27FC236}">
                <a16:creationId xmlns:a16="http://schemas.microsoft.com/office/drawing/2014/main" id="{C323CCC7-F731-4B76-8D87-DCB86C6D4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16269" y="1295400"/>
            <a:ext cx="3657600" cy="2743200"/>
          </a:xfrm>
          <a:prstGeom prst="rect">
            <a:avLst/>
          </a:prstGeom>
        </p:spPr>
      </p:pic>
    </p:spTree>
    <p:extLst>
      <p:ext uri="{BB962C8B-B14F-4D97-AF65-F5344CB8AC3E}">
        <p14:creationId xmlns:p14="http://schemas.microsoft.com/office/powerpoint/2010/main" val="17969215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Data Needs</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25</a:t>
            </a:fld>
            <a:endParaRPr lang="en-US" dirty="0"/>
          </a:p>
        </p:txBody>
      </p:sp>
      <p:sp>
        <p:nvSpPr>
          <p:cNvPr id="6" name="Content Placeholder 2">
            <a:extLst>
              <a:ext uri="{FF2B5EF4-FFF2-40B4-BE49-F238E27FC236}">
                <a16:creationId xmlns:a16="http://schemas.microsoft.com/office/drawing/2014/main" id="{E1E1D293-6EB7-4527-9F7D-8D7FD5171661}"/>
              </a:ext>
            </a:extLst>
          </p:cNvPr>
          <p:cNvSpPr txBox="1">
            <a:spLocks/>
          </p:cNvSpPr>
          <p:nvPr/>
        </p:nvSpPr>
        <p:spPr>
          <a:xfrm>
            <a:off x="194649" y="1295400"/>
            <a:ext cx="7821620" cy="5336846"/>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pPr marL="509587" indent="-342900">
              <a:buFont typeface="Arial" panose="020B0604020202020204" pitchFamily="34" charset="0"/>
              <a:buChar char="•"/>
            </a:pPr>
            <a:r>
              <a:rPr lang="en-US" dirty="0"/>
              <a:t>Dry deposition measurements exist only for a small number of species for a limited number of sites and times</a:t>
            </a:r>
          </a:p>
          <a:p>
            <a:pPr marL="800100" lvl="1" indent="-342900">
              <a:buFont typeface="Arial" panose="020B0604020202020204" pitchFamily="34" charset="0"/>
              <a:buChar char="•"/>
            </a:pPr>
            <a:r>
              <a:rPr lang="en-US" dirty="0">
                <a:solidFill>
                  <a:srgbClr val="0070C0"/>
                </a:solidFill>
              </a:rPr>
              <a:t>Existing measurements are not housed in a common location or format</a:t>
            </a:r>
          </a:p>
          <a:p>
            <a:pPr marL="509587" indent="-342900">
              <a:buFont typeface="Arial" panose="020B0604020202020204" pitchFamily="34" charset="0"/>
              <a:buChar char="•"/>
            </a:pPr>
            <a:r>
              <a:rPr lang="en-US" dirty="0"/>
              <a:t>Model </a:t>
            </a:r>
            <a:r>
              <a:rPr lang="en-US" dirty="0" err="1"/>
              <a:t>intercomparison</a:t>
            </a:r>
            <a:r>
              <a:rPr lang="en-US" dirty="0"/>
              <a:t> studies needed</a:t>
            </a:r>
          </a:p>
          <a:p>
            <a:pPr marL="800100" lvl="1" indent="-342900">
              <a:buFont typeface="Arial" panose="020B0604020202020204" pitchFamily="34" charset="0"/>
              <a:buChar char="•"/>
            </a:pPr>
            <a:r>
              <a:rPr lang="en-US" dirty="0">
                <a:solidFill>
                  <a:srgbClr val="0070C0"/>
                </a:solidFill>
              </a:rPr>
              <a:t>Do other modeling systems exhibit the similar sensitivities? </a:t>
            </a:r>
          </a:p>
          <a:p>
            <a:pPr marL="509587" indent="-342900">
              <a:buFont typeface="Arial" panose="020B0604020202020204" pitchFamily="34" charset="0"/>
              <a:buChar char="•"/>
            </a:pPr>
            <a:r>
              <a:rPr lang="en-US" dirty="0"/>
              <a:t>What can we learn from reduced form models or machine learning?</a:t>
            </a:r>
          </a:p>
          <a:p>
            <a:pPr marL="1084262" lvl="2" indent="-342900">
              <a:buFont typeface="Arial" panose="020B0604020202020204" pitchFamily="34" charset="0"/>
              <a:buChar char="•"/>
            </a:pPr>
            <a:r>
              <a:rPr lang="en-US" dirty="0">
                <a:solidFill>
                  <a:srgbClr val="0070C0"/>
                </a:solidFill>
              </a:rPr>
              <a:t>Would a loosely constrained system produce similar environmental drivers?</a:t>
            </a:r>
          </a:p>
          <a:p>
            <a:pPr marL="0" indent="0">
              <a:buNone/>
            </a:pPr>
            <a:endParaRPr lang="en-US" dirty="0">
              <a:solidFill>
                <a:srgbClr val="0070C0"/>
              </a:solidFill>
            </a:endParaRPr>
          </a:p>
        </p:txBody>
      </p:sp>
      <p:pic>
        <p:nvPicPr>
          <p:cNvPr id="22" name="Picture 21">
            <a:extLst>
              <a:ext uri="{FF2B5EF4-FFF2-40B4-BE49-F238E27FC236}">
                <a16:creationId xmlns:a16="http://schemas.microsoft.com/office/drawing/2014/main" id="{0756FD9B-DE13-483F-BEDA-DEB99D49E2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6269" y="4038600"/>
            <a:ext cx="4140679" cy="2743200"/>
          </a:xfrm>
          <a:prstGeom prst="rect">
            <a:avLst/>
          </a:prstGeom>
        </p:spPr>
      </p:pic>
      <p:pic>
        <p:nvPicPr>
          <p:cNvPr id="23" name="Picture 22">
            <a:extLst>
              <a:ext uri="{FF2B5EF4-FFF2-40B4-BE49-F238E27FC236}">
                <a16:creationId xmlns:a16="http://schemas.microsoft.com/office/drawing/2014/main" id="{C323CCC7-F731-4B76-8D87-DCB86C6D44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6269" y="1295400"/>
            <a:ext cx="3657600" cy="2743200"/>
          </a:xfrm>
          <a:prstGeom prst="rect">
            <a:avLst/>
          </a:prstGeom>
        </p:spPr>
      </p:pic>
    </p:spTree>
    <p:extLst>
      <p:ext uri="{BB962C8B-B14F-4D97-AF65-F5344CB8AC3E}">
        <p14:creationId xmlns:p14="http://schemas.microsoft.com/office/powerpoint/2010/main" val="31827239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Summary</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26</a:t>
            </a:fld>
            <a:endParaRPr lang="en-US" dirty="0"/>
          </a:p>
        </p:txBody>
      </p:sp>
      <p:sp>
        <p:nvSpPr>
          <p:cNvPr id="6" name="Content Placeholder 2">
            <a:extLst>
              <a:ext uri="{FF2B5EF4-FFF2-40B4-BE49-F238E27FC236}">
                <a16:creationId xmlns:a16="http://schemas.microsoft.com/office/drawing/2014/main" id="{E1E1D293-6EB7-4527-9F7D-8D7FD5171661}"/>
              </a:ext>
            </a:extLst>
          </p:cNvPr>
          <p:cNvSpPr txBox="1">
            <a:spLocks/>
          </p:cNvSpPr>
          <p:nvPr/>
        </p:nvSpPr>
        <p:spPr>
          <a:xfrm>
            <a:off x="194649" y="1295400"/>
            <a:ext cx="11540151" cy="4524315"/>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Atmospheric deposition of nitrogen to the Chesapeake Bay watershed is about 1/3 of the total nitrogen load</a:t>
            </a:r>
          </a:p>
          <a:p>
            <a:r>
              <a:rPr lang="en-US" dirty="0"/>
              <a:t>NOx reductions due to the Clean Air Act have resulted in a large reduction in nitrogen loading to the watershed</a:t>
            </a:r>
          </a:p>
          <a:p>
            <a:r>
              <a:rPr lang="en-US" dirty="0"/>
              <a:t>CMAQ simulations capture the trends in wet deposition and ambient NOx well in Chesapeake Bay area</a:t>
            </a:r>
          </a:p>
          <a:p>
            <a:r>
              <a:rPr lang="en-US" dirty="0"/>
              <a:t>The reduced nitrogen fraction of deposition is increasing although the total nitrogen deposition is decreasing</a:t>
            </a:r>
          </a:p>
          <a:p>
            <a:pPr lvl="1"/>
            <a:r>
              <a:rPr lang="en-US" dirty="0"/>
              <a:t>Due to NOx and </a:t>
            </a:r>
            <a:r>
              <a:rPr lang="en-US" dirty="0" err="1"/>
              <a:t>SOx</a:t>
            </a:r>
            <a:r>
              <a:rPr lang="en-US" dirty="0"/>
              <a:t> reductions and near constant NH</a:t>
            </a:r>
            <a:r>
              <a:rPr lang="en-US" baseline="-25000" dirty="0"/>
              <a:t>3</a:t>
            </a:r>
            <a:r>
              <a:rPr lang="en-US" dirty="0"/>
              <a:t> emissions</a:t>
            </a:r>
          </a:p>
          <a:p>
            <a:r>
              <a:rPr lang="en-US" dirty="0"/>
              <a:t>Modeling is moving towards finer scales more in line with local water quality managers</a:t>
            </a:r>
          </a:p>
        </p:txBody>
      </p:sp>
    </p:spTree>
    <p:extLst>
      <p:ext uri="{BB962C8B-B14F-4D97-AF65-F5344CB8AC3E}">
        <p14:creationId xmlns:p14="http://schemas.microsoft.com/office/powerpoint/2010/main" val="14262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DC647-88A0-4565-BAFD-DC4982522B23}"/>
              </a:ext>
            </a:extLst>
          </p:cNvPr>
          <p:cNvSpPr>
            <a:spLocks noGrp="1"/>
          </p:cNvSpPr>
          <p:nvPr>
            <p:ph type="title"/>
          </p:nvPr>
        </p:nvSpPr>
        <p:spPr>
          <a:xfrm>
            <a:off x="2362200" y="76200"/>
            <a:ext cx="7289800" cy="990600"/>
          </a:xfrm>
        </p:spPr>
        <p:txBody>
          <a:bodyPr/>
          <a:lstStyle/>
          <a:p>
            <a:r>
              <a:rPr lang="en-US" sz="4000" dirty="0"/>
              <a:t>Motivation and Scope</a:t>
            </a:r>
          </a:p>
        </p:txBody>
      </p:sp>
      <p:graphicFrame>
        <p:nvGraphicFramePr>
          <p:cNvPr id="6" name="Content Placeholder 5">
            <a:extLst>
              <a:ext uri="{FF2B5EF4-FFF2-40B4-BE49-F238E27FC236}">
                <a16:creationId xmlns:a16="http://schemas.microsoft.com/office/drawing/2014/main" id="{DAE3579F-5279-4536-BEFF-90F19C969583}"/>
              </a:ext>
            </a:extLst>
          </p:cNvPr>
          <p:cNvGraphicFramePr>
            <a:graphicFrameLocks noGrp="1"/>
          </p:cNvGraphicFramePr>
          <p:nvPr>
            <p:ph idx="1"/>
            <p:extLst>
              <p:ext uri="{D42A27DB-BD31-4B8C-83A1-F6EECF244321}">
                <p14:modId xmlns:p14="http://schemas.microsoft.com/office/powerpoint/2010/main" val="1324546500"/>
              </p:ext>
            </p:extLst>
          </p:nvPr>
        </p:nvGraphicFramePr>
        <p:xfrm>
          <a:off x="1066800" y="1219200"/>
          <a:ext cx="10972800" cy="4419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23AA14FD-77EF-4EF1-ADEC-52CEBFE877D1}"/>
              </a:ext>
            </a:extLst>
          </p:cNvPr>
          <p:cNvSpPr>
            <a:spLocks noGrp="1"/>
          </p:cNvSpPr>
          <p:nvPr>
            <p:ph type="sldNum" sz="quarter" idx="12"/>
          </p:nvPr>
        </p:nvSpPr>
        <p:spPr/>
        <p:txBody>
          <a:bodyPr/>
          <a:lstStyle/>
          <a:p>
            <a:pPr>
              <a:defRPr/>
            </a:pPr>
            <a:fld id="{BEF2A795-0D1C-4340-A163-773CC4D3E4EC}" type="slidenum">
              <a:rPr lang="en-US" smtClean="0"/>
              <a:pPr>
                <a:defRPr/>
              </a:pPr>
              <a:t>2</a:t>
            </a:fld>
            <a:endParaRPr lang="en-US" dirty="0"/>
          </a:p>
        </p:txBody>
      </p:sp>
    </p:spTree>
    <p:extLst>
      <p:ext uri="{BB962C8B-B14F-4D97-AF65-F5344CB8AC3E}">
        <p14:creationId xmlns:p14="http://schemas.microsoft.com/office/powerpoint/2010/main" val="3939353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Application Driven Development</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3</a:t>
            </a:fld>
            <a:endParaRPr lang="en-US" dirty="0"/>
          </a:p>
        </p:txBody>
      </p:sp>
      <p:sp>
        <p:nvSpPr>
          <p:cNvPr id="8" name="TextBox 7">
            <a:extLst>
              <a:ext uri="{FF2B5EF4-FFF2-40B4-BE49-F238E27FC236}">
                <a16:creationId xmlns:a16="http://schemas.microsoft.com/office/drawing/2014/main" id="{A8B9D948-94CA-4C9A-A94C-B103FA85E68C}"/>
              </a:ext>
            </a:extLst>
          </p:cNvPr>
          <p:cNvSpPr txBox="1"/>
          <p:nvPr/>
        </p:nvSpPr>
        <p:spPr>
          <a:xfrm>
            <a:off x="7056615" y="6400800"/>
            <a:ext cx="4878259" cy="369332"/>
          </a:xfrm>
          <a:prstGeom prst="rect">
            <a:avLst/>
          </a:prstGeom>
          <a:noFill/>
        </p:spPr>
        <p:txBody>
          <a:bodyPr wrap="none" rtlCol="0">
            <a:spAutoFit/>
          </a:bodyPr>
          <a:lstStyle/>
          <a:p>
            <a:r>
              <a:rPr lang="en-US" sz="1800" dirty="0"/>
              <a:t>https://en.wikipedia.org/wiki/Chesapeake_Bay</a:t>
            </a:r>
          </a:p>
        </p:txBody>
      </p:sp>
      <p:grpSp>
        <p:nvGrpSpPr>
          <p:cNvPr id="9" name="Group 8">
            <a:extLst>
              <a:ext uri="{FF2B5EF4-FFF2-40B4-BE49-F238E27FC236}">
                <a16:creationId xmlns:a16="http://schemas.microsoft.com/office/drawing/2014/main" id="{37C309DD-FEB6-489B-9243-639875844C46}"/>
              </a:ext>
            </a:extLst>
          </p:cNvPr>
          <p:cNvGrpSpPr/>
          <p:nvPr/>
        </p:nvGrpSpPr>
        <p:grpSpPr>
          <a:xfrm>
            <a:off x="-332500" y="1279080"/>
            <a:ext cx="12524500" cy="5578919"/>
            <a:chOff x="283666" y="1699748"/>
            <a:chExt cx="5559064" cy="3658743"/>
          </a:xfrm>
        </p:grpSpPr>
        <p:pic>
          <p:nvPicPr>
            <p:cNvPr id="12" name="Picture 11">
              <a:extLst>
                <a:ext uri="{FF2B5EF4-FFF2-40B4-BE49-F238E27FC236}">
                  <a16:creationId xmlns:a16="http://schemas.microsoft.com/office/drawing/2014/main" id="{44FC623B-A1AB-4239-B173-ABB01AA3FD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9530" y="1699748"/>
              <a:ext cx="2743200" cy="3658743"/>
            </a:xfrm>
            <a:prstGeom prst="rect">
              <a:avLst/>
            </a:prstGeom>
          </p:spPr>
        </p:pic>
        <p:pic>
          <p:nvPicPr>
            <p:cNvPr id="10" name="Picture 9">
              <a:extLst>
                <a:ext uri="{FF2B5EF4-FFF2-40B4-BE49-F238E27FC236}">
                  <a16:creationId xmlns:a16="http://schemas.microsoft.com/office/drawing/2014/main" id="{77462362-12FC-4F09-9063-54C0C5BCC6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666" y="1699748"/>
              <a:ext cx="2743200" cy="2057400"/>
            </a:xfrm>
            <a:prstGeom prst="rect">
              <a:avLst/>
            </a:prstGeom>
          </p:spPr>
        </p:pic>
        <p:sp>
          <p:nvSpPr>
            <p:cNvPr id="11" name="TextBox 10">
              <a:extLst>
                <a:ext uri="{FF2B5EF4-FFF2-40B4-BE49-F238E27FC236}">
                  <a16:creationId xmlns:a16="http://schemas.microsoft.com/office/drawing/2014/main" id="{FE29ECA4-58D3-49BE-8C14-C12C949FBC59}"/>
                </a:ext>
              </a:extLst>
            </p:cNvPr>
            <p:cNvSpPr txBox="1"/>
            <p:nvPr/>
          </p:nvSpPr>
          <p:spPr>
            <a:xfrm>
              <a:off x="283666" y="3558909"/>
              <a:ext cx="2735044" cy="215444"/>
            </a:xfrm>
            <a:prstGeom prst="rect">
              <a:avLst/>
            </a:prstGeom>
            <a:noFill/>
          </p:spPr>
          <p:txBody>
            <a:bodyPr wrap="none" rtlCol="0">
              <a:spAutoFit/>
            </a:bodyPr>
            <a:lstStyle/>
            <a:p>
              <a:r>
                <a:rPr lang="en-US" sz="800" dirty="0">
                  <a:solidFill>
                    <a:schemeClr val="bg1"/>
                  </a:solidFill>
                </a:rPr>
                <a:t>https://scied.ucar.edu/blog/how-does-ozone-damage-plants</a:t>
              </a:r>
            </a:p>
          </p:txBody>
        </p:sp>
        <p:sp>
          <p:nvSpPr>
            <p:cNvPr id="13" name="TextBox 12">
              <a:extLst>
                <a:ext uri="{FF2B5EF4-FFF2-40B4-BE49-F238E27FC236}">
                  <a16:creationId xmlns:a16="http://schemas.microsoft.com/office/drawing/2014/main" id="{DE6625AC-3520-4294-9338-1A7D4FF9A7B4}"/>
                </a:ext>
              </a:extLst>
            </p:cNvPr>
            <p:cNvSpPr txBox="1"/>
            <p:nvPr/>
          </p:nvSpPr>
          <p:spPr>
            <a:xfrm>
              <a:off x="3336947" y="5143047"/>
              <a:ext cx="2074607" cy="215444"/>
            </a:xfrm>
            <a:prstGeom prst="rect">
              <a:avLst/>
            </a:prstGeom>
            <a:noFill/>
          </p:spPr>
          <p:txBody>
            <a:bodyPr wrap="none" rtlCol="0">
              <a:spAutoFit/>
            </a:bodyPr>
            <a:lstStyle/>
            <a:p>
              <a:r>
                <a:rPr lang="en-US" sz="800" dirty="0">
                  <a:solidFill>
                    <a:schemeClr val="bg1"/>
                  </a:solidFill>
                </a:rPr>
                <a:t>https://en.wikipedia.org/wiki/Eutrophication</a:t>
              </a:r>
            </a:p>
          </p:txBody>
        </p:sp>
        <p:pic>
          <p:nvPicPr>
            <p:cNvPr id="14" name="Picture 13">
              <a:extLst>
                <a:ext uri="{FF2B5EF4-FFF2-40B4-BE49-F238E27FC236}">
                  <a16:creationId xmlns:a16="http://schemas.microsoft.com/office/drawing/2014/main" id="{F949E183-D34F-4F87-AD71-0876C8818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666" y="3812267"/>
              <a:ext cx="2743200" cy="1543050"/>
            </a:xfrm>
            <a:prstGeom prst="rect">
              <a:avLst/>
            </a:prstGeom>
          </p:spPr>
        </p:pic>
        <p:sp>
          <p:nvSpPr>
            <p:cNvPr id="15" name="TextBox 14">
              <a:extLst>
                <a:ext uri="{FF2B5EF4-FFF2-40B4-BE49-F238E27FC236}">
                  <a16:creationId xmlns:a16="http://schemas.microsoft.com/office/drawing/2014/main" id="{9E96819C-5FBD-4888-8E3D-95C238B1F70D}"/>
                </a:ext>
              </a:extLst>
            </p:cNvPr>
            <p:cNvSpPr txBox="1"/>
            <p:nvPr/>
          </p:nvSpPr>
          <p:spPr>
            <a:xfrm>
              <a:off x="466622" y="5143047"/>
              <a:ext cx="2339102" cy="215444"/>
            </a:xfrm>
            <a:prstGeom prst="rect">
              <a:avLst/>
            </a:prstGeom>
            <a:noFill/>
          </p:spPr>
          <p:txBody>
            <a:bodyPr wrap="none" rtlCol="0">
              <a:spAutoFit/>
            </a:bodyPr>
            <a:lstStyle/>
            <a:p>
              <a:r>
                <a:rPr lang="en-US" sz="800" dirty="0">
                  <a:solidFill>
                    <a:schemeClr val="bg1"/>
                  </a:solidFill>
                </a:rPr>
                <a:t>http://www.noaa.gov/what-is-harmful-algal-bloom</a:t>
              </a:r>
            </a:p>
          </p:txBody>
        </p:sp>
      </p:grpSp>
      <p:sp>
        <p:nvSpPr>
          <p:cNvPr id="16" name="TextBox 15">
            <a:extLst>
              <a:ext uri="{FF2B5EF4-FFF2-40B4-BE49-F238E27FC236}">
                <a16:creationId xmlns:a16="http://schemas.microsoft.com/office/drawing/2014/main" id="{1E54A2D0-FF15-41C3-9687-8907BA96A82E}"/>
              </a:ext>
            </a:extLst>
          </p:cNvPr>
          <p:cNvSpPr txBox="1"/>
          <p:nvPr/>
        </p:nvSpPr>
        <p:spPr>
          <a:xfrm>
            <a:off x="232757" y="1754405"/>
            <a:ext cx="5545177" cy="2585323"/>
          </a:xfrm>
          <a:prstGeom prst="rect">
            <a:avLst/>
          </a:prstGeom>
          <a:noFill/>
        </p:spPr>
        <p:txBody>
          <a:bodyPr wrap="square" rtlCol="0">
            <a:spAutoFit/>
          </a:bodyPr>
          <a:lstStyle/>
          <a:p>
            <a:r>
              <a:rPr lang="en-US" sz="2400" b="1" dirty="0">
                <a:solidFill>
                  <a:schemeClr val="bg1"/>
                </a:solidFill>
              </a:rPr>
              <a:t>For many pollutants, the exchange between air and vegetation, soil, and/or water can greatly impact biodiversity, water quality and the ambient concentration most relevant to human exposure. </a:t>
            </a:r>
          </a:p>
          <a:p>
            <a:endParaRPr lang="en-US" dirty="0"/>
          </a:p>
        </p:txBody>
      </p:sp>
      <p:sp>
        <p:nvSpPr>
          <p:cNvPr id="17" name="Rectangle 16">
            <a:extLst>
              <a:ext uri="{FF2B5EF4-FFF2-40B4-BE49-F238E27FC236}">
                <a16:creationId xmlns:a16="http://schemas.microsoft.com/office/drawing/2014/main" id="{6EB566E9-13B0-498F-AB39-E1BE3FFB6824}"/>
              </a:ext>
            </a:extLst>
          </p:cNvPr>
          <p:cNvSpPr/>
          <p:nvPr/>
        </p:nvSpPr>
        <p:spPr>
          <a:xfrm>
            <a:off x="232756" y="4737362"/>
            <a:ext cx="5615137" cy="1785104"/>
          </a:xfrm>
          <a:prstGeom prst="rect">
            <a:avLst/>
          </a:prstGeom>
        </p:spPr>
        <p:txBody>
          <a:bodyPr wrap="square">
            <a:spAutoFit/>
          </a:bodyPr>
          <a:lstStyle/>
          <a:p>
            <a:r>
              <a:rPr lang="en-US" sz="2200" b="1" dirty="0">
                <a:solidFill>
                  <a:schemeClr val="bg1"/>
                </a:solidFill>
              </a:rPr>
              <a:t>One Biosphere modeling develops innovative responses to complex environmental challenges through better understanding of natural and man-made system interactions.</a:t>
            </a:r>
          </a:p>
          <a:p>
            <a:pPr lvl="1"/>
            <a:endParaRPr lang="en-US" sz="2200" b="1" dirty="0">
              <a:solidFill>
                <a:schemeClr val="bg1"/>
              </a:solidFill>
            </a:endParaRPr>
          </a:p>
        </p:txBody>
      </p:sp>
      <p:graphicFrame>
        <p:nvGraphicFramePr>
          <p:cNvPr id="18" name="Content Placeholder 7">
            <a:extLst>
              <a:ext uri="{FF2B5EF4-FFF2-40B4-BE49-F238E27FC236}">
                <a16:creationId xmlns:a16="http://schemas.microsoft.com/office/drawing/2014/main" id="{CF9814A7-9857-4ECD-8994-52E6195DDEB9}"/>
              </a:ext>
            </a:extLst>
          </p:cNvPr>
          <p:cNvGraphicFramePr>
            <a:graphicFrameLocks/>
          </p:cNvGraphicFramePr>
          <p:nvPr>
            <p:extLst>
              <p:ext uri="{D42A27DB-BD31-4B8C-83A1-F6EECF244321}">
                <p14:modId xmlns:p14="http://schemas.microsoft.com/office/powerpoint/2010/main" val="1301051130"/>
              </p:ext>
            </p:extLst>
          </p:nvPr>
        </p:nvGraphicFramePr>
        <p:xfrm>
          <a:off x="4049076" y="1600200"/>
          <a:ext cx="10058400" cy="4724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634984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Ecosystem Relevant Science Questions and Goals</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4</a:t>
            </a:fld>
            <a:endParaRPr lang="en-US" dirty="0"/>
          </a:p>
        </p:txBody>
      </p:sp>
      <p:grpSp>
        <p:nvGrpSpPr>
          <p:cNvPr id="19" name="Group 18">
            <a:extLst>
              <a:ext uri="{FF2B5EF4-FFF2-40B4-BE49-F238E27FC236}">
                <a16:creationId xmlns:a16="http://schemas.microsoft.com/office/drawing/2014/main" id="{E39DC153-A974-41F4-AB19-6F82506345C6}"/>
              </a:ext>
            </a:extLst>
          </p:cNvPr>
          <p:cNvGrpSpPr>
            <a:grpSpLocks noChangeAspect="1"/>
          </p:cNvGrpSpPr>
          <p:nvPr/>
        </p:nvGrpSpPr>
        <p:grpSpPr>
          <a:xfrm>
            <a:off x="7463575" y="2245189"/>
            <a:ext cx="2346789" cy="1828800"/>
            <a:chOff x="163850" y="788282"/>
            <a:chExt cx="6629401" cy="5505931"/>
          </a:xfrm>
        </p:grpSpPr>
        <p:pic>
          <p:nvPicPr>
            <p:cNvPr id="20" name="Picture 19">
              <a:extLst>
                <a:ext uri="{FF2B5EF4-FFF2-40B4-BE49-F238E27FC236}">
                  <a16:creationId xmlns:a16="http://schemas.microsoft.com/office/drawing/2014/main" id="{E933D35A-8983-4A6F-890C-37B57C79F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50" y="788282"/>
              <a:ext cx="6629401" cy="5505931"/>
            </a:xfrm>
            <a:prstGeom prst="rect">
              <a:avLst/>
            </a:prstGeom>
          </p:spPr>
        </p:pic>
        <p:grpSp>
          <p:nvGrpSpPr>
            <p:cNvPr id="21" name="Group 20">
              <a:extLst>
                <a:ext uri="{FF2B5EF4-FFF2-40B4-BE49-F238E27FC236}">
                  <a16:creationId xmlns:a16="http://schemas.microsoft.com/office/drawing/2014/main" id="{6028005B-4797-44F3-A7E2-55C7DAF056FE}"/>
                </a:ext>
              </a:extLst>
            </p:cNvPr>
            <p:cNvGrpSpPr/>
            <p:nvPr/>
          </p:nvGrpSpPr>
          <p:grpSpPr>
            <a:xfrm>
              <a:off x="1066800" y="2700883"/>
              <a:ext cx="5257800" cy="2482141"/>
              <a:chOff x="1216248" y="2013659"/>
              <a:chExt cx="5108351" cy="3073634"/>
            </a:xfrm>
          </p:grpSpPr>
          <p:sp>
            <p:nvSpPr>
              <p:cNvPr id="22" name="Rectangle 21">
                <a:extLst>
                  <a:ext uri="{FF2B5EF4-FFF2-40B4-BE49-F238E27FC236}">
                    <a16:creationId xmlns:a16="http://schemas.microsoft.com/office/drawing/2014/main" id="{A82CC363-2A0D-448D-8007-F11CC9D072A5}"/>
                  </a:ext>
                </a:extLst>
              </p:cNvPr>
              <p:cNvSpPr/>
              <p:nvPr/>
            </p:nvSpPr>
            <p:spPr>
              <a:xfrm>
                <a:off x="4419599" y="2036766"/>
                <a:ext cx="1905000" cy="3038157"/>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ectangle 22">
                <a:extLst>
                  <a:ext uri="{FF2B5EF4-FFF2-40B4-BE49-F238E27FC236}">
                    <a16:creationId xmlns:a16="http://schemas.microsoft.com/office/drawing/2014/main" id="{6AF11CFD-5ADD-4064-8C60-82F0C5247780}"/>
                  </a:ext>
                </a:extLst>
              </p:cNvPr>
              <p:cNvSpPr/>
              <p:nvPr/>
            </p:nvSpPr>
            <p:spPr>
              <a:xfrm>
                <a:off x="1216248" y="2049136"/>
                <a:ext cx="1905002" cy="3038157"/>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Rectangle 23">
                <a:extLst>
                  <a:ext uri="{FF2B5EF4-FFF2-40B4-BE49-F238E27FC236}">
                    <a16:creationId xmlns:a16="http://schemas.microsoft.com/office/drawing/2014/main" id="{D990B41A-89AE-4303-9CF7-DEBA82FD1ADB}"/>
                  </a:ext>
                </a:extLst>
              </p:cNvPr>
              <p:cNvSpPr/>
              <p:nvPr/>
            </p:nvSpPr>
            <p:spPr>
              <a:xfrm>
                <a:off x="2895599" y="2026029"/>
                <a:ext cx="1866900" cy="3048894"/>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Rectangle 24">
                <a:extLst>
                  <a:ext uri="{FF2B5EF4-FFF2-40B4-BE49-F238E27FC236}">
                    <a16:creationId xmlns:a16="http://schemas.microsoft.com/office/drawing/2014/main" id="{DA9BDC08-381E-476D-A1F7-E89A626F5707}"/>
                  </a:ext>
                </a:extLst>
              </p:cNvPr>
              <p:cNvSpPr>
                <a:spLocks noChangeAspect="1"/>
              </p:cNvSpPr>
              <p:nvPr/>
            </p:nvSpPr>
            <p:spPr>
              <a:xfrm>
                <a:off x="3638550" y="2013659"/>
                <a:ext cx="1866900" cy="3048894"/>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 name="Rectangle 25">
                <a:extLst>
                  <a:ext uri="{FF2B5EF4-FFF2-40B4-BE49-F238E27FC236}">
                    <a16:creationId xmlns:a16="http://schemas.microsoft.com/office/drawing/2014/main" id="{51C8398B-08C1-4207-BF61-7302541F174E}"/>
                  </a:ext>
                </a:extLst>
              </p:cNvPr>
              <p:cNvSpPr/>
              <p:nvPr/>
            </p:nvSpPr>
            <p:spPr>
              <a:xfrm>
                <a:off x="2074975" y="2013659"/>
                <a:ext cx="1866900" cy="3048894"/>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27" name="Text Placeholder 2">
            <a:extLst>
              <a:ext uri="{FF2B5EF4-FFF2-40B4-BE49-F238E27FC236}">
                <a16:creationId xmlns:a16="http://schemas.microsoft.com/office/drawing/2014/main" id="{1575E217-F696-40B1-888F-45C1D8AFB3FD}"/>
              </a:ext>
            </a:extLst>
          </p:cNvPr>
          <p:cNvSpPr txBox="1">
            <a:spLocks/>
          </p:cNvSpPr>
          <p:nvPr/>
        </p:nvSpPr>
        <p:spPr>
          <a:xfrm>
            <a:off x="203200" y="1447800"/>
            <a:ext cx="7423499" cy="4876800"/>
          </a:xfrm>
          <a:prstGeom prst="rect">
            <a:avLst/>
          </a:prstGeom>
        </p:spPr>
        <p:txBody>
          <a:bodyPr>
            <a:normAutofit lnSpcReduction="10000"/>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342900" indent="-342900">
              <a:buFont typeface="Arial" panose="020B0604020202020204" pitchFamily="34" charset="0"/>
              <a:buChar char="•"/>
            </a:pPr>
            <a:r>
              <a:rPr lang="en-US" sz="2400" dirty="0"/>
              <a:t>How does air pollution impact ecosystem health?</a:t>
            </a:r>
          </a:p>
          <a:p>
            <a:pPr marL="800100" lvl="1" indent="-342900">
              <a:buFont typeface="Arial" panose="020B0604020202020204" pitchFamily="34" charset="0"/>
              <a:buChar char="•"/>
            </a:pPr>
            <a:r>
              <a:rPr lang="en-US" dirty="0">
                <a:solidFill>
                  <a:srgbClr val="0070C0"/>
                </a:solidFill>
              </a:rPr>
              <a:t>What processes need to be captured in models?</a:t>
            </a:r>
          </a:p>
          <a:p>
            <a:pPr marL="342900" indent="-342900">
              <a:buFont typeface="Arial" panose="020B0604020202020204" pitchFamily="34" charset="0"/>
              <a:buChar char="•"/>
            </a:pPr>
            <a:r>
              <a:rPr lang="en-US" sz="2400" dirty="0"/>
              <a:t>How do we model processes on a regional scale without a robust network of measurements?</a:t>
            </a:r>
          </a:p>
          <a:p>
            <a:pPr marL="342900" indent="-342900">
              <a:buFont typeface="Arial" panose="020B0604020202020204" pitchFamily="34" charset="0"/>
              <a:buChar char="•"/>
            </a:pPr>
            <a:r>
              <a:rPr lang="en-US" sz="2400" dirty="0"/>
              <a:t>How do we estimate atmospheric loading for scenarios or climate?</a:t>
            </a:r>
          </a:p>
          <a:p>
            <a:pPr marL="800100" lvl="1" indent="-342900">
              <a:buFont typeface="Arial" panose="020B0604020202020204" pitchFamily="34" charset="0"/>
              <a:buChar char="•"/>
            </a:pPr>
            <a:r>
              <a:rPr lang="en-US" dirty="0">
                <a:solidFill>
                  <a:srgbClr val="0070C0"/>
                </a:solidFill>
              </a:rPr>
              <a:t>No observations are available</a:t>
            </a:r>
          </a:p>
          <a:p>
            <a:pPr marL="800100" lvl="1" indent="-342900">
              <a:buFont typeface="Arial" panose="020B0604020202020204" pitchFamily="34" charset="0"/>
              <a:buChar char="•"/>
            </a:pPr>
            <a:r>
              <a:rPr lang="en-US" dirty="0">
                <a:solidFill>
                  <a:srgbClr val="0070C0"/>
                </a:solidFill>
              </a:rPr>
              <a:t>May be outside of the parameterization space of empirical models</a:t>
            </a:r>
          </a:p>
          <a:p>
            <a:pPr marL="342900" indent="-342900">
              <a:buFont typeface="Arial" panose="020B0604020202020204" pitchFamily="34" charset="0"/>
              <a:buChar char="•"/>
            </a:pPr>
            <a:r>
              <a:rPr lang="en-US" sz="2400" dirty="0">
                <a:solidFill>
                  <a:srgbClr val="00B050"/>
                </a:solidFill>
              </a:rPr>
              <a:t>A process-level model is needed to credibly assess the impact that emissions, land use change, and agricultural practices have on air quality and ecosystem health</a:t>
            </a:r>
          </a:p>
        </p:txBody>
      </p:sp>
      <p:pic>
        <p:nvPicPr>
          <p:cNvPr id="28" name="Picture 27">
            <a:extLst>
              <a:ext uri="{FF2B5EF4-FFF2-40B4-BE49-F238E27FC236}">
                <a16:creationId xmlns:a16="http://schemas.microsoft.com/office/drawing/2014/main" id="{0C2F78C4-347A-414F-B380-31589F5F96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0545" y="1341456"/>
            <a:ext cx="2438400" cy="1828800"/>
          </a:xfrm>
          <a:prstGeom prst="rect">
            <a:avLst/>
          </a:prstGeom>
        </p:spPr>
      </p:pic>
      <p:grpSp>
        <p:nvGrpSpPr>
          <p:cNvPr id="29" name="Group 28">
            <a:extLst>
              <a:ext uri="{FF2B5EF4-FFF2-40B4-BE49-F238E27FC236}">
                <a16:creationId xmlns:a16="http://schemas.microsoft.com/office/drawing/2014/main" id="{15ACD860-BBD1-4E7A-9040-2521F1506D25}"/>
              </a:ext>
            </a:extLst>
          </p:cNvPr>
          <p:cNvGrpSpPr>
            <a:grpSpLocks noChangeAspect="1"/>
          </p:cNvGrpSpPr>
          <p:nvPr/>
        </p:nvGrpSpPr>
        <p:grpSpPr>
          <a:xfrm>
            <a:off x="8391345" y="4067188"/>
            <a:ext cx="3657600" cy="2733053"/>
            <a:chOff x="4849640" y="1295400"/>
            <a:chExt cx="7342360" cy="5486400"/>
          </a:xfrm>
        </p:grpSpPr>
        <p:pic>
          <p:nvPicPr>
            <p:cNvPr id="30" name="Picture 29">
              <a:extLst>
                <a:ext uri="{FF2B5EF4-FFF2-40B4-BE49-F238E27FC236}">
                  <a16:creationId xmlns:a16="http://schemas.microsoft.com/office/drawing/2014/main" id="{DE931CFB-735C-4346-8D7F-97453C980BA3}"/>
                </a:ext>
              </a:extLst>
            </p:cNvPr>
            <p:cNvPicPr>
              <a:picLocks noChangeAspect="1"/>
            </p:cNvPicPr>
            <p:nvPr/>
          </p:nvPicPr>
          <p:blipFill rotWithShape="1">
            <a:blip r:embed="rId6"/>
            <a:srcRect l="17713" t="11787" r="18629" b="1007"/>
            <a:stretch/>
          </p:blipFill>
          <p:spPr>
            <a:xfrm>
              <a:off x="4849640" y="1295400"/>
              <a:ext cx="7342360" cy="5486400"/>
            </a:xfrm>
            <a:prstGeom prst="rect">
              <a:avLst/>
            </a:prstGeom>
          </p:spPr>
        </p:pic>
        <p:sp>
          <p:nvSpPr>
            <p:cNvPr id="31" name="TextBox 30">
              <a:extLst>
                <a:ext uri="{FF2B5EF4-FFF2-40B4-BE49-F238E27FC236}">
                  <a16:creationId xmlns:a16="http://schemas.microsoft.com/office/drawing/2014/main" id="{FACC4B25-7933-4679-B952-DA66DC68DC63}"/>
                </a:ext>
              </a:extLst>
            </p:cNvPr>
            <p:cNvSpPr txBox="1"/>
            <p:nvPr/>
          </p:nvSpPr>
          <p:spPr>
            <a:xfrm>
              <a:off x="6448888" y="4388180"/>
              <a:ext cx="771114" cy="494270"/>
            </a:xfrm>
            <a:prstGeom prst="rect">
              <a:avLst/>
            </a:prstGeom>
            <a:solidFill>
              <a:srgbClr val="FFC000"/>
            </a:solidFill>
          </p:spPr>
          <p:txBody>
            <a:bodyPr wrap="square" rtlCol="0">
              <a:spAutoFit/>
            </a:bodyPr>
            <a:lstStyle/>
            <a:p>
              <a:r>
                <a:rPr lang="en-US" sz="500" b="1" dirty="0"/>
                <a:t>CMAQ</a:t>
              </a:r>
            </a:p>
            <a:p>
              <a:r>
                <a:rPr lang="en-US" sz="500" b="1" dirty="0"/>
                <a:t>WRF</a:t>
              </a:r>
            </a:p>
          </p:txBody>
        </p:sp>
      </p:grpSp>
    </p:spTree>
    <p:extLst>
      <p:ext uri="{BB962C8B-B14F-4D97-AF65-F5344CB8AC3E}">
        <p14:creationId xmlns:p14="http://schemas.microsoft.com/office/powerpoint/2010/main" val="950091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Application Driven Development</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5</a:t>
            </a:fld>
            <a:endParaRPr lang="en-US" dirty="0"/>
          </a:p>
        </p:txBody>
      </p:sp>
      <p:grpSp>
        <p:nvGrpSpPr>
          <p:cNvPr id="19" name="Group 18">
            <a:extLst>
              <a:ext uri="{FF2B5EF4-FFF2-40B4-BE49-F238E27FC236}">
                <a16:creationId xmlns:a16="http://schemas.microsoft.com/office/drawing/2014/main" id="{E39DC153-A974-41F4-AB19-6F82506345C6}"/>
              </a:ext>
            </a:extLst>
          </p:cNvPr>
          <p:cNvGrpSpPr>
            <a:grpSpLocks noChangeAspect="1"/>
          </p:cNvGrpSpPr>
          <p:nvPr/>
        </p:nvGrpSpPr>
        <p:grpSpPr>
          <a:xfrm>
            <a:off x="7463575" y="2245189"/>
            <a:ext cx="2346789" cy="1828800"/>
            <a:chOff x="163850" y="788282"/>
            <a:chExt cx="6629401" cy="5505931"/>
          </a:xfrm>
        </p:grpSpPr>
        <p:pic>
          <p:nvPicPr>
            <p:cNvPr id="20" name="Picture 19">
              <a:extLst>
                <a:ext uri="{FF2B5EF4-FFF2-40B4-BE49-F238E27FC236}">
                  <a16:creationId xmlns:a16="http://schemas.microsoft.com/office/drawing/2014/main" id="{E933D35A-8983-4A6F-890C-37B57C79FE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850" y="788282"/>
              <a:ext cx="6629401" cy="5505931"/>
            </a:xfrm>
            <a:prstGeom prst="rect">
              <a:avLst/>
            </a:prstGeom>
          </p:spPr>
        </p:pic>
        <p:grpSp>
          <p:nvGrpSpPr>
            <p:cNvPr id="21" name="Group 20">
              <a:extLst>
                <a:ext uri="{FF2B5EF4-FFF2-40B4-BE49-F238E27FC236}">
                  <a16:creationId xmlns:a16="http://schemas.microsoft.com/office/drawing/2014/main" id="{6028005B-4797-44F3-A7E2-55C7DAF056FE}"/>
                </a:ext>
              </a:extLst>
            </p:cNvPr>
            <p:cNvGrpSpPr/>
            <p:nvPr/>
          </p:nvGrpSpPr>
          <p:grpSpPr>
            <a:xfrm>
              <a:off x="1066800" y="2700883"/>
              <a:ext cx="5257800" cy="2482141"/>
              <a:chOff x="1216248" y="2013659"/>
              <a:chExt cx="5108351" cy="3073634"/>
            </a:xfrm>
          </p:grpSpPr>
          <p:sp>
            <p:nvSpPr>
              <p:cNvPr id="22" name="Rectangle 21">
                <a:extLst>
                  <a:ext uri="{FF2B5EF4-FFF2-40B4-BE49-F238E27FC236}">
                    <a16:creationId xmlns:a16="http://schemas.microsoft.com/office/drawing/2014/main" id="{A82CC363-2A0D-448D-8007-F11CC9D072A5}"/>
                  </a:ext>
                </a:extLst>
              </p:cNvPr>
              <p:cNvSpPr/>
              <p:nvPr/>
            </p:nvSpPr>
            <p:spPr>
              <a:xfrm>
                <a:off x="4419599" y="2036766"/>
                <a:ext cx="1905000" cy="3038157"/>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ectangle 22">
                <a:extLst>
                  <a:ext uri="{FF2B5EF4-FFF2-40B4-BE49-F238E27FC236}">
                    <a16:creationId xmlns:a16="http://schemas.microsoft.com/office/drawing/2014/main" id="{6AF11CFD-5ADD-4064-8C60-82F0C5247780}"/>
                  </a:ext>
                </a:extLst>
              </p:cNvPr>
              <p:cNvSpPr/>
              <p:nvPr/>
            </p:nvSpPr>
            <p:spPr>
              <a:xfrm>
                <a:off x="1216248" y="2049136"/>
                <a:ext cx="1905002" cy="3038157"/>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Rectangle 23">
                <a:extLst>
                  <a:ext uri="{FF2B5EF4-FFF2-40B4-BE49-F238E27FC236}">
                    <a16:creationId xmlns:a16="http://schemas.microsoft.com/office/drawing/2014/main" id="{D990B41A-89AE-4303-9CF7-DEBA82FD1ADB}"/>
                  </a:ext>
                </a:extLst>
              </p:cNvPr>
              <p:cNvSpPr/>
              <p:nvPr/>
            </p:nvSpPr>
            <p:spPr>
              <a:xfrm>
                <a:off x="2895599" y="2026029"/>
                <a:ext cx="1866900" cy="3048894"/>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Rectangle 24">
                <a:extLst>
                  <a:ext uri="{FF2B5EF4-FFF2-40B4-BE49-F238E27FC236}">
                    <a16:creationId xmlns:a16="http://schemas.microsoft.com/office/drawing/2014/main" id="{DA9BDC08-381E-476D-A1F7-E89A626F5707}"/>
                  </a:ext>
                </a:extLst>
              </p:cNvPr>
              <p:cNvSpPr>
                <a:spLocks noChangeAspect="1"/>
              </p:cNvSpPr>
              <p:nvPr/>
            </p:nvSpPr>
            <p:spPr>
              <a:xfrm>
                <a:off x="3638550" y="2013659"/>
                <a:ext cx="1866900" cy="3048894"/>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 name="Rectangle 25">
                <a:extLst>
                  <a:ext uri="{FF2B5EF4-FFF2-40B4-BE49-F238E27FC236}">
                    <a16:creationId xmlns:a16="http://schemas.microsoft.com/office/drawing/2014/main" id="{51C8398B-08C1-4207-BF61-7302541F174E}"/>
                  </a:ext>
                </a:extLst>
              </p:cNvPr>
              <p:cNvSpPr/>
              <p:nvPr/>
            </p:nvSpPr>
            <p:spPr>
              <a:xfrm>
                <a:off x="2074975" y="2013659"/>
                <a:ext cx="1866900" cy="3048894"/>
              </a:xfrm>
              <a:prstGeom prst="rect">
                <a:avLst/>
              </a:prstGeom>
              <a:blipFill dpi="0" rotWithShape="1">
                <a:blip r:embed="rId4">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sp>
        <p:nvSpPr>
          <p:cNvPr id="27" name="Text Placeholder 2">
            <a:extLst>
              <a:ext uri="{FF2B5EF4-FFF2-40B4-BE49-F238E27FC236}">
                <a16:creationId xmlns:a16="http://schemas.microsoft.com/office/drawing/2014/main" id="{1575E217-F696-40B1-888F-45C1D8AFB3FD}"/>
              </a:ext>
            </a:extLst>
          </p:cNvPr>
          <p:cNvSpPr txBox="1">
            <a:spLocks/>
          </p:cNvSpPr>
          <p:nvPr/>
        </p:nvSpPr>
        <p:spPr>
          <a:xfrm>
            <a:off x="203200" y="1447800"/>
            <a:ext cx="7423499" cy="4876800"/>
          </a:xfrm>
          <a:prstGeom prst="rect">
            <a:avLst/>
          </a:prstGeom>
        </p:spPr>
        <p:txBody>
          <a:bodyPr>
            <a:normAutofit lnSpcReduction="10000"/>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342900" indent="-342900">
              <a:buFont typeface="Arial" panose="020B0604020202020204" pitchFamily="34" charset="0"/>
              <a:buChar char="•"/>
            </a:pPr>
            <a:r>
              <a:rPr lang="en-US" sz="2400" dirty="0"/>
              <a:t>Agency Needs</a:t>
            </a:r>
          </a:p>
          <a:p>
            <a:pPr marL="800100" lvl="1" indent="-342900">
              <a:buFont typeface="Arial" panose="020B0604020202020204" pitchFamily="34" charset="0"/>
              <a:buChar char="•"/>
            </a:pPr>
            <a:r>
              <a:rPr lang="en-US" dirty="0">
                <a:solidFill>
                  <a:srgbClr val="0070C0"/>
                </a:solidFill>
              </a:rPr>
              <a:t>National Ambient Air Quality Standards (NAAQS) </a:t>
            </a:r>
          </a:p>
          <a:p>
            <a:pPr marL="800100" lvl="1" indent="-342900">
              <a:buFont typeface="Arial" panose="020B0604020202020204" pitchFamily="34" charset="0"/>
              <a:buChar char="•"/>
            </a:pPr>
            <a:r>
              <a:rPr lang="en-US" dirty="0">
                <a:solidFill>
                  <a:srgbClr val="0070C0"/>
                </a:solidFill>
              </a:rPr>
              <a:t>Secondary NAAQS</a:t>
            </a:r>
          </a:p>
          <a:p>
            <a:pPr marL="800100" lvl="1" indent="-342900">
              <a:buFont typeface="Arial" panose="020B0604020202020204" pitchFamily="34" charset="0"/>
              <a:buChar char="•"/>
            </a:pPr>
            <a:r>
              <a:rPr lang="en-US" dirty="0">
                <a:solidFill>
                  <a:srgbClr val="0070C0"/>
                </a:solidFill>
              </a:rPr>
              <a:t>Supports Total Maximum Daily Load (TMDL) assessments </a:t>
            </a:r>
          </a:p>
          <a:p>
            <a:pPr marL="800100" lvl="1" indent="-342900">
              <a:buFont typeface="Arial" panose="020B0604020202020204" pitchFamily="34" charset="0"/>
              <a:buChar char="•"/>
            </a:pPr>
            <a:r>
              <a:rPr lang="en-US" dirty="0">
                <a:solidFill>
                  <a:srgbClr val="0070C0"/>
                </a:solidFill>
              </a:rPr>
              <a:t>Critical Loads </a:t>
            </a:r>
          </a:p>
          <a:p>
            <a:pPr marL="800100" lvl="1" indent="-342900">
              <a:buFont typeface="Arial" panose="020B0604020202020204" pitchFamily="34" charset="0"/>
              <a:buChar char="•"/>
            </a:pPr>
            <a:r>
              <a:rPr lang="en-US" dirty="0">
                <a:solidFill>
                  <a:srgbClr val="0070C0"/>
                </a:solidFill>
              </a:rPr>
              <a:t>Regional Haze </a:t>
            </a:r>
          </a:p>
          <a:p>
            <a:pPr marL="800100" lvl="1" indent="-342900">
              <a:buFont typeface="Arial" panose="020B0604020202020204" pitchFamily="34" charset="0"/>
              <a:buChar char="•"/>
            </a:pPr>
            <a:r>
              <a:rPr lang="en-US" dirty="0">
                <a:solidFill>
                  <a:srgbClr val="0070C0"/>
                </a:solidFill>
              </a:rPr>
              <a:t>National Emissions Inventory</a:t>
            </a:r>
          </a:p>
          <a:p>
            <a:pPr marL="800100" lvl="1" indent="-342900">
              <a:buFont typeface="Arial" panose="020B0604020202020204" pitchFamily="34" charset="0"/>
              <a:buChar char="•"/>
            </a:pPr>
            <a:r>
              <a:rPr lang="en-US" dirty="0">
                <a:solidFill>
                  <a:srgbClr val="0070C0"/>
                </a:solidFill>
              </a:rPr>
              <a:t>Emerging contaminants and environmental stressors </a:t>
            </a:r>
          </a:p>
          <a:p>
            <a:pPr marL="800100" lvl="1" indent="-342900">
              <a:buFont typeface="Arial" panose="020B0604020202020204" pitchFamily="34" charset="0"/>
              <a:buChar char="•"/>
            </a:pPr>
            <a:r>
              <a:rPr lang="en-US" dirty="0">
                <a:solidFill>
                  <a:srgbClr val="0070C0"/>
                </a:solidFill>
              </a:rPr>
              <a:t>Climate and scenarios </a:t>
            </a:r>
          </a:p>
          <a:p>
            <a:pPr marL="800100" lvl="1" indent="-342900">
              <a:buFont typeface="Arial" panose="020B0604020202020204" pitchFamily="34" charset="0"/>
              <a:buChar char="•"/>
            </a:pPr>
            <a:r>
              <a:rPr lang="en-US" dirty="0">
                <a:solidFill>
                  <a:srgbClr val="0070C0"/>
                </a:solidFill>
              </a:rPr>
              <a:t>Support for regional and local environmental managers</a:t>
            </a:r>
          </a:p>
        </p:txBody>
      </p:sp>
      <p:pic>
        <p:nvPicPr>
          <p:cNvPr id="28" name="Picture 27">
            <a:extLst>
              <a:ext uri="{FF2B5EF4-FFF2-40B4-BE49-F238E27FC236}">
                <a16:creationId xmlns:a16="http://schemas.microsoft.com/office/drawing/2014/main" id="{0C2F78C4-347A-414F-B380-31589F5F96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0545" y="1341456"/>
            <a:ext cx="2438400" cy="1828800"/>
          </a:xfrm>
          <a:prstGeom prst="rect">
            <a:avLst/>
          </a:prstGeom>
        </p:spPr>
      </p:pic>
      <p:grpSp>
        <p:nvGrpSpPr>
          <p:cNvPr id="29" name="Group 28">
            <a:extLst>
              <a:ext uri="{FF2B5EF4-FFF2-40B4-BE49-F238E27FC236}">
                <a16:creationId xmlns:a16="http://schemas.microsoft.com/office/drawing/2014/main" id="{15ACD860-BBD1-4E7A-9040-2521F1506D25}"/>
              </a:ext>
            </a:extLst>
          </p:cNvPr>
          <p:cNvGrpSpPr>
            <a:grpSpLocks noChangeAspect="1"/>
          </p:cNvGrpSpPr>
          <p:nvPr/>
        </p:nvGrpSpPr>
        <p:grpSpPr>
          <a:xfrm>
            <a:off x="8391345" y="4067188"/>
            <a:ext cx="3657600" cy="2733053"/>
            <a:chOff x="4849640" y="1295400"/>
            <a:chExt cx="7342360" cy="5486400"/>
          </a:xfrm>
        </p:grpSpPr>
        <p:pic>
          <p:nvPicPr>
            <p:cNvPr id="30" name="Picture 29">
              <a:extLst>
                <a:ext uri="{FF2B5EF4-FFF2-40B4-BE49-F238E27FC236}">
                  <a16:creationId xmlns:a16="http://schemas.microsoft.com/office/drawing/2014/main" id="{DE931CFB-735C-4346-8D7F-97453C980BA3}"/>
                </a:ext>
              </a:extLst>
            </p:cNvPr>
            <p:cNvPicPr>
              <a:picLocks noChangeAspect="1"/>
            </p:cNvPicPr>
            <p:nvPr/>
          </p:nvPicPr>
          <p:blipFill rotWithShape="1">
            <a:blip r:embed="rId6"/>
            <a:srcRect l="17713" t="11787" r="18629" b="1007"/>
            <a:stretch/>
          </p:blipFill>
          <p:spPr>
            <a:xfrm>
              <a:off x="4849640" y="1295400"/>
              <a:ext cx="7342360" cy="5486400"/>
            </a:xfrm>
            <a:prstGeom prst="rect">
              <a:avLst/>
            </a:prstGeom>
          </p:spPr>
        </p:pic>
        <p:sp>
          <p:nvSpPr>
            <p:cNvPr id="31" name="TextBox 30">
              <a:extLst>
                <a:ext uri="{FF2B5EF4-FFF2-40B4-BE49-F238E27FC236}">
                  <a16:creationId xmlns:a16="http://schemas.microsoft.com/office/drawing/2014/main" id="{FACC4B25-7933-4679-B952-DA66DC68DC63}"/>
                </a:ext>
              </a:extLst>
            </p:cNvPr>
            <p:cNvSpPr txBox="1"/>
            <p:nvPr/>
          </p:nvSpPr>
          <p:spPr>
            <a:xfrm>
              <a:off x="6448888" y="4388180"/>
              <a:ext cx="771114" cy="494270"/>
            </a:xfrm>
            <a:prstGeom prst="rect">
              <a:avLst/>
            </a:prstGeom>
            <a:solidFill>
              <a:srgbClr val="FFC000"/>
            </a:solidFill>
          </p:spPr>
          <p:txBody>
            <a:bodyPr wrap="square" rtlCol="0">
              <a:spAutoFit/>
            </a:bodyPr>
            <a:lstStyle/>
            <a:p>
              <a:r>
                <a:rPr lang="en-US" sz="500" b="1" dirty="0"/>
                <a:t>CMAQ</a:t>
              </a:r>
            </a:p>
            <a:p>
              <a:r>
                <a:rPr lang="en-US" sz="500" b="1" dirty="0"/>
                <a:t>WRF</a:t>
              </a:r>
            </a:p>
          </p:txBody>
        </p:sp>
      </p:grpSp>
    </p:spTree>
    <p:extLst>
      <p:ext uri="{BB962C8B-B14F-4D97-AF65-F5344CB8AC3E}">
        <p14:creationId xmlns:p14="http://schemas.microsoft.com/office/powerpoint/2010/main" val="1189461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Application Driven Development</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6</a:t>
            </a:fld>
            <a:endParaRPr lang="en-US" dirty="0"/>
          </a:p>
        </p:txBody>
      </p:sp>
      <p:sp>
        <p:nvSpPr>
          <p:cNvPr id="17" name="Text Placeholder 2">
            <a:extLst>
              <a:ext uri="{FF2B5EF4-FFF2-40B4-BE49-F238E27FC236}">
                <a16:creationId xmlns:a16="http://schemas.microsoft.com/office/drawing/2014/main" id="{45B9D7E6-A6E9-4BAA-857F-1280F87BCD55}"/>
              </a:ext>
            </a:extLst>
          </p:cNvPr>
          <p:cNvSpPr txBox="1">
            <a:spLocks/>
          </p:cNvSpPr>
          <p:nvPr/>
        </p:nvSpPr>
        <p:spPr>
          <a:xfrm>
            <a:off x="203200" y="1447800"/>
            <a:ext cx="7645400" cy="4876800"/>
          </a:xfrm>
          <a:prstGeom prst="rect">
            <a:avLst/>
          </a:prstGeom>
        </p:spPr>
        <p:txBody>
          <a:bodyPr>
            <a:normAutofit/>
          </a:bodyPr>
          <a:lstStyle>
            <a:defPPr>
              <a:defRPr lang="en-US"/>
            </a:defPPr>
            <a:lvl1pPr algn="l" rtl="0" eaLnBrk="0" fontAlgn="base" hangingPunct="0">
              <a:spcBef>
                <a:spcPct val="0"/>
              </a:spcBef>
              <a:spcAft>
                <a:spcPct val="0"/>
              </a:spcAft>
              <a:defRPr sz="1200" kern="1200">
                <a:solidFill>
                  <a:schemeClr val="tx1"/>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 charset="-128"/>
                <a:cs typeface="+mn-cs"/>
              </a:defRPr>
            </a:lvl5pPr>
            <a:lvl6pPr marL="2286000" algn="l" defTabSz="914400" rtl="0" eaLnBrk="1" latinLnBrk="0" hangingPunct="1">
              <a:defRPr sz="2400" kern="1200">
                <a:solidFill>
                  <a:schemeClr val="tx1"/>
                </a:solidFill>
                <a:latin typeface="Arial" charset="0"/>
                <a:ea typeface="ＭＳ Ｐゴシック" pitchFamily="1" charset="-128"/>
                <a:cs typeface="+mn-cs"/>
              </a:defRPr>
            </a:lvl6pPr>
            <a:lvl7pPr marL="2743200" algn="l" defTabSz="914400" rtl="0" eaLnBrk="1" latinLnBrk="0" hangingPunct="1">
              <a:defRPr sz="2400" kern="1200">
                <a:solidFill>
                  <a:schemeClr val="tx1"/>
                </a:solidFill>
                <a:latin typeface="Arial" charset="0"/>
                <a:ea typeface="ＭＳ Ｐゴシック" pitchFamily="1" charset="-128"/>
                <a:cs typeface="+mn-cs"/>
              </a:defRPr>
            </a:lvl7pPr>
            <a:lvl8pPr marL="3200400" algn="l" defTabSz="914400" rtl="0" eaLnBrk="1" latinLnBrk="0" hangingPunct="1">
              <a:defRPr sz="2400" kern="1200">
                <a:solidFill>
                  <a:schemeClr val="tx1"/>
                </a:solidFill>
                <a:latin typeface="Arial" charset="0"/>
                <a:ea typeface="ＭＳ Ｐゴシック" pitchFamily="1" charset="-128"/>
                <a:cs typeface="+mn-cs"/>
              </a:defRPr>
            </a:lvl8pPr>
            <a:lvl9pPr marL="3657600" algn="l" defTabSz="914400" rtl="0" eaLnBrk="1" latinLnBrk="0" hangingPunct="1">
              <a:defRPr sz="2400" kern="1200">
                <a:solidFill>
                  <a:schemeClr val="tx1"/>
                </a:solidFill>
                <a:latin typeface="Arial" charset="0"/>
                <a:ea typeface="ＭＳ Ｐゴシック" pitchFamily="1" charset="-128"/>
                <a:cs typeface="+mn-cs"/>
              </a:defRPr>
            </a:lvl9pPr>
          </a:lstStyle>
          <a:p>
            <a:pPr marL="342900" indent="-342900">
              <a:buFont typeface="Arial" panose="020B0604020202020204" pitchFamily="34" charset="0"/>
              <a:buChar char="•"/>
            </a:pPr>
            <a:r>
              <a:rPr lang="en-US" sz="2400" dirty="0"/>
              <a:t>Model uncertainties</a:t>
            </a:r>
          </a:p>
          <a:p>
            <a:pPr marL="800100" lvl="1" indent="-342900">
              <a:buFont typeface="Arial" panose="020B0604020202020204" pitchFamily="34" charset="0"/>
              <a:buChar char="•"/>
            </a:pPr>
            <a:r>
              <a:rPr lang="en-US" dirty="0">
                <a:solidFill>
                  <a:srgbClr val="0070C0"/>
                </a:solidFill>
              </a:rPr>
              <a:t>Where do pollutants deposit</a:t>
            </a:r>
          </a:p>
          <a:p>
            <a:pPr marL="1257300" lvl="2" indent="-342900">
              <a:buFont typeface="Arial" panose="020B0604020202020204" pitchFamily="34" charset="0"/>
              <a:buChar char="•"/>
            </a:pPr>
            <a:r>
              <a:rPr lang="en-US" dirty="0">
                <a:solidFill>
                  <a:srgbClr val="0070C0"/>
                </a:solidFill>
              </a:rPr>
              <a:t>Plant surfaces, soils, vegetation uptake, etc.</a:t>
            </a:r>
          </a:p>
          <a:p>
            <a:pPr marL="800100" lvl="1" indent="-342900">
              <a:buFont typeface="Arial" panose="020B0604020202020204" pitchFamily="34" charset="0"/>
              <a:buChar char="•"/>
            </a:pPr>
            <a:r>
              <a:rPr lang="en-US" dirty="0">
                <a:solidFill>
                  <a:srgbClr val="0070C0"/>
                </a:solidFill>
              </a:rPr>
              <a:t>Emerging chemicals </a:t>
            </a:r>
          </a:p>
          <a:p>
            <a:pPr marL="800100" lvl="1" indent="-342900">
              <a:buFont typeface="Arial" panose="020B0604020202020204" pitchFamily="34" charset="0"/>
              <a:buChar char="•"/>
            </a:pPr>
            <a:r>
              <a:rPr lang="en-US" dirty="0">
                <a:solidFill>
                  <a:srgbClr val="0070C0"/>
                </a:solidFill>
              </a:rPr>
              <a:t>Air-ecosystem feedbacks</a:t>
            </a:r>
          </a:p>
          <a:p>
            <a:pPr marL="800100" lvl="1" indent="-342900">
              <a:buFont typeface="Arial" panose="020B0604020202020204" pitchFamily="34" charset="0"/>
              <a:buChar char="•"/>
            </a:pPr>
            <a:r>
              <a:rPr lang="en-US" dirty="0">
                <a:solidFill>
                  <a:srgbClr val="0070C0"/>
                </a:solidFill>
              </a:rPr>
              <a:t>Air pollution and climate stressors on ecosystems</a:t>
            </a:r>
          </a:p>
          <a:p>
            <a:pPr marL="342900" indent="-342900">
              <a:buFont typeface="Arial" panose="020B0604020202020204" pitchFamily="34" charset="0"/>
              <a:buChar char="•"/>
            </a:pPr>
            <a:r>
              <a:rPr lang="en-US" sz="2400" dirty="0"/>
              <a:t>Modeling needs</a:t>
            </a:r>
          </a:p>
          <a:p>
            <a:pPr marL="800100" lvl="1" indent="-342900">
              <a:buFont typeface="Arial" panose="020B0604020202020204" pitchFamily="34" charset="0"/>
              <a:buChar char="•"/>
            </a:pPr>
            <a:r>
              <a:rPr lang="en-US" dirty="0">
                <a:solidFill>
                  <a:srgbClr val="0070C0"/>
                </a:solidFill>
              </a:rPr>
              <a:t>Land use specific deposition</a:t>
            </a:r>
          </a:p>
          <a:p>
            <a:pPr marL="800100" lvl="1" indent="-342900">
              <a:buFont typeface="Arial" panose="020B0604020202020204" pitchFamily="34" charset="0"/>
              <a:buChar char="•"/>
            </a:pPr>
            <a:r>
              <a:rPr lang="en-US" dirty="0">
                <a:solidFill>
                  <a:srgbClr val="0070C0"/>
                </a:solidFill>
              </a:rPr>
              <a:t>Agricultural air quality</a:t>
            </a:r>
          </a:p>
          <a:p>
            <a:pPr marL="800100" lvl="1" indent="-342900">
              <a:buFont typeface="Arial" panose="020B0604020202020204" pitchFamily="34" charset="0"/>
              <a:buChar char="•"/>
            </a:pPr>
            <a:r>
              <a:rPr lang="en-US" dirty="0">
                <a:solidFill>
                  <a:srgbClr val="0070C0"/>
                </a:solidFill>
              </a:rPr>
              <a:t>Air, Land Use, Energy and Hydrology connections</a:t>
            </a:r>
          </a:p>
        </p:txBody>
      </p:sp>
      <p:pic>
        <p:nvPicPr>
          <p:cNvPr id="18" name="Picture 2" descr="Image result for ozone damage">
            <a:extLst>
              <a:ext uri="{FF2B5EF4-FFF2-40B4-BE49-F238E27FC236}">
                <a16:creationId xmlns:a16="http://schemas.microsoft.com/office/drawing/2014/main" id="{9826F551-DCF9-4647-97AA-0E791C369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4996" y="1443644"/>
            <a:ext cx="3810000" cy="24669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Picture">
            <a:extLst>
              <a:ext uri="{FF2B5EF4-FFF2-40B4-BE49-F238E27FC236}">
                <a16:creationId xmlns:a16="http://schemas.microsoft.com/office/drawing/2014/main" id="{5FE426BB-DA56-470B-AE2F-D87CAD2BD8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3921703"/>
            <a:ext cx="4122294"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705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The Chesapeake Bay Watershed</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7</a:t>
            </a:fld>
            <a:endParaRPr lang="en-US" dirty="0"/>
          </a:p>
        </p:txBody>
      </p:sp>
      <p:sp>
        <p:nvSpPr>
          <p:cNvPr id="6" name="Content Placeholder 2">
            <a:extLst>
              <a:ext uri="{FF2B5EF4-FFF2-40B4-BE49-F238E27FC236}">
                <a16:creationId xmlns:a16="http://schemas.microsoft.com/office/drawing/2014/main" id="{E73F22BD-2E62-4487-A46F-3ABFA9C0432F}"/>
              </a:ext>
            </a:extLst>
          </p:cNvPr>
          <p:cNvSpPr txBox="1">
            <a:spLocks/>
          </p:cNvSpPr>
          <p:nvPr/>
        </p:nvSpPr>
        <p:spPr>
          <a:xfrm>
            <a:off x="194650" y="1295400"/>
            <a:ext cx="6815750" cy="4598182"/>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Approximately 164,000 square kilometers and home to more than 18 million people</a:t>
            </a:r>
          </a:p>
          <a:p>
            <a:pPr lvl="1"/>
            <a:r>
              <a:rPr lang="en-US" dirty="0">
                <a:solidFill>
                  <a:srgbClr val="0070C0"/>
                </a:solidFill>
              </a:rPr>
              <a:t>Largest estuary in the United States</a:t>
            </a:r>
          </a:p>
          <a:p>
            <a:pPr lvl="1"/>
            <a:r>
              <a:rPr lang="en-US" dirty="0">
                <a:solidFill>
                  <a:srgbClr val="0070C0"/>
                </a:solidFill>
              </a:rPr>
              <a:t>Population increasing by about 150,000 people per year</a:t>
            </a:r>
          </a:p>
          <a:p>
            <a:r>
              <a:rPr lang="en-US" dirty="0"/>
              <a:t>Encompasses parts of six states and Washington D.C.</a:t>
            </a:r>
          </a:p>
          <a:p>
            <a:r>
              <a:rPr lang="en-US" dirty="0"/>
              <a:t>Land-to-water ratio of 14:1</a:t>
            </a:r>
          </a:p>
          <a:p>
            <a:pPr lvl="1"/>
            <a:r>
              <a:rPr lang="en-US" dirty="0">
                <a:solidFill>
                  <a:srgbClr val="0070C0"/>
                </a:solidFill>
              </a:rPr>
              <a:t>The largest of any coastal water body in the world</a:t>
            </a:r>
          </a:p>
          <a:p>
            <a:pPr lvl="1"/>
            <a:r>
              <a:rPr lang="en-US" dirty="0">
                <a:solidFill>
                  <a:srgbClr val="0070C0"/>
                </a:solidFill>
              </a:rPr>
              <a:t>Sensitive to atmospheric deposition</a:t>
            </a:r>
          </a:p>
        </p:txBody>
      </p:sp>
      <p:pic>
        <p:nvPicPr>
          <p:cNvPr id="7" name="Picture 6">
            <a:extLst>
              <a:ext uri="{FF2B5EF4-FFF2-40B4-BE49-F238E27FC236}">
                <a16:creationId xmlns:a16="http://schemas.microsoft.com/office/drawing/2014/main" id="{D2BB1216-B594-4F0B-A61B-4B716CF05E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914400"/>
            <a:ext cx="4970691" cy="5486400"/>
          </a:xfrm>
          <a:prstGeom prst="rect">
            <a:avLst/>
          </a:prstGeom>
        </p:spPr>
      </p:pic>
      <p:sp>
        <p:nvSpPr>
          <p:cNvPr id="8" name="TextBox 7">
            <a:extLst>
              <a:ext uri="{FF2B5EF4-FFF2-40B4-BE49-F238E27FC236}">
                <a16:creationId xmlns:a16="http://schemas.microsoft.com/office/drawing/2014/main" id="{A8B9D948-94CA-4C9A-A94C-B103FA85E68C}"/>
              </a:ext>
            </a:extLst>
          </p:cNvPr>
          <p:cNvSpPr txBox="1"/>
          <p:nvPr/>
        </p:nvSpPr>
        <p:spPr>
          <a:xfrm>
            <a:off x="7056615" y="6400800"/>
            <a:ext cx="4878259" cy="369332"/>
          </a:xfrm>
          <a:prstGeom prst="rect">
            <a:avLst/>
          </a:prstGeom>
          <a:noFill/>
        </p:spPr>
        <p:txBody>
          <a:bodyPr wrap="none" rtlCol="0">
            <a:spAutoFit/>
          </a:bodyPr>
          <a:lstStyle/>
          <a:p>
            <a:r>
              <a:rPr lang="en-US" sz="1800" dirty="0"/>
              <a:t>https://en.wikipedia.org/wiki/Chesapeake_Bay</a:t>
            </a:r>
          </a:p>
        </p:txBody>
      </p:sp>
    </p:spTree>
    <p:extLst>
      <p:ext uri="{BB962C8B-B14F-4D97-AF65-F5344CB8AC3E}">
        <p14:creationId xmlns:p14="http://schemas.microsoft.com/office/powerpoint/2010/main" val="21283968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A4C30-CE18-4D0A-A0D6-666E5E4241CD}"/>
              </a:ext>
            </a:extLst>
          </p:cNvPr>
          <p:cNvSpPr>
            <a:spLocks noGrp="1"/>
          </p:cNvSpPr>
          <p:nvPr>
            <p:ph type="title"/>
          </p:nvPr>
        </p:nvSpPr>
        <p:spPr>
          <a:xfrm>
            <a:off x="1981200" y="228600"/>
            <a:ext cx="10058400" cy="685800"/>
          </a:xfrm>
        </p:spPr>
        <p:txBody>
          <a:bodyPr/>
          <a:lstStyle/>
          <a:p>
            <a:r>
              <a:rPr lang="en-US" dirty="0"/>
              <a:t>The Chesapeake Bay Watershed</a:t>
            </a:r>
          </a:p>
        </p:txBody>
      </p:sp>
      <p:sp>
        <p:nvSpPr>
          <p:cNvPr id="3" name="Slide Number Placeholder 2">
            <a:extLst>
              <a:ext uri="{FF2B5EF4-FFF2-40B4-BE49-F238E27FC236}">
                <a16:creationId xmlns:a16="http://schemas.microsoft.com/office/drawing/2014/main" id="{94A28119-D82C-4FDC-9902-B832C5213D1E}"/>
              </a:ext>
            </a:extLst>
          </p:cNvPr>
          <p:cNvSpPr>
            <a:spLocks noGrp="1"/>
          </p:cNvSpPr>
          <p:nvPr>
            <p:ph type="sldNum" sz="quarter" idx="12"/>
          </p:nvPr>
        </p:nvSpPr>
        <p:spPr/>
        <p:txBody>
          <a:bodyPr/>
          <a:lstStyle/>
          <a:p>
            <a:pPr>
              <a:defRPr/>
            </a:pPr>
            <a:fld id="{BEF2A795-0D1C-4340-A163-773CC4D3E4EC}" type="slidenum">
              <a:rPr lang="en-US" smtClean="0"/>
              <a:pPr>
                <a:defRPr/>
              </a:pPr>
              <a:t>8</a:t>
            </a:fld>
            <a:endParaRPr lang="en-US" dirty="0"/>
          </a:p>
        </p:txBody>
      </p:sp>
      <p:sp>
        <p:nvSpPr>
          <p:cNvPr id="6" name="Content Placeholder 2">
            <a:extLst>
              <a:ext uri="{FF2B5EF4-FFF2-40B4-BE49-F238E27FC236}">
                <a16:creationId xmlns:a16="http://schemas.microsoft.com/office/drawing/2014/main" id="{E73F22BD-2E62-4487-A46F-3ABFA9C0432F}"/>
              </a:ext>
            </a:extLst>
          </p:cNvPr>
          <p:cNvSpPr txBox="1">
            <a:spLocks/>
          </p:cNvSpPr>
          <p:nvPr/>
        </p:nvSpPr>
        <p:spPr>
          <a:xfrm>
            <a:off x="194649" y="1295400"/>
            <a:ext cx="7653951" cy="4081117"/>
          </a:xfrm>
          <a:prstGeom prst="rect">
            <a:avLst/>
          </a:prstGeom>
        </p:spPr>
        <p:txBody>
          <a:bodyPr wrap="square">
            <a:spAutoFit/>
          </a:bodyPr>
          <a:lstStyle>
            <a:lvl1pPr marL="168275"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cs typeface="+mn-cs"/>
              </a:defRPr>
            </a:lvl1pPr>
            <a:lvl2pPr marL="458788" indent="-174625" algn="l" rtl="0" eaLnBrk="1" fontAlgn="base" hangingPunct="1">
              <a:spcBef>
                <a:spcPct val="20000"/>
              </a:spcBef>
              <a:spcAft>
                <a:spcPct val="0"/>
              </a:spcAft>
              <a:buClr>
                <a:srgbClr val="355777"/>
              </a:buClr>
              <a:buChar char="–"/>
              <a:defRPr sz="2400">
                <a:solidFill>
                  <a:schemeClr val="tx1"/>
                </a:solidFill>
                <a:latin typeface="+mn-lt"/>
                <a:ea typeface="+mn-ea"/>
              </a:defRPr>
            </a:lvl2pPr>
            <a:lvl3pPr marL="742950" indent="-168275" algn="l" rtl="0" eaLnBrk="1" fontAlgn="base" hangingPunct="1">
              <a:spcBef>
                <a:spcPct val="20000"/>
              </a:spcBef>
              <a:spcAft>
                <a:spcPct val="0"/>
              </a:spcAft>
              <a:buClr>
                <a:srgbClr val="355777"/>
              </a:buClr>
              <a:buSzPct val="90000"/>
              <a:buFont typeface="Times" pitchFamily="1" charset="0"/>
              <a:buChar char="•"/>
              <a:defRPr sz="2400">
                <a:solidFill>
                  <a:schemeClr val="tx1"/>
                </a:solidFill>
                <a:latin typeface="+mn-lt"/>
                <a:ea typeface="+mn-ea"/>
              </a:defRPr>
            </a:lvl3pPr>
            <a:lvl4pPr marL="1027113" indent="-169863" algn="l" rtl="0" eaLnBrk="1" fontAlgn="base" hangingPunct="1">
              <a:spcBef>
                <a:spcPct val="20000"/>
              </a:spcBef>
              <a:spcAft>
                <a:spcPct val="0"/>
              </a:spcAft>
              <a:buClr>
                <a:srgbClr val="355777"/>
              </a:buClr>
              <a:buChar char="–"/>
              <a:defRPr sz="2400">
                <a:solidFill>
                  <a:schemeClr val="tx1"/>
                </a:solidFill>
                <a:latin typeface="+mn-lt"/>
                <a:ea typeface="+mn-ea"/>
              </a:defRPr>
            </a:lvl4pPr>
            <a:lvl5pPr marL="1317625" indent="-176213" algn="l" rtl="0" eaLnBrk="1" fontAlgn="base" hangingPunct="1">
              <a:spcBef>
                <a:spcPct val="20000"/>
              </a:spcBef>
              <a:spcAft>
                <a:spcPct val="0"/>
              </a:spcAft>
              <a:buClr>
                <a:srgbClr val="355777"/>
              </a:buClr>
              <a:buChar char="»"/>
              <a:defRPr sz="2400" i="1">
                <a:solidFill>
                  <a:schemeClr val="tx1"/>
                </a:solidFill>
                <a:latin typeface="+mn-lt"/>
                <a:ea typeface="+mn-ea"/>
              </a:defRPr>
            </a:lvl5pPr>
            <a:lvl6pPr marL="1774825" indent="-176213" algn="l" rtl="0" eaLnBrk="1" fontAlgn="base" hangingPunct="1">
              <a:spcBef>
                <a:spcPct val="20000"/>
              </a:spcBef>
              <a:spcAft>
                <a:spcPct val="0"/>
              </a:spcAft>
              <a:buClr>
                <a:srgbClr val="355777"/>
              </a:buClr>
              <a:buChar char="»"/>
              <a:defRPr sz="2400" i="1">
                <a:solidFill>
                  <a:schemeClr val="tx1"/>
                </a:solidFill>
                <a:latin typeface="+mn-lt"/>
                <a:ea typeface="+mn-ea"/>
              </a:defRPr>
            </a:lvl6pPr>
            <a:lvl7pPr marL="2232025" indent="-176213" algn="l" rtl="0" eaLnBrk="1" fontAlgn="base" hangingPunct="1">
              <a:spcBef>
                <a:spcPct val="20000"/>
              </a:spcBef>
              <a:spcAft>
                <a:spcPct val="0"/>
              </a:spcAft>
              <a:buClr>
                <a:srgbClr val="355777"/>
              </a:buClr>
              <a:buChar char="»"/>
              <a:defRPr sz="2400" i="1">
                <a:solidFill>
                  <a:schemeClr val="tx1"/>
                </a:solidFill>
                <a:latin typeface="+mn-lt"/>
                <a:ea typeface="+mn-ea"/>
              </a:defRPr>
            </a:lvl7pPr>
            <a:lvl8pPr marL="2689225" indent="-176213" algn="l" rtl="0" eaLnBrk="1" fontAlgn="base" hangingPunct="1">
              <a:spcBef>
                <a:spcPct val="20000"/>
              </a:spcBef>
              <a:spcAft>
                <a:spcPct val="0"/>
              </a:spcAft>
              <a:buClr>
                <a:srgbClr val="355777"/>
              </a:buClr>
              <a:buChar char="»"/>
              <a:defRPr sz="2400" i="1">
                <a:solidFill>
                  <a:schemeClr val="tx1"/>
                </a:solidFill>
                <a:latin typeface="+mn-lt"/>
                <a:ea typeface="+mn-ea"/>
              </a:defRPr>
            </a:lvl8pPr>
            <a:lvl9pPr marL="3146425" indent="-176213" algn="l" rtl="0" eaLnBrk="1" fontAlgn="base" hangingPunct="1">
              <a:spcBef>
                <a:spcPct val="20000"/>
              </a:spcBef>
              <a:spcAft>
                <a:spcPct val="0"/>
              </a:spcAft>
              <a:buClr>
                <a:srgbClr val="355777"/>
              </a:buClr>
              <a:buChar char="»"/>
              <a:defRPr sz="2400" i="1">
                <a:solidFill>
                  <a:schemeClr val="tx1"/>
                </a:solidFill>
                <a:latin typeface="+mn-lt"/>
                <a:ea typeface="+mn-ea"/>
              </a:defRPr>
            </a:lvl9pPr>
          </a:lstStyle>
          <a:p>
            <a:r>
              <a:rPr lang="en-US" dirty="0"/>
              <a:t>Recreation and fisheries are important to the economy in the Chesapeake Bay</a:t>
            </a:r>
          </a:p>
          <a:p>
            <a:pPr lvl="1"/>
            <a:r>
              <a:rPr lang="en-US" dirty="0">
                <a:solidFill>
                  <a:srgbClr val="0070C0"/>
                </a:solidFill>
              </a:rPr>
              <a:t>Clean water and healthy habitats are necessary to support these activities</a:t>
            </a:r>
          </a:p>
          <a:p>
            <a:r>
              <a:rPr lang="en-US" dirty="0"/>
              <a:t>Chesapeake Bay Program (CBP) established in 1983 as a federal, state, and local/regional partnership</a:t>
            </a:r>
          </a:p>
          <a:p>
            <a:r>
              <a:rPr lang="en-US" dirty="0"/>
              <a:t>Water point sources, atmospheric deposition and agriculture are the largest sources of nitrogen loading to the Chesapeake Bay watershed</a:t>
            </a:r>
          </a:p>
          <a:p>
            <a:endParaRPr lang="en-US" dirty="0"/>
          </a:p>
        </p:txBody>
      </p:sp>
      <p:pic>
        <p:nvPicPr>
          <p:cNvPr id="7" name="Picture 2" descr="http://www.chesapeakebay.net/images/page/baywatershed(1).jpg">
            <a:extLst>
              <a:ext uri="{FF2B5EF4-FFF2-40B4-BE49-F238E27FC236}">
                <a16:creationId xmlns:a16="http://schemas.microsoft.com/office/drawing/2014/main" id="{36432C50-487B-4580-88B9-DF052A5F0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0353" y="990600"/>
            <a:ext cx="4029247"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13D074-273D-444B-8471-760AF1792427}"/>
              </a:ext>
            </a:extLst>
          </p:cNvPr>
          <p:cNvSpPr txBox="1"/>
          <p:nvPr/>
        </p:nvSpPr>
        <p:spPr>
          <a:xfrm>
            <a:off x="6858000" y="6488668"/>
            <a:ext cx="5463932" cy="369332"/>
          </a:xfrm>
          <a:prstGeom prst="rect">
            <a:avLst/>
          </a:prstGeom>
          <a:noFill/>
        </p:spPr>
        <p:txBody>
          <a:bodyPr wrap="none" rtlCol="0">
            <a:spAutoFit/>
          </a:bodyPr>
          <a:lstStyle/>
          <a:p>
            <a:r>
              <a:rPr lang="en-US" sz="1800" dirty="0"/>
              <a:t>https://www.chesapeakebay.net/discover/watershed</a:t>
            </a:r>
          </a:p>
        </p:txBody>
      </p:sp>
    </p:spTree>
    <p:extLst>
      <p:ext uri="{BB962C8B-B14F-4D97-AF65-F5344CB8AC3E}">
        <p14:creationId xmlns:p14="http://schemas.microsoft.com/office/powerpoint/2010/main" val="6367395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pt_CED_template_16_9.potx" id="{190C1147-29E3-462F-A102-0065B9B61066}" vid="{7B0EA3D8-847C-439C-82EF-8C5724B80D0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FD289E80-36CF-4CB8-95C5-C4B796734A36}">
  <ds:schemaRefs>
    <ds:schemaRef ds:uri="ESRI.ArcGIS.Mapping.OfficeIntegration.PowerPointInfo"/>
  </ds:schemaRefs>
</ds:datastoreItem>
</file>

<file path=customXml/itemProps10.xml><?xml version="1.0" encoding="utf-8"?>
<ds:datastoreItem xmlns:ds="http://schemas.openxmlformats.org/officeDocument/2006/customXml" ds:itemID="{42521324-0D91-4081-9BE9-DE4758BE368E}">
  <ds:schemaRefs>
    <ds:schemaRef ds:uri="ESRI.ArcGIS.Mapping.OfficeIntegration.PowerPointInfo"/>
  </ds:schemaRefs>
</ds:datastoreItem>
</file>

<file path=customXml/itemProps100.xml><?xml version="1.0" encoding="utf-8"?>
<ds:datastoreItem xmlns:ds="http://schemas.openxmlformats.org/officeDocument/2006/customXml" ds:itemID="{45C73425-F30D-4C84-88C2-8FC8E1DAE334}">
  <ds:schemaRefs>
    <ds:schemaRef ds:uri="ESRI.ArcGIS.Mapping.OfficeIntegration.PowerPointInfo"/>
  </ds:schemaRefs>
</ds:datastoreItem>
</file>

<file path=customXml/itemProps101.xml><?xml version="1.0" encoding="utf-8"?>
<ds:datastoreItem xmlns:ds="http://schemas.openxmlformats.org/officeDocument/2006/customXml" ds:itemID="{AD5502FE-402B-439A-AB32-12DBEE370151}">
  <ds:schemaRefs>
    <ds:schemaRef ds:uri="ESRI.ArcGIS.Mapping.OfficeIntegration.PowerPointInfo"/>
  </ds:schemaRefs>
</ds:datastoreItem>
</file>

<file path=customXml/itemProps102.xml><?xml version="1.0" encoding="utf-8"?>
<ds:datastoreItem xmlns:ds="http://schemas.openxmlformats.org/officeDocument/2006/customXml" ds:itemID="{924AC642-0A89-417B-9657-49B1AA689205}">
  <ds:schemaRefs>
    <ds:schemaRef ds:uri="ESRI.ArcGIS.Mapping.OfficeIntegration.PowerPointInfo"/>
  </ds:schemaRefs>
</ds:datastoreItem>
</file>

<file path=customXml/itemProps103.xml><?xml version="1.0" encoding="utf-8"?>
<ds:datastoreItem xmlns:ds="http://schemas.openxmlformats.org/officeDocument/2006/customXml" ds:itemID="{45F14691-A512-477A-B8E5-D23BCA625A84}">
  <ds:schemaRefs>
    <ds:schemaRef ds:uri="ESRI.ArcGIS.Mapping.OfficeIntegration.PowerPointInfo"/>
  </ds:schemaRefs>
</ds:datastoreItem>
</file>

<file path=customXml/itemProps104.xml><?xml version="1.0" encoding="utf-8"?>
<ds:datastoreItem xmlns:ds="http://schemas.openxmlformats.org/officeDocument/2006/customXml" ds:itemID="{69151E8D-0EED-4F50-A8AA-D5ABC4BBA035}">
  <ds:schemaRefs>
    <ds:schemaRef ds:uri="ESRI.ArcGIS.Mapping.OfficeIntegration.PowerPointInfo"/>
  </ds:schemaRefs>
</ds:datastoreItem>
</file>

<file path=customXml/itemProps105.xml><?xml version="1.0" encoding="utf-8"?>
<ds:datastoreItem xmlns:ds="http://schemas.openxmlformats.org/officeDocument/2006/customXml" ds:itemID="{EE699215-B509-43D6-8EAB-34A1AFC8727C}">
  <ds:schemaRefs>
    <ds:schemaRef ds:uri="ESRI.ArcGIS.Mapping.OfficeIntegration.PowerPointInfo"/>
  </ds:schemaRefs>
</ds:datastoreItem>
</file>

<file path=customXml/itemProps106.xml><?xml version="1.0" encoding="utf-8"?>
<ds:datastoreItem xmlns:ds="http://schemas.openxmlformats.org/officeDocument/2006/customXml" ds:itemID="{13D90F8D-CB6D-4A57-8A1D-BC85E70B092A}">
  <ds:schemaRefs>
    <ds:schemaRef ds:uri="ESRI.ArcGIS.Mapping.OfficeIntegration.PowerPointInfo"/>
  </ds:schemaRefs>
</ds:datastoreItem>
</file>

<file path=customXml/itemProps107.xml><?xml version="1.0" encoding="utf-8"?>
<ds:datastoreItem xmlns:ds="http://schemas.openxmlformats.org/officeDocument/2006/customXml" ds:itemID="{D8D1232A-3438-427F-8AD6-55A30EEFD71E}">
  <ds:schemaRefs>
    <ds:schemaRef ds:uri="ESRI.ArcGIS.Mapping.OfficeIntegration.PowerPointInfo"/>
  </ds:schemaRefs>
</ds:datastoreItem>
</file>

<file path=customXml/itemProps108.xml><?xml version="1.0" encoding="utf-8"?>
<ds:datastoreItem xmlns:ds="http://schemas.openxmlformats.org/officeDocument/2006/customXml" ds:itemID="{3D031171-2A83-4C9A-955C-A8384645AA3A}">
  <ds:schemaRefs>
    <ds:schemaRef ds:uri="ESRI.ArcGIS.Mapping.OfficeIntegration.PowerPointInfo"/>
  </ds:schemaRefs>
</ds:datastoreItem>
</file>

<file path=customXml/itemProps109.xml><?xml version="1.0" encoding="utf-8"?>
<ds:datastoreItem xmlns:ds="http://schemas.openxmlformats.org/officeDocument/2006/customXml" ds:itemID="{415F7F91-46F8-4D10-9478-2A1365618494}">
  <ds:schemaRefs>
    <ds:schemaRef ds:uri="ESRI.ArcGIS.Mapping.OfficeIntegration.PowerPointInfo"/>
  </ds:schemaRefs>
</ds:datastoreItem>
</file>

<file path=customXml/itemProps11.xml><?xml version="1.0" encoding="utf-8"?>
<ds:datastoreItem xmlns:ds="http://schemas.openxmlformats.org/officeDocument/2006/customXml" ds:itemID="{373AE5F9-ECCC-4FA7-8AF3-ADE9882CE0FB}">
  <ds:schemaRefs>
    <ds:schemaRef ds:uri="ESRI.ArcGIS.Mapping.OfficeIntegration.PowerPointInfo"/>
  </ds:schemaRefs>
</ds:datastoreItem>
</file>

<file path=customXml/itemProps110.xml><?xml version="1.0" encoding="utf-8"?>
<ds:datastoreItem xmlns:ds="http://schemas.openxmlformats.org/officeDocument/2006/customXml" ds:itemID="{1595F87B-0E8F-419D-8376-98D74A760AB0}">
  <ds:schemaRefs>
    <ds:schemaRef ds:uri="ESRI.ArcGIS.Mapping.OfficeIntegration.PowerPointInfo"/>
  </ds:schemaRefs>
</ds:datastoreItem>
</file>

<file path=customXml/itemProps111.xml><?xml version="1.0" encoding="utf-8"?>
<ds:datastoreItem xmlns:ds="http://schemas.openxmlformats.org/officeDocument/2006/customXml" ds:itemID="{6DD514F2-A938-47E5-AB7F-68E9E8F4927B}">
  <ds:schemaRefs>
    <ds:schemaRef ds:uri="ESRI.ArcGIS.Mapping.OfficeIntegration.PowerPointInfo"/>
  </ds:schemaRefs>
</ds:datastoreItem>
</file>

<file path=customXml/itemProps112.xml><?xml version="1.0" encoding="utf-8"?>
<ds:datastoreItem xmlns:ds="http://schemas.openxmlformats.org/officeDocument/2006/customXml" ds:itemID="{BED53AEA-5FE8-4F29-8AAD-DEB82231F4C7}">
  <ds:schemaRefs>
    <ds:schemaRef ds:uri="ESRI.ArcGIS.Mapping.OfficeIntegration.PowerPointInfo"/>
  </ds:schemaRefs>
</ds:datastoreItem>
</file>

<file path=customXml/itemProps113.xml><?xml version="1.0" encoding="utf-8"?>
<ds:datastoreItem xmlns:ds="http://schemas.openxmlformats.org/officeDocument/2006/customXml" ds:itemID="{4BD60771-2303-4A3A-A157-AF898F6D1FE0}">
  <ds:schemaRefs>
    <ds:schemaRef ds:uri="ESRI.ArcGIS.Mapping.OfficeIntegration.PowerPointInfo"/>
  </ds:schemaRefs>
</ds:datastoreItem>
</file>

<file path=customXml/itemProps114.xml><?xml version="1.0" encoding="utf-8"?>
<ds:datastoreItem xmlns:ds="http://schemas.openxmlformats.org/officeDocument/2006/customXml" ds:itemID="{7852561E-8E86-449D-9F77-6AC3AD3CF974}">
  <ds:schemaRefs>
    <ds:schemaRef ds:uri="ESRI.ArcGIS.Mapping.OfficeIntegration.PowerPointInfo"/>
  </ds:schemaRefs>
</ds:datastoreItem>
</file>

<file path=customXml/itemProps115.xml><?xml version="1.0" encoding="utf-8"?>
<ds:datastoreItem xmlns:ds="http://schemas.openxmlformats.org/officeDocument/2006/customXml" ds:itemID="{2EC9A05F-2D00-4759-82DB-F3114F6C3BA1}">
  <ds:schemaRefs>
    <ds:schemaRef ds:uri="ESRI.ArcGIS.Mapping.OfficeIntegration.PowerPointInfo"/>
  </ds:schemaRefs>
</ds:datastoreItem>
</file>

<file path=customXml/itemProps116.xml><?xml version="1.0" encoding="utf-8"?>
<ds:datastoreItem xmlns:ds="http://schemas.openxmlformats.org/officeDocument/2006/customXml" ds:itemID="{FD538D3E-647A-44B2-B826-44247F90022E}">
  <ds:schemaRefs>
    <ds:schemaRef ds:uri="ESRI.ArcGIS.Mapping.OfficeIntegration.PowerPointInfo"/>
  </ds:schemaRefs>
</ds:datastoreItem>
</file>

<file path=customXml/itemProps117.xml><?xml version="1.0" encoding="utf-8"?>
<ds:datastoreItem xmlns:ds="http://schemas.openxmlformats.org/officeDocument/2006/customXml" ds:itemID="{CCF3F95F-EC3E-4A8A-8659-E2D68EDE1A31}">
  <ds:schemaRefs>
    <ds:schemaRef ds:uri="ESRI.ArcGIS.Mapping.OfficeIntegration.PowerPointInfo"/>
  </ds:schemaRefs>
</ds:datastoreItem>
</file>

<file path=customXml/itemProps118.xml><?xml version="1.0" encoding="utf-8"?>
<ds:datastoreItem xmlns:ds="http://schemas.openxmlformats.org/officeDocument/2006/customXml" ds:itemID="{01FC22A3-7DF9-4CDC-970D-810AF6320007}">
  <ds:schemaRefs>
    <ds:schemaRef ds:uri="ESRI.ArcGIS.Mapping.OfficeIntegration.PowerPointInfo"/>
  </ds:schemaRefs>
</ds:datastoreItem>
</file>

<file path=customXml/itemProps119.xml><?xml version="1.0" encoding="utf-8"?>
<ds:datastoreItem xmlns:ds="http://schemas.openxmlformats.org/officeDocument/2006/customXml" ds:itemID="{19B8FE1F-296E-4A9E-A3B5-5711C9CB9C4A}">
  <ds:schemaRefs>
    <ds:schemaRef ds:uri="ESRI.ArcGIS.Mapping.OfficeIntegration.PowerPointInfo"/>
  </ds:schemaRefs>
</ds:datastoreItem>
</file>

<file path=customXml/itemProps12.xml><?xml version="1.0" encoding="utf-8"?>
<ds:datastoreItem xmlns:ds="http://schemas.openxmlformats.org/officeDocument/2006/customXml" ds:itemID="{61F22E5E-CAF1-43FF-B626-F9AB2B4FF26D}">
  <ds:schemaRefs>
    <ds:schemaRef ds:uri="ESRI.ArcGIS.Mapping.OfficeIntegration.PowerPointInfo"/>
  </ds:schemaRefs>
</ds:datastoreItem>
</file>

<file path=customXml/itemProps120.xml><?xml version="1.0" encoding="utf-8"?>
<ds:datastoreItem xmlns:ds="http://schemas.openxmlformats.org/officeDocument/2006/customXml" ds:itemID="{A805DD82-5148-4D00-9ECA-3AC1AE06C509}">
  <ds:schemaRefs>
    <ds:schemaRef ds:uri="ESRI.ArcGIS.Mapping.OfficeIntegration.PowerPointInfo"/>
  </ds:schemaRefs>
</ds:datastoreItem>
</file>

<file path=customXml/itemProps121.xml><?xml version="1.0" encoding="utf-8"?>
<ds:datastoreItem xmlns:ds="http://schemas.openxmlformats.org/officeDocument/2006/customXml" ds:itemID="{E37EF63D-8CD6-4E94-B3E9-CBD2F7E0D8DC}">
  <ds:schemaRefs>
    <ds:schemaRef ds:uri="ESRI.ArcGIS.Mapping.OfficeIntegration.PowerPointInfo"/>
  </ds:schemaRefs>
</ds:datastoreItem>
</file>

<file path=customXml/itemProps122.xml><?xml version="1.0" encoding="utf-8"?>
<ds:datastoreItem xmlns:ds="http://schemas.openxmlformats.org/officeDocument/2006/customXml" ds:itemID="{286C687D-6B46-4C75-BAC6-3F5F84F3101B}">
  <ds:schemaRefs>
    <ds:schemaRef ds:uri="ESRI.ArcGIS.Mapping.OfficeIntegration.PowerPointInfo"/>
  </ds:schemaRefs>
</ds:datastoreItem>
</file>

<file path=customXml/itemProps123.xml><?xml version="1.0" encoding="utf-8"?>
<ds:datastoreItem xmlns:ds="http://schemas.openxmlformats.org/officeDocument/2006/customXml" ds:itemID="{6F7213D2-328F-4DDF-AE43-D7CB791A3F81}">
  <ds:schemaRefs>
    <ds:schemaRef ds:uri="ESRI.ArcGIS.Mapping.OfficeIntegration.PowerPointInfo"/>
  </ds:schemaRefs>
</ds:datastoreItem>
</file>

<file path=customXml/itemProps124.xml><?xml version="1.0" encoding="utf-8"?>
<ds:datastoreItem xmlns:ds="http://schemas.openxmlformats.org/officeDocument/2006/customXml" ds:itemID="{2C4EE722-B3E9-4BA3-B838-601DC6ABF18F}">
  <ds:schemaRefs>
    <ds:schemaRef ds:uri="ESRI.ArcGIS.Mapping.OfficeIntegration.PowerPointInfo"/>
  </ds:schemaRefs>
</ds:datastoreItem>
</file>

<file path=customXml/itemProps125.xml><?xml version="1.0" encoding="utf-8"?>
<ds:datastoreItem xmlns:ds="http://schemas.openxmlformats.org/officeDocument/2006/customXml" ds:itemID="{A5975536-7F0C-453B-8F31-1A57F5D0A531}">
  <ds:schemaRefs>
    <ds:schemaRef ds:uri="ESRI.ArcGIS.Mapping.OfficeIntegration.PowerPointInfo"/>
  </ds:schemaRefs>
</ds:datastoreItem>
</file>

<file path=customXml/itemProps126.xml><?xml version="1.0" encoding="utf-8"?>
<ds:datastoreItem xmlns:ds="http://schemas.openxmlformats.org/officeDocument/2006/customXml" ds:itemID="{A5FA027A-F2FB-486B-9EE8-6C58EDF160E3}">
  <ds:schemaRefs>
    <ds:schemaRef ds:uri="ESRI.ArcGIS.Mapping.OfficeIntegration.PowerPointInfo"/>
  </ds:schemaRefs>
</ds:datastoreItem>
</file>

<file path=customXml/itemProps127.xml><?xml version="1.0" encoding="utf-8"?>
<ds:datastoreItem xmlns:ds="http://schemas.openxmlformats.org/officeDocument/2006/customXml" ds:itemID="{C6710188-77B2-4C48-A6B1-61C89B2114B1}">
  <ds:schemaRefs>
    <ds:schemaRef ds:uri="ESRI.ArcGIS.Mapping.OfficeIntegration.PowerPointInfo"/>
  </ds:schemaRefs>
</ds:datastoreItem>
</file>

<file path=customXml/itemProps128.xml><?xml version="1.0" encoding="utf-8"?>
<ds:datastoreItem xmlns:ds="http://schemas.openxmlformats.org/officeDocument/2006/customXml" ds:itemID="{3552AC8B-45DB-4C9E-B24D-59D3E9984165}">
  <ds:schemaRefs>
    <ds:schemaRef ds:uri="ESRI.ArcGIS.Mapping.OfficeIntegration.PowerPointInfo"/>
  </ds:schemaRefs>
</ds:datastoreItem>
</file>

<file path=customXml/itemProps129.xml><?xml version="1.0" encoding="utf-8"?>
<ds:datastoreItem xmlns:ds="http://schemas.openxmlformats.org/officeDocument/2006/customXml" ds:itemID="{8A677D24-548E-47B0-8B65-F885E2523839}">
  <ds:schemaRefs>
    <ds:schemaRef ds:uri="ESRI.ArcGIS.Mapping.OfficeIntegration.PowerPointInfo"/>
  </ds:schemaRefs>
</ds:datastoreItem>
</file>

<file path=customXml/itemProps13.xml><?xml version="1.0" encoding="utf-8"?>
<ds:datastoreItem xmlns:ds="http://schemas.openxmlformats.org/officeDocument/2006/customXml" ds:itemID="{28B310E8-CAD4-4594-9770-CF89516B5194}">
  <ds:schemaRefs>
    <ds:schemaRef ds:uri="ESRI.ArcGIS.Mapping.OfficeIntegration.PowerPointInfo"/>
  </ds:schemaRefs>
</ds:datastoreItem>
</file>

<file path=customXml/itemProps130.xml><?xml version="1.0" encoding="utf-8"?>
<ds:datastoreItem xmlns:ds="http://schemas.openxmlformats.org/officeDocument/2006/customXml" ds:itemID="{4ED3DA56-C3F6-41E4-8B6C-A69953516B51}">
  <ds:schemaRefs>
    <ds:schemaRef ds:uri="ESRI.ArcGIS.Mapping.OfficeIntegration.PowerPointInfo"/>
  </ds:schemaRefs>
</ds:datastoreItem>
</file>

<file path=customXml/itemProps131.xml><?xml version="1.0" encoding="utf-8"?>
<ds:datastoreItem xmlns:ds="http://schemas.openxmlformats.org/officeDocument/2006/customXml" ds:itemID="{2BBCB1F9-6FBD-47BB-8F3A-611AB3EAD646}">
  <ds:schemaRefs>
    <ds:schemaRef ds:uri="ESRI.ArcGIS.Mapping.OfficeIntegration.PowerPointInfo"/>
  </ds:schemaRefs>
</ds:datastoreItem>
</file>

<file path=customXml/itemProps132.xml><?xml version="1.0" encoding="utf-8"?>
<ds:datastoreItem xmlns:ds="http://schemas.openxmlformats.org/officeDocument/2006/customXml" ds:itemID="{C1FC20F9-128F-41F5-AE59-747EA8F178F7}">
  <ds:schemaRefs>
    <ds:schemaRef ds:uri="ESRI.ArcGIS.Mapping.OfficeIntegration.PowerPointInfo"/>
  </ds:schemaRefs>
</ds:datastoreItem>
</file>

<file path=customXml/itemProps133.xml><?xml version="1.0" encoding="utf-8"?>
<ds:datastoreItem xmlns:ds="http://schemas.openxmlformats.org/officeDocument/2006/customXml" ds:itemID="{7C5D5346-06A9-41B6-8E01-1E0812B99269}">
  <ds:schemaRefs>
    <ds:schemaRef ds:uri="ESRI.ArcGIS.Mapping.OfficeIntegration.PowerPointInfo"/>
  </ds:schemaRefs>
</ds:datastoreItem>
</file>

<file path=customXml/itemProps134.xml><?xml version="1.0" encoding="utf-8"?>
<ds:datastoreItem xmlns:ds="http://schemas.openxmlformats.org/officeDocument/2006/customXml" ds:itemID="{77B10D1A-B37C-4AF9-BBF6-F304A138D9FD}">
  <ds:schemaRefs>
    <ds:schemaRef ds:uri="ESRI.ArcGIS.Mapping.OfficeIntegration.PowerPointInfo"/>
  </ds:schemaRefs>
</ds:datastoreItem>
</file>

<file path=customXml/itemProps135.xml><?xml version="1.0" encoding="utf-8"?>
<ds:datastoreItem xmlns:ds="http://schemas.openxmlformats.org/officeDocument/2006/customXml" ds:itemID="{55836AF4-17DC-4954-B7F4-9247B395962C}">
  <ds:schemaRefs>
    <ds:schemaRef ds:uri="ESRI.ArcGIS.Mapping.OfficeIntegration.PowerPointInfo"/>
  </ds:schemaRefs>
</ds:datastoreItem>
</file>

<file path=customXml/itemProps136.xml><?xml version="1.0" encoding="utf-8"?>
<ds:datastoreItem xmlns:ds="http://schemas.openxmlformats.org/officeDocument/2006/customXml" ds:itemID="{450050F9-56F4-43F8-9324-0894EFCE6C40}">
  <ds:schemaRefs>
    <ds:schemaRef ds:uri="ESRI.ArcGIS.Mapping.OfficeIntegration.PowerPointInfo"/>
  </ds:schemaRefs>
</ds:datastoreItem>
</file>

<file path=customXml/itemProps137.xml><?xml version="1.0" encoding="utf-8"?>
<ds:datastoreItem xmlns:ds="http://schemas.openxmlformats.org/officeDocument/2006/customXml" ds:itemID="{185D7488-EA11-4889-9464-91A893417637}">
  <ds:schemaRefs>
    <ds:schemaRef ds:uri="ESRI.ArcGIS.Mapping.OfficeIntegration.PowerPointInfo"/>
  </ds:schemaRefs>
</ds:datastoreItem>
</file>

<file path=customXml/itemProps138.xml><?xml version="1.0" encoding="utf-8"?>
<ds:datastoreItem xmlns:ds="http://schemas.openxmlformats.org/officeDocument/2006/customXml" ds:itemID="{0A967F23-AA79-4F15-BB5D-BDA473C8D9F4}">
  <ds:schemaRefs>
    <ds:schemaRef ds:uri="ESRI.ArcGIS.Mapping.OfficeIntegration.PowerPointInfo"/>
  </ds:schemaRefs>
</ds:datastoreItem>
</file>

<file path=customXml/itemProps139.xml><?xml version="1.0" encoding="utf-8"?>
<ds:datastoreItem xmlns:ds="http://schemas.openxmlformats.org/officeDocument/2006/customXml" ds:itemID="{E8F777D8-C2A5-4DD5-88AB-E00EFE5572B5}">
  <ds:schemaRefs>
    <ds:schemaRef ds:uri="ESRI.ArcGIS.Mapping.OfficeIntegration.PowerPointInfo"/>
  </ds:schemaRefs>
</ds:datastoreItem>
</file>

<file path=customXml/itemProps14.xml><?xml version="1.0" encoding="utf-8"?>
<ds:datastoreItem xmlns:ds="http://schemas.openxmlformats.org/officeDocument/2006/customXml" ds:itemID="{13423A22-FFDF-46D3-AC44-B92D0F0B9183}">
  <ds:schemaRefs>
    <ds:schemaRef ds:uri="ESRI.ArcGIS.Mapping.OfficeIntegration.PowerPointInfo"/>
  </ds:schemaRefs>
</ds:datastoreItem>
</file>

<file path=customXml/itemProps140.xml><?xml version="1.0" encoding="utf-8"?>
<ds:datastoreItem xmlns:ds="http://schemas.openxmlformats.org/officeDocument/2006/customXml" ds:itemID="{3E0C9B02-61DB-421A-AB2C-646F566A8A56}">
  <ds:schemaRefs>
    <ds:schemaRef ds:uri="ESRI.ArcGIS.Mapping.OfficeIntegration.PowerPointInfo"/>
  </ds:schemaRefs>
</ds:datastoreItem>
</file>

<file path=customXml/itemProps141.xml><?xml version="1.0" encoding="utf-8"?>
<ds:datastoreItem xmlns:ds="http://schemas.openxmlformats.org/officeDocument/2006/customXml" ds:itemID="{2946164A-C8A5-439F-B705-B025F52C6F16}">
  <ds:schemaRefs>
    <ds:schemaRef ds:uri="ESRI.ArcGIS.Mapping.OfficeIntegration.PowerPointInfo"/>
  </ds:schemaRefs>
</ds:datastoreItem>
</file>

<file path=customXml/itemProps142.xml><?xml version="1.0" encoding="utf-8"?>
<ds:datastoreItem xmlns:ds="http://schemas.openxmlformats.org/officeDocument/2006/customXml" ds:itemID="{14EB7966-CA96-4E5A-95E1-D9C3376E04A6}">
  <ds:schemaRefs>
    <ds:schemaRef ds:uri="ESRI.ArcGIS.Mapping.OfficeIntegration.PowerPointInfo"/>
  </ds:schemaRefs>
</ds:datastoreItem>
</file>

<file path=customXml/itemProps143.xml><?xml version="1.0" encoding="utf-8"?>
<ds:datastoreItem xmlns:ds="http://schemas.openxmlformats.org/officeDocument/2006/customXml" ds:itemID="{4955E33F-59F6-40B9-972E-B6B9291D2B55}">
  <ds:schemaRefs>
    <ds:schemaRef ds:uri="ESRI.ArcGIS.Mapping.OfficeIntegration.PowerPointInfo"/>
  </ds:schemaRefs>
</ds:datastoreItem>
</file>

<file path=customXml/itemProps144.xml><?xml version="1.0" encoding="utf-8"?>
<ds:datastoreItem xmlns:ds="http://schemas.openxmlformats.org/officeDocument/2006/customXml" ds:itemID="{E8BB1757-79FC-449A-B349-CD384277A0B4}">
  <ds:schemaRefs>
    <ds:schemaRef ds:uri="ESRI.ArcGIS.Mapping.OfficeIntegration.PowerPointInfo"/>
  </ds:schemaRefs>
</ds:datastoreItem>
</file>

<file path=customXml/itemProps145.xml><?xml version="1.0" encoding="utf-8"?>
<ds:datastoreItem xmlns:ds="http://schemas.openxmlformats.org/officeDocument/2006/customXml" ds:itemID="{0CA249D9-6BC9-484C-8E41-17A1824DE3E6}">
  <ds:schemaRefs>
    <ds:schemaRef ds:uri="ESRI.ArcGIS.Mapping.OfficeIntegration.PowerPointInfo"/>
  </ds:schemaRefs>
</ds:datastoreItem>
</file>

<file path=customXml/itemProps146.xml><?xml version="1.0" encoding="utf-8"?>
<ds:datastoreItem xmlns:ds="http://schemas.openxmlformats.org/officeDocument/2006/customXml" ds:itemID="{E42DF69D-11D1-4D23-A945-3712B99E2335}">
  <ds:schemaRefs>
    <ds:schemaRef ds:uri="ESRI.ArcGIS.Mapping.OfficeIntegration.PowerPointInfo"/>
  </ds:schemaRefs>
</ds:datastoreItem>
</file>

<file path=customXml/itemProps147.xml><?xml version="1.0" encoding="utf-8"?>
<ds:datastoreItem xmlns:ds="http://schemas.openxmlformats.org/officeDocument/2006/customXml" ds:itemID="{1801468B-0FA0-46F0-BC8A-A7F8D1F734F2}">
  <ds:schemaRefs>
    <ds:schemaRef ds:uri="ESRI.ArcGIS.Mapping.OfficeIntegration.PowerPointInfo"/>
  </ds:schemaRefs>
</ds:datastoreItem>
</file>

<file path=customXml/itemProps148.xml><?xml version="1.0" encoding="utf-8"?>
<ds:datastoreItem xmlns:ds="http://schemas.openxmlformats.org/officeDocument/2006/customXml" ds:itemID="{B0D36717-DBC6-41D5-96B2-5B0FE5F1192B}">
  <ds:schemaRefs>
    <ds:schemaRef ds:uri="ESRI.ArcGIS.Mapping.OfficeIntegration.PowerPointInfo"/>
  </ds:schemaRefs>
</ds:datastoreItem>
</file>

<file path=customXml/itemProps149.xml><?xml version="1.0" encoding="utf-8"?>
<ds:datastoreItem xmlns:ds="http://schemas.openxmlformats.org/officeDocument/2006/customXml" ds:itemID="{8818F7AC-0375-4078-992B-F650E65B03C5}">
  <ds:schemaRefs>
    <ds:schemaRef ds:uri="ESRI.ArcGIS.Mapping.OfficeIntegration.PowerPointInfo"/>
  </ds:schemaRefs>
</ds:datastoreItem>
</file>

<file path=customXml/itemProps15.xml><?xml version="1.0" encoding="utf-8"?>
<ds:datastoreItem xmlns:ds="http://schemas.openxmlformats.org/officeDocument/2006/customXml" ds:itemID="{15F4D969-9D3F-44CC-889B-824024543C0E}">
  <ds:schemaRefs>
    <ds:schemaRef ds:uri="ESRI.ArcGIS.Mapping.OfficeIntegration.PowerPointInfo"/>
  </ds:schemaRefs>
</ds:datastoreItem>
</file>

<file path=customXml/itemProps150.xml><?xml version="1.0" encoding="utf-8"?>
<ds:datastoreItem xmlns:ds="http://schemas.openxmlformats.org/officeDocument/2006/customXml" ds:itemID="{D58A4BF5-2A45-404F-B0DF-0D4F8B3CC22B}">
  <ds:schemaRefs>
    <ds:schemaRef ds:uri="ESRI.ArcGIS.Mapping.OfficeIntegration.PowerPointInfo"/>
  </ds:schemaRefs>
</ds:datastoreItem>
</file>

<file path=customXml/itemProps151.xml><?xml version="1.0" encoding="utf-8"?>
<ds:datastoreItem xmlns:ds="http://schemas.openxmlformats.org/officeDocument/2006/customXml" ds:itemID="{53AC9202-4532-4985-AB7A-25F2A9152952}">
  <ds:schemaRefs>
    <ds:schemaRef ds:uri="ESRI.ArcGIS.Mapping.OfficeIntegration.PowerPointInfo"/>
  </ds:schemaRefs>
</ds:datastoreItem>
</file>

<file path=customXml/itemProps152.xml><?xml version="1.0" encoding="utf-8"?>
<ds:datastoreItem xmlns:ds="http://schemas.openxmlformats.org/officeDocument/2006/customXml" ds:itemID="{984E94F9-E5F7-4D11-A3BD-8191879F8631}">
  <ds:schemaRefs>
    <ds:schemaRef ds:uri="ESRI.ArcGIS.Mapping.OfficeIntegration.PowerPointInfo"/>
  </ds:schemaRefs>
</ds:datastoreItem>
</file>

<file path=customXml/itemProps153.xml><?xml version="1.0" encoding="utf-8"?>
<ds:datastoreItem xmlns:ds="http://schemas.openxmlformats.org/officeDocument/2006/customXml" ds:itemID="{6371FB92-1E75-4806-8A38-D25F04E0E5D9}">
  <ds:schemaRefs>
    <ds:schemaRef ds:uri="ESRI.ArcGIS.Mapping.OfficeIntegration.PowerPointInfo"/>
  </ds:schemaRefs>
</ds:datastoreItem>
</file>

<file path=customXml/itemProps154.xml><?xml version="1.0" encoding="utf-8"?>
<ds:datastoreItem xmlns:ds="http://schemas.openxmlformats.org/officeDocument/2006/customXml" ds:itemID="{8C2007E4-82A2-4BC8-B39F-75AEE821C710}">
  <ds:schemaRefs>
    <ds:schemaRef ds:uri="ESRI.ArcGIS.Mapping.OfficeIntegration.PowerPointInfo"/>
  </ds:schemaRefs>
</ds:datastoreItem>
</file>

<file path=customXml/itemProps155.xml><?xml version="1.0" encoding="utf-8"?>
<ds:datastoreItem xmlns:ds="http://schemas.openxmlformats.org/officeDocument/2006/customXml" ds:itemID="{E5E6D12B-74B7-4FC2-82A7-9E71C8E3BFBA}">
  <ds:schemaRefs>
    <ds:schemaRef ds:uri="ESRI.ArcGIS.Mapping.OfficeIntegration.PowerPointInfo"/>
  </ds:schemaRefs>
</ds:datastoreItem>
</file>

<file path=customXml/itemProps156.xml><?xml version="1.0" encoding="utf-8"?>
<ds:datastoreItem xmlns:ds="http://schemas.openxmlformats.org/officeDocument/2006/customXml" ds:itemID="{49838550-D66E-434D-9263-ADE6AA083DC3}">
  <ds:schemaRefs>
    <ds:schemaRef ds:uri="ESRI.ArcGIS.Mapping.OfficeIntegration.PowerPointInfo"/>
  </ds:schemaRefs>
</ds:datastoreItem>
</file>

<file path=customXml/itemProps157.xml><?xml version="1.0" encoding="utf-8"?>
<ds:datastoreItem xmlns:ds="http://schemas.openxmlformats.org/officeDocument/2006/customXml" ds:itemID="{89BC3CD1-3955-43C4-A2EF-B09F6017B68E}">
  <ds:schemaRefs>
    <ds:schemaRef ds:uri="ESRI.ArcGIS.Mapping.OfficeIntegration.PowerPointInfo"/>
  </ds:schemaRefs>
</ds:datastoreItem>
</file>

<file path=customXml/itemProps158.xml><?xml version="1.0" encoding="utf-8"?>
<ds:datastoreItem xmlns:ds="http://schemas.openxmlformats.org/officeDocument/2006/customXml" ds:itemID="{AF52DD35-D8D0-486C-9D82-BD0193D1659D}">
  <ds:schemaRefs>
    <ds:schemaRef ds:uri="ESRI.ArcGIS.Mapping.OfficeIntegration.PowerPointInfo"/>
  </ds:schemaRefs>
</ds:datastoreItem>
</file>

<file path=customXml/itemProps159.xml><?xml version="1.0" encoding="utf-8"?>
<ds:datastoreItem xmlns:ds="http://schemas.openxmlformats.org/officeDocument/2006/customXml" ds:itemID="{D6EA803E-84DD-4D1C-B1BC-99684D0D8F75}">
  <ds:schemaRefs>
    <ds:schemaRef ds:uri="ESRI.ArcGIS.Mapping.OfficeIntegration.PowerPointInfo"/>
  </ds:schemaRefs>
</ds:datastoreItem>
</file>

<file path=customXml/itemProps16.xml><?xml version="1.0" encoding="utf-8"?>
<ds:datastoreItem xmlns:ds="http://schemas.openxmlformats.org/officeDocument/2006/customXml" ds:itemID="{1FF5C799-5305-4B9C-ACEA-8F540DD815D8}">
  <ds:schemaRefs>
    <ds:schemaRef ds:uri="ESRI.ArcGIS.Mapping.OfficeIntegration.PowerPointInfo"/>
  </ds:schemaRefs>
</ds:datastoreItem>
</file>

<file path=customXml/itemProps160.xml><?xml version="1.0" encoding="utf-8"?>
<ds:datastoreItem xmlns:ds="http://schemas.openxmlformats.org/officeDocument/2006/customXml" ds:itemID="{E4666F6F-823F-4ABE-885E-0FF6B992DF45}">
  <ds:schemaRefs>
    <ds:schemaRef ds:uri="ESRI.ArcGIS.Mapping.OfficeIntegration.PowerPointInfo"/>
  </ds:schemaRefs>
</ds:datastoreItem>
</file>

<file path=customXml/itemProps161.xml><?xml version="1.0" encoding="utf-8"?>
<ds:datastoreItem xmlns:ds="http://schemas.openxmlformats.org/officeDocument/2006/customXml" ds:itemID="{DC50C27E-EA33-4465-A6FD-D41A2BFBAD6A}">
  <ds:schemaRefs>
    <ds:schemaRef ds:uri="ESRI.ArcGIS.Mapping.OfficeIntegration.PowerPointInfo"/>
  </ds:schemaRefs>
</ds:datastoreItem>
</file>

<file path=customXml/itemProps162.xml><?xml version="1.0" encoding="utf-8"?>
<ds:datastoreItem xmlns:ds="http://schemas.openxmlformats.org/officeDocument/2006/customXml" ds:itemID="{450A5F42-35CB-4473-B52A-532E82C70AD0}">
  <ds:schemaRefs>
    <ds:schemaRef ds:uri="ESRI.ArcGIS.Mapping.OfficeIntegration.PowerPointInfo"/>
  </ds:schemaRefs>
</ds:datastoreItem>
</file>

<file path=customXml/itemProps163.xml><?xml version="1.0" encoding="utf-8"?>
<ds:datastoreItem xmlns:ds="http://schemas.openxmlformats.org/officeDocument/2006/customXml" ds:itemID="{0264DFD1-4C8B-4302-9877-5E06EB62AA87}">
  <ds:schemaRefs>
    <ds:schemaRef ds:uri="ESRI.ArcGIS.Mapping.OfficeIntegration.PowerPointInfo"/>
  </ds:schemaRefs>
</ds:datastoreItem>
</file>

<file path=customXml/itemProps164.xml><?xml version="1.0" encoding="utf-8"?>
<ds:datastoreItem xmlns:ds="http://schemas.openxmlformats.org/officeDocument/2006/customXml" ds:itemID="{BFAE8ACD-45B9-4BB6-8812-8DD03D156697}">
  <ds:schemaRefs>
    <ds:schemaRef ds:uri="ESRI.ArcGIS.Mapping.OfficeIntegration.PowerPointInfo"/>
  </ds:schemaRefs>
</ds:datastoreItem>
</file>

<file path=customXml/itemProps165.xml><?xml version="1.0" encoding="utf-8"?>
<ds:datastoreItem xmlns:ds="http://schemas.openxmlformats.org/officeDocument/2006/customXml" ds:itemID="{40205D34-E744-457A-93CF-598B55060EA8}">
  <ds:schemaRefs>
    <ds:schemaRef ds:uri="ESRI.ArcGIS.Mapping.OfficeIntegration.PowerPointInfo"/>
  </ds:schemaRefs>
</ds:datastoreItem>
</file>

<file path=customXml/itemProps166.xml><?xml version="1.0" encoding="utf-8"?>
<ds:datastoreItem xmlns:ds="http://schemas.openxmlformats.org/officeDocument/2006/customXml" ds:itemID="{38A23274-6573-45E3-82D8-46A887AAE489}">
  <ds:schemaRefs>
    <ds:schemaRef ds:uri="ESRI.ArcGIS.Mapping.OfficeIntegration.PowerPointInfo"/>
  </ds:schemaRefs>
</ds:datastoreItem>
</file>

<file path=customXml/itemProps167.xml><?xml version="1.0" encoding="utf-8"?>
<ds:datastoreItem xmlns:ds="http://schemas.openxmlformats.org/officeDocument/2006/customXml" ds:itemID="{BBA544AA-B30F-47F6-B4B1-14F27AEFE9B1}">
  <ds:schemaRefs>
    <ds:schemaRef ds:uri="ESRI.ArcGIS.Mapping.OfficeIntegration.PowerPointInfo"/>
  </ds:schemaRefs>
</ds:datastoreItem>
</file>

<file path=customXml/itemProps168.xml><?xml version="1.0" encoding="utf-8"?>
<ds:datastoreItem xmlns:ds="http://schemas.openxmlformats.org/officeDocument/2006/customXml" ds:itemID="{BD61F4E6-2AA6-4A93-B9FF-6CC93EF30B9F}">
  <ds:schemaRefs>
    <ds:schemaRef ds:uri="ESRI.ArcGIS.Mapping.OfficeIntegration.PowerPointInfo"/>
  </ds:schemaRefs>
</ds:datastoreItem>
</file>

<file path=customXml/itemProps169.xml><?xml version="1.0" encoding="utf-8"?>
<ds:datastoreItem xmlns:ds="http://schemas.openxmlformats.org/officeDocument/2006/customXml" ds:itemID="{77DAB853-DAA3-47B9-83A8-2138271C9E93}">
  <ds:schemaRefs>
    <ds:schemaRef ds:uri="ESRI.ArcGIS.Mapping.OfficeIntegration.PowerPointInfo"/>
  </ds:schemaRefs>
</ds:datastoreItem>
</file>

<file path=customXml/itemProps17.xml><?xml version="1.0" encoding="utf-8"?>
<ds:datastoreItem xmlns:ds="http://schemas.openxmlformats.org/officeDocument/2006/customXml" ds:itemID="{B7ECC256-618E-437C-A603-8C84EC199061}">
  <ds:schemaRefs>
    <ds:schemaRef ds:uri="ESRI.ArcGIS.Mapping.OfficeIntegration.PowerPointInfo"/>
  </ds:schemaRefs>
</ds:datastoreItem>
</file>

<file path=customXml/itemProps170.xml><?xml version="1.0" encoding="utf-8"?>
<ds:datastoreItem xmlns:ds="http://schemas.openxmlformats.org/officeDocument/2006/customXml" ds:itemID="{F8A4A9B2-46F2-4753-9507-C41A15C7159E}">
  <ds:schemaRefs>
    <ds:schemaRef ds:uri="ESRI.ArcGIS.Mapping.OfficeIntegration.PowerPointInfo"/>
  </ds:schemaRefs>
</ds:datastoreItem>
</file>

<file path=customXml/itemProps171.xml><?xml version="1.0" encoding="utf-8"?>
<ds:datastoreItem xmlns:ds="http://schemas.openxmlformats.org/officeDocument/2006/customXml" ds:itemID="{16E4E4B7-BB2E-4D07-8DE1-CB2C7DA32AA2}">
  <ds:schemaRefs>
    <ds:schemaRef ds:uri="ESRI.ArcGIS.Mapping.OfficeIntegration.PowerPointInfo"/>
  </ds:schemaRefs>
</ds:datastoreItem>
</file>

<file path=customXml/itemProps172.xml><?xml version="1.0" encoding="utf-8"?>
<ds:datastoreItem xmlns:ds="http://schemas.openxmlformats.org/officeDocument/2006/customXml" ds:itemID="{E9DE900D-2134-49A5-8F45-A3D7F28FDF7B}">
  <ds:schemaRefs>
    <ds:schemaRef ds:uri="ESRI.ArcGIS.Mapping.OfficeIntegration.PowerPointInfo"/>
  </ds:schemaRefs>
</ds:datastoreItem>
</file>

<file path=customXml/itemProps173.xml><?xml version="1.0" encoding="utf-8"?>
<ds:datastoreItem xmlns:ds="http://schemas.openxmlformats.org/officeDocument/2006/customXml" ds:itemID="{AB5D25EA-2D5B-4272-9B4A-C208C91C91B5}">
  <ds:schemaRefs>
    <ds:schemaRef ds:uri="ESRI.ArcGIS.Mapping.OfficeIntegration.PowerPointInfo"/>
  </ds:schemaRefs>
</ds:datastoreItem>
</file>

<file path=customXml/itemProps174.xml><?xml version="1.0" encoding="utf-8"?>
<ds:datastoreItem xmlns:ds="http://schemas.openxmlformats.org/officeDocument/2006/customXml" ds:itemID="{ADCA7926-B570-4D48-A314-79D0C3B1865B}">
  <ds:schemaRefs>
    <ds:schemaRef ds:uri="ESRI.ArcGIS.Mapping.OfficeIntegration.PowerPointInfo"/>
  </ds:schemaRefs>
</ds:datastoreItem>
</file>

<file path=customXml/itemProps175.xml><?xml version="1.0" encoding="utf-8"?>
<ds:datastoreItem xmlns:ds="http://schemas.openxmlformats.org/officeDocument/2006/customXml" ds:itemID="{053929C8-1C25-4140-AF62-79B39BF33814}">
  <ds:schemaRefs>
    <ds:schemaRef ds:uri="ESRI.ArcGIS.Mapping.OfficeIntegration.PowerPointInfo"/>
  </ds:schemaRefs>
</ds:datastoreItem>
</file>

<file path=customXml/itemProps176.xml><?xml version="1.0" encoding="utf-8"?>
<ds:datastoreItem xmlns:ds="http://schemas.openxmlformats.org/officeDocument/2006/customXml" ds:itemID="{C487B849-ED30-495F-87FA-C874C1E59AD6}">
  <ds:schemaRefs>
    <ds:schemaRef ds:uri="ESRI.ArcGIS.Mapping.OfficeIntegration.PowerPointInfo"/>
  </ds:schemaRefs>
</ds:datastoreItem>
</file>

<file path=customXml/itemProps177.xml><?xml version="1.0" encoding="utf-8"?>
<ds:datastoreItem xmlns:ds="http://schemas.openxmlformats.org/officeDocument/2006/customXml" ds:itemID="{C59C7F6A-A4B3-4AA9-8D3B-50880A5E50FC}">
  <ds:schemaRefs>
    <ds:schemaRef ds:uri="ESRI.ArcGIS.Mapping.OfficeIntegration.PowerPointInfo"/>
  </ds:schemaRefs>
</ds:datastoreItem>
</file>

<file path=customXml/itemProps178.xml><?xml version="1.0" encoding="utf-8"?>
<ds:datastoreItem xmlns:ds="http://schemas.openxmlformats.org/officeDocument/2006/customXml" ds:itemID="{8AB5BFE6-083C-413A-82CD-B011C2317B1E}">
  <ds:schemaRefs>
    <ds:schemaRef ds:uri="ESRI.ArcGIS.Mapping.OfficeIntegration.PowerPointInfo"/>
  </ds:schemaRefs>
</ds:datastoreItem>
</file>

<file path=customXml/itemProps179.xml><?xml version="1.0" encoding="utf-8"?>
<ds:datastoreItem xmlns:ds="http://schemas.openxmlformats.org/officeDocument/2006/customXml" ds:itemID="{F36BAB0F-1418-4155-9882-20B77FEBF0FE}">
  <ds:schemaRefs>
    <ds:schemaRef ds:uri="ESRI.ArcGIS.Mapping.OfficeIntegration.PowerPointInfo"/>
  </ds:schemaRefs>
</ds:datastoreItem>
</file>

<file path=customXml/itemProps18.xml><?xml version="1.0" encoding="utf-8"?>
<ds:datastoreItem xmlns:ds="http://schemas.openxmlformats.org/officeDocument/2006/customXml" ds:itemID="{038C3932-B55E-4CE2-850D-103871C586E2}">
  <ds:schemaRefs>
    <ds:schemaRef ds:uri="ESRI.ArcGIS.Mapping.OfficeIntegration.PowerPointInfo"/>
  </ds:schemaRefs>
</ds:datastoreItem>
</file>

<file path=customXml/itemProps180.xml><?xml version="1.0" encoding="utf-8"?>
<ds:datastoreItem xmlns:ds="http://schemas.openxmlformats.org/officeDocument/2006/customXml" ds:itemID="{6981EAD5-0F00-441F-82ED-7552A3B8032C}">
  <ds:schemaRefs>
    <ds:schemaRef ds:uri="ESRI.ArcGIS.Mapping.OfficeIntegration.PowerPointInfo"/>
  </ds:schemaRefs>
</ds:datastoreItem>
</file>

<file path=customXml/itemProps181.xml><?xml version="1.0" encoding="utf-8"?>
<ds:datastoreItem xmlns:ds="http://schemas.openxmlformats.org/officeDocument/2006/customXml" ds:itemID="{580A5DCF-2891-4314-8BAB-1E0C4A801B7B}">
  <ds:schemaRefs>
    <ds:schemaRef ds:uri="ESRI.ArcGIS.Mapping.OfficeIntegration.PowerPointInfo"/>
  </ds:schemaRefs>
</ds:datastoreItem>
</file>

<file path=customXml/itemProps182.xml><?xml version="1.0" encoding="utf-8"?>
<ds:datastoreItem xmlns:ds="http://schemas.openxmlformats.org/officeDocument/2006/customXml" ds:itemID="{4CE5C54A-6122-4822-9898-40DEDE7AA6CA}">
  <ds:schemaRefs>
    <ds:schemaRef ds:uri="ESRI.ArcGIS.Mapping.OfficeIntegration.PowerPointInfo"/>
  </ds:schemaRefs>
</ds:datastoreItem>
</file>

<file path=customXml/itemProps183.xml><?xml version="1.0" encoding="utf-8"?>
<ds:datastoreItem xmlns:ds="http://schemas.openxmlformats.org/officeDocument/2006/customXml" ds:itemID="{B31A91C8-3C5D-4A67-9492-C1965CB93B42}">
  <ds:schemaRefs>
    <ds:schemaRef ds:uri="ESRI.ArcGIS.Mapping.OfficeIntegration.PowerPointInfo"/>
  </ds:schemaRefs>
</ds:datastoreItem>
</file>

<file path=customXml/itemProps184.xml><?xml version="1.0" encoding="utf-8"?>
<ds:datastoreItem xmlns:ds="http://schemas.openxmlformats.org/officeDocument/2006/customXml" ds:itemID="{CD386F3C-D7A9-425F-A7FC-7CD2840B7DEA}">
  <ds:schemaRefs>
    <ds:schemaRef ds:uri="ESRI.ArcGIS.Mapping.OfficeIntegration.PowerPointInfo"/>
  </ds:schemaRefs>
</ds:datastoreItem>
</file>

<file path=customXml/itemProps185.xml><?xml version="1.0" encoding="utf-8"?>
<ds:datastoreItem xmlns:ds="http://schemas.openxmlformats.org/officeDocument/2006/customXml" ds:itemID="{4F54B4C4-1A27-4D38-92C0-02D55583F277}">
  <ds:schemaRefs>
    <ds:schemaRef ds:uri="ESRI.ArcGIS.Mapping.OfficeIntegration.PowerPointInfo"/>
  </ds:schemaRefs>
</ds:datastoreItem>
</file>

<file path=customXml/itemProps186.xml><?xml version="1.0" encoding="utf-8"?>
<ds:datastoreItem xmlns:ds="http://schemas.openxmlformats.org/officeDocument/2006/customXml" ds:itemID="{97BB02E6-4317-40F4-9A10-12DDF1646D55}">
  <ds:schemaRefs>
    <ds:schemaRef ds:uri="ESRI.ArcGIS.Mapping.OfficeIntegration.PowerPointInfo"/>
  </ds:schemaRefs>
</ds:datastoreItem>
</file>

<file path=customXml/itemProps187.xml><?xml version="1.0" encoding="utf-8"?>
<ds:datastoreItem xmlns:ds="http://schemas.openxmlformats.org/officeDocument/2006/customXml" ds:itemID="{2DC3CD54-EAA1-4BFC-B1FC-CF72BC96B2C7}">
  <ds:schemaRefs>
    <ds:schemaRef ds:uri="ESRI.ArcGIS.Mapping.OfficeIntegration.PowerPointInfo"/>
  </ds:schemaRefs>
</ds:datastoreItem>
</file>

<file path=customXml/itemProps188.xml><?xml version="1.0" encoding="utf-8"?>
<ds:datastoreItem xmlns:ds="http://schemas.openxmlformats.org/officeDocument/2006/customXml" ds:itemID="{BE066A03-735C-4027-A7B8-2D1B3FA7833D}">
  <ds:schemaRefs>
    <ds:schemaRef ds:uri="ESRI.ArcGIS.Mapping.OfficeIntegration.PowerPointInfo"/>
  </ds:schemaRefs>
</ds:datastoreItem>
</file>

<file path=customXml/itemProps189.xml><?xml version="1.0" encoding="utf-8"?>
<ds:datastoreItem xmlns:ds="http://schemas.openxmlformats.org/officeDocument/2006/customXml" ds:itemID="{06C78DA9-8556-4FA3-8F29-F5C8D845CF63}">
  <ds:schemaRefs>
    <ds:schemaRef ds:uri="ESRI.ArcGIS.Mapping.OfficeIntegration.PowerPointInfo"/>
  </ds:schemaRefs>
</ds:datastoreItem>
</file>

<file path=customXml/itemProps19.xml><?xml version="1.0" encoding="utf-8"?>
<ds:datastoreItem xmlns:ds="http://schemas.openxmlformats.org/officeDocument/2006/customXml" ds:itemID="{5EDC2B3B-9BAC-4E34-A935-49EEDE364FC0}">
  <ds:schemaRefs>
    <ds:schemaRef ds:uri="ESRI.ArcGIS.Mapping.OfficeIntegration.PowerPointInfo"/>
  </ds:schemaRefs>
</ds:datastoreItem>
</file>

<file path=customXml/itemProps190.xml><?xml version="1.0" encoding="utf-8"?>
<ds:datastoreItem xmlns:ds="http://schemas.openxmlformats.org/officeDocument/2006/customXml" ds:itemID="{C6163A89-A896-4B3F-A492-CE81AF93D11F}">
  <ds:schemaRefs>
    <ds:schemaRef ds:uri="ESRI.ArcGIS.Mapping.OfficeIntegration.PowerPointInfo"/>
  </ds:schemaRefs>
</ds:datastoreItem>
</file>

<file path=customXml/itemProps191.xml><?xml version="1.0" encoding="utf-8"?>
<ds:datastoreItem xmlns:ds="http://schemas.openxmlformats.org/officeDocument/2006/customXml" ds:itemID="{D0247E94-18DB-4142-9836-0E2CEB0444E1}">
  <ds:schemaRefs>
    <ds:schemaRef ds:uri="ESRI.ArcGIS.Mapping.OfficeIntegration.PowerPointInfo"/>
  </ds:schemaRefs>
</ds:datastoreItem>
</file>

<file path=customXml/itemProps192.xml><?xml version="1.0" encoding="utf-8"?>
<ds:datastoreItem xmlns:ds="http://schemas.openxmlformats.org/officeDocument/2006/customXml" ds:itemID="{3B9BBB96-BD1E-46FA-94F5-FC0FEDF482A5}">
  <ds:schemaRefs>
    <ds:schemaRef ds:uri="ESRI.ArcGIS.Mapping.OfficeIntegration.PowerPointInfo"/>
  </ds:schemaRefs>
</ds:datastoreItem>
</file>

<file path=customXml/itemProps193.xml><?xml version="1.0" encoding="utf-8"?>
<ds:datastoreItem xmlns:ds="http://schemas.openxmlformats.org/officeDocument/2006/customXml" ds:itemID="{76A5602A-010D-4708-952C-45A528376425}">
  <ds:schemaRefs>
    <ds:schemaRef ds:uri="ESRI.ArcGIS.Mapping.OfficeIntegration.PowerPointInfo"/>
  </ds:schemaRefs>
</ds:datastoreItem>
</file>

<file path=customXml/itemProps194.xml><?xml version="1.0" encoding="utf-8"?>
<ds:datastoreItem xmlns:ds="http://schemas.openxmlformats.org/officeDocument/2006/customXml" ds:itemID="{D7D9B754-27F8-43DC-B022-80918150A67D}">
  <ds:schemaRefs>
    <ds:schemaRef ds:uri="ESRI.ArcGIS.Mapping.OfficeIntegration.PowerPointInfo"/>
  </ds:schemaRefs>
</ds:datastoreItem>
</file>

<file path=customXml/itemProps195.xml><?xml version="1.0" encoding="utf-8"?>
<ds:datastoreItem xmlns:ds="http://schemas.openxmlformats.org/officeDocument/2006/customXml" ds:itemID="{C2C5E83F-FD57-4FDA-978A-414AAEABAD63}">
  <ds:schemaRefs>
    <ds:schemaRef ds:uri="ESRI.ArcGIS.Mapping.OfficeIntegration.PowerPointInfo"/>
  </ds:schemaRefs>
</ds:datastoreItem>
</file>

<file path=customXml/itemProps196.xml><?xml version="1.0" encoding="utf-8"?>
<ds:datastoreItem xmlns:ds="http://schemas.openxmlformats.org/officeDocument/2006/customXml" ds:itemID="{0A5C5A3C-FA29-4D47-BE48-1B0C5FC94D7F}">
  <ds:schemaRefs>
    <ds:schemaRef ds:uri="ESRI.ArcGIS.Mapping.OfficeIntegration.PowerPointInfo"/>
  </ds:schemaRefs>
</ds:datastoreItem>
</file>

<file path=customXml/itemProps197.xml><?xml version="1.0" encoding="utf-8"?>
<ds:datastoreItem xmlns:ds="http://schemas.openxmlformats.org/officeDocument/2006/customXml" ds:itemID="{9865D72F-0D31-4077-BF2A-4DA0AA72DE43}">
  <ds:schemaRefs>
    <ds:schemaRef ds:uri="ESRI.ArcGIS.Mapping.OfficeIntegration.PowerPointInfo"/>
  </ds:schemaRefs>
</ds:datastoreItem>
</file>

<file path=customXml/itemProps198.xml><?xml version="1.0" encoding="utf-8"?>
<ds:datastoreItem xmlns:ds="http://schemas.openxmlformats.org/officeDocument/2006/customXml" ds:itemID="{5A0256C7-390C-4645-AFB7-8B76F1CA57E0}">
  <ds:schemaRefs>
    <ds:schemaRef ds:uri="ESRI.ArcGIS.Mapping.OfficeIntegration.PowerPointInfo"/>
  </ds:schemaRefs>
</ds:datastoreItem>
</file>

<file path=customXml/itemProps199.xml><?xml version="1.0" encoding="utf-8"?>
<ds:datastoreItem xmlns:ds="http://schemas.openxmlformats.org/officeDocument/2006/customXml" ds:itemID="{6D5ACD85-D38F-44E2-A053-E6BAB183E20D}">
  <ds:schemaRefs>
    <ds:schemaRef ds:uri="ESRI.ArcGIS.Mapping.OfficeIntegration.PowerPointInfo"/>
  </ds:schemaRefs>
</ds:datastoreItem>
</file>

<file path=customXml/itemProps2.xml><?xml version="1.0" encoding="utf-8"?>
<ds:datastoreItem xmlns:ds="http://schemas.openxmlformats.org/officeDocument/2006/customXml" ds:itemID="{A32B13B7-A15C-4066-AEB3-D87333D2786B}">
  <ds:schemaRefs>
    <ds:schemaRef ds:uri="ESRI.ArcGIS.Mapping.OfficeIntegration.PowerPointInfo"/>
  </ds:schemaRefs>
</ds:datastoreItem>
</file>

<file path=customXml/itemProps20.xml><?xml version="1.0" encoding="utf-8"?>
<ds:datastoreItem xmlns:ds="http://schemas.openxmlformats.org/officeDocument/2006/customXml" ds:itemID="{91623ED3-E192-4B65-A177-E19287494429}">
  <ds:schemaRefs>
    <ds:schemaRef ds:uri="ESRI.ArcGIS.Mapping.OfficeIntegration.PowerPointInfo"/>
  </ds:schemaRefs>
</ds:datastoreItem>
</file>

<file path=customXml/itemProps200.xml><?xml version="1.0" encoding="utf-8"?>
<ds:datastoreItem xmlns:ds="http://schemas.openxmlformats.org/officeDocument/2006/customXml" ds:itemID="{21717CFE-7966-4B79-839F-8C64E1E218F0}">
  <ds:schemaRefs>
    <ds:schemaRef ds:uri="ESRI.ArcGIS.Mapping.OfficeIntegration.PowerPointInfo"/>
  </ds:schemaRefs>
</ds:datastoreItem>
</file>

<file path=customXml/itemProps201.xml><?xml version="1.0" encoding="utf-8"?>
<ds:datastoreItem xmlns:ds="http://schemas.openxmlformats.org/officeDocument/2006/customXml" ds:itemID="{5D9F156F-EECC-4CA2-9785-E2869D466925}">
  <ds:schemaRefs>
    <ds:schemaRef ds:uri="ESRI.ArcGIS.Mapping.OfficeIntegration.PowerPointInfo"/>
  </ds:schemaRefs>
</ds:datastoreItem>
</file>

<file path=customXml/itemProps202.xml><?xml version="1.0" encoding="utf-8"?>
<ds:datastoreItem xmlns:ds="http://schemas.openxmlformats.org/officeDocument/2006/customXml" ds:itemID="{DD45563D-2E71-49DD-86A7-DCE39188CA25}">
  <ds:schemaRefs>
    <ds:schemaRef ds:uri="ESRI.ArcGIS.Mapping.OfficeIntegration.PowerPointInfo"/>
  </ds:schemaRefs>
</ds:datastoreItem>
</file>

<file path=customXml/itemProps203.xml><?xml version="1.0" encoding="utf-8"?>
<ds:datastoreItem xmlns:ds="http://schemas.openxmlformats.org/officeDocument/2006/customXml" ds:itemID="{E48F2AD4-0B68-43FA-8712-7B01C0A0755F}">
  <ds:schemaRefs>
    <ds:schemaRef ds:uri="ESRI.ArcGIS.Mapping.OfficeIntegration.PowerPointInfo"/>
  </ds:schemaRefs>
</ds:datastoreItem>
</file>

<file path=customXml/itemProps21.xml><?xml version="1.0" encoding="utf-8"?>
<ds:datastoreItem xmlns:ds="http://schemas.openxmlformats.org/officeDocument/2006/customXml" ds:itemID="{5A1CB474-104F-4595-AD03-0E37ABED91F6}">
  <ds:schemaRefs>
    <ds:schemaRef ds:uri="ESRI.ArcGIS.Mapping.OfficeIntegration.PowerPointInfo"/>
  </ds:schemaRefs>
</ds:datastoreItem>
</file>

<file path=customXml/itemProps22.xml><?xml version="1.0" encoding="utf-8"?>
<ds:datastoreItem xmlns:ds="http://schemas.openxmlformats.org/officeDocument/2006/customXml" ds:itemID="{421F9050-DD0A-4BC0-A5D8-FE6D018430FB}">
  <ds:schemaRefs>
    <ds:schemaRef ds:uri="ESRI.ArcGIS.Mapping.OfficeIntegration.PowerPointInfo"/>
  </ds:schemaRefs>
</ds:datastoreItem>
</file>

<file path=customXml/itemProps23.xml><?xml version="1.0" encoding="utf-8"?>
<ds:datastoreItem xmlns:ds="http://schemas.openxmlformats.org/officeDocument/2006/customXml" ds:itemID="{AD72EB6D-9F75-48BA-948B-D4F0B624C173}">
  <ds:schemaRefs>
    <ds:schemaRef ds:uri="ESRI.ArcGIS.Mapping.OfficeIntegration.PowerPointInfo"/>
  </ds:schemaRefs>
</ds:datastoreItem>
</file>

<file path=customXml/itemProps24.xml><?xml version="1.0" encoding="utf-8"?>
<ds:datastoreItem xmlns:ds="http://schemas.openxmlformats.org/officeDocument/2006/customXml" ds:itemID="{480DCB24-3645-4E3D-821B-5B819446A383}">
  <ds:schemaRefs>
    <ds:schemaRef ds:uri="ESRI.ArcGIS.Mapping.OfficeIntegration.PowerPointInfo"/>
  </ds:schemaRefs>
</ds:datastoreItem>
</file>

<file path=customXml/itemProps25.xml><?xml version="1.0" encoding="utf-8"?>
<ds:datastoreItem xmlns:ds="http://schemas.openxmlformats.org/officeDocument/2006/customXml" ds:itemID="{FF2CCFAE-1090-450D-A061-FA9E48A72FEB}">
  <ds:schemaRefs>
    <ds:schemaRef ds:uri="ESRI.ArcGIS.Mapping.OfficeIntegration.PowerPointInfo"/>
  </ds:schemaRefs>
</ds:datastoreItem>
</file>

<file path=customXml/itemProps26.xml><?xml version="1.0" encoding="utf-8"?>
<ds:datastoreItem xmlns:ds="http://schemas.openxmlformats.org/officeDocument/2006/customXml" ds:itemID="{13075C95-F568-4513-8E1D-93772FF5D86D}">
  <ds:schemaRefs>
    <ds:schemaRef ds:uri="ESRI.ArcGIS.Mapping.OfficeIntegration.PowerPointInfo"/>
  </ds:schemaRefs>
</ds:datastoreItem>
</file>

<file path=customXml/itemProps27.xml><?xml version="1.0" encoding="utf-8"?>
<ds:datastoreItem xmlns:ds="http://schemas.openxmlformats.org/officeDocument/2006/customXml" ds:itemID="{873DCD10-25D5-45B1-97CC-E38329EC67B8}">
  <ds:schemaRefs>
    <ds:schemaRef ds:uri="ESRI.ArcGIS.Mapping.OfficeIntegration.PowerPointInfo"/>
  </ds:schemaRefs>
</ds:datastoreItem>
</file>

<file path=customXml/itemProps28.xml><?xml version="1.0" encoding="utf-8"?>
<ds:datastoreItem xmlns:ds="http://schemas.openxmlformats.org/officeDocument/2006/customXml" ds:itemID="{8C31FC46-ED22-4052-945A-CFDFC7310325}">
  <ds:schemaRefs>
    <ds:schemaRef ds:uri="ESRI.ArcGIS.Mapping.OfficeIntegration.PowerPointInfo"/>
  </ds:schemaRefs>
</ds:datastoreItem>
</file>

<file path=customXml/itemProps29.xml><?xml version="1.0" encoding="utf-8"?>
<ds:datastoreItem xmlns:ds="http://schemas.openxmlformats.org/officeDocument/2006/customXml" ds:itemID="{26E49BA1-E1A9-4314-9199-1441636B8556}">
  <ds:schemaRefs>
    <ds:schemaRef ds:uri="ESRI.ArcGIS.Mapping.OfficeIntegration.PowerPointInfo"/>
  </ds:schemaRefs>
</ds:datastoreItem>
</file>

<file path=customXml/itemProps3.xml><?xml version="1.0" encoding="utf-8"?>
<ds:datastoreItem xmlns:ds="http://schemas.openxmlformats.org/officeDocument/2006/customXml" ds:itemID="{DB05E46F-BE71-44CF-9B40-9DCF1003EF14}">
  <ds:schemaRefs>
    <ds:schemaRef ds:uri="ESRI.ArcGIS.Mapping.OfficeIntegration.PowerPointInfo"/>
  </ds:schemaRefs>
</ds:datastoreItem>
</file>

<file path=customXml/itemProps30.xml><?xml version="1.0" encoding="utf-8"?>
<ds:datastoreItem xmlns:ds="http://schemas.openxmlformats.org/officeDocument/2006/customXml" ds:itemID="{FF1345F2-946B-4C91-A15D-9BAF9F8A2493}">
  <ds:schemaRefs>
    <ds:schemaRef ds:uri="ESRI.ArcGIS.Mapping.OfficeIntegration.PowerPointInfo"/>
  </ds:schemaRefs>
</ds:datastoreItem>
</file>

<file path=customXml/itemProps31.xml><?xml version="1.0" encoding="utf-8"?>
<ds:datastoreItem xmlns:ds="http://schemas.openxmlformats.org/officeDocument/2006/customXml" ds:itemID="{5803F4FD-CCED-4803-B7C0-261CC55D45AC}">
  <ds:schemaRefs>
    <ds:schemaRef ds:uri="ESRI.ArcGIS.Mapping.OfficeIntegration.PowerPointInfo"/>
  </ds:schemaRefs>
</ds:datastoreItem>
</file>

<file path=customXml/itemProps32.xml><?xml version="1.0" encoding="utf-8"?>
<ds:datastoreItem xmlns:ds="http://schemas.openxmlformats.org/officeDocument/2006/customXml" ds:itemID="{1FFAC4AE-19EE-4517-A5EF-254DE43F0E27}">
  <ds:schemaRefs>
    <ds:schemaRef ds:uri="ESRI.ArcGIS.Mapping.OfficeIntegration.PowerPointInfo"/>
  </ds:schemaRefs>
</ds:datastoreItem>
</file>

<file path=customXml/itemProps33.xml><?xml version="1.0" encoding="utf-8"?>
<ds:datastoreItem xmlns:ds="http://schemas.openxmlformats.org/officeDocument/2006/customXml" ds:itemID="{A2B1230C-9539-4F77-B1AB-1A2170CE86D8}">
  <ds:schemaRefs>
    <ds:schemaRef ds:uri="ESRI.ArcGIS.Mapping.OfficeIntegration.PowerPointInfo"/>
  </ds:schemaRefs>
</ds:datastoreItem>
</file>

<file path=customXml/itemProps34.xml><?xml version="1.0" encoding="utf-8"?>
<ds:datastoreItem xmlns:ds="http://schemas.openxmlformats.org/officeDocument/2006/customXml" ds:itemID="{E8AEB929-CFBD-4A00-8727-CB7838636294}">
  <ds:schemaRefs>
    <ds:schemaRef ds:uri="ESRI.ArcGIS.Mapping.OfficeIntegration.PowerPointInfo"/>
  </ds:schemaRefs>
</ds:datastoreItem>
</file>

<file path=customXml/itemProps35.xml><?xml version="1.0" encoding="utf-8"?>
<ds:datastoreItem xmlns:ds="http://schemas.openxmlformats.org/officeDocument/2006/customXml" ds:itemID="{F9825665-B50F-4011-B371-D65D9FD97F1D}">
  <ds:schemaRefs>
    <ds:schemaRef ds:uri="ESRI.ArcGIS.Mapping.OfficeIntegration.PowerPointInfo"/>
  </ds:schemaRefs>
</ds:datastoreItem>
</file>

<file path=customXml/itemProps36.xml><?xml version="1.0" encoding="utf-8"?>
<ds:datastoreItem xmlns:ds="http://schemas.openxmlformats.org/officeDocument/2006/customXml" ds:itemID="{E9FED1A2-A452-40DC-8F24-E1B17689D4CF}">
  <ds:schemaRefs>
    <ds:schemaRef ds:uri="ESRI.ArcGIS.Mapping.OfficeIntegration.PowerPointInfo"/>
  </ds:schemaRefs>
</ds:datastoreItem>
</file>

<file path=customXml/itemProps37.xml><?xml version="1.0" encoding="utf-8"?>
<ds:datastoreItem xmlns:ds="http://schemas.openxmlformats.org/officeDocument/2006/customXml" ds:itemID="{1E3B93C9-5EFD-4F92-9D29-BE16CB682B24}">
  <ds:schemaRefs>
    <ds:schemaRef ds:uri="ESRI.ArcGIS.Mapping.OfficeIntegration.PowerPointInfo"/>
  </ds:schemaRefs>
</ds:datastoreItem>
</file>

<file path=customXml/itemProps38.xml><?xml version="1.0" encoding="utf-8"?>
<ds:datastoreItem xmlns:ds="http://schemas.openxmlformats.org/officeDocument/2006/customXml" ds:itemID="{06F45D71-E02D-489E-92CF-E45EBCC5B528}">
  <ds:schemaRefs>
    <ds:schemaRef ds:uri="ESRI.ArcGIS.Mapping.OfficeIntegration.PowerPointInfo"/>
  </ds:schemaRefs>
</ds:datastoreItem>
</file>

<file path=customXml/itemProps39.xml><?xml version="1.0" encoding="utf-8"?>
<ds:datastoreItem xmlns:ds="http://schemas.openxmlformats.org/officeDocument/2006/customXml" ds:itemID="{68666320-171C-4496-AE4A-50F5E353AE81}">
  <ds:schemaRefs>
    <ds:schemaRef ds:uri="ESRI.ArcGIS.Mapping.OfficeIntegration.PowerPointInfo"/>
  </ds:schemaRefs>
</ds:datastoreItem>
</file>

<file path=customXml/itemProps4.xml><?xml version="1.0" encoding="utf-8"?>
<ds:datastoreItem xmlns:ds="http://schemas.openxmlformats.org/officeDocument/2006/customXml" ds:itemID="{5416D876-5DAC-480D-AC89-070C12C8B1EB}">
  <ds:schemaRefs>
    <ds:schemaRef ds:uri="ESRI.ArcGIS.Mapping.OfficeIntegration.PowerPointInfo"/>
  </ds:schemaRefs>
</ds:datastoreItem>
</file>

<file path=customXml/itemProps40.xml><?xml version="1.0" encoding="utf-8"?>
<ds:datastoreItem xmlns:ds="http://schemas.openxmlformats.org/officeDocument/2006/customXml" ds:itemID="{0C489289-5DA5-4BD7-BE9A-519C2E9F8981}">
  <ds:schemaRefs>
    <ds:schemaRef ds:uri="ESRI.ArcGIS.Mapping.OfficeIntegration.PowerPointInfo"/>
  </ds:schemaRefs>
</ds:datastoreItem>
</file>

<file path=customXml/itemProps41.xml><?xml version="1.0" encoding="utf-8"?>
<ds:datastoreItem xmlns:ds="http://schemas.openxmlformats.org/officeDocument/2006/customXml" ds:itemID="{C6EC37C0-15B9-4DC6-A5D3-2715A285B2EF}">
  <ds:schemaRefs>
    <ds:schemaRef ds:uri="ESRI.ArcGIS.Mapping.OfficeIntegration.PowerPointInfo"/>
  </ds:schemaRefs>
</ds:datastoreItem>
</file>

<file path=customXml/itemProps42.xml><?xml version="1.0" encoding="utf-8"?>
<ds:datastoreItem xmlns:ds="http://schemas.openxmlformats.org/officeDocument/2006/customXml" ds:itemID="{96B8C5F2-D9B0-43A8-8376-6134024173E1}">
  <ds:schemaRefs>
    <ds:schemaRef ds:uri="ESRI.ArcGIS.Mapping.OfficeIntegration.PowerPointInfo"/>
  </ds:schemaRefs>
</ds:datastoreItem>
</file>

<file path=customXml/itemProps43.xml><?xml version="1.0" encoding="utf-8"?>
<ds:datastoreItem xmlns:ds="http://schemas.openxmlformats.org/officeDocument/2006/customXml" ds:itemID="{24C6A5A4-E730-464F-8CE3-28A0E3EDD684}">
  <ds:schemaRefs>
    <ds:schemaRef ds:uri="ESRI.ArcGIS.Mapping.OfficeIntegration.PowerPointInfo"/>
  </ds:schemaRefs>
</ds:datastoreItem>
</file>

<file path=customXml/itemProps44.xml><?xml version="1.0" encoding="utf-8"?>
<ds:datastoreItem xmlns:ds="http://schemas.openxmlformats.org/officeDocument/2006/customXml" ds:itemID="{82A7D7D1-F2F8-4A50-B598-AB2F16CC9BCC}">
  <ds:schemaRefs>
    <ds:schemaRef ds:uri="ESRI.ArcGIS.Mapping.OfficeIntegration.PowerPointInfo"/>
  </ds:schemaRefs>
</ds:datastoreItem>
</file>

<file path=customXml/itemProps45.xml><?xml version="1.0" encoding="utf-8"?>
<ds:datastoreItem xmlns:ds="http://schemas.openxmlformats.org/officeDocument/2006/customXml" ds:itemID="{EF64C8B7-8617-401B-A406-4079D31B005C}">
  <ds:schemaRefs>
    <ds:schemaRef ds:uri="ESRI.ArcGIS.Mapping.OfficeIntegration.PowerPointInfo"/>
  </ds:schemaRefs>
</ds:datastoreItem>
</file>

<file path=customXml/itemProps46.xml><?xml version="1.0" encoding="utf-8"?>
<ds:datastoreItem xmlns:ds="http://schemas.openxmlformats.org/officeDocument/2006/customXml" ds:itemID="{FBE5AEC2-16FE-4BA7-BC29-E06C9B60354B}">
  <ds:schemaRefs>
    <ds:schemaRef ds:uri="ESRI.ArcGIS.Mapping.OfficeIntegration.PowerPointInfo"/>
  </ds:schemaRefs>
</ds:datastoreItem>
</file>

<file path=customXml/itemProps47.xml><?xml version="1.0" encoding="utf-8"?>
<ds:datastoreItem xmlns:ds="http://schemas.openxmlformats.org/officeDocument/2006/customXml" ds:itemID="{3659ECBC-39A2-4440-A4AE-E163EC27BF38}">
  <ds:schemaRefs>
    <ds:schemaRef ds:uri="ESRI.ArcGIS.Mapping.OfficeIntegration.PowerPointInfo"/>
  </ds:schemaRefs>
</ds:datastoreItem>
</file>

<file path=customXml/itemProps48.xml><?xml version="1.0" encoding="utf-8"?>
<ds:datastoreItem xmlns:ds="http://schemas.openxmlformats.org/officeDocument/2006/customXml" ds:itemID="{86925DF1-3223-4429-B805-2C391B3BE409}">
  <ds:schemaRefs>
    <ds:schemaRef ds:uri="ESRI.ArcGIS.Mapping.OfficeIntegration.PowerPointInfo"/>
  </ds:schemaRefs>
</ds:datastoreItem>
</file>

<file path=customXml/itemProps49.xml><?xml version="1.0" encoding="utf-8"?>
<ds:datastoreItem xmlns:ds="http://schemas.openxmlformats.org/officeDocument/2006/customXml" ds:itemID="{F3D37274-360D-4081-A27D-B73C93FB0314}">
  <ds:schemaRefs>
    <ds:schemaRef ds:uri="ESRI.ArcGIS.Mapping.OfficeIntegration.PowerPointInfo"/>
  </ds:schemaRefs>
</ds:datastoreItem>
</file>

<file path=customXml/itemProps5.xml><?xml version="1.0" encoding="utf-8"?>
<ds:datastoreItem xmlns:ds="http://schemas.openxmlformats.org/officeDocument/2006/customXml" ds:itemID="{987417C9-31C2-4AA3-A595-E4C409BD7DC6}">
  <ds:schemaRefs>
    <ds:schemaRef ds:uri="ESRI.ArcGIS.Mapping.OfficeIntegration.PowerPointInfo"/>
  </ds:schemaRefs>
</ds:datastoreItem>
</file>

<file path=customXml/itemProps50.xml><?xml version="1.0" encoding="utf-8"?>
<ds:datastoreItem xmlns:ds="http://schemas.openxmlformats.org/officeDocument/2006/customXml" ds:itemID="{CA0C5AC4-5489-4F52-A7E7-BA1C7EA14C05}">
  <ds:schemaRefs>
    <ds:schemaRef ds:uri="ESRI.ArcGIS.Mapping.OfficeIntegration.PowerPointInfo"/>
  </ds:schemaRefs>
</ds:datastoreItem>
</file>

<file path=customXml/itemProps51.xml><?xml version="1.0" encoding="utf-8"?>
<ds:datastoreItem xmlns:ds="http://schemas.openxmlformats.org/officeDocument/2006/customXml" ds:itemID="{E5113E95-053E-4F2E-8FB4-92903E57980A}">
  <ds:schemaRefs>
    <ds:schemaRef ds:uri="ESRI.ArcGIS.Mapping.OfficeIntegration.PowerPointInfo"/>
  </ds:schemaRefs>
</ds:datastoreItem>
</file>

<file path=customXml/itemProps52.xml><?xml version="1.0" encoding="utf-8"?>
<ds:datastoreItem xmlns:ds="http://schemas.openxmlformats.org/officeDocument/2006/customXml" ds:itemID="{0B0FE485-3A8E-458F-9B65-C8C23107827F}">
  <ds:schemaRefs>
    <ds:schemaRef ds:uri="ESRI.ArcGIS.Mapping.OfficeIntegration.PowerPointInfo"/>
  </ds:schemaRefs>
</ds:datastoreItem>
</file>

<file path=customXml/itemProps53.xml><?xml version="1.0" encoding="utf-8"?>
<ds:datastoreItem xmlns:ds="http://schemas.openxmlformats.org/officeDocument/2006/customXml" ds:itemID="{08D06705-3047-4D16-9861-DC539BB80373}">
  <ds:schemaRefs>
    <ds:schemaRef ds:uri="ESRI.ArcGIS.Mapping.OfficeIntegration.PowerPointInfo"/>
  </ds:schemaRefs>
</ds:datastoreItem>
</file>

<file path=customXml/itemProps54.xml><?xml version="1.0" encoding="utf-8"?>
<ds:datastoreItem xmlns:ds="http://schemas.openxmlformats.org/officeDocument/2006/customXml" ds:itemID="{9569812F-3C89-4CB2-BC7E-B74D0B0FF94F}">
  <ds:schemaRefs>
    <ds:schemaRef ds:uri="ESRI.ArcGIS.Mapping.OfficeIntegration.PowerPointInfo"/>
  </ds:schemaRefs>
</ds:datastoreItem>
</file>

<file path=customXml/itemProps55.xml><?xml version="1.0" encoding="utf-8"?>
<ds:datastoreItem xmlns:ds="http://schemas.openxmlformats.org/officeDocument/2006/customXml" ds:itemID="{45A80DF6-7934-4691-98B7-8B8AC4A69B53}">
  <ds:schemaRefs>
    <ds:schemaRef ds:uri="ESRI.ArcGIS.Mapping.OfficeIntegration.PowerPointInfo"/>
  </ds:schemaRefs>
</ds:datastoreItem>
</file>

<file path=customXml/itemProps56.xml><?xml version="1.0" encoding="utf-8"?>
<ds:datastoreItem xmlns:ds="http://schemas.openxmlformats.org/officeDocument/2006/customXml" ds:itemID="{5BD88CF2-BE5C-4695-8A4D-3D218426C9D8}">
  <ds:schemaRefs>
    <ds:schemaRef ds:uri="ESRI.ArcGIS.Mapping.OfficeIntegration.PowerPointInfo"/>
  </ds:schemaRefs>
</ds:datastoreItem>
</file>

<file path=customXml/itemProps57.xml><?xml version="1.0" encoding="utf-8"?>
<ds:datastoreItem xmlns:ds="http://schemas.openxmlformats.org/officeDocument/2006/customXml" ds:itemID="{F3B6CAFA-65ED-4B90-81E4-C5FF6BAE9B46}">
  <ds:schemaRefs>
    <ds:schemaRef ds:uri="ESRI.ArcGIS.Mapping.OfficeIntegration.PowerPointInfo"/>
  </ds:schemaRefs>
</ds:datastoreItem>
</file>

<file path=customXml/itemProps58.xml><?xml version="1.0" encoding="utf-8"?>
<ds:datastoreItem xmlns:ds="http://schemas.openxmlformats.org/officeDocument/2006/customXml" ds:itemID="{7F7271F7-76DB-4E30-A6AE-157B06D360B5}">
  <ds:schemaRefs>
    <ds:schemaRef ds:uri="ESRI.ArcGIS.Mapping.OfficeIntegration.PowerPointInfo"/>
  </ds:schemaRefs>
</ds:datastoreItem>
</file>

<file path=customXml/itemProps59.xml><?xml version="1.0" encoding="utf-8"?>
<ds:datastoreItem xmlns:ds="http://schemas.openxmlformats.org/officeDocument/2006/customXml" ds:itemID="{128A704F-E605-40FB-AEFB-B6B72DD27050}">
  <ds:schemaRefs>
    <ds:schemaRef ds:uri="ESRI.ArcGIS.Mapping.OfficeIntegration.PowerPointInfo"/>
  </ds:schemaRefs>
</ds:datastoreItem>
</file>

<file path=customXml/itemProps6.xml><?xml version="1.0" encoding="utf-8"?>
<ds:datastoreItem xmlns:ds="http://schemas.openxmlformats.org/officeDocument/2006/customXml" ds:itemID="{D030D380-B3AC-4551-9663-1FF6A9D58505}">
  <ds:schemaRefs>
    <ds:schemaRef ds:uri="ESRI.ArcGIS.Mapping.OfficeIntegration.PowerPointInfo"/>
  </ds:schemaRefs>
</ds:datastoreItem>
</file>

<file path=customXml/itemProps60.xml><?xml version="1.0" encoding="utf-8"?>
<ds:datastoreItem xmlns:ds="http://schemas.openxmlformats.org/officeDocument/2006/customXml" ds:itemID="{E9CAF34F-8D41-4DF7-9FEE-C3D4CC186B2D}">
  <ds:schemaRefs>
    <ds:schemaRef ds:uri="ESRI.ArcGIS.Mapping.OfficeIntegration.PowerPointInfo"/>
  </ds:schemaRefs>
</ds:datastoreItem>
</file>

<file path=customXml/itemProps61.xml><?xml version="1.0" encoding="utf-8"?>
<ds:datastoreItem xmlns:ds="http://schemas.openxmlformats.org/officeDocument/2006/customXml" ds:itemID="{5FFEAAF8-B546-4DFA-AA4C-28E41F9C6BB6}">
  <ds:schemaRefs>
    <ds:schemaRef ds:uri="ESRI.ArcGIS.Mapping.OfficeIntegration.PowerPointInfo"/>
  </ds:schemaRefs>
</ds:datastoreItem>
</file>

<file path=customXml/itemProps62.xml><?xml version="1.0" encoding="utf-8"?>
<ds:datastoreItem xmlns:ds="http://schemas.openxmlformats.org/officeDocument/2006/customXml" ds:itemID="{1DB923AD-DB4B-446D-861A-333C6156B45D}">
  <ds:schemaRefs>
    <ds:schemaRef ds:uri="ESRI.ArcGIS.Mapping.OfficeIntegration.PowerPointInfo"/>
  </ds:schemaRefs>
</ds:datastoreItem>
</file>

<file path=customXml/itemProps63.xml><?xml version="1.0" encoding="utf-8"?>
<ds:datastoreItem xmlns:ds="http://schemas.openxmlformats.org/officeDocument/2006/customXml" ds:itemID="{0D6AD02E-EFA5-40CA-A21B-781249A8E690}">
  <ds:schemaRefs>
    <ds:schemaRef ds:uri="ESRI.ArcGIS.Mapping.OfficeIntegration.PowerPointInfo"/>
  </ds:schemaRefs>
</ds:datastoreItem>
</file>

<file path=customXml/itemProps64.xml><?xml version="1.0" encoding="utf-8"?>
<ds:datastoreItem xmlns:ds="http://schemas.openxmlformats.org/officeDocument/2006/customXml" ds:itemID="{1FD4FC9F-1453-47D5-8DCE-AEE37FEE1389}">
  <ds:schemaRefs>
    <ds:schemaRef ds:uri="ESRI.ArcGIS.Mapping.OfficeIntegration.PowerPointInfo"/>
  </ds:schemaRefs>
</ds:datastoreItem>
</file>

<file path=customXml/itemProps65.xml><?xml version="1.0" encoding="utf-8"?>
<ds:datastoreItem xmlns:ds="http://schemas.openxmlformats.org/officeDocument/2006/customXml" ds:itemID="{B21101A7-5AE5-4986-8FF4-B0D4A4A198FB}">
  <ds:schemaRefs>
    <ds:schemaRef ds:uri="ESRI.ArcGIS.Mapping.OfficeIntegration.PowerPointInfo"/>
  </ds:schemaRefs>
</ds:datastoreItem>
</file>

<file path=customXml/itemProps66.xml><?xml version="1.0" encoding="utf-8"?>
<ds:datastoreItem xmlns:ds="http://schemas.openxmlformats.org/officeDocument/2006/customXml" ds:itemID="{D381F493-6630-475F-A83F-2BE0B532262D}">
  <ds:schemaRefs>
    <ds:schemaRef ds:uri="ESRI.ArcGIS.Mapping.OfficeIntegration.PowerPointInfo"/>
  </ds:schemaRefs>
</ds:datastoreItem>
</file>

<file path=customXml/itemProps67.xml><?xml version="1.0" encoding="utf-8"?>
<ds:datastoreItem xmlns:ds="http://schemas.openxmlformats.org/officeDocument/2006/customXml" ds:itemID="{8037104B-1D39-4EEF-8025-3846DE16E8C4}">
  <ds:schemaRefs>
    <ds:schemaRef ds:uri="ESRI.ArcGIS.Mapping.OfficeIntegration.PowerPointInfo"/>
  </ds:schemaRefs>
</ds:datastoreItem>
</file>

<file path=customXml/itemProps68.xml><?xml version="1.0" encoding="utf-8"?>
<ds:datastoreItem xmlns:ds="http://schemas.openxmlformats.org/officeDocument/2006/customXml" ds:itemID="{209D0798-66F8-4830-A01D-0079245540AF}">
  <ds:schemaRefs>
    <ds:schemaRef ds:uri="ESRI.ArcGIS.Mapping.OfficeIntegration.PowerPointInfo"/>
  </ds:schemaRefs>
</ds:datastoreItem>
</file>

<file path=customXml/itemProps69.xml><?xml version="1.0" encoding="utf-8"?>
<ds:datastoreItem xmlns:ds="http://schemas.openxmlformats.org/officeDocument/2006/customXml" ds:itemID="{B275558B-B56B-4FC8-9AD8-E9135D93C04B}">
  <ds:schemaRefs>
    <ds:schemaRef ds:uri="ESRI.ArcGIS.Mapping.OfficeIntegration.PowerPointInfo"/>
  </ds:schemaRefs>
</ds:datastoreItem>
</file>

<file path=customXml/itemProps7.xml><?xml version="1.0" encoding="utf-8"?>
<ds:datastoreItem xmlns:ds="http://schemas.openxmlformats.org/officeDocument/2006/customXml" ds:itemID="{1402EC79-0393-4857-B66F-AFA6155FF241}">
  <ds:schemaRefs>
    <ds:schemaRef ds:uri="ESRI.ArcGIS.Mapping.OfficeIntegration.PowerPointInfo"/>
  </ds:schemaRefs>
</ds:datastoreItem>
</file>

<file path=customXml/itemProps70.xml><?xml version="1.0" encoding="utf-8"?>
<ds:datastoreItem xmlns:ds="http://schemas.openxmlformats.org/officeDocument/2006/customXml" ds:itemID="{F64D25E6-7870-496D-81B6-40C55C1D4AAE}">
  <ds:schemaRefs>
    <ds:schemaRef ds:uri="ESRI.ArcGIS.Mapping.OfficeIntegration.PowerPointInfo"/>
  </ds:schemaRefs>
</ds:datastoreItem>
</file>

<file path=customXml/itemProps71.xml><?xml version="1.0" encoding="utf-8"?>
<ds:datastoreItem xmlns:ds="http://schemas.openxmlformats.org/officeDocument/2006/customXml" ds:itemID="{0B90AA9D-0D38-45C0-BDDE-BB2ECE5520D7}">
  <ds:schemaRefs>
    <ds:schemaRef ds:uri="ESRI.ArcGIS.Mapping.OfficeIntegration.PowerPointInfo"/>
  </ds:schemaRefs>
</ds:datastoreItem>
</file>

<file path=customXml/itemProps72.xml><?xml version="1.0" encoding="utf-8"?>
<ds:datastoreItem xmlns:ds="http://schemas.openxmlformats.org/officeDocument/2006/customXml" ds:itemID="{B4293288-FB19-40A3-AC48-99C9F19C8642}">
  <ds:schemaRefs>
    <ds:schemaRef ds:uri="ESRI.ArcGIS.Mapping.OfficeIntegration.PowerPointInfo"/>
  </ds:schemaRefs>
</ds:datastoreItem>
</file>

<file path=customXml/itemProps73.xml><?xml version="1.0" encoding="utf-8"?>
<ds:datastoreItem xmlns:ds="http://schemas.openxmlformats.org/officeDocument/2006/customXml" ds:itemID="{CDF17822-CE52-4EA9-AA7E-CF7AF4E7A3F8}">
  <ds:schemaRefs>
    <ds:schemaRef ds:uri="ESRI.ArcGIS.Mapping.OfficeIntegration.PowerPointInfo"/>
  </ds:schemaRefs>
</ds:datastoreItem>
</file>

<file path=customXml/itemProps74.xml><?xml version="1.0" encoding="utf-8"?>
<ds:datastoreItem xmlns:ds="http://schemas.openxmlformats.org/officeDocument/2006/customXml" ds:itemID="{C8FA5901-A00A-4280-819E-1F195DF6E5FB}">
  <ds:schemaRefs>
    <ds:schemaRef ds:uri="ESRI.ArcGIS.Mapping.OfficeIntegration.PowerPointInfo"/>
  </ds:schemaRefs>
</ds:datastoreItem>
</file>

<file path=customXml/itemProps75.xml><?xml version="1.0" encoding="utf-8"?>
<ds:datastoreItem xmlns:ds="http://schemas.openxmlformats.org/officeDocument/2006/customXml" ds:itemID="{7D13AECD-680C-40A3-A71A-145047696247}">
  <ds:schemaRefs>
    <ds:schemaRef ds:uri="ESRI.ArcGIS.Mapping.OfficeIntegration.PowerPointInfo"/>
  </ds:schemaRefs>
</ds:datastoreItem>
</file>

<file path=customXml/itemProps76.xml><?xml version="1.0" encoding="utf-8"?>
<ds:datastoreItem xmlns:ds="http://schemas.openxmlformats.org/officeDocument/2006/customXml" ds:itemID="{C4D9F395-96C2-4490-9EB2-AF774FD58EAA}">
  <ds:schemaRefs>
    <ds:schemaRef ds:uri="ESRI.ArcGIS.Mapping.OfficeIntegration.PowerPointInfo"/>
  </ds:schemaRefs>
</ds:datastoreItem>
</file>

<file path=customXml/itemProps77.xml><?xml version="1.0" encoding="utf-8"?>
<ds:datastoreItem xmlns:ds="http://schemas.openxmlformats.org/officeDocument/2006/customXml" ds:itemID="{64491EF6-551F-4D42-A083-3956A29F7FCC}">
  <ds:schemaRefs>
    <ds:schemaRef ds:uri="ESRI.ArcGIS.Mapping.OfficeIntegration.PowerPointInfo"/>
  </ds:schemaRefs>
</ds:datastoreItem>
</file>

<file path=customXml/itemProps78.xml><?xml version="1.0" encoding="utf-8"?>
<ds:datastoreItem xmlns:ds="http://schemas.openxmlformats.org/officeDocument/2006/customXml" ds:itemID="{1CCF4835-0D57-46BE-BFF3-3F1CA315723B}">
  <ds:schemaRefs>
    <ds:schemaRef ds:uri="ESRI.ArcGIS.Mapping.OfficeIntegration.PowerPointInfo"/>
  </ds:schemaRefs>
</ds:datastoreItem>
</file>

<file path=customXml/itemProps79.xml><?xml version="1.0" encoding="utf-8"?>
<ds:datastoreItem xmlns:ds="http://schemas.openxmlformats.org/officeDocument/2006/customXml" ds:itemID="{9304220B-A2C9-4EBC-814A-4A6990B64C83}">
  <ds:schemaRefs>
    <ds:schemaRef ds:uri="ESRI.ArcGIS.Mapping.OfficeIntegration.PowerPointInfo"/>
  </ds:schemaRefs>
</ds:datastoreItem>
</file>

<file path=customXml/itemProps8.xml><?xml version="1.0" encoding="utf-8"?>
<ds:datastoreItem xmlns:ds="http://schemas.openxmlformats.org/officeDocument/2006/customXml" ds:itemID="{0BB0C8DB-A074-46F2-873D-9407949A3F15}">
  <ds:schemaRefs>
    <ds:schemaRef ds:uri="ESRI.ArcGIS.Mapping.OfficeIntegration.PowerPointInfo"/>
  </ds:schemaRefs>
</ds:datastoreItem>
</file>

<file path=customXml/itemProps80.xml><?xml version="1.0" encoding="utf-8"?>
<ds:datastoreItem xmlns:ds="http://schemas.openxmlformats.org/officeDocument/2006/customXml" ds:itemID="{0172113B-5964-415E-ACD5-CA1F1B05E65C}">
  <ds:schemaRefs>
    <ds:schemaRef ds:uri="ESRI.ArcGIS.Mapping.OfficeIntegration.PowerPointInfo"/>
  </ds:schemaRefs>
</ds:datastoreItem>
</file>

<file path=customXml/itemProps81.xml><?xml version="1.0" encoding="utf-8"?>
<ds:datastoreItem xmlns:ds="http://schemas.openxmlformats.org/officeDocument/2006/customXml" ds:itemID="{CD3A119C-2F0E-4E90-A820-0F9C9C1ED1C4}">
  <ds:schemaRefs>
    <ds:schemaRef ds:uri="ESRI.ArcGIS.Mapping.OfficeIntegration.PowerPointInfo"/>
  </ds:schemaRefs>
</ds:datastoreItem>
</file>

<file path=customXml/itemProps82.xml><?xml version="1.0" encoding="utf-8"?>
<ds:datastoreItem xmlns:ds="http://schemas.openxmlformats.org/officeDocument/2006/customXml" ds:itemID="{0163BFC6-480C-4C2F-87F2-FCB54A93734C}">
  <ds:schemaRefs>
    <ds:schemaRef ds:uri="ESRI.ArcGIS.Mapping.OfficeIntegration.PowerPointInfo"/>
  </ds:schemaRefs>
</ds:datastoreItem>
</file>

<file path=customXml/itemProps83.xml><?xml version="1.0" encoding="utf-8"?>
<ds:datastoreItem xmlns:ds="http://schemas.openxmlformats.org/officeDocument/2006/customXml" ds:itemID="{09EEAB1F-7512-4666-BF71-1236E9369F16}">
  <ds:schemaRefs>
    <ds:schemaRef ds:uri="ESRI.ArcGIS.Mapping.OfficeIntegration.PowerPointInfo"/>
  </ds:schemaRefs>
</ds:datastoreItem>
</file>

<file path=customXml/itemProps84.xml><?xml version="1.0" encoding="utf-8"?>
<ds:datastoreItem xmlns:ds="http://schemas.openxmlformats.org/officeDocument/2006/customXml" ds:itemID="{E439F8D2-FF2F-44B8-8AD7-6EBCF8A5EDE2}">
  <ds:schemaRefs>
    <ds:schemaRef ds:uri="ESRI.ArcGIS.Mapping.OfficeIntegration.PowerPointInfo"/>
  </ds:schemaRefs>
</ds:datastoreItem>
</file>

<file path=customXml/itemProps85.xml><?xml version="1.0" encoding="utf-8"?>
<ds:datastoreItem xmlns:ds="http://schemas.openxmlformats.org/officeDocument/2006/customXml" ds:itemID="{E5932CD5-8374-46E4-A7F2-1CFF779898D8}">
  <ds:schemaRefs>
    <ds:schemaRef ds:uri="ESRI.ArcGIS.Mapping.OfficeIntegration.PowerPointInfo"/>
  </ds:schemaRefs>
</ds:datastoreItem>
</file>

<file path=customXml/itemProps86.xml><?xml version="1.0" encoding="utf-8"?>
<ds:datastoreItem xmlns:ds="http://schemas.openxmlformats.org/officeDocument/2006/customXml" ds:itemID="{D1C3E75D-7EDC-4EAB-AC71-51FF95A5BD95}">
  <ds:schemaRefs>
    <ds:schemaRef ds:uri="ESRI.ArcGIS.Mapping.OfficeIntegration.PowerPointInfo"/>
  </ds:schemaRefs>
</ds:datastoreItem>
</file>

<file path=customXml/itemProps87.xml><?xml version="1.0" encoding="utf-8"?>
<ds:datastoreItem xmlns:ds="http://schemas.openxmlformats.org/officeDocument/2006/customXml" ds:itemID="{B10A99CC-34AF-4B23-90CB-685A9563F02D}">
  <ds:schemaRefs>
    <ds:schemaRef ds:uri="ESRI.ArcGIS.Mapping.OfficeIntegration.PowerPointInfo"/>
  </ds:schemaRefs>
</ds:datastoreItem>
</file>

<file path=customXml/itemProps88.xml><?xml version="1.0" encoding="utf-8"?>
<ds:datastoreItem xmlns:ds="http://schemas.openxmlformats.org/officeDocument/2006/customXml" ds:itemID="{C17B4A41-B0B0-4FAA-B87D-F1F68873DF12}">
  <ds:schemaRefs>
    <ds:schemaRef ds:uri="ESRI.ArcGIS.Mapping.OfficeIntegration.PowerPointInfo"/>
  </ds:schemaRefs>
</ds:datastoreItem>
</file>

<file path=customXml/itemProps89.xml><?xml version="1.0" encoding="utf-8"?>
<ds:datastoreItem xmlns:ds="http://schemas.openxmlformats.org/officeDocument/2006/customXml" ds:itemID="{025799B9-E27E-4A44-829D-07B41C0B582B}">
  <ds:schemaRefs>
    <ds:schemaRef ds:uri="ESRI.ArcGIS.Mapping.OfficeIntegration.PowerPointInfo"/>
  </ds:schemaRefs>
</ds:datastoreItem>
</file>

<file path=customXml/itemProps9.xml><?xml version="1.0" encoding="utf-8"?>
<ds:datastoreItem xmlns:ds="http://schemas.openxmlformats.org/officeDocument/2006/customXml" ds:itemID="{D1B5EA36-6DC2-432D-B907-469932FAB1E1}">
  <ds:schemaRefs>
    <ds:schemaRef ds:uri="ESRI.ArcGIS.Mapping.OfficeIntegration.PowerPointInfo"/>
  </ds:schemaRefs>
</ds:datastoreItem>
</file>

<file path=customXml/itemProps90.xml><?xml version="1.0" encoding="utf-8"?>
<ds:datastoreItem xmlns:ds="http://schemas.openxmlformats.org/officeDocument/2006/customXml" ds:itemID="{4DE20239-843A-4DD5-946E-CF93634BB3A4}">
  <ds:schemaRefs>
    <ds:schemaRef ds:uri="ESRI.ArcGIS.Mapping.OfficeIntegration.PowerPointInfo"/>
  </ds:schemaRefs>
</ds:datastoreItem>
</file>

<file path=customXml/itemProps91.xml><?xml version="1.0" encoding="utf-8"?>
<ds:datastoreItem xmlns:ds="http://schemas.openxmlformats.org/officeDocument/2006/customXml" ds:itemID="{7BDF32F9-466A-40FC-8FDA-907645529837}">
  <ds:schemaRefs>
    <ds:schemaRef ds:uri="ESRI.ArcGIS.Mapping.OfficeIntegration.PowerPointInfo"/>
  </ds:schemaRefs>
</ds:datastoreItem>
</file>

<file path=customXml/itemProps92.xml><?xml version="1.0" encoding="utf-8"?>
<ds:datastoreItem xmlns:ds="http://schemas.openxmlformats.org/officeDocument/2006/customXml" ds:itemID="{54FDCDE2-AC7B-4E7D-A20E-CE1E7F3BB37E}">
  <ds:schemaRefs>
    <ds:schemaRef ds:uri="ESRI.ArcGIS.Mapping.OfficeIntegration.PowerPointInfo"/>
  </ds:schemaRefs>
</ds:datastoreItem>
</file>

<file path=customXml/itemProps93.xml><?xml version="1.0" encoding="utf-8"?>
<ds:datastoreItem xmlns:ds="http://schemas.openxmlformats.org/officeDocument/2006/customXml" ds:itemID="{48051860-9F19-4E3F-B918-696C02CCA1DD}">
  <ds:schemaRefs>
    <ds:schemaRef ds:uri="ESRI.ArcGIS.Mapping.OfficeIntegration.PowerPointInfo"/>
  </ds:schemaRefs>
</ds:datastoreItem>
</file>

<file path=customXml/itemProps94.xml><?xml version="1.0" encoding="utf-8"?>
<ds:datastoreItem xmlns:ds="http://schemas.openxmlformats.org/officeDocument/2006/customXml" ds:itemID="{E03449D6-E859-498C-B3F6-F5E8E746FCCA}">
  <ds:schemaRefs>
    <ds:schemaRef ds:uri="ESRI.ArcGIS.Mapping.OfficeIntegration.PowerPointInfo"/>
  </ds:schemaRefs>
</ds:datastoreItem>
</file>

<file path=customXml/itemProps95.xml><?xml version="1.0" encoding="utf-8"?>
<ds:datastoreItem xmlns:ds="http://schemas.openxmlformats.org/officeDocument/2006/customXml" ds:itemID="{FBEBA790-C58D-47F0-8992-0B60A9C6C710}">
  <ds:schemaRefs>
    <ds:schemaRef ds:uri="ESRI.ArcGIS.Mapping.OfficeIntegration.PowerPointInfo"/>
  </ds:schemaRefs>
</ds:datastoreItem>
</file>

<file path=customXml/itemProps96.xml><?xml version="1.0" encoding="utf-8"?>
<ds:datastoreItem xmlns:ds="http://schemas.openxmlformats.org/officeDocument/2006/customXml" ds:itemID="{1C06D692-E2DB-45D6-9951-1B9F69590398}">
  <ds:schemaRefs>
    <ds:schemaRef ds:uri="ESRI.ArcGIS.Mapping.OfficeIntegration.PowerPointInfo"/>
  </ds:schemaRefs>
</ds:datastoreItem>
</file>

<file path=customXml/itemProps97.xml><?xml version="1.0" encoding="utf-8"?>
<ds:datastoreItem xmlns:ds="http://schemas.openxmlformats.org/officeDocument/2006/customXml" ds:itemID="{C5AC0EAB-1F4A-4458-ACB3-2C2EE3C62FB6}">
  <ds:schemaRefs>
    <ds:schemaRef ds:uri="ESRI.ArcGIS.Mapping.OfficeIntegration.PowerPointInfo"/>
  </ds:schemaRefs>
</ds:datastoreItem>
</file>

<file path=customXml/itemProps98.xml><?xml version="1.0" encoding="utf-8"?>
<ds:datastoreItem xmlns:ds="http://schemas.openxmlformats.org/officeDocument/2006/customXml" ds:itemID="{D3118658-81AE-4A6F-A8F4-00C8C6E0C2AC}">
  <ds:schemaRefs>
    <ds:schemaRef ds:uri="ESRI.ArcGIS.Mapping.OfficeIntegration.PowerPointInfo"/>
  </ds:schemaRefs>
</ds:datastoreItem>
</file>

<file path=customXml/itemProps99.xml><?xml version="1.0" encoding="utf-8"?>
<ds:datastoreItem xmlns:ds="http://schemas.openxmlformats.org/officeDocument/2006/customXml" ds:itemID="{131EFEDE-1457-4FE6-B577-C1BB237338C8}">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ppt_CED_template_16_9</Template>
  <TotalTime>4236</TotalTime>
  <Words>3014</Words>
  <Application>Microsoft Office PowerPoint</Application>
  <PresentationFormat>Widescreen</PresentationFormat>
  <Paragraphs>394</Paragraphs>
  <Slides>27</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ＭＳ Ｐゴシック</vt:lpstr>
      <vt:lpstr>Arial</vt:lpstr>
      <vt:lpstr>Times</vt:lpstr>
      <vt:lpstr>Times New Roman</vt:lpstr>
      <vt:lpstr>Blank Presentation</vt:lpstr>
      <vt:lpstr>Atmospheric Nitrogen Deposition Modeling of the Chesapeake Bay: Current Applications and Future Directions</vt:lpstr>
      <vt:lpstr>Disclaimer: The views expressed in this presentation are those of the authors and do not necessarily reflect the views or policies of the U.S. EPA.</vt:lpstr>
      <vt:lpstr>Motivation and Scope</vt:lpstr>
      <vt:lpstr>Application Driven Development</vt:lpstr>
      <vt:lpstr>Ecosystem Relevant Science Questions and Goals</vt:lpstr>
      <vt:lpstr>Application Driven Development</vt:lpstr>
      <vt:lpstr>Application Driven Development</vt:lpstr>
      <vt:lpstr>The Chesapeake Bay Watershed</vt:lpstr>
      <vt:lpstr>The Chesapeake Bay Watershed</vt:lpstr>
      <vt:lpstr>The Chesapeake Bay TMDL</vt:lpstr>
      <vt:lpstr>Water Quality Progress and Trends</vt:lpstr>
      <vt:lpstr>The Chesapeake Bay Model</vt:lpstr>
      <vt:lpstr>Atmospheric Nitrogen Deposition Modeling</vt:lpstr>
      <vt:lpstr>WRF and CMAQ Modifications for Long Term Projections</vt:lpstr>
      <vt:lpstr>Nitrogen Cycling in CMAQ</vt:lpstr>
      <vt:lpstr>Nitrogen Concentration and Deposition Trends</vt:lpstr>
      <vt:lpstr>Trends in Modeled Atmospheric Deposition</vt:lpstr>
      <vt:lpstr>Trends in Modeled NH3 Atmospheric Deposition</vt:lpstr>
      <vt:lpstr>The Chesapeake Bay Model</vt:lpstr>
      <vt:lpstr>Implications of a Reduced Form Model</vt:lpstr>
      <vt:lpstr>Future Directions: Land Use</vt:lpstr>
      <vt:lpstr>Future Directions: Hydrology</vt:lpstr>
      <vt:lpstr>Future Directions: Air-Quality</vt:lpstr>
      <vt:lpstr>Future Directions: Air-Quality</vt:lpstr>
      <vt:lpstr>Computational Needs</vt:lpstr>
      <vt:lpstr>Data Needs</vt:lpstr>
      <vt:lpstr>Summary</vt:lpstr>
    </vt:vector>
  </TitlesOfParts>
  <Company>Design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Line 1 Presentation Title Line 2</dc:title>
  <dc:creator>Pierce, Tom</dc:creator>
  <cp:lastModifiedBy>Bash, Jesse</cp:lastModifiedBy>
  <cp:revision>307</cp:revision>
  <cp:lastPrinted>2006-09-22T17:41:18Z</cp:lastPrinted>
  <dcterms:created xsi:type="dcterms:W3CDTF">2017-12-05T14:12:30Z</dcterms:created>
  <dcterms:modified xsi:type="dcterms:W3CDTF">2018-10-22T00:43:09Z</dcterms:modified>
</cp:coreProperties>
</file>