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18"/>
  </p:notesMasterIdLst>
  <p:sldIdLst>
    <p:sldId id="256" r:id="rId2"/>
    <p:sldId id="271" r:id="rId3"/>
    <p:sldId id="273" r:id="rId4"/>
    <p:sldId id="272" r:id="rId5"/>
    <p:sldId id="274" r:id="rId6"/>
    <p:sldId id="286" r:id="rId7"/>
    <p:sldId id="287" r:id="rId8"/>
    <p:sldId id="288" r:id="rId9"/>
    <p:sldId id="278" r:id="rId10"/>
    <p:sldId id="279" r:id="rId11"/>
    <p:sldId id="280" r:id="rId12"/>
    <p:sldId id="281" r:id="rId13"/>
    <p:sldId id="282" r:id="rId14"/>
    <p:sldId id="276" r:id="rId15"/>
    <p:sldId id="275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8"/>
  </p:normalViewPr>
  <p:slideViewPr>
    <p:cSldViewPr snapToGrid="0" snapToObjects="1" showGuides="1">
      <p:cViewPr varScale="1">
        <p:scale>
          <a:sx n="121" d="100"/>
          <a:sy n="121" d="100"/>
        </p:scale>
        <p:origin x="1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E9E32-F26F-C943-8E1B-F2AAA920886F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83911-DF48-944F-BA01-0EA206D3D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7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83911-DF48-944F-BA01-0EA206D3D5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83911-DF48-944F-BA01-0EA206D3D5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2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51581C2-D0CB-494F-9C33-2295D7C10B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0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51581C2-D0CB-494F-9C33-2295D7C10B9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9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51581C2-D0CB-494F-9C33-2295D7C10B9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6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51581C2-D0CB-494F-9C33-2295D7C10B9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76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51581C2-D0CB-494F-9C33-2295D7C10B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8BE2-2FE0-E34B-827E-3461B7EDB758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059E-0914-2748-A0D8-016C3AEF931D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7CA2-832A-D04F-AA6B-A900BFA30393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3756-DB05-FB4A-ACE1-C38409806C39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37160" y="6309360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6272C-E3A8-5E42-8270-2F1AD58E2E0F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BA5E-B2F7-4A4D-8667-FABB96374E84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7DFF-045B-C349-8ACE-671B16402D81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A83FD-1682-2A41-AB7D-AF3ED2BC72FE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8102" y="6309360"/>
            <a:ext cx="365760" cy="365760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AC04-EDBD-D043-924C-F7682F23323B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67F-4659-B842-8484-B3E60C875EED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295732A-BC89-C04D-AC1A-E483E70B1E7E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F0DE974-62FE-1A46-BC79-00087C55CD01}" type="datetime1">
              <a:rPr lang="en-US" smtClean="0"/>
              <a:t>10/24/17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1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tiff"/><Relationship Id="rId12" Type="http://schemas.openxmlformats.org/officeDocument/2006/relationships/image" Target="../media/image18.tiff"/><Relationship Id="rId13" Type="http://schemas.openxmlformats.org/officeDocument/2006/relationships/image" Target="../media/image19.tiff"/><Relationship Id="rId14" Type="http://schemas.openxmlformats.org/officeDocument/2006/relationships/image" Target="../media/image20.tiff"/><Relationship Id="rId15" Type="http://schemas.openxmlformats.org/officeDocument/2006/relationships/image" Target="../media/image21.tiff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9" Type="http://schemas.openxmlformats.org/officeDocument/2006/relationships/image" Target="../media/image15.tiff"/><Relationship Id="rId10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i.org/10.1525/elementa.24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03767"/>
            <a:ext cx="6743700" cy="2225233"/>
          </a:xfrm>
        </p:spPr>
        <p:txBody>
          <a:bodyPr>
            <a:noAutofit/>
          </a:bodyPr>
          <a:lstStyle/>
          <a:p>
            <a:r>
              <a:rPr lang="en-US" sz="2400" b="1" dirty="0"/>
              <a:t>Examining Changes in Ozone over the Western United States via Assimilation of Satellite Ozone Products in a Chemistry-Transport Model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6284" y="3574408"/>
            <a:ext cx="6111432" cy="2814817"/>
          </a:xfrm>
        </p:spPr>
        <p:txBody>
          <a:bodyPr>
            <a:noAutofit/>
          </a:bodyPr>
          <a:lstStyle/>
          <a:p>
            <a:r>
              <a:rPr lang="en-US" sz="2000" dirty="0" smtClean="0"/>
              <a:t>2017 CMAS Meeting</a:t>
            </a:r>
          </a:p>
          <a:p>
            <a:r>
              <a:rPr lang="en-US" sz="2000" dirty="0" smtClean="0"/>
              <a:t>October 25, 2017</a:t>
            </a:r>
            <a:endParaRPr lang="en-US" sz="2000" dirty="0"/>
          </a:p>
          <a:p>
            <a:pPr algn="l"/>
            <a:r>
              <a:rPr lang="en-US" sz="2000" dirty="0"/>
              <a:t>Gregory Osterman</a:t>
            </a:r>
            <a:r>
              <a:rPr lang="en-US" sz="2000" baseline="30000" dirty="0"/>
              <a:t>1</a:t>
            </a:r>
            <a:r>
              <a:rPr lang="en-US" sz="2000" dirty="0"/>
              <a:t>, Jessica Neu</a:t>
            </a:r>
            <a:r>
              <a:rPr lang="en-US" sz="2000" baseline="30000" dirty="0"/>
              <a:t>1</a:t>
            </a:r>
            <a:r>
              <a:rPr lang="en-US" sz="2000" dirty="0"/>
              <a:t>, Thomas Walker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Dejian</a:t>
            </a:r>
            <a:r>
              <a:rPr lang="en-US" sz="2000" dirty="0"/>
              <a:t> Fu</a:t>
            </a:r>
            <a:r>
              <a:rPr lang="en-US" sz="2000" baseline="30000" dirty="0"/>
              <a:t>1</a:t>
            </a:r>
            <a:r>
              <a:rPr lang="en-US" sz="2000" dirty="0"/>
              <a:t>, Susan Kulawik</a:t>
            </a:r>
            <a:r>
              <a:rPr lang="en-US" sz="2000" baseline="30000" dirty="0"/>
              <a:t>1,2</a:t>
            </a:r>
            <a:r>
              <a:rPr lang="en-US" sz="2000" dirty="0"/>
              <a:t>, and Kevin Bowman</a:t>
            </a:r>
            <a:r>
              <a:rPr lang="en-US" sz="2000" baseline="30000" dirty="0"/>
              <a:t>1</a:t>
            </a:r>
            <a:endParaRPr lang="en-US" sz="2000" dirty="0"/>
          </a:p>
          <a:p>
            <a:pPr algn="l"/>
            <a:r>
              <a:rPr lang="en-US" sz="2000" baseline="30000" dirty="0"/>
              <a:t>1</a:t>
            </a:r>
            <a:r>
              <a:rPr lang="en-US" sz="2000" dirty="0"/>
              <a:t>Jet Propulsion Laboratory/California Institute of Technology</a:t>
            </a:r>
          </a:p>
          <a:p>
            <a:pPr algn="l"/>
            <a:r>
              <a:rPr lang="en-US" sz="2000" baseline="30000" dirty="0"/>
              <a:t>2</a:t>
            </a:r>
            <a:r>
              <a:rPr lang="en-US" sz="2000" dirty="0"/>
              <a:t>Bay Area Environmental Research </a:t>
            </a:r>
            <a:r>
              <a:rPr lang="en-US" sz="2000" dirty="0" smtClean="0"/>
              <a:t>Institute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3359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4456" cy="1188720"/>
          </a:xfrm>
        </p:spPr>
        <p:txBody>
          <a:bodyPr/>
          <a:lstStyle/>
          <a:p>
            <a:r>
              <a:rPr lang="en-US" sz="2540" dirty="0"/>
              <a:t>Joint AIRS/OMI O</a:t>
            </a:r>
            <a:r>
              <a:rPr lang="en-US" sz="2540" baseline="-25000" dirty="0"/>
              <a:t>3</a:t>
            </a:r>
            <a:r>
              <a:rPr lang="en-US" sz="2540" dirty="0"/>
              <a:t> Retrievals </a:t>
            </a:r>
            <a:endParaRPr lang="en-US" sz="254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65"/>
          <p:cNvSpPr txBox="1">
            <a:spLocks noChangeArrowheads="1"/>
          </p:cNvSpPr>
          <p:nvPr/>
        </p:nvSpPr>
        <p:spPr bwMode="auto">
          <a:xfrm>
            <a:off x="457200" y="1749097"/>
            <a:ext cx="8229600" cy="4940327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indent="0" algn="just">
              <a:buClr>
                <a:schemeClr val="accent5">
                  <a:lumMod val="75000"/>
                </a:schemeClr>
              </a:buClr>
              <a:defRPr/>
            </a:pPr>
            <a:r>
              <a:rPr lang="en-US" sz="1996" dirty="0">
                <a:latin typeface="Calibri"/>
                <a:cs typeface="Calibri"/>
              </a:rPr>
              <a:t>The AIRS/OMI O</a:t>
            </a:r>
            <a:r>
              <a:rPr lang="en-US" sz="1996" baseline="-25000" dirty="0">
                <a:latin typeface="Calibri"/>
                <a:cs typeface="Calibri"/>
              </a:rPr>
              <a:t>3</a:t>
            </a:r>
            <a:r>
              <a:rPr lang="en-US" sz="1996" dirty="0">
                <a:latin typeface="Calibri"/>
                <a:cs typeface="Calibri"/>
              </a:rPr>
              <a:t> retrievals have been configured in two modes.</a:t>
            </a:r>
          </a:p>
          <a:p>
            <a:pPr marL="570248" lvl="1" indent="-311045" algn="just">
              <a:spcBef>
                <a:spcPts val="544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en-US" sz="1814" dirty="0">
                <a:latin typeface="Calibri"/>
                <a:cs typeface="Calibri"/>
              </a:rPr>
              <a:t>Global survey mode</a:t>
            </a:r>
          </a:p>
          <a:p>
            <a:pPr marL="933134" lvl="2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US" sz="1814" dirty="0">
                <a:latin typeface="Calibri"/>
                <a:cs typeface="Calibri"/>
              </a:rPr>
              <a:t>Provides profile data with a spatial sampling similar to TES global survey  </a:t>
            </a:r>
          </a:p>
          <a:p>
            <a:pPr marL="933134" lvl="2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US" sz="1814" dirty="0">
                <a:latin typeface="Calibri"/>
                <a:cs typeface="Calibri"/>
              </a:rPr>
              <a:t>22-month data have been processed including </a:t>
            </a:r>
          </a:p>
          <a:p>
            <a:pPr marL="1347860" lvl="3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814" dirty="0">
                <a:latin typeface="Calibri"/>
                <a:cs typeface="Calibri"/>
              </a:rPr>
              <a:t>2006 Jun </a:t>
            </a:r>
            <a:r>
              <a:rPr lang="mr-IN" sz="1814" dirty="0">
                <a:latin typeface="Calibri"/>
                <a:cs typeface="Calibri"/>
              </a:rPr>
              <a:t>–</a:t>
            </a:r>
            <a:r>
              <a:rPr lang="en-US" sz="1814" dirty="0">
                <a:latin typeface="Calibri"/>
                <a:cs typeface="Calibri"/>
              </a:rPr>
              <a:t> Aug</a:t>
            </a:r>
          </a:p>
          <a:p>
            <a:pPr marL="1347860" lvl="3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814" dirty="0">
                <a:latin typeface="Calibri"/>
                <a:cs typeface="Calibri"/>
              </a:rPr>
              <a:t>2009 Jan </a:t>
            </a:r>
            <a:r>
              <a:rPr lang="mr-IN" sz="1814" dirty="0">
                <a:latin typeface="Calibri"/>
                <a:cs typeface="Calibri"/>
              </a:rPr>
              <a:t>–</a:t>
            </a:r>
            <a:r>
              <a:rPr lang="en-US" sz="1814" dirty="0">
                <a:latin typeface="Calibri"/>
                <a:cs typeface="Calibri"/>
              </a:rPr>
              <a:t> Jul, Oct </a:t>
            </a:r>
            <a:r>
              <a:rPr lang="mr-IN" sz="1814" dirty="0">
                <a:latin typeface="Calibri"/>
                <a:cs typeface="Calibri"/>
              </a:rPr>
              <a:t>–</a:t>
            </a:r>
            <a:r>
              <a:rPr lang="en-US" sz="1814" dirty="0">
                <a:latin typeface="Calibri"/>
                <a:cs typeface="Calibri"/>
              </a:rPr>
              <a:t> Dec</a:t>
            </a:r>
          </a:p>
          <a:p>
            <a:pPr marL="1347860" lvl="3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814" dirty="0">
                <a:latin typeface="Calibri"/>
                <a:cs typeface="Calibri"/>
              </a:rPr>
              <a:t>2010 Jan </a:t>
            </a:r>
            <a:r>
              <a:rPr lang="mr-IN" sz="1814" dirty="0">
                <a:latin typeface="Calibri"/>
                <a:cs typeface="Calibri"/>
              </a:rPr>
              <a:t>–</a:t>
            </a:r>
            <a:r>
              <a:rPr lang="en-US" sz="1814" dirty="0">
                <a:latin typeface="Calibri"/>
                <a:cs typeface="Calibri"/>
              </a:rPr>
              <a:t> May</a:t>
            </a:r>
          </a:p>
          <a:p>
            <a:pPr marL="1347860" lvl="3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814" dirty="0">
                <a:latin typeface="Calibri"/>
                <a:cs typeface="Calibri"/>
              </a:rPr>
              <a:t>2016 Mar </a:t>
            </a:r>
            <a:r>
              <a:rPr lang="mr-IN" sz="1814" dirty="0">
                <a:latin typeface="Calibri"/>
                <a:cs typeface="Calibri"/>
              </a:rPr>
              <a:t>–</a:t>
            </a:r>
            <a:r>
              <a:rPr lang="en-US" sz="1814" dirty="0">
                <a:latin typeface="Calibri"/>
                <a:cs typeface="Calibri"/>
              </a:rPr>
              <a:t> Jun </a:t>
            </a:r>
          </a:p>
          <a:p>
            <a:pPr marL="933134" lvl="2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US" sz="1814" dirty="0">
                <a:latin typeface="Calibri"/>
                <a:cs typeface="Calibri"/>
              </a:rPr>
              <a:t>December 2017, an estimated release date of AIRS/OMI ozone v1 data</a:t>
            </a:r>
          </a:p>
          <a:p>
            <a:pPr marL="570248" lvl="1" indent="-311045" algn="just">
              <a:spcBef>
                <a:spcPts val="544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en-US" sz="1814" dirty="0">
                <a:latin typeface="Calibri"/>
                <a:cs typeface="Calibri"/>
              </a:rPr>
              <a:t>Regional mapping mode </a:t>
            </a:r>
          </a:p>
          <a:p>
            <a:pPr marL="933134" lvl="2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US" sz="1996" dirty="0">
                <a:latin typeface="Calibri"/>
                <a:cs typeface="Calibri"/>
              </a:rPr>
              <a:t>Processes all available measurements for flight campaigns including </a:t>
            </a:r>
          </a:p>
          <a:p>
            <a:pPr marL="1347860" lvl="3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814" dirty="0">
                <a:latin typeface="Calibri"/>
                <a:cs typeface="Calibri"/>
              </a:rPr>
              <a:t>KORUS-AQ,  Apr </a:t>
            </a:r>
            <a:r>
              <a:rPr lang="mr-IN" sz="1814" dirty="0">
                <a:latin typeface="Calibri"/>
                <a:cs typeface="Calibri"/>
              </a:rPr>
              <a:t>–</a:t>
            </a:r>
            <a:r>
              <a:rPr lang="en-US" sz="1814" dirty="0">
                <a:latin typeface="Calibri"/>
                <a:cs typeface="Calibri"/>
              </a:rPr>
              <a:t> Jun 2016 </a:t>
            </a:r>
          </a:p>
          <a:p>
            <a:pPr marL="1347860" lvl="3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814" dirty="0">
                <a:latin typeface="Calibri"/>
                <a:cs typeface="Calibri"/>
              </a:rPr>
              <a:t>ORACLES,     Aug, Sept 2016</a:t>
            </a:r>
          </a:p>
          <a:p>
            <a:pPr marL="1347860" lvl="3" indent="-311045" algn="just">
              <a:buClr>
                <a:schemeClr val="accent5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814" dirty="0">
                <a:latin typeface="Calibri"/>
                <a:cs typeface="Calibri"/>
              </a:rPr>
              <a:t>POSIDON,    Sept, Oct 2016 </a:t>
            </a:r>
          </a:p>
          <a:p>
            <a:pPr marL="0" lvl="1" indent="0" algn="just">
              <a:spcBef>
                <a:spcPts val="1089"/>
              </a:spcBef>
              <a:buClr>
                <a:schemeClr val="accent5">
                  <a:lumMod val="75000"/>
                </a:schemeClr>
              </a:buClr>
              <a:defRPr/>
            </a:pPr>
            <a:r>
              <a:rPr lang="en-US" sz="1996" dirty="0">
                <a:latin typeface="Calibri"/>
                <a:cs typeface="Calibri"/>
              </a:rPr>
              <a:t>Data products have been saved in Hierarchical Data Format, a common format used in the NASA Earth Observation System level 2 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5787"/>
            <a:ext cx="7315200" cy="914400"/>
          </a:xfrm>
        </p:spPr>
        <p:txBody>
          <a:bodyPr>
            <a:normAutofit fontScale="90000"/>
          </a:bodyPr>
          <a:lstStyle/>
          <a:p>
            <a:r>
              <a:rPr lang="en-US" sz="2540" dirty="0"/>
              <a:t>AIRS/OMI Vs. TES v5 GS O</a:t>
            </a:r>
            <a:r>
              <a:rPr lang="en-US" sz="2540" baseline="-25000" dirty="0"/>
              <a:t>3</a:t>
            </a:r>
            <a:r>
              <a:rPr lang="en-US" sz="2540" dirty="0"/>
              <a:t> Profile Data on August 2006</a:t>
            </a:r>
            <a:endParaRPr lang="en-US" sz="254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9213" y="4484301"/>
            <a:ext cx="636714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750</a:t>
            </a:r>
          </a:p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mbar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9213" y="3057477"/>
            <a:ext cx="636714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510</a:t>
            </a:r>
          </a:p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mbar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2811" y="1674548"/>
            <a:ext cx="636714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316</a:t>
            </a:r>
          </a:p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mbar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66464" y="871560"/>
            <a:ext cx="1557607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51" dirty="0">
                <a:latin typeface="Calibri" charset="0"/>
                <a:ea typeface="Calibri" charset="0"/>
                <a:cs typeface="Calibri" charset="0"/>
              </a:rPr>
              <a:t>AIRS/OMI O</a:t>
            </a:r>
            <a:r>
              <a:rPr lang="en-US" sz="145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451" dirty="0">
                <a:latin typeface="Calibri" charset="0"/>
                <a:ea typeface="Calibri" charset="0"/>
                <a:cs typeface="Calibri" charset="0"/>
              </a:rPr>
              <a:t> VMR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5856" y="871560"/>
            <a:ext cx="1305101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51" dirty="0">
                <a:latin typeface="Calibri" charset="0"/>
                <a:ea typeface="Calibri" charset="0"/>
                <a:cs typeface="Calibri" charset="0"/>
              </a:rPr>
              <a:t>TES O</a:t>
            </a:r>
            <a:r>
              <a:rPr lang="en-US" sz="145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451" dirty="0">
                <a:latin typeface="Calibri" charset="0"/>
                <a:ea typeface="Calibri" charset="0"/>
                <a:cs typeface="Calibri" charset="0"/>
              </a:rPr>
              <a:t> v5 VMR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4813" y="871560"/>
            <a:ext cx="729688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51" i="1" dirty="0">
                <a:latin typeface="Calibri" charset="0"/>
                <a:ea typeface="Calibri" charset="0"/>
                <a:cs typeface="Calibri" charset="0"/>
              </a:rPr>
              <a:t>a priori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27486" y="988139"/>
            <a:ext cx="439544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70">
                <a:latin typeface="Calibri" charset="0"/>
                <a:ea typeface="Calibri" charset="0"/>
                <a:cs typeface="Calibri" charset="0"/>
              </a:rPr>
              <a:t>ppb</a:t>
            </a:r>
            <a:endParaRPr lang="en-US" sz="127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490" y="3984403"/>
            <a:ext cx="1758818" cy="1353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981" y="4059444"/>
            <a:ext cx="258412" cy="1203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981" y="2629683"/>
            <a:ext cx="258412" cy="1203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173" y="1258090"/>
            <a:ext cx="270525" cy="1203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604" y="2549757"/>
            <a:ext cx="1768589" cy="1363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604" y="1142441"/>
            <a:ext cx="1768589" cy="1358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996" y="1142441"/>
            <a:ext cx="1758818" cy="13581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111" y="3981960"/>
            <a:ext cx="1768589" cy="1358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111" y="2552200"/>
            <a:ext cx="1768589" cy="1358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4012" y="3984403"/>
            <a:ext cx="1778360" cy="13533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1341" y="2554643"/>
            <a:ext cx="1763703" cy="1353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1570" y="1144884"/>
            <a:ext cx="1783246" cy="13533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2940" y="5420679"/>
            <a:ext cx="1773474" cy="13679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4852" y="5500624"/>
            <a:ext cx="328668" cy="12080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2217" y="5428008"/>
            <a:ext cx="1763703" cy="135331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1010" y="5848400"/>
            <a:ext cx="1341779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Tropospheric </a:t>
            </a:r>
          </a:p>
          <a:p>
            <a:pPr algn="ctr"/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DOFS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1"/>
            <a:ext cx="7315200" cy="914400"/>
          </a:xfrm>
        </p:spPr>
        <p:txBody>
          <a:bodyPr>
            <a:normAutofit fontScale="90000"/>
          </a:bodyPr>
          <a:lstStyle/>
          <a:p>
            <a:r>
              <a:rPr lang="en-US" sz="2540" dirty="0"/>
              <a:t>Joint AIRS/OMI vs. TES GS O</a:t>
            </a:r>
            <a:r>
              <a:rPr lang="en-US" sz="2540" baseline="-25000" dirty="0"/>
              <a:t>3</a:t>
            </a:r>
            <a:r>
              <a:rPr lang="en-US" sz="2540" dirty="0"/>
              <a:t> During Summer 2006 </a:t>
            </a:r>
            <a:endParaRPr lang="en-US" sz="254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94" y="940680"/>
            <a:ext cx="8470426" cy="2264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7802" y="996264"/>
            <a:ext cx="1008609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b="1" dirty="0">
                <a:latin typeface="Calibri" charset="0"/>
                <a:ea typeface="Calibri" charset="0"/>
                <a:cs typeface="Calibri" charset="0"/>
              </a:rPr>
              <a:t>316 mbar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842" y="1016909"/>
            <a:ext cx="1008609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b="1" dirty="0">
                <a:latin typeface="Calibri" charset="0"/>
                <a:ea typeface="Calibri" charset="0"/>
                <a:cs typeface="Calibri" charset="0"/>
              </a:rPr>
              <a:t>510 mbar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4762" y="996264"/>
            <a:ext cx="1008609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b="1" dirty="0">
                <a:latin typeface="Calibri" charset="0"/>
                <a:ea typeface="Calibri" charset="0"/>
                <a:cs typeface="Calibri" charset="0"/>
              </a:rPr>
              <a:t>750 mbar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440157" y="3599655"/>
          <a:ext cx="5486400" cy="3082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4252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316 mbar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510 mbar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750 mbar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Jun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Jul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Aug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Jun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Jul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Aug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Jun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Jul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Aug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0.85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0.85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0.84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0.83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0.82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0.80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0.81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0.77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0.75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-7.4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-6.2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-4.0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-3.4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-3.3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-2.9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-1.8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-1.5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-1.8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-4.8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-4.4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-3.8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-1.9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-2.1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-2.7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-0.8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-0.4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-1.6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20.5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17.7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14.3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10.9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10.0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8.5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7.6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7.3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7.0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24.6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22.5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19.5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21.0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19.7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16.8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19.6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19.4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17.9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27.8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27.8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27.6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22.5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22.5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22.3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24.1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23.9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23.5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  <a:tr h="342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22.0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22.0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22.2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19.5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19.5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19.7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23.9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23.9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23.5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 marL="82944" marR="82944" marT="41472" marB="41472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48833" y="3599657"/>
          <a:ext cx="3179519" cy="309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981"/>
                <a:gridCol w="591538"/>
              </a:tblGrid>
              <a:tr h="35942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2" marB="41472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2" marB="41472">
                    <a:noFill/>
                  </a:tcPr>
                </a:tc>
              </a:tr>
              <a:tr h="35942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2" marB="41472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2" marB="41472">
                    <a:noFill/>
                  </a:tcPr>
                </a:tc>
              </a:tr>
              <a:tr h="3363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Correlation Coefficient (r)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2" marB="41472"/>
                </a:tc>
              </a:tr>
              <a:tr h="3363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Mean Diff.</a:t>
                      </a:r>
                      <a:r>
                        <a:rPr lang="en-US" sz="1600" baseline="0" dirty="0" smtClean="0"/>
                        <a:t> (Joint-TES)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ppb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</a:tr>
              <a:tr h="3363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100 x (Joint-TES)/TES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</a:tr>
              <a:tr h="336384">
                <a:tc>
                  <a:txBody>
                    <a:bodyPr/>
                    <a:lstStyle/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Standard Deviation</a:t>
                      </a:r>
                      <a:r>
                        <a:rPr lang="en-US" sz="1600" baseline="0" dirty="0" smtClean="0"/>
                        <a:t> of Diff. </a:t>
                      </a:r>
                      <a:endParaRPr lang="en-US" sz="1600" dirty="0" smtClean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indent="0" algn="ctr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ppb</a:t>
                      </a:r>
                    </a:p>
                  </a:txBody>
                  <a:tcPr marL="82944" marR="82944" marT="41472" marB="41472"/>
                </a:tc>
              </a:tr>
              <a:tr h="3363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100 x (Joint-TES)/TES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</a:tr>
              <a:tr h="336384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AIRS/OMI Total Uncertainty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</a:tr>
              <a:tr h="359424">
                <a:tc>
                  <a:txBody>
                    <a:bodyPr/>
                    <a:lstStyle/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TES v5 Total Uncertainty</a:t>
                      </a:r>
                      <a:endParaRPr lang="en-US" sz="1600" dirty="0" smtClean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8320" y="3221640"/>
            <a:ext cx="8707172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04" indent="-259204">
              <a:buFont typeface="Wingdings" charset="2"/>
              <a:buChar char="Ø"/>
            </a:pPr>
            <a:r>
              <a:rPr lang="en-US" sz="1633" dirty="0">
                <a:latin typeface="Calibri" charset="0"/>
                <a:ea typeface="Calibri" charset="0"/>
                <a:cs typeface="Calibri" charset="0"/>
              </a:rPr>
              <a:t>Relative bias &lt; 2-5%. Standard deviation of the differences &lt; the estimated uncertainty.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991200" y="4927984"/>
            <a:ext cx="2073600" cy="15772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33" dirty="0" smtClean="0"/>
              <a:t>Coincidence </a:t>
            </a:r>
            <a:r>
              <a:rPr lang="en-US" sz="1633" dirty="0"/>
              <a:t>criteria</a:t>
            </a:r>
          </a:p>
          <a:p>
            <a:pPr marL="208804" indent="-208804">
              <a:spcBef>
                <a:spcPts val="544"/>
              </a:spcBef>
              <a:buFont typeface="Wingdings" charset="2"/>
              <a:buChar char="Ø"/>
            </a:pPr>
            <a:r>
              <a:rPr lang="en-US" sz="1270" dirty="0"/>
              <a:t>Passed retrieval quality check</a:t>
            </a:r>
          </a:p>
          <a:p>
            <a:pPr marL="208804" indent="-208804">
              <a:spcBef>
                <a:spcPts val="544"/>
              </a:spcBef>
              <a:buFont typeface="Wingdings" charset="2"/>
              <a:buChar char="Ø"/>
            </a:pPr>
            <a:r>
              <a:rPr lang="en-US" sz="1270" dirty="0"/>
              <a:t>Distance</a:t>
            </a:r>
            <a:r>
              <a:rPr lang="en-US" sz="1270" b="1" dirty="0"/>
              <a:t> </a:t>
            </a:r>
            <a:r>
              <a:rPr lang="en-US" sz="1270" dirty="0"/>
              <a:t>within 300 km</a:t>
            </a:r>
          </a:p>
          <a:p>
            <a:pPr marL="208804" indent="-208804">
              <a:spcBef>
                <a:spcPts val="544"/>
              </a:spcBef>
              <a:buFont typeface="Wingdings" charset="2"/>
              <a:buChar char="Ø"/>
            </a:pPr>
            <a:r>
              <a:rPr lang="en-US" sz="1270" dirty="0"/>
              <a:t>Time diff. within 4 hours</a:t>
            </a:r>
          </a:p>
          <a:p>
            <a:pPr marL="208804" indent="-208804">
              <a:spcBef>
                <a:spcPts val="544"/>
              </a:spcBef>
              <a:buFont typeface="Wingdings" charset="2"/>
              <a:buChar char="Ø"/>
            </a:pPr>
            <a:r>
              <a:rPr lang="en-US" sz="1270" dirty="0"/>
              <a:t>June, July, August 2006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1"/>
            <a:ext cx="7315200" cy="914400"/>
          </a:xfrm>
        </p:spPr>
        <p:txBody>
          <a:bodyPr>
            <a:normAutofit fontScale="90000"/>
          </a:bodyPr>
          <a:lstStyle/>
          <a:p>
            <a:r>
              <a:rPr lang="en-US" sz="2540" dirty="0"/>
              <a:t>Comparisons to WOUDC </a:t>
            </a:r>
            <a:r>
              <a:rPr lang="en-US" sz="2540" dirty="0" err="1"/>
              <a:t>Ozonesondes</a:t>
            </a:r>
            <a:endParaRPr lang="en-US" sz="254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84321" y="4490281"/>
            <a:ext cx="2134080" cy="364320"/>
          </a:xfrm>
        </p:spPr>
        <p:txBody>
          <a:bodyPr/>
          <a:lstStyle/>
          <a:p>
            <a:fld id="{40F7E9B4-315B-DB47-BE21-1F2A5FC93FF4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48320" y="4843400"/>
          <a:ext cx="6759612" cy="187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951"/>
                <a:gridCol w="814465"/>
                <a:gridCol w="678720"/>
                <a:gridCol w="800671"/>
                <a:gridCol w="620781"/>
                <a:gridCol w="689756"/>
                <a:gridCol w="620781"/>
                <a:gridCol w="647723"/>
                <a:gridCol w="800764"/>
              </a:tblGrid>
              <a:tr h="331904"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2" marB="41472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316 mbar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510 mbar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750 mbar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 baseline="0" dirty="0" smtClean="0"/>
                        <a:t> # of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Sites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 rowSpan="3">
                  <a:txBody>
                    <a:bodyPr/>
                    <a:lstStyle/>
                    <a:p>
                      <a:r>
                        <a:rPr lang="en-US" sz="1600" dirty="0" smtClean="0"/>
                        <a:t># of Pairs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</a:tr>
              <a:tr h="33190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Mean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RMS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Mean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RMS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Mean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RMS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</a:tr>
              <a:tr h="52531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2" marB="41472">
                    <a:noFill/>
                  </a:tcPr>
                </a:tc>
                <a:tc gridSpan="6">
                  <a:txBody>
                    <a:bodyPr/>
                    <a:lstStyle/>
                    <a:p>
                      <a:r>
                        <a:rPr lang="en-US" sz="1500" dirty="0" smtClean="0"/>
                        <a:t>100 x (Satellite - </a:t>
                      </a:r>
                      <a:r>
                        <a:rPr lang="en-US" sz="1500" dirty="0" err="1" smtClean="0"/>
                        <a:t>Sonde_Applied</a:t>
                      </a:r>
                      <a:r>
                        <a:rPr lang="en-US" sz="1500" baseline="0" dirty="0" err="1" smtClean="0"/>
                        <a:t>AK</a:t>
                      </a:r>
                      <a:r>
                        <a:rPr lang="en-US" sz="1500" dirty="0" smtClean="0"/>
                        <a:t>)/</a:t>
                      </a:r>
                      <a:r>
                        <a:rPr lang="en-US" sz="1500" dirty="0" err="1" smtClean="0"/>
                        <a:t>Sonde_Applied</a:t>
                      </a:r>
                      <a:r>
                        <a:rPr lang="en-US" sz="1500" baseline="0" dirty="0" err="1" smtClean="0"/>
                        <a:t>AK</a:t>
                      </a:r>
                      <a:endParaRPr lang="en-US" sz="1500" dirty="0"/>
                    </a:p>
                  </a:txBody>
                  <a:tcPr marL="82944" marR="82944" marT="41472" marB="41472" anchor="ctr" anchorCtr="1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 anchorCtr="1"/>
                </a:tc>
              </a:tr>
              <a:tr h="3363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AIRS/OMI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1.9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15.8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-0.7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17.9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21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93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</a:tr>
              <a:tr h="3363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TES</a:t>
                      </a:r>
                      <a:endParaRPr lang="en-US"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6.6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22.6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7.3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17.9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6.6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22.6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171</a:t>
                      </a:r>
                      <a:endParaRPr lang="en-US" sz="1600" dirty="0"/>
                    </a:p>
                  </a:txBody>
                  <a:tcPr marL="82944" marR="82944" marT="41472" marB="41472" anchor="ctr" anchorCtr="1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80" y="1013207"/>
            <a:ext cx="8312728" cy="3729074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10506" y="6490121"/>
            <a:ext cx="365760" cy="341751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1188720"/>
          </a:xfrm>
        </p:spPr>
        <p:txBody>
          <a:bodyPr/>
          <a:lstStyle/>
          <a:p>
            <a:r>
              <a:rPr lang="en-US" dirty="0" smtClean="0"/>
              <a:t>Surface Data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02" y="1743360"/>
            <a:ext cx="4177734" cy="32464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Getting ready to start surface data analysis</a:t>
            </a:r>
          </a:p>
          <a:p>
            <a:r>
              <a:rPr lang="en-US" dirty="0" smtClean="0"/>
              <a:t>Using the TOAR surface monitor database</a:t>
            </a:r>
          </a:p>
          <a:p>
            <a:r>
              <a:rPr lang="en-US" dirty="0"/>
              <a:t>Schultz MG, </a:t>
            </a:r>
            <a:r>
              <a:rPr lang="en-US" dirty="0" err="1"/>
              <a:t>Schröder</a:t>
            </a:r>
            <a:r>
              <a:rPr lang="en-US" dirty="0"/>
              <a:t> S, </a:t>
            </a:r>
            <a:r>
              <a:rPr lang="en-US" dirty="0" err="1"/>
              <a:t>Lyapina</a:t>
            </a:r>
            <a:r>
              <a:rPr lang="en-US" dirty="0"/>
              <a:t> O, Cooper O, </a:t>
            </a:r>
            <a:r>
              <a:rPr lang="en-US" dirty="0" err="1"/>
              <a:t>Galbally</a:t>
            </a:r>
            <a:r>
              <a:rPr lang="en-US" dirty="0"/>
              <a:t> I, </a:t>
            </a:r>
            <a:r>
              <a:rPr lang="en-US" dirty="0" err="1"/>
              <a:t>Petropavlovskikh</a:t>
            </a:r>
            <a:r>
              <a:rPr lang="en-US" dirty="0"/>
              <a:t> </a:t>
            </a:r>
            <a:r>
              <a:rPr lang="en-US" dirty="0" smtClean="0"/>
              <a:t>I, et </a:t>
            </a:r>
            <a:r>
              <a:rPr lang="en-US" dirty="0"/>
              <a:t>al.. Tropospheric Ozone Assessment Report: Database and Metrics Data </a:t>
            </a:r>
            <a:r>
              <a:rPr lang="en-US" dirty="0" smtClean="0"/>
              <a:t>of Global </a:t>
            </a:r>
            <a:r>
              <a:rPr lang="en-US" dirty="0"/>
              <a:t>Surface Ozone Observations. Elem </a:t>
            </a:r>
            <a:r>
              <a:rPr lang="en-US" dirty="0" err="1"/>
              <a:t>Sci</a:t>
            </a:r>
            <a:r>
              <a:rPr lang="en-US" dirty="0"/>
              <a:t> </a:t>
            </a:r>
            <a:r>
              <a:rPr lang="en-US" dirty="0" err="1"/>
              <a:t>Anth</a:t>
            </a:r>
            <a:r>
              <a:rPr lang="en-US" dirty="0"/>
              <a:t>. </a:t>
            </a:r>
            <a:r>
              <a:rPr lang="en-US" dirty="0" smtClean="0"/>
              <a:t>2017. DOI: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://doi.org/10.1525/elementa.244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5" y="4884834"/>
            <a:ext cx="2743200" cy="1868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6" y="1743360"/>
            <a:ext cx="3657600" cy="2404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6" y="4378415"/>
            <a:ext cx="3657600" cy="237465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1188720"/>
          </a:xfrm>
        </p:spPr>
        <p:txBody>
          <a:bodyPr/>
          <a:lstStyle/>
          <a:p>
            <a:r>
              <a:rPr lang="en-US" dirty="0" smtClean="0"/>
              <a:t>TES/OMI Retrievals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103120"/>
            <a:ext cx="3387777" cy="389364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Another multispectral retrieval product that we can utilize is a combination of TES/OMI radiances</a:t>
            </a:r>
          </a:p>
          <a:p>
            <a:r>
              <a:rPr lang="en-US" dirty="0" smtClean="0"/>
              <a:t>TES/OMI retrievals have shown improved sensitivity to O</a:t>
            </a:r>
            <a:r>
              <a:rPr lang="en-US" baseline="-25000" dirty="0" smtClean="0"/>
              <a:t>3</a:t>
            </a:r>
            <a:r>
              <a:rPr lang="en-US" dirty="0" smtClean="0"/>
              <a:t> in the lowest troposphere over single instrument retrievals</a:t>
            </a:r>
          </a:p>
          <a:p>
            <a:r>
              <a:rPr lang="en-US" dirty="0" smtClean="0"/>
              <a:t>Provide additional lower tropospheric O</a:t>
            </a:r>
            <a:r>
              <a:rPr lang="en-US" baseline="-25000" dirty="0" smtClean="0"/>
              <a:t>3</a:t>
            </a:r>
            <a:r>
              <a:rPr lang="en-US" dirty="0" smtClean="0"/>
              <a:t> information for the 2005-2010 time period</a:t>
            </a:r>
          </a:p>
          <a:p>
            <a:r>
              <a:rPr lang="en-US" dirty="0" smtClean="0"/>
              <a:t>Validation analysis and paper are currently underway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821"/>
          <a:stretch/>
        </p:blipFill>
        <p:spPr>
          <a:xfrm>
            <a:off x="3980766" y="1810028"/>
            <a:ext cx="5029200" cy="2353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1193"/>
          <a:stretch/>
        </p:blipFill>
        <p:spPr>
          <a:xfrm>
            <a:off x="3980766" y="4327746"/>
            <a:ext cx="5029200" cy="2386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3936" y="3382345"/>
            <a:ext cx="163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TES/OMI vs </a:t>
            </a:r>
            <a:r>
              <a:rPr lang="en-US" sz="1400" dirty="0" err="1" smtClean="0"/>
              <a:t>Sondes</a:t>
            </a:r>
            <a:r>
              <a:rPr lang="en-US" sz="1400" dirty="0" smtClean="0"/>
              <a:t>: R=0.74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293935" y="5998086"/>
            <a:ext cx="163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 vs </a:t>
            </a:r>
            <a:r>
              <a:rPr lang="en-US" sz="1400" dirty="0" err="1" smtClean="0"/>
              <a:t>Sondes</a:t>
            </a:r>
            <a:r>
              <a:rPr lang="en-US" sz="1400" dirty="0" smtClean="0"/>
              <a:t>: R=0.51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1188720"/>
          </a:xfrm>
        </p:spPr>
        <p:txBody>
          <a:bodyPr>
            <a:noAutofit/>
          </a:bodyPr>
          <a:lstStyle/>
          <a:p>
            <a:r>
              <a:rPr lang="en-US" sz="1600" b="1" dirty="0"/>
              <a:t>Examining Changes in Ozone over the Western United States via Assimilation of Satellite Ozone Products in a Chemistry-Transport Model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03120"/>
            <a:ext cx="7315200" cy="3937916"/>
          </a:xfrm>
        </p:spPr>
        <p:txBody>
          <a:bodyPr>
            <a:normAutofit/>
          </a:bodyPr>
          <a:lstStyle/>
          <a:p>
            <a:r>
              <a:rPr lang="en-US" dirty="0" smtClean="0"/>
              <a:t>Currently producing GEOS-</a:t>
            </a:r>
            <a:r>
              <a:rPr lang="en-US" dirty="0" err="1" smtClean="0"/>
              <a:t>Chem</a:t>
            </a:r>
            <a:r>
              <a:rPr lang="en-US" dirty="0" smtClean="0"/>
              <a:t> model runs for analysis</a:t>
            </a:r>
          </a:p>
          <a:p>
            <a:r>
              <a:rPr lang="en-US" dirty="0" smtClean="0"/>
              <a:t>Validation analysis of combined AIRS/OMI retrievals show that the data can resolve upper and lower tropospheric ozone (similar to TES)</a:t>
            </a:r>
          </a:p>
          <a:p>
            <a:pPr lvl="1"/>
            <a:r>
              <a:rPr lang="en-US" dirty="0" smtClean="0"/>
              <a:t>The AIRS/OMI data will allow us the ability to extend the </a:t>
            </a:r>
            <a:r>
              <a:rPr lang="en-US" dirty="0" err="1" smtClean="0"/>
              <a:t>Verstraeten</a:t>
            </a:r>
            <a:r>
              <a:rPr lang="en-US" dirty="0" smtClean="0"/>
              <a:t> et al., 2015 analysis beyond the TES time period</a:t>
            </a:r>
          </a:p>
          <a:p>
            <a:r>
              <a:rPr lang="en-US" dirty="0" smtClean="0"/>
              <a:t>Utilizing surface data in the analysis to examine how changes in mid-tropospheric ozone affect surface ozone in the model</a:t>
            </a:r>
          </a:p>
          <a:p>
            <a:r>
              <a:rPr lang="en-US" dirty="0" smtClean="0"/>
              <a:t>Future results:</a:t>
            </a:r>
          </a:p>
          <a:p>
            <a:pPr lvl="1"/>
            <a:r>
              <a:rPr lang="en-US" dirty="0" smtClean="0"/>
              <a:t>HAQAST Meeting in November 2017</a:t>
            </a:r>
          </a:p>
          <a:p>
            <a:pPr lvl="1"/>
            <a:r>
              <a:rPr lang="en-US" dirty="0" smtClean="0"/>
              <a:t>AMS Meeting in January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6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30" t="-337" r="-935" b="54749"/>
          <a:stretch/>
        </p:blipFill>
        <p:spPr>
          <a:xfrm>
            <a:off x="1005840" y="4181930"/>
            <a:ext cx="7132320" cy="219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797296" cy="891540"/>
          </a:xfrm>
        </p:spPr>
        <p:txBody>
          <a:bodyPr>
            <a:noAutofit/>
          </a:bodyPr>
          <a:lstStyle/>
          <a:p>
            <a:r>
              <a:rPr lang="en-US" sz="2400" dirty="0"/>
              <a:t>Changes in Emissions During the Satellite Period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10" t="47488" b="-42"/>
          <a:stretch/>
        </p:blipFill>
        <p:spPr>
          <a:xfrm>
            <a:off x="914400" y="1852616"/>
            <a:ext cx="7315200" cy="2527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280" y="1481110"/>
            <a:ext cx="694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2005-2016 Changes in Emissions based on OMI NO</a:t>
            </a:r>
            <a:r>
              <a:rPr lang="en-US" sz="1600" b="1" baseline="-25000" dirty="0"/>
              <a:t>2</a:t>
            </a:r>
            <a:r>
              <a:rPr lang="en-US" sz="1600" b="1" dirty="0"/>
              <a:t> and MOPITT CO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88" y="2828172"/>
            <a:ext cx="77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2005-2016 Trend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690" y="5349231"/>
            <a:ext cx="96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% Difference from 2005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6358217"/>
            <a:ext cx="7315200" cy="4964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13" dirty="0"/>
              <a:t>Complex, non-monotonic changes in emissions have occurred during the satellite period, particularly in Asia.  What impact have these changes had on tropospheric ozone?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03" y="4263492"/>
            <a:ext cx="95971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Figures courtesy of K. Miyazaki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1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1188720"/>
          </a:xfrm>
        </p:spPr>
        <p:txBody>
          <a:bodyPr/>
          <a:lstStyle/>
          <a:p>
            <a:r>
              <a:rPr lang="en-US" dirty="0" smtClean="0"/>
              <a:t>Overview of </a:t>
            </a:r>
            <a:r>
              <a:rPr lang="en-US" dirty="0" err="1" smtClean="0"/>
              <a:t>Verstraeten</a:t>
            </a:r>
            <a:r>
              <a:rPr lang="en-US" dirty="0" smtClean="0"/>
              <a:t> et al., 2015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737360"/>
            <a:ext cx="5486400" cy="3108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u="sng" dirty="0" smtClean="0"/>
              <a:t>Conclusions</a:t>
            </a:r>
          </a:p>
          <a:p>
            <a:r>
              <a:rPr lang="en-US" sz="1600" dirty="0" smtClean="0"/>
              <a:t>Rapid increase in tropospheric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over China (7% in six years) observed by TES</a:t>
            </a:r>
          </a:p>
          <a:p>
            <a:r>
              <a:rPr lang="en-US" sz="1600" dirty="0" smtClean="0"/>
              <a:t>Model simulations reproduce the observed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increase within uncertainties (taking into account changes in emissions and stratospheric/</a:t>
            </a:r>
            <a:r>
              <a:rPr lang="en-US" sz="1600" dirty="0" err="1" smtClean="0"/>
              <a:t>troposperic</a:t>
            </a:r>
            <a:r>
              <a:rPr lang="en-US" sz="1600" dirty="0" smtClean="0"/>
              <a:t> exchange)</a:t>
            </a:r>
          </a:p>
          <a:p>
            <a:r>
              <a:rPr lang="en-US" sz="1600" dirty="0" smtClean="0"/>
              <a:t>Domestic reductions in emissions </a:t>
            </a:r>
            <a:r>
              <a:rPr lang="en-US" sz="1600" dirty="0" smtClean="0"/>
              <a:t>should have decreased </a:t>
            </a:r>
            <a:r>
              <a:rPr lang="en-US" sz="1600" dirty="0" smtClean="0"/>
              <a:t>free tropospheric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over the Western US</a:t>
            </a:r>
          </a:p>
          <a:p>
            <a:r>
              <a:rPr lang="en-US" sz="1600" dirty="0" smtClean="0"/>
              <a:t>Effect is offset by changes in STE and increased transport of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and precursors from Asia.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57600" y="5129900"/>
            <a:ext cx="5486400" cy="1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u="sng" dirty="0" smtClean="0"/>
              <a:t>Limitations of Analysis</a:t>
            </a:r>
          </a:p>
          <a:p>
            <a:r>
              <a:rPr lang="en-US" sz="1600" dirty="0" smtClean="0"/>
              <a:t>Time period limited to 2005-2010 by TES observations</a:t>
            </a:r>
          </a:p>
          <a:p>
            <a:r>
              <a:rPr lang="en-US" sz="1600" dirty="0" smtClean="0"/>
              <a:t>No analysis of surface data</a:t>
            </a:r>
          </a:p>
          <a:p>
            <a:r>
              <a:rPr lang="en-US" sz="1600" dirty="0" smtClean="0"/>
              <a:t>Focus on a broad area of Western US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2879" y="2377440"/>
            <a:ext cx="3383280" cy="4011785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u="sng" dirty="0" smtClean="0"/>
              <a:t>Data/Models Used</a:t>
            </a:r>
          </a:p>
          <a:p>
            <a:r>
              <a:rPr lang="en-US" sz="1600" dirty="0" smtClean="0"/>
              <a:t>Tropospheric Emission Spectrometer (TES) – tropospheric O</a:t>
            </a:r>
            <a:r>
              <a:rPr lang="en-US" sz="1600" baseline="-25000" dirty="0" smtClean="0"/>
              <a:t>3</a:t>
            </a:r>
          </a:p>
          <a:p>
            <a:r>
              <a:rPr lang="en-US" sz="1600" dirty="0" smtClean="0"/>
              <a:t>Ozone Monitoring Instrument (OMI) – 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tropospheric column</a:t>
            </a:r>
          </a:p>
          <a:p>
            <a:r>
              <a:rPr lang="en-US" sz="1600" dirty="0" smtClean="0"/>
              <a:t>Microwave Limb Sounder (MLS) – stratospheric O</a:t>
            </a:r>
            <a:r>
              <a:rPr lang="en-US" sz="1600" baseline="-25000" dirty="0" smtClean="0"/>
              <a:t>3</a:t>
            </a:r>
          </a:p>
          <a:p>
            <a:r>
              <a:rPr lang="en-US" sz="1600" dirty="0" smtClean="0"/>
              <a:t>Tracer Model 5 (TM5) chemistry/transport model</a:t>
            </a:r>
          </a:p>
          <a:p>
            <a:r>
              <a:rPr lang="en-US" sz="1600" dirty="0" smtClean="0"/>
              <a:t>Top down emissions estimated from OMI NO</a:t>
            </a:r>
            <a:r>
              <a:rPr lang="en-US" sz="1600" baseline="-25000" dirty="0" smtClean="0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7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797296" cy="1023910"/>
          </a:xfrm>
        </p:spPr>
        <p:txBody>
          <a:bodyPr>
            <a:noAutofit/>
          </a:bodyPr>
          <a:lstStyle/>
          <a:p>
            <a:r>
              <a:rPr lang="en-US" sz="2400" dirty="0"/>
              <a:t>Drivers of Regional Tropospheric </a:t>
            </a:r>
            <a:r>
              <a:rPr lang="en-US" sz="2400"/>
              <a:t>Ozone </a:t>
            </a:r>
            <a:r>
              <a:rPr lang="en-US" sz="2400" smtClean="0"/>
              <a:t>Changes: 2005-2010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3429133"/>
            <a:ext cx="8961120" cy="2839663"/>
            <a:chOff x="174208" y="3210428"/>
            <a:chExt cx="8695472" cy="3095375"/>
          </a:xfrm>
        </p:grpSpPr>
        <p:sp>
          <p:nvSpPr>
            <p:cNvPr id="14" name="Rectangle 13"/>
            <p:cNvSpPr/>
            <p:nvPr/>
          </p:nvSpPr>
          <p:spPr>
            <a:xfrm>
              <a:off x="251460" y="3257803"/>
              <a:ext cx="8618220" cy="30480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838" y="4371762"/>
              <a:ext cx="3581400" cy="1811286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89441" y="3860322"/>
              <a:ext cx="2320464" cy="1358162"/>
              <a:chOff x="1351615" y="1750799"/>
              <a:chExt cx="2320464" cy="135816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/>
              <a:srcRect l="1419" r="50544" b="75247"/>
              <a:stretch/>
            </p:blipFill>
            <p:spPr>
              <a:xfrm>
                <a:off x="1351615" y="1750799"/>
                <a:ext cx="2320464" cy="1358162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 flipV="1">
                <a:off x="1680210" y="2441310"/>
                <a:ext cx="1927860" cy="17616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" name="Group 16"/>
            <p:cNvGrpSpPr/>
            <p:nvPr/>
          </p:nvGrpSpPr>
          <p:grpSpPr>
            <a:xfrm>
              <a:off x="5640618" y="3879372"/>
              <a:ext cx="2303294" cy="1342922"/>
              <a:chOff x="4572000" y="1766039"/>
              <a:chExt cx="2303294" cy="1342922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/>
              <a:srcRect l="52318" b="75525"/>
              <a:stretch/>
            </p:blipFill>
            <p:spPr>
              <a:xfrm>
                <a:off x="4572000" y="1766039"/>
                <a:ext cx="2303294" cy="1342922"/>
              </a:xfrm>
              <a:prstGeom prst="rect">
                <a:avLst/>
              </a:prstGeom>
            </p:spPr>
          </p:pic>
          <p:cxnSp>
            <p:nvCxnSpPr>
              <p:cNvPr id="34" name="Straight Connector 33"/>
              <p:cNvCxnSpPr/>
              <p:nvPr/>
            </p:nvCxnSpPr>
            <p:spPr>
              <a:xfrm>
                <a:off x="4903470" y="2594610"/>
                <a:ext cx="192786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3" t="68701" r="28921" b="14883"/>
            <a:stretch/>
          </p:blipFill>
          <p:spPr>
            <a:xfrm>
              <a:off x="1949680" y="5103705"/>
              <a:ext cx="563880" cy="1005840"/>
            </a:xfrm>
            <a:prstGeom prst="rect">
              <a:avLst/>
            </a:prstGeom>
          </p:spPr>
        </p:pic>
        <p:sp>
          <p:nvSpPr>
            <p:cNvPr id="19" name="Down Arrow 18"/>
            <p:cNvSpPr/>
            <p:nvPr/>
          </p:nvSpPr>
          <p:spPr>
            <a:xfrm>
              <a:off x="4771938" y="3713743"/>
              <a:ext cx="281940" cy="647700"/>
            </a:xfrm>
            <a:prstGeom prst="downArrow">
              <a:avLst/>
            </a:prstGeom>
            <a:solidFill>
              <a:srgbClr val="D0D3D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3462355" y="3713743"/>
              <a:ext cx="281940" cy="647700"/>
            </a:xfrm>
            <a:prstGeom prst="downArrow">
              <a:avLst/>
            </a:prstGeom>
            <a:solidFill>
              <a:srgbClr val="D0D3D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35" t="68079" r="1509" b="15505"/>
            <a:stretch/>
          </p:blipFill>
          <p:spPr>
            <a:xfrm>
              <a:off x="5972088" y="5103705"/>
              <a:ext cx="563880" cy="100584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560" y="5218484"/>
              <a:ext cx="208598" cy="44672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22158" y="5218484"/>
              <a:ext cx="187747" cy="8821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8540" y="5294065"/>
              <a:ext cx="15020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OMI: 21% increase in NO</a:t>
              </a:r>
              <a:r>
                <a:rPr lang="en-US" sz="1000" b="1" baseline="-25000" dirty="0" smtClea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 emissions.  Explains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50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% of the ozone increase.</a:t>
              </a:r>
              <a:endParaRPr lang="en-US" sz="10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86176" y="3378701"/>
              <a:ext cx="1486005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Explains 50% of the ozone increase</a:t>
              </a:r>
              <a:endParaRPr lang="en-US" sz="10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4208" y="3642150"/>
              <a:ext cx="3066951" cy="26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TES: 7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% Increase in mid-tropospheric ozone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26692" y="3629431"/>
              <a:ext cx="28228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TES: No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change in mid-tropospheric ozone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67461" y="5152784"/>
              <a:ext cx="1554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OMI: 21% decrease in NO</a:t>
              </a:r>
              <a:r>
                <a:rPr lang="en-US" sz="1000" b="1" baseline="-25000" dirty="0" smtClean="0">
                  <a:solidFill>
                    <a:srgbClr val="000000"/>
                  </a:solidFill>
                  <a:latin typeface="Arial"/>
                  <a:ea typeface="+mn-ea"/>
                </a:rPr>
                <a:t>x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 emissions. Should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have given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a 2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%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decrease in ozone</a:t>
              </a:r>
              <a:endParaRPr lang="en-US" sz="10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81505" y="3363503"/>
              <a:ext cx="13438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O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ffset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57% of expected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ozone decrease</a:t>
              </a:r>
              <a:endParaRPr lang="en-US" sz="1000" b="1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7650" y="4978982"/>
              <a:ext cx="644288" cy="1706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680132" y="4933386"/>
              <a:ext cx="1492358" cy="603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FFFF"/>
                  </a:solidFill>
                  <a:latin typeface="Arial"/>
                  <a:ea typeface="+mn-ea"/>
                </a:rPr>
                <a:t>Transport from China offset 43% of expected decrease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45630" y="3210428"/>
              <a:ext cx="6798282" cy="26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MLS: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Temporary increase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in downward transport </a:t>
              </a:r>
              <a:r>
                <a:rPr lang="en-US" sz="1000" b="1" dirty="0" smtClean="0">
                  <a:solidFill>
                    <a:srgbClr val="000000"/>
                  </a:solidFill>
                  <a:latin typeface="Arial"/>
                  <a:ea typeface="+mn-ea"/>
                </a:rPr>
                <a:t>from 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+mn-ea"/>
                </a:rPr>
                <a:t>the stratosphere partly due to 2009-2010 El Nino.</a:t>
              </a:r>
              <a:endParaRPr lang="en-US" sz="180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454835" y="3016279"/>
            <a:ext cx="383457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b="1" dirty="0" smtClean="0">
                <a:solidFill>
                  <a:srgbClr val="7030A0"/>
                </a:solidFill>
              </a:rPr>
              <a:t>Drivers of Regional Ozone Changes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6945" y="1538231"/>
            <a:ext cx="3791743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Mid-tropospheric ozone is largely controlled by a combination of emissions, long-range transport, and downward transport from the stratosphere.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189285" y="1538231"/>
            <a:ext cx="4868172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Half of the increase in mid-tropospheric ozone over Eastern China from 2005-2010 can 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attributed to increasing NO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emissions, while the other half was associated with natural variability in stratospheric transport.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57200" y="634439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Verstraeten et al</a:t>
            </a:r>
            <a:r>
              <a:rPr lang="en-US" sz="1200" dirty="0"/>
              <a:t>.</a:t>
            </a:r>
            <a:r>
              <a:rPr lang="en-US" sz="1200" i="1" dirty="0" smtClean="0"/>
              <a:t>, </a:t>
            </a:r>
            <a:r>
              <a:rPr lang="en-US" sz="1200" dirty="0" smtClean="0"/>
              <a:t>2015; Doherty, 2015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6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Updated Analysis (2017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Neu</a:t>
            </a:r>
            <a:r>
              <a:rPr lang="en-US" dirty="0" smtClean="0"/>
              <a:t> ET al. – HAQAST Proposal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4373" y="2011679"/>
            <a:ext cx="3383280" cy="4572000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u="sng" dirty="0" smtClean="0"/>
              <a:t>Data/Models </a:t>
            </a:r>
            <a:r>
              <a:rPr lang="en-US" sz="1600" b="1" u="sng" dirty="0" smtClean="0"/>
              <a:t>Used in 2015 Analysis</a:t>
            </a:r>
            <a:endParaRPr lang="en-US" sz="1600" b="1" u="sng" dirty="0" smtClean="0"/>
          </a:p>
          <a:p>
            <a:r>
              <a:rPr lang="en-US" sz="1600" dirty="0" smtClean="0"/>
              <a:t>Tropospheric Emission Spectrometer (TES) – tropospheric 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, 2005-2010 only</a:t>
            </a:r>
          </a:p>
          <a:p>
            <a:r>
              <a:rPr lang="en-US" sz="1600" dirty="0" smtClean="0"/>
              <a:t>Ozone Monitoring Instrument (OMI) – NO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tropospheric column</a:t>
            </a:r>
          </a:p>
          <a:p>
            <a:r>
              <a:rPr lang="en-US" sz="1600" dirty="0" smtClean="0"/>
              <a:t>Microwave Limb Sounder (MLS) – stratospheric 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 smtClean="0"/>
          </a:p>
          <a:p>
            <a:r>
              <a:rPr lang="en-US" sz="1600" dirty="0" smtClean="0"/>
              <a:t>Tracer Model 5 (TM5) chemistry/transport model</a:t>
            </a:r>
          </a:p>
          <a:p>
            <a:r>
              <a:rPr lang="en-US" sz="1600" dirty="0" smtClean="0"/>
              <a:t>Top down emissions estimated from OMI </a:t>
            </a:r>
            <a:r>
              <a:rPr lang="en-US" sz="1600" dirty="0"/>
              <a:t>NO</a:t>
            </a:r>
            <a:r>
              <a:rPr lang="en-US" sz="1600" baseline="-25000" dirty="0"/>
              <a:t>2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49405" y="2011678"/>
            <a:ext cx="3383280" cy="4572000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u="sng" dirty="0" smtClean="0"/>
              <a:t>Data/Models Used in </a:t>
            </a:r>
            <a:r>
              <a:rPr lang="en-US" sz="1600" b="1" u="sng" dirty="0" smtClean="0"/>
              <a:t>2017 Analysis</a:t>
            </a:r>
            <a:endParaRPr lang="en-US" sz="1600" b="1" u="sng" dirty="0" smtClean="0"/>
          </a:p>
          <a:p>
            <a:r>
              <a:rPr lang="en-US" sz="1600" dirty="0" smtClean="0">
                <a:solidFill>
                  <a:srgbClr val="00B050"/>
                </a:solidFill>
              </a:rPr>
              <a:t>Tropospheric ozone from combined AIRS/OMI retrievals (2005 – 2015)</a:t>
            </a:r>
          </a:p>
          <a:p>
            <a:r>
              <a:rPr lang="en-US" sz="1600" dirty="0" smtClean="0"/>
              <a:t>Ozone Monitoring Instrument (OMI) – </a:t>
            </a:r>
            <a:r>
              <a:rPr lang="en-US" sz="1600" dirty="0"/>
              <a:t>NO</a:t>
            </a:r>
            <a:r>
              <a:rPr lang="en-US" sz="1600" baseline="-25000" dirty="0"/>
              <a:t>2</a:t>
            </a:r>
            <a:r>
              <a:rPr lang="en-US" sz="1600" dirty="0" smtClean="0"/>
              <a:t> tropospheric column</a:t>
            </a:r>
          </a:p>
          <a:p>
            <a:r>
              <a:rPr lang="en-US" sz="1600" dirty="0" smtClean="0"/>
              <a:t>Microwave Limb Sounder (MLS) – stratospheric O</a:t>
            </a:r>
            <a:r>
              <a:rPr lang="en-US" sz="1600" baseline="-25000" dirty="0" smtClean="0"/>
              <a:t>3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GEOS-</a:t>
            </a:r>
            <a:r>
              <a:rPr lang="en-US" sz="1600" dirty="0" err="1" smtClean="0">
                <a:solidFill>
                  <a:srgbClr val="00B050"/>
                </a:solidFill>
              </a:rPr>
              <a:t>Chem</a:t>
            </a:r>
            <a:r>
              <a:rPr lang="en-US" sz="1600" dirty="0" smtClean="0">
                <a:solidFill>
                  <a:srgbClr val="00B050"/>
                </a:solidFill>
              </a:rPr>
              <a:t> with satellite data assimilation (MLS stratospheric O</a:t>
            </a:r>
            <a:r>
              <a:rPr lang="en-US" sz="1600" baseline="-25000" dirty="0" smtClean="0">
                <a:solidFill>
                  <a:srgbClr val="00B050"/>
                </a:solidFill>
              </a:rPr>
              <a:t>3</a:t>
            </a:r>
            <a:r>
              <a:rPr lang="en-US" sz="1600" dirty="0" smtClean="0">
                <a:solidFill>
                  <a:srgbClr val="00B050"/>
                </a:solidFill>
              </a:rPr>
              <a:t>) 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Updated emissions estimated from satellite data (OMI NO</a:t>
            </a:r>
            <a:r>
              <a:rPr lang="en-US" sz="1600" baseline="-25000" dirty="0" smtClean="0">
                <a:solidFill>
                  <a:srgbClr val="00B050"/>
                </a:solidFill>
              </a:rPr>
              <a:t>2</a:t>
            </a:r>
            <a:r>
              <a:rPr lang="en-US" sz="1600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Surface ozone data from Western US and Asia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7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1188720"/>
          </a:xfrm>
        </p:spPr>
        <p:txBody>
          <a:bodyPr/>
          <a:lstStyle/>
          <a:p>
            <a:r>
              <a:rPr lang="en-US" dirty="0" smtClean="0"/>
              <a:t>Updated Analysis:</a:t>
            </a:r>
            <a:br>
              <a:rPr lang="en-US" dirty="0" smtClean="0"/>
            </a:br>
            <a:r>
              <a:rPr lang="en-US" dirty="0" smtClean="0"/>
              <a:t>GEOS-</a:t>
            </a:r>
            <a:r>
              <a:rPr lang="en-US" dirty="0" err="1" smtClean="0"/>
              <a:t>Chem</a:t>
            </a:r>
            <a:r>
              <a:rPr lang="en-US" dirty="0" smtClean="0"/>
              <a:t> </a:t>
            </a:r>
            <a:r>
              <a:rPr lang="en-US" dirty="0" smtClean="0"/>
              <a:t>Model Set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3101983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GEOS-</a:t>
            </a:r>
            <a:r>
              <a:rPr lang="en-US" dirty="0" err="1">
                <a:solidFill>
                  <a:schemeClr val="tx1"/>
                </a:solidFill>
                <a:ea typeface="Calibri" charset="0"/>
                <a:cs typeface="Calibri" charset="0"/>
              </a:rPr>
              <a:t>Chem</a:t>
            </a: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, v9-01-02 with additional data assimilation capabilities.</a:t>
            </a:r>
          </a:p>
          <a:p>
            <a:pPr marL="457200" lvl="2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ea typeface="Calibri" charset="0"/>
                <a:cs typeface="Calibri" charset="0"/>
              </a:rPr>
              <a:t>MLS </a:t>
            </a:r>
            <a:r>
              <a:rPr lang="en-US" sz="1800" dirty="0">
                <a:solidFill>
                  <a:schemeClr val="tx1"/>
                </a:solidFill>
                <a:ea typeface="Calibri" charset="0"/>
                <a:cs typeface="Calibri" charset="0"/>
              </a:rPr>
              <a:t>ozone profiles in stratosphere</a:t>
            </a:r>
          </a:p>
          <a:p>
            <a:pPr marL="457200" lvl="2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ea typeface="Calibri" charset="0"/>
                <a:cs typeface="Calibri" charset="0"/>
              </a:rPr>
              <a:t>Uses 3DVAR assimilation approach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ea typeface="Calibri" charset="0"/>
                <a:cs typeface="Calibri" charset="0"/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  <a:ea typeface="Calibri" charset="0"/>
                <a:cs typeface="Calibri" charset="0"/>
              </a:rPr>
              <a:t>° </a:t>
            </a:r>
            <a:r>
              <a:rPr lang="en-US" dirty="0" smtClean="0">
                <a:solidFill>
                  <a:schemeClr val="tx1"/>
                </a:solidFill>
                <a:ea typeface="Calibri" charset="0"/>
                <a:cs typeface="Calibri" charset="0"/>
              </a:rPr>
              <a:t>x 2.5</a:t>
            </a:r>
            <a:r>
              <a:rPr lang="en-US" baseline="30000" dirty="0" smtClean="0">
                <a:solidFill>
                  <a:schemeClr val="tx1"/>
                </a:solidFill>
                <a:ea typeface="Calibri" charset="0"/>
                <a:cs typeface="Calibri" charset="0"/>
              </a:rPr>
              <a:t>°</a:t>
            </a:r>
            <a:r>
              <a:rPr lang="en-US" dirty="0" smtClean="0">
                <a:solidFill>
                  <a:schemeClr val="tx1"/>
                </a:solidFill>
                <a:ea typeface="Calibri" charset="0"/>
                <a:cs typeface="Calibri" charset="0"/>
              </a:rPr>
              <a:t> resolution</a:t>
            </a: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, 47 vertical levels.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Dynamics driven by MERRA-2 meteorological fields.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Tropospheric NO</a:t>
            </a:r>
            <a:r>
              <a:rPr lang="en-US" baseline="-25000" dirty="0">
                <a:solidFill>
                  <a:schemeClr val="tx1"/>
                </a:solidFill>
                <a:ea typeface="Calibri" charset="0"/>
                <a:cs typeface="Calibri" charset="0"/>
              </a:rPr>
              <a:t>x</a:t>
            </a: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-</a:t>
            </a:r>
            <a:r>
              <a:rPr lang="en-US" dirty="0" err="1">
                <a:solidFill>
                  <a:schemeClr val="tx1"/>
                </a:solidFill>
                <a:ea typeface="Calibri" charset="0"/>
                <a:cs typeface="Calibri" charset="0"/>
              </a:rPr>
              <a:t>HO</a:t>
            </a:r>
            <a:r>
              <a:rPr lang="en-US" baseline="-25000" dirty="0" err="1">
                <a:solidFill>
                  <a:schemeClr val="tx1"/>
                </a:solidFill>
                <a:ea typeface="Calibri" charset="0"/>
                <a:cs typeface="Calibri" charset="0"/>
              </a:rPr>
              <a:t>x</a:t>
            </a: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-VOC chemistry.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LINOZ stratosphere.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Anthropogenic NO</a:t>
            </a:r>
            <a:r>
              <a:rPr lang="en-US" baseline="-25000" dirty="0">
                <a:solidFill>
                  <a:schemeClr val="tx1"/>
                </a:solidFill>
                <a:ea typeface="Calibri" charset="0"/>
                <a:cs typeface="Calibri" charset="0"/>
              </a:rPr>
              <a:t>x</a:t>
            </a: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 emissions as described on following slide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Other emissions generally from EDGAR v3, overwritten with regional inventories.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Calibri" charset="0"/>
                <a:cs typeface="Calibri" charset="0"/>
              </a:rPr>
              <a:t>Biomass burning emissions from GFED2.</a:t>
            </a:r>
          </a:p>
          <a:p>
            <a:endParaRPr lang="en-US" dirty="0">
              <a:solidFill>
                <a:schemeClr val="tx1"/>
              </a:solidFill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53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07" y="2103120"/>
            <a:ext cx="3472405" cy="3545326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sz="1900" dirty="0"/>
              <a:t>Obtained from mass balance inversion of OMI NO</a:t>
            </a:r>
            <a:r>
              <a:rPr lang="en-US" sz="1900" baseline="-25000" dirty="0"/>
              <a:t>2</a:t>
            </a:r>
            <a:r>
              <a:rPr lang="en-US" sz="1900" dirty="0"/>
              <a:t> columns and GEOS-</a:t>
            </a:r>
            <a:r>
              <a:rPr lang="en-US" sz="1900" dirty="0" err="1"/>
              <a:t>Chem</a:t>
            </a:r>
            <a:r>
              <a:rPr lang="en-US" sz="1900" dirty="0"/>
              <a:t> (similar to </a:t>
            </a:r>
            <a:r>
              <a:rPr lang="en-US" sz="1900" dirty="0" err="1"/>
              <a:t>Verstraeten</a:t>
            </a:r>
            <a:r>
              <a:rPr lang="en-US" sz="1900" dirty="0"/>
              <a:t> et </a:t>
            </a:r>
            <a:r>
              <a:rPr lang="en-US" sz="1900" dirty="0" smtClean="0"/>
              <a:t>al. </a:t>
            </a:r>
            <a:r>
              <a:rPr lang="en-US" sz="1900" dirty="0"/>
              <a:t>2015).</a:t>
            </a:r>
          </a:p>
          <a:p>
            <a:pPr>
              <a:buFont typeface="Arial"/>
              <a:buChar char="•"/>
            </a:pPr>
            <a:r>
              <a:rPr lang="en-US" sz="1900" dirty="0"/>
              <a:t>Decreases in North America and Europe.</a:t>
            </a:r>
          </a:p>
          <a:p>
            <a:pPr>
              <a:buFont typeface="Arial"/>
              <a:buChar char="•"/>
            </a:pPr>
            <a:r>
              <a:rPr lang="en-US" sz="1900" dirty="0"/>
              <a:t>Top plot shows linear trends over 2005-2015 in % per decade.</a:t>
            </a:r>
          </a:p>
          <a:p>
            <a:pPr marL="228600" lvl="1">
              <a:buFont typeface="Arial"/>
              <a:buChar char="•"/>
            </a:pPr>
            <a:r>
              <a:rPr lang="en-US" sz="1900" dirty="0"/>
              <a:t>China shows an upward </a:t>
            </a:r>
            <a:r>
              <a:rPr lang="en-US" sz="1900" dirty="0" smtClean="0"/>
              <a:t>trend: However</a:t>
            </a:r>
            <a:r>
              <a:rPr lang="en-US" sz="1900" dirty="0"/>
              <a:t>, emissions in China peak in 2011 and begin to decrease.</a:t>
            </a:r>
          </a:p>
          <a:p>
            <a:endParaRPr lang="en-US" dirty="0"/>
          </a:p>
        </p:txBody>
      </p:sp>
      <p:pic>
        <p:nvPicPr>
          <p:cNvPr id="5" name="Picture 4" descr="ts_massbal_emis_china-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3429000"/>
            <a:ext cx="4572000" cy="3429000"/>
          </a:xfrm>
          <a:prstGeom prst="rect">
            <a:avLst/>
          </a:prstGeom>
        </p:spPr>
      </p:pic>
      <p:pic>
        <p:nvPicPr>
          <p:cNvPr id="4" name="Picture 3" descr="massbal_map_percchan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9607" r="7843" b="25273"/>
          <a:stretch/>
        </p:blipFill>
        <p:spPr>
          <a:xfrm>
            <a:off x="134237" y="1270661"/>
            <a:ext cx="4572000" cy="2308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813461"/>
          </a:xfrm>
        </p:spPr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Emissions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9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7755" cy="1188720"/>
          </a:xfrm>
        </p:spPr>
        <p:txBody>
          <a:bodyPr/>
          <a:lstStyle/>
          <a:p>
            <a:r>
              <a:rPr lang="en-US" dirty="0"/>
              <a:t>Planned Model Runs (2005 –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09570"/>
            <a:ext cx="7315200" cy="3101983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400" b="1" u="sng" dirty="0"/>
              <a:t>Baseline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Mass balance emissions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MLS assimilation</a:t>
            </a:r>
          </a:p>
          <a:p>
            <a:pPr>
              <a:buFont typeface="+mj-lt"/>
              <a:buAutoNum type="arabicPeriod"/>
            </a:pPr>
            <a:r>
              <a:rPr lang="en-US" sz="1400" b="1" u="sng" dirty="0"/>
              <a:t>Global constant emissions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Constant 2005 emissions globally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MLS assimilation</a:t>
            </a:r>
          </a:p>
          <a:p>
            <a:pPr>
              <a:buFont typeface="+mj-lt"/>
              <a:buAutoNum type="arabicPeriod"/>
            </a:pPr>
            <a:r>
              <a:rPr lang="en-US" sz="1400" b="1" u="sng" dirty="0"/>
              <a:t>China constant emissions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Constant 2005 emissions over China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MLS assimilation</a:t>
            </a:r>
          </a:p>
          <a:p>
            <a:pPr>
              <a:buFont typeface="+mj-lt"/>
              <a:buAutoNum type="arabicPeriod"/>
            </a:pPr>
            <a:r>
              <a:rPr lang="en-US" sz="1400" b="1" u="sng" dirty="0"/>
              <a:t>China extrapolated emissions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Mass balance emissions + extrapolated trend over China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MLS assimilation</a:t>
            </a:r>
          </a:p>
          <a:p>
            <a:pPr>
              <a:buFont typeface="+mj-lt"/>
              <a:buAutoNum type="arabicPeriod"/>
            </a:pPr>
            <a:r>
              <a:rPr lang="en-US" sz="1400" b="1" u="sng" dirty="0"/>
              <a:t>Constant stratosphere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Mass balance emissions</a:t>
            </a:r>
          </a:p>
          <a:p>
            <a:pPr marL="457200" lvl="2">
              <a:buFont typeface="Arial"/>
              <a:buChar char="•"/>
            </a:pPr>
            <a:r>
              <a:rPr lang="en-US" sz="1400" dirty="0"/>
              <a:t>Repeated 2005 meteorology and 2005 MLS </a:t>
            </a:r>
            <a:r>
              <a:rPr lang="en-US" sz="1400" dirty="0" smtClean="0"/>
              <a:t>assimilation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1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60" y="457200"/>
            <a:ext cx="5934456" cy="1188720"/>
          </a:xfrm>
        </p:spPr>
        <p:txBody>
          <a:bodyPr>
            <a:normAutofit fontScale="90000"/>
          </a:bodyPr>
          <a:lstStyle/>
          <a:p>
            <a:r>
              <a:rPr lang="en-US" sz="2540" dirty="0" smtClean="0"/>
              <a:t>NEW Satellite o</a:t>
            </a:r>
            <a:r>
              <a:rPr lang="en-US" sz="2540" baseline="-25000" dirty="0" smtClean="0"/>
              <a:t>3</a:t>
            </a:r>
            <a:r>
              <a:rPr lang="en-US" sz="2540" dirty="0" smtClean="0"/>
              <a:t> Products:</a:t>
            </a:r>
            <a:r>
              <a:rPr lang="en-US" sz="2540" dirty="0" smtClean="0"/>
              <a:t/>
            </a:r>
            <a:br>
              <a:rPr lang="en-US" sz="2540" dirty="0" smtClean="0"/>
            </a:br>
            <a:r>
              <a:rPr lang="en-US" sz="2540" dirty="0" smtClean="0"/>
              <a:t>Characteristics </a:t>
            </a:r>
            <a:r>
              <a:rPr lang="en-US" sz="2540" dirty="0"/>
              <a:t>and Diagnostics of </a:t>
            </a:r>
            <a:r>
              <a:rPr lang="en-US" sz="2540" dirty="0" smtClean="0"/>
              <a:t>Retrievals</a:t>
            </a:r>
            <a:endParaRPr lang="en-US" sz="254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65"/>
          <p:cNvSpPr txBox="1">
            <a:spLocks noChangeArrowheads="1"/>
          </p:cNvSpPr>
          <p:nvPr/>
        </p:nvSpPr>
        <p:spPr bwMode="auto">
          <a:xfrm>
            <a:off x="390240" y="1797202"/>
            <a:ext cx="8363520" cy="224484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indent="0" algn="just">
              <a:buClr>
                <a:schemeClr val="accent6"/>
              </a:buClr>
              <a:defRPr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JPL MUSES (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MUlti-SpEctra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MUlti-SpEcies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, Multi-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SEnsors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Retrievals of Trace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Gases)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algorithm delivers both retrieved trace gas concentration profiles and observation operators needed for trend analysis, climate model evaluation, and data assimilation. 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marL="0" indent="0" algn="just">
              <a:buClr>
                <a:schemeClr val="accent6"/>
              </a:buClr>
              <a:defRPr/>
            </a:pPr>
            <a:endParaRPr lang="en-US" sz="1996" dirty="0">
              <a:latin typeface="Calibri"/>
              <a:cs typeface="Calibri"/>
            </a:endParaRPr>
          </a:p>
          <a:p>
            <a:pPr marL="0" indent="0" algn="just">
              <a:buClr>
                <a:schemeClr val="accent6"/>
              </a:buClr>
              <a:defRPr/>
            </a:pPr>
            <a:r>
              <a:rPr lang="en-US" sz="1996" dirty="0" smtClean="0">
                <a:latin typeface="Calibri"/>
                <a:cs typeface="Calibri"/>
              </a:rPr>
              <a:t>Based on TES retrieval algorithm – consistent set of sensitivity metrics and error estimates.</a:t>
            </a:r>
            <a:endParaRPr lang="en-US" sz="1996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40" y="4223716"/>
            <a:ext cx="8312728" cy="24490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1599</TotalTime>
  <Words>1430</Words>
  <Application>Microsoft Macintosh PowerPoint</Application>
  <PresentationFormat>On-screen Show (4:3)</PresentationFormat>
  <Paragraphs>292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Gill Sans MT</vt:lpstr>
      <vt:lpstr>ＭＳ Ｐゴシック</vt:lpstr>
      <vt:lpstr>Wingdings</vt:lpstr>
      <vt:lpstr>Arial</vt:lpstr>
      <vt:lpstr>Parcel</vt:lpstr>
      <vt:lpstr>Examining Changes in Ozone over the Western United States via Assimilation of Satellite Ozone Products in a Chemistry-Transport Model</vt:lpstr>
      <vt:lpstr>Changes in Emissions During the Satellite Period</vt:lpstr>
      <vt:lpstr>Overview of Verstraeten et al., 2015 analysis</vt:lpstr>
      <vt:lpstr>Drivers of Regional Tropospheric Ozone Changes: 2005-2010</vt:lpstr>
      <vt:lpstr>Updated Analysis (2017) Neu ET al. – HAQAST Proposal</vt:lpstr>
      <vt:lpstr>Updated Analysis: GEOS-Chem Model Set Up</vt:lpstr>
      <vt:lpstr>Nox Emissions</vt:lpstr>
      <vt:lpstr>Planned Model Runs (2005 – 2015)</vt:lpstr>
      <vt:lpstr>NEW Satellite o3 Products: Characteristics and Diagnostics of Retrievals</vt:lpstr>
      <vt:lpstr>Joint AIRS/OMI O3 Retrievals </vt:lpstr>
      <vt:lpstr>AIRS/OMI Vs. TES v5 GS O3 Profile Data on August 2006</vt:lpstr>
      <vt:lpstr>Joint AIRS/OMI vs. TES GS O3 During Summer 2006 </vt:lpstr>
      <vt:lpstr>Comparisons to WOUDC Ozonesondes</vt:lpstr>
      <vt:lpstr>Surface Data Comparisons</vt:lpstr>
      <vt:lpstr>TES/OMI Retrievals</vt:lpstr>
      <vt:lpstr>Examining Changes in Ozone over the Western United States via Assimilation of Satellite Ozone Products in a Chemistry-Transport Model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Examining Changes in Ozone over the Western United States via Assimilation of Satellite Ozone Products in a Chemistry-Transport Model</dc:title>
  <dc:creator>Microsoft Office User</dc:creator>
  <cp:lastModifiedBy>Microsoft Office User</cp:lastModifiedBy>
  <cp:revision>45</cp:revision>
  <dcterms:created xsi:type="dcterms:W3CDTF">2017-10-24T00:33:50Z</dcterms:created>
  <dcterms:modified xsi:type="dcterms:W3CDTF">2017-10-25T11:06:12Z</dcterms:modified>
</cp:coreProperties>
</file>