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98"/>
  </p:sldMasterIdLst>
  <p:notesMasterIdLst>
    <p:notesMasterId r:id="rId225"/>
  </p:notesMasterIdLst>
  <p:handoutMasterIdLst>
    <p:handoutMasterId r:id="rId226"/>
  </p:handoutMasterIdLst>
  <p:sldIdLst>
    <p:sldId id="256" r:id="rId199"/>
    <p:sldId id="336" r:id="rId200"/>
    <p:sldId id="353" r:id="rId201"/>
    <p:sldId id="366" r:id="rId202"/>
    <p:sldId id="362" r:id="rId203"/>
    <p:sldId id="360" r:id="rId204"/>
    <p:sldId id="337" r:id="rId205"/>
    <p:sldId id="339" r:id="rId206"/>
    <p:sldId id="340" r:id="rId207"/>
    <p:sldId id="357" r:id="rId208"/>
    <p:sldId id="356" r:id="rId209"/>
    <p:sldId id="343" r:id="rId210"/>
    <p:sldId id="341" r:id="rId211"/>
    <p:sldId id="358" r:id="rId212"/>
    <p:sldId id="344" r:id="rId213"/>
    <p:sldId id="354" r:id="rId214"/>
    <p:sldId id="346" r:id="rId215"/>
    <p:sldId id="345" r:id="rId216"/>
    <p:sldId id="351" r:id="rId217"/>
    <p:sldId id="365" r:id="rId218"/>
    <p:sldId id="367" r:id="rId219"/>
    <p:sldId id="363" r:id="rId220"/>
    <p:sldId id="364" r:id="rId221"/>
    <p:sldId id="338" r:id="rId222"/>
    <p:sldId id="361" r:id="rId223"/>
    <p:sldId id="352" r:id="rId2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m, Ed" initials="NE" lastIdx="3" clrIdx="0">
    <p:extLst>
      <p:ext uri="{19B8F6BF-5375-455C-9EA6-DF929625EA0E}">
        <p15:presenceInfo xmlns:p15="http://schemas.microsoft.com/office/powerpoint/2012/main" userId="S-1-5-21-1339303556-449845944-1601390327-163108" providerId="AD"/>
      </p:ext>
    </p:extLst>
  </p:cmAuthor>
  <p:cmAuthor id="2" name="Godfrey, Janice" initials="GJ" lastIdx="2" clrIdx="1">
    <p:extLst>
      <p:ext uri="{19B8F6BF-5375-455C-9EA6-DF929625EA0E}">
        <p15:presenceInfo xmlns:p15="http://schemas.microsoft.com/office/powerpoint/2012/main" userId="S-1-5-21-1339303556-449845944-1601390327-260435" providerId="AD"/>
      </p:ext>
    </p:extLst>
  </p:cmAuthor>
  <p:cmAuthor id="3" name="Eyth, Alison" initials="EA" lastIdx="2" clrIdx="2">
    <p:extLst>
      <p:ext uri="{19B8F6BF-5375-455C-9EA6-DF929625EA0E}">
        <p15:presenceInfo xmlns:p15="http://schemas.microsoft.com/office/powerpoint/2012/main" userId="S-1-5-21-1339303556-449845944-1601390327-223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3920" autoAdjust="0"/>
  </p:normalViewPr>
  <p:slideViewPr>
    <p:cSldViewPr>
      <p:cViewPr varScale="1">
        <p:scale>
          <a:sx n="74" d="100"/>
          <a:sy n="74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slide" Target="slides/slide7.xml"/><Relationship Id="rId226" Type="http://schemas.openxmlformats.org/officeDocument/2006/relationships/handoutMaster" Target="handoutMasters/handout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slide" Target="slides/slide18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customXml" Target="../customXml/item176.xml"/><Relationship Id="rId192" Type="http://schemas.openxmlformats.org/officeDocument/2006/relationships/customXml" Target="../customXml/item192.xml"/><Relationship Id="rId197" Type="http://schemas.openxmlformats.org/officeDocument/2006/relationships/customXml" Target="../customXml/item197.xml"/><Relationship Id="rId206" Type="http://schemas.openxmlformats.org/officeDocument/2006/relationships/slide" Target="slides/slide8.xml"/><Relationship Id="rId227" Type="http://schemas.openxmlformats.org/officeDocument/2006/relationships/commentAuthors" Target="commentAuthors.xml"/><Relationship Id="rId201" Type="http://schemas.openxmlformats.org/officeDocument/2006/relationships/slide" Target="slides/slide3.xml"/><Relationship Id="rId222" Type="http://schemas.openxmlformats.org/officeDocument/2006/relationships/slide" Target="slides/slide24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slide" Target="slides/slide14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slideMaster" Target="slideMasters/slideMaster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slide" Target="slides/slide4.xml"/><Relationship Id="rId207" Type="http://schemas.openxmlformats.org/officeDocument/2006/relationships/slide" Target="slides/slide9.xml"/><Relationship Id="rId223" Type="http://schemas.openxmlformats.org/officeDocument/2006/relationships/slide" Target="slides/slide25.xml"/><Relationship Id="rId228" Type="http://schemas.openxmlformats.org/officeDocument/2006/relationships/presProps" Target="pres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slide" Target="slides/slide15.xml"/><Relationship Id="rId218" Type="http://schemas.openxmlformats.org/officeDocument/2006/relationships/slide" Target="slides/slide2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slide" Target="slides/slide1.xml"/><Relationship Id="rId203" Type="http://schemas.openxmlformats.org/officeDocument/2006/relationships/slide" Target="slides/slide5.xml"/><Relationship Id="rId208" Type="http://schemas.openxmlformats.org/officeDocument/2006/relationships/slide" Target="slides/slide10.xml"/><Relationship Id="rId229" Type="http://schemas.openxmlformats.org/officeDocument/2006/relationships/viewProps" Target="viewProps.xml"/><Relationship Id="rId19" Type="http://schemas.openxmlformats.org/officeDocument/2006/relationships/customXml" Target="../customXml/item19.xml"/><Relationship Id="rId224" Type="http://schemas.openxmlformats.org/officeDocument/2006/relationships/slide" Target="slides/slide26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slide" Target="slides/slide21.xml"/><Relationship Id="rId3" Type="http://schemas.openxmlformats.org/officeDocument/2006/relationships/customXml" Target="../customXml/item3.xml"/><Relationship Id="rId214" Type="http://schemas.openxmlformats.org/officeDocument/2006/relationships/slide" Target="slides/slide16.xml"/><Relationship Id="rId230" Type="http://schemas.openxmlformats.org/officeDocument/2006/relationships/theme" Target="theme/theme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slide" Target="slides/slide11.xml"/><Relationship Id="rId190" Type="http://schemas.openxmlformats.org/officeDocument/2006/relationships/customXml" Target="../customXml/item190.xml"/><Relationship Id="rId204" Type="http://schemas.openxmlformats.org/officeDocument/2006/relationships/slide" Target="slides/slide6.xml"/><Relationship Id="rId220" Type="http://schemas.openxmlformats.org/officeDocument/2006/relationships/slide" Target="slides/slide22.xml"/><Relationship Id="rId225" Type="http://schemas.openxmlformats.org/officeDocument/2006/relationships/notesMaster" Target="notesMasters/notes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slide" Target="slides/slide12.xml"/><Relationship Id="rId215" Type="http://schemas.openxmlformats.org/officeDocument/2006/relationships/slide" Target="slides/slide17.xml"/><Relationship Id="rId26" Type="http://schemas.openxmlformats.org/officeDocument/2006/relationships/customXml" Target="../customXml/item26.xml"/><Relationship Id="rId231" Type="http://schemas.openxmlformats.org/officeDocument/2006/relationships/tableStyles" Target="tableStyles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slide" Target="slides/slide2.xml"/><Relationship Id="rId16" Type="http://schemas.openxmlformats.org/officeDocument/2006/relationships/customXml" Target="../customXml/item16.xml"/><Relationship Id="rId221" Type="http://schemas.openxmlformats.org/officeDocument/2006/relationships/slide" Target="slides/slide23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platform\2016fc_state_sector_tot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platform\2016fc_state_sector_total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platform\2016fc_state_sector_tota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platform\2016fc_state_sector_total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chemeClr val="tx1"/>
                </a:solidFill>
              </a:rPr>
              <a:t>2011 vs 2016 NOx by 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Sheet1!$F$1:$F$2</c:f>
              <c:strCache>
                <c:ptCount val="2"/>
                <c:pt idx="0">
                  <c:v>2011 NOx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3"/>
                <c:pt idx="0">
                  <c:v>Ag. Fires</c:v>
                </c:pt>
                <c:pt idx="1">
                  <c:v>C1C2 CMV</c:v>
                </c:pt>
                <c:pt idx="2">
                  <c:v>C3 CMV</c:v>
                </c:pt>
                <c:pt idx="3">
                  <c:v>Nonpoint</c:v>
                </c:pt>
                <c:pt idx="4">
                  <c:v>Np. Oil and Gas</c:v>
                </c:pt>
                <c:pt idx="5">
                  <c:v>Nonroad</c:v>
                </c:pt>
                <c:pt idx="6">
                  <c:v>Onroad</c:v>
                </c:pt>
                <c:pt idx="7">
                  <c:v>Wild and Presc Fire</c:v>
                </c:pt>
                <c:pt idx="8">
                  <c:v>EGUs</c:v>
                </c:pt>
                <c:pt idx="9">
                  <c:v>Non-EGU Point</c:v>
                </c:pt>
                <c:pt idx="10">
                  <c:v>Pt. Oil and Gas</c:v>
                </c:pt>
                <c:pt idx="11">
                  <c:v>Rail</c:v>
                </c:pt>
                <c:pt idx="12">
                  <c:v>Res. Wood</c:v>
                </c:pt>
              </c:strCache>
            </c:strRef>
          </c:cat>
          <c:val>
            <c:numRef>
              <c:f>Sheet1!$F$3:$F$16</c:f>
              <c:numCache>
                <c:formatCode>#,##0</c:formatCode>
                <c:ptCount val="13"/>
                <c:pt idx="0">
                  <c:v>46034.684406917084</c:v>
                </c:pt>
                <c:pt idx="1">
                  <c:v>288725.54339230899</c:v>
                </c:pt>
                <c:pt idx="2">
                  <c:v>125373.82408519996</c:v>
                </c:pt>
                <c:pt idx="3">
                  <c:v>720454.26062265551</c:v>
                </c:pt>
                <c:pt idx="4">
                  <c:v>667068.48334878683</c:v>
                </c:pt>
                <c:pt idx="5">
                  <c:v>1630300.8493616027</c:v>
                </c:pt>
                <c:pt idx="6">
                  <c:v>5708150.4053491997</c:v>
                </c:pt>
                <c:pt idx="7">
                  <c:v>333398.20518239634</c:v>
                </c:pt>
                <c:pt idx="8">
                  <c:v>2096057.6662206319</c:v>
                </c:pt>
                <c:pt idx="9">
                  <c:v>1212616.2313917603</c:v>
                </c:pt>
                <c:pt idx="10">
                  <c:v>509855.95054587384</c:v>
                </c:pt>
                <c:pt idx="11">
                  <c:v>791380.79587180982</c:v>
                </c:pt>
                <c:pt idx="12">
                  <c:v>34435.959972220917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57-4297-8BFB-8236D27A7829}"/>
            </c:ext>
          </c:extLst>
        </c:ser>
        <c:ser>
          <c:idx val="5"/>
          <c:order val="5"/>
          <c:tx>
            <c:strRef>
              <c:f>Sheet1!$G$1:$G$2</c:f>
              <c:strCache>
                <c:ptCount val="2"/>
                <c:pt idx="0">
                  <c:v>2016 NOx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3"/>
                <c:pt idx="0">
                  <c:v>Ag. Fires</c:v>
                </c:pt>
                <c:pt idx="1">
                  <c:v>C1C2 CMV</c:v>
                </c:pt>
                <c:pt idx="2">
                  <c:v>C3 CMV</c:v>
                </c:pt>
                <c:pt idx="3">
                  <c:v>Nonpoint</c:v>
                </c:pt>
                <c:pt idx="4">
                  <c:v>Np. Oil and Gas</c:v>
                </c:pt>
                <c:pt idx="5">
                  <c:v>Nonroad</c:v>
                </c:pt>
                <c:pt idx="6">
                  <c:v>Onroad</c:v>
                </c:pt>
                <c:pt idx="7">
                  <c:v>Wild and Presc Fire</c:v>
                </c:pt>
                <c:pt idx="8">
                  <c:v>EGUs</c:v>
                </c:pt>
                <c:pt idx="9">
                  <c:v>Non-EGU Point</c:v>
                </c:pt>
                <c:pt idx="10">
                  <c:v>Pt. Oil and Gas</c:v>
                </c:pt>
                <c:pt idx="11">
                  <c:v>Rail</c:v>
                </c:pt>
                <c:pt idx="12">
                  <c:v>Res. Wood</c:v>
                </c:pt>
              </c:strCache>
            </c:strRef>
          </c:cat>
          <c:val>
            <c:numRef>
              <c:f>Sheet1!$G$3:$G$16</c:f>
              <c:numCache>
                <c:formatCode>#,##0</c:formatCode>
                <c:ptCount val="13"/>
                <c:pt idx="0">
                  <c:v>18294.272484900004</c:v>
                </c:pt>
                <c:pt idx="1">
                  <c:v>227954.2666716784</c:v>
                </c:pt>
                <c:pt idx="2">
                  <c:v>112332.69822487301</c:v>
                </c:pt>
                <c:pt idx="3">
                  <c:v>794416.10294479982</c:v>
                </c:pt>
                <c:pt idx="4">
                  <c:v>793601.22583200794</c:v>
                </c:pt>
                <c:pt idx="5">
                  <c:v>1392082.2847646999</c:v>
                </c:pt>
                <c:pt idx="6">
                  <c:v>4622945.3725114306</c:v>
                </c:pt>
                <c:pt idx="7">
                  <c:v>246872.52891788003</c:v>
                </c:pt>
                <c:pt idx="8">
                  <c:v>1758567.2082287946</c:v>
                </c:pt>
                <c:pt idx="9">
                  <c:v>1190281.0033205394</c:v>
                </c:pt>
                <c:pt idx="10">
                  <c:v>397057.88115729007</c:v>
                </c:pt>
                <c:pt idx="11">
                  <c:v>779800.99684349005</c:v>
                </c:pt>
                <c:pt idx="12">
                  <c:v>32174.266705612001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57-4297-8BFB-8236D27A7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764552"/>
        <c:axId val="1232797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Sheet1!$B$1:$B$2</c15:sqref>
                        </c15:formulaRef>
                      </c:ext>
                    </c:extLst>
                    <c:strCache>
                      <c:ptCount val="2"/>
                      <c:pt idx="0">
                        <c:v>2011 CO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Sheet1!$A$3:$A$16</c15:sqref>
                        </c15:formulaRef>
                      </c:ext>
                    </c:extLst>
                    <c:strCache>
                      <c:ptCount val="13"/>
                      <c:pt idx="0">
                        <c:v>Ag. Fires</c:v>
                      </c:pt>
                      <c:pt idx="1">
                        <c:v>C1C2 CMV</c:v>
                      </c:pt>
                      <c:pt idx="2">
                        <c:v>C3 CMV</c:v>
                      </c:pt>
                      <c:pt idx="3">
                        <c:v>Nonpoint</c:v>
                      </c:pt>
                      <c:pt idx="4">
                        <c:v>Np. Oil and Gas</c:v>
                      </c:pt>
                      <c:pt idx="5">
                        <c:v>Nonroad</c:v>
                      </c:pt>
                      <c:pt idx="6">
                        <c:v>Onroad</c:v>
                      </c:pt>
                      <c:pt idx="7">
                        <c:v>Wild and Presc Fire</c:v>
                      </c:pt>
                      <c:pt idx="8">
                        <c:v>EGUs</c:v>
                      </c:pt>
                      <c:pt idx="9">
                        <c:v>Non-EGU Point</c:v>
                      </c:pt>
                      <c:pt idx="10">
                        <c:v>Pt. Oil and Gas</c:v>
                      </c:pt>
                      <c:pt idx="11">
                        <c:v>Rail</c:v>
                      </c:pt>
                      <c:pt idx="12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Sheet1!$B$3:$B$16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1030816.8404424469</c:v>
                      </c:pt>
                      <c:pt idx="1">
                        <c:v>58542.962341915008</c:v>
                      </c:pt>
                      <c:pt idx="2">
                        <c:v>11955.037232370001</c:v>
                      </c:pt>
                      <c:pt idx="3">
                        <c:v>1645989.2200532109</c:v>
                      </c:pt>
                      <c:pt idx="4">
                        <c:v>635942.34286027646</c:v>
                      </c:pt>
                      <c:pt idx="5">
                        <c:v>13951020.200966097</c:v>
                      </c:pt>
                      <c:pt idx="6">
                        <c:v>25981557.403950494</c:v>
                      </c:pt>
                      <c:pt idx="7">
                        <c:v>20562696.86062723</c:v>
                      </c:pt>
                      <c:pt idx="8">
                        <c:v>792413.98444689997</c:v>
                      </c:pt>
                      <c:pt idx="9">
                        <c:v>2297549.2385335802</c:v>
                      </c:pt>
                      <c:pt idx="10">
                        <c:v>235162.34857765556</c:v>
                      </c:pt>
                      <c:pt idx="11">
                        <c:v>122702.68834494501</c:v>
                      </c:pt>
                      <c:pt idx="12">
                        <c:v>2517844.3842046466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BC57-4297-8BFB-8236D27A782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Sheet1!$C$1:$C$2</c15:sqref>
                        </c15:formulaRef>
                      </c:ext>
                    </c:extLst>
                    <c:strCache>
                      <c:ptCount val="2"/>
                      <c:pt idx="0">
                        <c:v>2016 CO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Sheet1!$A$3:$A$16</c15:sqref>
                        </c15:formulaRef>
                      </c:ext>
                    </c:extLst>
                    <c:strCache>
                      <c:ptCount val="13"/>
                      <c:pt idx="0">
                        <c:v>Ag. Fires</c:v>
                      </c:pt>
                      <c:pt idx="1">
                        <c:v>C1C2 CMV</c:v>
                      </c:pt>
                      <c:pt idx="2">
                        <c:v>C3 CMV</c:v>
                      </c:pt>
                      <c:pt idx="3">
                        <c:v>Nonpoint</c:v>
                      </c:pt>
                      <c:pt idx="4">
                        <c:v>Np. Oil and Gas</c:v>
                      </c:pt>
                      <c:pt idx="5">
                        <c:v>Nonroad</c:v>
                      </c:pt>
                      <c:pt idx="6">
                        <c:v>Onroad</c:v>
                      </c:pt>
                      <c:pt idx="7">
                        <c:v>Wild and Presc Fire</c:v>
                      </c:pt>
                      <c:pt idx="8">
                        <c:v>EGUs</c:v>
                      </c:pt>
                      <c:pt idx="9">
                        <c:v>Non-EGU Point</c:v>
                      </c:pt>
                      <c:pt idx="10">
                        <c:v>Pt. Oil and Gas</c:v>
                      </c:pt>
                      <c:pt idx="11">
                        <c:v>Rail</c:v>
                      </c:pt>
                      <c:pt idx="12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Sheet1!$C$3:$C$16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592980.29765100009</c:v>
                      </c:pt>
                      <c:pt idx="1">
                        <c:v>44807.604694254092</c:v>
                      </c:pt>
                      <c:pt idx="2">
                        <c:v>11299.7011090131</c:v>
                      </c:pt>
                      <c:pt idx="3">
                        <c:v>2894351.4264019993</c:v>
                      </c:pt>
                      <c:pt idx="4">
                        <c:v>820021.17880090699</c:v>
                      </c:pt>
                      <c:pt idx="5">
                        <c:v>12425532.138239</c:v>
                      </c:pt>
                      <c:pt idx="6">
                        <c:v>21548864.626078803</c:v>
                      </c:pt>
                      <c:pt idx="7">
                        <c:v>16949926.138661508</c:v>
                      </c:pt>
                      <c:pt idx="8">
                        <c:v>735825.81273463997</c:v>
                      </c:pt>
                      <c:pt idx="9">
                        <c:v>2052018.4964000308</c:v>
                      </c:pt>
                      <c:pt idx="10">
                        <c:v>189244.52842852002</c:v>
                      </c:pt>
                      <c:pt idx="11">
                        <c:v>119252.42908095702</c:v>
                      </c:pt>
                      <c:pt idx="12">
                        <c:v>2156050.5629742998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BC57-4297-8BFB-8236D27A782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Sheet1!$D$1:$D$2</c15:sqref>
                        </c15:formulaRef>
                      </c:ext>
                    </c:extLst>
                    <c:strCache>
                      <c:ptCount val="2"/>
                      <c:pt idx="0">
                        <c:v>2011 NH3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Sheet1!$A$3:$A$16</c15:sqref>
                        </c15:formulaRef>
                      </c:ext>
                    </c:extLst>
                    <c:strCache>
                      <c:ptCount val="13"/>
                      <c:pt idx="0">
                        <c:v>Ag. Fires</c:v>
                      </c:pt>
                      <c:pt idx="1">
                        <c:v>C1C2 CMV</c:v>
                      </c:pt>
                      <c:pt idx="2">
                        <c:v>C3 CMV</c:v>
                      </c:pt>
                      <c:pt idx="3">
                        <c:v>Nonpoint</c:v>
                      </c:pt>
                      <c:pt idx="4">
                        <c:v>Np. Oil and Gas</c:v>
                      </c:pt>
                      <c:pt idx="5">
                        <c:v>Nonroad</c:v>
                      </c:pt>
                      <c:pt idx="6">
                        <c:v>Onroad</c:v>
                      </c:pt>
                      <c:pt idx="7">
                        <c:v>Wild and Presc Fire</c:v>
                      </c:pt>
                      <c:pt idx="8">
                        <c:v>EGUs</c:v>
                      </c:pt>
                      <c:pt idx="9">
                        <c:v>Non-EGU Point</c:v>
                      </c:pt>
                      <c:pt idx="10">
                        <c:v>Pt. Oil and Gas</c:v>
                      </c:pt>
                      <c:pt idx="11">
                        <c:v>Rail</c:v>
                      </c:pt>
                      <c:pt idx="12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Sheet1!$D$3:$D$16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3321.4765141399998</c:v>
                      </c:pt>
                      <c:pt idx="1">
                        <c:v>166.58318084339999</c:v>
                      </c:pt>
                      <c:pt idx="2">
                        <c:v>65.232173530400004</c:v>
                      </c:pt>
                      <c:pt idx="3">
                        <c:v>94241.626831593778</c:v>
                      </c:pt>
                      <c:pt idx="4">
                        <c:v>0</c:v>
                      </c:pt>
                      <c:pt idx="5">
                        <c:v>2627.0830870828213</c:v>
                      </c:pt>
                      <c:pt idx="6">
                        <c:v>120859.29038939599</c:v>
                      </c:pt>
                      <c:pt idx="7">
                        <c:v>329329.63988772774</c:v>
                      </c:pt>
                      <c:pt idx="8">
                        <c:v>25065.839873164998</c:v>
                      </c:pt>
                      <c:pt idx="9">
                        <c:v>66048.416355612993</c:v>
                      </c:pt>
                      <c:pt idx="10">
                        <c:v>5946.937460151019</c:v>
                      </c:pt>
                      <c:pt idx="11">
                        <c:v>347.32262387599997</c:v>
                      </c:pt>
                      <c:pt idx="12">
                        <c:v>19693.177281678185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BC57-4297-8BFB-8236D27A782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Sheet1!$E$1:$E$2</c15:sqref>
                        </c15:formulaRef>
                      </c:ext>
                    </c:extLst>
                    <c:strCache>
                      <c:ptCount val="2"/>
                      <c:pt idx="0">
                        <c:v>2016 NH3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Sheet1!$A$3:$A$16</c15:sqref>
                        </c15:formulaRef>
                      </c:ext>
                    </c:extLst>
                    <c:strCache>
                      <c:ptCount val="13"/>
                      <c:pt idx="0">
                        <c:v>Ag. Fires</c:v>
                      </c:pt>
                      <c:pt idx="1">
                        <c:v>C1C2 CMV</c:v>
                      </c:pt>
                      <c:pt idx="2">
                        <c:v>C3 CMV</c:v>
                      </c:pt>
                      <c:pt idx="3">
                        <c:v>Nonpoint</c:v>
                      </c:pt>
                      <c:pt idx="4">
                        <c:v>Np. Oil and Gas</c:v>
                      </c:pt>
                      <c:pt idx="5">
                        <c:v>Nonroad</c:v>
                      </c:pt>
                      <c:pt idx="6">
                        <c:v>Onroad</c:v>
                      </c:pt>
                      <c:pt idx="7">
                        <c:v>Wild and Presc Fire</c:v>
                      </c:pt>
                      <c:pt idx="8">
                        <c:v>EGUs</c:v>
                      </c:pt>
                      <c:pt idx="9">
                        <c:v>Non-EGU Point</c:v>
                      </c:pt>
                      <c:pt idx="10">
                        <c:v>Pt. Oil and Gas</c:v>
                      </c:pt>
                      <c:pt idx="11">
                        <c:v>Rail</c:v>
                      </c:pt>
                      <c:pt idx="12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Sheet1!$E$3:$E$16</c15:sqref>
                        </c15:formulaRef>
                      </c:ext>
                    </c:extLst>
                    <c:numCache>
                      <c:formatCode>#,##0</c:formatCode>
                      <c:ptCount val="13"/>
                      <c:pt idx="0">
                        <c:v>80344.305945999993</c:v>
                      </c:pt>
                      <c:pt idx="1">
                        <c:v>109.18567236519998</c:v>
                      </c:pt>
                      <c:pt idx="2">
                        <c:v>28.453585563899999</c:v>
                      </c:pt>
                      <c:pt idx="3">
                        <c:v>114048.627776983</c:v>
                      </c:pt>
                      <c:pt idx="4">
                        <c:v>15.1882</c:v>
                      </c:pt>
                      <c:pt idx="5">
                        <c:v>2244.1439723177</c:v>
                      </c:pt>
                      <c:pt idx="6">
                        <c:v>103332.54212288697</c:v>
                      </c:pt>
                      <c:pt idx="7">
                        <c:v>273912.04695691</c:v>
                      </c:pt>
                      <c:pt idx="8">
                        <c:v>25932.753941859988</c:v>
                      </c:pt>
                      <c:pt idx="9">
                        <c:v>64706.57965845002</c:v>
                      </c:pt>
                      <c:pt idx="10">
                        <c:v>330.28416890300002</c:v>
                      </c:pt>
                      <c:pt idx="11">
                        <c:v>363.70488354000003</c:v>
                      </c:pt>
                      <c:pt idx="12">
                        <c:v>16220.778721695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BC57-4297-8BFB-8236D27A7829}"/>
                  </c:ext>
                </c:extLst>
              </c15:ser>
            </c15:filteredBarSeries>
          </c:ext>
        </c:extLst>
      </c:barChart>
      <c:catAx>
        <c:axId val="15476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79712"/>
        <c:crosses val="autoZero"/>
        <c:auto val="1"/>
        <c:lblAlgn val="ctr"/>
        <c:lblOffset val="100"/>
        <c:noMultiLvlLbl val="0"/>
      </c:catAx>
      <c:valAx>
        <c:axId val="12327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6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935673665791788"/>
          <c:y val="0.16708333333333336"/>
          <c:w val="0.14397659667541557"/>
          <c:h val="0.15625109361329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solidFill>
                  <a:schemeClr val="tx1"/>
                </a:solidFill>
              </a:rPr>
              <a:t>2011 vs 2016 VOC by 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2"/>
          <c:order val="12"/>
          <c:tx>
            <c:strRef>
              <c:f>Sheet1!$N$1</c:f>
              <c:strCache>
                <c:ptCount val="1"/>
                <c:pt idx="0">
                  <c:v>2011 VOC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4"/>
                <c:pt idx="0">
                  <c:v>Fugitive Dust</c:v>
                </c:pt>
                <c:pt idx="1">
                  <c:v>Ag. Fires</c:v>
                </c:pt>
                <c:pt idx="2">
                  <c:v>C1C2 CMV</c:v>
                </c:pt>
                <c:pt idx="3">
                  <c:v>C3 CMV</c:v>
                </c:pt>
                <c:pt idx="4">
                  <c:v>Nonpoint</c:v>
                </c:pt>
                <c:pt idx="5">
                  <c:v>Np. Oil and Gas</c:v>
                </c:pt>
                <c:pt idx="6">
                  <c:v>Nonroad</c:v>
                </c:pt>
                <c:pt idx="7">
                  <c:v>Onroad</c:v>
                </c:pt>
                <c:pt idx="8">
                  <c:v>Wild and Presc Fire</c:v>
                </c:pt>
                <c:pt idx="9">
                  <c:v>EGUs</c:v>
                </c:pt>
                <c:pt idx="10">
                  <c:v>Non-EGU Point</c:v>
                </c:pt>
                <c:pt idx="11">
                  <c:v>Pt. Oil and Gas</c:v>
                </c:pt>
                <c:pt idx="12">
                  <c:v>Rail</c:v>
                </c:pt>
                <c:pt idx="13">
                  <c:v>Res. Wood</c:v>
                </c:pt>
              </c:strCache>
            </c:strRef>
          </c:cat>
          <c:val>
            <c:numRef>
              <c:f>Sheet1!$N$2:$N$16</c:f>
              <c:numCache>
                <c:formatCode>#,##0</c:formatCode>
                <c:ptCount val="14"/>
                <c:pt idx="1">
                  <c:v>80539.7581604476</c:v>
                </c:pt>
                <c:pt idx="2">
                  <c:v>7695.936120114201</c:v>
                </c:pt>
                <c:pt idx="3">
                  <c:v>4888.3265863309998</c:v>
                </c:pt>
                <c:pt idx="4">
                  <c:v>3671322.4181257426</c:v>
                </c:pt>
                <c:pt idx="5">
                  <c:v>2482589.794219309</c:v>
                </c:pt>
                <c:pt idx="6">
                  <c:v>2024419.0285638506</c:v>
                </c:pt>
                <c:pt idx="7">
                  <c:v>2713180.8063285896</c:v>
                </c:pt>
                <c:pt idx="8">
                  <c:v>4688094.45157417</c:v>
                </c:pt>
                <c:pt idx="9">
                  <c:v>38060.140962958998</c:v>
                </c:pt>
                <c:pt idx="10">
                  <c:v>800815.42252928577</c:v>
                </c:pt>
                <c:pt idx="11">
                  <c:v>164097.67449089076</c:v>
                </c:pt>
                <c:pt idx="12">
                  <c:v>40851.217441536202</c:v>
                </c:pt>
                <c:pt idx="13">
                  <c:v>442540.91241309693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A6-40AD-9148-44E93EFF5AEF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2016 VOC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4"/>
                <c:pt idx="0">
                  <c:v>Fugitive Dust</c:v>
                </c:pt>
                <c:pt idx="1">
                  <c:v>Ag. Fires</c:v>
                </c:pt>
                <c:pt idx="2">
                  <c:v>C1C2 CMV</c:v>
                </c:pt>
                <c:pt idx="3">
                  <c:v>C3 CMV</c:v>
                </c:pt>
                <c:pt idx="4">
                  <c:v>Nonpoint</c:v>
                </c:pt>
                <c:pt idx="5">
                  <c:v>Np. Oil and Gas</c:v>
                </c:pt>
                <c:pt idx="6">
                  <c:v>Nonroad</c:v>
                </c:pt>
                <c:pt idx="7">
                  <c:v>Onroad</c:v>
                </c:pt>
                <c:pt idx="8">
                  <c:v>Wild and Presc Fire</c:v>
                </c:pt>
                <c:pt idx="9">
                  <c:v>EGUs</c:v>
                </c:pt>
                <c:pt idx="10">
                  <c:v>Non-EGU Point</c:v>
                </c:pt>
                <c:pt idx="11">
                  <c:v>Pt. Oil and Gas</c:v>
                </c:pt>
                <c:pt idx="12">
                  <c:v>Rail</c:v>
                </c:pt>
                <c:pt idx="13">
                  <c:v>Res. Wood</c:v>
                </c:pt>
              </c:strCache>
            </c:strRef>
          </c:cat>
          <c:val>
            <c:numRef>
              <c:f>Sheet1!$O$2:$O$16</c:f>
              <c:numCache>
                <c:formatCode>#,##0</c:formatCode>
                <c:ptCount val="14"/>
                <c:pt idx="1">
                  <c:v>36113.971648680017</c:v>
                </c:pt>
                <c:pt idx="2">
                  <c:v>4487.5934978981004</c:v>
                </c:pt>
                <c:pt idx="3">
                  <c:v>5248.0964792059012</c:v>
                </c:pt>
                <c:pt idx="4">
                  <c:v>3571099.3680465003</c:v>
                </c:pt>
                <c:pt idx="5">
                  <c:v>3104472.9329622476</c:v>
                </c:pt>
                <c:pt idx="6">
                  <c:v>1630320.8603983694</c:v>
                </c:pt>
                <c:pt idx="7">
                  <c:v>2170529.3341848501</c:v>
                </c:pt>
                <c:pt idx="8">
                  <c:v>3921240.0763137885</c:v>
                </c:pt>
                <c:pt idx="9">
                  <c:v>35523.477850040006</c:v>
                </c:pt>
                <c:pt idx="10">
                  <c:v>822779.33833622991</c:v>
                </c:pt>
                <c:pt idx="11">
                  <c:v>132389.00531965296</c:v>
                </c:pt>
                <c:pt idx="12">
                  <c:v>39857.307502735202</c:v>
                </c:pt>
                <c:pt idx="13">
                  <c:v>351695.71825020009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A6-40AD-9148-44E93EFF5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39160"/>
        <c:axId val="1232619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2011 CO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Sheet1!$B$2:$B$16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1030816.8404424469</c:v>
                      </c:pt>
                      <c:pt idx="2">
                        <c:v>58542.962341915008</c:v>
                      </c:pt>
                      <c:pt idx="3">
                        <c:v>11955.037232370001</c:v>
                      </c:pt>
                      <c:pt idx="4">
                        <c:v>1645989.2200532109</c:v>
                      </c:pt>
                      <c:pt idx="5">
                        <c:v>635942.34286027646</c:v>
                      </c:pt>
                      <c:pt idx="6">
                        <c:v>13951020.200966097</c:v>
                      </c:pt>
                      <c:pt idx="7">
                        <c:v>25981557.403950494</c:v>
                      </c:pt>
                      <c:pt idx="8">
                        <c:v>20562696.86062723</c:v>
                      </c:pt>
                      <c:pt idx="9">
                        <c:v>792413.98444689997</c:v>
                      </c:pt>
                      <c:pt idx="10">
                        <c:v>2297549.2385335802</c:v>
                      </c:pt>
                      <c:pt idx="11">
                        <c:v>235162.34857765556</c:v>
                      </c:pt>
                      <c:pt idx="12">
                        <c:v>122702.68834494501</c:v>
                      </c:pt>
                      <c:pt idx="13">
                        <c:v>2517844.3842046466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D3A6-40AD-9148-44E93EFF5AE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2016 CO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592980.29765100009</c:v>
                      </c:pt>
                      <c:pt idx="2">
                        <c:v>44807.604694254092</c:v>
                      </c:pt>
                      <c:pt idx="3">
                        <c:v>11299.7011090131</c:v>
                      </c:pt>
                      <c:pt idx="4">
                        <c:v>2894351.4264019993</c:v>
                      </c:pt>
                      <c:pt idx="5">
                        <c:v>820021.17880090699</c:v>
                      </c:pt>
                      <c:pt idx="6">
                        <c:v>12425532.138239</c:v>
                      </c:pt>
                      <c:pt idx="7">
                        <c:v>21548864.626078803</c:v>
                      </c:pt>
                      <c:pt idx="8">
                        <c:v>16949926.138661508</c:v>
                      </c:pt>
                      <c:pt idx="9">
                        <c:v>735825.81273463997</c:v>
                      </c:pt>
                      <c:pt idx="10">
                        <c:v>2052018.4964000308</c:v>
                      </c:pt>
                      <c:pt idx="11">
                        <c:v>189244.52842852002</c:v>
                      </c:pt>
                      <c:pt idx="12">
                        <c:v>119252.42908095702</c:v>
                      </c:pt>
                      <c:pt idx="13">
                        <c:v>2156050.5629742998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D3A6-40AD-9148-44E93EFF5AE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2011 NH3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3321.4765141399998</c:v>
                      </c:pt>
                      <c:pt idx="2">
                        <c:v>166.58318084339999</c:v>
                      </c:pt>
                      <c:pt idx="3">
                        <c:v>65.232173530400004</c:v>
                      </c:pt>
                      <c:pt idx="4">
                        <c:v>94241.626831593778</c:v>
                      </c:pt>
                      <c:pt idx="5">
                        <c:v>0</c:v>
                      </c:pt>
                      <c:pt idx="6">
                        <c:v>2627.0830870828213</c:v>
                      </c:pt>
                      <c:pt idx="7">
                        <c:v>120859.29038939599</c:v>
                      </c:pt>
                      <c:pt idx="8">
                        <c:v>329329.63988772774</c:v>
                      </c:pt>
                      <c:pt idx="9">
                        <c:v>25065.839873164998</c:v>
                      </c:pt>
                      <c:pt idx="10">
                        <c:v>66048.416355612993</c:v>
                      </c:pt>
                      <c:pt idx="11">
                        <c:v>5946.937460151019</c:v>
                      </c:pt>
                      <c:pt idx="12">
                        <c:v>347.32262387599997</c:v>
                      </c:pt>
                      <c:pt idx="13">
                        <c:v>19693.177281678185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D3A6-40AD-9148-44E93EFF5AE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2016 NH3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80344.305945999993</c:v>
                      </c:pt>
                      <c:pt idx="2">
                        <c:v>109.18567236519998</c:v>
                      </c:pt>
                      <c:pt idx="3">
                        <c:v>28.453585563899999</c:v>
                      </c:pt>
                      <c:pt idx="4">
                        <c:v>114048.627776983</c:v>
                      </c:pt>
                      <c:pt idx="5">
                        <c:v>15.1882</c:v>
                      </c:pt>
                      <c:pt idx="6">
                        <c:v>2244.1439723177</c:v>
                      </c:pt>
                      <c:pt idx="7">
                        <c:v>103332.54212288697</c:v>
                      </c:pt>
                      <c:pt idx="8">
                        <c:v>273912.04695691</c:v>
                      </c:pt>
                      <c:pt idx="9">
                        <c:v>25932.753941859988</c:v>
                      </c:pt>
                      <c:pt idx="10">
                        <c:v>64706.57965845002</c:v>
                      </c:pt>
                      <c:pt idx="11">
                        <c:v>330.28416890300002</c:v>
                      </c:pt>
                      <c:pt idx="12">
                        <c:v>363.70488354000003</c:v>
                      </c:pt>
                      <c:pt idx="13">
                        <c:v>16220.778721695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D3A6-40AD-9148-44E93EFF5AE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2011 NOx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46034.684406917084</c:v>
                      </c:pt>
                      <c:pt idx="2">
                        <c:v>288725.54339230899</c:v>
                      </c:pt>
                      <c:pt idx="3">
                        <c:v>125373.82408519996</c:v>
                      </c:pt>
                      <c:pt idx="4">
                        <c:v>720454.26062265551</c:v>
                      </c:pt>
                      <c:pt idx="5">
                        <c:v>667068.48334878683</c:v>
                      </c:pt>
                      <c:pt idx="6">
                        <c:v>1630300.8493616027</c:v>
                      </c:pt>
                      <c:pt idx="7">
                        <c:v>5708150.4053491997</c:v>
                      </c:pt>
                      <c:pt idx="8">
                        <c:v>333398.20518239634</c:v>
                      </c:pt>
                      <c:pt idx="9">
                        <c:v>2096057.6662206319</c:v>
                      </c:pt>
                      <c:pt idx="10">
                        <c:v>1212616.2313917603</c:v>
                      </c:pt>
                      <c:pt idx="11">
                        <c:v>509855.95054587384</c:v>
                      </c:pt>
                      <c:pt idx="12">
                        <c:v>791380.79587180982</c:v>
                      </c:pt>
                      <c:pt idx="13">
                        <c:v>34435.959972220917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D3A6-40AD-9148-44E93EFF5AE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2016 NOx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18294.272484900004</c:v>
                      </c:pt>
                      <c:pt idx="2">
                        <c:v>227954.2666716784</c:v>
                      </c:pt>
                      <c:pt idx="3">
                        <c:v>112332.69822487301</c:v>
                      </c:pt>
                      <c:pt idx="4">
                        <c:v>794416.10294479982</c:v>
                      </c:pt>
                      <c:pt idx="5">
                        <c:v>793601.22583200794</c:v>
                      </c:pt>
                      <c:pt idx="6">
                        <c:v>1392082.2847646999</c:v>
                      </c:pt>
                      <c:pt idx="7">
                        <c:v>4622945.3725114306</c:v>
                      </c:pt>
                      <c:pt idx="8">
                        <c:v>246872.52891788003</c:v>
                      </c:pt>
                      <c:pt idx="9">
                        <c:v>1758567.2082287946</c:v>
                      </c:pt>
                      <c:pt idx="10">
                        <c:v>1190281.0033205394</c:v>
                      </c:pt>
                      <c:pt idx="11">
                        <c:v>397057.88115729007</c:v>
                      </c:pt>
                      <c:pt idx="12">
                        <c:v>779800.99684349005</c:v>
                      </c:pt>
                      <c:pt idx="13">
                        <c:v>32174.266705612001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D3A6-40AD-9148-44E93EFF5AE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2011 PM10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6732940.9262302872</c:v>
                      </c:pt>
                      <c:pt idx="1">
                        <c:v>152836.70795761072</c:v>
                      </c:pt>
                      <c:pt idx="2">
                        <c:v>9712.1000293952966</c:v>
                      </c:pt>
                      <c:pt idx="3">
                        <c:v>9946.3387117459988</c:v>
                      </c:pt>
                      <c:pt idx="4">
                        <c:v>491824.52637592069</c:v>
                      </c:pt>
                      <c:pt idx="5">
                        <c:v>17784.13384747793</c:v>
                      </c:pt>
                      <c:pt idx="6">
                        <c:v>162416.91173030145</c:v>
                      </c:pt>
                      <c:pt idx="7">
                        <c:v>326900.13349491602</c:v>
                      </c:pt>
                      <c:pt idx="8">
                        <c:v>2171987.4337102203</c:v>
                      </c:pt>
                      <c:pt idx="9">
                        <c:v>283065.50828585</c:v>
                      </c:pt>
                      <c:pt idx="10">
                        <c:v>477328.3401308289</c:v>
                      </c:pt>
                      <c:pt idx="11">
                        <c:v>14584.691792386482</c:v>
                      </c:pt>
                      <c:pt idx="12">
                        <c:v>25898.387672257406</c:v>
                      </c:pt>
                      <c:pt idx="13">
                        <c:v>381475.8510023469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D3A6-40AD-9148-44E93EFF5AE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2016 PM10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7180556.8081381721</c:v>
                      </c:pt>
                      <c:pt idx="1">
                        <c:v>96328.141709900025</c:v>
                      </c:pt>
                      <c:pt idx="2">
                        <c:v>5977.996605730601</c:v>
                      </c:pt>
                      <c:pt idx="3">
                        <c:v>4220.6537089460007</c:v>
                      </c:pt>
                      <c:pt idx="4">
                        <c:v>712611.28882509016</c:v>
                      </c:pt>
                      <c:pt idx="5">
                        <c:v>20627.599419775204</c:v>
                      </c:pt>
                      <c:pt idx="6">
                        <c:v>140862.96592092002</c:v>
                      </c:pt>
                      <c:pt idx="7">
                        <c:v>307113.15702988795</c:v>
                      </c:pt>
                      <c:pt idx="8">
                        <c:v>1746223.5174996303</c:v>
                      </c:pt>
                      <c:pt idx="9">
                        <c:v>236026.67864628002</c:v>
                      </c:pt>
                      <c:pt idx="10">
                        <c:v>523851.86538193002</c:v>
                      </c:pt>
                      <c:pt idx="11">
                        <c:v>11615.061138473402</c:v>
                      </c:pt>
                      <c:pt idx="12">
                        <c:v>25094.388817347404</c:v>
                      </c:pt>
                      <c:pt idx="13">
                        <c:v>333219.10661909997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D3A6-40AD-9148-44E93EFF5AE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2011 PM2.5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923589.79305445298</c:v>
                      </c:pt>
                      <c:pt idx="1">
                        <c:v>101378.54484184552</c:v>
                      </c:pt>
                      <c:pt idx="2">
                        <c:v>9294.4289542474016</c:v>
                      </c:pt>
                      <c:pt idx="3">
                        <c:v>8829.3637467429999</c:v>
                      </c:pt>
                      <c:pt idx="4">
                        <c:v>404258.03047850478</c:v>
                      </c:pt>
                      <c:pt idx="5">
                        <c:v>16333.112154721281</c:v>
                      </c:pt>
                      <c:pt idx="6">
                        <c:v>154656.65596719921</c:v>
                      </c:pt>
                      <c:pt idx="7">
                        <c:v>188925.22500465094</c:v>
                      </c:pt>
                      <c:pt idx="8">
                        <c:v>1844262.9097350675</c:v>
                      </c:pt>
                      <c:pt idx="9">
                        <c:v>208121.63110218997</c:v>
                      </c:pt>
                      <c:pt idx="10">
                        <c:v>320816.03888851305</c:v>
                      </c:pt>
                      <c:pt idx="11">
                        <c:v>13935.358340400911</c:v>
                      </c:pt>
                      <c:pt idx="12">
                        <c:v>23963.194749814491</c:v>
                      </c:pt>
                      <c:pt idx="13">
                        <c:v>381252.14259183727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D3A6-40AD-9148-44E93EFF5AE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2016 PM2.5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1004295.108736796</c:v>
                      </c:pt>
                      <c:pt idx="1">
                        <c:v>68096.162486299974</c:v>
                      </c:pt>
                      <c:pt idx="2">
                        <c:v>5737.0314035514984</c:v>
                      </c:pt>
                      <c:pt idx="3">
                        <c:v>3808.6155821053999</c:v>
                      </c:pt>
                      <c:pt idx="4">
                        <c:v>569248.90220058011</c:v>
                      </c:pt>
                      <c:pt idx="5">
                        <c:v>20195.5976022822</c:v>
                      </c:pt>
                      <c:pt idx="6">
                        <c:v>133361.63174046</c:v>
                      </c:pt>
                      <c:pt idx="7">
                        <c:v>157997.12778170899</c:v>
                      </c:pt>
                      <c:pt idx="8">
                        <c:v>1481933.7282088201</c:v>
                      </c:pt>
                      <c:pt idx="9">
                        <c:v>183028.89004899998</c:v>
                      </c:pt>
                      <c:pt idx="10">
                        <c:v>291743.79190773092</c:v>
                      </c:pt>
                      <c:pt idx="11">
                        <c:v>11132.726424898798</c:v>
                      </c:pt>
                      <c:pt idx="12">
                        <c:v>23165.581184515497</c:v>
                      </c:pt>
                      <c:pt idx="13">
                        <c:v>332699.86728630005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D3A6-40AD-9148-44E93EFF5AE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2011 SO2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17754.669367765488</c:v>
                      </c:pt>
                      <c:pt idx="2">
                        <c:v>6217.0715266042889</c:v>
                      </c:pt>
                      <c:pt idx="3">
                        <c:v>84991.791966400007</c:v>
                      </c:pt>
                      <c:pt idx="4">
                        <c:v>276331.58359464939</c:v>
                      </c:pt>
                      <c:pt idx="5">
                        <c:v>17232.192909617428</c:v>
                      </c:pt>
                      <c:pt idx="6">
                        <c:v>4031.0200310893365</c:v>
                      </c:pt>
                      <c:pt idx="7">
                        <c:v>28194.846053417699</c:v>
                      </c:pt>
                      <c:pt idx="8">
                        <c:v>165773.10445972718</c:v>
                      </c:pt>
                      <c:pt idx="9">
                        <c:v>4670712.9718084102</c:v>
                      </c:pt>
                      <c:pt idx="10">
                        <c:v>1049373.5262470171</c:v>
                      </c:pt>
                      <c:pt idx="11">
                        <c:v>66577.08119036867</c:v>
                      </c:pt>
                      <c:pt idx="12">
                        <c:v>7936.4047629372999</c:v>
                      </c:pt>
                      <c:pt idx="13">
                        <c:v>8953.7244171282091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D3A6-40AD-9148-44E93EFF5AE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2016 SO2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5634.6583586999996</c:v>
                      </c:pt>
                      <c:pt idx="2">
                        <c:v>3386.9281828685494</c:v>
                      </c:pt>
                      <c:pt idx="3">
                        <c:v>38720.957967046204</c:v>
                      </c:pt>
                      <c:pt idx="4">
                        <c:v>300870.56187729206</c:v>
                      </c:pt>
                      <c:pt idx="5">
                        <c:v>37794.022332708293</c:v>
                      </c:pt>
                      <c:pt idx="6">
                        <c:v>3162.7254470097992</c:v>
                      </c:pt>
                      <c:pt idx="7">
                        <c:v>28324.207050803492</c:v>
                      </c:pt>
                      <c:pt idx="8">
                        <c:v>130085.18891255002</c:v>
                      </c:pt>
                      <c:pt idx="9">
                        <c:v>3241497.771410929</c:v>
                      </c:pt>
                      <c:pt idx="10">
                        <c:v>872329.99065635912</c:v>
                      </c:pt>
                      <c:pt idx="11">
                        <c:v>41891.428905697998</c:v>
                      </c:pt>
                      <c:pt idx="12">
                        <c:v>6985.5868598791994</c:v>
                      </c:pt>
                      <c:pt idx="13">
                        <c:v>8086.7915445390008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D3A6-40AD-9148-44E93EFF5AEF}"/>
                  </c:ext>
                </c:extLst>
              </c15:ser>
            </c15:filteredBarSeries>
          </c:ext>
        </c:extLst>
      </c:barChart>
      <c:catAx>
        <c:axId val="15373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61928"/>
        <c:crosses val="autoZero"/>
        <c:auto val="1"/>
        <c:lblAlgn val="ctr"/>
        <c:lblOffset val="100"/>
        <c:noMultiLvlLbl val="0"/>
      </c:catAx>
      <c:valAx>
        <c:axId val="12326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73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881496062992134"/>
          <c:y val="0.16245370370370371"/>
          <c:w val="0.14451837270341208"/>
          <c:h val="0.15625109361329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tx1"/>
                </a:solidFill>
              </a:rPr>
              <a:t>2011 vs 2016 PM2.5 by 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Sheet1!$J$1</c:f>
              <c:strCache>
                <c:ptCount val="1"/>
                <c:pt idx="0">
                  <c:v>2011 PM2.5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4"/>
                <c:pt idx="0">
                  <c:v>Fugitive Dust</c:v>
                </c:pt>
                <c:pt idx="1">
                  <c:v>Ag. Fires</c:v>
                </c:pt>
                <c:pt idx="2">
                  <c:v>C1C2 CMV</c:v>
                </c:pt>
                <c:pt idx="3">
                  <c:v>C3 CMV</c:v>
                </c:pt>
                <c:pt idx="4">
                  <c:v>Nonpoint</c:v>
                </c:pt>
                <c:pt idx="5">
                  <c:v>Np. Oil and Gas</c:v>
                </c:pt>
                <c:pt idx="6">
                  <c:v>Nonroad</c:v>
                </c:pt>
                <c:pt idx="7">
                  <c:v>Onroad</c:v>
                </c:pt>
                <c:pt idx="8">
                  <c:v>Wild and Presc Fire</c:v>
                </c:pt>
                <c:pt idx="9">
                  <c:v>EGUs</c:v>
                </c:pt>
                <c:pt idx="10">
                  <c:v>Non-EGU Point</c:v>
                </c:pt>
                <c:pt idx="11">
                  <c:v>Pt. Oil and Gas</c:v>
                </c:pt>
                <c:pt idx="12">
                  <c:v>Rail</c:v>
                </c:pt>
                <c:pt idx="13">
                  <c:v>Res. Wood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Sheet1!$J$2:$J$16</c:f>
              <c:numCache>
                <c:formatCode>#,##0</c:formatCode>
                <c:ptCount val="14"/>
                <c:pt idx="0">
                  <c:v>923589.79305445298</c:v>
                </c:pt>
                <c:pt idx="1">
                  <c:v>101378.54484184552</c:v>
                </c:pt>
                <c:pt idx="2">
                  <c:v>9294.4289542474016</c:v>
                </c:pt>
                <c:pt idx="3">
                  <c:v>8829.3637467429999</c:v>
                </c:pt>
                <c:pt idx="4">
                  <c:v>404258.03047850478</c:v>
                </c:pt>
                <c:pt idx="5">
                  <c:v>16333.112154721281</c:v>
                </c:pt>
                <c:pt idx="6">
                  <c:v>154656.65596719921</c:v>
                </c:pt>
                <c:pt idx="7">
                  <c:v>188925.22500465094</c:v>
                </c:pt>
                <c:pt idx="8">
                  <c:v>1844262.9097350675</c:v>
                </c:pt>
                <c:pt idx="9">
                  <c:v>208121.63110218997</c:v>
                </c:pt>
                <c:pt idx="10">
                  <c:v>320816.03888851305</c:v>
                </c:pt>
                <c:pt idx="11">
                  <c:v>13935.358340400911</c:v>
                </c:pt>
                <c:pt idx="12">
                  <c:v>23963.194749814491</c:v>
                </c:pt>
                <c:pt idx="13">
                  <c:v>381252.14259183727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0E-4EBA-9780-46FDC157B76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2016 PM2.5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4"/>
                <c:pt idx="0">
                  <c:v>Fugitive Dust</c:v>
                </c:pt>
                <c:pt idx="1">
                  <c:v>Ag. Fires</c:v>
                </c:pt>
                <c:pt idx="2">
                  <c:v>C1C2 CMV</c:v>
                </c:pt>
                <c:pt idx="3">
                  <c:v>C3 CMV</c:v>
                </c:pt>
                <c:pt idx="4">
                  <c:v>Nonpoint</c:v>
                </c:pt>
                <c:pt idx="5">
                  <c:v>Np. Oil and Gas</c:v>
                </c:pt>
                <c:pt idx="6">
                  <c:v>Nonroad</c:v>
                </c:pt>
                <c:pt idx="7">
                  <c:v>Onroad</c:v>
                </c:pt>
                <c:pt idx="8">
                  <c:v>Wild and Presc Fire</c:v>
                </c:pt>
                <c:pt idx="9">
                  <c:v>EGUs</c:v>
                </c:pt>
                <c:pt idx="10">
                  <c:v>Non-EGU Point</c:v>
                </c:pt>
                <c:pt idx="11">
                  <c:v>Pt. Oil and Gas</c:v>
                </c:pt>
                <c:pt idx="12">
                  <c:v>Rail</c:v>
                </c:pt>
                <c:pt idx="13">
                  <c:v>Res. Wood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Sheet1!$K$2:$K$16</c:f>
              <c:numCache>
                <c:formatCode>#,##0</c:formatCode>
                <c:ptCount val="14"/>
                <c:pt idx="0">
                  <c:v>1004295.108736796</c:v>
                </c:pt>
                <c:pt idx="1">
                  <c:v>68096.162486299974</c:v>
                </c:pt>
                <c:pt idx="2">
                  <c:v>5737.0314035514984</c:v>
                </c:pt>
                <c:pt idx="3">
                  <c:v>3808.6155821053999</c:v>
                </c:pt>
                <c:pt idx="4">
                  <c:v>569248.90220058011</c:v>
                </c:pt>
                <c:pt idx="5">
                  <c:v>20195.5976022822</c:v>
                </c:pt>
                <c:pt idx="6">
                  <c:v>133361.63174046</c:v>
                </c:pt>
                <c:pt idx="7">
                  <c:v>157997.12778170899</c:v>
                </c:pt>
                <c:pt idx="8">
                  <c:v>1481933.7282088201</c:v>
                </c:pt>
                <c:pt idx="9">
                  <c:v>183028.89004899998</c:v>
                </c:pt>
                <c:pt idx="10">
                  <c:v>291743.79190773092</c:v>
                </c:pt>
                <c:pt idx="11">
                  <c:v>11132.726424898798</c:v>
                </c:pt>
                <c:pt idx="12">
                  <c:v>23165.581184515497</c:v>
                </c:pt>
                <c:pt idx="13">
                  <c:v>332699.86728630005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0E-4EBA-9780-46FDC157B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63760"/>
        <c:axId val="1558846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2011 CO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Sheet1!$B$2:$B$16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1030816.8404424469</c:v>
                      </c:pt>
                      <c:pt idx="2">
                        <c:v>58542.962341915008</c:v>
                      </c:pt>
                      <c:pt idx="3">
                        <c:v>11955.037232370001</c:v>
                      </c:pt>
                      <c:pt idx="4">
                        <c:v>1645989.2200532109</c:v>
                      </c:pt>
                      <c:pt idx="5">
                        <c:v>635942.34286027646</c:v>
                      </c:pt>
                      <c:pt idx="6">
                        <c:v>13951020.200966097</c:v>
                      </c:pt>
                      <c:pt idx="7">
                        <c:v>25981557.403950494</c:v>
                      </c:pt>
                      <c:pt idx="8">
                        <c:v>20562696.86062723</c:v>
                      </c:pt>
                      <c:pt idx="9">
                        <c:v>792413.98444689997</c:v>
                      </c:pt>
                      <c:pt idx="10">
                        <c:v>2297549.2385335802</c:v>
                      </c:pt>
                      <c:pt idx="11">
                        <c:v>235162.34857765556</c:v>
                      </c:pt>
                      <c:pt idx="12">
                        <c:v>122702.68834494501</c:v>
                      </c:pt>
                      <c:pt idx="13">
                        <c:v>2517844.3842046466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630E-4EBA-9780-46FDC157B76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2016 CO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592980.29765100009</c:v>
                      </c:pt>
                      <c:pt idx="2">
                        <c:v>44807.604694254092</c:v>
                      </c:pt>
                      <c:pt idx="3">
                        <c:v>11299.7011090131</c:v>
                      </c:pt>
                      <c:pt idx="4">
                        <c:v>2894351.4264019993</c:v>
                      </c:pt>
                      <c:pt idx="5">
                        <c:v>820021.17880090699</c:v>
                      </c:pt>
                      <c:pt idx="6">
                        <c:v>12425532.138239</c:v>
                      </c:pt>
                      <c:pt idx="7">
                        <c:v>21548864.626078803</c:v>
                      </c:pt>
                      <c:pt idx="8">
                        <c:v>16949926.138661508</c:v>
                      </c:pt>
                      <c:pt idx="9">
                        <c:v>735825.81273463997</c:v>
                      </c:pt>
                      <c:pt idx="10">
                        <c:v>2052018.4964000308</c:v>
                      </c:pt>
                      <c:pt idx="11">
                        <c:v>189244.52842852002</c:v>
                      </c:pt>
                      <c:pt idx="12">
                        <c:v>119252.42908095702</c:v>
                      </c:pt>
                      <c:pt idx="13">
                        <c:v>2156050.5629742998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630E-4EBA-9780-46FDC157B76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2011 NH3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3321.4765141399998</c:v>
                      </c:pt>
                      <c:pt idx="2">
                        <c:v>166.58318084339999</c:v>
                      </c:pt>
                      <c:pt idx="3">
                        <c:v>65.232173530400004</c:v>
                      </c:pt>
                      <c:pt idx="4">
                        <c:v>94241.626831593778</c:v>
                      </c:pt>
                      <c:pt idx="5">
                        <c:v>0</c:v>
                      </c:pt>
                      <c:pt idx="6">
                        <c:v>2627.0830870828213</c:v>
                      </c:pt>
                      <c:pt idx="7">
                        <c:v>120859.29038939599</c:v>
                      </c:pt>
                      <c:pt idx="8">
                        <c:v>329329.63988772774</c:v>
                      </c:pt>
                      <c:pt idx="9">
                        <c:v>25065.839873164998</c:v>
                      </c:pt>
                      <c:pt idx="10">
                        <c:v>66048.416355612993</c:v>
                      </c:pt>
                      <c:pt idx="11">
                        <c:v>5946.937460151019</c:v>
                      </c:pt>
                      <c:pt idx="12">
                        <c:v>347.32262387599997</c:v>
                      </c:pt>
                      <c:pt idx="13">
                        <c:v>19693.177281678185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630E-4EBA-9780-46FDC157B76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2016 NH3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80344.305945999993</c:v>
                      </c:pt>
                      <c:pt idx="2">
                        <c:v>109.18567236519998</c:v>
                      </c:pt>
                      <c:pt idx="3">
                        <c:v>28.453585563899999</c:v>
                      </c:pt>
                      <c:pt idx="4">
                        <c:v>114048.627776983</c:v>
                      </c:pt>
                      <c:pt idx="5">
                        <c:v>15.1882</c:v>
                      </c:pt>
                      <c:pt idx="6">
                        <c:v>2244.1439723177</c:v>
                      </c:pt>
                      <c:pt idx="7">
                        <c:v>103332.54212288697</c:v>
                      </c:pt>
                      <c:pt idx="8">
                        <c:v>273912.04695691</c:v>
                      </c:pt>
                      <c:pt idx="9">
                        <c:v>25932.753941859988</c:v>
                      </c:pt>
                      <c:pt idx="10">
                        <c:v>64706.57965845002</c:v>
                      </c:pt>
                      <c:pt idx="11">
                        <c:v>330.28416890300002</c:v>
                      </c:pt>
                      <c:pt idx="12">
                        <c:v>363.70488354000003</c:v>
                      </c:pt>
                      <c:pt idx="13">
                        <c:v>16220.778721695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630E-4EBA-9780-46FDC157B76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2011 NOx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46034.684406917084</c:v>
                      </c:pt>
                      <c:pt idx="2">
                        <c:v>288725.54339230899</c:v>
                      </c:pt>
                      <c:pt idx="3">
                        <c:v>125373.82408519996</c:v>
                      </c:pt>
                      <c:pt idx="4">
                        <c:v>720454.26062265551</c:v>
                      </c:pt>
                      <c:pt idx="5">
                        <c:v>667068.48334878683</c:v>
                      </c:pt>
                      <c:pt idx="6">
                        <c:v>1630300.8493616027</c:v>
                      </c:pt>
                      <c:pt idx="7">
                        <c:v>5708150.4053491997</c:v>
                      </c:pt>
                      <c:pt idx="8">
                        <c:v>333398.20518239634</c:v>
                      </c:pt>
                      <c:pt idx="9">
                        <c:v>2096057.6662206319</c:v>
                      </c:pt>
                      <c:pt idx="10">
                        <c:v>1212616.2313917603</c:v>
                      </c:pt>
                      <c:pt idx="11">
                        <c:v>509855.95054587384</c:v>
                      </c:pt>
                      <c:pt idx="12">
                        <c:v>791380.79587180982</c:v>
                      </c:pt>
                      <c:pt idx="13">
                        <c:v>34435.959972220917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630E-4EBA-9780-46FDC157B76C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2016 NOx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18294.272484900004</c:v>
                      </c:pt>
                      <c:pt idx="2">
                        <c:v>227954.2666716784</c:v>
                      </c:pt>
                      <c:pt idx="3">
                        <c:v>112332.69822487301</c:v>
                      </c:pt>
                      <c:pt idx="4">
                        <c:v>794416.10294479982</c:v>
                      </c:pt>
                      <c:pt idx="5">
                        <c:v>793601.22583200794</c:v>
                      </c:pt>
                      <c:pt idx="6">
                        <c:v>1392082.2847646999</c:v>
                      </c:pt>
                      <c:pt idx="7">
                        <c:v>4622945.3725114306</c:v>
                      </c:pt>
                      <c:pt idx="8">
                        <c:v>246872.52891788003</c:v>
                      </c:pt>
                      <c:pt idx="9">
                        <c:v>1758567.2082287946</c:v>
                      </c:pt>
                      <c:pt idx="10">
                        <c:v>1190281.0033205394</c:v>
                      </c:pt>
                      <c:pt idx="11">
                        <c:v>397057.88115729007</c:v>
                      </c:pt>
                      <c:pt idx="12">
                        <c:v>779800.99684349005</c:v>
                      </c:pt>
                      <c:pt idx="13">
                        <c:v>32174.266705612001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630E-4EBA-9780-46FDC157B76C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2011 PM10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6732940.9262302872</c:v>
                      </c:pt>
                      <c:pt idx="1">
                        <c:v>152836.70795761072</c:v>
                      </c:pt>
                      <c:pt idx="2">
                        <c:v>9712.1000293952966</c:v>
                      </c:pt>
                      <c:pt idx="3">
                        <c:v>9946.3387117459988</c:v>
                      </c:pt>
                      <c:pt idx="4">
                        <c:v>491824.52637592069</c:v>
                      </c:pt>
                      <c:pt idx="5">
                        <c:v>17784.13384747793</c:v>
                      </c:pt>
                      <c:pt idx="6">
                        <c:v>162416.91173030145</c:v>
                      </c:pt>
                      <c:pt idx="7">
                        <c:v>326900.13349491602</c:v>
                      </c:pt>
                      <c:pt idx="8">
                        <c:v>2171987.4337102203</c:v>
                      </c:pt>
                      <c:pt idx="9">
                        <c:v>283065.50828585</c:v>
                      </c:pt>
                      <c:pt idx="10">
                        <c:v>477328.3401308289</c:v>
                      </c:pt>
                      <c:pt idx="11">
                        <c:v>14584.691792386482</c:v>
                      </c:pt>
                      <c:pt idx="12">
                        <c:v>25898.387672257406</c:v>
                      </c:pt>
                      <c:pt idx="13">
                        <c:v>381475.8510023469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630E-4EBA-9780-46FDC157B76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2016 PM10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7180556.8081381721</c:v>
                      </c:pt>
                      <c:pt idx="1">
                        <c:v>96328.141709900025</c:v>
                      </c:pt>
                      <c:pt idx="2">
                        <c:v>5977.996605730601</c:v>
                      </c:pt>
                      <c:pt idx="3">
                        <c:v>4220.6537089460007</c:v>
                      </c:pt>
                      <c:pt idx="4">
                        <c:v>712611.28882509016</c:v>
                      </c:pt>
                      <c:pt idx="5">
                        <c:v>20627.599419775204</c:v>
                      </c:pt>
                      <c:pt idx="6">
                        <c:v>140862.96592092002</c:v>
                      </c:pt>
                      <c:pt idx="7">
                        <c:v>307113.15702988795</c:v>
                      </c:pt>
                      <c:pt idx="8">
                        <c:v>1746223.5174996303</c:v>
                      </c:pt>
                      <c:pt idx="9">
                        <c:v>236026.67864628002</c:v>
                      </c:pt>
                      <c:pt idx="10">
                        <c:v>523851.86538193002</c:v>
                      </c:pt>
                      <c:pt idx="11">
                        <c:v>11615.061138473402</c:v>
                      </c:pt>
                      <c:pt idx="12">
                        <c:v>25094.388817347404</c:v>
                      </c:pt>
                      <c:pt idx="13">
                        <c:v>333219.10661909997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630E-4EBA-9780-46FDC157B76C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2011 SO2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17754.669367765488</c:v>
                      </c:pt>
                      <c:pt idx="2">
                        <c:v>6217.0715266042889</c:v>
                      </c:pt>
                      <c:pt idx="3">
                        <c:v>84991.791966400007</c:v>
                      </c:pt>
                      <c:pt idx="4">
                        <c:v>276331.58359464939</c:v>
                      </c:pt>
                      <c:pt idx="5">
                        <c:v>17232.192909617428</c:v>
                      </c:pt>
                      <c:pt idx="6">
                        <c:v>4031.0200310893365</c:v>
                      </c:pt>
                      <c:pt idx="7">
                        <c:v>28194.846053417699</c:v>
                      </c:pt>
                      <c:pt idx="8">
                        <c:v>165773.10445972718</c:v>
                      </c:pt>
                      <c:pt idx="9">
                        <c:v>4670712.9718084102</c:v>
                      </c:pt>
                      <c:pt idx="10">
                        <c:v>1049373.5262470171</c:v>
                      </c:pt>
                      <c:pt idx="11">
                        <c:v>66577.08119036867</c:v>
                      </c:pt>
                      <c:pt idx="12">
                        <c:v>7936.4047629372999</c:v>
                      </c:pt>
                      <c:pt idx="13">
                        <c:v>8953.7244171282091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630E-4EBA-9780-46FDC157B76C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2016 SO2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5634.6583586999996</c:v>
                      </c:pt>
                      <c:pt idx="2">
                        <c:v>3386.9281828685494</c:v>
                      </c:pt>
                      <c:pt idx="3">
                        <c:v>38720.957967046204</c:v>
                      </c:pt>
                      <c:pt idx="4">
                        <c:v>300870.56187729206</c:v>
                      </c:pt>
                      <c:pt idx="5">
                        <c:v>37794.022332708293</c:v>
                      </c:pt>
                      <c:pt idx="6">
                        <c:v>3162.7254470097992</c:v>
                      </c:pt>
                      <c:pt idx="7">
                        <c:v>28324.207050803492</c:v>
                      </c:pt>
                      <c:pt idx="8">
                        <c:v>130085.18891255002</c:v>
                      </c:pt>
                      <c:pt idx="9">
                        <c:v>3241497.771410929</c:v>
                      </c:pt>
                      <c:pt idx="10">
                        <c:v>872329.99065635912</c:v>
                      </c:pt>
                      <c:pt idx="11">
                        <c:v>41891.428905697998</c:v>
                      </c:pt>
                      <c:pt idx="12">
                        <c:v>6985.5868598791994</c:v>
                      </c:pt>
                      <c:pt idx="13">
                        <c:v>8086.7915445390008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630E-4EBA-9780-46FDC157B76C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2011 VOC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80539.7581604476</c:v>
                      </c:pt>
                      <c:pt idx="2">
                        <c:v>7695.936120114201</c:v>
                      </c:pt>
                      <c:pt idx="3">
                        <c:v>4888.3265863309998</c:v>
                      </c:pt>
                      <c:pt idx="4">
                        <c:v>3671322.4181257426</c:v>
                      </c:pt>
                      <c:pt idx="5">
                        <c:v>2482589.794219309</c:v>
                      </c:pt>
                      <c:pt idx="6">
                        <c:v>2024419.0285638506</c:v>
                      </c:pt>
                      <c:pt idx="7">
                        <c:v>2713180.8063285896</c:v>
                      </c:pt>
                      <c:pt idx="8">
                        <c:v>4688094.45157417</c:v>
                      </c:pt>
                      <c:pt idx="9">
                        <c:v>38060.140962958998</c:v>
                      </c:pt>
                      <c:pt idx="10">
                        <c:v>800815.42252928577</c:v>
                      </c:pt>
                      <c:pt idx="11">
                        <c:v>164097.67449089076</c:v>
                      </c:pt>
                      <c:pt idx="12">
                        <c:v>40851.217441536202</c:v>
                      </c:pt>
                      <c:pt idx="13">
                        <c:v>442540.91241309693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630E-4EBA-9780-46FDC157B76C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Sheet1!$O$1</c15:sqref>
                        </c15:formulaRef>
                      </c:ext>
                    </c:extLst>
                    <c:strCache>
                      <c:ptCount val="1"/>
                      <c:pt idx="0">
                        <c:v>2016 VOC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36113.971648680017</c:v>
                      </c:pt>
                      <c:pt idx="2">
                        <c:v>4487.5934978981004</c:v>
                      </c:pt>
                      <c:pt idx="3">
                        <c:v>5248.0964792059012</c:v>
                      </c:pt>
                      <c:pt idx="4">
                        <c:v>3571099.3680465003</c:v>
                      </c:pt>
                      <c:pt idx="5">
                        <c:v>3104472.9329622476</c:v>
                      </c:pt>
                      <c:pt idx="6">
                        <c:v>1630320.8603983694</c:v>
                      </c:pt>
                      <c:pt idx="7">
                        <c:v>2170529.3341848501</c:v>
                      </c:pt>
                      <c:pt idx="8">
                        <c:v>3921240.0763137885</c:v>
                      </c:pt>
                      <c:pt idx="9">
                        <c:v>35523.477850040006</c:v>
                      </c:pt>
                      <c:pt idx="10">
                        <c:v>822779.33833622991</c:v>
                      </c:pt>
                      <c:pt idx="11">
                        <c:v>132389.00531965296</c:v>
                      </c:pt>
                      <c:pt idx="12">
                        <c:v>39857.307502735202</c:v>
                      </c:pt>
                      <c:pt idx="13">
                        <c:v>351695.71825020009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630E-4EBA-9780-46FDC157B76C}"/>
                  </c:ext>
                </c:extLst>
              </c15:ser>
            </c15:filteredBarSeries>
          </c:ext>
        </c:extLst>
      </c:barChart>
      <c:catAx>
        <c:axId val="15546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84696"/>
        <c:crosses val="autoZero"/>
        <c:auto val="1"/>
        <c:lblAlgn val="ctr"/>
        <c:lblOffset val="100"/>
        <c:noMultiLvlLbl val="0"/>
      </c:catAx>
      <c:valAx>
        <c:axId val="15588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6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695384951881012"/>
          <c:y val="0.16708333333333336"/>
          <c:w val="0.16637948381452319"/>
          <c:h val="0.15625109361329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tx1"/>
                </a:solidFill>
              </a:rPr>
              <a:t>2011 vs 2016 SO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baseline="0" dirty="0">
                <a:solidFill>
                  <a:schemeClr val="tx1"/>
                </a:solidFill>
              </a:rPr>
              <a:t> by 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0"/>
          <c:order val="10"/>
          <c:tx>
            <c:strRef>
              <c:f>Sheet1!$L$1</c:f>
              <c:strCache>
                <c:ptCount val="1"/>
                <c:pt idx="0">
                  <c:v>2011 SO2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4"/>
                <c:pt idx="0">
                  <c:v>Fugitive Dust</c:v>
                </c:pt>
                <c:pt idx="1">
                  <c:v>Ag. Fires</c:v>
                </c:pt>
                <c:pt idx="2">
                  <c:v>C1C2 CMV</c:v>
                </c:pt>
                <c:pt idx="3">
                  <c:v>C3 CMV</c:v>
                </c:pt>
                <c:pt idx="4">
                  <c:v>Nonpoint</c:v>
                </c:pt>
                <c:pt idx="5">
                  <c:v>Np. Oil and Gas</c:v>
                </c:pt>
                <c:pt idx="6">
                  <c:v>Nonroad</c:v>
                </c:pt>
                <c:pt idx="7">
                  <c:v>Onroad</c:v>
                </c:pt>
                <c:pt idx="8">
                  <c:v>Wild and Presc Fire</c:v>
                </c:pt>
                <c:pt idx="9">
                  <c:v>EGUs</c:v>
                </c:pt>
                <c:pt idx="10">
                  <c:v>Non-EGU Point</c:v>
                </c:pt>
                <c:pt idx="11">
                  <c:v>Pt. Oil and Gas</c:v>
                </c:pt>
                <c:pt idx="12">
                  <c:v>Rail</c:v>
                </c:pt>
                <c:pt idx="13">
                  <c:v>Res. Wood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Sheet1!$L$2:$L$16</c:f>
              <c:numCache>
                <c:formatCode>#,##0</c:formatCode>
                <c:ptCount val="14"/>
                <c:pt idx="1">
                  <c:v>17754.669367765488</c:v>
                </c:pt>
                <c:pt idx="2">
                  <c:v>6217.0715266042889</c:v>
                </c:pt>
                <c:pt idx="3">
                  <c:v>84991.791966400007</c:v>
                </c:pt>
                <c:pt idx="4">
                  <c:v>276331.58359464939</c:v>
                </c:pt>
                <c:pt idx="5">
                  <c:v>17232.192909617428</c:v>
                </c:pt>
                <c:pt idx="6">
                  <c:v>4031.0200310893365</c:v>
                </c:pt>
                <c:pt idx="7">
                  <c:v>28194.846053417699</c:v>
                </c:pt>
                <c:pt idx="8">
                  <c:v>165773.10445972718</c:v>
                </c:pt>
                <c:pt idx="9">
                  <c:v>4670712.9718084102</c:v>
                </c:pt>
                <c:pt idx="10">
                  <c:v>1049373.5262470171</c:v>
                </c:pt>
                <c:pt idx="11">
                  <c:v>66577.08119036867</c:v>
                </c:pt>
                <c:pt idx="12">
                  <c:v>7936.4047629372999</c:v>
                </c:pt>
                <c:pt idx="13">
                  <c:v>8953.7244171282091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B9-416F-B306-DF3D7A3D9E94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2016 SO2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4"/>
                <c:pt idx="0">
                  <c:v>Fugitive Dust</c:v>
                </c:pt>
                <c:pt idx="1">
                  <c:v>Ag. Fires</c:v>
                </c:pt>
                <c:pt idx="2">
                  <c:v>C1C2 CMV</c:v>
                </c:pt>
                <c:pt idx="3">
                  <c:v>C3 CMV</c:v>
                </c:pt>
                <c:pt idx="4">
                  <c:v>Nonpoint</c:v>
                </c:pt>
                <c:pt idx="5">
                  <c:v>Np. Oil and Gas</c:v>
                </c:pt>
                <c:pt idx="6">
                  <c:v>Nonroad</c:v>
                </c:pt>
                <c:pt idx="7">
                  <c:v>Onroad</c:v>
                </c:pt>
                <c:pt idx="8">
                  <c:v>Wild and Presc Fire</c:v>
                </c:pt>
                <c:pt idx="9">
                  <c:v>EGUs</c:v>
                </c:pt>
                <c:pt idx="10">
                  <c:v>Non-EGU Point</c:v>
                </c:pt>
                <c:pt idx="11">
                  <c:v>Pt. Oil and Gas</c:v>
                </c:pt>
                <c:pt idx="12">
                  <c:v>Rail</c:v>
                </c:pt>
                <c:pt idx="13">
                  <c:v>Res. Wood</c:v>
                </c:pt>
              </c:strCache>
              <c:extLst xmlns:c16r2="http://schemas.microsoft.com/office/drawing/2015/06/chart" xmlns:c15="http://schemas.microsoft.com/office/drawing/2012/chart"/>
            </c:strRef>
          </c:cat>
          <c:val>
            <c:numRef>
              <c:f>Sheet1!$M$2:$M$16</c:f>
              <c:numCache>
                <c:formatCode>#,##0</c:formatCode>
                <c:ptCount val="14"/>
                <c:pt idx="1">
                  <c:v>5634.6583586999996</c:v>
                </c:pt>
                <c:pt idx="2">
                  <c:v>3386.9281828685494</c:v>
                </c:pt>
                <c:pt idx="3">
                  <c:v>38720.957967046204</c:v>
                </c:pt>
                <c:pt idx="4">
                  <c:v>300870.56187729206</c:v>
                </c:pt>
                <c:pt idx="5">
                  <c:v>37794.022332708293</c:v>
                </c:pt>
                <c:pt idx="6">
                  <c:v>3162.7254470097992</c:v>
                </c:pt>
                <c:pt idx="7">
                  <c:v>28324.207050803492</c:v>
                </c:pt>
                <c:pt idx="8">
                  <c:v>130085.18891255002</c:v>
                </c:pt>
                <c:pt idx="9">
                  <c:v>3241497.771410929</c:v>
                </c:pt>
                <c:pt idx="10">
                  <c:v>872329.99065635912</c:v>
                </c:pt>
                <c:pt idx="11">
                  <c:v>41891.428905697998</c:v>
                </c:pt>
                <c:pt idx="12">
                  <c:v>6985.5868598791994</c:v>
                </c:pt>
                <c:pt idx="13">
                  <c:v>8086.7915445390008</c:v>
                </c:pt>
              </c:numCache>
              <c:extLst xmlns:c16r2="http://schemas.microsoft.com/office/drawing/2015/06/chart" xmlns:c15="http://schemas.microsoft.com/office/drawing/2012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B9-416F-B306-DF3D7A3D9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41424"/>
        <c:axId val="120223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2011 CO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Sheet1!$B$2:$B$16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1030816.8404424469</c:v>
                      </c:pt>
                      <c:pt idx="2">
                        <c:v>58542.962341915008</c:v>
                      </c:pt>
                      <c:pt idx="3">
                        <c:v>11955.037232370001</c:v>
                      </c:pt>
                      <c:pt idx="4">
                        <c:v>1645989.2200532109</c:v>
                      </c:pt>
                      <c:pt idx="5">
                        <c:v>635942.34286027646</c:v>
                      </c:pt>
                      <c:pt idx="6">
                        <c:v>13951020.200966097</c:v>
                      </c:pt>
                      <c:pt idx="7">
                        <c:v>25981557.403950494</c:v>
                      </c:pt>
                      <c:pt idx="8">
                        <c:v>20562696.86062723</c:v>
                      </c:pt>
                      <c:pt idx="9">
                        <c:v>792413.98444689997</c:v>
                      </c:pt>
                      <c:pt idx="10">
                        <c:v>2297549.2385335802</c:v>
                      </c:pt>
                      <c:pt idx="11">
                        <c:v>235162.34857765556</c:v>
                      </c:pt>
                      <c:pt idx="12">
                        <c:v>122702.68834494501</c:v>
                      </c:pt>
                      <c:pt idx="13">
                        <c:v>2517844.3842046466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6FB9-416F-B306-DF3D7A3D9E9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2016 CO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592980.29765100009</c:v>
                      </c:pt>
                      <c:pt idx="2">
                        <c:v>44807.604694254092</c:v>
                      </c:pt>
                      <c:pt idx="3">
                        <c:v>11299.7011090131</c:v>
                      </c:pt>
                      <c:pt idx="4">
                        <c:v>2894351.4264019993</c:v>
                      </c:pt>
                      <c:pt idx="5">
                        <c:v>820021.17880090699</c:v>
                      </c:pt>
                      <c:pt idx="6">
                        <c:v>12425532.138239</c:v>
                      </c:pt>
                      <c:pt idx="7">
                        <c:v>21548864.626078803</c:v>
                      </c:pt>
                      <c:pt idx="8">
                        <c:v>16949926.138661508</c:v>
                      </c:pt>
                      <c:pt idx="9">
                        <c:v>735825.81273463997</c:v>
                      </c:pt>
                      <c:pt idx="10">
                        <c:v>2052018.4964000308</c:v>
                      </c:pt>
                      <c:pt idx="11">
                        <c:v>189244.52842852002</c:v>
                      </c:pt>
                      <c:pt idx="12">
                        <c:v>119252.42908095702</c:v>
                      </c:pt>
                      <c:pt idx="13">
                        <c:v>2156050.5629742998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6FB9-416F-B306-DF3D7A3D9E9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2011 NH3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3321.4765141399998</c:v>
                      </c:pt>
                      <c:pt idx="2">
                        <c:v>166.58318084339999</c:v>
                      </c:pt>
                      <c:pt idx="3">
                        <c:v>65.232173530400004</c:v>
                      </c:pt>
                      <c:pt idx="4">
                        <c:v>94241.626831593778</c:v>
                      </c:pt>
                      <c:pt idx="5">
                        <c:v>0</c:v>
                      </c:pt>
                      <c:pt idx="6">
                        <c:v>2627.0830870828213</c:v>
                      </c:pt>
                      <c:pt idx="7">
                        <c:v>120859.29038939599</c:v>
                      </c:pt>
                      <c:pt idx="8">
                        <c:v>329329.63988772774</c:v>
                      </c:pt>
                      <c:pt idx="9">
                        <c:v>25065.839873164998</c:v>
                      </c:pt>
                      <c:pt idx="10">
                        <c:v>66048.416355612993</c:v>
                      </c:pt>
                      <c:pt idx="11">
                        <c:v>5946.937460151019</c:v>
                      </c:pt>
                      <c:pt idx="12">
                        <c:v>347.32262387599997</c:v>
                      </c:pt>
                      <c:pt idx="13">
                        <c:v>19693.177281678185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6FB9-416F-B306-DF3D7A3D9E9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2016 NH3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80344.305945999993</c:v>
                      </c:pt>
                      <c:pt idx="2">
                        <c:v>109.18567236519998</c:v>
                      </c:pt>
                      <c:pt idx="3">
                        <c:v>28.453585563899999</c:v>
                      </c:pt>
                      <c:pt idx="4">
                        <c:v>114048.627776983</c:v>
                      </c:pt>
                      <c:pt idx="5">
                        <c:v>15.1882</c:v>
                      </c:pt>
                      <c:pt idx="6">
                        <c:v>2244.1439723177</c:v>
                      </c:pt>
                      <c:pt idx="7">
                        <c:v>103332.54212288697</c:v>
                      </c:pt>
                      <c:pt idx="8">
                        <c:v>273912.04695691</c:v>
                      </c:pt>
                      <c:pt idx="9">
                        <c:v>25932.753941859988</c:v>
                      </c:pt>
                      <c:pt idx="10">
                        <c:v>64706.57965845002</c:v>
                      </c:pt>
                      <c:pt idx="11">
                        <c:v>330.28416890300002</c:v>
                      </c:pt>
                      <c:pt idx="12">
                        <c:v>363.70488354000003</c:v>
                      </c:pt>
                      <c:pt idx="13">
                        <c:v>16220.778721695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6FB9-416F-B306-DF3D7A3D9E9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2011 NOx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46034.684406917084</c:v>
                      </c:pt>
                      <c:pt idx="2">
                        <c:v>288725.54339230899</c:v>
                      </c:pt>
                      <c:pt idx="3">
                        <c:v>125373.82408519996</c:v>
                      </c:pt>
                      <c:pt idx="4">
                        <c:v>720454.26062265551</c:v>
                      </c:pt>
                      <c:pt idx="5">
                        <c:v>667068.48334878683</c:v>
                      </c:pt>
                      <c:pt idx="6">
                        <c:v>1630300.8493616027</c:v>
                      </c:pt>
                      <c:pt idx="7">
                        <c:v>5708150.4053491997</c:v>
                      </c:pt>
                      <c:pt idx="8">
                        <c:v>333398.20518239634</c:v>
                      </c:pt>
                      <c:pt idx="9">
                        <c:v>2096057.6662206319</c:v>
                      </c:pt>
                      <c:pt idx="10">
                        <c:v>1212616.2313917603</c:v>
                      </c:pt>
                      <c:pt idx="11">
                        <c:v>509855.95054587384</c:v>
                      </c:pt>
                      <c:pt idx="12">
                        <c:v>791380.79587180982</c:v>
                      </c:pt>
                      <c:pt idx="13">
                        <c:v>34435.959972220917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6FB9-416F-B306-DF3D7A3D9E9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2016 NOx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18294.272484900004</c:v>
                      </c:pt>
                      <c:pt idx="2">
                        <c:v>227954.2666716784</c:v>
                      </c:pt>
                      <c:pt idx="3">
                        <c:v>112332.69822487301</c:v>
                      </c:pt>
                      <c:pt idx="4">
                        <c:v>794416.10294479982</c:v>
                      </c:pt>
                      <c:pt idx="5">
                        <c:v>793601.22583200794</c:v>
                      </c:pt>
                      <c:pt idx="6">
                        <c:v>1392082.2847646999</c:v>
                      </c:pt>
                      <c:pt idx="7">
                        <c:v>4622945.3725114306</c:v>
                      </c:pt>
                      <c:pt idx="8">
                        <c:v>246872.52891788003</c:v>
                      </c:pt>
                      <c:pt idx="9">
                        <c:v>1758567.2082287946</c:v>
                      </c:pt>
                      <c:pt idx="10">
                        <c:v>1190281.0033205394</c:v>
                      </c:pt>
                      <c:pt idx="11">
                        <c:v>397057.88115729007</c:v>
                      </c:pt>
                      <c:pt idx="12">
                        <c:v>779800.99684349005</c:v>
                      </c:pt>
                      <c:pt idx="13">
                        <c:v>32174.266705612001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6FB9-416F-B306-DF3D7A3D9E9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2011 PM10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6732940.9262302872</c:v>
                      </c:pt>
                      <c:pt idx="1">
                        <c:v>152836.70795761072</c:v>
                      </c:pt>
                      <c:pt idx="2">
                        <c:v>9712.1000293952966</c:v>
                      </c:pt>
                      <c:pt idx="3">
                        <c:v>9946.3387117459988</c:v>
                      </c:pt>
                      <c:pt idx="4">
                        <c:v>491824.52637592069</c:v>
                      </c:pt>
                      <c:pt idx="5">
                        <c:v>17784.13384747793</c:v>
                      </c:pt>
                      <c:pt idx="6">
                        <c:v>162416.91173030145</c:v>
                      </c:pt>
                      <c:pt idx="7">
                        <c:v>326900.13349491602</c:v>
                      </c:pt>
                      <c:pt idx="8">
                        <c:v>2171987.4337102203</c:v>
                      </c:pt>
                      <c:pt idx="9">
                        <c:v>283065.50828585</c:v>
                      </c:pt>
                      <c:pt idx="10">
                        <c:v>477328.3401308289</c:v>
                      </c:pt>
                      <c:pt idx="11">
                        <c:v>14584.691792386482</c:v>
                      </c:pt>
                      <c:pt idx="12">
                        <c:v>25898.387672257406</c:v>
                      </c:pt>
                      <c:pt idx="13">
                        <c:v>381475.8510023469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6FB9-416F-B306-DF3D7A3D9E9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2016 PM10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7180556.8081381721</c:v>
                      </c:pt>
                      <c:pt idx="1">
                        <c:v>96328.141709900025</c:v>
                      </c:pt>
                      <c:pt idx="2">
                        <c:v>5977.996605730601</c:v>
                      </c:pt>
                      <c:pt idx="3">
                        <c:v>4220.6537089460007</c:v>
                      </c:pt>
                      <c:pt idx="4">
                        <c:v>712611.28882509016</c:v>
                      </c:pt>
                      <c:pt idx="5">
                        <c:v>20627.599419775204</c:v>
                      </c:pt>
                      <c:pt idx="6">
                        <c:v>140862.96592092002</c:v>
                      </c:pt>
                      <c:pt idx="7">
                        <c:v>307113.15702988795</c:v>
                      </c:pt>
                      <c:pt idx="8">
                        <c:v>1746223.5174996303</c:v>
                      </c:pt>
                      <c:pt idx="9">
                        <c:v>236026.67864628002</c:v>
                      </c:pt>
                      <c:pt idx="10">
                        <c:v>523851.86538193002</c:v>
                      </c:pt>
                      <c:pt idx="11">
                        <c:v>11615.061138473402</c:v>
                      </c:pt>
                      <c:pt idx="12">
                        <c:v>25094.388817347404</c:v>
                      </c:pt>
                      <c:pt idx="13">
                        <c:v>333219.10661909997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6FB9-416F-B306-DF3D7A3D9E9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2011 PM2.5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923589.79305445298</c:v>
                      </c:pt>
                      <c:pt idx="1">
                        <c:v>101378.54484184552</c:v>
                      </c:pt>
                      <c:pt idx="2">
                        <c:v>9294.4289542474016</c:v>
                      </c:pt>
                      <c:pt idx="3">
                        <c:v>8829.3637467429999</c:v>
                      </c:pt>
                      <c:pt idx="4">
                        <c:v>404258.03047850478</c:v>
                      </c:pt>
                      <c:pt idx="5">
                        <c:v>16333.112154721281</c:v>
                      </c:pt>
                      <c:pt idx="6">
                        <c:v>154656.65596719921</c:v>
                      </c:pt>
                      <c:pt idx="7">
                        <c:v>188925.22500465094</c:v>
                      </c:pt>
                      <c:pt idx="8">
                        <c:v>1844262.9097350675</c:v>
                      </c:pt>
                      <c:pt idx="9">
                        <c:v>208121.63110218997</c:v>
                      </c:pt>
                      <c:pt idx="10">
                        <c:v>320816.03888851305</c:v>
                      </c:pt>
                      <c:pt idx="11">
                        <c:v>13935.358340400911</c:v>
                      </c:pt>
                      <c:pt idx="12">
                        <c:v>23963.194749814491</c:v>
                      </c:pt>
                      <c:pt idx="13">
                        <c:v>381252.14259183727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6FB9-416F-B306-DF3D7A3D9E9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2016 PM2.5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1004295.108736796</c:v>
                      </c:pt>
                      <c:pt idx="1">
                        <c:v>68096.162486299974</c:v>
                      </c:pt>
                      <c:pt idx="2">
                        <c:v>5737.0314035514984</c:v>
                      </c:pt>
                      <c:pt idx="3">
                        <c:v>3808.6155821053999</c:v>
                      </c:pt>
                      <c:pt idx="4">
                        <c:v>569248.90220058011</c:v>
                      </c:pt>
                      <c:pt idx="5">
                        <c:v>20195.5976022822</c:v>
                      </c:pt>
                      <c:pt idx="6">
                        <c:v>133361.63174046</c:v>
                      </c:pt>
                      <c:pt idx="7">
                        <c:v>157997.12778170899</c:v>
                      </c:pt>
                      <c:pt idx="8">
                        <c:v>1481933.7282088201</c:v>
                      </c:pt>
                      <c:pt idx="9">
                        <c:v>183028.89004899998</c:v>
                      </c:pt>
                      <c:pt idx="10">
                        <c:v>291743.79190773092</c:v>
                      </c:pt>
                      <c:pt idx="11">
                        <c:v>11132.726424898798</c:v>
                      </c:pt>
                      <c:pt idx="12">
                        <c:v>23165.581184515497</c:v>
                      </c:pt>
                      <c:pt idx="13">
                        <c:v>332699.86728630005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6FB9-416F-B306-DF3D7A3D9E94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2011 VOC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80539.7581604476</c:v>
                      </c:pt>
                      <c:pt idx="2">
                        <c:v>7695.936120114201</c:v>
                      </c:pt>
                      <c:pt idx="3">
                        <c:v>4888.3265863309998</c:v>
                      </c:pt>
                      <c:pt idx="4">
                        <c:v>3671322.4181257426</c:v>
                      </c:pt>
                      <c:pt idx="5">
                        <c:v>2482589.794219309</c:v>
                      </c:pt>
                      <c:pt idx="6">
                        <c:v>2024419.0285638506</c:v>
                      </c:pt>
                      <c:pt idx="7">
                        <c:v>2713180.8063285896</c:v>
                      </c:pt>
                      <c:pt idx="8">
                        <c:v>4688094.45157417</c:v>
                      </c:pt>
                      <c:pt idx="9">
                        <c:v>38060.140962958998</c:v>
                      </c:pt>
                      <c:pt idx="10">
                        <c:v>800815.42252928577</c:v>
                      </c:pt>
                      <c:pt idx="11">
                        <c:v>164097.67449089076</c:v>
                      </c:pt>
                      <c:pt idx="12">
                        <c:v>40851.217441536202</c:v>
                      </c:pt>
                      <c:pt idx="13">
                        <c:v>442540.91241309693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6FB9-416F-B306-DF3D7A3D9E94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Sheet1!$O$1</c15:sqref>
                        </c15:formulaRef>
                      </c:ext>
                    </c:extLst>
                    <c:strCache>
                      <c:ptCount val="1"/>
                      <c:pt idx="0">
                        <c:v>2016 VOC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4"/>
                      <c:pt idx="0">
                        <c:v>Fugitive Dust</c:v>
                      </c:pt>
                      <c:pt idx="1">
                        <c:v>Ag. Fires</c:v>
                      </c:pt>
                      <c:pt idx="2">
                        <c:v>C1C2 CMV</c:v>
                      </c:pt>
                      <c:pt idx="3">
                        <c:v>C3 CMV</c:v>
                      </c:pt>
                      <c:pt idx="4">
                        <c:v>Nonpoint</c:v>
                      </c:pt>
                      <c:pt idx="5">
                        <c:v>Np. Oil and Gas</c:v>
                      </c:pt>
                      <c:pt idx="6">
                        <c:v>Nonroad</c:v>
                      </c:pt>
                      <c:pt idx="7">
                        <c:v>Onroad</c:v>
                      </c:pt>
                      <c:pt idx="8">
                        <c:v>Wild and Presc Fire</c:v>
                      </c:pt>
                      <c:pt idx="9">
                        <c:v>EGUs</c:v>
                      </c:pt>
                      <c:pt idx="10">
                        <c:v>Non-EGU Point</c:v>
                      </c:pt>
                      <c:pt idx="11">
                        <c:v>Pt. Oil and Gas</c:v>
                      </c:pt>
                      <c:pt idx="12">
                        <c:v>Rail</c:v>
                      </c:pt>
                      <c:pt idx="13">
                        <c:v>Res. Wood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Sheet1!$O$2:$O$16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1">
                        <c:v>36113.971648680017</c:v>
                      </c:pt>
                      <c:pt idx="2">
                        <c:v>4487.5934978981004</c:v>
                      </c:pt>
                      <c:pt idx="3">
                        <c:v>5248.0964792059012</c:v>
                      </c:pt>
                      <c:pt idx="4">
                        <c:v>3571099.3680465003</c:v>
                      </c:pt>
                      <c:pt idx="5">
                        <c:v>3104472.9329622476</c:v>
                      </c:pt>
                      <c:pt idx="6">
                        <c:v>1630320.8603983694</c:v>
                      </c:pt>
                      <c:pt idx="7">
                        <c:v>2170529.3341848501</c:v>
                      </c:pt>
                      <c:pt idx="8">
                        <c:v>3921240.0763137885</c:v>
                      </c:pt>
                      <c:pt idx="9">
                        <c:v>35523.477850040006</c:v>
                      </c:pt>
                      <c:pt idx="10">
                        <c:v>822779.33833622991</c:v>
                      </c:pt>
                      <c:pt idx="11">
                        <c:v>132389.00531965296</c:v>
                      </c:pt>
                      <c:pt idx="12">
                        <c:v>39857.307502735202</c:v>
                      </c:pt>
                      <c:pt idx="13">
                        <c:v>351695.71825020009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6FB9-416F-B306-DF3D7A3D9E94}"/>
                  </c:ext>
                </c:extLst>
              </c15:ser>
            </c15:filteredBarSeries>
          </c:ext>
        </c:extLst>
      </c:barChart>
      <c:catAx>
        <c:axId val="1565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2384"/>
        <c:crosses val="autoZero"/>
        <c:auto val="1"/>
        <c:lblAlgn val="ctr"/>
        <c:lblOffset val="100"/>
        <c:noMultiLvlLbl val="0"/>
      </c:catAx>
      <c:valAx>
        <c:axId val="120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4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217607174103237"/>
          <c:y val="0.16245370370370371"/>
          <c:w val="0.14115726159230096"/>
          <c:h val="0.156251093613298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E9248-A214-46EE-A4E1-43B06ABB328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053EA-D3DA-4247-83FB-1268FB4B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7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4632E-D63C-4527-8197-D26F5F7C9DC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A7C-9249-4A71-B141-E0C675BBD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2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6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srgbClr val="2B379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300" y="2525043"/>
            <a:ext cx="7893076" cy="1475438"/>
          </a:xfrm>
        </p:spPr>
        <p:txBody>
          <a:bodyPr anchor="b" anchorCtr="0"/>
          <a:lstStyle>
            <a:lvl1pPr algn="l"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863" y="4069131"/>
            <a:ext cx="6400800" cy="12615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6707-69BB-4749-ADAE-34E5AAA2A9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EPA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58" y="5560786"/>
            <a:ext cx="1157947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014"/>
            <a:ext cx="8229600" cy="49450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4F4C-6195-45C3-8DF7-DFC2B03F39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756461" y="5562600"/>
            <a:ext cx="1082739" cy="10867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6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srgbClr val="2B379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995" y="168533"/>
            <a:ext cx="73040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BDEE-7172-4701-979D-B5B3E988F6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PA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58" y="5560786"/>
            <a:ext cx="1157947" cy="11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31E3-8BEE-4FEF-B566-ACC0DE3972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49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7986-419D-44B4-BA69-25DA577BED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8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585"/>
            <a:ext cx="4040188" cy="4419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598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586"/>
            <a:ext cx="4041775" cy="4419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9DBF-ED05-4F6B-8195-C37677594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B1BE-9F70-44F9-8606-40A027C84B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6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777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7779"/>
            <a:ext cx="5111750" cy="49673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5417"/>
            <a:ext cx="3008313" cy="3759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013A-594A-422C-AE78-2AA58F964C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3885" y="1565206"/>
            <a:ext cx="757254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884" y="5853475"/>
            <a:ext cx="6925281" cy="4663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EF53-13A1-4043-A745-D35D3F9B4C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68533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sz="4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9BD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7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61538"/>
            <a:ext cx="9144000" cy="5496462"/>
          </a:xfrm>
          <a:prstGeom prst="rect">
            <a:avLst/>
          </a:prstGeom>
          <a:gradFill flip="none" rotWithShape="1">
            <a:gsLst>
              <a:gs pos="8000">
                <a:srgbClr val="95B3D7"/>
              </a:gs>
              <a:gs pos="70000">
                <a:srgbClr val="FFFFFF"/>
              </a:gs>
            </a:gsLst>
            <a:lin ang="33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solidFill>
                <a:srgbClr val="2B3791"/>
              </a:solidFill>
            </a:endParaRPr>
          </a:p>
        </p:txBody>
      </p:sp>
      <p:pic>
        <p:nvPicPr>
          <p:cNvPr id="10" name="Picture 9" descr="EPA_logo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58" y="5560786"/>
            <a:ext cx="1157947" cy="11520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7570" y="168533"/>
            <a:ext cx="75488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0114"/>
            <a:ext cx="8229600" cy="494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0" y="6505165"/>
            <a:ext cx="85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63182D9-A820-45A5-8F8E-C4DB0D7E65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377" y="6505165"/>
            <a:ext cx="671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6429" y="6505165"/>
            <a:ext cx="788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4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latinLnBrk="0" hangingPunct="1">
        <a:lnSpc>
          <a:spcPct val="80000"/>
        </a:lnSpc>
        <a:spcBef>
          <a:spcPts val="0"/>
        </a:spcBef>
        <a:buNone/>
        <a:defRPr sz="4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•"/>
        <a:defRPr sz="32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•"/>
        <a:defRPr sz="2400" kern="12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–"/>
        <a:defRPr sz="2000" kern="12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5000"/>
        </a:lnSpc>
        <a:spcBef>
          <a:spcPts val="1200"/>
        </a:spcBef>
        <a:buFont typeface="Arial"/>
        <a:buChar char="»"/>
        <a:defRPr sz="2000" kern="12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inecadastre.gov/dat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318" y="1295400"/>
            <a:ext cx="8686800" cy="197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Update on 2016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Emissions Modeling Platform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19" y="4114800"/>
            <a:ext cx="8991599" cy="22415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A. Eyth, J. Vukovich, G. Pouliot, M. Strum</a:t>
            </a:r>
            <a:br>
              <a:rPr lang="en-US" sz="2400" dirty="0"/>
            </a:br>
            <a:r>
              <a:rPr lang="en-US" sz="2400" dirty="0"/>
              <a:t>U.S. EPA Office of Air Quality Planning and Standards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C. Allen, J. Beidler - CSRA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October 24,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E419269-B39D-4084-8108-9535EAA0FF5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Annual PM 2.5 from </a:t>
            </a:r>
            <a:br>
              <a:rPr lang="en-US" dirty="0"/>
            </a:br>
            <a:r>
              <a:rPr lang="en-US" dirty="0"/>
              <a:t>Wild and Prescribed Fires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858" y="1560103"/>
            <a:ext cx="7206078" cy="4945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388" y="1567030"/>
            <a:ext cx="673352" cy="507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1855" y="15601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8661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 EPA OAQPS, Emission Inventory and Analysis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54" y="1295400"/>
            <a:ext cx="5460228" cy="31242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3787697"/>
            <a:ext cx="5164256" cy="2954852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0072" cy="908588"/>
          </a:xfrm>
        </p:spPr>
        <p:txBody>
          <a:bodyPr>
            <a:normAutofit fontScale="90000"/>
          </a:bodyPr>
          <a:lstStyle/>
          <a:p>
            <a:r>
              <a:rPr lang="en-US" dirty="0"/>
              <a:t>2014 vs. 2016 </a:t>
            </a:r>
            <a:r>
              <a:rPr lang="en-US" dirty="0" err="1"/>
              <a:t>Ptagfire</a:t>
            </a:r>
            <a:r>
              <a:rPr lang="en-US" dirty="0"/>
              <a:t> Annual PM</a:t>
            </a:r>
            <a:r>
              <a:rPr lang="en-US" baseline="-25000" dirty="0"/>
              <a:t>2.5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144780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 PM</a:t>
            </a:r>
            <a:r>
              <a:rPr lang="en-US" baseline="-25000" dirty="0"/>
              <a:t>2.5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2275" y="388620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 PM</a:t>
            </a:r>
            <a:r>
              <a:rPr lang="en-US" baseline="-25000" dirty="0"/>
              <a:t>2.5</a:t>
            </a: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804609"/>
              </p:ext>
            </p:extLst>
          </p:nvPr>
        </p:nvGraphicFramePr>
        <p:xfrm>
          <a:off x="51296" y="1055409"/>
          <a:ext cx="3542336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584">
                  <a:extLst>
                    <a:ext uri="{9D8B030D-6E8A-4147-A177-3AD203B41FA5}">
                      <a16:colId xmlns:a16="http://schemas.microsoft.com/office/drawing/2014/main" xmlns="" val="310099140"/>
                    </a:ext>
                  </a:extLst>
                </a:gridCol>
                <a:gridCol w="885584">
                  <a:extLst>
                    <a:ext uri="{9D8B030D-6E8A-4147-A177-3AD203B41FA5}">
                      <a16:colId xmlns:a16="http://schemas.microsoft.com/office/drawing/2014/main" xmlns="" val="502637954"/>
                    </a:ext>
                  </a:extLst>
                </a:gridCol>
                <a:gridCol w="885584">
                  <a:extLst>
                    <a:ext uri="{9D8B030D-6E8A-4147-A177-3AD203B41FA5}">
                      <a16:colId xmlns:a16="http://schemas.microsoft.com/office/drawing/2014/main" xmlns="" val="3427390951"/>
                    </a:ext>
                  </a:extLst>
                </a:gridCol>
                <a:gridCol w="885584">
                  <a:extLst>
                    <a:ext uri="{9D8B030D-6E8A-4147-A177-3AD203B41FA5}">
                      <a16:colId xmlns:a16="http://schemas.microsoft.com/office/drawing/2014/main" xmlns="" val="2411988559"/>
                    </a:ext>
                  </a:extLst>
                </a:gridCol>
              </a:tblGrid>
              <a:tr h="34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PM2.5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PM2.5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diff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715474647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630073442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667659879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85359320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240762465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112747149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17200077"/>
                  </a:ext>
                </a:extLst>
              </a:tr>
              <a:tr h="404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14690253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669659583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906527158"/>
                  </a:ext>
                </a:extLst>
              </a:tr>
              <a:tr h="20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99113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33" y="230678"/>
            <a:ext cx="8458200" cy="1143000"/>
          </a:xfrm>
        </p:spPr>
        <p:txBody>
          <a:bodyPr/>
          <a:lstStyle/>
          <a:p>
            <a:r>
              <a:rPr lang="en-US" sz="4000" dirty="0"/>
              <a:t>Preliminary 2016 Nonpoint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45" y="1435823"/>
            <a:ext cx="8583361" cy="506934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u="sng" dirty="0"/>
              <a:t>Area Fugitive</a:t>
            </a:r>
            <a:r>
              <a:rPr lang="en-US" sz="2800" dirty="0"/>
              <a:t>: use 2014NEIv1 unadjusted dust emissions with 2016 met-adjustments</a:t>
            </a:r>
          </a:p>
          <a:p>
            <a:pPr>
              <a:spcBef>
                <a:spcPts val="600"/>
              </a:spcBef>
            </a:pPr>
            <a:r>
              <a:rPr lang="en-US" sz="2800" u="sng" dirty="0"/>
              <a:t>Agricultural NH</a:t>
            </a:r>
            <a:r>
              <a:rPr lang="en-US" sz="2800" u="sng" baseline="-25000" dirty="0"/>
              <a:t>3</a:t>
            </a:r>
            <a:r>
              <a:rPr lang="en-US" sz="2800" u="sng" dirty="0"/>
              <a:t>:</a:t>
            </a:r>
            <a:r>
              <a:rPr lang="en-US" sz="2800" dirty="0"/>
              <a:t> 2014NEIv1 or livestock with 2016 hourly temporalization and 2016 fertilizer emissions</a:t>
            </a:r>
            <a:endParaRPr lang="en-US" sz="2800" u="sng" dirty="0"/>
          </a:p>
          <a:p>
            <a:pPr>
              <a:spcBef>
                <a:spcPts val="600"/>
              </a:spcBef>
            </a:pPr>
            <a:r>
              <a:rPr lang="en-US" sz="2800" u="sng" dirty="0"/>
              <a:t>Nonpoint oil and gas</a:t>
            </a:r>
            <a:r>
              <a:rPr lang="en-US" sz="2800" dirty="0"/>
              <a:t>: 2014NEIv1 adjusted to 2016 using state-specific oil and gas factors</a:t>
            </a:r>
          </a:p>
          <a:p>
            <a:pPr>
              <a:spcBef>
                <a:spcPts val="600"/>
              </a:spcBef>
            </a:pPr>
            <a:r>
              <a:rPr lang="en-US" sz="2800" u="sng" dirty="0"/>
              <a:t>Nonpoint</a:t>
            </a:r>
            <a:r>
              <a:rPr lang="en-US" sz="2800" dirty="0"/>
              <a:t>: 2014NEIv1 inventory with speciation updates for Vinyl/Fabric/Leather/</a:t>
            </a:r>
            <a:r>
              <a:rPr lang="en-US" sz="2800" dirty="0" err="1"/>
              <a:t>Polycarb</a:t>
            </a:r>
            <a:r>
              <a:rPr lang="en-US" sz="2800" dirty="0"/>
              <a:t> coatings and agricultural VOCs</a:t>
            </a:r>
          </a:p>
          <a:p>
            <a:pPr>
              <a:spcBef>
                <a:spcPts val="600"/>
              </a:spcBef>
            </a:pPr>
            <a:r>
              <a:rPr lang="en-US" sz="2800" u="sng" dirty="0"/>
              <a:t>Residential Wood Combustion</a:t>
            </a:r>
            <a:r>
              <a:rPr lang="en-US" sz="2800" dirty="0"/>
              <a:t>: 2014NEIv1 with 2016 temporalization</a:t>
            </a:r>
          </a:p>
          <a:p>
            <a:pPr>
              <a:spcBef>
                <a:spcPts val="600"/>
              </a:spcBef>
            </a:pPr>
            <a:r>
              <a:rPr lang="en-US" sz="2800" u="sng" dirty="0"/>
              <a:t>Rail</a:t>
            </a:r>
            <a:r>
              <a:rPr lang="en-US" sz="2800" dirty="0"/>
              <a:t>: locomotive data consistent with </a:t>
            </a:r>
            <a:r>
              <a:rPr lang="en-US" sz="2800" b="1" dirty="0"/>
              <a:t>2014NEIv2</a:t>
            </a:r>
            <a:r>
              <a:rPr lang="en-US" sz="2800" dirty="0"/>
              <a:t> values</a:t>
            </a:r>
          </a:p>
          <a:p>
            <a:pPr>
              <a:spcBef>
                <a:spcPts val="600"/>
              </a:spcBef>
            </a:pPr>
            <a:r>
              <a:rPr lang="en-US" sz="2800" u="sng" dirty="0" err="1"/>
              <a:t>Biogenics</a:t>
            </a:r>
            <a:r>
              <a:rPr lang="en-US" sz="2800" dirty="0"/>
              <a:t>: generated with BELD 4.1 and 2016 met.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0449" cy="1143000"/>
          </a:xfrm>
        </p:spPr>
        <p:txBody>
          <a:bodyPr/>
          <a:lstStyle/>
          <a:p>
            <a:r>
              <a:rPr lang="en-US" dirty="0"/>
              <a:t>Preliminary 2016 Non-US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Other point</a:t>
            </a:r>
            <a:r>
              <a:rPr lang="en-US" sz="2800" dirty="0"/>
              <a:t>: new 2013 Canada inventory and</a:t>
            </a:r>
            <a:br>
              <a:rPr lang="en-US" sz="2800" dirty="0"/>
            </a:br>
            <a:r>
              <a:rPr lang="en-US" sz="2800" dirty="0"/>
              <a:t>2014 Mexico projected from 2008</a:t>
            </a:r>
          </a:p>
          <a:p>
            <a:r>
              <a:rPr lang="en-US" sz="2800" u="sng" dirty="0"/>
              <a:t>Other area (nonpoint)</a:t>
            </a:r>
            <a:r>
              <a:rPr lang="en-US" sz="2800" dirty="0"/>
              <a:t>: new</a:t>
            </a:r>
            <a:r>
              <a:rPr lang="en-US" sz="2800" b="1" dirty="0"/>
              <a:t> </a:t>
            </a:r>
            <a:r>
              <a:rPr lang="en-US" sz="2800" dirty="0"/>
              <a:t>2013 Canada inventory </a:t>
            </a:r>
            <a:br>
              <a:rPr lang="en-US" sz="2800" dirty="0"/>
            </a:br>
            <a:r>
              <a:rPr lang="en-US" sz="2800" dirty="0"/>
              <a:t>and 2014 Mexico projected from 2008</a:t>
            </a:r>
          </a:p>
          <a:p>
            <a:pPr lvl="1"/>
            <a:r>
              <a:rPr lang="en-US" sz="2400" dirty="0"/>
              <a:t>New spatial surrogates for Canada</a:t>
            </a:r>
          </a:p>
          <a:p>
            <a:r>
              <a:rPr lang="en-US" sz="2800" u="sng" dirty="0"/>
              <a:t>Other fugitive dust</a:t>
            </a:r>
            <a:r>
              <a:rPr lang="en-US" sz="2800" dirty="0"/>
              <a:t>: new</a:t>
            </a:r>
            <a:r>
              <a:rPr lang="en-US" sz="2800" b="1" dirty="0"/>
              <a:t> </a:t>
            </a:r>
            <a:r>
              <a:rPr lang="en-US" sz="2800" dirty="0"/>
              <a:t>2013 Canada inventory </a:t>
            </a:r>
          </a:p>
          <a:p>
            <a:pPr lvl="1"/>
            <a:r>
              <a:rPr lang="en-US" sz="2400" dirty="0"/>
              <a:t>Met adjustments based on 2016</a:t>
            </a:r>
          </a:p>
          <a:p>
            <a:r>
              <a:rPr lang="en-US" sz="2800" u="sng" dirty="0"/>
              <a:t>Onroad Canada</a:t>
            </a:r>
            <a:r>
              <a:rPr lang="en-US" sz="2800" dirty="0"/>
              <a:t>: new</a:t>
            </a:r>
            <a:r>
              <a:rPr lang="en-US" sz="2800" b="1" dirty="0"/>
              <a:t> </a:t>
            </a:r>
            <a:r>
              <a:rPr lang="en-US" sz="2800" dirty="0"/>
              <a:t>monthly 2013 Canada inventory with new surrogates</a:t>
            </a:r>
          </a:p>
          <a:p>
            <a:r>
              <a:rPr lang="en-US" sz="2800" u="sng" dirty="0"/>
              <a:t>Onroad Mexico</a:t>
            </a:r>
            <a:r>
              <a:rPr lang="en-US" sz="2800" dirty="0"/>
              <a:t>: 2014 MOVES-Mexico inventory with updated spatial surrogate for human population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Onroad NOx in Canada and Mexico: Base and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08069"/>
            <a:ext cx="5266267" cy="304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997" y="3703895"/>
            <a:ext cx="5239842" cy="2990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1637062"/>
            <a:ext cx="35938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2013 inventory in Canada plus</a:t>
            </a:r>
          </a:p>
          <a:p>
            <a:r>
              <a:rPr lang="en-US" dirty="0"/>
              <a:t>new surrogates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Emissions move out of cities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New population surrogate in Mexico</a:t>
            </a:r>
          </a:p>
          <a:p>
            <a:pPr marL="285750" indent="-285750">
              <a:buFontTx/>
              <a:buChar char="-"/>
            </a:pPr>
            <a:r>
              <a:rPr lang="en-US" dirty="0"/>
              <a:t>Emissions move into cities </a:t>
            </a:r>
          </a:p>
          <a:p>
            <a:pPr marL="285750" indent="-285750">
              <a:buFontTx/>
              <a:buChar char="-"/>
            </a:pPr>
            <a:r>
              <a:rPr lang="en-US" dirty="0"/>
              <a:t>2011 emissions shown here</a:t>
            </a:r>
          </a:p>
        </p:txBody>
      </p:sp>
    </p:spTree>
    <p:extLst>
      <p:ext uri="{BB962C8B-B14F-4D97-AF65-F5344CB8AC3E}">
        <p14:creationId xmlns:p14="http://schemas.microsoft.com/office/powerpoint/2010/main" val="37590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8533"/>
            <a:ext cx="7965430" cy="1143000"/>
          </a:xfrm>
        </p:spPr>
        <p:txBody>
          <a:bodyPr/>
          <a:lstStyle/>
          <a:p>
            <a:r>
              <a:rPr lang="en-US" dirty="0"/>
              <a:t>Preliminary 2016 Commercial Marine Vessel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CMV emissions are now separated from the </a:t>
            </a:r>
            <a:br>
              <a:rPr lang="en-US" sz="2800" dirty="0"/>
            </a:br>
            <a:r>
              <a:rPr lang="en-US" sz="2800" dirty="0"/>
              <a:t>off-shore oil and gas platform emissions</a:t>
            </a:r>
          </a:p>
          <a:p>
            <a:r>
              <a:rPr lang="en-US" sz="2800" u="sng" dirty="0"/>
              <a:t>cmv_c3</a:t>
            </a:r>
            <a:r>
              <a:rPr lang="en-US" sz="2800" dirty="0"/>
              <a:t> is a </a:t>
            </a:r>
            <a:r>
              <a:rPr lang="en-US" sz="2800" b="1" dirty="0"/>
              <a:t>point</a:t>
            </a:r>
            <a:r>
              <a:rPr lang="en-US" sz="2800" dirty="0"/>
              <a:t> sector with plume rise for the larger Category 3 sources and follows shipping lanes </a:t>
            </a:r>
          </a:p>
          <a:p>
            <a:pPr lvl="1"/>
            <a:r>
              <a:rPr lang="en-US" sz="2400" dirty="0"/>
              <a:t>Projected to 2016 due to SO2 regulation (resulted in a large SO2 decrease, other pollutants adjusted slightly)</a:t>
            </a:r>
          </a:p>
          <a:p>
            <a:r>
              <a:rPr lang="en-US" sz="2800" u="sng" dirty="0"/>
              <a:t>cmv_c1c2</a:t>
            </a:r>
            <a:r>
              <a:rPr lang="en-US" sz="2800" dirty="0"/>
              <a:t> is a </a:t>
            </a:r>
            <a:r>
              <a:rPr lang="en-US" sz="2800" b="1" dirty="0"/>
              <a:t>nonpoint</a:t>
            </a:r>
            <a:r>
              <a:rPr lang="en-US" sz="2800" dirty="0"/>
              <a:t> sector (emissions in layer 1)</a:t>
            </a:r>
          </a:p>
          <a:p>
            <a:pPr lvl="1"/>
            <a:r>
              <a:rPr lang="en-US" sz="2400" dirty="0"/>
              <a:t>Uses a new spatial surrogate based on 2013 </a:t>
            </a:r>
            <a:r>
              <a:rPr lang="en-US" sz="2400" dirty="0">
                <a:hlinkClick r:id="rId2"/>
              </a:rPr>
              <a:t>https://www.marinecadastre.gov/data/</a:t>
            </a:r>
          </a:p>
          <a:p>
            <a:r>
              <a:rPr lang="en-US" sz="2800" dirty="0"/>
              <a:t>Farther offshore emissions are now in the same sectors as their near-shore emissions in state waters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8533"/>
            <a:ext cx="8382000" cy="1143000"/>
          </a:xfrm>
        </p:spPr>
        <p:txBody>
          <a:bodyPr/>
          <a:lstStyle/>
          <a:p>
            <a:r>
              <a:rPr lang="en-US" dirty="0"/>
              <a:t>New 12km CMV Spatial Surrogate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37" y="2833700"/>
            <a:ext cx="8229600" cy="4945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9FA11662-E09F-4232-8921-9EDADD621E1E" descr="2DE679CC-2FA7-47C2-B5F9-B9CB283E4C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16449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/>
              <a:t>Preliminary 2016 Onroad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2014NEIv1 MOVES inputs projected to 2016 and run through MOVES2014a for year 2016</a:t>
            </a:r>
          </a:p>
          <a:p>
            <a:r>
              <a:rPr lang="en-US" sz="2800" dirty="0"/>
              <a:t>Activity data from 2014NEIv2 projected to 2016 using Annual Energy Outlook 2016 &amp; 2017</a:t>
            </a:r>
          </a:p>
          <a:p>
            <a:r>
              <a:rPr lang="en-US" sz="2800" dirty="0"/>
              <a:t>California emissions adjusted to 2016 by interpolation between 2014 and 2017 by county and pollutant</a:t>
            </a:r>
          </a:p>
          <a:p>
            <a:r>
              <a:rPr lang="en-US" sz="2800" dirty="0"/>
              <a:t>Spatial surrogates from 2014 platform used </a:t>
            </a:r>
          </a:p>
          <a:p>
            <a:pPr lvl="1"/>
            <a:r>
              <a:rPr lang="en-US" sz="2400" dirty="0"/>
              <a:t>More resolved roadway activity data for on-network</a:t>
            </a:r>
          </a:p>
          <a:p>
            <a:pPr lvl="1"/>
            <a:r>
              <a:rPr lang="en-US" sz="2400" dirty="0"/>
              <a:t>Used National Land Cover Database (NLCD) land development categories for off-network emissions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8533"/>
            <a:ext cx="8686800" cy="1143000"/>
          </a:xfrm>
        </p:spPr>
        <p:txBody>
          <a:bodyPr/>
          <a:lstStyle/>
          <a:p>
            <a:r>
              <a:rPr lang="en-US" dirty="0"/>
              <a:t>Preliminary 2016 Nonroad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MOVES 2014a run used to develop 2016 nonroad emissions including 2016 meteorology</a:t>
            </a:r>
          </a:p>
          <a:p>
            <a:r>
              <a:rPr lang="en-US" dirty="0"/>
              <a:t>California emissions adjusted to 2016 by interpolation between 2014 and 2017 by county and pollutant</a:t>
            </a:r>
          </a:p>
          <a:p>
            <a:r>
              <a:rPr lang="en-US" dirty="0"/>
              <a:t>2014 platform spatial surrogates used</a:t>
            </a:r>
          </a:p>
          <a:p>
            <a:pPr lvl="1"/>
            <a:r>
              <a:rPr lang="en-US" dirty="0"/>
              <a:t>Greater use of National Land Cover Database (NLCD) land development categories</a:t>
            </a:r>
          </a:p>
          <a:p>
            <a:r>
              <a:rPr lang="en-US" dirty="0"/>
              <a:t>Temporal profiles adjusted for construction, agriculture, and lawn and garden sources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hart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49" y="3864051"/>
            <a:ext cx="5003628" cy="29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29" y="168533"/>
            <a:ext cx="8291259" cy="1143000"/>
          </a:xfrm>
        </p:spPr>
        <p:txBody>
          <a:bodyPr/>
          <a:lstStyle/>
          <a:p>
            <a:r>
              <a:rPr lang="en-US" dirty="0"/>
              <a:t>Nonroad Temporal Profile Updates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286146"/>
              </p:ext>
            </p:extLst>
          </p:nvPr>
        </p:nvGraphicFramePr>
        <p:xfrm>
          <a:off x="31955" y="1341030"/>
          <a:ext cx="4419601" cy="2805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562">
                  <a:extLst>
                    <a:ext uri="{9D8B030D-6E8A-4147-A177-3AD203B41FA5}">
                      <a16:colId xmlns:a16="http://schemas.microsoft.com/office/drawing/2014/main" xmlns="" val="18595448"/>
                    </a:ext>
                  </a:extLst>
                </a:gridCol>
                <a:gridCol w="725703">
                  <a:extLst>
                    <a:ext uri="{9D8B030D-6E8A-4147-A177-3AD203B41FA5}">
                      <a16:colId xmlns:a16="http://schemas.microsoft.com/office/drawing/2014/main" xmlns="" val="1208192465"/>
                    </a:ext>
                  </a:extLst>
                </a:gridCol>
                <a:gridCol w="645897">
                  <a:extLst>
                    <a:ext uri="{9D8B030D-6E8A-4147-A177-3AD203B41FA5}">
                      <a16:colId xmlns:a16="http://schemas.microsoft.com/office/drawing/2014/main" xmlns="" val="7987642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196767148"/>
                    </a:ext>
                  </a:extLst>
                </a:gridCol>
                <a:gridCol w="636839">
                  <a:extLst>
                    <a:ext uri="{9D8B030D-6E8A-4147-A177-3AD203B41FA5}">
                      <a16:colId xmlns:a16="http://schemas.microsoft.com/office/drawing/2014/main" xmlns="" val="2764838486"/>
                    </a:ext>
                  </a:extLst>
                </a:gridCol>
              </a:tblGrid>
              <a:tr h="1047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Non-Road Category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Old Day of Week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Day of Week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Old Hour of day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Hour of Day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339546937"/>
                  </a:ext>
                </a:extLst>
              </a:tr>
              <a:tr h="261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Construction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139653556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Commercial Lawn and Garden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78885985"/>
                  </a:ext>
                </a:extLst>
              </a:tr>
              <a:tr h="523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Residential Lawn and Garden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60660174"/>
                  </a:ext>
                </a:extLst>
              </a:tr>
              <a:tr h="386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Agriculture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6124784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Chart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77" y="1289384"/>
            <a:ext cx="4593029" cy="257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42220" y="243663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7722" y="2965678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7870" y="2596346"/>
            <a:ext cx="166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Residential L&amp;G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769273"/>
            <a:ext cx="292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Commercial L&amp;G, Constr., Ag.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7999" y="5181601"/>
            <a:ext cx="5334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3416" y="4677367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6366" y="4146318"/>
            <a:ext cx="202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Res. Lawn &amp; garden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9590" y="4397980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Commerical</a:t>
            </a:r>
            <a:r>
              <a:rPr lang="en-US" dirty="0"/>
              <a:t>, Ag.</a:t>
            </a:r>
          </a:p>
        </p:txBody>
      </p:sp>
    </p:spTree>
    <p:extLst>
      <p:ext uri="{BB962C8B-B14F-4D97-AF65-F5344CB8AC3E}">
        <p14:creationId xmlns:p14="http://schemas.microsoft.com/office/powerpoint/2010/main" val="24345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Preparing an Emissions Platform for 2016?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823"/>
            <a:ext cx="8229600" cy="49450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The 2014 National Emissions Inventory (NEI), </a:t>
            </a:r>
            <a:br>
              <a:rPr lang="en-US" sz="2800" dirty="0"/>
            </a:br>
            <a:r>
              <a:rPr lang="en-US" sz="2800" dirty="0"/>
              <a:t>Version 1  was released in fall, 2016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EPA typically prepares a modeling platform based on the most recent NEI or another close year (e.g., 2007/2008)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2014 was a cool summer in much of the country without many air quality issues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A collaborative process was undertaken with states,  regional, and local organizations to select a modeling base year for analyses based on the 2014 NEI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2016 was identified as first choice, 2015 was second choice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A 2016 emissions modeling platform will provide a building block for State Implementation Plans: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 Regional Haze (with 2028 future year)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 Ozone (with 2023 future year)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preliminary 2016 emissions modeling platform based on 2014NEIv1 was developed</a:t>
            </a:r>
          </a:p>
          <a:p>
            <a:r>
              <a:rPr lang="en-US" dirty="0"/>
              <a:t>In the coming year, collaborative workgroups will form to develop a 2016 platform based on 2014NEIv2</a:t>
            </a:r>
          </a:p>
          <a:p>
            <a:pPr lvl="1"/>
            <a:r>
              <a:rPr lang="en-US" dirty="0"/>
              <a:t>Emissions modeling improvements (spatial, temporal, speciation) will continue to be used</a:t>
            </a:r>
          </a:p>
          <a:p>
            <a:pPr lvl="1"/>
            <a:r>
              <a:rPr lang="en-US" dirty="0"/>
              <a:t>The new platform will include a 2016 base year and future years that support ozone and regional haze analyses</a:t>
            </a:r>
          </a:p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 Unhealthy for Sensitive Groups Since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014"/>
            <a:ext cx="8458200" cy="4945051"/>
          </a:xfrm>
        </p:spPr>
        <p:txBody>
          <a:bodyPr/>
          <a:lstStyle/>
          <a:p>
            <a:r>
              <a:rPr lang="en-US" sz="2400" dirty="0"/>
              <a:t>There are many factors involved in selecting a base year: availability of inputs, representativeness of meteorology, some instances of poor AQ but not an unrepresentable number</a:t>
            </a:r>
          </a:p>
          <a:p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rebounded a bit from the lower seasons of 2014 and 2015, thereby making it easier to study ozone events (source: </a:t>
            </a:r>
            <a:r>
              <a:rPr lang="en-US" sz="2400" dirty="0" err="1"/>
              <a:t>AirNow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22" y="3570501"/>
            <a:ext cx="4112956" cy="308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18" y="168533"/>
            <a:ext cx="8589320" cy="1143000"/>
          </a:xfrm>
        </p:spPr>
        <p:txBody>
          <a:bodyPr/>
          <a:lstStyle/>
          <a:p>
            <a:r>
              <a:rPr lang="en-US" dirty="0"/>
              <a:t>Recent Summer Temperature Ranks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2" y="4033959"/>
            <a:ext cx="4078621" cy="29805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Image result for June-August 2015 statewide average temperature ra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7" y="1095511"/>
            <a:ext cx="4078622" cy="2980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8" y="1006449"/>
            <a:ext cx="4096863" cy="2993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03" y="3914103"/>
            <a:ext cx="4242635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533"/>
            <a:ext cx="8229600" cy="1143000"/>
          </a:xfrm>
        </p:spPr>
        <p:txBody>
          <a:bodyPr/>
          <a:lstStyle/>
          <a:p>
            <a:r>
              <a:rPr lang="en-US" dirty="0"/>
              <a:t>Preliminary 2016 Platform Sectors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830709"/>
              </p:ext>
            </p:extLst>
          </p:nvPr>
        </p:nvGraphicFramePr>
        <p:xfrm>
          <a:off x="381000" y="1420085"/>
          <a:ext cx="86106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649">
                  <a:extLst>
                    <a:ext uri="{9D8B030D-6E8A-4147-A177-3AD203B41FA5}">
                      <a16:colId xmlns:a16="http://schemas.microsoft.com/office/drawing/2014/main" xmlns="" val="2299662685"/>
                    </a:ext>
                  </a:extLst>
                </a:gridCol>
                <a:gridCol w="4731951">
                  <a:extLst>
                    <a:ext uri="{9D8B030D-6E8A-4147-A177-3AD203B41FA5}">
                      <a16:colId xmlns:a16="http://schemas.microsoft.com/office/drawing/2014/main" xmlns="" val="2779531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Point</a:t>
                      </a:r>
                      <a:r>
                        <a:rPr lang="en-US" baseline="0" dirty="0"/>
                        <a:t> and non-US Sectors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Nonpoint Sectors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28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ptegu</a:t>
                      </a:r>
                      <a:r>
                        <a:rPr lang="en-US" dirty="0"/>
                        <a:t> </a:t>
                      </a:r>
                      <a:r>
                        <a:rPr lang="en-US" baseline="0" dirty="0"/>
                        <a:t>– </a:t>
                      </a:r>
                      <a:r>
                        <a:rPr lang="en-US" dirty="0"/>
                        <a:t>Electric</a:t>
                      </a:r>
                      <a:r>
                        <a:rPr lang="en-US" baseline="0" dirty="0"/>
                        <a:t> generating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 – agricultural ammonia</a:t>
                      </a:r>
                      <a:r>
                        <a:rPr lang="en-US" baseline="0" dirty="0"/>
                        <a:t> (=2014v1 livestock)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397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pt_oilgas</a:t>
                      </a:r>
                      <a:r>
                        <a:rPr lang="en-US" baseline="0" dirty="0"/>
                        <a:t> – Point oil and gas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afdust_adj</a:t>
                      </a:r>
                      <a:r>
                        <a:rPr lang="en-US" dirty="0"/>
                        <a:t> – fugitive</a:t>
                      </a:r>
                      <a:r>
                        <a:rPr lang="en-US" baseline="0" dirty="0"/>
                        <a:t> dust (= 2014v1)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35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ptnonipm</a:t>
                      </a:r>
                      <a:r>
                        <a:rPr lang="en-US" baseline="0" dirty="0"/>
                        <a:t> – Non-EGU point (= 2014v1)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beis</a:t>
                      </a:r>
                      <a:r>
                        <a:rPr lang="en-US" dirty="0"/>
                        <a:t> – biogenic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4949797"/>
                  </a:ext>
                </a:extLst>
              </a:tr>
              <a:tr h="347027">
                <a:tc>
                  <a:txBody>
                    <a:bodyPr/>
                    <a:lstStyle/>
                    <a:p>
                      <a:r>
                        <a:rPr lang="en-US" b="1" dirty="0" err="1"/>
                        <a:t>ptagfire</a:t>
                      </a:r>
                      <a:r>
                        <a:rPr lang="en-US" b="1" dirty="0"/>
                        <a:t> – Point agricultural</a:t>
                      </a:r>
                      <a:r>
                        <a:rPr lang="en-US" b="1" baseline="0" dirty="0"/>
                        <a:t> fires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cmv_c1c2 –</a:t>
                      </a:r>
                      <a:r>
                        <a:rPr lang="en-US" b="1" baseline="0" dirty="0"/>
                        <a:t> C1&amp;C2 (small to mid-size engine) </a:t>
                      </a:r>
                      <a:br>
                        <a:rPr lang="en-US" b="1" baseline="0" dirty="0"/>
                      </a:br>
                      <a:r>
                        <a:rPr lang="en-US" b="1" baseline="0" dirty="0"/>
                        <a:t>Commercial Marine Vessels (=2014v1)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9575282"/>
                  </a:ext>
                </a:extLst>
              </a:tr>
              <a:tr h="357187">
                <a:tc>
                  <a:txBody>
                    <a:bodyPr/>
                    <a:lstStyle/>
                    <a:p>
                      <a:r>
                        <a:rPr lang="en-US" dirty="0" err="1"/>
                        <a:t>ptfire</a:t>
                      </a:r>
                      <a:r>
                        <a:rPr lang="en-US" dirty="0"/>
                        <a:t> – Wild</a:t>
                      </a:r>
                      <a:r>
                        <a:rPr lang="en-US" baseline="0" dirty="0"/>
                        <a:t> and prescribed fires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cmv_c3 – C3 Commercial</a:t>
                      </a:r>
                      <a:r>
                        <a:rPr lang="en-US" b="1" baseline="0" dirty="0"/>
                        <a:t> Marine (=2014v1)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030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ptfire_mxca</a:t>
                      </a:r>
                      <a:r>
                        <a:rPr lang="en-US" dirty="0"/>
                        <a:t> – Canada &amp; Mexico 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nonpt</a:t>
                      </a:r>
                      <a:r>
                        <a:rPr lang="en-US" dirty="0"/>
                        <a:t> – Other nonpoint (= 2014v1)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4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othpt</a:t>
                      </a:r>
                      <a:r>
                        <a:rPr lang="en-US" dirty="0"/>
                        <a:t> – Canada &amp;</a:t>
                      </a:r>
                      <a:r>
                        <a:rPr lang="en-US" baseline="0" dirty="0"/>
                        <a:t> Mexico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np_oilgas</a:t>
                      </a:r>
                      <a:r>
                        <a:rPr lang="en-US" dirty="0"/>
                        <a:t> – Nonpoint oil and gas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8436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othafdust</a:t>
                      </a:r>
                      <a:r>
                        <a:rPr lang="en-US" dirty="0"/>
                        <a:t> – Canada fugitive dust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nonroad – Nonroad mobile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31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othar</a:t>
                      </a:r>
                      <a:r>
                        <a:rPr lang="en-US" dirty="0"/>
                        <a:t> – Canada &amp; Mexico nonpoint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onroad</a:t>
                      </a:r>
                      <a:r>
                        <a:rPr lang="en-US" dirty="0"/>
                        <a:t> – Onroad mobile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556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onroad_can</a:t>
                      </a:r>
                      <a:r>
                        <a:rPr lang="en-US" b="1" dirty="0"/>
                        <a:t> – Canada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onroad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rail –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locomotive</a:t>
                      </a:r>
                      <a:r>
                        <a:rPr lang="en-US" baseline="0" dirty="0"/>
                        <a:t> (= </a:t>
                      </a:r>
                      <a:r>
                        <a:rPr lang="en-US" b="1" baseline="0" dirty="0"/>
                        <a:t>2014v2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936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onroad_mex</a:t>
                      </a:r>
                      <a:r>
                        <a:rPr lang="en-US" b="1" dirty="0"/>
                        <a:t> – Mexico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onroad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rwc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– </a:t>
                      </a:r>
                      <a:r>
                        <a:rPr lang="en-US" baseline="0" dirty="0"/>
                        <a:t>Residential Wood Combustion (= 2014v1)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9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2772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51" y="6310948"/>
            <a:ext cx="8144649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Sectors in bold recently added; U.S. emissions adjusted to 2016 except as noted; Canada emissions represent 2013, Mexico emissions represent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Changes by Sector from 2011 to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503500"/>
              </p:ext>
            </p:extLst>
          </p:nvPr>
        </p:nvGraphicFramePr>
        <p:xfrm>
          <a:off x="657155" y="1539054"/>
          <a:ext cx="7696201" cy="4738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xmlns="" val="203673784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60936232"/>
                    </a:ext>
                  </a:extLst>
                </a:gridCol>
                <a:gridCol w="909296">
                  <a:extLst>
                    <a:ext uri="{9D8B030D-6E8A-4147-A177-3AD203B41FA5}">
                      <a16:colId xmlns:a16="http://schemas.microsoft.com/office/drawing/2014/main" xmlns="" val="2408019741"/>
                    </a:ext>
                  </a:extLst>
                </a:gridCol>
                <a:gridCol w="970274">
                  <a:extLst>
                    <a:ext uri="{9D8B030D-6E8A-4147-A177-3AD203B41FA5}">
                      <a16:colId xmlns:a16="http://schemas.microsoft.com/office/drawing/2014/main" xmlns="" val="4083721612"/>
                    </a:ext>
                  </a:extLst>
                </a:gridCol>
                <a:gridCol w="970274">
                  <a:extLst>
                    <a:ext uri="{9D8B030D-6E8A-4147-A177-3AD203B41FA5}">
                      <a16:colId xmlns:a16="http://schemas.microsoft.com/office/drawing/2014/main" xmlns="" val="2150233259"/>
                    </a:ext>
                  </a:extLst>
                </a:gridCol>
                <a:gridCol w="970274">
                  <a:extLst>
                    <a:ext uri="{9D8B030D-6E8A-4147-A177-3AD203B41FA5}">
                      <a16:colId xmlns:a16="http://schemas.microsoft.com/office/drawing/2014/main" xmlns="" val="4186832667"/>
                    </a:ext>
                  </a:extLst>
                </a:gridCol>
                <a:gridCol w="904282">
                  <a:extLst>
                    <a:ext uri="{9D8B030D-6E8A-4147-A177-3AD203B41FA5}">
                      <a16:colId xmlns:a16="http://schemas.microsoft.com/office/drawing/2014/main" xmlns="" val="1475760667"/>
                    </a:ext>
                  </a:extLst>
                </a:gridCol>
              </a:tblGrid>
              <a:tr h="529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Sector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NH3 %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NOx % change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PM10 %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PM2.5 %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SO2 %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VOC %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538303800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Fugitive Dust</a:t>
                      </a:r>
                      <a:r>
                        <a:rPr lang="en-US" sz="1600" u="none" strike="noStrike" baseline="0" dirty="0">
                          <a:effectLst/>
                        </a:rPr>
                        <a:t> (=2014)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50954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Ag. Fires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2319%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-60%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-37%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-33%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-68%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-55%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37048872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C1C2 CMV (=2014)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-34%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</a:rPr>
                        <a:t>-21%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-38%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-38%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-46%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-42%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058445700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C3 CMV (=2014)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-56%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-10%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-58%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-57%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-54%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96911628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Nonpoint (=2014)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u="none" strike="noStrike" dirty="0">
                          <a:effectLst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128475323"/>
                  </a:ext>
                </a:extLst>
              </a:tr>
              <a:tr h="2643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Nonpoint Oil and Gas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119%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134027067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Nonroad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438981183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Onroad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-19%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-20%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66140929"/>
                  </a:ext>
                </a:extLst>
              </a:tr>
              <a:tr h="277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Wild and </a:t>
                      </a:r>
                      <a:r>
                        <a:rPr lang="en-US" sz="1600" u="none" strike="noStrike" dirty="0" err="1">
                          <a:effectLst/>
                        </a:rPr>
                        <a:t>Prescr</a:t>
                      </a:r>
                      <a:r>
                        <a:rPr lang="en-US" sz="1600" u="none" strike="noStrike" dirty="0">
                          <a:effectLst/>
                        </a:rPr>
                        <a:t>. Fires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81910777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Electric</a:t>
                      </a:r>
                      <a:r>
                        <a:rPr lang="en-US" sz="1600" u="none" strike="noStrike" baseline="0" dirty="0">
                          <a:effectLst/>
                        </a:rPr>
                        <a:t> Generating Unit</a:t>
                      </a:r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-31%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64569718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Non-EGU Point (=2014)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406785268"/>
                  </a:ext>
                </a:extLst>
              </a:tr>
              <a:tr h="325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Point Oil and Gas*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-94%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-37%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65123491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Rail (=2011+state data)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73983572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Res. Wood (=2014)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729862802"/>
                  </a:ext>
                </a:extLst>
              </a:tr>
              <a:tr h="268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Continental</a:t>
                      </a:r>
                      <a:r>
                        <a:rPr lang="en-US" sz="1600" b="1" u="none" strike="noStrike" baseline="0" dirty="0">
                          <a:effectLst/>
                        </a:rPr>
                        <a:t> U.S.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-15%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-13%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-26%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-8%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73401671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6402" y="6324767"/>
            <a:ext cx="753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Selection criteria for point oil and gas sources changed for the 2016 platform</a:t>
            </a:r>
          </a:p>
        </p:txBody>
      </p:sp>
    </p:spTree>
    <p:extLst>
      <p:ext uri="{BB962C8B-B14F-4D97-AF65-F5344CB8AC3E}">
        <p14:creationId xmlns:p14="http://schemas.microsoft.com/office/powerpoint/2010/main" val="27386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23" y="4018359"/>
            <a:ext cx="5029200" cy="2851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8533"/>
            <a:ext cx="8117830" cy="1143000"/>
          </a:xfrm>
        </p:spPr>
        <p:txBody>
          <a:bodyPr/>
          <a:lstStyle/>
          <a:p>
            <a:r>
              <a:rPr lang="en-US" dirty="0"/>
              <a:t>Impacts of new Spatial Surrogates on Onroad NOx Emissions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321"/>
            <a:ext cx="4840327" cy="27589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09" y="1363261"/>
            <a:ext cx="4840139" cy="275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5925" y="1363261"/>
            <a:ext cx="16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2011 surrogates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9027" y="1369563"/>
            <a:ext cx="168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2014 surrogates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1949" y="4006563"/>
            <a:ext cx="463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 between 2011 and 2014 surrogates</a:t>
            </a:r>
          </a:p>
        </p:txBody>
      </p:sp>
    </p:spTree>
    <p:extLst>
      <p:ext uri="{BB962C8B-B14F-4D97-AF65-F5344CB8AC3E}">
        <p14:creationId xmlns:p14="http://schemas.microsoft.com/office/powerpoint/2010/main" val="9003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in the 2014NEIv2 coming in December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3408"/>
            <a:ext cx="8534400" cy="49450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Updates to PM emissions from ag. tilling, ag. dust, construction dust, mining and quarrying, road dust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Corrections to spatial distribution of livestock NH</a:t>
            </a:r>
            <a:r>
              <a:rPr lang="en-US" sz="2400" baseline="-25000" dirty="0"/>
              <a:t>3 </a:t>
            </a:r>
            <a:r>
              <a:rPr lang="en-US" sz="2400" dirty="0"/>
              <a:t>and the addition of VOC for agricultural livestock</a:t>
            </a:r>
            <a:endParaRPr lang="en-US" sz="2400" baseline="-25000" dirty="0"/>
          </a:p>
          <a:p>
            <a:pPr>
              <a:spcBef>
                <a:spcPts val="600"/>
              </a:spcBef>
            </a:pPr>
            <a:r>
              <a:rPr lang="en-US" sz="2400" dirty="0"/>
              <a:t>Residential fuel combustion updates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Updates to oil and gas emissions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Locomotive emissions and offshore oil platforms updated to year 2014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Refinements to point sources (e.g., stack parameters, locations, hazardous air pollutants)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Updates to </a:t>
            </a:r>
            <a:r>
              <a:rPr lang="en-US" sz="2400" dirty="0" err="1"/>
              <a:t>onroad</a:t>
            </a:r>
            <a:r>
              <a:rPr lang="en-US" sz="2400" dirty="0"/>
              <a:t> input data including age distributions, speeds, fuels, and activity data (e.g., vehicle miles traveled and populations)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Updates to nonroad emissions in some states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Limited updates to fire and biogenic emissions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and Upcoming Versions of the 2016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0114"/>
            <a:ext cx="8534400" cy="4945051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800" dirty="0"/>
              <a:t>EPA prepared a preliminary 2016 emissions based on the version 1 of the 2014 NEI to perform initial runs</a:t>
            </a:r>
          </a:p>
          <a:p>
            <a:pPr lvl="1">
              <a:spcBef>
                <a:spcPts val="900"/>
              </a:spcBef>
            </a:pPr>
            <a:r>
              <a:rPr lang="en-US" sz="2400" dirty="0"/>
              <a:t>This will be superseded in early 2018 by updated data from the 2014NEIv2</a:t>
            </a:r>
          </a:p>
          <a:p>
            <a:r>
              <a:rPr lang="en-US" sz="2800" dirty="0"/>
              <a:t>Continued 2016 platform development during 2018</a:t>
            </a:r>
          </a:p>
          <a:p>
            <a:pPr lvl="1"/>
            <a:r>
              <a:rPr lang="en-US" sz="2400" dirty="0"/>
              <a:t>Collaborative effort between states, multi-jurisdictional  organizations (MJOs), and EPA based on </a:t>
            </a:r>
            <a:r>
              <a:rPr lang="en-US" sz="2400" b="1" dirty="0"/>
              <a:t>2014NEIv2 </a:t>
            </a:r>
            <a:r>
              <a:rPr lang="en-US" sz="2400" dirty="0"/>
              <a:t>data  </a:t>
            </a:r>
          </a:p>
          <a:p>
            <a:pPr lvl="1"/>
            <a:r>
              <a:rPr lang="en-US" sz="2400" dirty="0"/>
              <a:t>2016 data at least for fires, </a:t>
            </a:r>
            <a:r>
              <a:rPr lang="en-US" sz="2400" dirty="0" err="1"/>
              <a:t>onroad</a:t>
            </a:r>
            <a:r>
              <a:rPr lang="en-US" sz="2400" dirty="0"/>
              <a:t>, nonroad, </a:t>
            </a:r>
            <a:r>
              <a:rPr lang="en-US" sz="2400" dirty="0" err="1"/>
              <a:t>biogenics</a:t>
            </a:r>
            <a:r>
              <a:rPr lang="en-US" sz="2400" dirty="0"/>
              <a:t>, and point sources</a:t>
            </a:r>
          </a:p>
          <a:p>
            <a:pPr lvl="1"/>
            <a:r>
              <a:rPr lang="en-US" sz="2400" dirty="0"/>
              <a:t>Will include 2016, 2023 for ozone, and 2028 for regional haze</a:t>
            </a:r>
          </a:p>
          <a:p>
            <a:pPr lvl="1">
              <a:spcBef>
                <a:spcPts val="900"/>
              </a:spcBef>
            </a:pPr>
            <a:r>
              <a:rPr lang="en-US" sz="2400" dirty="0"/>
              <a:t>Zac Adelman of LADCO and Alison Eyth are co-coordinators</a:t>
            </a:r>
          </a:p>
          <a:p>
            <a:pPr lvl="1">
              <a:spcBef>
                <a:spcPts val="900"/>
              </a:spcBef>
            </a:pPr>
            <a:r>
              <a:rPr lang="en-US" sz="2400" dirty="0"/>
              <a:t>MJO/State and EPA sector co-leads will improve sectors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Preliminary 2016 Platform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83151"/>
          </a:xfrm>
        </p:spPr>
        <p:txBody>
          <a:bodyPr/>
          <a:lstStyle/>
          <a:p>
            <a:r>
              <a:rPr lang="en-US" sz="2400" dirty="0"/>
              <a:t>For many sectors, data from Version 1 of the 2014 National Emissions Inventory were used in full or as the starting point</a:t>
            </a:r>
          </a:p>
          <a:p>
            <a:r>
              <a:rPr lang="en-US" sz="2400" dirty="0"/>
              <a:t>Point and nonpoint oil and gas emissions adjusted to 2016</a:t>
            </a:r>
          </a:p>
          <a:p>
            <a:r>
              <a:rPr lang="en-US" sz="2400" dirty="0"/>
              <a:t>Onroad mobile source emissions were developed using 2014NEIv1 inputs projected to 2016 (including fuels)</a:t>
            </a:r>
          </a:p>
          <a:p>
            <a:r>
              <a:rPr lang="en-US" sz="2400" dirty="0"/>
              <a:t>Nonroad mobile source emissions were developed using inputs developed for 2014NEIv1 but run for 2016</a:t>
            </a:r>
          </a:p>
          <a:p>
            <a:r>
              <a:rPr lang="en-US" sz="2400" dirty="0"/>
              <a:t>2016 data were used for electric generating units (EGUs) with Continuous Emissions Monitoring Systems (CEMS)</a:t>
            </a:r>
          </a:p>
          <a:p>
            <a:r>
              <a:rPr lang="en-US" sz="2400" dirty="0"/>
              <a:t>Wild and prescribed fire emissions were developed for 2016</a:t>
            </a:r>
          </a:p>
          <a:p>
            <a:r>
              <a:rPr lang="en-US" sz="2400" dirty="0"/>
              <a:t>Agricultural fire emissions estimated for 2016 </a:t>
            </a:r>
          </a:p>
          <a:p>
            <a:r>
              <a:rPr lang="en-US" sz="2400" dirty="0"/>
              <a:t>Incorporated latest inventory from Environment Canada (2013)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8533"/>
            <a:ext cx="8610600" cy="1143000"/>
          </a:xfrm>
        </p:spPr>
        <p:txBody>
          <a:bodyPr/>
          <a:lstStyle/>
          <a:p>
            <a:r>
              <a:rPr lang="en-US" dirty="0"/>
              <a:t>Annual Emissions Changes by Sector from 2011 to Preliminary 2016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051872"/>
              </p:ext>
            </p:extLst>
          </p:nvPr>
        </p:nvGraphicFramePr>
        <p:xfrm>
          <a:off x="76200" y="13908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37342"/>
              </p:ext>
            </p:extLst>
          </p:nvPr>
        </p:nvGraphicFramePr>
        <p:xfrm>
          <a:off x="4563249" y="13115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738593"/>
              </p:ext>
            </p:extLst>
          </p:nvPr>
        </p:nvGraphicFramePr>
        <p:xfrm>
          <a:off x="76200" y="41340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225709"/>
              </p:ext>
            </p:extLst>
          </p:nvPr>
        </p:nvGraphicFramePr>
        <p:xfrm>
          <a:off x="4532077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95617" y="3843969"/>
            <a:ext cx="190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units in tons/yr</a:t>
            </a:r>
          </a:p>
        </p:txBody>
      </p:sp>
    </p:spTree>
    <p:extLst>
      <p:ext uri="{BB962C8B-B14F-4D97-AF65-F5344CB8AC3E}">
        <p14:creationId xmlns:p14="http://schemas.microsoft.com/office/powerpoint/2010/main" val="35623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33"/>
            <a:ext cx="7813030" cy="1143000"/>
          </a:xfrm>
        </p:spPr>
        <p:txBody>
          <a:bodyPr/>
          <a:lstStyle/>
          <a:p>
            <a:r>
              <a:rPr lang="en-US" dirty="0"/>
              <a:t>Preliminary 2016 EGU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015"/>
            <a:ext cx="8229600" cy="4802586"/>
          </a:xfrm>
        </p:spPr>
        <p:txBody>
          <a:bodyPr/>
          <a:lstStyle/>
          <a:p>
            <a:r>
              <a:rPr lang="en-US" sz="2200" dirty="0"/>
              <a:t>Started with 2014NEIv1 emissions </a:t>
            </a:r>
          </a:p>
          <a:p>
            <a:r>
              <a:rPr lang="en-US" sz="2200" dirty="0"/>
              <a:t>For </a:t>
            </a:r>
            <a:r>
              <a:rPr lang="en-US" sz="2200" dirty="0" smtClean="0"/>
              <a:t>EGUs </a:t>
            </a:r>
            <a:r>
              <a:rPr lang="en-US" sz="2200" dirty="0"/>
              <a:t>matched </a:t>
            </a:r>
            <a:r>
              <a:rPr lang="en-US" sz="2200" dirty="0" smtClean="0"/>
              <a:t>to Continuous Emissions Monitoring System (CEMS) data, </a:t>
            </a:r>
            <a:r>
              <a:rPr lang="en-US" sz="2200" dirty="0"/>
              <a:t>updated annual emissions to 2016 CEMS totals</a:t>
            </a:r>
          </a:p>
          <a:p>
            <a:r>
              <a:rPr lang="en-US" sz="2200" dirty="0"/>
              <a:t>Identified pre-2016 closures based on NEI and U.S. Energy Information Administration (EIA) data</a:t>
            </a:r>
          </a:p>
          <a:p>
            <a:r>
              <a:rPr lang="en-US" sz="2200" dirty="0"/>
              <a:t>Added new units for which stack parameters and locations were available from EIS </a:t>
            </a:r>
          </a:p>
          <a:p>
            <a:r>
              <a:rPr lang="en-US" sz="2200" dirty="0"/>
              <a:t>Derived 2016-based temporal profiles to be used for units without CEMS</a:t>
            </a:r>
          </a:p>
          <a:p>
            <a:r>
              <a:rPr lang="en-US" sz="2200" dirty="0"/>
              <a:t>Assigned flat temporal profiles to municipal waste combustors and co-generation units</a:t>
            </a:r>
          </a:p>
          <a:p>
            <a:r>
              <a:rPr lang="en-US" sz="2200" dirty="0"/>
              <a:t>Processed all EGUs as elevated point sources for inline processing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2016 non-EGU Point 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4874"/>
            <a:ext cx="8534400" cy="4945051"/>
          </a:xfrm>
        </p:spPr>
        <p:txBody>
          <a:bodyPr/>
          <a:lstStyle/>
          <a:p>
            <a:r>
              <a:rPr lang="en-US" sz="2800" dirty="0"/>
              <a:t>Started with 2014NEIv1 </a:t>
            </a:r>
          </a:p>
          <a:p>
            <a:pPr lvl="1"/>
            <a:r>
              <a:rPr lang="en-US" sz="2400" dirty="0"/>
              <a:t>Updated </a:t>
            </a:r>
            <a:r>
              <a:rPr lang="en-US" sz="2400" dirty="0" smtClean="0"/>
              <a:t>with </a:t>
            </a:r>
            <a:r>
              <a:rPr lang="en-US" sz="2400" dirty="0"/>
              <a:t>fall 2016 state-submitted control data</a:t>
            </a:r>
          </a:p>
          <a:p>
            <a:r>
              <a:rPr lang="en-US" sz="2800" dirty="0"/>
              <a:t>Incorporated pre-2016 closures but did not add new sources</a:t>
            </a:r>
          </a:p>
          <a:p>
            <a:r>
              <a:rPr lang="en-US" sz="2800" dirty="0"/>
              <a:t>Point source oil and gas updates: </a:t>
            </a:r>
          </a:p>
          <a:p>
            <a:pPr lvl="1"/>
            <a:r>
              <a:rPr lang="en-US" sz="2400" dirty="0"/>
              <a:t>Projected 2014NEIv1 to 2016 using state-specific factors</a:t>
            </a:r>
          </a:p>
          <a:p>
            <a:pPr lvl="2"/>
            <a:r>
              <a:rPr lang="en-US" sz="2000" dirty="0"/>
              <a:t>Annual production data for desired years for most states based on</a:t>
            </a:r>
            <a:br>
              <a:rPr lang="en-US" sz="2000" dirty="0"/>
            </a:br>
            <a:r>
              <a:rPr lang="en-US" sz="2000" dirty="0"/>
              <a:t>Energy Information Administration (EIA’s) Natural Gas and Crude Oil Production summaries </a:t>
            </a:r>
          </a:p>
          <a:p>
            <a:pPr lvl="2"/>
            <a:r>
              <a:rPr lang="en-US" sz="2000" dirty="0"/>
              <a:t>If data was not available for a state, Annual Energy Outlook (AEO) 2015/2016 production information for Supply Region was used</a:t>
            </a:r>
          </a:p>
          <a:p>
            <a:pPr lvl="1"/>
            <a:r>
              <a:rPr lang="en-US" sz="2400" dirty="0"/>
              <a:t>Moved offshore sources to the “</a:t>
            </a:r>
            <a:r>
              <a:rPr lang="en-US" sz="2400" dirty="0" err="1"/>
              <a:t>pt_oilgas</a:t>
            </a:r>
            <a:r>
              <a:rPr lang="en-US" sz="2400" dirty="0"/>
              <a:t>” sector from the other point (“</a:t>
            </a:r>
            <a:r>
              <a:rPr lang="en-US" sz="2400" dirty="0" err="1"/>
              <a:t>othpt</a:t>
            </a:r>
            <a:r>
              <a:rPr lang="en-US" sz="2400" dirty="0"/>
              <a:t>”) sector from previous platforms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610600" cy="1143000"/>
          </a:xfrm>
        </p:spPr>
        <p:txBody>
          <a:bodyPr/>
          <a:lstStyle/>
          <a:p>
            <a:r>
              <a:rPr lang="en-US" dirty="0"/>
              <a:t>Preliminary 2016 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56528"/>
            <a:ext cx="8229600" cy="49450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u="sng" dirty="0"/>
              <a:t>Wild and prescribed fires</a:t>
            </a:r>
            <a:r>
              <a:rPr lang="en-US" sz="2800" dirty="0"/>
              <a:t>: based on SMARTFIRE2 and </a:t>
            </a:r>
            <a:r>
              <a:rPr lang="en-US" sz="2800" dirty="0" err="1"/>
              <a:t>Bluesky</a:t>
            </a:r>
            <a:r>
              <a:rPr lang="en-US" sz="28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Inputs from Hazard Mapping System, ICS-209, </a:t>
            </a:r>
            <a:r>
              <a:rPr lang="en-US" sz="2400" dirty="0" err="1"/>
              <a:t>GeoMAC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400" dirty="0"/>
              <a:t>Excluded agricultural fires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Flaming separated from residual smoldering (heat flux puts residual smoldering into layer 1)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Large fires &gt; 20K acres split into two or more 12km cells</a:t>
            </a:r>
          </a:p>
          <a:p>
            <a:pPr>
              <a:spcBef>
                <a:spcPts val="600"/>
              </a:spcBef>
            </a:pPr>
            <a:r>
              <a:rPr lang="en-US" sz="2800" u="sng" dirty="0"/>
              <a:t>Agricultural fires</a:t>
            </a:r>
            <a:r>
              <a:rPr lang="en-US" sz="2800" dirty="0"/>
              <a:t>: satellite-based day-specific </a:t>
            </a:r>
            <a:r>
              <a:rPr lang="en-US" sz="2800" b="1" dirty="0"/>
              <a:t>point</a:t>
            </a:r>
            <a:r>
              <a:rPr lang="en-US" sz="2800" dirty="0"/>
              <a:t> source fires emitted into layer 1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Pouliot, G., V. Rao, J. L. McCarty, and A. </a:t>
            </a:r>
            <a:r>
              <a:rPr lang="en-US" sz="1600" dirty="0" err="1"/>
              <a:t>Soja</a:t>
            </a:r>
            <a:r>
              <a:rPr lang="en-US" sz="1600" dirty="0"/>
              <a:t> (2017), Development of the crop residue and rangeland burning in the 2014 National Emissions Inventory using information from multiple sources, Journal of the Air &amp; Waste Management Association, 67(5), 613-622</a:t>
            </a:r>
          </a:p>
          <a:p>
            <a:pPr>
              <a:spcBef>
                <a:spcPts val="600"/>
              </a:spcBef>
            </a:pPr>
            <a:r>
              <a:rPr lang="en-US" sz="2800" u="sng" dirty="0"/>
              <a:t>Canada and Mexico fires</a:t>
            </a:r>
            <a:r>
              <a:rPr lang="en-US" sz="2800" dirty="0"/>
              <a:t>: based on Fire Inventory from NCAR (FINN) with estimated heat flux added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DC8-B33C-7145-9125-54BE67D297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MOVES 3">
      <a:dk1>
        <a:sysClr val="windowText" lastClr="000000"/>
      </a:dk1>
      <a:lt1>
        <a:sysClr val="window" lastClr="FFFFFF"/>
      </a:lt1>
      <a:dk2>
        <a:srgbClr val="2B3791"/>
      </a:dk2>
      <a:lt2>
        <a:srgbClr val="95B3D7"/>
      </a:lt2>
      <a:accent1>
        <a:srgbClr val="009BDE"/>
      </a:accent1>
      <a:accent2>
        <a:srgbClr val="3AB54A"/>
      </a:accent2>
      <a:accent3>
        <a:srgbClr val="FF001B"/>
      </a:accent3>
      <a:accent4>
        <a:srgbClr val="8064A2"/>
      </a:accent4>
      <a:accent5>
        <a:srgbClr val="FFED00"/>
      </a:accent5>
      <a:accent6>
        <a:srgbClr val="F79646"/>
      </a:accent6>
      <a:hlink>
        <a:srgbClr val="0000FF"/>
      </a:hlink>
      <a:folHlink>
        <a:srgbClr val="9100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11001D6-48E5-4661-8913-B656E094539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040836D-131C-4471-BB68-3347BE851D48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F43A768C-D86D-489C-A9E7-7D54FC232122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B955E8FF-7BFC-4F5D-80D1-F5F48362BF85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E101C8E1-5EBF-49D7-A797-9C035A105CBE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93B931EE-A7D0-4335-8AB2-A06FF21F6912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9A18831-3805-4786-9C3B-60F24FD01264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538529F-67EE-4849-95AB-143F2F338400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3DB795C4-F2B3-4EE1-A072-48BB59E33565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09257FA7-275B-449B-AC2D-CB645C988244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1D5271C0-8BB9-41A5-ADF8-B086E9E0DE5A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98C47985-F273-484F-9BF6-8025977B31E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549B005-8E6B-447D-9DCC-F668DD4D5F79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11F778B-0260-4090-8F44-3644B3CF89F4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DFC0CFD7-9B5A-4D73-802D-F2D4A6CFED7F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C858F38D-DC43-4D69-92AB-FB2D33320D2B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D0E4CA95-4694-4702-8C02-284C0466029E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CB109F5B-9C2C-4B99-85EC-DF976F681FF6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DCF1742A-DE73-4301-A2C1-5D60E9E2400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EAE10F27-D107-43FE-B1C6-EBC60D82889C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55CFF675-1BCF-467B-B5FD-F65E7415BF3D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A61D9157-AF29-4863-8A49-E20E7C9FB621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CE05F952-3482-437D-9C2D-32B5B110686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B11C306-B652-42DD-90BE-4201D4FA7B1C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6C11CC65-C03E-45BD-8BBE-152D6C8D0F06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F90CE527-3FAF-4E9D-9DD1-95C456C67D99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66E6A0B4-020F-40F3-AB90-E2D439F64C94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1D80453E-EA6E-40CD-BFA3-E6528769BEBC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CF7C9257-332C-4CF6-8A60-B890FE02F361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5ABB647D-18FE-4716-AAD4-DF854E8CFAB8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EE795ECF-C766-439C-BB20-657D69C48A0D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498634D3-A12A-40EF-8CBB-7B1F6CF1CB6A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7F90D71E-51DE-4852-8CCB-E240C72BD161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F68EDFDF-596F-48EE-A872-AD4EDE161B5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2436FE3-8383-4C06-A253-74846CE870E0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1921BD43-E126-4D7A-9C1E-99791024E8D0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50EAB208-C7FD-4587-A683-5033E99F6AB2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AE5B1890-0942-485D-9743-F4ED079320BA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70120AD3-91CE-4D42-B266-C6D560C34E87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69F33A3C-DAFF-4B23-9849-33C0DBC80901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75DD6AA8-D10C-4D1A-ADBB-C741DC23BA00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E3FAD113-8366-49F3-A0E8-CDFF61490F0B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BCCD4AF6-C34C-4125-9601-9EC8F12FC22B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32995537-0102-4C85-A406-7B9929B8A628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8280BDFE-3E07-448F-8647-FD32D02EA2B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2EA97B7-9C3B-467F-B50D-A53B8ADE4B20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C15F6ABF-12BA-45F4-A41B-F382F87704FC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B278D0B4-5A0E-4F4A-A314-3EA0DA09B417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CECECA99-5615-49C7-9ADF-70FFB526A9E4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E4C51161-6646-46E0-9C97-F5301C903C6C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B9438E37-E05A-4775-A431-F9FD267D7170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FB997354-F54F-4699-B1CA-1FD238B4C492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5BB35E4F-3483-411A-8622-917D17D8ED8F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757DA555-F0DA-42A4-9568-DB6DFB6C616B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458A9FEA-CF64-446B-A0A4-E0A9E0D1EDA0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56D38A0E-0D8C-40A8-B1E3-24606A4A672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4EBE242-22D4-442F-A80E-F3D6F74A9312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AB591A85-ADA0-4A4E-9033-865B4A60A533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45B25591-D182-4709-B732-105FDD53EA18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8CE9B7A0-458F-44EC-A427-C6BFE213BBE8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CC67DFE5-657A-43FF-A432-F6B219958E4A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CED2FF6A-00BD-42F6-A5AA-E52A606DB546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457092E4-3D1D-47A8-A7FC-D67D5B8BBDD7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D6B58186-F9B5-422B-A62E-CF722A59C9A3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7763501E-CCA3-4CAB-8C05-6E710AAF32D9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0B6AB0DA-F4E1-4CA8-BFD4-3503AE83CFC8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0A679CB4-5AF6-4D2D-BFBA-4C9E24CB89FC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DAF26AA-410F-40B5-9A90-FACE2CAD50DF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CF5F6047-A52D-4781-88BB-0F63DAA2589D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998545C4-34AE-4014-878F-D49E3075E79C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944010E0-85F0-45A3-BAEB-885283ACA92D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6B835595-17F2-4218-89E4-AD1E80A878BE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72EA9E2C-1110-400D-A19C-56F539609DE9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5B23C7D8-2BB4-4C6D-BC97-8E432053634C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FC4B1375-D1D7-4979-97D9-CD772B61A371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11702D01-0918-4E4E-AA3D-A44E1246B3DC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6A56754A-D5D7-4422-BAF2-04B60E33331B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FAAD2EB5-D04D-467C-99D5-F4DB681D1B94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552EDDC-528A-4C90-9980-E0CDBEE6C3B1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268C676C-A8D1-463D-AD11-B126FFD1F632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2051E19A-9448-4A05-B54B-4DB00529014F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DFB3D4CD-6CE2-4475-AA31-4773E96BB36F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82F3520A-DFB2-4632-9D38-77C7998A927F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452D80D9-2449-497C-ADB2-1EC78092A111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472E3D0E-0AF9-4181-BF4C-EB76BD1775B4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DB1A6F9B-5C42-4137-A598-2EDEC18E2B75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4F807A0A-DACE-4575-B690-59C00F74C161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DAB030EE-F98A-468F-9FB4-20A4872AE2A4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1DA416D0-92AB-4693-8B2A-8FC1D00EDBB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127D10B6-98B3-4D79-A70D-08EE3C26333D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66CA4126-3CB9-486F-8176-62C784021B06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A890C154-DBF5-4741-885C-A7994C8A1E9F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7FFB09BB-2D28-4B59-84D5-BEA7B7141249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3E715AA0-1A96-488C-A5D6-58A9FA553065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EC349DF8-232F-4EB5-8524-0A25BCE926CE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8627AD09-0258-4E09-AB47-B33B47442780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FAF2FDB7-62F0-4F2C-A4AD-13DBA40C0F24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06D38CBC-7BDE-451C-80DF-38EB89DAE588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B708C1F0-FF81-4A4F-9D62-7378B71EBFC9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593448AE-4136-4070-90FF-4361C5D2A0E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3D53422-9AE6-4E48-9B5F-E53855E8D81C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63D9840B-53B3-46B5-9A28-C31DF8A4EFE0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5CC5EE46-5ED1-4FA6-B2CD-5D80A3D954D2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72D94CBD-F1E8-48E7-B28E-8DC96FFF9603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8212953E-43A1-4CC2-AE9A-B2622C061F43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494BCA38-207E-4645-80E8-CA2168216768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59BC67AF-F8A7-414A-B8F1-9B7AB02CFD7C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D1BBF043-E3F8-4AEF-AD81-569FAE09E3C0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20AE44DF-BCA7-4240-9F2C-33B8580E8D9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24E5C55-DEC2-4421-8164-A4979DDE809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AE55AE7E-A08E-495D-A7C4-536B48F6F2B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7333085-7A6E-4B13-B33B-29D83548855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32C5B5A-FD17-46E7-B13B-6EC2DA4D9707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83E6AE7-4B52-478A-A8F5-FC95574696AA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C16888E-0C9D-4439-87A4-186315E4AE6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82265B3-233C-4ACE-9D79-678158BDF6F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C559B0F-DC44-46E5-9913-8E0F4745B43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AF701CA6-586E-4891-8C1E-5AA4B78D78A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699E36D-6A17-4991-84CC-4BBC346063F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848E70C-0380-4274-9785-4F623BA62B7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D504FE7-0EA2-4194-B71A-80B5574EF73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7AC455E-5F21-4600-9EB4-5CB0330878DF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AC114D6A-EEFE-4B2B-A5D4-5ED4B99F851C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BDA4DC0-6166-44D4-AA1E-9CA1F90B7B26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6AB879A-ECE2-4923-A6B7-FC7F66F014A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F37372E-95A9-4277-B7BA-2FF3727BE50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D4ECF821-DEDE-4F87-9811-6739F7A3B65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B771D74-62D9-497A-BF4A-C07B4364D387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21E6836-772D-4844-81B8-1B6FCA766F75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92EAA6E1-0C64-4017-B7A1-FDF2ED68C051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9BAC6E0-782A-4B7A-93DF-3C174C622F9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AB29324-C54A-47B4-9D22-A703089237D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7161DE6-BD29-4557-8A34-111C3E0C9DB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0F8E7CE5-86F7-4BB4-B233-38D3984C21C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169E5A4D-EDA8-4ECE-9C4F-AE23E84B856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F6014E1-E330-44F3-B2C8-04FE9B16ED3B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BE1ACFC-97EE-43C0-816E-F759FC0A03B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661152A-CB4F-4691-94EE-C28557084D0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CB2186A-BD64-488D-8A80-1AE00357755A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38D5336-B713-4FE4-A7B2-816F3B38501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7F62CFBA-7712-406B-91E7-0056446B92C8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30339B19-90ED-424A-AC4F-25DDDAF177D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5CAC5F7-EF64-46E8-A5F7-34D9AD25932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3861F7FD-C282-4FE6-A060-23DD3FD4C718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C3A1F306-42D6-4D21-8323-80E770B34E8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90A44F7-A879-450C-B3BC-74D47AA7CFEA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F77A967-4707-4017-862C-BA43C25B54D4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5B9FA81-4412-45F4-A615-53E67F37A828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CF68CB52-2E40-495D-AA7E-5AEED45C20F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8B265DFF-0866-484D-8B99-31EB7AF5891C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64A5FCC-8EED-4530-B486-9229462F61FC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6F03BE0-D8CC-4840-A1C8-DDD8ECD56B9E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E00E6CB1-797F-469E-BBB0-467C3A727F3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96F7F20-4BB0-4C3F-979B-EE57BE4C4BD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EA05403C-EB09-4BAD-860C-E9225F28D73B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61FB7E26-A0AE-4BB9-B55B-BFBCB2772C17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B21DABCA-C33D-4B18-8983-0F8387D36E8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881C01E4-43DF-403F-91E2-0A7FB68F0EE2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1900CBC-B909-4FC9-9429-A9D6CCE8825B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81096428-56A8-4D11-948F-0C3CB97C2AE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A36CFE81-DE5A-4769-92CE-A5C3A1703709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5F1D5E7-CC5C-4C7C-BCDC-A8A5CF0A17DD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135BB03D-C6C6-49F9-9BB2-9297413C897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F6C4632B-991B-4B6C-9DB0-AE8EF298A5E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D40B74D-8A98-4B80-BAD1-8C20F0E88C54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3F6253D7-1878-45FE-9420-B4485FE38282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EDE3C043-5646-4F2D-BD63-594C44CFEA89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DFAA3ADA-F46B-400E-AE3B-86FDF1C165D1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C7E2B208-BF6F-4EF2-8819-72A0383F0C1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F9784641-859B-43B6-A04C-BEE43933A1E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7542E9B-D5D0-441B-9742-D28E6394A07C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2B07F9D-BB31-4D6F-BBC5-914440FC317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B70EE20B-8A29-4F8C-B4D9-59FB4219FC9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320C2336-410C-4850-B2C3-87DB126010E5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D77E7E0D-016C-4F55-B6F6-DE88DD6EE9C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86EDBCB-38C1-498D-873E-CBBDA7C5418B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4C93FE46-86FF-4509-AF8C-BA714A22D237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44D13C98-F411-4CCE-853C-EE6D3870B75A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CF574C44-010D-4E2B-96F2-ECDE0D48535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2EFDAC0-8835-406B-BB1C-60DA3D5B0AF7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6411F4E1-0F1E-4B2E-B04B-A7F2A809027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57C2407F-B012-4B4E-88F0-8C1EA0E184B1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C31B48EF-87D0-4EF4-AA00-B41CA7E4CF08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4EEE5BA8-2E51-49D2-BCAE-ED69722AF82A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0B2249C9-A6C4-4F1F-AEBC-0B5C15E69FBF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CE6A507E-1D24-4402-9436-3F6BE51E067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D621E80-2F1C-4C37-8D64-3E4E1AC45199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F7BAB474-1B1E-4447-AB75-10092677C4DD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948C0881-6409-468B-A9D0-206243D84AB3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AB42A1DA-A90C-459A-8084-E59370E6F795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D834B267-607A-4B01-854A-DFF4F12FA374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24E6E3F8-1A22-4BC8-904D-F632F0A5BAAE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4B2DD250-8220-450F-A78D-9F8E01733FC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160D060A-D8DC-4050-A427-32FB77E72688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0A67F211-B8DE-43E9-9654-A4AC4D116113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0E943DA3-D6F2-4B92-9264-09BA3779A6A2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306C168D-722D-4E25-A06F-964091101A6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11728</TotalTime>
  <Words>1809</Words>
  <Application>Microsoft Office PowerPoint</Application>
  <PresentationFormat>On-screen Show (4:3)</PresentationFormat>
  <Paragraphs>380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1_Office Theme</vt:lpstr>
      <vt:lpstr>Update on 2016  Emissions Modeling Platform Development</vt:lpstr>
      <vt:lpstr>Why are we Preparing an Emissions Platform for 2016?</vt:lpstr>
      <vt:lpstr>Improvements in the 2014NEIv2 coming in December</vt:lpstr>
      <vt:lpstr>Preliminary and Upcoming Versions of the 2016 Platform</vt:lpstr>
      <vt:lpstr>Overview of the Preliminary 2016 Platform Development</vt:lpstr>
      <vt:lpstr>Annual Emissions Changes by Sector from 2011 to Preliminary 2016 </vt:lpstr>
      <vt:lpstr>Preliminary 2016 EGU Emissions</vt:lpstr>
      <vt:lpstr>Preliminary 2016 non-EGU Point Sources </vt:lpstr>
      <vt:lpstr>Preliminary 2016 Fires</vt:lpstr>
      <vt:lpstr>2016 Annual PM 2.5 from  Wild and Prescribed Fires</vt:lpstr>
      <vt:lpstr>2014 vs. 2016 Ptagfire Annual PM2.5</vt:lpstr>
      <vt:lpstr>Preliminary 2016 Nonpoint sectors</vt:lpstr>
      <vt:lpstr>Preliminary 2016 Non-US Sectors</vt:lpstr>
      <vt:lpstr>Onroad NOx in Canada and Mexico: Base and Changes</vt:lpstr>
      <vt:lpstr>Preliminary 2016 Commercial Marine Vessel Emissions</vt:lpstr>
      <vt:lpstr>New 12km CMV Spatial Surrogate</vt:lpstr>
      <vt:lpstr>Preliminary 2016 Onroad Emissions</vt:lpstr>
      <vt:lpstr>Preliminary 2016 Nonroad Emissions</vt:lpstr>
      <vt:lpstr>Nonroad Temporal Profile Updates</vt:lpstr>
      <vt:lpstr>Conclusion</vt:lpstr>
      <vt:lpstr>Extra Slides</vt:lpstr>
      <vt:lpstr>Ozone Unhealthy for Sensitive Groups Since 2000</vt:lpstr>
      <vt:lpstr>Recent Summer Temperature Ranks</vt:lpstr>
      <vt:lpstr>Preliminary 2016 Platform Sectors</vt:lpstr>
      <vt:lpstr>Percent Changes by Sector from 2011 to 2016</vt:lpstr>
      <vt:lpstr>Impacts of new Spatial Surrogates on Onroad NOx Emissions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MBeardsley</dc:creator>
  <cp:lastModifiedBy>Friday Center</cp:lastModifiedBy>
  <cp:revision>488</cp:revision>
  <dcterms:created xsi:type="dcterms:W3CDTF">2015-03-17T19:55:01Z</dcterms:created>
  <dcterms:modified xsi:type="dcterms:W3CDTF">2017-10-24T12:28:10Z</dcterms:modified>
</cp:coreProperties>
</file>