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1"/>
  </p:sldMasterIdLst>
  <p:notesMasterIdLst>
    <p:notesMasterId r:id="rId28"/>
  </p:notesMasterIdLst>
  <p:sldIdLst>
    <p:sldId id="256" r:id="rId12"/>
    <p:sldId id="357" r:id="rId13"/>
    <p:sldId id="379" r:id="rId14"/>
    <p:sldId id="353" r:id="rId15"/>
    <p:sldId id="358" r:id="rId16"/>
    <p:sldId id="373" r:id="rId17"/>
    <p:sldId id="382" r:id="rId18"/>
    <p:sldId id="372" r:id="rId19"/>
    <p:sldId id="374" r:id="rId20"/>
    <p:sldId id="377" r:id="rId21"/>
    <p:sldId id="281" r:id="rId22"/>
    <p:sldId id="378" r:id="rId23"/>
    <p:sldId id="342" r:id="rId24"/>
    <p:sldId id="380" r:id="rId25"/>
    <p:sldId id="381" r:id="rId26"/>
    <p:sldId id="37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pbell, PatrickC" initials="CP" lastIdx="18" clrIdx="0">
    <p:extLst>
      <p:ext uri="{19B8F6BF-5375-455C-9EA6-DF929625EA0E}">
        <p15:presenceInfo xmlns:p15="http://schemas.microsoft.com/office/powerpoint/2012/main" userId="S-1-5-21-1339303556-449845944-1601390327-4053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C00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84" autoAdjust="0"/>
    <p:restoredTop sz="85839" autoAdjust="0"/>
  </p:normalViewPr>
  <p:slideViewPr>
    <p:cSldViewPr>
      <p:cViewPr varScale="1">
        <p:scale>
          <a:sx n="71" d="100"/>
          <a:sy n="71" d="100"/>
        </p:scale>
        <p:origin x="1493"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13.xml"/><Relationship Id="rId32"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notesMaster" Target="notesMasters/notesMaster1.xml"/><Relationship Id="rId10" Type="http://schemas.openxmlformats.org/officeDocument/2006/relationships/customXml" Target="../customXml/item10.xml"/><Relationship Id="rId19" Type="http://schemas.openxmlformats.org/officeDocument/2006/relationships/slide" Target="slides/slide8.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8CD3B5-B3A2-479F-AC32-40C996F82EB0}" type="datetimeFigureOut">
              <a:rPr lang="en-US" smtClean="0"/>
              <a:pPr/>
              <a:t>10/25/2017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E4D71-1CBD-4053-A361-2337617C0F39}" type="slidenum">
              <a:rPr lang="en-US" smtClean="0"/>
              <a:pPr/>
              <a:t>‹#›</a:t>
            </a:fld>
            <a:endParaRPr lang="en-US"/>
          </a:p>
        </p:txBody>
      </p:sp>
    </p:spTree>
    <p:extLst>
      <p:ext uri="{BB962C8B-B14F-4D97-AF65-F5344CB8AC3E}">
        <p14:creationId xmlns:p14="http://schemas.microsoft.com/office/powerpoint/2010/main" val="453787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hesapeakebay.ne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 impacts of climate and emissions changes on …</a:t>
            </a:r>
          </a:p>
          <a:p>
            <a:endParaRPr lang="en-US" b="1" dirty="0"/>
          </a:p>
          <a:p>
            <a:r>
              <a:rPr lang="en-US" b="1" dirty="0"/>
              <a:t>Acknowledge co-authors both from the U.S. EPA and the Chesapeake Bay</a:t>
            </a:r>
            <a:r>
              <a:rPr lang="en-US" b="1" baseline="0" dirty="0"/>
              <a:t> program.</a:t>
            </a:r>
            <a:endParaRPr lang="en-US" b="1"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1</a:t>
            </a:fld>
            <a:endParaRPr lang="en-US" dirty="0"/>
          </a:p>
        </p:txBody>
      </p:sp>
    </p:spTree>
    <p:extLst>
      <p:ext uri="{BB962C8B-B14F-4D97-AF65-F5344CB8AC3E}">
        <p14:creationId xmlns:p14="http://schemas.microsoft.com/office/powerpoint/2010/main" val="2957938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Overall good agreement in overall median (white</a:t>
            </a:r>
            <a:r>
              <a:rPr lang="en-US" b="1" baseline="0" dirty="0"/>
              <a:t> lines)</a:t>
            </a:r>
            <a:r>
              <a:rPr lang="en-US" b="1" dirty="0"/>
              <a:t> and interquartile range for the box plot comparisons and statistics, but max/min</a:t>
            </a:r>
            <a:r>
              <a:rPr lang="en-US" b="1" baseline="0" dirty="0"/>
              <a:t> is much lower for averaged CURR JJA period compared to 2011 baseline run (as these are 10 year averages compared against 2011).  </a:t>
            </a:r>
          </a:p>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10</a:t>
            </a:fld>
            <a:endParaRPr lang="en-US"/>
          </a:p>
        </p:txBody>
      </p:sp>
    </p:spTree>
    <p:extLst>
      <p:ext uri="{BB962C8B-B14F-4D97-AF65-F5344CB8AC3E}">
        <p14:creationId xmlns:p14="http://schemas.microsoft.com/office/powerpoint/2010/main" val="2829436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285750" indent="-285750">
              <a:buFont typeface="Arial" panose="020B0604020202020204" pitchFamily="34" charset="0"/>
              <a:buChar char="•"/>
            </a:pPr>
            <a:r>
              <a:rPr lang="en-US" b="1" dirty="0"/>
              <a:t>Spatial</a:t>
            </a:r>
            <a:r>
              <a:rPr lang="en-US" b="1" baseline="0" dirty="0"/>
              <a:t> plots of current and future total nitrogen deposition within the Chesapeake Bay Watershed.</a:t>
            </a:r>
            <a:endParaRPr lang="en-US" b="1" dirty="0"/>
          </a:p>
          <a:p>
            <a:pPr marL="285750" indent="-285750">
              <a:buFont typeface="Arial" panose="020B0604020202020204" pitchFamily="34" charset="0"/>
              <a:buChar char="•"/>
            </a:pPr>
            <a:r>
              <a:rPr lang="en-US" b="1" dirty="0"/>
              <a:t>Largely</a:t>
            </a:r>
            <a:r>
              <a:rPr lang="en-US" b="1" baseline="0" dirty="0"/>
              <a:t> unregulated NH3 emissions compared to NOx</a:t>
            </a: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Although REDN deposition only increases by 3%, recent observations suggest that</a:t>
            </a:r>
            <a:r>
              <a:rPr lang="en-US" b="1" baseline="0" dirty="0"/>
              <a:t> </a:t>
            </a:r>
            <a:r>
              <a:rPr lang="en-US" b="1" dirty="0">
                <a:latin typeface="Gill Sans MT" panose="020B0502020104020203" pitchFamily="34" charset="0"/>
              </a:rPr>
              <a:t>REDN ~ 65 % total  inorganic nitrogen deposition  budget (Li et al., 2016)</a:t>
            </a:r>
          </a:p>
          <a:p>
            <a:endParaRPr lang="en-US" dirty="0"/>
          </a:p>
          <a:p>
            <a:r>
              <a:rPr lang="en-US" b="0" dirty="0"/>
              <a:t>Approximate</a:t>
            </a:r>
            <a:r>
              <a:rPr lang="en-US" b="0" baseline="0" dirty="0"/>
              <a:t> contributions to total deposition:</a:t>
            </a:r>
            <a:endParaRPr lang="en-US" b="0" dirty="0"/>
          </a:p>
          <a:p>
            <a:r>
              <a:rPr lang="en-US" b="0" dirty="0"/>
              <a:t>Dry Deposition ~ 60 %</a:t>
            </a:r>
          </a:p>
          <a:p>
            <a:r>
              <a:rPr lang="en-US" b="0" dirty="0"/>
              <a:t>Wet Deposition ~ 40 % </a:t>
            </a:r>
          </a:p>
          <a:p>
            <a:endParaRPr lang="en-US" dirty="0"/>
          </a:p>
          <a:p>
            <a:endParaRPr lang="en-US" dirty="0"/>
          </a:p>
          <a:p>
            <a:endParaRPr lang="en-US" dirty="0"/>
          </a:p>
          <a:p>
            <a:pPr marL="285750" indent="-285750">
              <a:buFont typeface="Arial" panose="020B0604020202020204" pitchFamily="34" charset="0"/>
              <a:buChar char="•"/>
            </a:pPr>
            <a:r>
              <a:rPr lang="en-US" dirty="0"/>
              <a:t>Overall N deposition has decreased due to air quality standards</a:t>
            </a:r>
          </a:p>
          <a:p>
            <a:pPr marL="285750" indent="-285750">
              <a:buFont typeface="Arial" panose="020B0604020202020204" pitchFamily="34" charset="0"/>
              <a:buChar char="•"/>
            </a:pPr>
            <a:r>
              <a:rPr lang="en-US" dirty="0"/>
              <a:t>Ratio of oxidized to reduced N deposition is changing </a:t>
            </a:r>
          </a:p>
          <a:p>
            <a:pPr marL="285750" indent="-285750">
              <a:buFont typeface="Arial" panose="020B0604020202020204" pitchFamily="34" charset="0"/>
              <a:buChar char="•"/>
            </a:pPr>
            <a:r>
              <a:rPr lang="en-US" dirty="0"/>
              <a:t>Oxidized N deposition is decreasing faster than total N deposition</a:t>
            </a:r>
          </a:p>
          <a:p>
            <a:pPr marL="742950" lvl="1" indent="-285750">
              <a:buFont typeface="Arial" panose="020B0604020202020204" pitchFamily="34" charset="0"/>
              <a:buChar char="•"/>
            </a:pPr>
            <a:r>
              <a:rPr lang="en-US" dirty="0"/>
              <a:t>In response to controls on combustion sources</a:t>
            </a:r>
          </a:p>
          <a:p>
            <a:pPr marL="285750" indent="-285750">
              <a:buFont typeface="Arial" panose="020B0604020202020204" pitchFamily="34" charset="0"/>
              <a:buChar char="•"/>
            </a:pPr>
            <a:r>
              <a:rPr lang="en-US" dirty="0"/>
              <a:t>Reduced N deposition is increasing</a:t>
            </a:r>
          </a:p>
          <a:p>
            <a:pPr marL="742950" lvl="1" indent="-285750">
              <a:buFont typeface="Arial" panose="020B0604020202020204" pitchFamily="34" charset="0"/>
              <a:buChar char="•"/>
            </a:pPr>
            <a:r>
              <a:rPr lang="en-US" dirty="0"/>
              <a:t>In response to changes in atmospheric composition and a lack of controls on NH</a:t>
            </a:r>
            <a:r>
              <a:rPr lang="en-US" baseline="-25000" dirty="0"/>
              <a:t>3</a:t>
            </a:r>
            <a:r>
              <a:rPr lang="en-US" dirty="0"/>
              <a:t> emissions</a:t>
            </a:r>
          </a:p>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11</a:t>
            </a:fld>
            <a:endParaRPr lang="en-US" dirty="0"/>
          </a:p>
        </p:txBody>
      </p:sp>
    </p:spTree>
    <p:extLst>
      <p:ext uri="{BB962C8B-B14F-4D97-AF65-F5344CB8AC3E}">
        <p14:creationId xmlns:p14="http://schemas.microsoft.com/office/powerpoint/2010/main" val="2895854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Stacked bar chart comparison of seasonal current to future changes in proportions</a:t>
            </a:r>
            <a:r>
              <a:rPr lang="en-US" b="1" baseline="0" dirty="0"/>
              <a:t> of wet and dry, and oxidized and reduced nitrogen, to the total nitrogen deposition budget.  </a:t>
            </a:r>
          </a:p>
          <a:p>
            <a:endParaRPr lang="en-US" b="1" baseline="0" dirty="0"/>
          </a:p>
          <a:p>
            <a:r>
              <a:rPr lang="en-US" b="1" baseline="0" dirty="0"/>
              <a:t>Brown and yellow is dry and wet deposition of oxidized nitrogen decreases, while blue and grey are dry and wet deposition of reduced nitrogen increases.  Largest increases in </a:t>
            </a:r>
            <a:r>
              <a:rPr lang="en-US" b="1" baseline="0" dirty="0" err="1"/>
              <a:t>NHx</a:t>
            </a:r>
            <a:r>
              <a:rPr lang="en-US" b="1" baseline="0" dirty="0"/>
              <a:t> dry as this is mostly NH3 gas dry deposition, which deposits much faster than the NH4+ aerosol in </a:t>
            </a:r>
            <a:r>
              <a:rPr lang="en-US" b="1" baseline="0" dirty="0" err="1"/>
              <a:t>NHx</a:t>
            </a:r>
            <a:r>
              <a:rPr lang="en-US" b="1" baseline="0" dirty="0"/>
              <a:t> wet.</a:t>
            </a:r>
            <a:endParaRPr lang="en-US" b="1"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12</a:t>
            </a:fld>
            <a:endParaRPr lang="en-US"/>
          </a:p>
        </p:txBody>
      </p:sp>
    </p:spTree>
    <p:extLst>
      <p:ext uri="{BB962C8B-B14F-4D97-AF65-F5344CB8AC3E}">
        <p14:creationId xmlns:p14="http://schemas.microsoft.com/office/powerpoint/2010/main" val="3786053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13</a:t>
            </a:fld>
            <a:endParaRPr lang="en-US"/>
          </a:p>
        </p:txBody>
      </p:sp>
    </p:spTree>
    <p:extLst>
      <p:ext uri="{BB962C8B-B14F-4D97-AF65-F5344CB8AC3E}">
        <p14:creationId xmlns:p14="http://schemas.microsoft.com/office/powerpoint/2010/main" val="1355604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 One:</a:t>
            </a:r>
            <a:endParaRPr lang="en-US" sz="1200" dirty="0"/>
          </a:p>
          <a:p>
            <a:endParaRPr lang="en-US" dirty="0"/>
          </a:p>
          <a:p>
            <a:r>
              <a:rPr lang="en-US" dirty="0"/>
              <a:t>Bullet Two: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ICLUS</a:t>
            </a:r>
            <a:r>
              <a:rPr lang="en-US" sz="1200" baseline="0" dirty="0"/>
              <a:t> methods of redistributing population, housing development, and impervious surface change—incorporate LU change in both WRF and CMAQ emissions</a:t>
            </a:r>
            <a:endParaRPr lang="en-US" sz="1200" dirty="0"/>
          </a:p>
          <a:p>
            <a:endParaRPr lang="en-US" dirty="0"/>
          </a:p>
          <a:p>
            <a:r>
              <a:rPr lang="en-US" dirty="0"/>
              <a:t>Bullet Three: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One-way nesting down to 12 and 4 km over eastern U.S. and Chesapeake Bay watershed,</a:t>
            </a:r>
            <a:r>
              <a:rPr lang="en-US" sz="1200" baseline="0" dirty="0"/>
              <a:t> better representation of interaction of complex terrain/flow and convective precipitation impacts on wet deposition.</a:t>
            </a:r>
            <a:endParaRPr lang="en-US" sz="1200"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14</a:t>
            </a:fld>
            <a:endParaRPr lang="en-US"/>
          </a:p>
        </p:txBody>
      </p:sp>
    </p:spTree>
    <p:extLst>
      <p:ext uri="{BB962C8B-B14F-4D97-AF65-F5344CB8AC3E}">
        <p14:creationId xmlns:p14="http://schemas.microsoft.com/office/powerpoint/2010/main" val="2978834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b="1" dirty="0"/>
              <a:t>Similar</a:t>
            </a:r>
            <a:r>
              <a:rPr lang="en-US" b="1" baseline="0" dirty="0"/>
              <a:t> configuration as to the modified and coupled test runs in Part I, but with a few differences highlighted in blue.   </a:t>
            </a:r>
          </a:p>
          <a:p>
            <a:pPr marL="171450" indent="-171450">
              <a:buFont typeface="Arial" panose="020B0604020202020204" pitchFamily="34" charset="0"/>
              <a:buChar char="•"/>
            </a:pPr>
            <a:r>
              <a:rPr lang="en-US" b="1" baseline="0" dirty="0"/>
              <a:t>Also new in this work is dynamically changing the GHG concentrations in WRF (not just CESM) year-by-year based on previous global CAM RCP4.5 scenario simulations.  </a:t>
            </a:r>
            <a:r>
              <a:rPr lang="en-US" baseline="0" dirty="0"/>
              <a:t>This has definitive impacts on the RRTMG radiation through changing GHGs, and effectively alter the future regional temperature, while indirectly impacting the O3 concentration in CMAQ.  Also, in CMAQ, we set the prescribed CO2 and CH4 concentrations based on average 1995-2005 and 2045-2055 values from CAM RCP4.5.  The change in CH4 will directly impact the O3 levels in the historical and future cases.  </a:t>
            </a:r>
          </a:p>
          <a:p>
            <a:endParaRPr lang="en-US" baseline="0" dirty="0"/>
          </a:p>
          <a:p>
            <a:r>
              <a:rPr lang="en-US" sz="1200" b="0" i="0" u="none" strike="noStrike" kern="1200" baseline="0" dirty="0">
                <a:solidFill>
                  <a:schemeClr val="tx1"/>
                </a:solidFill>
                <a:latin typeface="+mn-lt"/>
                <a:ea typeface="+mn-ea"/>
                <a:cs typeface="+mn-cs"/>
              </a:rPr>
              <a:t>Spectral Nudging is a new upper-air nudging option since Version 3.1. This selectively</a:t>
            </a:r>
          </a:p>
          <a:p>
            <a:r>
              <a:rPr lang="en-US" sz="1200" b="0" i="0" u="none" strike="noStrike" kern="1200" baseline="0" dirty="0">
                <a:solidFill>
                  <a:schemeClr val="tx1"/>
                </a:solidFill>
                <a:latin typeface="+mn-lt"/>
                <a:ea typeface="+mn-ea"/>
                <a:cs typeface="+mn-cs"/>
              </a:rPr>
              <a:t>nudges the coarser scales only, but is otherwise set up the same way as grid-nudging.</a:t>
            </a:r>
          </a:p>
          <a:p>
            <a:r>
              <a:rPr lang="en-US" sz="1200" b="0" i="0" u="none" strike="noStrike" kern="1200" baseline="0" dirty="0">
                <a:solidFill>
                  <a:schemeClr val="tx1"/>
                </a:solidFill>
                <a:latin typeface="+mn-lt"/>
                <a:ea typeface="+mn-ea"/>
                <a:cs typeface="+mn-cs"/>
              </a:rPr>
              <a:t>This option also nudges geopotential height. The wave numbers defined here are the</a:t>
            </a:r>
          </a:p>
          <a:p>
            <a:r>
              <a:rPr lang="en-US" sz="1200" b="0" i="0" u="none" strike="noStrike" kern="1200" baseline="0" dirty="0">
                <a:solidFill>
                  <a:schemeClr val="tx1"/>
                </a:solidFill>
                <a:latin typeface="+mn-lt"/>
                <a:ea typeface="+mn-ea"/>
                <a:cs typeface="+mn-cs"/>
              </a:rPr>
              <a:t>number of waves contained in the domain, and the number is the maximum one that is</a:t>
            </a:r>
          </a:p>
          <a:p>
            <a:r>
              <a:rPr lang="en-US" sz="1200" b="0" i="0" u="none" strike="noStrike" kern="1200" baseline="0" dirty="0">
                <a:solidFill>
                  <a:schemeClr val="tx1"/>
                </a:solidFill>
                <a:latin typeface="+mn-lt"/>
                <a:ea typeface="+mn-ea"/>
                <a:cs typeface="+mn-cs"/>
              </a:rPr>
              <a:t>nudged.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Spectral nudging preserves large scale atmospheric motions from CESM, and allows WRF to provide the more detailed regional scale dynamics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9EE4D71-1CBD-4053-A361-2337617C0F39}" type="slidenum">
              <a:rPr lang="en-US" smtClean="0"/>
              <a:pPr/>
              <a:t>16</a:t>
            </a:fld>
            <a:endParaRPr lang="en-US"/>
          </a:p>
        </p:txBody>
      </p:sp>
    </p:spTree>
    <p:extLst>
      <p:ext uri="{BB962C8B-B14F-4D97-AF65-F5344CB8AC3E}">
        <p14:creationId xmlns:p14="http://schemas.microsoft.com/office/powerpoint/2010/main" val="2989915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a:solidFill>
                  <a:srgbClr val="0070C0"/>
                </a:solidFill>
              </a:rPr>
              <a:t>Largest estuary in the United States - Encompasses parts of six states and is 64,000 sq. miles  - Home to more than 18 million people - Land-to-water ratio of 15:1 - The largest of any coastal water body in the world - </a:t>
            </a:r>
            <a:r>
              <a:rPr lang="en-US" b="1" u="sng" dirty="0">
                <a:solidFill>
                  <a:srgbClr val="0070C0"/>
                </a:solidFill>
              </a:rPr>
              <a:t>Sensitive to future climate, emissions, and land</a:t>
            </a:r>
            <a:r>
              <a:rPr lang="en-US" b="1" u="sng" baseline="0" dirty="0">
                <a:solidFill>
                  <a:srgbClr val="0070C0"/>
                </a:solidFill>
              </a:rPr>
              <a:t> use changes that serve to alter its </a:t>
            </a:r>
            <a:r>
              <a:rPr lang="en-US" b="1" u="sng" dirty="0">
                <a:solidFill>
                  <a:srgbClr val="0070C0"/>
                </a:solidFill>
              </a:rPr>
              <a:t>atmospheric inputs</a:t>
            </a:r>
          </a:p>
          <a:p>
            <a:endParaRPr lang="en-US" b="1" u="sng"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Modeling results indicate that a 23% reduction in atmospheric nitrogen loading has been achieved through air quality regulations from 2002 to 2012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But </a:t>
            </a:r>
            <a:r>
              <a:rPr lang="en-US" sz="1200" b="1" dirty="0"/>
              <a:t>changes in climate systems are expected to alter key variables and processes within the Watershed and should be examined in concurrence with land use changes that will interact with and potentially exacerbate climate impacts”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Besides damage</a:t>
            </a:r>
            <a:r>
              <a:rPr lang="en-US" sz="1200" b="1" baseline="0" dirty="0"/>
              <a:t> to an already sensitive ecosystem, another aspect </a:t>
            </a:r>
            <a:r>
              <a:rPr lang="en-US" sz="1200" b="1" dirty="0"/>
              <a:t>is that </a:t>
            </a:r>
            <a:r>
              <a:rPr lang="en-US" sz="1200" b="1" baseline="0" dirty="0"/>
              <a:t>r</a:t>
            </a:r>
            <a:r>
              <a:rPr lang="en-US" sz="1200" b="1" dirty="0"/>
              <a:t>ecreation and fisheries are important to the economy in the Chesapeake Bay, and thus clean water and healthy habitats are necessary to support these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b="1" u="sng" dirty="0">
              <a:solidFill>
                <a:srgbClr val="0070C0"/>
              </a:solidFill>
            </a:endParaRPr>
          </a:p>
          <a:p>
            <a:endParaRPr lang="en-US" b="0" u="sng" dirty="0">
              <a:solidFill>
                <a:srgbClr val="0070C0"/>
              </a:solidFill>
            </a:endParaRPr>
          </a:p>
          <a:p>
            <a:endParaRPr lang="en-US" sz="2400" b="0" dirty="0"/>
          </a:p>
          <a:p>
            <a:r>
              <a:rPr lang="en-US" sz="2400" b="0" dirty="0"/>
              <a:t>Chesapeake Bay restoration efforts are improving water quality, habitat and fisheries according the 2016 State of the Bay assessment</a:t>
            </a:r>
          </a:p>
          <a:p>
            <a:pPr lvl="1"/>
            <a:r>
              <a:rPr lang="en-US" sz="2400" b="0" dirty="0"/>
              <a:t>There are sill areas in need of further improvement </a:t>
            </a:r>
          </a:p>
          <a:p>
            <a:pPr lvl="2"/>
            <a:r>
              <a:rPr lang="en-US" sz="2400" b="0" dirty="0"/>
              <a:t>Particularly nutrient loading and oyster and shad fisheries</a:t>
            </a:r>
          </a:p>
          <a:p>
            <a:endParaRPr lang="en-US" b="0" u="sng"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r>
              <a:rPr lang="en-US" b="0" dirty="0"/>
              <a:t>The composition of atmospheric reactive nitrogen deposition is shifting from oxidized (</a:t>
            </a:r>
            <a:r>
              <a:rPr lang="en-US" b="0" dirty="0">
                <a:solidFill>
                  <a:srgbClr val="0070C0"/>
                </a:solidFill>
              </a:rPr>
              <a:t>fossil fuel combustion</a:t>
            </a:r>
            <a:r>
              <a:rPr lang="en-US" b="0" dirty="0"/>
              <a:t>) to reduced (</a:t>
            </a:r>
            <a:r>
              <a:rPr lang="en-US" b="0" dirty="0">
                <a:solidFill>
                  <a:srgbClr val="0070C0"/>
                </a:solidFill>
              </a:rPr>
              <a:t>largely agricultural</a:t>
            </a:r>
            <a:r>
              <a:rPr lang="en-US" b="0" dirty="0"/>
              <a:t>) over the past decade</a:t>
            </a:r>
          </a:p>
          <a:p>
            <a:pPr lvl="1"/>
            <a:r>
              <a:rPr lang="en-US" b="0" dirty="0"/>
              <a:t>Controls of emissions differ</a:t>
            </a:r>
          </a:p>
          <a:p>
            <a:pPr lvl="2"/>
            <a:r>
              <a:rPr lang="en-US" b="0" dirty="0"/>
              <a:t>Fossil fuel combustion emissions regulated under Clean Air Act</a:t>
            </a:r>
          </a:p>
          <a:p>
            <a:pPr lvl="2"/>
            <a:r>
              <a:rPr lang="en-US" b="0" dirty="0"/>
              <a:t>Agricultural best management practices are largely voluntary</a:t>
            </a:r>
          </a:p>
          <a:p>
            <a:pPr lvl="1"/>
            <a:r>
              <a:rPr lang="en-US" b="0" dirty="0"/>
              <a:t>Ecosystem impacts differ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endParaRPr lang="en-US" dirty="0"/>
          </a:p>
          <a:p>
            <a:endParaRPr lang="en-US" dirty="0"/>
          </a:p>
        </p:txBody>
      </p:sp>
      <p:sp>
        <p:nvSpPr>
          <p:cNvPr id="4" name="Slide Number Placeholder 3"/>
          <p:cNvSpPr>
            <a:spLocks noGrp="1"/>
          </p:cNvSpPr>
          <p:nvPr>
            <p:ph type="sldNum" sz="quarter" idx="10"/>
          </p:nvPr>
        </p:nvSpPr>
        <p:spPr/>
        <p:txBody>
          <a:bodyPr/>
          <a:lstStyle/>
          <a:p>
            <a:fld id="{4DDBA382-3C88-4ADB-861F-37760E367E04}" type="slidenum">
              <a:rPr lang="en-US" smtClean="0"/>
              <a:t>2</a:t>
            </a:fld>
            <a:endParaRPr lang="en-US"/>
          </a:p>
        </p:txBody>
      </p:sp>
    </p:spTree>
    <p:extLst>
      <p:ext uri="{BB962C8B-B14F-4D97-AF65-F5344CB8AC3E}">
        <p14:creationId xmlns:p14="http://schemas.microsoft.com/office/powerpoint/2010/main" val="2094734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Recognizing</a:t>
            </a:r>
            <a:r>
              <a:rPr lang="en-US" sz="1200" b="1" baseline="0" dirty="0"/>
              <a:t> the need to improve water quality in the Bay, the </a:t>
            </a:r>
            <a:r>
              <a:rPr lang="en-US" sz="1200" b="1" dirty="0"/>
              <a:t>Chesapeake Bay Program was established in 1983 as a federal, state and local partnership, including non-profits</a:t>
            </a:r>
            <a:r>
              <a:rPr lang="en-US" sz="1200" b="1" baseline="0" dirty="0"/>
              <a:t> and academic institutions.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EPA ORD has been providing atmospheric nitrogen loading estimates for more than two decades</a:t>
            </a:r>
            <a:r>
              <a:rPr lang="en-US" sz="1200" b="1" baseline="0" dirty="0"/>
              <a:t>.</a:t>
            </a:r>
            <a:endParaRPr lang="en-US" sz="1200" b="1" dirty="0"/>
          </a:p>
          <a:p>
            <a:endParaRPr lang="en-US" sz="1200" b="1" dirty="0"/>
          </a:p>
          <a:p>
            <a:r>
              <a:rPr lang="en-US" sz="1200" b="1" i="0" kern="1200" dirty="0">
                <a:solidFill>
                  <a:schemeClr val="tx1"/>
                </a:solidFill>
                <a:effectLst/>
                <a:latin typeface="+mn-lt"/>
                <a:ea typeface="+mn-ea"/>
                <a:cs typeface="+mn-cs"/>
              </a:rPr>
              <a:t>EPA works with federal and state agencies, non-profit organizations and academic institutions to coordinate restoration of the Chesapeake Bay and its watershed through the </a:t>
            </a:r>
            <a:r>
              <a:rPr lang="en-US" sz="1200" b="1" i="0" kern="1200" dirty="0">
                <a:solidFill>
                  <a:schemeClr val="tx1"/>
                </a:solidFill>
                <a:effectLst/>
                <a:latin typeface="+mn-lt"/>
                <a:ea typeface="+mn-ea"/>
                <a:cs typeface="+mn-cs"/>
                <a:hlinkClick r:id="rId3"/>
              </a:rPr>
              <a:t>Chesapeake Bay Program</a:t>
            </a:r>
            <a:r>
              <a:rPr lang="en-US" sz="1200" b="1" i="0" kern="1200" dirty="0">
                <a:solidFill>
                  <a:schemeClr val="tx1"/>
                </a:solidFill>
                <a:effectLst/>
                <a:latin typeface="+mn-lt"/>
                <a:ea typeface="+mn-ea"/>
                <a:cs typeface="+mn-cs"/>
              </a:rPr>
              <a:t>. On December 29, 2010</a:t>
            </a:r>
            <a:r>
              <a:rPr lang="en-US" sz="1200" b="0" i="0" kern="1200" dirty="0">
                <a:solidFill>
                  <a:schemeClr val="tx1"/>
                </a:solidFill>
                <a:effectLst/>
                <a:latin typeface="+mn-lt"/>
                <a:ea typeface="+mn-ea"/>
                <a:cs typeface="+mn-cs"/>
              </a:rPr>
              <a:t>, the </a:t>
            </a:r>
            <a:r>
              <a:rPr lang="en-US" sz="1200" b="1" i="0" kern="1200" dirty="0">
                <a:solidFill>
                  <a:schemeClr val="tx1"/>
                </a:solidFill>
                <a:effectLst/>
                <a:latin typeface="+mn-lt"/>
                <a:ea typeface="+mn-ea"/>
                <a:cs typeface="+mn-cs"/>
              </a:rPr>
              <a:t>EPA established the Chesapeake Bay Total Maximum Daily Load (TMDL). The TMDL is a historic and comprehensive "pollution diet" to restore clean water in the Chesapeake Bay and the region's streams, creeks, and rivers.</a:t>
            </a:r>
          </a:p>
          <a:p>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baseline="0" dirty="0"/>
          </a:p>
          <a:p>
            <a:r>
              <a:rPr lang="en-US" sz="1200" b="0" i="0" kern="1200" dirty="0">
                <a:solidFill>
                  <a:schemeClr val="tx1"/>
                </a:solidFill>
                <a:effectLst/>
                <a:latin typeface="+mn-lt"/>
                <a:ea typeface="+mn-ea"/>
                <a:cs typeface="+mn-cs"/>
              </a:rPr>
              <a:t>The TMDL is the largest ever developed by EPA, encompassing a 64,000-square-mile watershed. The TMDL identifies the necessary pollution reductions from major sources of nitrogen, phosphorus and sediment across the Bay jurisdictions and sets pollution limits necessary to meet water quality standards. Bay jurisdictions include Delaware, Maryland, New York, Pennsylvania, Virginia, West Virginia and the District of Columbia.</a:t>
            </a:r>
          </a:p>
          <a:p>
            <a:r>
              <a:rPr lang="en-US" sz="1200" b="0" i="0" kern="1200" dirty="0">
                <a:solidFill>
                  <a:schemeClr val="tx1"/>
                </a:solidFill>
                <a:effectLst/>
                <a:latin typeface="+mn-lt"/>
                <a:ea typeface="+mn-ea"/>
                <a:cs typeface="+mn-cs"/>
              </a:rPr>
              <a:t>Specifically, the TMDL set Bay watershed limits of 185.9 million pounds of nitrogen, 12.5 million pounds of phosphorus and 6.45 billion pounds of sediment per year. This equates to a 25 percent reduction in nitrogen, 24 percent reduction in phosphorus and 20 percent reduction in sediment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3</a:t>
            </a:fld>
            <a:endParaRPr lang="en-US"/>
          </a:p>
        </p:txBody>
      </p:sp>
    </p:spTree>
    <p:extLst>
      <p:ext uri="{BB962C8B-B14F-4D97-AF65-F5344CB8AC3E}">
        <p14:creationId xmlns:p14="http://schemas.microsoft.com/office/powerpoint/2010/main" val="439117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 typeface="Arial" panose="020B0604020202020204" pitchFamily="34" charset="0"/>
              <a:buChar char="•"/>
            </a:pPr>
            <a:r>
              <a:rPr lang="en-US" b="1" dirty="0">
                <a:effectLst/>
              </a:rPr>
              <a:t>In this work we advance and apply a</a:t>
            </a:r>
            <a:r>
              <a:rPr lang="en-US" b="1" baseline="0" dirty="0">
                <a:effectLst/>
              </a:rPr>
              <a:t> dynamically downscaling method, which I will not delve into detail here, but just say that the coarser resolution global model, based on CESM1.0 provides the ICONs and BCONs to the finer scale regional WRF-CMAQ-EPIC model, in this case 36x36 km, so we can represent the impacts of global climate change on regional meteorology and air quality in the future. </a:t>
            </a:r>
          </a:p>
          <a:p>
            <a:pPr marL="171450" indent="-171450">
              <a:buFont typeface="Arial" panose="020B0604020202020204" pitchFamily="34" charset="0"/>
              <a:buChar char="•"/>
            </a:pPr>
            <a:endParaRPr lang="en-US" b="1" baseline="0" dirty="0">
              <a:effectLst/>
            </a:endParaRPr>
          </a:p>
          <a:p>
            <a:pPr marL="171450" indent="-171450">
              <a:buFont typeface="Arial" panose="020B0604020202020204" pitchFamily="34" charset="0"/>
              <a:buChar char="•"/>
            </a:pPr>
            <a:r>
              <a:rPr lang="en-US" b="1" dirty="0">
                <a:effectLst/>
              </a:rPr>
              <a:t>The modified WRF-CMAQ system</a:t>
            </a:r>
            <a:r>
              <a:rPr lang="en-US" b="1" baseline="0" dirty="0">
                <a:effectLst/>
              </a:rPr>
              <a:t> is also coupled to  </a:t>
            </a:r>
            <a:r>
              <a:rPr lang="en-US" sz="1200" b="1" dirty="0"/>
              <a:t>EPIC (Environmental Policy Integrated Climate) </a:t>
            </a:r>
            <a:r>
              <a:rPr lang="en-US" sz="1200" b="1" dirty="0">
                <a:sym typeface="Wingdings" panose="05000000000000000000" pitchFamily="2" charset="2"/>
              </a:rPr>
              <a:t>  </a:t>
            </a:r>
            <a:r>
              <a:rPr lang="en-US" sz="1200" b="1" dirty="0"/>
              <a:t>models agricultural cropping management and soil biogeochemical processes for input to CMAQ for improved nutrient</a:t>
            </a:r>
            <a:r>
              <a:rPr lang="en-US" sz="1200" b="1" baseline="0" dirty="0"/>
              <a:t> modeling (e.g., NH3 emissions and NH4 fate)</a:t>
            </a:r>
          </a:p>
          <a:p>
            <a:pPr marL="171450" indent="-171450">
              <a:buFont typeface="Arial" panose="020B0604020202020204" pitchFamily="34" charset="0"/>
              <a:buChar char="•"/>
            </a:pPr>
            <a:endParaRPr lang="en-US" sz="1200" b="1" baseline="0" dirty="0"/>
          </a:p>
          <a:p>
            <a:pPr marL="171450" indent="-171450">
              <a:buFont typeface="Arial" panose="020B0604020202020204" pitchFamily="34" charset="0"/>
              <a:buChar char="•"/>
            </a:pPr>
            <a:r>
              <a:rPr lang="en-US" sz="1200" b="1" baseline="0" dirty="0"/>
              <a:t>This model design is a relative optimistic future, where the global CESM model is driven by Representative Concentration Pathway scenario 4.5 emissions, and the regional CMAQ simulation applies future projections to 2040 based on federal and state regulations and predicted measures to 2040.  </a:t>
            </a:r>
          </a:p>
          <a:p>
            <a:pPr marL="171450" indent="-171450">
              <a:buFont typeface="Arial" panose="020B0604020202020204" pitchFamily="34" charset="0"/>
              <a:buChar char="•"/>
            </a:pPr>
            <a:endParaRPr lang="en-US" sz="1200" b="1" baseline="0" dirty="0"/>
          </a:p>
          <a:p>
            <a:pPr marL="171450" indent="-171450">
              <a:buFont typeface="Arial" panose="020B0604020202020204" pitchFamily="34" charset="0"/>
              <a:buChar char="•"/>
            </a:pPr>
            <a:r>
              <a:rPr lang="en-US" sz="1200" b="1" baseline="0" dirty="0"/>
              <a:t>Two downscaled CESM RCP4.5 periods, a current period of 1995  - 2004 and a future period 2045 – 2054.  </a:t>
            </a:r>
          </a:p>
          <a:p>
            <a:pPr marL="0" indent="0">
              <a:buFont typeface="Arial" panose="020B0604020202020204" pitchFamily="34" charset="0"/>
              <a:buNone/>
            </a:pPr>
            <a:endParaRPr lang="en-US" sz="1200" b="1" baseline="0" dirty="0"/>
          </a:p>
          <a:p>
            <a:pPr marL="171450" indent="-171450">
              <a:buFont typeface="Arial" panose="020B0604020202020204" pitchFamily="34" charset="0"/>
              <a:buChar char="•"/>
            </a:pPr>
            <a:r>
              <a:rPr lang="en-US" b="0" dirty="0">
                <a:effectLst/>
              </a:rPr>
              <a:t>The radiative forcing pathway of the RCP4.5 scenario is comparable to a number of climate policy scenarios and several low-emissions reference scenarios in the literature, such as the IPCC</a:t>
            </a:r>
            <a:r>
              <a:rPr lang="en-US" b="0" baseline="0" dirty="0">
                <a:effectLst/>
              </a:rPr>
              <a:t> </a:t>
            </a:r>
            <a:r>
              <a:rPr lang="en-US" b="0" dirty="0">
                <a:effectLst/>
              </a:rPr>
              <a:t>SRES B1 scenario.  Stabilizes anthropogenic</a:t>
            </a:r>
            <a:r>
              <a:rPr lang="en-US" b="0" baseline="0" dirty="0">
                <a:effectLst/>
              </a:rPr>
              <a:t> forcing at 4.5 W m2 by 2100.  </a:t>
            </a:r>
            <a:r>
              <a:rPr lang="en-US" b="0" dirty="0">
                <a:effectLst/>
              </a:rPr>
              <a:t>  3-month spin-up period for WRF to</a:t>
            </a:r>
            <a:r>
              <a:rPr lang="en-US" b="0" baseline="0" dirty="0">
                <a:effectLst/>
              </a:rPr>
              <a:t> drive CMAQ</a:t>
            </a:r>
            <a:r>
              <a:rPr lang="en-US" b="0" dirty="0">
                <a:effectLst/>
              </a:rPr>
              <a:t>.</a:t>
            </a:r>
          </a:p>
          <a:p>
            <a:endParaRPr lang="en-US" dirty="0"/>
          </a:p>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4</a:t>
            </a:fld>
            <a:endParaRPr lang="en-US"/>
          </a:p>
        </p:txBody>
      </p:sp>
    </p:spTree>
    <p:extLst>
      <p:ext uri="{BB962C8B-B14F-4D97-AF65-F5344CB8AC3E}">
        <p14:creationId xmlns:p14="http://schemas.microsoft.com/office/powerpoint/2010/main" val="902146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1 and 2 improve the consistency between CMAQ and WRF-Noah, uses a </a:t>
            </a:r>
            <a:r>
              <a:rPr lang="en-US" b="1" baseline="0" dirty="0">
                <a:solidFill>
                  <a:srgbClr val="FF0000"/>
                </a:solidFill>
                <a:sym typeface="Wingdings" panose="05000000000000000000" pitchFamily="2" charset="2"/>
              </a:rPr>
              <a:t>k</a:t>
            </a:r>
            <a:r>
              <a:rPr lang="en-US" b="1" dirty="0">
                <a:solidFill>
                  <a:srgbClr val="FF0000"/>
                </a:solidFill>
              </a:rPr>
              <a:t>ey parameter for CMAQ deposition (additional canopy moisture content correction)</a:t>
            </a:r>
          </a:p>
          <a:p>
            <a:endParaRPr lang="en-US" b="1" baseline="0" dirty="0"/>
          </a:p>
          <a:p>
            <a:r>
              <a:rPr lang="en-US" b="1" baseline="0" dirty="0"/>
              <a:t>3 Addresses the differences between outdated default Noah Vegetation Table, and the satellite derived vegetation</a:t>
            </a:r>
          </a:p>
          <a:p>
            <a:r>
              <a:rPr lang="en-US" b="1" baseline="0" dirty="0"/>
              <a:t>4 Addresses inconsistencies in the significantly outdated (&gt; 25 years) hydraulic properties in the Noah soil table – and values used within CMAQ LSM_MOD.F</a:t>
            </a:r>
          </a:p>
          <a:p>
            <a:r>
              <a:rPr lang="en-US" b="1" baseline="0" dirty="0"/>
              <a:t>5 Addresses western O3 biases that are masked in PX simulations by exaggerated vegetation fractions </a:t>
            </a:r>
            <a:r>
              <a:rPr lang="en-US" b="1" baseline="0" dirty="0">
                <a:sym typeface="Wingdings" panose="05000000000000000000" pitchFamily="2" charset="2"/>
              </a:rPr>
              <a:t> increases O3 DDEP to soil, especially in drier soil regions of the west</a:t>
            </a:r>
            <a:endParaRPr lang="en-US" b="1" baseline="0" dirty="0"/>
          </a:p>
          <a:p>
            <a:r>
              <a:rPr lang="en-US" b="1" baseline="0" dirty="0"/>
              <a:t>6 Improves the consistency between Noah soil simulations with EPIC and CMAQ for wind blown dust and bidirectional NH3 exchange applications</a:t>
            </a:r>
          </a:p>
          <a:p>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a:t>
            </a:r>
            <a:r>
              <a:rPr lang="en-US" b="1" baseline="0" dirty="0"/>
              <a:t> that </a:t>
            </a:r>
            <a:r>
              <a:rPr lang="en-US" b="1" dirty="0"/>
              <a:t>I will </a:t>
            </a:r>
            <a:r>
              <a:rPr lang="en-US" b="1" baseline="0" dirty="0"/>
              <a:t>not provide the typical slide on all model configurations used here, as it has been shown and discussed at length here and other conferences, but we can discuss further if you’d like.  I’d rather jump right into the results and discussion.  </a:t>
            </a:r>
            <a:endParaRPr lang="en-US" b="1" dirty="0"/>
          </a:p>
          <a:p>
            <a:endParaRPr lang="en-US" dirty="0"/>
          </a:p>
        </p:txBody>
      </p:sp>
      <p:sp>
        <p:nvSpPr>
          <p:cNvPr id="4" name="Slide Number Placeholder 3"/>
          <p:cNvSpPr>
            <a:spLocks noGrp="1"/>
          </p:cNvSpPr>
          <p:nvPr>
            <p:ph type="sldNum" sz="quarter" idx="10"/>
          </p:nvPr>
        </p:nvSpPr>
        <p:spPr/>
        <p:txBody>
          <a:bodyPr/>
          <a:lstStyle/>
          <a:p>
            <a:fld id="{17306BBD-21D0-4D75-9D36-6DD4624B4CBB}" type="slidenum">
              <a:rPr lang="en-US" smtClean="0"/>
              <a:t>5</a:t>
            </a:fld>
            <a:endParaRPr lang="en-US"/>
          </a:p>
        </p:txBody>
      </p:sp>
    </p:spTree>
    <p:extLst>
      <p:ext uri="{BB962C8B-B14F-4D97-AF65-F5344CB8AC3E}">
        <p14:creationId xmlns:p14="http://schemas.microsoft.com/office/powerpoint/2010/main" val="1892820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FF0000"/>
                </a:solidFill>
                <a:latin typeface="Gill Sans MT" panose="020B0502020104020203" pitchFamily="34" charset="0"/>
              </a:rPr>
              <a:t>Looking at climate changes, the 10 year annual mean 2-meter</a:t>
            </a:r>
            <a:r>
              <a:rPr lang="en-US" sz="1200" b="1" baseline="0" dirty="0">
                <a:solidFill>
                  <a:srgbClr val="FF0000"/>
                </a:solidFill>
                <a:latin typeface="Gill Sans MT" panose="020B0502020104020203" pitchFamily="34" charset="0"/>
              </a:rPr>
              <a:t> temperature (T2 – top left bar charts) shows</a:t>
            </a:r>
            <a:r>
              <a:rPr lang="en-US" sz="1200" b="1" dirty="0">
                <a:solidFill>
                  <a:srgbClr val="FF0000"/>
                </a:solidFill>
                <a:latin typeface="Gill Sans MT" panose="020B0502020104020203" pitchFamily="34" charset="0"/>
              </a:rPr>
              <a:t> clear increase over Chesapeake Bay, where</a:t>
            </a:r>
            <a:r>
              <a:rPr lang="en-US" sz="1200" b="1" baseline="0" dirty="0">
                <a:solidFill>
                  <a:srgbClr val="FF0000"/>
                </a:solidFill>
                <a:latin typeface="Gill Sans MT" panose="020B0502020104020203" pitchFamily="34" charset="0"/>
              </a:rPr>
              <a:t> all annual warmer and cooler years compared to the 10-year mean in the future are warmer than the current period.</a:t>
            </a:r>
          </a:p>
          <a:p>
            <a:endParaRPr lang="en-US" sz="1200" b="1" baseline="0" dirty="0">
              <a:solidFill>
                <a:srgbClr val="FF0000"/>
              </a:solidFill>
              <a:latin typeface="Gill Sans MT" panose="020B0502020104020203" pitchFamily="34" charset="0"/>
            </a:endParaRPr>
          </a:p>
          <a:p>
            <a:r>
              <a:rPr lang="en-US" sz="1200" b="1" baseline="0" dirty="0">
                <a:solidFill>
                  <a:srgbClr val="FF0000"/>
                </a:solidFill>
                <a:latin typeface="Gill Sans MT" panose="020B0502020104020203" pitchFamily="34" charset="0"/>
              </a:rPr>
              <a:t>While the warming is widespread across the U.S., there are clear spatial and seasonal differences (right spatial plots), with some of the greatest warming found in the west, west-northwest, and central U.S.</a:t>
            </a:r>
          </a:p>
          <a:p>
            <a:endParaRPr lang="en-US" sz="1200" b="1" baseline="0" dirty="0">
              <a:solidFill>
                <a:srgbClr val="FF0000"/>
              </a:solidFill>
              <a:latin typeface="Gill Sans MT" panose="020B0502020104020203" pitchFamily="34" charset="0"/>
            </a:endParaRPr>
          </a:p>
          <a:p>
            <a:r>
              <a:rPr lang="en-US" sz="1200" b="1" baseline="0" dirty="0">
                <a:solidFill>
                  <a:srgbClr val="FF0000"/>
                </a:solidFill>
                <a:latin typeface="Gill Sans MT" panose="020B0502020104020203" pitchFamily="34" charset="0"/>
              </a:rPr>
              <a:t>The 10-year annual mean T2 (lower plots) shows mean increases over the Chesapeake Bay watershed of about 1.7C, with a max near 2.0C.</a:t>
            </a:r>
            <a:endParaRPr lang="en-US" sz="1200" b="1" dirty="0">
              <a:solidFill>
                <a:srgbClr val="FF0000"/>
              </a:solidFill>
              <a:latin typeface="Gill Sans MT" panose="020B0502020104020203" pitchFamily="34" charset="0"/>
            </a:endParaRPr>
          </a:p>
          <a:p>
            <a:endParaRPr lang="en-US" sz="1200" b="1" dirty="0">
              <a:solidFill>
                <a:srgbClr val="FF0000"/>
              </a:solidFill>
              <a:latin typeface="Gill Sans MT" panose="020B0502020104020203" pitchFamily="34" charset="0"/>
            </a:endParaRPr>
          </a:p>
          <a:p>
            <a:r>
              <a:rPr lang="en-US" sz="1200" b="1" dirty="0">
                <a:solidFill>
                  <a:srgbClr val="FF0000"/>
                </a:solidFill>
                <a:latin typeface="Gill Sans MT" panose="020B0502020104020203" pitchFamily="34" charset="0"/>
              </a:rPr>
              <a:t>(+2.0° C for CONUS; Yahya et al., 2017-Downscaled</a:t>
            </a:r>
            <a:r>
              <a:rPr lang="en-US" sz="1200" b="1" baseline="0" dirty="0">
                <a:solidFill>
                  <a:srgbClr val="FF0000"/>
                </a:solidFill>
                <a:latin typeface="Gill Sans MT" panose="020B0502020104020203" pitchFamily="34" charset="0"/>
              </a:rPr>
              <a:t> </a:t>
            </a:r>
            <a:r>
              <a:rPr lang="en-US" sz="1200" b="1" dirty="0">
                <a:solidFill>
                  <a:srgbClr val="FF0000"/>
                </a:solidFill>
                <a:latin typeface="Gill Sans MT" panose="020B0502020104020203" pitchFamily="34" charset="0"/>
              </a:rPr>
              <a:t>RCP4.5 with fully coupled chemistry WRF-</a:t>
            </a:r>
            <a:r>
              <a:rPr lang="en-US" sz="1200" b="1" dirty="0" err="1">
                <a:solidFill>
                  <a:srgbClr val="FF0000"/>
                </a:solidFill>
                <a:latin typeface="Gill Sans MT" panose="020B0502020104020203" pitchFamily="34" charset="0"/>
              </a:rPr>
              <a:t>Chem</a:t>
            </a:r>
            <a:r>
              <a:rPr lang="en-US" sz="1200" b="1" dirty="0">
                <a:solidFill>
                  <a:srgbClr val="FF0000"/>
                </a:solidFill>
                <a:latin typeface="Gill Sans MT" panose="020B0502020104020203" pitchFamily="34" charset="0"/>
              </a:rPr>
              <a:t> model)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Decadal application of WRF/</a:t>
            </a:r>
            <a:r>
              <a:rPr lang="en-US" sz="1200" b="0" i="0" kern="1200" dirty="0" err="1">
                <a:solidFill>
                  <a:schemeClr val="tx1"/>
                </a:solidFill>
                <a:effectLst/>
                <a:latin typeface="+mn-lt"/>
                <a:ea typeface="+mn-ea"/>
                <a:cs typeface="+mn-cs"/>
              </a:rPr>
              <a:t>chem</a:t>
            </a:r>
            <a:r>
              <a:rPr lang="en-US" sz="1200" b="0" i="0" kern="1200" dirty="0">
                <a:solidFill>
                  <a:schemeClr val="tx1"/>
                </a:solidFill>
                <a:effectLst/>
                <a:latin typeface="+mn-lt"/>
                <a:ea typeface="+mn-ea"/>
                <a:cs typeface="+mn-cs"/>
              </a:rPr>
              <a:t> for regional air quality and climate modeling over the U.S. under the representative concentration pathways scenarios. Part 2: Current vs. future simulations</a:t>
            </a:r>
          </a:p>
          <a:p>
            <a:endParaRPr lang="en-US" dirty="0"/>
          </a:p>
        </p:txBody>
      </p:sp>
      <p:sp>
        <p:nvSpPr>
          <p:cNvPr id="4" name="Slide Number Placeholder 3"/>
          <p:cNvSpPr>
            <a:spLocks noGrp="1"/>
          </p:cNvSpPr>
          <p:nvPr>
            <p:ph type="sldNum" sz="quarter" idx="10"/>
          </p:nvPr>
        </p:nvSpPr>
        <p:spPr/>
        <p:txBody>
          <a:bodyPr/>
          <a:lstStyle/>
          <a:p>
            <a:fld id="{17306BBD-21D0-4D75-9D36-6DD4624B4CBB}" type="slidenum">
              <a:rPr lang="en-US" smtClean="0"/>
              <a:t>6</a:t>
            </a:fld>
            <a:endParaRPr lang="en-US"/>
          </a:p>
        </p:txBody>
      </p:sp>
    </p:spTree>
    <p:extLst>
      <p:ext uri="{BB962C8B-B14F-4D97-AF65-F5344CB8AC3E}">
        <p14:creationId xmlns:p14="http://schemas.microsoft.com/office/powerpoint/2010/main" val="2495310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Similar plots for </a:t>
            </a:r>
            <a:r>
              <a:rPr lang="en-US" b="1" dirty="0" err="1"/>
              <a:t>precip</a:t>
            </a:r>
            <a:r>
              <a:rPr lang="en-US" b="1" dirty="0"/>
              <a:t> expectedly</a:t>
            </a:r>
            <a:r>
              <a:rPr lang="en-US" b="1" baseline="0" dirty="0"/>
              <a:t> show a more complex story given the complex interactions on precipitation formation, but the 10-year annual total precipitation over the Chesapeake Bay shows a slightly wetter 10 year mean, with more </a:t>
            </a:r>
            <a:r>
              <a:rPr lang="en-US" b="1" baseline="0" dirty="0" err="1"/>
              <a:t>interannual</a:t>
            </a:r>
            <a:r>
              <a:rPr lang="en-US" b="1" baseline="0" dirty="0"/>
              <a:t> variability</a:t>
            </a:r>
          </a:p>
          <a:p>
            <a:endParaRPr lang="en-US" baseline="0" dirty="0"/>
          </a:p>
          <a:p>
            <a:r>
              <a:rPr lang="en-US" dirty="0"/>
              <a:t>Seasonal and spatial differences over the whole</a:t>
            </a:r>
            <a:r>
              <a:rPr lang="en-US" baseline="0" dirty="0"/>
              <a:t> </a:t>
            </a:r>
            <a:r>
              <a:rPr lang="en-US" dirty="0"/>
              <a:t>U.S. in the changes, but typically drier west, and more variable eastern U.S. changes (plenty</a:t>
            </a:r>
            <a:r>
              <a:rPr lang="en-US" baseline="0" dirty="0"/>
              <a:t> more discussion on this).</a:t>
            </a:r>
          </a:p>
          <a:p>
            <a:endParaRPr lang="en-US" baseline="0" dirty="0"/>
          </a:p>
          <a:p>
            <a:r>
              <a:rPr lang="en-US" dirty="0"/>
              <a:t>Overall for the 10 year annual total precipitation</a:t>
            </a:r>
            <a:r>
              <a:rPr lang="en-US" baseline="0" dirty="0"/>
              <a:t> changes over the </a:t>
            </a:r>
            <a:r>
              <a:rPr lang="en-US" dirty="0"/>
              <a:t>Chesapeake Bay watershed there are</a:t>
            </a:r>
            <a:r>
              <a:rPr lang="en-US" baseline="0" dirty="0"/>
              <a:t> on average increased precipitation of about 42 cm, but the range in minimum and maximum changes is large.  </a:t>
            </a:r>
            <a:endParaRPr lang="en-US" dirty="0"/>
          </a:p>
        </p:txBody>
      </p:sp>
      <p:sp>
        <p:nvSpPr>
          <p:cNvPr id="4" name="Slide Number Placeholder 3"/>
          <p:cNvSpPr>
            <a:spLocks noGrp="1"/>
          </p:cNvSpPr>
          <p:nvPr>
            <p:ph type="sldNum" sz="quarter" idx="10"/>
          </p:nvPr>
        </p:nvSpPr>
        <p:spPr/>
        <p:txBody>
          <a:bodyPr/>
          <a:lstStyle/>
          <a:p>
            <a:fld id="{17306BBD-21D0-4D75-9D36-6DD4624B4CBB}" type="slidenum">
              <a:rPr lang="en-US" smtClean="0"/>
              <a:t>7</a:t>
            </a:fld>
            <a:endParaRPr lang="en-US"/>
          </a:p>
        </p:txBody>
      </p:sp>
    </p:spTree>
    <p:extLst>
      <p:ext uri="{BB962C8B-B14F-4D97-AF65-F5344CB8AC3E}">
        <p14:creationId xmlns:p14="http://schemas.microsoft.com/office/powerpoint/2010/main" val="2781972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a:t>
            </a:r>
            <a:r>
              <a:rPr lang="en-US" b="1" baseline="0" dirty="0"/>
              <a:t> cannot compare historical CESM RCP4.5 downscaled runs to direct observations as the climate run is just a climate scenario driven forecast, not necessarily representative of any specific point in space/time. Thus we should  only compare climatological averages, and comparisons against reanalysis datasets are well suited for such comparisons.</a:t>
            </a:r>
          </a:p>
          <a:p>
            <a:endParaRPr lang="en-US" b="1" baseline="0" dirty="0"/>
          </a:p>
          <a:p>
            <a:r>
              <a:rPr lang="en-US" b="1" dirty="0"/>
              <a:t>Precipitation on top, and 2-m</a:t>
            </a:r>
            <a:r>
              <a:rPr lang="en-US" b="1" baseline="0" dirty="0"/>
              <a:t> temperature on bottom.  </a:t>
            </a:r>
            <a:r>
              <a:rPr lang="en-US" b="1" dirty="0"/>
              <a:t>10 year average monthly precipitation for each month for Jan – Dec on left, and cumulative distribution analyses</a:t>
            </a:r>
            <a:r>
              <a:rPr lang="en-US" b="1" baseline="0" dirty="0"/>
              <a:t> for each season on right.</a:t>
            </a:r>
          </a:p>
          <a:p>
            <a:endParaRPr lang="en-US" dirty="0"/>
          </a:p>
          <a:p>
            <a:r>
              <a:rPr lang="en-US" b="1" dirty="0"/>
              <a:t>CURR Temperature</a:t>
            </a:r>
            <a:r>
              <a:rPr lang="en-US" b="1" baseline="0" dirty="0"/>
              <a:t> agrees well with CFSR (slight systematic warm bias), and overall warmer atmosphere in future with monthly FUT averages above CURR, and shift of CDF to the right for daily average temperatures.  </a:t>
            </a:r>
          </a:p>
          <a:p>
            <a:endParaRPr lang="en-US" baseline="0" dirty="0"/>
          </a:p>
          <a:p>
            <a:r>
              <a:rPr lang="en-US" b="1" baseline="0" dirty="0"/>
              <a:t>Precipitation more interesting.  Good agreement with NARR, except in summer, where precipitation is </a:t>
            </a:r>
            <a:r>
              <a:rPr lang="en-US" b="1" baseline="0" dirty="0" err="1"/>
              <a:t>overpredicted</a:t>
            </a:r>
            <a:r>
              <a:rPr lang="en-US" b="1" baseline="0" dirty="0"/>
              <a:t> in Chesapeake Bay (especially at the higher </a:t>
            </a:r>
            <a:r>
              <a:rPr lang="en-US" b="1" baseline="0" dirty="0" err="1"/>
              <a:t>precip</a:t>
            </a:r>
            <a:r>
              <a:rPr lang="en-US" b="1" baseline="0" dirty="0"/>
              <a:t> rates). Consistently wetter average  FUT winter and early spring, but more variable FUT changes in late spring, summer, and fall.</a:t>
            </a:r>
          </a:p>
          <a:p>
            <a:endParaRPr lang="en-US" b="1" baseline="0" dirty="0"/>
          </a:p>
          <a:p>
            <a:r>
              <a:rPr lang="en-US" b="1" baseline="0" dirty="0"/>
              <a:t>Overall, good representation of the current climate by downscaled CESM to WRF against the reanalysis.  </a:t>
            </a:r>
            <a:endParaRPr lang="en-US" b="1" dirty="0"/>
          </a:p>
        </p:txBody>
      </p:sp>
      <p:sp>
        <p:nvSpPr>
          <p:cNvPr id="4" name="Slide Number Placeholder 3"/>
          <p:cNvSpPr>
            <a:spLocks noGrp="1"/>
          </p:cNvSpPr>
          <p:nvPr>
            <p:ph type="sldNum" sz="quarter" idx="10"/>
          </p:nvPr>
        </p:nvSpPr>
        <p:spPr/>
        <p:txBody>
          <a:bodyPr/>
          <a:lstStyle/>
          <a:p>
            <a:fld id="{17306BBD-21D0-4D75-9D36-6DD4624B4CBB}" type="slidenum">
              <a:rPr lang="en-US" smtClean="0"/>
              <a:t>8</a:t>
            </a:fld>
            <a:endParaRPr lang="en-US"/>
          </a:p>
        </p:txBody>
      </p:sp>
    </p:spTree>
    <p:extLst>
      <p:ext uri="{BB962C8B-B14F-4D97-AF65-F5344CB8AC3E}">
        <p14:creationId xmlns:p14="http://schemas.microsoft.com/office/powerpoint/2010/main" val="4278144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i="0" u="none" strike="noStrike" kern="1200" baseline="0" dirty="0">
                <a:solidFill>
                  <a:schemeClr val="tx1"/>
                </a:solidFill>
                <a:latin typeface="+mn-lt"/>
                <a:ea typeface="+mn-ea"/>
                <a:cs typeface="+mn-cs"/>
              </a:rPr>
              <a:t>Highly comprehensive future emissions dataset are projected from the 2011 NEI base case either by running models to estimate future year emissions from specific types of emission sources (e.g., EGUs, and </a:t>
            </a:r>
            <a:r>
              <a:rPr lang="en-US" sz="1200" b="1" i="0" u="none" strike="noStrike" kern="1200" baseline="0" dirty="0" err="1">
                <a:solidFill>
                  <a:schemeClr val="tx1"/>
                </a:solidFill>
                <a:latin typeface="+mn-lt"/>
                <a:ea typeface="+mn-ea"/>
                <a:cs typeface="+mn-cs"/>
              </a:rPr>
              <a:t>onroad</a:t>
            </a:r>
            <a:r>
              <a:rPr lang="en-US" sz="1200" b="1" i="0" u="none" strike="noStrike" kern="1200" baseline="0" dirty="0">
                <a:solidFill>
                  <a:schemeClr val="tx1"/>
                </a:solidFill>
                <a:latin typeface="+mn-lt"/>
                <a:ea typeface="+mn-ea"/>
                <a:cs typeface="+mn-cs"/>
              </a:rPr>
              <a:t> and </a:t>
            </a:r>
            <a:r>
              <a:rPr lang="en-US" sz="1200" b="1" i="0" u="none" strike="noStrike" kern="1200" baseline="0" dirty="0" err="1">
                <a:solidFill>
                  <a:schemeClr val="tx1"/>
                </a:solidFill>
                <a:latin typeface="+mn-lt"/>
                <a:ea typeface="+mn-ea"/>
                <a:cs typeface="+mn-cs"/>
              </a:rPr>
              <a:t>nonroad</a:t>
            </a:r>
            <a:r>
              <a:rPr lang="en-US" sz="1200" b="1" i="0" u="none" strike="noStrike" kern="1200" baseline="0" dirty="0">
                <a:solidFill>
                  <a:schemeClr val="tx1"/>
                </a:solidFill>
                <a:latin typeface="+mn-lt"/>
                <a:ea typeface="+mn-ea"/>
                <a:cs typeface="+mn-cs"/>
              </a:rPr>
              <a:t> mobile sources), or for other types of sources by adjusting the base year emissions according to the best estimate of changes expected to occur in the intervening years (e.g., non-EGU point and nonpoint sources). </a:t>
            </a:r>
          </a:p>
          <a:p>
            <a:endParaRPr lang="en-US" sz="1200" b="0" i="0" u="none" strike="noStrike" kern="1200" baseline="0" dirty="0">
              <a:solidFill>
                <a:schemeClr val="tx1"/>
              </a:solidFill>
              <a:latin typeface="+mn-lt"/>
              <a:ea typeface="+mn-ea"/>
              <a:cs typeface="+mn-cs"/>
            </a:endParaRPr>
          </a:p>
          <a:p>
            <a:r>
              <a:rPr lang="en-US" b="1" baseline="0" dirty="0"/>
              <a:t>Examples:</a:t>
            </a:r>
          </a:p>
          <a:p>
            <a:r>
              <a:rPr lang="en-US" b="1" baseline="0" dirty="0"/>
              <a:t>EGU Point Sources:  </a:t>
            </a:r>
            <a:r>
              <a:rPr lang="en-US" sz="1200" b="1" i="0" u="none" strike="noStrike" kern="1200" baseline="0" dirty="0">
                <a:solidFill>
                  <a:schemeClr val="tx1"/>
                </a:solidFill>
                <a:latin typeface="+mn-lt"/>
                <a:ea typeface="+mn-ea"/>
                <a:cs typeface="+mn-cs"/>
              </a:rPr>
              <a:t>Unit-specific estimates from IPM version 5.15, including the Clean Power Plan (CPP), Cross State Air Pollution Rule (CSAPR), Final Mercury and Air Toxics Standards (MATS), Regional Haze rule, and Cooling Water Intakes Rule. </a:t>
            </a:r>
            <a:endParaRPr lang="en-US" b="1" baseline="0" dirty="0"/>
          </a:p>
          <a:p>
            <a:endParaRPr lang="en-US" baseline="0" dirty="0"/>
          </a:p>
          <a:p>
            <a:r>
              <a:rPr lang="en-US" b="1" baseline="0" dirty="0"/>
              <a:t>Mobile On-Road and Non-Road:  MOVES2014 model was used with </a:t>
            </a:r>
            <a:r>
              <a:rPr lang="en-US" sz="1200" b="1" i="0" u="none" strike="noStrike" kern="1200" baseline="0" dirty="0">
                <a:solidFill>
                  <a:schemeClr val="tx1"/>
                </a:solidFill>
                <a:latin typeface="+mn-lt"/>
                <a:ea typeface="+mn-ea"/>
                <a:cs typeface="+mn-cs"/>
              </a:rPr>
              <a:t>year-specific information about fuel mixtures, activity data, and the impacts of national and state-level rules and control programs . 2030 data for California were provided by the California Air Resources Board.  Texas data were projected from the 2011 inventory provided by TCEQ. </a:t>
            </a:r>
          </a:p>
          <a:p>
            <a:endParaRPr lang="en-US" sz="1200" b="0" i="0" u="none" strike="noStrike" kern="1200" baseline="0" dirty="0">
              <a:solidFill>
                <a:schemeClr val="tx1"/>
              </a:solidFill>
              <a:latin typeface="+mn-lt"/>
              <a:ea typeface="+mn-ea"/>
              <a:cs typeface="+mn-cs"/>
            </a:endParaRPr>
          </a:p>
          <a:p>
            <a:r>
              <a:rPr lang="en-US" b="1" baseline="0" dirty="0"/>
              <a:t> Ag:  </a:t>
            </a:r>
            <a:r>
              <a:rPr lang="en-US" sz="1200" b="1" i="0" u="none" strike="noStrike" kern="1200" baseline="0" dirty="0">
                <a:solidFill>
                  <a:schemeClr val="tx1"/>
                </a:solidFill>
                <a:latin typeface="+mn-lt"/>
                <a:ea typeface="+mn-ea"/>
                <a:cs typeface="+mn-cs"/>
              </a:rPr>
              <a:t>Year 2030 projection factors for livestock estimates based on expected changes in animal population from 2005 USDA data, updated according to EPA experts in July 2012 </a:t>
            </a:r>
          </a:p>
          <a:p>
            <a:endParaRPr lang="en-US"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Area fugitive dust sector (</a:t>
            </a:r>
            <a:r>
              <a:rPr lang="en-US" sz="1200" b="0" i="0" u="none" strike="noStrike" kern="1200" baseline="0" dirty="0" err="1">
                <a:solidFill>
                  <a:schemeClr val="tx1"/>
                </a:solidFill>
                <a:latin typeface="+mn-lt"/>
                <a:ea typeface="+mn-ea"/>
                <a:cs typeface="+mn-cs"/>
              </a:rPr>
              <a:t>afdust</a:t>
            </a:r>
            <a:r>
              <a:rPr lang="en-US" sz="1200" b="0" i="0" u="none" strike="noStrike" kern="1200" baseline="0" dirty="0">
                <a:solidFill>
                  <a:schemeClr val="tx1"/>
                </a:solidFill>
                <a:latin typeface="+mn-lt"/>
                <a:ea typeface="+mn-ea"/>
                <a:cs typeface="+mn-cs"/>
              </a:rPr>
              <a:t>): For livestock PM emissions, projection factors for dust categories related to livestock estimates based on expected changes in animal population. For unpaved and paved road dust, county-level Vehicle Miles Traveled (VMT) projections to 2040 were considered. </a:t>
            </a:r>
          </a:p>
          <a:p>
            <a:endParaRPr lang="en-US" sz="1200" b="1" i="0" u="none" strike="noStrike" kern="1200" baseline="0" dirty="0">
              <a:solidFill>
                <a:schemeClr val="tx1"/>
              </a:solidFill>
              <a:latin typeface="+mn-lt"/>
              <a:ea typeface="+mn-ea"/>
              <a:cs typeface="+mn-cs"/>
            </a:endParaRPr>
          </a:p>
          <a:p>
            <a:r>
              <a:rPr lang="en-US" baseline="0" dirty="0"/>
              <a:t> </a:t>
            </a:r>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9</a:t>
            </a:fld>
            <a:endParaRPr lang="en-US"/>
          </a:p>
        </p:txBody>
      </p:sp>
    </p:spTree>
    <p:extLst>
      <p:ext uri="{BB962C8B-B14F-4D97-AF65-F5344CB8AC3E}">
        <p14:creationId xmlns:p14="http://schemas.microsoft.com/office/powerpoint/2010/main" val="1462594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c">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aphs/Charts">
    <p:spTree>
      <p:nvGrpSpPr>
        <p:cNvPr id="1" name=""/>
        <p:cNvGrpSpPr/>
        <p:nvPr/>
      </p:nvGrpSpPr>
      <p:grpSpPr>
        <a:xfrm>
          <a:off x="0" y="0"/>
          <a:ext cx="0" cy="0"/>
          <a:chOff x="0" y="0"/>
          <a:chExt cx="0" cy="0"/>
        </a:xfrm>
      </p:grpSpPr>
      <p:pic>
        <p:nvPicPr>
          <p:cNvPr id="5" name="Picture 4" descr="pp_ord_blanc.jpg"/>
          <p:cNvPicPr>
            <a:picLocks noChangeAspect="1"/>
          </p:cNvPicPr>
          <p:nvPr userDrawn="1"/>
        </p:nvPicPr>
        <p:blipFill>
          <a:blip r:embed="rId2" cstate="print"/>
          <a:stretch>
            <a:fillRect/>
          </a:stretch>
        </p:blipFill>
        <p:spPr>
          <a:xfrm>
            <a:off x="0" y="268"/>
            <a:ext cx="9143999" cy="6857463"/>
          </a:xfrm>
          <a:prstGeom prst="rect">
            <a:avLst/>
          </a:prstGeom>
        </p:spPr>
      </p:pic>
      <p:sp>
        <p:nvSpPr>
          <p:cNvPr id="4" name="Picture Placeholder 3"/>
          <p:cNvSpPr>
            <a:spLocks noGrp="1"/>
          </p:cNvSpPr>
          <p:nvPr>
            <p:ph type="pic" sz="quarter" idx="10"/>
          </p:nvPr>
        </p:nvSpPr>
        <p:spPr>
          <a:xfrm>
            <a:off x="762000" y="1600200"/>
            <a:ext cx="7543800" cy="4724400"/>
          </a:xfrm>
        </p:spPr>
        <p:txBody>
          <a:bodyPr/>
          <a:lstStyle>
            <a:lvl1pPr>
              <a:buClrTx/>
              <a:defRPr/>
            </a:lvl1pPr>
          </a:lstStyle>
          <a:p>
            <a:r>
              <a:rPr lang="en-US"/>
              <a:t>Click icon to add picture</a:t>
            </a:r>
            <a:endParaRPr lang="en-US" dirty="0"/>
          </a:p>
        </p:txBody>
      </p:sp>
      <p:sp>
        <p:nvSpPr>
          <p:cNvPr id="6" name="Text Placeholder 12"/>
          <p:cNvSpPr>
            <a:spLocks noGrp="1"/>
          </p:cNvSpPr>
          <p:nvPr>
            <p:ph type="body" sz="quarter" idx="11" hasCustomPrompt="1"/>
          </p:nvPr>
        </p:nvSpPr>
        <p:spPr>
          <a:xfrm>
            <a:off x="3048000" y="609600"/>
            <a:ext cx="5791200" cy="6858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rgbClr val="0070C0"/>
                </a:solidFill>
                <a:effectLst/>
                <a:uLnTx/>
                <a:uFillTx/>
                <a:latin typeface="Gill Sans M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accent3">
                    <a:lumMod val="75000"/>
                  </a:schemeClr>
                </a:solidFill>
                <a:effectLst/>
                <a:uLnTx/>
                <a:uFillTx/>
                <a:latin typeface="Gill Sans MT" pitchFamily="34" charset="0"/>
                <a:ea typeface="+mj-ea"/>
                <a:cs typeface="+mj-cs"/>
              </a:rPr>
              <a:t>Title Goes Here</a:t>
            </a:r>
          </a:p>
        </p:txBody>
      </p:sp>
      <p:sp>
        <p:nvSpPr>
          <p:cNvPr id="8" name="Date Placeholder 7"/>
          <p:cNvSpPr>
            <a:spLocks noGrp="1"/>
          </p:cNvSpPr>
          <p:nvPr>
            <p:ph type="dt" sz="half" idx="12"/>
          </p:nvPr>
        </p:nvSpPr>
        <p:spPr/>
        <p:txBody>
          <a:bodyPr/>
          <a:lstStyle/>
          <a:p>
            <a:fld id="{2B88354A-A554-40F3-8B5D-4B129AF946F4}" type="datetime1">
              <a:rPr lang="en-US" smtClean="0"/>
              <a:t>10/25/2017</a:t>
            </a:fld>
            <a:endParaRPr lang="en-US"/>
          </a:p>
        </p:txBody>
      </p:sp>
      <p:sp>
        <p:nvSpPr>
          <p:cNvPr id="9" name="Slide Number Placeholder 8"/>
          <p:cNvSpPr>
            <a:spLocks noGrp="1"/>
          </p:cNvSpPr>
          <p:nvPr>
            <p:ph type="sldNum" sz="quarter" idx="13"/>
          </p:nvPr>
        </p:nvSpPr>
        <p:spPr>
          <a:xfrm>
            <a:off x="6858000" y="6356350"/>
            <a:ext cx="2133600" cy="365125"/>
          </a:xfrm>
        </p:spPr>
        <p:txBody>
          <a:bodyPr/>
          <a:lstStyle>
            <a:lvl1pPr>
              <a:defRPr sz="3200" b="1">
                <a:solidFill>
                  <a:schemeClr val="tx1"/>
                </a:solidFill>
                <a:latin typeface="Gill Sans MT" pitchFamily="34" charset="0"/>
              </a:defRPr>
            </a:lvl1pPr>
          </a:lstStyle>
          <a:p>
            <a:fld id="{6D3FAE4D-9488-4B48-8F4A-A56CB5A28AF9}" type="slidenum">
              <a:rPr lang="en-US" smtClean="0"/>
              <a:pPr/>
              <a:t>‹#›</a:t>
            </a:fld>
            <a:endParaRPr lang="en-US" dirty="0"/>
          </a:p>
        </p:txBody>
      </p:sp>
      <p:sp>
        <p:nvSpPr>
          <p:cNvPr id="10" name="Footer Placeholder 9"/>
          <p:cNvSpPr>
            <a:spLocks noGrp="1"/>
          </p:cNvSpPr>
          <p:nvPr>
            <p:ph type="ftr" sz="quarter" idx="14"/>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s/New Sections">
    <p:spTree>
      <p:nvGrpSpPr>
        <p:cNvPr id="1" name=""/>
        <p:cNvGrpSpPr/>
        <p:nvPr/>
      </p:nvGrpSpPr>
      <p:grpSpPr>
        <a:xfrm>
          <a:off x="0" y="0"/>
          <a:ext cx="0" cy="0"/>
          <a:chOff x="0" y="0"/>
          <a:chExt cx="0" cy="0"/>
        </a:xfrm>
      </p:grpSpPr>
      <p:pic>
        <p:nvPicPr>
          <p:cNvPr id="6" name="Picture 5" descr="pp_ord_blanc4.jpg"/>
          <p:cNvPicPr>
            <a:picLocks noChangeAspect="1"/>
          </p:cNvPicPr>
          <p:nvPr userDrawn="1"/>
        </p:nvPicPr>
        <p:blipFill>
          <a:blip r:embed="rId2" cstate="print"/>
          <a:stretch>
            <a:fillRect/>
          </a:stretch>
        </p:blipFill>
        <p:spPr>
          <a:xfrm>
            <a:off x="0" y="268"/>
            <a:ext cx="9143999" cy="6857463"/>
          </a:xfrm>
          <a:prstGeom prst="rect">
            <a:avLst/>
          </a:prstGeom>
        </p:spPr>
      </p:pic>
      <p:sp>
        <p:nvSpPr>
          <p:cNvPr id="5" name="Text Placeholder 1"/>
          <p:cNvSpPr>
            <a:spLocks noGrp="1"/>
          </p:cNvSpPr>
          <p:nvPr userDrawn="1">
            <p:ph type="body" sz="quarter" idx="4294967295" hasCustomPrompt="1"/>
          </p:nvPr>
        </p:nvSpPr>
        <p:spPr>
          <a:xfrm>
            <a:off x="1219200" y="2590800"/>
            <a:ext cx="6705600" cy="2438400"/>
          </a:xfrm>
        </p:spPr>
        <p:txBody>
          <a:bodyPr>
            <a:normAutofit fontScale="92500"/>
          </a:bodyPr>
          <a:lstStyle>
            <a:lvl1pPr>
              <a:defRPr/>
            </a:lvl1pPr>
          </a:lstStyle>
          <a:p>
            <a:pPr marL="0" lvl="0" algn="ctr">
              <a:spcBef>
                <a:spcPts val="0"/>
              </a:spcBef>
              <a:buNone/>
              <a:defRPr/>
            </a:pPr>
            <a:r>
              <a:rPr lang="en-US" sz="4800" b="1" i="0" dirty="0">
                <a:solidFill>
                  <a:schemeClr val="accent3">
                    <a:lumMod val="75000"/>
                  </a:schemeClr>
                </a:solidFill>
                <a:latin typeface="Gill Sans MT" pitchFamily="34" charset="0"/>
              </a:rPr>
              <a:t>Title</a:t>
            </a:r>
            <a:br>
              <a:rPr lang="en-US" sz="8800" b="1" i="0" dirty="0">
                <a:solidFill>
                  <a:schemeClr val="accent3">
                    <a:lumMod val="75000"/>
                  </a:schemeClr>
                </a:solidFill>
                <a:latin typeface="Gill Sans MT" pitchFamily="34" charset="0"/>
              </a:rPr>
            </a:br>
            <a:r>
              <a:rPr lang="en-US" sz="3200" b="1" i="0" dirty="0">
                <a:solidFill>
                  <a:schemeClr val="tx1"/>
                </a:solidFill>
                <a:latin typeface="Gill Sans MT" pitchFamily="34" charset="0"/>
              </a:rPr>
              <a:t>Presenter's</a:t>
            </a:r>
            <a:r>
              <a:rPr lang="en-US" b="1" dirty="0">
                <a:latin typeface="Gill Sans MT" pitchFamily="34" charset="0"/>
              </a:rPr>
              <a:t> Name</a:t>
            </a:r>
            <a:br>
              <a:rPr lang="en-US" sz="5400" b="1" dirty="0">
                <a:latin typeface="Gill Sans MT" pitchFamily="34" charset="0"/>
              </a:rPr>
            </a:br>
            <a:r>
              <a:rPr lang="en-US" sz="2000" b="0" dirty="0">
                <a:latin typeface="Gill Sans MT" pitchFamily="34" charset="0"/>
              </a:rPr>
              <a:t>Presenter’s Title</a:t>
            </a:r>
            <a:endParaRPr lang="en-US" sz="2000" dirty="0">
              <a:latin typeface="Gill Sans MT" pitchFamily="34" charset="0"/>
            </a:endParaRPr>
          </a:p>
        </p:txBody>
      </p:sp>
      <p:sp>
        <p:nvSpPr>
          <p:cNvPr id="7" name="Date Placeholder 6"/>
          <p:cNvSpPr>
            <a:spLocks noGrp="1"/>
          </p:cNvSpPr>
          <p:nvPr>
            <p:ph type="dt" sz="half" idx="10"/>
          </p:nvPr>
        </p:nvSpPr>
        <p:spPr/>
        <p:txBody>
          <a:bodyPr/>
          <a:lstStyle/>
          <a:p>
            <a:fld id="{E9CAF01B-E859-4882-87D7-1C1DCCDD5803}" type="datetime1">
              <a:rPr lang="en-US" smtClean="0"/>
              <a:t>10/25/2017</a:t>
            </a:fld>
            <a:endParaRPr lang="en-US"/>
          </a:p>
        </p:txBody>
      </p:sp>
      <p:sp>
        <p:nvSpPr>
          <p:cNvPr id="8" name="Slide Number Placeholder 7"/>
          <p:cNvSpPr>
            <a:spLocks noGrp="1"/>
          </p:cNvSpPr>
          <p:nvPr>
            <p:ph type="sldNum" sz="quarter" idx="11"/>
          </p:nvPr>
        </p:nvSpPr>
        <p:spPr>
          <a:xfrm>
            <a:off x="6553200" y="6356350"/>
            <a:ext cx="2438400" cy="365125"/>
          </a:xfrm>
        </p:spPr>
        <p:txBody>
          <a:bodyPr/>
          <a:lstStyle>
            <a:lvl1pPr>
              <a:defRPr sz="3200" b="1">
                <a:solidFill>
                  <a:schemeClr val="tx1"/>
                </a:solidFill>
                <a:latin typeface="Gill Sans MT" pitchFamily="34" charset="0"/>
              </a:defRPr>
            </a:lvl1pPr>
          </a:lstStyle>
          <a:p>
            <a:fld id="{6D3FAE4D-9488-4B48-8F4A-A56CB5A28AF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 Images">
    <p:spTree>
      <p:nvGrpSpPr>
        <p:cNvPr id="1" name=""/>
        <p:cNvGrpSpPr/>
        <p:nvPr/>
      </p:nvGrpSpPr>
      <p:grpSpPr>
        <a:xfrm>
          <a:off x="0" y="0"/>
          <a:ext cx="0" cy="0"/>
          <a:chOff x="0" y="0"/>
          <a:chExt cx="0" cy="0"/>
        </a:xfrm>
      </p:grpSpPr>
      <p:pic>
        <p:nvPicPr>
          <p:cNvPr id="6" name="Picture 5" descr="pp_ord_blanc.jpg"/>
          <p:cNvPicPr>
            <a:picLocks noChangeAspect="1"/>
          </p:cNvPicPr>
          <p:nvPr userDrawn="1"/>
        </p:nvPicPr>
        <p:blipFill>
          <a:blip r:embed="rId2" cstate="print"/>
          <a:stretch>
            <a:fillRect/>
          </a:stretch>
        </p:blipFill>
        <p:spPr>
          <a:xfrm>
            <a:off x="0" y="268"/>
            <a:ext cx="9143999" cy="6857463"/>
          </a:xfrm>
          <a:prstGeom prst="rect">
            <a:avLst/>
          </a:prstGeom>
        </p:spPr>
      </p:pic>
      <p:sp>
        <p:nvSpPr>
          <p:cNvPr id="13" name="Text Placeholder 12"/>
          <p:cNvSpPr>
            <a:spLocks noGrp="1"/>
          </p:cNvSpPr>
          <p:nvPr>
            <p:ph type="body" sz="quarter" idx="10" hasCustomPrompt="1"/>
          </p:nvPr>
        </p:nvSpPr>
        <p:spPr>
          <a:xfrm>
            <a:off x="3048000" y="609600"/>
            <a:ext cx="5791200" cy="6858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rgbClr val="0070C0"/>
                </a:solidFill>
                <a:effectLst/>
                <a:uLnTx/>
                <a:uFillTx/>
                <a:latin typeface="Gill Sans M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accent3">
                    <a:lumMod val="75000"/>
                  </a:schemeClr>
                </a:solidFill>
                <a:effectLst/>
                <a:uLnTx/>
                <a:uFillTx/>
                <a:latin typeface="Gill Sans MT" pitchFamily="34" charset="0"/>
                <a:ea typeface="+mj-ea"/>
                <a:cs typeface="+mj-cs"/>
              </a:rPr>
              <a:t>Title Goes Here</a:t>
            </a:r>
          </a:p>
        </p:txBody>
      </p:sp>
      <p:sp>
        <p:nvSpPr>
          <p:cNvPr id="17" name="Picture Placeholder 16"/>
          <p:cNvSpPr>
            <a:spLocks noGrp="1"/>
          </p:cNvSpPr>
          <p:nvPr>
            <p:ph type="pic" sz="quarter" idx="12"/>
          </p:nvPr>
        </p:nvSpPr>
        <p:spPr>
          <a:xfrm>
            <a:off x="6248400" y="1524000"/>
            <a:ext cx="2743200" cy="2133600"/>
          </a:xfrm>
        </p:spPr>
        <p:txBody>
          <a:bodyPr/>
          <a:lstStyle/>
          <a:p>
            <a:r>
              <a:rPr lang="en-US"/>
              <a:t>Click icon to add picture</a:t>
            </a:r>
          </a:p>
        </p:txBody>
      </p:sp>
      <p:sp>
        <p:nvSpPr>
          <p:cNvPr id="19" name="Picture Placeholder 18"/>
          <p:cNvSpPr>
            <a:spLocks noGrp="1"/>
          </p:cNvSpPr>
          <p:nvPr>
            <p:ph type="pic" sz="quarter" idx="13"/>
          </p:nvPr>
        </p:nvSpPr>
        <p:spPr>
          <a:xfrm>
            <a:off x="6248400" y="3886200"/>
            <a:ext cx="2743200" cy="2209800"/>
          </a:xfrm>
        </p:spPr>
        <p:txBody>
          <a:bodyPr/>
          <a:lstStyle/>
          <a:p>
            <a:r>
              <a:rPr lang="en-US"/>
              <a:t>Click icon to add picture</a:t>
            </a:r>
          </a:p>
        </p:txBody>
      </p:sp>
      <p:sp>
        <p:nvSpPr>
          <p:cNvPr id="21" name="Text Placeholder 20"/>
          <p:cNvSpPr>
            <a:spLocks noGrp="1"/>
          </p:cNvSpPr>
          <p:nvPr>
            <p:ph type="body" sz="quarter" idx="14" hasCustomPrompt="1"/>
          </p:nvPr>
        </p:nvSpPr>
        <p:spPr>
          <a:xfrm>
            <a:off x="152400" y="1447800"/>
            <a:ext cx="5943600" cy="5257800"/>
          </a:xfrm>
        </p:spPr>
        <p:txBody>
          <a:bodyPr>
            <a:normAutofit/>
          </a:bodyPr>
          <a:lstStyle>
            <a:lvl1pPr marL="0">
              <a:spcAft>
                <a:spcPts val="600"/>
              </a:spcAft>
              <a:buClr>
                <a:schemeClr val="accent3">
                  <a:lumMod val="75000"/>
                </a:schemeClr>
              </a:buClr>
              <a:buSzPct val="150000"/>
              <a:defRPr sz="1600" b="1" baseline="0">
                <a:latin typeface="Gill Sans MT" pitchFamily="34" charset="0"/>
              </a:defRPr>
            </a:lvl1pPr>
            <a:lvl2pPr>
              <a:defRPr sz="1600" b="1">
                <a:latin typeface="Gill Sans MT" pitchFamily="34" charset="0"/>
              </a:defRPr>
            </a:lvl2pPr>
            <a:lvl3pPr>
              <a:defRPr sz="1600" b="1">
                <a:latin typeface="Gill Sans MT" pitchFamily="34" charset="0"/>
              </a:defRPr>
            </a:lvl3pPr>
            <a:lvl4pPr>
              <a:defRPr sz="1600" b="1">
                <a:latin typeface="Gill Sans MT" pitchFamily="34" charset="0"/>
              </a:defRPr>
            </a:lvl4pPr>
            <a:lvl5pPr>
              <a:defRPr sz="1600" b="1">
                <a:latin typeface="Gill Sans MT" pitchFamily="34" charset="0"/>
              </a:defRPr>
            </a:lvl5pPr>
          </a:lstStyle>
          <a:p>
            <a:pPr lvl="0"/>
            <a:r>
              <a:rPr lang="en-US" dirty="0"/>
              <a:t>Bullet 1</a:t>
            </a:r>
          </a:p>
          <a:p>
            <a:pPr lvl="0"/>
            <a:r>
              <a:rPr lang="en-US" dirty="0"/>
              <a:t>Bullet 2</a:t>
            </a:r>
          </a:p>
          <a:p>
            <a:pPr lvl="0"/>
            <a:r>
              <a:rPr lang="en-US" dirty="0"/>
              <a:t>Bullet 3</a:t>
            </a:r>
          </a:p>
          <a:p>
            <a:pPr lvl="0"/>
            <a:r>
              <a:rPr lang="en-US" dirty="0"/>
              <a:t>Bullet 4</a:t>
            </a:r>
          </a:p>
          <a:p>
            <a:pPr lvl="0"/>
            <a:r>
              <a:rPr lang="en-US" dirty="0"/>
              <a:t>Bullet 5</a:t>
            </a:r>
          </a:p>
          <a:p>
            <a:pPr lvl="0"/>
            <a:r>
              <a:rPr lang="en-US" dirty="0"/>
              <a:t>Bullet 6</a:t>
            </a:r>
          </a:p>
          <a:p>
            <a:pPr lvl="0"/>
            <a:r>
              <a:rPr lang="en-US" dirty="0"/>
              <a:t>Bullet 7</a:t>
            </a:r>
          </a:p>
          <a:p>
            <a:pPr lvl="0"/>
            <a:r>
              <a:rPr lang="en-US" dirty="0"/>
              <a:t>Bullet 8</a:t>
            </a:r>
          </a:p>
          <a:p>
            <a:pPr lvl="0"/>
            <a:r>
              <a:rPr lang="en-US" dirty="0"/>
              <a:t>Bullet 9</a:t>
            </a:r>
          </a:p>
          <a:p>
            <a:pPr lvl="0"/>
            <a:r>
              <a:rPr lang="en-US" dirty="0"/>
              <a:t>Bullet 10</a:t>
            </a:r>
          </a:p>
        </p:txBody>
      </p:sp>
      <p:sp>
        <p:nvSpPr>
          <p:cNvPr id="8" name="Date Placeholder 7"/>
          <p:cNvSpPr>
            <a:spLocks noGrp="1"/>
          </p:cNvSpPr>
          <p:nvPr>
            <p:ph type="dt" sz="half" idx="15"/>
          </p:nvPr>
        </p:nvSpPr>
        <p:spPr/>
        <p:txBody>
          <a:bodyPr/>
          <a:lstStyle/>
          <a:p>
            <a:fld id="{37766B32-6C5F-479B-BFD2-A125CB5C8113}" type="datetime1">
              <a:rPr lang="en-US" smtClean="0"/>
              <a:t>10/25/2017</a:t>
            </a:fld>
            <a:endParaRPr lang="en-US"/>
          </a:p>
        </p:txBody>
      </p:sp>
      <p:sp>
        <p:nvSpPr>
          <p:cNvPr id="9" name="Slide Number Placeholder 8"/>
          <p:cNvSpPr>
            <a:spLocks noGrp="1"/>
          </p:cNvSpPr>
          <p:nvPr>
            <p:ph type="sldNum" sz="quarter" idx="16"/>
          </p:nvPr>
        </p:nvSpPr>
        <p:spPr>
          <a:xfrm>
            <a:off x="6553200" y="6356350"/>
            <a:ext cx="2438400" cy="365125"/>
          </a:xfrm>
        </p:spPr>
        <p:txBody>
          <a:bodyPr/>
          <a:lstStyle>
            <a:lvl1pPr>
              <a:defRPr sz="3200" b="1">
                <a:solidFill>
                  <a:schemeClr val="tx1"/>
                </a:solidFill>
                <a:latin typeface="Gill Sans MT" pitchFamily="34" charset="0"/>
              </a:defRPr>
            </a:lvl1pPr>
          </a:lstStyle>
          <a:p>
            <a:fld id="{6D3FAE4D-9488-4B48-8F4A-A56CB5A28AF9}" type="slidenum">
              <a:rPr lang="en-US" smtClean="0"/>
              <a:pPr/>
              <a:t>‹#›</a:t>
            </a:fld>
            <a:endParaRPr lang="en-US" dirty="0"/>
          </a:p>
        </p:txBody>
      </p:sp>
      <p:sp>
        <p:nvSpPr>
          <p:cNvPr id="10" name="Footer Placeholder 9"/>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pic>
        <p:nvPicPr>
          <p:cNvPr id="6" name="Picture 5" descr="pp_ord_blanc.jpg"/>
          <p:cNvPicPr>
            <a:picLocks noChangeAspect="1"/>
          </p:cNvPicPr>
          <p:nvPr userDrawn="1"/>
        </p:nvPicPr>
        <p:blipFill>
          <a:blip r:embed="rId2" cstate="print"/>
          <a:stretch>
            <a:fillRect/>
          </a:stretch>
        </p:blipFill>
        <p:spPr>
          <a:xfrm>
            <a:off x="0" y="268"/>
            <a:ext cx="9143999" cy="6857463"/>
          </a:xfrm>
          <a:prstGeom prst="rect">
            <a:avLst/>
          </a:prstGeom>
        </p:spPr>
      </p:pic>
      <p:sp>
        <p:nvSpPr>
          <p:cNvPr id="11" name="Text Placeholder 12"/>
          <p:cNvSpPr>
            <a:spLocks noGrp="1"/>
          </p:cNvSpPr>
          <p:nvPr>
            <p:ph type="body" sz="quarter" idx="10" hasCustomPrompt="1"/>
          </p:nvPr>
        </p:nvSpPr>
        <p:spPr>
          <a:xfrm>
            <a:off x="3048000" y="609600"/>
            <a:ext cx="5791200" cy="6858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accent5">
                    <a:lumMod val="75000"/>
                  </a:schemeClr>
                </a:solidFill>
                <a:effectLst/>
                <a:uLnTx/>
                <a:uFillTx/>
                <a:latin typeface="Gill Sans M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accent3">
                    <a:lumMod val="75000"/>
                  </a:schemeClr>
                </a:solidFill>
                <a:effectLst/>
                <a:uLnTx/>
                <a:uFillTx/>
                <a:latin typeface="Gill Sans MT" pitchFamily="34" charset="0"/>
                <a:ea typeface="+mj-ea"/>
                <a:cs typeface="+mj-cs"/>
              </a:rPr>
              <a:t>Title Goes Here</a:t>
            </a:r>
          </a:p>
        </p:txBody>
      </p:sp>
      <p:sp>
        <p:nvSpPr>
          <p:cNvPr id="16" name="Text Placeholder 15"/>
          <p:cNvSpPr>
            <a:spLocks noGrp="1"/>
          </p:cNvSpPr>
          <p:nvPr>
            <p:ph type="body" sz="quarter" idx="11" hasCustomPrompt="1"/>
          </p:nvPr>
        </p:nvSpPr>
        <p:spPr>
          <a:xfrm>
            <a:off x="152400" y="1447800"/>
            <a:ext cx="8839200" cy="4876800"/>
          </a:xfrm>
        </p:spPr>
        <p:txBody>
          <a:bodyPr>
            <a:normAutofit/>
          </a:bodyPr>
          <a:lstStyle>
            <a:lvl1pPr>
              <a:spcAft>
                <a:spcPts val="600"/>
              </a:spcAft>
              <a:buClr>
                <a:schemeClr val="accent3">
                  <a:lumMod val="75000"/>
                </a:schemeClr>
              </a:buClr>
              <a:buSzPct val="150000"/>
              <a:defRPr sz="1600" b="1">
                <a:latin typeface="Gill Sans MT" pitchFamily="34" charset="0"/>
              </a:defRPr>
            </a:lvl1pPr>
            <a:lvl2pPr>
              <a:defRPr sz="1600" b="1">
                <a:latin typeface="Gill Sans MT" pitchFamily="34" charset="0"/>
              </a:defRPr>
            </a:lvl2pPr>
            <a:lvl3pPr>
              <a:defRPr sz="1600" b="1">
                <a:latin typeface="Gill Sans MT" pitchFamily="34" charset="0"/>
              </a:defRPr>
            </a:lvl3pPr>
            <a:lvl4pPr>
              <a:defRPr sz="1600" b="1">
                <a:latin typeface="Gill Sans MT" pitchFamily="34" charset="0"/>
              </a:defRPr>
            </a:lvl4pPr>
            <a:lvl5pPr>
              <a:defRPr sz="1600" b="1">
                <a:latin typeface="Gill Sans MT" pitchFamily="34" charset="0"/>
              </a:defRPr>
            </a:lvl5pPr>
          </a:lstStyle>
          <a:p>
            <a:pPr lvl="0"/>
            <a:r>
              <a:rPr lang="en-US" dirty="0"/>
              <a:t>Bullet 1</a:t>
            </a:r>
          </a:p>
          <a:p>
            <a:pPr lvl="0"/>
            <a:r>
              <a:rPr lang="en-US" dirty="0"/>
              <a:t>Bullet 2</a:t>
            </a:r>
          </a:p>
          <a:p>
            <a:pPr lvl="0"/>
            <a:r>
              <a:rPr lang="en-US" dirty="0"/>
              <a:t>Bullet 3</a:t>
            </a:r>
          </a:p>
          <a:p>
            <a:pPr lvl="0"/>
            <a:r>
              <a:rPr lang="en-US" dirty="0"/>
              <a:t>Bullet 4</a:t>
            </a:r>
          </a:p>
          <a:p>
            <a:pPr lvl="0"/>
            <a:r>
              <a:rPr lang="en-US" dirty="0"/>
              <a:t>Bullet 5</a:t>
            </a:r>
          </a:p>
          <a:p>
            <a:pPr lvl="0"/>
            <a:r>
              <a:rPr lang="en-US" dirty="0"/>
              <a:t>Bullet 6</a:t>
            </a:r>
          </a:p>
          <a:p>
            <a:pPr lvl="0"/>
            <a:r>
              <a:rPr lang="en-US" dirty="0"/>
              <a:t>Bullet 7</a:t>
            </a:r>
          </a:p>
          <a:p>
            <a:pPr lvl="0"/>
            <a:r>
              <a:rPr lang="en-US" dirty="0"/>
              <a:t>Bullet 8</a:t>
            </a:r>
          </a:p>
          <a:p>
            <a:pPr lvl="0"/>
            <a:r>
              <a:rPr lang="en-US" dirty="0"/>
              <a:t>Bullet 9</a:t>
            </a:r>
          </a:p>
          <a:p>
            <a:pPr lvl="0"/>
            <a:r>
              <a:rPr lang="en-US" dirty="0"/>
              <a:t>Bullet 10</a:t>
            </a:r>
          </a:p>
          <a:p>
            <a:pPr lvl="0"/>
            <a:r>
              <a:rPr lang="en-US" dirty="0"/>
              <a:t>Bullet 11</a:t>
            </a:r>
          </a:p>
          <a:p>
            <a:pPr lvl="0"/>
            <a:r>
              <a:rPr lang="en-US" dirty="0"/>
              <a:t>Bullet 12</a:t>
            </a:r>
          </a:p>
          <a:p>
            <a:pPr lvl="0"/>
            <a:r>
              <a:rPr lang="en-US" dirty="0"/>
              <a:t>Bullet 13</a:t>
            </a:r>
          </a:p>
          <a:p>
            <a:pPr lvl="0"/>
            <a:endParaRPr lang="en-US" dirty="0"/>
          </a:p>
          <a:p>
            <a:pPr lvl="0"/>
            <a:endParaRPr lang="en-US" dirty="0"/>
          </a:p>
        </p:txBody>
      </p:sp>
      <p:sp>
        <p:nvSpPr>
          <p:cNvPr id="7" name="Date Placeholder 6"/>
          <p:cNvSpPr>
            <a:spLocks noGrp="1"/>
          </p:cNvSpPr>
          <p:nvPr>
            <p:ph type="dt" sz="half" idx="12"/>
          </p:nvPr>
        </p:nvSpPr>
        <p:spPr/>
        <p:txBody>
          <a:bodyPr/>
          <a:lstStyle/>
          <a:p>
            <a:fld id="{6092AF4B-62FD-488E-AD15-09163B94357E}" type="datetime1">
              <a:rPr lang="en-US" smtClean="0"/>
              <a:t>10/25/2017</a:t>
            </a:fld>
            <a:endParaRPr lang="en-US"/>
          </a:p>
        </p:txBody>
      </p:sp>
      <p:sp>
        <p:nvSpPr>
          <p:cNvPr id="8" name="Slide Number Placeholder 7"/>
          <p:cNvSpPr>
            <a:spLocks noGrp="1"/>
          </p:cNvSpPr>
          <p:nvPr>
            <p:ph type="sldNum" sz="quarter" idx="13"/>
          </p:nvPr>
        </p:nvSpPr>
        <p:spPr>
          <a:xfrm>
            <a:off x="6553200" y="6356350"/>
            <a:ext cx="2438400" cy="365125"/>
          </a:xfrm>
        </p:spPr>
        <p:txBody>
          <a:bodyPr/>
          <a:lstStyle>
            <a:lvl1pPr>
              <a:defRPr sz="3200" b="1">
                <a:solidFill>
                  <a:schemeClr val="tx1"/>
                </a:solidFill>
                <a:latin typeface="Gill Sans MT" pitchFamily="34" charset="0"/>
              </a:defRPr>
            </a:lvl1pPr>
          </a:lstStyle>
          <a:p>
            <a:fld id="{6D3FAE4D-9488-4B48-8F4A-A56CB5A28AF9}" type="slidenum">
              <a:rPr lang="en-US" smtClean="0"/>
              <a:pPr/>
              <a:t>‹#›</a:t>
            </a:fld>
            <a:endParaRPr lang="en-US" dirty="0"/>
          </a:p>
        </p:txBody>
      </p:sp>
      <p:sp>
        <p:nvSpPr>
          <p:cNvPr id="9" name="Footer Placeholder 8"/>
          <p:cNvSpPr>
            <a:spLocks noGrp="1"/>
          </p:cNvSpPr>
          <p:nvPr>
            <p:ph type="ftr" sz="quarter" idx="14"/>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41CA44-0627-4C21-AACF-043BF95507C7}" type="datetime1">
              <a:rPr lang="en-US" smtClean="0"/>
              <a:t>10/25/2017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3FAE4D-9488-4B48-8F4A-A56CB5A28AF9}" type="slidenum">
              <a:rPr lang="en-US" smtClean="0"/>
              <a:pPr/>
              <a:t>‹#›</a:t>
            </a:fld>
            <a:endParaRPr lang="en-US"/>
          </a:p>
        </p:txBody>
      </p:sp>
      <p:pic>
        <p:nvPicPr>
          <p:cNvPr id="7" name="Picture 6" descr="pp_ord_blanc1.jpg"/>
          <p:cNvPicPr>
            <a:picLocks noChangeAspect="1"/>
          </p:cNvPicPr>
          <p:nvPr userDrawn="1"/>
        </p:nvPicPr>
        <p:blipFill>
          <a:blip r:embed="rId7" cstate="print"/>
          <a:stretch>
            <a:fillRect/>
          </a:stretch>
        </p:blipFill>
        <p:spPr>
          <a:xfrm>
            <a:off x="0" y="268"/>
            <a:ext cx="9144000" cy="6857464"/>
          </a:xfrm>
          <a:prstGeom prst="rect">
            <a:avLst/>
          </a:prstGeom>
        </p:spPr>
      </p:pic>
    </p:spTree>
  </p:cSld>
  <p:clrMap bg1="lt1" tx1="dk1" bg2="lt2" tx2="dk2" accent1="accent1" accent2="accent2" accent3="accent3" accent4="accent4" accent5="accent5" accent6="accent6" hlink="hlink" folHlink="folHlink"/>
  <p:sldLayoutIdLst>
    <p:sldLayoutId id="2147483656" r:id="rId1"/>
    <p:sldLayoutId id="2147483649" r:id="rId2"/>
    <p:sldLayoutId id="2147483653" r:id="rId3"/>
    <p:sldLayoutId id="2147483654" r:id="rId4"/>
    <p:sldLayoutId id="2147483655"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s://www.epa.gov/restoration-chesapeake-bay" TargetMode="External"/><Relationship Id="rId4" Type="http://schemas.openxmlformats.org/officeDocument/2006/relationships/hyperlink" Target="https://www.chesapeakebay.net/who/group/modeling_tea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2.mmm.ucar.edu/wrf/users/workshops/WS2017/oral_presentations/5.2.pdf"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190592" y="1861691"/>
            <a:ext cx="6705600" cy="1905000"/>
          </a:xfrm>
        </p:spPr>
        <p:txBody>
          <a:bodyPr>
            <a:normAutofit/>
          </a:bodyPr>
          <a:lstStyle/>
          <a:p>
            <a:pPr marL="0" indent="0" algn="ctr">
              <a:buNone/>
            </a:pPr>
            <a:r>
              <a:rPr lang="en-US" sz="3600" dirty="0"/>
              <a:t>Projections of Atmospheric Nutrient Deposition to the Chesapeake Bay Watershed</a:t>
            </a:r>
          </a:p>
        </p:txBody>
      </p:sp>
      <p:sp>
        <p:nvSpPr>
          <p:cNvPr id="3" name="TextBox 2"/>
          <p:cNvSpPr txBox="1"/>
          <p:nvPr/>
        </p:nvSpPr>
        <p:spPr>
          <a:xfrm>
            <a:off x="373884" y="3962400"/>
            <a:ext cx="8396274" cy="1446550"/>
          </a:xfrm>
          <a:prstGeom prst="rect">
            <a:avLst/>
          </a:prstGeom>
          <a:noFill/>
        </p:spPr>
        <p:txBody>
          <a:bodyPr wrap="none" rtlCol="0">
            <a:spAutoFit/>
          </a:bodyPr>
          <a:lstStyle/>
          <a:p>
            <a:pPr algn="ctr"/>
            <a:r>
              <a:rPr lang="en-US" sz="2400" dirty="0"/>
              <a:t>Patrick C. Campbell</a:t>
            </a:r>
            <a:r>
              <a:rPr lang="en-US" sz="2400" baseline="30000" dirty="0"/>
              <a:t>1</a:t>
            </a:r>
            <a:r>
              <a:rPr lang="en-US" sz="2400" dirty="0"/>
              <a:t>, Jesse O. Bash</a:t>
            </a:r>
            <a:r>
              <a:rPr lang="en-US" sz="2400" baseline="30000" dirty="0"/>
              <a:t>1</a:t>
            </a:r>
            <a:r>
              <a:rPr lang="en-US" sz="2400" dirty="0"/>
              <a:t>, Chris Nolte</a:t>
            </a:r>
            <a:r>
              <a:rPr lang="en-US" sz="2400" baseline="30000" dirty="0"/>
              <a:t>1</a:t>
            </a:r>
            <a:r>
              <a:rPr lang="en-US" sz="2400" dirty="0"/>
              <a:t>, Tanya L. Spero</a:t>
            </a:r>
            <a:r>
              <a:rPr lang="en-US" sz="2400" baseline="30000" dirty="0"/>
              <a:t>1</a:t>
            </a:r>
            <a:r>
              <a:rPr lang="en-US" sz="2400" dirty="0"/>
              <a:t>, </a:t>
            </a:r>
          </a:p>
          <a:p>
            <a:pPr algn="ctr"/>
            <a:r>
              <a:rPr lang="en-US" sz="2400" dirty="0"/>
              <a:t>Ellen J. Cooter</a:t>
            </a:r>
            <a:r>
              <a:rPr lang="en-US" sz="2400" baseline="30000" dirty="0"/>
              <a:t>1</a:t>
            </a:r>
            <a:r>
              <a:rPr lang="en-US" sz="2400" dirty="0"/>
              <a:t>, Kyle Hinson</a:t>
            </a:r>
            <a:r>
              <a:rPr lang="en-US" sz="2400" baseline="30000" dirty="0"/>
              <a:t>2</a:t>
            </a:r>
            <a:r>
              <a:rPr lang="en-US" sz="2400" dirty="0"/>
              <a:t>, and Lewis Linker</a:t>
            </a:r>
            <a:r>
              <a:rPr lang="en-US" sz="2400" baseline="30000" dirty="0"/>
              <a:t>2</a:t>
            </a:r>
            <a:endParaRPr lang="en-US" sz="2400" dirty="0"/>
          </a:p>
          <a:p>
            <a:pPr algn="ctr"/>
            <a:endParaRPr lang="en-US" sz="1600" dirty="0"/>
          </a:p>
          <a:p>
            <a:pPr algn="ctr"/>
            <a:endParaRPr lang="en-US" sz="2400" dirty="0"/>
          </a:p>
        </p:txBody>
      </p:sp>
      <p:pic>
        <p:nvPicPr>
          <p:cNvPr id="5" name="Picture 16" descr="CBPO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3638" y="290990"/>
            <a:ext cx="1717962" cy="1062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1"/>
          </p:nvPr>
        </p:nvSpPr>
        <p:spPr/>
        <p:txBody>
          <a:bodyPr/>
          <a:lstStyle/>
          <a:p>
            <a:fld id="{6D3FAE4D-9488-4B48-8F4A-A56CB5A28AF9}" type="slidenum">
              <a:rPr lang="en-US" smtClean="0"/>
              <a:pPr/>
              <a:t>1</a:t>
            </a:fld>
            <a:endParaRPr lang="en-US" dirty="0"/>
          </a:p>
        </p:txBody>
      </p:sp>
      <p:sp>
        <p:nvSpPr>
          <p:cNvPr id="7" name="TextBox 6"/>
          <p:cNvSpPr txBox="1"/>
          <p:nvPr/>
        </p:nvSpPr>
        <p:spPr>
          <a:xfrm>
            <a:off x="6400800" y="6215746"/>
            <a:ext cx="3270101" cy="646331"/>
          </a:xfrm>
          <a:prstGeom prst="rect">
            <a:avLst/>
          </a:prstGeom>
          <a:noFill/>
        </p:spPr>
        <p:txBody>
          <a:bodyPr wrap="square" rtlCol="0">
            <a:spAutoFit/>
          </a:bodyPr>
          <a:lstStyle/>
          <a:p>
            <a:r>
              <a:rPr lang="en-US" dirty="0"/>
              <a:t>2017 CMAS Conference</a:t>
            </a:r>
          </a:p>
          <a:p>
            <a:r>
              <a:rPr lang="en-US" dirty="0"/>
              <a:t>October 25, 2017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32037"/>
            <a:ext cx="2406584" cy="413750"/>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914401" y="4842851"/>
            <a:ext cx="7644576" cy="923330"/>
          </a:xfrm>
          <a:prstGeom prst="rect">
            <a:avLst/>
          </a:prstGeom>
        </p:spPr>
        <p:txBody>
          <a:bodyPr wrap="square">
            <a:spAutoFit/>
          </a:bodyPr>
          <a:lstStyle/>
          <a:p>
            <a:r>
              <a:rPr lang="en-US" baseline="30000" dirty="0"/>
              <a:t>1</a:t>
            </a:r>
            <a:r>
              <a:rPr lang="en-US" dirty="0"/>
              <a:t>National Exposure Research Laboratory, U.S. Environmental Protection Agency, Research Triangle Park, NC, USA</a:t>
            </a:r>
          </a:p>
          <a:p>
            <a:r>
              <a:rPr lang="en-US" baseline="30000" dirty="0"/>
              <a:t>2</a:t>
            </a:r>
            <a:r>
              <a:rPr lang="en-US" dirty="0"/>
              <a:t>Chesapeake Bay Program, Annapolis, MD, USA</a:t>
            </a:r>
            <a:endParaRPr lang="en-US" baseline="30000" dirty="0"/>
          </a:p>
        </p:txBody>
      </p:sp>
    </p:spTree>
    <p:extLst>
      <p:ext uri="{BB962C8B-B14F-4D97-AF65-F5344CB8AC3E}">
        <p14:creationId xmlns:p14="http://schemas.microsoft.com/office/powerpoint/2010/main" val="498406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Wet Deposition Evaluation</a:t>
            </a:r>
          </a:p>
        </p:txBody>
      </p:sp>
      <p:sp>
        <p:nvSpPr>
          <p:cNvPr id="4" name="Slide Number Placeholder 3"/>
          <p:cNvSpPr>
            <a:spLocks noGrp="1"/>
          </p:cNvSpPr>
          <p:nvPr>
            <p:ph type="sldNum" sz="quarter" idx="13"/>
          </p:nvPr>
        </p:nvSpPr>
        <p:spPr/>
        <p:txBody>
          <a:bodyPr/>
          <a:lstStyle/>
          <a:p>
            <a:fld id="{6D3FAE4D-9488-4B48-8F4A-A56CB5A28AF9}" type="slidenum">
              <a:rPr lang="en-US" smtClean="0"/>
              <a:pPr/>
              <a:t>10</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300534"/>
            <a:ext cx="7924800" cy="5557466"/>
          </a:xfrm>
          <a:prstGeom prst="rect">
            <a:avLst/>
          </a:prstGeom>
        </p:spPr>
      </p:pic>
      <p:sp>
        <p:nvSpPr>
          <p:cNvPr id="9" name="Rectangle 8"/>
          <p:cNvSpPr/>
          <p:nvPr/>
        </p:nvSpPr>
        <p:spPr>
          <a:xfrm>
            <a:off x="0" y="4495800"/>
            <a:ext cx="2849178" cy="2308324"/>
          </a:xfrm>
          <a:prstGeom prst="rect">
            <a:avLst/>
          </a:prstGeom>
        </p:spPr>
        <p:txBody>
          <a:bodyPr wrap="none">
            <a:spAutoFit/>
          </a:bodyPr>
          <a:lstStyle/>
          <a:p>
            <a:r>
              <a:rPr lang="en-US" dirty="0">
                <a:solidFill>
                  <a:schemeClr val="bg1">
                    <a:lumMod val="50000"/>
                  </a:schemeClr>
                </a:solidFill>
              </a:rPr>
              <a:t>Gray:  Bi-weekly JJA NADP </a:t>
            </a:r>
          </a:p>
          <a:p>
            <a:r>
              <a:rPr lang="en-US" dirty="0">
                <a:solidFill>
                  <a:schemeClr val="bg1">
                    <a:lumMod val="50000"/>
                  </a:schemeClr>
                </a:solidFill>
              </a:rPr>
              <a:t>observations </a:t>
            </a:r>
          </a:p>
          <a:p>
            <a:r>
              <a:rPr lang="en-US" dirty="0">
                <a:solidFill>
                  <a:srgbClr val="FF0000"/>
                </a:solidFill>
              </a:rPr>
              <a:t>Red:  2011 JJA baseline </a:t>
            </a:r>
          </a:p>
          <a:p>
            <a:r>
              <a:rPr lang="en-US" dirty="0">
                <a:solidFill>
                  <a:srgbClr val="FF0000"/>
                </a:solidFill>
              </a:rPr>
              <a:t>WRF-CMAQ (similar model)</a:t>
            </a:r>
          </a:p>
          <a:p>
            <a:r>
              <a:rPr lang="en-US" dirty="0">
                <a:solidFill>
                  <a:srgbClr val="FF0000"/>
                </a:solidFill>
              </a:rPr>
              <a:t>Re-analysis ICONs/BCONs</a:t>
            </a:r>
          </a:p>
          <a:p>
            <a:r>
              <a:rPr lang="en-US" dirty="0">
                <a:solidFill>
                  <a:srgbClr val="0070C0"/>
                </a:solidFill>
              </a:rPr>
              <a:t>Blue:  CURR period average</a:t>
            </a:r>
          </a:p>
          <a:p>
            <a:r>
              <a:rPr lang="en-US" dirty="0">
                <a:solidFill>
                  <a:srgbClr val="0070C0"/>
                </a:solidFill>
              </a:rPr>
              <a:t>(1995 – 2004) JJA simulation</a:t>
            </a:r>
          </a:p>
          <a:p>
            <a:r>
              <a:rPr lang="en-US" dirty="0">
                <a:solidFill>
                  <a:srgbClr val="0070C0"/>
                </a:solidFill>
              </a:rPr>
              <a:t>2011 NEIv2 emissions</a:t>
            </a:r>
          </a:p>
        </p:txBody>
      </p:sp>
    </p:spTree>
    <p:extLst>
      <p:ext uri="{BB962C8B-B14F-4D97-AF65-F5344CB8AC3E}">
        <p14:creationId xmlns:p14="http://schemas.microsoft.com/office/powerpoint/2010/main" val="217665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84283"/>
          <a:stretch/>
        </p:blipFill>
        <p:spPr>
          <a:xfrm>
            <a:off x="4127346" y="1366133"/>
            <a:ext cx="727013" cy="5355342"/>
          </a:xfrm>
          <a:prstGeom prst="rect">
            <a:avLst/>
          </a:prstGeom>
        </p:spPr>
      </p:pic>
      <p:sp>
        <p:nvSpPr>
          <p:cNvPr id="3" name="Text Placeholder 2"/>
          <p:cNvSpPr>
            <a:spLocks noGrp="1"/>
          </p:cNvSpPr>
          <p:nvPr>
            <p:ph type="body" sz="quarter" idx="11"/>
          </p:nvPr>
        </p:nvSpPr>
        <p:spPr/>
        <p:txBody>
          <a:bodyPr/>
          <a:lstStyle/>
          <a:p>
            <a:r>
              <a:rPr lang="en-US" dirty="0">
                <a:solidFill>
                  <a:schemeClr val="accent5">
                    <a:lumMod val="75000"/>
                  </a:schemeClr>
                </a:solidFill>
              </a:rPr>
              <a:t>Future Nitrogen Deposition</a:t>
            </a:r>
          </a:p>
        </p:txBody>
      </p:sp>
      <p:sp>
        <p:nvSpPr>
          <p:cNvPr id="5" name="TextBox 4"/>
          <p:cNvSpPr txBox="1"/>
          <p:nvPr/>
        </p:nvSpPr>
        <p:spPr>
          <a:xfrm>
            <a:off x="5237315" y="1361794"/>
            <a:ext cx="3809862" cy="6093976"/>
          </a:xfrm>
          <a:prstGeom prst="rect">
            <a:avLst/>
          </a:prstGeom>
          <a:noFill/>
        </p:spPr>
        <p:txBody>
          <a:bodyPr wrap="square" rtlCol="0">
            <a:spAutoFit/>
          </a:bodyPr>
          <a:lstStyle/>
          <a:p>
            <a:r>
              <a:rPr lang="en-US" sz="2000" b="1" dirty="0">
                <a:latin typeface="Gill Sans MT" panose="020B0502020104020203" pitchFamily="34" charset="0"/>
              </a:rPr>
              <a:t>Preliminary Climate + Emission Impacts:</a:t>
            </a:r>
          </a:p>
          <a:p>
            <a:r>
              <a:rPr lang="en-US" sz="2000" b="1" dirty="0">
                <a:latin typeface="Gill Sans MT" panose="020B0502020104020203" pitchFamily="34" charset="0"/>
              </a:rPr>
              <a:t>CURR (1995–2004)</a:t>
            </a:r>
          </a:p>
          <a:p>
            <a:r>
              <a:rPr lang="en-US" sz="2000" b="1" dirty="0">
                <a:latin typeface="Gill Sans MT" panose="020B0502020104020203" pitchFamily="34" charset="0"/>
              </a:rPr>
              <a:t>FUT   (</a:t>
            </a:r>
            <a:r>
              <a:rPr lang="en-US" sz="2000" b="1" dirty="0">
                <a:latin typeface="Gill Sans MT" panose="020B0502020104020203" pitchFamily="34" charset="0"/>
                <a:sym typeface="Wingdings" panose="05000000000000000000" pitchFamily="2" charset="2"/>
              </a:rPr>
              <a:t>2045–2054)</a:t>
            </a:r>
            <a:endParaRPr lang="en-US" sz="2000" dirty="0">
              <a:latin typeface="Gill Sans MT" panose="020B0502020104020203" pitchFamily="34" charset="0"/>
            </a:endParaRPr>
          </a:p>
          <a:p>
            <a:endParaRPr lang="en-US" sz="2000" dirty="0">
              <a:latin typeface="Gill Sans MT" panose="020B0502020104020203" pitchFamily="34" charset="0"/>
            </a:endParaRPr>
          </a:p>
          <a:p>
            <a:r>
              <a:rPr lang="en-US" sz="2000" b="1" dirty="0">
                <a:latin typeface="Gill Sans MT" panose="020B0502020104020203" pitchFamily="34" charset="0"/>
              </a:rPr>
              <a:t>  </a:t>
            </a:r>
            <a:r>
              <a:rPr lang="en-US" sz="2000" b="1" dirty="0">
                <a:solidFill>
                  <a:srgbClr val="0070C0"/>
                </a:solidFill>
                <a:latin typeface="Gill Sans MT" panose="020B0502020104020203" pitchFamily="34" charset="0"/>
              </a:rPr>
              <a:t>Chesapeake Bay Watershed</a:t>
            </a:r>
          </a:p>
          <a:p>
            <a:pPr marL="285750" indent="-285750">
              <a:buFont typeface="Arial" panose="020B0604020202020204" pitchFamily="34" charset="0"/>
              <a:buChar char="•"/>
            </a:pPr>
            <a:endParaRPr lang="en-US" dirty="0">
              <a:latin typeface="Gill Sans MT" panose="020B0502020104020203" pitchFamily="34" charset="0"/>
            </a:endParaRPr>
          </a:p>
          <a:p>
            <a:pPr marL="285750" indent="-285750">
              <a:buFont typeface="Arial" panose="020B0604020202020204" pitchFamily="34" charset="0"/>
              <a:buChar char="•"/>
            </a:pPr>
            <a:r>
              <a:rPr lang="en-US" dirty="0">
                <a:solidFill>
                  <a:srgbClr val="0070C0"/>
                </a:solidFill>
                <a:latin typeface="Gill Sans MT" panose="020B0502020104020203" pitchFamily="34" charset="0"/>
              </a:rPr>
              <a:t>16 to 29% reduction in total nitrogen atmospheric deposition</a:t>
            </a:r>
          </a:p>
          <a:p>
            <a:pPr marL="285750" indent="-285750">
              <a:buFont typeface="Arial" panose="020B0604020202020204" pitchFamily="34" charset="0"/>
              <a:buChar char="•"/>
            </a:pPr>
            <a:endParaRPr lang="en-US" dirty="0">
              <a:solidFill>
                <a:srgbClr val="0070C0"/>
              </a:solidFill>
              <a:latin typeface="Gill Sans MT" panose="020B0502020104020203" pitchFamily="34" charset="0"/>
            </a:endParaRPr>
          </a:p>
          <a:p>
            <a:pPr marL="285750" indent="-285750">
              <a:buFont typeface="Arial" panose="020B0604020202020204" pitchFamily="34" charset="0"/>
              <a:buChar char="•"/>
            </a:pPr>
            <a:r>
              <a:rPr lang="en-US" dirty="0">
                <a:solidFill>
                  <a:srgbClr val="0070C0"/>
                </a:solidFill>
                <a:latin typeface="Gill Sans MT" panose="020B0502020104020203" pitchFamily="34" charset="0"/>
              </a:rPr>
              <a:t>Clear benefits from air-quality </a:t>
            </a:r>
          </a:p>
          <a:p>
            <a:r>
              <a:rPr lang="en-US" dirty="0">
                <a:solidFill>
                  <a:srgbClr val="0070C0"/>
                </a:solidFill>
                <a:latin typeface="Gill Sans MT" panose="020B0502020104020203" pitchFamily="34" charset="0"/>
              </a:rPr>
              <a:t>     standards under a changing climate</a:t>
            </a:r>
          </a:p>
          <a:p>
            <a:endParaRPr lang="en-US" dirty="0">
              <a:solidFill>
                <a:srgbClr val="0070C0"/>
              </a:solidFill>
              <a:latin typeface="Gill Sans MT" panose="020B0502020104020203" pitchFamily="34" charset="0"/>
            </a:endParaRPr>
          </a:p>
          <a:p>
            <a:pPr marL="285750" indent="-285750">
              <a:buFont typeface="Arial" panose="020B0604020202020204" pitchFamily="34" charset="0"/>
              <a:buChar char="•"/>
            </a:pPr>
            <a:r>
              <a:rPr lang="en-US" dirty="0">
                <a:solidFill>
                  <a:srgbClr val="0070C0"/>
                </a:solidFill>
                <a:latin typeface="Gill Sans MT" panose="020B0502020104020203" pitchFamily="34" charset="0"/>
              </a:rPr>
              <a:t>Largely dominated by reductions </a:t>
            </a:r>
          </a:p>
          <a:p>
            <a:r>
              <a:rPr lang="en-US" dirty="0">
                <a:solidFill>
                  <a:srgbClr val="0070C0"/>
                </a:solidFill>
                <a:latin typeface="Gill Sans MT" panose="020B0502020104020203" pitchFamily="34" charset="0"/>
              </a:rPr>
              <a:t>     in </a:t>
            </a:r>
            <a:r>
              <a:rPr lang="en-US" dirty="0" err="1">
                <a:solidFill>
                  <a:srgbClr val="0070C0"/>
                </a:solidFill>
                <a:latin typeface="Gill Sans MT" panose="020B0502020104020203" pitchFamily="34" charset="0"/>
              </a:rPr>
              <a:t>OxN</a:t>
            </a:r>
            <a:r>
              <a:rPr lang="en-US" dirty="0">
                <a:solidFill>
                  <a:srgbClr val="0070C0"/>
                </a:solidFill>
                <a:latin typeface="Gill Sans MT" panose="020B0502020104020203" pitchFamily="34" charset="0"/>
              </a:rPr>
              <a:t> deposition (40 to 47%)</a:t>
            </a:r>
          </a:p>
          <a:p>
            <a:endParaRPr lang="en-US" dirty="0">
              <a:solidFill>
                <a:srgbClr val="0070C0"/>
              </a:solidFill>
              <a:latin typeface="Gill Sans MT" panose="020B0502020104020203" pitchFamily="34" charset="0"/>
            </a:endParaRPr>
          </a:p>
          <a:p>
            <a:pPr marL="285750" indent="-285750">
              <a:buFont typeface="Arial" panose="020B0604020202020204" pitchFamily="34" charset="0"/>
              <a:buChar char="•"/>
            </a:pPr>
            <a:r>
              <a:rPr lang="en-US" dirty="0">
                <a:solidFill>
                  <a:srgbClr val="0070C0"/>
                </a:solidFill>
                <a:latin typeface="Gill Sans MT" panose="020B0502020104020203" pitchFamily="34" charset="0"/>
              </a:rPr>
              <a:t>Increases in total reduced (</a:t>
            </a:r>
            <a:r>
              <a:rPr lang="en-US" dirty="0" err="1">
                <a:solidFill>
                  <a:srgbClr val="0070C0"/>
                </a:solidFill>
                <a:latin typeface="Gill Sans MT" panose="020B0502020104020203" pitchFamily="34" charset="0"/>
              </a:rPr>
              <a:t>NH</a:t>
            </a:r>
            <a:r>
              <a:rPr lang="en-US" baseline="-25000" dirty="0" err="1">
                <a:solidFill>
                  <a:srgbClr val="0070C0"/>
                </a:solidFill>
                <a:latin typeface="Gill Sans MT" panose="020B0502020104020203" pitchFamily="34" charset="0"/>
              </a:rPr>
              <a:t>x</a:t>
            </a:r>
            <a:r>
              <a:rPr lang="en-US" dirty="0">
                <a:solidFill>
                  <a:srgbClr val="0070C0"/>
                </a:solidFill>
                <a:latin typeface="Gill Sans MT" panose="020B0502020104020203" pitchFamily="34" charset="0"/>
              </a:rPr>
              <a:t>) </a:t>
            </a:r>
          </a:p>
          <a:p>
            <a:r>
              <a:rPr lang="en-US" dirty="0">
                <a:solidFill>
                  <a:srgbClr val="0070C0"/>
                </a:solidFill>
                <a:latin typeface="Gill Sans MT" panose="020B0502020104020203" pitchFamily="34" charset="0"/>
              </a:rPr>
              <a:t>    deposition (up </a:t>
            </a:r>
            <a:r>
              <a:rPr lang="en-US" dirty="0">
                <a:solidFill>
                  <a:srgbClr val="0070C0"/>
                </a:solidFill>
                <a:latin typeface="Gill Sans MT" panose="020B0502020104020203" pitchFamily="34" charset="0"/>
                <a:sym typeface="Wingdings" panose="05000000000000000000" pitchFamily="2" charset="2"/>
              </a:rPr>
              <a:t>to +</a:t>
            </a:r>
            <a:r>
              <a:rPr lang="en-US" dirty="0">
                <a:solidFill>
                  <a:srgbClr val="0070C0"/>
                </a:solidFill>
                <a:latin typeface="Gill Sans MT" panose="020B0502020104020203" pitchFamily="34" charset="0"/>
              </a:rPr>
              <a:t>19 %)</a:t>
            </a:r>
          </a:p>
          <a:p>
            <a:endParaRPr lang="en-US" dirty="0">
              <a:latin typeface="Gill Sans MT" panose="020B0502020104020203" pitchFamily="34" charset="0"/>
            </a:endParaRPr>
          </a:p>
          <a:p>
            <a:endParaRPr lang="en-US" dirty="0">
              <a:latin typeface="Gill Sans MT" panose="020B0502020104020203" pitchFamily="34" charset="0"/>
            </a:endParaRPr>
          </a:p>
          <a:p>
            <a:r>
              <a:rPr lang="en-US" dirty="0">
                <a:latin typeface="Gill Sans MT" panose="020B0502020104020203" pitchFamily="34" charset="0"/>
              </a:rPr>
              <a:t>          </a:t>
            </a:r>
          </a:p>
        </p:txBody>
      </p:sp>
      <p:sp>
        <p:nvSpPr>
          <p:cNvPr id="9" name="Slide Number Placeholder 8"/>
          <p:cNvSpPr>
            <a:spLocks noGrp="1"/>
          </p:cNvSpPr>
          <p:nvPr>
            <p:ph type="sldNum" sz="quarter" idx="13"/>
          </p:nvPr>
        </p:nvSpPr>
        <p:spPr/>
        <p:txBody>
          <a:bodyPr/>
          <a:lstStyle/>
          <a:p>
            <a:fld id="{6D3FAE4D-9488-4B48-8F4A-A56CB5A28AF9}" type="slidenum">
              <a:rPr lang="en-US" smtClean="0"/>
              <a:pPr/>
              <a:t>11</a:t>
            </a:fld>
            <a:endParaRPr lang="en-US" dirty="0"/>
          </a:p>
        </p:txBody>
      </p:sp>
      <p:sp>
        <p:nvSpPr>
          <p:cNvPr id="8" name="Rectangle 7"/>
          <p:cNvSpPr/>
          <p:nvPr/>
        </p:nvSpPr>
        <p:spPr>
          <a:xfrm>
            <a:off x="607808" y="3759313"/>
            <a:ext cx="484954" cy="260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367577" y="3772984"/>
            <a:ext cx="484954" cy="260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07808" y="6366961"/>
            <a:ext cx="484954" cy="260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456522" y="1913821"/>
            <a:ext cx="838200" cy="2436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11762" y="1885689"/>
            <a:ext cx="583638" cy="171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68527"/>
          <a:stretch/>
        </p:blipFill>
        <p:spPr>
          <a:xfrm>
            <a:off x="136927" y="1366133"/>
            <a:ext cx="1455875" cy="5355342"/>
          </a:xfrm>
          <a:prstGeom prst="rect">
            <a:avLst/>
          </a:prstGeom>
        </p:spPr>
      </p:pic>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31717" r="43573"/>
          <a:stretch/>
        </p:blipFill>
        <p:spPr>
          <a:xfrm>
            <a:off x="1678356" y="1366133"/>
            <a:ext cx="1143000" cy="5355342"/>
          </a:xfrm>
          <a:prstGeom prst="rect">
            <a:avLst/>
          </a:prstGeom>
        </p:spPr>
      </p:pic>
      <p:pic>
        <p:nvPicPr>
          <p:cNvPr id="21" name="Picture 20"/>
          <p:cNvPicPr>
            <a:picLocks noChangeAspect="1"/>
          </p:cNvPicPr>
          <p:nvPr/>
        </p:nvPicPr>
        <p:blipFill rotWithShape="1">
          <a:blip r:embed="rId3" cstate="print">
            <a:extLst>
              <a:ext uri="{28A0092B-C50C-407E-A947-70E740481C1C}">
                <a14:useLocalDpi xmlns:a14="http://schemas.microsoft.com/office/drawing/2010/main" val="0"/>
              </a:ext>
            </a:extLst>
          </a:blip>
          <a:srcRect l="56009" r="19010"/>
          <a:stretch/>
        </p:blipFill>
        <p:spPr>
          <a:xfrm>
            <a:off x="2875622" y="1366133"/>
            <a:ext cx="1155547" cy="5355342"/>
          </a:xfrm>
          <a:prstGeom prst="rect">
            <a:avLst/>
          </a:prstGeom>
        </p:spPr>
      </p:pic>
    </p:spTree>
    <p:extLst>
      <p:ext uri="{BB962C8B-B14F-4D97-AF65-F5344CB8AC3E}">
        <p14:creationId xmlns:p14="http://schemas.microsoft.com/office/powerpoint/2010/main" val="15445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1" end="11"/>
                                            </p:txEl>
                                          </p:spTgt>
                                        </p:tgtEl>
                                        <p:attrNameLst>
                                          <p:attrName>style.visibility</p:attrName>
                                        </p:attrNameLst>
                                      </p:cBhvr>
                                      <p:to>
                                        <p:strVal val="visible"/>
                                      </p:to>
                                    </p:set>
                                    <p:animEffect transition="in" filter="fade">
                                      <p:cBhvr>
                                        <p:cTn id="10" dur="500"/>
                                        <p:tgtEl>
                                          <p:spTgt spid="5">
                                            <p:txEl>
                                              <p:pRg st="11" end="1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12" end="12"/>
                                            </p:txEl>
                                          </p:spTgt>
                                        </p:tgtEl>
                                        <p:attrNameLst>
                                          <p:attrName>style.visibility</p:attrName>
                                        </p:attrNameLst>
                                      </p:cBhvr>
                                      <p:to>
                                        <p:strVal val="visible"/>
                                      </p:to>
                                    </p:set>
                                    <p:animEffect transition="in" filter="fade">
                                      <p:cBhvr>
                                        <p:cTn id="13" dur="500"/>
                                        <p:tgtEl>
                                          <p:spTgt spid="5">
                                            <p:txEl>
                                              <p:pRg st="12" end="1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14" end="14"/>
                                            </p:txEl>
                                          </p:spTgt>
                                        </p:tgtEl>
                                        <p:attrNameLst>
                                          <p:attrName>style.visibility</p:attrName>
                                        </p:attrNameLst>
                                      </p:cBhvr>
                                      <p:to>
                                        <p:strVal val="visible"/>
                                      </p:to>
                                    </p:set>
                                    <p:animEffect transition="in" filter="fade">
                                      <p:cBhvr>
                                        <p:cTn id="21" dur="500"/>
                                        <p:tgtEl>
                                          <p:spTgt spid="5">
                                            <p:txEl>
                                              <p:pRg st="14" end="1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15" end="15"/>
                                            </p:txEl>
                                          </p:spTgt>
                                        </p:tgtEl>
                                        <p:attrNameLst>
                                          <p:attrName>style.visibility</p:attrName>
                                        </p:attrNameLst>
                                      </p:cBhvr>
                                      <p:to>
                                        <p:strVal val="visible"/>
                                      </p:to>
                                    </p:set>
                                    <p:animEffect transition="in" filter="fade">
                                      <p:cBhvr>
                                        <p:cTn id="24" dur="500"/>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15389" y="1370058"/>
            <a:ext cx="8839200" cy="4876800"/>
          </a:xfrm>
        </p:spPr>
        <p:txBody>
          <a:bodyPr/>
          <a:lstStyle/>
          <a:p>
            <a:pPr marL="0" indent="0">
              <a:buNone/>
            </a:pPr>
            <a:r>
              <a:rPr lang="en-US" dirty="0"/>
              <a:t>Ratio of oxidized to reduced species is important!</a:t>
            </a:r>
          </a:p>
          <a:p>
            <a:pPr marL="0" indent="0">
              <a:buNone/>
            </a:pPr>
            <a:r>
              <a:rPr lang="en-US" dirty="0">
                <a:sym typeface="Wingdings" panose="05000000000000000000" pitchFamily="2" charset="2"/>
              </a:rPr>
              <a:t>Analysis suggests </a:t>
            </a:r>
            <a:r>
              <a:rPr lang="en-US" dirty="0"/>
              <a:t>a shift toward relative increases in reduced nitrogen (</a:t>
            </a:r>
            <a:r>
              <a:rPr lang="en-US" dirty="0" err="1"/>
              <a:t>NHx</a:t>
            </a:r>
            <a:r>
              <a:rPr lang="en-US" dirty="0"/>
              <a:t>) deposition.</a:t>
            </a:r>
          </a:p>
        </p:txBody>
      </p:sp>
      <p:sp>
        <p:nvSpPr>
          <p:cNvPr id="2" name="Text Placeholder 1"/>
          <p:cNvSpPr>
            <a:spLocks noGrp="1"/>
          </p:cNvSpPr>
          <p:nvPr>
            <p:ph type="body" sz="quarter" idx="10"/>
          </p:nvPr>
        </p:nvSpPr>
        <p:spPr/>
        <p:txBody>
          <a:bodyPr>
            <a:normAutofit/>
          </a:bodyPr>
          <a:lstStyle/>
          <a:p>
            <a:r>
              <a:rPr lang="en-US" dirty="0"/>
              <a:t>Nitrogen Deposition Budget</a:t>
            </a:r>
          </a:p>
        </p:txBody>
      </p:sp>
      <p:sp>
        <p:nvSpPr>
          <p:cNvPr id="4" name="Slide Number Placeholder 3"/>
          <p:cNvSpPr>
            <a:spLocks noGrp="1"/>
          </p:cNvSpPr>
          <p:nvPr>
            <p:ph type="sldNum" sz="quarter" idx="13"/>
          </p:nvPr>
        </p:nvSpPr>
        <p:spPr/>
        <p:txBody>
          <a:bodyPr/>
          <a:lstStyle/>
          <a:p>
            <a:fld id="{6D3FAE4D-9488-4B48-8F4A-A56CB5A28AF9}" type="slidenum">
              <a:rPr lang="en-US" smtClean="0"/>
              <a:pPr/>
              <a:t>12</a:t>
            </a:fld>
            <a:endParaRPr lang="en-US" dirty="0"/>
          </a:p>
        </p:txBody>
      </p:sp>
      <p:pic>
        <p:nvPicPr>
          <p:cNvPr id="7" name="Picture 6"/>
          <p:cNvPicPr>
            <a:picLocks noChangeAspect="1"/>
          </p:cNvPicPr>
          <p:nvPr/>
        </p:nvPicPr>
        <p:blipFill>
          <a:blip r:embed="rId3"/>
          <a:stretch>
            <a:fillRect/>
          </a:stretch>
        </p:blipFill>
        <p:spPr>
          <a:xfrm>
            <a:off x="609600" y="2134403"/>
            <a:ext cx="6324600" cy="4587072"/>
          </a:xfrm>
          <a:prstGeom prst="rect">
            <a:avLst/>
          </a:prstGeom>
        </p:spPr>
      </p:pic>
      <p:sp>
        <p:nvSpPr>
          <p:cNvPr id="5" name="TextBox 4"/>
          <p:cNvSpPr txBox="1"/>
          <p:nvPr/>
        </p:nvSpPr>
        <p:spPr>
          <a:xfrm>
            <a:off x="7010400" y="2134403"/>
            <a:ext cx="1981200" cy="646331"/>
          </a:xfrm>
          <a:prstGeom prst="rect">
            <a:avLst/>
          </a:prstGeom>
          <a:noFill/>
        </p:spPr>
        <p:txBody>
          <a:bodyPr wrap="square" rtlCol="0">
            <a:spAutoFit/>
          </a:bodyPr>
          <a:lstStyle/>
          <a:p>
            <a:r>
              <a:rPr lang="en-US" b="1" dirty="0">
                <a:solidFill>
                  <a:srgbClr val="0070C0"/>
                </a:solidFill>
                <a:latin typeface="Gill Sans MT" panose="020B0502020104020203" pitchFamily="34" charset="0"/>
              </a:rPr>
              <a:t>Chesapeake Bay </a:t>
            </a:r>
          </a:p>
          <a:p>
            <a:r>
              <a:rPr lang="en-US" b="1" dirty="0">
                <a:solidFill>
                  <a:srgbClr val="0070C0"/>
                </a:solidFill>
                <a:latin typeface="Gill Sans MT" panose="020B0502020104020203" pitchFamily="34" charset="0"/>
              </a:rPr>
              <a:t>Watershed</a:t>
            </a:r>
          </a:p>
        </p:txBody>
      </p:sp>
    </p:spTree>
    <p:extLst>
      <p:ext uri="{BB962C8B-B14F-4D97-AF65-F5344CB8AC3E}">
        <p14:creationId xmlns:p14="http://schemas.microsoft.com/office/powerpoint/2010/main" val="3095523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71800" y="533400"/>
            <a:ext cx="5791200" cy="685800"/>
          </a:xfrm>
        </p:spPr>
        <p:txBody>
          <a:bodyPr>
            <a:normAutofit/>
          </a:bodyPr>
          <a:lstStyle/>
          <a:p>
            <a:r>
              <a:rPr lang="en-US" dirty="0"/>
              <a:t>Preliminary Findings</a:t>
            </a:r>
          </a:p>
        </p:txBody>
      </p:sp>
      <p:sp>
        <p:nvSpPr>
          <p:cNvPr id="3" name="Text Placeholder 2"/>
          <p:cNvSpPr>
            <a:spLocks noGrp="1"/>
          </p:cNvSpPr>
          <p:nvPr>
            <p:ph type="body" sz="quarter" idx="11"/>
          </p:nvPr>
        </p:nvSpPr>
        <p:spPr>
          <a:xfrm>
            <a:off x="152400" y="1447799"/>
            <a:ext cx="8839200" cy="4800601"/>
          </a:xfrm>
        </p:spPr>
        <p:txBody>
          <a:bodyPr>
            <a:noAutofit/>
          </a:bodyPr>
          <a:lstStyle/>
          <a:p>
            <a:r>
              <a:rPr lang="en-US" sz="2000" dirty="0"/>
              <a:t>Improved simulation of nitrogen budget in WRF-CMAQ, which is critical for simulating Chesapeake Bay under various environmental futures.</a:t>
            </a:r>
          </a:p>
          <a:p>
            <a:r>
              <a:rPr lang="en-US" sz="2000" dirty="0"/>
              <a:t>The downscaled WRF-CMAQ climate and wet deposition simulations capture the seasonal and regional variability well against NCEP reanalysis and NADP data, respectively.</a:t>
            </a:r>
          </a:p>
          <a:p>
            <a:r>
              <a:rPr lang="en-US" sz="2000" dirty="0"/>
              <a:t>Reduction in future total atmospheric nitrogen deposition, due to decreased oxidized nitrogen, and apparent shift towards increased reduced nitrogen proportion.</a:t>
            </a:r>
          </a:p>
          <a:p>
            <a:r>
              <a:rPr lang="en-US" sz="2000" dirty="0"/>
              <a:t>NH</a:t>
            </a:r>
            <a:r>
              <a:rPr lang="en-US" sz="2000" baseline="-25000" dirty="0"/>
              <a:t>3</a:t>
            </a:r>
            <a:r>
              <a:rPr lang="en-US" sz="2000" dirty="0"/>
              <a:t> dry deposition increases are larger than increases in emissions, due to a reduction of ambient NH</a:t>
            </a:r>
            <a:r>
              <a:rPr lang="en-US" sz="2000" baseline="-25000" dirty="0"/>
              <a:t>4</a:t>
            </a:r>
            <a:r>
              <a:rPr lang="en-US" sz="2000" baseline="30000" dirty="0"/>
              <a:t>+</a:t>
            </a:r>
            <a:r>
              <a:rPr lang="en-US" sz="2000" dirty="0"/>
              <a:t> aerosols from </a:t>
            </a:r>
            <a:r>
              <a:rPr lang="en-US" sz="2000" dirty="0" err="1"/>
              <a:t>SOx</a:t>
            </a:r>
            <a:r>
              <a:rPr lang="en-US" sz="2000" dirty="0"/>
              <a:t> and NOx controls.</a:t>
            </a:r>
          </a:p>
          <a:p>
            <a:pPr lvl="1"/>
            <a:r>
              <a:rPr lang="en-US" sz="2000" dirty="0"/>
              <a:t>Gaseous NH</a:t>
            </a:r>
            <a:r>
              <a:rPr lang="en-US" sz="2000" baseline="-25000" dirty="0"/>
              <a:t>3</a:t>
            </a:r>
            <a:r>
              <a:rPr lang="en-US" sz="2000" dirty="0"/>
              <a:t> deposits much faster than aerosol NH</a:t>
            </a:r>
            <a:r>
              <a:rPr lang="en-US" sz="2000" baseline="-25000" dirty="0"/>
              <a:t>4</a:t>
            </a:r>
            <a:r>
              <a:rPr lang="en-US" sz="2000" baseline="30000" dirty="0"/>
              <a:t>+</a:t>
            </a:r>
            <a:r>
              <a:rPr lang="en-US" sz="2000" dirty="0"/>
              <a:t>.</a:t>
            </a:r>
            <a:endParaRPr lang="en-US" sz="2000" baseline="30000" dirty="0"/>
          </a:p>
          <a:p>
            <a:pPr marL="0" indent="0">
              <a:buNone/>
            </a:pPr>
            <a:endParaRPr lang="en-US" sz="2000" dirty="0">
              <a:sym typeface="Wingdings" panose="05000000000000000000" pitchFamily="2" charset="2"/>
            </a:endParaRPr>
          </a:p>
          <a:p>
            <a:pPr marL="0" indent="0">
              <a:buNone/>
            </a:pPr>
            <a:endParaRPr lang="en-US" sz="2000" dirty="0"/>
          </a:p>
        </p:txBody>
      </p:sp>
      <p:sp>
        <p:nvSpPr>
          <p:cNvPr id="4" name="Slide Number Placeholder 3"/>
          <p:cNvSpPr>
            <a:spLocks noGrp="1"/>
          </p:cNvSpPr>
          <p:nvPr>
            <p:ph type="sldNum" sz="quarter" idx="13"/>
          </p:nvPr>
        </p:nvSpPr>
        <p:spPr>
          <a:xfrm>
            <a:off x="8229600" y="6356350"/>
            <a:ext cx="762000" cy="365125"/>
          </a:xfrm>
        </p:spPr>
        <p:txBody>
          <a:bodyPr/>
          <a:lstStyle/>
          <a:p>
            <a:fld id="{6D3FAE4D-9488-4B48-8F4A-A56CB5A28AF9}" type="slidenum">
              <a:rPr lang="en-US" smtClean="0"/>
              <a:pPr/>
              <a:t>13</a:t>
            </a:fld>
            <a:endParaRPr lang="en-US" dirty="0"/>
          </a:p>
        </p:txBody>
      </p:sp>
    </p:spTree>
    <p:extLst>
      <p:ext uri="{BB962C8B-B14F-4D97-AF65-F5344CB8AC3E}">
        <p14:creationId xmlns:p14="http://schemas.microsoft.com/office/powerpoint/2010/main" val="1309930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Further Work</a:t>
            </a:r>
          </a:p>
        </p:txBody>
      </p:sp>
      <p:sp>
        <p:nvSpPr>
          <p:cNvPr id="3" name="Text Placeholder 2"/>
          <p:cNvSpPr>
            <a:spLocks noGrp="1"/>
          </p:cNvSpPr>
          <p:nvPr>
            <p:ph type="body" sz="quarter" idx="11"/>
          </p:nvPr>
        </p:nvSpPr>
        <p:spPr/>
        <p:txBody>
          <a:bodyPr>
            <a:normAutofit/>
          </a:bodyPr>
          <a:lstStyle/>
          <a:p>
            <a:r>
              <a:rPr lang="en-US" sz="2000" dirty="0"/>
              <a:t>How can we independently characterize the roles of changing weather and emissions on atmospheric nutrient deposition to the Chesapeake Bay watershed?</a:t>
            </a:r>
          </a:p>
          <a:p>
            <a:endParaRPr lang="en-US" sz="2000" dirty="0"/>
          </a:p>
          <a:p>
            <a:r>
              <a:rPr lang="en-US" sz="2000" dirty="0"/>
              <a:t>If changes to land use are also holistically considered, how could the atmospheric nutrient deposition be altered?</a:t>
            </a:r>
          </a:p>
          <a:p>
            <a:endParaRPr lang="en-US" sz="2000" dirty="0"/>
          </a:p>
          <a:p>
            <a:r>
              <a:rPr lang="en-US" sz="2000" dirty="0"/>
              <a:t>How does increasing model resolution impact the atmospheric deposition changes?</a:t>
            </a:r>
          </a:p>
          <a:p>
            <a:endParaRPr lang="en-US" sz="2000" dirty="0"/>
          </a:p>
        </p:txBody>
      </p:sp>
      <p:sp>
        <p:nvSpPr>
          <p:cNvPr id="4" name="Slide Number Placeholder 3"/>
          <p:cNvSpPr>
            <a:spLocks noGrp="1"/>
          </p:cNvSpPr>
          <p:nvPr>
            <p:ph type="sldNum" sz="quarter" idx="13"/>
          </p:nvPr>
        </p:nvSpPr>
        <p:spPr/>
        <p:txBody>
          <a:bodyPr/>
          <a:lstStyle/>
          <a:p>
            <a:fld id="{6D3FAE4D-9488-4B48-8F4A-A56CB5A28AF9}" type="slidenum">
              <a:rPr lang="en-US" smtClean="0"/>
              <a:pPr/>
              <a:t>14</a:t>
            </a:fld>
            <a:endParaRPr lang="en-US" dirty="0"/>
          </a:p>
        </p:txBody>
      </p:sp>
    </p:spTree>
    <p:extLst>
      <p:ext uri="{BB962C8B-B14F-4D97-AF65-F5344CB8AC3E}">
        <p14:creationId xmlns:p14="http://schemas.microsoft.com/office/powerpoint/2010/main" val="536177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References</a:t>
            </a:r>
          </a:p>
        </p:txBody>
      </p:sp>
      <p:sp>
        <p:nvSpPr>
          <p:cNvPr id="3" name="Text Placeholder 2"/>
          <p:cNvSpPr>
            <a:spLocks noGrp="1"/>
          </p:cNvSpPr>
          <p:nvPr>
            <p:ph type="body" sz="quarter" idx="11"/>
          </p:nvPr>
        </p:nvSpPr>
        <p:spPr>
          <a:xfrm>
            <a:off x="152400" y="1447800"/>
            <a:ext cx="8839200" cy="5105400"/>
          </a:xfrm>
        </p:spPr>
        <p:txBody>
          <a:bodyPr>
            <a:normAutofit fontScale="92500" lnSpcReduction="10000"/>
          </a:bodyPr>
          <a:lstStyle/>
          <a:p>
            <a:r>
              <a:rPr lang="en-US" b="0" dirty="0"/>
              <a:t>Campbell, P., J. O. Bash, and T. L. Spero (2017), Improvements to the Noah Land Surface Model in WRF-CMAQ, in preparation.</a:t>
            </a:r>
          </a:p>
          <a:p>
            <a:r>
              <a:rPr lang="en-US" b="0" dirty="0"/>
              <a:t>EPA (2015), Preparation of Emission Inventories for the 2011v6.2 Emissions Modeling Platform. Available at: https://www.epa.gov/air-emissions-modeling/2011-version-62-technical-support-document.</a:t>
            </a:r>
          </a:p>
          <a:p>
            <a:r>
              <a:rPr lang="en-US" b="0" dirty="0"/>
              <a:t>EPA (2016), Emissions Inventory for Air Quality Modeling Technical Support Document: Heavy-Duty Vehicle Greenhouse Gas Phase 2 Final Rule, EPA-420-R-008, August 2016.</a:t>
            </a:r>
          </a:p>
          <a:p>
            <a:r>
              <a:rPr lang="en-US" b="0" dirty="0" err="1"/>
              <a:t>Kishné</a:t>
            </a:r>
            <a:r>
              <a:rPr lang="en-US" b="0" dirty="0"/>
              <a:t>, A.S.,  Y. T. </a:t>
            </a:r>
            <a:r>
              <a:rPr lang="en-US" b="0" dirty="0" err="1"/>
              <a:t>Yimam</a:t>
            </a:r>
            <a:r>
              <a:rPr lang="en-US" b="0" dirty="0"/>
              <a:t>, C. L. S. Morgan, and B. C. </a:t>
            </a:r>
            <a:r>
              <a:rPr lang="en-US" b="0" dirty="0" err="1"/>
              <a:t>Dornblaser</a:t>
            </a:r>
            <a:r>
              <a:rPr lang="en-US" b="0" dirty="0"/>
              <a:t> (2017), Evaluation and improvement of the default soil hydraulic parameters for the Noah Land Surface Model, </a:t>
            </a:r>
            <a:r>
              <a:rPr lang="en-US" b="0" dirty="0" err="1"/>
              <a:t>Geoderma</a:t>
            </a:r>
            <a:r>
              <a:rPr lang="en-US" b="0" dirty="0"/>
              <a:t>, 285, 247 – 259.</a:t>
            </a:r>
          </a:p>
          <a:p>
            <a:r>
              <a:rPr lang="en-US" b="0" dirty="0"/>
              <a:t>Li, D., E. </a:t>
            </a:r>
            <a:r>
              <a:rPr lang="en-US" b="0" dirty="0" err="1"/>
              <a:t>Bou-Zeid</a:t>
            </a:r>
            <a:r>
              <a:rPr lang="en-US" b="0" dirty="0"/>
              <a:t>, M. </a:t>
            </a:r>
            <a:r>
              <a:rPr lang="en-US" b="0" dirty="0" err="1"/>
              <a:t>Barlage</a:t>
            </a:r>
            <a:r>
              <a:rPr lang="en-US" b="0" dirty="0"/>
              <a:t>, F. Chen, and J. A. Smith (2013), Development and evaluation of a mosaic approach in the WRF-Noah framework, J. </a:t>
            </a:r>
            <a:r>
              <a:rPr lang="en-US" b="0" dirty="0" err="1"/>
              <a:t>Geophys</a:t>
            </a:r>
            <a:r>
              <a:rPr lang="en-US" b="0" dirty="0"/>
              <a:t>. Res. Atmos., 118, 11,918–11,935, doi:10.1002/2013JD020657.</a:t>
            </a:r>
          </a:p>
          <a:p>
            <a:r>
              <a:rPr lang="en-US" b="0" dirty="0"/>
              <a:t>Linker, Lewis C., Robin Dennis, Gary W. Shenk, Richard A. </a:t>
            </a:r>
            <a:r>
              <a:rPr lang="en-US" b="0" dirty="0" err="1"/>
              <a:t>Batiuk</a:t>
            </a:r>
            <a:r>
              <a:rPr lang="en-US" b="0" dirty="0"/>
              <a:t>, Jeffrey Grimm, and Ping Wang (2013), Computing Atmospheric Nutrient Loads to the Chesapeake Bay Watershed and Tidal Waters. Journal of the American Water Resources Association (JAWRA) 1-17. DOI: 10.1111/jawr.12112</a:t>
            </a:r>
          </a:p>
          <a:p>
            <a:r>
              <a:rPr lang="en-US" b="0" dirty="0" err="1"/>
              <a:t>Meszaros</a:t>
            </a:r>
            <a:r>
              <a:rPr lang="en-US" b="0" dirty="0"/>
              <a:t>, R., D. </a:t>
            </a:r>
            <a:r>
              <a:rPr lang="en-US" b="0" dirty="0" err="1"/>
              <a:t>Szinyei</a:t>
            </a:r>
            <a:r>
              <a:rPr lang="en-US" b="0" dirty="0"/>
              <a:t>, C. </a:t>
            </a:r>
            <a:r>
              <a:rPr lang="en-US" b="0" dirty="0" err="1"/>
              <a:t>Vincze</a:t>
            </a:r>
            <a:r>
              <a:rPr lang="en-US" b="0" dirty="0"/>
              <a:t>, I. </a:t>
            </a:r>
            <a:r>
              <a:rPr lang="en-US" b="0" dirty="0" err="1"/>
              <a:t>Lagzi</a:t>
            </a:r>
            <a:r>
              <a:rPr lang="en-US" b="0" dirty="0"/>
              <a:t>, T. </a:t>
            </a:r>
            <a:r>
              <a:rPr lang="en-US" b="0" dirty="0" err="1"/>
              <a:t>Turanyi</a:t>
            </a:r>
            <a:r>
              <a:rPr lang="en-US" b="0" dirty="0"/>
              <a:t>, L. </a:t>
            </a:r>
            <a:r>
              <a:rPr lang="en-US" b="0" dirty="0" err="1"/>
              <a:t>Haszpra</a:t>
            </a:r>
            <a:r>
              <a:rPr lang="en-US" b="0" dirty="0"/>
              <a:t>, and A. S. Tomlin (2009), Effect of the soil wetness state on the stomatal ozone fluxes over Hungary, Int. J. Environment and Pollution, 36, 180 – 194.</a:t>
            </a:r>
          </a:p>
          <a:p>
            <a:r>
              <a:rPr lang="en-US" b="0" dirty="0"/>
              <a:t>Thomson, A. M., K. V. Calvin, S. J. Smith, G. P. Kyle,  A. </a:t>
            </a:r>
            <a:r>
              <a:rPr lang="en-US" b="0" dirty="0" err="1"/>
              <a:t>Volke</a:t>
            </a:r>
            <a:r>
              <a:rPr lang="en-US" b="0" dirty="0"/>
              <a:t>, P. Patel, S. Delgado-Arias, B. Bond-</a:t>
            </a:r>
            <a:r>
              <a:rPr lang="en-US" b="0" dirty="0" err="1"/>
              <a:t>Lamberty</a:t>
            </a:r>
            <a:r>
              <a:rPr lang="en-US" b="0" dirty="0"/>
              <a:t>, M. A. Wise, L. E. Clarke, and J. A. Edmonds (2011), RCP4.5:  a pathway for stabilization of radiative forcing by 2100, Climate Change, 109, 77 -94.</a:t>
            </a:r>
          </a:p>
          <a:p>
            <a:endParaRPr lang="en-US" b="0" dirty="0"/>
          </a:p>
          <a:p>
            <a:endParaRPr lang="en-US" dirty="0"/>
          </a:p>
        </p:txBody>
      </p:sp>
      <p:sp>
        <p:nvSpPr>
          <p:cNvPr id="4" name="Slide Number Placeholder 3"/>
          <p:cNvSpPr>
            <a:spLocks noGrp="1"/>
          </p:cNvSpPr>
          <p:nvPr>
            <p:ph type="sldNum" sz="quarter" idx="13"/>
          </p:nvPr>
        </p:nvSpPr>
        <p:spPr/>
        <p:txBody>
          <a:bodyPr/>
          <a:lstStyle/>
          <a:p>
            <a:fld id="{6D3FAE4D-9488-4B48-8F4A-A56CB5A28AF9}" type="slidenum">
              <a:rPr lang="en-US" smtClean="0"/>
              <a:pPr/>
              <a:t>15</a:t>
            </a:fld>
            <a:endParaRPr lang="en-US" dirty="0"/>
          </a:p>
        </p:txBody>
      </p:sp>
    </p:spTree>
    <p:extLst>
      <p:ext uri="{BB962C8B-B14F-4D97-AF65-F5344CB8AC3E}">
        <p14:creationId xmlns:p14="http://schemas.microsoft.com/office/powerpoint/2010/main" val="2435621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WRF-CMAQ Configuration</a:t>
            </a:r>
          </a:p>
        </p:txBody>
      </p:sp>
      <p:sp>
        <p:nvSpPr>
          <p:cNvPr id="4" name="Slide Number Placeholder 3"/>
          <p:cNvSpPr>
            <a:spLocks noGrp="1"/>
          </p:cNvSpPr>
          <p:nvPr>
            <p:ph type="sldNum" sz="quarter" idx="13"/>
          </p:nvPr>
        </p:nvSpPr>
        <p:spPr/>
        <p:txBody>
          <a:bodyPr/>
          <a:lstStyle/>
          <a:p>
            <a:fld id="{6D3FAE4D-9488-4B48-8F4A-A56CB5A28AF9}" type="slidenum">
              <a:rPr lang="en-US" smtClean="0"/>
              <a:pPr/>
              <a:t>16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115712955"/>
              </p:ext>
            </p:extLst>
          </p:nvPr>
        </p:nvGraphicFramePr>
        <p:xfrm>
          <a:off x="152399" y="1359535"/>
          <a:ext cx="4953002" cy="1778000"/>
        </p:xfrm>
        <a:graphic>
          <a:graphicData uri="http://schemas.openxmlformats.org/drawingml/2006/table">
            <a:tbl>
              <a:tblPr firstRow="1" bandRow="1">
                <a:tableStyleId>{5C22544A-7EE6-4342-B048-85BDC9FD1C3A}</a:tableStyleId>
              </a:tblPr>
              <a:tblGrid>
                <a:gridCol w="1828802">
                  <a:extLst>
                    <a:ext uri="{9D8B030D-6E8A-4147-A177-3AD203B41FA5}">
                      <a16:colId xmlns:a16="http://schemas.microsoft.com/office/drawing/2014/main" val="307368850"/>
                    </a:ext>
                  </a:extLst>
                </a:gridCol>
                <a:gridCol w="3124200">
                  <a:extLst>
                    <a:ext uri="{9D8B030D-6E8A-4147-A177-3AD203B41FA5}">
                      <a16:colId xmlns:a16="http://schemas.microsoft.com/office/drawing/2014/main" val="3670309256"/>
                    </a:ext>
                  </a:extLst>
                </a:gridCol>
              </a:tblGrid>
              <a:tr h="370840">
                <a:tc gridSpan="2">
                  <a:txBody>
                    <a:bodyPr/>
                    <a:lstStyle/>
                    <a:p>
                      <a:pPr algn="ctr"/>
                      <a:r>
                        <a:rPr lang="en-US" dirty="0"/>
                        <a:t>Model</a:t>
                      </a:r>
                      <a:r>
                        <a:rPr lang="en-US" baseline="0" dirty="0"/>
                        <a:t> Domain and Time Periods</a:t>
                      </a:r>
                      <a:endParaRPr lang="en-US" dirty="0"/>
                    </a:p>
                  </a:txBody>
                  <a:tcPr/>
                </a:tc>
                <a:tc hMerge="1">
                  <a:txBody>
                    <a:bodyPr/>
                    <a:lstStyle/>
                    <a:p>
                      <a:endParaRPr lang="en-US" dirty="0"/>
                    </a:p>
                  </a:txBody>
                  <a:tcPr/>
                </a:tc>
                <a:extLst>
                  <a:ext uri="{0D108BD9-81ED-4DB2-BD59-A6C34878D82A}">
                    <a16:rowId xmlns:a16="http://schemas.microsoft.com/office/drawing/2014/main" val="2528851908"/>
                  </a:ext>
                </a:extLst>
              </a:tr>
              <a:tr h="370840">
                <a:tc>
                  <a:txBody>
                    <a:bodyPr/>
                    <a:lstStyle/>
                    <a:p>
                      <a:r>
                        <a:rPr lang="en-US" sz="1400" b="1" dirty="0"/>
                        <a:t>Model</a:t>
                      </a:r>
                    </a:p>
                  </a:txBody>
                  <a:tcPr/>
                </a:tc>
                <a:tc>
                  <a:txBody>
                    <a:bodyPr/>
                    <a:lstStyle/>
                    <a:p>
                      <a:r>
                        <a:rPr lang="en-US" sz="1400" dirty="0"/>
                        <a:t>Variant</a:t>
                      </a:r>
                      <a:r>
                        <a:rPr lang="en-US" sz="1400" baseline="0" dirty="0"/>
                        <a:t> of </a:t>
                      </a:r>
                      <a:r>
                        <a:rPr lang="en-US" sz="1400" dirty="0"/>
                        <a:t>Offline</a:t>
                      </a:r>
                      <a:r>
                        <a:rPr lang="en-US" sz="1400" baseline="0" dirty="0"/>
                        <a:t> WRFv3.8.1-CMAQv5.2</a:t>
                      </a:r>
                      <a:endParaRPr lang="en-US" sz="1400" dirty="0"/>
                    </a:p>
                  </a:txBody>
                  <a:tcPr/>
                </a:tc>
                <a:extLst>
                  <a:ext uri="{0D108BD9-81ED-4DB2-BD59-A6C34878D82A}">
                    <a16:rowId xmlns:a16="http://schemas.microsoft.com/office/drawing/2014/main" val="1937100192"/>
                  </a:ext>
                </a:extLst>
              </a:tr>
              <a:tr h="489585">
                <a:tc>
                  <a:txBody>
                    <a:bodyPr/>
                    <a:lstStyle/>
                    <a:p>
                      <a:r>
                        <a:rPr lang="en-US" sz="1400" b="1" dirty="0"/>
                        <a:t>Period and Domain</a:t>
                      </a:r>
                    </a:p>
                  </a:txBody>
                  <a:tcPr/>
                </a:tc>
                <a:tc>
                  <a:txBody>
                    <a:bodyPr/>
                    <a:lstStyle/>
                    <a:p>
                      <a:r>
                        <a:rPr lang="en-US" sz="1400" dirty="0"/>
                        <a:t>1995-2004 &amp; 2045-2054; North America, CONUS Centered</a:t>
                      </a:r>
                    </a:p>
                  </a:txBody>
                  <a:tcPr/>
                </a:tc>
                <a:extLst>
                  <a:ext uri="{0D108BD9-81ED-4DB2-BD59-A6C34878D82A}">
                    <a16:rowId xmlns:a16="http://schemas.microsoft.com/office/drawing/2014/main" val="942850773"/>
                  </a:ext>
                </a:extLst>
              </a:tr>
              <a:tr h="370840">
                <a:tc>
                  <a:txBody>
                    <a:bodyPr/>
                    <a:lstStyle/>
                    <a:p>
                      <a:r>
                        <a:rPr lang="en-US" sz="1400" b="1" dirty="0" err="1"/>
                        <a:t>Horiz</a:t>
                      </a:r>
                      <a:r>
                        <a:rPr lang="en-US" sz="1400" b="1" dirty="0"/>
                        <a:t>.</a:t>
                      </a:r>
                      <a:r>
                        <a:rPr lang="en-US" sz="1400" b="1" baseline="0" dirty="0"/>
                        <a:t> And Vert. Resolution</a:t>
                      </a:r>
                      <a:endParaRPr lang="en-US" sz="1400" b="1" dirty="0"/>
                    </a:p>
                  </a:txBody>
                  <a:tcPr/>
                </a:tc>
                <a:tc>
                  <a:txBody>
                    <a:bodyPr/>
                    <a:lstStyle/>
                    <a:p>
                      <a:r>
                        <a:rPr lang="en-US" sz="1400" dirty="0"/>
                        <a:t>36×36 km &amp; 35 layers up to 50 h Pa</a:t>
                      </a:r>
                    </a:p>
                  </a:txBody>
                  <a:tcPr/>
                </a:tc>
                <a:extLst>
                  <a:ext uri="{0D108BD9-81ED-4DB2-BD59-A6C34878D82A}">
                    <a16:rowId xmlns:a16="http://schemas.microsoft.com/office/drawing/2014/main" val="186015064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56633537"/>
              </p:ext>
            </p:extLst>
          </p:nvPr>
        </p:nvGraphicFramePr>
        <p:xfrm>
          <a:off x="172155" y="3203367"/>
          <a:ext cx="4953002" cy="3393172"/>
        </p:xfrm>
        <a:graphic>
          <a:graphicData uri="http://schemas.openxmlformats.org/drawingml/2006/table">
            <a:tbl>
              <a:tblPr firstRow="1" bandRow="1">
                <a:tableStyleId>{21E4AEA4-8DFA-4A89-87EB-49C32662AFE0}</a:tableStyleId>
              </a:tblPr>
              <a:tblGrid>
                <a:gridCol w="1821537">
                  <a:extLst>
                    <a:ext uri="{9D8B030D-6E8A-4147-A177-3AD203B41FA5}">
                      <a16:colId xmlns:a16="http://schemas.microsoft.com/office/drawing/2014/main" val="307368850"/>
                    </a:ext>
                  </a:extLst>
                </a:gridCol>
                <a:gridCol w="3131465">
                  <a:extLst>
                    <a:ext uri="{9D8B030D-6E8A-4147-A177-3AD203B41FA5}">
                      <a16:colId xmlns:a16="http://schemas.microsoft.com/office/drawing/2014/main" val="3670309256"/>
                    </a:ext>
                  </a:extLst>
                </a:gridCol>
              </a:tblGrid>
              <a:tr h="453949">
                <a:tc gridSpan="2">
                  <a:txBody>
                    <a:bodyPr/>
                    <a:lstStyle/>
                    <a:p>
                      <a:r>
                        <a:rPr lang="en-US" dirty="0"/>
                        <a:t>WRF</a:t>
                      </a:r>
                      <a:r>
                        <a:rPr lang="en-US" baseline="0" dirty="0"/>
                        <a:t> Physics and CMAQ Chemistry</a:t>
                      </a:r>
                      <a:endParaRPr lang="en-US" dirty="0"/>
                    </a:p>
                  </a:txBody>
                  <a:tcPr/>
                </a:tc>
                <a:tc hMerge="1">
                  <a:txBody>
                    <a:bodyPr/>
                    <a:lstStyle/>
                    <a:p>
                      <a:endParaRPr lang="en-US" dirty="0"/>
                    </a:p>
                  </a:txBody>
                  <a:tcPr/>
                </a:tc>
                <a:extLst>
                  <a:ext uri="{0D108BD9-81ED-4DB2-BD59-A6C34878D82A}">
                    <a16:rowId xmlns:a16="http://schemas.microsoft.com/office/drawing/2014/main" val="2528851908"/>
                  </a:ext>
                </a:extLst>
              </a:tr>
              <a:tr h="643095">
                <a:tc>
                  <a:txBody>
                    <a:bodyPr/>
                    <a:lstStyle/>
                    <a:p>
                      <a:r>
                        <a:rPr lang="en-US" sz="1400" b="1" dirty="0"/>
                        <a:t>Radiation</a:t>
                      </a:r>
                    </a:p>
                  </a:txBody>
                  <a:tcPr/>
                </a:tc>
                <a:tc>
                  <a:txBody>
                    <a:bodyPr/>
                    <a:lstStyle/>
                    <a:p>
                      <a:r>
                        <a:rPr lang="en-US" sz="1400" dirty="0"/>
                        <a:t>Rapid</a:t>
                      </a:r>
                      <a:r>
                        <a:rPr lang="en-US" sz="1400" baseline="0" dirty="0"/>
                        <a:t> Radiative Transfer Model for GCMs (RRTMG)</a:t>
                      </a:r>
                      <a:endParaRPr lang="en-US" sz="1400" dirty="0"/>
                    </a:p>
                  </a:txBody>
                  <a:tcPr/>
                </a:tc>
                <a:extLst>
                  <a:ext uri="{0D108BD9-81ED-4DB2-BD59-A6C34878D82A}">
                    <a16:rowId xmlns:a16="http://schemas.microsoft.com/office/drawing/2014/main" val="1937100192"/>
                  </a:ext>
                </a:extLst>
              </a:tr>
              <a:tr h="500189">
                <a:tc>
                  <a:txBody>
                    <a:bodyPr/>
                    <a:lstStyle/>
                    <a:p>
                      <a:r>
                        <a:rPr lang="en-US" sz="1400" b="1" dirty="0"/>
                        <a:t>LSM, </a:t>
                      </a:r>
                      <a:r>
                        <a:rPr lang="en-US" sz="1400" b="1" dirty="0" err="1"/>
                        <a:t>Sfclay</a:t>
                      </a:r>
                      <a:r>
                        <a:rPr lang="en-US" sz="1400" b="1" dirty="0"/>
                        <a:t>,</a:t>
                      </a:r>
                      <a:r>
                        <a:rPr lang="en-US" sz="1400" b="1" baseline="0" dirty="0"/>
                        <a:t> and PBL</a:t>
                      </a:r>
                      <a:endParaRPr lang="en-US" sz="1400" b="1" dirty="0"/>
                    </a:p>
                  </a:txBody>
                  <a:tcPr/>
                </a:tc>
                <a:tc>
                  <a:txBody>
                    <a:bodyPr/>
                    <a:lstStyle/>
                    <a:p>
                      <a:r>
                        <a:rPr lang="en-US" sz="1400" dirty="0"/>
                        <a:t>Modified Noah (Campbell et al., 2017),</a:t>
                      </a:r>
                      <a:r>
                        <a:rPr lang="en-US" sz="1400" baseline="0" dirty="0"/>
                        <a:t> MO, and YSU</a:t>
                      </a:r>
                      <a:endParaRPr lang="en-US" sz="1400" dirty="0"/>
                    </a:p>
                  </a:txBody>
                  <a:tcPr/>
                </a:tc>
                <a:extLst>
                  <a:ext uri="{0D108BD9-81ED-4DB2-BD59-A6C34878D82A}">
                    <a16:rowId xmlns:a16="http://schemas.microsoft.com/office/drawing/2014/main" val="942850773"/>
                  </a:ext>
                </a:extLst>
              </a:tr>
              <a:tr h="378291">
                <a:tc>
                  <a:txBody>
                    <a:bodyPr/>
                    <a:lstStyle/>
                    <a:p>
                      <a:r>
                        <a:rPr lang="en-US" sz="1400" b="1" dirty="0"/>
                        <a:t>Cumulus</a:t>
                      </a:r>
                    </a:p>
                  </a:txBody>
                  <a:tcPr/>
                </a:tc>
                <a:tc>
                  <a:txBody>
                    <a:bodyPr/>
                    <a:lstStyle/>
                    <a:p>
                      <a:r>
                        <a:rPr lang="en-US" sz="1400" dirty="0" err="1"/>
                        <a:t>Kain</a:t>
                      </a:r>
                      <a:r>
                        <a:rPr lang="en-US" sz="1400" dirty="0"/>
                        <a:t>-Fritsch (KF)</a:t>
                      </a:r>
                    </a:p>
                  </a:txBody>
                  <a:tcPr/>
                </a:tc>
                <a:extLst>
                  <a:ext uri="{0D108BD9-81ED-4DB2-BD59-A6C34878D82A}">
                    <a16:rowId xmlns:a16="http://schemas.microsoft.com/office/drawing/2014/main" val="1860150640"/>
                  </a:ext>
                </a:extLst>
              </a:tr>
              <a:tr h="378291">
                <a:tc>
                  <a:txBody>
                    <a:bodyPr/>
                    <a:lstStyle/>
                    <a:p>
                      <a:r>
                        <a:rPr lang="en-US" sz="1400" b="1" dirty="0"/>
                        <a:t>Microphysics</a:t>
                      </a:r>
                    </a:p>
                  </a:txBody>
                  <a:tcPr/>
                </a:tc>
                <a:tc>
                  <a:txBody>
                    <a:bodyPr/>
                    <a:lstStyle/>
                    <a:p>
                      <a:r>
                        <a:rPr lang="en-US" sz="1400" dirty="0"/>
                        <a:t>Morrison</a:t>
                      </a:r>
                      <a:r>
                        <a:rPr lang="en-US" sz="1400" baseline="0" dirty="0"/>
                        <a:t> Double Moment</a:t>
                      </a:r>
                      <a:endParaRPr lang="en-US" sz="1400" dirty="0"/>
                    </a:p>
                  </a:txBody>
                  <a:tcPr/>
                </a:tc>
                <a:extLst>
                  <a:ext uri="{0D108BD9-81ED-4DB2-BD59-A6C34878D82A}">
                    <a16:rowId xmlns:a16="http://schemas.microsoft.com/office/drawing/2014/main" val="341753348"/>
                  </a:ext>
                </a:extLst>
              </a:tr>
              <a:tr h="643095">
                <a:tc>
                  <a:txBody>
                    <a:bodyPr/>
                    <a:lstStyle/>
                    <a:p>
                      <a:r>
                        <a:rPr lang="en-US" sz="1400" b="1" dirty="0"/>
                        <a:t>Gas-Phase/Aqueous</a:t>
                      </a:r>
                      <a:r>
                        <a:rPr lang="en-US" sz="1400" b="1" baseline="0" dirty="0"/>
                        <a:t>-Phase/Aerosol Mech.</a:t>
                      </a:r>
                      <a:endParaRPr lang="en-US" sz="1400" b="1" dirty="0"/>
                    </a:p>
                  </a:txBody>
                  <a:tcPr/>
                </a:tc>
                <a:tc>
                  <a:txBody>
                    <a:bodyPr/>
                    <a:lstStyle/>
                    <a:p>
                      <a:r>
                        <a:rPr lang="en-US" sz="1400" dirty="0"/>
                        <a:t>CB05-TUCL/</a:t>
                      </a:r>
                      <a:r>
                        <a:rPr lang="en-US" sz="1400" dirty="0" err="1"/>
                        <a:t>AQChem</a:t>
                      </a:r>
                      <a:r>
                        <a:rPr lang="en-US" sz="1400" baseline="0" dirty="0"/>
                        <a:t> Updates/AERO6-3 modes</a:t>
                      </a:r>
                      <a:endParaRPr lang="en-US" sz="1400" dirty="0"/>
                    </a:p>
                  </a:txBody>
                  <a:tcPr/>
                </a:tc>
                <a:extLst>
                  <a:ext uri="{0D108BD9-81ED-4DB2-BD59-A6C34878D82A}">
                    <a16:rowId xmlns:a16="http://schemas.microsoft.com/office/drawing/2014/main" val="680602368"/>
                  </a:ext>
                </a:extLst>
              </a:tr>
              <a:tr h="378291">
                <a:tc>
                  <a:txBody>
                    <a:bodyPr/>
                    <a:lstStyle/>
                    <a:p>
                      <a:r>
                        <a:rPr lang="en-US" sz="1400" b="1" dirty="0"/>
                        <a:t>Photolysis</a:t>
                      </a:r>
                    </a:p>
                  </a:txBody>
                  <a:tcPr/>
                </a:tc>
                <a:tc>
                  <a:txBody>
                    <a:bodyPr/>
                    <a:lstStyle/>
                    <a:p>
                      <a:r>
                        <a:rPr lang="en-US" sz="1400" dirty="0"/>
                        <a:t>CMAQ in-line photolysis</a:t>
                      </a:r>
                    </a:p>
                  </a:txBody>
                  <a:tcPr/>
                </a:tc>
                <a:extLst>
                  <a:ext uri="{0D108BD9-81ED-4DB2-BD59-A6C34878D82A}">
                    <a16:rowId xmlns:a16="http://schemas.microsoft.com/office/drawing/2014/main" val="131698008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450512791"/>
              </p:ext>
            </p:extLst>
          </p:nvPr>
        </p:nvGraphicFramePr>
        <p:xfrm>
          <a:off x="5246512" y="1359534"/>
          <a:ext cx="3745088" cy="5267375"/>
        </p:xfrm>
        <a:graphic>
          <a:graphicData uri="http://schemas.openxmlformats.org/drawingml/2006/table">
            <a:tbl>
              <a:tblPr firstRow="1" bandRow="1">
                <a:tableStyleId>{F5AB1C69-6EDB-4FF4-983F-18BD219EF322}</a:tableStyleId>
              </a:tblPr>
              <a:tblGrid>
                <a:gridCol w="1872544">
                  <a:extLst>
                    <a:ext uri="{9D8B030D-6E8A-4147-A177-3AD203B41FA5}">
                      <a16:colId xmlns:a16="http://schemas.microsoft.com/office/drawing/2014/main" val="307368850"/>
                    </a:ext>
                  </a:extLst>
                </a:gridCol>
                <a:gridCol w="1872544">
                  <a:extLst>
                    <a:ext uri="{9D8B030D-6E8A-4147-A177-3AD203B41FA5}">
                      <a16:colId xmlns:a16="http://schemas.microsoft.com/office/drawing/2014/main" val="3670309256"/>
                    </a:ext>
                  </a:extLst>
                </a:gridCol>
              </a:tblGrid>
              <a:tr h="363871">
                <a:tc gridSpan="2">
                  <a:txBody>
                    <a:bodyPr/>
                    <a:lstStyle/>
                    <a:p>
                      <a:pPr algn="ctr"/>
                      <a:r>
                        <a:rPr lang="en-US" dirty="0"/>
                        <a:t>Inputs</a:t>
                      </a:r>
                    </a:p>
                  </a:txBody>
                  <a:tcPr/>
                </a:tc>
                <a:tc hMerge="1">
                  <a:txBody>
                    <a:bodyPr/>
                    <a:lstStyle/>
                    <a:p>
                      <a:endParaRPr lang="en-US" dirty="0"/>
                    </a:p>
                  </a:txBody>
                  <a:tcPr/>
                </a:tc>
                <a:extLst>
                  <a:ext uri="{0D108BD9-81ED-4DB2-BD59-A6C34878D82A}">
                    <a16:rowId xmlns:a16="http://schemas.microsoft.com/office/drawing/2014/main" val="2528851908"/>
                  </a:ext>
                </a:extLst>
              </a:tr>
              <a:tr h="360095">
                <a:tc>
                  <a:txBody>
                    <a:bodyPr/>
                    <a:lstStyle/>
                    <a:p>
                      <a:r>
                        <a:rPr lang="en-US" sz="1400" b="1" dirty="0"/>
                        <a:t>Land Use</a:t>
                      </a:r>
                    </a:p>
                  </a:txBody>
                  <a:tcPr/>
                </a:tc>
                <a:tc>
                  <a:txBody>
                    <a:bodyPr/>
                    <a:lstStyle/>
                    <a:p>
                      <a:r>
                        <a:rPr lang="en-US" sz="1400" dirty="0"/>
                        <a:t>USGS28</a:t>
                      </a:r>
                    </a:p>
                  </a:txBody>
                  <a:tcPr/>
                </a:tc>
                <a:extLst>
                  <a:ext uri="{0D108BD9-81ED-4DB2-BD59-A6C34878D82A}">
                    <a16:rowId xmlns:a16="http://schemas.microsoft.com/office/drawing/2014/main" val="1937100192"/>
                  </a:ext>
                </a:extLst>
              </a:tr>
              <a:tr h="515484">
                <a:tc>
                  <a:txBody>
                    <a:bodyPr/>
                    <a:lstStyle/>
                    <a:p>
                      <a:r>
                        <a:rPr lang="en-US" sz="1400" b="1" dirty="0"/>
                        <a:t>Chemical ICONs/BCONs</a:t>
                      </a:r>
                    </a:p>
                  </a:txBody>
                  <a:tcPr/>
                </a:tc>
                <a:tc>
                  <a:txBody>
                    <a:bodyPr/>
                    <a:lstStyle/>
                    <a:p>
                      <a:r>
                        <a:rPr lang="en-US" sz="1400" dirty="0"/>
                        <a:t>GEOS-</a:t>
                      </a:r>
                      <a:r>
                        <a:rPr lang="en-US" sz="1400" dirty="0" err="1"/>
                        <a:t>Chem</a:t>
                      </a:r>
                      <a:r>
                        <a:rPr lang="en-US" sz="1400" dirty="0"/>
                        <a:t> (identifies</a:t>
                      </a:r>
                      <a:r>
                        <a:rPr lang="en-US" sz="1400" baseline="0" dirty="0"/>
                        <a:t> inland water cells)</a:t>
                      </a:r>
                      <a:endParaRPr lang="en-US" sz="1400" dirty="0"/>
                    </a:p>
                  </a:txBody>
                  <a:tcPr/>
                </a:tc>
                <a:extLst>
                  <a:ext uri="{0D108BD9-81ED-4DB2-BD59-A6C34878D82A}">
                    <a16:rowId xmlns:a16="http://schemas.microsoft.com/office/drawing/2014/main" val="942850773"/>
                  </a:ext>
                </a:extLst>
              </a:tr>
              <a:tr h="1571747">
                <a:tc>
                  <a:txBody>
                    <a:bodyPr/>
                    <a:lstStyle/>
                    <a:p>
                      <a:r>
                        <a:rPr lang="en-US" sz="1400" b="1" dirty="0"/>
                        <a:t>Meteorological</a:t>
                      </a:r>
                      <a:r>
                        <a:rPr lang="en-US" sz="1400" b="1" baseline="0" dirty="0"/>
                        <a:t> ICONs/BCONs</a:t>
                      </a:r>
                      <a:endParaRPr lang="en-US" sz="1400" b="1" dirty="0"/>
                    </a:p>
                  </a:txBody>
                  <a:tcPr/>
                </a:tc>
                <a:tc>
                  <a:txBody>
                    <a:bodyPr/>
                    <a:lstStyle/>
                    <a:p>
                      <a:r>
                        <a:rPr lang="en-US" sz="1400" dirty="0"/>
                        <a:t>Downscaled 0.875°×1.25°Community Earth System Model version 1.0 w/ spectral nudging – treatment of inland</a:t>
                      </a:r>
                      <a:r>
                        <a:rPr lang="en-US" sz="1400" baseline="0" dirty="0"/>
                        <a:t> water bodies Spero et al., (2016)</a:t>
                      </a:r>
                      <a:endParaRPr lang="en-US" sz="1400" dirty="0"/>
                    </a:p>
                  </a:txBody>
                  <a:tcPr/>
                </a:tc>
                <a:extLst>
                  <a:ext uri="{0D108BD9-81ED-4DB2-BD59-A6C34878D82A}">
                    <a16:rowId xmlns:a16="http://schemas.microsoft.com/office/drawing/2014/main" val="1860150640"/>
                  </a:ext>
                </a:extLst>
              </a:tr>
              <a:tr h="2425808">
                <a:tc>
                  <a:txBody>
                    <a:bodyPr/>
                    <a:lstStyle/>
                    <a:p>
                      <a:r>
                        <a:rPr lang="en-US" sz="1400" b="1" dirty="0"/>
                        <a:t>Emissions</a:t>
                      </a:r>
                    </a:p>
                  </a:txBody>
                  <a:tcPr/>
                </a:tc>
                <a:tc>
                  <a:txBody>
                    <a:bodyPr/>
                    <a:lstStyle/>
                    <a:p>
                      <a:r>
                        <a:rPr lang="en-US" sz="1400" dirty="0">
                          <a:solidFill>
                            <a:srgbClr val="FF0000"/>
                          </a:solidFill>
                        </a:rPr>
                        <a:t>Current Anthropogenic:  EPA’s 2011v6.2 platform</a:t>
                      </a:r>
                    </a:p>
                    <a:p>
                      <a:r>
                        <a:rPr lang="en-US" sz="1400" dirty="0">
                          <a:solidFill>
                            <a:srgbClr val="0070C0"/>
                          </a:solidFill>
                        </a:rPr>
                        <a:t>Future Anthropogenic:  “On-the-books” 2040 reference case CMAQ</a:t>
                      </a:r>
                      <a:r>
                        <a:rPr lang="en-US" sz="1400" dirty="0"/>
                        <a:t> </a:t>
                      </a:r>
                      <a:r>
                        <a:rPr lang="en-US" sz="1400" dirty="0">
                          <a:solidFill>
                            <a:srgbClr val="00B050"/>
                          </a:solidFill>
                        </a:rPr>
                        <a:t>in-line BEISv3.6.1 for biogenic</a:t>
                      </a:r>
                      <a:r>
                        <a:rPr lang="en-US" sz="1400" dirty="0">
                          <a:solidFill>
                            <a:srgbClr val="7030A0"/>
                          </a:solidFill>
                        </a:rPr>
                        <a:t>, bi-directional NH</a:t>
                      </a:r>
                      <a:r>
                        <a:rPr lang="en-US" sz="1400" baseline="-25000" dirty="0">
                          <a:solidFill>
                            <a:srgbClr val="7030A0"/>
                          </a:solidFill>
                        </a:rPr>
                        <a:t>3 </a:t>
                      </a:r>
                      <a:r>
                        <a:rPr lang="en-US" sz="1400" dirty="0">
                          <a:solidFill>
                            <a:srgbClr val="7030A0"/>
                          </a:solidFill>
                        </a:rPr>
                        <a:t>(EPIC), </a:t>
                      </a:r>
                      <a:r>
                        <a:rPr lang="en-US" sz="1400" dirty="0">
                          <a:solidFill>
                            <a:srgbClr val="C00000"/>
                          </a:solidFill>
                        </a:rPr>
                        <a:t>updated windblown dust</a:t>
                      </a:r>
                      <a:r>
                        <a:rPr lang="en-US" sz="1400" dirty="0">
                          <a:solidFill>
                            <a:srgbClr val="00B050"/>
                          </a:solidFill>
                        </a:rPr>
                        <a:t>, </a:t>
                      </a:r>
                      <a:r>
                        <a:rPr lang="en-US" sz="1400" dirty="0">
                          <a:solidFill>
                            <a:srgbClr val="00B0F0"/>
                          </a:solidFill>
                        </a:rPr>
                        <a:t>and sea-salt mask </a:t>
                      </a:r>
                    </a:p>
                  </a:txBody>
                  <a:tcPr/>
                </a:tc>
                <a:extLst>
                  <a:ext uri="{0D108BD9-81ED-4DB2-BD59-A6C34878D82A}">
                    <a16:rowId xmlns:a16="http://schemas.microsoft.com/office/drawing/2014/main" val="341753348"/>
                  </a:ext>
                </a:extLst>
              </a:tr>
            </a:tbl>
          </a:graphicData>
        </a:graphic>
      </p:graphicFrame>
    </p:spTree>
    <p:extLst>
      <p:ext uri="{BB962C8B-B14F-4D97-AF65-F5344CB8AC3E}">
        <p14:creationId xmlns:p14="http://schemas.microsoft.com/office/powerpoint/2010/main" val="2386172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http://www.chesapeakebay.net/images/page/baywatershe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048" y="1406367"/>
            <a:ext cx="2215299" cy="30164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Old bridge through marsh, Tangier Island (&lt;a href='http://www.flickr.com/photos/29388462@N06/6813905199'&gt;view on Flickr&lt;/a&g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96" y="4512567"/>
            <a:ext cx="2267425" cy="15101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5"/>
          <a:srcRect t="33205" b="1"/>
          <a:stretch/>
        </p:blipFill>
        <p:spPr>
          <a:xfrm>
            <a:off x="2362634" y="1407912"/>
            <a:ext cx="2237199" cy="1511823"/>
          </a:xfrm>
          <a:prstGeom prst="rect">
            <a:avLst/>
          </a:prstGeom>
        </p:spPr>
      </p:pic>
      <p:pic>
        <p:nvPicPr>
          <p:cNvPr id="11" name="Picture 10"/>
          <p:cNvPicPr>
            <a:picLocks noChangeAspect="1"/>
          </p:cNvPicPr>
          <p:nvPr/>
        </p:nvPicPr>
        <p:blipFill>
          <a:blip r:embed="rId6"/>
          <a:stretch>
            <a:fillRect/>
          </a:stretch>
        </p:blipFill>
        <p:spPr>
          <a:xfrm>
            <a:off x="2353347" y="2894612"/>
            <a:ext cx="2244371" cy="1392457"/>
          </a:xfrm>
          <a:prstGeom prst="rect">
            <a:avLst/>
          </a:prstGeom>
        </p:spPr>
      </p:pic>
      <p:pic>
        <p:nvPicPr>
          <p:cNvPr id="12" name="Picture 11"/>
          <p:cNvPicPr>
            <a:picLocks noChangeAspect="1"/>
          </p:cNvPicPr>
          <p:nvPr/>
        </p:nvPicPr>
        <p:blipFill>
          <a:blip r:embed="rId7"/>
          <a:stretch>
            <a:fillRect/>
          </a:stretch>
        </p:blipFill>
        <p:spPr>
          <a:xfrm>
            <a:off x="2376333" y="4357340"/>
            <a:ext cx="2191445" cy="1451060"/>
          </a:xfrm>
          <a:prstGeom prst="rect">
            <a:avLst/>
          </a:prstGeom>
        </p:spPr>
      </p:pic>
      <p:sp>
        <p:nvSpPr>
          <p:cNvPr id="2" name="TextBox 1"/>
          <p:cNvSpPr txBox="1"/>
          <p:nvPr/>
        </p:nvSpPr>
        <p:spPr>
          <a:xfrm>
            <a:off x="138048" y="4535329"/>
            <a:ext cx="1970358" cy="346249"/>
          </a:xfrm>
          <a:prstGeom prst="rect">
            <a:avLst/>
          </a:prstGeom>
          <a:noFill/>
        </p:spPr>
        <p:txBody>
          <a:bodyPr wrap="square" rtlCol="0">
            <a:spAutoFit/>
          </a:bodyPr>
          <a:lstStyle/>
          <a:p>
            <a:r>
              <a:rPr lang="en-US" sz="825" dirty="0">
                <a:latin typeface="Gill Sans MT" panose="020B0502020104020203" pitchFamily="34" charset="0"/>
              </a:rPr>
              <a:t>A bridge through the marsh, Tangier Island</a:t>
            </a:r>
          </a:p>
        </p:txBody>
      </p:sp>
      <p:sp>
        <p:nvSpPr>
          <p:cNvPr id="15" name="TextBox 14"/>
          <p:cNvSpPr txBox="1"/>
          <p:nvPr/>
        </p:nvSpPr>
        <p:spPr>
          <a:xfrm>
            <a:off x="2307293" y="3786385"/>
            <a:ext cx="2057666" cy="276999"/>
          </a:xfrm>
          <a:prstGeom prst="rect">
            <a:avLst/>
          </a:prstGeom>
          <a:noFill/>
        </p:spPr>
        <p:txBody>
          <a:bodyPr wrap="square" rtlCol="0">
            <a:spAutoFit/>
          </a:bodyPr>
          <a:lstStyle/>
          <a:p>
            <a:r>
              <a:rPr lang="en-US" sz="1200" dirty="0">
                <a:solidFill>
                  <a:schemeClr val="bg1"/>
                </a:solidFill>
                <a:latin typeface="Gill Sans MT" panose="020B0502020104020203" pitchFamily="34" charset="0"/>
              </a:rPr>
              <a:t>Emissions</a:t>
            </a:r>
          </a:p>
        </p:txBody>
      </p:sp>
      <p:sp>
        <p:nvSpPr>
          <p:cNvPr id="20" name="TextBox 19"/>
          <p:cNvSpPr txBox="1"/>
          <p:nvPr/>
        </p:nvSpPr>
        <p:spPr>
          <a:xfrm>
            <a:off x="2526673" y="5410609"/>
            <a:ext cx="2057666" cy="219291"/>
          </a:xfrm>
          <a:prstGeom prst="rect">
            <a:avLst/>
          </a:prstGeom>
          <a:noFill/>
        </p:spPr>
        <p:txBody>
          <a:bodyPr wrap="square" rtlCol="0">
            <a:spAutoFit/>
          </a:bodyPr>
          <a:lstStyle/>
          <a:p>
            <a:r>
              <a:rPr lang="en-US" sz="825" dirty="0">
                <a:solidFill>
                  <a:schemeClr val="bg1"/>
                </a:solidFill>
                <a:latin typeface="Gill Sans MT" panose="020B0502020104020203" pitchFamily="34" charset="0"/>
              </a:rPr>
              <a:t>Land Use</a:t>
            </a:r>
          </a:p>
        </p:txBody>
      </p:sp>
      <p:sp>
        <p:nvSpPr>
          <p:cNvPr id="6" name="Rectangle 5"/>
          <p:cNvSpPr/>
          <p:nvPr/>
        </p:nvSpPr>
        <p:spPr>
          <a:xfrm>
            <a:off x="230021" y="5970021"/>
            <a:ext cx="8425364" cy="874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165638" y="5906395"/>
            <a:ext cx="8500138" cy="975405"/>
          </a:xfrm>
          <a:prstGeom prst="rect">
            <a:avLst/>
          </a:prstGeom>
        </p:spPr>
        <p:txBody>
          <a:bodyPr wrap="square">
            <a:spAutoFit/>
          </a:bodyPr>
          <a:lstStyle/>
          <a:p>
            <a:pPr lvl="1">
              <a:buFontTx/>
              <a:buChar char="-"/>
            </a:pPr>
            <a:r>
              <a:rPr lang="en-US" sz="2100" dirty="0">
                <a:latin typeface="Gill Sans MT" panose="020B0502020104020203" pitchFamily="34" charset="0"/>
              </a:rPr>
              <a:t>Key scientific question: </a:t>
            </a:r>
            <a:r>
              <a:rPr lang="en-US" dirty="0">
                <a:solidFill>
                  <a:srgbClr val="FF0000"/>
                </a:solidFill>
                <a:latin typeface="Gill Sans MT" panose="020B0502020104020203" pitchFamily="34" charset="0"/>
              </a:rPr>
              <a:t>How do changes in climate, land use, and emissions impact regional meteorological drivers and atmospheric nutrient deposition loading important to the Chesapeake Bay’s water quality and ecosystem health?</a:t>
            </a:r>
          </a:p>
        </p:txBody>
      </p:sp>
      <p:sp>
        <p:nvSpPr>
          <p:cNvPr id="10" name="Text Placeholder 9"/>
          <p:cNvSpPr>
            <a:spLocks noGrp="1"/>
          </p:cNvSpPr>
          <p:nvPr>
            <p:ph type="body" sz="quarter" idx="10"/>
          </p:nvPr>
        </p:nvSpPr>
        <p:spPr/>
        <p:txBody>
          <a:bodyPr/>
          <a:lstStyle/>
          <a:p>
            <a:r>
              <a:rPr lang="en-US" dirty="0"/>
              <a:t>Introduction</a:t>
            </a:r>
          </a:p>
        </p:txBody>
      </p:sp>
      <p:sp>
        <p:nvSpPr>
          <p:cNvPr id="22" name="TextBox 21"/>
          <p:cNvSpPr txBox="1"/>
          <p:nvPr/>
        </p:nvSpPr>
        <p:spPr>
          <a:xfrm>
            <a:off x="2302939" y="2636156"/>
            <a:ext cx="2057666" cy="276999"/>
          </a:xfrm>
          <a:prstGeom prst="rect">
            <a:avLst/>
          </a:prstGeom>
          <a:noFill/>
        </p:spPr>
        <p:txBody>
          <a:bodyPr wrap="square" rtlCol="0">
            <a:spAutoFit/>
          </a:bodyPr>
          <a:lstStyle/>
          <a:p>
            <a:r>
              <a:rPr lang="en-US" sz="1200" dirty="0">
                <a:solidFill>
                  <a:schemeClr val="bg1"/>
                </a:solidFill>
                <a:latin typeface="Gill Sans MT" panose="020B0502020104020203" pitchFamily="34" charset="0"/>
              </a:rPr>
              <a:t>Climate</a:t>
            </a:r>
          </a:p>
        </p:txBody>
      </p:sp>
      <p:sp>
        <p:nvSpPr>
          <p:cNvPr id="23" name="TextBox 22"/>
          <p:cNvSpPr txBox="1"/>
          <p:nvPr/>
        </p:nvSpPr>
        <p:spPr>
          <a:xfrm>
            <a:off x="2326131" y="5230570"/>
            <a:ext cx="2057666" cy="276999"/>
          </a:xfrm>
          <a:prstGeom prst="rect">
            <a:avLst/>
          </a:prstGeom>
          <a:noFill/>
        </p:spPr>
        <p:txBody>
          <a:bodyPr wrap="square" rtlCol="0">
            <a:spAutoFit/>
          </a:bodyPr>
          <a:lstStyle/>
          <a:p>
            <a:r>
              <a:rPr lang="en-US" sz="1200" dirty="0">
                <a:solidFill>
                  <a:schemeClr val="bg1"/>
                </a:solidFill>
                <a:latin typeface="Gill Sans MT" panose="020B0502020104020203" pitchFamily="34" charset="0"/>
              </a:rPr>
              <a:t>Land Use</a:t>
            </a:r>
          </a:p>
        </p:txBody>
      </p:sp>
      <p:sp>
        <p:nvSpPr>
          <p:cNvPr id="24" name="Slide Number Placeholder 3"/>
          <p:cNvSpPr>
            <a:spLocks noGrp="1"/>
          </p:cNvSpPr>
          <p:nvPr>
            <p:ph type="sldNum" sz="quarter" idx="13"/>
          </p:nvPr>
        </p:nvSpPr>
        <p:spPr>
          <a:xfrm>
            <a:off x="6553200" y="6356350"/>
            <a:ext cx="2438400" cy="365125"/>
          </a:xfrm>
        </p:spPr>
        <p:txBody>
          <a:bodyPr/>
          <a:lstStyle/>
          <a:p>
            <a:fld id="{F1457EFE-07A0-4546-B756-B706691950B5}" type="slidenum">
              <a:rPr lang="en-US" smtClean="0"/>
              <a:t>2</a:t>
            </a:fld>
            <a:endParaRPr lang="en-US" dirty="0"/>
          </a:p>
        </p:txBody>
      </p:sp>
      <p:pic>
        <p:nvPicPr>
          <p:cNvPr id="21" name="Picture 20"/>
          <p:cNvPicPr>
            <a:picLocks noChangeAspect="1"/>
          </p:cNvPicPr>
          <p:nvPr/>
        </p:nvPicPr>
        <p:blipFill rotWithShape="1">
          <a:blip r:embed="rId8"/>
          <a:srcRect l="14964" t="18070" r="4905" b="22157"/>
          <a:stretch/>
        </p:blipFill>
        <p:spPr>
          <a:xfrm>
            <a:off x="4744624" y="1871889"/>
            <a:ext cx="3103976" cy="2386192"/>
          </a:xfrm>
          <a:prstGeom prst="rect">
            <a:avLst/>
          </a:prstGeom>
        </p:spPr>
      </p:pic>
      <p:sp>
        <p:nvSpPr>
          <p:cNvPr id="5" name="Rectangle 4"/>
          <p:cNvSpPr/>
          <p:nvPr/>
        </p:nvSpPr>
        <p:spPr>
          <a:xfrm>
            <a:off x="4567778" y="4362541"/>
            <a:ext cx="4572000" cy="1477328"/>
          </a:xfrm>
          <a:prstGeom prst="rect">
            <a:avLst/>
          </a:prstGeom>
        </p:spPr>
        <p:txBody>
          <a:bodyPr>
            <a:spAutoFit/>
          </a:bodyPr>
          <a:lstStyle/>
          <a:p>
            <a:pPr marL="285750" indent="-285750">
              <a:buFont typeface="Arial" panose="020B0604020202020204" pitchFamily="34" charset="0"/>
              <a:buChar char="•"/>
            </a:pPr>
            <a:r>
              <a:rPr lang="en-US" dirty="0">
                <a:solidFill>
                  <a:srgbClr val="0070C0"/>
                </a:solidFill>
              </a:rPr>
              <a:t>Atmospheric nitrogen loading is the second largest source of nitrogen in the watershed</a:t>
            </a:r>
          </a:p>
          <a:p>
            <a:pPr marL="285750" indent="-285750">
              <a:buFont typeface="Arial" panose="020B0604020202020204" pitchFamily="34" charset="0"/>
              <a:buChar char="•"/>
            </a:pPr>
            <a:endParaRPr lang="en-US" dirty="0">
              <a:solidFill>
                <a:srgbClr val="0070C0"/>
              </a:solidFill>
            </a:endParaRPr>
          </a:p>
          <a:p>
            <a:pPr marL="285750" indent="-285750">
              <a:buFont typeface="Arial" panose="020B0604020202020204" pitchFamily="34" charset="0"/>
              <a:buChar char="•"/>
            </a:pPr>
            <a:r>
              <a:rPr lang="en-US" dirty="0">
                <a:solidFill>
                  <a:srgbClr val="0070C0"/>
                </a:solidFill>
              </a:rPr>
              <a:t>Point and agriculture loading presented here are direct loading to the watershed</a:t>
            </a:r>
          </a:p>
        </p:txBody>
      </p:sp>
      <p:sp>
        <p:nvSpPr>
          <p:cNvPr id="25" name="TextBox 24"/>
          <p:cNvSpPr txBox="1"/>
          <p:nvPr/>
        </p:nvSpPr>
        <p:spPr>
          <a:xfrm>
            <a:off x="6716919" y="4070077"/>
            <a:ext cx="1492588" cy="300082"/>
          </a:xfrm>
          <a:prstGeom prst="rect">
            <a:avLst/>
          </a:prstGeom>
          <a:noFill/>
        </p:spPr>
        <p:txBody>
          <a:bodyPr wrap="none" rtlCol="0">
            <a:spAutoFit/>
          </a:bodyPr>
          <a:lstStyle/>
          <a:p>
            <a:r>
              <a:rPr lang="en-US" sz="1350" i="1" dirty="0"/>
              <a:t>Linker et al. </a:t>
            </a:r>
            <a:r>
              <a:rPr lang="en-US" sz="1350" dirty="0"/>
              <a:t>(2013)</a:t>
            </a:r>
          </a:p>
        </p:txBody>
      </p:sp>
      <p:sp>
        <p:nvSpPr>
          <p:cNvPr id="3" name="TextBox 2"/>
          <p:cNvSpPr txBox="1"/>
          <p:nvPr/>
        </p:nvSpPr>
        <p:spPr>
          <a:xfrm>
            <a:off x="6335919" y="2558232"/>
            <a:ext cx="762000" cy="369332"/>
          </a:xfrm>
          <a:prstGeom prst="rect">
            <a:avLst/>
          </a:prstGeom>
          <a:noFill/>
        </p:spPr>
        <p:txBody>
          <a:bodyPr wrap="square" rtlCol="0">
            <a:spAutoFit/>
          </a:bodyPr>
          <a:lstStyle/>
          <a:p>
            <a:r>
              <a:rPr lang="en-US" dirty="0"/>
              <a:t>25%</a:t>
            </a:r>
          </a:p>
        </p:txBody>
      </p:sp>
      <p:sp>
        <p:nvSpPr>
          <p:cNvPr id="4" name="TextBox 3"/>
          <p:cNvSpPr txBox="1"/>
          <p:nvPr/>
        </p:nvSpPr>
        <p:spPr>
          <a:xfrm>
            <a:off x="5973083" y="3455616"/>
            <a:ext cx="838200" cy="369332"/>
          </a:xfrm>
          <a:prstGeom prst="rect">
            <a:avLst/>
          </a:prstGeom>
          <a:noFill/>
        </p:spPr>
        <p:txBody>
          <a:bodyPr wrap="square" rtlCol="0">
            <a:spAutoFit/>
          </a:bodyPr>
          <a:lstStyle/>
          <a:p>
            <a:r>
              <a:rPr lang="en-US" dirty="0"/>
              <a:t>70%</a:t>
            </a:r>
          </a:p>
        </p:txBody>
      </p:sp>
      <p:sp>
        <p:nvSpPr>
          <p:cNvPr id="8" name="TextBox 7"/>
          <p:cNvSpPr txBox="1"/>
          <p:nvPr/>
        </p:nvSpPr>
        <p:spPr>
          <a:xfrm>
            <a:off x="5839721" y="2084440"/>
            <a:ext cx="552462" cy="369332"/>
          </a:xfrm>
          <a:prstGeom prst="rect">
            <a:avLst/>
          </a:prstGeom>
          <a:noFill/>
        </p:spPr>
        <p:txBody>
          <a:bodyPr wrap="square" rtlCol="0">
            <a:spAutoFit/>
          </a:bodyPr>
          <a:lstStyle/>
          <a:p>
            <a:r>
              <a:rPr lang="en-US" dirty="0"/>
              <a:t>5%</a:t>
            </a:r>
          </a:p>
        </p:txBody>
      </p:sp>
      <p:sp>
        <p:nvSpPr>
          <p:cNvPr id="13" name="Rectangle 12"/>
          <p:cNvSpPr/>
          <p:nvPr/>
        </p:nvSpPr>
        <p:spPr>
          <a:xfrm>
            <a:off x="4716758" y="1304924"/>
            <a:ext cx="4007315" cy="707886"/>
          </a:xfrm>
          <a:prstGeom prst="rect">
            <a:avLst/>
          </a:prstGeom>
        </p:spPr>
        <p:txBody>
          <a:bodyPr wrap="none">
            <a:spAutoFit/>
          </a:bodyPr>
          <a:lstStyle/>
          <a:p>
            <a:r>
              <a:rPr lang="en-US" sz="2000" dirty="0">
                <a:latin typeface="Gill Sans MT" panose="020B0502020104020203" pitchFamily="34" charset="0"/>
              </a:rPr>
              <a:t>Nitrogen loading to the Chesapeake </a:t>
            </a:r>
          </a:p>
          <a:p>
            <a:r>
              <a:rPr lang="en-US" sz="2000" dirty="0">
                <a:latin typeface="Gill Sans MT" panose="020B0502020104020203" pitchFamily="34" charset="0"/>
              </a:rPr>
              <a:t>Bay watershed</a:t>
            </a:r>
            <a:endParaRPr lang="en-US" sz="2000" dirty="0"/>
          </a:p>
        </p:txBody>
      </p:sp>
      <p:sp>
        <p:nvSpPr>
          <p:cNvPr id="14" name="Rectangle 13"/>
          <p:cNvSpPr/>
          <p:nvPr/>
        </p:nvSpPr>
        <p:spPr>
          <a:xfrm>
            <a:off x="762000" y="1359026"/>
            <a:ext cx="4572000" cy="646331"/>
          </a:xfrm>
          <a:prstGeom prst="rect">
            <a:avLst/>
          </a:prstGeom>
        </p:spPr>
        <p:txBody>
          <a:bodyPr>
            <a:spAutoFit/>
          </a:bodyPr>
          <a:lstStyle/>
          <a:p>
            <a:r>
              <a:rPr lang="en-US" dirty="0">
                <a:solidFill>
                  <a:schemeClr val="bg1"/>
                </a:solidFill>
                <a:latin typeface="Gill Sans MT" panose="020B0502020104020203" pitchFamily="34" charset="0"/>
              </a:rPr>
              <a:t>Chesapeake </a:t>
            </a:r>
          </a:p>
          <a:p>
            <a:r>
              <a:rPr lang="en-US" dirty="0">
                <a:solidFill>
                  <a:schemeClr val="bg1"/>
                </a:solidFill>
                <a:latin typeface="Gill Sans MT" panose="020B0502020104020203" pitchFamily="34" charset="0"/>
              </a:rPr>
              <a:t>Bay Watershed</a:t>
            </a:r>
            <a:endParaRPr lang="en-US" dirty="0">
              <a:solidFill>
                <a:schemeClr val="bg1"/>
              </a:solidFill>
            </a:endParaRPr>
          </a:p>
        </p:txBody>
      </p:sp>
    </p:spTree>
    <p:extLst>
      <p:ext uri="{BB962C8B-B14F-4D97-AF65-F5344CB8AC3E}">
        <p14:creationId xmlns:p14="http://schemas.microsoft.com/office/powerpoint/2010/main" val="90935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5" grpId="0"/>
      <p:bldP spid="25" grpId="0"/>
      <p:bldP spid="3" grpId="0"/>
      <p:bldP spid="4" grpId="0"/>
      <p:bldP spid="8"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Chesapeake Bay Program</a:t>
            </a:r>
          </a:p>
        </p:txBody>
      </p:sp>
      <p:sp>
        <p:nvSpPr>
          <p:cNvPr id="4" name="Slide Number Placeholder 3"/>
          <p:cNvSpPr>
            <a:spLocks noGrp="1"/>
          </p:cNvSpPr>
          <p:nvPr>
            <p:ph type="sldNum" sz="quarter" idx="13"/>
          </p:nvPr>
        </p:nvSpPr>
        <p:spPr/>
        <p:txBody>
          <a:bodyPr/>
          <a:lstStyle/>
          <a:p>
            <a:fld id="{6D3FAE4D-9488-4B48-8F4A-A56CB5A28AF9}" type="slidenum">
              <a:rPr lang="en-US" smtClean="0"/>
              <a:pPr/>
              <a:t>3</a:t>
            </a:fld>
            <a:endParaRPr lang="en-US" dirty="0"/>
          </a:p>
        </p:txBody>
      </p:sp>
      <p:pic>
        <p:nvPicPr>
          <p:cNvPr id="5" name="Picture 2" descr="https://www.chesapeakebay.net/images/groups/Modeling_graph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06349"/>
            <a:ext cx="6477000" cy="417766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5332448" y="1955986"/>
            <a:ext cx="3811552" cy="106567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spcAft>
                <a:spcPts val="600"/>
              </a:spcAft>
              <a:buClr>
                <a:schemeClr val="accent3">
                  <a:lumMod val="75000"/>
                </a:schemeClr>
              </a:buClr>
              <a:buSzPct val="150000"/>
              <a:buFont typeface="Arial" panose="020B0604020202020204" pitchFamily="34" charset="0"/>
              <a:buChar char="•"/>
              <a:defRPr sz="1600" b="1" kern="1200">
                <a:solidFill>
                  <a:schemeClr val="tx1"/>
                </a:solidFill>
                <a:latin typeface="Gill Sans MT"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1" kern="1200">
                <a:solidFill>
                  <a:schemeClr val="tx1"/>
                </a:solidFill>
                <a:latin typeface="Gill Sans MT"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1" kern="1200">
                <a:solidFill>
                  <a:schemeClr val="tx1"/>
                </a:solidFill>
                <a:latin typeface="Gill Sans MT"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1" kern="1200">
                <a:solidFill>
                  <a:schemeClr val="tx1"/>
                </a:solidFill>
                <a:latin typeface="Gill Sans MT"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1" kern="1200">
                <a:solidFill>
                  <a:schemeClr val="tx1"/>
                </a:solidFill>
                <a:latin typeface="Gill Sans MT"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solidFill>
                  <a:srgbClr val="0070C0"/>
                </a:solidFill>
              </a:rPr>
              <a:t>Linked modeling system to assess current and proposed watershed management on changes in water quality and ecosystem health of the Chesapeake Bay</a:t>
            </a:r>
          </a:p>
          <a:p>
            <a:r>
              <a:rPr lang="en-US" b="0" dirty="0">
                <a:solidFill>
                  <a:srgbClr val="0070C0"/>
                </a:solidFill>
              </a:rPr>
              <a:t>Includes simulations of the </a:t>
            </a:r>
            <a:r>
              <a:rPr lang="en-US" b="0" dirty="0" err="1">
                <a:solidFill>
                  <a:srgbClr val="0070C0"/>
                </a:solidFill>
              </a:rPr>
              <a:t>airshed</a:t>
            </a:r>
            <a:r>
              <a:rPr lang="en-US" b="0" dirty="0">
                <a:solidFill>
                  <a:srgbClr val="0070C0"/>
                </a:solidFill>
              </a:rPr>
              <a:t>, watershed, land-use, estuary, ecosystem, and climate</a:t>
            </a:r>
          </a:p>
          <a:p>
            <a:r>
              <a:rPr lang="en-US" b="0" dirty="0">
                <a:solidFill>
                  <a:srgbClr val="0070C0"/>
                </a:solidFill>
              </a:rPr>
              <a:t>The linked </a:t>
            </a:r>
            <a:r>
              <a:rPr lang="en-US" b="0" dirty="0">
                <a:solidFill>
                  <a:srgbClr val="FF0000"/>
                </a:solidFill>
              </a:rPr>
              <a:t>Weather Research and Forecasting (WRF) </a:t>
            </a:r>
            <a:r>
              <a:rPr lang="en-US" b="0" dirty="0">
                <a:solidFill>
                  <a:srgbClr val="0070C0"/>
                </a:solidFill>
              </a:rPr>
              <a:t>and </a:t>
            </a:r>
            <a:r>
              <a:rPr lang="en-US" b="0" dirty="0">
                <a:solidFill>
                  <a:srgbClr val="00B050"/>
                </a:solidFill>
              </a:rPr>
              <a:t>Community Multiscale Air Quality (CMAQ) </a:t>
            </a:r>
            <a:r>
              <a:rPr lang="en-US" b="0" dirty="0">
                <a:solidFill>
                  <a:srgbClr val="0070C0"/>
                </a:solidFill>
              </a:rPr>
              <a:t>models are integral parts of the CBP model framework</a:t>
            </a:r>
          </a:p>
          <a:p>
            <a:endParaRPr lang="en-US" b="0" dirty="0">
              <a:solidFill>
                <a:srgbClr val="0070C0"/>
              </a:solidFill>
            </a:endParaRPr>
          </a:p>
          <a:p>
            <a:endParaRPr lang="en-US" b="0" dirty="0">
              <a:solidFill>
                <a:srgbClr val="0070C0"/>
              </a:solidFill>
            </a:endParaRPr>
          </a:p>
        </p:txBody>
      </p:sp>
      <p:sp>
        <p:nvSpPr>
          <p:cNvPr id="7" name="TextBox 6"/>
          <p:cNvSpPr txBox="1"/>
          <p:nvPr/>
        </p:nvSpPr>
        <p:spPr>
          <a:xfrm>
            <a:off x="1371600" y="1376325"/>
            <a:ext cx="6707152" cy="461665"/>
          </a:xfrm>
          <a:prstGeom prst="rect">
            <a:avLst/>
          </a:prstGeom>
          <a:noFill/>
        </p:spPr>
        <p:txBody>
          <a:bodyPr wrap="square" rtlCol="0">
            <a:spAutoFit/>
          </a:bodyPr>
          <a:lstStyle/>
          <a:p>
            <a:r>
              <a:rPr lang="en-US" sz="2400" dirty="0">
                <a:latin typeface="Gill Sans MT" panose="020B0502020104020203" pitchFamily="34" charset="0"/>
              </a:rPr>
              <a:t>Chesapeake Bay Program (CBP) Model Framework</a:t>
            </a:r>
          </a:p>
        </p:txBody>
      </p:sp>
      <p:sp>
        <p:nvSpPr>
          <p:cNvPr id="8" name="Rectangle 7"/>
          <p:cNvSpPr/>
          <p:nvPr/>
        </p:nvSpPr>
        <p:spPr>
          <a:xfrm>
            <a:off x="2052026" y="6139565"/>
            <a:ext cx="6787174" cy="1200329"/>
          </a:xfrm>
          <a:prstGeom prst="rect">
            <a:avLst/>
          </a:prstGeom>
        </p:spPr>
        <p:txBody>
          <a:bodyPr wrap="square">
            <a:spAutoFit/>
          </a:bodyPr>
          <a:lstStyle/>
          <a:p>
            <a:r>
              <a:rPr lang="en-US" dirty="0">
                <a:latin typeface="Gill Sans MT" panose="020B0502020104020203" pitchFamily="34" charset="0"/>
                <a:hlinkClick r:id="rId4"/>
              </a:rPr>
              <a:t>https://www.chesapeakebay.net/who/group/modeling_team</a:t>
            </a:r>
            <a:endParaRPr lang="en-US" dirty="0">
              <a:latin typeface="Gill Sans MT" panose="020B0502020104020203" pitchFamily="34" charset="0"/>
            </a:endParaRPr>
          </a:p>
          <a:p>
            <a:r>
              <a:rPr lang="en-US" dirty="0">
                <a:latin typeface="Gill Sans MT" panose="020B0502020104020203" pitchFamily="34" charset="0"/>
                <a:hlinkClick r:id="rId5"/>
              </a:rPr>
              <a:t>https://www.epa.gov/restoration-chesapeake-bay</a:t>
            </a:r>
            <a:endParaRPr lang="en-US" dirty="0">
              <a:latin typeface="Gill Sans MT" panose="020B0502020104020203" pitchFamily="34" charset="0"/>
            </a:endParaRPr>
          </a:p>
          <a:p>
            <a:endParaRPr lang="en-US" dirty="0">
              <a:latin typeface="Gill Sans MT" panose="020B0502020104020203" pitchFamily="34" charset="0"/>
            </a:endParaRPr>
          </a:p>
          <a:p>
            <a:endParaRPr lang="en-US" dirty="0">
              <a:latin typeface="Gill Sans MT" panose="020B0502020104020203" pitchFamily="34" charset="0"/>
            </a:endParaRPr>
          </a:p>
        </p:txBody>
      </p:sp>
      <p:cxnSp>
        <p:nvCxnSpPr>
          <p:cNvPr id="10" name="Straight Arrow Connector 9"/>
          <p:cNvCxnSpPr/>
          <p:nvPr/>
        </p:nvCxnSpPr>
        <p:spPr>
          <a:xfrm flipV="1">
            <a:off x="1676400" y="4267200"/>
            <a:ext cx="3962400" cy="228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556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rmAutofit fontScale="85000" lnSpcReduction="10000"/>
          </a:bodyPr>
          <a:lstStyle/>
          <a:p>
            <a:r>
              <a:rPr lang="en-US" dirty="0">
                <a:solidFill>
                  <a:schemeClr val="accent5">
                    <a:lumMod val="75000"/>
                  </a:schemeClr>
                </a:solidFill>
              </a:rPr>
              <a:t>WRF-CMAQ Simulation Design</a:t>
            </a:r>
          </a:p>
        </p:txBody>
      </p:sp>
      <p:sp>
        <p:nvSpPr>
          <p:cNvPr id="4" name="Slide Number Placeholder 3"/>
          <p:cNvSpPr>
            <a:spLocks noGrp="1"/>
          </p:cNvSpPr>
          <p:nvPr>
            <p:ph type="sldNum" sz="quarter" idx="13"/>
          </p:nvPr>
        </p:nvSpPr>
        <p:spPr/>
        <p:txBody>
          <a:bodyPr/>
          <a:lstStyle/>
          <a:p>
            <a:fld id="{6D3FAE4D-9488-4B48-8F4A-A56CB5A28AF9}" type="slidenum">
              <a:rPr lang="en-US" smtClean="0"/>
              <a:pPr/>
              <a:t>4</a:t>
            </a:fld>
            <a:endParaRPr lang="en-US" dirty="0"/>
          </a:p>
        </p:txBody>
      </p:sp>
      <p:sp>
        <p:nvSpPr>
          <p:cNvPr id="25" name="TextBox 24"/>
          <p:cNvSpPr txBox="1"/>
          <p:nvPr/>
        </p:nvSpPr>
        <p:spPr>
          <a:xfrm>
            <a:off x="6858000" y="1433506"/>
            <a:ext cx="2286000" cy="2308324"/>
          </a:xfrm>
          <a:prstGeom prst="rect">
            <a:avLst/>
          </a:prstGeom>
          <a:noFill/>
        </p:spPr>
        <p:txBody>
          <a:bodyPr wrap="square" rtlCol="0">
            <a:spAutoFit/>
          </a:bodyPr>
          <a:lstStyle/>
          <a:p>
            <a:r>
              <a:rPr lang="en-US" b="1" dirty="0">
                <a:solidFill>
                  <a:srgbClr val="0070C0"/>
                </a:solidFill>
                <a:latin typeface="Gill Sans MT" panose="020B0502020104020203" pitchFamily="34" charset="0"/>
              </a:rPr>
              <a:t>Paired simulations:</a:t>
            </a:r>
          </a:p>
          <a:p>
            <a:pPr marL="285750" indent="-285750">
              <a:buFont typeface="Arial" panose="020B0604020202020204" pitchFamily="34" charset="0"/>
              <a:buChar char="•"/>
            </a:pPr>
            <a:r>
              <a:rPr lang="en-US" dirty="0">
                <a:solidFill>
                  <a:srgbClr val="0070C0"/>
                </a:solidFill>
                <a:latin typeface="Gill Sans MT" panose="020B0502020104020203" pitchFamily="34" charset="0"/>
              </a:rPr>
              <a:t>Current (CURR)</a:t>
            </a:r>
          </a:p>
          <a:p>
            <a:r>
              <a:rPr lang="en-US" dirty="0">
                <a:solidFill>
                  <a:srgbClr val="0070C0"/>
                </a:solidFill>
                <a:latin typeface="Gill Sans MT" panose="020B0502020104020203" pitchFamily="34" charset="0"/>
              </a:rPr>
              <a:t>01 Jan  1995 –</a:t>
            </a:r>
          </a:p>
          <a:p>
            <a:r>
              <a:rPr lang="en-US" dirty="0">
                <a:solidFill>
                  <a:srgbClr val="0070C0"/>
                </a:solidFill>
                <a:latin typeface="Gill Sans MT" panose="020B0502020104020203" pitchFamily="34" charset="0"/>
              </a:rPr>
              <a:t>31 Dec 2004</a:t>
            </a:r>
          </a:p>
          <a:p>
            <a:endParaRPr lang="en-US" dirty="0">
              <a:solidFill>
                <a:srgbClr val="0070C0"/>
              </a:solidFill>
              <a:latin typeface="Gill Sans MT" panose="020B0502020104020203" pitchFamily="34" charset="0"/>
            </a:endParaRPr>
          </a:p>
          <a:p>
            <a:pPr marL="285750" indent="-285750">
              <a:buFont typeface="Arial" panose="020B0604020202020204" pitchFamily="34" charset="0"/>
              <a:buChar char="•"/>
            </a:pPr>
            <a:r>
              <a:rPr lang="en-US" dirty="0">
                <a:solidFill>
                  <a:srgbClr val="0070C0"/>
                </a:solidFill>
                <a:latin typeface="Gill Sans MT" panose="020B0502020104020203" pitchFamily="34" charset="0"/>
              </a:rPr>
              <a:t>Future (FUT)</a:t>
            </a:r>
          </a:p>
          <a:p>
            <a:r>
              <a:rPr lang="en-US" dirty="0">
                <a:solidFill>
                  <a:srgbClr val="0070C0"/>
                </a:solidFill>
                <a:latin typeface="Gill Sans MT" panose="020B0502020104020203" pitchFamily="34" charset="0"/>
              </a:rPr>
              <a:t>01 Jan   2045 – </a:t>
            </a:r>
          </a:p>
          <a:p>
            <a:r>
              <a:rPr lang="en-US" dirty="0">
                <a:solidFill>
                  <a:srgbClr val="0070C0"/>
                </a:solidFill>
                <a:latin typeface="Gill Sans MT" panose="020B0502020104020203" pitchFamily="34" charset="0"/>
              </a:rPr>
              <a:t>31 Dec 2054</a:t>
            </a:r>
          </a:p>
        </p:txBody>
      </p:sp>
      <p:sp>
        <p:nvSpPr>
          <p:cNvPr id="26" name="TextBox 25"/>
          <p:cNvSpPr txBox="1"/>
          <p:nvPr/>
        </p:nvSpPr>
        <p:spPr>
          <a:xfrm>
            <a:off x="6857999" y="3755866"/>
            <a:ext cx="2327441" cy="4431983"/>
          </a:xfrm>
          <a:prstGeom prst="rect">
            <a:avLst/>
          </a:prstGeom>
          <a:noFill/>
        </p:spPr>
        <p:txBody>
          <a:bodyPr wrap="square" rtlCol="0">
            <a:spAutoFit/>
          </a:bodyPr>
          <a:lstStyle/>
          <a:p>
            <a:r>
              <a:rPr lang="en-US" b="1" dirty="0">
                <a:solidFill>
                  <a:srgbClr val="FF0000"/>
                </a:solidFill>
                <a:latin typeface="Gill Sans MT" panose="020B0502020104020203" pitchFamily="34" charset="0"/>
              </a:rPr>
              <a:t>RCP4.5: stabilized radiative forcing at 4.5 W m</a:t>
            </a:r>
            <a:r>
              <a:rPr lang="en-US" b="1" baseline="30000" dirty="0">
                <a:solidFill>
                  <a:srgbClr val="FF0000"/>
                </a:solidFill>
                <a:latin typeface="Gill Sans MT" panose="020B0502020104020203" pitchFamily="34" charset="0"/>
              </a:rPr>
              <a:t>-2</a:t>
            </a:r>
            <a:r>
              <a:rPr lang="en-US" b="1" dirty="0">
                <a:solidFill>
                  <a:srgbClr val="FF0000"/>
                </a:solidFill>
                <a:latin typeface="Gill Sans MT" panose="020B0502020104020203" pitchFamily="34" charset="0"/>
              </a:rPr>
              <a:t> by 2100</a:t>
            </a:r>
          </a:p>
          <a:p>
            <a:r>
              <a:rPr lang="en-US" b="1" dirty="0">
                <a:solidFill>
                  <a:srgbClr val="FF0000"/>
                </a:solidFill>
                <a:latin typeface="Gill Sans MT" panose="020B0502020104020203" pitchFamily="34" charset="0"/>
              </a:rPr>
              <a:t>(</a:t>
            </a:r>
            <a:r>
              <a:rPr lang="en-US" b="1" i="1" dirty="0">
                <a:solidFill>
                  <a:srgbClr val="FF0000"/>
                </a:solidFill>
                <a:latin typeface="Gill Sans MT" panose="020B0502020104020203" pitchFamily="34" charset="0"/>
              </a:rPr>
              <a:t>Thomson et al.</a:t>
            </a:r>
            <a:r>
              <a:rPr lang="en-US" b="1" dirty="0">
                <a:solidFill>
                  <a:srgbClr val="FF0000"/>
                </a:solidFill>
                <a:latin typeface="Gill Sans MT" panose="020B0502020104020203" pitchFamily="34" charset="0"/>
              </a:rPr>
              <a:t>, 2011)</a:t>
            </a:r>
          </a:p>
          <a:p>
            <a:endParaRPr lang="en-US" b="1" dirty="0">
              <a:solidFill>
                <a:srgbClr val="FF0000"/>
              </a:solidFill>
              <a:latin typeface="Gill Sans MT" panose="020B0502020104020203" pitchFamily="34" charset="0"/>
            </a:endParaRPr>
          </a:p>
          <a:p>
            <a:r>
              <a:rPr lang="en-US" b="1" dirty="0">
                <a:solidFill>
                  <a:srgbClr val="00B050"/>
                </a:solidFill>
                <a:latin typeface="Gill Sans MT" panose="020B0502020104020203" pitchFamily="34" charset="0"/>
              </a:rPr>
              <a:t>IPCC AR5 RCP4.5 </a:t>
            </a:r>
          </a:p>
          <a:p>
            <a:r>
              <a:rPr lang="en-US" b="1" dirty="0">
                <a:solidFill>
                  <a:srgbClr val="00B050"/>
                </a:solidFill>
                <a:latin typeface="Gill Sans MT" panose="020B0502020104020203" pitchFamily="34" charset="0"/>
              </a:rPr>
              <a:t>Global mean temp. change ~ +1.4°C</a:t>
            </a:r>
          </a:p>
          <a:p>
            <a:r>
              <a:rPr lang="en-US" sz="1200" b="1" dirty="0">
                <a:solidFill>
                  <a:srgbClr val="00B050"/>
                </a:solidFill>
                <a:latin typeface="Gill Sans MT" panose="020B0502020104020203" pitchFamily="34" charset="0"/>
              </a:rPr>
              <a:t>http://ar5-syr.ipcc.ch/</a:t>
            </a:r>
          </a:p>
          <a:p>
            <a:endParaRPr lang="en-US" b="1" dirty="0">
              <a:solidFill>
                <a:srgbClr val="FF0000"/>
              </a:solidFill>
              <a:latin typeface="Gill Sans MT" panose="020B0502020104020203" pitchFamily="34" charset="0"/>
            </a:endParaRPr>
          </a:p>
          <a:p>
            <a:endParaRPr lang="en-US" b="1" dirty="0">
              <a:solidFill>
                <a:srgbClr val="FF0000"/>
              </a:solidFill>
              <a:latin typeface="Gill Sans MT" panose="020B0502020104020203" pitchFamily="34" charset="0"/>
            </a:endParaRPr>
          </a:p>
          <a:p>
            <a:endParaRPr lang="en-US" b="1" dirty="0">
              <a:solidFill>
                <a:srgbClr val="FF0000"/>
              </a:solidFill>
              <a:latin typeface="Gill Sans MT" panose="020B0502020104020203" pitchFamily="34" charset="0"/>
            </a:endParaRPr>
          </a:p>
          <a:p>
            <a:endParaRPr lang="en-US" b="1" dirty="0">
              <a:solidFill>
                <a:srgbClr val="FF0000"/>
              </a:solidFill>
              <a:latin typeface="Gill Sans MT" panose="020B0502020104020203" pitchFamily="34" charset="0"/>
            </a:endParaRPr>
          </a:p>
          <a:p>
            <a:r>
              <a:rPr lang="en-US" b="1" dirty="0">
                <a:solidFill>
                  <a:srgbClr val="FF0000"/>
                </a:solidFill>
                <a:latin typeface="Gill Sans MT" panose="020B0502020104020203" pitchFamily="34" charset="0"/>
              </a:rPr>
              <a:t>         </a:t>
            </a:r>
          </a:p>
          <a:p>
            <a:endParaRPr lang="en-US" b="1" dirty="0">
              <a:solidFill>
                <a:srgbClr val="FF0000"/>
              </a:solidFill>
              <a:latin typeface="Gill Sans MT" panose="020B0502020104020203" pitchFamily="34" charset="0"/>
            </a:endParaRPr>
          </a:p>
        </p:txBody>
      </p:sp>
      <p:sp>
        <p:nvSpPr>
          <p:cNvPr id="12" name="TextBox 21"/>
          <p:cNvSpPr txBox="1">
            <a:spLocks noChangeArrowheads="1"/>
          </p:cNvSpPr>
          <p:nvPr/>
        </p:nvSpPr>
        <p:spPr bwMode="auto">
          <a:xfrm>
            <a:off x="938213" y="22693313"/>
            <a:ext cx="10469562"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lgn="ctr">
              <a:defRPr/>
            </a:pPr>
            <a:r>
              <a:rPr lang="en-US" altLang="en-US" sz="1800" b="1" dirty="0"/>
              <a:t>Details on the RCP4.5 Scenario</a:t>
            </a:r>
          </a:p>
          <a:p>
            <a:pPr marL="342909" indent="-342909">
              <a:buFont typeface="Wingdings" panose="05000000000000000000" pitchFamily="2" charset="2"/>
              <a:buChar char="q"/>
              <a:defRPr/>
            </a:pPr>
            <a:endParaRPr lang="en-US" altLang="en-US" sz="1600" b="1" dirty="0"/>
          </a:p>
          <a:p>
            <a:pPr marL="342909" indent="-342909">
              <a:buFont typeface="Wingdings" panose="05000000000000000000" pitchFamily="2" charset="2"/>
              <a:buChar char="q"/>
              <a:defRPr/>
            </a:pPr>
            <a:r>
              <a:rPr lang="en-US" altLang="en-US" sz="1600" b="1" dirty="0"/>
              <a:t>Developed by GCAM model at PNNL/JGCRI</a:t>
            </a:r>
          </a:p>
          <a:p>
            <a:pPr marL="342909" indent="-342909">
              <a:buFont typeface="Wingdings" panose="05000000000000000000" pitchFamily="2" charset="2"/>
              <a:buChar char="q"/>
              <a:defRPr/>
            </a:pPr>
            <a:endParaRPr lang="en-US" altLang="en-US" sz="1600" b="1" dirty="0"/>
          </a:p>
          <a:p>
            <a:pPr marL="342909" indent="-342909">
              <a:buFont typeface="Wingdings" panose="05000000000000000000" pitchFamily="2" charset="2"/>
              <a:buChar char="q"/>
              <a:defRPr/>
            </a:pPr>
            <a:r>
              <a:rPr lang="en-US" altLang="en-US" sz="1600" b="1" dirty="0"/>
              <a:t>Stabilization scenario</a:t>
            </a:r>
          </a:p>
          <a:p>
            <a:pPr marL="342909" indent="-342909">
              <a:buFont typeface="Wingdings" panose="05000000000000000000" pitchFamily="2" charset="2"/>
              <a:buChar char="q"/>
              <a:defRPr/>
            </a:pPr>
            <a:endParaRPr lang="en-US" altLang="en-US" sz="1600" b="1" dirty="0"/>
          </a:p>
          <a:p>
            <a:pPr marL="342909" indent="-342909" algn="ctr">
              <a:buFont typeface="Wingdings" panose="05000000000000000000" pitchFamily="2" charset="2"/>
              <a:buChar char="q"/>
              <a:defRPr/>
            </a:pPr>
            <a:endParaRPr lang="en-US" altLang="en-US" sz="1600" b="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997" y="1523775"/>
            <a:ext cx="6719002" cy="5192613"/>
          </a:xfrm>
          <a:prstGeom prst="rect">
            <a:avLst/>
          </a:prstGeom>
        </p:spPr>
      </p:pic>
    </p:spTree>
    <p:extLst>
      <p:ext uri="{BB962C8B-B14F-4D97-AF65-F5344CB8AC3E}">
        <p14:creationId xmlns:p14="http://schemas.microsoft.com/office/powerpoint/2010/main" val="283851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10000"/>
          </a:bodyPr>
          <a:lstStyle/>
          <a:p>
            <a:r>
              <a:rPr lang="en-US" dirty="0"/>
              <a:t>Modifications to WRF and CMAQ</a:t>
            </a:r>
          </a:p>
        </p:txBody>
      </p:sp>
      <p:sp>
        <p:nvSpPr>
          <p:cNvPr id="3" name="Text Placeholder 2"/>
          <p:cNvSpPr>
            <a:spLocks noGrp="1"/>
          </p:cNvSpPr>
          <p:nvPr>
            <p:ph type="body" sz="quarter" idx="11"/>
          </p:nvPr>
        </p:nvSpPr>
        <p:spPr>
          <a:xfrm>
            <a:off x="130629" y="1371600"/>
            <a:ext cx="8839200" cy="5540188"/>
          </a:xfrm>
        </p:spPr>
        <p:txBody>
          <a:bodyPr>
            <a:noAutofit/>
          </a:bodyPr>
          <a:lstStyle/>
          <a:p>
            <a:pPr marL="0" indent="0">
              <a:buNone/>
            </a:pPr>
            <a:r>
              <a:rPr lang="en-US" sz="1800" dirty="0"/>
              <a:t>Both </a:t>
            </a:r>
            <a:r>
              <a:rPr lang="en-US" sz="1800" dirty="0">
                <a:solidFill>
                  <a:srgbClr val="0070C0"/>
                </a:solidFill>
              </a:rPr>
              <a:t>offline</a:t>
            </a:r>
            <a:r>
              <a:rPr lang="en-US" sz="1800" dirty="0"/>
              <a:t> and </a:t>
            </a:r>
            <a:r>
              <a:rPr lang="en-US" sz="1800" dirty="0">
                <a:solidFill>
                  <a:srgbClr val="FF0000"/>
                </a:solidFill>
              </a:rPr>
              <a:t>coupled</a:t>
            </a:r>
            <a:r>
              <a:rPr lang="en-US" sz="1800" dirty="0"/>
              <a:t> WRFv3.8.1-CMAQv5.2 has been modified to have more consistent physical parameterizations for climate-air quality-deposition studies:</a:t>
            </a:r>
          </a:p>
          <a:p>
            <a:pPr>
              <a:buFont typeface="+mj-lt"/>
              <a:buAutoNum type="arabicPeriod"/>
            </a:pPr>
            <a:r>
              <a:rPr lang="en-US" b="0" dirty="0">
                <a:solidFill>
                  <a:srgbClr val="FF0000"/>
                </a:solidFill>
              </a:rPr>
              <a:t>WRF/Noah LSM canopy resistance, i.e., bulk stomatal resistance (</a:t>
            </a:r>
            <a:r>
              <a:rPr lang="en-US" b="0" dirty="0" err="1">
                <a:solidFill>
                  <a:srgbClr val="FF0000"/>
                </a:solidFill>
              </a:rPr>
              <a:t>R</a:t>
            </a:r>
            <a:r>
              <a:rPr lang="en-US" b="0" baseline="-25000" dirty="0" err="1">
                <a:solidFill>
                  <a:srgbClr val="FF0000"/>
                </a:solidFill>
              </a:rPr>
              <a:t>c</a:t>
            </a:r>
            <a:r>
              <a:rPr lang="en-US" b="0" dirty="0">
                <a:solidFill>
                  <a:srgbClr val="FF0000"/>
                </a:solidFill>
              </a:rPr>
              <a:t>) used as input to WRF-CMAQ</a:t>
            </a:r>
          </a:p>
          <a:p>
            <a:pPr>
              <a:buFont typeface="+mj-lt"/>
              <a:buAutoNum type="arabicPeriod"/>
            </a:pPr>
            <a:r>
              <a:rPr lang="en-US" b="0" dirty="0" err="1">
                <a:solidFill>
                  <a:srgbClr val="0070C0"/>
                </a:solidFill>
              </a:rPr>
              <a:t>R</a:t>
            </a:r>
            <a:r>
              <a:rPr lang="en-US" b="0" baseline="-25000" dirty="0" err="1">
                <a:solidFill>
                  <a:srgbClr val="0070C0"/>
                </a:solidFill>
              </a:rPr>
              <a:t>c</a:t>
            </a:r>
            <a:r>
              <a:rPr lang="en-US" b="0" dirty="0">
                <a:solidFill>
                  <a:srgbClr val="0070C0"/>
                </a:solidFill>
              </a:rPr>
              <a:t> modifications to sub-grid scale mosaic/tiling land cover composition approach in WRF/Noah LSM (</a:t>
            </a:r>
            <a:r>
              <a:rPr lang="en-US" b="0" i="1" dirty="0">
                <a:solidFill>
                  <a:srgbClr val="0070C0"/>
                </a:solidFill>
              </a:rPr>
              <a:t>Li et al</a:t>
            </a:r>
            <a:r>
              <a:rPr lang="en-US" b="0" dirty="0">
                <a:solidFill>
                  <a:srgbClr val="0070C0"/>
                </a:solidFill>
              </a:rPr>
              <a:t>., 2013)</a:t>
            </a:r>
            <a:endParaRPr lang="en-US" b="0" baseline="-25000" dirty="0">
              <a:solidFill>
                <a:srgbClr val="0070C0"/>
              </a:solidFill>
            </a:endParaRPr>
          </a:p>
          <a:p>
            <a:pPr>
              <a:buFont typeface="+mj-lt"/>
              <a:buAutoNum type="arabicPeriod"/>
            </a:pPr>
            <a:r>
              <a:rPr lang="en-US" b="0" dirty="0">
                <a:solidFill>
                  <a:srgbClr val="00B050"/>
                </a:solidFill>
              </a:rPr>
              <a:t>Updated vegetation data tables in WRF/Noah with land use specific MODIS-regressed Leaf Area Index (LAI) </a:t>
            </a:r>
          </a:p>
          <a:p>
            <a:pPr>
              <a:buFont typeface="+mj-lt"/>
              <a:buAutoNum type="arabicPeriod"/>
            </a:pPr>
            <a:r>
              <a:rPr lang="en-US" b="0" dirty="0">
                <a:solidFill>
                  <a:srgbClr val="7030A0"/>
                </a:solidFill>
              </a:rPr>
              <a:t>Updated soil data tables values adapted from </a:t>
            </a:r>
            <a:r>
              <a:rPr lang="en-US" b="0" i="1" dirty="0" err="1">
                <a:solidFill>
                  <a:srgbClr val="7030A0"/>
                </a:solidFill>
              </a:rPr>
              <a:t>Kishne</a:t>
            </a:r>
            <a:r>
              <a:rPr lang="en-US" b="0" i="1" dirty="0">
                <a:solidFill>
                  <a:srgbClr val="7030A0"/>
                </a:solidFill>
              </a:rPr>
              <a:t> et al.</a:t>
            </a:r>
            <a:r>
              <a:rPr lang="en-US" b="0" dirty="0">
                <a:solidFill>
                  <a:srgbClr val="7030A0"/>
                </a:solidFill>
              </a:rPr>
              <a:t> (2017), which is based on a detailed study using the USDA - National Cooperative Soil Characterization Database (USDA-NRCS)</a:t>
            </a:r>
          </a:p>
          <a:p>
            <a:pPr>
              <a:buFont typeface="+mj-lt"/>
              <a:buAutoNum type="arabicPeriod"/>
            </a:pPr>
            <a:r>
              <a:rPr lang="en-US" b="0" dirty="0">
                <a:solidFill>
                  <a:schemeClr val="accent6">
                    <a:lumMod val="75000"/>
                  </a:schemeClr>
                </a:solidFill>
              </a:rPr>
              <a:t>Revised soil O</a:t>
            </a:r>
            <a:r>
              <a:rPr lang="en-US" b="0" baseline="-25000" dirty="0">
                <a:solidFill>
                  <a:schemeClr val="accent6">
                    <a:lumMod val="75000"/>
                  </a:schemeClr>
                </a:solidFill>
              </a:rPr>
              <a:t>3</a:t>
            </a:r>
            <a:r>
              <a:rPr lang="en-US" b="0" dirty="0">
                <a:solidFill>
                  <a:schemeClr val="accent6">
                    <a:lumMod val="75000"/>
                  </a:schemeClr>
                </a:solidFill>
              </a:rPr>
              <a:t> resistance based on </a:t>
            </a:r>
            <a:r>
              <a:rPr lang="en-US" b="0" i="1" dirty="0" err="1">
                <a:solidFill>
                  <a:schemeClr val="accent6">
                    <a:lumMod val="75000"/>
                  </a:schemeClr>
                </a:solidFill>
              </a:rPr>
              <a:t>Meszaros</a:t>
            </a:r>
            <a:r>
              <a:rPr lang="en-US" b="0" i="1" dirty="0">
                <a:solidFill>
                  <a:schemeClr val="accent6">
                    <a:lumMod val="75000"/>
                  </a:schemeClr>
                </a:solidFill>
              </a:rPr>
              <a:t> et al.</a:t>
            </a:r>
            <a:r>
              <a:rPr lang="en-US" b="0" dirty="0">
                <a:solidFill>
                  <a:schemeClr val="accent6">
                    <a:lumMod val="75000"/>
                  </a:schemeClr>
                </a:solidFill>
              </a:rPr>
              <a:t> (2009) </a:t>
            </a:r>
          </a:p>
          <a:p>
            <a:pPr>
              <a:buFont typeface="+mj-lt"/>
              <a:buAutoNum type="arabicPeriod"/>
            </a:pPr>
            <a:r>
              <a:rPr lang="en-US" b="0" dirty="0">
                <a:solidFill>
                  <a:schemeClr val="accent2">
                    <a:lumMod val="75000"/>
                  </a:schemeClr>
                </a:solidFill>
              </a:rPr>
              <a:t>WRF/Noah top soil layer depth is modified from 10 to 1 cm for improved consistency with CMAQ processes</a:t>
            </a:r>
          </a:p>
          <a:p>
            <a:r>
              <a:rPr lang="en-US" b="0" dirty="0"/>
              <a:t>More details found in our 2017 WRF User’s Workshop presentation: (</a:t>
            </a:r>
            <a:r>
              <a:rPr lang="en-US" b="0" dirty="0">
                <a:hlinkClick r:id="rId3"/>
              </a:rPr>
              <a:t>http://www2.mmm.ucar.edu/wrf/users/workshops/WS2017/oral_presentations/5.2.pdf</a:t>
            </a:r>
            <a:r>
              <a:rPr lang="en-US" b="0" dirty="0"/>
              <a:t>); also in upcoming manuscript: </a:t>
            </a:r>
            <a:r>
              <a:rPr lang="en-US" b="0" i="1" dirty="0"/>
              <a:t>Campbell et al. </a:t>
            </a:r>
            <a:r>
              <a:rPr lang="en-US" b="0" dirty="0"/>
              <a:t>(2017).</a:t>
            </a:r>
          </a:p>
          <a:p>
            <a:r>
              <a:rPr lang="en-US" b="0" dirty="0"/>
              <a:t>In this work, we apply a modified</a:t>
            </a:r>
            <a:r>
              <a:rPr lang="en-US" b="0" dirty="0">
                <a:solidFill>
                  <a:srgbClr val="0070C0"/>
                </a:solidFill>
              </a:rPr>
              <a:t> offline </a:t>
            </a:r>
            <a:r>
              <a:rPr lang="en-US" b="0" dirty="0"/>
              <a:t>WRFv3.8.1-CMAQv5.2 model system</a:t>
            </a:r>
          </a:p>
          <a:p>
            <a:endParaRPr lang="en-US" b="0" dirty="0"/>
          </a:p>
          <a:p>
            <a:pPr>
              <a:buFont typeface="Wingdings" panose="05000000000000000000" pitchFamily="2" charset="2"/>
              <a:buChar char="ü"/>
            </a:pPr>
            <a:endParaRPr lang="en-US" b="0" dirty="0">
              <a:solidFill>
                <a:srgbClr val="0070C0"/>
              </a:solidFill>
            </a:endParaRPr>
          </a:p>
          <a:p>
            <a:pPr>
              <a:buFont typeface="Wingdings" panose="05000000000000000000" pitchFamily="2" charset="2"/>
              <a:buChar char="ü"/>
            </a:pPr>
            <a:endParaRPr lang="en-US" b="0" dirty="0">
              <a:solidFill>
                <a:srgbClr val="0070C0"/>
              </a:solidFill>
            </a:endParaRPr>
          </a:p>
          <a:p>
            <a:endParaRPr lang="en-US" dirty="0"/>
          </a:p>
        </p:txBody>
      </p:sp>
      <p:sp>
        <p:nvSpPr>
          <p:cNvPr id="4" name="Slide Number Placeholder 3"/>
          <p:cNvSpPr>
            <a:spLocks noGrp="1"/>
          </p:cNvSpPr>
          <p:nvPr>
            <p:ph type="sldNum" sz="quarter" idx="13"/>
          </p:nvPr>
        </p:nvSpPr>
        <p:spPr/>
        <p:txBody>
          <a:bodyPr/>
          <a:lstStyle/>
          <a:p>
            <a:fld id="{F1457EFE-07A0-4546-B756-B706691950B5}" type="slidenum">
              <a:rPr lang="en-US" smtClean="0"/>
              <a:t>5</a:t>
            </a:fld>
            <a:endParaRPr lang="en-US" dirty="0"/>
          </a:p>
        </p:txBody>
      </p:sp>
    </p:spTree>
    <p:extLst>
      <p:ext uri="{BB962C8B-B14F-4D97-AF65-F5344CB8AC3E}">
        <p14:creationId xmlns:p14="http://schemas.microsoft.com/office/powerpoint/2010/main" val="57785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Climate Changes (T2)</a:t>
            </a:r>
          </a:p>
        </p:txBody>
      </p:sp>
      <p:sp>
        <p:nvSpPr>
          <p:cNvPr id="3" name="Text Placeholder 2"/>
          <p:cNvSpPr>
            <a:spLocks noGrp="1"/>
          </p:cNvSpPr>
          <p:nvPr>
            <p:ph type="body" sz="quarter" idx="11"/>
          </p:nvPr>
        </p:nvSpPr>
        <p:spPr>
          <a:xfrm>
            <a:off x="130629" y="1371600"/>
            <a:ext cx="8839200" cy="3955257"/>
          </a:xfrm>
        </p:spPr>
        <p:txBody>
          <a:bodyPr>
            <a:noAutofit/>
          </a:bodyPr>
          <a:lstStyle/>
          <a:p>
            <a:endParaRPr lang="en-US" b="0" dirty="0">
              <a:solidFill>
                <a:srgbClr val="0070C0"/>
              </a:solidFill>
            </a:endParaRPr>
          </a:p>
          <a:p>
            <a:pPr>
              <a:buFont typeface="Wingdings" panose="05000000000000000000" pitchFamily="2" charset="2"/>
              <a:buChar char="ü"/>
            </a:pPr>
            <a:endParaRPr lang="en-US" b="0" dirty="0">
              <a:solidFill>
                <a:srgbClr val="0070C0"/>
              </a:solidFill>
            </a:endParaRPr>
          </a:p>
          <a:p>
            <a:endParaRPr lang="en-US" dirty="0"/>
          </a:p>
        </p:txBody>
      </p:sp>
      <p:sp>
        <p:nvSpPr>
          <p:cNvPr id="4" name="Slide Number Placeholder 3"/>
          <p:cNvSpPr>
            <a:spLocks noGrp="1"/>
          </p:cNvSpPr>
          <p:nvPr>
            <p:ph type="sldNum" sz="quarter" idx="13"/>
          </p:nvPr>
        </p:nvSpPr>
        <p:spPr/>
        <p:txBody>
          <a:bodyPr/>
          <a:lstStyle/>
          <a:p>
            <a:fld id="{F1457EFE-07A0-4546-B756-B706691950B5}" type="slidenum">
              <a:rPr lang="en-US" smtClean="0"/>
              <a:t>6</a:t>
            </a:fld>
            <a:endParaRPr lang="en-US" dirty="0"/>
          </a:p>
        </p:txBody>
      </p:sp>
      <p:pic>
        <p:nvPicPr>
          <p:cNvPr id="5"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31" t="592" r="72730" b="-592"/>
          <a:stretch/>
        </p:blipFill>
        <p:spPr bwMode="auto">
          <a:xfrm>
            <a:off x="6144232" y="1686915"/>
            <a:ext cx="2772985" cy="430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4"/>
          <a:srcRect t="7410"/>
          <a:stretch/>
        </p:blipFill>
        <p:spPr>
          <a:xfrm>
            <a:off x="86840" y="1718384"/>
            <a:ext cx="3011983" cy="2815452"/>
          </a:xfrm>
          <a:prstGeom prst="rect">
            <a:avLst/>
          </a:prstGeom>
        </p:spPr>
      </p:pic>
      <p:pic>
        <p:nvPicPr>
          <p:cNvPr id="8" name="Picture 7"/>
          <p:cNvPicPr>
            <a:picLocks noChangeAspect="1"/>
          </p:cNvPicPr>
          <p:nvPr/>
        </p:nvPicPr>
        <p:blipFill rotWithShape="1">
          <a:blip r:embed="rId5"/>
          <a:srcRect t="5198"/>
          <a:stretch/>
        </p:blipFill>
        <p:spPr>
          <a:xfrm>
            <a:off x="3117707" y="1702158"/>
            <a:ext cx="2996442" cy="2894889"/>
          </a:xfrm>
          <a:prstGeom prst="rect">
            <a:avLst/>
          </a:prstGeom>
        </p:spPr>
      </p:pic>
      <p:sp>
        <p:nvSpPr>
          <p:cNvPr id="11" name="TextBox 10"/>
          <p:cNvSpPr txBox="1"/>
          <p:nvPr/>
        </p:nvSpPr>
        <p:spPr>
          <a:xfrm>
            <a:off x="858216" y="1427491"/>
            <a:ext cx="4997693" cy="369332"/>
          </a:xfrm>
          <a:prstGeom prst="rect">
            <a:avLst/>
          </a:prstGeom>
          <a:noFill/>
        </p:spPr>
        <p:txBody>
          <a:bodyPr wrap="square" rtlCol="0">
            <a:spAutoFit/>
          </a:bodyPr>
          <a:lstStyle/>
          <a:p>
            <a:r>
              <a:rPr lang="en-US" dirty="0">
                <a:latin typeface="Gill Sans MT" panose="020B0502020104020203" pitchFamily="34" charset="0"/>
              </a:rPr>
              <a:t>10-yr and Annual Mean 2-m Temperature (K) (T2)</a:t>
            </a:r>
          </a:p>
        </p:txBody>
      </p:sp>
      <p:sp>
        <p:nvSpPr>
          <p:cNvPr id="13" name="TextBox 12"/>
          <p:cNvSpPr txBox="1"/>
          <p:nvPr/>
        </p:nvSpPr>
        <p:spPr>
          <a:xfrm>
            <a:off x="460678" y="1776182"/>
            <a:ext cx="1948881" cy="369332"/>
          </a:xfrm>
          <a:prstGeom prst="rect">
            <a:avLst/>
          </a:prstGeom>
          <a:noFill/>
        </p:spPr>
        <p:txBody>
          <a:bodyPr wrap="square" rtlCol="0">
            <a:spAutoFit/>
          </a:bodyPr>
          <a:lstStyle/>
          <a:p>
            <a:r>
              <a:rPr lang="en-US" dirty="0">
                <a:latin typeface="Gill Sans MT" panose="020B0502020104020203" pitchFamily="34" charset="0"/>
              </a:rPr>
              <a:t>CURR</a:t>
            </a:r>
          </a:p>
        </p:txBody>
      </p:sp>
      <p:sp>
        <p:nvSpPr>
          <p:cNvPr id="14" name="TextBox 13"/>
          <p:cNvSpPr txBox="1"/>
          <p:nvPr/>
        </p:nvSpPr>
        <p:spPr>
          <a:xfrm>
            <a:off x="3530087" y="1773173"/>
            <a:ext cx="1948881" cy="369332"/>
          </a:xfrm>
          <a:prstGeom prst="rect">
            <a:avLst/>
          </a:prstGeom>
          <a:noFill/>
        </p:spPr>
        <p:txBody>
          <a:bodyPr wrap="square" rtlCol="0">
            <a:spAutoFit/>
          </a:bodyPr>
          <a:lstStyle/>
          <a:p>
            <a:r>
              <a:rPr lang="en-US" dirty="0">
                <a:latin typeface="Gill Sans MT" panose="020B0502020104020203" pitchFamily="34" charset="0"/>
              </a:rPr>
              <a:t>FUT</a:t>
            </a:r>
          </a:p>
        </p:txBody>
      </p:sp>
      <p:cxnSp>
        <p:nvCxnSpPr>
          <p:cNvPr id="15" name="Straight Arrow Connector 14"/>
          <p:cNvCxnSpPr/>
          <p:nvPr/>
        </p:nvCxnSpPr>
        <p:spPr>
          <a:xfrm flipV="1">
            <a:off x="2957747" y="2514600"/>
            <a:ext cx="572340" cy="86257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0" name="Rectangle 19"/>
          <p:cNvSpPr/>
          <p:nvPr/>
        </p:nvSpPr>
        <p:spPr>
          <a:xfrm>
            <a:off x="3478536" y="3476422"/>
            <a:ext cx="4572000" cy="830997"/>
          </a:xfrm>
          <a:prstGeom prst="rect">
            <a:avLst/>
          </a:prstGeom>
        </p:spPr>
        <p:txBody>
          <a:bodyPr>
            <a:spAutoFit/>
          </a:bodyPr>
          <a:lstStyle/>
          <a:p>
            <a:r>
              <a:rPr lang="en-US" sz="1600" dirty="0">
                <a:latin typeface="Gill Sans MT" panose="020B0502020104020203" pitchFamily="34" charset="0"/>
              </a:rPr>
              <a:t>Chesapeake Bay Watershed</a:t>
            </a:r>
          </a:p>
          <a:p>
            <a:r>
              <a:rPr lang="en-US" sz="1600" dirty="0">
                <a:latin typeface="Gill Sans MT" panose="020B0502020104020203" pitchFamily="34" charset="0"/>
              </a:rPr>
              <a:t>Red:  Above 10-yr mean</a:t>
            </a:r>
          </a:p>
          <a:p>
            <a:r>
              <a:rPr lang="en-US" sz="1600" dirty="0">
                <a:latin typeface="Gill Sans MT" panose="020B0502020104020203" pitchFamily="34" charset="0"/>
              </a:rPr>
              <a:t>Blue: Below 10-yr mean</a:t>
            </a:r>
          </a:p>
        </p:txBody>
      </p:sp>
      <p:sp>
        <p:nvSpPr>
          <p:cNvPr id="22" name="TextBox 21"/>
          <p:cNvSpPr txBox="1"/>
          <p:nvPr/>
        </p:nvSpPr>
        <p:spPr>
          <a:xfrm>
            <a:off x="6362803" y="1418278"/>
            <a:ext cx="4777503" cy="369332"/>
          </a:xfrm>
          <a:prstGeom prst="rect">
            <a:avLst/>
          </a:prstGeom>
          <a:noFill/>
        </p:spPr>
        <p:txBody>
          <a:bodyPr wrap="square" rtlCol="0">
            <a:spAutoFit/>
          </a:bodyPr>
          <a:lstStyle/>
          <a:p>
            <a:r>
              <a:rPr lang="en-US" dirty="0">
                <a:latin typeface="Gill Sans MT" panose="020B0502020104020203" pitchFamily="34" charset="0"/>
              </a:rPr>
              <a:t>10-yr Seasonal Mean T2</a:t>
            </a:r>
          </a:p>
        </p:txBody>
      </p:sp>
      <p:pic>
        <p:nvPicPr>
          <p:cNvPr id="26" name="Picture 25"/>
          <p:cNvPicPr>
            <a:picLocks noChangeAspect="1"/>
          </p:cNvPicPr>
          <p:nvPr/>
        </p:nvPicPr>
        <p:blipFill>
          <a:blip r:embed="rId6"/>
          <a:stretch>
            <a:fillRect/>
          </a:stretch>
        </p:blipFill>
        <p:spPr>
          <a:xfrm>
            <a:off x="1705909" y="4523171"/>
            <a:ext cx="1516602" cy="2296570"/>
          </a:xfrm>
          <a:prstGeom prst="rect">
            <a:avLst/>
          </a:prstGeom>
        </p:spPr>
      </p:pic>
      <p:pic>
        <p:nvPicPr>
          <p:cNvPr id="27" name="Picture 26"/>
          <p:cNvPicPr>
            <a:picLocks noChangeAspect="1"/>
          </p:cNvPicPr>
          <p:nvPr/>
        </p:nvPicPr>
        <p:blipFill>
          <a:blip r:embed="rId7"/>
          <a:stretch>
            <a:fillRect/>
          </a:stretch>
        </p:blipFill>
        <p:spPr>
          <a:xfrm>
            <a:off x="3164180" y="4523171"/>
            <a:ext cx="1513436" cy="2242581"/>
          </a:xfrm>
          <a:prstGeom prst="rect">
            <a:avLst/>
          </a:prstGeom>
        </p:spPr>
      </p:pic>
      <p:sp>
        <p:nvSpPr>
          <p:cNvPr id="33" name="TextBox 32"/>
          <p:cNvSpPr txBox="1"/>
          <p:nvPr/>
        </p:nvSpPr>
        <p:spPr>
          <a:xfrm>
            <a:off x="1877911" y="4558724"/>
            <a:ext cx="855110" cy="584775"/>
          </a:xfrm>
          <a:prstGeom prst="rect">
            <a:avLst/>
          </a:prstGeom>
          <a:noFill/>
        </p:spPr>
        <p:txBody>
          <a:bodyPr wrap="square" rtlCol="0">
            <a:spAutoFit/>
          </a:bodyPr>
          <a:lstStyle/>
          <a:p>
            <a:r>
              <a:rPr lang="en-US" sz="1600" b="1" dirty="0">
                <a:solidFill>
                  <a:schemeClr val="bg1"/>
                </a:solidFill>
                <a:latin typeface="Gill Sans MT" panose="020B0502020104020203" pitchFamily="34" charset="0"/>
              </a:rPr>
              <a:t>Abs. </a:t>
            </a:r>
          </a:p>
          <a:p>
            <a:r>
              <a:rPr lang="en-US" sz="1600" b="1" dirty="0">
                <a:solidFill>
                  <a:schemeClr val="bg1"/>
                </a:solidFill>
                <a:latin typeface="Gill Sans MT" panose="020B0502020104020203" pitchFamily="34" charset="0"/>
              </a:rPr>
              <a:t>(°C)</a:t>
            </a:r>
          </a:p>
        </p:txBody>
      </p:sp>
      <p:sp>
        <p:nvSpPr>
          <p:cNvPr id="36" name="TextBox 35"/>
          <p:cNvSpPr txBox="1"/>
          <p:nvPr/>
        </p:nvSpPr>
        <p:spPr>
          <a:xfrm>
            <a:off x="3380753" y="4543847"/>
            <a:ext cx="855110" cy="584775"/>
          </a:xfrm>
          <a:prstGeom prst="rect">
            <a:avLst/>
          </a:prstGeom>
          <a:noFill/>
        </p:spPr>
        <p:txBody>
          <a:bodyPr wrap="square" rtlCol="0">
            <a:spAutoFit/>
          </a:bodyPr>
          <a:lstStyle/>
          <a:p>
            <a:r>
              <a:rPr lang="en-US" sz="1600" b="1" dirty="0">
                <a:solidFill>
                  <a:schemeClr val="bg1"/>
                </a:solidFill>
                <a:latin typeface="Gill Sans MT" panose="020B0502020104020203" pitchFamily="34" charset="0"/>
              </a:rPr>
              <a:t>Rel.</a:t>
            </a:r>
          </a:p>
          <a:p>
            <a:r>
              <a:rPr lang="en-US" sz="1600" b="1" dirty="0">
                <a:solidFill>
                  <a:schemeClr val="bg1"/>
                </a:solidFill>
                <a:latin typeface="Gill Sans MT" panose="020B0502020104020203" pitchFamily="34" charset="0"/>
              </a:rPr>
              <a:t>(%)</a:t>
            </a:r>
          </a:p>
        </p:txBody>
      </p:sp>
      <p:sp>
        <p:nvSpPr>
          <p:cNvPr id="37" name="TextBox 36"/>
          <p:cNvSpPr txBox="1"/>
          <p:nvPr/>
        </p:nvSpPr>
        <p:spPr>
          <a:xfrm>
            <a:off x="4629922" y="5987018"/>
            <a:ext cx="4944272" cy="830997"/>
          </a:xfrm>
          <a:prstGeom prst="rect">
            <a:avLst/>
          </a:prstGeom>
          <a:noFill/>
        </p:spPr>
        <p:txBody>
          <a:bodyPr wrap="square" rtlCol="0">
            <a:spAutoFit/>
          </a:bodyPr>
          <a:lstStyle/>
          <a:p>
            <a:r>
              <a:rPr lang="en-US" sz="1600" b="1" dirty="0">
                <a:latin typeface="Gill Sans MT" panose="020B0502020104020203" pitchFamily="34" charset="0"/>
              </a:rPr>
              <a:t>Min: </a:t>
            </a:r>
            <a:r>
              <a:rPr lang="en-US" sz="1600" b="1" dirty="0">
                <a:solidFill>
                  <a:srgbClr val="FF0000"/>
                </a:solidFill>
                <a:latin typeface="Gill Sans MT" panose="020B0502020104020203" pitchFamily="34" charset="0"/>
              </a:rPr>
              <a:t>+1.3 °C (+6.8%)</a:t>
            </a:r>
          </a:p>
          <a:p>
            <a:r>
              <a:rPr lang="en-US" sz="1600" b="1" dirty="0">
                <a:latin typeface="Gill Sans MT" panose="020B0502020104020203" pitchFamily="34" charset="0"/>
              </a:rPr>
              <a:t>Max: </a:t>
            </a:r>
            <a:r>
              <a:rPr lang="en-US" sz="1600" b="1" dirty="0">
                <a:solidFill>
                  <a:srgbClr val="FF0000"/>
                </a:solidFill>
                <a:latin typeface="Gill Sans MT" panose="020B0502020104020203" pitchFamily="34" charset="0"/>
              </a:rPr>
              <a:t>+2.0 °C (+28.4%)</a:t>
            </a:r>
          </a:p>
          <a:p>
            <a:r>
              <a:rPr lang="en-US" sz="1600" b="1" dirty="0">
                <a:latin typeface="Gill Sans MT" panose="020B0502020104020203" pitchFamily="34" charset="0"/>
              </a:rPr>
              <a:t>Mean: </a:t>
            </a:r>
            <a:r>
              <a:rPr lang="en-US" sz="1600" b="1" dirty="0">
                <a:solidFill>
                  <a:srgbClr val="FF0000"/>
                </a:solidFill>
                <a:latin typeface="Gill Sans MT" panose="020B0502020104020203" pitchFamily="34" charset="0"/>
              </a:rPr>
              <a:t>+1.7°C (+16.0%)</a:t>
            </a:r>
          </a:p>
        </p:txBody>
      </p:sp>
      <p:sp>
        <p:nvSpPr>
          <p:cNvPr id="38" name="TextBox 37"/>
          <p:cNvSpPr txBox="1"/>
          <p:nvPr/>
        </p:nvSpPr>
        <p:spPr>
          <a:xfrm>
            <a:off x="1932097" y="6320329"/>
            <a:ext cx="896473" cy="338554"/>
          </a:xfrm>
          <a:prstGeom prst="rect">
            <a:avLst/>
          </a:prstGeom>
          <a:noFill/>
        </p:spPr>
        <p:txBody>
          <a:bodyPr wrap="square" rtlCol="0">
            <a:spAutoFit/>
          </a:bodyPr>
          <a:lstStyle/>
          <a:p>
            <a:r>
              <a:rPr lang="en-US" sz="1600" b="1" dirty="0">
                <a:solidFill>
                  <a:schemeClr val="bg1"/>
                </a:solidFill>
                <a:latin typeface="Gill Sans MT" panose="020B0502020104020203" pitchFamily="34" charset="0"/>
              </a:rPr>
              <a:t>Annual</a:t>
            </a:r>
          </a:p>
        </p:txBody>
      </p:sp>
      <p:sp>
        <p:nvSpPr>
          <p:cNvPr id="39" name="TextBox 38"/>
          <p:cNvSpPr txBox="1"/>
          <p:nvPr/>
        </p:nvSpPr>
        <p:spPr>
          <a:xfrm>
            <a:off x="3403530" y="6331770"/>
            <a:ext cx="1033666" cy="338554"/>
          </a:xfrm>
          <a:prstGeom prst="rect">
            <a:avLst/>
          </a:prstGeom>
          <a:noFill/>
        </p:spPr>
        <p:txBody>
          <a:bodyPr wrap="square" rtlCol="0">
            <a:spAutoFit/>
          </a:bodyPr>
          <a:lstStyle/>
          <a:p>
            <a:r>
              <a:rPr lang="en-US" sz="1600" b="1" dirty="0">
                <a:solidFill>
                  <a:schemeClr val="bg1"/>
                </a:solidFill>
                <a:latin typeface="Gill Sans MT" panose="020B0502020104020203" pitchFamily="34" charset="0"/>
              </a:rPr>
              <a:t>Annual</a:t>
            </a:r>
          </a:p>
        </p:txBody>
      </p:sp>
      <p:sp>
        <p:nvSpPr>
          <p:cNvPr id="40" name="TextBox 39"/>
          <p:cNvSpPr txBox="1"/>
          <p:nvPr/>
        </p:nvSpPr>
        <p:spPr>
          <a:xfrm>
            <a:off x="7031701" y="5826002"/>
            <a:ext cx="855110" cy="276999"/>
          </a:xfrm>
          <a:prstGeom prst="rect">
            <a:avLst/>
          </a:prstGeom>
          <a:noFill/>
        </p:spPr>
        <p:txBody>
          <a:bodyPr wrap="square" rtlCol="0">
            <a:spAutoFit/>
          </a:bodyPr>
          <a:lstStyle/>
          <a:p>
            <a:r>
              <a:rPr lang="en-US" sz="1200" b="1" dirty="0">
                <a:solidFill>
                  <a:schemeClr val="bg1"/>
                </a:solidFill>
                <a:latin typeface="Gill Sans MT" panose="020B0502020104020203" pitchFamily="34" charset="0"/>
              </a:rPr>
              <a:t>Annual</a:t>
            </a:r>
          </a:p>
        </p:txBody>
      </p:sp>
      <p:sp>
        <p:nvSpPr>
          <p:cNvPr id="44" name="TextBox 43"/>
          <p:cNvSpPr txBox="1"/>
          <p:nvPr/>
        </p:nvSpPr>
        <p:spPr>
          <a:xfrm>
            <a:off x="366799" y="4557454"/>
            <a:ext cx="1364266" cy="646331"/>
          </a:xfrm>
          <a:prstGeom prst="rect">
            <a:avLst/>
          </a:prstGeom>
          <a:noFill/>
        </p:spPr>
        <p:txBody>
          <a:bodyPr wrap="square" rtlCol="0">
            <a:spAutoFit/>
          </a:bodyPr>
          <a:lstStyle/>
          <a:p>
            <a:r>
              <a:rPr lang="en-US" dirty="0">
                <a:latin typeface="Gill Sans MT" panose="020B0502020104020203" pitchFamily="34" charset="0"/>
              </a:rPr>
              <a:t>10-yr Annual</a:t>
            </a:r>
          </a:p>
          <a:p>
            <a:r>
              <a:rPr lang="en-US" dirty="0">
                <a:latin typeface="Gill Sans MT" panose="020B0502020104020203" pitchFamily="34" charset="0"/>
              </a:rPr>
              <a:t>Mean T2 </a:t>
            </a:r>
            <a:r>
              <a:rPr lang="en-US" dirty="0">
                <a:latin typeface="Gill Sans MT" panose="020B0502020104020203" pitchFamily="34" charset="0"/>
                <a:sym typeface="Wingdings" panose="05000000000000000000" pitchFamily="2" charset="2"/>
              </a:rPr>
              <a:t></a:t>
            </a:r>
            <a:endParaRPr lang="en-US" dirty="0">
              <a:latin typeface="Gill Sans MT" panose="020B0502020104020203" pitchFamily="34" charset="0"/>
            </a:endParaRPr>
          </a:p>
        </p:txBody>
      </p:sp>
    </p:spTree>
    <p:extLst>
      <p:ext uri="{BB962C8B-B14F-4D97-AF65-F5344CB8AC3E}">
        <p14:creationId xmlns:p14="http://schemas.microsoft.com/office/powerpoint/2010/main" val="3352979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Climate Changes (PRECIP)</a:t>
            </a:r>
          </a:p>
        </p:txBody>
      </p:sp>
      <p:sp>
        <p:nvSpPr>
          <p:cNvPr id="3" name="Text Placeholder 2"/>
          <p:cNvSpPr>
            <a:spLocks noGrp="1"/>
          </p:cNvSpPr>
          <p:nvPr>
            <p:ph type="body" sz="quarter" idx="11"/>
          </p:nvPr>
        </p:nvSpPr>
        <p:spPr>
          <a:xfrm>
            <a:off x="130629" y="1371600"/>
            <a:ext cx="8839200" cy="3955257"/>
          </a:xfrm>
        </p:spPr>
        <p:txBody>
          <a:bodyPr>
            <a:noAutofit/>
          </a:bodyPr>
          <a:lstStyle/>
          <a:p>
            <a:endParaRPr lang="en-US" b="0" dirty="0">
              <a:solidFill>
                <a:srgbClr val="0070C0"/>
              </a:solidFill>
            </a:endParaRPr>
          </a:p>
          <a:p>
            <a:pPr>
              <a:buFont typeface="Wingdings" panose="05000000000000000000" pitchFamily="2" charset="2"/>
              <a:buChar char="ü"/>
            </a:pPr>
            <a:endParaRPr lang="en-US" b="0" dirty="0">
              <a:solidFill>
                <a:srgbClr val="0070C0"/>
              </a:solidFill>
            </a:endParaRPr>
          </a:p>
          <a:p>
            <a:endParaRPr lang="en-US" dirty="0"/>
          </a:p>
        </p:txBody>
      </p:sp>
      <p:sp>
        <p:nvSpPr>
          <p:cNvPr id="4" name="Slide Number Placeholder 3"/>
          <p:cNvSpPr>
            <a:spLocks noGrp="1"/>
          </p:cNvSpPr>
          <p:nvPr>
            <p:ph type="sldNum" sz="quarter" idx="13"/>
          </p:nvPr>
        </p:nvSpPr>
        <p:spPr/>
        <p:txBody>
          <a:bodyPr/>
          <a:lstStyle/>
          <a:p>
            <a:fld id="{F1457EFE-07A0-4546-B756-B706691950B5}" type="slidenum">
              <a:rPr lang="en-US" smtClean="0"/>
              <a:t>7</a:t>
            </a:fld>
            <a:endParaRPr lang="en-US" dirty="0"/>
          </a:p>
        </p:txBody>
      </p:sp>
      <p:pic>
        <p:nvPicPr>
          <p:cNvPr id="6"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73472" b="24631"/>
          <a:stretch/>
        </p:blipFill>
        <p:spPr bwMode="auto">
          <a:xfrm>
            <a:off x="6009677" y="1574507"/>
            <a:ext cx="2769866" cy="4336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4"/>
          <a:srcRect t="6400"/>
          <a:stretch/>
        </p:blipFill>
        <p:spPr>
          <a:xfrm>
            <a:off x="130014" y="1784600"/>
            <a:ext cx="2939997" cy="2773128"/>
          </a:xfrm>
          <a:prstGeom prst="rect">
            <a:avLst/>
          </a:prstGeom>
        </p:spPr>
      </p:pic>
      <p:pic>
        <p:nvPicPr>
          <p:cNvPr id="10" name="Picture 9"/>
          <p:cNvPicPr>
            <a:picLocks noChangeAspect="1"/>
          </p:cNvPicPr>
          <p:nvPr/>
        </p:nvPicPr>
        <p:blipFill rotWithShape="1">
          <a:blip r:embed="rId5"/>
          <a:srcRect t="5115"/>
          <a:stretch/>
        </p:blipFill>
        <p:spPr>
          <a:xfrm>
            <a:off x="3036246" y="1742608"/>
            <a:ext cx="2926616" cy="2750370"/>
          </a:xfrm>
          <a:prstGeom prst="rect">
            <a:avLst/>
          </a:prstGeom>
        </p:spPr>
      </p:pic>
      <p:sp>
        <p:nvSpPr>
          <p:cNvPr id="12" name="TextBox 11"/>
          <p:cNvSpPr txBox="1"/>
          <p:nvPr/>
        </p:nvSpPr>
        <p:spPr>
          <a:xfrm>
            <a:off x="327279" y="1366213"/>
            <a:ext cx="4913392" cy="369332"/>
          </a:xfrm>
          <a:prstGeom prst="rect">
            <a:avLst/>
          </a:prstGeom>
          <a:noFill/>
        </p:spPr>
        <p:txBody>
          <a:bodyPr wrap="square" rtlCol="0">
            <a:spAutoFit/>
          </a:bodyPr>
          <a:lstStyle/>
          <a:p>
            <a:r>
              <a:rPr lang="en-US" dirty="0">
                <a:latin typeface="Gill Sans MT" panose="020B0502020104020203" pitchFamily="34" charset="0"/>
              </a:rPr>
              <a:t>10-yr and Annual Total Precipitation (cm) (PRECIP) </a:t>
            </a:r>
          </a:p>
        </p:txBody>
      </p:sp>
      <p:cxnSp>
        <p:nvCxnSpPr>
          <p:cNvPr id="16" name="Straight Arrow Connector 15"/>
          <p:cNvCxnSpPr/>
          <p:nvPr/>
        </p:nvCxnSpPr>
        <p:spPr>
          <a:xfrm flipV="1">
            <a:off x="2951528" y="3383362"/>
            <a:ext cx="476423" cy="19310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0" name="Rectangle 19"/>
          <p:cNvSpPr/>
          <p:nvPr/>
        </p:nvSpPr>
        <p:spPr>
          <a:xfrm>
            <a:off x="533400" y="1806358"/>
            <a:ext cx="2766816" cy="830997"/>
          </a:xfrm>
          <a:prstGeom prst="rect">
            <a:avLst/>
          </a:prstGeom>
        </p:spPr>
        <p:txBody>
          <a:bodyPr wrap="square">
            <a:spAutoFit/>
          </a:bodyPr>
          <a:lstStyle/>
          <a:p>
            <a:r>
              <a:rPr lang="en-US" sz="1600" dirty="0">
                <a:latin typeface="Gill Sans MT" panose="020B0502020104020203" pitchFamily="34" charset="0"/>
              </a:rPr>
              <a:t>Chesapeake Bay Watershed</a:t>
            </a:r>
          </a:p>
          <a:p>
            <a:r>
              <a:rPr lang="en-US" sz="1600" dirty="0">
                <a:latin typeface="Gill Sans MT" panose="020B0502020104020203" pitchFamily="34" charset="0"/>
              </a:rPr>
              <a:t>Red:  Above 10-yr mean</a:t>
            </a:r>
          </a:p>
          <a:p>
            <a:r>
              <a:rPr lang="en-US" sz="1600" dirty="0">
                <a:latin typeface="Gill Sans MT" panose="020B0502020104020203" pitchFamily="34" charset="0"/>
              </a:rPr>
              <a:t>Blue: Below 10-yr mean</a:t>
            </a:r>
          </a:p>
        </p:txBody>
      </p:sp>
      <p:sp>
        <p:nvSpPr>
          <p:cNvPr id="22" name="TextBox 21"/>
          <p:cNvSpPr txBox="1"/>
          <p:nvPr/>
        </p:nvSpPr>
        <p:spPr>
          <a:xfrm>
            <a:off x="6056905" y="1366213"/>
            <a:ext cx="4777503" cy="369332"/>
          </a:xfrm>
          <a:prstGeom prst="rect">
            <a:avLst/>
          </a:prstGeom>
          <a:noFill/>
        </p:spPr>
        <p:txBody>
          <a:bodyPr wrap="square" rtlCol="0">
            <a:spAutoFit/>
          </a:bodyPr>
          <a:lstStyle/>
          <a:p>
            <a:r>
              <a:rPr lang="en-US" dirty="0">
                <a:latin typeface="Gill Sans MT" panose="020B0502020104020203" pitchFamily="34" charset="0"/>
              </a:rPr>
              <a:t>10-yr Seasonal Mean PRECIP</a:t>
            </a:r>
          </a:p>
        </p:txBody>
      </p:sp>
      <p:pic>
        <p:nvPicPr>
          <p:cNvPr id="28" name="Picture 27"/>
          <p:cNvPicPr>
            <a:picLocks noChangeAspect="1"/>
          </p:cNvPicPr>
          <p:nvPr/>
        </p:nvPicPr>
        <p:blipFill>
          <a:blip r:embed="rId6"/>
          <a:stretch>
            <a:fillRect/>
          </a:stretch>
        </p:blipFill>
        <p:spPr>
          <a:xfrm>
            <a:off x="1750808" y="4551962"/>
            <a:ext cx="1498173" cy="2295366"/>
          </a:xfrm>
          <a:prstGeom prst="rect">
            <a:avLst/>
          </a:prstGeom>
        </p:spPr>
      </p:pic>
      <p:pic>
        <p:nvPicPr>
          <p:cNvPr id="29" name="Picture 28"/>
          <p:cNvPicPr>
            <a:picLocks noChangeAspect="1"/>
          </p:cNvPicPr>
          <p:nvPr/>
        </p:nvPicPr>
        <p:blipFill>
          <a:blip r:embed="rId7"/>
          <a:stretch>
            <a:fillRect/>
          </a:stretch>
        </p:blipFill>
        <p:spPr>
          <a:xfrm>
            <a:off x="3247208" y="4605964"/>
            <a:ext cx="1441413" cy="2212959"/>
          </a:xfrm>
          <a:prstGeom prst="rect">
            <a:avLst/>
          </a:prstGeom>
        </p:spPr>
      </p:pic>
      <p:sp>
        <p:nvSpPr>
          <p:cNvPr id="32" name="TextBox 31"/>
          <p:cNvSpPr txBox="1"/>
          <p:nvPr/>
        </p:nvSpPr>
        <p:spPr>
          <a:xfrm>
            <a:off x="4743158" y="5987926"/>
            <a:ext cx="2755924" cy="830997"/>
          </a:xfrm>
          <a:prstGeom prst="rect">
            <a:avLst/>
          </a:prstGeom>
          <a:noFill/>
        </p:spPr>
        <p:txBody>
          <a:bodyPr wrap="square" rtlCol="0">
            <a:spAutoFit/>
          </a:bodyPr>
          <a:lstStyle/>
          <a:p>
            <a:r>
              <a:rPr lang="en-US" sz="1600" b="1" dirty="0">
                <a:latin typeface="Gill Sans MT" panose="020B0502020104020203" pitchFamily="34" charset="0"/>
              </a:rPr>
              <a:t>Min:  </a:t>
            </a:r>
            <a:r>
              <a:rPr lang="en-US" sz="1600" b="1" dirty="0">
                <a:solidFill>
                  <a:srgbClr val="0070C0"/>
                </a:solidFill>
                <a:latin typeface="Gill Sans MT" panose="020B0502020104020203" pitchFamily="34" charset="0"/>
              </a:rPr>
              <a:t>-119.0 cm (-10.4%)</a:t>
            </a:r>
          </a:p>
          <a:p>
            <a:r>
              <a:rPr lang="en-US" sz="1600" b="1" dirty="0">
                <a:latin typeface="Gill Sans MT" panose="020B0502020104020203" pitchFamily="34" charset="0"/>
              </a:rPr>
              <a:t>Max: </a:t>
            </a:r>
            <a:r>
              <a:rPr lang="en-US" sz="1600" b="1" dirty="0">
                <a:solidFill>
                  <a:srgbClr val="FF0000"/>
                </a:solidFill>
                <a:latin typeface="Gill Sans MT" panose="020B0502020104020203" pitchFamily="34" charset="0"/>
              </a:rPr>
              <a:t>+212.2 cm (+18.5%)</a:t>
            </a:r>
          </a:p>
          <a:p>
            <a:r>
              <a:rPr lang="en-US" sz="1600" b="1" dirty="0">
                <a:latin typeface="Gill Sans MT" panose="020B0502020104020203" pitchFamily="34" charset="0"/>
              </a:rPr>
              <a:t>Mean: </a:t>
            </a:r>
            <a:r>
              <a:rPr lang="en-US" sz="1600" b="1" dirty="0">
                <a:solidFill>
                  <a:srgbClr val="FF0000"/>
                </a:solidFill>
                <a:latin typeface="Gill Sans MT" panose="020B0502020104020203" pitchFamily="34" charset="0"/>
              </a:rPr>
              <a:t>+42.1 cm (+3.6%)</a:t>
            </a:r>
          </a:p>
        </p:txBody>
      </p:sp>
      <p:sp>
        <p:nvSpPr>
          <p:cNvPr id="34" name="TextBox 33"/>
          <p:cNvSpPr txBox="1"/>
          <p:nvPr/>
        </p:nvSpPr>
        <p:spPr>
          <a:xfrm>
            <a:off x="2337561" y="4605964"/>
            <a:ext cx="855110" cy="584775"/>
          </a:xfrm>
          <a:prstGeom prst="rect">
            <a:avLst/>
          </a:prstGeom>
          <a:noFill/>
        </p:spPr>
        <p:txBody>
          <a:bodyPr wrap="square" rtlCol="0">
            <a:spAutoFit/>
          </a:bodyPr>
          <a:lstStyle/>
          <a:p>
            <a:r>
              <a:rPr lang="en-US" sz="1600" b="1" dirty="0">
                <a:solidFill>
                  <a:schemeClr val="bg1"/>
                </a:solidFill>
                <a:latin typeface="Gill Sans MT" panose="020B0502020104020203" pitchFamily="34" charset="0"/>
              </a:rPr>
              <a:t>Abs. (cm)</a:t>
            </a:r>
          </a:p>
        </p:txBody>
      </p:sp>
      <p:sp>
        <p:nvSpPr>
          <p:cNvPr id="35" name="TextBox 34"/>
          <p:cNvSpPr txBox="1"/>
          <p:nvPr/>
        </p:nvSpPr>
        <p:spPr>
          <a:xfrm>
            <a:off x="3888048" y="4617530"/>
            <a:ext cx="855110" cy="584775"/>
          </a:xfrm>
          <a:prstGeom prst="rect">
            <a:avLst/>
          </a:prstGeom>
          <a:noFill/>
        </p:spPr>
        <p:txBody>
          <a:bodyPr wrap="square" rtlCol="0">
            <a:spAutoFit/>
          </a:bodyPr>
          <a:lstStyle/>
          <a:p>
            <a:r>
              <a:rPr lang="en-US" sz="1600" b="1" dirty="0">
                <a:latin typeface="Gill Sans MT" panose="020B0502020104020203" pitchFamily="34" charset="0"/>
              </a:rPr>
              <a:t>Rel.</a:t>
            </a:r>
          </a:p>
          <a:p>
            <a:r>
              <a:rPr lang="en-US" sz="1600" b="1" dirty="0">
                <a:latin typeface="Gill Sans MT" panose="020B0502020104020203" pitchFamily="34" charset="0"/>
              </a:rPr>
              <a:t>(%)</a:t>
            </a:r>
          </a:p>
        </p:txBody>
      </p:sp>
      <p:sp>
        <p:nvSpPr>
          <p:cNvPr id="40" name="TextBox 39"/>
          <p:cNvSpPr txBox="1"/>
          <p:nvPr/>
        </p:nvSpPr>
        <p:spPr>
          <a:xfrm>
            <a:off x="1928864" y="6378760"/>
            <a:ext cx="992187" cy="338554"/>
          </a:xfrm>
          <a:prstGeom prst="rect">
            <a:avLst/>
          </a:prstGeom>
          <a:noFill/>
        </p:spPr>
        <p:txBody>
          <a:bodyPr wrap="square" rtlCol="0">
            <a:spAutoFit/>
          </a:bodyPr>
          <a:lstStyle/>
          <a:p>
            <a:r>
              <a:rPr lang="en-US" sz="1600" b="1" dirty="0">
                <a:solidFill>
                  <a:schemeClr val="bg1"/>
                </a:solidFill>
                <a:latin typeface="Gill Sans MT" panose="020B0502020104020203" pitchFamily="34" charset="0"/>
              </a:rPr>
              <a:t>Annual</a:t>
            </a:r>
          </a:p>
        </p:txBody>
      </p:sp>
      <p:sp>
        <p:nvSpPr>
          <p:cNvPr id="41" name="TextBox 40"/>
          <p:cNvSpPr txBox="1"/>
          <p:nvPr/>
        </p:nvSpPr>
        <p:spPr>
          <a:xfrm>
            <a:off x="3427951" y="6353558"/>
            <a:ext cx="1028691" cy="338554"/>
          </a:xfrm>
          <a:prstGeom prst="rect">
            <a:avLst/>
          </a:prstGeom>
          <a:noFill/>
        </p:spPr>
        <p:txBody>
          <a:bodyPr wrap="square" rtlCol="0">
            <a:spAutoFit/>
          </a:bodyPr>
          <a:lstStyle/>
          <a:p>
            <a:r>
              <a:rPr lang="en-US" sz="1600" b="1" dirty="0">
                <a:latin typeface="Gill Sans MT" panose="020B0502020104020203" pitchFamily="34" charset="0"/>
              </a:rPr>
              <a:t>Annual</a:t>
            </a:r>
          </a:p>
        </p:txBody>
      </p:sp>
      <p:sp>
        <p:nvSpPr>
          <p:cNvPr id="42" name="TextBox 41"/>
          <p:cNvSpPr txBox="1"/>
          <p:nvPr/>
        </p:nvSpPr>
        <p:spPr>
          <a:xfrm>
            <a:off x="2196769" y="3969964"/>
            <a:ext cx="1948881" cy="369332"/>
          </a:xfrm>
          <a:prstGeom prst="rect">
            <a:avLst/>
          </a:prstGeom>
          <a:noFill/>
        </p:spPr>
        <p:txBody>
          <a:bodyPr wrap="square" rtlCol="0">
            <a:spAutoFit/>
          </a:bodyPr>
          <a:lstStyle/>
          <a:p>
            <a:r>
              <a:rPr lang="en-US" dirty="0">
                <a:latin typeface="Gill Sans MT" panose="020B0502020104020203" pitchFamily="34" charset="0"/>
              </a:rPr>
              <a:t>CURR</a:t>
            </a:r>
          </a:p>
        </p:txBody>
      </p:sp>
      <p:sp>
        <p:nvSpPr>
          <p:cNvPr id="43" name="TextBox 42"/>
          <p:cNvSpPr txBox="1"/>
          <p:nvPr/>
        </p:nvSpPr>
        <p:spPr>
          <a:xfrm>
            <a:off x="5281972" y="3945953"/>
            <a:ext cx="1948881" cy="369332"/>
          </a:xfrm>
          <a:prstGeom prst="rect">
            <a:avLst/>
          </a:prstGeom>
          <a:noFill/>
        </p:spPr>
        <p:txBody>
          <a:bodyPr wrap="square" rtlCol="0">
            <a:spAutoFit/>
          </a:bodyPr>
          <a:lstStyle/>
          <a:p>
            <a:r>
              <a:rPr lang="en-US" dirty="0">
                <a:latin typeface="Gill Sans MT" panose="020B0502020104020203" pitchFamily="34" charset="0"/>
              </a:rPr>
              <a:t>FUT</a:t>
            </a:r>
          </a:p>
        </p:txBody>
      </p:sp>
      <p:sp>
        <p:nvSpPr>
          <p:cNvPr id="44" name="TextBox 43"/>
          <p:cNvSpPr txBox="1"/>
          <p:nvPr/>
        </p:nvSpPr>
        <p:spPr>
          <a:xfrm>
            <a:off x="181635" y="4575185"/>
            <a:ext cx="1841127" cy="646331"/>
          </a:xfrm>
          <a:prstGeom prst="rect">
            <a:avLst/>
          </a:prstGeom>
          <a:noFill/>
        </p:spPr>
        <p:txBody>
          <a:bodyPr wrap="square" rtlCol="0">
            <a:spAutoFit/>
          </a:bodyPr>
          <a:lstStyle/>
          <a:p>
            <a:r>
              <a:rPr lang="en-US" dirty="0">
                <a:latin typeface="Gill Sans MT" panose="020B0502020104020203" pitchFamily="34" charset="0"/>
              </a:rPr>
              <a:t>10-yr Annual</a:t>
            </a:r>
          </a:p>
          <a:p>
            <a:r>
              <a:rPr lang="en-US" dirty="0">
                <a:latin typeface="Gill Sans MT" panose="020B0502020104020203" pitchFamily="34" charset="0"/>
              </a:rPr>
              <a:t>Total PRECIP </a:t>
            </a:r>
            <a:r>
              <a:rPr lang="en-US" dirty="0">
                <a:latin typeface="Gill Sans MT" panose="020B0502020104020203" pitchFamily="34" charset="0"/>
                <a:sym typeface="Wingdings" panose="05000000000000000000" pitchFamily="2" charset="2"/>
              </a:rPr>
              <a:t></a:t>
            </a:r>
            <a:endParaRPr lang="en-US" dirty="0">
              <a:latin typeface="Gill Sans MT" panose="020B0502020104020203" pitchFamily="34" charset="0"/>
            </a:endParaRPr>
          </a:p>
        </p:txBody>
      </p:sp>
    </p:spTree>
    <p:extLst>
      <p:ext uri="{BB962C8B-B14F-4D97-AF65-F5344CB8AC3E}">
        <p14:creationId xmlns:p14="http://schemas.microsoft.com/office/powerpoint/2010/main" val="3350713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a:bodyPr>
          <a:lstStyle/>
          <a:p>
            <a:r>
              <a:rPr lang="en-US" dirty="0"/>
              <a:t>Climate Reanalysis Evaluation</a:t>
            </a:r>
          </a:p>
        </p:txBody>
      </p:sp>
      <p:sp>
        <p:nvSpPr>
          <p:cNvPr id="3" name="Text Placeholder 2"/>
          <p:cNvSpPr>
            <a:spLocks noGrp="1"/>
          </p:cNvSpPr>
          <p:nvPr>
            <p:ph type="body" sz="quarter" idx="11"/>
          </p:nvPr>
        </p:nvSpPr>
        <p:spPr>
          <a:xfrm>
            <a:off x="130629" y="1371600"/>
            <a:ext cx="8839200" cy="3955257"/>
          </a:xfrm>
        </p:spPr>
        <p:txBody>
          <a:bodyPr>
            <a:noAutofit/>
          </a:bodyPr>
          <a:lstStyle/>
          <a:p>
            <a:endParaRPr lang="en-US" b="0" dirty="0">
              <a:solidFill>
                <a:srgbClr val="0070C0"/>
              </a:solidFill>
            </a:endParaRPr>
          </a:p>
          <a:p>
            <a:pPr>
              <a:buFont typeface="Wingdings" panose="05000000000000000000" pitchFamily="2" charset="2"/>
              <a:buChar char="ü"/>
            </a:pPr>
            <a:endParaRPr lang="en-US" b="0" dirty="0">
              <a:solidFill>
                <a:srgbClr val="0070C0"/>
              </a:solidFill>
            </a:endParaRPr>
          </a:p>
          <a:p>
            <a:endParaRPr lang="en-US" dirty="0"/>
          </a:p>
        </p:txBody>
      </p:sp>
      <p:sp>
        <p:nvSpPr>
          <p:cNvPr id="4" name="Slide Number Placeholder 3"/>
          <p:cNvSpPr>
            <a:spLocks noGrp="1"/>
          </p:cNvSpPr>
          <p:nvPr>
            <p:ph type="sldNum" sz="quarter" idx="13"/>
          </p:nvPr>
        </p:nvSpPr>
        <p:spPr/>
        <p:txBody>
          <a:bodyPr/>
          <a:lstStyle/>
          <a:p>
            <a:fld id="{F1457EFE-07A0-4546-B756-B706691950B5}" type="slidenum">
              <a:rPr lang="en-US" smtClean="0"/>
              <a:t>8</a:t>
            </a:fld>
            <a:endParaRPr lang="en-US" dirty="0"/>
          </a:p>
        </p:txBody>
      </p:sp>
      <p:sp>
        <p:nvSpPr>
          <p:cNvPr id="8" name="Rectangle 7"/>
          <p:cNvSpPr/>
          <p:nvPr/>
        </p:nvSpPr>
        <p:spPr>
          <a:xfrm>
            <a:off x="609600" y="5681512"/>
            <a:ext cx="6934200" cy="923330"/>
          </a:xfrm>
          <a:prstGeom prst="rect">
            <a:avLst/>
          </a:prstGeom>
        </p:spPr>
        <p:txBody>
          <a:bodyPr wrap="square">
            <a:spAutoFit/>
          </a:bodyPr>
          <a:lstStyle/>
          <a:p>
            <a:r>
              <a:rPr lang="en-US" dirty="0">
                <a:solidFill>
                  <a:srgbClr val="00B050"/>
                </a:solidFill>
                <a:latin typeface="Gill Sans MT" panose="020B0502020104020203" pitchFamily="34" charset="0"/>
              </a:rPr>
              <a:t>Green: NARR/CFSR Reanalysis</a:t>
            </a:r>
            <a:endParaRPr lang="en-US" dirty="0">
              <a:solidFill>
                <a:srgbClr val="0070C0"/>
              </a:solidFill>
              <a:latin typeface="Gill Sans MT" panose="020B0502020104020203" pitchFamily="34" charset="0"/>
            </a:endParaRPr>
          </a:p>
          <a:p>
            <a:r>
              <a:rPr lang="en-US" dirty="0">
                <a:solidFill>
                  <a:srgbClr val="0070C0"/>
                </a:solidFill>
                <a:latin typeface="Gill Sans MT" panose="020B0502020104020203" pitchFamily="34" charset="0"/>
              </a:rPr>
              <a:t>Blue:   CURR </a:t>
            </a:r>
            <a:endParaRPr lang="en-US" dirty="0">
              <a:solidFill>
                <a:srgbClr val="00B050"/>
              </a:solidFill>
              <a:latin typeface="Gill Sans MT" panose="020B0502020104020203" pitchFamily="34" charset="0"/>
            </a:endParaRPr>
          </a:p>
          <a:p>
            <a:r>
              <a:rPr lang="en-US" dirty="0">
                <a:solidFill>
                  <a:srgbClr val="FF0000"/>
                </a:solidFill>
                <a:latin typeface="Gill Sans MT" panose="020B0502020104020203" pitchFamily="34" charset="0"/>
              </a:rPr>
              <a:t>Red:    FUT</a:t>
            </a:r>
            <a:endParaRPr lang="en-US" dirty="0">
              <a:solidFill>
                <a:srgbClr val="FF0000"/>
              </a:solidFill>
            </a:endParaRPr>
          </a:p>
        </p:txBody>
      </p:sp>
      <p:sp>
        <p:nvSpPr>
          <p:cNvPr id="9" name="Text Placeholder 2"/>
          <p:cNvSpPr txBox="1">
            <a:spLocks/>
          </p:cNvSpPr>
          <p:nvPr/>
        </p:nvSpPr>
        <p:spPr>
          <a:xfrm>
            <a:off x="152400" y="1447800"/>
            <a:ext cx="8839200" cy="487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spcAft>
                <a:spcPts val="600"/>
              </a:spcAft>
              <a:buClr>
                <a:schemeClr val="accent3">
                  <a:lumMod val="75000"/>
                </a:schemeClr>
              </a:buClr>
              <a:buSzPct val="150000"/>
              <a:buFont typeface="Arial" pitchFamily="34" charset="0"/>
              <a:buChar char="•"/>
              <a:defRPr sz="1600" b="1"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 typeface="Arial" pitchFamily="34" charset="0"/>
              <a:buChar char="–"/>
              <a:defRPr sz="1600" b="1"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 typeface="Arial" pitchFamily="34" charset="0"/>
              <a:buChar char="•"/>
              <a:defRPr sz="1600" b="1"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 typeface="Arial" pitchFamily="34" charset="0"/>
              <a:buChar char="–"/>
              <a:defRPr sz="1600" b="1"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 typeface="Arial" pitchFamily="34" charset="0"/>
              <a:buChar char="»"/>
              <a:defRPr sz="1600" b="1"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rgbClr val="0070C0"/>
                </a:solidFill>
              </a:rPr>
              <a:t>CURR</a:t>
            </a:r>
            <a:r>
              <a:rPr lang="en-US" dirty="0"/>
              <a:t> and </a:t>
            </a:r>
            <a:r>
              <a:rPr lang="en-US" dirty="0">
                <a:solidFill>
                  <a:srgbClr val="FF0000"/>
                </a:solidFill>
              </a:rPr>
              <a:t>FUT</a:t>
            </a:r>
            <a:r>
              <a:rPr lang="en-US" dirty="0"/>
              <a:t> downscaled WRF simulation compared to NCEP’s North American Regional Reanalysis (</a:t>
            </a:r>
            <a:r>
              <a:rPr lang="en-US" dirty="0">
                <a:solidFill>
                  <a:srgbClr val="00B050"/>
                </a:solidFill>
              </a:rPr>
              <a:t>NARR</a:t>
            </a:r>
            <a:r>
              <a:rPr lang="en-US" dirty="0"/>
              <a:t>) dataset for precipitation (3-hourly) and Climate Forecast System Reanalysis (</a:t>
            </a:r>
            <a:r>
              <a:rPr lang="en-US" dirty="0">
                <a:solidFill>
                  <a:srgbClr val="00B050"/>
                </a:solidFill>
              </a:rPr>
              <a:t>CFSR</a:t>
            </a:r>
            <a:r>
              <a:rPr lang="en-US" dirty="0"/>
              <a:t>) dataset for 2-m temperature (hourly)</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941" t="55291" r="78818"/>
          <a:stretch/>
        </p:blipFill>
        <p:spPr>
          <a:xfrm>
            <a:off x="443493" y="2792184"/>
            <a:ext cx="2928150" cy="2857577"/>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80665"/>
          <a:stretch/>
        </p:blipFill>
        <p:spPr>
          <a:xfrm>
            <a:off x="6573762" y="1845699"/>
            <a:ext cx="2373087" cy="4619022"/>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49" t="5044" r="78818" b="49142"/>
          <a:stretch/>
        </p:blipFill>
        <p:spPr>
          <a:xfrm>
            <a:off x="3448098" y="2792260"/>
            <a:ext cx="2971800" cy="2889252"/>
          </a:xfrm>
          <a:prstGeom prst="rect">
            <a:avLst/>
          </a:prstGeom>
        </p:spPr>
      </p:pic>
      <p:sp>
        <p:nvSpPr>
          <p:cNvPr id="5" name="Rectangle 4"/>
          <p:cNvSpPr/>
          <p:nvPr/>
        </p:nvSpPr>
        <p:spPr>
          <a:xfrm>
            <a:off x="609600" y="2492555"/>
            <a:ext cx="5846738"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2000" y="2601933"/>
            <a:ext cx="3962400" cy="369332"/>
          </a:xfrm>
          <a:prstGeom prst="rect">
            <a:avLst/>
          </a:prstGeom>
          <a:noFill/>
        </p:spPr>
        <p:txBody>
          <a:bodyPr wrap="square" rtlCol="0">
            <a:spAutoFit/>
          </a:bodyPr>
          <a:lstStyle/>
          <a:p>
            <a:r>
              <a:rPr lang="en-US" dirty="0">
                <a:latin typeface="Gill Sans MT" panose="020B0502020104020203" pitchFamily="34" charset="0"/>
              </a:rPr>
              <a:t>10-yr Average Monthly T2 </a:t>
            </a:r>
          </a:p>
        </p:txBody>
      </p:sp>
      <p:sp>
        <p:nvSpPr>
          <p:cNvPr id="12" name="TextBox 11"/>
          <p:cNvSpPr txBox="1"/>
          <p:nvPr/>
        </p:nvSpPr>
        <p:spPr>
          <a:xfrm>
            <a:off x="3679371" y="2609309"/>
            <a:ext cx="3962400" cy="369332"/>
          </a:xfrm>
          <a:prstGeom prst="rect">
            <a:avLst/>
          </a:prstGeom>
          <a:noFill/>
        </p:spPr>
        <p:txBody>
          <a:bodyPr wrap="square" rtlCol="0">
            <a:spAutoFit/>
          </a:bodyPr>
          <a:lstStyle/>
          <a:p>
            <a:r>
              <a:rPr lang="en-US" dirty="0">
                <a:latin typeface="Gill Sans MT" panose="020B0502020104020203" pitchFamily="34" charset="0"/>
              </a:rPr>
              <a:t>10-yr Average Monthly PRECIP</a:t>
            </a:r>
          </a:p>
        </p:txBody>
      </p:sp>
    </p:spTree>
    <p:extLst>
      <p:ext uri="{BB962C8B-B14F-4D97-AF65-F5344CB8AC3E}">
        <p14:creationId xmlns:p14="http://schemas.microsoft.com/office/powerpoint/2010/main" val="3937498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Emission Projections</a:t>
            </a:r>
          </a:p>
        </p:txBody>
      </p:sp>
      <p:sp>
        <p:nvSpPr>
          <p:cNvPr id="3" name="Text Placeholder 2"/>
          <p:cNvSpPr>
            <a:spLocks noGrp="1"/>
          </p:cNvSpPr>
          <p:nvPr>
            <p:ph type="body" sz="quarter" idx="11"/>
          </p:nvPr>
        </p:nvSpPr>
        <p:spPr>
          <a:xfrm>
            <a:off x="152400" y="1447799"/>
            <a:ext cx="8839200" cy="4648201"/>
          </a:xfrm>
        </p:spPr>
        <p:txBody>
          <a:bodyPr>
            <a:normAutofit/>
          </a:bodyPr>
          <a:lstStyle/>
          <a:p>
            <a:pPr marL="0" indent="0">
              <a:buNone/>
            </a:pPr>
            <a:r>
              <a:rPr lang="en-US" dirty="0"/>
              <a:t>CURR:  EPA’s 2011v6.2 (EPA, 2015) based on 2011NEIv2 </a:t>
            </a:r>
          </a:p>
          <a:p>
            <a:pPr marL="0" indent="0">
              <a:buNone/>
            </a:pPr>
            <a:r>
              <a:rPr lang="en-US" dirty="0"/>
              <a:t>FUT:  Includes federal and state regulations in place before Aug 2015 and projected to 2040 (EPA, 2016)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sp>
        <p:nvSpPr>
          <p:cNvPr id="4" name="Slide Number Placeholder 3"/>
          <p:cNvSpPr>
            <a:spLocks noGrp="1"/>
          </p:cNvSpPr>
          <p:nvPr>
            <p:ph type="sldNum" sz="quarter" idx="13"/>
          </p:nvPr>
        </p:nvSpPr>
        <p:spPr/>
        <p:txBody>
          <a:bodyPr/>
          <a:lstStyle/>
          <a:p>
            <a:fld id="{6D3FAE4D-9488-4B48-8F4A-A56CB5A28AF9}" type="slidenum">
              <a:rPr lang="en-US" smtClean="0"/>
              <a:pPr/>
              <a:t>9</a:t>
            </a:fld>
            <a:endParaRPr lang="en-US" dirty="0"/>
          </a:p>
        </p:txBody>
      </p:sp>
      <p:sp>
        <p:nvSpPr>
          <p:cNvPr id="6" name="Rectangle 5"/>
          <p:cNvSpPr/>
          <p:nvPr/>
        </p:nvSpPr>
        <p:spPr>
          <a:xfrm>
            <a:off x="587023" y="6354246"/>
            <a:ext cx="8381999" cy="369332"/>
          </a:xfrm>
          <a:prstGeom prst="rect">
            <a:avLst/>
          </a:prstGeom>
        </p:spPr>
        <p:txBody>
          <a:bodyPr wrap="square">
            <a:spAutoFit/>
          </a:bodyPr>
          <a:lstStyle/>
          <a:p>
            <a:r>
              <a:rPr lang="en-US" dirty="0">
                <a:latin typeface="Gill Sans MT" panose="020B0502020104020203" pitchFamily="34" charset="0"/>
              </a:rPr>
              <a:t>Percentages are approximate domain-wide % emission changes relative to 2011v6.2</a:t>
            </a:r>
            <a:endParaRPr lang="en-US" dirty="0">
              <a:solidFill>
                <a:srgbClr val="FF0000"/>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18983"/>
          <a:stretch/>
        </p:blipFill>
        <p:spPr>
          <a:xfrm>
            <a:off x="330200" y="2271565"/>
            <a:ext cx="8278640" cy="4080578"/>
          </a:xfrm>
          <a:prstGeom prst="rect">
            <a:avLst/>
          </a:prstGeom>
        </p:spPr>
      </p:pic>
    </p:spTree>
    <p:extLst>
      <p:ext uri="{BB962C8B-B14F-4D97-AF65-F5344CB8AC3E}">
        <p14:creationId xmlns:p14="http://schemas.microsoft.com/office/powerpoint/2010/main" val="3927352327"/>
      </p:ext>
    </p:extLst>
  </p:cSld>
  <p:clrMapOvr>
    <a:masterClrMapping/>
  </p:clrMapOvr>
</p:sld>
</file>

<file path=ppt/theme/theme1.xml><?xml version="1.0" encoding="utf-8"?>
<a:theme xmlns:a="http://schemas.openxmlformats.org/drawingml/2006/main" name="Completely Blan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8A962171-D552-4676-B395-758A98625687}" vid="{846194FD-7B6A-4030-AA42-D2F66C8CF4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2FC29190-F170-480B-A2E1-04E043078EF4}">
  <ds:schemaRefs>
    <ds:schemaRef ds:uri="ESRI.ArcGIS.Mapping.OfficeIntegration.PowerPointInfo"/>
  </ds:schemaRefs>
</ds:datastoreItem>
</file>

<file path=customXml/itemProps10.xml><?xml version="1.0" encoding="utf-8"?>
<ds:datastoreItem xmlns:ds="http://schemas.openxmlformats.org/officeDocument/2006/customXml" ds:itemID="{79ABF3E9-331A-423C-AC09-EEB44155F431}">
  <ds:schemaRefs>
    <ds:schemaRef ds:uri="ESRI.ArcGIS.Mapping.OfficeIntegration.PowerPointInfo"/>
  </ds:schemaRefs>
</ds:datastoreItem>
</file>

<file path=customXml/itemProps2.xml><?xml version="1.0" encoding="utf-8"?>
<ds:datastoreItem xmlns:ds="http://schemas.openxmlformats.org/officeDocument/2006/customXml" ds:itemID="{3D6002B1-3177-4532-B455-BD941AFD25AD}">
  <ds:schemaRefs>
    <ds:schemaRef ds:uri="ESRI.ArcGIS.Mapping.OfficeIntegration.PowerPointInfo"/>
  </ds:schemaRefs>
</ds:datastoreItem>
</file>

<file path=customXml/itemProps3.xml><?xml version="1.0" encoding="utf-8"?>
<ds:datastoreItem xmlns:ds="http://schemas.openxmlformats.org/officeDocument/2006/customXml" ds:itemID="{04329423-082B-4D3E-A05A-13C29641CAE2}">
  <ds:schemaRefs>
    <ds:schemaRef ds:uri="ESRI.ArcGIS.Mapping.OfficeIntegration.PowerPointInfo"/>
  </ds:schemaRefs>
</ds:datastoreItem>
</file>

<file path=customXml/itemProps4.xml><?xml version="1.0" encoding="utf-8"?>
<ds:datastoreItem xmlns:ds="http://schemas.openxmlformats.org/officeDocument/2006/customXml" ds:itemID="{0717E1FE-09E2-4201-9454-409E3A13CB8B}">
  <ds:schemaRefs>
    <ds:schemaRef ds:uri="ESRI.ArcGIS.Mapping.OfficeIntegration.PowerPointInfo"/>
  </ds:schemaRefs>
</ds:datastoreItem>
</file>

<file path=customXml/itemProps5.xml><?xml version="1.0" encoding="utf-8"?>
<ds:datastoreItem xmlns:ds="http://schemas.openxmlformats.org/officeDocument/2006/customXml" ds:itemID="{95C1C64E-8811-4CD6-8609-ED2B4D790940}">
  <ds:schemaRefs>
    <ds:schemaRef ds:uri="ESRI.ArcGIS.Mapping.OfficeIntegration.PowerPointInfo"/>
  </ds:schemaRefs>
</ds:datastoreItem>
</file>

<file path=customXml/itemProps6.xml><?xml version="1.0" encoding="utf-8"?>
<ds:datastoreItem xmlns:ds="http://schemas.openxmlformats.org/officeDocument/2006/customXml" ds:itemID="{49188CD8-933D-447A-B3B5-7668F14D6D8A}">
  <ds:schemaRefs>
    <ds:schemaRef ds:uri="ESRI.ArcGIS.Mapping.OfficeIntegration.PowerPointInfo"/>
  </ds:schemaRefs>
</ds:datastoreItem>
</file>

<file path=customXml/itemProps7.xml><?xml version="1.0" encoding="utf-8"?>
<ds:datastoreItem xmlns:ds="http://schemas.openxmlformats.org/officeDocument/2006/customXml" ds:itemID="{640F56B2-AA83-4CB9-9630-CD15C8769864}">
  <ds:schemaRefs>
    <ds:schemaRef ds:uri="ESRI.ArcGIS.Mapping.OfficeIntegration.PowerPointInfo"/>
  </ds:schemaRefs>
</ds:datastoreItem>
</file>

<file path=customXml/itemProps8.xml><?xml version="1.0" encoding="utf-8"?>
<ds:datastoreItem xmlns:ds="http://schemas.openxmlformats.org/officeDocument/2006/customXml" ds:itemID="{94EBF2A7-F929-471F-B403-726FB6CA33D0}">
  <ds:schemaRefs>
    <ds:schemaRef ds:uri="ESRI.ArcGIS.Mapping.OfficeIntegration.PowerPointInfo"/>
  </ds:schemaRefs>
</ds:datastoreItem>
</file>

<file path=customXml/itemProps9.xml><?xml version="1.0" encoding="utf-8"?>
<ds:datastoreItem xmlns:ds="http://schemas.openxmlformats.org/officeDocument/2006/customXml" ds:itemID="{5D7F3172-1F4F-4677-8BF4-BB22CF619974}">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2014 ORD_template</Template>
  <TotalTime>27216</TotalTime>
  <Words>3627</Words>
  <Application>Microsoft Office PowerPoint</Application>
  <PresentationFormat>On-screen Show (4:3)</PresentationFormat>
  <Paragraphs>377</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Gill Sans MT</vt:lpstr>
      <vt:lpstr>Wingdings</vt:lpstr>
      <vt:lpstr>ヒラギノ角ゴ Pro W3</vt:lpstr>
      <vt:lpstr>Completely Blanc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 Robin</dc:creator>
  <cp:lastModifiedBy>Campbell, PatrickC</cp:lastModifiedBy>
  <cp:revision>858</cp:revision>
  <dcterms:created xsi:type="dcterms:W3CDTF">2014-12-18T17:18:14Z</dcterms:created>
  <dcterms:modified xsi:type="dcterms:W3CDTF">2017-10-25T16:52:31Z</dcterms:modified>
</cp:coreProperties>
</file>