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455" r:id="rId2"/>
    <p:sldId id="456" r:id="rId3"/>
    <p:sldId id="457" r:id="rId4"/>
    <p:sldId id="490" r:id="rId5"/>
    <p:sldId id="458" r:id="rId6"/>
    <p:sldId id="273" r:id="rId7"/>
    <p:sldId id="488" r:id="rId8"/>
    <p:sldId id="319" r:id="rId9"/>
    <p:sldId id="491" r:id="rId10"/>
    <p:sldId id="500" r:id="rId11"/>
    <p:sldId id="477" r:id="rId12"/>
    <p:sldId id="459" r:id="rId13"/>
    <p:sldId id="518" r:id="rId14"/>
    <p:sldId id="515" r:id="rId15"/>
    <p:sldId id="528" r:id="rId16"/>
    <p:sldId id="529" r:id="rId17"/>
    <p:sldId id="533" r:id="rId18"/>
    <p:sldId id="522" r:id="rId19"/>
    <p:sldId id="527" r:id="rId20"/>
    <p:sldId id="521" r:id="rId21"/>
    <p:sldId id="532" r:id="rId22"/>
    <p:sldId id="505" r:id="rId23"/>
    <p:sldId id="534" r:id="rId24"/>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ong-Uk Kim" initials="BK" lastIdx="3" clrIdx="0">
    <p:extLst/>
  </p:cmAuthor>
  <p:cmAuthor id="2" name="Windows User" initials="W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77178" autoAdjust="0"/>
  </p:normalViewPr>
  <p:slideViewPr>
    <p:cSldViewPr snapToGrid="0">
      <p:cViewPr varScale="1">
        <p:scale>
          <a:sx n="66" d="100"/>
          <a:sy n="66" d="100"/>
        </p:scale>
        <p:origin x="-2290" y="-86"/>
      </p:cViewPr>
      <p:guideLst>
        <p:guide orient="horz" pos="2160"/>
        <p:guide pos="2880"/>
      </p:guideLst>
    </p:cSldViewPr>
  </p:slideViewPr>
  <p:notesTextViewPr>
    <p:cViewPr>
      <p:scale>
        <a:sx n="3" d="2"/>
        <a:sy n="3" d="2"/>
      </p:scale>
      <p:origin x="0" y="1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2B4FF003-8B53-4B0E-B984-32C9947250E5}" type="datetimeFigureOut">
              <a:rPr lang="ko-KR" altLang="en-US" smtClean="0"/>
              <a:t>2017-10-24</a:t>
            </a:fld>
            <a:endParaRPr lang="ko-KR" altLang="en-US"/>
          </a:p>
        </p:txBody>
      </p:sp>
      <p:sp>
        <p:nvSpPr>
          <p:cNvPr id="4" name="바닥글 개체 틀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8537C0D3-774A-42D2-BD52-43C901013BCC}" type="slidenum">
              <a:rPr lang="ko-KR" altLang="en-US" smtClean="0"/>
              <a:t>‹#›</a:t>
            </a:fld>
            <a:endParaRPr lang="ko-KR" altLang="en-US"/>
          </a:p>
        </p:txBody>
      </p:sp>
    </p:spTree>
    <p:extLst>
      <p:ext uri="{BB962C8B-B14F-4D97-AF65-F5344CB8AC3E}">
        <p14:creationId xmlns:p14="http://schemas.microsoft.com/office/powerpoint/2010/main" val="4119853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AB5ABD62-7DE6-42E7-A522-4C2E419F5A67}" type="datetimeFigureOut">
              <a:rPr lang="ko-KR" altLang="en-US" smtClean="0"/>
              <a:t>2017-10-24</a:t>
            </a:fld>
            <a:endParaRPr lang="ko-KR" altLang="en-US"/>
          </a:p>
        </p:txBody>
      </p:sp>
      <p:sp>
        <p:nvSpPr>
          <p:cNvPr id="4" name="슬라이드 이미지 개체 틀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583D5121-A1FA-4646-8187-FD954A7C59EF}" type="slidenum">
              <a:rPr lang="ko-KR" altLang="en-US" smtClean="0"/>
              <a:t>‹#›</a:t>
            </a:fld>
            <a:endParaRPr lang="ko-KR" altLang="en-US"/>
          </a:p>
        </p:txBody>
      </p:sp>
    </p:spTree>
    <p:extLst>
      <p:ext uri="{BB962C8B-B14F-4D97-AF65-F5344CB8AC3E}">
        <p14:creationId xmlns:p14="http://schemas.microsoft.com/office/powerpoint/2010/main" val="336754088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35350" y="849313"/>
            <a:ext cx="3057525" cy="2293937"/>
          </a:xfrm>
        </p:spPr>
      </p:sp>
      <p:sp>
        <p:nvSpPr>
          <p:cNvPr id="3" name="슬라이드 노트 개체 틀 2"/>
          <p:cNvSpPr>
            <a:spLocks noGrp="1"/>
          </p:cNvSpPr>
          <p:nvPr>
            <p:ph type="body" idx="1"/>
          </p:nvPr>
        </p:nvSpPr>
        <p:spPr/>
        <p:txBody>
          <a:bodyPr/>
          <a:lstStyle/>
          <a:p>
            <a:pPr fontAlgn="base" latinLnBrk="0"/>
            <a:r>
              <a:rPr lang="en-US" altLang="ko-KR" sz="1200" kern="1200" dirty="0" smtClean="0">
                <a:solidFill>
                  <a:schemeClr val="tx1"/>
                </a:solidFill>
                <a:effectLst/>
                <a:latin typeface="+mn-lt"/>
                <a:ea typeface="+mn-ea"/>
                <a:cs typeface="+mn-cs"/>
              </a:rPr>
              <a:t>Good morning everyone it is nice to meet you here. My name is </a:t>
            </a:r>
            <a:r>
              <a:rPr lang="en-US" altLang="ko-KR" sz="1200" kern="1200" dirty="0" err="1" smtClean="0">
                <a:solidFill>
                  <a:schemeClr val="tx1"/>
                </a:solidFill>
                <a:effectLst/>
                <a:latin typeface="+mn-lt"/>
                <a:ea typeface="+mn-ea"/>
                <a:cs typeface="+mn-cs"/>
              </a:rPr>
              <a:t>Changhan</a:t>
            </a:r>
            <a:r>
              <a:rPr lang="en-US" altLang="ko-KR" sz="1200" kern="1200" dirty="0" smtClean="0">
                <a:solidFill>
                  <a:schemeClr val="tx1"/>
                </a:solidFill>
                <a:effectLst/>
                <a:latin typeface="+mn-lt"/>
                <a:ea typeface="+mn-ea"/>
                <a:cs typeface="+mn-cs"/>
              </a:rPr>
              <a:t> Bae. </a:t>
            </a:r>
          </a:p>
          <a:p>
            <a:pPr fontAlgn="base" latinLnBrk="0"/>
            <a:r>
              <a:rPr lang="en-US" altLang="ko-KR" sz="1200" kern="1200" dirty="0" smtClean="0">
                <a:solidFill>
                  <a:schemeClr val="tx1"/>
                </a:solidFill>
                <a:effectLst/>
                <a:latin typeface="+mn-lt"/>
                <a:ea typeface="+mn-ea"/>
                <a:cs typeface="+mn-cs"/>
              </a:rPr>
              <a:t>Today I will talk about “Effect of</a:t>
            </a:r>
            <a:r>
              <a:rPr lang="en-US" altLang="ko-KR" sz="1200" kern="1200" baseline="0" dirty="0" smtClean="0">
                <a:solidFill>
                  <a:schemeClr val="tx1"/>
                </a:solidFill>
                <a:effectLst/>
                <a:latin typeface="+mn-lt"/>
                <a:ea typeface="+mn-ea"/>
                <a:cs typeface="+mn-cs"/>
              </a:rPr>
              <a:t> Top Down Emission Adjustment using OMI NO2 and HCHO Column densities on south Korean air quality simulation”.</a:t>
            </a:r>
          </a:p>
          <a:p>
            <a:pPr fontAlgn="base" latinLnBrk="0"/>
            <a:endParaRPr lang="en-US" altLang="ko-KR" sz="1200" kern="1200" baseline="0" dirty="0" smtClean="0">
              <a:solidFill>
                <a:schemeClr val="tx1"/>
              </a:solidFill>
              <a:effectLst/>
              <a:latin typeface="+mn-lt"/>
              <a:ea typeface="+mn-ea"/>
              <a:cs typeface="+mn-cs"/>
            </a:endParaRPr>
          </a:p>
          <a:p>
            <a:pPr fontAlgn="base" latinLnBrk="0"/>
            <a:endParaRPr lang="en-US"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B460809A-F32C-42DB-8E0D-01EA5C3208A2}" type="slidenum">
              <a:rPr lang="ko-KR" altLang="en-US" smtClean="0"/>
              <a:t>1</a:t>
            </a:fld>
            <a:endParaRPr lang="ko-KR" altLang="en-US"/>
          </a:p>
        </p:txBody>
      </p:sp>
    </p:spTree>
    <p:extLst>
      <p:ext uri="{BB962C8B-B14F-4D97-AF65-F5344CB8AC3E}">
        <p14:creationId xmlns:p14="http://schemas.microsoft.com/office/powerpoint/2010/main" val="340648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HCHO is formed various pathway in the air and HCHO precursor species emitted various sources. In previous studies, formaldehyde (HCHO) is formed by oxidation process of NMVOC</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Isoprene is one of the dominant VOC species of the oxidation process. </a:t>
            </a:r>
          </a:p>
          <a:p>
            <a:pPr latinLnBrk="1"/>
            <a:r>
              <a:rPr lang="en-US" altLang="ko-KR" sz="1200" kern="1200" dirty="0" smtClean="0">
                <a:solidFill>
                  <a:schemeClr val="tx1"/>
                </a:solidFill>
                <a:effectLst/>
                <a:latin typeface="+mn-lt"/>
                <a:ea typeface="+mn-ea"/>
                <a:cs typeface="+mn-cs"/>
              </a:rPr>
              <a:t>So we tested</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isoprene emissions adjust.</a:t>
            </a:r>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10</a:t>
            </a:fld>
            <a:endParaRPr lang="ko-KR" altLang="en-US"/>
          </a:p>
        </p:txBody>
      </p:sp>
    </p:spTree>
    <p:extLst>
      <p:ext uri="{BB962C8B-B14F-4D97-AF65-F5344CB8AC3E}">
        <p14:creationId xmlns:p14="http://schemas.microsoft.com/office/powerpoint/2010/main" val="373513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Here</a:t>
            </a:r>
            <a:r>
              <a:rPr lang="en-US" altLang="ko-KR" baseline="0" dirty="0" smtClean="0"/>
              <a:t> is Simulation list in this study</a:t>
            </a:r>
          </a:p>
          <a:p>
            <a:r>
              <a:rPr lang="en-US" altLang="ko-KR" baseline="0" dirty="0" smtClean="0"/>
              <a:t>Case 2 NOx emission revise, case 3 isoprene emission revise, and case 4 </a:t>
            </a:r>
            <a:r>
              <a:rPr lang="en-US" altLang="ko-KR" baseline="0" dirty="0" err="1" smtClean="0"/>
              <a:t>nox</a:t>
            </a:r>
            <a:r>
              <a:rPr lang="en-US" altLang="ko-KR" baseline="0" dirty="0" smtClean="0"/>
              <a:t> and isoprene r  </a:t>
            </a:r>
          </a:p>
          <a:p>
            <a:r>
              <a:rPr lang="en-US" altLang="ko-KR" dirty="0" smtClean="0"/>
              <a:t>Case 2.1</a:t>
            </a:r>
            <a:r>
              <a:rPr lang="en-US" altLang="ko-KR" baseline="0" dirty="0" smtClean="0"/>
              <a:t> and 2.2 is to distinguish the effect of local emission adjustment and upwind area emission adjustment</a:t>
            </a: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11</a:t>
            </a:fld>
            <a:endParaRPr lang="ko-KR" altLang="en-US"/>
          </a:p>
        </p:txBody>
      </p:sp>
    </p:spTree>
    <p:extLst>
      <p:ext uri="{BB962C8B-B14F-4D97-AF65-F5344CB8AC3E}">
        <p14:creationId xmlns:p14="http://schemas.microsoft.com/office/powerpoint/2010/main" val="95612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This slide shows NOx emission change based on satellite data</a:t>
            </a:r>
            <a:endParaRPr lang="ko-KR"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Left-hand figure is inventory based NOx emission and </a:t>
            </a:r>
            <a:r>
              <a:rPr lang="en-US" altLang="ko-KR" dirty="0" smtClean="0"/>
              <a:t>right-hand figure</a:t>
            </a:r>
            <a:r>
              <a:rPr lang="en-US" altLang="ko-KR" baseline="0" dirty="0" smtClean="0"/>
              <a:t> </a:t>
            </a:r>
            <a:r>
              <a:rPr lang="en-US" altLang="ko-KR" dirty="0" smtClean="0"/>
              <a:t>is a change in NOx emissions from satellite data application.</a:t>
            </a:r>
            <a:endParaRPr lang="en-US" altLang="ko-KR" sz="1200" kern="1200" baseline="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The total NOx emission for the Northeast China region is increased</a:t>
            </a:r>
            <a:r>
              <a:rPr lang="en-US" altLang="ko-KR" sz="1200" baseline="0" dirty="0" smtClean="0">
                <a:latin typeface="Times New Roman" panose="02020603050405020304" pitchFamily="18" charset="0"/>
                <a:cs typeface="Times New Roman" panose="02020603050405020304" pitchFamily="18" charset="0"/>
              </a:rPr>
              <a:t> </a:t>
            </a:r>
            <a:r>
              <a:rPr lang="en-US" altLang="ko-KR" sz="1200" dirty="0" smtClean="0">
                <a:latin typeface="Times New Roman" panose="02020603050405020304" pitchFamily="18" charset="0"/>
                <a:cs typeface="Times New Roman" panose="02020603050405020304" pitchFamily="18" charset="0"/>
              </a:rPr>
              <a:t>28%. However, In some megacities (i.e., Beijing, Shanghai) </a:t>
            </a:r>
            <a:r>
              <a:rPr lang="en-US" altLang="ko-KR" sz="1200" baseline="0" dirty="0" smtClean="0">
                <a:latin typeface="Times New Roman" panose="02020603050405020304" pitchFamily="18" charset="0"/>
                <a:cs typeface="Times New Roman" panose="02020603050405020304" pitchFamily="18" charset="0"/>
              </a:rPr>
              <a:t>NOx emissions decreased up to 70% compare by </a:t>
            </a:r>
            <a:r>
              <a:rPr lang="en-US" altLang="ko-KR" sz="1200" dirty="0" smtClean="0">
                <a:latin typeface="Times New Roman" panose="02020603050405020304" pitchFamily="18" charset="0"/>
                <a:cs typeface="Times New Roman" panose="02020603050405020304" pitchFamily="18" charset="0"/>
              </a:rPr>
              <a:t>CREATE 2015 inventory.</a:t>
            </a:r>
            <a:endParaRPr lang="en-US" altLang="ko-KR" sz="1100" dirty="0" smtClean="0">
              <a:latin typeface="Times New Roman" panose="02020603050405020304" pitchFamily="18" charset="0"/>
              <a:cs typeface="Times New Roman" panose="02020603050405020304" pitchFamily="18" charset="0"/>
            </a:endParaRPr>
          </a:p>
          <a:p>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12</a:t>
            </a:fld>
            <a:endParaRPr lang="ko-KR" altLang="en-US"/>
          </a:p>
        </p:txBody>
      </p:sp>
    </p:spTree>
    <p:extLst>
      <p:ext uri="{BB962C8B-B14F-4D97-AF65-F5344CB8AC3E}">
        <p14:creationId xmlns:p14="http://schemas.microsoft.com/office/powerpoint/2010/main" val="99961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This figure show period means NO2 concentrations and bias of simulations</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Base simulation results,</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Beijing and Shanghai are overestimated, while other china regions are underestimated. </a:t>
            </a:r>
            <a:endParaRPr lang="ko-KR" altLang="ko-KR" sz="1200" kern="1200" dirty="0" smtClean="0">
              <a:solidFill>
                <a:schemeClr val="tx1"/>
              </a:solidFill>
              <a:effectLst/>
              <a:latin typeface="+mn-lt"/>
              <a:ea typeface="+mn-ea"/>
              <a:cs typeface="+mn-cs"/>
            </a:endParaRPr>
          </a:p>
          <a:p>
            <a:pPr lvl="0" latinLnBrk="1"/>
            <a:r>
              <a:rPr lang="en-US" altLang="ko-KR" sz="1200" kern="1200" dirty="0" smtClean="0">
                <a:solidFill>
                  <a:schemeClr val="tx1"/>
                </a:solidFill>
                <a:effectLst/>
                <a:latin typeface="+mn-lt"/>
                <a:ea typeface="+mn-ea"/>
                <a:cs typeface="+mn-cs"/>
              </a:rPr>
              <a:t>After the emission adjustment, the NO</a:t>
            </a:r>
            <a:r>
              <a:rPr lang="en-US" altLang="ko-KR" sz="1200" kern="1200" baseline="-25000" dirty="0" smtClean="0">
                <a:solidFill>
                  <a:schemeClr val="tx1"/>
                </a:solidFill>
                <a:effectLst/>
                <a:latin typeface="+mn-lt"/>
                <a:ea typeface="+mn-ea"/>
                <a:cs typeface="+mn-cs"/>
              </a:rPr>
              <a:t>2</a:t>
            </a:r>
            <a:r>
              <a:rPr lang="en-US" altLang="ko-KR" sz="1200" kern="1200" dirty="0" smtClean="0">
                <a:solidFill>
                  <a:schemeClr val="tx1"/>
                </a:solidFill>
                <a:effectLst/>
                <a:latin typeface="+mn-lt"/>
                <a:ea typeface="+mn-ea"/>
                <a:cs typeface="+mn-cs"/>
              </a:rPr>
              <a:t> concentration was decreased in </a:t>
            </a:r>
            <a:r>
              <a:rPr lang="en-US" altLang="ko-KR" sz="1200" kern="1200" dirty="0" smtClean="0">
                <a:solidFill>
                  <a:schemeClr val="tx1"/>
                </a:solidFill>
                <a:effectLst/>
                <a:latin typeface="+mn-lt"/>
                <a:ea typeface="+mn-ea"/>
                <a:cs typeface="+mn-cs"/>
              </a:rPr>
              <a:t>Beijing </a:t>
            </a:r>
            <a:r>
              <a:rPr lang="en-US" altLang="ko-KR" sz="1200" kern="1200" dirty="0" smtClean="0">
                <a:solidFill>
                  <a:schemeClr val="tx1"/>
                </a:solidFill>
                <a:effectLst/>
                <a:latin typeface="+mn-lt"/>
                <a:ea typeface="+mn-ea"/>
                <a:cs typeface="+mn-cs"/>
              </a:rPr>
              <a:t>and </a:t>
            </a:r>
            <a:r>
              <a:rPr lang="en-US" altLang="ko-KR" sz="1200" kern="1200" dirty="0" smtClean="0">
                <a:solidFill>
                  <a:schemeClr val="tx1"/>
                </a:solidFill>
                <a:effectLst/>
                <a:latin typeface="+mn-lt"/>
                <a:ea typeface="+mn-ea"/>
                <a:cs typeface="+mn-cs"/>
              </a:rPr>
              <a:t>Shanghai, </a:t>
            </a:r>
            <a:r>
              <a:rPr lang="en-US" altLang="ko-KR" sz="1200" kern="1200" dirty="0" smtClean="0">
                <a:solidFill>
                  <a:schemeClr val="tx1"/>
                </a:solidFill>
                <a:effectLst/>
                <a:latin typeface="+mn-lt"/>
                <a:ea typeface="+mn-ea"/>
                <a:cs typeface="+mn-cs"/>
              </a:rPr>
              <a:t>while increased in the other areas. </a:t>
            </a:r>
          </a:p>
          <a:p>
            <a:pPr lvl="0" latinLnBrk="1"/>
            <a:r>
              <a:rPr lang="en-US" altLang="ko-KR" sz="1200" kern="1200" dirty="0" smtClean="0">
                <a:solidFill>
                  <a:schemeClr val="tx1"/>
                </a:solidFill>
                <a:effectLst/>
                <a:latin typeface="+mn-lt"/>
                <a:ea typeface="+mn-ea"/>
                <a:cs typeface="+mn-cs"/>
              </a:rPr>
              <a:t>As a result </a:t>
            </a:r>
            <a:r>
              <a:rPr lang="en-US" altLang="ko-KR" sz="1200" kern="1200" dirty="0" smtClean="0">
                <a:solidFill>
                  <a:schemeClr val="tx1"/>
                </a:solidFill>
                <a:effectLst/>
                <a:latin typeface="+mn-lt"/>
                <a:ea typeface="+mn-ea"/>
                <a:cs typeface="+mn-cs"/>
              </a:rPr>
              <a:t>an </a:t>
            </a:r>
            <a:r>
              <a:rPr lang="en-US" altLang="ko-KR" sz="1200" kern="1200" dirty="0" smtClean="0">
                <a:solidFill>
                  <a:schemeClr val="tx1"/>
                </a:solidFill>
                <a:effectLst/>
                <a:latin typeface="+mn-lt"/>
                <a:ea typeface="+mn-ea"/>
                <a:cs typeface="+mn-cs"/>
              </a:rPr>
              <a:t>overall</a:t>
            </a:r>
            <a:r>
              <a:rPr lang="en-US" altLang="ko-KR" sz="1200" kern="1200" baseline="0" dirty="0" smtClean="0">
                <a:solidFill>
                  <a:schemeClr val="tx1"/>
                </a:solidFill>
                <a:effectLst/>
                <a:latin typeface="+mn-lt"/>
                <a:ea typeface="+mn-ea"/>
                <a:cs typeface="+mn-cs"/>
              </a:rPr>
              <a:t> bias </a:t>
            </a:r>
            <a:r>
              <a:rPr lang="en-US" altLang="ko-KR" sz="1200" kern="1200" baseline="0" smtClean="0">
                <a:solidFill>
                  <a:schemeClr val="tx1"/>
                </a:solidFill>
                <a:effectLst/>
                <a:latin typeface="+mn-lt"/>
                <a:ea typeface="+mn-ea"/>
                <a:cs typeface="+mn-cs"/>
              </a:rPr>
              <a:t>of </a:t>
            </a:r>
            <a:r>
              <a:rPr lang="en-US" altLang="ko-KR" sz="1200" kern="1200" baseline="0" smtClean="0">
                <a:solidFill>
                  <a:schemeClr val="tx1"/>
                </a:solidFill>
                <a:effectLst/>
                <a:latin typeface="+mn-lt"/>
                <a:ea typeface="+mn-ea"/>
                <a:cs typeface="+mn-cs"/>
              </a:rPr>
              <a:t>NO2 </a:t>
            </a:r>
            <a:r>
              <a:rPr lang="en-US" altLang="ko-KR" sz="1200" kern="1200" baseline="0" dirty="0" smtClean="0">
                <a:solidFill>
                  <a:schemeClr val="tx1"/>
                </a:solidFill>
                <a:effectLst/>
                <a:latin typeface="+mn-lt"/>
                <a:ea typeface="+mn-ea"/>
                <a:cs typeface="+mn-cs"/>
              </a:rPr>
              <a:t>is reduced.</a:t>
            </a:r>
            <a:endParaRPr lang="ko-KR"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13</a:t>
            </a:fld>
            <a:endParaRPr lang="ko-KR" altLang="en-US"/>
          </a:p>
        </p:txBody>
      </p:sp>
    </p:spTree>
    <p:extLst>
      <p:ext uri="{BB962C8B-B14F-4D97-AF65-F5344CB8AC3E}">
        <p14:creationId xmlns:p14="http://schemas.microsoft.com/office/powerpoint/2010/main" val="399079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fontAlgn="auto">
              <a:spcBef>
                <a:spcPts val="0"/>
              </a:spcBef>
              <a:spcAft>
                <a:spcPts val="0"/>
              </a:spcAft>
              <a:buFont typeface="Arial" panose="020B0604020202020204" pitchFamily="34" charset="0"/>
              <a:buChar char="•"/>
              <a:defRPr/>
            </a:pPr>
            <a:r>
              <a:rPr lang="en-US" altLang="ko-KR" sz="1200" dirty="0" smtClean="0">
                <a:latin typeface="Times New Roman" panose="02020603050405020304" pitchFamily="18" charset="0"/>
                <a:cs typeface="Times New Roman" panose="02020603050405020304" pitchFamily="18" charset="0"/>
              </a:rPr>
              <a:t>These</a:t>
            </a:r>
            <a:r>
              <a:rPr lang="en-US" altLang="ko-KR" sz="1200" baseline="0" dirty="0" smtClean="0">
                <a:latin typeface="Times New Roman" panose="02020603050405020304" pitchFamily="18" charset="0"/>
                <a:cs typeface="Times New Roman" panose="02020603050405020304" pitchFamily="18" charset="0"/>
              </a:rPr>
              <a:t> are time series of daily mean NO2 concentration over Shanghai, and Beijing.</a:t>
            </a:r>
          </a:p>
          <a:p>
            <a:pPr marL="285750" indent="-285750" fontAlgn="auto">
              <a:spcBef>
                <a:spcPts val="0"/>
              </a:spcBef>
              <a:spcAft>
                <a:spcPts val="0"/>
              </a:spcAft>
              <a:buFont typeface="Arial" panose="020B0604020202020204" pitchFamily="34" charset="0"/>
              <a:buChar char="•"/>
              <a:defRPr/>
            </a:pPr>
            <a:r>
              <a:rPr lang="en-US" altLang="ko-KR" sz="1200" baseline="0" dirty="0" smtClean="0">
                <a:latin typeface="Times New Roman" panose="02020603050405020304" pitchFamily="18" charset="0"/>
                <a:cs typeface="Times New Roman" panose="02020603050405020304" pitchFamily="18" charset="0"/>
              </a:rPr>
              <a:t>Gray circle is observation, Blackline is base simulation and red line is NOx emission adjustment simulation.</a:t>
            </a:r>
            <a:endParaRPr lang="en-US" altLang="ko-KR" sz="1200" dirty="0" smtClean="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en-US" altLang="ko-KR" sz="1200" dirty="0" smtClean="0">
                <a:latin typeface="Times New Roman" panose="02020603050405020304" pitchFamily="18" charset="0"/>
                <a:cs typeface="Times New Roman" panose="02020603050405020304" pitchFamily="18" charset="0"/>
              </a:rPr>
              <a:t>Comparisons </a:t>
            </a:r>
            <a:r>
              <a:rPr lang="en-US" altLang="ko-KR" sz="1200" dirty="0">
                <a:latin typeface="Times New Roman" panose="02020603050405020304" pitchFamily="18" charset="0"/>
                <a:cs typeface="Times New Roman" panose="02020603050405020304" pitchFamily="18" charset="0"/>
              </a:rPr>
              <a:t>of </a:t>
            </a:r>
            <a:r>
              <a:rPr lang="en-US" altLang="ko-KR" sz="1200" dirty="0" smtClean="0">
                <a:latin typeface="Times New Roman" panose="02020603050405020304" pitchFamily="18" charset="0"/>
                <a:cs typeface="Times New Roman" panose="02020603050405020304" pitchFamily="18" charset="0"/>
              </a:rPr>
              <a:t>simulated NO</a:t>
            </a:r>
            <a:r>
              <a:rPr lang="en-US" altLang="ko-KR" sz="1200" baseline="-25000" dirty="0" smtClean="0">
                <a:latin typeface="Times New Roman" panose="02020603050405020304" pitchFamily="18" charset="0"/>
                <a:cs typeface="Times New Roman" panose="02020603050405020304" pitchFamily="18" charset="0"/>
              </a:rPr>
              <a:t>2</a:t>
            </a:r>
            <a:r>
              <a:rPr lang="en-US" altLang="ko-KR" sz="1200" dirty="0" smtClean="0">
                <a:latin typeface="Times New Roman" panose="02020603050405020304" pitchFamily="18" charset="0"/>
                <a:cs typeface="Times New Roman" panose="02020603050405020304" pitchFamily="18" charset="0"/>
              </a:rPr>
              <a:t> </a:t>
            </a:r>
            <a:r>
              <a:rPr lang="en-US" altLang="ko-KR" sz="1200" dirty="0">
                <a:latin typeface="Times New Roman" panose="02020603050405020304" pitchFamily="18" charset="0"/>
                <a:cs typeface="Times New Roman" panose="02020603050405020304" pitchFamily="18" charset="0"/>
              </a:rPr>
              <a:t>concentrations to the observed concentrations show consistent </a:t>
            </a:r>
            <a:r>
              <a:rPr lang="en-US" altLang="ko-KR" sz="1200" u="sng" dirty="0" smtClean="0">
                <a:latin typeface="Times New Roman" panose="02020603050405020304" pitchFamily="18" charset="0"/>
                <a:cs typeface="Times New Roman" panose="02020603050405020304" pitchFamily="18" charset="0"/>
              </a:rPr>
              <a:t>over-predictions.</a:t>
            </a:r>
          </a:p>
          <a:p>
            <a:pPr marL="285750" indent="-285750" fontAlgn="auto">
              <a:spcBef>
                <a:spcPts val="0"/>
              </a:spcBef>
              <a:spcAft>
                <a:spcPts val="0"/>
              </a:spcAft>
              <a:buFont typeface="Arial" panose="020B0604020202020204" pitchFamily="34" charset="0"/>
              <a:buChar char="•"/>
              <a:defRPr/>
            </a:pPr>
            <a:r>
              <a:rPr lang="en-US" altLang="ko-KR" dirty="0" smtClean="0"/>
              <a:t>In Shanghai, the simulated concentration is overestimated about three times.</a:t>
            </a:r>
            <a:r>
              <a:rPr lang="en-US" altLang="ko-KR" sz="1200" dirty="0" smtClean="0">
                <a:latin typeface="Times New Roman" panose="02020603050405020304" pitchFamily="18" charset="0"/>
                <a:cs typeface="Times New Roman" panose="02020603050405020304" pitchFamily="18" charset="0"/>
              </a:rPr>
              <a:t> </a:t>
            </a:r>
            <a:endParaRPr lang="en-US" altLang="ko-KR" sz="12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en-US" altLang="ko-KR" sz="1200" dirty="0" smtClean="0">
                <a:latin typeface="Times New Roman" panose="02020603050405020304" pitchFamily="18" charset="0"/>
                <a:cs typeface="Times New Roman" panose="02020603050405020304" pitchFamily="18" charset="0"/>
              </a:rPr>
              <a:t>But, After </a:t>
            </a:r>
            <a:r>
              <a:rPr lang="en-US" altLang="ko-KR" sz="1200" dirty="0">
                <a:latin typeface="Times New Roman" panose="02020603050405020304" pitchFamily="18" charset="0"/>
                <a:cs typeface="Times New Roman" panose="02020603050405020304" pitchFamily="18" charset="0"/>
              </a:rPr>
              <a:t>NOx emission adjustment NO</a:t>
            </a:r>
            <a:r>
              <a:rPr lang="en-US" altLang="ko-KR" sz="1200" baseline="-25000" dirty="0">
                <a:latin typeface="Times New Roman" panose="02020603050405020304" pitchFamily="18" charset="0"/>
                <a:cs typeface="Times New Roman" panose="02020603050405020304" pitchFamily="18" charset="0"/>
              </a:rPr>
              <a:t>2</a:t>
            </a:r>
            <a:r>
              <a:rPr lang="ko-KR" altLang="en-US" sz="1200" dirty="0">
                <a:latin typeface="Times New Roman" panose="02020603050405020304" pitchFamily="18" charset="0"/>
                <a:cs typeface="Times New Roman" panose="02020603050405020304" pitchFamily="18" charset="0"/>
              </a:rPr>
              <a:t> </a:t>
            </a:r>
            <a:r>
              <a:rPr lang="en-US" altLang="ko-KR" sz="1200" dirty="0">
                <a:latin typeface="Times New Roman" panose="02020603050405020304" pitchFamily="18" charset="0"/>
                <a:cs typeface="Times New Roman" panose="02020603050405020304" pitchFamily="18" charset="0"/>
              </a:rPr>
              <a:t>bias is </a:t>
            </a:r>
            <a:r>
              <a:rPr lang="en-US" altLang="ko-KR" sz="1200" dirty="0" smtClean="0">
                <a:latin typeface="Times New Roman" panose="02020603050405020304" pitchFamily="18" charset="0"/>
                <a:cs typeface="Times New Roman" panose="02020603050405020304" pitchFamily="18" charset="0"/>
              </a:rPr>
              <a:t>reduced </a:t>
            </a:r>
            <a:r>
              <a:rPr lang="en-US" altLang="ko-KR" sz="1200" dirty="0">
                <a:latin typeface="Times New Roman" panose="02020603050405020304" pitchFamily="18" charset="0"/>
                <a:cs typeface="Times New Roman" panose="02020603050405020304" pitchFamily="18" charset="0"/>
              </a:rPr>
              <a:t>from </a:t>
            </a:r>
            <a:r>
              <a:rPr lang="en-US" altLang="ko-KR" sz="1200" dirty="0" smtClean="0">
                <a:latin typeface="Times New Roman" panose="02020603050405020304" pitchFamily="18" charset="0"/>
                <a:cs typeface="Times New Roman" panose="02020603050405020304" pitchFamily="18" charset="0"/>
              </a:rPr>
              <a:t>36 </a:t>
            </a:r>
            <a:r>
              <a:rPr lang="en-US" altLang="ko-KR" sz="1200" dirty="0">
                <a:latin typeface="Times New Roman" panose="02020603050405020304" pitchFamily="18" charset="0"/>
                <a:cs typeface="Times New Roman" panose="02020603050405020304" pitchFamily="18" charset="0"/>
              </a:rPr>
              <a:t>ppb to </a:t>
            </a:r>
            <a:r>
              <a:rPr lang="en-US" altLang="ko-KR" sz="1200" dirty="0" smtClean="0">
                <a:latin typeface="Times New Roman" panose="02020603050405020304" pitchFamily="18" charset="0"/>
                <a:cs typeface="Times New Roman" panose="02020603050405020304" pitchFamily="18" charset="0"/>
              </a:rPr>
              <a:t>9 </a:t>
            </a:r>
            <a:r>
              <a:rPr lang="en-US" altLang="ko-KR" sz="1200" dirty="0">
                <a:latin typeface="Times New Roman" panose="02020603050405020304" pitchFamily="18" charset="0"/>
                <a:cs typeface="Times New Roman" panose="02020603050405020304" pitchFamily="18" charset="0"/>
              </a:rPr>
              <a:t>ppb (Shanghai).  </a:t>
            </a:r>
            <a:endParaRPr lang="en-US" altLang="ko-KR" sz="1200" dirty="0" smtClean="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en-US" altLang="ko-KR" sz="1200" dirty="0" smtClean="0">
                <a:latin typeface="Times New Roman" panose="02020603050405020304" pitchFamily="18" charset="0"/>
                <a:cs typeface="Times New Roman" panose="02020603050405020304" pitchFamily="18" charset="0"/>
              </a:rPr>
              <a:t>And the slope is getting close to 1:1 line.</a:t>
            </a:r>
          </a:p>
          <a:p>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14</a:t>
            </a:fld>
            <a:endParaRPr lang="ko-KR" altLang="en-US"/>
          </a:p>
        </p:txBody>
      </p:sp>
    </p:spTree>
    <p:extLst>
      <p:ext uri="{BB962C8B-B14F-4D97-AF65-F5344CB8AC3E}">
        <p14:creationId xmlns:p14="http://schemas.microsoft.com/office/powerpoint/2010/main" val="14897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a:t>
            </a:r>
            <a:r>
              <a:rPr lang="en-US" altLang="ko-KR" baseline="0" dirty="0" smtClean="0"/>
              <a:t> is Maximum daily 8-hour average ozone concentration over Shanghai.</a:t>
            </a:r>
          </a:p>
          <a:p>
            <a:pPr marL="0" indent="0" fontAlgn="auto">
              <a:spcBef>
                <a:spcPts val="0"/>
              </a:spcBef>
              <a:spcAft>
                <a:spcPts val="0"/>
              </a:spcAft>
              <a:buFont typeface="Arial" panose="020B0604020202020204" pitchFamily="34" charset="0"/>
              <a:buNone/>
              <a:defRPr/>
            </a:pPr>
            <a:endParaRPr lang="en-US" altLang="ko-KR" baseline="0" dirty="0" smtClean="0">
              <a:latin typeface="+mn-lt"/>
              <a:cs typeface="+mn-cs"/>
            </a:endParaRPr>
          </a:p>
          <a:p>
            <a:pPr marL="285750" indent="-285750" fontAlgn="auto">
              <a:spcBef>
                <a:spcPts val="0"/>
              </a:spcBef>
              <a:spcAft>
                <a:spcPts val="0"/>
              </a:spcAft>
              <a:buFont typeface="Arial" panose="020B0604020202020204" pitchFamily="34" charset="0"/>
              <a:buChar char="•"/>
              <a:defRPr/>
            </a:pPr>
            <a:r>
              <a:rPr lang="en-US" altLang="ko-KR" dirty="0" smtClean="0">
                <a:latin typeface="Times New Roman" panose="02020603050405020304" pitchFamily="18" charset="0"/>
                <a:cs typeface="Times New Roman" panose="02020603050405020304" pitchFamily="18" charset="0"/>
              </a:rPr>
              <a:t>Base simulation of O</a:t>
            </a:r>
            <a:r>
              <a:rPr lang="en-US" altLang="ko-KR" baseline="-25000" dirty="0" smtClean="0">
                <a:latin typeface="Times New Roman" panose="02020603050405020304" pitchFamily="18" charset="0"/>
                <a:cs typeface="Times New Roman" panose="02020603050405020304" pitchFamily="18" charset="0"/>
              </a:rPr>
              <a:t>3</a:t>
            </a:r>
            <a:r>
              <a:rPr lang="en-US" altLang="ko-KR" dirty="0" smtClean="0">
                <a:latin typeface="Times New Roman" panose="02020603050405020304" pitchFamily="18" charset="0"/>
                <a:cs typeface="Times New Roman" panose="02020603050405020304" pitchFamily="18" charset="0"/>
              </a:rPr>
              <a:t> concentrations show consistent </a:t>
            </a:r>
            <a:r>
              <a:rPr lang="en-US" altLang="ko-KR" u="sng" dirty="0" smtClean="0">
                <a:latin typeface="Times New Roman" panose="02020603050405020304" pitchFamily="18" charset="0"/>
                <a:cs typeface="Times New Roman" panose="02020603050405020304" pitchFamily="18" charset="0"/>
              </a:rPr>
              <a:t>under-predictions</a:t>
            </a:r>
          </a:p>
          <a:p>
            <a:pPr marL="285750" indent="-285750" fontAlgn="auto">
              <a:spcBef>
                <a:spcPts val="0"/>
              </a:spcBef>
              <a:spcAft>
                <a:spcPts val="0"/>
              </a:spcAft>
              <a:buFont typeface="Arial" panose="020B0604020202020204" pitchFamily="34" charset="0"/>
              <a:buChar char="•"/>
              <a:defRPr/>
            </a:pPr>
            <a:r>
              <a:rPr lang="en-US" altLang="ko-KR" dirty="0" smtClean="0">
                <a:latin typeface="Times New Roman" panose="02020603050405020304" pitchFamily="18" charset="0"/>
                <a:cs typeface="Times New Roman" panose="02020603050405020304" pitchFamily="18" charset="0"/>
              </a:rPr>
              <a:t>After NOx emission adjustment O</a:t>
            </a:r>
            <a:r>
              <a:rPr lang="en-US" altLang="ko-KR" baseline="-25000" dirty="0" smtClean="0">
                <a:latin typeface="Times New Roman" panose="02020603050405020304" pitchFamily="18" charset="0"/>
                <a:cs typeface="Times New Roman" panose="02020603050405020304" pitchFamily="18" charset="0"/>
              </a:rPr>
              <a:t>3</a:t>
            </a:r>
            <a:r>
              <a:rPr lang="ko-KR" altLang="en-US" dirty="0" smtClean="0">
                <a:latin typeface="Times New Roman" panose="02020603050405020304" pitchFamily="18" charset="0"/>
                <a:cs typeface="Times New Roman" panose="02020603050405020304" pitchFamily="18" charset="0"/>
              </a:rPr>
              <a:t> </a:t>
            </a:r>
            <a:r>
              <a:rPr lang="en-US" altLang="ko-KR" dirty="0" smtClean="0">
                <a:latin typeface="Times New Roman" panose="02020603050405020304" pitchFamily="18" charset="0"/>
                <a:cs typeface="Times New Roman" panose="02020603050405020304" pitchFamily="18" charset="0"/>
              </a:rPr>
              <a:t>concentration</a:t>
            </a:r>
            <a:r>
              <a:rPr lang="en-US" altLang="ko-KR" baseline="0" dirty="0" smtClean="0">
                <a:latin typeface="Times New Roman" panose="02020603050405020304" pitchFamily="18" charset="0"/>
                <a:cs typeface="Times New Roman" panose="02020603050405020304" pitchFamily="18" charset="0"/>
              </a:rPr>
              <a:t> is increased. </a:t>
            </a:r>
          </a:p>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dirty="0" smtClean="0">
                <a:latin typeface="Times New Roman" panose="02020603050405020304" pitchFamily="18" charset="0"/>
                <a:cs typeface="Times New Roman" panose="02020603050405020304" pitchFamily="18" charset="0"/>
              </a:rPr>
              <a:t>It seems that the NO titration effect was weakened lead to ozone concentration increases.</a:t>
            </a:r>
          </a:p>
          <a:p>
            <a:pPr marL="285750" indent="-285750" fontAlgn="auto">
              <a:spcBef>
                <a:spcPts val="0"/>
              </a:spcBef>
              <a:spcAft>
                <a:spcPts val="0"/>
              </a:spcAft>
              <a:buFont typeface="Arial" panose="020B0604020202020204" pitchFamily="34" charset="0"/>
              <a:buChar char="•"/>
              <a:defRPr/>
            </a:pPr>
            <a:r>
              <a:rPr lang="en-US" altLang="ko-KR" baseline="0" dirty="0" smtClean="0">
                <a:latin typeface="Times New Roman" panose="02020603050405020304" pitchFamily="18" charset="0"/>
                <a:cs typeface="Times New Roman" panose="02020603050405020304" pitchFamily="18" charset="0"/>
              </a:rPr>
              <a:t>As a result </a:t>
            </a:r>
            <a:r>
              <a:rPr lang="en-US" altLang="ko-KR" dirty="0" smtClean="0">
                <a:latin typeface="Times New Roman" panose="02020603050405020304" pitchFamily="18" charset="0"/>
                <a:cs typeface="Times New Roman" panose="02020603050405020304" pitchFamily="18" charset="0"/>
              </a:rPr>
              <a:t>some high</a:t>
            </a:r>
            <a:r>
              <a:rPr lang="en-US" altLang="ko-KR" baseline="0" dirty="0" smtClean="0">
                <a:latin typeface="Times New Roman" panose="02020603050405020304" pitchFamily="18" charset="0"/>
                <a:cs typeface="Times New Roman" panose="02020603050405020304" pitchFamily="18" charset="0"/>
              </a:rPr>
              <a:t> peak ozone period we can see very good model performance. </a:t>
            </a:r>
            <a:endParaRPr lang="en-US" altLang="ko-KR" dirty="0" smtClean="0">
              <a:latin typeface="Times New Roman" panose="02020603050405020304" pitchFamily="18" charset="0"/>
              <a:cs typeface="Times New Roman" panose="02020603050405020304" pitchFamily="18" charset="0"/>
            </a:endParaRPr>
          </a:p>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dirty="0" smtClean="0">
                <a:latin typeface="Times New Roman" panose="02020603050405020304" pitchFamily="18" charset="0"/>
                <a:cs typeface="Times New Roman" panose="02020603050405020304" pitchFamily="18" charset="0"/>
              </a:rPr>
              <a:t>In case of Ozone, the c</a:t>
            </a:r>
            <a:r>
              <a:rPr lang="en-US" altLang="ko-KR" sz="1200" dirty="0" smtClean="0">
                <a:latin typeface="Times New Roman" panose="02020603050405020304" pitchFamily="18" charset="0"/>
                <a:cs typeface="Times New Roman" panose="02020603050405020304" pitchFamily="18" charset="0"/>
              </a:rPr>
              <a:t>orrelation</a:t>
            </a:r>
            <a:r>
              <a:rPr lang="en-US" altLang="ko-KR" sz="1200" baseline="0" dirty="0" smtClean="0">
                <a:latin typeface="Times New Roman" panose="02020603050405020304" pitchFamily="18" charset="0"/>
                <a:cs typeface="Times New Roman" panose="02020603050405020304" pitchFamily="18" charset="0"/>
              </a:rPr>
              <a:t> coefficient is also improved.</a:t>
            </a:r>
            <a:r>
              <a:rPr lang="en-US" altLang="ko-KR" baseline="0" dirty="0" smtClean="0">
                <a:latin typeface="Times New Roman" panose="02020603050405020304" pitchFamily="18" charset="0"/>
                <a:cs typeface="Times New Roman" panose="02020603050405020304" pitchFamily="18" charset="0"/>
              </a:rPr>
              <a:t> </a:t>
            </a:r>
          </a:p>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en-US" altLang="ko-KR" dirty="0" smtClean="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15</a:t>
            </a:fld>
            <a:endParaRPr lang="ko-KR" altLang="en-US"/>
          </a:p>
        </p:txBody>
      </p:sp>
    </p:spTree>
    <p:extLst>
      <p:ext uri="{BB962C8B-B14F-4D97-AF65-F5344CB8AC3E}">
        <p14:creationId xmlns:p14="http://schemas.microsoft.com/office/powerpoint/2010/main" val="1533838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Same time series For Beijing, NOx emission adjustment improve O3 simulation accuracy in high ozone days, but sometimes we can see Significant inaccuracy.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In that days, it seems</a:t>
            </a:r>
            <a:r>
              <a:rPr lang="en-US" altLang="ko-KR" baseline="0" dirty="0" smtClean="0"/>
              <a:t> that </a:t>
            </a:r>
            <a:r>
              <a:rPr lang="en-US" altLang="ko-KR" dirty="0" smtClean="0"/>
              <a:t>Precipitation is the dominant reason of the inaccuracy.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Except</a:t>
            </a:r>
            <a:r>
              <a:rPr lang="en-US" altLang="ko-KR" baseline="0" dirty="0" smtClean="0"/>
              <a:t> </a:t>
            </a:r>
            <a:r>
              <a:rPr lang="en-US" altLang="ko-KR" dirty="0" smtClean="0"/>
              <a:t>Precipitation days, Emission adjustment is beneficial to reduce model bias.</a:t>
            </a: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16</a:t>
            </a:fld>
            <a:endParaRPr lang="ko-KR" altLang="en-US"/>
          </a:p>
        </p:txBody>
      </p:sp>
    </p:spTree>
    <p:extLst>
      <p:ext uri="{BB962C8B-B14F-4D97-AF65-F5344CB8AC3E}">
        <p14:creationId xmlns:p14="http://schemas.microsoft.com/office/powerpoint/2010/main" val="157695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This</a:t>
            </a:r>
            <a:r>
              <a:rPr lang="en-US" altLang="ko-KR" sz="1200" kern="1200" baseline="0" dirty="0" smtClean="0">
                <a:solidFill>
                  <a:schemeClr val="tx1"/>
                </a:solidFill>
                <a:effectLst/>
                <a:latin typeface="+mn-lt"/>
                <a:ea typeface="+mn-ea"/>
                <a:cs typeface="+mn-cs"/>
              </a:rPr>
              <a:t> is </a:t>
            </a:r>
            <a:r>
              <a:rPr lang="en-US" altLang="ko-KR" sz="1200" kern="1200" dirty="0" smtClean="0">
                <a:solidFill>
                  <a:schemeClr val="tx1"/>
                </a:solidFill>
                <a:effectLst/>
                <a:latin typeface="+mn-lt"/>
                <a:ea typeface="+mn-ea"/>
                <a:cs typeface="+mn-cs"/>
              </a:rPr>
              <a:t>13</a:t>
            </a:r>
            <a:r>
              <a:rPr lang="en-US" altLang="ko-KR" sz="1200" kern="1200" baseline="0" dirty="0" smtClean="0">
                <a:solidFill>
                  <a:schemeClr val="tx1"/>
                </a:solidFill>
                <a:effectLst/>
                <a:latin typeface="+mn-lt"/>
                <a:ea typeface="+mn-ea"/>
                <a:cs typeface="+mn-cs"/>
              </a:rPr>
              <a:t> o’clock</a:t>
            </a:r>
            <a:r>
              <a:rPr lang="en-US" altLang="ko-KR" sz="1200" kern="1200" dirty="0" smtClean="0">
                <a:solidFill>
                  <a:schemeClr val="tx1"/>
                </a:solidFill>
                <a:effectLst/>
                <a:latin typeface="+mn-lt"/>
                <a:ea typeface="+mn-ea"/>
                <a:cs typeface="+mn-cs"/>
              </a:rPr>
              <a:t> </a:t>
            </a:r>
            <a:r>
              <a:rPr lang="en-US" altLang="ko-KR" sz="1200" kern="1200" baseline="0" dirty="0" smtClean="0">
                <a:solidFill>
                  <a:schemeClr val="tx1"/>
                </a:solidFill>
                <a:effectLst/>
                <a:latin typeface="+mn-lt"/>
                <a:ea typeface="+mn-ea"/>
                <a:cs typeface="+mn-cs"/>
              </a:rPr>
              <a:t>NO2 concentrations over SMA</a:t>
            </a:r>
            <a:r>
              <a:rPr lang="en-US" altLang="ko-KR" sz="1200" kern="1200" dirty="0" smtClean="0">
                <a:solidFill>
                  <a:schemeClr val="tx1"/>
                </a:solidFill>
                <a:effectLst/>
                <a:latin typeface="+mn-lt"/>
                <a:ea typeface="+mn-ea"/>
                <a:cs typeface="+mn-cs"/>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After South Korea NOx emission adjustment NO</a:t>
            </a:r>
            <a:r>
              <a:rPr lang="en-US" altLang="ko-KR" baseline="-25000" dirty="0" smtClean="0">
                <a:latin typeface="Times New Roman" panose="02020603050405020304" pitchFamily="18" charset="0"/>
                <a:cs typeface="Times New Roman" panose="02020603050405020304" pitchFamily="18" charset="0"/>
              </a:rPr>
              <a:t>2</a:t>
            </a:r>
            <a:r>
              <a:rPr lang="ko-KR" altLang="en-US" dirty="0" smtClean="0">
                <a:latin typeface="Times New Roman" panose="02020603050405020304" pitchFamily="18" charset="0"/>
                <a:cs typeface="Times New Roman" panose="02020603050405020304" pitchFamily="18" charset="0"/>
              </a:rPr>
              <a:t> </a:t>
            </a:r>
            <a:r>
              <a:rPr lang="en-US" altLang="ko-KR" dirty="0" smtClean="0">
                <a:latin typeface="Times New Roman" panose="02020603050405020304" pitchFamily="18" charset="0"/>
                <a:cs typeface="Times New Roman" panose="02020603050405020304" pitchFamily="18" charset="0"/>
              </a:rPr>
              <a:t>bias is reduced from -5.8 ppb to -0.4 ppb</a:t>
            </a:r>
            <a:endParaRPr lang="en-US" altLang="ko-KR" sz="1200" kern="1200" dirty="0" smtClean="0">
              <a:solidFill>
                <a:schemeClr val="tx1"/>
              </a:solidFill>
              <a:effectLst/>
              <a:latin typeface="+mn-lt"/>
              <a:ea typeface="+mn-ea"/>
              <a:cs typeface="+mn-cs"/>
            </a:endParaRPr>
          </a:p>
          <a:p>
            <a:pPr marL="0" indent="0">
              <a:buFont typeface="Arial" panose="020B0604020202020204" pitchFamily="34" charset="0"/>
              <a:buNone/>
              <a:defRPr/>
            </a:pPr>
            <a:r>
              <a:rPr lang="en-US" altLang="ko-KR" dirty="0" smtClean="0">
                <a:latin typeface="Times New Roman" panose="02020603050405020304" pitchFamily="18" charset="0"/>
                <a:cs typeface="Times New Roman" panose="02020603050405020304" pitchFamily="18" charset="0"/>
              </a:rPr>
              <a:t>However NO</a:t>
            </a:r>
            <a:r>
              <a:rPr lang="en-US" altLang="ko-KR" baseline="-25000" dirty="0" smtClean="0">
                <a:latin typeface="Times New Roman" panose="02020603050405020304" pitchFamily="18" charset="0"/>
                <a:cs typeface="Times New Roman" panose="02020603050405020304" pitchFamily="18" charset="0"/>
              </a:rPr>
              <a:t>2</a:t>
            </a:r>
            <a:r>
              <a:rPr lang="en-US" altLang="ko-KR" dirty="0" smtClean="0">
                <a:latin typeface="Times New Roman" panose="02020603050405020304" pitchFamily="18" charset="0"/>
                <a:cs typeface="Times New Roman" panose="02020603050405020304" pitchFamily="18" charset="0"/>
              </a:rPr>
              <a:t> daily mean concentration change is somewhat different.</a:t>
            </a:r>
          </a:p>
          <a:p>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17</a:t>
            </a:fld>
            <a:endParaRPr lang="ko-KR" altLang="en-US"/>
          </a:p>
        </p:txBody>
      </p:sp>
    </p:spTree>
    <p:extLst>
      <p:ext uri="{BB962C8B-B14F-4D97-AF65-F5344CB8AC3E}">
        <p14:creationId xmlns:p14="http://schemas.microsoft.com/office/powerpoint/2010/main" val="399947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In case of SMA, After NOx emission adjustment Model performance is improved during daytime</a:t>
            </a:r>
            <a:r>
              <a:rPr lang="en-US" altLang="ko-KR" sz="1200" kern="1200" baseline="0" dirty="0" smtClean="0">
                <a:solidFill>
                  <a:schemeClr val="tx1"/>
                </a:solidFill>
                <a:effectLst/>
                <a:latin typeface="+mn-lt"/>
                <a:ea typeface="+mn-ea"/>
                <a:cs typeface="+mn-cs"/>
              </a:rPr>
              <a:t>. </a:t>
            </a:r>
          </a:p>
          <a:p>
            <a:pPr latinLnBrk="1"/>
            <a:r>
              <a:rPr lang="en-US" altLang="ko-KR" sz="1200" kern="1200" dirty="0" smtClean="0">
                <a:solidFill>
                  <a:schemeClr val="tx1"/>
                </a:solidFill>
                <a:effectLst/>
                <a:latin typeface="+mn-lt"/>
                <a:ea typeface="+mn-ea"/>
                <a:cs typeface="+mn-cs"/>
              </a:rPr>
              <a:t>The reason is related diurnal variation. </a:t>
            </a:r>
          </a:p>
          <a:p>
            <a:pPr latinLnBrk="1"/>
            <a:r>
              <a:rPr lang="en-US" altLang="ko-KR" sz="1200" kern="1200" dirty="0" smtClean="0">
                <a:solidFill>
                  <a:schemeClr val="tx1"/>
                </a:solidFill>
                <a:effectLst/>
                <a:latin typeface="+mn-lt"/>
                <a:ea typeface="+mn-ea"/>
                <a:cs typeface="+mn-cs"/>
              </a:rPr>
              <a:t>When using Orbit satellites, the comparison between satellites and models is very limited.</a:t>
            </a:r>
          </a:p>
          <a:p>
            <a:pPr latinLnBrk="1"/>
            <a:r>
              <a:rPr lang="en-US" altLang="ko-KR" sz="1200" kern="1200" dirty="0" smtClean="0">
                <a:solidFill>
                  <a:schemeClr val="tx1"/>
                </a:solidFill>
                <a:effectLst/>
                <a:latin typeface="+mn-lt"/>
                <a:ea typeface="+mn-ea"/>
                <a:cs typeface="+mn-cs"/>
              </a:rPr>
              <a:t>In this study, only the concentrations at 13 o’clock were comparable.</a:t>
            </a:r>
          </a:p>
          <a:p>
            <a:pPr latinLnBrk="1"/>
            <a:r>
              <a:rPr lang="en-US" altLang="ko-KR" sz="1200" kern="1200" dirty="0" smtClean="0">
                <a:solidFill>
                  <a:schemeClr val="tx1"/>
                </a:solidFill>
                <a:effectLst/>
                <a:latin typeface="+mn-lt"/>
                <a:ea typeface="+mn-ea"/>
                <a:cs typeface="+mn-cs"/>
              </a:rPr>
              <a:t>If the 13 o'clock model bias can represent the whole time, the satellite-based emission correction would be useful. For example, in Beijing and Shanghai, all times are overestimated, so adjust with satellites has been effective in improving the accuracy of the simulation.</a:t>
            </a:r>
          </a:p>
          <a:p>
            <a:pPr latinLnBrk="1"/>
            <a:r>
              <a:rPr lang="en-US" altLang="ko-KR" sz="1200" kern="1200" dirty="0" smtClean="0">
                <a:solidFill>
                  <a:schemeClr val="tx1"/>
                </a:solidFill>
                <a:effectLst/>
                <a:latin typeface="+mn-lt"/>
                <a:ea typeface="+mn-ea"/>
                <a:cs typeface="+mn-cs"/>
              </a:rPr>
              <a:t>However, in the SMA, </a:t>
            </a:r>
            <a:r>
              <a:rPr lang="en-US" altLang="ko-KR" sz="1200" kern="1200" dirty="0" err="1" smtClean="0">
                <a:solidFill>
                  <a:schemeClr val="tx1"/>
                </a:solidFill>
                <a:effectLst/>
                <a:latin typeface="+mn-lt"/>
                <a:ea typeface="+mn-ea"/>
                <a:cs typeface="+mn-cs"/>
              </a:rPr>
              <a:t>simualted</a:t>
            </a:r>
            <a:r>
              <a:rPr lang="en-US" altLang="ko-KR" sz="1200" kern="1200" baseline="0" dirty="0" smtClean="0">
                <a:solidFill>
                  <a:schemeClr val="tx1"/>
                </a:solidFill>
                <a:effectLst/>
                <a:latin typeface="+mn-lt"/>
                <a:ea typeface="+mn-ea"/>
                <a:cs typeface="+mn-cs"/>
              </a:rPr>
              <a:t> no2 diurnal variation has some problem, </a:t>
            </a:r>
            <a:endParaRPr lang="en-US"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It means, it is necessary to pay attention to adjusting all</a:t>
            </a:r>
            <a:r>
              <a:rPr lang="en-US" altLang="ko-KR" sz="1200" kern="1200" baseline="0" dirty="0" smtClean="0">
                <a:solidFill>
                  <a:schemeClr val="tx1"/>
                </a:solidFill>
                <a:effectLst/>
                <a:latin typeface="+mn-lt"/>
                <a:ea typeface="+mn-ea"/>
                <a:cs typeface="+mn-cs"/>
              </a:rPr>
              <a:t> time </a:t>
            </a:r>
            <a:r>
              <a:rPr lang="en-US" altLang="ko-KR" sz="1200" kern="1200" dirty="0" smtClean="0">
                <a:solidFill>
                  <a:schemeClr val="tx1"/>
                </a:solidFill>
                <a:effectLst/>
                <a:latin typeface="+mn-lt"/>
                <a:ea typeface="+mn-ea"/>
                <a:cs typeface="+mn-cs"/>
              </a:rPr>
              <a:t>emissions using OMI</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data.</a:t>
            </a: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18</a:t>
            </a:fld>
            <a:endParaRPr lang="ko-KR" altLang="en-US"/>
          </a:p>
        </p:txBody>
      </p:sp>
    </p:spTree>
    <p:extLst>
      <p:ext uri="{BB962C8B-B14F-4D97-AF65-F5344CB8AC3E}">
        <p14:creationId xmlns:p14="http://schemas.microsoft.com/office/powerpoint/2010/main" val="174372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Despite</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NO2 adjustment</a:t>
            </a:r>
            <a:r>
              <a:rPr lang="en-US" altLang="ko-KR" sz="1200" kern="1200" baseline="0" dirty="0" smtClean="0">
                <a:solidFill>
                  <a:schemeClr val="tx1"/>
                </a:solidFill>
                <a:effectLst/>
                <a:latin typeface="+mn-lt"/>
                <a:ea typeface="+mn-ea"/>
                <a:cs typeface="+mn-cs"/>
              </a:rPr>
              <a:t> is limited,</a:t>
            </a:r>
            <a:r>
              <a:rPr lang="en-US" altLang="ko-KR" sz="1200" kern="1200" dirty="0" smtClean="0">
                <a:solidFill>
                  <a:schemeClr val="tx1"/>
                </a:solidFill>
                <a:effectLst/>
                <a:latin typeface="+mn-lt"/>
                <a:ea typeface="+mn-ea"/>
                <a:cs typeface="+mn-cs"/>
              </a:rPr>
              <a:t> ozone bias</a:t>
            </a:r>
            <a:r>
              <a:rPr lang="en-US" altLang="ko-KR" sz="1200" kern="1200" baseline="0" dirty="0" smtClean="0">
                <a:solidFill>
                  <a:schemeClr val="tx1"/>
                </a:solidFill>
                <a:effectLst/>
                <a:latin typeface="+mn-lt"/>
                <a:ea typeface="+mn-ea"/>
                <a:cs typeface="+mn-cs"/>
              </a:rPr>
              <a:t> is reduced.</a:t>
            </a:r>
            <a:endParaRPr lang="en-US"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Because ozone is usually generated during the day, and the adjustment of NOx emissions from OMI can improve the accuracy of daytime NO2</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simulation.</a:t>
            </a:r>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19</a:t>
            </a:fld>
            <a:endParaRPr lang="ko-KR" altLang="en-US"/>
          </a:p>
        </p:txBody>
      </p:sp>
    </p:spTree>
    <p:extLst>
      <p:ext uri="{BB962C8B-B14F-4D97-AF65-F5344CB8AC3E}">
        <p14:creationId xmlns:p14="http://schemas.microsoft.com/office/powerpoint/2010/main" val="402119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The Seoul</a:t>
            </a:r>
            <a:r>
              <a:rPr lang="en-US" altLang="ko-KR" sz="1200" kern="1200" baseline="0" dirty="0" smtClean="0">
                <a:solidFill>
                  <a:schemeClr val="tx1"/>
                </a:solidFill>
                <a:effectLst/>
                <a:latin typeface="+mn-lt"/>
                <a:ea typeface="+mn-ea"/>
                <a:cs typeface="+mn-cs"/>
              </a:rPr>
              <a:t> Metropolitan Area, </a:t>
            </a:r>
            <a:r>
              <a:rPr lang="en-US" altLang="ko-KR" sz="1200" kern="1200" dirty="0" smtClean="0">
                <a:solidFill>
                  <a:schemeClr val="tx1"/>
                </a:solidFill>
                <a:effectLst/>
                <a:latin typeface="+mn-lt"/>
                <a:ea typeface="+mn-ea"/>
                <a:cs typeface="+mn-cs"/>
              </a:rPr>
              <a:t>SMA is located north-west side of South Korea.</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Right side figure shows observed NO2 and O3 concentration tendency over SMA last ten years. </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Since 2000, the implementation of air quality management policies resulted in a downward trend of NO2 while O3 trend was upward. The SMA also has PM issue, so this city needs to efficient air quality management.</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2</a:t>
            </a:fld>
            <a:endParaRPr lang="ko-KR" altLang="en-US"/>
          </a:p>
        </p:txBody>
      </p:sp>
    </p:spTree>
    <p:extLst>
      <p:ext uri="{BB962C8B-B14F-4D97-AF65-F5344CB8AC3E}">
        <p14:creationId xmlns:p14="http://schemas.microsoft.com/office/powerpoint/2010/main" val="296336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This slide shows Isoprene emission change based on satellite data</a:t>
            </a:r>
            <a:endParaRPr lang="ko-KR"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Left-hand figure is isoprene emission from</a:t>
            </a:r>
            <a:r>
              <a:rPr lang="en-US" altLang="ko-KR" sz="1200" kern="1200" baseline="0" dirty="0" smtClean="0">
                <a:solidFill>
                  <a:schemeClr val="tx1"/>
                </a:solidFill>
                <a:effectLst/>
                <a:latin typeface="+mn-lt"/>
                <a:ea typeface="+mn-ea"/>
                <a:cs typeface="+mn-cs"/>
              </a:rPr>
              <a:t> MEGAN </a:t>
            </a:r>
            <a:r>
              <a:rPr lang="en-US" altLang="ko-KR" sz="1200" kern="1200" dirty="0" smtClean="0">
                <a:solidFill>
                  <a:schemeClr val="tx1"/>
                </a:solidFill>
                <a:effectLst/>
                <a:latin typeface="+mn-lt"/>
                <a:ea typeface="+mn-ea"/>
                <a:cs typeface="+mn-cs"/>
              </a:rPr>
              <a:t>and This figure is OMI Constrained isoprene emission minus MEGAN .</a:t>
            </a:r>
            <a:endParaRPr lang="en-US" altLang="ko-KR"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The total isoprene emission for the Northeast China region is 15% decrease</a:t>
            </a:r>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20</a:t>
            </a:fld>
            <a:endParaRPr lang="ko-KR" altLang="en-US"/>
          </a:p>
        </p:txBody>
      </p:sp>
    </p:spTree>
    <p:extLst>
      <p:ext uri="{BB962C8B-B14F-4D97-AF65-F5344CB8AC3E}">
        <p14:creationId xmlns:p14="http://schemas.microsoft.com/office/powerpoint/2010/main" val="3313078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sz="1200" dirty="0" smtClean="0">
                <a:solidFill>
                  <a:schemeClr val="tx1"/>
                </a:solidFill>
                <a:latin typeface="Times New Roman" panose="02020603050405020304" pitchFamily="18" charset="0"/>
                <a:cs typeface="Times New Roman" panose="02020603050405020304" pitchFamily="18" charset="0"/>
              </a:rPr>
              <a:t>This is Simulation Results Summary Table</a:t>
            </a:r>
            <a:endParaRPr lang="ko-KR" altLang="en-US" sz="12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ko-KR" dirty="0" smtClean="0">
                <a:latin typeface="Times New Roman" panose="02020603050405020304" pitchFamily="18" charset="0"/>
                <a:cs typeface="Times New Roman" panose="02020603050405020304" pitchFamily="18" charset="0"/>
              </a:rPr>
              <a:t>Adjustment of isoprene emissions change SMA ozone concentration little in this study.</a:t>
            </a:r>
          </a:p>
          <a:p>
            <a:pPr marL="285750" indent="-285750">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ko-KR" dirty="0" smtClean="0">
                <a:latin typeface="Times New Roman" panose="02020603050405020304" pitchFamily="18" charset="0"/>
                <a:cs typeface="Times New Roman" panose="02020603050405020304" pitchFamily="18" charset="0"/>
              </a:rPr>
              <a:t>After the domain-wide NOx emission adjustment, SMA NO</a:t>
            </a:r>
            <a:r>
              <a:rPr lang="en-US" altLang="ko-KR" baseline="-25000" dirty="0" smtClean="0">
                <a:latin typeface="Times New Roman" panose="02020603050405020304" pitchFamily="18" charset="0"/>
                <a:cs typeface="Times New Roman" panose="02020603050405020304" pitchFamily="18" charset="0"/>
              </a:rPr>
              <a:t>2</a:t>
            </a:r>
            <a:r>
              <a:rPr lang="ko-KR" altLang="en-US" dirty="0" smtClean="0">
                <a:latin typeface="Times New Roman" panose="02020603050405020304" pitchFamily="18" charset="0"/>
                <a:cs typeface="Times New Roman" panose="02020603050405020304" pitchFamily="18" charset="0"/>
              </a:rPr>
              <a:t> </a:t>
            </a:r>
            <a:r>
              <a:rPr lang="en-US" altLang="ko-KR" dirty="0" smtClean="0">
                <a:latin typeface="Times New Roman" panose="02020603050405020304" pitchFamily="18" charset="0"/>
                <a:cs typeface="Times New Roman" panose="02020603050405020304" pitchFamily="18" charset="0"/>
              </a:rPr>
              <a:t>bias is reduced from -6.8 ppb to -0.6 ppb and O</a:t>
            </a:r>
            <a:r>
              <a:rPr lang="en-US" altLang="ko-KR" baseline="-25000" dirty="0" smtClean="0">
                <a:latin typeface="Times New Roman" panose="02020603050405020304" pitchFamily="18" charset="0"/>
                <a:cs typeface="Times New Roman" panose="02020603050405020304" pitchFamily="18" charset="0"/>
              </a:rPr>
              <a:t>3 </a:t>
            </a:r>
            <a:r>
              <a:rPr lang="en-US" altLang="ko-KR" dirty="0" smtClean="0">
                <a:latin typeface="Times New Roman" panose="02020603050405020304" pitchFamily="18" charset="0"/>
                <a:cs typeface="Times New Roman" panose="02020603050405020304" pitchFamily="18" charset="0"/>
              </a:rPr>
              <a:t>bias is also reduced (10.4 ppb </a:t>
            </a:r>
            <a:r>
              <a:rPr lang="en-US" altLang="ko-KR" dirty="0" smtClean="0">
                <a:latin typeface="Times New Roman" panose="02020603050405020304" pitchFamily="18" charset="0"/>
                <a:cs typeface="Times New Roman" panose="02020603050405020304" pitchFamily="18" charset="0"/>
                <a:sym typeface="Wingdings" panose="05000000000000000000" pitchFamily="2" charset="2"/>
              </a:rPr>
              <a:t> 4.2 ppb)</a:t>
            </a:r>
            <a:r>
              <a:rPr lang="en-US" altLang="ko-KR" dirty="0" smtClean="0">
                <a:latin typeface="Times New Roman" panose="02020603050405020304" pitchFamily="18" charset="0"/>
                <a:cs typeface="Times New Roman" panose="02020603050405020304" pitchFamily="18" charset="0"/>
              </a:rPr>
              <a:t>. </a:t>
            </a:r>
          </a:p>
          <a:p>
            <a:pPr marL="285750" indent="-285750" fontAlgn="auto">
              <a:spcBef>
                <a:spcPts val="0"/>
              </a:spcBef>
              <a:spcAft>
                <a:spcPts val="0"/>
              </a:spcAft>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altLang="ko-K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21</a:t>
            </a:fld>
            <a:endParaRPr lang="ko-KR" altLang="en-US"/>
          </a:p>
        </p:txBody>
      </p:sp>
    </p:spTree>
    <p:extLst>
      <p:ext uri="{BB962C8B-B14F-4D97-AF65-F5344CB8AC3E}">
        <p14:creationId xmlns:p14="http://schemas.microsoft.com/office/powerpoint/2010/main" val="3112064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vl="0" latinLnBrk="1"/>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22</a:t>
            </a:fld>
            <a:endParaRPr lang="ko-KR" altLang="en-US"/>
          </a:p>
        </p:txBody>
      </p:sp>
    </p:spTree>
    <p:extLst>
      <p:ext uri="{BB962C8B-B14F-4D97-AF65-F5344CB8AC3E}">
        <p14:creationId xmlns:p14="http://schemas.microsoft.com/office/powerpoint/2010/main" val="325337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vl="0" latinLnBrk="1"/>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23</a:t>
            </a:fld>
            <a:endParaRPr lang="ko-KR" altLang="en-US"/>
          </a:p>
        </p:txBody>
      </p:sp>
    </p:spTree>
    <p:extLst>
      <p:ext uri="{BB962C8B-B14F-4D97-AF65-F5344CB8AC3E}">
        <p14:creationId xmlns:p14="http://schemas.microsoft.com/office/powerpoint/2010/main" val="325337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For air quality management, air quality modeling is used to analyze the cause of air pollution and estimate the effect of the emission reduction plan.</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However, air quality simulation requires a high level of accuracy in its inputs.</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Emission input data is one of the most important inputs to ensure the reliability of air quality simulations results. </a:t>
            </a:r>
            <a:endParaRPr lang="ko-KR" altLang="ko-KR" sz="1200" kern="1200" dirty="0" smtClean="0">
              <a:solidFill>
                <a:schemeClr val="tx1"/>
              </a:solidFill>
              <a:effectLst/>
              <a:latin typeface="+mn-lt"/>
              <a:ea typeface="+mn-ea"/>
              <a:cs typeface="+mn-cs"/>
            </a:endParaRPr>
          </a:p>
          <a:p>
            <a:pPr marL="0" indent="0">
              <a:lnSpc>
                <a:spcPct val="150000"/>
              </a:lnSpc>
              <a:buFont typeface="Arial" panose="020B0604020202020204" pitchFamily="34" charset="0"/>
              <a:buNone/>
            </a:pPr>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3</a:t>
            </a:fld>
            <a:endParaRPr lang="ko-KR" altLang="en-US"/>
          </a:p>
        </p:txBody>
      </p:sp>
    </p:spTree>
    <p:extLst>
      <p:ext uri="{BB962C8B-B14F-4D97-AF65-F5344CB8AC3E}">
        <p14:creationId xmlns:p14="http://schemas.microsoft.com/office/powerpoint/2010/main" val="296998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For the South Korea, national emissions inventory name is Clean Air policy Support System so-called CAPSS</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This table shows details of the CAPSS inventory.</a:t>
            </a:r>
            <a:endParaRPr lang="ko-KR" altLang="ko-KR" sz="1200" kern="1200" dirty="0" smtClean="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The CAPSS emission inventory is developed based on a bottom up approach.</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Bottom-up </a:t>
            </a:r>
            <a:r>
              <a:rPr lang="en-US" altLang="ko-KR" sz="1200" kern="1200" dirty="0" smtClean="0">
                <a:solidFill>
                  <a:schemeClr val="tx1"/>
                </a:solidFill>
                <a:effectLst/>
                <a:latin typeface="+mn-lt"/>
                <a:ea typeface="+mn-ea"/>
                <a:cs typeface="+mn-cs"/>
              </a:rPr>
              <a:t>emissions inventories are often reported to be inaccurate due to uncertainties in input parameters (</a:t>
            </a:r>
            <a:r>
              <a:rPr lang="en-US" altLang="ko-KR" sz="1200" kern="1200" dirty="0" err="1" smtClean="0">
                <a:solidFill>
                  <a:schemeClr val="tx1"/>
                </a:solidFill>
                <a:effectLst/>
                <a:latin typeface="+mn-lt"/>
                <a:ea typeface="+mn-ea"/>
                <a:cs typeface="+mn-cs"/>
              </a:rPr>
              <a:t>Jaegle</a:t>
            </a:r>
            <a:r>
              <a:rPr lang="en-US" altLang="ko-KR" sz="1200" kern="1200" dirty="0" smtClean="0">
                <a:solidFill>
                  <a:schemeClr val="tx1"/>
                </a:solidFill>
                <a:effectLst/>
                <a:latin typeface="+mn-lt"/>
                <a:ea typeface="+mn-ea"/>
                <a:cs typeface="+mn-cs"/>
              </a:rPr>
              <a:t> et al., 2005; Li et al., 2016; </a:t>
            </a:r>
            <a:r>
              <a:rPr lang="en-US" altLang="ko-KR" sz="1200" kern="1200" dirty="0" err="1" smtClean="0">
                <a:solidFill>
                  <a:schemeClr val="tx1"/>
                </a:solidFill>
                <a:effectLst/>
                <a:latin typeface="+mn-lt"/>
                <a:ea typeface="+mn-ea"/>
                <a:cs typeface="+mn-cs"/>
              </a:rPr>
              <a:t>Saikawa</a:t>
            </a:r>
            <a:r>
              <a:rPr lang="en-US" altLang="ko-KR" sz="1200" kern="1200" dirty="0" smtClean="0">
                <a:solidFill>
                  <a:schemeClr val="tx1"/>
                </a:solidFill>
                <a:effectLst/>
                <a:latin typeface="+mn-lt"/>
                <a:ea typeface="+mn-ea"/>
                <a:cs typeface="+mn-cs"/>
              </a:rPr>
              <a:t> et al., 2016; Li et al., 2017).</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It also takes much time to collect all required information.</a:t>
            </a:r>
          </a:p>
          <a:p>
            <a:pPr latinLnBrk="1"/>
            <a:r>
              <a:rPr lang="en-US" altLang="ko-KR" sz="1200" kern="1200" dirty="0" smtClean="0">
                <a:solidFill>
                  <a:schemeClr val="tx1"/>
                </a:solidFill>
                <a:effectLst/>
                <a:latin typeface="+mn-lt"/>
                <a:ea typeface="+mn-ea"/>
                <a:cs typeface="+mn-cs"/>
                <a:sym typeface="Wingdings" panose="05000000000000000000" pitchFamily="2" charset="2"/>
              </a:rPr>
              <a:t> </a:t>
            </a:r>
            <a:r>
              <a:rPr lang="en-US" altLang="ko-KR" sz="1200" kern="1200" dirty="0" smtClean="0">
                <a:solidFill>
                  <a:schemeClr val="tx1"/>
                </a:solidFill>
                <a:effectLst/>
                <a:latin typeface="+mn-lt"/>
                <a:ea typeface="+mn-ea"/>
                <a:cs typeface="+mn-cs"/>
              </a:rPr>
              <a:t>An approach to constructing emission inventories based on modeling result and satellite observations can be useful</a:t>
            </a: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4</a:t>
            </a:fld>
            <a:endParaRPr lang="ko-KR" altLang="en-US"/>
          </a:p>
        </p:txBody>
      </p:sp>
    </p:spTree>
    <p:extLst>
      <p:ext uri="{BB962C8B-B14F-4D97-AF65-F5344CB8AC3E}">
        <p14:creationId xmlns:p14="http://schemas.microsoft.com/office/powerpoint/2010/main" val="254773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342900" indent="-342900" algn="just">
              <a:lnSpc>
                <a:spcPct val="150000"/>
              </a:lnSpc>
              <a:buFont typeface="Arial" panose="020B0604020202020204" pitchFamily="34" charset="0"/>
              <a:buChar char="•"/>
            </a:pPr>
            <a:r>
              <a:rPr lang="en-US" altLang="ko-KR" sz="1200" dirty="0" smtClean="0">
                <a:latin typeface="Times New Roman" panose="02020603050405020304" pitchFamily="18" charset="0"/>
                <a:cs typeface="Times New Roman" panose="02020603050405020304" pitchFamily="18" charset="0"/>
              </a:rPr>
              <a:t>The bottom-up emission estimation provides more complete information, but it is limited due to inherent(</a:t>
            </a:r>
            <a:r>
              <a:rPr lang="ko-KR" altLang="en-US" sz="1200" dirty="0" err="1" smtClean="0">
                <a:latin typeface="Times New Roman" panose="02020603050405020304" pitchFamily="18" charset="0"/>
                <a:cs typeface="Times New Roman" panose="02020603050405020304" pitchFamily="18" charset="0"/>
              </a:rPr>
              <a:t>인헤런</a:t>
            </a:r>
            <a:r>
              <a:rPr lang="en-US" altLang="ko-KR" sz="1200" dirty="0" smtClean="0">
                <a:latin typeface="Times New Roman" panose="02020603050405020304" pitchFamily="18" charset="0"/>
                <a:cs typeface="Times New Roman" panose="02020603050405020304" pitchFamily="18" charset="0"/>
              </a:rPr>
              <a:t>) uncertainties in basic information or lack of timely update.</a:t>
            </a:r>
          </a:p>
          <a:p>
            <a:pPr algn="just">
              <a:lnSpc>
                <a:spcPct val="150000"/>
              </a:lnSpc>
            </a:pPr>
            <a:r>
              <a:rPr lang="en-US" altLang="ko-KR"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ko-KR" sz="1200" dirty="0" smtClean="0">
                <a:latin typeface="Times New Roman" panose="02020603050405020304" pitchFamily="18" charset="0"/>
                <a:cs typeface="Times New Roman" panose="02020603050405020304" pitchFamily="18" charset="0"/>
              </a:rPr>
              <a:t>We try to supplement the existing bottom-up emissions inventory with emission adjustment factors estimated from satellite-based measurements.</a:t>
            </a:r>
          </a:p>
          <a:p>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5</a:t>
            </a:fld>
            <a:endParaRPr lang="ko-KR" altLang="en-US"/>
          </a:p>
        </p:txBody>
      </p:sp>
    </p:spTree>
    <p:extLst>
      <p:ext uri="{BB962C8B-B14F-4D97-AF65-F5344CB8AC3E}">
        <p14:creationId xmlns:p14="http://schemas.microsoft.com/office/powerpoint/2010/main" val="59073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Air quality Simulations are operated using WRF-SMOKE-CMAQ</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Base air quality simulation was conducted using CAPSS 2013 and CREATE 2015 emissions inventories</a:t>
            </a:r>
          </a:p>
          <a:p>
            <a:pPr latinLnBrk="1"/>
            <a:r>
              <a:rPr lang="en-US" altLang="ko-KR" sz="1200" kern="1200" dirty="0" smtClean="0">
                <a:solidFill>
                  <a:schemeClr val="tx1"/>
                </a:solidFill>
                <a:effectLst/>
                <a:latin typeface="+mn-lt"/>
                <a:ea typeface="+mn-ea"/>
                <a:cs typeface="+mn-cs"/>
              </a:rPr>
              <a:t>for South Korea and other Asian countries.</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Alternative simulations Used the top-down emission adjustment </a:t>
            </a:r>
            <a:endParaRPr lang="ko-KR" altLang="ko-KR" sz="120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6</a:t>
            </a:fld>
            <a:endParaRPr lang="ko-KR" altLang="en-US"/>
          </a:p>
        </p:txBody>
      </p:sp>
    </p:spTree>
    <p:extLst>
      <p:ext uri="{BB962C8B-B14F-4D97-AF65-F5344CB8AC3E}">
        <p14:creationId xmlns:p14="http://schemas.microsoft.com/office/powerpoint/2010/main" val="346137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This is CMAQ configurations and modeling domain. Modeling domain is north east </a:t>
            </a:r>
            <a:r>
              <a:rPr lang="en-US" altLang="ko-KR" sz="1200" kern="1200" dirty="0" err="1" smtClean="0">
                <a:solidFill>
                  <a:schemeClr val="tx1"/>
                </a:solidFill>
                <a:effectLst/>
                <a:latin typeface="+mn-lt"/>
                <a:ea typeface="+mn-ea"/>
                <a:cs typeface="+mn-cs"/>
              </a:rPr>
              <a:t>asia</a:t>
            </a:r>
            <a:r>
              <a:rPr lang="en-US" altLang="ko-KR" sz="1200" kern="1200" dirty="0" smtClean="0">
                <a:solidFill>
                  <a:schemeClr val="tx1"/>
                </a:solidFill>
                <a:effectLst/>
                <a:latin typeface="+mn-lt"/>
                <a:ea typeface="+mn-ea"/>
                <a:cs typeface="+mn-cs"/>
              </a:rPr>
              <a:t> region include China, South Korea, and Japan. Horizontal resolution is 27-km. CMAQ version is 4.7.1 and </a:t>
            </a:r>
            <a:r>
              <a:rPr lang="en-US" altLang="ko-KR" sz="1200" b="1" kern="1200" dirty="0" smtClean="0">
                <a:solidFill>
                  <a:schemeClr val="tx1"/>
                </a:solidFill>
                <a:effectLst/>
                <a:latin typeface="+mn-lt"/>
                <a:ea typeface="+mn-ea"/>
                <a:cs typeface="+mn-cs"/>
              </a:rPr>
              <a:t>SAPRC99 Chemical Mechanism, and AERO5 Aerosol Module are used. Target period is 2015 May to August</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7</a:t>
            </a:fld>
            <a:endParaRPr lang="ko-KR" altLang="en-US"/>
          </a:p>
        </p:txBody>
      </p:sp>
    </p:spTree>
    <p:extLst>
      <p:ext uri="{BB962C8B-B14F-4D97-AF65-F5344CB8AC3E}">
        <p14:creationId xmlns:p14="http://schemas.microsoft.com/office/powerpoint/2010/main" val="380092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This slide shows a flowchart of Constraints on NOx and VOC Emissions with Satellite Observation.</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Processing of satellite data is an important issue in the comparison with regional model. So Averaging kernel and conservative downscaling technique are applied to adjust vertical sensitivity and spatial resolution issue.</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8</a:t>
            </a:fld>
            <a:endParaRPr lang="ko-KR" altLang="en-US"/>
          </a:p>
        </p:txBody>
      </p:sp>
    </p:spTree>
    <p:extLst>
      <p:ext uri="{BB962C8B-B14F-4D97-AF65-F5344CB8AC3E}">
        <p14:creationId xmlns:p14="http://schemas.microsoft.com/office/powerpoint/2010/main" val="114027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smtClean="0">
                <a:solidFill>
                  <a:schemeClr val="tx1"/>
                </a:solidFill>
                <a:effectLst/>
                <a:latin typeface="+mn-lt"/>
                <a:ea typeface="+mn-ea"/>
                <a:cs typeface="+mn-cs"/>
              </a:rPr>
              <a:t>Here are details about satellite data</a:t>
            </a:r>
            <a:endParaRPr lang="ko-KR" altLang="ko-KR" sz="1200" kern="1200" dirty="0" smtClean="0">
              <a:solidFill>
                <a:schemeClr val="tx1"/>
              </a:solidFill>
              <a:effectLst/>
              <a:latin typeface="+mn-lt"/>
              <a:ea typeface="+mn-ea"/>
              <a:cs typeface="+mn-cs"/>
            </a:endParaRPr>
          </a:p>
          <a:p>
            <a:pPr latinLnBrk="1"/>
            <a:r>
              <a:rPr lang="en-US" altLang="ko-KR" sz="1200" b="1" kern="1200" dirty="0" smtClean="0">
                <a:solidFill>
                  <a:schemeClr val="tx1"/>
                </a:solidFill>
                <a:effectLst/>
                <a:latin typeface="+mn-lt"/>
                <a:ea typeface="+mn-ea"/>
                <a:cs typeface="+mn-cs"/>
              </a:rPr>
              <a:t>An equator crossing time is 13:38 local time (LT).</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Retrieval method,</a:t>
            </a:r>
            <a:r>
              <a:rPr lang="en-US" altLang="ko-KR" sz="1200" kern="1200" baseline="0" dirty="0" smtClean="0">
                <a:solidFill>
                  <a:schemeClr val="tx1"/>
                </a:solidFill>
                <a:effectLst/>
                <a:latin typeface="+mn-lt"/>
                <a:ea typeface="+mn-ea"/>
                <a:cs typeface="+mn-cs"/>
              </a:rPr>
              <a:t> and </a:t>
            </a:r>
            <a:r>
              <a:rPr lang="en-US" altLang="ko-KR" sz="1200" kern="1200" dirty="0" smtClean="0">
                <a:solidFill>
                  <a:schemeClr val="tx1"/>
                </a:solidFill>
                <a:effectLst/>
                <a:latin typeface="+mn-lt"/>
                <a:ea typeface="+mn-ea"/>
                <a:cs typeface="+mn-cs"/>
              </a:rPr>
              <a:t>basic data quality control logic</a:t>
            </a:r>
            <a:r>
              <a:rPr lang="en-US" altLang="ko-KR" sz="1200" kern="1200" baseline="0" dirty="0" smtClean="0">
                <a:solidFill>
                  <a:schemeClr val="tx1"/>
                </a:solidFill>
                <a:effectLst/>
                <a:latin typeface="+mn-lt"/>
                <a:ea typeface="+mn-ea"/>
                <a:cs typeface="+mn-cs"/>
              </a:rPr>
              <a:t> </a:t>
            </a:r>
          </a:p>
          <a:p>
            <a:pPr latinLnBrk="1"/>
            <a:r>
              <a:rPr lang="en-US" altLang="ko-KR" sz="1200" kern="1200" dirty="0" smtClean="0">
                <a:solidFill>
                  <a:schemeClr val="tx1"/>
                </a:solidFill>
                <a:effectLst/>
                <a:latin typeface="+mn-lt"/>
                <a:ea typeface="+mn-ea"/>
                <a:cs typeface="+mn-cs"/>
                <a:sym typeface="Wingdings"/>
              </a:rPr>
              <a:t></a:t>
            </a:r>
            <a:endParaRPr lang="ko-KR" altLang="ko-KR" sz="1200" kern="1200" dirty="0" smtClean="0">
              <a:solidFill>
                <a:schemeClr val="tx1"/>
              </a:solidFill>
              <a:effectLst/>
              <a:latin typeface="+mn-lt"/>
              <a:ea typeface="+mn-ea"/>
              <a:cs typeface="+mn-cs"/>
            </a:endParaRPr>
          </a:p>
          <a:p>
            <a:pPr latinLnBrk="1"/>
            <a:r>
              <a:rPr lang="en-US" altLang="ko-KR" sz="1200" kern="1200" dirty="0" smtClean="0">
                <a:solidFill>
                  <a:schemeClr val="tx1"/>
                </a:solidFill>
                <a:effectLst/>
                <a:latin typeface="+mn-lt"/>
                <a:ea typeface="+mn-ea"/>
                <a:cs typeface="+mn-cs"/>
              </a:rPr>
              <a:t>For emission adjustment, the ratio between the base simulation and satellite observations were used to adjust current bottom-up emissions inventory</a:t>
            </a:r>
            <a:endParaRPr lang="ko-KR" altLang="en-US" dirty="0"/>
          </a:p>
        </p:txBody>
      </p:sp>
      <p:sp>
        <p:nvSpPr>
          <p:cNvPr id="4" name="슬라이드 번호 개체 틀 3"/>
          <p:cNvSpPr>
            <a:spLocks noGrp="1"/>
          </p:cNvSpPr>
          <p:nvPr>
            <p:ph type="sldNum" sz="quarter" idx="10"/>
          </p:nvPr>
        </p:nvSpPr>
        <p:spPr/>
        <p:txBody>
          <a:bodyPr/>
          <a:lstStyle/>
          <a:p>
            <a:fld id="{583D5121-A1FA-4646-8187-FD954A7C59EF}" type="slidenum">
              <a:rPr lang="ko-KR" altLang="en-US" smtClean="0"/>
              <a:t>9</a:t>
            </a:fld>
            <a:endParaRPr lang="ko-KR" altLang="en-US"/>
          </a:p>
        </p:txBody>
      </p:sp>
    </p:spTree>
    <p:extLst>
      <p:ext uri="{BB962C8B-B14F-4D97-AF65-F5344CB8AC3E}">
        <p14:creationId xmlns:p14="http://schemas.microsoft.com/office/powerpoint/2010/main" val="197389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297658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401656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12797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270338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198868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195508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2501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26526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207671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70084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7C0D0D91-EB11-4D64-92DD-C4BB68B7625D}" type="datetimeFigureOut">
              <a:rPr lang="ko-KR" altLang="en-US" smtClean="0"/>
              <a:t>2017-10-24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323341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D0D91-EB11-4D64-92DD-C4BB68B7625D}" type="datetimeFigureOut">
              <a:rPr lang="ko-KR" altLang="en-US" smtClean="0"/>
              <a:t>2017-10-24</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7D160-B5FF-468C-A70C-418FE7B392B2}" type="slidenum">
              <a:rPr lang="ko-KR" altLang="en-US" smtClean="0"/>
              <a:t>‹#›</a:t>
            </a:fld>
            <a:endParaRPr lang="ko-KR" altLang="en-US"/>
          </a:p>
        </p:txBody>
      </p:sp>
    </p:spTree>
    <p:extLst>
      <p:ext uri="{BB962C8B-B14F-4D97-AF65-F5344CB8AC3E}">
        <p14:creationId xmlns:p14="http://schemas.microsoft.com/office/powerpoint/2010/main" val="1715319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gain121@ajou.ac.k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descr="화면 캡처"/>
          <p:cNvPicPr>
            <a:picLocks/>
          </p:cNvPicPr>
          <p:nvPr/>
        </p:nvPicPr>
        <p:blipFill rotWithShape="1">
          <a:blip r:embed="rId3">
            <a:extLst>
              <a:ext uri="{28A0092B-C50C-407E-A947-70E740481C1C}">
                <a14:useLocalDpi xmlns:a14="http://schemas.microsoft.com/office/drawing/2010/main" val="0"/>
              </a:ext>
            </a:extLst>
          </a:blip>
          <a:srcRect r="1000"/>
          <a:stretch/>
        </p:blipFill>
        <p:spPr>
          <a:xfrm>
            <a:off x="0" y="6148274"/>
            <a:ext cx="9144000" cy="720000"/>
          </a:xfrm>
          <a:prstGeom prst="rect">
            <a:avLst/>
          </a:prstGeom>
        </p:spPr>
      </p:pic>
      <p:pic>
        <p:nvPicPr>
          <p:cNvPr id="9" name="그림 8"/>
          <p:cNvPicPr>
            <a:picLocks noChangeAspect="1"/>
          </p:cNvPicPr>
          <p:nvPr/>
        </p:nvPicPr>
        <p:blipFill rotWithShape="1">
          <a:blip r:embed="rId4"/>
          <a:srcRect t="28817" b="42366"/>
          <a:stretch/>
        </p:blipFill>
        <p:spPr>
          <a:xfrm>
            <a:off x="0" y="2"/>
            <a:ext cx="9144000" cy="1022555"/>
          </a:xfrm>
          <a:prstGeom prst="rect">
            <a:avLst/>
          </a:prstGeom>
        </p:spPr>
      </p:pic>
      <p:sp>
        <p:nvSpPr>
          <p:cNvPr id="10" name="직사각형 9"/>
          <p:cNvSpPr/>
          <p:nvPr/>
        </p:nvSpPr>
        <p:spPr>
          <a:xfrm>
            <a:off x="0" y="2"/>
            <a:ext cx="9144000" cy="102255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Times New Roman" panose="02020603050405020304" pitchFamily="18" charset="0"/>
              <a:cs typeface="Times New Roman" panose="02020603050405020304" pitchFamily="18" charset="0"/>
            </a:endParaRPr>
          </a:p>
        </p:txBody>
      </p:sp>
      <p:sp>
        <p:nvSpPr>
          <p:cNvPr id="11" name="직사각형 10"/>
          <p:cNvSpPr/>
          <p:nvPr/>
        </p:nvSpPr>
        <p:spPr>
          <a:xfrm>
            <a:off x="3588302" y="6550226"/>
            <a:ext cx="1967398" cy="307777"/>
          </a:xfrm>
          <a:prstGeom prst="rect">
            <a:avLst/>
          </a:prstGeom>
        </p:spPr>
        <p:txBody>
          <a:bodyPr wrap="none">
            <a:spAutoFit/>
          </a:bodyPr>
          <a:lstStyle/>
          <a:p>
            <a:r>
              <a:rPr lang="en-US" altLang="ko-KR" sz="1400" dirty="0">
                <a:solidFill>
                  <a:schemeClr val="tx1">
                    <a:lumMod val="75000"/>
                    <a:lumOff val="25000"/>
                  </a:schemeClr>
                </a:solidFill>
                <a:latin typeface="+mj-ea"/>
              </a:rPr>
              <a:t>Ajou University, AQRL</a:t>
            </a:r>
            <a:endParaRPr lang="ko-KR" altLang="en-US" sz="1400" dirty="0">
              <a:solidFill>
                <a:schemeClr val="tx1">
                  <a:lumMod val="75000"/>
                  <a:lumOff val="25000"/>
                </a:schemeClr>
              </a:solidFill>
            </a:endParaRPr>
          </a:p>
        </p:txBody>
      </p:sp>
      <p:sp>
        <p:nvSpPr>
          <p:cNvPr id="5" name="부제목 4"/>
          <p:cNvSpPr>
            <a:spLocks noGrp="1"/>
          </p:cNvSpPr>
          <p:nvPr>
            <p:ph type="subTitle" idx="1"/>
          </p:nvPr>
        </p:nvSpPr>
        <p:spPr>
          <a:xfrm>
            <a:off x="1142999" y="2816626"/>
            <a:ext cx="6858000" cy="427656"/>
          </a:xfrm>
        </p:spPr>
        <p:txBody>
          <a:bodyPr>
            <a:normAutofit fontScale="77500" lnSpcReduction="20000"/>
          </a:bodyPr>
          <a:lstStyle/>
          <a:p>
            <a:pPr>
              <a:lnSpc>
                <a:spcPct val="150000"/>
              </a:lnSpc>
            </a:pPr>
            <a:r>
              <a:rPr lang="en-US" altLang="ko-KR" sz="2000" dirty="0">
                <a:latin typeface="Times New Roman" panose="02020603050405020304" pitchFamily="18" charset="0"/>
                <a:ea typeface="HY헤드라인M" panose="02030600000101010101" pitchFamily="18" charset="-127"/>
                <a:cs typeface="Times New Roman" panose="02020603050405020304" pitchFamily="18" charset="0"/>
              </a:rPr>
              <a:t>October 24, 2017</a:t>
            </a:r>
          </a:p>
        </p:txBody>
      </p:sp>
      <p:sp>
        <p:nvSpPr>
          <p:cNvPr id="7" name="직사각형 6"/>
          <p:cNvSpPr/>
          <p:nvPr/>
        </p:nvSpPr>
        <p:spPr>
          <a:xfrm>
            <a:off x="1841326" y="0"/>
            <a:ext cx="7302674" cy="338554"/>
          </a:xfrm>
          <a:prstGeom prst="rect">
            <a:avLst/>
          </a:prstGeom>
        </p:spPr>
        <p:txBody>
          <a:bodyPr wrap="square">
            <a:spAutoFit/>
          </a:bodyPr>
          <a:lstStyle/>
          <a:p>
            <a:pPr algn="r"/>
            <a:r>
              <a:rPr lang="en-US" altLang="ko-KR" sz="1600" dirty="0">
                <a:solidFill>
                  <a:schemeClr val="tx1">
                    <a:lumMod val="95000"/>
                    <a:lumOff val="5000"/>
                  </a:schemeClr>
                </a:solidFill>
                <a:latin typeface="Times New Roman" panose="02020603050405020304" pitchFamily="18" charset="0"/>
                <a:ea typeface="HY헤드라인M" panose="02030600000101010101" pitchFamily="18" charset="-127"/>
                <a:cs typeface="Times New Roman" panose="02020603050405020304" pitchFamily="18" charset="0"/>
              </a:rPr>
              <a:t>2017 CMAS Conference, October 23 ~ October 25, 2017</a:t>
            </a:r>
            <a:endParaRPr lang="ko-KR" altLang="en-US" sz="1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Rectangle 4"/>
          <p:cNvSpPr>
            <a:spLocks noGrp="1" noChangeArrowheads="1"/>
          </p:cNvSpPr>
          <p:nvPr>
            <p:ph type="ctrTitle"/>
          </p:nvPr>
        </p:nvSpPr>
        <p:spPr bwMode="auto">
          <a:xfrm>
            <a:off x="166688" y="1259117"/>
            <a:ext cx="8977312" cy="161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88872" numCol="1" anchor="ctr" anchorCtr="0" compatLnSpc="1">
            <a:prstTxWarp prst="textNoShape">
              <a:avLst/>
            </a:prstTxWarp>
            <a:spAutoFit/>
          </a:bodyPr>
          <a:lstStyle/>
          <a:p>
            <a:pPr eaLnBrk="0" fontAlgn="base" latinLnBrk="0" hangingPunct="0">
              <a:lnSpc>
                <a:spcPct val="100000"/>
              </a:lnSpc>
              <a:spcAft>
                <a:spcPct val="0"/>
              </a:spcAft>
            </a:pPr>
            <a:r>
              <a:rPr kumimoji="0" lang="en-US" altLang="ko-KR"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ko-KR"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lang="en-US" altLang="ko-KR" sz="2400" b="1" dirty="0">
                <a:latin typeface="Times New Roman" panose="02020603050405020304" pitchFamily="18" charset="0"/>
                <a:cs typeface="Times New Roman" panose="02020603050405020304" pitchFamily="18" charset="0"/>
              </a:rPr>
              <a:t>Effect of Top-Down Emission Adjustment using OMI NO</a:t>
            </a:r>
            <a:r>
              <a:rPr lang="en-US" altLang="ko-KR" sz="2400" b="1" baseline="-25000" dirty="0">
                <a:latin typeface="Times New Roman" panose="02020603050405020304" pitchFamily="18" charset="0"/>
                <a:cs typeface="Times New Roman" panose="02020603050405020304" pitchFamily="18" charset="0"/>
              </a:rPr>
              <a:t>2</a:t>
            </a:r>
            <a:r>
              <a:rPr lang="en-US" altLang="ko-KR" sz="2400" b="1" dirty="0">
                <a:latin typeface="Times New Roman" panose="02020603050405020304" pitchFamily="18" charset="0"/>
                <a:cs typeface="Times New Roman" panose="02020603050405020304" pitchFamily="18" charset="0"/>
              </a:rPr>
              <a:t> and HCHO Column Densities on South Korean Air Quality Simulation</a:t>
            </a:r>
            <a:r>
              <a:rPr lang="ko-KR" altLang="ko-KR" sz="2400" dirty="0"/>
              <a:t/>
            </a:r>
            <a:br>
              <a:rPr lang="ko-KR" altLang="ko-KR" sz="2400" dirty="0"/>
            </a:br>
            <a:endParaRPr kumimoji="0" lang="en-AU" altLang="ko-K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1"/>
          <p:cNvSpPr>
            <a:spLocks noChangeArrowheads="1"/>
          </p:cNvSpPr>
          <p:nvPr/>
        </p:nvSpPr>
        <p:spPr bwMode="auto">
          <a:xfrm>
            <a:off x="225290" y="3429825"/>
            <a:ext cx="85609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latinLnBrk="1"/>
            <a:r>
              <a:rPr lang="en-AU" altLang="ko-KR" sz="2000" dirty="0" err="1">
                <a:latin typeface="Times New Roman" panose="02020603050405020304" pitchFamily="18" charset="0"/>
                <a:cs typeface="Times New Roman" panose="02020603050405020304" pitchFamily="18" charset="0"/>
              </a:rPr>
              <a:t>Changhan</a:t>
            </a:r>
            <a:r>
              <a:rPr lang="en-AU" altLang="ko-KR" sz="2000" dirty="0">
                <a:latin typeface="Times New Roman" panose="02020603050405020304" pitchFamily="18" charset="0"/>
                <a:cs typeface="Times New Roman" panose="02020603050405020304" pitchFamily="18" charset="0"/>
              </a:rPr>
              <a:t> Bae</a:t>
            </a:r>
            <a:r>
              <a:rPr lang="en-AU" altLang="ko-KR" sz="2000" baseline="30000" dirty="0">
                <a:latin typeface="Times New Roman" panose="02020603050405020304" pitchFamily="18" charset="0"/>
                <a:cs typeface="Times New Roman" panose="02020603050405020304" pitchFamily="18" charset="0"/>
              </a:rPr>
              <a:t>1</a:t>
            </a:r>
            <a:r>
              <a:rPr lang="en-AU" altLang="ko-KR" sz="2000" dirty="0">
                <a:latin typeface="Times New Roman" panose="02020603050405020304" pitchFamily="18" charset="0"/>
                <a:cs typeface="Times New Roman" panose="02020603050405020304" pitchFamily="18" charset="0"/>
              </a:rPr>
              <a:t>, </a:t>
            </a:r>
            <a:r>
              <a:rPr kumimoji="0" lang="en-AU" altLang="ko-KR" sz="20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Hyun </a:t>
            </a:r>
            <a:r>
              <a:rPr kumimoji="0" lang="en-AU" altLang="ko-KR" sz="2000" b="0" i="0" u="none" strike="noStrike" cap="none" normalizeH="0" baseline="0" dirty="0" err="1">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Cheol</a:t>
            </a:r>
            <a:r>
              <a:rPr kumimoji="0" lang="en-AU" altLang="ko-KR" sz="20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Kim</a:t>
            </a:r>
            <a:r>
              <a:rPr kumimoji="0" lang="en-AU" altLang="ko-KR" sz="2000" b="0" i="0" u="none" strike="noStrike" cap="none" normalizeH="0" baseline="3000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2,3</a:t>
            </a:r>
            <a:r>
              <a:rPr kumimoji="0" lang="en-AU" altLang="ko-KR" sz="20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a:t>
            </a:r>
            <a:r>
              <a:rPr kumimoji="0" lang="en-AU" altLang="ko-KR" sz="2000" b="0" i="0" u="none" strike="noStrike" cap="none" normalizeH="0" baseline="0" dirty="0" err="1">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Byeong-Uk</a:t>
            </a:r>
            <a:r>
              <a:rPr kumimoji="0" lang="en-AU" altLang="ko-KR" sz="20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Kim</a:t>
            </a:r>
            <a:r>
              <a:rPr kumimoji="0" lang="en-AU" altLang="ko-KR" sz="2000" b="0" i="0" u="none" strike="noStrike" cap="none" normalizeH="0" baseline="3000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4</a:t>
            </a:r>
            <a:r>
              <a:rPr lang="en-US" altLang="ko-KR" sz="2000" dirty="0">
                <a:latin typeface="Times New Roman" panose="02020603050405020304" pitchFamily="18" charset="0"/>
                <a:cs typeface="Times New Roman" panose="02020603050405020304" pitchFamily="18" charset="0"/>
              </a:rPr>
              <a:t>, </a:t>
            </a:r>
            <a:r>
              <a:rPr lang="en-US" altLang="ko-KR" sz="2000" dirty="0" err="1">
                <a:latin typeface="Times New Roman" panose="02020603050405020304" pitchFamily="18" charset="0"/>
                <a:cs typeface="Times New Roman" panose="02020603050405020304" pitchFamily="18" charset="0"/>
              </a:rPr>
              <a:t>Cheol</a:t>
            </a:r>
            <a:r>
              <a:rPr lang="en-US" altLang="ko-KR" sz="2000" dirty="0">
                <a:latin typeface="Times New Roman" panose="02020603050405020304" pitchFamily="18" charset="0"/>
                <a:cs typeface="Times New Roman" panose="02020603050405020304" pitchFamily="18" charset="0"/>
              </a:rPr>
              <a:t> Yu</a:t>
            </a:r>
            <a:r>
              <a:rPr lang="en-US" altLang="ko-KR" sz="2000" baseline="30000" dirty="0">
                <a:latin typeface="Times New Roman" panose="02020603050405020304" pitchFamily="18" charset="0"/>
                <a:cs typeface="Times New Roman" panose="02020603050405020304" pitchFamily="18" charset="0"/>
              </a:rPr>
              <a:t>5</a:t>
            </a:r>
            <a:r>
              <a:rPr lang="en-US" altLang="ko-KR" sz="2000" dirty="0">
                <a:latin typeface="Times New Roman" panose="02020603050405020304" pitchFamily="18" charset="0"/>
                <a:cs typeface="Times New Roman" panose="02020603050405020304" pitchFamily="18" charset="0"/>
              </a:rPr>
              <a:t>,</a:t>
            </a:r>
            <a:r>
              <a:rPr lang="en-US" altLang="ko-KR" sz="2000" baseline="30000" dirty="0">
                <a:latin typeface="Times New Roman" panose="02020603050405020304" pitchFamily="18" charset="0"/>
                <a:cs typeface="Times New Roman" panose="02020603050405020304" pitchFamily="18" charset="0"/>
              </a:rPr>
              <a:t> </a:t>
            </a:r>
            <a:r>
              <a:rPr lang="en-US" altLang="ko-KR" sz="2000" dirty="0" err="1">
                <a:latin typeface="Times New Roman" panose="02020603050405020304" pitchFamily="18" charset="0"/>
                <a:cs typeface="Times New Roman" panose="02020603050405020304" pitchFamily="18" charset="0"/>
              </a:rPr>
              <a:t>Yongjae</a:t>
            </a:r>
            <a:r>
              <a:rPr lang="en-US" altLang="ko-KR" sz="2000" dirty="0">
                <a:latin typeface="Times New Roman" panose="02020603050405020304" pitchFamily="18" charset="0"/>
                <a:cs typeface="Times New Roman" panose="02020603050405020304" pitchFamily="18" charset="0"/>
              </a:rPr>
              <a:t> Lim</a:t>
            </a:r>
            <a:r>
              <a:rPr lang="en-US" altLang="ko-KR" sz="2000" baseline="30000" dirty="0">
                <a:latin typeface="Times New Roman" panose="02020603050405020304" pitchFamily="18" charset="0"/>
                <a:cs typeface="Times New Roman" panose="02020603050405020304" pitchFamily="18" charset="0"/>
              </a:rPr>
              <a:t>6</a:t>
            </a:r>
            <a:r>
              <a:rPr lang="en-US" altLang="ko-KR" sz="2000" dirty="0">
                <a:latin typeface="Times New Roman" panose="02020603050405020304" pitchFamily="18" charset="0"/>
                <a:cs typeface="Times New Roman" panose="02020603050405020304" pitchFamily="18" charset="0"/>
              </a:rPr>
              <a:t>,</a:t>
            </a:r>
          </a:p>
          <a:p>
            <a:pPr algn="ctr" latinLnBrk="1"/>
            <a:r>
              <a:rPr lang="en-US" altLang="ko-KR" sz="2000" dirty="0" smtClean="0">
                <a:latin typeface="Times New Roman" panose="02020603050405020304" pitchFamily="18" charset="0"/>
                <a:cs typeface="Times New Roman" panose="02020603050405020304" pitchFamily="18" charset="0"/>
              </a:rPr>
              <a:t>Jae-bum </a:t>
            </a:r>
            <a:r>
              <a:rPr lang="en-US" altLang="ko-KR" sz="2000" dirty="0">
                <a:latin typeface="Times New Roman" panose="02020603050405020304" pitchFamily="18" charset="0"/>
                <a:cs typeface="Times New Roman" panose="02020603050405020304" pitchFamily="18" charset="0"/>
              </a:rPr>
              <a:t>Lee</a:t>
            </a:r>
            <a:r>
              <a:rPr lang="en-US" altLang="ko-KR" sz="2000" baseline="30000" dirty="0">
                <a:latin typeface="Times New Roman" panose="02020603050405020304" pitchFamily="18" charset="0"/>
                <a:cs typeface="Times New Roman" panose="02020603050405020304" pitchFamily="18" charset="0"/>
              </a:rPr>
              <a:t>6</a:t>
            </a:r>
            <a:r>
              <a:rPr lang="en-US" altLang="ko-KR" sz="2000" dirty="0">
                <a:latin typeface="Times New Roman" panose="02020603050405020304" pitchFamily="18" charset="0"/>
                <a:cs typeface="Times New Roman" panose="02020603050405020304" pitchFamily="18" charset="0"/>
              </a:rPr>
              <a:t> and </a:t>
            </a:r>
            <a:r>
              <a:rPr lang="en-US" altLang="ko-KR" sz="2000" dirty="0" err="1">
                <a:latin typeface="Times New Roman" panose="02020603050405020304" pitchFamily="18" charset="0"/>
                <a:cs typeface="Times New Roman" panose="02020603050405020304" pitchFamily="18" charset="0"/>
              </a:rPr>
              <a:t>Soontae</a:t>
            </a:r>
            <a:r>
              <a:rPr lang="en-US" altLang="ko-KR" sz="2000" dirty="0">
                <a:latin typeface="Times New Roman" panose="02020603050405020304" pitchFamily="18" charset="0"/>
                <a:cs typeface="Times New Roman" panose="02020603050405020304" pitchFamily="18" charset="0"/>
              </a:rPr>
              <a:t> Kim</a:t>
            </a:r>
            <a:r>
              <a:rPr lang="en-US" altLang="ko-KR" sz="2000" baseline="30000" dirty="0">
                <a:latin typeface="Times New Roman" panose="02020603050405020304" pitchFamily="18" charset="0"/>
                <a:cs typeface="Times New Roman" panose="02020603050405020304" pitchFamily="18" charset="0"/>
              </a:rPr>
              <a:t>1</a:t>
            </a:r>
            <a:endParaRPr lang="ko-KR" altLang="ko-KR"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57199" y="4457043"/>
            <a:ext cx="7717562" cy="1384995"/>
          </a:xfrm>
          <a:prstGeom prst="rect">
            <a:avLst/>
          </a:prstGeom>
          <a:noFill/>
        </p:spPr>
        <p:txBody>
          <a:bodyPr wrap="none" rtlCol="0">
            <a:spAutoFit/>
          </a:bodyPr>
          <a:lstStyle/>
          <a:p>
            <a:r>
              <a:rPr lang="en-AU" altLang="ko-KR" sz="1400" baseline="30000" dirty="0">
                <a:latin typeface="Times New Roman" panose="02020603050405020304" pitchFamily="18" charset="0"/>
                <a:cs typeface="Times New Roman" panose="02020603050405020304" pitchFamily="18" charset="0"/>
              </a:rPr>
              <a:t>1</a:t>
            </a:r>
            <a:r>
              <a:rPr lang="en-AU" altLang="ko-KR" sz="1400" dirty="0">
                <a:latin typeface="Times New Roman" panose="02020603050405020304" pitchFamily="18" charset="0"/>
                <a:cs typeface="Times New Roman" panose="02020603050405020304" pitchFamily="18" charset="0"/>
              </a:rPr>
              <a:t> Department of Environmental Engineering, Ajou University, Suwon, South Korea</a:t>
            </a:r>
            <a:endParaRPr lang="ko-KR" altLang="ko-KR" sz="1400" dirty="0">
              <a:latin typeface="Times New Roman" panose="02020603050405020304" pitchFamily="18" charset="0"/>
              <a:cs typeface="Times New Roman" panose="02020603050405020304" pitchFamily="18" charset="0"/>
            </a:endParaRPr>
          </a:p>
          <a:p>
            <a:r>
              <a:rPr lang="en-AU" altLang="ko-KR" sz="1400" baseline="30000" dirty="0">
                <a:latin typeface="Times New Roman" panose="02020603050405020304" pitchFamily="18" charset="0"/>
                <a:cs typeface="Times New Roman" panose="02020603050405020304" pitchFamily="18" charset="0"/>
              </a:rPr>
              <a:t>2</a:t>
            </a:r>
            <a:r>
              <a:rPr lang="en-AU" altLang="ko-KR" sz="1400" dirty="0">
                <a:latin typeface="Times New Roman" panose="02020603050405020304" pitchFamily="18" charset="0"/>
                <a:cs typeface="Times New Roman" panose="02020603050405020304" pitchFamily="18" charset="0"/>
              </a:rPr>
              <a:t> </a:t>
            </a:r>
            <a:r>
              <a:rPr lang="en-US" altLang="ko-KR" sz="1400" dirty="0">
                <a:latin typeface="Times New Roman" panose="02020603050405020304" pitchFamily="18" charset="0"/>
                <a:cs typeface="Times New Roman" panose="02020603050405020304" pitchFamily="18" charset="0"/>
              </a:rPr>
              <a:t>Air Resources Laboratory, National Oceanic and Atmospheric Administration, College Park, MD, </a:t>
            </a:r>
            <a:r>
              <a:rPr lang="en-US" altLang="ko-KR" sz="1400" dirty="0" smtClean="0">
                <a:latin typeface="Times New Roman" panose="02020603050405020304" pitchFamily="18" charset="0"/>
                <a:cs typeface="Times New Roman" panose="02020603050405020304" pitchFamily="18" charset="0"/>
              </a:rPr>
              <a:t>USA</a:t>
            </a:r>
            <a:br>
              <a:rPr lang="en-US" altLang="ko-KR" sz="1400" dirty="0" smtClean="0">
                <a:latin typeface="Times New Roman" panose="02020603050405020304" pitchFamily="18" charset="0"/>
                <a:cs typeface="Times New Roman" panose="02020603050405020304" pitchFamily="18" charset="0"/>
              </a:rPr>
            </a:br>
            <a:r>
              <a:rPr lang="en-AU" altLang="ko-KR" sz="1400" baseline="30000" dirty="0" smtClean="0">
                <a:latin typeface="Times New Roman" panose="02020603050405020304" pitchFamily="18" charset="0"/>
                <a:cs typeface="Times New Roman" panose="02020603050405020304" pitchFamily="18" charset="0"/>
              </a:rPr>
              <a:t>3 </a:t>
            </a:r>
            <a:r>
              <a:rPr lang="en-US" altLang="ko-KR" sz="1400" dirty="0" smtClean="0">
                <a:latin typeface="Times New Roman" panose="02020603050405020304" pitchFamily="18" charset="0"/>
                <a:cs typeface="Times New Roman" panose="02020603050405020304" pitchFamily="18" charset="0"/>
              </a:rPr>
              <a:t>Cooperative </a:t>
            </a:r>
            <a:r>
              <a:rPr lang="en-US" altLang="ko-KR" sz="1400" dirty="0">
                <a:latin typeface="Times New Roman" panose="02020603050405020304" pitchFamily="18" charset="0"/>
                <a:cs typeface="Times New Roman" panose="02020603050405020304" pitchFamily="18" charset="0"/>
              </a:rPr>
              <a:t>Institute for Climate and Satellites, University of Maryland, College Park, MD, </a:t>
            </a:r>
            <a:r>
              <a:rPr lang="en-US" altLang="ko-KR" sz="1400" dirty="0" smtClean="0">
                <a:latin typeface="Times New Roman" panose="02020603050405020304" pitchFamily="18" charset="0"/>
                <a:cs typeface="Times New Roman" panose="02020603050405020304" pitchFamily="18" charset="0"/>
              </a:rPr>
              <a:t> </a:t>
            </a:r>
            <a:r>
              <a:rPr lang="en-US" altLang="ko-KR" sz="1400" dirty="0">
                <a:latin typeface="Times New Roman" panose="02020603050405020304" pitchFamily="18" charset="0"/>
                <a:cs typeface="Times New Roman" panose="02020603050405020304" pitchFamily="18" charset="0"/>
              </a:rPr>
              <a:t>USA</a:t>
            </a:r>
            <a:br>
              <a:rPr lang="en-US" altLang="ko-KR" sz="1400" dirty="0">
                <a:latin typeface="Times New Roman" panose="02020603050405020304" pitchFamily="18" charset="0"/>
                <a:cs typeface="Times New Roman" panose="02020603050405020304" pitchFamily="18" charset="0"/>
              </a:rPr>
            </a:br>
            <a:r>
              <a:rPr lang="en-AU" altLang="ko-KR" sz="1400" baseline="30000" dirty="0" smtClean="0">
                <a:latin typeface="Times New Roman" panose="02020603050405020304" pitchFamily="18" charset="0"/>
                <a:cs typeface="Times New Roman" panose="02020603050405020304" pitchFamily="18" charset="0"/>
              </a:rPr>
              <a:t>4 </a:t>
            </a:r>
            <a:r>
              <a:rPr lang="en-AU" altLang="ko-KR" sz="1400" dirty="0" smtClean="0">
                <a:latin typeface="Times New Roman" panose="02020603050405020304" pitchFamily="18" charset="0"/>
                <a:cs typeface="Times New Roman" panose="02020603050405020304" pitchFamily="18" charset="0"/>
              </a:rPr>
              <a:t>Georgia </a:t>
            </a:r>
            <a:r>
              <a:rPr lang="en-AU" altLang="ko-KR" sz="1400" dirty="0">
                <a:latin typeface="Times New Roman" panose="02020603050405020304" pitchFamily="18" charset="0"/>
                <a:cs typeface="Times New Roman" panose="02020603050405020304" pitchFamily="18" charset="0"/>
              </a:rPr>
              <a:t>Environmental Protection Division, Atlanta, Georgia, USA</a:t>
            </a:r>
          </a:p>
          <a:p>
            <a:r>
              <a:rPr lang="en-US" altLang="ko-KR" sz="1400" baseline="30000" dirty="0">
                <a:latin typeface="Times New Roman" panose="02020603050405020304" pitchFamily="18" charset="0"/>
                <a:cs typeface="Times New Roman" panose="02020603050405020304" pitchFamily="18" charset="0"/>
              </a:rPr>
              <a:t>5</a:t>
            </a:r>
            <a:r>
              <a:rPr lang="en-US" altLang="ko-KR" sz="1400" dirty="0">
                <a:latin typeface="Times New Roman" panose="02020603050405020304" pitchFamily="18" charset="0"/>
                <a:cs typeface="Times New Roman" panose="02020603050405020304" pitchFamily="18" charset="0"/>
              </a:rPr>
              <a:t> Air Quality Policy Division, Ministry of Environment, </a:t>
            </a:r>
            <a:r>
              <a:rPr lang="en-US" altLang="ko-KR" sz="1400" dirty="0" err="1">
                <a:latin typeface="Times New Roman" panose="02020603050405020304" pitchFamily="18" charset="0"/>
                <a:cs typeface="Times New Roman" panose="02020603050405020304" pitchFamily="18" charset="0"/>
              </a:rPr>
              <a:t>Sejong</a:t>
            </a:r>
            <a:r>
              <a:rPr lang="en-US" altLang="ko-KR" sz="1400" dirty="0">
                <a:latin typeface="Times New Roman" panose="02020603050405020304" pitchFamily="18" charset="0"/>
                <a:cs typeface="Times New Roman" panose="02020603050405020304" pitchFamily="18" charset="0"/>
              </a:rPr>
              <a:t>, South Korea</a:t>
            </a:r>
            <a:endParaRPr lang="ko-KR" altLang="ko-KR" sz="1400" dirty="0">
              <a:latin typeface="Times New Roman" panose="02020603050405020304" pitchFamily="18" charset="0"/>
              <a:cs typeface="Times New Roman" panose="02020603050405020304" pitchFamily="18" charset="0"/>
            </a:endParaRPr>
          </a:p>
          <a:p>
            <a:r>
              <a:rPr lang="en-US" altLang="ko-KR" sz="1400" baseline="30000" dirty="0">
                <a:latin typeface="Times New Roman" panose="02020603050405020304" pitchFamily="18" charset="0"/>
                <a:cs typeface="Times New Roman" panose="02020603050405020304" pitchFamily="18" charset="0"/>
              </a:rPr>
              <a:t>6</a:t>
            </a:r>
            <a:r>
              <a:rPr lang="en-US" altLang="ko-KR" sz="1400" dirty="0">
                <a:latin typeface="Times New Roman" panose="02020603050405020304" pitchFamily="18" charset="0"/>
                <a:cs typeface="Times New Roman" panose="02020603050405020304" pitchFamily="18" charset="0"/>
              </a:rPr>
              <a:t> National Institute of Environmental Research, Incheon, South </a:t>
            </a:r>
            <a:r>
              <a:rPr lang="en-US" altLang="ko-KR" sz="1400" dirty="0" smtClean="0">
                <a:latin typeface="Times New Roman" panose="02020603050405020304" pitchFamily="18" charset="0"/>
                <a:cs typeface="Times New Roman" panose="02020603050405020304" pitchFamily="18" charset="0"/>
              </a:rPr>
              <a:t>Korea </a:t>
            </a:r>
            <a:endParaRPr lang="ko-KR"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065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Constraints on Isoprene Emissions by Satellite Observation Data</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10</a:t>
            </a:fld>
            <a:endParaRPr lang="ko-KR" altLang="en-US" dirty="0"/>
          </a:p>
        </p:txBody>
      </p:sp>
      <p:sp>
        <p:nvSpPr>
          <p:cNvPr id="49" name="TextBox 48"/>
          <p:cNvSpPr txBox="1"/>
          <p:nvPr/>
        </p:nvSpPr>
        <p:spPr>
          <a:xfrm>
            <a:off x="10161" y="4344632"/>
            <a:ext cx="9144000"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anose="05000000000000000000" pitchFamily="2" charset="2"/>
              </a:rPr>
              <a:t>Formaldehyde (HCHO) is</a:t>
            </a:r>
            <a:r>
              <a:rPr lang="en-US" altLang="ko-KR" dirty="0">
                <a:latin typeface="Times New Roman" panose="02020603050405020304" pitchFamily="18" charset="0"/>
                <a:cs typeface="Times New Roman" panose="02020603050405020304" pitchFamily="18" charset="0"/>
                <a:sym typeface="Wingdings" panose="05000000000000000000" pitchFamily="2" charset="2"/>
              </a:rPr>
              <a:t> formed by oxidation process of </a:t>
            </a:r>
            <a:r>
              <a:rPr lang="en-US" altLang="ko-KR" dirty="0" smtClean="0">
                <a:latin typeface="Times New Roman" panose="02020603050405020304" pitchFamily="18" charset="0"/>
                <a:cs typeface="Times New Roman" panose="02020603050405020304" pitchFamily="18" charset="0"/>
                <a:sym typeface="Wingdings" panose="05000000000000000000" pitchFamily="2" charset="2"/>
              </a:rPr>
              <a:t> NMVOC</a:t>
            </a:r>
            <a:r>
              <a:rPr lang="ko-KR" altLang="en-US"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ko-KR"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ko-KR" dirty="0">
                <a:latin typeface="Times New Roman" panose="02020603050405020304" pitchFamily="18" charset="0"/>
                <a:cs typeface="Times New Roman" panose="02020603050405020304" pitchFamily="18" charset="0"/>
                <a:sym typeface="Wingdings" panose="05000000000000000000" pitchFamily="2" charset="2"/>
              </a:rPr>
              <a:t>Palmer et al., 2003). </a:t>
            </a:r>
          </a:p>
          <a:p>
            <a:pPr marL="285750" indent="-285750">
              <a:lnSpc>
                <a:spcPct val="150000"/>
              </a:lnSpc>
              <a:buFont typeface="Arial" panose="020B0604020202020204" pitchFamily="34" charset="0"/>
              <a:buChar char="•"/>
            </a:pPr>
            <a:r>
              <a:rPr lang="en-US" altLang="ko-KR" dirty="0">
                <a:latin typeface="Times New Roman" panose="02020603050405020304" pitchFamily="18" charset="0"/>
                <a:cs typeface="Times New Roman" panose="02020603050405020304" pitchFamily="18" charset="0"/>
                <a:sym typeface="Wingdings" panose="05000000000000000000" pitchFamily="2" charset="2"/>
              </a:rPr>
              <a:t>Isoprene is one of the dominant VOC species of the oxidation process </a:t>
            </a:r>
            <a:r>
              <a:rPr lang="da-DK" altLang="ko-KR" dirty="0">
                <a:latin typeface="Times New Roman" panose="02020603050405020304" pitchFamily="18" charset="0"/>
                <a:cs typeface="Times New Roman" panose="02020603050405020304" pitchFamily="18" charset="0"/>
              </a:rPr>
              <a:t>(Barkley et al. 2013; Palmer et al. 2006, 2003; Shim et al. </a:t>
            </a:r>
            <a:r>
              <a:rPr lang="en-US" altLang="ko-KR" dirty="0">
                <a:latin typeface="Times New Roman" panose="02020603050405020304" pitchFamily="18" charset="0"/>
                <a:cs typeface="Times New Roman" panose="02020603050405020304" pitchFamily="18" charset="0"/>
              </a:rPr>
              <a:t>2005)</a:t>
            </a:r>
            <a:r>
              <a:rPr lang="en-US" altLang="ko-KR" dirty="0">
                <a:latin typeface="Times New Roman" panose="02020603050405020304" pitchFamily="18" charset="0"/>
                <a:cs typeface="Times New Roman" panose="02020603050405020304" pitchFamily="18" charset="0"/>
                <a:sym typeface="Wingdings" panose="05000000000000000000" pitchFamily="2" charset="2"/>
              </a:rPr>
              <a:t>. </a:t>
            </a:r>
            <a:endParaRPr lang="en-US" dirty="0">
              <a:latin typeface="Times New Roman" panose="02020603050405020304" pitchFamily="18" charset="0"/>
              <a:cs typeface="Times New Roman" panose="02020603050405020304" pitchFamily="18" charset="0"/>
            </a:endParaRPr>
          </a:p>
        </p:txBody>
      </p:sp>
      <p:sp>
        <p:nvSpPr>
          <p:cNvPr id="13" name="직사각형 12"/>
          <p:cNvSpPr/>
          <p:nvPr/>
        </p:nvSpPr>
        <p:spPr>
          <a:xfrm>
            <a:off x="282964" y="748285"/>
            <a:ext cx="6211227" cy="461665"/>
          </a:xfrm>
          <a:prstGeom prst="rect">
            <a:avLst/>
          </a:prstGeom>
        </p:spPr>
        <p:txBody>
          <a:bodyPr wrap="square">
            <a:spAutoFit/>
          </a:bodyPr>
          <a:lstStyle/>
          <a:p>
            <a:pPr marL="285750" indent="-285750">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HCHO VCD related VOC species</a:t>
            </a:r>
            <a:endParaRPr lang="ko-KR" altLang="en-US" sz="2400" dirty="0">
              <a:latin typeface="Times New Roman" panose="02020603050405020304" pitchFamily="18" charset="0"/>
              <a:cs typeface="Times New Roman" panose="02020603050405020304" pitchFamily="18" charset="0"/>
            </a:endParaRPr>
          </a:p>
        </p:txBody>
      </p:sp>
      <p:sp>
        <p:nvSpPr>
          <p:cNvPr id="5" name="직사각형 4"/>
          <p:cNvSpPr/>
          <p:nvPr/>
        </p:nvSpPr>
        <p:spPr>
          <a:xfrm>
            <a:off x="300590" y="2099126"/>
            <a:ext cx="2152324" cy="4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Vegetation</a:t>
            </a:r>
            <a:endParaRPr lang="ko-KR" altLang="en-US" dirty="0">
              <a:solidFill>
                <a:schemeClr val="tx1"/>
              </a:solidFill>
              <a:latin typeface="Times New Roman" panose="02020603050405020304" pitchFamily="18" charset="0"/>
              <a:cs typeface="Times New Roman" panose="02020603050405020304" pitchFamily="18" charset="0"/>
            </a:endParaRPr>
          </a:p>
        </p:txBody>
      </p:sp>
      <p:sp>
        <p:nvSpPr>
          <p:cNvPr id="14" name="직사각형 13"/>
          <p:cNvSpPr/>
          <p:nvPr/>
        </p:nvSpPr>
        <p:spPr>
          <a:xfrm>
            <a:off x="300590" y="2685675"/>
            <a:ext cx="2152324" cy="4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Anthropogenic</a:t>
            </a:r>
            <a:endParaRPr lang="ko-KR" altLang="en-US" dirty="0">
              <a:solidFill>
                <a:schemeClr val="tx1"/>
              </a:solidFill>
              <a:latin typeface="Times New Roman" panose="02020603050405020304" pitchFamily="18" charset="0"/>
              <a:cs typeface="Times New Roman" panose="02020603050405020304" pitchFamily="18" charset="0"/>
            </a:endParaRPr>
          </a:p>
        </p:txBody>
      </p:sp>
      <p:sp>
        <p:nvSpPr>
          <p:cNvPr id="16" name="직사각형 15"/>
          <p:cNvSpPr/>
          <p:nvPr/>
        </p:nvSpPr>
        <p:spPr>
          <a:xfrm>
            <a:off x="300590" y="1357087"/>
            <a:ext cx="2152324" cy="617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Major Source of NMVOC</a:t>
            </a:r>
            <a:endParaRPr lang="ko-KR" altLang="en-US" dirty="0">
              <a:solidFill>
                <a:schemeClr val="tx1"/>
              </a:solidFill>
              <a:latin typeface="Times New Roman" panose="02020603050405020304" pitchFamily="18" charset="0"/>
              <a:cs typeface="Times New Roman" panose="02020603050405020304" pitchFamily="18" charset="0"/>
            </a:endParaRPr>
          </a:p>
        </p:txBody>
      </p:sp>
      <p:sp>
        <p:nvSpPr>
          <p:cNvPr id="17" name="직사각형 16"/>
          <p:cNvSpPr/>
          <p:nvPr/>
        </p:nvSpPr>
        <p:spPr>
          <a:xfrm>
            <a:off x="2834493" y="2331356"/>
            <a:ext cx="1716896" cy="1158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Oxidation</a:t>
            </a:r>
          </a:p>
          <a:p>
            <a:pPr algn="ctr"/>
            <a:r>
              <a:rPr lang="en-US" altLang="ko-KR" dirty="0">
                <a:solidFill>
                  <a:schemeClr val="tx1"/>
                </a:solidFill>
                <a:latin typeface="Times New Roman" panose="02020603050405020304" pitchFamily="18" charset="0"/>
                <a:cs typeface="Times New Roman" panose="02020603050405020304" pitchFamily="18" charset="0"/>
              </a:rPr>
              <a:t>Process</a:t>
            </a:r>
          </a:p>
          <a:p>
            <a:pPr algn="ctr"/>
            <a:r>
              <a:rPr lang="en-US" altLang="ko-KR" dirty="0">
                <a:solidFill>
                  <a:schemeClr val="tx1"/>
                </a:solidFill>
                <a:latin typeface="Times New Roman" panose="02020603050405020304" pitchFamily="18" charset="0"/>
                <a:cs typeface="Times New Roman" panose="02020603050405020304" pitchFamily="18" charset="0"/>
              </a:rPr>
              <a:t>(OH·, O</a:t>
            </a:r>
            <a:r>
              <a:rPr lang="en-US" altLang="ko-KR" baseline="-25000" dirty="0">
                <a:solidFill>
                  <a:schemeClr val="tx1"/>
                </a:solidFill>
                <a:latin typeface="Times New Roman" panose="02020603050405020304" pitchFamily="18" charset="0"/>
                <a:cs typeface="Times New Roman" panose="02020603050405020304" pitchFamily="18" charset="0"/>
              </a:rPr>
              <a:t>3</a:t>
            </a:r>
            <a:r>
              <a:rPr lang="en-US" altLang="ko-KR" dirty="0">
                <a:solidFill>
                  <a:schemeClr val="tx1"/>
                </a:solidFill>
                <a:latin typeface="Times New Roman" panose="02020603050405020304" pitchFamily="18" charset="0"/>
                <a:cs typeface="Times New Roman" panose="02020603050405020304" pitchFamily="18" charset="0"/>
              </a:rPr>
              <a:t>, NO</a:t>
            </a:r>
            <a:r>
              <a:rPr lang="en-US" altLang="ko-KR" baseline="-25000" dirty="0">
                <a:solidFill>
                  <a:schemeClr val="tx1"/>
                </a:solidFill>
                <a:latin typeface="Times New Roman" panose="02020603050405020304" pitchFamily="18" charset="0"/>
                <a:cs typeface="Times New Roman" panose="02020603050405020304" pitchFamily="18" charset="0"/>
              </a:rPr>
              <a:t>3</a:t>
            </a:r>
            <a:r>
              <a:rPr lang="en-US" altLang="ko-KR" dirty="0">
                <a:solidFill>
                  <a:schemeClr val="tx1"/>
                </a:solidFill>
                <a:latin typeface="Times New Roman" panose="02020603050405020304" pitchFamily="18" charset="0"/>
                <a:cs typeface="Times New Roman" panose="02020603050405020304" pitchFamily="18" charset="0"/>
              </a:rPr>
              <a:t>)</a:t>
            </a:r>
            <a:endParaRPr lang="ko-KR" altLang="en-US" dirty="0">
              <a:solidFill>
                <a:schemeClr val="tx1"/>
              </a:solidFill>
              <a:latin typeface="Times New Roman" panose="02020603050405020304" pitchFamily="18" charset="0"/>
              <a:cs typeface="Times New Roman" panose="02020603050405020304" pitchFamily="18" charset="0"/>
            </a:endParaRPr>
          </a:p>
        </p:txBody>
      </p:sp>
      <p:sp>
        <p:nvSpPr>
          <p:cNvPr id="18" name="직사각형 17"/>
          <p:cNvSpPr/>
          <p:nvPr/>
        </p:nvSpPr>
        <p:spPr>
          <a:xfrm>
            <a:off x="4922992" y="2331356"/>
            <a:ext cx="1716896" cy="1158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HCHO</a:t>
            </a:r>
            <a:endParaRPr lang="ko-KR" altLang="en-US" dirty="0">
              <a:solidFill>
                <a:schemeClr val="tx1"/>
              </a:solidFill>
              <a:latin typeface="Times New Roman" panose="02020603050405020304" pitchFamily="18" charset="0"/>
              <a:cs typeface="Times New Roman" panose="02020603050405020304" pitchFamily="18" charset="0"/>
            </a:endParaRPr>
          </a:p>
        </p:txBody>
      </p:sp>
      <p:sp>
        <p:nvSpPr>
          <p:cNvPr id="19" name="직사각형 18"/>
          <p:cNvSpPr/>
          <p:nvPr/>
        </p:nvSpPr>
        <p:spPr>
          <a:xfrm>
            <a:off x="7203883" y="1455493"/>
            <a:ext cx="1716896" cy="1158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Satellite</a:t>
            </a:r>
          </a:p>
          <a:p>
            <a:pPr algn="ctr"/>
            <a:r>
              <a:rPr lang="en-US" altLang="ko-KR" dirty="0">
                <a:solidFill>
                  <a:schemeClr val="tx1"/>
                </a:solidFill>
                <a:latin typeface="Times New Roman" panose="02020603050405020304" pitchFamily="18" charset="0"/>
                <a:cs typeface="Times New Roman" panose="02020603050405020304" pitchFamily="18" charset="0"/>
              </a:rPr>
              <a:t>observation</a:t>
            </a:r>
            <a:endParaRPr lang="ko-KR" altLang="en-US" dirty="0">
              <a:solidFill>
                <a:schemeClr val="tx1"/>
              </a:solidFill>
              <a:latin typeface="Times New Roman" panose="02020603050405020304" pitchFamily="18" charset="0"/>
              <a:cs typeface="Times New Roman" panose="02020603050405020304" pitchFamily="18" charset="0"/>
            </a:endParaRPr>
          </a:p>
        </p:txBody>
      </p:sp>
      <p:sp>
        <p:nvSpPr>
          <p:cNvPr id="20" name="직사각형 19"/>
          <p:cNvSpPr/>
          <p:nvPr/>
        </p:nvSpPr>
        <p:spPr>
          <a:xfrm>
            <a:off x="7203883" y="2847273"/>
            <a:ext cx="1716896" cy="1158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Model</a:t>
            </a:r>
          </a:p>
          <a:p>
            <a:pPr algn="ctr"/>
            <a:r>
              <a:rPr lang="en-US" altLang="ko-KR" dirty="0">
                <a:solidFill>
                  <a:schemeClr val="tx1"/>
                </a:solidFill>
                <a:latin typeface="Times New Roman" panose="02020603050405020304" pitchFamily="18" charset="0"/>
                <a:cs typeface="Times New Roman" panose="02020603050405020304" pitchFamily="18" charset="0"/>
              </a:rPr>
              <a:t>simulation</a:t>
            </a:r>
            <a:endParaRPr lang="ko-KR" altLang="en-US" dirty="0">
              <a:solidFill>
                <a:schemeClr val="tx1"/>
              </a:solidFill>
              <a:latin typeface="Times New Roman" panose="02020603050405020304" pitchFamily="18" charset="0"/>
              <a:cs typeface="Times New Roman" panose="02020603050405020304" pitchFamily="18" charset="0"/>
            </a:endParaRPr>
          </a:p>
        </p:txBody>
      </p:sp>
      <p:cxnSp>
        <p:nvCxnSpPr>
          <p:cNvPr id="7" name="직선 화살표 연결선 6"/>
          <p:cNvCxnSpPr>
            <a:stCxn id="20" idx="1"/>
            <a:endCxn id="18" idx="3"/>
          </p:cNvCxnSpPr>
          <p:nvPr/>
        </p:nvCxnSpPr>
        <p:spPr>
          <a:xfrm flipH="1" flipV="1">
            <a:off x="6639888" y="2910646"/>
            <a:ext cx="563995" cy="515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a:stCxn id="19" idx="1"/>
            <a:endCxn id="18" idx="3"/>
          </p:cNvCxnSpPr>
          <p:nvPr/>
        </p:nvCxnSpPr>
        <p:spPr>
          <a:xfrm flipH="1">
            <a:off x="6639888" y="2034783"/>
            <a:ext cx="563995" cy="875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꺾인 연결선 23"/>
          <p:cNvCxnSpPr>
            <a:stCxn id="5" idx="3"/>
            <a:endCxn id="17" idx="1"/>
          </p:cNvCxnSpPr>
          <p:nvPr/>
        </p:nvCxnSpPr>
        <p:spPr>
          <a:xfrm>
            <a:off x="2452914" y="2324098"/>
            <a:ext cx="381579" cy="58654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a:stCxn id="17" idx="3"/>
            <a:endCxn id="18" idx="1"/>
          </p:cNvCxnSpPr>
          <p:nvPr/>
        </p:nvCxnSpPr>
        <p:spPr>
          <a:xfrm>
            <a:off x="4551389" y="2910646"/>
            <a:ext cx="3716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300590" y="3282187"/>
            <a:ext cx="2152324" cy="4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Biomass burning</a:t>
            </a:r>
            <a:endParaRPr lang="ko-KR" altLang="en-US" dirty="0">
              <a:solidFill>
                <a:schemeClr val="tx1"/>
              </a:solidFill>
              <a:latin typeface="Times New Roman" panose="02020603050405020304" pitchFamily="18" charset="0"/>
              <a:cs typeface="Times New Roman" panose="02020603050405020304" pitchFamily="18" charset="0"/>
            </a:endParaRPr>
          </a:p>
        </p:txBody>
      </p:sp>
      <p:cxnSp>
        <p:nvCxnSpPr>
          <p:cNvPr id="35" name="꺾인 연결선 34"/>
          <p:cNvCxnSpPr>
            <a:stCxn id="34" idx="3"/>
            <a:endCxn id="17" idx="1"/>
          </p:cNvCxnSpPr>
          <p:nvPr/>
        </p:nvCxnSpPr>
        <p:spPr>
          <a:xfrm flipV="1">
            <a:off x="2452914" y="2910646"/>
            <a:ext cx="381579" cy="59651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a:stCxn id="14" idx="3"/>
            <a:endCxn id="17" idx="1"/>
          </p:cNvCxnSpPr>
          <p:nvPr/>
        </p:nvCxnSpPr>
        <p:spPr>
          <a:xfrm flipV="1">
            <a:off x="2452914" y="2910646"/>
            <a:ext cx="38157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075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Simulation  List</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11</a:t>
            </a:fld>
            <a:endParaRPr lang="ko-KR" altLang="en-US" dirty="0"/>
          </a:p>
        </p:txBody>
      </p:sp>
      <p:sp>
        <p:nvSpPr>
          <p:cNvPr id="47" name="직사각형 46"/>
          <p:cNvSpPr/>
          <p:nvPr/>
        </p:nvSpPr>
        <p:spPr>
          <a:xfrm>
            <a:off x="450840" y="833324"/>
            <a:ext cx="8574822" cy="4524315"/>
          </a:xfrm>
          <a:prstGeom prst="rect">
            <a:avLst/>
          </a:prstGeom>
        </p:spPr>
        <p:txBody>
          <a:bodyPr wrap="square">
            <a:spAutoFit/>
          </a:bodyPr>
          <a:lstStyle/>
          <a:p>
            <a:pPr>
              <a:lnSpc>
                <a:spcPct val="200000"/>
              </a:lnSpc>
            </a:pPr>
            <a:r>
              <a:rPr lang="en-US" altLang="ko-KR" sz="2400" dirty="0">
                <a:latin typeface="Times New Roman" panose="02020603050405020304" pitchFamily="18" charset="0"/>
                <a:cs typeface="Times New Roman" panose="02020603050405020304" pitchFamily="18" charset="0"/>
              </a:rPr>
              <a:t>1. Base simulation</a:t>
            </a:r>
          </a:p>
          <a:p>
            <a:pPr>
              <a:lnSpc>
                <a:spcPct val="200000"/>
              </a:lnSpc>
            </a:pPr>
            <a:r>
              <a:rPr lang="en-US" altLang="ko-KR" sz="2400" dirty="0">
                <a:latin typeface="Times New Roman" panose="02020603050405020304" pitchFamily="18" charset="0"/>
                <a:cs typeface="Times New Roman" panose="02020603050405020304" pitchFamily="18" charset="0"/>
              </a:rPr>
              <a:t>2. NOx emission </a:t>
            </a:r>
            <a:r>
              <a:rPr lang="en-US" altLang="ko-KR" sz="2400" dirty="0" smtClean="0">
                <a:latin typeface="Times New Roman" panose="02020603050405020304" pitchFamily="18" charset="0"/>
                <a:cs typeface="Times New Roman" panose="02020603050405020304" pitchFamily="18" charset="0"/>
              </a:rPr>
              <a:t>revised </a:t>
            </a:r>
            <a:r>
              <a:rPr lang="en-US" altLang="ko-KR" sz="2400" dirty="0">
                <a:latin typeface="Times New Roman" panose="02020603050405020304" pitchFamily="18" charset="0"/>
                <a:cs typeface="Times New Roman" panose="02020603050405020304" pitchFamily="18" charset="0"/>
              </a:rPr>
              <a:t>run (based on NO</a:t>
            </a:r>
            <a:r>
              <a:rPr lang="en-US" altLang="ko-KR" sz="2400" baseline="-25000" dirty="0">
                <a:latin typeface="Times New Roman" panose="02020603050405020304" pitchFamily="18" charset="0"/>
                <a:cs typeface="Times New Roman" panose="02020603050405020304" pitchFamily="18" charset="0"/>
              </a:rPr>
              <a:t>2</a:t>
            </a:r>
            <a:r>
              <a:rPr lang="en-US" altLang="ko-KR" sz="2400" dirty="0">
                <a:latin typeface="Times New Roman" panose="02020603050405020304" pitchFamily="18" charset="0"/>
                <a:cs typeface="Times New Roman" panose="02020603050405020304" pitchFamily="18" charset="0"/>
              </a:rPr>
              <a:t> VCD)</a:t>
            </a:r>
          </a:p>
          <a:p>
            <a:r>
              <a:rPr lang="en-US" altLang="ko-KR" sz="2400" dirty="0">
                <a:latin typeface="Times New Roman" panose="02020603050405020304" pitchFamily="18" charset="0"/>
                <a:cs typeface="Times New Roman" panose="02020603050405020304" pitchFamily="18" charset="0"/>
              </a:rPr>
              <a:t>    - 2.1 All areas in the domain except South Korea</a:t>
            </a:r>
          </a:p>
          <a:p>
            <a:r>
              <a:rPr lang="en-US" altLang="ko-KR" sz="2400" dirty="0">
                <a:latin typeface="Times New Roman" panose="02020603050405020304" pitchFamily="18" charset="0"/>
                <a:cs typeface="Times New Roman" panose="02020603050405020304" pitchFamily="18" charset="0"/>
              </a:rPr>
              <a:t>    - 2.2 South Korea only</a:t>
            </a:r>
          </a:p>
          <a:p>
            <a:r>
              <a:rPr lang="en-US" altLang="ko-KR" sz="2400" dirty="0">
                <a:latin typeface="Times New Roman" panose="02020603050405020304" pitchFamily="18" charset="0"/>
                <a:cs typeface="Times New Roman" panose="02020603050405020304" pitchFamily="18" charset="0"/>
              </a:rPr>
              <a:t>    - 2.3 All areas in the domain</a:t>
            </a:r>
          </a:p>
          <a:p>
            <a:pPr>
              <a:lnSpc>
                <a:spcPct val="150000"/>
              </a:lnSpc>
            </a:pPr>
            <a:r>
              <a:rPr lang="en-US" altLang="ko-KR" sz="2400" dirty="0">
                <a:latin typeface="Times New Roman" panose="02020603050405020304" pitchFamily="18" charset="0"/>
                <a:cs typeface="Times New Roman" panose="02020603050405020304" pitchFamily="18" charset="0"/>
              </a:rPr>
              <a:t>3. Isoprene emission revised run (based on HCHO VCD)</a:t>
            </a:r>
          </a:p>
          <a:p>
            <a:pPr>
              <a:lnSpc>
                <a:spcPct val="150000"/>
              </a:lnSpc>
            </a:pPr>
            <a:r>
              <a:rPr lang="en-US" altLang="ko-KR" sz="2400" dirty="0">
                <a:latin typeface="Times New Roman" panose="02020603050405020304" pitchFamily="18" charset="0"/>
                <a:cs typeface="Times New Roman" panose="02020603050405020304" pitchFamily="18" charset="0"/>
              </a:rPr>
              <a:t>    - All areas in the domain</a:t>
            </a:r>
          </a:p>
          <a:p>
            <a:pPr>
              <a:lnSpc>
                <a:spcPct val="200000"/>
              </a:lnSpc>
            </a:pPr>
            <a:r>
              <a:rPr lang="en-US" altLang="ko-KR" sz="2400" dirty="0">
                <a:latin typeface="Times New Roman" panose="02020603050405020304" pitchFamily="18" charset="0"/>
                <a:cs typeface="Times New Roman" panose="02020603050405020304" pitchFamily="18" charset="0"/>
              </a:rPr>
              <a:t>4. NOx and isoprene emission revised run (combine 2.3 &amp; 3.1)</a:t>
            </a:r>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6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Inventory Based and OMI-Constrained NOx Emission</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12</a:t>
            </a:fld>
            <a:endParaRPr lang="ko-KR" altLang="en-US" dirty="0"/>
          </a:p>
        </p:txBody>
      </p:sp>
      <p:graphicFrame>
        <p:nvGraphicFramePr>
          <p:cNvPr id="29" name="표 28"/>
          <p:cNvGraphicFramePr>
            <a:graphicFrameLocks noGrp="1"/>
          </p:cNvGraphicFramePr>
          <p:nvPr>
            <p:extLst>
              <p:ext uri="{D42A27DB-BD31-4B8C-83A1-F6EECF244321}">
                <p14:modId xmlns:p14="http://schemas.microsoft.com/office/powerpoint/2010/main" val="2239017590"/>
              </p:ext>
            </p:extLst>
          </p:nvPr>
        </p:nvGraphicFramePr>
        <p:xfrm>
          <a:off x="301083" y="3958888"/>
          <a:ext cx="8653345" cy="1333246"/>
        </p:xfrm>
        <a:graphic>
          <a:graphicData uri="http://schemas.openxmlformats.org/drawingml/2006/table">
            <a:tbl>
              <a:tblPr>
                <a:tableStyleId>{5940675A-B579-460E-94D1-54222C63F5DA}</a:tableStyleId>
              </a:tblPr>
              <a:tblGrid>
                <a:gridCol w="1730669">
                  <a:extLst>
                    <a:ext uri="{9D8B030D-6E8A-4147-A177-3AD203B41FA5}">
                      <a16:colId xmlns="" xmlns:a16="http://schemas.microsoft.com/office/drawing/2014/main" val="20000"/>
                    </a:ext>
                  </a:extLst>
                </a:gridCol>
                <a:gridCol w="1730669">
                  <a:extLst>
                    <a:ext uri="{9D8B030D-6E8A-4147-A177-3AD203B41FA5}">
                      <a16:colId xmlns="" xmlns:a16="http://schemas.microsoft.com/office/drawing/2014/main" val="20001"/>
                    </a:ext>
                  </a:extLst>
                </a:gridCol>
                <a:gridCol w="1730669">
                  <a:extLst>
                    <a:ext uri="{9D8B030D-6E8A-4147-A177-3AD203B41FA5}">
                      <a16:colId xmlns="" xmlns:a16="http://schemas.microsoft.com/office/drawing/2014/main" val="20002"/>
                    </a:ext>
                  </a:extLst>
                </a:gridCol>
                <a:gridCol w="1730669">
                  <a:extLst>
                    <a:ext uri="{9D8B030D-6E8A-4147-A177-3AD203B41FA5}">
                      <a16:colId xmlns="" xmlns:a16="http://schemas.microsoft.com/office/drawing/2014/main" val="20003"/>
                    </a:ext>
                  </a:extLst>
                </a:gridCol>
                <a:gridCol w="1730669">
                  <a:extLst>
                    <a:ext uri="{9D8B030D-6E8A-4147-A177-3AD203B41FA5}">
                      <a16:colId xmlns="" xmlns:a16="http://schemas.microsoft.com/office/drawing/2014/main" val="20004"/>
                    </a:ext>
                  </a:extLst>
                </a:gridCol>
              </a:tblGrid>
              <a:tr h="407079">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Total</a:t>
                      </a: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NOx</a:t>
                      </a: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emission</a:t>
                      </a:r>
                    </a:p>
                    <a:p>
                      <a:pPr algn="ctr" fontAlgn="ct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during this study</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(Unit: Ton)</a:t>
                      </a:r>
                      <a:endParaRPr lang="ko-KR"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algn="ctr" fontAlgn="ctr"/>
                      <a:r>
                        <a:rPr lang="en-US" sz="1400" b="0" u="none" strike="noStrike" dirty="0">
                          <a:effectLst/>
                          <a:latin typeface="Times New Roman" panose="02020603050405020304" pitchFamily="18" charset="0"/>
                          <a:cs typeface="Times New Roman" panose="02020603050405020304" pitchFamily="18" charset="0"/>
                        </a:rPr>
                        <a:t>NE China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b="0" u="none" strike="noStrike" dirty="0">
                          <a:effectLst/>
                          <a:latin typeface="Times New Roman" panose="02020603050405020304" pitchFamily="18" charset="0"/>
                          <a:cs typeface="Times New Roman" panose="02020603050405020304" pitchFamily="18" charset="0"/>
                        </a:rPr>
                        <a:t>Beijing (china)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b="0" u="none" strike="noStrike" dirty="0">
                          <a:effectLst/>
                          <a:latin typeface="Times New Roman" panose="02020603050405020304" pitchFamily="18" charset="0"/>
                          <a:cs typeface="Times New Roman" panose="02020603050405020304" pitchFamily="18" charset="0"/>
                        </a:rPr>
                        <a:t>Shanghai (China)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b="0" u="none" strike="noStrike" dirty="0">
                          <a:effectLst/>
                          <a:latin typeface="Times New Roman" panose="02020603050405020304" pitchFamily="18" charset="0"/>
                          <a:cs typeface="Times New Roman" panose="02020603050405020304" pitchFamily="18" charset="0"/>
                        </a:rPr>
                        <a:t>SMA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extLst>
                  <a:ext uri="{0D108BD9-81ED-4DB2-BD59-A6C34878D82A}">
                    <a16:rowId xmlns="" xmlns:a16="http://schemas.microsoft.com/office/drawing/2014/main" val="10000"/>
                  </a:ext>
                </a:extLst>
              </a:tr>
              <a:tr h="247396">
                <a:tc>
                  <a:txBody>
                    <a:bodyPr/>
                    <a:lstStyle/>
                    <a:p>
                      <a:pPr algn="ctr" fontAlgn="ctr"/>
                      <a:r>
                        <a:rPr lang="en-US" sz="1400" b="0" u="none" strike="noStrike">
                          <a:effectLst/>
                          <a:latin typeface="Times New Roman" panose="02020603050405020304" pitchFamily="18" charset="0"/>
                          <a:cs typeface="Times New Roman" panose="02020603050405020304" pitchFamily="18" charset="0"/>
                        </a:rPr>
                        <a:t>Inventory based</a:t>
                      </a:r>
                      <a:endParaRPr lang="en-US"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73,882</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1,125</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3,760</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767</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247396">
                <a:tc>
                  <a:txBody>
                    <a:bodyPr/>
                    <a:lstStyle/>
                    <a:p>
                      <a:pPr algn="ctr" fontAlgn="ctr"/>
                      <a:r>
                        <a:rPr lang="en-US" sz="1400" b="0" u="none" strike="noStrike">
                          <a:effectLst/>
                          <a:latin typeface="Times New Roman" panose="02020603050405020304" pitchFamily="18" charset="0"/>
                          <a:cs typeface="Times New Roman" panose="02020603050405020304" pitchFamily="18" charset="0"/>
                        </a:rPr>
                        <a:t>OMI-constrained</a:t>
                      </a:r>
                      <a:endParaRPr lang="en-US"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94,220</a:t>
                      </a:r>
                    </a:p>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(28% increase)</a:t>
                      </a: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522</a:t>
                      </a:r>
                    </a:p>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(54% decrease)</a:t>
                      </a: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1,137</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dirty="0">
                          <a:solidFill>
                            <a:srgbClr val="000000"/>
                          </a:solidFill>
                          <a:effectLst/>
                          <a:latin typeface="Times New Roman" panose="02020603050405020304" pitchFamily="18" charset="0"/>
                          <a:ea typeface="+mn-ea"/>
                          <a:cs typeface="Times New Roman" panose="02020603050405020304" pitchFamily="18" charset="0"/>
                        </a:rPr>
                        <a:t>(70% decrease)</a:t>
                      </a:r>
                    </a:p>
                  </a:txBody>
                  <a:tcPr marL="9525" marR="9525" marT="9525" marB="0" anchor="ctr"/>
                </a:tc>
                <a:tc>
                  <a:txBody>
                    <a:bodyPr/>
                    <a:lstStyle/>
                    <a:p>
                      <a:pPr algn="ctr" fontAlgn="ctr"/>
                      <a:r>
                        <a:rPr lang="en-US" altLang="ko-KR" sz="1400" b="0" u="none" strike="noStrike" dirty="0">
                          <a:effectLst/>
                          <a:latin typeface="Times New Roman" panose="02020603050405020304" pitchFamily="18" charset="0"/>
                          <a:cs typeface="Times New Roman" panose="02020603050405020304" pitchFamily="18" charset="0"/>
                        </a:rPr>
                        <a:t>1,086</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dirty="0">
                          <a:solidFill>
                            <a:srgbClr val="000000"/>
                          </a:solidFill>
                          <a:effectLst/>
                          <a:latin typeface="Times New Roman" panose="02020603050405020304" pitchFamily="18" charset="0"/>
                          <a:ea typeface="+mn-ea"/>
                          <a:cs typeface="Times New Roman" panose="02020603050405020304" pitchFamily="18" charset="0"/>
                        </a:rPr>
                        <a:t>(42% increase)</a:t>
                      </a:r>
                    </a:p>
                  </a:txBody>
                  <a:tcPr marL="9525" marR="9525" marT="9525" marB="0" anchor="ctr"/>
                </a:tc>
                <a:extLst>
                  <a:ext uri="{0D108BD9-81ED-4DB2-BD59-A6C34878D82A}">
                    <a16:rowId xmlns="" xmlns:a16="http://schemas.microsoft.com/office/drawing/2014/main" val="10002"/>
                  </a:ext>
                </a:extLst>
              </a:tr>
            </a:tbl>
          </a:graphicData>
        </a:graphic>
      </p:graphicFrame>
      <p:pic>
        <p:nvPicPr>
          <p:cNvPr id="30" name="그림 29"/>
          <p:cNvPicPr>
            <a:picLocks noChangeAspect="1"/>
          </p:cNvPicPr>
          <p:nvPr/>
        </p:nvPicPr>
        <p:blipFill rotWithShape="1">
          <a:blip r:embed="rId3">
            <a:extLst>
              <a:ext uri="{28A0092B-C50C-407E-A947-70E740481C1C}">
                <a14:useLocalDpi xmlns:a14="http://schemas.microsoft.com/office/drawing/2010/main" val="0"/>
              </a:ext>
            </a:extLst>
          </a:blip>
          <a:srcRect t="13624" r="8794" b="14940"/>
          <a:stretch/>
        </p:blipFill>
        <p:spPr>
          <a:xfrm>
            <a:off x="751955" y="959006"/>
            <a:ext cx="7550881" cy="2945247"/>
          </a:xfrm>
          <a:prstGeom prst="rect">
            <a:avLst/>
          </a:prstGeom>
        </p:spPr>
      </p:pic>
      <p:sp>
        <p:nvSpPr>
          <p:cNvPr id="31" name="TextBox 30"/>
          <p:cNvSpPr txBox="1"/>
          <p:nvPr/>
        </p:nvSpPr>
        <p:spPr>
          <a:xfrm>
            <a:off x="152868" y="5287685"/>
            <a:ext cx="8943277" cy="830997"/>
          </a:xfrm>
          <a:prstGeom prst="rect">
            <a:avLst/>
          </a:prstGeom>
          <a:noFill/>
        </p:spPr>
        <p:txBody>
          <a:bodyPr wrap="square" rtlCol="0">
            <a:spAutoFit/>
          </a:bodyPr>
          <a:lstStyle/>
          <a:p>
            <a:pPr defTabSz="914400" latinLnBrk="1">
              <a:lnSpc>
                <a:spcPct val="150000"/>
              </a:lnSpc>
              <a:defRPr/>
            </a:pPr>
            <a:r>
              <a:rPr lang="en-US" altLang="ko-KR" sz="1600" dirty="0">
                <a:latin typeface="Times New Roman" panose="02020603050405020304" pitchFamily="18" charset="0"/>
                <a:cs typeface="Times New Roman" panose="02020603050405020304" pitchFamily="18" charset="0"/>
              </a:rPr>
              <a:t>The total NOx emission for the Northeast China region is increased 28%. However, In some megacities (i.e., Beijing, Shanghai) NOx emissions decreased up to 70% compare by CREATE 2015 inventory.</a:t>
            </a:r>
            <a:endParaRPr lang="en-US" altLang="ko-KR" sz="1400" dirty="0">
              <a:latin typeface="Times New Roman" panose="02020603050405020304" pitchFamily="18" charset="0"/>
              <a:cs typeface="Times New Roman" panose="02020603050405020304" pitchFamily="18" charset="0"/>
            </a:endParaRPr>
          </a:p>
        </p:txBody>
      </p:sp>
      <p:sp>
        <p:nvSpPr>
          <p:cNvPr id="32" name="직사각형 31"/>
          <p:cNvSpPr/>
          <p:nvPr/>
        </p:nvSpPr>
        <p:spPr>
          <a:xfrm>
            <a:off x="4527395" y="599636"/>
            <a:ext cx="3502305" cy="369332"/>
          </a:xfrm>
          <a:prstGeom prst="rect">
            <a:avLst/>
          </a:prstGeom>
        </p:spPr>
        <p:txBody>
          <a:bodyPr wrap="none">
            <a:spAutoFit/>
          </a:bodyPr>
          <a:lstStyle/>
          <a:p>
            <a:r>
              <a:rPr lang="en-US" altLang="ko-KR" dirty="0">
                <a:latin typeface="Times New Roman" panose="02020603050405020304" pitchFamily="18" charset="0"/>
                <a:cs typeface="Times New Roman" panose="02020603050405020304" pitchFamily="18" charset="0"/>
              </a:rPr>
              <a:t>OMI Constrained – Inventory based</a:t>
            </a:r>
            <a:endParaRPr lang="ko-KR" altLang="en-US" dirty="0">
              <a:latin typeface="Times New Roman" panose="02020603050405020304" pitchFamily="18" charset="0"/>
              <a:cs typeface="Times New Roman" panose="02020603050405020304" pitchFamily="18" charset="0"/>
            </a:endParaRPr>
          </a:p>
        </p:txBody>
      </p:sp>
      <p:sp>
        <p:nvSpPr>
          <p:cNvPr id="33" name="직사각형 32"/>
          <p:cNvSpPr/>
          <p:nvPr/>
        </p:nvSpPr>
        <p:spPr>
          <a:xfrm>
            <a:off x="858451" y="599636"/>
            <a:ext cx="2573461" cy="369332"/>
          </a:xfrm>
          <a:prstGeom prst="rect">
            <a:avLst/>
          </a:prstGeom>
        </p:spPr>
        <p:txBody>
          <a:bodyPr wrap="none">
            <a:spAutoFit/>
          </a:bodyPr>
          <a:lstStyle/>
          <a:p>
            <a:r>
              <a:rPr lang="en-US" altLang="ko-KR" dirty="0">
                <a:latin typeface="Times New Roman" panose="02020603050405020304" pitchFamily="18" charset="0"/>
                <a:cs typeface="Times New Roman" panose="02020603050405020304" pitchFamily="18" charset="0"/>
              </a:rPr>
              <a:t>Inventory based emission</a:t>
            </a:r>
            <a:endParaRPr lang="ko-KR" altLang="en-US" dirty="0">
              <a:latin typeface="Times New Roman" panose="02020603050405020304" pitchFamily="18" charset="0"/>
              <a:cs typeface="Times New Roman" panose="02020603050405020304" pitchFamily="18" charset="0"/>
            </a:endParaRPr>
          </a:p>
        </p:txBody>
      </p:sp>
      <p:sp>
        <p:nvSpPr>
          <p:cNvPr id="34" name="직사각형 33"/>
          <p:cNvSpPr/>
          <p:nvPr/>
        </p:nvSpPr>
        <p:spPr>
          <a:xfrm>
            <a:off x="123280" y="993347"/>
            <a:ext cx="800219" cy="461665"/>
          </a:xfrm>
          <a:prstGeom prst="rect">
            <a:avLst/>
          </a:prstGeom>
        </p:spPr>
        <p:txBody>
          <a:bodyPr wrap="none">
            <a:spAutoFit/>
          </a:bodyPr>
          <a:lstStyle/>
          <a:p>
            <a:r>
              <a:rPr lang="en-US" altLang="ko-KR" sz="2400" b="1" dirty="0">
                <a:latin typeface="Times New Roman" panose="02020603050405020304" pitchFamily="18" charset="0"/>
                <a:cs typeface="Times New Roman" panose="02020603050405020304" pitchFamily="18" charset="0"/>
              </a:rPr>
              <a:t>NOx</a:t>
            </a:r>
            <a:endParaRPr lang="ko-KR" altLang="en-US" sz="2400" b="1" dirty="0">
              <a:latin typeface="Times New Roman" panose="02020603050405020304" pitchFamily="18" charset="0"/>
              <a:cs typeface="Times New Roman" panose="02020603050405020304" pitchFamily="18" charset="0"/>
            </a:endParaRPr>
          </a:p>
        </p:txBody>
      </p:sp>
      <p:sp>
        <p:nvSpPr>
          <p:cNvPr id="35" name="타원 34"/>
          <p:cNvSpPr/>
          <p:nvPr/>
        </p:nvSpPr>
        <p:spPr>
          <a:xfrm>
            <a:off x="5731727" y="1954071"/>
            <a:ext cx="167268" cy="156117"/>
          </a:xfrm>
          <a:prstGeom prst="ellipse">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p:cNvSpPr/>
          <p:nvPr/>
        </p:nvSpPr>
        <p:spPr>
          <a:xfrm>
            <a:off x="5969503" y="2661279"/>
            <a:ext cx="167268" cy="156117"/>
          </a:xfrm>
          <a:prstGeom prst="ellipse">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p:cNvSpPr/>
          <p:nvPr/>
        </p:nvSpPr>
        <p:spPr>
          <a:xfrm>
            <a:off x="6374316" y="2202435"/>
            <a:ext cx="167268" cy="156117"/>
          </a:xfrm>
          <a:prstGeom prst="ellipse">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9" name="직선 화살표 연결선 38"/>
          <p:cNvCxnSpPr>
            <a:stCxn id="35" idx="3"/>
          </p:cNvCxnSpPr>
          <p:nvPr/>
        </p:nvCxnSpPr>
        <p:spPr>
          <a:xfrm flipH="1">
            <a:off x="4848225" y="2087325"/>
            <a:ext cx="907998" cy="18169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a:stCxn id="36" idx="4"/>
          </p:cNvCxnSpPr>
          <p:nvPr/>
        </p:nvCxnSpPr>
        <p:spPr>
          <a:xfrm>
            <a:off x="6053137" y="2817396"/>
            <a:ext cx="225410" cy="10868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a:stCxn id="37" idx="4"/>
          </p:cNvCxnSpPr>
          <p:nvPr/>
        </p:nvCxnSpPr>
        <p:spPr>
          <a:xfrm>
            <a:off x="6457950" y="2358552"/>
            <a:ext cx="1419225" cy="154570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randombar(horizontal)">
                                      <p:cBhvr>
                                        <p:cTn id="16" dur="500"/>
                                        <p:tgtEl>
                                          <p:spTgt spid="39"/>
                                        </p:tgtEl>
                                      </p:cBhvr>
                                    </p:animEffec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rotWithShape="1">
          <a:blip r:embed="rId3">
            <a:extLst>
              <a:ext uri="{28A0092B-C50C-407E-A947-70E740481C1C}">
                <a14:useLocalDpi xmlns:a14="http://schemas.microsoft.com/office/drawing/2010/main" val="0"/>
              </a:ext>
            </a:extLst>
          </a:blip>
          <a:srcRect l="45554" t="12763" r="1" b="-12176"/>
          <a:stretch/>
        </p:blipFill>
        <p:spPr>
          <a:xfrm>
            <a:off x="5942396" y="1661838"/>
            <a:ext cx="3148665" cy="2862980"/>
          </a:xfrm>
          <a:prstGeom prst="rect">
            <a:avLst/>
          </a:prstGeom>
        </p:spPr>
      </p:pic>
      <p:pic>
        <p:nvPicPr>
          <p:cNvPr id="7" name="그림 6"/>
          <p:cNvPicPr>
            <a:picLocks noChangeAspect="1"/>
          </p:cNvPicPr>
          <p:nvPr/>
        </p:nvPicPr>
        <p:blipFill rotWithShape="1">
          <a:blip r:embed="rId4">
            <a:extLst>
              <a:ext uri="{28A0092B-C50C-407E-A947-70E740481C1C}">
                <a14:useLocalDpi xmlns:a14="http://schemas.microsoft.com/office/drawing/2010/main" val="0"/>
              </a:ext>
            </a:extLst>
          </a:blip>
          <a:srcRect t="6784" r="8794"/>
          <a:stretch/>
        </p:blipFill>
        <p:spPr>
          <a:xfrm>
            <a:off x="406670" y="1470859"/>
            <a:ext cx="5274642" cy="2684628"/>
          </a:xfrm>
          <a:prstGeom prst="rect">
            <a:avLst/>
          </a:prstGeom>
        </p:spPr>
      </p:pic>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Effect of NOx Emission Adjustment except South Korea</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64993"/>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latin typeface="Times New Roman" panose="02020603050405020304" pitchFamily="18" charset="0"/>
                <a:cs typeface="Times New Roman" panose="02020603050405020304" pitchFamily="18" charset="0"/>
              </a:rPr>
              <a:t>13</a:t>
            </a:fld>
            <a:endParaRPr lang="ko-KR" alt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58657" y="4198426"/>
            <a:ext cx="8353873"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Beijing and Shanghai are overestimated, while other china regions are </a:t>
            </a:r>
            <a:r>
              <a:rPr lang="en-US" altLang="ko-KR" sz="1600" dirty="0" smtClean="0">
                <a:latin typeface="Times New Roman" panose="02020603050405020304" pitchFamily="18" charset="0"/>
                <a:cs typeface="Times New Roman" panose="02020603050405020304" pitchFamily="18" charset="0"/>
              </a:rPr>
              <a:t>underestimated.</a:t>
            </a:r>
            <a:endParaRPr lang="en-US" altLang="ko-KR"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600" dirty="0" smtClean="0">
                <a:latin typeface="Times New Roman" panose="02020603050405020304" pitchFamily="18" charset="0"/>
                <a:cs typeface="Times New Roman" panose="02020603050405020304" pitchFamily="18" charset="0"/>
              </a:rPr>
              <a:t>After </a:t>
            </a:r>
            <a:r>
              <a:rPr lang="en-US" altLang="ko-KR" sz="1600" dirty="0">
                <a:latin typeface="Times New Roman" panose="02020603050405020304" pitchFamily="18" charset="0"/>
                <a:cs typeface="Times New Roman" panose="02020603050405020304" pitchFamily="18" charset="0"/>
              </a:rPr>
              <a:t>the emission adjustment,  the NO</a:t>
            </a:r>
            <a:r>
              <a:rPr lang="en-US" altLang="ko-KR" sz="1600" baseline="-25000" dirty="0">
                <a:latin typeface="Times New Roman" panose="02020603050405020304" pitchFamily="18" charset="0"/>
                <a:cs typeface="Times New Roman" panose="02020603050405020304" pitchFamily="18" charset="0"/>
              </a:rPr>
              <a:t>2</a:t>
            </a:r>
            <a:r>
              <a:rPr lang="en-US" altLang="ko-KR" sz="1600" dirty="0">
                <a:latin typeface="Times New Roman" panose="02020603050405020304" pitchFamily="18" charset="0"/>
                <a:cs typeface="Times New Roman" panose="02020603050405020304" pitchFamily="18" charset="0"/>
              </a:rPr>
              <a:t> concentration was decreased in </a:t>
            </a:r>
            <a:r>
              <a:rPr lang="en-US" altLang="ko-KR" sz="1600" dirty="0" smtClean="0">
                <a:latin typeface="Times New Roman" panose="02020603050405020304" pitchFamily="18" charset="0"/>
                <a:cs typeface="Times New Roman" panose="02020603050405020304" pitchFamily="18" charset="0"/>
              </a:rPr>
              <a:t>Beijing </a:t>
            </a:r>
            <a:r>
              <a:rPr lang="en-US" altLang="ko-KR" sz="1600" dirty="0">
                <a:latin typeface="Times New Roman" panose="02020603050405020304" pitchFamily="18" charset="0"/>
                <a:cs typeface="Times New Roman" panose="02020603050405020304" pitchFamily="18" charset="0"/>
              </a:rPr>
              <a:t>and </a:t>
            </a:r>
            <a:r>
              <a:rPr lang="en-US" altLang="ko-KR" sz="1600" dirty="0" smtClean="0">
                <a:latin typeface="Times New Roman" panose="02020603050405020304" pitchFamily="18" charset="0"/>
                <a:cs typeface="Times New Roman" panose="02020603050405020304" pitchFamily="18" charset="0"/>
              </a:rPr>
              <a:t> Shanghai area while </a:t>
            </a:r>
            <a:r>
              <a:rPr lang="en-US" altLang="ko-KR" sz="1600" dirty="0">
                <a:latin typeface="Times New Roman" panose="02020603050405020304" pitchFamily="18" charset="0"/>
                <a:cs typeface="Times New Roman" panose="02020603050405020304" pitchFamily="18" charset="0"/>
              </a:rPr>
              <a:t>increased in the other areas.</a:t>
            </a:r>
          </a:p>
          <a:p>
            <a:pPr marL="285750" indent="-285750">
              <a:lnSpc>
                <a:spcPct val="150000"/>
              </a:lnSpc>
              <a:buFont typeface="Arial" panose="020B0604020202020204" pitchFamily="34" charset="0"/>
              <a:buChar char="•"/>
            </a:pPr>
            <a:r>
              <a:rPr lang="en-US" altLang="ko-KR" sz="1600" dirty="0" smtClean="0">
                <a:latin typeface="Times New Roman" panose="02020603050405020304" pitchFamily="18" charset="0"/>
                <a:cs typeface="Times New Roman" panose="02020603050405020304" pitchFamily="18" charset="0"/>
              </a:rPr>
              <a:t>An overall bias of NO</a:t>
            </a:r>
            <a:r>
              <a:rPr lang="en-US" altLang="ko-KR" sz="1600" baseline="-25000" dirty="0" smtClean="0">
                <a:latin typeface="Times New Roman" panose="02020603050405020304" pitchFamily="18" charset="0"/>
                <a:cs typeface="Times New Roman" panose="02020603050405020304" pitchFamily="18" charset="0"/>
              </a:rPr>
              <a:t>2</a:t>
            </a:r>
            <a:r>
              <a:rPr lang="en-US" altLang="ko-KR" sz="1600" dirty="0" smtClean="0">
                <a:latin typeface="Times New Roman" panose="02020603050405020304" pitchFamily="18" charset="0"/>
                <a:cs typeface="Times New Roman" panose="02020603050405020304" pitchFamily="18" charset="0"/>
              </a:rPr>
              <a:t> is reduced.</a:t>
            </a:r>
            <a:endParaRPr lang="en-US" altLang="ko-KR"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21838" y="842214"/>
            <a:ext cx="807720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NO</a:t>
            </a:r>
            <a:r>
              <a:rPr lang="en-US" altLang="ko-KR" b="1" baseline="-25000" dirty="0">
                <a:latin typeface="Times New Roman" panose="02020603050405020304" pitchFamily="18" charset="0"/>
                <a:cs typeface="Times New Roman" panose="02020603050405020304" pitchFamily="18" charset="0"/>
              </a:rPr>
              <a:t>2</a:t>
            </a:r>
            <a:r>
              <a:rPr lang="en-US" altLang="ko-KR" b="1" dirty="0">
                <a:latin typeface="Times New Roman" panose="02020603050405020304" pitchFamily="18" charset="0"/>
                <a:cs typeface="Times New Roman" panose="02020603050405020304" pitchFamily="18" charset="0"/>
              </a:rPr>
              <a:t> period mean concentration</a:t>
            </a:r>
            <a:r>
              <a:rPr lang="ko-KR" altLang="en-US" b="1" dirty="0">
                <a:latin typeface="Times New Roman" panose="02020603050405020304" pitchFamily="18" charset="0"/>
                <a:cs typeface="Times New Roman" panose="02020603050405020304" pitchFamily="18" charset="0"/>
              </a:rPr>
              <a:t> </a:t>
            </a:r>
            <a:r>
              <a:rPr lang="en-US" altLang="ko-KR" b="1" dirty="0">
                <a:latin typeface="Times New Roman" panose="02020603050405020304" pitchFamily="18" charset="0"/>
                <a:cs typeface="Times New Roman" panose="02020603050405020304" pitchFamily="18" charset="0"/>
              </a:rPr>
              <a:t>(2015. 05. 01 ~ 08. 31)</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12937" y="1338673"/>
            <a:ext cx="2604694" cy="323165"/>
          </a:xfrm>
          <a:prstGeom prst="rect">
            <a:avLst/>
          </a:prstGeom>
          <a:solidFill>
            <a:schemeClr val="bg1"/>
          </a:solidFill>
        </p:spPr>
        <p:txBody>
          <a:bodyPr wrap="square" rtlCol="0">
            <a:spAutoFit/>
          </a:bodyPr>
          <a:lstStyle/>
          <a:p>
            <a:r>
              <a:rPr lang="en-US" altLang="ko-KR" sz="1500" b="1" dirty="0">
                <a:latin typeface="Times New Roman" panose="02020603050405020304" pitchFamily="18" charset="0"/>
                <a:cs typeface="Times New Roman" panose="02020603050405020304" pitchFamily="18" charset="0"/>
              </a:rPr>
              <a:t>(a) OBS &amp; </a:t>
            </a:r>
            <a:r>
              <a:rPr lang="en-US" altLang="ko-KR" sz="1500" b="1" dirty="0" smtClean="0">
                <a:latin typeface="Times New Roman" panose="02020603050405020304" pitchFamily="18" charset="0"/>
                <a:cs typeface="Times New Roman" panose="02020603050405020304" pitchFamily="18" charset="0"/>
              </a:rPr>
              <a:t>Base simulation</a:t>
            </a:r>
            <a:endParaRPr lang="ko-KR" altLang="en-US" sz="15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013262" y="1348198"/>
            <a:ext cx="2604694" cy="323165"/>
          </a:xfrm>
          <a:prstGeom prst="rect">
            <a:avLst/>
          </a:prstGeom>
          <a:solidFill>
            <a:schemeClr val="bg1"/>
          </a:solidFill>
        </p:spPr>
        <p:txBody>
          <a:bodyPr wrap="square" rtlCol="0">
            <a:spAutoFit/>
          </a:bodyPr>
          <a:lstStyle/>
          <a:p>
            <a:r>
              <a:rPr lang="en-US" altLang="ko-KR" sz="1500" b="1" dirty="0">
                <a:latin typeface="Times New Roman" panose="02020603050405020304" pitchFamily="18" charset="0"/>
                <a:cs typeface="Times New Roman" panose="02020603050405020304" pitchFamily="18" charset="0"/>
              </a:rPr>
              <a:t>(b) Bias of base simulation</a:t>
            </a:r>
            <a:endParaRPr lang="ko-KR" altLang="en-US" sz="15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681312" y="1338377"/>
            <a:ext cx="3416968" cy="323165"/>
          </a:xfrm>
          <a:prstGeom prst="rect">
            <a:avLst/>
          </a:prstGeom>
          <a:solidFill>
            <a:schemeClr val="bg1"/>
          </a:solidFill>
        </p:spPr>
        <p:txBody>
          <a:bodyPr wrap="square" rtlCol="0">
            <a:spAutoFit/>
          </a:bodyPr>
          <a:lstStyle/>
          <a:p>
            <a:r>
              <a:rPr lang="en-US" altLang="ko-KR" sz="1500" b="1" dirty="0">
                <a:latin typeface="Times New Roman" panose="02020603050405020304" pitchFamily="18" charset="0"/>
                <a:cs typeface="Times New Roman" panose="02020603050405020304" pitchFamily="18" charset="0"/>
              </a:rPr>
              <a:t>(c) </a:t>
            </a:r>
            <a:r>
              <a:rPr lang="en-US" altLang="ko-KR" sz="1500" b="1" dirty="0" smtClean="0">
                <a:latin typeface="Times New Roman" panose="02020603050405020304" pitchFamily="18" charset="0"/>
                <a:cs typeface="Times New Roman" panose="02020603050405020304" pitchFamily="18" charset="0"/>
              </a:rPr>
              <a:t>Bias of  NOx adjust </a:t>
            </a:r>
            <a:r>
              <a:rPr lang="en-US" altLang="ko-KR" sz="1500" b="1" dirty="0">
                <a:latin typeface="Times New Roman" panose="02020603050405020304" pitchFamily="18" charset="0"/>
                <a:cs typeface="Times New Roman" panose="02020603050405020304" pitchFamily="18" charset="0"/>
              </a:rPr>
              <a:t>simulation</a:t>
            </a:r>
            <a:endParaRPr lang="ko-KR" altLang="en-US" sz="1500" b="1" dirty="0">
              <a:latin typeface="Times New Roman" panose="02020603050405020304" pitchFamily="18" charset="0"/>
              <a:cs typeface="Times New Roman" panose="02020603050405020304" pitchFamily="18" charset="0"/>
            </a:endParaRPr>
          </a:p>
        </p:txBody>
      </p:sp>
      <p:cxnSp>
        <p:nvCxnSpPr>
          <p:cNvPr id="8" name="직선 화살표 연결선 7"/>
          <p:cNvCxnSpPr/>
          <p:nvPr/>
        </p:nvCxnSpPr>
        <p:spPr>
          <a:xfrm flipH="1" flipV="1">
            <a:off x="4213459" y="2901869"/>
            <a:ext cx="625642" cy="673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p:cNvCxnSpPr/>
          <p:nvPr/>
        </p:nvCxnSpPr>
        <p:spPr>
          <a:xfrm flipH="1">
            <a:off x="3939139" y="1950518"/>
            <a:ext cx="86627" cy="3741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flipH="1" flipV="1">
            <a:off x="7111866" y="2931796"/>
            <a:ext cx="625642" cy="673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flipH="1">
            <a:off x="6837546" y="1980445"/>
            <a:ext cx="86627" cy="3741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46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Effect of NOx Emission Adjustment except South Korea:</a:t>
            </a:r>
            <a:endParaRPr lang="ko-KR" altLang="en-US" sz="2000" dirty="0">
              <a:solidFill>
                <a:schemeClr val="tx1"/>
              </a:solidFill>
              <a:latin typeface="Times New Roman" panose="02020603050405020304" pitchFamily="18" charset="0"/>
              <a:cs typeface="Times New Roman" panose="02020603050405020304" pitchFamily="18" charset="0"/>
            </a:endParaRPr>
          </a:p>
          <a:p>
            <a:pPr algn="ctr"/>
            <a:r>
              <a:rPr lang="en-US" altLang="ko-KR" sz="2000" dirty="0">
                <a:solidFill>
                  <a:schemeClr val="tx1"/>
                </a:solidFill>
                <a:latin typeface="Times New Roman" panose="02020603050405020304" pitchFamily="18" charset="0"/>
                <a:cs typeface="Times New Roman" panose="02020603050405020304" pitchFamily="18" charset="0"/>
              </a:rPr>
              <a:t>Shanghai and Beijing, NO</a:t>
            </a:r>
            <a:r>
              <a:rPr lang="en-US" altLang="ko-KR" sz="2000" baseline="-25000" dirty="0">
                <a:solidFill>
                  <a:schemeClr val="tx1"/>
                </a:solidFill>
                <a:latin typeface="Times New Roman" panose="02020603050405020304" pitchFamily="18" charset="0"/>
                <a:cs typeface="Times New Roman" panose="02020603050405020304" pitchFamily="18" charset="0"/>
              </a:rPr>
              <a:t>2</a:t>
            </a:r>
            <a:r>
              <a:rPr lang="en-US" altLang="ko-KR" sz="2000" dirty="0">
                <a:solidFill>
                  <a:schemeClr val="tx1"/>
                </a:solidFill>
                <a:latin typeface="Times New Roman" panose="02020603050405020304" pitchFamily="18" charset="0"/>
                <a:cs typeface="Times New Roman" panose="02020603050405020304" pitchFamily="18" charset="0"/>
              </a:rPr>
              <a:t>, Daily Mean</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latin typeface="Times New Roman" panose="02020603050405020304" pitchFamily="18" charset="0"/>
                <a:cs typeface="Times New Roman" panose="02020603050405020304" pitchFamily="18" charset="0"/>
              </a:rPr>
              <a:t>14</a:t>
            </a:fld>
            <a:endParaRPr lang="ko-KR"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7558" y="676707"/>
            <a:ext cx="807720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NO</a:t>
            </a:r>
            <a:r>
              <a:rPr lang="en-US" altLang="ko-KR" b="1" baseline="-25000" dirty="0" smtClean="0">
                <a:latin typeface="Times New Roman" panose="02020603050405020304" pitchFamily="18" charset="0"/>
                <a:cs typeface="Times New Roman" panose="02020603050405020304" pitchFamily="18" charset="0"/>
              </a:rPr>
              <a:t>2</a:t>
            </a:r>
            <a:r>
              <a:rPr lang="en-US" altLang="ko-KR" b="1" dirty="0" smtClean="0">
                <a:latin typeface="Times New Roman" panose="02020603050405020304" pitchFamily="18" charset="0"/>
                <a:cs typeface="Times New Roman" panose="02020603050405020304" pitchFamily="18" charset="0"/>
              </a:rPr>
              <a:t> </a:t>
            </a:r>
            <a:r>
              <a:rPr lang="en-US" altLang="ko-KR" b="1" dirty="0">
                <a:latin typeface="Times New Roman" panose="02020603050405020304" pitchFamily="18" charset="0"/>
                <a:cs typeface="Times New Roman" panose="02020603050405020304" pitchFamily="18" charset="0"/>
              </a:rPr>
              <a:t>daily mean concentration</a:t>
            </a:r>
            <a:r>
              <a:rPr lang="ko-KR" altLang="en-US" b="1" dirty="0">
                <a:latin typeface="Times New Roman" panose="02020603050405020304" pitchFamily="18" charset="0"/>
                <a:cs typeface="Times New Roman" panose="02020603050405020304" pitchFamily="18" charset="0"/>
              </a:rPr>
              <a:t> </a:t>
            </a:r>
            <a:r>
              <a:rPr lang="en-US" altLang="ko-KR" b="1" dirty="0">
                <a:latin typeface="Times New Roman" panose="02020603050405020304" pitchFamily="18" charset="0"/>
                <a:cs typeface="Times New Roman" panose="02020603050405020304" pitchFamily="18" charset="0"/>
              </a:rPr>
              <a:t>(2015. 05. 01 ~ 08. 31)</a:t>
            </a:r>
            <a:endParaRPr lang="ko-KR" altLang="en-US" b="1" dirty="0">
              <a:latin typeface="Times New Roman" panose="02020603050405020304" pitchFamily="18" charset="0"/>
              <a:cs typeface="Times New Roman" panose="02020603050405020304" pitchFamily="18" charset="0"/>
            </a:endParaRPr>
          </a:p>
        </p:txBody>
      </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58" y="3701971"/>
            <a:ext cx="8640000" cy="2309875"/>
          </a:xfrm>
          <a:prstGeom prst="rect">
            <a:avLst/>
          </a:prstGeom>
        </p:spPr>
      </p:pic>
      <p:pic>
        <p:nvPicPr>
          <p:cNvPr id="8" name="그림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58" y="1203384"/>
            <a:ext cx="8640000" cy="2309875"/>
          </a:xfrm>
          <a:prstGeom prst="rect">
            <a:avLst/>
          </a:prstGeom>
        </p:spPr>
      </p:pic>
      <p:sp>
        <p:nvSpPr>
          <p:cNvPr id="3" name="직사각형 2"/>
          <p:cNvSpPr/>
          <p:nvPr/>
        </p:nvSpPr>
        <p:spPr>
          <a:xfrm>
            <a:off x="5712008" y="2734734"/>
            <a:ext cx="1415772"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36 ppb</a:t>
            </a:r>
            <a:endParaRPr lang="ko-KR" altLang="en-US" dirty="0"/>
          </a:p>
        </p:txBody>
      </p:sp>
      <p:sp>
        <p:nvSpPr>
          <p:cNvPr id="10" name="직사각형 9"/>
          <p:cNvSpPr/>
          <p:nvPr/>
        </p:nvSpPr>
        <p:spPr>
          <a:xfrm>
            <a:off x="7506909" y="2734737"/>
            <a:ext cx="1300356"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9 ppb</a:t>
            </a:r>
            <a:endParaRPr lang="ko-KR" altLang="en-US" dirty="0"/>
          </a:p>
        </p:txBody>
      </p:sp>
      <p:sp>
        <p:nvSpPr>
          <p:cNvPr id="11" name="직사각형 10"/>
          <p:cNvSpPr/>
          <p:nvPr/>
        </p:nvSpPr>
        <p:spPr>
          <a:xfrm>
            <a:off x="5728944" y="5274687"/>
            <a:ext cx="1415772"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26 ppb</a:t>
            </a:r>
            <a:endParaRPr lang="ko-KR" altLang="en-US" dirty="0"/>
          </a:p>
        </p:txBody>
      </p:sp>
      <p:sp>
        <p:nvSpPr>
          <p:cNvPr id="13" name="직사각형 12"/>
          <p:cNvSpPr/>
          <p:nvPr/>
        </p:nvSpPr>
        <p:spPr>
          <a:xfrm>
            <a:off x="7523845" y="5274690"/>
            <a:ext cx="1300356"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4 ppb</a:t>
            </a:r>
            <a:endParaRPr lang="ko-KR" altLang="en-US" dirty="0"/>
          </a:p>
        </p:txBody>
      </p:sp>
    </p:spTree>
    <p:extLst>
      <p:ext uri="{BB962C8B-B14F-4D97-AF65-F5344CB8AC3E}">
        <p14:creationId xmlns:p14="http://schemas.microsoft.com/office/powerpoint/2010/main" val="218993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Effect of NOx Emission Adjustment except South Korea:</a:t>
            </a:r>
            <a:endParaRPr lang="ko-KR" altLang="en-US" sz="2000" dirty="0">
              <a:solidFill>
                <a:schemeClr val="tx1"/>
              </a:solidFill>
              <a:latin typeface="Times New Roman" panose="02020603050405020304" pitchFamily="18" charset="0"/>
              <a:cs typeface="Times New Roman" panose="02020603050405020304" pitchFamily="18" charset="0"/>
            </a:endParaRPr>
          </a:p>
          <a:p>
            <a:pPr algn="ctr"/>
            <a:r>
              <a:rPr lang="en-US" altLang="ko-KR" sz="2000" dirty="0">
                <a:solidFill>
                  <a:schemeClr val="tx1"/>
                </a:solidFill>
                <a:latin typeface="Times New Roman" panose="02020603050405020304" pitchFamily="18" charset="0"/>
                <a:cs typeface="Times New Roman" panose="02020603050405020304" pitchFamily="18" charset="0"/>
              </a:rPr>
              <a:t>Shanghai, MDA8 O</a:t>
            </a:r>
            <a:r>
              <a:rPr lang="en-US" altLang="ko-KR" sz="2000" baseline="-25000" dirty="0">
                <a:solidFill>
                  <a:schemeClr val="tx1"/>
                </a:solidFill>
                <a:latin typeface="Times New Roman" panose="02020603050405020304" pitchFamily="18" charset="0"/>
                <a:cs typeface="Times New Roman" panose="02020603050405020304" pitchFamily="18" charset="0"/>
              </a:rPr>
              <a:t>3</a:t>
            </a:r>
            <a:endParaRPr lang="ko-KR"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15</a:t>
            </a:fld>
            <a:endParaRPr lang="ko-KR"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0" y="802640"/>
            <a:ext cx="9000000" cy="541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직사각형 2"/>
          <p:cNvSpPr/>
          <p:nvPr/>
        </p:nvSpPr>
        <p:spPr>
          <a:xfrm>
            <a:off x="4775199" y="3710247"/>
            <a:ext cx="4257040" cy="2308324"/>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altLang="ko-KR" dirty="0">
                <a:latin typeface="Times New Roman" panose="02020603050405020304" pitchFamily="18" charset="0"/>
                <a:cs typeface="Times New Roman" panose="02020603050405020304" pitchFamily="18" charset="0"/>
              </a:rPr>
              <a:t>Comparisons of simulated O</a:t>
            </a:r>
            <a:r>
              <a:rPr lang="en-US" altLang="ko-KR" baseline="-25000" dirty="0">
                <a:latin typeface="Times New Roman" panose="02020603050405020304" pitchFamily="18" charset="0"/>
                <a:cs typeface="Times New Roman" panose="02020603050405020304" pitchFamily="18" charset="0"/>
              </a:rPr>
              <a:t>3</a:t>
            </a:r>
            <a:r>
              <a:rPr lang="en-US" altLang="ko-KR" dirty="0">
                <a:latin typeface="Times New Roman" panose="02020603050405020304" pitchFamily="18" charset="0"/>
                <a:cs typeface="Times New Roman" panose="02020603050405020304" pitchFamily="18" charset="0"/>
              </a:rPr>
              <a:t> concentrations to the observed concentrations show consistent </a:t>
            </a:r>
            <a:r>
              <a:rPr lang="en-US" altLang="ko-KR" u="sng" dirty="0" smtClean="0">
                <a:latin typeface="Times New Roman" panose="02020603050405020304" pitchFamily="18" charset="0"/>
                <a:cs typeface="Times New Roman" panose="02020603050405020304" pitchFamily="18" charset="0"/>
              </a:rPr>
              <a:t>under-predictions</a:t>
            </a:r>
          </a:p>
          <a:p>
            <a:pPr marL="285750" indent="-285750" fontAlgn="auto">
              <a:spcBef>
                <a:spcPts val="0"/>
              </a:spcBef>
              <a:spcAft>
                <a:spcPts val="0"/>
              </a:spcAft>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en-US" altLang="ko-KR" dirty="0" smtClean="0">
                <a:latin typeface="Times New Roman" panose="02020603050405020304" pitchFamily="18" charset="0"/>
                <a:cs typeface="Times New Roman" panose="02020603050405020304" pitchFamily="18" charset="0"/>
              </a:rPr>
              <a:t>In </a:t>
            </a:r>
            <a:r>
              <a:rPr lang="en-US" altLang="ko-KR" dirty="0">
                <a:latin typeface="Times New Roman" panose="02020603050405020304" pitchFamily="18" charset="0"/>
                <a:cs typeface="Times New Roman" panose="02020603050405020304" pitchFamily="18" charset="0"/>
              </a:rPr>
              <a:t>case of Ozone, the correlation coefficient is also improved</a:t>
            </a:r>
          </a:p>
          <a:p>
            <a:endParaRPr lang="ko-KR" altLang="en-US" dirty="0"/>
          </a:p>
        </p:txBody>
      </p:sp>
      <p:sp>
        <p:nvSpPr>
          <p:cNvPr id="8" name="직사각형 7"/>
          <p:cNvSpPr/>
          <p:nvPr/>
        </p:nvSpPr>
        <p:spPr>
          <a:xfrm>
            <a:off x="1123165" y="6087468"/>
            <a:ext cx="1665841"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-30.8 ppb</a:t>
            </a:r>
            <a:endParaRPr lang="ko-KR" altLang="en-US" dirty="0"/>
          </a:p>
        </p:txBody>
      </p:sp>
      <p:sp>
        <p:nvSpPr>
          <p:cNvPr id="10" name="직사각형 9"/>
          <p:cNvSpPr/>
          <p:nvPr/>
        </p:nvSpPr>
        <p:spPr>
          <a:xfrm>
            <a:off x="3324458" y="6104404"/>
            <a:ext cx="1473480"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0.3 ppb</a:t>
            </a:r>
            <a:endParaRPr lang="ko-KR" altLang="en-US" dirty="0"/>
          </a:p>
        </p:txBody>
      </p:sp>
      <p:cxnSp>
        <p:nvCxnSpPr>
          <p:cNvPr id="6" name="직선 화살표 연결선 5"/>
          <p:cNvCxnSpPr/>
          <p:nvPr/>
        </p:nvCxnSpPr>
        <p:spPr>
          <a:xfrm flipV="1">
            <a:off x="2082800" y="4605867"/>
            <a:ext cx="931333" cy="169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타원 6"/>
          <p:cNvSpPr/>
          <p:nvPr/>
        </p:nvSpPr>
        <p:spPr>
          <a:xfrm>
            <a:off x="4572000" y="1253067"/>
            <a:ext cx="1286933" cy="8128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4" name="타원 13"/>
          <p:cNvSpPr/>
          <p:nvPr/>
        </p:nvSpPr>
        <p:spPr>
          <a:xfrm>
            <a:off x="2302933" y="1303869"/>
            <a:ext cx="491067" cy="44026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5" name="타원 14"/>
          <p:cNvSpPr/>
          <p:nvPr/>
        </p:nvSpPr>
        <p:spPr>
          <a:xfrm>
            <a:off x="4063968" y="1337738"/>
            <a:ext cx="491067" cy="44026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6" name="타원 15"/>
          <p:cNvSpPr/>
          <p:nvPr/>
        </p:nvSpPr>
        <p:spPr>
          <a:xfrm>
            <a:off x="6180593" y="1540934"/>
            <a:ext cx="491067" cy="44026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Tree>
    <p:extLst>
      <p:ext uri="{BB962C8B-B14F-4D97-AF65-F5344CB8AC3E}">
        <p14:creationId xmlns:p14="http://schemas.microsoft.com/office/powerpoint/2010/main" val="129724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613"/>
          <a:stretch/>
        </p:blipFill>
        <p:spPr bwMode="auto">
          <a:xfrm>
            <a:off x="86360" y="670558"/>
            <a:ext cx="8674880" cy="541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Effect of NOx Emission Adjustment except South Korea:</a:t>
            </a:r>
          </a:p>
          <a:p>
            <a:pPr algn="ctr"/>
            <a:r>
              <a:rPr lang="en-US" altLang="ko-KR" sz="2000" dirty="0">
                <a:solidFill>
                  <a:schemeClr val="tx1"/>
                </a:solidFill>
                <a:latin typeface="Times New Roman" panose="02020603050405020304" pitchFamily="18" charset="0"/>
                <a:cs typeface="Times New Roman" panose="02020603050405020304" pitchFamily="18" charset="0"/>
              </a:rPr>
              <a:t>Beijing, MDA8 O</a:t>
            </a:r>
            <a:r>
              <a:rPr lang="en-US" altLang="ko-KR" sz="2000" baseline="-25000" dirty="0">
                <a:solidFill>
                  <a:schemeClr val="tx1"/>
                </a:solidFill>
                <a:latin typeface="Times New Roman" panose="02020603050405020304" pitchFamily="18" charset="0"/>
                <a:cs typeface="Times New Roman" panose="02020603050405020304" pitchFamily="18" charset="0"/>
              </a:rPr>
              <a:t>3</a:t>
            </a:r>
            <a:endParaRPr lang="ko-KR"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16</a:t>
            </a:fld>
            <a:endParaRPr lang="ko-KR" altLang="en-US" dirty="0"/>
          </a:p>
        </p:txBody>
      </p:sp>
      <p:sp>
        <p:nvSpPr>
          <p:cNvPr id="17" name="타원 16"/>
          <p:cNvSpPr/>
          <p:nvPr/>
        </p:nvSpPr>
        <p:spPr>
          <a:xfrm>
            <a:off x="4043680" y="1834165"/>
            <a:ext cx="789939" cy="736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3143892" y="2570480"/>
            <a:ext cx="2596508" cy="369332"/>
          </a:xfrm>
          <a:prstGeom prst="rect">
            <a:avLst/>
          </a:prstGeom>
          <a:noFill/>
        </p:spPr>
        <p:txBody>
          <a:bodyPr wrap="square" rtlCol="0">
            <a:spAutoFit/>
          </a:bodyPr>
          <a:lstStyle/>
          <a:p>
            <a:r>
              <a:rPr lang="en-US" altLang="ko-KR" u="sng" dirty="0"/>
              <a:t>Significant inaccuracy? </a:t>
            </a:r>
            <a:endParaRPr lang="ko-KR" altLang="en-US" u="sng" dirty="0"/>
          </a:p>
        </p:txBody>
      </p:sp>
      <p:sp>
        <p:nvSpPr>
          <p:cNvPr id="5" name="AutoShape 2" descr="http://geo.ajou.ac.kr/cbae/RTS/MPE/RTS/RTS.MPE.O3.Beijing.mean.ts.2015050100.2015083123.mda8.png"/>
          <p:cNvSpPr>
            <a:spLocks noChangeAspect="1" noChangeArrowheads="1"/>
          </p:cNvSpPr>
          <p:nvPr/>
        </p:nvSpPr>
        <p:spPr bwMode="auto">
          <a:xfrm>
            <a:off x="762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 name="AutoShape 4" descr="http://geo.ajou.ac.kr/cbae/RTS/MPE/RTS/RTS.MPE.O3.Beijing.mean.ts.2015050100.2015083123.mda8.pn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 name="AutoShape 6" descr="http://geo.ajou.ac.kr/cbae/RTS/MPE/RTS/RTS.MPE.O3.Beijing.mean.ts.2015050100.2015083123.mda8.pn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8" name="그룹 7"/>
          <p:cNvGrpSpPr/>
          <p:nvPr/>
        </p:nvGrpSpPr>
        <p:grpSpPr>
          <a:xfrm>
            <a:off x="4590096" y="3529529"/>
            <a:ext cx="4594544" cy="2972435"/>
            <a:chOff x="4630736" y="3275529"/>
            <a:chExt cx="4594544" cy="2972435"/>
          </a:xfrm>
        </p:grpSpPr>
        <p:pic>
          <p:nvPicPr>
            <p:cNvPr id="10" name="그림 9"/>
            <p:cNvPicPr>
              <a:picLocks noChangeAspect="1"/>
            </p:cNvPicPr>
            <p:nvPr/>
          </p:nvPicPr>
          <p:blipFill rotWithShape="1">
            <a:blip r:embed="rId4">
              <a:extLst>
                <a:ext uri="{28A0092B-C50C-407E-A947-70E740481C1C}">
                  <a14:useLocalDpi xmlns:a14="http://schemas.microsoft.com/office/drawing/2010/main" val="0"/>
                </a:ext>
              </a:extLst>
            </a:blip>
            <a:srcRect l="3445" t="50693" r="46582"/>
            <a:stretch/>
          </p:blipFill>
          <p:spPr>
            <a:xfrm>
              <a:off x="4630736" y="3679187"/>
              <a:ext cx="4330384" cy="2568777"/>
            </a:xfrm>
            <a:prstGeom prst="rect">
              <a:avLst/>
            </a:prstGeom>
          </p:spPr>
        </p:pic>
        <p:sp>
          <p:nvSpPr>
            <p:cNvPr id="15" name="TextBox 14"/>
            <p:cNvSpPr txBox="1"/>
            <p:nvPr/>
          </p:nvSpPr>
          <p:spPr>
            <a:xfrm>
              <a:off x="5213985" y="3275529"/>
              <a:ext cx="3430270" cy="369332"/>
            </a:xfrm>
            <a:prstGeom prst="rect">
              <a:avLst/>
            </a:prstGeom>
            <a:solidFill>
              <a:schemeClr val="bg1"/>
            </a:solidFill>
          </p:spPr>
          <p:txBody>
            <a:bodyPr wrap="square" rtlCol="0">
              <a:spAutoFit/>
            </a:bodyPr>
            <a:lstStyle/>
            <a:p>
              <a:pPr algn="ctr"/>
              <a:r>
                <a:rPr lang="en-US" altLang="ko-KR" b="1" dirty="0">
                  <a:latin typeface="Times New Roman" panose="02020603050405020304" pitchFamily="18" charset="0"/>
                  <a:cs typeface="Times New Roman" panose="02020603050405020304" pitchFamily="18" charset="0"/>
                </a:rPr>
                <a:t>no precipitation days</a:t>
              </a:r>
              <a:endParaRPr lang="ko-KR" alt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809673" y="3797261"/>
              <a:ext cx="415607" cy="923330"/>
            </a:xfrm>
            <a:prstGeom prst="rect">
              <a:avLst/>
            </a:prstGeom>
            <a:solidFill>
              <a:schemeClr val="bg1"/>
            </a:solidFill>
          </p:spPr>
          <p:txBody>
            <a:bodyPr wrap="square" rtlCol="0">
              <a:spAutoFit/>
            </a:bodyPr>
            <a:lstStyle/>
            <a:p>
              <a:pPr algn="ctr"/>
              <a:endParaRPr lang="en-US" altLang="ko-KR" b="1" dirty="0">
                <a:latin typeface="Times New Roman" panose="02020603050405020304" pitchFamily="18" charset="0"/>
                <a:cs typeface="Times New Roman" panose="02020603050405020304" pitchFamily="18" charset="0"/>
              </a:endParaRPr>
            </a:p>
            <a:p>
              <a:pPr algn="ctr"/>
              <a:endParaRPr lang="en-US" altLang="ko-KR" b="1" dirty="0">
                <a:latin typeface="Times New Roman" panose="02020603050405020304" pitchFamily="18" charset="0"/>
                <a:cs typeface="Times New Roman" panose="02020603050405020304" pitchFamily="18" charset="0"/>
              </a:endParaRPr>
            </a:p>
            <a:p>
              <a:pPr algn="ctr"/>
              <a:endParaRPr lang="ko-KR" altLang="en-US" b="1" dirty="0">
                <a:latin typeface="Times New Roman" panose="02020603050405020304" pitchFamily="18" charset="0"/>
                <a:cs typeface="Times New Roman" panose="02020603050405020304" pitchFamily="18" charset="0"/>
              </a:endParaRPr>
            </a:p>
          </p:txBody>
        </p:sp>
      </p:grpSp>
      <p:cxnSp>
        <p:nvCxnSpPr>
          <p:cNvPr id="20" name="직선 화살표 연결선 19"/>
          <p:cNvCxnSpPr/>
          <p:nvPr/>
        </p:nvCxnSpPr>
        <p:spPr>
          <a:xfrm>
            <a:off x="5016500" y="2956009"/>
            <a:ext cx="723900" cy="7581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5542681" y="5579481"/>
            <a:ext cx="1492716"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-20 ppb</a:t>
            </a:r>
            <a:endParaRPr lang="ko-KR" altLang="en-US" dirty="0"/>
          </a:p>
        </p:txBody>
      </p:sp>
      <p:sp>
        <p:nvSpPr>
          <p:cNvPr id="22" name="직사각형 21"/>
          <p:cNvSpPr/>
          <p:nvPr/>
        </p:nvSpPr>
        <p:spPr>
          <a:xfrm>
            <a:off x="7337582" y="5579484"/>
            <a:ext cx="1431802"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+1 ppb</a:t>
            </a:r>
            <a:endParaRPr lang="ko-KR" altLang="en-US" dirty="0"/>
          </a:p>
        </p:txBody>
      </p:sp>
      <p:sp>
        <p:nvSpPr>
          <p:cNvPr id="23" name="직사각형 22"/>
          <p:cNvSpPr/>
          <p:nvPr/>
        </p:nvSpPr>
        <p:spPr>
          <a:xfrm>
            <a:off x="1089305" y="5223891"/>
            <a:ext cx="1377300"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-6 ppb</a:t>
            </a:r>
            <a:endParaRPr lang="ko-KR" altLang="en-US" dirty="0"/>
          </a:p>
        </p:txBody>
      </p:sp>
      <p:sp>
        <p:nvSpPr>
          <p:cNvPr id="24" name="직사각형 23"/>
          <p:cNvSpPr/>
          <p:nvPr/>
        </p:nvSpPr>
        <p:spPr>
          <a:xfrm>
            <a:off x="3155134" y="5223894"/>
            <a:ext cx="1431802" cy="369332"/>
          </a:xfrm>
          <a:prstGeom prst="rect">
            <a:avLst/>
          </a:prstGeom>
        </p:spPr>
        <p:txBody>
          <a:bodyPr wrap="none">
            <a:spAutoFit/>
          </a:bodyPr>
          <a:lstStyle/>
          <a:p>
            <a:r>
              <a:rPr lang="en-US" altLang="ko-KR" b="1" dirty="0" smtClean="0">
                <a:latin typeface="Times New Roman" panose="02020603050405020304" pitchFamily="18" charset="0"/>
                <a:cs typeface="Times New Roman" panose="02020603050405020304" pitchFamily="18" charset="0"/>
              </a:rPr>
              <a:t>Bias: +7 ppb</a:t>
            </a:r>
            <a:endParaRPr lang="ko-KR" altLang="en-US" dirty="0"/>
          </a:p>
        </p:txBody>
      </p:sp>
      <p:sp>
        <p:nvSpPr>
          <p:cNvPr id="25" name="타원 24"/>
          <p:cNvSpPr/>
          <p:nvPr/>
        </p:nvSpPr>
        <p:spPr>
          <a:xfrm>
            <a:off x="3600451" y="990600"/>
            <a:ext cx="643466" cy="61171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26" name="타원 25"/>
          <p:cNvSpPr/>
          <p:nvPr/>
        </p:nvSpPr>
        <p:spPr>
          <a:xfrm>
            <a:off x="5012267" y="990600"/>
            <a:ext cx="643466" cy="61171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27" name="타원 26"/>
          <p:cNvSpPr/>
          <p:nvPr/>
        </p:nvSpPr>
        <p:spPr>
          <a:xfrm>
            <a:off x="2647950" y="1243616"/>
            <a:ext cx="828917" cy="33965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Tree>
    <p:extLst>
      <p:ext uri="{BB962C8B-B14F-4D97-AF65-F5344CB8AC3E}">
        <p14:creationId xmlns:p14="http://schemas.microsoft.com/office/powerpoint/2010/main" val="52601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Effect of “</a:t>
            </a:r>
            <a:r>
              <a:rPr lang="en-US" altLang="ko-K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 Korea only”</a:t>
            </a:r>
            <a:r>
              <a:rPr lang="en-US" altLang="ko-KR" sz="2000" dirty="0">
                <a:solidFill>
                  <a:schemeClr val="tx1"/>
                </a:solidFill>
                <a:latin typeface="Times New Roman" panose="02020603050405020304" pitchFamily="18" charset="0"/>
                <a:cs typeface="Times New Roman" panose="02020603050405020304" pitchFamily="18" charset="0"/>
              </a:rPr>
              <a:t> NOx Emission Adjustment:</a:t>
            </a:r>
          </a:p>
          <a:p>
            <a:pPr algn="ctr"/>
            <a:r>
              <a:rPr lang="en-US" altLang="ko-KR" sz="2000" dirty="0">
                <a:solidFill>
                  <a:schemeClr val="tx1"/>
                </a:solidFill>
                <a:latin typeface="Times New Roman" panose="02020603050405020304" pitchFamily="18" charset="0"/>
                <a:cs typeface="Times New Roman" panose="02020603050405020304" pitchFamily="18" charset="0"/>
              </a:rPr>
              <a:t>SMA, NO</a:t>
            </a:r>
            <a:r>
              <a:rPr lang="en-US" altLang="ko-KR" sz="2000" baseline="-25000" dirty="0">
                <a:solidFill>
                  <a:schemeClr val="tx1"/>
                </a:solidFill>
                <a:latin typeface="Times New Roman" panose="02020603050405020304" pitchFamily="18" charset="0"/>
                <a:cs typeface="Times New Roman" panose="02020603050405020304" pitchFamily="18" charset="0"/>
              </a:rPr>
              <a:t>2</a:t>
            </a:r>
            <a:r>
              <a:rPr lang="en-US" altLang="ko-KR" sz="2000" dirty="0">
                <a:solidFill>
                  <a:schemeClr val="tx1"/>
                </a:solidFill>
                <a:latin typeface="Times New Roman" panose="02020603050405020304" pitchFamily="18" charset="0"/>
                <a:cs typeface="Times New Roman" panose="02020603050405020304" pitchFamily="18" charset="0"/>
              </a:rPr>
              <a:t>, 13-14 LT</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latin typeface="Times New Roman" panose="02020603050405020304" pitchFamily="18" charset="0"/>
                <a:cs typeface="Times New Roman" panose="02020603050405020304" pitchFamily="18" charset="0"/>
              </a:rPr>
              <a:t>17</a:t>
            </a:fld>
            <a:endParaRPr lang="ko-KR"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7558" y="676707"/>
            <a:ext cx="807720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NO</a:t>
            </a:r>
            <a:r>
              <a:rPr lang="en-US" altLang="ko-KR" b="1" baseline="-25000" dirty="0">
                <a:latin typeface="Times New Roman" panose="02020603050405020304" pitchFamily="18" charset="0"/>
                <a:cs typeface="Times New Roman" panose="02020603050405020304" pitchFamily="18" charset="0"/>
              </a:rPr>
              <a:t>2</a:t>
            </a:r>
            <a:r>
              <a:rPr lang="en-US" altLang="ko-KR" b="1" dirty="0">
                <a:latin typeface="Times New Roman" panose="02020603050405020304" pitchFamily="18" charset="0"/>
                <a:cs typeface="Times New Roman" panose="02020603050405020304" pitchFamily="18" charset="0"/>
              </a:rPr>
              <a:t> concentration</a:t>
            </a:r>
            <a:r>
              <a:rPr lang="ko-KR" altLang="en-US" b="1" dirty="0">
                <a:latin typeface="Times New Roman" panose="02020603050405020304" pitchFamily="18" charset="0"/>
                <a:cs typeface="Times New Roman" panose="02020603050405020304" pitchFamily="18" charset="0"/>
              </a:rPr>
              <a:t> </a:t>
            </a:r>
            <a:r>
              <a:rPr lang="en-US" altLang="ko-KR" b="1" dirty="0">
                <a:latin typeface="Times New Roman" panose="02020603050405020304" pitchFamily="18" charset="0"/>
                <a:cs typeface="Times New Roman" panose="02020603050405020304" pitchFamily="18" charset="0"/>
              </a:rPr>
              <a:t>(2015. 05. 01 ~ 08. 31)</a:t>
            </a:r>
            <a:endParaRPr lang="ko-KR" altLang="en-US" b="1" dirty="0">
              <a:latin typeface="Times New Roman" panose="02020603050405020304" pitchFamily="18" charset="0"/>
              <a:cs typeface="Times New Roman" panose="02020603050405020304" pitchFamily="18" charset="0"/>
            </a:endParaRP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128"/>
            <a:ext cx="9144000" cy="2748697"/>
          </a:xfrm>
          <a:prstGeom prst="rect">
            <a:avLst/>
          </a:prstGeom>
        </p:spPr>
      </p:pic>
      <p:sp>
        <p:nvSpPr>
          <p:cNvPr id="16" name="직사각형 15"/>
          <p:cNvSpPr/>
          <p:nvPr/>
        </p:nvSpPr>
        <p:spPr>
          <a:xfrm>
            <a:off x="255069" y="3971314"/>
            <a:ext cx="8706052" cy="2031325"/>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altLang="ko-KR" dirty="0">
                <a:latin typeface="Times New Roman" panose="02020603050405020304" pitchFamily="18" charset="0"/>
                <a:cs typeface="Times New Roman" panose="02020603050405020304" pitchFamily="18" charset="0"/>
              </a:rPr>
              <a:t>After South Korea NOx emission adjustment NO</a:t>
            </a:r>
            <a:r>
              <a:rPr lang="en-US" altLang="ko-KR" baseline="-25000" dirty="0">
                <a:latin typeface="Times New Roman" panose="02020603050405020304" pitchFamily="18" charset="0"/>
                <a:cs typeface="Times New Roman" panose="02020603050405020304" pitchFamily="18" charset="0"/>
              </a:rPr>
              <a:t>2</a:t>
            </a:r>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bias is improved from -5.8 ppb to -0.4 ppb during 13-14 local time</a:t>
            </a:r>
            <a:r>
              <a:rPr lang="en-US" altLang="ko-KR" dirty="0" smtClean="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altLang="ko-KR"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defRPr/>
            </a:pPr>
            <a:r>
              <a:rPr lang="en-US" altLang="ko-KR" dirty="0">
                <a:latin typeface="Times New Roman" panose="02020603050405020304" pitchFamily="18" charset="0"/>
                <a:cs typeface="Times New Roman" panose="02020603050405020304" pitchFamily="18" charset="0"/>
              </a:rPr>
              <a:t>However NO</a:t>
            </a:r>
            <a:r>
              <a:rPr lang="en-US" altLang="ko-KR" baseline="-25000" dirty="0">
                <a:latin typeface="Times New Roman" panose="02020603050405020304" pitchFamily="18" charset="0"/>
                <a:cs typeface="Times New Roman" panose="02020603050405020304" pitchFamily="18" charset="0"/>
              </a:rPr>
              <a:t>2</a:t>
            </a:r>
            <a:r>
              <a:rPr lang="en-US" altLang="ko-KR" dirty="0">
                <a:latin typeface="Times New Roman" panose="02020603050405020304" pitchFamily="18" charset="0"/>
                <a:cs typeface="Times New Roman" panose="02020603050405020304" pitchFamily="18" charset="0"/>
              </a:rPr>
              <a:t> daily mean </a:t>
            </a:r>
          </a:p>
          <a:p>
            <a:pPr>
              <a:defRPr/>
            </a:pPr>
            <a:r>
              <a:rPr lang="en-US" altLang="ko-KR" dirty="0">
                <a:latin typeface="Times New Roman" panose="02020603050405020304" pitchFamily="18" charset="0"/>
                <a:cs typeface="Times New Roman" panose="02020603050405020304" pitchFamily="18" charset="0"/>
              </a:rPr>
              <a:t>      concentration change is</a:t>
            </a:r>
          </a:p>
          <a:p>
            <a:pPr>
              <a:defRPr/>
            </a:pPr>
            <a:r>
              <a:rPr lang="en-US" altLang="ko-KR" dirty="0">
                <a:latin typeface="Times New Roman" panose="02020603050405020304" pitchFamily="18" charset="0"/>
                <a:cs typeface="Times New Roman" panose="02020603050405020304" pitchFamily="18" charset="0"/>
              </a:rPr>
              <a:t>      somewhat different. </a:t>
            </a:r>
            <a:r>
              <a:rPr lang="en-US" altLang="ko-KR"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ko-KR"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endParaRPr lang="en-US" altLang="ko-KR" dirty="0">
              <a:latin typeface="Times New Roman" panose="02020603050405020304" pitchFamily="18" charset="0"/>
              <a:cs typeface="Times New Roman" panose="02020603050405020304" pitchFamily="18" charset="0"/>
            </a:endParaRPr>
          </a:p>
        </p:txBody>
      </p:sp>
      <p:pic>
        <p:nvPicPr>
          <p:cNvPr id="10" name="그림 9"/>
          <p:cNvPicPr>
            <a:picLocks noChangeAspect="1"/>
          </p:cNvPicPr>
          <p:nvPr/>
        </p:nvPicPr>
        <p:blipFill rotWithShape="1">
          <a:blip r:embed="rId4">
            <a:extLst>
              <a:ext uri="{28A0092B-C50C-407E-A947-70E740481C1C}">
                <a14:useLocalDpi xmlns:a14="http://schemas.microsoft.com/office/drawing/2010/main" val="0"/>
              </a:ext>
            </a:extLst>
          </a:blip>
          <a:srcRect r="43148"/>
          <a:stretch/>
        </p:blipFill>
        <p:spPr>
          <a:xfrm>
            <a:off x="4028537" y="4454937"/>
            <a:ext cx="4517822" cy="2144827"/>
          </a:xfrm>
          <a:prstGeom prst="rect">
            <a:avLst/>
          </a:prstGeom>
        </p:spPr>
      </p:pic>
    </p:spTree>
    <p:extLst>
      <p:ext uri="{BB962C8B-B14F-4D97-AF65-F5344CB8AC3E}">
        <p14:creationId xmlns:p14="http://schemas.microsoft.com/office/powerpoint/2010/main" val="1880351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Effect of “</a:t>
            </a:r>
            <a:r>
              <a:rPr lang="en-US" altLang="ko-K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 Korea only”</a:t>
            </a:r>
            <a:r>
              <a:rPr lang="en-US" altLang="ko-KR" sz="2000" dirty="0">
                <a:solidFill>
                  <a:schemeClr val="tx1"/>
                </a:solidFill>
                <a:latin typeface="Times New Roman" panose="02020603050405020304" pitchFamily="18" charset="0"/>
                <a:cs typeface="Times New Roman" panose="02020603050405020304" pitchFamily="18" charset="0"/>
              </a:rPr>
              <a:t> NOx Emission Adjustment:</a:t>
            </a:r>
          </a:p>
          <a:p>
            <a:pPr algn="ctr"/>
            <a:r>
              <a:rPr lang="en-US" altLang="ko-KR" sz="2000" dirty="0">
                <a:solidFill>
                  <a:schemeClr val="tx1"/>
                </a:solidFill>
                <a:latin typeface="Times New Roman" panose="02020603050405020304" pitchFamily="18" charset="0"/>
                <a:cs typeface="Times New Roman" panose="02020603050405020304" pitchFamily="18" charset="0"/>
              </a:rPr>
              <a:t>SMA, NO</a:t>
            </a:r>
            <a:r>
              <a:rPr lang="en-US" altLang="ko-KR" sz="2000" baseline="-25000" dirty="0">
                <a:solidFill>
                  <a:schemeClr val="tx1"/>
                </a:solidFill>
                <a:latin typeface="Times New Roman" panose="02020603050405020304" pitchFamily="18" charset="0"/>
                <a:cs typeface="Times New Roman" panose="02020603050405020304" pitchFamily="18" charset="0"/>
              </a:rPr>
              <a:t>2</a:t>
            </a:r>
            <a:r>
              <a:rPr lang="en-US" altLang="ko-KR" sz="2000" dirty="0">
                <a:solidFill>
                  <a:schemeClr val="tx1"/>
                </a:solidFill>
                <a:latin typeface="Times New Roman" panose="02020603050405020304" pitchFamily="18" charset="0"/>
                <a:cs typeface="Times New Roman" panose="02020603050405020304" pitchFamily="18" charset="0"/>
              </a:rPr>
              <a:t>, Daily Mean</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latin typeface="Times New Roman" panose="02020603050405020304" pitchFamily="18" charset="0"/>
                <a:cs typeface="Times New Roman" panose="02020603050405020304" pitchFamily="18" charset="0"/>
              </a:rPr>
              <a:t>18</a:t>
            </a:fld>
            <a:endParaRPr lang="ko-KR"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7558" y="676707"/>
            <a:ext cx="807720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NO</a:t>
            </a:r>
            <a:r>
              <a:rPr lang="en-US" altLang="ko-KR" b="1" baseline="-25000" dirty="0">
                <a:latin typeface="Times New Roman" panose="02020603050405020304" pitchFamily="18" charset="0"/>
                <a:cs typeface="Times New Roman" panose="02020603050405020304" pitchFamily="18" charset="0"/>
              </a:rPr>
              <a:t>2</a:t>
            </a:r>
            <a:r>
              <a:rPr lang="en-US" altLang="ko-KR" b="1" dirty="0">
                <a:latin typeface="Times New Roman" panose="02020603050405020304" pitchFamily="18" charset="0"/>
                <a:cs typeface="Times New Roman" panose="02020603050405020304" pitchFamily="18" charset="0"/>
              </a:rPr>
              <a:t> daily mean concentration</a:t>
            </a:r>
            <a:r>
              <a:rPr lang="ko-KR" altLang="en-US" b="1" dirty="0">
                <a:latin typeface="Times New Roman" panose="02020603050405020304" pitchFamily="18" charset="0"/>
                <a:cs typeface="Times New Roman" panose="02020603050405020304" pitchFamily="18" charset="0"/>
              </a:rPr>
              <a:t> </a:t>
            </a:r>
            <a:r>
              <a:rPr lang="en-US" altLang="ko-KR" b="1" dirty="0">
                <a:latin typeface="Times New Roman" panose="02020603050405020304" pitchFamily="18" charset="0"/>
                <a:cs typeface="Times New Roman" panose="02020603050405020304" pitchFamily="18" charset="0"/>
              </a:rPr>
              <a:t>(2015. 05. 01 ~ 08. 31)</a:t>
            </a:r>
            <a:endParaRPr lang="ko-KR" altLang="en-US" b="1" dirty="0">
              <a:latin typeface="Times New Roman" panose="02020603050405020304" pitchFamily="18" charset="0"/>
              <a:cs typeface="Times New Roman" panose="02020603050405020304" pitchFamily="18" charset="0"/>
            </a:endParaRPr>
          </a:p>
        </p:txBody>
      </p:sp>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1054"/>
            <a:ext cx="9144000" cy="2467993"/>
          </a:xfrm>
          <a:prstGeom prst="rect">
            <a:avLst/>
          </a:prstGeom>
        </p:spPr>
      </p:pic>
      <p:grpSp>
        <p:nvGrpSpPr>
          <p:cNvPr id="10" name="그룹 9"/>
          <p:cNvGrpSpPr/>
          <p:nvPr/>
        </p:nvGrpSpPr>
        <p:grpSpPr>
          <a:xfrm>
            <a:off x="75565" y="3859387"/>
            <a:ext cx="8824781" cy="2641066"/>
            <a:chOff x="75565" y="3859387"/>
            <a:chExt cx="8824781" cy="2641066"/>
          </a:xfrm>
        </p:grpSpPr>
        <p:pic>
          <p:nvPicPr>
            <p:cNvPr id="8" name="그림 7"/>
            <p:cNvPicPr>
              <a:picLocks noChangeAspect="1"/>
            </p:cNvPicPr>
            <p:nvPr/>
          </p:nvPicPr>
          <p:blipFill rotWithShape="1">
            <a:blip r:embed="rId4">
              <a:extLst>
                <a:ext uri="{28A0092B-C50C-407E-A947-70E740481C1C}">
                  <a14:useLocalDpi xmlns:a14="http://schemas.microsoft.com/office/drawing/2010/main" val="0"/>
                </a:ext>
              </a:extLst>
            </a:blip>
            <a:srcRect l="55474" r="20737" b="50684"/>
            <a:stretch/>
          </p:blipFill>
          <p:spPr>
            <a:xfrm>
              <a:off x="5287559" y="3861304"/>
              <a:ext cx="2429193" cy="2538963"/>
            </a:xfrm>
            <a:prstGeom prst="rect">
              <a:avLst/>
            </a:prstGeom>
          </p:spPr>
        </p:pic>
        <p:pic>
          <p:nvPicPr>
            <p:cNvPr id="11" name="Picture 2" descr="http://geo.ajou.ac.kr/cbae/RTS/MPE/RTS/RTS.MPE.NO2.Shanghai.mean.ts.2015050100.2015083123.dirunal.png"/>
            <p:cNvPicPr>
              <a:picLocks noChangeAspect="1" noChangeArrowheads="1"/>
            </p:cNvPicPr>
            <p:nvPr/>
          </p:nvPicPr>
          <p:blipFill rotWithShape="1">
            <a:blip r:embed="rId5">
              <a:extLst>
                <a:ext uri="{28A0092B-C50C-407E-A947-70E740481C1C}">
                  <a14:useLocalDpi xmlns:a14="http://schemas.microsoft.com/office/drawing/2010/main" val="0"/>
                </a:ext>
              </a:extLst>
            </a:blip>
            <a:srcRect l="55157" r="21045" b="51611"/>
            <a:stretch/>
          </p:blipFill>
          <p:spPr bwMode="auto">
            <a:xfrm>
              <a:off x="273050" y="3864090"/>
              <a:ext cx="2476603"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geo.ajou.ac.kr/cbae/RTS/MPE/RTS/RTS.MPE.NO2.Beijing.mean.ts.2015050100.2015083123.dirunal.png"/>
            <p:cNvPicPr>
              <a:picLocks noChangeAspect="1" noChangeArrowheads="1"/>
            </p:cNvPicPr>
            <p:nvPr/>
          </p:nvPicPr>
          <p:blipFill rotWithShape="1">
            <a:blip r:embed="rId6">
              <a:extLst>
                <a:ext uri="{28A0092B-C50C-407E-A947-70E740481C1C}">
                  <a14:useLocalDpi xmlns:a14="http://schemas.microsoft.com/office/drawing/2010/main" val="0"/>
                </a:ext>
              </a:extLst>
            </a:blip>
            <a:srcRect l="55353" t="1" r="21018" b="50500"/>
            <a:stretch/>
          </p:blipFill>
          <p:spPr bwMode="auto">
            <a:xfrm>
              <a:off x="2834936" y="3870420"/>
              <a:ext cx="2403814" cy="252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직선 연결선 6"/>
            <p:cNvCxnSpPr/>
            <p:nvPr/>
          </p:nvCxnSpPr>
          <p:spPr>
            <a:xfrm>
              <a:off x="1747520" y="4122420"/>
              <a:ext cx="0" cy="2088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1846580" y="4122420"/>
              <a:ext cx="0" cy="2088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259580" y="4122420"/>
              <a:ext cx="2540" cy="203466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4358640" y="4122420"/>
              <a:ext cx="2540" cy="203466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6700520" y="4114800"/>
              <a:ext cx="0" cy="2052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6799580" y="4114800"/>
              <a:ext cx="0" cy="2052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0694" y="4442460"/>
              <a:ext cx="1035886" cy="430887"/>
            </a:xfrm>
            <a:prstGeom prst="rect">
              <a:avLst/>
            </a:prstGeom>
            <a:noFill/>
          </p:spPr>
          <p:txBody>
            <a:bodyPr wrap="square" rtlCol="0">
              <a:spAutoFit/>
            </a:bodyPr>
            <a:lstStyle/>
            <a:p>
              <a:r>
                <a:rPr lang="en-US" altLang="ko-KR" sz="1100" b="1" dirty="0">
                  <a:solidFill>
                    <a:srgbClr val="7030A0"/>
                  </a:solidFill>
                </a:rPr>
                <a:t>Crossing time</a:t>
              </a:r>
            </a:p>
            <a:p>
              <a:r>
                <a:rPr lang="en-US" altLang="ko-KR" sz="1100" b="1" dirty="0">
                  <a:solidFill>
                    <a:srgbClr val="7030A0"/>
                  </a:solidFill>
                </a:rPr>
                <a:t>(13-14 LT)</a:t>
              </a:r>
              <a:endParaRPr lang="ko-KR" altLang="en-US" sz="1100" b="1" dirty="0">
                <a:solidFill>
                  <a:srgbClr val="7030A0"/>
                </a:solidFill>
              </a:endParaRPr>
            </a:p>
          </p:txBody>
        </p:sp>
        <p:sp>
          <p:nvSpPr>
            <p:cNvPr id="25" name="TextBox 24"/>
            <p:cNvSpPr txBox="1"/>
            <p:nvPr/>
          </p:nvSpPr>
          <p:spPr>
            <a:xfrm>
              <a:off x="7688766" y="4083319"/>
              <a:ext cx="1211580" cy="954107"/>
            </a:xfrm>
            <a:prstGeom prst="rect">
              <a:avLst/>
            </a:prstGeom>
            <a:noFill/>
          </p:spPr>
          <p:txBody>
            <a:bodyPr wrap="square" rtlCol="0">
              <a:spAutoFit/>
            </a:bodyPr>
            <a:lstStyle/>
            <a:p>
              <a:r>
                <a:rPr lang="en-US" altLang="ko-KR" sz="1400" b="1" dirty="0">
                  <a:solidFill>
                    <a:schemeClr val="bg1">
                      <a:lumMod val="65000"/>
                    </a:schemeClr>
                  </a:solidFill>
                  <a:latin typeface="맑은 고딕"/>
                  <a:ea typeface="맑은 고딕"/>
                  <a:cs typeface="Times New Roman" panose="02020603050405020304" pitchFamily="18" charset="0"/>
                </a:rPr>
                <a:t>—</a:t>
              </a:r>
              <a:r>
                <a:rPr lang="en-US" altLang="ko-KR" sz="1400" b="1" dirty="0">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400" b="1" dirty="0">
                  <a:latin typeface="Times New Roman" panose="02020603050405020304" pitchFamily="18" charset="0"/>
                  <a:cs typeface="Times New Roman" panose="02020603050405020304" pitchFamily="18" charset="0"/>
                </a:rPr>
                <a:t>OBS</a:t>
              </a:r>
            </a:p>
            <a:p>
              <a:r>
                <a:rPr lang="en-US" altLang="ko-KR" sz="1400" b="1" dirty="0">
                  <a:latin typeface="맑은 고딕"/>
                  <a:cs typeface="Times New Roman" panose="02020603050405020304" pitchFamily="18" charset="0"/>
                </a:rPr>
                <a:t>—</a:t>
              </a:r>
              <a:r>
                <a:rPr lang="en-US" altLang="ko-KR" sz="1400" b="1" dirty="0">
                  <a:solidFill>
                    <a:schemeClr val="bg1">
                      <a:lumMod val="65000"/>
                    </a:schemeClr>
                  </a:solidFill>
                  <a:latin typeface="맑은 고딕"/>
                  <a:cs typeface="Times New Roman" panose="02020603050405020304" pitchFamily="18" charset="0"/>
                </a:rPr>
                <a:t> </a:t>
              </a:r>
              <a:r>
                <a:rPr lang="en-US" altLang="ko-KR" sz="1400" b="1" dirty="0">
                  <a:latin typeface="Times New Roman" panose="02020603050405020304" pitchFamily="18" charset="0"/>
                  <a:cs typeface="Times New Roman" panose="02020603050405020304" pitchFamily="18" charset="0"/>
                </a:rPr>
                <a:t>Base</a:t>
              </a:r>
            </a:p>
            <a:p>
              <a:r>
                <a:rPr lang="en-US" altLang="ko-KR" sz="1400" b="1" dirty="0">
                  <a:solidFill>
                    <a:srgbClr val="FF0000"/>
                  </a:solidFill>
                  <a:latin typeface="맑은 고딕"/>
                  <a:cs typeface="Times New Roman" panose="02020603050405020304" pitchFamily="18" charset="0"/>
                </a:rPr>
                <a:t>— </a:t>
              </a:r>
              <a:r>
                <a:rPr lang="en-US" altLang="ko-KR" sz="1400" b="1" dirty="0" err="1">
                  <a:latin typeface="Times New Roman" panose="02020603050405020304" pitchFamily="18" charset="0"/>
                  <a:cs typeface="Times New Roman" panose="02020603050405020304" pitchFamily="18" charset="0"/>
                </a:rPr>
                <a:t>NOx_adj</a:t>
              </a:r>
              <a:endParaRPr lang="en-US" altLang="ko-KR" sz="1400" b="1" dirty="0">
                <a:latin typeface="Times New Roman" panose="02020603050405020304" pitchFamily="18" charset="0"/>
                <a:cs typeface="Times New Roman" panose="02020603050405020304" pitchFamily="18" charset="0"/>
              </a:endParaRPr>
            </a:p>
            <a:p>
              <a:endParaRPr lang="ko-KR" altLang="en-US" sz="1400" b="1" dirty="0">
                <a:latin typeface="Times New Roman" panose="02020603050405020304" pitchFamily="18" charset="0"/>
                <a:cs typeface="Times New Roman" panose="02020603050405020304" pitchFamily="18" charset="0"/>
              </a:endParaRPr>
            </a:p>
          </p:txBody>
        </p:sp>
        <p:pic>
          <p:nvPicPr>
            <p:cNvPr id="26" name="그림 25"/>
            <p:cNvPicPr>
              <a:picLocks noChangeAspect="1"/>
            </p:cNvPicPr>
            <p:nvPr/>
          </p:nvPicPr>
          <p:blipFill rotWithShape="1">
            <a:blip r:embed="rId3">
              <a:extLst>
                <a:ext uri="{28A0092B-C50C-407E-A947-70E740481C1C}">
                  <a14:useLocalDpi xmlns:a14="http://schemas.microsoft.com/office/drawing/2010/main" val="0"/>
                </a:ext>
              </a:extLst>
            </a:blip>
            <a:srcRect l="63680" t="92661" r="23681" b="1468"/>
            <a:stretch/>
          </p:blipFill>
          <p:spPr>
            <a:xfrm>
              <a:off x="1032078" y="6339043"/>
              <a:ext cx="1155700" cy="161410"/>
            </a:xfrm>
            <a:prstGeom prst="rect">
              <a:avLst/>
            </a:prstGeom>
          </p:spPr>
        </p:pic>
        <p:pic>
          <p:nvPicPr>
            <p:cNvPr id="27" name="그림 26"/>
            <p:cNvPicPr>
              <a:picLocks noChangeAspect="1"/>
            </p:cNvPicPr>
            <p:nvPr/>
          </p:nvPicPr>
          <p:blipFill rotWithShape="1">
            <a:blip r:embed="rId3">
              <a:extLst>
                <a:ext uri="{28A0092B-C50C-407E-A947-70E740481C1C}">
                  <a14:useLocalDpi xmlns:a14="http://schemas.microsoft.com/office/drawing/2010/main" val="0"/>
                </a:ext>
              </a:extLst>
            </a:blip>
            <a:srcRect l="56860" t="26236" r="40709" b="30573"/>
            <a:stretch/>
          </p:blipFill>
          <p:spPr>
            <a:xfrm>
              <a:off x="75565" y="4464050"/>
              <a:ext cx="222250" cy="1187450"/>
            </a:xfrm>
            <a:prstGeom prst="rect">
              <a:avLst/>
            </a:prstGeom>
          </p:spPr>
        </p:pic>
        <p:pic>
          <p:nvPicPr>
            <p:cNvPr id="28" name="그림 27"/>
            <p:cNvPicPr>
              <a:picLocks noChangeAspect="1"/>
            </p:cNvPicPr>
            <p:nvPr/>
          </p:nvPicPr>
          <p:blipFill rotWithShape="1">
            <a:blip r:embed="rId3">
              <a:extLst>
                <a:ext uri="{28A0092B-C50C-407E-A947-70E740481C1C}">
                  <a14:useLocalDpi xmlns:a14="http://schemas.microsoft.com/office/drawing/2010/main" val="0"/>
                </a:ext>
              </a:extLst>
            </a:blip>
            <a:srcRect l="63680" t="92661" r="23681" b="1468"/>
            <a:stretch/>
          </p:blipFill>
          <p:spPr>
            <a:xfrm>
              <a:off x="3530440" y="6339043"/>
              <a:ext cx="1155700" cy="161410"/>
            </a:xfrm>
            <a:prstGeom prst="rect">
              <a:avLst/>
            </a:prstGeom>
          </p:spPr>
        </p:pic>
        <p:pic>
          <p:nvPicPr>
            <p:cNvPr id="29" name="그림 28"/>
            <p:cNvPicPr>
              <a:picLocks noChangeAspect="1"/>
            </p:cNvPicPr>
            <p:nvPr/>
          </p:nvPicPr>
          <p:blipFill rotWithShape="1">
            <a:blip r:embed="rId3">
              <a:extLst>
                <a:ext uri="{28A0092B-C50C-407E-A947-70E740481C1C}">
                  <a14:useLocalDpi xmlns:a14="http://schemas.microsoft.com/office/drawing/2010/main" val="0"/>
                </a:ext>
              </a:extLst>
            </a:blip>
            <a:srcRect l="63680" t="92661" r="23681" b="1468"/>
            <a:stretch/>
          </p:blipFill>
          <p:spPr>
            <a:xfrm>
              <a:off x="5980456" y="6339043"/>
              <a:ext cx="1155700" cy="161410"/>
            </a:xfrm>
            <a:prstGeom prst="rect">
              <a:avLst/>
            </a:prstGeom>
          </p:spPr>
        </p:pic>
        <p:sp>
          <p:nvSpPr>
            <p:cNvPr id="6" name="아래쪽 화살표 5"/>
            <p:cNvSpPr/>
            <p:nvPr/>
          </p:nvSpPr>
          <p:spPr>
            <a:xfrm>
              <a:off x="1421598" y="5496293"/>
              <a:ext cx="255604" cy="336884"/>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아래쪽 화살표 30"/>
            <p:cNvSpPr/>
            <p:nvPr/>
          </p:nvSpPr>
          <p:spPr>
            <a:xfrm>
              <a:off x="3999416" y="5503064"/>
              <a:ext cx="255604" cy="336884"/>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아래쪽 화살표 31"/>
            <p:cNvSpPr/>
            <p:nvPr/>
          </p:nvSpPr>
          <p:spPr>
            <a:xfrm rot="10800000">
              <a:off x="6403230" y="5721016"/>
              <a:ext cx="255604" cy="336884"/>
            </a:xfrm>
            <a:prstGeom prst="downArrow">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3" name="그림 32"/>
            <p:cNvPicPr>
              <a:picLocks noChangeAspect="1"/>
            </p:cNvPicPr>
            <p:nvPr/>
          </p:nvPicPr>
          <p:blipFill rotWithShape="1">
            <a:blip r:embed="rId4">
              <a:extLst>
                <a:ext uri="{28A0092B-C50C-407E-A947-70E740481C1C}">
                  <a14:useLocalDpi xmlns:a14="http://schemas.microsoft.com/office/drawing/2010/main" val="0"/>
                </a:ext>
              </a:extLst>
            </a:blip>
            <a:srcRect l="55474" r="33891" b="95512"/>
            <a:stretch/>
          </p:blipFill>
          <p:spPr>
            <a:xfrm>
              <a:off x="2769587" y="3869012"/>
              <a:ext cx="1085969" cy="231036"/>
            </a:xfrm>
            <a:prstGeom prst="rect">
              <a:avLst/>
            </a:prstGeom>
          </p:spPr>
        </p:pic>
        <p:pic>
          <p:nvPicPr>
            <p:cNvPr id="34" name="그림 33"/>
            <p:cNvPicPr>
              <a:picLocks noChangeAspect="1"/>
            </p:cNvPicPr>
            <p:nvPr/>
          </p:nvPicPr>
          <p:blipFill rotWithShape="1">
            <a:blip r:embed="rId4">
              <a:extLst>
                <a:ext uri="{28A0092B-C50C-407E-A947-70E740481C1C}">
                  <a14:useLocalDpi xmlns:a14="http://schemas.microsoft.com/office/drawing/2010/main" val="0"/>
                </a:ext>
              </a:extLst>
            </a:blip>
            <a:srcRect l="55474" r="33891" b="95512"/>
            <a:stretch/>
          </p:blipFill>
          <p:spPr>
            <a:xfrm>
              <a:off x="156712" y="3859387"/>
              <a:ext cx="1085969" cy="231036"/>
            </a:xfrm>
            <a:prstGeom prst="rect">
              <a:avLst/>
            </a:prstGeom>
          </p:spPr>
        </p:pic>
      </p:grpSp>
    </p:spTree>
    <p:extLst>
      <p:ext uri="{BB962C8B-B14F-4D97-AF65-F5344CB8AC3E}">
        <p14:creationId xmlns:p14="http://schemas.microsoft.com/office/powerpoint/2010/main" val="35614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19</a:t>
            </a:fld>
            <a:endParaRPr lang="ko-KR" altLang="en-US" dirty="0"/>
          </a:p>
        </p:txBody>
      </p:sp>
      <p:sp>
        <p:nvSpPr>
          <p:cNvPr id="7" name="직사각형 6"/>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Effect of “</a:t>
            </a:r>
            <a:r>
              <a:rPr lang="en-US" altLang="ko-K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 Korea only”</a:t>
            </a:r>
            <a:r>
              <a:rPr lang="en-US" altLang="ko-KR" sz="2000" dirty="0">
                <a:solidFill>
                  <a:schemeClr val="tx1"/>
                </a:solidFill>
                <a:latin typeface="Times New Roman" panose="02020603050405020304" pitchFamily="18" charset="0"/>
                <a:cs typeface="Times New Roman" panose="02020603050405020304" pitchFamily="18" charset="0"/>
              </a:rPr>
              <a:t> NOx Emission Adjustment:</a:t>
            </a:r>
          </a:p>
          <a:p>
            <a:pPr algn="ctr"/>
            <a:r>
              <a:rPr lang="en-US" altLang="ko-KR" sz="2000" dirty="0">
                <a:solidFill>
                  <a:schemeClr val="tx1"/>
                </a:solidFill>
                <a:latin typeface="Times New Roman" panose="02020603050405020304" pitchFamily="18" charset="0"/>
                <a:cs typeface="Times New Roman" panose="02020603050405020304" pitchFamily="18" charset="0"/>
              </a:rPr>
              <a:t>SMA, MDA8 O</a:t>
            </a:r>
            <a:r>
              <a:rPr lang="en-US" altLang="ko-KR" sz="2000" baseline="-25000" dirty="0">
                <a:solidFill>
                  <a:schemeClr val="tx1"/>
                </a:solidFill>
                <a:latin typeface="Times New Roman" panose="02020603050405020304" pitchFamily="18" charset="0"/>
                <a:cs typeface="Times New Roman" panose="02020603050405020304" pitchFamily="18" charset="0"/>
              </a:rPr>
              <a:t>3</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pic>
        <p:nvPicPr>
          <p:cNvPr id="8" name="그림 7"/>
          <p:cNvPicPr>
            <a:picLocks noChangeAspect="1"/>
          </p:cNvPicPr>
          <p:nvPr/>
        </p:nvPicPr>
        <p:blipFill rotWithShape="1">
          <a:blip r:embed="rId3">
            <a:extLst>
              <a:ext uri="{28A0092B-C50C-407E-A947-70E740481C1C}">
                <a14:useLocalDpi xmlns:a14="http://schemas.microsoft.com/office/drawing/2010/main" val="0"/>
              </a:ext>
            </a:extLst>
          </a:blip>
          <a:srcRect l="3685"/>
          <a:stretch/>
        </p:blipFill>
        <p:spPr>
          <a:xfrm>
            <a:off x="168442" y="788251"/>
            <a:ext cx="8807116" cy="5497395"/>
          </a:xfrm>
          <a:prstGeom prst="rect">
            <a:avLst/>
          </a:prstGeom>
        </p:spPr>
      </p:pic>
      <p:sp>
        <p:nvSpPr>
          <p:cNvPr id="10" name="직사각형 9"/>
          <p:cNvSpPr/>
          <p:nvPr/>
        </p:nvSpPr>
        <p:spPr>
          <a:xfrm>
            <a:off x="4572000" y="3732910"/>
            <a:ext cx="4251068" cy="2169825"/>
          </a:xfrm>
          <a:prstGeom prst="rect">
            <a:avLst/>
          </a:prstGeom>
          <a:ln>
            <a:noFill/>
          </a:ln>
        </p:spPr>
        <p:txBody>
          <a:bodyPr wrap="square">
            <a:spAutoFit/>
          </a:bodyPr>
          <a:lstStyle/>
          <a:p>
            <a:pPr marL="285750" indent="-285750" latinLnBrk="1">
              <a:lnSpc>
                <a:spcPct val="150000"/>
              </a:lnSpc>
              <a:buFont typeface="Wingdings" panose="05000000000000000000" pitchFamily="2" charset="2"/>
              <a:buChar char="ü"/>
            </a:pPr>
            <a:r>
              <a:rPr lang="en-US" altLang="ko-KR" dirty="0">
                <a:latin typeface="Times New Roman" panose="02020603050405020304" pitchFamily="18" charset="0"/>
                <a:cs typeface="Times New Roman" panose="02020603050405020304" pitchFamily="18" charset="0"/>
              </a:rPr>
              <a:t>Despite NO</a:t>
            </a:r>
            <a:r>
              <a:rPr lang="en-US" altLang="ko-KR" baseline="-25000" dirty="0">
                <a:latin typeface="Times New Roman" panose="02020603050405020304" pitchFamily="18" charset="0"/>
                <a:cs typeface="Times New Roman" panose="02020603050405020304" pitchFamily="18" charset="0"/>
              </a:rPr>
              <a:t>2</a:t>
            </a:r>
            <a:r>
              <a:rPr lang="en-US" altLang="ko-KR" dirty="0">
                <a:latin typeface="Times New Roman" panose="02020603050405020304" pitchFamily="18" charset="0"/>
                <a:cs typeface="Times New Roman" panose="02020603050405020304" pitchFamily="18" charset="0"/>
              </a:rPr>
              <a:t> adjustment is limited, ozone bias is reduced.</a:t>
            </a:r>
          </a:p>
          <a:p>
            <a:pPr latinLnBrk="1">
              <a:lnSpc>
                <a:spcPct val="150000"/>
              </a:lnSpc>
            </a:pPr>
            <a:endParaRPr lang="en-US" altLang="ko-KR" dirty="0">
              <a:latin typeface="Times New Roman" panose="02020603050405020304" pitchFamily="18" charset="0"/>
              <a:cs typeface="Times New Roman" panose="02020603050405020304" pitchFamily="18" charset="0"/>
            </a:endParaRPr>
          </a:p>
          <a:p>
            <a:pPr marL="285750" indent="-285750" latinLnBrk="1">
              <a:lnSpc>
                <a:spcPct val="150000"/>
              </a:lnSpc>
              <a:buFont typeface="Wingdings" panose="05000000000000000000" pitchFamily="2" charset="2"/>
              <a:buChar char="ü"/>
            </a:pPr>
            <a:r>
              <a:rPr lang="en-US" altLang="ko-KR" dirty="0" smtClean="0">
                <a:latin typeface="Times New Roman" panose="02020603050405020304" pitchFamily="18" charset="0"/>
                <a:cs typeface="Times New Roman" panose="02020603050405020304" pitchFamily="18" charset="0"/>
              </a:rPr>
              <a:t>SMA </a:t>
            </a:r>
            <a:r>
              <a:rPr lang="en-US" altLang="ko-KR" dirty="0">
                <a:latin typeface="Times New Roman" panose="02020603050405020304" pitchFamily="18" charset="0"/>
                <a:cs typeface="Times New Roman" panose="02020603050405020304" pitchFamily="18" charset="0"/>
              </a:rPr>
              <a:t>O</a:t>
            </a:r>
            <a:r>
              <a:rPr lang="en-US" altLang="ko-KR" baseline="-25000" dirty="0">
                <a:latin typeface="Times New Roman" panose="02020603050405020304" pitchFamily="18" charset="0"/>
                <a:cs typeface="Times New Roman" panose="02020603050405020304" pitchFamily="18" charset="0"/>
              </a:rPr>
              <a:t>3</a:t>
            </a:r>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bias is </a:t>
            </a:r>
            <a:r>
              <a:rPr lang="en-US" altLang="ko-KR" dirty="0" smtClean="0">
                <a:latin typeface="Times New Roman" panose="02020603050405020304" pitchFamily="18" charset="0"/>
                <a:cs typeface="Times New Roman" panose="02020603050405020304" pitchFamily="18" charset="0"/>
              </a:rPr>
              <a:t>reduced </a:t>
            </a:r>
            <a:r>
              <a:rPr lang="en-US" altLang="ko-KR" dirty="0">
                <a:latin typeface="Times New Roman" panose="02020603050405020304" pitchFamily="18" charset="0"/>
                <a:cs typeface="Times New Roman" panose="02020603050405020304" pitchFamily="18" charset="0"/>
              </a:rPr>
              <a:t>from 10.4 ppb to 4.4 ppb.</a:t>
            </a:r>
          </a:p>
        </p:txBody>
      </p:sp>
    </p:spTree>
    <p:extLst>
      <p:ext uri="{BB962C8B-B14F-4D97-AF65-F5344CB8AC3E}">
        <p14:creationId xmlns:p14="http://schemas.microsoft.com/office/powerpoint/2010/main" val="469332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3"/>
          <a:stretch>
            <a:fillRect/>
          </a:stretch>
        </p:blipFill>
        <p:spPr>
          <a:xfrm>
            <a:off x="446050" y="602537"/>
            <a:ext cx="4520118" cy="3283745"/>
          </a:xfrm>
          <a:prstGeom prst="rect">
            <a:avLst/>
          </a:prstGeom>
        </p:spPr>
      </p:pic>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Recent NO</a:t>
            </a:r>
            <a:r>
              <a:rPr lang="en-US" altLang="ko-KR" sz="2400" b="1" baseline="-25000" dirty="0">
                <a:solidFill>
                  <a:schemeClr val="tx1"/>
                </a:solidFill>
                <a:latin typeface="Times New Roman" panose="02020603050405020304" pitchFamily="18" charset="0"/>
                <a:cs typeface="Times New Roman" panose="02020603050405020304" pitchFamily="18" charset="0"/>
              </a:rPr>
              <a:t>2</a:t>
            </a:r>
            <a:r>
              <a:rPr lang="en-US" altLang="ko-KR" sz="2400" b="1" dirty="0">
                <a:solidFill>
                  <a:schemeClr val="tx1"/>
                </a:solidFill>
                <a:latin typeface="Times New Roman" panose="02020603050405020304" pitchFamily="18" charset="0"/>
                <a:cs typeface="Times New Roman" panose="02020603050405020304" pitchFamily="18" charset="0"/>
              </a:rPr>
              <a:t> and O</a:t>
            </a:r>
            <a:r>
              <a:rPr lang="en-US" altLang="ko-KR" sz="2400" b="1" baseline="-25000" dirty="0">
                <a:solidFill>
                  <a:schemeClr val="tx1"/>
                </a:solidFill>
                <a:latin typeface="Times New Roman" panose="02020603050405020304" pitchFamily="18" charset="0"/>
                <a:cs typeface="Times New Roman" panose="02020603050405020304" pitchFamily="18" charset="0"/>
              </a:rPr>
              <a:t>3</a:t>
            </a:r>
            <a:r>
              <a:rPr lang="en-US" altLang="ko-KR" sz="2400" b="1" dirty="0">
                <a:solidFill>
                  <a:schemeClr val="tx1"/>
                </a:solidFill>
                <a:latin typeface="Times New Roman" panose="02020603050405020304" pitchFamily="18" charset="0"/>
                <a:cs typeface="Times New Roman" panose="02020603050405020304" pitchFamily="18" charset="0"/>
              </a:rPr>
              <a:t> Trend over Seoul Metropolitan Area</a:t>
            </a:r>
            <a:endParaRPr lang="ko-KR" altLang="en-US" sz="2400" dirty="0">
              <a:solidFill>
                <a:schemeClr val="tx1"/>
              </a:solidFill>
            </a:endParaRPr>
          </a:p>
        </p:txBody>
      </p:sp>
      <p:sp>
        <p:nvSpPr>
          <p:cNvPr id="9" name="바닥글 개체 틀 1"/>
          <p:cNvSpPr>
            <a:spLocks noGrp="1"/>
          </p:cNvSpPr>
          <p:nvPr>
            <p:ph type="ftr" sz="quarter" idx="11"/>
          </p:nvPr>
        </p:nvSpPr>
        <p:spPr>
          <a:xfrm>
            <a:off x="359410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2</a:t>
            </a:fld>
            <a:endParaRPr lang="ko-KR" altLang="en-US" dirty="0"/>
          </a:p>
        </p:txBody>
      </p:sp>
      <p:sp>
        <p:nvSpPr>
          <p:cNvPr id="17" name="TextBox 16"/>
          <p:cNvSpPr txBox="1"/>
          <p:nvPr/>
        </p:nvSpPr>
        <p:spPr>
          <a:xfrm>
            <a:off x="83241" y="4187607"/>
            <a:ext cx="4730128" cy="1941658"/>
          </a:xfrm>
          <a:prstGeom prst="rect">
            <a:avLst/>
          </a:prstGeom>
          <a:noFill/>
          <a:ln w="38100">
            <a:noFill/>
          </a:ln>
        </p:spPr>
        <p:txBody>
          <a:bodyPr wrap="square" tIns="108000" bIns="108000" rtlCol="0" anchor="ctr">
            <a:spAutoFit/>
          </a:bodyPr>
          <a:lstStyle/>
          <a:p>
            <a:pPr marL="285750" indent="-285750" algn="just">
              <a:buFont typeface="Arial" panose="020B0604020202020204" pitchFamily="34" charset="0"/>
              <a:buChar char="•"/>
            </a:pP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The population of SMA is around 25 millions, 50% of the total population of South Korea.</a:t>
            </a:r>
          </a:p>
          <a:p>
            <a:pPr marL="285750" indent="-285750" algn="just">
              <a:buFont typeface="Arial" panose="020B0604020202020204" pitchFamily="34" charset="0"/>
              <a:buChar char="•"/>
            </a:pP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The area of the SMA is 11,704 km</a:t>
            </a:r>
            <a:r>
              <a:rPr lang="en-US" altLang="ko-KR" sz="1600" baseline="30000" dirty="0">
                <a:latin typeface="Times New Roman" panose="02020603050405020304" pitchFamily="18" charset="0"/>
                <a:ea typeface="HY헤드라인M" panose="02030600000101010101" pitchFamily="18" charset="-127"/>
                <a:cs typeface="Times New Roman" panose="02020603050405020304" pitchFamily="18" charset="0"/>
              </a:rPr>
              <a:t>2 </a:t>
            </a: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(US-NC: 139,509 km</a:t>
            </a:r>
            <a:r>
              <a:rPr lang="en-US" altLang="ko-KR" sz="1600" baseline="30000" dirty="0">
                <a:latin typeface="Times New Roman" panose="02020603050405020304" pitchFamily="18" charset="0"/>
                <a:ea typeface="HY헤드라인M" panose="02030600000101010101" pitchFamily="18" charset="-127"/>
                <a:cs typeface="Times New Roman" panose="02020603050405020304" pitchFamily="18" charset="0"/>
              </a:rPr>
              <a:t>2</a:t>
            </a: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 </a:t>
            </a:r>
          </a:p>
          <a:p>
            <a:pPr marL="285750" indent="-285750" algn="just">
              <a:buFont typeface="Arial" panose="020B0604020202020204" pitchFamily="34" charset="0"/>
              <a:buChar char="•"/>
            </a:pPr>
            <a:r>
              <a:rPr lang="en-US" altLang="ko-KR" sz="1600" dirty="0" smtClean="0">
                <a:latin typeface="Times New Roman" panose="02020603050405020304" pitchFamily="18" charset="0"/>
                <a:ea typeface="HY헤드라인M" panose="02030600000101010101" pitchFamily="18" charset="-127"/>
                <a:cs typeface="Times New Roman" panose="02020603050405020304" pitchFamily="18" charset="0"/>
              </a:rPr>
              <a:t>Since </a:t>
            </a: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2000, the implementation of air quality management policies resulted in a downward trend of NO</a:t>
            </a:r>
            <a:r>
              <a:rPr lang="en-US" altLang="ko-KR" sz="1600" baseline="-25000" dirty="0">
                <a:latin typeface="Times New Roman" panose="02020603050405020304" pitchFamily="18" charset="0"/>
                <a:ea typeface="HY헤드라인M" panose="02030600000101010101" pitchFamily="18" charset="-127"/>
                <a:cs typeface="Times New Roman" panose="02020603050405020304" pitchFamily="18" charset="0"/>
              </a:rPr>
              <a:t>2 </a:t>
            </a: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while O</a:t>
            </a:r>
            <a:r>
              <a:rPr lang="en-US" altLang="ko-KR" sz="1600" baseline="-25000" dirty="0">
                <a:latin typeface="Times New Roman" panose="02020603050405020304" pitchFamily="18" charset="0"/>
                <a:ea typeface="HY헤드라인M" panose="02030600000101010101" pitchFamily="18" charset="-127"/>
                <a:cs typeface="Times New Roman" panose="02020603050405020304" pitchFamily="18" charset="0"/>
              </a:rPr>
              <a:t>3</a:t>
            </a: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 trend was upward.</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pic>
        <p:nvPicPr>
          <p:cNvPr id="1026" name="Picture 2" descr="xx"/>
          <p:cNvPicPr>
            <a:picLocks noChangeAspect="1" noChangeArrowheads="1"/>
          </p:cNvPicPr>
          <p:nvPr/>
        </p:nvPicPr>
        <p:blipFill>
          <a:blip r:embed="rId4">
            <a:extLst>
              <a:ext uri="{28A0092B-C50C-407E-A947-70E740481C1C}">
                <a14:useLocalDpi xmlns:a14="http://schemas.microsoft.com/office/drawing/2010/main" val="0"/>
              </a:ext>
            </a:extLst>
          </a:blip>
          <a:srcRect l="14452" r="16093" b="44382"/>
          <a:stretch>
            <a:fillRect/>
          </a:stretch>
        </p:blipFill>
        <p:spPr bwMode="auto">
          <a:xfrm>
            <a:off x="4825702" y="3388751"/>
            <a:ext cx="4359925" cy="312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9746" y="811898"/>
            <a:ext cx="3584301" cy="2368235"/>
          </a:xfrm>
          <a:prstGeom prst="rect">
            <a:avLst/>
          </a:prstGeom>
        </p:spPr>
      </p:pic>
      <p:cxnSp>
        <p:nvCxnSpPr>
          <p:cNvPr id="8" name="직선 화살표 연결선 7"/>
          <p:cNvCxnSpPr/>
          <p:nvPr/>
        </p:nvCxnSpPr>
        <p:spPr>
          <a:xfrm>
            <a:off x="2844364" y="2316274"/>
            <a:ext cx="24225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5495926" y="899412"/>
            <a:ext cx="3297204" cy="369332"/>
          </a:xfrm>
          <a:prstGeom prst="rect">
            <a:avLst/>
          </a:prstGeom>
          <a:solidFill>
            <a:schemeClr val="bg1"/>
          </a:solidFill>
          <a:ln>
            <a:solidFill>
              <a:schemeClr val="tx1"/>
            </a:solidFill>
          </a:ln>
        </p:spPr>
        <p:txBody>
          <a:bodyPr wrap="square">
            <a:spAutoFit/>
          </a:bodyPr>
          <a:lstStyle/>
          <a:p>
            <a:r>
              <a:rPr lang="en-US" altLang="ko-KR" b="1" dirty="0">
                <a:latin typeface="Times New Roman" panose="02020603050405020304" pitchFamily="18" charset="0"/>
                <a:cs typeface="Times New Roman" panose="02020603050405020304" pitchFamily="18" charset="0"/>
              </a:rPr>
              <a:t>Seoul Metropolitan Area (SMA)</a:t>
            </a:r>
            <a:endParaRPr lang="ko-KR" altLang="en-US" dirty="0"/>
          </a:p>
        </p:txBody>
      </p:sp>
      <p:sp>
        <p:nvSpPr>
          <p:cNvPr id="18" name="직사각형 17"/>
          <p:cNvSpPr/>
          <p:nvPr/>
        </p:nvSpPr>
        <p:spPr>
          <a:xfrm>
            <a:off x="2942894" y="917804"/>
            <a:ext cx="1640257" cy="369332"/>
          </a:xfrm>
          <a:prstGeom prst="rect">
            <a:avLst/>
          </a:prstGeom>
          <a:solidFill>
            <a:schemeClr val="bg1"/>
          </a:solidFill>
          <a:ln>
            <a:solidFill>
              <a:schemeClr val="tx1"/>
            </a:solidFill>
          </a:ln>
        </p:spPr>
        <p:txBody>
          <a:bodyPr wrap="none">
            <a:spAutoFit/>
          </a:bodyPr>
          <a:lstStyle/>
          <a:p>
            <a:r>
              <a:rPr lang="en-US" altLang="ko-KR" b="1" dirty="0">
                <a:latin typeface="Times New Roman" panose="02020603050405020304" pitchFamily="18" charset="0"/>
                <a:cs typeface="Times New Roman" panose="02020603050405020304" pitchFamily="18" charset="0"/>
              </a:rPr>
              <a:t>Northeast Asia</a:t>
            </a:r>
            <a:endParaRPr lang="ko-KR" altLang="en-US" dirty="0"/>
          </a:p>
        </p:txBody>
      </p:sp>
      <p:sp>
        <p:nvSpPr>
          <p:cNvPr id="7" name="직사각형 6"/>
          <p:cNvSpPr/>
          <p:nvPr/>
        </p:nvSpPr>
        <p:spPr>
          <a:xfrm>
            <a:off x="5266889" y="3136828"/>
            <a:ext cx="3577158" cy="307777"/>
          </a:xfrm>
          <a:prstGeom prst="rect">
            <a:avLst/>
          </a:prstGeom>
        </p:spPr>
        <p:txBody>
          <a:bodyPr wrap="square">
            <a:spAutoFit/>
          </a:bodyPr>
          <a:lstStyle/>
          <a:p>
            <a:pPr algn="r"/>
            <a:r>
              <a:rPr lang="en-US" altLang="ko-KR" sz="1400" dirty="0"/>
              <a:t>http://film.ktv.go.kr</a:t>
            </a:r>
          </a:p>
        </p:txBody>
      </p:sp>
      <p:sp>
        <p:nvSpPr>
          <p:cNvPr id="10" name="모서리가 둥근 직사각형 9"/>
          <p:cNvSpPr/>
          <p:nvPr/>
        </p:nvSpPr>
        <p:spPr>
          <a:xfrm>
            <a:off x="2734151" y="2265046"/>
            <a:ext cx="100012" cy="809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95058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t="14111" r="8543" b="9239"/>
          <a:stretch/>
        </p:blipFill>
        <p:spPr>
          <a:xfrm>
            <a:off x="1170387" y="1032149"/>
            <a:ext cx="7661382" cy="3197586"/>
          </a:xfrm>
          <a:prstGeom prst="rect">
            <a:avLst/>
          </a:prstGeom>
        </p:spPr>
      </p:pic>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tx1"/>
                </a:solidFill>
                <a:latin typeface="Times New Roman" panose="02020603050405020304" pitchFamily="18" charset="0"/>
                <a:cs typeface="Times New Roman" panose="02020603050405020304" pitchFamily="18" charset="0"/>
              </a:rPr>
              <a:t>MEGAN </a:t>
            </a:r>
            <a:r>
              <a:rPr lang="en-US" altLang="ko-KR" sz="2400" dirty="0">
                <a:solidFill>
                  <a:schemeClr val="tx1"/>
                </a:solidFill>
                <a:latin typeface="Times New Roman" panose="02020603050405020304" pitchFamily="18" charset="0"/>
                <a:cs typeface="Times New Roman" panose="02020603050405020304" pitchFamily="18" charset="0"/>
              </a:rPr>
              <a:t>and OMI-Constrained Isoprene Emission</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20</a:t>
            </a:fld>
            <a:endParaRPr lang="ko-KR" altLang="en-US" dirty="0"/>
          </a:p>
        </p:txBody>
      </p:sp>
      <p:graphicFrame>
        <p:nvGraphicFramePr>
          <p:cNvPr id="29" name="표 28"/>
          <p:cNvGraphicFramePr>
            <a:graphicFrameLocks noGrp="1"/>
          </p:cNvGraphicFramePr>
          <p:nvPr>
            <p:extLst>
              <p:ext uri="{D42A27DB-BD31-4B8C-83A1-F6EECF244321}">
                <p14:modId xmlns:p14="http://schemas.microsoft.com/office/powerpoint/2010/main" val="2130259739"/>
              </p:ext>
            </p:extLst>
          </p:nvPr>
        </p:nvGraphicFramePr>
        <p:xfrm>
          <a:off x="289931" y="4346815"/>
          <a:ext cx="8586440" cy="1333246"/>
        </p:xfrm>
        <a:graphic>
          <a:graphicData uri="http://schemas.openxmlformats.org/drawingml/2006/table">
            <a:tbl>
              <a:tblPr>
                <a:tableStyleId>{5940675A-B579-460E-94D1-54222C63F5DA}</a:tableStyleId>
              </a:tblPr>
              <a:tblGrid>
                <a:gridCol w="1717288">
                  <a:extLst>
                    <a:ext uri="{9D8B030D-6E8A-4147-A177-3AD203B41FA5}">
                      <a16:colId xmlns="" xmlns:a16="http://schemas.microsoft.com/office/drawing/2014/main" val="20000"/>
                    </a:ext>
                  </a:extLst>
                </a:gridCol>
                <a:gridCol w="1717288">
                  <a:extLst>
                    <a:ext uri="{9D8B030D-6E8A-4147-A177-3AD203B41FA5}">
                      <a16:colId xmlns="" xmlns:a16="http://schemas.microsoft.com/office/drawing/2014/main" val="20001"/>
                    </a:ext>
                  </a:extLst>
                </a:gridCol>
                <a:gridCol w="1717288">
                  <a:extLst>
                    <a:ext uri="{9D8B030D-6E8A-4147-A177-3AD203B41FA5}">
                      <a16:colId xmlns="" xmlns:a16="http://schemas.microsoft.com/office/drawing/2014/main" val="20002"/>
                    </a:ext>
                  </a:extLst>
                </a:gridCol>
                <a:gridCol w="1717288">
                  <a:extLst>
                    <a:ext uri="{9D8B030D-6E8A-4147-A177-3AD203B41FA5}">
                      <a16:colId xmlns="" xmlns:a16="http://schemas.microsoft.com/office/drawing/2014/main" val="20003"/>
                    </a:ext>
                  </a:extLst>
                </a:gridCol>
                <a:gridCol w="1717288">
                  <a:extLst>
                    <a:ext uri="{9D8B030D-6E8A-4147-A177-3AD203B41FA5}">
                      <a16:colId xmlns="" xmlns:a16="http://schemas.microsoft.com/office/drawing/2014/main" val="20004"/>
                    </a:ext>
                  </a:extLst>
                </a:gridCol>
              </a:tblGrid>
              <a:tr h="407079">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Total</a:t>
                      </a: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isoprene</a:t>
                      </a: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emission</a:t>
                      </a:r>
                    </a:p>
                    <a:p>
                      <a:pPr algn="ctr" fontAlgn="ct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during study period</a:t>
                      </a:r>
                    </a:p>
                    <a:p>
                      <a:pPr algn="ctr" fontAlgn="ct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(Unit: Ton)</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NE</a:t>
                      </a:r>
                      <a:r>
                        <a:rPr lang="en-US" sz="1400" u="none" strike="noStrike" baseline="0" dirty="0">
                          <a:effectLst/>
                          <a:latin typeface="Times New Roman" panose="02020603050405020304" pitchFamily="18" charset="0"/>
                          <a:cs typeface="Times New Roman" panose="02020603050405020304" pitchFamily="18" charset="0"/>
                        </a:rPr>
                        <a:t> </a:t>
                      </a:r>
                      <a:r>
                        <a:rPr lang="en-US" sz="1400" u="none" strike="noStrike" dirty="0">
                          <a:effectLst/>
                          <a:latin typeface="Times New Roman" panose="02020603050405020304" pitchFamily="18" charset="0"/>
                          <a:cs typeface="Times New Roman" panose="02020603050405020304" pitchFamily="18" charset="0"/>
                        </a:rPr>
                        <a:t>China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Beijing (china)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Shanghai (China)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SMA</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extLst>
                  <a:ext uri="{0D108BD9-81ED-4DB2-BD59-A6C34878D82A}">
                    <a16:rowId xmlns="" xmlns:a16="http://schemas.microsoft.com/office/drawing/2014/main" val="10000"/>
                  </a:ext>
                </a:extLst>
              </a:tr>
              <a:tr h="247396">
                <a:tc>
                  <a:txBody>
                    <a:bodyPr/>
                    <a:lstStyle/>
                    <a:p>
                      <a:pPr algn="ctr" fontAlgn="ctr"/>
                      <a:r>
                        <a:rPr lang="en-US" sz="1400" u="none" strike="noStrike" dirty="0" smtClean="0">
                          <a:effectLst/>
                          <a:latin typeface="Times New Roman" panose="02020603050405020304" pitchFamily="18" charset="0"/>
                          <a:cs typeface="Times New Roman" panose="02020603050405020304" pitchFamily="18" charset="0"/>
                        </a:rPr>
                        <a:t>MEGAN</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31,180</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184</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40</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119</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247396">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OMI-constrained</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26,570</a:t>
                      </a:r>
                    </a:p>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(15%</a:t>
                      </a:r>
                      <a:r>
                        <a:rPr lang="en-US" altLang="ko-KR" sz="1400" b="0" i="0" u="none" strike="noStrike" baseline="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decrease)</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141</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dirty="0">
                          <a:solidFill>
                            <a:srgbClr val="000000"/>
                          </a:solidFill>
                          <a:effectLst/>
                          <a:latin typeface="Times New Roman" panose="02020603050405020304" pitchFamily="18" charset="0"/>
                          <a:ea typeface="+mn-ea"/>
                          <a:cs typeface="Times New Roman" panose="02020603050405020304" pitchFamily="18" charset="0"/>
                        </a:rPr>
                        <a:t>(23%</a:t>
                      </a:r>
                      <a:r>
                        <a:rPr lang="en-US" altLang="ko-KR" sz="14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decrease)</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32</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dirty="0">
                          <a:solidFill>
                            <a:srgbClr val="000000"/>
                          </a:solidFill>
                          <a:effectLst/>
                          <a:latin typeface="Times New Roman" panose="02020603050405020304" pitchFamily="18" charset="0"/>
                          <a:ea typeface="+mn-ea"/>
                          <a:cs typeface="Times New Roman" panose="02020603050405020304" pitchFamily="18" charset="0"/>
                        </a:rPr>
                        <a:t>(20%</a:t>
                      </a:r>
                      <a:r>
                        <a:rPr lang="en-US" altLang="ko-KR" sz="14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decrease)</a:t>
                      </a:r>
                      <a:endPar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tc>
                <a:tc>
                  <a:txBody>
                    <a:bodyPr/>
                    <a:lstStyle/>
                    <a:p>
                      <a:pPr algn="ctr" fontAlgn="ctr"/>
                      <a:r>
                        <a:rPr lang="en-US" altLang="ko-KR" sz="1400" u="none" strike="noStrike" dirty="0">
                          <a:effectLst/>
                          <a:latin typeface="Times New Roman" panose="02020603050405020304" pitchFamily="18" charset="0"/>
                          <a:cs typeface="Times New Roman" panose="02020603050405020304" pitchFamily="18" charset="0"/>
                        </a:rPr>
                        <a:t>112</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dirty="0">
                          <a:solidFill>
                            <a:srgbClr val="000000"/>
                          </a:solidFill>
                          <a:effectLst/>
                          <a:latin typeface="Times New Roman" panose="02020603050405020304" pitchFamily="18" charset="0"/>
                          <a:ea typeface="+mn-ea"/>
                          <a:cs typeface="Times New Roman" panose="02020603050405020304" pitchFamily="18" charset="0"/>
                        </a:rPr>
                        <a:t>(6%</a:t>
                      </a:r>
                      <a:r>
                        <a:rPr lang="en-US" altLang="ko-KR" sz="1400" b="0" i="0" u="none" strike="noStrike" baseline="0" dirty="0">
                          <a:solidFill>
                            <a:srgbClr val="000000"/>
                          </a:solidFill>
                          <a:effectLst/>
                          <a:latin typeface="Times New Roman" panose="02020603050405020304" pitchFamily="18" charset="0"/>
                          <a:ea typeface="+mn-ea"/>
                          <a:cs typeface="Times New Roman" panose="02020603050405020304" pitchFamily="18" charset="0"/>
                        </a:rPr>
                        <a:t> decrease)</a:t>
                      </a:r>
                      <a:endParaRPr lang="en-US" altLang="ko-KR" sz="1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 xmlns:a16="http://schemas.microsoft.com/office/drawing/2014/main" val="10002"/>
                  </a:ext>
                </a:extLst>
              </a:tr>
            </a:tbl>
          </a:graphicData>
        </a:graphic>
      </p:graphicFrame>
      <p:sp>
        <p:nvSpPr>
          <p:cNvPr id="10" name="직사각형 9"/>
          <p:cNvSpPr/>
          <p:nvPr/>
        </p:nvSpPr>
        <p:spPr>
          <a:xfrm>
            <a:off x="-21683" y="993347"/>
            <a:ext cx="1325235" cy="461665"/>
          </a:xfrm>
          <a:prstGeom prst="rect">
            <a:avLst/>
          </a:prstGeom>
        </p:spPr>
        <p:txBody>
          <a:bodyPr wrap="none">
            <a:spAutoFit/>
          </a:bodyPr>
          <a:lstStyle/>
          <a:p>
            <a:r>
              <a:rPr lang="en-US" altLang="ko-KR" sz="2400" b="1" dirty="0">
                <a:latin typeface="Times New Roman" panose="02020603050405020304" pitchFamily="18" charset="0"/>
                <a:cs typeface="Times New Roman" panose="02020603050405020304" pitchFamily="18" charset="0"/>
              </a:rPr>
              <a:t>Isoprene</a:t>
            </a:r>
            <a:endParaRPr lang="ko-KR" altLang="en-US" sz="2400" b="1" dirty="0">
              <a:latin typeface="Times New Roman" panose="02020603050405020304" pitchFamily="18" charset="0"/>
              <a:cs typeface="Times New Roman" panose="02020603050405020304" pitchFamily="18" charset="0"/>
            </a:endParaRPr>
          </a:p>
        </p:txBody>
      </p:sp>
      <p:sp>
        <p:nvSpPr>
          <p:cNvPr id="11" name="직사각형 10"/>
          <p:cNvSpPr/>
          <p:nvPr/>
        </p:nvSpPr>
        <p:spPr>
          <a:xfrm>
            <a:off x="5029195" y="666542"/>
            <a:ext cx="2884123" cy="369332"/>
          </a:xfrm>
          <a:prstGeom prst="rect">
            <a:avLst/>
          </a:prstGeom>
        </p:spPr>
        <p:txBody>
          <a:bodyPr wrap="none">
            <a:spAutoFit/>
          </a:bodyPr>
          <a:lstStyle/>
          <a:p>
            <a:r>
              <a:rPr lang="en-US" altLang="ko-KR" dirty="0">
                <a:latin typeface="Times New Roman" panose="02020603050405020304" pitchFamily="18" charset="0"/>
                <a:cs typeface="Times New Roman" panose="02020603050405020304" pitchFamily="18" charset="0"/>
              </a:rPr>
              <a:t>OMI Constrained – </a:t>
            </a:r>
            <a:r>
              <a:rPr lang="en-US" altLang="ko-KR" dirty="0" smtClean="0">
                <a:latin typeface="Times New Roman" panose="02020603050405020304" pitchFamily="18" charset="0"/>
                <a:cs typeface="Times New Roman" panose="02020603050405020304" pitchFamily="18" charset="0"/>
              </a:rPr>
              <a:t>MEGAN</a:t>
            </a:r>
            <a:endParaRPr lang="ko-KR" altLang="en-US" dirty="0">
              <a:latin typeface="Times New Roman" panose="02020603050405020304" pitchFamily="18" charset="0"/>
              <a:cs typeface="Times New Roman" panose="02020603050405020304" pitchFamily="18" charset="0"/>
            </a:endParaRPr>
          </a:p>
        </p:txBody>
      </p:sp>
      <p:sp>
        <p:nvSpPr>
          <p:cNvPr id="13" name="직사각형 12"/>
          <p:cNvSpPr/>
          <p:nvPr/>
        </p:nvSpPr>
        <p:spPr>
          <a:xfrm>
            <a:off x="1360251" y="666542"/>
            <a:ext cx="1031051" cy="369332"/>
          </a:xfrm>
          <a:prstGeom prst="rect">
            <a:avLst/>
          </a:prstGeom>
        </p:spPr>
        <p:txBody>
          <a:bodyPr wrap="none">
            <a:spAutoFit/>
          </a:bodyPr>
          <a:lstStyle/>
          <a:p>
            <a:r>
              <a:rPr lang="en-US" altLang="ko-KR" dirty="0" smtClean="0">
                <a:latin typeface="Times New Roman" panose="02020603050405020304" pitchFamily="18" charset="0"/>
                <a:cs typeface="Times New Roman" panose="02020603050405020304" pitchFamily="18" charset="0"/>
              </a:rPr>
              <a:t>MEGAN</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86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tx1"/>
                </a:solidFill>
                <a:latin typeface="Times New Roman" panose="02020603050405020304" pitchFamily="18" charset="0"/>
                <a:cs typeface="Times New Roman" panose="02020603050405020304" pitchFamily="18" charset="0"/>
              </a:rPr>
              <a:t>Simulation Results Summary </a:t>
            </a:r>
            <a:r>
              <a:rPr lang="en-US" altLang="ko-KR" sz="2400" dirty="0">
                <a:solidFill>
                  <a:schemeClr val="tx1"/>
                </a:solidFill>
                <a:latin typeface="Times New Roman" panose="02020603050405020304" pitchFamily="18" charset="0"/>
                <a:cs typeface="Times New Roman" panose="02020603050405020304" pitchFamily="18" charset="0"/>
              </a:rPr>
              <a:t>Table</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latin typeface="Times New Roman" panose="02020603050405020304" pitchFamily="18" charset="0"/>
                <a:cs typeface="Times New Roman" panose="02020603050405020304" pitchFamily="18" charset="0"/>
              </a:rPr>
              <a:t>21</a:t>
            </a:fld>
            <a:endParaRPr lang="ko-KR" altLang="en-US" dirty="0">
              <a:latin typeface="Times New Roman" panose="02020603050405020304" pitchFamily="18" charset="0"/>
              <a:cs typeface="Times New Roman" panose="02020603050405020304" pitchFamily="18" charset="0"/>
            </a:endParaRPr>
          </a:p>
        </p:txBody>
      </p:sp>
      <p:graphicFrame>
        <p:nvGraphicFramePr>
          <p:cNvPr id="11" name="표 10"/>
          <p:cNvGraphicFramePr>
            <a:graphicFrameLocks noGrp="1"/>
          </p:cNvGraphicFramePr>
          <p:nvPr>
            <p:extLst>
              <p:ext uri="{D42A27DB-BD31-4B8C-83A1-F6EECF244321}">
                <p14:modId xmlns:p14="http://schemas.microsoft.com/office/powerpoint/2010/main" val="3836516568"/>
              </p:ext>
            </p:extLst>
          </p:nvPr>
        </p:nvGraphicFramePr>
        <p:xfrm>
          <a:off x="214429" y="1035911"/>
          <a:ext cx="8602310" cy="2588032"/>
        </p:xfrm>
        <a:graphic>
          <a:graphicData uri="http://schemas.openxmlformats.org/drawingml/2006/table">
            <a:tbl>
              <a:tblPr/>
              <a:tblGrid>
                <a:gridCol w="1059567">
                  <a:extLst>
                    <a:ext uri="{9D8B030D-6E8A-4147-A177-3AD203B41FA5}">
                      <a16:colId xmlns="" xmlns:a16="http://schemas.microsoft.com/office/drawing/2014/main" val="20000"/>
                    </a:ext>
                  </a:extLst>
                </a:gridCol>
                <a:gridCol w="1325366">
                  <a:extLst>
                    <a:ext uri="{9D8B030D-6E8A-4147-A177-3AD203B41FA5}">
                      <a16:colId xmlns="" xmlns:a16="http://schemas.microsoft.com/office/drawing/2014/main" val="20001"/>
                    </a:ext>
                  </a:extLst>
                </a:gridCol>
                <a:gridCol w="1561672">
                  <a:extLst>
                    <a:ext uri="{9D8B030D-6E8A-4147-A177-3AD203B41FA5}">
                      <a16:colId xmlns="" xmlns:a16="http://schemas.microsoft.com/office/drawing/2014/main" val="2872443032"/>
                    </a:ext>
                  </a:extLst>
                </a:gridCol>
                <a:gridCol w="632961">
                  <a:extLst>
                    <a:ext uri="{9D8B030D-6E8A-4147-A177-3AD203B41FA5}">
                      <a16:colId xmlns="" xmlns:a16="http://schemas.microsoft.com/office/drawing/2014/main" val="20003"/>
                    </a:ext>
                  </a:extLst>
                </a:gridCol>
                <a:gridCol w="818185">
                  <a:extLst>
                    <a:ext uri="{9D8B030D-6E8A-4147-A177-3AD203B41FA5}">
                      <a16:colId xmlns="" xmlns:a16="http://schemas.microsoft.com/office/drawing/2014/main" val="20004"/>
                    </a:ext>
                  </a:extLst>
                </a:gridCol>
                <a:gridCol w="750004">
                  <a:extLst>
                    <a:ext uri="{9D8B030D-6E8A-4147-A177-3AD203B41FA5}">
                      <a16:colId xmlns="" xmlns:a16="http://schemas.microsoft.com/office/drawing/2014/main" val="20005"/>
                    </a:ext>
                  </a:extLst>
                </a:gridCol>
                <a:gridCol w="818185">
                  <a:extLst>
                    <a:ext uri="{9D8B030D-6E8A-4147-A177-3AD203B41FA5}">
                      <a16:colId xmlns="" xmlns:a16="http://schemas.microsoft.com/office/drawing/2014/main" val="20006"/>
                    </a:ext>
                  </a:extLst>
                </a:gridCol>
                <a:gridCol w="818185">
                  <a:extLst>
                    <a:ext uri="{9D8B030D-6E8A-4147-A177-3AD203B41FA5}">
                      <a16:colId xmlns="" xmlns:a16="http://schemas.microsoft.com/office/drawing/2014/main" val="20007"/>
                    </a:ext>
                  </a:extLst>
                </a:gridCol>
                <a:gridCol w="818185">
                  <a:extLst>
                    <a:ext uri="{9D8B030D-6E8A-4147-A177-3AD203B41FA5}">
                      <a16:colId xmlns="" xmlns:a16="http://schemas.microsoft.com/office/drawing/2014/main" val="20008"/>
                    </a:ext>
                  </a:extLst>
                </a:gridCol>
              </a:tblGrid>
              <a:tr h="371917">
                <a:tc>
                  <a:txBody>
                    <a:bodyPr/>
                    <a:lstStyle/>
                    <a:p>
                      <a:pPr algn="l" fontAlgn="ctr"/>
                      <a:r>
                        <a:rPr lang="ko-KR" alt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ko-KR" sz="2000" b="1" i="0" u="none" strike="noStrike" dirty="0" smtClean="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Region : SMA</a:t>
                      </a:r>
                      <a:endParaRPr lang="ko-KR" altLang="en-US" sz="20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ko-KR" altLang="en-US" sz="20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NO</a:t>
                      </a:r>
                      <a:r>
                        <a:rPr lang="en-US" sz="1400" b="1" i="0" u="none" strike="noStrike" baseline="-250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(13-14 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MDA8 O</a:t>
                      </a:r>
                      <a:r>
                        <a:rPr lang="en-US" sz="1400" b="1" i="0" u="none" strike="noStrike" baseline="-250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00"/>
                  </a:ext>
                </a:extLst>
              </a:tr>
              <a:tr h="296645">
                <a:tc>
                  <a:txBody>
                    <a:bodyPr/>
                    <a:lstStyle/>
                    <a:p>
                      <a:pPr algn="ctr" fontAlgn="ctr"/>
                      <a:r>
                        <a:rPr lang="en-US" sz="1400" b="1" i="0" u="none" strike="noStrike" dirty="0" smtClean="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Case</a:t>
                      </a:r>
                      <a:endPar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Target species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Target Region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Conc.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mn-ea"/>
                          <a:cs typeface="Times New Roman" panose="02020603050405020304" pitchFamily="18" charset="0"/>
                        </a:rPr>
                        <a:t>Bias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Conc.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mn-ea"/>
                          <a:cs typeface="Times New Roman" panose="02020603050405020304" pitchFamily="18" charset="0"/>
                        </a:rPr>
                        <a:t>Bias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96645">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Base simulation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11.5</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-6.8</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0.473</a:t>
                      </a:r>
                      <a:r>
                        <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96645">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NOx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Domain wide except South Korea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12.8</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-5.5</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0.514</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96645">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NOx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South Korea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16.4</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-1.9</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0.406</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96645">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NOx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Domain wide</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17.7</a:t>
                      </a:r>
                      <a:endParaRPr lang="ko-KR" altLang="en-US" sz="14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-0.6</a:t>
                      </a:r>
                      <a:endParaRPr lang="ko-KR" altLang="en-US" sz="14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0.428</a:t>
                      </a:r>
                      <a:endParaRPr lang="ko-KR" altLang="en-US" sz="14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96645">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Isoprene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Domain wide</a:t>
                      </a:r>
                      <a:endPar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11.5</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-6.8</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0.470</a:t>
                      </a:r>
                      <a:r>
                        <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96645">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NOx &amp; Isoprene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Domain wide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17.7</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0.426</a:t>
                      </a:r>
                      <a:endParaRPr lang="ko-KR" altLang="en-US"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400" b="1" i="0" u="none" strike="noStrike"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0.624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3" name="직사각형 12"/>
          <p:cNvSpPr/>
          <p:nvPr/>
        </p:nvSpPr>
        <p:spPr>
          <a:xfrm>
            <a:off x="218974" y="3802282"/>
            <a:ext cx="8706052" cy="1754326"/>
          </a:xfrm>
          <a:prstGeom prst="rect">
            <a:avLst/>
          </a:prstGeom>
        </p:spPr>
        <p:txBody>
          <a:bodyPr wrap="square">
            <a:spAutoFit/>
          </a:bodyPr>
          <a:lstStyle/>
          <a:p>
            <a:pPr marL="285750" indent="-285750">
              <a:buFont typeface="Arial" panose="020B0604020202020204" pitchFamily="34" charset="0"/>
              <a:buChar char="•"/>
              <a:defRPr/>
            </a:pPr>
            <a:r>
              <a:rPr lang="en-US" altLang="ko-KR" dirty="0">
                <a:latin typeface="Times New Roman" panose="02020603050405020304" pitchFamily="18" charset="0"/>
                <a:cs typeface="Times New Roman" panose="02020603050405020304" pitchFamily="18" charset="0"/>
              </a:rPr>
              <a:t>Adjustment of isoprene emissions change SMA ozone concentration little in this study.</a:t>
            </a:r>
          </a:p>
          <a:p>
            <a:pPr marL="285750" indent="-285750">
              <a:buFont typeface="Arial" panose="020B0604020202020204" pitchFamily="34" charset="0"/>
              <a:buChar char="•"/>
              <a:defRPr/>
            </a:pPr>
            <a:endParaRPr lang="en-US" altLang="ko-K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ko-KR" dirty="0" smtClean="0">
                <a:latin typeface="Times New Roman" panose="02020603050405020304" pitchFamily="18" charset="0"/>
                <a:cs typeface="Times New Roman" panose="02020603050405020304" pitchFamily="18" charset="0"/>
              </a:rPr>
              <a:t>After </a:t>
            </a:r>
            <a:r>
              <a:rPr lang="en-US" altLang="ko-KR" dirty="0">
                <a:latin typeface="Times New Roman" panose="02020603050405020304" pitchFamily="18" charset="0"/>
                <a:cs typeface="Times New Roman" panose="02020603050405020304" pitchFamily="18" charset="0"/>
              </a:rPr>
              <a:t>the domain-wide NOx emission adjustment, SMA NO</a:t>
            </a:r>
            <a:r>
              <a:rPr lang="en-US" altLang="ko-KR" baseline="-25000" dirty="0">
                <a:latin typeface="Times New Roman" panose="02020603050405020304" pitchFamily="18" charset="0"/>
                <a:cs typeface="Times New Roman" panose="02020603050405020304" pitchFamily="18" charset="0"/>
              </a:rPr>
              <a:t>2</a:t>
            </a:r>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bias is </a:t>
            </a:r>
            <a:r>
              <a:rPr lang="en-US" altLang="ko-KR" dirty="0" smtClean="0">
                <a:latin typeface="Times New Roman" panose="02020603050405020304" pitchFamily="18" charset="0"/>
                <a:cs typeface="Times New Roman" panose="02020603050405020304" pitchFamily="18" charset="0"/>
              </a:rPr>
              <a:t>reduced </a:t>
            </a:r>
            <a:r>
              <a:rPr lang="en-US" altLang="ko-KR" dirty="0">
                <a:latin typeface="Times New Roman" panose="02020603050405020304" pitchFamily="18" charset="0"/>
                <a:cs typeface="Times New Roman" panose="02020603050405020304" pitchFamily="18" charset="0"/>
              </a:rPr>
              <a:t>from -6.8 ppb to -0.6 ppb and O</a:t>
            </a:r>
            <a:r>
              <a:rPr lang="en-US" altLang="ko-KR" baseline="-25000" dirty="0">
                <a:latin typeface="Times New Roman" panose="02020603050405020304" pitchFamily="18" charset="0"/>
                <a:cs typeface="Times New Roman" panose="02020603050405020304" pitchFamily="18" charset="0"/>
              </a:rPr>
              <a:t>3 </a:t>
            </a:r>
            <a:r>
              <a:rPr lang="en-US" altLang="ko-KR" dirty="0">
                <a:latin typeface="Times New Roman" panose="02020603050405020304" pitchFamily="18" charset="0"/>
                <a:cs typeface="Times New Roman" panose="02020603050405020304" pitchFamily="18" charset="0"/>
              </a:rPr>
              <a:t>bias is also </a:t>
            </a:r>
            <a:r>
              <a:rPr lang="en-US" altLang="ko-KR" dirty="0" smtClean="0">
                <a:latin typeface="Times New Roman" panose="02020603050405020304" pitchFamily="18" charset="0"/>
                <a:cs typeface="Times New Roman" panose="02020603050405020304" pitchFamily="18" charset="0"/>
              </a:rPr>
              <a:t>reduced </a:t>
            </a:r>
            <a:r>
              <a:rPr lang="en-US" altLang="ko-KR" dirty="0">
                <a:latin typeface="Times New Roman" panose="02020603050405020304" pitchFamily="18" charset="0"/>
                <a:cs typeface="Times New Roman" panose="02020603050405020304" pitchFamily="18" charset="0"/>
              </a:rPr>
              <a:t>(10.4 ppb </a:t>
            </a:r>
            <a:r>
              <a:rPr lang="en-US" altLang="ko-KR" dirty="0">
                <a:latin typeface="Times New Roman" panose="02020603050405020304" pitchFamily="18" charset="0"/>
                <a:cs typeface="Times New Roman" panose="02020603050405020304" pitchFamily="18" charset="0"/>
                <a:sym typeface="Wingdings" panose="05000000000000000000" pitchFamily="2" charset="2"/>
              </a:rPr>
              <a:t> 4.2 ppb)</a:t>
            </a:r>
            <a:r>
              <a:rPr lang="en-US" altLang="ko-KR" dirty="0">
                <a:latin typeface="Times New Roman" panose="02020603050405020304" pitchFamily="18" charset="0"/>
                <a:cs typeface="Times New Roman" panose="02020603050405020304" pitchFamily="18" charset="0"/>
              </a:rPr>
              <a:t>. </a:t>
            </a:r>
          </a:p>
          <a:p>
            <a:pPr marL="285750" indent="-285750" fontAlgn="auto">
              <a:spcBef>
                <a:spcPts val="0"/>
              </a:spcBef>
              <a:spcAft>
                <a:spcPts val="0"/>
              </a:spcAft>
              <a:buFont typeface="Arial" panose="020B0604020202020204" pitchFamily="34" charset="0"/>
              <a:buChar char="•"/>
              <a:defRPr/>
            </a:pPr>
            <a:endParaRPr lang="en-US" altLang="ko-KR"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altLang="ko-K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884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Conclusion and Future Study</a:t>
            </a:r>
            <a:endParaRPr lang="ko-KR" altLang="en-US" sz="2400" b="1"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22</a:t>
            </a:fld>
            <a:endParaRPr lang="ko-KR" altLang="en-US" dirty="0"/>
          </a:p>
        </p:txBody>
      </p:sp>
      <p:sp>
        <p:nvSpPr>
          <p:cNvPr id="6" name="직사각형 5"/>
          <p:cNvSpPr/>
          <p:nvPr/>
        </p:nvSpPr>
        <p:spPr>
          <a:xfrm>
            <a:off x="279699" y="780876"/>
            <a:ext cx="8638390" cy="4662815"/>
          </a:xfrm>
          <a:prstGeom prst="rect">
            <a:avLst/>
          </a:prstGeom>
          <a:ln>
            <a:noFill/>
          </a:ln>
        </p:spPr>
        <p:txBody>
          <a:bodyPr wrap="square">
            <a:spAutoFit/>
          </a:bodyPr>
          <a:lstStyle/>
          <a:p>
            <a:pPr marL="285750" indent="-285750" latinLnBrk="1">
              <a:lnSpc>
                <a:spcPct val="150000"/>
              </a:lnSpc>
              <a:buFont typeface="Wingdings" panose="05000000000000000000" pitchFamily="2" charset="2"/>
              <a:buChar char="ü"/>
            </a:pPr>
            <a:r>
              <a:rPr lang="en-AU" altLang="ko-KR" dirty="0">
                <a:latin typeface="Times New Roman" panose="02020603050405020304" pitchFamily="18" charset="0"/>
                <a:cs typeface="Times New Roman" panose="02020603050405020304" pitchFamily="18" charset="0"/>
              </a:rPr>
              <a:t>In this study, we have examined the effects of </a:t>
            </a:r>
            <a:r>
              <a:rPr lang="en-US" altLang="ko-KR" dirty="0">
                <a:latin typeface="Times New Roman" panose="02020603050405020304" pitchFamily="18" charset="0"/>
                <a:cs typeface="Times New Roman" panose="02020603050405020304" pitchFamily="18" charset="0"/>
              </a:rPr>
              <a:t>NOx and isoprene emission adjustments using satellite observation data on modeled air quality</a:t>
            </a:r>
            <a:r>
              <a:rPr lang="en-AU" altLang="ko-KR" dirty="0">
                <a:latin typeface="Times New Roman" panose="02020603050405020304" pitchFamily="18" charset="0"/>
                <a:cs typeface="Times New Roman" panose="02020603050405020304" pitchFamily="18" charset="0"/>
              </a:rPr>
              <a:t>.</a:t>
            </a:r>
          </a:p>
          <a:p>
            <a:pPr marL="285750" indent="-285750" latinLnBrk="1">
              <a:lnSpc>
                <a:spcPct val="150000"/>
              </a:lnSpc>
              <a:buFont typeface="Wingdings" panose="05000000000000000000" pitchFamily="2" charset="2"/>
              <a:buChar char="ü"/>
            </a:pPr>
            <a:r>
              <a:rPr lang="en-US" altLang="ko-KR" dirty="0">
                <a:latin typeface="Times New Roman" panose="02020603050405020304" pitchFamily="18" charset="0"/>
                <a:cs typeface="Times New Roman" panose="02020603050405020304" pitchFamily="18" charset="0"/>
              </a:rPr>
              <a:t>Using the top-down emission adjustment for the China region (i.e., Beijing and Shanghai), the performance of simulated daily mean NO</a:t>
            </a:r>
            <a:r>
              <a:rPr lang="en-US" altLang="ko-KR" baseline="-25000" dirty="0">
                <a:latin typeface="Times New Roman" panose="02020603050405020304" pitchFamily="18" charset="0"/>
                <a:cs typeface="Times New Roman" panose="02020603050405020304" pitchFamily="18" charset="0"/>
              </a:rPr>
              <a:t>2</a:t>
            </a:r>
            <a:r>
              <a:rPr lang="en-US" altLang="ko-KR" dirty="0">
                <a:latin typeface="Times New Roman" panose="02020603050405020304" pitchFamily="18" charset="0"/>
                <a:cs typeface="Times New Roman" panose="02020603050405020304" pitchFamily="18" charset="0"/>
              </a:rPr>
              <a:t> and MDA8 O</a:t>
            </a:r>
            <a:r>
              <a:rPr lang="en-US" altLang="ko-KR" baseline="-25000" dirty="0">
                <a:latin typeface="Times New Roman" panose="02020603050405020304" pitchFamily="18" charset="0"/>
                <a:cs typeface="Times New Roman" panose="02020603050405020304" pitchFamily="18" charset="0"/>
              </a:rPr>
              <a:t>3</a:t>
            </a:r>
            <a:r>
              <a:rPr lang="en-US" altLang="ko-KR" dirty="0">
                <a:latin typeface="Times New Roman" panose="02020603050405020304" pitchFamily="18" charset="0"/>
                <a:cs typeface="Times New Roman" panose="02020603050405020304" pitchFamily="18" charset="0"/>
              </a:rPr>
              <a:t> concentrations are a </a:t>
            </a:r>
            <a:r>
              <a:rPr lang="en-US" altLang="ko-KR" dirty="0" smtClean="0">
                <a:latin typeface="Times New Roman" panose="02020603050405020304" pitchFamily="18" charset="0"/>
                <a:cs typeface="Times New Roman" panose="02020603050405020304" pitchFamily="18" charset="0"/>
              </a:rPr>
              <a:t>significantly </a:t>
            </a:r>
            <a:r>
              <a:rPr lang="en-US" altLang="ko-KR" dirty="0">
                <a:latin typeface="Times New Roman" panose="02020603050405020304" pitchFamily="18" charset="0"/>
                <a:cs typeface="Times New Roman" panose="02020603050405020304" pitchFamily="18" charset="0"/>
              </a:rPr>
              <a:t>improvement.</a:t>
            </a:r>
          </a:p>
          <a:p>
            <a:pPr marL="285750" indent="-285750">
              <a:lnSpc>
                <a:spcPct val="150000"/>
              </a:lnSpc>
              <a:buFont typeface="Wingdings" panose="05000000000000000000" pitchFamily="2" charset="2"/>
              <a:buChar char="ü"/>
            </a:pPr>
            <a:r>
              <a:rPr lang="en-US" altLang="ko-KR" dirty="0" smtClean="0">
                <a:latin typeface="Times New Roman" panose="02020603050405020304" pitchFamily="18" charset="0"/>
                <a:cs typeface="Times New Roman" panose="02020603050405020304" pitchFamily="18" charset="0"/>
              </a:rPr>
              <a:t>The </a:t>
            </a:r>
            <a:r>
              <a:rPr lang="en-US" altLang="ko-KR" dirty="0">
                <a:latin typeface="Times New Roman" panose="02020603050405020304" pitchFamily="18" charset="0"/>
                <a:cs typeface="Times New Roman" panose="02020603050405020304" pitchFamily="18" charset="0"/>
              </a:rPr>
              <a:t>uncertainty of chemistry or meteorology data exists in VCD comparisons between observation and model. Caution should be taken to interpret VCD differences solely as emissions issues because of other modeling uncertainties such as </a:t>
            </a:r>
            <a:r>
              <a:rPr lang="en-US" altLang="ko-KR" dirty="0" smtClean="0">
                <a:latin typeface="Times New Roman" panose="02020603050405020304" pitchFamily="18" charset="0"/>
                <a:cs typeface="Times New Roman" panose="02020603050405020304" pitchFamily="18" charset="0"/>
              </a:rPr>
              <a:t>diurnal variation and </a:t>
            </a:r>
            <a:r>
              <a:rPr lang="en-US" altLang="ko-KR" dirty="0">
                <a:latin typeface="Times New Roman" panose="02020603050405020304" pitchFamily="18" charset="0"/>
                <a:cs typeface="Times New Roman" panose="02020603050405020304" pitchFamily="18" charset="0"/>
              </a:rPr>
              <a:t>precipitation</a:t>
            </a:r>
            <a:r>
              <a:rPr lang="en-US" altLang="ko-KR" dirty="0" smtClean="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see slide </a:t>
            </a:r>
            <a:r>
              <a:rPr lang="en-US" altLang="ko-KR" dirty="0" smtClean="0">
                <a:latin typeface="Times New Roman" panose="02020603050405020304" pitchFamily="18" charset="0"/>
                <a:cs typeface="Times New Roman" panose="02020603050405020304" pitchFamily="18" charset="0"/>
              </a:rPr>
              <a:t>16, 18).</a:t>
            </a:r>
            <a:r>
              <a:rPr lang="en-US" altLang="ko-KR" dirty="0" smtClean="0">
                <a:latin typeface="Times New Roman" panose="02020603050405020304" pitchFamily="18" charset="0"/>
                <a:ea typeface="HY헤드라인M" panose="02030600000101010101" pitchFamily="18" charset="-127"/>
                <a:cs typeface="Times New Roman" panose="02020603050405020304" pitchFamily="18" charset="0"/>
              </a:rPr>
              <a:t> </a:t>
            </a:r>
            <a:endParaRPr lang="en-US" altLang="ko-KR" dirty="0">
              <a:latin typeface="Times New Roman" panose="02020603050405020304" pitchFamily="18" charset="0"/>
              <a:ea typeface="HY헤드라인M" panose="02030600000101010101" pitchFamily="18" charset="-127"/>
              <a:cs typeface="Times New Roman" panose="02020603050405020304" pitchFamily="18" charset="0"/>
            </a:endParaRPr>
          </a:p>
          <a:p>
            <a:pPr marL="285750" indent="-285750" latinLnBrk="1">
              <a:lnSpc>
                <a:spcPct val="150000"/>
              </a:lnSpc>
              <a:buFont typeface="Wingdings" panose="05000000000000000000" pitchFamily="2" charset="2"/>
              <a:buChar char="ü"/>
            </a:pPr>
            <a:r>
              <a:rPr lang="en-US" altLang="ko-KR" dirty="0">
                <a:latin typeface="Times New Roman" panose="02020603050405020304" pitchFamily="18" charset="0"/>
                <a:cs typeface="Times New Roman" panose="02020603050405020304" pitchFamily="18" charset="0"/>
              </a:rPr>
              <a:t>As a next step, we will continue to develop effective emission adjustment methods considering the limitations in this study.</a:t>
            </a:r>
            <a:endParaRPr lang="ko-KR" altLang="ko-K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281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23</a:t>
            </a:fld>
            <a:endParaRPr lang="ko-KR" altLang="en-US" dirty="0"/>
          </a:p>
        </p:txBody>
      </p:sp>
      <p:sp>
        <p:nvSpPr>
          <p:cNvPr id="6" name="직사각형 5"/>
          <p:cNvSpPr/>
          <p:nvPr/>
        </p:nvSpPr>
        <p:spPr>
          <a:xfrm>
            <a:off x="279699" y="2571576"/>
            <a:ext cx="8638390" cy="3277820"/>
          </a:xfrm>
          <a:prstGeom prst="rect">
            <a:avLst/>
          </a:prstGeom>
          <a:ln>
            <a:noFill/>
          </a:ln>
        </p:spPr>
        <p:txBody>
          <a:bodyPr wrap="square">
            <a:spAutoFit/>
          </a:bodyPr>
          <a:lstStyle/>
          <a:p>
            <a:pPr algn="ctr" latinLnBrk="1">
              <a:lnSpc>
                <a:spcPct val="150000"/>
              </a:lnSpc>
            </a:pPr>
            <a:r>
              <a:rPr lang="en-US" altLang="ko-KR" sz="6000" dirty="0" smtClean="0">
                <a:latin typeface="Times New Roman" panose="02020603050405020304" pitchFamily="18" charset="0"/>
                <a:cs typeface="Times New Roman" panose="02020603050405020304" pitchFamily="18" charset="0"/>
              </a:rPr>
              <a:t>Thank you</a:t>
            </a:r>
          </a:p>
          <a:p>
            <a:pPr algn="ctr" latinLnBrk="1">
              <a:lnSpc>
                <a:spcPct val="150000"/>
              </a:lnSpc>
            </a:pPr>
            <a:endParaRPr lang="en-US" altLang="ko-KR" sz="6000" dirty="0">
              <a:latin typeface="Times New Roman" panose="02020603050405020304" pitchFamily="18" charset="0"/>
              <a:cs typeface="Times New Roman" panose="02020603050405020304" pitchFamily="18" charset="0"/>
            </a:endParaRPr>
          </a:p>
          <a:p>
            <a:pPr algn="ctr" latinLnBrk="1">
              <a:lnSpc>
                <a:spcPct val="150000"/>
              </a:lnSpc>
            </a:pPr>
            <a:r>
              <a:rPr lang="en-US" altLang="ko-KR" dirty="0" smtClean="0">
                <a:latin typeface="Times New Roman" panose="02020603050405020304" pitchFamily="18" charset="0"/>
                <a:cs typeface="Times New Roman" panose="02020603050405020304" pitchFamily="18" charset="0"/>
                <a:hlinkClick r:id="rId3"/>
              </a:rPr>
              <a:t>again121@ajou.ac.kr/</a:t>
            </a:r>
            <a:r>
              <a:rPr lang="en-US" altLang="ko-KR" dirty="0" smtClean="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C</a:t>
            </a:r>
            <a:r>
              <a:rPr lang="en-US" altLang="ko-KR" dirty="0" err="1" smtClean="0">
                <a:latin typeface="Times New Roman" panose="02020603050405020304" pitchFamily="18" charset="0"/>
                <a:cs typeface="Times New Roman" panose="02020603050405020304" pitchFamily="18" charset="0"/>
              </a:rPr>
              <a:t>hanghan</a:t>
            </a:r>
            <a:r>
              <a:rPr lang="en-US" altLang="ko-KR" dirty="0" smtClean="0">
                <a:latin typeface="Times New Roman" panose="02020603050405020304" pitchFamily="18" charset="0"/>
                <a:cs typeface="Times New Roman" panose="02020603050405020304" pitchFamily="18" charset="0"/>
              </a:rPr>
              <a:t> Bae</a:t>
            </a:r>
            <a:endParaRPr lang="ko-KR" altLang="ko-K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363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12700" y="6516439"/>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Air Quality Management and Modeling</a:t>
            </a:r>
            <a:endParaRPr lang="ko-KR" altLang="en-US" sz="2400" dirty="0">
              <a:solidFill>
                <a:schemeClr val="tx1"/>
              </a:solidFill>
            </a:endParaRPr>
          </a:p>
        </p:txBody>
      </p:sp>
      <p:sp>
        <p:nvSpPr>
          <p:cNvPr id="9" name="바닥글 개체 틀 1"/>
          <p:cNvSpPr>
            <a:spLocks noGrp="1"/>
          </p:cNvSpPr>
          <p:nvPr>
            <p:ph type="ftr" sz="quarter" idx="11"/>
          </p:nvPr>
        </p:nvSpPr>
        <p:spPr>
          <a:xfrm>
            <a:off x="359410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3</a:t>
            </a:fld>
            <a:endParaRPr lang="ko-KR" altLang="en-US" dirty="0"/>
          </a:p>
        </p:txBody>
      </p:sp>
      <p:sp>
        <p:nvSpPr>
          <p:cNvPr id="17" name="TextBox 16"/>
          <p:cNvSpPr txBox="1"/>
          <p:nvPr/>
        </p:nvSpPr>
        <p:spPr>
          <a:xfrm>
            <a:off x="576766" y="4087020"/>
            <a:ext cx="7990468" cy="2064769"/>
          </a:xfrm>
          <a:prstGeom prst="rect">
            <a:avLst/>
          </a:prstGeom>
          <a:solidFill>
            <a:schemeClr val="bg1"/>
          </a:solidFill>
          <a:ln w="6350">
            <a:solidFill>
              <a:schemeClr val="tx1"/>
            </a:solidFill>
          </a:ln>
        </p:spPr>
        <p:txBody>
          <a:bodyPr wrap="square" tIns="108000" bIns="108000" rtlCol="0" anchor="ctr">
            <a:spAutoFit/>
          </a:bodyPr>
          <a:lstStyle/>
          <a:p>
            <a:pPr marL="285750" indent="-285750">
              <a:lnSpc>
                <a:spcPct val="150000"/>
              </a:lnSpc>
              <a:buFont typeface="Arial" panose="020B0604020202020204" pitchFamily="34" charset="0"/>
              <a:buChar char="•"/>
            </a:pP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For air quality management, air quality modeling is used to analyze the cause of air pollution and estimate the effect of the emission reduction plan.</a:t>
            </a:r>
          </a:p>
          <a:p>
            <a:pPr marL="285750" indent="-285750">
              <a:lnSpc>
                <a:spcPct val="150000"/>
              </a:lnSpc>
              <a:buFont typeface="Arial" panose="020B0604020202020204" pitchFamily="34" charset="0"/>
              <a:buChar char="•"/>
            </a:pP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However, air quality simulation basically requires a high level of accuracy in its inputs.</a:t>
            </a:r>
          </a:p>
          <a:p>
            <a:pPr marL="285750" indent="-285750">
              <a:lnSpc>
                <a:spcPct val="150000"/>
              </a:lnSpc>
              <a:buFont typeface="Arial" panose="020B0604020202020204" pitchFamily="34" charset="0"/>
              <a:buChar char="•"/>
            </a:pP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Emission input data is one of the most </a:t>
            </a:r>
            <a:r>
              <a:rPr lang="en-US" altLang="ko-KR" sz="1600" dirty="0" smtClean="0">
                <a:latin typeface="Times New Roman" panose="02020603050405020304" pitchFamily="18" charset="0"/>
                <a:ea typeface="HY헤드라인M" panose="02030600000101010101" pitchFamily="18" charset="-127"/>
                <a:cs typeface="Times New Roman" panose="02020603050405020304" pitchFamily="18" charset="0"/>
              </a:rPr>
              <a:t>important </a:t>
            </a: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inputs to ensure the reliability of air quality simulation results.</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23" name="TextBox 22"/>
          <p:cNvSpPr txBox="1"/>
          <p:nvPr/>
        </p:nvSpPr>
        <p:spPr>
          <a:xfrm>
            <a:off x="984480" y="1722778"/>
            <a:ext cx="7103872" cy="464331"/>
          </a:xfrm>
          <a:prstGeom prst="rect">
            <a:avLst/>
          </a:prstGeom>
          <a:solidFill>
            <a:schemeClr val="accent5">
              <a:lumMod val="20000"/>
              <a:lumOff val="80000"/>
            </a:schemeClr>
          </a:solidFill>
          <a:ln w="38100">
            <a:solidFill>
              <a:schemeClr val="tx1"/>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Air quality modeling</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10" name="TextBox 9"/>
          <p:cNvSpPr txBox="1"/>
          <p:nvPr/>
        </p:nvSpPr>
        <p:spPr>
          <a:xfrm>
            <a:off x="984480" y="2899847"/>
            <a:ext cx="2137862" cy="956773"/>
          </a:xfrm>
          <a:prstGeom prst="rect">
            <a:avLst/>
          </a:prstGeom>
          <a:solidFill>
            <a:schemeClr val="accent5">
              <a:lumMod val="20000"/>
              <a:lumOff val="80000"/>
            </a:schemeClr>
          </a:solidFill>
          <a:ln w="38100">
            <a:solidFill>
              <a:srgbClr val="FF0000"/>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Input1 :</a:t>
            </a:r>
          </a:p>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Emissions</a:t>
            </a:r>
          </a:p>
          <a:p>
            <a:pPr algn="ct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13" name="TextBox 12"/>
          <p:cNvSpPr txBox="1"/>
          <p:nvPr/>
        </p:nvSpPr>
        <p:spPr>
          <a:xfrm>
            <a:off x="3467485" y="2899847"/>
            <a:ext cx="2137862" cy="956773"/>
          </a:xfrm>
          <a:prstGeom prst="rect">
            <a:avLst/>
          </a:prstGeom>
          <a:solidFill>
            <a:schemeClr val="accent5">
              <a:lumMod val="20000"/>
              <a:lumOff val="80000"/>
            </a:schemeClr>
          </a:solidFill>
          <a:ln w="38100">
            <a:solidFill>
              <a:schemeClr val="tx1"/>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Input2 :</a:t>
            </a:r>
          </a:p>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Meteorology</a:t>
            </a:r>
          </a:p>
          <a:p>
            <a:pPr algn="ct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14" name="TextBox 13"/>
          <p:cNvSpPr txBox="1"/>
          <p:nvPr/>
        </p:nvSpPr>
        <p:spPr>
          <a:xfrm>
            <a:off x="5950490" y="2899847"/>
            <a:ext cx="2137862" cy="956773"/>
          </a:xfrm>
          <a:prstGeom prst="rect">
            <a:avLst/>
          </a:prstGeom>
          <a:solidFill>
            <a:schemeClr val="accent5">
              <a:lumMod val="20000"/>
              <a:lumOff val="80000"/>
            </a:schemeClr>
          </a:solidFill>
          <a:ln w="38100">
            <a:solidFill>
              <a:schemeClr val="tx1"/>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Input3 :</a:t>
            </a:r>
          </a:p>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Atmospheric</a:t>
            </a:r>
          </a:p>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chemistry</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cxnSp>
        <p:nvCxnSpPr>
          <p:cNvPr id="5" name="꺾인 연결선 4"/>
          <p:cNvCxnSpPr>
            <a:stCxn id="23" idx="2"/>
            <a:endCxn id="10" idx="0"/>
          </p:cNvCxnSpPr>
          <p:nvPr/>
        </p:nvCxnSpPr>
        <p:spPr>
          <a:xfrm rot="5400000">
            <a:off x="2938545" y="1301976"/>
            <a:ext cx="712738" cy="248300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꺾인 연결선 14"/>
          <p:cNvCxnSpPr>
            <a:stCxn id="23" idx="2"/>
            <a:endCxn id="14" idx="0"/>
          </p:cNvCxnSpPr>
          <p:nvPr/>
        </p:nvCxnSpPr>
        <p:spPr>
          <a:xfrm rot="16200000" flipH="1">
            <a:off x="5421549" y="1301975"/>
            <a:ext cx="712738" cy="248300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23" idx="2"/>
            <a:endCxn id="13" idx="0"/>
          </p:cNvCxnSpPr>
          <p:nvPr/>
        </p:nvCxnSpPr>
        <p:spPr>
          <a:xfrm>
            <a:off x="4536416" y="2187109"/>
            <a:ext cx="0" cy="712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84480" y="833663"/>
            <a:ext cx="7103872" cy="464331"/>
          </a:xfrm>
          <a:prstGeom prst="rect">
            <a:avLst/>
          </a:prstGeom>
          <a:solidFill>
            <a:schemeClr val="accent5">
              <a:lumMod val="20000"/>
              <a:lumOff val="80000"/>
            </a:schemeClr>
          </a:solidFill>
          <a:ln w="38100">
            <a:solidFill>
              <a:schemeClr val="tx1"/>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Air quality management</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cxnSp>
        <p:nvCxnSpPr>
          <p:cNvPr id="25" name="직선 화살표 연결선 24"/>
          <p:cNvCxnSpPr>
            <a:stCxn id="24" idx="2"/>
            <a:endCxn id="23" idx="0"/>
          </p:cNvCxnSpPr>
          <p:nvPr/>
        </p:nvCxnSpPr>
        <p:spPr>
          <a:xfrm>
            <a:off x="4536416" y="1297994"/>
            <a:ext cx="0" cy="42478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V="1">
            <a:off x="5040351" y="1306743"/>
            <a:ext cx="1" cy="41603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81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South Korean National Emission Inventory</a:t>
            </a:r>
            <a:endParaRPr lang="ko-KR" altLang="en-US" sz="2400" dirty="0">
              <a:solidFill>
                <a:schemeClr val="tx1"/>
              </a:solidFill>
            </a:endParaRPr>
          </a:p>
        </p:txBody>
      </p:sp>
      <p:sp>
        <p:nvSpPr>
          <p:cNvPr id="3" name="직사각형 2"/>
          <p:cNvSpPr/>
          <p:nvPr/>
        </p:nvSpPr>
        <p:spPr>
          <a:xfrm>
            <a:off x="247650" y="631736"/>
            <a:ext cx="8642350" cy="400110"/>
          </a:xfrm>
          <a:prstGeom prst="rect">
            <a:avLst/>
          </a:prstGeom>
        </p:spPr>
        <p:txBody>
          <a:bodyPr wrap="square">
            <a:spAutoFit/>
          </a:bodyPr>
          <a:lstStyle/>
          <a:p>
            <a:pPr marL="285750" indent="-285750">
              <a:buFont typeface="Arial" panose="020B0604020202020204" pitchFamily="34" charset="0"/>
              <a:buChar char="•"/>
            </a:pPr>
            <a:r>
              <a:rPr lang="en-US" altLang="ko-KR" sz="2000" dirty="0">
                <a:solidFill>
                  <a:srgbClr val="231F20"/>
                </a:solidFill>
                <a:latin typeface="Times New Roman" panose="02020603050405020304" pitchFamily="18" charset="0"/>
                <a:cs typeface="Times New Roman" panose="02020603050405020304" pitchFamily="18" charset="0"/>
              </a:rPr>
              <a:t>South Korean emissions inventory: Clean Air Policy Support System (CAPSS)</a:t>
            </a:r>
            <a:endParaRPr lang="ko-KR" alt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15900" y="4141651"/>
            <a:ext cx="8737600" cy="2492990"/>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altLang="ko-KR" dirty="0">
                <a:latin typeface="Times New Roman" panose="02020603050405020304" pitchFamily="18" charset="0"/>
                <a:cs typeface="Times New Roman" panose="02020603050405020304" pitchFamily="18" charset="0"/>
              </a:rPr>
              <a:t>CAPSS emission inventory is developed based on a bottom-up approach</a:t>
            </a:r>
          </a:p>
          <a:p>
            <a:pPr marL="342900" indent="-342900">
              <a:lnSpc>
                <a:spcPct val="150000"/>
              </a:lnSpc>
              <a:buFont typeface="Arial" panose="020B0604020202020204" pitchFamily="34" charset="0"/>
              <a:buChar char="•"/>
            </a:pPr>
            <a:r>
              <a:rPr lang="en-US" altLang="ko-KR" dirty="0">
                <a:latin typeface="Times New Roman" panose="02020603050405020304" pitchFamily="18" charset="0"/>
                <a:cs typeface="Times New Roman" panose="02020603050405020304" pitchFamily="18" charset="0"/>
              </a:rPr>
              <a:t>Bottom-up emissions inventories are often reported to be inaccurate due to uncertainties in input parameters (</a:t>
            </a:r>
            <a:r>
              <a:rPr lang="en-US" altLang="ko-KR" dirty="0" err="1">
                <a:latin typeface="Times New Roman" panose="02020603050405020304" pitchFamily="18" charset="0"/>
                <a:cs typeface="Times New Roman" panose="02020603050405020304" pitchFamily="18" charset="0"/>
              </a:rPr>
              <a:t>Jaegle</a:t>
            </a:r>
            <a:r>
              <a:rPr lang="en-US" altLang="ko-KR" dirty="0">
                <a:latin typeface="Times New Roman" panose="02020603050405020304" pitchFamily="18" charset="0"/>
                <a:cs typeface="Times New Roman" panose="02020603050405020304" pitchFamily="18" charset="0"/>
              </a:rPr>
              <a:t> et al., 2005; Li et al., 2016; </a:t>
            </a:r>
            <a:r>
              <a:rPr lang="en-US" altLang="ko-KR" dirty="0" err="1">
                <a:latin typeface="Times New Roman" panose="02020603050405020304" pitchFamily="18" charset="0"/>
                <a:cs typeface="Times New Roman" panose="02020603050405020304" pitchFamily="18" charset="0"/>
              </a:rPr>
              <a:t>Saikawa</a:t>
            </a:r>
            <a:r>
              <a:rPr lang="en-US" altLang="ko-KR" dirty="0">
                <a:latin typeface="Times New Roman" panose="02020603050405020304" pitchFamily="18" charset="0"/>
                <a:cs typeface="Times New Roman" panose="02020603050405020304" pitchFamily="18" charset="0"/>
              </a:rPr>
              <a:t> et al., 2016; Li et al., 2017). </a:t>
            </a:r>
          </a:p>
          <a:p>
            <a:pPr marL="342900" indent="-342900">
              <a:lnSpc>
                <a:spcPct val="150000"/>
              </a:lnSpc>
              <a:buFont typeface="Arial" panose="020B0604020202020204" pitchFamily="34" charset="0"/>
              <a:buChar char="•"/>
            </a:pPr>
            <a:r>
              <a:rPr lang="en-US" altLang="ko-KR" dirty="0">
                <a:latin typeface="Times New Roman" panose="02020603050405020304" pitchFamily="18" charset="0"/>
                <a:cs typeface="Times New Roman" panose="02020603050405020304" pitchFamily="18" charset="0"/>
              </a:rPr>
              <a:t>It also takes </a:t>
            </a:r>
            <a:r>
              <a:rPr lang="en-US" altLang="ko-KR" dirty="0" smtClean="0">
                <a:latin typeface="Times New Roman" panose="02020603050405020304" pitchFamily="18" charset="0"/>
                <a:cs typeface="Times New Roman" panose="02020603050405020304" pitchFamily="18" charset="0"/>
              </a:rPr>
              <a:t>much </a:t>
            </a:r>
            <a:r>
              <a:rPr lang="en-US" altLang="ko-KR" dirty="0">
                <a:latin typeface="Times New Roman" panose="02020603050405020304" pitchFamily="18" charset="0"/>
                <a:cs typeface="Times New Roman" panose="02020603050405020304" pitchFamily="18" charset="0"/>
              </a:rPr>
              <a:t>time to collect all required information.</a:t>
            </a:r>
          </a:p>
          <a:p>
            <a:pPr algn="just"/>
            <a:r>
              <a:rPr lang="en-US" altLang="ko-KR" dirty="0">
                <a:latin typeface="Times New Roman" panose="02020603050405020304" pitchFamily="18" charset="0"/>
                <a:cs typeface="Times New Roman" panose="02020603050405020304" pitchFamily="18" charset="0"/>
                <a:sym typeface="Wingdings" panose="05000000000000000000" pitchFamily="2" charset="2"/>
              </a:rPr>
              <a:t>       </a:t>
            </a:r>
            <a:r>
              <a:rPr lang="en-US" altLang="ko-KR" dirty="0" smtClean="0">
                <a:latin typeface="Times New Roman" panose="02020603050405020304" pitchFamily="18" charset="0"/>
                <a:cs typeface="Times New Roman" panose="02020603050405020304" pitchFamily="18" charset="0"/>
                <a:sym typeface="Wingdings" panose="05000000000000000000" pitchFamily="2" charset="2"/>
              </a:rPr>
              <a:t>An approach to </a:t>
            </a:r>
            <a:r>
              <a:rPr lang="en-US" altLang="ko-KR" dirty="0" smtClean="0">
                <a:latin typeface="Times New Roman" panose="02020603050405020304" pitchFamily="18" charset="0"/>
                <a:cs typeface="Times New Roman" panose="02020603050405020304" pitchFamily="18" charset="0"/>
              </a:rPr>
              <a:t>constructing </a:t>
            </a:r>
            <a:r>
              <a:rPr lang="en-US" altLang="ko-KR" dirty="0">
                <a:latin typeface="Times New Roman" panose="02020603050405020304" pitchFamily="18" charset="0"/>
                <a:cs typeface="Times New Roman" panose="02020603050405020304" pitchFamily="18" charset="0"/>
              </a:rPr>
              <a:t>emission inventories based on modeling result and satellite</a:t>
            </a:r>
          </a:p>
          <a:p>
            <a:r>
              <a:rPr lang="en-US" altLang="ko-KR" dirty="0">
                <a:latin typeface="Times New Roman" panose="02020603050405020304" pitchFamily="18" charset="0"/>
                <a:cs typeface="Times New Roman" panose="02020603050405020304" pitchFamily="18" charset="0"/>
              </a:rPr>
              <a:t>           observations can be useful (</a:t>
            </a:r>
            <a:r>
              <a:rPr lang="da-DK" altLang="ko-KR" dirty="0">
                <a:latin typeface="Times New Roman" panose="02020603050405020304" pitchFamily="18" charset="0"/>
                <a:cs typeface="Times New Roman" panose="02020603050405020304" pitchFamily="18" charset="0"/>
              </a:rPr>
              <a:t>Müller and Stavrakou, 2005; Sofiev et al., 2009; </a:t>
            </a:r>
            <a:r>
              <a:rPr lang="en-US" altLang="ko-KR" dirty="0" smtClean="0">
                <a:latin typeface="Times New Roman" panose="02020603050405020304" pitchFamily="18" charset="0"/>
                <a:cs typeface="Times New Roman" panose="02020603050405020304" pitchFamily="18" charset="0"/>
              </a:rPr>
              <a:t>Streets et</a:t>
            </a:r>
          </a:p>
          <a:p>
            <a:r>
              <a:rPr lang="en-US" altLang="ko-KR" dirty="0">
                <a:latin typeface="Times New Roman" panose="02020603050405020304" pitchFamily="18" charset="0"/>
                <a:cs typeface="Times New Roman" panose="02020603050405020304" pitchFamily="18" charset="0"/>
              </a:rPr>
              <a:t> </a:t>
            </a:r>
            <a:r>
              <a:rPr lang="en-US" altLang="ko-KR" dirty="0" smtClean="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al., 2013; </a:t>
            </a:r>
            <a:r>
              <a:rPr lang="en-US" altLang="ko-KR" dirty="0" err="1">
                <a:latin typeface="Times New Roman" panose="02020603050405020304" pitchFamily="18" charset="0"/>
                <a:cs typeface="Times New Roman" panose="02020603050405020304" pitchFamily="18" charset="0"/>
              </a:rPr>
              <a:t>Stavrakou</a:t>
            </a:r>
            <a:r>
              <a:rPr lang="en-US" altLang="ko-KR" dirty="0">
                <a:latin typeface="Times New Roman" panose="02020603050405020304" pitchFamily="18" charset="0"/>
                <a:cs typeface="Times New Roman" panose="02020603050405020304" pitchFamily="18" charset="0"/>
              </a:rPr>
              <a:t> et al., 2016</a:t>
            </a:r>
            <a:r>
              <a:rPr lang="en-US" altLang="ko-KR" dirty="0" smtClean="0">
                <a:latin typeface="Times New Roman" panose="02020603050405020304" pitchFamily="18" charset="0"/>
                <a:cs typeface="Times New Roman" panose="02020603050405020304" pitchFamily="18" charset="0"/>
              </a:rPr>
              <a:t>).</a:t>
            </a:r>
            <a:endParaRPr lang="en-US" altLang="ko-KR" dirty="0">
              <a:latin typeface="Times New Roman" panose="02020603050405020304" pitchFamily="18" charset="0"/>
              <a:cs typeface="Times New Roman" panose="02020603050405020304" pitchFamily="18" charset="0"/>
            </a:endParaRPr>
          </a:p>
        </p:txBody>
      </p:sp>
      <p:graphicFrame>
        <p:nvGraphicFramePr>
          <p:cNvPr id="6" name="표 5"/>
          <p:cNvGraphicFramePr>
            <a:graphicFrameLocks noGrp="1"/>
          </p:cNvGraphicFramePr>
          <p:nvPr>
            <p:extLst>
              <p:ext uri="{D42A27DB-BD31-4B8C-83A1-F6EECF244321}">
                <p14:modId xmlns:p14="http://schemas.microsoft.com/office/powerpoint/2010/main" val="1610026787"/>
              </p:ext>
            </p:extLst>
          </p:nvPr>
        </p:nvGraphicFramePr>
        <p:xfrm>
          <a:off x="342900" y="1157159"/>
          <a:ext cx="8547100" cy="2866740"/>
        </p:xfrm>
        <a:graphic>
          <a:graphicData uri="http://schemas.openxmlformats.org/drawingml/2006/table">
            <a:tbl>
              <a:tblPr firstRow="1" firstCol="1" bandRow="1">
                <a:tableStyleId>{5C22544A-7EE6-4342-B048-85BDC9FD1C3A}</a:tableStyleId>
              </a:tblPr>
              <a:tblGrid>
                <a:gridCol w="3150313">
                  <a:extLst>
                    <a:ext uri="{9D8B030D-6E8A-4147-A177-3AD203B41FA5}">
                      <a16:colId xmlns="" xmlns:a16="http://schemas.microsoft.com/office/drawing/2014/main" val="20000"/>
                    </a:ext>
                  </a:extLst>
                </a:gridCol>
                <a:gridCol w="5396787">
                  <a:extLst>
                    <a:ext uri="{9D8B030D-6E8A-4147-A177-3AD203B41FA5}">
                      <a16:colId xmlns="" xmlns:a16="http://schemas.microsoft.com/office/drawing/2014/main" val="20001"/>
                    </a:ext>
                  </a:extLst>
                </a:gridCol>
              </a:tblGrid>
              <a:tr h="340630">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 </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CAPSS</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0"/>
                  </a:ext>
                </a:extLst>
              </a:tr>
              <a:tr h="340630">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Spatial coverage</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South Korea</a:t>
                      </a:r>
                      <a:endParaRPr lang="ko-KR" sz="18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1"/>
                  </a:ext>
                </a:extLst>
              </a:tr>
              <a:tr h="340630">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Inventory year cycle</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altLang="ko-KR" sz="1800" kern="100" dirty="0">
                          <a:solidFill>
                            <a:schemeClr val="dk1"/>
                          </a:solidFill>
                          <a:effectLst/>
                          <a:latin typeface="Times New Roman" panose="02020603050405020304" pitchFamily="18" charset="0"/>
                          <a:ea typeface="+mn-ea"/>
                          <a:cs typeface="Times New Roman" panose="02020603050405020304" pitchFamily="18" charset="0"/>
                        </a:rPr>
                        <a:t>One</a:t>
                      </a:r>
                      <a:r>
                        <a:rPr lang="en-US" altLang="ko-KR" sz="1800" kern="100" baseline="0" dirty="0">
                          <a:solidFill>
                            <a:schemeClr val="dk1"/>
                          </a:solidFill>
                          <a:effectLst/>
                          <a:latin typeface="Times New Roman" panose="02020603050405020304" pitchFamily="18" charset="0"/>
                          <a:ea typeface="+mn-ea"/>
                          <a:cs typeface="Times New Roman" panose="02020603050405020304" pitchFamily="18" charset="0"/>
                        </a:rPr>
                        <a:t> year (Latest version: </a:t>
                      </a:r>
                      <a:r>
                        <a:rPr lang="en-US" altLang="ko-KR" sz="1800" b="1" i="1" kern="100" baseline="0" dirty="0">
                          <a:solidFill>
                            <a:schemeClr val="dk1"/>
                          </a:solidFill>
                          <a:effectLst/>
                          <a:latin typeface="Times New Roman" panose="02020603050405020304" pitchFamily="18" charset="0"/>
                          <a:ea typeface="+mn-ea"/>
                          <a:cs typeface="Times New Roman" panose="02020603050405020304" pitchFamily="18" charset="0"/>
                        </a:rPr>
                        <a:t>CAPSS 2014</a:t>
                      </a:r>
                      <a:r>
                        <a:rPr lang="en-US" altLang="ko-KR" sz="1800" kern="100" baseline="0" dirty="0">
                          <a:solidFill>
                            <a:schemeClr val="dk1"/>
                          </a:solidFill>
                          <a:effectLst/>
                          <a:latin typeface="Times New Roman" panose="02020603050405020304" pitchFamily="18" charset="0"/>
                          <a:ea typeface="+mn-ea"/>
                          <a:cs typeface="Times New Roman" panose="02020603050405020304" pitchFamily="18" charset="0"/>
                        </a:rPr>
                        <a:t>)</a:t>
                      </a:r>
                      <a:endParaRPr lang="ko-KR" sz="18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2"/>
                  </a:ext>
                </a:extLst>
              </a:tr>
              <a:tr h="613134">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Emission source categories</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12 upper levels, 54 intermediate levels and </a:t>
                      </a:r>
                    </a:p>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312 lower levels source categories;</a:t>
                      </a:r>
                    </a:p>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527 detail source classification codes</a:t>
                      </a:r>
                      <a:endParaRPr lang="ko-KR" sz="18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3"/>
                  </a:ext>
                </a:extLst>
              </a:tr>
              <a:tr h="340630">
                <a:tc>
                  <a:txBody>
                    <a:bodyPr/>
                    <a:lstStyle/>
                    <a:p>
                      <a:pPr algn="ctr" latinLnBrk="1">
                        <a:lnSpc>
                          <a:spcPct val="100000"/>
                        </a:lnSpc>
                        <a:spcAft>
                          <a:spcPts val="0"/>
                        </a:spcAft>
                        <a:tabLst>
                          <a:tab pos="3330575" algn="l"/>
                        </a:tabLst>
                      </a:pPr>
                      <a:r>
                        <a:rPr lang="en-US" sz="2000" kern="100">
                          <a:effectLst/>
                          <a:latin typeface="Times New Roman" panose="02020603050405020304" pitchFamily="18" charset="0"/>
                          <a:cs typeface="Times New Roman" panose="02020603050405020304" pitchFamily="18" charset="0"/>
                        </a:rPr>
                        <a:t>Species</a:t>
                      </a:r>
                      <a:endParaRPr lang="ko-KR" sz="1400" kern="10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SO</a:t>
                      </a:r>
                      <a:r>
                        <a:rPr lang="en-US" sz="1800" kern="100" baseline="-25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 NO</a:t>
                      </a:r>
                      <a:r>
                        <a:rPr lang="en-US" sz="1800" kern="100" baseline="-25000" dirty="0">
                          <a:effectLst/>
                          <a:latin typeface="Times New Roman" panose="02020603050405020304" pitchFamily="18" charset="0"/>
                          <a:cs typeface="Times New Roman" panose="02020603050405020304" pitchFamily="18" charset="0"/>
                        </a:rPr>
                        <a:t>x</a:t>
                      </a:r>
                      <a:r>
                        <a:rPr lang="en-US" sz="1800" kern="100" dirty="0">
                          <a:effectLst/>
                          <a:latin typeface="Times New Roman" panose="02020603050405020304" pitchFamily="18" charset="0"/>
                          <a:cs typeface="Times New Roman" panose="02020603050405020304" pitchFamily="18" charset="0"/>
                        </a:rPr>
                        <a:t>, NH</a:t>
                      </a:r>
                      <a:r>
                        <a:rPr lang="en-US" sz="1800" kern="100" baseline="-25000" dirty="0">
                          <a:effectLst/>
                          <a:latin typeface="Times New Roman" panose="02020603050405020304" pitchFamily="18" charset="0"/>
                          <a:cs typeface="Times New Roman" panose="02020603050405020304" pitchFamily="18" charset="0"/>
                        </a:rPr>
                        <a:t>3</a:t>
                      </a:r>
                      <a:r>
                        <a:rPr lang="en-US" sz="1800" kern="100" dirty="0">
                          <a:effectLst/>
                          <a:latin typeface="Times New Roman" panose="02020603050405020304" pitchFamily="18" charset="0"/>
                          <a:cs typeface="Times New Roman" panose="02020603050405020304" pitchFamily="18" charset="0"/>
                        </a:rPr>
                        <a:t>, PM</a:t>
                      </a:r>
                      <a:r>
                        <a:rPr lang="en-US" sz="1800" kern="100" baseline="-25000" dirty="0">
                          <a:effectLst/>
                          <a:latin typeface="Times New Roman" panose="02020603050405020304" pitchFamily="18" charset="0"/>
                          <a:cs typeface="Times New Roman" panose="02020603050405020304" pitchFamily="18" charset="0"/>
                        </a:rPr>
                        <a:t>10</a:t>
                      </a:r>
                      <a:r>
                        <a:rPr lang="en-US" sz="1800" kern="100" dirty="0">
                          <a:effectLst/>
                          <a:latin typeface="Times New Roman" panose="02020603050405020304" pitchFamily="18" charset="0"/>
                          <a:cs typeface="Times New Roman" panose="02020603050405020304" pitchFamily="18" charset="0"/>
                        </a:rPr>
                        <a:t>, PM</a:t>
                      </a:r>
                      <a:r>
                        <a:rPr lang="en-US" sz="1800" kern="100" baseline="-25000" dirty="0">
                          <a:effectLst/>
                          <a:latin typeface="Times New Roman" panose="02020603050405020304" pitchFamily="18" charset="0"/>
                          <a:cs typeface="Times New Roman" panose="02020603050405020304" pitchFamily="18" charset="0"/>
                        </a:rPr>
                        <a:t>2.5</a:t>
                      </a:r>
                      <a:r>
                        <a:rPr lang="en-US" sz="1800" kern="100" dirty="0">
                          <a:effectLst/>
                          <a:latin typeface="Times New Roman" panose="02020603050405020304" pitchFamily="18" charset="0"/>
                          <a:cs typeface="Times New Roman" panose="02020603050405020304" pitchFamily="18" charset="0"/>
                        </a:rPr>
                        <a:t>, VOC, and CO</a:t>
                      </a:r>
                      <a:endParaRPr lang="ko-KR" sz="18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4"/>
                  </a:ext>
                </a:extLst>
              </a:tr>
              <a:tr h="340630">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Spatial resolution</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Administrative districts in South Korea (266 regions)</a:t>
                      </a:r>
                      <a:endParaRPr lang="ko-KR" sz="18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5"/>
                  </a:ext>
                </a:extLst>
              </a:tr>
              <a:tr h="340630">
                <a:tc>
                  <a:txBody>
                    <a:bodyPr/>
                    <a:lstStyle/>
                    <a:p>
                      <a:pPr algn="ctr" latinLnBrk="1">
                        <a:lnSpc>
                          <a:spcPct val="100000"/>
                        </a:lnSpc>
                        <a:spcAft>
                          <a:spcPts val="0"/>
                        </a:spcAft>
                        <a:tabLst>
                          <a:tab pos="3330575" algn="l"/>
                        </a:tabLst>
                      </a:pPr>
                      <a:r>
                        <a:rPr lang="en-US" sz="2000" kern="100" dirty="0">
                          <a:effectLst/>
                          <a:latin typeface="Times New Roman" panose="02020603050405020304" pitchFamily="18" charset="0"/>
                          <a:cs typeface="Times New Roman" panose="02020603050405020304" pitchFamily="18" charset="0"/>
                        </a:rPr>
                        <a:t>Reference</a:t>
                      </a:r>
                      <a:endParaRPr lang="ko-KR" sz="14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tc>
                  <a:txBody>
                    <a:bodyPr/>
                    <a:lstStyle/>
                    <a:p>
                      <a:pPr algn="ctr" latinLnBrk="1">
                        <a:lnSpc>
                          <a:spcPct val="100000"/>
                        </a:lnSpc>
                        <a:spcAft>
                          <a:spcPts val="0"/>
                        </a:spcAft>
                        <a:tabLst>
                          <a:tab pos="3330575" algn="l"/>
                        </a:tabLst>
                      </a:pPr>
                      <a:r>
                        <a:rPr lang="en-US" sz="1800" kern="100" dirty="0">
                          <a:effectLst/>
                          <a:latin typeface="Times New Roman" panose="02020603050405020304" pitchFamily="18" charset="0"/>
                          <a:cs typeface="Times New Roman" panose="02020603050405020304" pitchFamily="18" charset="0"/>
                        </a:rPr>
                        <a:t>Lee et al. (2011)</a:t>
                      </a:r>
                      <a:endParaRPr lang="ko-KR" sz="1800" kern="1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endParaRPr>
                    </a:p>
                  </a:txBody>
                  <a:tcPr marL="63740" marR="6374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53828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Purpose of This Study</a:t>
            </a:r>
            <a:endParaRPr lang="ko-KR" altLang="en-US" sz="2400" dirty="0">
              <a:solidFill>
                <a:schemeClr val="tx1"/>
              </a:solidFill>
            </a:endParaRPr>
          </a:p>
        </p:txBody>
      </p:sp>
      <p:sp>
        <p:nvSpPr>
          <p:cNvPr id="9" name="바닥글 개체 틀 1"/>
          <p:cNvSpPr>
            <a:spLocks noGrp="1"/>
          </p:cNvSpPr>
          <p:nvPr>
            <p:ph type="ftr" sz="quarter" idx="11"/>
          </p:nvPr>
        </p:nvSpPr>
        <p:spPr>
          <a:xfrm>
            <a:off x="359410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5</a:t>
            </a:fld>
            <a:endParaRPr lang="ko-KR" altLang="en-US" dirty="0"/>
          </a:p>
        </p:txBody>
      </p:sp>
      <p:sp>
        <p:nvSpPr>
          <p:cNvPr id="3" name="TextBox 2"/>
          <p:cNvSpPr txBox="1"/>
          <p:nvPr/>
        </p:nvSpPr>
        <p:spPr>
          <a:xfrm>
            <a:off x="390151" y="933568"/>
            <a:ext cx="8507106" cy="507831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The accuracy of input data affects the performance of air quality simulation. Emissions data is one of the main input data for air quality </a:t>
            </a:r>
            <a:r>
              <a:rPr lang="en-US" altLang="ko-KR" sz="2400" dirty="0" smtClean="0">
                <a:latin typeface="Times New Roman" panose="02020603050405020304" pitchFamily="18" charset="0"/>
                <a:cs typeface="Times New Roman" panose="02020603050405020304" pitchFamily="18" charset="0"/>
              </a:rPr>
              <a:t>simulation.</a:t>
            </a:r>
          </a:p>
          <a:p>
            <a:pPr marL="342900" indent="-342900" algn="just">
              <a:lnSpc>
                <a:spcPct val="150000"/>
              </a:lnSpc>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The bottom-up emission estimation provides more complete information, but it is limited due to inherent uncertainties in basic information or </a:t>
            </a:r>
            <a:r>
              <a:rPr lang="en-US" altLang="ko-K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 of timely update</a:t>
            </a:r>
            <a:r>
              <a:rPr lang="en-US" altLang="ko-KR" sz="2400" dirty="0">
                <a:latin typeface="Times New Roman" panose="02020603050405020304" pitchFamily="18" charset="0"/>
                <a:cs typeface="Times New Roman" panose="02020603050405020304" pitchFamily="18" charset="0"/>
              </a:rPr>
              <a:t>.</a:t>
            </a:r>
          </a:p>
          <a:p>
            <a:pPr algn="just">
              <a:lnSpc>
                <a:spcPct val="150000"/>
              </a:lnSpc>
            </a:pPr>
            <a:r>
              <a:rPr lang="en-US" altLang="ko-KR"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ko-KR" sz="2400" dirty="0" smtClean="0">
                <a:latin typeface="Times New Roman" panose="02020603050405020304" pitchFamily="18" charset="0"/>
                <a:cs typeface="Times New Roman" panose="02020603050405020304" pitchFamily="18" charset="0"/>
              </a:rPr>
              <a:t>We </a:t>
            </a:r>
            <a:r>
              <a:rPr lang="en-US" altLang="ko-KR" sz="2400" dirty="0">
                <a:latin typeface="Times New Roman" panose="02020603050405020304" pitchFamily="18" charset="0"/>
                <a:cs typeface="Times New Roman" panose="02020603050405020304" pitchFamily="18" charset="0"/>
              </a:rPr>
              <a:t>try to supplement the existing bottom-up emissions inventory with emission adjustment factors estimated from satellite-based measurements.</a:t>
            </a:r>
          </a:p>
        </p:txBody>
      </p:sp>
    </p:spTree>
    <p:extLst>
      <p:ext uri="{BB962C8B-B14F-4D97-AF65-F5344CB8AC3E}">
        <p14:creationId xmlns:p14="http://schemas.microsoft.com/office/powerpoint/2010/main" val="405518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Meteorology, Emission, and Chemical Transport Models</a:t>
            </a:r>
            <a:endParaRPr lang="ko-KR" altLang="en-US" sz="2400" dirty="0">
              <a:solidFill>
                <a:schemeClr val="tx1"/>
              </a:solidFill>
            </a:endParaRPr>
          </a:p>
        </p:txBody>
      </p:sp>
      <p:sp>
        <p:nvSpPr>
          <p:cNvPr id="9" name="바닥글 개체 틀 1"/>
          <p:cNvSpPr>
            <a:spLocks noGrp="1"/>
          </p:cNvSpPr>
          <p:nvPr>
            <p:ph type="ftr" sz="quarter" idx="11"/>
          </p:nvPr>
        </p:nvSpPr>
        <p:spPr>
          <a:xfrm>
            <a:off x="359410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6</a:t>
            </a:fld>
            <a:endParaRPr lang="ko-KR" altLang="en-US" dirty="0"/>
          </a:p>
        </p:txBody>
      </p:sp>
      <p:sp>
        <p:nvSpPr>
          <p:cNvPr id="8" name="직사각형 7"/>
          <p:cNvSpPr/>
          <p:nvPr/>
        </p:nvSpPr>
        <p:spPr>
          <a:xfrm>
            <a:off x="1206370" y="2246190"/>
            <a:ext cx="7658488" cy="1093260"/>
          </a:xfrm>
          <a:prstGeom prst="rect">
            <a:avLst/>
          </a:prstGeom>
          <a:solidFill>
            <a:schemeClr val="bg1">
              <a:lumMod val="95000"/>
            </a:schemeClr>
          </a:solidFill>
          <a:ln w="254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latin typeface="Times New Roman" panose="02020603050405020304" pitchFamily="18" charset="0"/>
              <a:cs typeface="Times New Roman" panose="02020603050405020304" pitchFamily="18" charset="0"/>
            </a:endParaRPr>
          </a:p>
        </p:txBody>
      </p:sp>
      <p:sp>
        <p:nvSpPr>
          <p:cNvPr id="10" name="직사각형 9"/>
          <p:cNvSpPr/>
          <p:nvPr/>
        </p:nvSpPr>
        <p:spPr>
          <a:xfrm>
            <a:off x="1206370" y="899073"/>
            <a:ext cx="7658488" cy="1093260"/>
          </a:xfrm>
          <a:prstGeom prst="rect">
            <a:avLst/>
          </a:prstGeom>
          <a:solidFill>
            <a:schemeClr val="bg1">
              <a:lumMod val="95000"/>
            </a:schemeClr>
          </a:solidFill>
          <a:ln w="254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latin typeface="Times New Roman" panose="02020603050405020304" pitchFamily="18" charset="0"/>
              <a:cs typeface="Times New Roman" panose="02020603050405020304" pitchFamily="18" charset="0"/>
            </a:endParaRPr>
          </a:p>
        </p:txBody>
      </p:sp>
      <p:sp>
        <p:nvSpPr>
          <p:cNvPr id="13" name="직사각형 12"/>
          <p:cNvSpPr/>
          <p:nvPr/>
        </p:nvSpPr>
        <p:spPr>
          <a:xfrm>
            <a:off x="1206370" y="3577304"/>
            <a:ext cx="3769409" cy="1093260"/>
          </a:xfrm>
          <a:prstGeom prst="rect">
            <a:avLst/>
          </a:prstGeom>
          <a:solidFill>
            <a:schemeClr val="bg1">
              <a:lumMod val="95000"/>
            </a:schemeClr>
          </a:solidFill>
          <a:ln w="254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latin typeface="Times New Roman" panose="02020603050405020304" pitchFamily="18" charset="0"/>
              <a:cs typeface="Times New Roman" panose="02020603050405020304" pitchFamily="18" charset="0"/>
            </a:endParaRPr>
          </a:p>
        </p:txBody>
      </p:sp>
      <p:sp>
        <p:nvSpPr>
          <p:cNvPr id="14" name="직사각형 13"/>
          <p:cNvSpPr/>
          <p:nvPr/>
        </p:nvSpPr>
        <p:spPr>
          <a:xfrm>
            <a:off x="2757423" y="1125605"/>
            <a:ext cx="1681127" cy="669434"/>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a:solidFill>
                  <a:schemeClr val="tx1"/>
                </a:solidFill>
                <a:latin typeface="Times New Roman" panose="02020603050405020304" pitchFamily="18" charset="0"/>
                <a:cs typeface="Times New Roman" panose="02020603050405020304" pitchFamily="18" charset="0"/>
              </a:rPr>
              <a:t>Meteorology modeling</a:t>
            </a:r>
          </a:p>
          <a:p>
            <a:pPr algn="ctr">
              <a:defRPr/>
            </a:pPr>
            <a:r>
              <a:rPr lang="en-US" altLang="ko-KR" sz="1400" dirty="0">
                <a:solidFill>
                  <a:schemeClr val="tx1"/>
                </a:solidFill>
                <a:latin typeface="Times New Roman" panose="02020603050405020304" pitchFamily="18" charset="0"/>
                <a:cs typeface="Times New Roman" panose="02020603050405020304" pitchFamily="18" charset="0"/>
              </a:rPr>
              <a:t>(WRF/MCIP)</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15" name="직사각형 14"/>
          <p:cNvSpPr/>
          <p:nvPr/>
        </p:nvSpPr>
        <p:spPr>
          <a:xfrm>
            <a:off x="2757211" y="2460214"/>
            <a:ext cx="1682764" cy="768309"/>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a:solidFill>
                  <a:schemeClr val="tx1"/>
                </a:solidFill>
                <a:latin typeface="Times New Roman" panose="02020603050405020304" pitchFamily="18" charset="0"/>
                <a:cs typeface="Times New Roman" panose="02020603050405020304" pitchFamily="18" charset="0"/>
              </a:rPr>
              <a:t>Emissions</a:t>
            </a:r>
          </a:p>
          <a:p>
            <a:pPr algn="ctr">
              <a:defRPr/>
            </a:pPr>
            <a:r>
              <a:rPr lang="en-US" altLang="ko-KR" sz="1400" dirty="0">
                <a:solidFill>
                  <a:schemeClr val="tx1"/>
                </a:solidFill>
                <a:latin typeface="Times New Roman" panose="02020603050405020304" pitchFamily="18" charset="0"/>
                <a:cs typeface="Times New Roman" panose="02020603050405020304" pitchFamily="18" charset="0"/>
              </a:rPr>
              <a:t>modeling</a:t>
            </a:r>
          </a:p>
          <a:p>
            <a:pPr algn="ctr">
              <a:defRPr/>
            </a:pPr>
            <a:r>
              <a:rPr lang="en-US" altLang="ko-KR" sz="1400" dirty="0">
                <a:solidFill>
                  <a:schemeClr val="tx1"/>
                </a:solidFill>
                <a:latin typeface="Times New Roman" panose="02020603050405020304" pitchFamily="18" charset="0"/>
                <a:cs typeface="Times New Roman" panose="02020603050405020304" pitchFamily="18" charset="0"/>
              </a:rPr>
              <a:t>(SMOKE/MEGAN)</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16" name="직사각형 15"/>
          <p:cNvSpPr/>
          <p:nvPr/>
        </p:nvSpPr>
        <p:spPr>
          <a:xfrm>
            <a:off x="2757211" y="3805271"/>
            <a:ext cx="1682764" cy="71736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a:solidFill>
                  <a:schemeClr val="tx1"/>
                </a:solidFill>
                <a:latin typeface="Times New Roman" panose="02020603050405020304" pitchFamily="18" charset="0"/>
                <a:cs typeface="Times New Roman" panose="02020603050405020304" pitchFamily="18" charset="0"/>
              </a:rPr>
              <a:t>Chemical transport modeling</a:t>
            </a:r>
          </a:p>
          <a:p>
            <a:pPr algn="ctr">
              <a:defRPr/>
            </a:pPr>
            <a:r>
              <a:rPr lang="en-US" altLang="ko-KR" sz="1400" dirty="0">
                <a:solidFill>
                  <a:schemeClr val="tx1"/>
                </a:solidFill>
                <a:latin typeface="Times New Roman" panose="02020603050405020304" pitchFamily="18" charset="0"/>
                <a:cs typeface="Times New Roman" panose="02020603050405020304" pitchFamily="18" charset="0"/>
              </a:rPr>
              <a:t>(CMAQ)</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cxnSp>
        <p:nvCxnSpPr>
          <p:cNvPr id="17" name="꺾인 연결선 16"/>
          <p:cNvCxnSpPr>
            <a:stCxn id="14" idx="3"/>
            <a:endCxn id="16" idx="3"/>
          </p:cNvCxnSpPr>
          <p:nvPr/>
        </p:nvCxnSpPr>
        <p:spPr>
          <a:xfrm>
            <a:off x="4438550" y="1460322"/>
            <a:ext cx="1425" cy="2703632"/>
          </a:xfrm>
          <a:prstGeom prst="bentConnector3">
            <a:avLst>
              <a:gd name="adj1" fmla="val 16142105"/>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꺾인 연결선 17"/>
          <p:cNvCxnSpPr>
            <a:stCxn id="14" idx="2"/>
            <a:endCxn id="15" idx="0"/>
          </p:cNvCxnSpPr>
          <p:nvPr/>
        </p:nvCxnSpPr>
        <p:spPr>
          <a:xfrm rot="16200000" flipH="1">
            <a:off x="3265703" y="2127323"/>
            <a:ext cx="665175" cy="606"/>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9333" y="1171394"/>
            <a:ext cx="2139720" cy="464331"/>
          </a:xfrm>
          <a:prstGeom prst="rect">
            <a:avLst/>
          </a:prstGeom>
          <a:solidFill>
            <a:schemeClr val="accent5">
              <a:lumMod val="20000"/>
              <a:lumOff val="80000"/>
            </a:schemeClr>
          </a:solidFill>
          <a:ln w="38100">
            <a:solidFill>
              <a:schemeClr val="tx1"/>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Meteorology data</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20" name="TextBox 19"/>
          <p:cNvSpPr txBox="1"/>
          <p:nvPr/>
        </p:nvSpPr>
        <p:spPr>
          <a:xfrm>
            <a:off x="309333" y="2524186"/>
            <a:ext cx="2139720" cy="464331"/>
          </a:xfrm>
          <a:prstGeom prst="rect">
            <a:avLst/>
          </a:prstGeom>
          <a:solidFill>
            <a:schemeClr val="accent5">
              <a:lumMod val="40000"/>
              <a:lumOff val="60000"/>
            </a:schemeClr>
          </a:solidFill>
          <a:ln w="38100">
            <a:solidFill>
              <a:schemeClr val="tx1"/>
            </a:solidFill>
          </a:ln>
        </p:spPr>
        <p:txBody>
          <a:bodyPr wrap="square" tIns="108000" bIns="108000" rtlCol="0" anchor="ctr">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Emission data</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21" name="TextBox 20"/>
          <p:cNvSpPr txBox="1"/>
          <p:nvPr/>
        </p:nvSpPr>
        <p:spPr>
          <a:xfrm>
            <a:off x="309333" y="3756489"/>
            <a:ext cx="2139720" cy="338554"/>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Air quality data</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sp>
        <p:nvSpPr>
          <p:cNvPr id="22" name="직사각형 21"/>
          <p:cNvSpPr/>
          <p:nvPr/>
        </p:nvSpPr>
        <p:spPr>
          <a:xfrm>
            <a:off x="5734408" y="2333206"/>
            <a:ext cx="2990491" cy="902222"/>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ko-KR" sz="1400" dirty="0">
                <a:solidFill>
                  <a:schemeClr val="tx1"/>
                </a:solidFill>
                <a:latin typeface="Times New Roman" panose="02020603050405020304" pitchFamily="18" charset="0"/>
                <a:cs typeface="Times New Roman" panose="02020603050405020304" pitchFamily="18" charset="0"/>
              </a:rPr>
              <a:t>Emission inventories</a:t>
            </a:r>
          </a:p>
          <a:p>
            <a:pPr marL="285744" indent="-285744">
              <a:lnSpc>
                <a:spcPct val="150000"/>
              </a:lnSpc>
              <a:buFont typeface="Arial" panose="020B0604020202020204" pitchFamily="34" charset="0"/>
              <a:buChar char="•"/>
              <a:defRPr/>
            </a:pPr>
            <a:r>
              <a:rPr lang="en-US" altLang="ko-KR" sz="1400" dirty="0">
                <a:solidFill>
                  <a:schemeClr val="tx1"/>
                </a:solidFill>
                <a:latin typeface="Times New Roman" panose="02020603050405020304" pitchFamily="18" charset="0"/>
                <a:cs typeface="Times New Roman" panose="02020603050405020304" pitchFamily="18" charset="0"/>
              </a:rPr>
              <a:t>CREATE 2015 for Northeast Asia</a:t>
            </a:r>
          </a:p>
          <a:p>
            <a:pPr marL="285744" indent="-285744">
              <a:lnSpc>
                <a:spcPct val="150000"/>
              </a:lnSpc>
              <a:buFont typeface="Arial" panose="020B0604020202020204" pitchFamily="34" charset="0"/>
              <a:buChar char="•"/>
              <a:defRPr/>
            </a:pPr>
            <a:r>
              <a:rPr lang="en-US" altLang="ko-KR" sz="1400" dirty="0">
                <a:solidFill>
                  <a:schemeClr val="tx1"/>
                </a:solidFill>
                <a:latin typeface="Times New Roman" panose="02020603050405020304" pitchFamily="18" charset="0"/>
                <a:cs typeface="Times New Roman" panose="02020603050405020304" pitchFamily="18" charset="0"/>
              </a:rPr>
              <a:t>CAPSS 2013 for South Korea</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23" name="직사각형 22"/>
          <p:cNvSpPr/>
          <p:nvPr/>
        </p:nvSpPr>
        <p:spPr>
          <a:xfrm>
            <a:off x="5734409" y="1137886"/>
            <a:ext cx="1989712" cy="605356"/>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ko-KR" sz="1400" dirty="0">
                <a:solidFill>
                  <a:schemeClr val="tx1"/>
                </a:solidFill>
                <a:latin typeface="Times New Roman" panose="02020603050405020304" pitchFamily="18" charset="0"/>
                <a:cs typeface="Times New Roman" panose="02020603050405020304" pitchFamily="18" charset="0"/>
              </a:rPr>
              <a:t>Meteorology initial field</a:t>
            </a:r>
          </a:p>
          <a:p>
            <a:pPr algn="ctr">
              <a:lnSpc>
                <a:spcPct val="150000"/>
              </a:lnSpc>
              <a:defRPr/>
            </a:pPr>
            <a:r>
              <a:rPr lang="en-US" altLang="ko-KR" sz="1400" dirty="0">
                <a:solidFill>
                  <a:schemeClr val="tx1"/>
                </a:solidFill>
                <a:latin typeface="Times New Roman" panose="02020603050405020304" pitchFamily="18" charset="0"/>
                <a:cs typeface="Times New Roman" panose="02020603050405020304" pitchFamily="18" charset="0"/>
              </a:rPr>
              <a:t>NOAA/FNL</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cxnSp>
        <p:nvCxnSpPr>
          <p:cNvPr id="24" name="직선 화살표 연결선 23"/>
          <p:cNvCxnSpPr>
            <a:stCxn id="15" idx="2"/>
            <a:endCxn id="16" idx="0"/>
          </p:cNvCxnSpPr>
          <p:nvPr/>
        </p:nvCxnSpPr>
        <p:spPr>
          <a:xfrm>
            <a:off x="3598593" y="3228523"/>
            <a:ext cx="0" cy="576748"/>
          </a:xfrm>
          <a:prstGeom prst="straightConnector1">
            <a:avLst/>
          </a:prstGeom>
          <a:ln w="25400">
            <a:solidFill>
              <a:schemeClr val="tx1">
                <a:lumMod val="95000"/>
                <a:lumOff val="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오른쪽 화살표 24"/>
          <p:cNvSpPr/>
          <p:nvPr/>
        </p:nvSpPr>
        <p:spPr>
          <a:xfrm rot="10800000">
            <a:off x="4957749" y="2556204"/>
            <a:ext cx="517774" cy="388126"/>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오른쪽 화살표 25"/>
          <p:cNvSpPr/>
          <p:nvPr/>
        </p:nvSpPr>
        <p:spPr>
          <a:xfrm rot="10800000">
            <a:off x="4957749" y="1208916"/>
            <a:ext cx="517774" cy="388126"/>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7" name="직사각형 26"/>
          <p:cNvSpPr/>
          <p:nvPr/>
        </p:nvSpPr>
        <p:spPr>
          <a:xfrm>
            <a:off x="1163295" y="5073886"/>
            <a:ext cx="3769409" cy="1093260"/>
          </a:xfrm>
          <a:prstGeom prst="rect">
            <a:avLst/>
          </a:prstGeom>
          <a:solidFill>
            <a:schemeClr val="bg1">
              <a:lumMod val="95000"/>
            </a:schemeClr>
          </a:solidFill>
          <a:ln w="254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latin typeface="Times New Roman" panose="02020603050405020304" pitchFamily="18" charset="0"/>
              <a:cs typeface="Times New Roman" panose="02020603050405020304" pitchFamily="18" charset="0"/>
            </a:endParaRPr>
          </a:p>
        </p:txBody>
      </p:sp>
      <p:sp>
        <p:nvSpPr>
          <p:cNvPr id="30" name="직사각형 29"/>
          <p:cNvSpPr/>
          <p:nvPr/>
        </p:nvSpPr>
        <p:spPr>
          <a:xfrm>
            <a:off x="2714136" y="5301853"/>
            <a:ext cx="1682764" cy="71736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a:solidFill>
                  <a:schemeClr val="tx1"/>
                </a:solidFill>
                <a:latin typeface="Times New Roman" panose="02020603050405020304" pitchFamily="18" charset="0"/>
                <a:cs typeface="Times New Roman" panose="02020603050405020304" pitchFamily="18" charset="0"/>
              </a:rPr>
              <a:t>OMI VCD</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266258" y="5253071"/>
            <a:ext cx="2139720" cy="584775"/>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altLang="ko-KR" sz="1600" dirty="0">
                <a:latin typeface="Times New Roman" panose="02020603050405020304" pitchFamily="18" charset="0"/>
                <a:ea typeface="HY헤드라인M" panose="02030600000101010101" pitchFamily="18" charset="-127"/>
                <a:cs typeface="Times New Roman" panose="02020603050405020304" pitchFamily="18" charset="0"/>
              </a:rPr>
              <a:t>Vertical column density comparison</a:t>
            </a:r>
            <a:endParaRPr lang="ko-KR" altLang="en-US" sz="1600" dirty="0">
              <a:latin typeface="Times New Roman" panose="02020603050405020304" pitchFamily="18" charset="0"/>
              <a:ea typeface="HY헤드라인M" panose="02030600000101010101" pitchFamily="18" charset="-127"/>
              <a:cs typeface="Times New Roman" panose="02020603050405020304" pitchFamily="18" charset="0"/>
            </a:endParaRPr>
          </a:p>
        </p:txBody>
      </p:sp>
      <p:cxnSp>
        <p:nvCxnSpPr>
          <p:cNvPr id="5" name="꺾인 연결선 4"/>
          <p:cNvCxnSpPr>
            <a:stCxn id="27" idx="3"/>
            <a:endCxn id="13" idx="3"/>
          </p:cNvCxnSpPr>
          <p:nvPr/>
        </p:nvCxnSpPr>
        <p:spPr>
          <a:xfrm flipV="1">
            <a:off x="4932704" y="4123934"/>
            <a:ext cx="43075" cy="1496582"/>
          </a:xfrm>
          <a:prstGeom prst="bentConnector3">
            <a:avLst>
              <a:gd name="adj1" fmla="val 63070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직사각형 31"/>
          <p:cNvSpPr/>
          <p:nvPr/>
        </p:nvSpPr>
        <p:spPr>
          <a:xfrm>
            <a:off x="5354208" y="4624237"/>
            <a:ext cx="1977646" cy="483447"/>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ko-KR" sz="1400" dirty="0">
                <a:solidFill>
                  <a:schemeClr val="tx1"/>
                </a:solidFill>
                <a:latin typeface="Times New Roman" panose="02020603050405020304" pitchFamily="18" charset="0"/>
                <a:cs typeface="Times New Roman" panose="02020603050405020304" pitchFamily="18" charset="0"/>
              </a:rPr>
              <a:t>Revised emission</a:t>
            </a:r>
          </a:p>
        </p:txBody>
      </p:sp>
    </p:spTree>
    <p:extLst>
      <p:ext uri="{BB962C8B-B14F-4D97-AF65-F5344CB8AC3E}">
        <p14:creationId xmlns:p14="http://schemas.microsoft.com/office/powerpoint/2010/main" val="110633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Times New Roman" panose="02020603050405020304" pitchFamily="18" charset="0"/>
                <a:cs typeface="Times New Roman" panose="02020603050405020304" pitchFamily="18" charset="0"/>
              </a:rPr>
              <a:t>Modeling Domain and Configuration of CMAQ Simulation</a:t>
            </a:r>
            <a:endParaRPr lang="ko-KR" altLang="en-US" sz="2400" b="1"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59410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11" name="슬라이드 번호 개체 틀 4"/>
          <p:cNvSpPr txBox="1">
            <a:spLocks/>
          </p:cNvSpPr>
          <p:nvPr/>
        </p:nvSpPr>
        <p:spPr>
          <a:xfrm>
            <a:off x="12700" y="6484937"/>
            <a:ext cx="30353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7</a:t>
            </a:fld>
            <a:endParaRPr lang="ko-KR" altLang="en-US" dirty="0"/>
          </a:p>
        </p:txBody>
      </p:sp>
      <p:pic>
        <p:nvPicPr>
          <p:cNvPr id="5" name="그림 4"/>
          <p:cNvPicPr>
            <a:picLocks noChangeAspect="1"/>
          </p:cNvPicPr>
          <p:nvPr/>
        </p:nvPicPr>
        <p:blipFill rotWithShape="1">
          <a:blip r:embed="rId3">
            <a:extLst>
              <a:ext uri="{28A0092B-C50C-407E-A947-70E740481C1C}">
                <a14:useLocalDpi xmlns:a14="http://schemas.microsoft.com/office/drawing/2010/main" val="0"/>
              </a:ext>
            </a:extLst>
          </a:blip>
          <a:srcRect l="1204" t="14009" r="8475" b="24430"/>
          <a:stretch/>
        </p:blipFill>
        <p:spPr>
          <a:xfrm>
            <a:off x="129092" y="663399"/>
            <a:ext cx="6436136" cy="5747550"/>
          </a:xfrm>
          <a:prstGeom prst="rect">
            <a:avLst/>
          </a:prstGeom>
        </p:spPr>
      </p:pic>
      <p:sp>
        <p:nvSpPr>
          <p:cNvPr id="6" name="직사각형 5"/>
          <p:cNvSpPr/>
          <p:nvPr/>
        </p:nvSpPr>
        <p:spPr>
          <a:xfrm>
            <a:off x="4103057" y="5633421"/>
            <a:ext cx="2290050" cy="646331"/>
          </a:xfrm>
          <a:prstGeom prst="rect">
            <a:avLst/>
          </a:prstGeom>
        </p:spPr>
        <p:txBody>
          <a:bodyPr wrap="none">
            <a:spAutoFit/>
          </a:bodyPr>
          <a:lstStyle/>
          <a:p>
            <a:pPr algn="r"/>
            <a:r>
              <a:rPr lang="en-US" altLang="ko-KR" b="1" dirty="0">
                <a:latin typeface="Times New Roman" panose="02020603050405020304" pitchFamily="18" charset="0"/>
                <a:cs typeface="Times New Roman" panose="02020603050405020304" pitchFamily="18" charset="0"/>
              </a:rPr>
              <a:t>Horizontal resolution</a:t>
            </a:r>
          </a:p>
          <a:p>
            <a:pPr algn="r"/>
            <a:r>
              <a:rPr lang="en-US" altLang="ko-KR" b="1" dirty="0">
                <a:latin typeface="Times New Roman" panose="02020603050405020304" pitchFamily="18" charset="0"/>
                <a:cs typeface="Times New Roman" panose="02020603050405020304" pitchFamily="18" charset="0"/>
              </a:rPr>
              <a:t>: 27-km</a:t>
            </a:r>
          </a:p>
        </p:txBody>
      </p:sp>
      <p:sp>
        <p:nvSpPr>
          <p:cNvPr id="13" name="직사각형 12"/>
          <p:cNvSpPr/>
          <p:nvPr/>
        </p:nvSpPr>
        <p:spPr>
          <a:xfrm>
            <a:off x="3594100" y="3902939"/>
            <a:ext cx="1569661" cy="369332"/>
          </a:xfrm>
          <a:prstGeom prst="rect">
            <a:avLst/>
          </a:prstGeom>
          <a:solidFill>
            <a:schemeClr val="bg1">
              <a:lumMod val="50000"/>
            </a:schemeClr>
          </a:solidFill>
          <a:ln>
            <a:solidFill>
              <a:schemeClr val="tx1"/>
            </a:solidFill>
          </a:ln>
        </p:spPr>
        <p:txBody>
          <a:bodyPr wrap="none">
            <a:spAutoFit/>
          </a:bodyPr>
          <a:lstStyle/>
          <a:p>
            <a:pPr algn="r"/>
            <a:r>
              <a:rPr lang="en-US" altLang="ko-KR" b="1" dirty="0">
                <a:latin typeface="Times New Roman" panose="02020603050405020304" pitchFamily="18" charset="0"/>
                <a:cs typeface="Times New Roman" panose="02020603050405020304" pitchFamily="18" charset="0"/>
              </a:rPr>
              <a:t>                        </a:t>
            </a:r>
          </a:p>
        </p:txBody>
      </p:sp>
      <p:sp>
        <p:nvSpPr>
          <p:cNvPr id="10" name="직사각형 9"/>
          <p:cNvSpPr/>
          <p:nvPr/>
        </p:nvSpPr>
        <p:spPr>
          <a:xfrm>
            <a:off x="3834745" y="3902939"/>
            <a:ext cx="1430841" cy="369332"/>
          </a:xfrm>
          <a:prstGeom prst="rect">
            <a:avLst/>
          </a:prstGeom>
          <a:solidFill>
            <a:schemeClr val="bg1"/>
          </a:solidFill>
          <a:ln>
            <a:solidFill>
              <a:schemeClr val="tx1"/>
            </a:solidFill>
          </a:ln>
        </p:spPr>
        <p:txBody>
          <a:bodyPr wrap="none">
            <a:spAutoFit/>
          </a:bodyPr>
          <a:lstStyle/>
          <a:p>
            <a:pPr algn="r"/>
            <a:r>
              <a:rPr lang="en-US" altLang="ko-KR" b="1" dirty="0">
                <a:latin typeface="Times New Roman" panose="02020603050405020304" pitchFamily="18" charset="0"/>
                <a:cs typeface="Times New Roman" panose="02020603050405020304" pitchFamily="18" charset="0"/>
              </a:rPr>
              <a:t>South Korea</a:t>
            </a:r>
          </a:p>
        </p:txBody>
      </p:sp>
      <p:sp>
        <p:nvSpPr>
          <p:cNvPr id="14" name="직사각형 13"/>
          <p:cNvSpPr/>
          <p:nvPr/>
        </p:nvSpPr>
        <p:spPr>
          <a:xfrm>
            <a:off x="785208" y="4087605"/>
            <a:ext cx="1569661" cy="369332"/>
          </a:xfrm>
          <a:prstGeom prst="rect">
            <a:avLst/>
          </a:prstGeom>
          <a:solidFill>
            <a:schemeClr val="bg1">
              <a:lumMod val="50000"/>
            </a:schemeClr>
          </a:solidFill>
          <a:ln>
            <a:solidFill>
              <a:schemeClr val="tx1"/>
            </a:solidFill>
          </a:ln>
        </p:spPr>
        <p:txBody>
          <a:bodyPr wrap="none">
            <a:spAutoFit/>
          </a:bodyPr>
          <a:lstStyle/>
          <a:p>
            <a:pPr algn="r"/>
            <a:r>
              <a:rPr lang="en-US" altLang="ko-KR" b="1" dirty="0">
                <a:latin typeface="Times New Roman" panose="02020603050405020304" pitchFamily="18" charset="0"/>
                <a:cs typeface="Times New Roman" panose="02020603050405020304" pitchFamily="18" charset="0"/>
              </a:rPr>
              <a:t>                        </a:t>
            </a:r>
          </a:p>
        </p:txBody>
      </p:sp>
      <p:sp>
        <p:nvSpPr>
          <p:cNvPr id="15" name="직사각형 14"/>
          <p:cNvSpPr/>
          <p:nvPr/>
        </p:nvSpPr>
        <p:spPr>
          <a:xfrm>
            <a:off x="1025853" y="4087605"/>
            <a:ext cx="1430841" cy="369332"/>
          </a:xfrm>
          <a:prstGeom prst="rect">
            <a:avLst/>
          </a:prstGeom>
          <a:solidFill>
            <a:schemeClr val="bg1"/>
          </a:solidFill>
          <a:ln>
            <a:solidFill>
              <a:schemeClr val="tx1"/>
            </a:solidFill>
          </a:ln>
        </p:spPr>
        <p:txBody>
          <a:bodyPr wrap="none">
            <a:noAutofit/>
          </a:bodyPr>
          <a:lstStyle/>
          <a:p>
            <a:pPr algn="ctr"/>
            <a:r>
              <a:rPr lang="en-US" altLang="ko-KR" b="1" dirty="0">
                <a:latin typeface="Times New Roman" panose="02020603050405020304" pitchFamily="18" charset="0"/>
                <a:cs typeface="Times New Roman" panose="02020603050405020304" pitchFamily="18" charset="0"/>
              </a:rPr>
              <a:t>China</a:t>
            </a:r>
          </a:p>
        </p:txBody>
      </p:sp>
      <p:sp>
        <p:nvSpPr>
          <p:cNvPr id="18" name="직사각형 17"/>
          <p:cNvSpPr/>
          <p:nvPr/>
        </p:nvSpPr>
        <p:spPr>
          <a:xfrm>
            <a:off x="4829192" y="3404000"/>
            <a:ext cx="1569661" cy="369332"/>
          </a:xfrm>
          <a:prstGeom prst="rect">
            <a:avLst/>
          </a:prstGeom>
          <a:solidFill>
            <a:schemeClr val="bg1">
              <a:lumMod val="50000"/>
            </a:schemeClr>
          </a:solidFill>
          <a:ln>
            <a:solidFill>
              <a:schemeClr val="tx1"/>
            </a:solidFill>
          </a:ln>
        </p:spPr>
        <p:txBody>
          <a:bodyPr wrap="none">
            <a:spAutoFit/>
          </a:bodyPr>
          <a:lstStyle/>
          <a:p>
            <a:pPr algn="r"/>
            <a:r>
              <a:rPr lang="en-US" altLang="ko-KR" b="1" dirty="0">
                <a:latin typeface="Times New Roman" panose="02020603050405020304" pitchFamily="18" charset="0"/>
                <a:cs typeface="Times New Roman" panose="02020603050405020304" pitchFamily="18" charset="0"/>
              </a:rPr>
              <a:t>                        </a:t>
            </a:r>
          </a:p>
        </p:txBody>
      </p:sp>
      <p:sp>
        <p:nvSpPr>
          <p:cNvPr id="19" name="직사각형 18"/>
          <p:cNvSpPr/>
          <p:nvPr/>
        </p:nvSpPr>
        <p:spPr>
          <a:xfrm>
            <a:off x="5069837" y="3404000"/>
            <a:ext cx="1430841" cy="369332"/>
          </a:xfrm>
          <a:prstGeom prst="rect">
            <a:avLst/>
          </a:prstGeom>
          <a:solidFill>
            <a:schemeClr val="bg1"/>
          </a:solidFill>
          <a:ln>
            <a:solidFill>
              <a:schemeClr val="tx1"/>
            </a:solidFill>
          </a:ln>
        </p:spPr>
        <p:txBody>
          <a:bodyPr wrap="none">
            <a:noAutofit/>
          </a:bodyPr>
          <a:lstStyle/>
          <a:p>
            <a:pPr algn="ctr"/>
            <a:r>
              <a:rPr lang="en-US" altLang="ko-KR" b="1" dirty="0">
                <a:latin typeface="Times New Roman" panose="02020603050405020304" pitchFamily="18" charset="0"/>
                <a:cs typeface="Times New Roman" panose="02020603050405020304" pitchFamily="18" charset="0"/>
              </a:rPr>
              <a:t>Japan</a:t>
            </a:r>
          </a:p>
        </p:txBody>
      </p:sp>
      <p:sp>
        <p:nvSpPr>
          <p:cNvPr id="20" name="직사각형 19"/>
          <p:cNvSpPr/>
          <p:nvPr/>
        </p:nvSpPr>
        <p:spPr>
          <a:xfrm>
            <a:off x="3716407" y="3062555"/>
            <a:ext cx="697628" cy="369332"/>
          </a:xfrm>
          <a:prstGeom prst="rect">
            <a:avLst/>
          </a:prstGeom>
          <a:solidFill>
            <a:schemeClr val="bg1"/>
          </a:solidFill>
          <a:ln>
            <a:solidFill>
              <a:schemeClr val="tx1"/>
            </a:solidFill>
          </a:ln>
        </p:spPr>
        <p:txBody>
          <a:bodyPr wrap="none">
            <a:spAutoFit/>
          </a:bodyPr>
          <a:lstStyle/>
          <a:p>
            <a:pPr algn="r"/>
            <a:r>
              <a:rPr lang="en-US" altLang="ko-KR" dirty="0">
                <a:latin typeface="Times New Roman" panose="02020603050405020304" pitchFamily="18" charset="0"/>
                <a:cs typeface="Times New Roman" panose="02020603050405020304" pitchFamily="18" charset="0"/>
              </a:rPr>
              <a:t>SMA</a:t>
            </a:r>
          </a:p>
        </p:txBody>
      </p:sp>
      <p:cxnSp>
        <p:nvCxnSpPr>
          <p:cNvPr id="8" name="직선 화살표 연결선 7"/>
          <p:cNvCxnSpPr>
            <a:stCxn id="20" idx="1"/>
          </p:cNvCxnSpPr>
          <p:nvPr/>
        </p:nvCxnSpPr>
        <p:spPr>
          <a:xfrm flipH="1">
            <a:off x="3475762" y="3247221"/>
            <a:ext cx="240645" cy="3357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직사각형 22"/>
          <p:cNvSpPr/>
          <p:nvPr/>
        </p:nvSpPr>
        <p:spPr>
          <a:xfrm>
            <a:off x="2459022" y="2545584"/>
            <a:ext cx="864339" cy="369332"/>
          </a:xfrm>
          <a:prstGeom prst="rect">
            <a:avLst/>
          </a:prstGeom>
          <a:solidFill>
            <a:schemeClr val="bg1"/>
          </a:solidFill>
          <a:ln>
            <a:solidFill>
              <a:schemeClr val="tx1"/>
            </a:solidFill>
          </a:ln>
        </p:spPr>
        <p:txBody>
          <a:bodyPr wrap="none">
            <a:spAutoFit/>
          </a:bodyPr>
          <a:lstStyle/>
          <a:p>
            <a:pPr algn="r"/>
            <a:r>
              <a:rPr lang="en-US" altLang="ko-KR" dirty="0">
                <a:latin typeface="Times New Roman" panose="02020603050405020304" pitchFamily="18" charset="0"/>
                <a:cs typeface="Times New Roman" panose="02020603050405020304" pitchFamily="18" charset="0"/>
              </a:rPr>
              <a:t>Beijing</a:t>
            </a:r>
            <a:endParaRPr lang="en-US" altLang="ko-KR" b="1" dirty="0">
              <a:latin typeface="Times New Roman" panose="02020603050405020304" pitchFamily="18" charset="0"/>
              <a:cs typeface="Times New Roman" panose="02020603050405020304" pitchFamily="18" charset="0"/>
            </a:endParaRPr>
          </a:p>
        </p:txBody>
      </p:sp>
      <p:cxnSp>
        <p:nvCxnSpPr>
          <p:cNvPr id="24" name="직선 화살표 연결선 23"/>
          <p:cNvCxnSpPr>
            <a:stCxn id="23" idx="1"/>
          </p:cNvCxnSpPr>
          <p:nvPr/>
        </p:nvCxnSpPr>
        <p:spPr>
          <a:xfrm flipH="1">
            <a:off x="2385090" y="2730250"/>
            <a:ext cx="73932" cy="3357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직사각형 24"/>
          <p:cNvSpPr/>
          <p:nvPr/>
        </p:nvSpPr>
        <p:spPr>
          <a:xfrm>
            <a:off x="1444046" y="4994100"/>
            <a:ext cx="1043876" cy="369332"/>
          </a:xfrm>
          <a:prstGeom prst="rect">
            <a:avLst/>
          </a:prstGeom>
          <a:solidFill>
            <a:schemeClr val="bg1"/>
          </a:solidFill>
          <a:ln>
            <a:solidFill>
              <a:schemeClr val="tx1"/>
            </a:solidFill>
          </a:ln>
        </p:spPr>
        <p:txBody>
          <a:bodyPr wrap="none">
            <a:spAutoFit/>
          </a:bodyPr>
          <a:lstStyle/>
          <a:p>
            <a:pPr algn="r"/>
            <a:r>
              <a:rPr lang="en-US" altLang="ko-KR" dirty="0">
                <a:latin typeface="Times New Roman" panose="02020603050405020304" pitchFamily="18" charset="0"/>
                <a:cs typeface="Times New Roman" panose="02020603050405020304" pitchFamily="18" charset="0"/>
              </a:rPr>
              <a:t>Shanghai</a:t>
            </a:r>
            <a:endParaRPr lang="en-US" altLang="ko-KR" b="1" dirty="0">
              <a:latin typeface="Times New Roman" panose="02020603050405020304" pitchFamily="18" charset="0"/>
              <a:cs typeface="Times New Roman" panose="02020603050405020304" pitchFamily="18" charset="0"/>
            </a:endParaRPr>
          </a:p>
        </p:txBody>
      </p:sp>
      <p:cxnSp>
        <p:nvCxnSpPr>
          <p:cNvPr id="26" name="직선 화살표 연결선 25"/>
          <p:cNvCxnSpPr>
            <a:stCxn id="25" idx="0"/>
          </p:cNvCxnSpPr>
          <p:nvPr/>
        </p:nvCxnSpPr>
        <p:spPr>
          <a:xfrm flipV="1">
            <a:off x="1965984" y="4758180"/>
            <a:ext cx="755698" cy="2359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직사각형 31"/>
          <p:cNvSpPr/>
          <p:nvPr/>
        </p:nvSpPr>
        <p:spPr>
          <a:xfrm>
            <a:off x="6639160" y="724063"/>
            <a:ext cx="2375748" cy="5676127"/>
          </a:xfrm>
          <a:prstGeom prst="rect">
            <a:avLst/>
          </a:prstGeom>
          <a:solidFill>
            <a:schemeClr val="bg1"/>
          </a:solidFill>
          <a:ln>
            <a:solidFill>
              <a:schemeClr val="tx1"/>
            </a:solidFill>
          </a:ln>
        </p:spPr>
        <p:txBody>
          <a:bodyPr wrap="none">
            <a:noAutofit/>
          </a:bodyPr>
          <a:lstStyle/>
          <a:p>
            <a:pPr algn="just"/>
            <a:r>
              <a:rPr lang="en-US" altLang="ko-KR" sz="1600" b="1" dirty="0">
                <a:latin typeface="Times New Roman" panose="02020603050405020304" pitchFamily="18" charset="0"/>
                <a:cs typeface="Times New Roman" panose="02020603050405020304" pitchFamily="18" charset="0"/>
              </a:rPr>
              <a:t>CMAQ v4.7.1</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Chemical Mechanism</a:t>
            </a:r>
          </a:p>
          <a:p>
            <a:pPr algn="just"/>
            <a:r>
              <a:rPr lang="en-US" altLang="ko-KR" sz="1600" b="1" dirty="0">
                <a:latin typeface="Times New Roman" panose="02020603050405020304" pitchFamily="18" charset="0"/>
                <a:cs typeface="Times New Roman" panose="02020603050405020304" pitchFamily="18" charset="0"/>
              </a:rPr>
              <a:t>: SAPRC99</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Aerosol Module</a:t>
            </a:r>
          </a:p>
          <a:p>
            <a:pPr algn="just"/>
            <a:r>
              <a:rPr lang="en-US" altLang="ko-KR" sz="1600" b="1" dirty="0">
                <a:latin typeface="Times New Roman" panose="02020603050405020304" pitchFamily="18" charset="0"/>
                <a:cs typeface="Times New Roman" panose="02020603050405020304" pitchFamily="18" charset="0"/>
              </a:rPr>
              <a:t>: Aero5</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Advection Scheme</a:t>
            </a:r>
          </a:p>
          <a:p>
            <a:pPr algn="just"/>
            <a:r>
              <a:rPr lang="en-US" altLang="ko-KR" sz="1600" b="1" dirty="0">
                <a:latin typeface="Times New Roman" panose="02020603050405020304" pitchFamily="18" charset="0"/>
                <a:cs typeface="Times New Roman" panose="02020603050405020304" pitchFamily="18" charset="0"/>
              </a:rPr>
              <a:t>: YAMO</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Horizontal Diffusion</a:t>
            </a:r>
          </a:p>
          <a:p>
            <a:pPr algn="just"/>
            <a:r>
              <a:rPr lang="en-US" altLang="ko-KR" sz="1600" b="1" dirty="0">
                <a:latin typeface="Times New Roman" panose="02020603050405020304" pitchFamily="18" charset="0"/>
                <a:cs typeface="Times New Roman" panose="02020603050405020304" pitchFamily="18" charset="0"/>
              </a:rPr>
              <a:t>: Multiscale</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Vertical Diffusion</a:t>
            </a:r>
          </a:p>
          <a:p>
            <a:pPr algn="just"/>
            <a:r>
              <a:rPr lang="en-US" altLang="ko-KR" sz="1600" b="1" dirty="0">
                <a:latin typeface="Times New Roman" panose="02020603050405020304" pitchFamily="18" charset="0"/>
                <a:cs typeface="Times New Roman" panose="02020603050405020304" pitchFamily="18" charset="0"/>
              </a:rPr>
              <a:t>: Eddy</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Period</a:t>
            </a:r>
          </a:p>
          <a:p>
            <a:pPr algn="just"/>
            <a:r>
              <a:rPr lang="en-US" altLang="ko-KR" sz="1600" b="1" dirty="0">
                <a:latin typeface="Times New Roman" panose="02020603050405020304" pitchFamily="18" charset="0"/>
                <a:cs typeface="Times New Roman" panose="02020603050405020304" pitchFamily="18" charset="0"/>
              </a:rPr>
              <a:t>: 2015. 05.01 ~ 08.31</a:t>
            </a:r>
          </a:p>
          <a:p>
            <a:pPr algn="just"/>
            <a:endParaRPr lang="en-US" altLang="ko-KR" sz="1600" b="1" dirty="0">
              <a:latin typeface="Times New Roman" panose="02020603050405020304" pitchFamily="18" charset="0"/>
              <a:cs typeface="Times New Roman" panose="02020603050405020304" pitchFamily="18" charset="0"/>
            </a:endParaRPr>
          </a:p>
          <a:p>
            <a:pPr algn="just"/>
            <a:r>
              <a:rPr lang="en-US" altLang="ko-KR" sz="1600" b="1" dirty="0">
                <a:latin typeface="Times New Roman" panose="02020603050405020304" pitchFamily="18" charset="0"/>
                <a:cs typeface="Times New Roman" panose="02020603050405020304" pitchFamily="18" charset="0"/>
              </a:rPr>
              <a:t>Pre-run</a:t>
            </a:r>
          </a:p>
          <a:p>
            <a:pPr algn="just"/>
            <a:r>
              <a:rPr lang="en-US" altLang="ko-KR" sz="1600" b="1" dirty="0">
                <a:latin typeface="Times New Roman" panose="02020603050405020304" pitchFamily="18" charset="0"/>
                <a:cs typeface="Times New Roman" panose="02020603050405020304" pitchFamily="18" charset="0"/>
              </a:rPr>
              <a:t>: 20 days</a:t>
            </a:r>
          </a:p>
          <a:p>
            <a:pPr algn="just"/>
            <a:endParaRPr lang="en-US" altLang="ko-KR" sz="1600" b="1" dirty="0">
              <a:latin typeface="Times New Roman" panose="02020603050405020304" pitchFamily="18" charset="0"/>
              <a:cs typeface="Times New Roman" panose="02020603050405020304" pitchFamily="18" charset="0"/>
            </a:endParaRPr>
          </a:p>
          <a:p>
            <a:pPr algn="just"/>
            <a:endParaRPr lang="en-US" altLang="ko-K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443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8</a:t>
            </a:fld>
            <a:endParaRPr lang="ko-KR" altLang="en-US" dirty="0"/>
          </a:p>
        </p:txBody>
      </p:sp>
      <p:sp>
        <p:nvSpPr>
          <p:cNvPr id="23" name="TextBox 22"/>
          <p:cNvSpPr txBox="1"/>
          <p:nvPr/>
        </p:nvSpPr>
        <p:spPr>
          <a:xfrm>
            <a:off x="404355" y="1054243"/>
            <a:ext cx="2835349" cy="369332"/>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Satellite (Aura)</a:t>
            </a:r>
            <a:endParaRPr 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526082" y="1068093"/>
            <a:ext cx="2835349"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Model</a:t>
            </a:r>
          </a:p>
        </p:txBody>
      </p:sp>
      <p:sp>
        <p:nvSpPr>
          <p:cNvPr id="25" name="TextBox 24"/>
          <p:cNvSpPr txBox="1"/>
          <p:nvPr/>
        </p:nvSpPr>
        <p:spPr>
          <a:xfrm>
            <a:off x="1925325" y="2184762"/>
            <a:ext cx="1375569" cy="369332"/>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sVCD</a:t>
            </a:r>
            <a:endParaRPr 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5216440" y="2187422"/>
            <a:ext cx="1454633"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mVCD</a:t>
            </a:r>
            <a:endParaRPr lang="en-US" b="1" dirty="0">
              <a:latin typeface="Times New Roman" panose="02020603050405020304" pitchFamily="18" charset="0"/>
              <a:cs typeface="Times New Roman" panose="02020603050405020304" pitchFamily="18" charset="0"/>
            </a:endParaRPr>
          </a:p>
        </p:txBody>
      </p:sp>
      <p:cxnSp>
        <p:nvCxnSpPr>
          <p:cNvPr id="27" name="Straight Arrow Connector 9"/>
          <p:cNvCxnSpPr>
            <a:stCxn id="24" idx="2"/>
            <a:endCxn id="26" idx="0"/>
          </p:cNvCxnSpPr>
          <p:nvPr/>
        </p:nvCxnSpPr>
        <p:spPr>
          <a:xfrm>
            <a:off x="5943757" y="1437425"/>
            <a:ext cx="0" cy="749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11"/>
          <p:cNvCxnSpPr>
            <a:stCxn id="23" idx="3"/>
          </p:cNvCxnSpPr>
          <p:nvPr/>
        </p:nvCxnSpPr>
        <p:spPr>
          <a:xfrm>
            <a:off x="3239705" y="1238909"/>
            <a:ext cx="2572423" cy="442987"/>
          </a:xfrm>
          <a:prstGeom prst="bentConnector3">
            <a:avLst>
              <a:gd name="adj1" fmla="val 2269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9363" y="2187435"/>
            <a:ext cx="1375569"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AK</a:t>
            </a:r>
          </a:p>
        </p:txBody>
      </p:sp>
      <p:sp>
        <p:nvSpPr>
          <p:cNvPr id="30" name="TextBox 29"/>
          <p:cNvSpPr txBox="1"/>
          <p:nvPr/>
        </p:nvSpPr>
        <p:spPr>
          <a:xfrm>
            <a:off x="5216440" y="4149578"/>
            <a:ext cx="1454633"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mVCD</a:t>
            </a:r>
            <a:r>
              <a:rPr lang="en-US" b="1" dirty="0">
                <a:latin typeface="Times New Roman" panose="02020603050405020304" pitchFamily="18" charset="0"/>
                <a:cs typeface="Times New Roman" panose="02020603050405020304" pitchFamily="18" charset="0"/>
              </a:rPr>
              <a:t>/AK</a:t>
            </a:r>
          </a:p>
        </p:txBody>
      </p:sp>
      <p:sp>
        <p:nvSpPr>
          <p:cNvPr id="31" name="TextBox 30"/>
          <p:cNvSpPr txBox="1"/>
          <p:nvPr/>
        </p:nvSpPr>
        <p:spPr>
          <a:xfrm>
            <a:off x="1925325" y="4149578"/>
            <a:ext cx="1375569" cy="369332"/>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sVCD</a:t>
            </a:r>
            <a:r>
              <a:rPr lang="en-US" b="1" dirty="0">
                <a:latin typeface="Times New Roman" panose="02020603050405020304" pitchFamily="18" charset="0"/>
                <a:cs typeface="Times New Roman" panose="02020603050405020304" pitchFamily="18" charset="0"/>
              </a:rPr>
              <a:t>/DS</a:t>
            </a:r>
          </a:p>
        </p:txBody>
      </p:sp>
      <p:cxnSp>
        <p:nvCxnSpPr>
          <p:cNvPr id="32" name="Straight Arrow Connector 21"/>
          <p:cNvCxnSpPr>
            <a:stCxn id="26" idx="2"/>
            <a:endCxn id="30" idx="0"/>
          </p:cNvCxnSpPr>
          <p:nvPr/>
        </p:nvCxnSpPr>
        <p:spPr>
          <a:xfrm>
            <a:off x="5943757" y="2556754"/>
            <a:ext cx="0" cy="1592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5"/>
          <p:cNvCxnSpPr>
            <a:endCxn id="25" idx="0"/>
          </p:cNvCxnSpPr>
          <p:nvPr/>
        </p:nvCxnSpPr>
        <p:spPr>
          <a:xfrm>
            <a:off x="2613110" y="1423565"/>
            <a:ext cx="0" cy="761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6"/>
          <p:cNvCxnSpPr>
            <a:endCxn id="29" idx="0"/>
          </p:cNvCxnSpPr>
          <p:nvPr/>
        </p:nvCxnSpPr>
        <p:spPr>
          <a:xfrm>
            <a:off x="1037147" y="1423565"/>
            <a:ext cx="1" cy="763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28"/>
          <p:cNvCxnSpPr>
            <a:stCxn id="29" idx="2"/>
          </p:cNvCxnSpPr>
          <p:nvPr/>
        </p:nvCxnSpPr>
        <p:spPr>
          <a:xfrm rot="16200000" flipH="1">
            <a:off x="2827439" y="766476"/>
            <a:ext cx="1194398" cy="4774980"/>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0"/>
          <p:cNvCxnSpPr>
            <a:stCxn id="26" idx="1"/>
          </p:cNvCxnSpPr>
          <p:nvPr/>
        </p:nvCxnSpPr>
        <p:spPr>
          <a:xfrm rot="10800000" flipV="1">
            <a:off x="2689154" y="2372088"/>
            <a:ext cx="2527286" cy="548668"/>
          </a:xfrm>
          <a:prstGeom prst="bent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8"/>
          <p:cNvCxnSpPr>
            <a:stCxn id="25" idx="2"/>
            <a:endCxn id="31" idx="0"/>
          </p:cNvCxnSpPr>
          <p:nvPr/>
        </p:nvCxnSpPr>
        <p:spPr>
          <a:xfrm>
            <a:off x="2613110" y="2554094"/>
            <a:ext cx="0" cy="1595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57883" y="1647641"/>
            <a:ext cx="206282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Local pass time</a:t>
            </a:r>
          </a:p>
          <a:p>
            <a:pPr algn="ctr"/>
            <a:r>
              <a:rPr lang="en-US" sz="1400" dirty="0">
                <a:latin typeface="Times New Roman" panose="02020603050405020304" pitchFamily="18" charset="0"/>
                <a:cs typeface="Times New Roman" panose="02020603050405020304" pitchFamily="18" charset="0"/>
              </a:rPr>
              <a:t>(Temporal match)</a:t>
            </a:r>
          </a:p>
        </p:txBody>
      </p:sp>
      <p:sp>
        <p:nvSpPr>
          <p:cNvPr id="39" name="TextBox 38"/>
          <p:cNvSpPr txBox="1"/>
          <p:nvPr/>
        </p:nvSpPr>
        <p:spPr>
          <a:xfrm>
            <a:off x="3484653" y="2449306"/>
            <a:ext cx="1965328" cy="1169551"/>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Conservative downscaling</a:t>
            </a:r>
          </a:p>
          <a:p>
            <a:pPr algn="ctr"/>
            <a:r>
              <a:rPr lang="en-US" sz="1400" dirty="0">
                <a:latin typeface="Times New Roman" panose="02020603050405020304" pitchFamily="18" charset="0"/>
                <a:cs typeface="Times New Roman" panose="02020603050405020304" pitchFamily="18" charset="0"/>
              </a:rPr>
              <a:t>(Horizontal match following a method by</a:t>
            </a:r>
          </a:p>
          <a:p>
            <a:pPr algn="ctr"/>
            <a:r>
              <a:rPr lang="en-US" sz="1400" dirty="0">
                <a:latin typeface="Times New Roman" panose="02020603050405020304" pitchFamily="18" charset="0"/>
                <a:cs typeface="Times New Roman" panose="02020603050405020304" pitchFamily="18" charset="0"/>
              </a:rPr>
              <a:t>Kim et al. (2016))</a:t>
            </a:r>
          </a:p>
        </p:txBody>
      </p:sp>
      <p:sp>
        <p:nvSpPr>
          <p:cNvPr id="40" name="TextBox 39"/>
          <p:cNvSpPr txBox="1"/>
          <p:nvPr/>
        </p:nvSpPr>
        <p:spPr>
          <a:xfrm>
            <a:off x="245950" y="2830428"/>
            <a:ext cx="170611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Averaging kernel</a:t>
            </a:r>
          </a:p>
          <a:p>
            <a:pPr algn="ctr"/>
            <a:r>
              <a:rPr lang="en-US" sz="1400" dirty="0">
                <a:latin typeface="Times New Roman" panose="02020603050405020304" pitchFamily="18" charset="0"/>
                <a:cs typeface="Times New Roman" panose="02020603050405020304" pitchFamily="18" charset="0"/>
              </a:rPr>
              <a:t>(Vertical match)</a:t>
            </a:r>
          </a:p>
        </p:txBody>
      </p:sp>
      <p:grpSp>
        <p:nvGrpSpPr>
          <p:cNvPr id="41" name="Group 48"/>
          <p:cNvGrpSpPr/>
          <p:nvPr/>
        </p:nvGrpSpPr>
        <p:grpSpPr>
          <a:xfrm>
            <a:off x="2571238" y="4531365"/>
            <a:ext cx="3372519" cy="297621"/>
            <a:chOff x="3221690" y="4393096"/>
            <a:chExt cx="2408582" cy="212036"/>
          </a:xfrm>
        </p:grpSpPr>
        <p:cxnSp>
          <p:nvCxnSpPr>
            <p:cNvPr id="44" name="Straight Connector 44"/>
            <p:cNvCxnSpPr/>
            <p:nvPr/>
          </p:nvCxnSpPr>
          <p:spPr>
            <a:xfrm>
              <a:off x="3221690" y="4601817"/>
              <a:ext cx="2399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6"/>
            <p:cNvCxnSpPr/>
            <p:nvPr/>
          </p:nvCxnSpPr>
          <p:spPr>
            <a:xfrm flipV="1">
              <a:off x="3221690" y="4393096"/>
              <a:ext cx="0" cy="208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5630272" y="4396411"/>
              <a:ext cx="0" cy="208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Arrow Connector 50"/>
          <p:cNvCxnSpPr>
            <a:endCxn id="43" idx="0"/>
          </p:cNvCxnSpPr>
          <p:nvPr/>
        </p:nvCxnSpPr>
        <p:spPr>
          <a:xfrm>
            <a:off x="4202167" y="4828987"/>
            <a:ext cx="8904" cy="4232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71238" y="5252258"/>
            <a:ext cx="3279665" cy="369332"/>
          </a:xfrm>
          <a:prstGeom prst="rect">
            <a:avLst/>
          </a:prstGeom>
          <a:noFill/>
          <a:ln w="19050">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Comparison</a:t>
            </a:r>
          </a:p>
        </p:txBody>
      </p:sp>
      <p:sp>
        <p:nvSpPr>
          <p:cNvPr id="19" name="TextBox 18"/>
          <p:cNvSpPr txBox="1"/>
          <p:nvPr/>
        </p:nvSpPr>
        <p:spPr>
          <a:xfrm>
            <a:off x="7010048" y="2993735"/>
            <a:ext cx="1844021" cy="646331"/>
          </a:xfrm>
          <a:prstGeom prst="rect">
            <a:avLst/>
          </a:prstGeom>
          <a:noFill/>
          <a:ln w="19050">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Emission</a:t>
            </a:r>
          </a:p>
          <a:p>
            <a:pPr algn="ctr"/>
            <a:r>
              <a:rPr lang="en-US" dirty="0">
                <a:latin typeface="Times New Roman" panose="02020603050405020304" pitchFamily="18" charset="0"/>
                <a:cs typeface="Times New Roman" panose="02020603050405020304" pitchFamily="18" charset="0"/>
              </a:rPr>
              <a:t>adjustment</a:t>
            </a:r>
          </a:p>
        </p:txBody>
      </p:sp>
      <p:cxnSp>
        <p:nvCxnSpPr>
          <p:cNvPr id="20" name="Elbow Connector 29"/>
          <p:cNvCxnSpPr>
            <a:stCxn id="43" idx="3"/>
            <a:endCxn id="19" idx="2"/>
          </p:cNvCxnSpPr>
          <p:nvPr/>
        </p:nvCxnSpPr>
        <p:spPr>
          <a:xfrm flipV="1">
            <a:off x="5850903" y="3640066"/>
            <a:ext cx="2081156" cy="179685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31"/>
          <p:cNvCxnSpPr>
            <a:stCxn id="19" idx="0"/>
            <a:endCxn id="24" idx="3"/>
          </p:cNvCxnSpPr>
          <p:nvPr/>
        </p:nvCxnSpPr>
        <p:spPr>
          <a:xfrm rot="16200000" flipV="1">
            <a:off x="6776257" y="1837933"/>
            <a:ext cx="1740976" cy="57062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직사각형 46"/>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Constraints on NOx and Isoprene Emissions with Satellite Observation</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61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6464300"/>
            <a:ext cx="9144000" cy="385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Times New Roman" panose="02020603050405020304" pitchFamily="18" charset="0"/>
              <a:cs typeface="Times New Roman" panose="02020603050405020304" pitchFamily="18" charset="0"/>
            </a:endParaRPr>
          </a:p>
        </p:txBody>
      </p:sp>
      <p:sp>
        <p:nvSpPr>
          <p:cNvPr id="4" name="직사각형 3"/>
          <p:cNvSpPr/>
          <p:nvPr/>
        </p:nvSpPr>
        <p:spPr>
          <a:xfrm>
            <a:off x="0" y="-2"/>
            <a:ext cx="91440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Constraints on NOx and Isoprene Emissions with Satellite Observation</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바닥글 개체 틀 1"/>
          <p:cNvSpPr>
            <a:spLocks noGrp="1"/>
          </p:cNvSpPr>
          <p:nvPr>
            <p:ph type="ftr" sz="quarter" idx="11"/>
          </p:nvPr>
        </p:nvSpPr>
        <p:spPr>
          <a:xfrm>
            <a:off x="3028950" y="6474618"/>
            <a:ext cx="3086100" cy="365125"/>
          </a:xfrm>
        </p:spPr>
        <p:txBody>
          <a:bodyPr/>
          <a:lstStyle/>
          <a:p>
            <a:r>
              <a:rPr lang="en-US" altLang="ko-KR" dirty="0">
                <a:latin typeface="Times New Roman" panose="02020603050405020304" pitchFamily="18" charset="0"/>
                <a:cs typeface="Times New Roman" panose="02020603050405020304" pitchFamily="18" charset="0"/>
              </a:rPr>
              <a:t>- AQRL/AJOU UNIVERSITY -</a:t>
            </a:r>
            <a:endParaRPr lang="ko-KR" altLang="en-US" dirty="0">
              <a:latin typeface="Times New Roman" panose="02020603050405020304" pitchFamily="18" charset="0"/>
              <a:cs typeface="Times New Roman" panose="02020603050405020304" pitchFamily="18" charset="0"/>
            </a:endParaRPr>
          </a:p>
        </p:txBody>
      </p:sp>
      <p:sp>
        <p:nvSpPr>
          <p:cNvPr id="2" name="슬라이드 번호 개체 틀 1"/>
          <p:cNvSpPr>
            <a:spLocks noGrp="1"/>
          </p:cNvSpPr>
          <p:nvPr>
            <p:ph type="sldNum" sz="quarter" idx="12"/>
          </p:nvPr>
        </p:nvSpPr>
        <p:spPr>
          <a:xfrm>
            <a:off x="6457950" y="6483351"/>
            <a:ext cx="2057400" cy="365125"/>
          </a:xfrm>
        </p:spPr>
        <p:txBody>
          <a:bodyPr/>
          <a:lstStyle/>
          <a:p>
            <a:fld id="{4607D160-B5FF-468C-A70C-418FE7B392B2}" type="slidenum">
              <a:rPr lang="ko-KR" altLang="en-US" smtClean="0"/>
              <a:t>9</a:t>
            </a:fld>
            <a:endParaRPr lang="ko-KR" altLang="en-US" dirty="0"/>
          </a:p>
        </p:txBody>
      </p:sp>
      <mc:AlternateContent xmlns:mc="http://schemas.openxmlformats.org/markup-compatibility/2006" xmlns:a14="http://schemas.microsoft.com/office/drawing/2010/main">
        <mc:Choice Requires="a14">
          <p:sp>
            <p:nvSpPr>
              <p:cNvPr id="50" name="TextBox 49"/>
              <p:cNvSpPr txBox="1"/>
              <p:nvPr/>
            </p:nvSpPr>
            <p:spPr>
              <a:xfrm>
                <a:off x="822136" y="5451518"/>
                <a:ext cx="6939116" cy="753027"/>
              </a:xfrm>
              <a:prstGeom prst="rect">
                <a:avLst/>
              </a:prstGeom>
              <a:noFill/>
            </p:spPr>
            <p:txBody>
              <a:bodyPr wrap="square" lIns="0" tIns="0" rIns="0" bIns="0" rtlCol="0">
                <a:spAutoFit/>
              </a:bodyPr>
              <a:lstStyle/>
              <a:p>
                <a:pPr algn="ctr"/>
                <a14:m>
                  <m:oMath xmlns:m="http://schemas.openxmlformats.org/officeDocument/2006/math">
                    <m:sSub>
                      <m:sSubPr>
                        <m:ctrlPr>
                          <a:rPr lang="en-US" altLang="ko-KR" sz="3200" i="1" smtClean="0">
                            <a:latin typeface="Cambria Math"/>
                          </a:rPr>
                        </m:ctrlPr>
                      </m:sSubPr>
                      <m:e>
                        <m:r>
                          <a:rPr lang="en-US" altLang="ko-KR" sz="3200" b="0" i="1" smtClean="0">
                            <a:latin typeface="Cambria Math" panose="02040503050406030204" pitchFamily="18" charset="0"/>
                          </a:rPr>
                          <m:t>𝐸</m:t>
                        </m:r>
                      </m:e>
                      <m:sub>
                        <m:r>
                          <a:rPr lang="en-US" altLang="ko-KR" sz="3200" b="0" i="1" smtClean="0">
                            <a:latin typeface="Cambria Math" panose="02040503050406030204" pitchFamily="18" charset="0"/>
                          </a:rPr>
                          <m:t>(</m:t>
                        </m:r>
                        <m:r>
                          <a:rPr lang="en-US" altLang="ko-KR" sz="3200" b="0" i="1" smtClean="0">
                            <a:latin typeface="Cambria Math" panose="02040503050406030204" pitchFamily="18" charset="0"/>
                          </a:rPr>
                          <m:t>𝑎𝑑𝑗</m:t>
                        </m:r>
                        <m:r>
                          <a:rPr lang="en-US" altLang="ko-KR" sz="3200" b="0" i="1" smtClean="0">
                            <a:latin typeface="Cambria Math" panose="02040503050406030204" pitchFamily="18" charset="0"/>
                          </a:rPr>
                          <m:t>)</m:t>
                        </m:r>
                      </m:sub>
                    </m:sSub>
                    <m:r>
                      <a:rPr lang="en-US" altLang="ko-KR" sz="3200" i="1" smtClean="0">
                        <a:latin typeface="Cambria Math" panose="02040503050406030204" pitchFamily="18" charset="0"/>
                      </a:rPr>
                      <m:t>=</m:t>
                    </m:r>
                    <m:r>
                      <a:rPr lang="en-US" altLang="ko-KR" sz="3200" b="0" i="1" smtClean="0">
                        <a:latin typeface="Cambria Math" panose="02040503050406030204" pitchFamily="18" charset="0"/>
                      </a:rPr>
                      <m:t> </m:t>
                    </m:r>
                    <m:sSub>
                      <m:sSubPr>
                        <m:ctrlPr>
                          <a:rPr lang="en-US" altLang="ko-KR" sz="3200" i="1">
                            <a:latin typeface="Cambria Math"/>
                          </a:rPr>
                        </m:ctrlPr>
                      </m:sSubPr>
                      <m:e>
                        <m:r>
                          <a:rPr lang="en-US" altLang="ko-KR" sz="3200" i="1">
                            <a:latin typeface="Cambria Math" panose="02040503050406030204" pitchFamily="18" charset="0"/>
                          </a:rPr>
                          <m:t>𝐸</m:t>
                        </m:r>
                      </m:e>
                      <m:sub>
                        <m:r>
                          <a:rPr lang="en-US" altLang="ko-KR" sz="3200" i="1">
                            <a:latin typeface="Cambria Math" panose="02040503050406030204" pitchFamily="18" charset="0"/>
                          </a:rPr>
                          <m:t>(</m:t>
                        </m:r>
                        <m:r>
                          <a:rPr lang="en-US" altLang="ko-KR" sz="3200" b="0" i="1" smtClean="0">
                            <a:latin typeface="Cambria Math" panose="02040503050406030204" pitchFamily="18" charset="0"/>
                          </a:rPr>
                          <m:t>𝑏𝑎𝑠𝑒</m:t>
                        </m:r>
                        <m:r>
                          <a:rPr lang="en-US" altLang="ko-KR" sz="3200" i="1">
                            <a:latin typeface="Cambria Math" panose="02040503050406030204" pitchFamily="18" charset="0"/>
                          </a:rPr>
                          <m:t>)</m:t>
                        </m:r>
                      </m:sub>
                    </m:sSub>
                    <m:r>
                      <a:rPr lang="en-US" altLang="ko-KR" sz="3200" i="1" smtClean="0">
                        <a:latin typeface="Cambria Math" panose="02040503050406030204" pitchFamily="18" charset="0"/>
                        <a:ea typeface="Cambria Math" panose="02040503050406030204" pitchFamily="18" charset="0"/>
                      </a:rPr>
                      <m:t>×</m:t>
                    </m:r>
                    <m:r>
                      <a:rPr lang="en-US" altLang="ko-KR" sz="3200" b="0" i="1" smtClean="0">
                        <a:latin typeface="Cambria Math" panose="02040503050406030204" pitchFamily="18" charset="0"/>
                        <a:ea typeface="Cambria Math" panose="02040503050406030204" pitchFamily="18" charset="0"/>
                      </a:rPr>
                      <m:t> </m:t>
                    </m:r>
                    <m:f>
                      <m:fPr>
                        <m:ctrlPr>
                          <a:rPr lang="en-US" altLang="ko-KR" sz="3200" b="0" i="1" smtClean="0">
                            <a:latin typeface="Cambria Math"/>
                            <a:ea typeface="Cambria Math" panose="02040503050406030204" pitchFamily="18" charset="0"/>
                          </a:rPr>
                        </m:ctrlPr>
                      </m:fPr>
                      <m:num>
                        <m:r>
                          <a:rPr lang="en-US" altLang="ko-KR" sz="3200" b="0" i="1" smtClean="0">
                            <a:latin typeface="Cambria Math" panose="02040503050406030204" pitchFamily="18" charset="0"/>
                            <a:ea typeface="Cambria Math" panose="02040503050406030204" pitchFamily="18" charset="0"/>
                          </a:rPr>
                          <m:t>𝑂𝑀𝐼</m:t>
                        </m:r>
                        <m:r>
                          <a:rPr lang="en-US" altLang="ko-KR" sz="3200" b="0" i="1" smtClean="0">
                            <a:latin typeface="Cambria Math" panose="02040503050406030204" pitchFamily="18" charset="0"/>
                            <a:ea typeface="Cambria Math" panose="02040503050406030204" pitchFamily="18" charset="0"/>
                          </a:rPr>
                          <m:t> </m:t>
                        </m:r>
                        <m:r>
                          <a:rPr lang="en-US" altLang="ko-KR" sz="3200" b="0" i="1" smtClean="0">
                            <a:latin typeface="Cambria Math" panose="02040503050406030204" pitchFamily="18" charset="0"/>
                            <a:ea typeface="Cambria Math" panose="02040503050406030204" pitchFamily="18" charset="0"/>
                          </a:rPr>
                          <m:t>𝑉𝐶𝐷</m:t>
                        </m:r>
                      </m:num>
                      <m:den>
                        <m:r>
                          <a:rPr lang="en-US" altLang="ko-KR" sz="3200" b="0" i="1" smtClean="0">
                            <a:latin typeface="Cambria Math" panose="02040503050406030204" pitchFamily="18" charset="0"/>
                            <a:ea typeface="Cambria Math" panose="02040503050406030204" pitchFamily="18" charset="0"/>
                          </a:rPr>
                          <m:t>𝐶𝑀𝐴𝑄</m:t>
                        </m:r>
                        <m:r>
                          <a:rPr lang="en-US" altLang="ko-KR" sz="3200" b="0" i="1" smtClean="0">
                            <a:latin typeface="Cambria Math" panose="02040503050406030204" pitchFamily="18" charset="0"/>
                            <a:ea typeface="Cambria Math" panose="02040503050406030204" pitchFamily="18" charset="0"/>
                          </a:rPr>
                          <m:t> </m:t>
                        </m:r>
                        <m:r>
                          <a:rPr lang="en-US" altLang="ko-KR" sz="3200" b="0" i="1" smtClean="0">
                            <a:latin typeface="Cambria Math" panose="02040503050406030204" pitchFamily="18" charset="0"/>
                            <a:ea typeface="Cambria Math" panose="02040503050406030204" pitchFamily="18" charset="0"/>
                          </a:rPr>
                          <m:t>𝑉𝐶𝐷</m:t>
                        </m:r>
                      </m:den>
                    </m:f>
                  </m:oMath>
                </a14:m>
                <a:r>
                  <a:rPr lang="ko-KR" altLang="en-US" sz="3200" dirty="0"/>
                  <a:t> </a:t>
                </a:r>
              </a:p>
            </p:txBody>
          </p:sp>
        </mc:Choice>
        <mc:Fallback xmlns="">
          <p:sp>
            <p:nvSpPr>
              <p:cNvPr id="50" name="TextBox 49"/>
              <p:cNvSpPr txBox="1">
                <a:spLocks noRot="1" noChangeAspect="1" noMove="1" noResize="1" noEditPoints="1" noAdjustHandles="1" noChangeArrowheads="1" noChangeShapeType="1" noTextEdit="1"/>
              </p:cNvSpPr>
              <p:nvPr/>
            </p:nvSpPr>
            <p:spPr>
              <a:xfrm>
                <a:off x="822136" y="5451518"/>
                <a:ext cx="6939116" cy="753027"/>
              </a:xfrm>
              <a:prstGeom prst="rect">
                <a:avLst/>
              </a:prstGeom>
              <a:blipFill rotWithShape="0">
                <a:blip r:embed="rId3"/>
                <a:stretch>
                  <a:fillRect/>
                </a:stretch>
              </a:blipFill>
            </p:spPr>
            <p:txBody>
              <a:bodyPr/>
              <a:lstStyle/>
              <a:p>
                <a:r>
                  <a:rPr lang="ko-KR" altLang="en-US">
                    <a:noFill/>
                  </a:rPr>
                  <a:t> </a:t>
                </a:r>
              </a:p>
            </p:txBody>
          </p:sp>
        </mc:Fallback>
      </mc:AlternateContent>
      <p:sp>
        <p:nvSpPr>
          <p:cNvPr id="51" name="직사각형 50"/>
          <p:cNvSpPr/>
          <p:nvPr/>
        </p:nvSpPr>
        <p:spPr>
          <a:xfrm>
            <a:off x="301084" y="4972305"/>
            <a:ext cx="6211227" cy="461665"/>
          </a:xfrm>
          <a:prstGeom prst="rect">
            <a:avLst/>
          </a:prstGeom>
        </p:spPr>
        <p:txBody>
          <a:bodyPr wrap="square">
            <a:spAutoFit/>
          </a:bodyPr>
          <a:lstStyle/>
          <a:p>
            <a:pPr marL="285750" indent="-285750">
              <a:buFont typeface="Arial" panose="020B0604020202020204" pitchFamily="34" charset="0"/>
              <a:buChar char="•"/>
            </a:pPr>
            <a:r>
              <a:rPr lang="en-US" altLang="ko-KR" sz="2400" dirty="0">
                <a:latin typeface="Times New Roman" panose="02020603050405020304" pitchFamily="18" charset="0"/>
                <a:ea typeface="HY헤드라인M" panose="02030600000101010101" pitchFamily="18" charset="-127"/>
                <a:cs typeface="Times New Roman" panose="02020603050405020304" pitchFamily="18" charset="0"/>
              </a:rPr>
              <a:t>Equation for emission adjustment</a:t>
            </a:r>
            <a:endParaRPr lang="ko-KR" altLang="en-US" sz="2400" dirty="0"/>
          </a:p>
        </p:txBody>
      </p:sp>
      <p:sp>
        <p:nvSpPr>
          <p:cNvPr id="53" name="TextBox 52"/>
          <p:cNvSpPr txBox="1"/>
          <p:nvPr/>
        </p:nvSpPr>
        <p:spPr>
          <a:xfrm>
            <a:off x="666012" y="1043673"/>
            <a:ext cx="7959997" cy="383181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sym typeface="Wingdings" panose="05000000000000000000" pitchFamily="2" charset="2"/>
              </a:rPr>
              <a:t>The Ozone monitoring instrument (OMI), onboard the Aura satellite.</a:t>
            </a:r>
          </a:p>
          <a:p>
            <a:pPr marL="285750" indent="-285750">
              <a:lnSpc>
                <a:spcPct val="150000"/>
              </a:lnSpc>
              <a:buFont typeface="Wingdings" panose="05000000000000000000" pitchFamily="2" charset="2"/>
              <a:buChar char="ü"/>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An equator crossing time is 13:38 local time (LT).</a:t>
            </a:r>
          </a:p>
          <a:p>
            <a:pPr marL="285750" indent="-285750">
              <a:lnSpc>
                <a:spcPct val="150000"/>
              </a:lnSpc>
              <a:buFont typeface="Wingdings" panose="05000000000000000000" pitchFamily="2" charset="2"/>
              <a:buChar char="ü"/>
            </a:pPr>
            <a:r>
              <a:rPr lang="en-US" altLang="ko-KR" dirty="0">
                <a:latin typeface="Times New Roman" panose="02020603050405020304" pitchFamily="18" charset="0"/>
                <a:cs typeface="Times New Roman" panose="02020603050405020304" pitchFamily="18" charset="0"/>
              </a:rPr>
              <a:t>Retrieved by the Royal Netherlands Meteorological Institute (KNMI) using the differential optical absorption spectroscopy technique.</a:t>
            </a:r>
          </a:p>
          <a:p>
            <a:pPr marL="285750" indent="-285750">
              <a:lnSpc>
                <a:spcPct val="150000"/>
              </a:lnSpc>
              <a:buFont typeface="Wingdings" panose="05000000000000000000" pitchFamily="2" charset="2"/>
              <a:buChar char="ü"/>
            </a:pPr>
            <a:r>
              <a:rPr lang="en-US" altLang="ko-KR" dirty="0">
                <a:latin typeface="Times New Roman" panose="02020603050405020304" pitchFamily="18" charset="0"/>
                <a:cs typeface="Times New Roman" panose="02020603050405020304" pitchFamily="18" charset="0"/>
              </a:rPr>
              <a:t>For basic data quality control, each pixel is screened using cloud coverage and data quality flag. Pixels with over 40% cloud cover or contaminated by row anomaly problems were filtered out. </a:t>
            </a:r>
          </a:p>
          <a:p>
            <a:pPr marL="285750" indent="-285750">
              <a:lnSpc>
                <a:spcPct val="150000"/>
              </a:lnSpc>
              <a:buFont typeface="Wingdings" panose="05000000000000000000" pitchFamily="2" charset="2"/>
              <a:buChar char="ü"/>
            </a:pPr>
            <a:r>
              <a:rPr lang="en-US" altLang="ko-KR" dirty="0">
                <a:latin typeface="Times New Roman" panose="02020603050405020304" pitchFamily="18" charset="0"/>
                <a:cs typeface="Times New Roman" panose="02020603050405020304" pitchFamily="18" charset="0"/>
              </a:rPr>
              <a:t>Averaging kernel and conservative downscaling technique are also applied to adjust vertical sensitivity and spatial resolution issues.</a:t>
            </a:r>
            <a:endParaRPr lang="en-US" dirty="0">
              <a:latin typeface="Times New Roman" panose="02020603050405020304" pitchFamily="18" charset="0"/>
              <a:cs typeface="Times New Roman" panose="02020603050405020304" pitchFamily="18" charset="0"/>
            </a:endParaRPr>
          </a:p>
        </p:txBody>
      </p:sp>
      <p:sp>
        <p:nvSpPr>
          <p:cNvPr id="54" name="직사각형 53"/>
          <p:cNvSpPr/>
          <p:nvPr/>
        </p:nvSpPr>
        <p:spPr>
          <a:xfrm>
            <a:off x="301084" y="676341"/>
            <a:ext cx="6211227" cy="461665"/>
          </a:xfrm>
          <a:prstGeom prst="rect">
            <a:avLst/>
          </a:prstGeom>
        </p:spPr>
        <p:txBody>
          <a:bodyPr wrap="square">
            <a:spAutoFit/>
          </a:bodyPr>
          <a:lstStyle/>
          <a:p>
            <a:pPr marL="285750" indent="-285750">
              <a:buFont typeface="Arial" panose="020B0604020202020204" pitchFamily="34" charset="0"/>
              <a:buChar char="•"/>
            </a:pPr>
            <a:r>
              <a:rPr lang="en-US" altLang="ko-KR" sz="2400" dirty="0">
                <a:latin typeface="Times New Roman" panose="02020603050405020304" pitchFamily="18" charset="0"/>
                <a:ea typeface="HY헤드라인M" panose="02030600000101010101" pitchFamily="18" charset="-127"/>
                <a:cs typeface="Times New Roman" panose="02020603050405020304" pitchFamily="18" charset="0"/>
              </a:rPr>
              <a:t>Details about satellite data </a:t>
            </a:r>
            <a:endParaRPr lang="ko-KR" altLang="en-US" sz="2400" dirty="0"/>
          </a:p>
        </p:txBody>
      </p:sp>
    </p:spTree>
    <p:extLst>
      <p:ext uri="{BB962C8B-B14F-4D97-AF65-F5344CB8AC3E}">
        <p14:creationId xmlns:p14="http://schemas.microsoft.com/office/powerpoint/2010/main" val="4057355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16600</TotalTime>
  <Words>3147</Words>
  <Application>Microsoft Office PowerPoint</Application>
  <PresentationFormat>화면 슬라이드 쇼(4:3)</PresentationFormat>
  <Paragraphs>488</Paragraphs>
  <Slides>23</Slides>
  <Notes>23</Notes>
  <HiddenSlides>0</HiddenSlides>
  <MMClips>0</MMClips>
  <ScaleCrop>false</ScaleCrop>
  <HeadingPairs>
    <vt:vector size="4" baseType="variant">
      <vt:variant>
        <vt:lpstr>테마</vt:lpstr>
      </vt:variant>
      <vt:variant>
        <vt:i4>1</vt:i4>
      </vt:variant>
      <vt:variant>
        <vt:lpstr>슬라이드 제목</vt:lpstr>
      </vt:variant>
      <vt:variant>
        <vt:i4>23</vt:i4>
      </vt:variant>
    </vt:vector>
  </HeadingPairs>
  <TitlesOfParts>
    <vt:vector size="24" baseType="lpstr">
      <vt:lpstr>Office 테마</vt:lpstr>
      <vt:lpstr> Effect of Top-Down Emission Adjustment using OMI NO2 and HCHO Column Densities on South Korean Air Quality Simulation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Kim Soontae</dc:creator>
  <cp:lastModifiedBy>Windows User</cp:lastModifiedBy>
  <cp:revision>415</cp:revision>
  <cp:lastPrinted>2017-10-14T13:10:39Z</cp:lastPrinted>
  <dcterms:created xsi:type="dcterms:W3CDTF">2016-06-08T05:50:31Z</dcterms:created>
  <dcterms:modified xsi:type="dcterms:W3CDTF">2017-10-24T10:34:07Z</dcterms:modified>
</cp:coreProperties>
</file>