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customXml/itemProps33.xml" ContentType="application/vnd.openxmlformats-officedocument.customXmlProperties+xml"/>
  <Override PartName="/customXml/itemProps34.xml" ContentType="application/vnd.openxmlformats-officedocument.customXmlProperties+xml"/>
  <Override PartName="/customXml/itemProps35.xml" ContentType="application/vnd.openxmlformats-officedocument.customXmlProperties+xml"/>
  <Override PartName="/customXml/itemProps36.xml" ContentType="application/vnd.openxmlformats-officedocument.customXmlProperties+xml"/>
  <Override PartName="/customXml/itemProps37.xml" ContentType="application/vnd.openxmlformats-officedocument.customXmlProperties+xml"/>
  <Override PartName="/customXml/itemProps38.xml" ContentType="application/vnd.openxmlformats-officedocument.customXmlProperties+xml"/>
  <Override PartName="/customXml/itemProps39.xml" ContentType="application/vnd.openxmlformats-officedocument.customXmlProperties+xml"/>
  <Override PartName="/customXml/itemProps40.xml" ContentType="application/vnd.openxmlformats-officedocument.customXmlProperties+xml"/>
  <Override PartName="/customXml/itemProps41.xml" ContentType="application/vnd.openxmlformats-officedocument.customXmlProperties+xml"/>
  <Override PartName="/customXml/itemProps42.xml" ContentType="application/vnd.openxmlformats-officedocument.customXmlProperties+xml"/>
  <Override PartName="/customXml/itemProps43.xml" ContentType="application/vnd.openxmlformats-officedocument.customXmlProperties+xml"/>
  <Override PartName="/customXml/itemProps44.xml" ContentType="application/vnd.openxmlformats-officedocument.customXmlProperties+xml"/>
  <Override PartName="/customXml/itemProps45.xml" ContentType="application/vnd.openxmlformats-officedocument.customXmlProperties+xml"/>
  <Override PartName="/customXml/itemProps46.xml" ContentType="application/vnd.openxmlformats-officedocument.customXmlProperties+xml"/>
  <Override PartName="/customXml/itemProps47.xml" ContentType="application/vnd.openxmlformats-officedocument.customXmlProperties+xml"/>
  <Override PartName="/customXml/itemProps48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9"/>
  </p:sldMasterIdLst>
  <p:notesMasterIdLst>
    <p:notesMasterId r:id="rId70"/>
  </p:notesMasterIdLst>
  <p:sldIdLst>
    <p:sldId id="256" r:id="rId50"/>
    <p:sldId id="277" r:id="rId51"/>
    <p:sldId id="293" r:id="rId52"/>
    <p:sldId id="275" r:id="rId53"/>
    <p:sldId id="260" r:id="rId54"/>
    <p:sldId id="281" r:id="rId55"/>
    <p:sldId id="279" r:id="rId56"/>
    <p:sldId id="261" r:id="rId57"/>
    <p:sldId id="278" r:id="rId58"/>
    <p:sldId id="294" r:id="rId59"/>
    <p:sldId id="288" r:id="rId60"/>
    <p:sldId id="289" r:id="rId61"/>
    <p:sldId id="267" r:id="rId62"/>
    <p:sldId id="292" r:id="rId63"/>
    <p:sldId id="295" r:id="rId64"/>
    <p:sldId id="273" r:id="rId65"/>
    <p:sldId id="282" r:id="rId66"/>
    <p:sldId id="283" r:id="rId67"/>
    <p:sldId id="284" r:id="rId68"/>
    <p:sldId id="272" r:id="rId6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EB701D"/>
    <a:srgbClr val="3074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368" autoAdjust="0"/>
    <p:restoredTop sz="94660"/>
  </p:normalViewPr>
  <p:slideViewPr>
    <p:cSldViewPr snapToGrid="0">
      <p:cViewPr varScale="1">
        <p:scale>
          <a:sx n="56" d="100"/>
          <a:sy n="56" d="100"/>
        </p:scale>
        <p:origin x="6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26" Type="http://schemas.openxmlformats.org/officeDocument/2006/relationships/customXml" Target="../customXml/item26.xml"/><Relationship Id="rId39" Type="http://schemas.openxmlformats.org/officeDocument/2006/relationships/customXml" Target="../customXml/item39.xml"/><Relationship Id="rId21" Type="http://schemas.openxmlformats.org/officeDocument/2006/relationships/customXml" Target="../customXml/item21.xml"/><Relationship Id="rId34" Type="http://schemas.openxmlformats.org/officeDocument/2006/relationships/customXml" Target="../customXml/item34.xml"/><Relationship Id="rId42" Type="http://schemas.openxmlformats.org/officeDocument/2006/relationships/customXml" Target="../customXml/item42.xml"/><Relationship Id="rId47" Type="http://schemas.openxmlformats.org/officeDocument/2006/relationships/customXml" Target="../customXml/item47.xml"/><Relationship Id="rId50" Type="http://schemas.openxmlformats.org/officeDocument/2006/relationships/slide" Target="slides/slide1.xml"/><Relationship Id="rId55" Type="http://schemas.openxmlformats.org/officeDocument/2006/relationships/slide" Target="slides/slide6.xml"/><Relationship Id="rId63" Type="http://schemas.openxmlformats.org/officeDocument/2006/relationships/slide" Target="slides/slide14.xml"/><Relationship Id="rId68" Type="http://schemas.openxmlformats.org/officeDocument/2006/relationships/slide" Target="slides/slide19.xml"/><Relationship Id="rId7" Type="http://schemas.openxmlformats.org/officeDocument/2006/relationships/customXml" Target="../customXml/item7.xml"/><Relationship Id="rId71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9" Type="http://schemas.openxmlformats.org/officeDocument/2006/relationships/customXml" Target="../customXml/item29.xml"/><Relationship Id="rId11" Type="http://schemas.openxmlformats.org/officeDocument/2006/relationships/customXml" Target="../customXml/item11.xml"/><Relationship Id="rId24" Type="http://schemas.openxmlformats.org/officeDocument/2006/relationships/customXml" Target="../customXml/item24.xml"/><Relationship Id="rId32" Type="http://schemas.openxmlformats.org/officeDocument/2006/relationships/customXml" Target="../customXml/item32.xml"/><Relationship Id="rId37" Type="http://schemas.openxmlformats.org/officeDocument/2006/relationships/customXml" Target="../customXml/item37.xml"/><Relationship Id="rId40" Type="http://schemas.openxmlformats.org/officeDocument/2006/relationships/customXml" Target="../customXml/item40.xml"/><Relationship Id="rId45" Type="http://schemas.openxmlformats.org/officeDocument/2006/relationships/customXml" Target="../customXml/item45.xml"/><Relationship Id="rId53" Type="http://schemas.openxmlformats.org/officeDocument/2006/relationships/slide" Target="slides/slide4.xml"/><Relationship Id="rId58" Type="http://schemas.openxmlformats.org/officeDocument/2006/relationships/slide" Target="slides/slide9.xml"/><Relationship Id="rId66" Type="http://schemas.openxmlformats.org/officeDocument/2006/relationships/slide" Target="slides/slide17.xml"/><Relationship Id="rId74" Type="http://schemas.openxmlformats.org/officeDocument/2006/relationships/tableStyles" Target="tableStyles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36" Type="http://schemas.openxmlformats.org/officeDocument/2006/relationships/customXml" Target="../customXml/item36.xml"/><Relationship Id="rId49" Type="http://schemas.openxmlformats.org/officeDocument/2006/relationships/slideMaster" Target="slideMasters/slideMaster1.xml"/><Relationship Id="rId57" Type="http://schemas.openxmlformats.org/officeDocument/2006/relationships/slide" Target="slides/slide8.xml"/><Relationship Id="rId61" Type="http://schemas.openxmlformats.org/officeDocument/2006/relationships/slide" Target="slides/slide12.xml"/><Relationship Id="rId10" Type="http://schemas.openxmlformats.org/officeDocument/2006/relationships/customXml" Target="../customXml/item10.xml"/><Relationship Id="rId19" Type="http://schemas.openxmlformats.org/officeDocument/2006/relationships/customXml" Target="../customXml/item19.xml"/><Relationship Id="rId31" Type="http://schemas.openxmlformats.org/officeDocument/2006/relationships/customXml" Target="../customXml/item31.xml"/><Relationship Id="rId44" Type="http://schemas.openxmlformats.org/officeDocument/2006/relationships/customXml" Target="../customXml/item44.xml"/><Relationship Id="rId52" Type="http://schemas.openxmlformats.org/officeDocument/2006/relationships/slide" Target="slides/slide3.xml"/><Relationship Id="rId60" Type="http://schemas.openxmlformats.org/officeDocument/2006/relationships/slide" Target="slides/slide11.xml"/><Relationship Id="rId65" Type="http://schemas.openxmlformats.org/officeDocument/2006/relationships/slide" Target="slides/slide16.xml"/><Relationship Id="rId73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customXml" Target="../customXml/item27.xml"/><Relationship Id="rId30" Type="http://schemas.openxmlformats.org/officeDocument/2006/relationships/customXml" Target="../customXml/item30.xml"/><Relationship Id="rId35" Type="http://schemas.openxmlformats.org/officeDocument/2006/relationships/customXml" Target="../customXml/item35.xml"/><Relationship Id="rId43" Type="http://schemas.openxmlformats.org/officeDocument/2006/relationships/customXml" Target="../customXml/item43.xml"/><Relationship Id="rId48" Type="http://schemas.openxmlformats.org/officeDocument/2006/relationships/customXml" Target="../customXml/item48.xml"/><Relationship Id="rId56" Type="http://schemas.openxmlformats.org/officeDocument/2006/relationships/slide" Target="slides/slide7.xml"/><Relationship Id="rId64" Type="http://schemas.openxmlformats.org/officeDocument/2006/relationships/slide" Target="slides/slide15.xml"/><Relationship Id="rId69" Type="http://schemas.openxmlformats.org/officeDocument/2006/relationships/slide" Target="slides/slide20.xml"/><Relationship Id="rId8" Type="http://schemas.openxmlformats.org/officeDocument/2006/relationships/customXml" Target="../customXml/item8.xml"/><Relationship Id="rId51" Type="http://schemas.openxmlformats.org/officeDocument/2006/relationships/slide" Target="slides/slide2.xml"/><Relationship Id="rId72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customXml" Target="../customXml/item25.xml"/><Relationship Id="rId33" Type="http://schemas.openxmlformats.org/officeDocument/2006/relationships/customXml" Target="../customXml/item33.xml"/><Relationship Id="rId38" Type="http://schemas.openxmlformats.org/officeDocument/2006/relationships/customXml" Target="../customXml/item38.xml"/><Relationship Id="rId46" Type="http://schemas.openxmlformats.org/officeDocument/2006/relationships/customXml" Target="../customXml/item46.xml"/><Relationship Id="rId59" Type="http://schemas.openxmlformats.org/officeDocument/2006/relationships/slide" Target="slides/slide10.xml"/><Relationship Id="rId67" Type="http://schemas.openxmlformats.org/officeDocument/2006/relationships/slide" Target="slides/slide18.xml"/><Relationship Id="rId20" Type="http://schemas.openxmlformats.org/officeDocument/2006/relationships/customXml" Target="../customXml/item20.xml"/><Relationship Id="rId41" Type="http://schemas.openxmlformats.org/officeDocument/2006/relationships/customXml" Target="../customXml/item41.xml"/><Relationship Id="rId54" Type="http://schemas.openxmlformats.org/officeDocument/2006/relationships/slide" Target="slides/slide5.xml"/><Relationship Id="rId62" Type="http://schemas.openxmlformats.org/officeDocument/2006/relationships/slide" Target="slides/slide13.xml"/><Relationship Id="rId7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474DC04-654B-4F90-BDA1-9870C1F9B801}" type="datetimeFigureOut">
              <a:rPr lang="en-US" smtClean="0"/>
              <a:t>10/23/2016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C75CEC7-53B1-4A21-BA40-183050B60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567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EE4D71-1CBD-4053-A361-2337617C0F3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3253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Dependence</a:t>
            </a:r>
            <a:r>
              <a:rPr lang="en-US" baseline="0" dirty="0" smtClean="0"/>
              <a:t> on </a:t>
            </a:r>
            <a:r>
              <a:rPr lang="en-US" baseline="0" dirty="0" err="1" smtClean="0"/>
              <a:t>NOx</a:t>
            </a:r>
            <a:r>
              <a:rPr lang="en-US" baseline="0" dirty="0" smtClean="0"/>
              <a:t>, NO2, water, acidity, sulfate….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CF2F6-2694-493F-A557-A781F279A7D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5800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9E2A4-233C-446D-85C8-20332B416B8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743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6"/>
          <p:cNvSpPr>
            <a:spLocks noChangeArrowheads="1"/>
          </p:cNvSpPr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056C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" name="Picture 27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421" y="0"/>
            <a:ext cx="9140891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E7FC9BDB-6841-4FEE-86A7-98ABA2BD3FBE}" type="datetimeFigureOut">
              <a:rPr lang="en-US" smtClean="0"/>
              <a:pPr/>
              <a:t>10/23/2016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2C54A5C6-1A67-402B-9D43-A5D8CAE25F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8"/>
          <p:cNvSpPr>
            <a:spLocks noChangeArrowheads="1"/>
          </p:cNvSpPr>
          <p:nvPr userDrawn="1"/>
        </p:nvSpPr>
        <p:spPr bwMode="auto">
          <a:xfrm>
            <a:off x="0" y="6418232"/>
            <a:ext cx="7620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" name="Picture 25" descr="EPA Logo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1676400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9548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C9BDB-6841-4FEE-86A7-98ABA2BD3FBE}" type="datetimeFigureOut">
              <a:rPr lang="en-US" smtClean="0"/>
              <a:t>10/23/2016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4A5C6-1A67-402B-9D43-A5D8CAE25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343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C9BDB-6841-4FEE-86A7-98ABA2BD3FBE}" type="datetimeFigureOut">
              <a:rPr lang="en-US" smtClean="0"/>
              <a:t>10/23/2016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4A5C6-1A67-402B-9D43-A5D8CAE25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034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C9BDB-6841-4FEE-86A7-98ABA2BD3FBE}" type="datetimeFigureOut">
              <a:rPr lang="en-US" smtClean="0"/>
              <a:t>10/23/2016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4A5C6-1A67-402B-9D43-A5D8CAE25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273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699247"/>
            <a:ext cx="10515600" cy="99144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C9BDB-6841-4FEE-86A7-98ABA2BD3FBE}" type="datetimeFigureOut">
              <a:rPr lang="en-US" smtClean="0"/>
              <a:t>10/23/2016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4A5C6-1A67-402B-9D43-A5D8CAE25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163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C9BDB-6841-4FEE-86A7-98ABA2BD3FBE}" type="datetimeFigureOut">
              <a:rPr lang="en-US" smtClean="0"/>
              <a:t>10/23/2016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4A5C6-1A67-402B-9D43-A5D8CAE25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012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C9BDB-6841-4FEE-86A7-98ABA2BD3FBE}" type="datetimeFigureOut">
              <a:rPr lang="en-US" smtClean="0"/>
              <a:t>10/23/2016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4A5C6-1A67-402B-9D43-A5D8CAE25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047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731520"/>
            <a:ext cx="3932237" cy="132588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C9BDB-6841-4FEE-86A7-98ABA2BD3FBE}" type="datetimeFigureOut">
              <a:rPr lang="en-US" smtClean="0"/>
              <a:t>10/23/2016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4A5C6-1A67-402B-9D43-A5D8CAE25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472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710004"/>
            <a:ext cx="3932237" cy="134739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C9BDB-6841-4FEE-86A7-98ABA2BD3FBE}" type="datetimeFigureOut">
              <a:rPr lang="en-US" smtClean="0"/>
              <a:t>10/23/2016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4A5C6-1A67-402B-9D43-A5D8CAE25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168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674688"/>
            <a:ext cx="10515600" cy="101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C9BDB-6841-4FEE-86A7-98ABA2BD3FBE}" type="datetimeFigureOut">
              <a:rPr lang="en-US" smtClean="0"/>
              <a:t>10/23/2016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54A5C6-1A67-402B-9D43-A5D8CAE25FA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10"/>
          <p:cNvSpPr>
            <a:spLocks noChangeArrowheads="1"/>
          </p:cNvSpPr>
          <p:nvPr userDrawn="1"/>
        </p:nvSpPr>
        <p:spPr bwMode="auto">
          <a:xfrm>
            <a:off x="0" y="6407474"/>
            <a:ext cx="685800" cy="228600"/>
          </a:xfrm>
          <a:prstGeom prst="rect">
            <a:avLst/>
          </a:prstGeom>
          <a:solidFill>
            <a:srgbClr val="026CB6"/>
          </a:solidFill>
          <a:ln>
            <a:noFill/>
          </a:ln>
          <a:extLst/>
        </p:spPr>
        <p:txBody>
          <a:bodyPr wrap="none" anchor="ctr"/>
          <a:lstStyle/>
          <a:p>
            <a:endParaRPr lang="en-US">
              <a:solidFill>
                <a:srgbClr val="026CB6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325040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8998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29.png"/><Relationship Id="rId3" Type="http://schemas.openxmlformats.org/officeDocument/2006/relationships/notesSlide" Target="../notesSlides/notesSlide2.xml"/><Relationship Id="rId21" Type="http://schemas.openxmlformats.org/officeDocument/2006/relationships/image" Target="../media/image32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16.e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.bin"/><Relationship Id="rId20" Type="http://schemas.openxmlformats.org/officeDocument/2006/relationships/image" Target="../media/image31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19" Type="http://schemas.openxmlformats.org/officeDocument/2006/relationships/image" Target="../media/image30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jpldataeval.jpl.nasa.gov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mcm.leeds.ac.uk/MCMv3.3.1/home.htt" TargetMode="Externa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wmf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595716" y="3963850"/>
            <a:ext cx="9753600" cy="291398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noAutofit/>
          </a:bodyPr>
          <a:lstStyle/>
          <a:p>
            <a:pPr algn="l" eaLnBrk="1" hangingPunct="1"/>
            <a:r>
              <a:rPr lang="en-US" sz="1800" dirty="0" smtClean="0"/>
              <a:t>Deborah Luecken</a:t>
            </a:r>
            <a:r>
              <a:rPr lang="en-US" sz="1800" dirty="0"/>
              <a:t> </a:t>
            </a:r>
            <a:r>
              <a:rPr lang="en-US" sz="1800" dirty="0" smtClean="0"/>
              <a:t>(USEPA)</a:t>
            </a:r>
          </a:p>
          <a:p>
            <a:pPr algn="l" eaLnBrk="1" hangingPunct="1"/>
            <a:endParaRPr lang="en-US" sz="1800" dirty="0" smtClean="0"/>
          </a:p>
          <a:p>
            <a:pPr algn="l" eaLnBrk="1" hangingPunct="1"/>
            <a:r>
              <a:rPr lang="en-US" sz="1800" b="1" dirty="0" smtClean="0">
                <a:solidFill>
                  <a:srgbClr val="FFFF00"/>
                </a:solidFill>
              </a:rPr>
              <a:t>From discussions with: </a:t>
            </a:r>
          </a:p>
          <a:p>
            <a:pPr algn="l" eaLnBrk="1" hangingPunct="1"/>
            <a:r>
              <a:rPr lang="en-US" sz="1800" dirty="0" smtClean="0"/>
              <a:t>Havala Pye, Bill Hutzell, Golam Sarwar, Kathleen Fahey (US EPA)</a:t>
            </a:r>
          </a:p>
          <a:p>
            <a:pPr algn="l"/>
            <a:r>
              <a:rPr lang="en-US" sz="1800" dirty="0" smtClean="0"/>
              <a:t>Dick Derwent (</a:t>
            </a:r>
            <a:r>
              <a:rPr lang="en-US" sz="1800" dirty="0" err="1" smtClean="0"/>
              <a:t>rdscientific</a:t>
            </a:r>
            <a:r>
              <a:rPr lang="en-US" sz="1800" dirty="0" smtClean="0"/>
              <a:t>) , Bill Carter (UC Riverside), </a:t>
            </a:r>
            <a:r>
              <a:rPr lang="en-US" sz="1800" dirty="0"/>
              <a:t>Harvey Jeffries (UNC) </a:t>
            </a:r>
            <a:endParaRPr lang="en-US" sz="1800" dirty="0" smtClean="0"/>
          </a:p>
          <a:p>
            <a:pPr algn="l"/>
            <a:r>
              <a:rPr lang="en-US" sz="1800" dirty="0" smtClean="0"/>
              <a:t>Ajith Kaduwela (UC Davis, CARB),  and many others</a:t>
            </a:r>
          </a:p>
          <a:p>
            <a:pPr algn="l" eaLnBrk="1" hangingPunct="1"/>
            <a:endParaRPr lang="en-US" sz="1800" dirty="0" smtClean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ctrTitle"/>
          </p:nvPr>
        </p:nvSpPr>
        <p:spPr bwMode="auto">
          <a:xfrm>
            <a:off x="1595716" y="2395400"/>
            <a:ext cx="9753600" cy="14478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algn="l" eaLnBrk="1" hangingPunct="1"/>
            <a:r>
              <a:rPr lang="en-US" sz="4800" dirty="0" smtClean="0"/>
              <a:t>How do we improve the treatment of atmospheric photochemistry in future air quality models?</a:t>
            </a:r>
          </a:p>
        </p:txBody>
      </p:sp>
      <p:sp>
        <p:nvSpPr>
          <p:cNvPr id="8" name="Rectangle 16"/>
          <p:cNvSpPr>
            <a:spLocks noChangeArrowheads="1"/>
          </p:cNvSpPr>
          <p:nvPr/>
        </p:nvSpPr>
        <p:spPr bwMode="auto">
          <a:xfrm>
            <a:off x="833438" y="6375196"/>
            <a:ext cx="5643562" cy="359089"/>
          </a:xfrm>
          <a:prstGeom prst="rect">
            <a:avLst/>
          </a:prstGeom>
          <a:solidFill>
            <a:srgbClr val="003F69">
              <a:alpha val="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100" b="1" dirty="0">
                <a:solidFill>
                  <a:schemeClr val="bg1"/>
                </a:solidFill>
              </a:rPr>
              <a:t>Office of Research and Development</a:t>
            </a:r>
            <a:endParaRPr lang="en-US" sz="1100" b="1" dirty="0"/>
          </a:p>
          <a:p>
            <a:pPr>
              <a:lnSpc>
                <a:spcPct val="90000"/>
              </a:lnSpc>
            </a:pPr>
            <a:r>
              <a:rPr lang="en-US" sz="1100" dirty="0" smtClean="0">
                <a:solidFill>
                  <a:schemeClr val="bg1"/>
                </a:solidFill>
              </a:rPr>
              <a:t>NERL/CED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6899564" y="6375196"/>
            <a:ext cx="4646980" cy="20450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 smtClean="0">
                <a:solidFill>
                  <a:schemeClr val="bg1"/>
                </a:solidFill>
                <a:latin typeface="Arial" charset="0"/>
                <a:ea typeface="ＭＳ Ｐゴシック" pitchFamily="1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9pPr>
          </a:lstStyle>
          <a:p>
            <a:pPr>
              <a:defRPr/>
            </a:pPr>
            <a:r>
              <a:rPr lang="en-US" sz="1200" dirty="0" smtClean="0"/>
              <a:t>CMAS Annual Meeting</a:t>
            </a:r>
          </a:p>
          <a:p>
            <a:pPr>
              <a:defRPr/>
            </a:pPr>
            <a:r>
              <a:rPr lang="en-US" sz="1200" dirty="0" smtClean="0"/>
              <a:t>Chapel Hill, NC, September 24, 2016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556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038" y="259053"/>
            <a:ext cx="4585648" cy="6303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542196" y="259053"/>
            <a:ext cx="5322627" cy="1016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 smtClean="0">
                <a:solidFill>
                  <a:schemeClr val="accent5">
                    <a:lumMod val="75000"/>
                  </a:schemeClr>
                </a:solidFill>
              </a:rPr>
              <a:t>Other studies show the same thing: similar ozone formation, but (sometimes large) differences in intermediates</a:t>
            </a:r>
            <a:endParaRPr lang="en-US" sz="3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65996" y="5278677"/>
            <a:ext cx="3838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(Knote et al., Atmos. </a:t>
            </a:r>
            <a:r>
              <a:rPr lang="en-US" dirty="0" err="1" smtClean="0"/>
              <a:t>Env</a:t>
            </a:r>
            <a:r>
              <a:rPr lang="en-US" dirty="0" smtClean="0"/>
              <a:t>., 2014)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765996" y="2524836"/>
            <a:ext cx="27477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Median ozone: +/- 5% ppb</a:t>
            </a:r>
          </a:p>
          <a:p>
            <a:endParaRPr lang="en-US" dirty="0"/>
          </a:p>
          <a:p>
            <a:r>
              <a:rPr lang="en-US" dirty="0" smtClean="0"/>
              <a:t>Median OH: +/- 40%</a:t>
            </a:r>
          </a:p>
          <a:p>
            <a:endParaRPr lang="en-US" dirty="0"/>
          </a:p>
          <a:p>
            <a:r>
              <a:rPr lang="en-US" dirty="0" smtClean="0"/>
              <a:t>Median H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2</a:t>
            </a:r>
            <a:r>
              <a:rPr lang="en-US" dirty="0" smtClean="0"/>
              <a:t>: +/- 25%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5486400" y="1965278"/>
            <a:ext cx="982638" cy="7369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5281684" y="2825087"/>
            <a:ext cx="1187354" cy="4230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5486400" y="2825087"/>
            <a:ext cx="3207224" cy="9689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78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42662" y="1225231"/>
            <a:ext cx="773311" cy="53221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</p:pic>
      <p:sp>
        <p:nvSpPr>
          <p:cNvPr id="37" name="Rectangle 36"/>
          <p:cNvSpPr/>
          <p:nvPr/>
        </p:nvSpPr>
        <p:spPr bwMode="auto">
          <a:xfrm>
            <a:off x="2683656" y="2139863"/>
            <a:ext cx="1649242" cy="914400"/>
          </a:xfrm>
          <a:prstGeom prst="rect">
            <a:avLst/>
          </a:prstGeom>
          <a:solidFill>
            <a:srgbClr val="D1FFDA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  <a:ea typeface="ＭＳ Ｐゴシック" pitchFamily="84" charset="-128"/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2781306" y="5200653"/>
            <a:ext cx="1028699" cy="27699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50" dirty="0">
                <a:latin typeface="Arial" charset="0"/>
                <a:ea typeface="ＭＳ Ｐゴシック" pitchFamily="1" charset="-128"/>
              </a:rPr>
              <a:t>MEK + HCHO +MGLY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04529" y="2686052"/>
            <a:ext cx="94516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isoprene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761785" y="2791602"/>
            <a:ext cx="505421" cy="8751"/>
          </a:xfrm>
          <a:prstGeom prst="straightConnector1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671991" y="2472636"/>
            <a:ext cx="60293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+OH,O</a:t>
            </a:r>
            <a:r>
              <a:rPr lang="en-US" sz="900" baseline="-25000" dirty="0"/>
              <a:t>2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61679" y="2286181"/>
            <a:ext cx="571500" cy="391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0" name="Straight Arrow Connector 69"/>
          <p:cNvCxnSpPr>
            <a:endCxn id="72" idx="2"/>
          </p:cNvCxnSpPr>
          <p:nvPr/>
        </p:nvCxnSpPr>
        <p:spPr>
          <a:xfrm flipH="1" flipV="1">
            <a:off x="4695826" y="2048653"/>
            <a:ext cx="23743" cy="64628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4404806" y="2224533"/>
            <a:ext cx="598537" cy="26161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b="1" dirty="0"/>
              <a:t>+HO</a:t>
            </a:r>
            <a:r>
              <a:rPr lang="en-US" sz="1100" b="1" baseline="-25000" dirty="0"/>
              <a:t>2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4152900" y="1771654"/>
            <a:ext cx="10858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ISOPOOH</a:t>
            </a:r>
            <a:endParaRPr lang="en-US" sz="1200" baseline="-25000" dirty="0"/>
          </a:p>
        </p:txBody>
      </p:sp>
      <p:sp>
        <p:nvSpPr>
          <p:cNvPr id="73" name="TextBox 72"/>
          <p:cNvSpPr txBox="1"/>
          <p:nvPr/>
        </p:nvSpPr>
        <p:spPr>
          <a:xfrm>
            <a:off x="5190529" y="1794737"/>
            <a:ext cx="5715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+OH</a:t>
            </a:r>
            <a:endParaRPr lang="en-US" sz="1200" baseline="-25000" dirty="0"/>
          </a:p>
        </p:txBody>
      </p:sp>
      <p:cxnSp>
        <p:nvCxnSpPr>
          <p:cNvPr id="78" name="Straight Arrow Connector 77"/>
          <p:cNvCxnSpPr/>
          <p:nvPr/>
        </p:nvCxnSpPr>
        <p:spPr>
          <a:xfrm flipV="1">
            <a:off x="5067300" y="1771650"/>
            <a:ext cx="610988" cy="1143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9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52906" y="3771903"/>
            <a:ext cx="560785" cy="366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52903" y="4972053"/>
            <a:ext cx="723305" cy="594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1" name="Straight Arrow Connector 80"/>
          <p:cNvCxnSpPr/>
          <p:nvPr/>
        </p:nvCxnSpPr>
        <p:spPr>
          <a:xfrm>
            <a:off x="4727913" y="2897984"/>
            <a:ext cx="3635" cy="916515"/>
          </a:xfrm>
          <a:prstGeom prst="straightConnector1">
            <a:avLst/>
          </a:prstGeom>
          <a:ln w="15875"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>
            <a:off x="4675020" y="4343469"/>
            <a:ext cx="0" cy="685667"/>
          </a:xfrm>
          <a:prstGeom prst="straightConnector1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4658691" y="4456582"/>
            <a:ext cx="8572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+OH, NO</a:t>
            </a:r>
            <a:r>
              <a:rPr lang="en-US" sz="900" baseline="-25000" dirty="0"/>
              <a:t>2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4210050" y="5575522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MPAN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4895850" y="5486400"/>
            <a:ext cx="74295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err="1"/>
              <a:t>Decomp</a:t>
            </a:r>
            <a:r>
              <a:rPr lang="en-US" sz="1050" dirty="0"/>
              <a:t>, </a:t>
            </a:r>
            <a:r>
              <a:rPr lang="en-US" sz="1050" dirty="0" err="1"/>
              <a:t>h</a:t>
            </a:r>
            <a:r>
              <a:rPr lang="en-US" sz="1050" dirty="0" err="1">
                <a:latin typeface="Symbol" pitchFamily="18" charset="2"/>
              </a:rPr>
              <a:t>n</a:t>
            </a:r>
            <a:endParaRPr lang="en-US" sz="1050" baseline="-25000" dirty="0">
              <a:latin typeface="Symbol" pitchFamily="18" charset="2"/>
            </a:endParaRPr>
          </a:p>
        </p:txBody>
      </p:sp>
      <p:cxnSp>
        <p:nvCxnSpPr>
          <p:cNvPr id="96" name="Straight Arrow Connector 95"/>
          <p:cNvCxnSpPr/>
          <p:nvPr/>
        </p:nvCxnSpPr>
        <p:spPr>
          <a:xfrm>
            <a:off x="4781550" y="5257800"/>
            <a:ext cx="342900" cy="285750"/>
          </a:xfrm>
          <a:prstGeom prst="straightConnector1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8" name="Picture 137" descr="isopn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667003" y="3543300"/>
            <a:ext cx="1016000" cy="571500"/>
          </a:xfrm>
          <a:prstGeom prst="rect">
            <a:avLst/>
          </a:prstGeom>
        </p:spPr>
      </p:pic>
      <p:sp>
        <p:nvSpPr>
          <p:cNvPr id="139" name="TextBox 138"/>
          <p:cNvSpPr txBox="1"/>
          <p:nvPr/>
        </p:nvSpPr>
        <p:spPr>
          <a:xfrm>
            <a:off x="3238503" y="3314700"/>
            <a:ext cx="77348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isoprene nitrates</a:t>
            </a:r>
          </a:p>
        </p:txBody>
      </p:sp>
      <p:cxnSp>
        <p:nvCxnSpPr>
          <p:cNvPr id="134" name="Straight Arrow Connector 133"/>
          <p:cNvCxnSpPr/>
          <p:nvPr/>
        </p:nvCxnSpPr>
        <p:spPr bwMode="auto">
          <a:xfrm flipH="1">
            <a:off x="3842660" y="3272999"/>
            <a:ext cx="722736" cy="286631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2" name="Straight Arrow Connector 141"/>
          <p:cNvCxnSpPr>
            <a:stCxn id="89" idx="1"/>
          </p:cNvCxnSpPr>
          <p:nvPr/>
        </p:nvCxnSpPr>
        <p:spPr bwMode="auto">
          <a:xfrm flipH="1">
            <a:off x="3858591" y="4572001"/>
            <a:ext cx="800100" cy="57038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43" name="Picture 142" descr="mvk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781553" y="3657600"/>
            <a:ext cx="578644" cy="628650"/>
          </a:xfrm>
          <a:prstGeom prst="rect">
            <a:avLst/>
          </a:prstGeom>
        </p:spPr>
      </p:pic>
      <p:sp>
        <p:nvSpPr>
          <p:cNvPr id="155" name="TextBox 154"/>
          <p:cNvSpPr txBox="1"/>
          <p:nvPr/>
        </p:nvSpPr>
        <p:spPr>
          <a:xfrm>
            <a:off x="3352800" y="4114800"/>
            <a:ext cx="20574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   HCHO +  MACR   +    MVK    + C5-aldehydes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5524500" y="2078253"/>
            <a:ext cx="1371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+ HCHO, MVK, MACR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4781550" y="3445166"/>
            <a:ext cx="8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Rxn with O</a:t>
            </a:r>
            <a:r>
              <a:rPr lang="en-US" sz="900" baseline="-25000" dirty="0"/>
              <a:t>2</a:t>
            </a:r>
            <a:r>
              <a:rPr lang="en-US" sz="900" dirty="0"/>
              <a:t> or </a:t>
            </a:r>
            <a:r>
              <a:rPr lang="en-US" sz="900" dirty="0" err="1"/>
              <a:t>decomp</a:t>
            </a:r>
            <a:endParaRPr lang="en-US" sz="900" dirty="0"/>
          </a:p>
        </p:txBody>
      </p:sp>
      <p:sp>
        <p:nvSpPr>
          <p:cNvPr id="38" name="TextBox 37"/>
          <p:cNvSpPr txBox="1"/>
          <p:nvPr/>
        </p:nvSpPr>
        <p:spPr>
          <a:xfrm>
            <a:off x="1686902" y="134885"/>
            <a:ext cx="10349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Why 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intermediates matter when 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predicting SOA 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from isoprene +OH</a:t>
            </a:r>
          </a:p>
        </p:txBody>
      </p:sp>
      <p:cxnSp>
        <p:nvCxnSpPr>
          <p:cNvPr id="41" name="Straight Arrow Connector 40"/>
          <p:cNvCxnSpPr/>
          <p:nvPr/>
        </p:nvCxnSpPr>
        <p:spPr bwMode="auto">
          <a:xfrm flipV="1">
            <a:off x="4904399" y="2486144"/>
            <a:ext cx="685801" cy="15879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3" name="TextBox 42"/>
          <p:cNvSpPr txBox="1"/>
          <p:nvPr/>
        </p:nvSpPr>
        <p:spPr>
          <a:xfrm>
            <a:off x="5067300" y="2343152"/>
            <a:ext cx="6286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+RO</a:t>
            </a:r>
            <a:r>
              <a:rPr lang="en-US" sz="900" baseline="-25000" dirty="0"/>
              <a:t>2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581652" y="2343152"/>
            <a:ext cx="121379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HCHO, MVK,MACR</a:t>
            </a:r>
          </a:p>
        </p:txBody>
      </p:sp>
      <p:pic>
        <p:nvPicPr>
          <p:cNvPr id="40" name="Picture 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162329" y="4220349"/>
            <a:ext cx="690996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153400" y="1371600"/>
            <a:ext cx="742950" cy="421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5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352678" y="1828803"/>
            <a:ext cx="715122" cy="371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67550" y="2228850"/>
            <a:ext cx="914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6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639050" y="3829050"/>
            <a:ext cx="742950" cy="409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9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010400" y="3600453"/>
            <a:ext cx="571500" cy="377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" name="Slide Number Placeholder 64"/>
          <p:cNvSpPr>
            <a:spLocks noGrp="1"/>
          </p:cNvSpPr>
          <p:nvPr>
            <p:ph type="sldNum" sz="quarter" idx="12"/>
          </p:nvPr>
        </p:nvSpPr>
        <p:spPr>
          <a:xfrm>
            <a:off x="7647979" y="4963299"/>
            <a:ext cx="1428750" cy="342900"/>
          </a:xfrm>
        </p:spPr>
        <p:txBody>
          <a:bodyPr/>
          <a:lstStyle/>
          <a:p>
            <a:fld id="{293E41FE-078F-454E-98CF-624400F30540}" type="slidenum">
              <a:rPr lang="en-US" smtClean="0">
                <a:solidFill>
                  <a:schemeClr val="tx1"/>
                </a:solidFill>
              </a:rPr>
              <a:pPr/>
              <a:t>11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54" name="Straight Arrow Connector 53"/>
          <p:cNvCxnSpPr/>
          <p:nvPr/>
        </p:nvCxnSpPr>
        <p:spPr>
          <a:xfrm>
            <a:off x="6340046" y="2897984"/>
            <a:ext cx="1184704" cy="222187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6316318" y="3174893"/>
            <a:ext cx="1143000" cy="215945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val 57"/>
          <p:cNvSpPr/>
          <p:nvPr/>
        </p:nvSpPr>
        <p:spPr bwMode="auto">
          <a:xfrm>
            <a:off x="6896100" y="1257300"/>
            <a:ext cx="2628900" cy="4457700"/>
          </a:xfrm>
          <a:prstGeom prst="ellipse">
            <a:avLst/>
          </a:prstGeom>
          <a:noFill/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  <a:ea typeface="ＭＳ Ｐゴシック" pitchFamily="84" charset="-128"/>
            </a:endParaRPr>
          </a:p>
        </p:txBody>
      </p:sp>
      <p:graphicFrame>
        <p:nvGraphicFramePr>
          <p:cNvPr id="61" name="Object 60"/>
          <p:cNvGraphicFramePr>
            <a:graphicFrameLocks noChangeAspect="1"/>
          </p:cNvGraphicFramePr>
          <p:nvPr/>
        </p:nvGraphicFramePr>
        <p:xfrm>
          <a:off x="5867403" y="4857753"/>
          <a:ext cx="994172" cy="7465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1" name="CS ChemDraw Drawing" r:id="rId16" imgW="1325880" imgH="996124" progId="ChemDraw.Document.6.0">
                  <p:embed/>
                </p:oleObj>
              </mc:Choice>
              <mc:Fallback>
                <p:oleObj name="CS ChemDraw Drawing" r:id="rId16" imgW="1325880" imgH="996124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3" y="4857753"/>
                        <a:ext cx="994172" cy="7465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2" name="Straight Arrow Connector 61"/>
          <p:cNvCxnSpPr/>
          <p:nvPr/>
        </p:nvCxnSpPr>
        <p:spPr>
          <a:xfrm flipV="1">
            <a:off x="6676429" y="3877449"/>
            <a:ext cx="685800" cy="800100"/>
          </a:xfrm>
          <a:prstGeom prst="straightConnector1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6676429" y="4677549"/>
            <a:ext cx="1371600" cy="228600"/>
          </a:xfrm>
          <a:prstGeom prst="straightConnector1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7247929" y="4048901"/>
            <a:ext cx="6858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+SO</a:t>
            </a:r>
            <a:r>
              <a:rPr lang="en-US" sz="1050" baseline="-25000" dirty="0"/>
              <a:t>4</a:t>
            </a:r>
            <a:r>
              <a:rPr lang="en-US" sz="1050" baseline="30000" dirty="0"/>
              <a:t>-2</a:t>
            </a:r>
            <a:endParaRPr lang="en-US" sz="1050" baseline="-25000" dirty="0"/>
          </a:p>
        </p:txBody>
      </p:sp>
      <p:sp>
        <p:nvSpPr>
          <p:cNvPr id="65" name="TextBox 64"/>
          <p:cNvSpPr txBox="1"/>
          <p:nvPr/>
        </p:nvSpPr>
        <p:spPr>
          <a:xfrm>
            <a:off x="7647979" y="4334651"/>
            <a:ext cx="6858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+NO</a:t>
            </a:r>
            <a:r>
              <a:rPr lang="en-US" sz="1050" baseline="-25000" dirty="0"/>
              <a:t>3</a:t>
            </a:r>
            <a:r>
              <a:rPr lang="en-US" sz="1050" baseline="30000" dirty="0"/>
              <a:t>-</a:t>
            </a:r>
            <a:endParaRPr lang="en-US" sz="1050" baseline="-25000" dirty="0"/>
          </a:p>
        </p:txBody>
      </p:sp>
      <p:pic>
        <p:nvPicPr>
          <p:cNvPr id="68" name="Picture 9"/>
          <p:cNvPicPr>
            <a:picLocks noChangeAspect="1" noChangeArrowheads="1"/>
          </p:cNvPicPr>
          <p:nvPr/>
        </p:nvPicPr>
        <p:blipFill>
          <a:blip r:embed="rId18" cstate="print">
            <a:biLevel thresh="50000"/>
          </a:blip>
          <a:srcRect/>
          <a:stretch>
            <a:fillRect/>
          </a:stretch>
        </p:blipFill>
        <p:spPr bwMode="auto">
          <a:xfrm>
            <a:off x="5924553" y="4000503"/>
            <a:ext cx="641225" cy="625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" name="TextBox 73"/>
          <p:cNvSpPr txBox="1"/>
          <p:nvPr/>
        </p:nvSpPr>
        <p:spPr>
          <a:xfrm>
            <a:off x="5124450" y="4686302"/>
            <a:ext cx="5715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+OH</a:t>
            </a:r>
            <a:endParaRPr lang="en-US" sz="900" baseline="-25000" dirty="0"/>
          </a:p>
        </p:txBody>
      </p:sp>
      <p:sp>
        <p:nvSpPr>
          <p:cNvPr id="75" name="TextBox 74"/>
          <p:cNvSpPr txBox="1"/>
          <p:nvPr/>
        </p:nvSpPr>
        <p:spPr>
          <a:xfrm>
            <a:off x="5924550" y="4629154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MAE</a:t>
            </a:r>
          </a:p>
        </p:txBody>
      </p:sp>
      <p:cxnSp>
        <p:nvCxnSpPr>
          <p:cNvPr id="77" name="Straight Arrow Connector 76"/>
          <p:cNvCxnSpPr/>
          <p:nvPr/>
        </p:nvCxnSpPr>
        <p:spPr>
          <a:xfrm flipV="1">
            <a:off x="4781556" y="4677552"/>
            <a:ext cx="1151929" cy="465951"/>
          </a:xfrm>
          <a:prstGeom prst="straightConnector1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6096006" y="5657850"/>
            <a:ext cx="65915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HMML</a:t>
            </a:r>
          </a:p>
        </p:txBody>
      </p:sp>
      <p:sp>
        <p:nvSpPr>
          <p:cNvPr id="84" name="Oval 83"/>
          <p:cNvSpPr/>
          <p:nvPr/>
        </p:nvSpPr>
        <p:spPr bwMode="auto">
          <a:xfrm>
            <a:off x="5753100" y="3829050"/>
            <a:ext cx="1085850" cy="1085850"/>
          </a:xfrm>
          <a:prstGeom prst="ellipse">
            <a:avLst/>
          </a:prstGeom>
          <a:noFill/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  <a:ea typeface="ＭＳ Ｐゴシック" pitchFamily="84" charset="-128"/>
            </a:endParaRPr>
          </a:p>
        </p:txBody>
      </p:sp>
      <p:sp>
        <p:nvSpPr>
          <p:cNvPr id="87" name="Oval 86"/>
          <p:cNvSpPr/>
          <p:nvPr/>
        </p:nvSpPr>
        <p:spPr bwMode="auto">
          <a:xfrm>
            <a:off x="5810250" y="4972050"/>
            <a:ext cx="1085850" cy="971550"/>
          </a:xfrm>
          <a:prstGeom prst="ellipse">
            <a:avLst/>
          </a:prstGeom>
          <a:noFill/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  <a:ea typeface="ＭＳ Ｐゴシック" pitchFamily="84" charset="-128"/>
            </a:endParaRPr>
          </a:p>
        </p:txBody>
      </p:sp>
      <p:cxnSp>
        <p:nvCxnSpPr>
          <p:cNvPr id="91" name="Straight Arrow Connector 90"/>
          <p:cNvCxnSpPr/>
          <p:nvPr/>
        </p:nvCxnSpPr>
        <p:spPr>
          <a:xfrm flipV="1">
            <a:off x="6676429" y="4163199"/>
            <a:ext cx="1314450" cy="514350"/>
          </a:xfrm>
          <a:prstGeom prst="straightConnector1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7647979" y="4334651"/>
            <a:ext cx="6858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+NO</a:t>
            </a:r>
            <a:r>
              <a:rPr lang="en-US" sz="1050" baseline="-25000" dirty="0"/>
              <a:t>3</a:t>
            </a:r>
            <a:r>
              <a:rPr lang="en-US" sz="1050" baseline="30000" dirty="0"/>
              <a:t>-</a:t>
            </a:r>
            <a:endParaRPr lang="en-US" sz="1050" baseline="-25000" dirty="0"/>
          </a:p>
        </p:txBody>
      </p:sp>
      <p:sp>
        <p:nvSpPr>
          <p:cNvPr id="94" name="TextBox 93"/>
          <p:cNvSpPr txBox="1"/>
          <p:nvPr/>
        </p:nvSpPr>
        <p:spPr>
          <a:xfrm rot="2767206">
            <a:off x="6998414" y="4398832"/>
            <a:ext cx="51435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acid</a:t>
            </a:r>
          </a:p>
        </p:txBody>
      </p:sp>
      <p:cxnSp>
        <p:nvCxnSpPr>
          <p:cNvPr id="95" name="Straight Arrow Connector 94"/>
          <p:cNvCxnSpPr/>
          <p:nvPr/>
        </p:nvCxnSpPr>
        <p:spPr>
          <a:xfrm flipV="1">
            <a:off x="6676429" y="4563249"/>
            <a:ext cx="1543050" cy="114300"/>
          </a:xfrm>
          <a:prstGeom prst="straightConnector1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7" name="Picture 7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8162329" y="4734702"/>
            <a:ext cx="971550" cy="458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8" name="Straight Arrow Connector 97"/>
          <p:cNvCxnSpPr>
            <a:endCxn id="44" idx="1"/>
          </p:cNvCxnSpPr>
          <p:nvPr/>
        </p:nvCxnSpPr>
        <p:spPr>
          <a:xfrm flipV="1">
            <a:off x="6733585" y="1582143"/>
            <a:ext cx="1419821" cy="18075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>
            <a:off x="6733585" y="1762902"/>
            <a:ext cx="1534121" cy="18020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>
            <a:endCxn id="46" idx="0"/>
          </p:cNvCxnSpPr>
          <p:nvPr/>
        </p:nvCxnSpPr>
        <p:spPr>
          <a:xfrm>
            <a:off x="6781800" y="1771650"/>
            <a:ext cx="742950" cy="4572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>
            <a:off x="6733585" y="1762902"/>
            <a:ext cx="1191221" cy="40880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/>
          <p:cNvSpPr txBox="1"/>
          <p:nvPr/>
        </p:nvSpPr>
        <p:spPr>
          <a:xfrm>
            <a:off x="7181850" y="1485902"/>
            <a:ext cx="6858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+H</a:t>
            </a:r>
            <a:r>
              <a:rPr lang="en-US" sz="1050" baseline="-25000" dirty="0"/>
              <a:t>2</a:t>
            </a:r>
            <a:r>
              <a:rPr lang="en-US" sz="1050" dirty="0"/>
              <a:t>O</a:t>
            </a:r>
            <a:endParaRPr lang="en-US" sz="1050" baseline="-25000" dirty="0"/>
          </a:p>
        </p:txBody>
      </p:sp>
      <p:sp>
        <p:nvSpPr>
          <p:cNvPr id="103" name="TextBox 102"/>
          <p:cNvSpPr txBox="1"/>
          <p:nvPr/>
        </p:nvSpPr>
        <p:spPr>
          <a:xfrm rot="18889035">
            <a:off x="7089890" y="1684458"/>
            <a:ext cx="51435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acid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5695950" y="1828804"/>
            <a:ext cx="857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IEPOX</a:t>
            </a:r>
            <a:endParaRPr lang="en-US" sz="1200" b="1" baseline="-25000" dirty="0"/>
          </a:p>
        </p:txBody>
      </p:sp>
      <p:pic>
        <p:nvPicPr>
          <p:cNvPr id="105" name="Picture 3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5695949" y="1321778"/>
            <a:ext cx="923330" cy="498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" name="Oval 105"/>
          <p:cNvSpPr/>
          <p:nvPr/>
        </p:nvSpPr>
        <p:spPr bwMode="auto">
          <a:xfrm>
            <a:off x="5581650" y="1200150"/>
            <a:ext cx="1085850" cy="1143000"/>
          </a:xfrm>
          <a:prstGeom prst="ellipse">
            <a:avLst/>
          </a:prstGeom>
          <a:noFill/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  <a:ea typeface="ＭＳ Ｐゴシック" pitchFamily="84" charset="-128"/>
            </a:endParaRPr>
          </a:p>
        </p:txBody>
      </p:sp>
      <p:sp>
        <p:nvSpPr>
          <p:cNvPr id="112" name="Rectangle 111"/>
          <p:cNvSpPr/>
          <p:nvPr/>
        </p:nvSpPr>
        <p:spPr bwMode="auto">
          <a:xfrm>
            <a:off x="5695950" y="1543050"/>
            <a:ext cx="171450" cy="1143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  <a:ea typeface="ＭＳ Ｐゴシック" pitchFamily="84" charset="-128"/>
            </a:endParaRPr>
          </a:p>
        </p:txBody>
      </p:sp>
      <p:grpSp>
        <p:nvGrpSpPr>
          <p:cNvPr id="85" name="Group 84"/>
          <p:cNvGrpSpPr/>
          <p:nvPr/>
        </p:nvGrpSpPr>
        <p:grpSpPr>
          <a:xfrm>
            <a:off x="7410450" y="2992653"/>
            <a:ext cx="1363021" cy="802332"/>
            <a:chOff x="6400800" y="2514600"/>
            <a:chExt cx="1817362" cy="1069776"/>
          </a:xfrm>
        </p:grpSpPr>
        <p:sp>
          <p:nvSpPr>
            <p:cNvPr id="86" name="TextBox 85"/>
            <p:cNvSpPr txBox="1"/>
            <p:nvPr/>
          </p:nvSpPr>
          <p:spPr>
            <a:xfrm>
              <a:off x="6400800" y="2514600"/>
              <a:ext cx="838200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/>
                <a:t>AISO1</a:t>
              </a: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6400800" y="2895600"/>
              <a:ext cx="800100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/>
                <a:t>AISO2</a:t>
              </a: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7382035" y="3276600"/>
              <a:ext cx="836127" cy="30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oligomer</a:t>
              </a:r>
            </a:p>
          </p:txBody>
        </p:sp>
      </p:grpSp>
      <p:pic>
        <p:nvPicPr>
          <p:cNvPr id="123" name="Picture 3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7124700" y="2628900"/>
            <a:ext cx="914400" cy="346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6" name="TextBox 125"/>
          <p:cNvSpPr txBox="1"/>
          <p:nvPr/>
        </p:nvSpPr>
        <p:spPr>
          <a:xfrm>
            <a:off x="7524750" y="1712270"/>
            <a:ext cx="6858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+SO</a:t>
            </a:r>
            <a:r>
              <a:rPr lang="en-US" sz="1050" baseline="-25000" dirty="0"/>
              <a:t>4</a:t>
            </a:r>
            <a:r>
              <a:rPr lang="en-US" sz="1050" baseline="30000" dirty="0"/>
              <a:t>-2</a:t>
            </a:r>
            <a:endParaRPr lang="en-US" sz="1050" baseline="-25000" dirty="0"/>
          </a:p>
        </p:txBody>
      </p:sp>
      <p:sp>
        <p:nvSpPr>
          <p:cNvPr id="127" name="TextBox 126"/>
          <p:cNvSpPr txBox="1"/>
          <p:nvPr/>
        </p:nvSpPr>
        <p:spPr>
          <a:xfrm>
            <a:off x="7524750" y="1885952"/>
            <a:ext cx="6858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+NO</a:t>
            </a:r>
            <a:r>
              <a:rPr lang="en-US" sz="1050" baseline="-25000" dirty="0"/>
              <a:t>3</a:t>
            </a:r>
            <a:r>
              <a:rPr lang="en-US" sz="1050" baseline="30000" dirty="0"/>
              <a:t>-</a:t>
            </a:r>
            <a:endParaRPr lang="en-US" sz="1050" baseline="-25000" dirty="0"/>
          </a:p>
        </p:txBody>
      </p:sp>
      <p:grpSp>
        <p:nvGrpSpPr>
          <p:cNvPr id="132" name="Group 131"/>
          <p:cNvGrpSpPr/>
          <p:nvPr/>
        </p:nvGrpSpPr>
        <p:grpSpPr>
          <a:xfrm>
            <a:off x="4409828" y="2636678"/>
            <a:ext cx="1930218" cy="589038"/>
            <a:chOff x="2247570" y="2296371"/>
            <a:chExt cx="2573623" cy="785384"/>
          </a:xfrm>
        </p:grpSpPr>
        <p:sp>
          <p:nvSpPr>
            <p:cNvPr id="128" name="TextBox 127"/>
            <p:cNvSpPr txBox="1"/>
            <p:nvPr/>
          </p:nvSpPr>
          <p:spPr>
            <a:xfrm>
              <a:off x="2247570" y="2296371"/>
              <a:ext cx="1295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ISOPO</a:t>
              </a:r>
              <a:r>
                <a:rPr lang="en-US" sz="1200" baseline="-25000" dirty="0"/>
                <a:t>2    </a:t>
              </a:r>
              <a:r>
                <a:rPr lang="en-US" sz="1200" dirty="0"/>
                <a:t>+</a:t>
              </a:r>
              <a:r>
                <a:rPr lang="en-US" sz="1200" baseline="-25000" dirty="0"/>
                <a:t>  </a:t>
              </a:r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3830593" y="2406133"/>
              <a:ext cx="990600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/>
                <a:t>SV_ISO1</a:t>
              </a: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3810000" y="2743200"/>
              <a:ext cx="990600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/>
                <a:t>SV_ISO2</a:t>
              </a:r>
            </a:p>
          </p:txBody>
        </p:sp>
      </p:grpSp>
      <p:sp>
        <p:nvSpPr>
          <p:cNvPr id="2" name="Oval 1"/>
          <p:cNvSpPr/>
          <p:nvPr/>
        </p:nvSpPr>
        <p:spPr bwMode="auto">
          <a:xfrm>
            <a:off x="5489304" y="2622384"/>
            <a:ext cx="1266226" cy="756882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dirty="0">
              <a:latin typeface="Arial" charset="0"/>
              <a:ea typeface="ＭＳ Ｐゴシック" pitchFamily="84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dirty="0">
              <a:latin typeface="Arial" charset="0"/>
              <a:ea typeface="ＭＳ Ｐゴシック" pitchFamily="84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Arial" charset="0"/>
                <a:ea typeface="ＭＳ Ｐゴシック" pitchFamily="84" charset="-128"/>
              </a:rPr>
              <a:t>   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4425245" y="3021583"/>
            <a:ext cx="503986" cy="26161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b="1" dirty="0"/>
              <a:t>+NO</a:t>
            </a:r>
            <a:endParaRPr lang="en-US" sz="1100" b="1" baseline="-25000" dirty="0"/>
          </a:p>
        </p:txBody>
      </p:sp>
      <p:sp>
        <p:nvSpPr>
          <p:cNvPr id="17" name="TextBox 16"/>
          <p:cNvSpPr txBox="1"/>
          <p:nvPr/>
        </p:nvSpPr>
        <p:spPr>
          <a:xfrm>
            <a:off x="6382578" y="1027437"/>
            <a:ext cx="29976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large route for SOA from isoprene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6962229" y="5426275"/>
            <a:ext cx="31521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92D050"/>
                </a:solidFill>
              </a:rPr>
              <a:t>minor route for SOA from isoprene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753600" y="4426001"/>
            <a:ext cx="23019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Chemistry described in Pye et al., ES&amp;T, 2013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14884" y="6177812"/>
            <a:ext cx="105005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C00000"/>
                </a:solidFill>
              </a:rPr>
              <a:t>Where we have information on SOA formation, we should use it!</a:t>
            </a:r>
            <a:endParaRPr lang="en-US" sz="2200" dirty="0">
              <a:solidFill>
                <a:srgbClr val="C00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5124450" y="1257300"/>
            <a:ext cx="472646" cy="2286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Box 107"/>
          <p:cNvSpPr txBox="1"/>
          <p:nvPr/>
        </p:nvSpPr>
        <p:spPr>
          <a:xfrm>
            <a:off x="5062583" y="1304388"/>
            <a:ext cx="62453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+</a:t>
            </a:r>
            <a:r>
              <a:rPr lang="en-US" sz="900" dirty="0" smtClean="0"/>
              <a:t>OH / NO or HO2</a:t>
            </a:r>
            <a:endParaRPr lang="en-US" sz="900" baseline="-25000" dirty="0"/>
          </a:p>
        </p:txBody>
      </p:sp>
      <p:sp>
        <p:nvSpPr>
          <p:cNvPr id="109" name="Rectangle 108"/>
          <p:cNvSpPr/>
          <p:nvPr/>
        </p:nvSpPr>
        <p:spPr bwMode="auto">
          <a:xfrm>
            <a:off x="4495801" y="970238"/>
            <a:ext cx="1028699" cy="27699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50" dirty="0" smtClean="0">
                <a:latin typeface="Arial" charset="0"/>
                <a:ea typeface="ＭＳ Ｐゴシック" pitchFamily="1" charset="-128"/>
              </a:rPr>
              <a:t>GLY </a:t>
            </a:r>
            <a:r>
              <a:rPr lang="en-US" sz="1050" dirty="0">
                <a:latin typeface="Arial" charset="0"/>
                <a:ea typeface="ＭＳ Ｐゴシック" pitchFamily="1" charset="-128"/>
              </a:rPr>
              <a:t>+ HCHO +MGLY</a:t>
            </a:r>
          </a:p>
        </p:txBody>
      </p:sp>
    </p:spTree>
    <p:extLst>
      <p:ext uri="{BB962C8B-B14F-4D97-AF65-F5344CB8AC3E}">
        <p14:creationId xmlns:p14="http://schemas.microsoft.com/office/powerpoint/2010/main" val="29547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98"/>
          <a:stretch/>
        </p:blipFill>
        <p:spPr>
          <a:xfrm>
            <a:off x="7050379" y="1651092"/>
            <a:ext cx="4509431" cy="4572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9582"/>
            <a:ext cx="5711984" cy="457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7909" y="118221"/>
            <a:ext cx="9926782" cy="1039524"/>
          </a:xfrm>
        </p:spPr>
        <p:txBody>
          <a:bodyPr>
            <a:normAutofit/>
          </a:bodyPr>
          <a:lstStyle/>
          <a:p>
            <a:r>
              <a:rPr lang="en-US" sz="3000" dirty="0" smtClean="0">
                <a:solidFill>
                  <a:schemeClr val="accent5">
                    <a:lumMod val="75000"/>
                  </a:schemeClr>
                </a:solidFill>
              </a:rPr>
              <a:t>Differences in intermediates can influence secondary organic aerosol formation</a:t>
            </a:r>
            <a:endParaRPr lang="en-US" sz="3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876" y="1217809"/>
            <a:ext cx="379614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Ratio of </a:t>
            </a:r>
            <a:r>
              <a:rPr lang="en-US" dirty="0" err="1" smtClean="0"/>
              <a:t>HOx</a:t>
            </a:r>
            <a:r>
              <a:rPr lang="en-US" dirty="0" smtClean="0"/>
              <a:t> </a:t>
            </a:r>
            <a:r>
              <a:rPr lang="en-US" dirty="0"/>
              <a:t>t</a:t>
            </a:r>
            <a:r>
              <a:rPr lang="en-US" dirty="0" smtClean="0"/>
              <a:t>o NO importance CB6/SAPRC07 - hourly value at 11 AM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224780" y="1321452"/>
            <a:ext cx="22257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Blue indicates where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CB6</a:t>
            </a:r>
            <a:r>
              <a:rPr lang="en-US" dirty="0" smtClean="0"/>
              <a:t> has higher throughput via HO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7" name="TextBox 6"/>
          <p:cNvSpPr txBox="1"/>
          <p:nvPr/>
        </p:nvSpPr>
        <p:spPr>
          <a:xfrm>
            <a:off x="5279428" y="5230093"/>
            <a:ext cx="22065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orange indicates where </a:t>
            </a:r>
            <a:r>
              <a:rPr lang="en-US" dirty="0" smtClean="0">
                <a:solidFill>
                  <a:srgbClr val="EB701D"/>
                </a:solidFill>
              </a:rPr>
              <a:t>SAPRC07</a:t>
            </a:r>
            <a:r>
              <a:rPr lang="en-US" dirty="0" smtClean="0"/>
              <a:t> has higher throughput via HO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8" name="TextBox 7"/>
          <p:cNvSpPr txBox="1"/>
          <p:nvPr/>
        </p:nvSpPr>
        <p:spPr>
          <a:xfrm>
            <a:off x="7321636" y="1601759"/>
            <a:ext cx="425315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Ratio of 14-d avg SOA concentrations CB6/SAPRC07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5432937" y="2071275"/>
            <a:ext cx="1052946" cy="13433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5304909" y="4983212"/>
            <a:ext cx="1225240" cy="389342"/>
          </a:xfrm>
          <a:prstGeom prst="straightConnector1">
            <a:avLst/>
          </a:prstGeom>
          <a:ln>
            <a:solidFill>
              <a:srgbClr val="EB701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912933" y="6314162"/>
            <a:ext cx="110282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C00000"/>
                </a:solidFill>
              </a:rPr>
              <a:t>D</a:t>
            </a:r>
            <a:r>
              <a:rPr lang="en-US" sz="2200" dirty="0" smtClean="0">
                <a:solidFill>
                  <a:srgbClr val="C00000"/>
                </a:solidFill>
              </a:rPr>
              <a:t>ifferences </a:t>
            </a:r>
            <a:r>
              <a:rPr lang="en-US" sz="2200" dirty="0">
                <a:solidFill>
                  <a:srgbClr val="C00000"/>
                </a:solidFill>
              </a:rPr>
              <a:t>in OH, HO</a:t>
            </a:r>
            <a:r>
              <a:rPr lang="en-US" sz="2200" baseline="-25000" dirty="0">
                <a:solidFill>
                  <a:srgbClr val="C00000"/>
                </a:solidFill>
              </a:rPr>
              <a:t>2</a:t>
            </a:r>
            <a:r>
              <a:rPr lang="en-US" sz="2200" dirty="0">
                <a:solidFill>
                  <a:srgbClr val="C00000"/>
                </a:solidFill>
              </a:rPr>
              <a:t> and NO/HO</a:t>
            </a:r>
            <a:r>
              <a:rPr lang="en-US" sz="2200" baseline="-25000" dirty="0">
                <a:solidFill>
                  <a:srgbClr val="C00000"/>
                </a:solidFill>
              </a:rPr>
              <a:t>2</a:t>
            </a:r>
            <a:r>
              <a:rPr lang="en-US" sz="2200" dirty="0">
                <a:solidFill>
                  <a:srgbClr val="C00000"/>
                </a:solidFill>
              </a:rPr>
              <a:t> ratios can make a large difference in SOA predictions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59165" y="2244782"/>
            <a:ext cx="1242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..and more SOA</a:t>
            </a:r>
            <a:endParaRPr lang="en-US" dirty="0"/>
          </a:p>
        </p:txBody>
      </p:sp>
      <p:cxnSp>
        <p:nvCxnSpPr>
          <p:cNvPr id="17" name="Straight Arrow Connector 16"/>
          <p:cNvCxnSpPr>
            <a:stCxn id="15" idx="2"/>
          </p:cNvCxnSpPr>
          <p:nvPr/>
        </p:nvCxnSpPr>
        <p:spPr>
          <a:xfrm>
            <a:off x="6680353" y="2891113"/>
            <a:ext cx="640997" cy="2751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146944" y="4538227"/>
            <a:ext cx="1242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..and more SOA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6485883" y="4800602"/>
            <a:ext cx="839527" cy="383956"/>
          </a:xfrm>
          <a:prstGeom prst="straightConnector1">
            <a:avLst/>
          </a:prstGeom>
          <a:ln>
            <a:solidFill>
              <a:srgbClr val="EB701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009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417" y="1321928"/>
            <a:ext cx="3532909" cy="4572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8161" y="1321928"/>
            <a:ext cx="3532909" cy="4572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05" y="1321928"/>
            <a:ext cx="3532909" cy="4572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76400" y="171664"/>
            <a:ext cx="10515600" cy="1016000"/>
          </a:xfrm>
        </p:spPr>
        <p:txBody>
          <a:bodyPr>
            <a:normAutofit/>
          </a:bodyPr>
          <a:lstStyle/>
          <a:p>
            <a:r>
              <a:rPr lang="en-US" sz="3000" dirty="0" smtClean="0">
                <a:solidFill>
                  <a:schemeClr val="accent5">
                    <a:lumMod val="75000"/>
                  </a:schemeClr>
                </a:solidFill>
              </a:rPr>
              <a:t>Another example of differences: vertical profiles of </a:t>
            </a:r>
            <a:r>
              <a:rPr lang="en-US" sz="3000" dirty="0" err="1" smtClean="0">
                <a:solidFill>
                  <a:schemeClr val="accent5">
                    <a:lumMod val="75000"/>
                  </a:schemeClr>
                </a:solidFill>
              </a:rPr>
              <a:t>alkylnitrates</a:t>
            </a:r>
            <a:r>
              <a:rPr lang="en-US" sz="3000" dirty="0" smtClean="0">
                <a:solidFill>
                  <a:schemeClr val="accent5">
                    <a:lumMod val="75000"/>
                  </a:schemeClr>
                </a:solidFill>
              </a:rPr>
              <a:t> compared to aircraft data in DISCOVER-AQ (Baltimore)</a:t>
            </a:r>
            <a:endParaRPr lang="en-US" sz="3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11638" y="1816499"/>
            <a:ext cx="16259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Measurements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CB05e51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CB6</a:t>
            </a:r>
          </a:p>
          <a:p>
            <a:r>
              <a:rPr lang="en-US" dirty="0" smtClean="0">
                <a:solidFill>
                  <a:schemeClr val="accent5"/>
                </a:solidFill>
              </a:rPr>
              <a:t>CRI</a:t>
            </a:r>
          </a:p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6029" y="2153653"/>
            <a:ext cx="721896" cy="2655332"/>
            <a:chOff x="16029" y="2153653"/>
            <a:chExt cx="721896" cy="2655332"/>
          </a:xfrm>
        </p:grpSpPr>
        <p:sp>
          <p:nvSpPr>
            <p:cNvPr id="7" name="TextBox 6"/>
            <p:cNvSpPr txBox="1"/>
            <p:nvPr/>
          </p:nvSpPr>
          <p:spPr>
            <a:xfrm>
              <a:off x="64158" y="2153653"/>
              <a:ext cx="661735" cy="37307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4 km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0091" y="2924495"/>
              <a:ext cx="65249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/>
                <a:t>3</a:t>
              </a:r>
              <a:r>
                <a:rPr lang="en-US" dirty="0" smtClean="0"/>
                <a:t> km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8060" y="3736453"/>
              <a:ext cx="65249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/>
                <a:t>2</a:t>
              </a:r>
              <a:r>
                <a:rPr lang="en-US" dirty="0" smtClean="0"/>
                <a:t> km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6029" y="4439653"/>
              <a:ext cx="72189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  <a:r>
                <a:rPr lang="en-US" dirty="0" smtClean="0"/>
                <a:t> km</a:t>
              </a:r>
              <a:endParaRPr lang="en-US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905722" y="6063440"/>
            <a:ext cx="10709563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C00000"/>
                </a:solidFill>
              </a:rPr>
              <a:t>Alkyl nitrate predictions depend on mechanism you choose (factor of 5 difference here!)</a:t>
            </a:r>
            <a:endParaRPr lang="en-US" sz="2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01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Picture 67" descr="j029382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7992" y="4199549"/>
            <a:ext cx="1346466" cy="848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1535" y="3103065"/>
            <a:ext cx="4610469" cy="25521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8961" y="214953"/>
            <a:ext cx="10515600" cy="1016000"/>
          </a:xfrm>
        </p:spPr>
        <p:txBody>
          <a:bodyPr>
            <a:normAutofit/>
          </a:bodyPr>
          <a:lstStyle/>
          <a:p>
            <a:r>
              <a:rPr lang="en-US" sz="3000" dirty="0" smtClean="0">
                <a:solidFill>
                  <a:schemeClr val="accent5">
                    <a:lumMod val="75000"/>
                  </a:schemeClr>
                </a:solidFill>
              </a:rPr>
              <a:t>Errors in </a:t>
            </a:r>
            <a:r>
              <a:rPr lang="en-US" sz="3000" dirty="0" err="1" smtClean="0">
                <a:solidFill>
                  <a:schemeClr val="accent5">
                    <a:lumMod val="75000"/>
                  </a:schemeClr>
                </a:solidFill>
              </a:rPr>
              <a:t>alkylnitrates</a:t>
            </a:r>
            <a:r>
              <a:rPr lang="en-US" sz="3000" dirty="0" smtClean="0">
                <a:solidFill>
                  <a:schemeClr val="accent5">
                    <a:lumMod val="75000"/>
                  </a:schemeClr>
                </a:solidFill>
              </a:rPr>
              <a:t> can propagate to errors in criteria pollutants and deposition</a:t>
            </a:r>
            <a:endParaRPr lang="en-US" sz="3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812740" y="5609230"/>
            <a:ext cx="1801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(Pye et al., ES&amp;T, 2015)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758752" y="2200035"/>
            <a:ext cx="4107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Example of semi-mechanistic description for biogenic nitrate SOA formation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684945" y="3560007"/>
            <a:ext cx="1555797" cy="369332"/>
          </a:xfrm>
          <a:prstGeom prst="rect">
            <a:avLst/>
          </a:prstGeom>
          <a:noFill/>
          <a:ln w="28575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Alkyl nitrates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76649" y="3752758"/>
            <a:ext cx="739025" cy="378936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VOC</a:t>
            </a:r>
            <a:endParaRPr lang="en-US" baseline="-25000" dirty="0" smtClean="0"/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3159375" y="3892739"/>
            <a:ext cx="511714" cy="3714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2743203" y="3144643"/>
            <a:ext cx="941742" cy="5049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2743203" y="2255133"/>
            <a:ext cx="1246225" cy="6272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3116830" y="2803175"/>
            <a:ext cx="975837" cy="5534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4060283" y="2534466"/>
            <a:ext cx="79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cxnSp>
        <p:nvCxnSpPr>
          <p:cNvPr id="40" name="Straight Arrow Connector 39"/>
          <p:cNvCxnSpPr/>
          <p:nvPr/>
        </p:nvCxnSpPr>
        <p:spPr>
          <a:xfrm flipV="1">
            <a:off x="4684656" y="2562903"/>
            <a:ext cx="771074" cy="1846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5476226" y="2364253"/>
            <a:ext cx="1132764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Ozone</a:t>
            </a:r>
            <a:endParaRPr lang="en-US" dirty="0"/>
          </a:p>
        </p:txBody>
      </p:sp>
      <p:cxnSp>
        <p:nvCxnSpPr>
          <p:cNvPr id="43" name="Straight Arrow Connector 42"/>
          <p:cNvCxnSpPr/>
          <p:nvPr/>
        </p:nvCxnSpPr>
        <p:spPr>
          <a:xfrm flipV="1">
            <a:off x="4334881" y="2876424"/>
            <a:ext cx="10176" cy="6112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3509175" y="1525749"/>
            <a:ext cx="2370483" cy="6463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aldehydes, acids, hydroperoxides, etc.</a:t>
            </a:r>
            <a:endParaRPr lang="en-US" dirty="0"/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5240742" y="3744673"/>
            <a:ext cx="72333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5998560" y="3560007"/>
            <a:ext cx="1220860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aerosols</a:t>
            </a:r>
            <a:endParaRPr lang="en-US" dirty="0"/>
          </a:p>
        </p:txBody>
      </p:sp>
      <p:cxnSp>
        <p:nvCxnSpPr>
          <p:cNvPr id="50" name="Straight Arrow Connector 49"/>
          <p:cNvCxnSpPr/>
          <p:nvPr/>
        </p:nvCxnSpPr>
        <p:spPr>
          <a:xfrm flipH="1">
            <a:off x="4092650" y="3998061"/>
            <a:ext cx="16952" cy="97580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2822794" y="5101550"/>
            <a:ext cx="1827325" cy="6463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Organic nitrogen dry deposition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 rot="1808197">
            <a:off x="2646747" y="3211376"/>
            <a:ext cx="627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+NO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 rot="20088151">
            <a:off x="2645152" y="2215707"/>
            <a:ext cx="1310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+HO</a:t>
            </a:r>
            <a:r>
              <a:rPr lang="en-US" baseline="-25000" dirty="0" smtClean="0"/>
              <a:t>2</a:t>
            </a:r>
            <a:r>
              <a:rPr lang="en-US" dirty="0" smtClean="0"/>
              <a:t>, RO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56" name="TextBox 55"/>
          <p:cNvSpPr txBox="1"/>
          <p:nvPr/>
        </p:nvSpPr>
        <p:spPr>
          <a:xfrm>
            <a:off x="4764667" y="5110929"/>
            <a:ext cx="1827325" cy="6463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Organic nitrogen wet deposition</a:t>
            </a:r>
            <a:endParaRPr lang="en-US" dirty="0"/>
          </a:p>
        </p:txBody>
      </p:sp>
      <p:cxnSp>
        <p:nvCxnSpPr>
          <p:cNvPr id="58" name="Straight Arrow Connector 57"/>
          <p:cNvCxnSpPr/>
          <p:nvPr/>
        </p:nvCxnSpPr>
        <p:spPr>
          <a:xfrm flipV="1">
            <a:off x="1149034" y="3209428"/>
            <a:ext cx="613219" cy="5018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 rot="19418066">
            <a:off x="655873" y="3142775"/>
            <a:ext cx="1389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+ OH, Cl, </a:t>
            </a:r>
            <a:r>
              <a:rPr lang="en-US" dirty="0" err="1" smtClean="0"/>
              <a:t>h</a:t>
            </a:r>
            <a:r>
              <a:rPr lang="en-US" dirty="0" err="1" smtClean="0">
                <a:latin typeface="Symbol" panose="05050102010706020507" pitchFamily="18" charset="2"/>
              </a:rPr>
              <a:t>n</a:t>
            </a:r>
            <a:endParaRPr lang="en-US" dirty="0">
              <a:latin typeface="Symbol" panose="05050102010706020507" pitchFamily="18" charset="2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860189" y="2604341"/>
            <a:ext cx="877131" cy="6463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Peroxy radical</a:t>
            </a:r>
            <a:endParaRPr lang="en-US" dirty="0"/>
          </a:p>
        </p:txBody>
      </p:sp>
      <p:cxnSp>
        <p:nvCxnSpPr>
          <p:cNvPr id="63" name="Straight Arrow Connector 62"/>
          <p:cNvCxnSpPr>
            <a:endCxn id="60" idx="2"/>
          </p:cNvCxnSpPr>
          <p:nvPr/>
        </p:nvCxnSpPr>
        <p:spPr>
          <a:xfrm flipV="1">
            <a:off x="1223070" y="3250672"/>
            <a:ext cx="1075685" cy="5796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 rot="19673700">
            <a:off x="1327374" y="3559475"/>
            <a:ext cx="869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+O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cxnSp>
        <p:nvCxnSpPr>
          <p:cNvPr id="69" name="Straight Arrow Connector 68"/>
          <p:cNvCxnSpPr/>
          <p:nvPr/>
        </p:nvCxnSpPr>
        <p:spPr>
          <a:xfrm>
            <a:off x="1872411" y="3539767"/>
            <a:ext cx="584190" cy="2049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1982256" y="3750814"/>
            <a:ext cx="1131464" cy="369332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aldehydes</a:t>
            </a:r>
            <a:endParaRPr lang="en-US" dirty="0"/>
          </a:p>
        </p:txBody>
      </p:sp>
      <p:sp>
        <p:nvSpPr>
          <p:cNvPr id="72" name="TextBox 71"/>
          <p:cNvSpPr txBox="1"/>
          <p:nvPr/>
        </p:nvSpPr>
        <p:spPr>
          <a:xfrm>
            <a:off x="1766406" y="4229067"/>
            <a:ext cx="1678733" cy="6463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Nitrooxy-peroxy radical</a:t>
            </a:r>
            <a:endParaRPr lang="en-US" dirty="0"/>
          </a:p>
        </p:txBody>
      </p:sp>
      <p:cxnSp>
        <p:nvCxnSpPr>
          <p:cNvPr id="75" name="Straight Arrow Connector 74"/>
          <p:cNvCxnSpPr>
            <a:stCxn id="20" idx="2"/>
            <a:endCxn id="72" idx="1"/>
          </p:cNvCxnSpPr>
          <p:nvPr/>
        </p:nvCxnSpPr>
        <p:spPr>
          <a:xfrm>
            <a:off x="746162" y="4131694"/>
            <a:ext cx="1020244" cy="4205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 rot="1727843">
            <a:off x="848197" y="4270617"/>
            <a:ext cx="758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+NO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77" name="Arc 76"/>
          <p:cNvSpPr/>
          <p:nvPr/>
        </p:nvSpPr>
        <p:spPr>
          <a:xfrm rot="17257097">
            <a:off x="42062" y="2165553"/>
            <a:ext cx="5185385" cy="3660802"/>
          </a:xfrm>
          <a:prstGeom prst="arc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2" name="Straight Arrow Connector 81"/>
          <p:cNvCxnSpPr/>
          <p:nvPr/>
        </p:nvCxnSpPr>
        <p:spPr>
          <a:xfrm flipH="1">
            <a:off x="4980669" y="3994049"/>
            <a:ext cx="16952" cy="97580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>
            <a:stCxn id="44" idx="3"/>
          </p:cNvCxnSpPr>
          <p:nvPr/>
        </p:nvCxnSpPr>
        <p:spPr>
          <a:xfrm flipV="1">
            <a:off x="5879658" y="1848914"/>
            <a:ext cx="916927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/>
        </p:nvSpPr>
        <p:spPr>
          <a:xfrm>
            <a:off x="5879658" y="1472075"/>
            <a:ext cx="946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removal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736456" y="5919375"/>
            <a:ext cx="40440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(impact on nitrogen deposition discussed in Schwede CMAS presentation 2014)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768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97039" y="1392072"/>
            <a:ext cx="97172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techniques that we have used in the past to create chemical mechanisms for Air Quality </a:t>
            </a:r>
            <a:r>
              <a:rPr lang="en-US" sz="2400" dirty="0"/>
              <a:t>M</a:t>
            </a:r>
            <a:r>
              <a:rPr lang="en-US" sz="2400" dirty="0" smtClean="0"/>
              <a:t>odels work well for ozone (what they were developed for), but don’t work so well for predicting concentrations of other species that will be important for future applications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565779" y="3138986"/>
            <a:ext cx="71514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Emerging pollutants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Aerosol components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Scale appropriate (i.e. urban</a:t>
            </a:r>
            <a:r>
              <a:rPr lang="en-US" sz="2000" dirty="0" smtClean="0">
                <a:sym typeface="Wingdings" panose="05000000000000000000" pitchFamily="2" charset="2"/>
              </a:rPr>
              <a:t> global, surface stratosphere)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1734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3390" y="51751"/>
            <a:ext cx="5440193" cy="1016000"/>
          </a:xfrm>
        </p:spPr>
        <p:txBody>
          <a:bodyPr>
            <a:normAutofit/>
          </a:bodyPr>
          <a:lstStyle/>
          <a:p>
            <a:r>
              <a:rPr lang="en-US" sz="3000" dirty="0" smtClean="0">
                <a:solidFill>
                  <a:schemeClr val="accent5">
                    <a:lumMod val="75000"/>
                  </a:schemeClr>
                </a:solidFill>
              </a:rPr>
              <a:t>Prototype for future mechanisms</a:t>
            </a:r>
            <a:endParaRPr lang="en-US" sz="3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74628" y="1532744"/>
            <a:ext cx="2341418" cy="923330"/>
          </a:xfrm>
          <a:prstGeom prst="rect">
            <a:avLst/>
          </a:prstGeom>
          <a:noFill/>
          <a:ln>
            <a:solidFill>
              <a:srgbClr val="FFC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dirty="0" smtClean="0"/>
              <a:t>Highly detailed chemical mechanism with documentation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5454499" y="2124957"/>
            <a:ext cx="2486891" cy="163483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Automated series of condensation rules dependent on application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701207" y="2663397"/>
            <a:ext cx="2618510" cy="12746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Mechanism for remote atmospheres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8421283" y="953454"/>
            <a:ext cx="2452255" cy="11360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Mechanism for ozone and PM regulatory applications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5310673" y="4453610"/>
            <a:ext cx="2905729" cy="12746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Mechanism </a:t>
            </a:r>
            <a:r>
              <a:rPr lang="en-US" dirty="0" smtClean="0"/>
              <a:t>when individual </a:t>
            </a:r>
            <a:r>
              <a:rPr lang="en-US" dirty="0" smtClean="0"/>
              <a:t>VOCs and organic aerosol components are available</a:t>
            </a:r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 rot="2182878">
            <a:off x="4641685" y="2252483"/>
            <a:ext cx="964661" cy="1382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4958685" y="1760532"/>
            <a:ext cx="3294899" cy="26398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059603" y="1252416"/>
            <a:ext cx="3035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Compare back for consistency </a:t>
            </a:r>
            <a:endParaRPr lang="en-US" dirty="0"/>
          </a:p>
        </p:txBody>
      </p:sp>
      <p:cxnSp>
        <p:nvCxnSpPr>
          <p:cNvPr id="21" name="Straight Arrow Connector 20"/>
          <p:cNvCxnSpPr>
            <a:endCxn id="6" idx="2"/>
          </p:cNvCxnSpPr>
          <p:nvPr/>
        </p:nvCxnSpPr>
        <p:spPr>
          <a:xfrm flipV="1">
            <a:off x="7941390" y="2089527"/>
            <a:ext cx="1706021" cy="82622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endCxn id="7" idx="0"/>
          </p:cNvCxnSpPr>
          <p:nvPr/>
        </p:nvCxnSpPr>
        <p:spPr>
          <a:xfrm>
            <a:off x="6697944" y="3822836"/>
            <a:ext cx="65594" cy="63077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 flipV="1">
            <a:off x="3655762" y="2622871"/>
            <a:ext cx="1692093" cy="1660644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178654" y="1039534"/>
            <a:ext cx="1537855" cy="152355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New research findings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8581512" y="4283515"/>
            <a:ext cx="2618510" cy="12746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Mechanism for specialized applications, i.e. oil and gas applications</a:t>
            </a:r>
            <a:endParaRPr lang="en-US" dirty="0"/>
          </a:p>
        </p:txBody>
      </p:sp>
      <p:sp>
        <p:nvSpPr>
          <p:cNvPr id="47" name="Right Arrow 46"/>
          <p:cNvSpPr/>
          <p:nvPr/>
        </p:nvSpPr>
        <p:spPr>
          <a:xfrm>
            <a:off x="1814945" y="1760532"/>
            <a:ext cx="346364" cy="2193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845127" y="5805055"/>
            <a:ext cx="104745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C00000"/>
                </a:solidFill>
              </a:rPr>
              <a:t>Mechanisms for different applications are consistent, documented, and (relatively) easily generated (and updated)</a:t>
            </a:r>
            <a:endParaRPr lang="en-US" sz="2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36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759" y="1987030"/>
            <a:ext cx="3121913" cy="43453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2818" y="245198"/>
            <a:ext cx="10515600" cy="1016000"/>
          </a:xfrm>
        </p:spPr>
        <p:txBody>
          <a:bodyPr>
            <a:normAutofit/>
          </a:bodyPr>
          <a:lstStyle/>
          <a:p>
            <a:r>
              <a:rPr lang="en-US" sz="3000" dirty="0" smtClean="0">
                <a:solidFill>
                  <a:schemeClr val="accent5">
                    <a:lumMod val="75000"/>
                  </a:schemeClr>
                </a:solidFill>
              </a:rPr>
              <a:t>Components of the prototype:  New research findings</a:t>
            </a:r>
            <a:endParaRPr lang="en-US" sz="3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71945" y="1206223"/>
            <a:ext cx="1537855" cy="152355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New research findings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311" y="1713933"/>
            <a:ext cx="6436532" cy="2743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52947" y="5925715"/>
            <a:ext cx="10834254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C00000"/>
                </a:solidFill>
              </a:rPr>
              <a:t>New data continually being updated and evaluated and is readily available, but we need a way to use it in models</a:t>
            </a:r>
            <a:endParaRPr lang="en-US" sz="2200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15725" y="1406564"/>
            <a:ext cx="4312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http://iupac.pole-ether.fr/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62013" y="4729759"/>
            <a:ext cx="49251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Other examples of sources:</a:t>
            </a:r>
            <a:endParaRPr lang="en-US" dirty="0" smtClean="0">
              <a:hlinkClick r:id="rId4"/>
            </a:endParaRPr>
          </a:p>
          <a:p>
            <a:r>
              <a:rPr lang="en-US" dirty="0" smtClean="0">
                <a:hlinkClick r:id="rId4"/>
              </a:rPr>
              <a:t>http</a:t>
            </a:r>
            <a:r>
              <a:rPr lang="en-US" dirty="0">
                <a:hlinkClick r:id="rId4"/>
              </a:rPr>
              <a:t>://jpldataeval.jpl.nasa.gov</a:t>
            </a:r>
            <a:r>
              <a:rPr lang="en-US" dirty="0" smtClean="0">
                <a:hlinkClick r:id="rId4"/>
              </a:rPr>
              <a:t>/</a:t>
            </a:r>
            <a:endParaRPr lang="en-US" dirty="0" smtClean="0"/>
          </a:p>
          <a:p>
            <a:r>
              <a:rPr lang="en-US" dirty="0"/>
              <a:t>http://</a:t>
            </a:r>
            <a:r>
              <a:rPr lang="en-US" dirty="0" smtClean="0"/>
              <a:t>kinetics.nist.gov/kinetics/index.jsp</a:t>
            </a:r>
          </a:p>
        </p:txBody>
      </p:sp>
    </p:spTree>
    <p:extLst>
      <p:ext uri="{BB962C8B-B14F-4D97-AF65-F5344CB8AC3E}">
        <p14:creationId xmlns:p14="http://schemas.microsoft.com/office/powerpoint/2010/main" val="28048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0654" y="864032"/>
            <a:ext cx="7128163" cy="55081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3218" y="235960"/>
            <a:ext cx="10515600" cy="1016000"/>
          </a:xfrm>
        </p:spPr>
        <p:txBody>
          <a:bodyPr>
            <a:normAutofit/>
          </a:bodyPr>
          <a:lstStyle/>
          <a:p>
            <a:r>
              <a:rPr lang="en-US" sz="3000" dirty="0" smtClean="0">
                <a:solidFill>
                  <a:schemeClr val="accent5">
                    <a:lumMod val="75000"/>
                  </a:schemeClr>
                </a:solidFill>
              </a:rPr>
              <a:t>Components of the prototype:  detailed mechanisms</a:t>
            </a:r>
            <a:endParaRPr lang="en-US" sz="3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7085" y="1572938"/>
            <a:ext cx="2341418" cy="923330"/>
          </a:xfrm>
          <a:prstGeom prst="rect">
            <a:avLst/>
          </a:prstGeom>
          <a:noFill/>
          <a:ln>
            <a:solidFill>
              <a:srgbClr val="FFC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dirty="0" smtClean="0"/>
              <a:t>Highly detailed chemical mechanism with documentation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03218" y="6191277"/>
            <a:ext cx="962212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C00000"/>
                </a:solidFill>
              </a:rPr>
              <a:t>Techniques are available for doing this but need more resources (and consistency!) </a:t>
            </a:r>
            <a:endParaRPr lang="en-US" sz="2200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1782" y="3084146"/>
            <a:ext cx="49876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Master </a:t>
            </a:r>
            <a:r>
              <a:rPr lang="en-US" dirty="0"/>
              <a:t>Chemical Mechanism (</a:t>
            </a: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mcm.leeds.ac.uk/MCMv3.3.1/home.htt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 smtClean="0"/>
              <a:t>SAPRC07 Mechanism Generation System</a:t>
            </a:r>
          </a:p>
          <a:p>
            <a:endParaRPr lang="en-US" dirty="0"/>
          </a:p>
          <a:p>
            <a:r>
              <a:rPr lang="en-US" dirty="0" smtClean="0"/>
              <a:t>Bernard </a:t>
            </a:r>
            <a:r>
              <a:rPr lang="en-US" dirty="0" err="1" smtClean="0"/>
              <a:t>Aumont’s</a:t>
            </a:r>
            <a:r>
              <a:rPr lang="en-US" dirty="0" smtClean="0"/>
              <a:t> Automated Generator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4502727" y="4433455"/>
            <a:ext cx="886691" cy="1939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87635" y="4763016"/>
            <a:ext cx="4403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(Aumont et al., Atmos. Phys. Chem. 2005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08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40490"/>
            <a:ext cx="10515600" cy="1016000"/>
          </a:xfrm>
        </p:spPr>
        <p:txBody>
          <a:bodyPr>
            <a:normAutofit/>
          </a:bodyPr>
          <a:lstStyle/>
          <a:p>
            <a:r>
              <a:rPr lang="en-US" sz="3000" dirty="0" smtClean="0">
                <a:solidFill>
                  <a:schemeClr val="accent5">
                    <a:lumMod val="75000"/>
                  </a:schemeClr>
                </a:solidFill>
              </a:rPr>
              <a:t>Components of the prototype:  condensation techniques</a:t>
            </a:r>
            <a:endParaRPr lang="en-US" sz="3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11559" y="5649677"/>
            <a:ext cx="108804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C00000"/>
                </a:solidFill>
              </a:rPr>
              <a:t>S</a:t>
            </a:r>
            <a:r>
              <a:rPr lang="en-US" sz="2200" dirty="0" smtClean="0">
                <a:solidFill>
                  <a:srgbClr val="C00000"/>
                </a:solidFill>
              </a:rPr>
              <a:t>ome proposals on how to do this but </a:t>
            </a:r>
            <a:r>
              <a:rPr lang="en-US" sz="2200" b="1" dirty="0" smtClean="0">
                <a:solidFill>
                  <a:srgbClr val="C00000"/>
                </a:solidFill>
              </a:rPr>
              <a:t>need more innovative ideas and input</a:t>
            </a:r>
            <a:r>
              <a:rPr lang="en-US" sz="2200" dirty="0" smtClean="0">
                <a:solidFill>
                  <a:srgbClr val="C00000"/>
                </a:solidFill>
              </a:rPr>
              <a:t>, more  automation and resources, community “buy in”</a:t>
            </a:r>
            <a:endParaRPr lang="en-US" sz="2200" dirty="0">
              <a:solidFill>
                <a:srgbClr val="C0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23803" y="1362402"/>
            <a:ext cx="2486891" cy="163483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Automated series of condensation rules dependent on application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9" name="Picture 205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4467" y="1822529"/>
            <a:ext cx="3979247" cy="2755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 Box 2054"/>
          <p:cNvSpPr txBox="1">
            <a:spLocks noChangeArrowheads="1"/>
          </p:cNvSpPr>
          <p:nvPr/>
        </p:nvSpPr>
        <p:spPr bwMode="auto">
          <a:xfrm>
            <a:off x="6264322" y="1267845"/>
            <a:ext cx="568543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 dirty="0"/>
              <a:t>Average of absolute change in O</a:t>
            </a:r>
            <a:r>
              <a:rPr lang="en-US" altLang="en-US" sz="1800" b="0" baseline="-25000" dirty="0"/>
              <a:t>3</a:t>
            </a:r>
            <a:r>
              <a:rPr lang="en-US" altLang="en-US" sz="1800" b="0" dirty="0"/>
              <a:t> for scenarios </a:t>
            </a:r>
            <a:r>
              <a:rPr lang="en-US" altLang="en-US" sz="1800" b="0" dirty="0" smtClean="0"/>
              <a:t>at various degrees of condensation for </a:t>
            </a:r>
            <a:r>
              <a:rPr lang="en-US" altLang="en-US" sz="1800" b="0" dirty="0"/>
              <a:t>SAPRC-07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97874" y="3497674"/>
            <a:ext cx="3625019" cy="1477328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Greg Yarwood  (</a:t>
            </a:r>
            <a:r>
              <a:rPr lang="en-US" dirty="0" err="1" smtClean="0"/>
              <a:t>Ramboll</a:t>
            </a:r>
            <a:r>
              <a:rPr lang="en-US" dirty="0" smtClean="0"/>
              <a:t> ENVIRON):  Test of protocol for condensation of alkane chemistry in MCM to Carbon Bond mechanism (emulating MCM in CB6)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878278" y="4850319"/>
            <a:ext cx="3480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(Carter presentation, CMAS, 2014)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601801" y="4486521"/>
            <a:ext cx="3399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Increased degree of condensation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6153546" y="2812572"/>
            <a:ext cx="1812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Change in ozone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750981" y="2105027"/>
            <a:ext cx="2123436" cy="923330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Carter “lumped process” derivations for SOA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864877" y="3433939"/>
            <a:ext cx="22602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“Morpho” representation of detailed chemistry</a:t>
            </a:r>
            <a:endParaRPr lang="en-US" dirty="0">
              <a:solidFill>
                <a:srgbClr val="00B050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823813" y="4292516"/>
            <a:ext cx="2216727" cy="1268261"/>
            <a:chOff x="1750475" y="4847440"/>
            <a:chExt cx="2216727" cy="1268261"/>
          </a:xfrm>
        </p:grpSpPr>
        <p:sp>
          <p:nvSpPr>
            <p:cNvPr id="17" name="Flowchart: Manual Operation 16"/>
            <p:cNvSpPr/>
            <p:nvPr/>
          </p:nvSpPr>
          <p:spPr>
            <a:xfrm>
              <a:off x="2026973" y="5561512"/>
              <a:ext cx="1663730" cy="554189"/>
            </a:xfrm>
            <a:prstGeom prst="flowChartManualOperat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alkane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750475" y="4847440"/>
              <a:ext cx="22167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CH3-CH2-CH2-CH3</a:t>
              </a:r>
              <a:endParaRPr lang="en-US" dirty="0"/>
            </a:p>
          </p:txBody>
        </p:sp>
      </p:grpSp>
      <p:cxnSp>
        <p:nvCxnSpPr>
          <p:cNvPr id="20" name="Straight Arrow Connector 19"/>
          <p:cNvCxnSpPr/>
          <p:nvPr/>
        </p:nvCxnSpPr>
        <p:spPr>
          <a:xfrm>
            <a:off x="2044622" y="4645092"/>
            <a:ext cx="0" cy="29195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1710850" y="4616007"/>
            <a:ext cx="0" cy="32103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123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364524" y="311764"/>
            <a:ext cx="10770771" cy="866555"/>
          </a:xfrm>
        </p:spPr>
        <p:txBody>
          <a:bodyPr>
            <a:noAutofit/>
          </a:bodyPr>
          <a:lstStyle/>
          <a:p>
            <a:r>
              <a:rPr lang="en-US" sz="3000" dirty="0" smtClean="0">
                <a:solidFill>
                  <a:schemeClr val="accent5">
                    <a:lumMod val="75000"/>
                  </a:schemeClr>
                </a:solidFill>
              </a:rPr>
              <a:t> Atmospheric chemistry in AQMs must account for robust integration across media/phases and address many issues</a:t>
            </a:r>
            <a:endParaRPr lang="en-US" sz="3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07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6D3FAE4D-9488-4B48-8F4A-A56CB5A28AF9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6" name="Picture 68" descr="j0319554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753" y="1511958"/>
            <a:ext cx="1814513" cy="181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3" descr="j0083179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773" y="3239007"/>
            <a:ext cx="1062038" cy="104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8133386" y="3441953"/>
            <a:ext cx="2199079" cy="85720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Aerosol formation: mechanistic and parameterized</a:t>
            </a:r>
          </a:p>
        </p:txBody>
      </p:sp>
      <p:pic>
        <p:nvPicPr>
          <p:cNvPr id="11" name="Picture 67" descr="j029382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5437" y="1100010"/>
            <a:ext cx="2514600" cy="158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49" descr="SY00639_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4286" y="863046"/>
            <a:ext cx="2133600" cy="199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8201" y="3710638"/>
            <a:ext cx="1815253" cy="1204668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7483134" y="1943702"/>
            <a:ext cx="2362200" cy="121036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Extensible aqueous chemistry and deposition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3282106" y="2068202"/>
            <a:ext cx="2084328" cy="17768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Extended, customized Mechanistic Gas phase chemistry:  Organic and inorganic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5392995" y="2518842"/>
            <a:ext cx="2023594" cy="296907"/>
          </a:xfrm>
          <a:prstGeom prst="straightConnector1">
            <a:avLst/>
          </a:prstGeom>
          <a:ln w="28575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2" idx="3"/>
            <a:endCxn id="8" idx="1"/>
          </p:cNvCxnSpPr>
          <p:nvPr/>
        </p:nvCxnSpPr>
        <p:spPr>
          <a:xfrm>
            <a:off x="5366435" y="2956604"/>
            <a:ext cx="2766951" cy="913953"/>
          </a:xfrm>
          <a:prstGeom prst="straightConnector1">
            <a:avLst/>
          </a:prstGeom>
          <a:ln w="28575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5392995" y="3361961"/>
            <a:ext cx="1227897" cy="1011745"/>
          </a:xfrm>
          <a:prstGeom prst="straightConnector1">
            <a:avLst/>
          </a:prstGeom>
          <a:ln w="28575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4" idx="5"/>
            <a:endCxn id="8" idx="0"/>
          </p:cNvCxnSpPr>
          <p:nvPr/>
        </p:nvCxnSpPr>
        <p:spPr>
          <a:xfrm flipH="1">
            <a:off x="9232926" y="2976813"/>
            <a:ext cx="266472" cy="465140"/>
          </a:xfrm>
          <a:prstGeom prst="straightConnector1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0217713" y="3652127"/>
            <a:ext cx="94892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* </a:t>
            </a:r>
            <a:r>
              <a:rPr lang="en-US" sz="2400" dirty="0"/>
              <a:t>* </a:t>
            </a:r>
            <a:r>
              <a:rPr lang="en-US" dirty="0"/>
              <a:t>     *</a:t>
            </a:r>
          </a:p>
          <a:p>
            <a:r>
              <a:rPr lang="en-US" dirty="0"/>
              <a:t>    *     </a:t>
            </a:r>
            <a:r>
              <a:rPr lang="en-US" sz="1400" dirty="0"/>
              <a:t>*</a:t>
            </a:r>
            <a:r>
              <a:rPr lang="en-US" dirty="0"/>
              <a:t>  </a:t>
            </a:r>
            <a:r>
              <a:rPr lang="en-US" sz="3200" dirty="0"/>
              <a:t> </a:t>
            </a:r>
            <a:r>
              <a:rPr lang="en-US" dirty="0"/>
              <a:t>  *       *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0339469" y="3855777"/>
            <a:ext cx="82717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*</a:t>
            </a:r>
            <a:r>
              <a:rPr lang="en-US" dirty="0"/>
              <a:t>    </a:t>
            </a:r>
          </a:p>
          <a:p>
            <a:r>
              <a:rPr lang="en-US" dirty="0"/>
              <a:t>   *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0203295" y="4023839"/>
            <a:ext cx="876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O</a:t>
            </a:r>
            <a:r>
              <a:rPr lang="en-US" dirty="0"/>
              <a:t>   </a:t>
            </a:r>
            <a:r>
              <a:rPr lang="en-US" sz="3600" dirty="0"/>
              <a:t>.</a:t>
            </a:r>
            <a:r>
              <a:rPr lang="en-US" dirty="0"/>
              <a:t>   *</a:t>
            </a:r>
          </a:p>
        </p:txBody>
      </p:sp>
      <p:sp>
        <p:nvSpPr>
          <p:cNvPr id="39" name="Flowchart: Or 38"/>
          <p:cNvSpPr/>
          <p:nvPr/>
        </p:nvSpPr>
        <p:spPr>
          <a:xfrm>
            <a:off x="10924733" y="4512691"/>
            <a:ext cx="126433" cy="157479"/>
          </a:xfrm>
          <a:prstGeom prst="flowChartOr">
            <a:avLst/>
          </a:prstGeom>
          <a:solidFill>
            <a:schemeClr val="bg2">
              <a:lumMod val="75000"/>
            </a:schemeClr>
          </a:solidFill>
          <a:ln>
            <a:solidFill>
              <a:srgbClr val="9C97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lowchart: Or 39"/>
          <p:cNvSpPr/>
          <p:nvPr/>
        </p:nvSpPr>
        <p:spPr>
          <a:xfrm>
            <a:off x="10450001" y="4765073"/>
            <a:ext cx="80749" cy="106659"/>
          </a:xfrm>
          <a:prstGeom prst="flowChartOr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485" y="4627211"/>
            <a:ext cx="952500" cy="9525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682245" y="4460835"/>
            <a:ext cx="2318673" cy="6426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Surface reactions (parameterized)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6801556" y="3961780"/>
            <a:ext cx="1309245" cy="449240"/>
          </a:xfrm>
          <a:prstGeom prst="straightConnector1">
            <a:avLst/>
          </a:prstGeom>
          <a:ln w="28575">
            <a:solidFill>
              <a:srgbClr val="00B0F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384981" y="5689955"/>
            <a:ext cx="8346326" cy="101566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indent="-457200"/>
            <a:r>
              <a:rPr lang="en-US" sz="2000" dirty="0"/>
              <a:t>S</a:t>
            </a:r>
            <a:r>
              <a:rPr lang="en-US" sz="2000" dirty="0" smtClean="0"/>
              <a:t>trengthen linkages </a:t>
            </a:r>
            <a:r>
              <a:rPr lang="en-US" sz="2000" dirty="0"/>
              <a:t>and consistency across </a:t>
            </a:r>
            <a:r>
              <a:rPr lang="en-US" sz="2000" dirty="0" smtClean="0"/>
              <a:t>scales/application</a:t>
            </a:r>
          </a:p>
          <a:p>
            <a:pPr indent="-457200"/>
            <a:r>
              <a:rPr lang="en-US" sz="2000" dirty="0" smtClean="0"/>
              <a:t> Customize mechanisms </a:t>
            </a:r>
            <a:r>
              <a:rPr lang="en-US" sz="2000" dirty="0"/>
              <a:t>to facilitate linkages</a:t>
            </a:r>
          </a:p>
          <a:p>
            <a:pPr indent="-457200"/>
            <a:r>
              <a:rPr lang="en-US" sz="2000" dirty="0" smtClean="0"/>
              <a:t>Improve </a:t>
            </a:r>
            <a:r>
              <a:rPr lang="en-US" sz="2000" dirty="0">
                <a:solidFill>
                  <a:srgbClr val="FF0000"/>
                </a:solidFill>
              </a:rPr>
              <a:t>two-way</a:t>
            </a:r>
            <a:r>
              <a:rPr lang="en-US" sz="2000" dirty="0"/>
              <a:t> information </a:t>
            </a:r>
            <a:r>
              <a:rPr lang="en-US" sz="2000" dirty="0" smtClean="0"/>
              <a:t>flow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749922" y="5611132"/>
            <a:ext cx="18862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CMAQ is working to: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891305" y="1583676"/>
            <a:ext cx="5601172" cy="2764167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 rot="21267647">
            <a:off x="167960" y="1309632"/>
            <a:ext cx="36285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</a:t>
            </a:r>
            <a:r>
              <a:rPr lang="en-US" dirty="0" smtClean="0">
                <a:solidFill>
                  <a:srgbClr val="FF0000"/>
                </a:solidFill>
              </a:rPr>
              <a:t>his is the part I’m going to focus on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this morning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1377982" y="2002569"/>
            <a:ext cx="433690" cy="35349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632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0418" y="162070"/>
            <a:ext cx="10515600" cy="1016000"/>
          </a:xfrm>
        </p:spPr>
        <p:txBody>
          <a:bodyPr>
            <a:normAutofit/>
          </a:bodyPr>
          <a:lstStyle/>
          <a:p>
            <a:r>
              <a:rPr lang="en-US" sz="3000" b="1" dirty="0" smtClean="0">
                <a:solidFill>
                  <a:schemeClr val="accent5">
                    <a:lumMod val="75000"/>
                  </a:schemeClr>
                </a:solidFill>
              </a:rPr>
              <a:t>Possible Futures for chemical mechanisms</a:t>
            </a:r>
            <a:endParaRPr lang="en-US" sz="3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56577"/>
            <a:ext cx="10515600" cy="4351338"/>
          </a:xfrm>
        </p:spPr>
        <p:txBody>
          <a:bodyPr/>
          <a:lstStyle/>
          <a:p>
            <a:r>
              <a:rPr lang="en-US" sz="2400" i="1" dirty="0" smtClean="0"/>
              <a:t>Door number 1</a:t>
            </a:r>
            <a:r>
              <a:rPr lang="en-US" sz="2400" dirty="0" smtClean="0"/>
              <a:t>:  Keep using the mechanisms that we have</a:t>
            </a:r>
          </a:p>
          <a:p>
            <a:pPr lvl="1"/>
            <a:r>
              <a:rPr lang="en-US" sz="2000" dirty="0" smtClean="0"/>
              <a:t>hope nothing bad happens</a:t>
            </a:r>
          </a:p>
          <a:p>
            <a:r>
              <a:rPr lang="en-US" sz="2400" i="1" dirty="0" smtClean="0"/>
              <a:t>Door number 2</a:t>
            </a:r>
            <a:r>
              <a:rPr lang="en-US" sz="2400" dirty="0" smtClean="0"/>
              <a:t>:  Continue using techniques we have, but try to keep patching them up</a:t>
            </a:r>
          </a:p>
          <a:p>
            <a:pPr lvl="1"/>
            <a:r>
              <a:rPr lang="en-US" sz="2000" dirty="0" smtClean="0"/>
              <a:t>updating mechanisms whenever some university/Agency has resources</a:t>
            </a:r>
          </a:p>
          <a:p>
            <a:pPr lvl="1"/>
            <a:r>
              <a:rPr lang="en-US" sz="2000" dirty="0"/>
              <a:t>p</a:t>
            </a:r>
            <a:r>
              <a:rPr lang="en-US" sz="2000" dirty="0" smtClean="0"/>
              <a:t>ursue a partially-mechanistic SOA formation route. </a:t>
            </a:r>
          </a:p>
          <a:p>
            <a:r>
              <a:rPr lang="en-US" sz="2400" i="1" dirty="0" smtClean="0"/>
              <a:t>Door number 3</a:t>
            </a:r>
            <a:r>
              <a:rPr lang="en-US" sz="2400" dirty="0" smtClean="0"/>
              <a:t>: Step back and rethink how we develop mechanisms </a:t>
            </a:r>
          </a:p>
          <a:p>
            <a:pPr lvl="1"/>
            <a:r>
              <a:rPr lang="en-US" sz="2000" dirty="0"/>
              <a:t>i</a:t>
            </a:r>
            <a:r>
              <a:rPr lang="en-US" sz="2000" dirty="0" smtClean="0"/>
              <a:t>nvest </a:t>
            </a:r>
            <a:r>
              <a:rPr lang="en-US" sz="2000" dirty="0" smtClean="0">
                <a:solidFill>
                  <a:srgbClr val="FF0000"/>
                </a:solidFill>
              </a:rPr>
              <a:t>seriously</a:t>
            </a:r>
            <a:r>
              <a:rPr lang="en-US" sz="2000" dirty="0" smtClean="0"/>
              <a:t> in a better way to do this, so that different mechanisms/models are consistent, transparent and flexible for our future needs. 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47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</a:rPr>
              <a:t>What I’m going to talk about </a:t>
            </a:r>
            <a:endParaRPr lang="en-US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Difficulties representing atmospheric chemistry in Air Quality Models</a:t>
            </a:r>
          </a:p>
          <a:p>
            <a:r>
              <a:rPr lang="en-US" sz="2400" dirty="0" smtClean="0"/>
              <a:t>Why it is important to find a better and more consistent way to create these mechanisms</a:t>
            </a:r>
          </a:p>
          <a:p>
            <a:r>
              <a:rPr lang="en-US" sz="2400" dirty="0" smtClean="0"/>
              <a:t>A prototype for developing the types of mechanisms we need for future applications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726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8528" y="217488"/>
            <a:ext cx="10515600" cy="1016000"/>
          </a:xfrm>
        </p:spPr>
        <p:txBody>
          <a:bodyPr>
            <a:normAutofit/>
          </a:bodyPr>
          <a:lstStyle/>
          <a:p>
            <a:r>
              <a:rPr lang="en-US" sz="3000" dirty="0" smtClean="0">
                <a:solidFill>
                  <a:schemeClr val="accent5">
                    <a:lumMod val="75000"/>
                  </a:schemeClr>
                </a:solidFill>
              </a:rPr>
              <a:t>The problem with modeling atmospheric photochemistry is that there are so </a:t>
            </a:r>
            <a:r>
              <a:rPr lang="en-US" sz="3000" b="1" dirty="0" smtClean="0">
                <a:solidFill>
                  <a:schemeClr val="accent5">
                    <a:lumMod val="75000"/>
                  </a:schemeClr>
                </a:solidFill>
              </a:rPr>
              <a:t>many</a:t>
            </a:r>
            <a:r>
              <a:rPr lang="en-US" sz="3000" dirty="0" smtClean="0">
                <a:solidFill>
                  <a:schemeClr val="accent5">
                    <a:lumMod val="75000"/>
                  </a:schemeClr>
                </a:solidFill>
              </a:rPr>
              <a:t> organics</a:t>
            </a:r>
            <a:endParaRPr lang="en-US" sz="3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8289" y="1311019"/>
            <a:ext cx="5308362" cy="110799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~ 80% of VOC emissions can be treated with only 50 VOCs (Simon et al., Atmos. Poll. Res., 2010)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511024" y="2612508"/>
                <a:ext cx="5528867" cy="2607060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 smtClean="0"/>
                  <a:t>For a VOC with </a:t>
                </a:r>
                <a:r>
                  <a:rPr lang="en-US" sz="2200" i="1" dirty="0" smtClean="0"/>
                  <a:t>n</a:t>
                </a:r>
                <a:r>
                  <a:rPr lang="en-US" sz="2200" dirty="0" smtClean="0"/>
                  <a:t> carbons</a:t>
                </a:r>
              </a:p>
              <a:p>
                <a:endParaRPr lang="en-US" sz="2200" dirty="0" smtClean="0"/>
              </a:p>
              <a:p>
                <a:r>
                  <a:rPr lang="en-US" sz="2400" dirty="0" smtClean="0"/>
                  <a:t>                             = 60.5 x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=2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(7)</m:t>
                            </m:r>
                          </m:e>
                          <m:sup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−2</m:t>
                            </m:r>
                          </m:sup>
                        </m:sSup>
                      </m:e>
                    </m:nary>
                  </m:oMath>
                </a14:m>
                <a:endParaRPr lang="en-US" sz="2400" dirty="0" smtClean="0"/>
              </a:p>
              <a:p>
                <a:endParaRPr lang="en-US" sz="2200" dirty="0" smtClean="0"/>
              </a:p>
              <a:p>
                <a:endParaRPr lang="en-US" sz="2400" dirty="0"/>
              </a:p>
              <a:p>
                <a:r>
                  <a:rPr lang="en-US" sz="2400" dirty="0" smtClean="0"/>
                  <a:t>                  =10 x Number of VOCs</a:t>
                </a:r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1024" y="2612508"/>
                <a:ext cx="5528867" cy="2607060"/>
              </a:xfrm>
              <a:prstGeom prst="rect">
                <a:avLst/>
              </a:prstGeom>
              <a:blipFill rotWithShape="0">
                <a:blip r:embed="rId2"/>
                <a:stretch>
                  <a:fillRect l="-1320" t="-1399"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776743" y="5815191"/>
            <a:ext cx="6262256" cy="430887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Need ~ </a:t>
            </a:r>
            <a:r>
              <a:rPr lang="en-US" sz="2200" dirty="0">
                <a:solidFill>
                  <a:srgbClr val="FF0000"/>
                </a:solidFill>
              </a:rPr>
              <a:t>5</a:t>
            </a:r>
            <a:r>
              <a:rPr lang="en-US" sz="2200" dirty="0" smtClean="0">
                <a:solidFill>
                  <a:srgbClr val="FF0000"/>
                </a:solidFill>
              </a:rPr>
              <a:t>0,000,000 species</a:t>
            </a:r>
            <a:r>
              <a:rPr lang="en-US" sz="2200" dirty="0" smtClean="0"/>
              <a:t> and </a:t>
            </a:r>
            <a:r>
              <a:rPr lang="en-US" sz="2200" dirty="0" smtClean="0">
                <a:solidFill>
                  <a:srgbClr val="FF0000"/>
                </a:solidFill>
              </a:rPr>
              <a:t>0.5 billion reactions </a:t>
            </a:r>
            <a:endParaRPr lang="en-US" sz="2200" dirty="0">
              <a:solidFill>
                <a:srgbClr val="FF0000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2639547"/>
              </p:ext>
            </p:extLst>
          </p:nvPr>
        </p:nvGraphicFramePr>
        <p:xfrm>
          <a:off x="8044874" y="5103148"/>
          <a:ext cx="3648363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6121"/>
                <a:gridCol w="1216121"/>
                <a:gridCol w="1216121"/>
              </a:tblGrid>
              <a:tr h="3428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SAPRC07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CB6</a:t>
                      </a:r>
                      <a:endParaRPr lang="en-US" dirty="0"/>
                    </a:p>
                  </a:txBody>
                  <a:tcPr/>
                </a:tc>
              </a:tr>
              <a:tr h="342874">
                <a:tc>
                  <a:txBody>
                    <a:bodyPr/>
                    <a:lstStyle/>
                    <a:p>
                      <a:r>
                        <a:rPr lang="en-US" dirty="0" smtClean="0"/>
                        <a:t># species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173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118</a:t>
                      </a:r>
                      <a:endParaRPr lang="en-US" dirty="0"/>
                    </a:p>
                  </a:txBody>
                  <a:tcPr/>
                </a:tc>
              </a:tr>
              <a:tr h="342874">
                <a:tc>
                  <a:txBody>
                    <a:bodyPr/>
                    <a:lstStyle/>
                    <a:p>
                      <a:r>
                        <a:rPr lang="en-US" dirty="0" smtClean="0"/>
                        <a:t># reactions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464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297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835854" y="6291729"/>
            <a:ext cx="2408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we use right now 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7541490" y="5930659"/>
            <a:ext cx="369455" cy="3331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139538" y="3199990"/>
            <a:ext cx="24079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(Aumont et al., Atmos. Phys. Chem. 2005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609087" y="3169729"/>
            <a:ext cx="2393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Number of </a:t>
            </a:r>
            <a:r>
              <a:rPr lang="en-US" dirty="0" smtClean="0"/>
              <a:t>Distinct VOCs </a:t>
            </a:r>
            <a:r>
              <a:rPr lang="en-US" dirty="0"/>
              <a:t>produced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632561" y="4077364"/>
            <a:ext cx="14071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Number of </a:t>
            </a:r>
            <a:r>
              <a:rPr lang="en-US" dirty="0" smtClean="0"/>
              <a:t>reactions required</a:t>
            </a:r>
            <a:endParaRPr lang="en-US" dirty="0"/>
          </a:p>
        </p:txBody>
      </p:sp>
      <p:sp>
        <p:nvSpPr>
          <p:cNvPr id="15" name="Down Arrow 14"/>
          <p:cNvSpPr/>
          <p:nvPr/>
        </p:nvSpPr>
        <p:spPr>
          <a:xfrm>
            <a:off x="3411940" y="5219568"/>
            <a:ext cx="245660" cy="53273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965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60396" y="1085324"/>
            <a:ext cx="2216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Example:  n-butane</a:t>
            </a:r>
          </a:p>
          <a:p>
            <a:r>
              <a:rPr lang="en-US" dirty="0" smtClean="0"/>
              <a:t>CH3-CH2-CH2-CH3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730936" y="3942447"/>
            <a:ext cx="17248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CH3-C-CH3</a:t>
            </a:r>
          </a:p>
          <a:p>
            <a:r>
              <a:rPr lang="en-US" dirty="0"/>
              <a:t> </a:t>
            </a:r>
            <a:r>
              <a:rPr lang="en-US" dirty="0" smtClean="0"/>
              <a:t>        |</a:t>
            </a:r>
          </a:p>
          <a:p>
            <a:r>
              <a:rPr lang="en-US" dirty="0"/>
              <a:t> </a:t>
            </a:r>
            <a:r>
              <a:rPr lang="en-US" dirty="0" smtClean="0"/>
              <a:t>      CH3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3502663" y="1486339"/>
            <a:ext cx="3869153" cy="2629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 rot="21402082">
            <a:off x="3966660" y="1230767"/>
            <a:ext cx="3291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By molecular structure i.e. CB05</a:t>
            </a:r>
            <a:endParaRPr lang="en-US" dirty="0">
              <a:solidFill>
                <a:srgbClr val="00B050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3001023" y="2132275"/>
            <a:ext cx="2668424" cy="13285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 rot="1601958">
            <a:off x="3594592" y="2246866"/>
            <a:ext cx="2090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By reactive species, i.e. SAPRC07</a:t>
            </a:r>
            <a:endParaRPr lang="en-US" dirty="0">
              <a:solidFill>
                <a:srgbClr val="00B050"/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1536837" y="4055688"/>
            <a:ext cx="2216727" cy="898301"/>
            <a:chOff x="1732138" y="5097785"/>
            <a:chExt cx="2216727" cy="898301"/>
          </a:xfrm>
        </p:grpSpPr>
        <p:sp>
          <p:nvSpPr>
            <p:cNvPr id="35" name="Flowchart: Manual Operation 34"/>
            <p:cNvSpPr/>
            <p:nvPr/>
          </p:nvSpPr>
          <p:spPr>
            <a:xfrm>
              <a:off x="2061374" y="5441897"/>
              <a:ext cx="1663730" cy="554189"/>
            </a:xfrm>
            <a:prstGeom prst="flowChartManualOperat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NC4H10</a:t>
              </a:r>
              <a:endParaRPr lang="en-US" dirty="0"/>
            </a:p>
          </p:txBody>
        </p:sp>
        <p:sp>
          <p:nvSpPr>
            <p:cNvPr id="37" name="TextBox 36"/>
            <p:cNvSpPr txBox="1"/>
            <p:nvPr/>
          </p:nvSpPr>
          <p:spPr>
            <a:xfrm rot="1798129">
              <a:off x="1732138" y="5097785"/>
              <a:ext cx="22167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CH3-CH2-CH2-CH3</a:t>
              </a:r>
              <a:endParaRPr lang="en-US" dirty="0"/>
            </a:p>
          </p:txBody>
        </p:sp>
      </p:grpSp>
      <p:cxnSp>
        <p:nvCxnSpPr>
          <p:cNvPr id="41" name="Straight Arrow Connector 40"/>
          <p:cNvCxnSpPr/>
          <p:nvPr/>
        </p:nvCxnSpPr>
        <p:spPr>
          <a:xfrm>
            <a:off x="2001080" y="2312664"/>
            <a:ext cx="591487" cy="14884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773771" y="2972892"/>
            <a:ext cx="1849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“Representative species” i.e. CRI</a:t>
            </a:r>
            <a:endParaRPr lang="en-US" dirty="0">
              <a:solidFill>
                <a:srgbClr val="00B050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4971335" y="2704290"/>
            <a:ext cx="2505551" cy="1886692"/>
            <a:chOff x="4522509" y="3510638"/>
            <a:chExt cx="2505551" cy="1886692"/>
          </a:xfrm>
        </p:grpSpPr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361295">
              <a:off x="6013316" y="3510638"/>
              <a:ext cx="895630" cy="895630"/>
            </a:xfrm>
            <a:prstGeom prst="rect">
              <a:avLst/>
            </a:prstGeom>
          </p:spPr>
        </p:pic>
        <p:sp>
          <p:nvSpPr>
            <p:cNvPr id="16" name="Flowchart: Manual Operation 15"/>
            <p:cNvSpPr/>
            <p:nvPr/>
          </p:nvSpPr>
          <p:spPr>
            <a:xfrm>
              <a:off x="5220621" y="4320804"/>
              <a:ext cx="1556232" cy="942109"/>
            </a:xfrm>
            <a:prstGeom prst="flowChartManualOperat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ALK3</a:t>
              </a:r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 rot="2425313">
              <a:off x="4811333" y="3888456"/>
              <a:ext cx="22167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CH3-CH2-CH2-CH3</a:t>
              </a:r>
              <a:endParaRPr lang="en-US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815731" y="4804918"/>
              <a:ext cx="12009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CH3-S-CH3</a:t>
              </a:r>
              <a:endParaRPr lang="en-US" dirty="0"/>
            </a:p>
          </p:txBody>
        </p:sp>
        <p:sp>
          <p:nvSpPr>
            <p:cNvPr id="46" name="TextBox 45"/>
            <p:cNvSpPr txBox="1"/>
            <p:nvPr/>
          </p:nvSpPr>
          <p:spPr>
            <a:xfrm rot="20609613">
              <a:off x="5018029" y="5027998"/>
              <a:ext cx="14951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CH3-CH2-OH</a:t>
              </a:r>
              <a:endParaRPr lang="en-US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522509" y="4507429"/>
              <a:ext cx="13740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CL-CH=CH-Cl</a:t>
              </a:r>
              <a:endParaRPr lang="en-US" dirty="0"/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1978749" y="5171348"/>
            <a:ext cx="410067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1600" dirty="0"/>
              <a:t>OH + </a:t>
            </a:r>
            <a:r>
              <a:rPr lang="en-US" sz="1600" dirty="0" smtClean="0"/>
              <a:t>NC4H10   </a:t>
            </a:r>
            <a:r>
              <a:rPr lang="en-US" sz="1600" dirty="0" smtClean="0">
                <a:sym typeface="Wingdings" panose="05000000000000000000" pitchFamily="2" charset="2"/>
              </a:rPr>
              <a:t></a:t>
            </a:r>
            <a:r>
              <a:rPr lang="en-US" sz="1600" dirty="0" smtClean="0"/>
              <a:t> RN13O2 </a:t>
            </a:r>
          </a:p>
          <a:p>
            <a:r>
              <a:rPr lang="pt-BR" sz="1600" dirty="0" smtClean="0"/>
              <a:t>RN13O2 </a:t>
            </a:r>
            <a:r>
              <a:rPr lang="pt-BR" sz="1600" dirty="0"/>
              <a:t>+ NO </a:t>
            </a:r>
            <a:r>
              <a:rPr lang="pt-BR" sz="1600" dirty="0" smtClean="0">
                <a:sym typeface="Wingdings" panose="05000000000000000000" pitchFamily="2" charset="2"/>
              </a:rPr>
              <a:t></a:t>
            </a:r>
            <a:r>
              <a:rPr lang="pt-BR" sz="1600" dirty="0" smtClean="0"/>
              <a:t> </a:t>
            </a:r>
            <a:r>
              <a:rPr lang="pt-BR" sz="1600" dirty="0"/>
              <a:t>MEK + HO2 + </a:t>
            </a:r>
            <a:r>
              <a:rPr lang="pt-BR" sz="1600" dirty="0" smtClean="0"/>
              <a:t>NO2</a:t>
            </a:r>
          </a:p>
          <a:p>
            <a:r>
              <a:rPr lang="pt-BR" sz="1600" dirty="0"/>
              <a:t>RN13O2 + NO </a:t>
            </a:r>
            <a:r>
              <a:rPr lang="pt-BR" sz="1600" dirty="0" smtClean="0">
                <a:sym typeface="Wingdings" panose="05000000000000000000" pitchFamily="2" charset="2"/>
              </a:rPr>
              <a:t></a:t>
            </a:r>
            <a:r>
              <a:rPr lang="pt-BR" sz="1600" dirty="0" smtClean="0"/>
              <a:t> CCHO   </a:t>
            </a:r>
            <a:r>
              <a:rPr lang="pt-BR" sz="1600" dirty="0"/>
              <a:t>+ C2H5O2 + NO2</a:t>
            </a:r>
            <a:endParaRPr lang="en-US" sz="1600" dirty="0"/>
          </a:p>
        </p:txBody>
      </p:sp>
      <p:sp>
        <p:nvSpPr>
          <p:cNvPr id="53" name="TextBox 52"/>
          <p:cNvSpPr txBox="1"/>
          <p:nvPr/>
        </p:nvSpPr>
        <p:spPr>
          <a:xfrm>
            <a:off x="6831326" y="4696065"/>
            <a:ext cx="49250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ALK3 + OH </a:t>
            </a:r>
            <a:r>
              <a:rPr lang="en-US" sz="1600" dirty="0" smtClean="0">
                <a:sym typeface="Wingdings" panose="05000000000000000000" pitchFamily="2" charset="2"/>
              </a:rPr>
              <a:t></a:t>
            </a:r>
            <a:r>
              <a:rPr lang="en-US" sz="1600" dirty="0" smtClean="0"/>
              <a:t> </a:t>
            </a:r>
            <a:r>
              <a:rPr lang="en-US" sz="1600" dirty="0"/>
              <a:t>0.695*xHO2 + 0.236*</a:t>
            </a:r>
            <a:r>
              <a:rPr lang="en-US" sz="1600" dirty="0" err="1"/>
              <a:t>xTBUO</a:t>
            </a:r>
            <a:r>
              <a:rPr lang="en-US" sz="1600" dirty="0"/>
              <a:t> + 1.253*RO2C + 0.07*RO2XC </a:t>
            </a:r>
            <a:r>
              <a:rPr lang="en-US" sz="1600" dirty="0" smtClean="0"/>
              <a:t>+ </a:t>
            </a:r>
            <a:r>
              <a:rPr lang="en-US" sz="1600" dirty="0"/>
              <a:t>0.07*zRNO3 + 0.026*</a:t>
            </a:r>
            <a:r>
              <a:rPr lang="en-US" sz="1600" dirty="0" err="1"/>
              <a:t>xHCHO</a:t>
            </a:r>
            <a:r>
              <a:rPr lang="en-US" sz="1600" dirty="0"/>
              <a:t> </a:t>
            </a:r>
            <a:r>
              <a:rPr lang="en-US" sz="1600" dirty="0" smtClean="0"/>
              <a:t>+ 0.445*</a:t>
            </a:r>
            <a:r>
              <a:rPr lang="en-US" sz="1600" dirty="0" err="1" smtClean="0"/>
              <a:t>xCCHO</a:t>
            </a:r>
            <a:r>
              <a:rPr lang="en-US" sz="1600" dirty="0" smtClean="0"/>
              <a:t> </a:t>
            </a:r>
            <a:r>
              <a:rPr lang="en-US" sz="1600" dirty="0"/>
              <a:t>+ 0.122*</a:t>
            </a:r>
            <a:r>
              <a:rPr lang="en-US" sz="1600" dirty="0" err="1"/>
              <a:t>xRCHO</a:t>
            </a:r>
            <a:r>
              <a:rPr lang="en-US" sz="1600" dirty="0"/>
              <a:t> + </a:t>
            </a:r>
            <a:r>
              <a:rPr lang="en-US" sz="1600" dirty="0" smtClean="0"/>
              <a:t>0.024*</a:t>
            </a:r>
            <a:r>
              <a:rPr lang="en-US" sz="1600" dirty="0" err="1" smtClean="0"/>
              <a:t>xACETONE</a:t>
            </a:r>
            <a:r>
              <a:rPr lang="en-US" sz="1600" dirty="0" smtClean="0"/>
              <a:t> </a:t>
            </a:r>
            <a:r>
              <a:rPr lang="en-US" sz="1600" dirty="0"/>
              <a:t>+ 0.332*</a:t>
            </a:r>
            <a:r>
              <a:rPr lang="en-US" sz="1600" dirty="0" err="1"/>
              <a:t>xMEK</a:t>
            </a:r>
            <a:r>
              <a:rPr lang="en-US" sz="1600" dirty="0"/>
              <a:t> + 0.983*</a:t>
            </a:r>
            <a:r>
              <a:rPr lang="en-US" sz="1600" dirty="0" err="1"/>
              <a:t>yROOH</a:t>
            </a:r>
            <a:r>
              <a:rPr lang="en-US" sz="1600" dirty="0"/>
              <a:t> + 0.017*yR6OOH </a:t>
            </a:r>
            <a:r>
              <a:rPr lang="en-US" sz="1600" dirty="0" smtClean="0"/>
              <a:t>-0.046*XC </a:t>
            </a:r>
            <a:endParaRPr lang="en-US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980736" y="6121334"/>
            <a:ext cx="5215347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>
                <a:solidFill>
                  <a:srgbClr val="C00000"/>
                </a:solidFill>
              </a:rPr>
              <a:t>Can get very large (i.e. computationally expensive)</a:t>
            </a: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rgbClr val="C00000"/>
                </a:solidFill>
              </a:rPr>
              <a:t>Depends on how you define “representative”</a:t>
            </a:r>
            <a:endParaRPr lang="en-US" dirty="0">
              <a:solidFill>
                <a:srgbClr val="C00000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7221033" y="719710"/>
            <a:ext cx="2216727" cy="2446642"/>
            <a:chOff x="6639875" y="640759"/>
            <a:chExt cx="2216727" cy="2446642"/>
          </a:xfrm>
        </p:grpSpPr>
        <p:grpSp>
          <p:nvGrpSpPr>
            <p:cNvPr id="13" name="Group 12"/>
            <p:cNvGrpSpPr/>
            <p:nvPr/>
          </p:nvGrpSpPr>
          <p:grpSpPr>
            <a:xfrm>
              <a:off x="6639875" y="686072"/>
              <a:ext cx="2216727" cy="2401329"/>
              <a:chOff x="7204362" y="1339494"/>
              <a:chExt cx="2216727" cy="2401329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7045288">
                <a:off x="7789602" y="1392746"/>
                <a:ext cx="1046249" cy="939745"/>
              </a:xfrm>
              <a:prstGeom prst="rect">
                <a:avLst/>
              </a:prstGeom>
            </p:spPr>
          </p:pic>
          <p:grpSp>
            <p:nvGrpSpPr>
              <p:cNvPr id="5" name="Group 4"/>
              <p:cNvGrpSpPr/>
              <p:nvPr/>
            </p:nvGrpSpPr>
            <p:grpSpPr>
              <a:xfrm>
                <a:off x="7204362" y="2054943"/>
                <a:ext cx="2216727" cy="1685880"/>
                <a:chOff x="7204362" y="2054943"/>
                <a:chExt cx="2216727" cy="1685880"/>
              </a:xfrm>
            </p:grpSpPr>
            <p:sp>
              <p:nvSpPr>
                <p:cNvPr id="8" name="TextBox 7"/>
                <p:cNvSpPr txBox="1"/>
                <p:nvPr/>
              </p:nvSpPr>
              <p:spPr>
                <a:xfrm>
                  <a:off x="7204362" y="2054943"/>
                  <a:ext cx="221672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CH3-CH2-</a:t>
                  </a:r>
                  <a:endParaRPr lang="en-US" dirty="0"/>
                </a:p>
              </p:txBody>
            </p:sp>
            <p:sp>
              <p:nvSpPr>
                <p:cNvPr id="9" name="Flowchart: Manual Operation 8"/>
                <p:cNvSpPr/>
                <p:nvPr/>
              </p:nvSpPr>
              <p:spPr>
                <a:xfrm>
                  <a:off x="7855528" y="2644917"/>
                  <a:ext cx="1110732" cy="833566"/>
                </a:xfrm>
                <a:prstGeom prst="flowChartManualOperation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PAR</a:t>
                  </a:r>
                  <a:endParaRPr lang="en-US" dirty="0"/>
                </a:p>
              </p:txBody>
            </p:sp>
            <p:sp>
              <p:nvSpPr>
                <p:cNvPr id="10" name="TextBox 9"/>
                <p:cNvSpPr txBox="1"/>
                <p:nvPr/>
              </p:nvSpPr>
              <p:spPr>
                <a:xfrm rot="1912603">
                  <a:off x="8126945" y="2344371"/>
                  <a:ext cx="66501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CH2-</a:t>
                  </a:r>
                  <a:endParaRPr lang="en-US" dirty="0"/>
                </a:p>
              </p:txBody>
            </p:sp>
            <p:sp>
              <p:nvSpPr>
                <p:cNvPr id="11" name="TextBox 10"/>
                <p:cNvSpPr txBox="1"/>
                <p:nvPr/>
              </p:nvSpPr>
              <p:spPr>
                <a:xfrm rot="1912603">
                  <a:off x="8417686" y="2792663"/>
                  <a:ext cx="66501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CH3</a:t>
                  </a:r>
                </a:p>
              </p:txBody>
            </p:sp>
            <p:sp>
              <p:nvSpPr>
                <p:cNvPr id="26" name="TextBox 25"/>
                <p:cNvSpPr txBox="1"/>
                <p:nvPr/>
              </p:nvSpPr>
              <p:spPr>
                <a:xfrm>
                  <a:off x="7800925" y="3125075"/>
                  <a:ext cx="56938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CH3</a:t>
                  </a:r>
                </a:p>
              </p:txBody>
            </p:sp>
            <p:sp>
              <p:nvSpPr>
                <p:cNvPr id="27" name="TextBox 26"/>
                <p:cNvSpPr txBox="1"/>
                <p:nvPr/>
              </p:nvSpPr>
              <p:spPr>
                <a:xfrm>
                  <a:off x="8257484" y="3219091"/>
                  <a:ext cx="56938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CH3</a:t>
                  </a:r>
                  <a:endParaRPr lang="en-US" dirty="0"/>
                </a:p>
              </p:txBody>
            </p:sp>
            <p:sp>
              <p:nvSpPr>
                <p:cNvPr id="49" name="TextBox 48"/>
                <p:cNvSpPr txBox="1"/>
                <p:nvPr/>
              </p:nvSpPr>
              <p:spPr>
                <a:xfrm>
                  <a:off x="8409884" y="3371491"/>
                  <a:ext cx="56938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CH3</a:t>
                  </a:r>
                  <a:endParaRPr lang="en-US" dirty="0"/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7661118" y="2940409"/>
                  <a:ext cx="56938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CH3</a:t>
                  </a:r>
                  <a:endParaRPr lang="en-US" dirty="0"/>
                </a:p>
              </p:txBody>
            </p:sp>
          </p:grpSp>
        </p:grpSp>
        <p:sp>
          <p:nvSpPr>
            <p:cNvPr id="12" name="Rectangle 11"/>
            <p:cNvSpPr/>
            <p:nvPr/>
          </p:nvSpPr>
          <p:spPr>
            <a:xfrm rot="1198270">
              <a:off x="7424798" y="640759"/>
              <a:ext cx="900545" cy="1935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8086585" y="3460820"/>
            <a:ext cx="3116017" cy="92333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>
                <a:solidFill>
                  <a:srgbClr val="C00000"/>
                </a:solidFill>
              </a:rPr>
              <a:t>Not real species</a:t>
            </a: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rgbClr val="C00000"/>
                </a:solidFill>
              </a:rPr>
              <a:t>Not real reactions</a:t>
            </a: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rgbClr val="C00000"/>
                </a:solidFill>
              </a:rPr>
              <a:t>Loss of information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8749" y="57384"/>
            <a:ext cx="9385937" cy="1016000"/>
          </a:xfrm>
        </p:spPr>
        <p:txBody>
          <a:bodyPr>
            <a:normAutofit/>
          </a:bodyPr>
          <a:lstStyle/>
          <a:p>
            <a:r>
              <a:rPr lang="en-US" sz="3000" dirty="0" smtClean="0">
                <a:solidFill>
                  <a:schemeClr val="accent5">
                    <a:lumMod val="75000"/>
                  </a:schemeClr>
                </a:solidFill>
              </a:rPr>
              <a:t>Ways to treat </a:t>
            </a:r>
            <a:r>
              <a:rPr lang="en-US" sz="3000" dirty="0">
                <a:solidFill>
                  <a:schemeClr val="accent5">
                    <a:lumMod val="75000"/>
                  </a:schemeClr>
                </a:solidFill>
              </a:rPr>
              <a:t>5</a:t>
            </a:r>
            <a:r>
              <a:rPr lang="en-US" sz="3000" dirty="0" smtClean="0">
                <a:solidFill>
                  <a:schemeClr val="accent5">
                    <a:lumMod val="75000"/>
                  </a:schemeClr>
                </a:solidFill>
              </a:rPr>
              <a:t>0,000,000 VOCs in Air Quality Models</a:t>
            </a:r>
            <a:endParaRPr lang="en-US" sz="3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 rot="20121588">
            <a:off x="2819652" y="1181764"/>
            <a:ext cx="1774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More condensed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 rot="20605283">
            <a:off x="198503" y="2302562"/>
            <a:ext cx="1415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More explicit</a:t>
            </a:r>
            <a:endParaRPr lang="en-US" dirty="0">
              <a:solidFill>
                <a:schemeClr val="accent2"/>
              </a:solidFill>
            </a:endParaRPr>
          </a:p>
        </p:txBody>
      </p:sp>
      <p:cxnSp>
        <p:nvCxnSpPr>
          <p:cNvPr id="18" name="Straight Arrow Connector 17"/>
          <p:cNvCxnSpPr>
            <a:stCxn id="22" idx="1"/>
            <a:endCxn id="58" idx="3"/>
          </p:cNvCxnSpPr>
          <p:nvPr/>
        </p:nvCxnSpPr>
        <p:spPr>
          <a:xfrm flipH="1">
            <a:off x="1584786" y="1736386"/>
            <a:ext cx="1315665" cy="548869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9339008" y="1864249"/>
            <a:ext cx="27099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PAR + OH </a:t>
            </a:r>
            <a:r>
              <a:rPr lang="en-US" sz="1600" dirty="0">
                <a:sym typeface="Wingdings" panose="05000000000000000000" pitchFamily="2" charset="2"/>
              </a:rPr>
              <a:t></a:t>
            </a:r>
            <a:r>
              <a:rPr lang="en-US" sz="1600" dirty="0"/>
              <a:t> 0.870*XO2 </a:t>
            </a:r>
            <a:r>
              <a:rPr lang="en-US" sz="1600" dirty="0" smtClean="0"/>
              <a:t>+ 0.130*XO2N </a:t>
            </a:r>
            <a:r>
              <a:rPr lang="en-US" sz="1600" dirty="0"/>
              <a:t>+ 0.110*HO2 +</a:t>
            </a:r>
          </a:p>
          <a:p>
            <a:r>
              <a:rPr lang="en-US" sz="1600" dirty="0"/>
              <a:t>0.060*ALD2 – 0.110*PAR </a:t>
            </a:r>
            <a:r>
              <a:rPr lang="en-US" sz="1600" dirty="0" smtClean="0"/>
              <a:t>+ 0.760*ROR + 0.050*ALDX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96309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79821"/>
            <a:ext cx="10515600" cy="1016000"/>
          </a:xfrm>
        </p:spPr>
        <p:txBody>
          <a:bodyPr>
            <a:normAutofit/>
          </a:bodyPr>
          <a:lstStyle/>
          <a:p>
            <a:r>
              <a:rPr lang="en-US" sz="3000" dirty="0" smtClean="0">
                <a:solidFill>
                  <a:schemeClr val="accent5">
                    <a:lumMod val="75000"/>
                  </a:schemeClr>
                </a:solidFill>
              </a:rPr>
              <a:t>See Bill Carter’s talk at 2014 CMAS for more details……</a:t>
            </a:r>
            <a:endParaRPr lang="en-US" sz="3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43891" y="1514910"/>
            <a:ext cx="9088582" cy="5056908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866900" y="1912145"/>
            <a:ext cx="8458200" cy="4262437"/>
            <a:chOff x="1866900" y="1071564"/>
            <a:chExt cx="8458200" cy="4262437"/>
          </a:xfrm>
        </p:grpSpPr>
        <p:sp>
          <p:nvSpPr>
            <p:cNvPr id="4" name="Rectangle 2"/>
            <p:cNvSpPr txBox="1">
              <a:spLocks noChangeArrowheads="1"/>
            </p:cNvSpPr>
            <p:nvPr/>
          </p:nvSpPr>
          <p:spPr>
            <a:xfrm>
              <a:off x="1866900" y="1071564"/>
              <a:ext cx="8458200" cy="119062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en-US" sz="3600" dirty="0" smtClean="0"/>
                <a:t>Development of Gas-Phase Atmospheric Chemical Mechanisms</a:t>
              </a:r>
              <a:endParaRPr lang="en-US" altLang="en-US" sz="3600" dirty="0"/>
            </a:p>
          </p:txBody>
        </p:sp>
        <p:sp>
          <p:nvSpPr>
            <p:cNvPr id="5" name="Rectangle 3"/>
            <p:cNvSpPr txBox="1">
              <a:spLocks noChangeArrowheads="1"/>
            </p:cNvSpPr>
            <p:nvPr/>
          </p:nvSpPr>
          <p:spPr>
            <a:xfrm>
              <a:off x="1905000" y="3794126"/>
              <a:ext cx="7620000" cy="1539875"/>
            </a:xfrm>
            <a:prstGeom prst="rect">
              <a:avLst/>
            </a:prstGeom>
          </p:spPr>
          <p:txBody>
            <a:bodyPr>
              <a:normAutofit fontScale="77500" lnSpcReduction="2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FontTx/>
                <a:buNone/>
              </a:pPr>
              <a:r>
                <a:rPr lang="en-US" altLang="en-US" b="1" smtClean="0"/>
                <a:t>Overview</a:t>
              </a:r>
            </a:p>
            <a:p>
              <a:r>
                <a:rPr lang="en-US" altLang="en-US" smtClean="0"/>
                <a:t>Mechanism development objectives, evaluation, levels of detail</a:t>
              </a:r>
            </a:p>
            <a:p>
              <a:r>
                <a:rPr lang="en-US" altLang="en-US" smtClean="0"/>
                <a:t>SAPRC mechanisms: components, versions, updates</a:t>
              </a:r>
            </a:p>
            <a:p>
              <a:r>
                <a:rPr lang="en-US" altLang="en-US" smtClean="0"/>
                <a:t>Recommendations and thoughts on the future</a:t>
              </a:r>
            </a:p>
          </p:txBody>
        </p:sp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2514600" y="2286001"/>
              <a:ext cx="7467600" cy="1006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b="0"/>
                <a:t>William P. L. Carter</a:t>
              </a:r>
            </a:p>
            <a:p>
              <a:pPr eaLnBrk="1" hangingPunct="1"/>
              <a:r>
                <a:rPr lang="en-US" altLang="en-US" b="0"/>
                <a:t>University of California, Riverside, CA</a:t>
              </a:r>
            </a:p>
            <a:p>
              <a:pPr eaLnBrk="1" hangingPunct="1"/>
              <a:r>
                <a:rPr lang="en-US" altLang="en-US" b="0"/>
                <a:t>October 27, 2014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2420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1630" y="328324"/>
            <a:ext cx="9144000" cy="1016000"/>
          </a:xfrm>
        </p:spPr>
        <p:txBody>
          <a:bodyPr>
            <a:normAutofit/>
          </a:bodyPr>
          <a:lstStyle/>
          <a:p>
            <a:r>
              <a:rPr lang="en-US" sz="3000" dirty="0" smtClean="0">
                <a:solidFill>
                  <a:schemeClr val="accent5">
                    <a:lumMod val="75000"/>
                  </a:schemeClr>
                </a:solidFill>
              </a:rPr>
              <a:t>Problems common to all condensed chemical mechanisms </a:t>
            </a:r>
            <a:endParaRPr lang="en-US" sz="3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65406"/>
            <a:ext cx="10515600" cy="4270375"/>
          </a:xfrm>
        </p:spPr>
        <p:txBody>
          <a:bodyPr>
            <a:normAutofit/>
          </a:bodyPr>
          <a:lstStyle/>
          <a:p>
            <a:r>
              <a:rPr lang="en-US" sz="2200" dirty="0" smtClean="0"/>
              <a:t>Difficult to modify</a:t>
            </a:r>
          </a:p>
          <a:p>
            <a:pPr lvl="1">
              <a:buClr>
                <a:schemeClr val="accent2">
                  <a:lumMod val="75000"/>
                </a:schemeClr>
              </a:buClr>
              <a:buFont typeface="Calibri" panose="020F0502020204030204" pitchFamily="34" charset="0"/>
              <a:buChar char="→"/>
            </a:pPr>
            <a:r>
              <a:rPr lang="en-US" sz="2200" dirty="0" smtClean="0"/>
              <a:t>Hard to keep at state-of-the-science</a:t>
            </a:r>
          </a:p>
          <a:p>
            <a:pPr lvl="1">
              <a:buClr>
                <a:schemeClr val="accent2">
                  <a:lumMod val="75000"/>
                </a:schemeClr>
              </a:buClr>
              <a:buFont typeface="Calibri" panose="020F0502020204030204" pitchFamily="34" charset="0"/>
              <a:buChar char="→"/>
            </a:pPr>
            <a:r>
              <a:rPr lang="en-US" sz="2200" dirty="0" smtClean="0"/>
              <a:t>Hard to adapt to secondary aerosol formation, new species</a:t>
            </a:r>
          </a:p>
          <a:p>
            <a:r>
              <a:rPr lang="en-US" sz="2200" dirty="0" smtClean="0"/>
              <a:t>Rely largely on developer’s judgement</a:t>
            </a:r>
          </a:p>
          <a:p>
            <a:pPr lvl="1">
              <a:buClr>
                <a:srgbClr val="C00000"/>
              </a:buClr>
              <a:buFont typeface="Calibri" panose="020F0502020204030204" pitchFamily="34" charset="0"/>
              <a:buChar char="→"/>
            </a:pPr>
            <a:r>
              <a:rPr lang="en-US" sz="2200" dirty="0" smtClean="0"/>
              <a:t>Lack of transparency, documentation</a:t>
            </a:r>
          </a:p>
          <a:p>
            <a:r>
              <a:rPr lang="en-US" sz="2200" dirty="0" smtClean="0"/>
              <a:t>Hard to evaluate/compare</a:t>
            </a:r>
          </a:p>
          <a:p>
            <a:pPr lvl="1">
              <a:buClr>
                <a:srgbClr val="C00000"/>
              </a:buClr>
              <a:buFont typeface="Calibri" panose="020F0502020204030204" pitchFamily="34" charset="0"/>
              <a:buChar char="→"/>
            </a:pPr>
            <a:r>
              <a:rPr lang="en-US" sz="2200" dirty="0" smtClean="0"/>
              <a:t>Can’t measure condensed species</a:t>
            </a:r>
          </a:p>
          <a:p>
            <a:pPr lvl="1">
              <a:buClr>
                <a:srgbClr val="C00000"/>
              </a:buClr>
              <a:buFont typeface="Calibri" panose="020F0502020204030204" pitchFamily="34" charset="0"/>
              <a:buChar char="→"/>
            </a:pPr>
            <a:r>
              <a:rPr lang="en-US" sz="2200" dirty="0" smtClean="0"/>
              <a:t>Naming conventions differ</a:t>
            </a:r>
          </a:p>
          <a:p>
            <a:pPr lvl="1">
              <a:buClr>
                <a:srgbClr val="C00000"/>
              </a:buClr>
              <a:buFont typeface="Calibri" panose="020F0502020204030204" pitchFamily="34" charset="0"/>
              <a:buChar char="→"/>
            </a:pPr>
            <a:r>
              <a:rPr lang="en-US" sz="2200" dirty="0" smtClean="0"/>
              <a:t>Unclear protocol for evaluation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867702" y="5333643"/>
            <a:ext cx="6237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wouldn’t it be great if we could fix these?</a:t>
            </a: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0039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808018" y="-27504"/>
            <a:ext cx="10564091" cy="1016000"/>
          </a:xfrm>
        </p:spPr>
        <p:txBody>
          <a:bodyPr>
            <a:normAutofit/>
          </a:bodyPr>
          <a:lstStyle/>
          <a:p>
            <a:r>
              <a:rPr lang="en-US" sz="3000" dirty="0">
                <a:solidFill>
                  <a:schemeClr val="accent5">
                    <a:lumMod val="75000"/>
                  </a:schemeClr>
                </a:solidFill>
              </a:rPr>
              <a:t>Does it really matter </a:t>
            </a:r>
            <a:r>
              <a:rPr lang="en-US" sz="3000" dirty="0" smtClean="0">
                <a:solidFill>
                  <a:schemeClr val="accent5">
                    <a:lumMod val="75000"/>
                  </a:schemeClr>
                </a:solidFill>
              </a:rPr>
              <a:t>how the mechanism represents VOCs</a:t>
            </a:r>
            <a:r>
              <a:rPr lang="en-US" sz="3000" dirty="0">
                <a:solidFill>
                  <a:schemeClr val="accent5">
                    <a:lumMod val="75000"/>
                  </a:schemeClr>
                </a:solidFill>
              </a:rPr>
              <a:t>?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10" y="1499382"/>
            <a:ext cx="8884920" cy="48463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5410" y="914607"/>
            <a:ext cx="10755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Mean Bias and root mean square error in modeled ozone compared to monitored data, binned by observed values, daily 8-hr maximum ozone, over continental US, for July 1-14, </a:t>
            </a:r>
            <a:r>
              <a:rPr lang="en-US" sz="1600" dirty="0" smtClean="0"/>
              <a:t>2011. 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1420091" y="6345702"/>
            <a:ext cx="9109364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C00000"/>
                </a:solidFill>
              </a:rPr>
              <a:t>Vastly different mechanisms give similar predictions for current </a:t>
            </a:r>
            <a:r>
              <a:rPr lang="en-US" sz="2200" dirty="0" smtClean="0">
                <a:solidFill>
                  <a:srgbClr val="C00000"/>
                </a:solidFill>
              </a:rPr>
              <a:t>ozone</a:t>
            </a:r>
            <a:endParaRPr lang="en-US" sz="2200" dirty="0">
              <a:solidFill>
                <a:srgbClr val="C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213273" y="2133600"/>
            <a:ext cx="21197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CRI (early version)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CB05 (e51)</a:t>
            </a:r>
          </a:p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CB6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SAPRC07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35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R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2500" y="1676401"/>
            <a:ext cx="3810000" cy="3967776"/>
          </a:xfrm>
          <a:prstGeom prst="rect">
            <a:avLst/>
          </a:prstGeom>
        </p:spPr>
      </p:pic>
      <p:pic>
        <p:nvPicPr>
          <p:cNvPr id="4" name="Picture 3" descr="H2O2.png"/>
          <p:cNvPicPr>
            <a:picLocks noChangeAspect="1"/>
          </p:cNvPicPr>
          <p:nvPr/>
        </p:nvPicPr>
        <p:blipFill>
          <a:blip r:embed="rId3" cstate="print"/>
          <a:srcRect l="4312" t="7114" r="458" b="34197"/>
          <a:stretch>
            <a:fillRect/>
          </a:stretch>
        </p:blipFill>
        <p:spPr>
          <a:xfrm>
            <a:off x="5715000" y="2971800"/>
            <a:ext cx="4953000" cy="2514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85900" y="582350"/>
            <a:ext cx="4495800" cy="92333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CB05 and SAPRC07 even give similar response to emission controls (here for a 25% NOx reduction)</a:t>
            </a:r>
          </a:p>
        </p:txBody>
      </p:sp>
      <p:cxnSp>
        <p:nvCxnSpPr>
          <p:cNvPr id="7" name="Straight Arrow Connector 6"/>
          <p:cNvCxnSpPr/>
          <p:nvPr/>
        </p:nvCxnSpPr>
        <p:spPr bwMode="auto">
          <a:xfrm flipH="1">
            <a:off x="4876800" y="1524000"/>
            <a:ext cx="30480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6096000" y="1676401"/>
            <a:ext cx="4343400" cy="646331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But they can give different concentrations of intermediate species.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81200" y="5942660"/>
            <a:ext cx="8458200" cy="769441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C00000"/>
                </a:solidFill>
              </a:rPr>
              <a:t>The importance of having more detail in intermediate species will have implications when we look </a:t>
            </a:r>
            <a:r>
              <a:rPr lang="en-US" sz="2200" b="1" dirty="0">
                <a:solidFill>
                  <a:srgbClr val="C00000"/>
                </a:solidFill>
              </a:rPr>
              <a:t>beyond</a:t>
            </a:r>
            <a:r>
              <a:rPr lang="en-US" sz="2200" dirty="0">
                <a:solidFill>
                  <a:srgbClr val="C00000"/>
                </a:solidFill>
              </a:rPr>
              <a:t> ozone, NOx, organic and primary PM</a:t>
            </a:r>
          </a:p>
        </p:txBody>
      </p:sp>
      <p:sp>
        <p:nvSpPr>
          <p:cNvPr id="11" name="Oval 10"/>
          <p:cNvSpPr/>
          <p:nvPr/>
        </p:nvSpPr>
        <p:spPr bwMode="auto">
          <a:xfrm>
            <a:off x="1485900" y="2056032"/>
            <a:ext cx="2362200" cy="5334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Arial" charset="0"/>
                <a:ea typeface="ＭＳ Ｐゴシック" pitchFamily="84" charset="-128"/>
              </a:rPr>
              <a:t>~no points here</a:t>
            </a:r>
          </a:p>
        </p:txBody>
      </p:sp>
      <p:sp>
        <p:nvSpPr>
          <p:cNvPr id="14" name="Oval 13"/>
          <p:cNvSpPr/>
          <p:nvPr/>
        </p:nvSpPr>
        <p:spPr bwMode="auto">
          <a:xfrm rot="16200000">
            <a:off x="3486150" y="3657130"/>
            <a:ext cx="1600200" cy="5334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Arial" charset="0"/>
                <a:ea typeface="ＭＳ Ｐゴシック" pitchFamily="84" charset="-128"/>
              </a:rPr>
              <a:t>or here</a:t>
            </a:r>
          </a:p>
        </p:txBody>
      </p:sp>
      <p:sp>
        <p:nvSpPr>
          <p:cNvPr id="2" name="Down Arrow 1"/>
          <p:cNvSpPr/>
          <p:nvPr/>
        </p:nvSpPr>
        <p:spPr>
          <a:xfrm>
            <a:off x="7883236" y="609600"/>
            <a:ext cx="775855" cy="9144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770421" y="2658707"/>
            <a:ext cx="410112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Fractional difference in H</a:t>
            </a:r>
            <a:r>
              <a:rPr lang="en-US" sz="1600" baseline="-25000" dirty="0"/>
              <a:t>2</a:t>
            </a:r>
            <a:r>
              <a:rPr lang="en-US" sz="1600" dirty="0"/>
              <a:t>O</a:t>
            </a:r>
            <a:r>
              <a:rPr lang="en-US" sz="1600" baseline="-25000" dirty="0"/>
              <a:t>2</a:t>
            </a:r>
            <a:r>
              <a:rPr lang="en-US" sz="1600" dirty="0"/>
              <a:t>:  CB05-SAPRC07T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926966" y="2997261"/>
            <a:ext cx="308855" cy="23390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816953" y="2944504"/>
            <a:ext cx="481391" cy="248375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120" dirty="0" smtClean="0"/>
              <a:t>0.40</a:t>
            </a:r>
          </a:p>
          <a:p>
            <a:endParaRPr lang="en-US" sz="1120" dirty="0"/>
          </a:p>
          <a:p>
            <a:endParaRPr lang="en-US" sz="1120" dirty="0" smtClean="0"/>
          </a:p>
          <a:p>
            <a:r>
              <a:rPr lang="en-US" sz="1120" dirty="0" smtClean="0"/>
              <a:t>0.20</a:t>
            </a:r>
          </a:p>
          <a:p>
            <a:endParaRPr lang="en-US" sz="1120" dirty="0"/>
          </a:p>
          <a:p>
            <a:endParaRPr lang="en-US" sz="1120" dirty="0" smtClean="0"/>
          </a:p>
          <a:p>
            <a:r>
              <a:rPr lang="en-US" sz="1120" dirty="0" smtClean="0"/>
              <a:t>   0.</a:t>
            </a:r>
          </a:p>
          <a:p>
            <a:endParaRPr lang="en-US" sz="1120" dirty="0"/>
          </a:p>
          <a:p>
            <a:endParaRPr lang="en-US" sz="1120" dirty="0" smtClean="0"/>
          </a:p>
          <a:p>
            <a:r>
              <a:rPr lang="en-US" sz="1120" dirty="0" smtClean="0"/>
              <a:t>-0.2</a:t>
            </a:r>
          </a:p>
          <a:p>
            <a:endParaRPr lang="en-US" sz="1120" dirty="0"/>
          </a:p>
          <a:p>
            <a:endParaRPr lang="en-US" sz="1120" dirty="0" smtClean="0"/>
          </a:p>
          <a:p>
            <a:endParaRPr lang="en-US" sz="1120" dirty="0"/>
          </a:p>
          <a:p>
            <a:r>
              <a:rPr lang="en-US" sz="1120" dirty="0" smtClean="0"/>
              <a:t>-0.40</a:t>
            </a:r>
            <a:endParaRPr lang="en-US" sz="1120" dirty="0"/>
          </a:p>
        </p:txBody>
      </p:sp>
    </p:spTree>
    <p:extLst>
      <p:ext uri="{BB962C8B-B14F-4D97-AF65-F5344CB8AC3E}">
        <p14:creationId xmlns:p14="http://schemas.microsoft.com/office/powerpoint/2010/main" val="141657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.xml"/></Relationships>
</file>

<file path=customXml/_rels/item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.xml"/></Relationships>
</file>

<file path=customXml/_rels/item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.xml"/></Relationships>
</file>

<file path=customXml/_rels/item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.xml"/></Relationships>
</file>

<file path=customXml/_rels/item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.xml"/></Relationships>
</file>

<file path=customXml/_rels/item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.xml"/></Relationships>
</file>

<file path=customXml/_rels/item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.xml"/></Relationships>
</file>

<file path=customXml/_rels/item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.xml"/></Relationships>
</file>

<file path=customXml/_rels/item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.xml"/></Relationships>
</file>

<file path=customXml/_rels/item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.xml"/></Relationships>
</file>

<file path=customXml/_rels/item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.xml"/></Relationships>
</file>

<file path=customXml/_rels/item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10.xml><?xml version="1.0" encoding="utf-8"?>
<EsriMapsInfo xmlns="ESRI.ArcGIS.Mapping.OfficeIntegration.PowerPointInfo">
  <Version>Version1</Version>
  <RequiresSignIn>False</RequiresSignIn>
</EsriMapsInfo>
</file>

<file path=customXml/item11.xml><?xml version="1.0" encoding="utf-8"?>
<EsriMapsInfo xmlns="ESRI.ArcGIS.Mapping.OfficeIntegration.PowerPointInfo">
  <Version>Version1</Version>
  <RequiresSignIn>False</RequiresSignIn>
</EsriMapsInfo>
</file>

<file path=customXml/item12.xml><?xml version="1.0" encoding="utf-8"?>
<EsriMapsInfo xmlns="ESRI.ArcGIS.Mapping.OfficeIntegration.PowerPointInfo">
  <Version>Version1</Version>
  <RequiresSignIn>False</RequiresSignIn>
</EsriMapsInfo>
</file>

<file path=customXml/item13.xml><?xml version="1.0" encoding="utf-8"?>
<EsriMapsInfo xmlns="ESRI.ArcGIS.Mapping.OfficeIntegration.PowerPointInfo">
  <Version>Version1</Version>
  <RequiresSignIn>False</RequiresSignIn>
</EsriMapsInfo>
</file>

<file path=customXml/item14.xml><?xml version="1.0" encoding="utf-8"?>
<EsriMapsInfo xmlns="ESRI.ArcGIS.Mapping.OfficeIntegration.PowerPointInfo">
  <Version>Version1</Version>
  <RequiresSignIn>False</RequiresSignIn>
</EsriMapsInfo>
</file>

<file path=customXml/item15.xml><?xml version="1.0" encoding="utf-8"?>
<EsriMapsInfo xmlns="ESRI.ArcGIS.Mapping.OfficeIntegration.PowerPointInfo">
  <Version>Version1</Version>
  <RequiresSignIn>False</RequiresSignIn>
</EsriMapsInfo>
</file>

<file path=customXml/item16.xml><?xml version="1.0" encoding="utf-8"?>
<EsriMapsInfo xmlns="ESRI.ArcGIS.Mapping.OfficeIntegration.PowerPointInfo">
  <Version>Version1</Version>
  <RequiresSignIn>False</RequiresSignIn>
</EsriMapsInfo>
</file>

<file path=customXml/item17.xml><?xml version="1.0" encoding="utf-8"?>
<EsriMapsInfo xmlns="ESRI.ArcGIS.Mapping.OfficeIntegration.PowerPointInfo">
  <Version>Version1</Version>
  <RequiresSignIn>False</RequiresSignIn>
</EsriMapsInfo>
</file>

<file path=customXml/item18.xml><?xml version="1.0" encoding="utf-8"?>
<EsriMapsInfo xmlns="ESRI.ArcGIS.Mapping.OfficeIntegration.PowerPointInfo">
  <Version>Version1</Version>
  <RequiresSignIn>False</RequiresSignIn>
</EsriMapsInfo>
</file>

<file path=customXml/item19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20.xml><?xml version="1.0" encoding="utf-8"?>
<EsriMapsInfo xmlns="ESRI.ArcGIS.Mapping.OfficeIntegration.PowerPointInfo">
  <Version>Version1</Version>
  <RequiresSignIn>False</RequiresSignIn>
</EsriMapsInfo>
</file>

<file path=customXml/item21.xml><?xml version="1.0" encoding="utf-8"?>
<EsriMapsInfo xmlns="ESRI.ArcGIS.Mapping.OfficeIntegration.PowerPointInfo">
  <Version>Version1</Version>
  <RequiresSignIn>False</RequiresSignIn>
</EsriMapsInfo>
</file>

<file path=customXml/item22.xml><?xml version="1.0" encoding="utf-8"?>
<EsriMapsInfo xmlns="ESRI.ArcGIS.Mapping.OfficeIntegration.PowerPointInfo">
  <Version>Version1</Version>
  <RequiresSignIn>False</RequiresSignIn>
</EsriMapsInfo>
</file>

<file path=customXml/item23.xml><?xml version="1.0" encoding="utf-8"?>
<EsriMapsInfo xmlns="ESRI.ArcGIS.Mapping.OfficeIntegration.PowerPointInfo">
  <Version>Version1</Version>
  <RequiresSignIn>False</RequiresSignIn>
</EsriMapsInfo>
</file>

<file path=customXml/item24.xml><?xml version="1.0" encoding="utf-8"?>
<EsriMapsInfo xmlns="ESRI.ArcGIS.Mapping.OfficeIntegration.PowerPointInfo">
  <Version>Version1</Version>
  <RequiresSignIn>False</RequiresSignIn>
</EsriMapsInfo>
</file>

<file path=customXml/item25.xml><?xml version="1.0" encoding="utf-8"?>
<EsriMapsInfo xmlns="ESRI.ArcGIS.Mapping.OfficeIntegration.PowerPointInfo">
  <Version>Version1</Version>
  <RequiresSignIn>False</RequiresSignIn>
</EsriMapsInfo>
</file>

<file path=customXml/item26.xml><?xml version="1.0" encoding="utf-8"?>
<EsriMapsInfo xmlns="ESRI.ArcGIS.Mapping.OfficeIntegration.PowerPointInfo">
  <Version>Version1</Version>
  <RequiresSignIn>False</RequiresSignIn>
</EsriMapsInfo>
</file>

<file path=customXml/item27.xml><?xml version="1.0" encoding="utf-8"?>
<EsriMapsInfo xmlns="ESRI.ArcGIS.Mapping.OfficeIntegration.PowerPointInfo">
  <Version>Version1</Version>
  <RequiresSignIn>False</RequiresSignIn>
</EsriMapsInfo>
</file>

<file path=customXml/item28.xml><?xml version="1.0" encoding="utf-8"?>
<EsriMapsInfo xmlns="ESRI.ArcGIS.Mapping.OfficeIntegration.PowerPointInfo">
  <Version>Version1</Version>
  <RequiresSignIn>False</RequiresSignIn>
</EsriMapsInfo>
</file>

<file path=customXml/item29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30.xml><?xml version="1.0" encoding="utf-8"?>
<EsriMapsInfo xmlns="ESRI.ArcGIS.Mapping.OfficeIntegration.PowerPointInfo">
  <Version>Version1</Version>
  <RequiresSignIn>False</RequiresSignIn>
</EsriMapsInfo>
</file>

<file path=customXml/item31.xml><?xml version="1.0" encoding="utf-8"?>
<EsriMapsInfo xmlns="ESRI.ArcGIS.Mapping.OfficeIntegration.PowerPointInfo">
  <Version>Version1</Version>
  <RequiresSignIn>False</RequiresSignIn>
</EsriMapsInfo>
</file>

<file path=customXml/item32.xml><?xml version="1.0" encoding="utf-8"?>
<EsriMapsInfo xmlns="ESRI.ArcGIS.Mapping.OfficeIntegration.PowerPointInfo">
  <Version>Version1</Version>
  <RequiresSignIn>False</RequiresSignIn>
</EsriMapsInfo>
</file>

<file path=customXml/item33.xml><?xml version="1.0" encoding="utf-8"?>
<EsriMapsInfo xmlns="ESRI.ArcGIS.Mapping.OfficeIntegration.PowerPointInfo">
  <Version>Version1</Version>
  <RequiresSignIn>False</RequiresSignIn>
</EsriMapsInfo>
</file>

<file path=customXml/item34.xml><?xml version="1.0" encoding="utf-8"?>
<EsriMapsInfo xmlns="ESRI.ArcGIS.Mapping.OfficeIntegration.PowerPointInfo">
  <Version>Version1</Version>
  <RequiresSignIn>False</RequiresSignIn>
</EsriMapsInfo>
</file>

<file path=customXml/item35.xml><?xml version="1.0" encoding="utf-8"?>
<EsriMapsInfo xmlns="ESRI.ArcGIS.Mapping.OfficeIntegration.PowerPointInfo">
  <Version>Version1</Version>
  <RequiresSignIn>False</RequiresSignIn>
</EsriMapsInfo>
</file>

<file path=customXml/item36.xml><?xml version="1.0" encoding="utf-8"?>
<EsriMapsInfo xmlns="ESRI.ArcGIS.Mapping.OfficeIntegration.PowerPointInfo">
  <Version>Version1</Version>
  <RequiresSignIn>False</RequiresSignIn>
</EsriMapsInfo>
</file>

<file path=customXml/item37.xml><?xml version="1.0" encoding="utf-8"?>
<EsriMapsInfo xmlns="ESRI.ArcGIS.Mapping.OfficeIntegration.PowerPointInfo">
  <Version>Version1</Version>
  <RequiresSignIn>False</RequiresSignIn>
</EsriMapsInfo>
</file>

<file path=customXml/item38.xml><?xml version="1.0" encoding="utf-8"?>
<EsriMapsInfo xmlns="ESRI.ArcGIS.Mapping.OfficeIntegration.PowerPointInfo">
  <Version>Version1</Version>
  <RequiresSignIn>False</RequiresSignIn>
</EsriMapsInfo>
</file>

<file path=customXml/item39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40.xml><?xml version="1.0" encoding="utf-8"?>
<EsriMapsInfo xmlns="ESRI.ArcGIS.Mapping.OfficeIntegration.PowerPointInfo">
  <Version>Version1</Version>
  <RequiresSignIn>False</RequiresSignIn>
</EsriMapsInfo>
</file>

<file path=customXml/item41.xml><?xml version="1.0" encoding="utf-8"?>
<EsriMapsInfo xmlns="ESRI.ArcGIS.Mapping.OfficeIntegration.PowerPointInfo">
  <Version>Version1</Version>
  <RequiresSignIn>False</RequiresSignIn>
</EsriMapsInfo>
</file>

<file path=customXml/item42.xml><?xml version="1.0" encoding="utf-8"?>
<EsriMapsInfo xmlns="ESRI.ArcGIS.Mapping.OfficeIntegration.PowerPointInfo">
  <Version>Version1</Version>
  <RequiresSignIn>False</RequiresSignIn>
</EsriMapsInfo>
</file>

<file path=customXml/item43.xml><?xml version="1.0" encoding="utf-8"?>
<EsriMapsInfo xmlns="ESRI.ArcGIS.Mapping.OfficeIntegration.PowerPointInfo">
  <Version>Version1</Version>
  <RequiresSignIn>False</RequiresSignIn>
</EsriMapsInfo>
</file>

<file path=customXml/item44.xml><?xml version="1.0" encoding="utf-8"?>
<EsriMapsInfo xmlns="ESRI.ArcGIS.Mapping.OfficeIntegration.PowerPointInfo">
  <Version>Version1</Version>
  <RequiresSignIn>False</RequiresSignIn>
</EsriMapsInfo>
</file>

<file path=customXml/item45.xml><?xml version="1.0" encoding="utf-8"?>
<EsriMapsInfo xmlns="ESRI.ArcGIS.Mapping.OfficeIntegration.PowerPointInfo">
  <Version>Version1</Version>
  <RequiresSignIn>False</RequiresSignIn>
</EsriMapsInfo>
</file>

<file path=customXml/item46.xml><?xml version="1.0" encoding="utf-8"?>
<EsriMapsInfo xmlns="ESRI.ArcGIS.Mapping.OfficeIntegration.PowerPointInfo">
  <Version>Version1</Version>
  <RequiresSignIn>False</RequiresSignIn>
</EsriMapsInfo>
</file>

<file path=customXml/item47.xml><?xml version="1.0" encoding="utf-8"?>
<EsriMapsInfo xmlns="ESRI.ArcGIS.Mapping.OfficeIntegration.PowerPointInfo">
  <Version>Version1</Version>
  <RequiresSignIn>False</RequiresSignIn>
</EsriMapsInfo>
</file>

<file path=customXml/item48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EsriMapsInfo xmlns="ESRI.ArcGIS.Mapping.OfficeIntegration.PowerPointInfo">
  <Version>Version1</Version>
  <RequiresSignIn>False</RequiresSignIn>
</EsriMapsInfo>
</file>

<file path=customXml/item6.xml><?xml version="1.0" encoding="utf-8"?>
<EsriMapsInfo xmlns="ESRI.ArcGIS.Mapping.OfficeIntegration.PowerPointInfo">
  <Version>Version1</Version>
  <RequiresSignIn>False</RequiresSignIn>
</EsriMapsInfo>
</file>

<file path=customXml/item7.xml><?xml version="1.0" encoding="utf-8"?>
<EsriMapsInfo xmlns="ESRI.ArcGIS.Mapping.OfficeIntegration.PowerPointInfo">
  <Version>Version1</Version>
  <RequiresSignIn>False</RequiresSignIn>
</EsriMapsInfo>
</file>

<file path=customXml/item8.xml><?xml version="1.0" encoding="utf-8"?>
<EsriMapsInfo xmlns="ESRI.ArcGIS.Mapping.OfficeIntegration.PowerPointInfo">
  <Version>Version1</Version>
  <RequiresSignIn>False</RequiresSignIn>
</EsriMapsInfo>
</file>

<file path=customXml/item9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FDB5E64F-0B64-4555-B0B4-4F79276DC729}">
  <ds:schemaRefs>
    <ds:schemaRef ds:uri="ESRI.ArcGIS.Mapping.OfficeIntegration.PowerPointInfo"/>
  </ds:schemaRefs>
</ds:datastoreItem>
</file>

<file path=customXml/itemProps10.xml><?xml version="1.0" encoding="utf-8"?>
<ds:datastoreItem xmlns:ds="http://schemas.openxmlformats.org/officeDocument/2006/customXml" ds:itemID="{99DF5F2C-51FB-4003-A207-C59F8D96894D}">
  <ds:schemaRefs>
    <ds:schemaRef ds:uri="ESRI.ArcGIS.Mapping.OfficeIntegration.PowerPointInfo"/>
  </ds:schemaRefs>
</ds:datastoreItem>
</file>

<file path=customXml/itemProps11.xml><?xml version="1.0" encoding="utf-8"?>
<ds:datastoreItem xmlns:ds="http://schemas.openxmlformats.org/officeDocument/2006/customXml" ds:itemID="{BB23A93B-E39C-4182-BFA1-303E3649045F}">
  <ds:schemaRefs>
    <ds:schemaRef ds:uri="ESRI.ArcGIS.Mapping.OfficeIntegration.PowerPointInfo"/>
  </ds:schemaRefs>
</ds:datastoreItem>
</file>

<file path=customXml/itemProps12.xml><?xml version="1.0" encoding="utf-8"?>
<ds:datastoreItem xmlns:ds="http://schemas.openxmlformats.org/officeDocument/2006/customXml" ds:itemID="{8BF1D1CA-35B6-4778-BF6B-DCAC95F9DE6F}">
  <ds:schemaRefs>
    <ds:schemaRef ds:uri="ESRI.ArcGIS.Mapping.OfficeIntegration.PowerPointInfo"/>
  </ds:schemaRefs>
</ds:datastoreItem>
</file>

<file path=customXml/itemProps13.xml><?xml version="1.0" encoding="utf-8"?>
<ds:datastoreItem xmlns:ds="http://schemas.openxmlformats.org/officeDocument/2006/customXml" ds:itemID="{901413E5-619D-4313-9E7F-B864BEC3D974}">
  <ds:schemaRefs>
    <ds:schemaRef ds:uri="ESRI.ArcGIS.Mapping.OfficeIntegration.PowerPointInfo"/>
  </ds:schemaRefs>
</ds:datastoreItem>
</file>

<file path=customXml/itemProps14.xml><?xml version="1.0" encoding="utf-8"?>
<ds:datastoreItem xmlns:ds="http://schemas.openxmlformats.org/officeDocument/2006/customXml" ds:itemID="{A6F8A8C9-6478-40E0-9175-4CED2AF3A716}">
  <ds:schemaRefs>
    <ds:schemaRef ds:uri="ESRI.ArcGIS.Mapping.OfficeIntegration.PowerPointInfo"/>
  </ds:schemaRefs>
</ds:datastoreItem>
</file>

<file path=customXml/itemProps15.xml><?xml version="1.0" encoding="utf-8"?>
<ds:datastoreItem xmlns:ds="http://schemas.openxmlformats.org/officeDocument/2006/customXml" ds:itemID="{7EFF5B06-2FAA-4272-B77A-F78C5365DF90}">
  <ds:schemaRefs>
    <ds:schemaRef ds:uri="ESRI.ArcGIS.Mapping.OfficeIntegration.PowerPointInfo"/>
  </ds:schemaRefs>
</ds:datastoreItem>
</file>

<file path=customXml/itemProps16.xml><?xml version="1.0" encoding="utf-8"?>
<ds:datastoreItem xmlns:ds="http://schemas.openxmlformats.org/officeDocument/2006/customXml" ds:itemID="{055BC6AF-71E0-437D-9C87-AF44F629E30A}">
  <ds:schemaRefs>
    <ds:schemaRef ds:uri="ESRI.ArcGIS.Mapping.OfficeIntegration.PowerPointInfo"/>
  </ds:schemaRefs>
</ds:datastoreItem>
</file>

<file path=customXml/itemProps17.xml><?xml version="1.0" encoding="utf-8"?>
<ds:datastoreItem xmlns:ds="http://schemas.openxmlformats.org/officeDocument/2006/customXml" ds:itemID="{60510352-9289-4B70-90F0-84CFFBE700F5}">
  <ds:schemaRefs>
    <ds:schemaRef ds:uri="ESRI.ArcGIS.Mapping.OfficeIntegration.PowerPointInfo"/>
  </ds:schemaRefs>
</ds:datastoreItem>
</file>

<file path=customXml/itemProps18.xml><?xml version="1.0" encoding="utf-8"?>
<ds:datastoreItem xmlns:ds="http://schemas.openxmlformats.org/officeDocument/2006/customXml" ds:itemID="{B76D193F-7043-4014-9B13-8BD19F15DE5C}">
  <ds:schemaRefs>
    <ds:schemaRef ds:uri="ESRI.ArcGIS.Mapping.OfficeIntegration.PowerPointInfo"/>
  </ds:schemaRefs>
</ds:datastoreItem>
</file>

<file path=customXml/itemProps19.xml><?xml version="1.0" encoding="utf-8"?>
<ds:datastoreItem xmlns:ds="http://schemas.openxmlformats.org/officeDocument/2006/customXml" ds:itemID="{94DB8A32-5423-4CB0-B135-AA430CADD4E3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A88D4330-DD2D-4024-8665-422F6D4E1576}">
  <ds:schemaRefs>
    <ds:schemaRef ds:uri="ESRI.ArcGIS.Mapping.OfficeIntegration.PowerPointInfo"/>
  </ds:schemaRefs>
</ds:datastoreItem>
</file>

<file path=customXml/itemProps20.xml><?xml version="1.0" encoding="utf-8"?>
<ds:datastoreItem xmlns:ds="http://schemas.openxmlformats.org/officeDocument/2006/customXml" ds:itemID="{D81FDF9B-A9A9-419A-885F-930FE9AEF62F}">
  <ds:schemaRefs>
    <ds:schemaRef ds:uri="ESRI.ArcGIS.Mapping.OfficeIntegration.PowerPointInfo"/>
  </ds:schemaRefs>
</ds:datastoreItem>
</file>

<file path=customXml/itemProps21.xml><?xml version="1.0" encoding="utf-8"?>
<ds:datastoreItem xmlns:ds="http://schemas.openxmlformats.org/officeDocument/2006/customXml" ds:itemID="{973A17A5-D85B-4258-BF61-E2C8E62017CC}">
  <ds:schemaRefs>
    <ds:schemaRef ds:uri="ESRI.ArcGIS.Mapping.OfficeIntegration.PowerPointInfo"/>
  </ds:schemaRefs>
</ds:datastoreItem>
</file>

<file path=customXml/itemProps22.xml><?xml version="1.0" encoding="utf-8"?>
<ds:datastoreItem xmlns:ds="http://schemas.openxmlformats.org/officeDocument/2006/customXml" ds:itemID="{4F5B801E-184D-44A4-A430-882D583F6013}">
  <ds:schemaRefs>
    <ds:schemaRef ds:uri="ESRI.ArcGIS.Mapping.OfficeIntegration.PowerPointInfo"/>
  </ds:schemaRefs>
</ds:datastoreItem>
</file>

<file path=customXml/itemProps23.xml><?xml version="1.0" encoding="utf-8"?>
<ds:datastoreItem xmlns:ds="http://schemas.openxmlformats.org/officeDocument/2006/customXml" ds:itemID="{5ACE22A0-99D2-4F29-9B85-551F249D9EC6}">
  <ds:schemaRefs>
    <ds:schemaRef ds:uri="ESRI.ArcGIS.Mapping.OfficeIntegration.PowerPointInfo"/>
  </ds:schemaRefs>
</ds:datastoreItem>
</file>

<file path=customXml/itemProps24.xml><?xml version="1.0" encoding="utf-8"?>
<ds:datastoreItem xmlns:ds="http://schemas.openxmlformats.org/officeDocument/2006/customXml" ds:itemID="{E9107347-2690-4263-B10C-71EB9DAD0C7F}">
  <ds:schemaRefs>
    <ds:schemaRef ds:uri="ESRI.ArcGIS.Mapping.OfficeIntegration.PowerPointInfo"/>
  </ds:schemaRefs>
</ds:datastoreItem>
</file>

<file path=customXml/itemProps25.xml><?xml version="1.0" encoding="utf-8"?>
<ds:datastoreItem xmlns:ds="http://schemas.openxmlformats.org/officeDocument/2006/customXml" ds:itemID="{E42B6CEE-1A91-47B5-B303-90C7FEBC9E45}">
  <ds:schemaRefs>
    <ds:schemaRef ds:uri="ESRI.ArcGIS.Mapping.OfficeIntegration.PowerPointInfo"/>
  </ds:schemaRefs>
</ds:datastoreItem>
</file>

<file path=customXml/itemProps26.xml><?xml version="1.0" encoding="utf-8"?>
<ds:datastoreItem xmlns:ds="http://schemas.openxmlformats.org/officeDocument/2006/customXml" ds:itemID="{61D11C97-1112-4D12-BEE5-7A2865566AF8}">
  <ds:schemaRefs>
    <ds:schemaRef ds:uri="ESRI.ArcGIS.Mapping.OfficeIntegration.PowerPointInfo"/>
  </ds:schemaRefs>
</ds:datastoreItem>
</file>

<file path=customXml/itemProps27.xml><?xml version="1.0" encoding="utf-8"?>
<ds:datastoreItem xmlns:ds="http://schemas.openxmlformats.org/officeDocument/2006/customXml" ds:itemID="{1D8B2467-036E-453D-AAA7-988648687E56}">
  <ds:schemaRefs>
    <ds:schemaRef ds:uri="ESRI.ArcGIS.Mapping.OfficeIntegration.PowerPointInfo"/>
  </ds:schemaRefs>
</ds:datastoreItem>
</file>

<file path=customXml/itemProps28.xml><?xml version="1.0" encoding="utf-8"?>
<ds:datastoreItem xmlns:ds="http://schemas.openxmlformats.org/officeDocument/2006/customXml" ds:itemID="{C20F2E1E-968F-4228-8F24-561726DBE226}">
  <ds:schemaRefs>
    <ds:schemaRef ds:uri="ESRI.ArcGIS.Mapping.OfficeIntegration.PowerPointInfo"/>
  </ds:schemaRefs>
</ds:datastoreItem>
</file>

<file path=customXml/itemProps29.xml><?xml version="1.0" encoding="utf-8"?>
<ds:datastoreItem xmlns:ds="http://schemas.openxmlformats.org/officeDocument/2006/customXml" ds:itemID="{02C8940B-1475-4422-ADC7-62E2DFFF228E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99D0F2AD-0711-4689-8D62-0C365FD11CE6}">
  <ds:schemaRefs>
    <ds:schemaRef ds:uri="ESRI.ArcGIS.Mapping.OfficeIntegration.PowerPointInfo"/>
  </ds:schemaRefs>
</ds:datastoreItem>
</file>

<file path=customXml/itemProps30.xml><?xml version="1.0" encoding="utf-8"?>
<ds:datastoreItem xmlns:ds="http://schemas.openxmlformats.org/officeDocument/2006/customXml" ds:itemID="{DCC82EA1-CBA5-41C7-B2B0-5EA6925DC097}">
  <ds:schemaRefs>
    <ds:schemaRef ds:uri="ESRI.ArcGIS.Mapping.OfficeIntegration.PowerPointInfo"/>
  </ds:schemaRefs>
</ds:datastoreItem>
</file>

<file path=customXml/itemProps31.xml><?xml version="1.0" encoding="utf-8"?>
<ds:datastoreItem xmlns:ds="http://schemas.openxmlformats.org/officeDocument/2006/customXml" ds:itemID="{62049517-C492-486A-AA6F-6A24230AF369}">
  <ds:schemaRefs>
    <ds:schemaRef ds:uri="ESRI.ArcGIS.Mapping.OfficeIntegration.PowerPointInfo"/>
  </ds:schemaRefs>
</ds:datastoreItem>
</file>

<file path=customXml/itemProps32.xml><?xml version="1.0" encoding="utf-8"?>
<ds:datastoreItem xmlns:ds="http://schemas.openxmlformats.org/officeDocument/2006/customXml" ds:itemID="{E51B1564-0C7F-4C62-9975-3D9F1ADE69B3}">
  <ds:schemaRefs>
    <ds:schemaRef ds:uri="ESRI.ArcGIS.Mapping.OfficeIntegration.PowerPointInfo"/>
  </ds:schemaRefs>
</ds:datastoreItem>
</file>

<file path=customXml/itemProps33.xml><?xml version="1.0" encoding="utf-8"?>
<ds:datastoreItem xmlns:ds="http://schemas.openxmlformats.org/officeDocument/2006/customXml" ds:itemID="{C4C54369-DAC5-489A-97CD-172138BF0F8C}">
  <ds:schemaRefs>
    <ds:schemaRef ds:uri="ESRI.ArcGIS.Mapping.OfficeIntegration.PowerPointInfo"/>
  </ds:schemaRefs>
</ds:datastoreItem>
</file>

<file path=customXml/itemProps34.xml><?xml version="1.0" encoding="utf-8"?>
<ds:datastoreItem xmlns:ds="http://schemas.openxmlformats.org/officeDocument/2006/customXml" ds:itemID="{C02718E9-3CFC-417C-99F8-C38A8B9D5699}">
  <ds:schemaRefs>
    <ds:schemaRef ds:uri="ESRI.ArcGIS.Mapping.OfficeIntegration.PowerPointInfo"/>
  </ds:schemaRefs>
</ds:datastoreItem>
</file>

<file path=customXml/itemProps35.xml><?xml version="1.0" encoding="utf-8"?>
<ds:datastoreItem xmlns:ds="http://schemas.openxmlformats.org/officeDocument/2006/customXml" ds:itemID="{8CAA12AF-DAD2-4CCC-8B32-D9972C50568F}">
  <ds:schemaRefs>
    <ds:schemaRef ds:uri="ESRI.ArcGIS.Mapping.OfficeIntegration.PowerPointInfo"/>
  </ds:schemaRefs>
</ds:datastoreItem>
</file>

<file path=customXml/itemProps36.xml><?xml version="1.0" encoding="utf-8"?>
<ds:datastoreItem xmlns:ds="http://schemas.openxmlformats.org/officeDocument/2006/customXml" ds:itemID="{0FA5B2FF-EFEE-42DA-AAD5-C303C57D2728}">
  <ds:schemaRefs>
    <ds:schemaRef ds:uri="ESRI.ArcGIS.Mapping.OfficeIntegration.PowerPointInfo"/>
  </ds:schemaRefs>
</ds:datastoreItem>
</file>

<file path=customXml/itemProps37.xml><?xml version="1.0" encoding="utf-8"?>
<ds:datastoreItem xmlns:ds="http://schemas.openxmlformats.org/officeDocument/2006/customXml" ds:itemID="{2FAA7571-9BB8-4A64-A036-AD92B1EC7D5B}">
  <ds:schemaRefs>
    <ds:schemaRef ds:uri="ESRI.ArcGIS.Mapping.OfficeIntegration.PowerPointInfo"/>
  </ds:schemaRefs>
</ds:datastoreItem>
</file>

<file path=customXml/itemProps38.xml><?xml version="1.0" encoding="utf-8"?>
<ds:datastoreItem xmlns:ds="http://schemas.openxmlformats.org/officeDocument/2006/customXml" ds:itemID="{4C2F94C2-1CDB-429F-9F85-C9052D048EBD}">
  <ds:schemaRefs>
    <ds:schemaRef ds:uri="ESRI.ArcGIS.Mapping.OfficeIntegration.PowerPointInfo"/>
  </ds:schemaRefs>
</ds:datastoreItem>
</file>

<file path=customXml/itemProps39.xml><?xml version="1.0" encoding="utf-8"?>
<ds:datastoreItem xmlns:ds="http://schemas.openxmlformats.org/officeDocument/2006/customXml" ds:itemID="{94F693C4-3CA7-4B39-8BDE-308B7A8BB797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3EDEC813-0C09-4154-BBE9-BBF6865B6F96}">
  <ds:schemaRefs>
    <ds:schemaRef ds:uri="ESRI.ArcGIS.Mapping.OfficeIntegration.PowerPointInfo"/>
  </ds:schemaRefs>
</ds:datastoreItem>
</file>

<file path=customXml/itemProps40.xml><?xml version="1.0" encoding="utf-8"?>
<ds:datastoreItem xmlns:ds="http://schemas.openxmlformats.org/officeDocument/2006/customXml" ds:itemID="{EB26AB24-788E-4D0E-A492-0D525ECB7270}">
  <ds:schemaRefs>
    <ds:schemaRef ds:uri="ESRI.ArcGIS.Mapping.OfficeIntegration.PowerPointInfo"/>
  </ds:schemaRefs>
</ds:datastoreItem>
</file>

<file path=customXml/itemProps41.xml><?xml version="1.0" encoding="utf-8"?>
<ds:datastoreItem xmlns:ds="http://schemas.openxmlformats.org/officeDocument/2006/customXml" ds:itemID="{F36D98FD-5DC4-4511-A67F-72063AC61AB7}">
  <ds:schemaRefs>
    <ds:schemaRef ds:uri="ESRI.ArcGIS.Mapping.OfficeIntegration.PowerPointInfo"/>
  </ds:schemaRefs>
</ds:datastoreItem>
</file>

<file path=customXml/itemProps42.xml><?xml version="1.0" encoding="utf-8"?>
<ds:datastoreItem xmlns:ds="http://schemas.openxmlformats.org/officeDocument/2006/customXml" ds:itemID="{AA6DE08B-FB18-4B02-973E-99A531FECDD6}">
  <ds:schemaRefs>
    <ds:schemaRef ds:uri="ESRI.ArcGIS.Mapping.OfficeIntegration.PowerPointInfo"/>
  </ds:schemaRefs>
</ds:datastoreItem>
</file>

<file path=customXml/itemProps43.xml><?xml version="1.0" encoding="utf-8"?>
<ds:datastoreItem xmlns:ds="http://schemas.openxmlformats.org/officeDocument/2006/customXml" ds:itemID="{45944D03-1AE9-4DBD-BDC4-BE0C15904A43}">
  <ds:schemaRefs>
    <ds:schemaRef ds:uri="ESRI.ArcGIS.Mapping.OfficeIntegration.PowerPointInfo"/>
  </ds:schemaRefs>
</ds:datastoreItem>
</file>

<file path=customXml/itemProps44.xml><?xml version="1.0" encoding="utf-8"?>
<ds:datastoreItem xmlns:ds="http://schemas.openxmlformats.org/officeDocument/2006/customXml" ds:itemID="{5D8DD233-2741-4224-8DCF-F4F11BF4B083}">
  <ds:schemaRefs>
    <ds:schemaRef ds:uri="ESRI.ArcGIS.Mapping.OfficeIntegration.PowerPointInfo"/>
  </ds:schemaRefs>
</ds:datastoreItem>
</file>

<file path=customXml/itemProps45.xml><?xml version="1.0" encoding="utf-8"?>
<ds:datastoreItem xmlns:ds="http://schemas.openxmlformats.org/officeDocument/2006/customXml" ds:itemID="{D5A0078B-E244-46CE-9BD1-6B5786F71287}">
  <ds:schemaRefs>
    <ds:schemaRef ds:uri="ESRI.ArcGIS.Mapping.OfficeIntegration.PowerPointInfo"/>
  </ds:schemaRefs>
</ds:datastoreItem>
</file>

<file path=customXml/itemProps46.xml><?xml version="1.0" encoding="utf-8"?>
<ds:datastoreItem xmlns:ds="http://schemas.openxmlformats.org/officeDocument/2006/customXml" ds:itemID="{71C153FC-827D-4341-AA73-9764F4350633}">
  <ds:schemaRefs>
    <ds:schemaRef ds:uri="ESRI.ArcGIS.Mapping.OfficeIntegration.PowerPointInfo"/>
  </ds:schemaRefs>
</ds:datastoreItem>
</file>

<file path=customXml/itemProps47.xml><?xml version="1.0" encoding="utf-8"?>
<ds:datastoreItem xmlns:ds="http://schemas.openxmlformats.org/officeDocument/2006/customXml" ds:itemID="{00C93066-D9E4-4991-B0A6-BCEFE6EA2308}">
  <ds:schemaRefs>
    <ds:schemaRef ds:uri="ESRI.ArcGIS.Mapping.OfficeIntegration.PowerPointInfo"/>
  </ds:schemaRefs>
</ds:datastoreItem>
</file>

<file path=customXml/itemProps48.xml><?xml version="1.0" encoding="utf-8"?>
<ds:datastoreItem xmlns:ds="http://schemas.openxmlformats.org/officeDocument/2006/customXml" ds:itemID="{FD017E9D-B7DE-4F93-9257-6D788FB06383}">
  <ds:schemaRefs>
    <ds:schemaRef ds:uri="ESRI.ArcGIS.Mapping.OfficeIntegration.PowerPointInfo"/>
  </ds:schemaRefs>
</ds:datastoreItem>
</file>

<file path=customXml/itemProps5.xml><?xml version="1.0" encoding="utf-8"?>
<ds:datastoreItem xmlns:ds="http://schemas.openxmlformats.org/officeDocument/2006/customXml" ds:itemID="{9EDC1468-00D4-40D2-8B80-0177B822E74D}">
  <ds:schemaRefs>
    <ds:schemaRef ds:uri="ESRI.ArcGIS.Mapping.OfficeIntegration.PowerPointInfo"/>
  </ds:schemaRefs>
</ds:datastoreItem>
</file>

<file path=customXml/itemProps6.xml><?xml version="1.0" encoding="utf-8"?>
<ds:datastoreItem xmlns:ds="http://schemas.openxmlformats.org/officeDocument/2006/customXml" ds:itemID="{371241C1-8E56-46FD-AB3B-115055C94659}">
  <ds:schemaRefs>
    <ds:schemaRef ds:uri="ESRI.ArcGIS.Mapping.OfficeIntegration.PowerPointInfo"/>
  </ds:schemaRefs>
</ds:datastoreItem>
</file>

<file path=customXml/itemProps7.xml><?xml version="1.0" encoding="utf-8"?>
<ds:datastoreItem xmlns:ds="http://schemas.openxmlformats.org/officeDocument/2006/customXml" ds:itemID="{9D002519-8BFB-4A37-8006-614919B90CDB}">
  <ds:schemaRefs>
    <ds:schemaRef ds:uri="ESRI.ArcGIS.Mapping.OfficeIntegration.PowerPointInfo"/>
  </ds:schemaRefs>
</ds:datastoreItem>
</file>

<file path=customXml/itemProps8.xml><?xml version="1.0" encoding="utf-8"?>
<ds:datastoreItem xmlns:ds="http://schemas.openxmlformats.org/officeDocument/2006/customXml" ds:itemID="{5C6A1AE8-0C7F-4216-89FC-900055A74542}">
  <ds:schemaRefs>
    <ds:schemaRef ds:uri="ESRI.ArcGIS.Mapping.OfficeIntegration.PowerPointInfo"/>
  </ds:schemaRefs>
</ds:datastoreItem>
</file>

<file path=customXml/itemProps9.xml><?xml version="1.0" encoding="utf-8"?>
<ds:datastoreItem xmlns:ds="http://schemas.openxmlformats.org/officeDocument/2006/customXml" ds:itemID="{F4D5C840-08A6-42E1-9A6C-A8BA16E3D6FC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3608</TotalTime>
  <Words>1567</Words>
  <Application>Microsoft Office PowerPoint</Application>
  <PresentationFormat>Widescreen</PresentationFormat>
  <Paragraphs>282</Paragraphs>
  <Slides>20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ＭＳ Ｐゴシック</vt:lpstr>
      <vt:lpstr>Arial</vt:lpstr>
      <vt:lpstr>Calibri</vt:lpstr>
      <vt:lpstr>Calibri Light</vt:lpstr>
      <vt:lpstr>Cambria Math</vt:lpstr>
      <vt:lpstr>Symbol</vt:lpstr>
      <vt:lpstr>Wingdings</vt:lpstr>
      <vt:lpstr>Office Theme</vt:lpstr>
      <vt:lpstr>CS ChemDraw Drawing</vt:lpstr>
      <vt:lpstr>How do we improve the treatment of atmospheric photochemistry in future air quality models?</vt:lpstr>
      <vt:lpstr> Atmospheric chemistry in AQMs must account for robust integration across media/phases and address many issues</vt:lpstr>
      <vt:lpstr>What I’m going to talk about </vt:lpstr>
      <vt:lpstr>The problem with modeling atmospheric photochemistry is that there are so many organics</vt:lpstr>
      <vt:lpstr>Ways to treat 50,000,000 VOCs in Air Quality Models</vt:lpstr>
      <vt:lpstr>See Bill Carter’s talk at 2014 CMAS for more details……</vt:lpstr>
      <vt:lpstr>Problems common to all condensed chemical mechanisms </vt:lpstr>
      <vt:lpstr>Does it really matter how the mechanism represents VOCs? </vt:lpstr>
      <vt:lpstr>PowerPoint Presentation</vt:lpstr>
      <vt:lpstr>PowerPoint Presentation</vt:lpstr>
      <vt:lpstr>PowerPoint Presentation</vt:lpstr>
      <vt:lpstr>Differences in intermediates can influence secondary organic aerosol formation</vt:lpstr>
      <vt:lpstr>Another example of differences: vertical profiles of alkylnitrates compared to aircraft data in DISCOVER-AQ (Baltimore)</vt:lpstr>
      <vt:lpstr>Errors in alkylnitrates can propagate to errors in criteria pollutants and deposition</vt:lpstr>
      <vt:lpstr>PowerPoint Presentation</vt:lpstr>
      <vt:lpstr>Prototype for future mechanisms</vt:lpstr>
      <vt:lpstr>Components of the prototype:  New research findings</vt:lpstr>
      <vt:lpstr>Components of the prototype:  detailed mechanisms</vt:lpstr>
      <vt:lpstr>Components of the prototype:  condensation techniques</vt:lpstr>
      <vt:lpstr>Possible Futures for chemical mechanisms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Line 1 Presentation Title Line 2</dc:title>
  <dc:creator>Tarpley, Keith</dc:creator>
  <cp:lastModifiedBy>Luecken, Deborah</cp:lastModifiedBy>
  <cp:revision>178</cp:revision>
  <cp:lastPrinted>2016-10-21T19:48:58Z</cp:lastPrinted>
  <dcterms:created xsi:type="dcterms:W3CDTF">2016-06-28T18:46:10Z</dcterms:created>
  <dcterms:modified xsi:type="dcterms:W3CDTF">2016-10-24T01:14:36Z</dcterms:modified>
</cp:coreProperties>
</file>