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97"/>
  </p:sldMasterIdLst>
  <p:notesMasterIdLst>
    <p:notesMasterId r:id="rId110"/>
  </p:notesMasterIdLst>
  <p:handoutMasterIdLst>
    <p:handoutMasterId r:id="rId111"/>
  </p:handoutMasterIdLst>
  <p:sldIdLst>
    <p:sldId id="256" r:id="rId98"/>
    <p:sldId id="522" r:id="rId99"/>
    <p:sldId id="520" r:id="rId100"/>
    <p:sldId id="527" r:id="rId101"/>
    <p:sldId id="528" r:id="rId102"/>
    <p:sldId id="521" r:id="rId103"/>
    <p:sldId id="525" r:id="rId104"/>
    <p:sldId id="529" r:id="rId105"/>
    <p:sldId id="530" r:id="rId106"/>
    <p:sldId id="531" r:id="rId107"/>
    <p:sldId id="534" r:id="rId108"/>
    <p:sldId id="526" r:id="rId10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pleim" initials="jp" lastIdx="6" clrIdx="0"/>
  <p:cmAuthor id="1" name="ellen cooter" initials="ej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000000"/>
    <a:srgbClr val="FFFFFF"/>
    <a:srgbClr val="FF9933"/>
    <a:srgbClr val="FF0000"/>
    <a:srgbClr val="FF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1" autoAdjust="0"/>
    <p:restoredTop sz="96547" autoAdjust="0"/>
  </p:normalViewPr>
  <p:slideViewPr>
    <p:cSldViewPr>
      <p:cViewPr varScale="1">
        <p:scale>
          <a:sx n="109" d="100"/>
          <a:sy n="109" d="100"/>
        </p:scale>
        <p:origin x="18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ommentAuthors" Target="commentAuthors.xml"/><Relationship Id="rId16" Type="http://schemas.openxmlformats.org/officeDocument/2006/relationships/customXml" Target="../customXml/item16.xml"/><Relationship Id="rId107" Type="http://schemas.openxmlformats.org/officeDocument/2006/relationships/slide" Target="slides/slide10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customXml" Target="../customXml/item87.xml"/><Relationship Id="rId102" Type="http://schemas.openxmlformats.org/officeDocument/2006/relationships/slide" Target="slides/slide5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3.xml"/><Relationship Id="rId105" Type="http://schemas.openxmlformats.org/officeDocument/2006/relationships/slide" Target="slides/slide8.xml"/><Relationship Id="rId113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6.xml"/><Relationship Id="rId108" Type="http://schemas.openxmlformats.org/officeDocument/2006/relationships/slide" Target="slides/slide11.xml"/><Relationship Id="rId116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9.xml"/><Relationship Id="rId114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" Target="slides/slide2.xml"/><Relationship Id="rId101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2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Master" Target="slideMasters/slideMaster1.xml"/><Relationship Id="rId104" Type="http://schemas.openxmlformats.org/officeDocument/2006/relationships/slide" Target="slides/slide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9994ED1-C03E-4ED5-B73B-9D32CC9923EF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955D1D0-4EBA-4656-9C36-CE1282E96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C1B27180-1E55-404F-91BE-5393F8AFDB7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8A9205A9-4500-45F5-8AAA-C300F8ACA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05A9-4500-45F5-8AAA-C300F8ACA5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8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7452E-ECEF-4187-BC4B-591C943FC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93F84-32E7-4649-A7A4-5122504C57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FFDDA-2858-4A9E-962D-08EEC81CB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5EF6-C6F2-4A32-914D-3B09A1D5FA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01DC-4DF4-49AE-A512-67DC3452F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B41CA-5F0A-4E78-A216-9510F51E2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D476-9DBB-4982-A3A8-6927A3943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01D97-A741-4A0B-B2AF-C1FEA0D61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934B3-1551-4AB3-9405-2545F75F2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A3141-F7DD-40B3-94EC-1825EB1AB8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F70EE5-6947-4D88-B1DC-277C8B285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A92F67-E4E0-4261-9DCE-836954569B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s-chem-phys.net/15/6637/2015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980" y="914400"/>
            <a:ext cx="8839200" cy="21336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i="1" dirty="0">
                <a:solidFill>
                  <a:schemeClr val="bg1"/>
                </a:solidFill>
              </a:rPr>
              <a:t>Enhancements to an </a:t>
            </a:r>
            <a:r>
              <a:rPr lang="en-US" sz="4000" i="1" dirty="0" smtClean="0">
                <a:solidFill>
                  <a:schemeClr val="bg1"/>
                </a:solidFill>
              </a:rPr>
              <a:t>Agricultural Land </a:t>
            </a:r>
            <a:r>
              <a:rPr lang="en-US" sz="4000" i="1" dirty="0">
                <a:solidFill>
                  <a:schemeClr val="bg1"/>
                </a:solidFill>
              </a:rPr>
              <a:t>Modeling System </a:t>
            </a:r>
            <a:r>
              <a:rPr lang="en-US" sz="4000" i="1" dirty="0" smtClean="0">
                <a:solidFill>
                  <a:schemeClr val="bg1"/>
                </a:solidFill>
              </a:rPr>
              <a:t>– </a:t>
            </a:r>
            <a:r>
              <a:rPr lang="en-US" sz="4000" i="1" dirty="0">
                <a:solidFill>
                  <a:schemeClr val="bg1"/>
                </a:solidFill>
              </a:rPr>
              <a:t>FEST-C and </a:t>
            </a:r>
            <a:r>
              <a:rPr lang="en-US" sz="4000" i="1" dirty="0" smtClean="0">
                <a:solidFill>
                  <a:schemeClr val="bg1"/>
                </a:solidFill>
              </a:rPr>
              <a:t>Its Application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8380" y="3276600"/>
            <a:ext cx="8686800" cy="3276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  <a:latin typeface="+mj-lt"/>
              </a:rPr>
              <a:t>Ellen Cooter</a:t>
            </a:r>
            <a:r>
              <a:rPr lang="en-US" sz="29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900" dirty="0">
                <a:solidFill>
                  <a:schemeClr val="bg1"/>
                </a:solidFill>
                <a:latin typeface="+mj-lt"/>
              </a:rPr>
              <a:t>, Limei Ran</a:t>
            </a:r>
            <a:r>
              <a:rPr lang="en-US" sz="29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900" dirty="0">
                <a:solidFill>
                  <a:schemeClr val="bg1"/>
                </a:solidFill>
                <a:latin typeface="+mj-lt"/>
              </a:rPr>
              <a:t>, Verel Benson</a:t>
            </a:r>
            <a:r>
              <a:rPr lang="en-US" sz="290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900" dirty="0">
                <a:solidFill>
                  <a:schemeClr val="bg1"/>
                </a:solidFill>
                <a:latin typeface="+mj-lt"/>
              </a:rPr>
              <a:t>, Dongmei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Yang</a:t>
            </a:r>
            <a:r>
              <a:rPr lang="en-US" sz="2900" baseline="30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Jesse Bash</a:t>
            </a:r>
            <a:r>
              <a:rPr lang="en-US" sz="2900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,  Ruoyu Wang</a:t>
            </a:r>
            <a:r>
              <a:rPr lang="en-US" sz="2900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, and Yongping Yuan</a:t>
            </a:r>
            <a:r>
              <a:rPr lang="en-US" sz="2900" baseline="30000" dirty="0">
                <a:solidFill>
                  <a:schemeClr val="bg1"/>
                </a:solidFill>
                <a:latin typeface="+mj-lt"/>
              </a:rPr>
              <a:t>1</a:t>
            </a:r>
          </a:p>
          <a:p>
            <a:pPr algn="l"/>
            <a:endParaRPr lang="en-US" sz="23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23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23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23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23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21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2100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ORD 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NERL/USEPA, Research Triangle Park, 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NC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210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Verel W. Benson, Benson Consulting</a:t>
            </a:r>
          </a:p>
          <a:p>
            <a:pPr algn="l"/>
            <a:r>
              <a:rPr lang="en-US" sz="2100" dirty="0">
                <a:solidFill>
                  <a:schemeClr val="bg1"/>
                </a:solidFill>
                <a:latin typeface="+mj-lt"/>
              </a:rPr>
              <a:t>200 Haywood Ct, Columbia, MO 65203, 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USA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2100" baseline="30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Institute for the Environment</a:t>
            </a:r>
          </a:p>
          <a:p>
            <a:pPr algn="l"/>
            <a:r>
              <a:rPr lang="en-US" sz="2100" dirty="0">
                <a:solidFill>
                  <a:schemeClr val="bg1"/>
                </a:solidFill>
                <a:latin typeface="+mj-lt"/>
              </a:rPr>
              <a:t>University of North Carolina at Chapel Hill, NC USA</a:t>
            </a:r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100" dirty="0"/>
          </a:p>
          <a:p>
            <a:pPr algn="l"/>
            <a:endParaRPr lang="en-US" sz="2100" baseline="30000" dirty="0"/>
          </a:p>
          <a:p>
            <a:pPr algn="l"/>
            <a:endParaRPr lang="en-US" sz="2100" baseline="30000" dirty="0"/>
          </a:p>
          <a:p>
            <a:pPr algn="l"/>
            <a:endParaRPr lang="en-US" sz="2300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72" y="761075"/>
            <a:ext cx="8628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Exploring Multimedia Consequences </a:t>
            </a:r>
          </a:p>
          <a:p>
            <a:pPr algn="ctr"/>
            <a:r>
              <a:rPr lang="en-US" sz="3200" b="1" dirty="0" smtClean="0"/>
              <a:t>of Land Use Change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6636" y="5562876"/>
            <a:ext cx="334080" cy="34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0635" y="5387959"/>
            <a:ext cx="8054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Bidirectional CMAQ can simulate N</a:t>
            </a:r>
            <a:r>
              <a:rPr lang="en-US" sz="2400" baseline="-25000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 emission (and deposition) response to FEST-C estimates of N fertilizer application and land use or land management changes.  </a:t>
            </a:r>
            <a:endParaRPr lang="en-US" sz="2400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8450" y="2033019"/>
            <a:ext cx="4269564" cy="3216401"/>
            <a:chOff x="286571" y="1596545"/>
            <a:chExt cx="4269564" cy="3216401"/>
          </a:xfrm>
        </p:grpSpPr>
        <p:grpSp>
          <p:nvGrpSpPr>
            <p:cNvPr id="14" name="Group 13"/>
            <p:cNvGrpSpPr/>
            <p:nvPr/>
          </p:nvGrpSpPr>
          <p:grpSpPr>
            <a:xfrm>
              <a:off x="286571" y="1596545"/>
              <a:ext cx="4269564" cy="2871712"/>
              <a:chOff x="2422728" y="-42424"/>
              <a:chExt cx="7526695" cy="423342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438401" y="-42424"/>
                <a:ext cx="7511022" cy="4233424"/>
                <a:chOff x="2438401" y="-42424"/>
                <a:chExt cx="7511022" cy="4233424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438401" y="0"/>
                  <a:ext cx="7511022" cy="4191000"/>
                  <a:chOff x="2438401" y="0"/>
                  <a:chExt cx="7511022" cy="4191000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358" t="7365" r="1" b="10864"/>
                  <a:stretch/>
                </p:blipFill>
                <p:spPr>
                  <a:xfrm>
                    <a:off x="2438401" y="0"/>
                    <a:ext cx="7511022" cy="4191000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2438401" y="4010783"/>
                    <a:ext cx="5665323" cy="1802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3798171" y="-42424"/>
                  <a:ext cx="350520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422728" y="149666"/>
                <a:ext cx="168072" cy="3861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61191" y="4443614"/>
              <a:ext cx="372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Projected Grain Corn Increases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173" y="2095046"/>
            <a:ext cx="3828630" cy="3123363"/>
            <a:chOff x="4963010" y="1728652"/>
            <a:chExt cx="3828630" cy="3123363"/>
          </a:xfrm>
        </p:grpSpPr>
        <p:grpSp>
          <p:nvGrpSpPr>
            <p:cNvPr id="19" name="Group 18"/>
            <p:cNvGrpSpPr/>
            <p:nvPr/>
          </p:nvGrpSpPr>
          <p:grpSpPr>
            <a:xfrm>
              <a:off x="4963010" y="1728652"/>
              <a:ext cx="3828630" cy="2714962"/>
              <a:chOff x="-1141117" y="2362200"/>
              <a:chExt cx="5720377" cy="427874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41117" y="2362200"/>
                <a:ext cx="5720377" cy="4278749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533029" y="4824766"/>
                <a:ext cx="716914" cy="648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33104" y="4482683"/>
              <a:ext cx="3688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Soil NH</a:t>
              </a:r>
              <a:r>
                <a:rPr lang="en-US" b="1" baseline="-25000" dirty="0"/>
                <a:t>3</a:t>
              </a:r>
              <a:r>
                <a:rPr lang="en-US" b="1" dirty="0" smtClean="0"/>
                <a:t> Emission Response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3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79" y="963140"/>
            <a:ext cx="35052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53" y="670829"/>
            <a:ext cx="4661647" cy="48337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Linking Air, Land and Wat</a:t>
            </a:r>
            <a:r>
              <a:rPr lang="en-US" sz="2800" b="1" dirty="0" smtClean="0">
                <a:solidFill>
                  <a:schemeClr val="tx1"/>
                </a:solidFill>
              </a:rPr>
              <a:t>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r="7422"/>
          <a:stretch/>
        </p:blipFill>
        <p:spPr>
          <a:xfrm>
            <a:off x="183776" y="3578520"/>
            <a:ext cx="5334000" cy="302044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537314" y="3693247"/>
            <a:ext cx="3257551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None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SWAT is a USDA water quality model. EPA Office of Water uses its HAWQS interface to run SWAT.  This figure compares monthly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streamflow and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NO</a:t>
            </a:r>
            <a:r>
              <a:rPr lang="en-US" sz="2000" baseline="-25000" dirty="0" smtClean="0">
                <a:latin typeface="+mj-lt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from HAWQS and SWAT-EPIC to USGS 07373420 obs near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St. Francisville,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LA.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106" y="1154206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CMAQ and FEST-C are part of a One-Biosphere modeling system that explores hypoxia in the northern Gulf of Mexico associated with N loads from the Mississippi River and atmospheric deposition.  Here we compare nitrate loads without (HAWQS) and with CMAQ and FEST-C (EPIC) inputs.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6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Future Enhancements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0" y="1676400"/>
            <a:ext cx="8229600" cy="491301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latin typeface="+mj-lt"/>
              </a:rPr>
              <a:t>N</a:t>
            </a:r>
            <a:r>
              <a:rPr lang="en-US" sz="3200" dirty="0" smtClean="0">
                <a:latin typeface="+mj-lt"/>
              </a:rPr>
              <a:t>ew release with improved N (N</a:t>
            </a:r>
            <a:r>
              <a:rPr lang="en-US" sz="3200" baseline="-25000" dirty="0" smtClean="0">
                <a:latin typeface="+mj-lt"/>
              </a:rPr>
              <a:t>2</a:t>
            </a:r>
            <a:r>
              <a:rPr lang="en-US" sz="3200" dirty="0" smtClean="0">
                <a:latin typeface="+mj-lt"/>
              </a:rPr>
              <a:t>O emissions), Carbon and soil water algorithms and modular code design (FY17)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>
                <a:latin typeface="+mj-lt"/>
              </a:rPr>
              <a:t>Eliminate need for full year of MCIP input (FY17)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Wind erosion (FY17)</a:t>
            </a: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Additional output variables to support One Biosphere modeling e.g., Harmful Algal Blooms (HAB’s) and Northern Gulf of Mexico hypoxia prediction (FY17)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>
                <a:latin typeface="+mj-lt"/>
              </a:rPr>
              <a:t>LAI estimates for natural mix forest stands  (bidi implementation in FY18)</a:t>
            </a: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Full implementation of vegetation and hydrologic cycle (ET) response to increasing CO</a:t>
            </a:r>
            <a:r>
              <a:rPr lang="en-US" sz="3200" baseline="-25000" dirty="0" smtClean="0">
                <a:latin typeface="+mj-lt"/>
              </a:rPr>
              <a:t>2</a:t>
            </a:r>
            <a:r>
              <a:rPr lang="en-US" sz="3200" dirty="0" smtClean="0">
                <a:latin typeface="+mj-lt"/>
              </a:rPr>
              <a:t> (run with </a:t>
            </a:r>
            <a:r>
              <a:rPr lang="en-US" sz="3200" dirty="0" smtClean="0">
                <a:latin typeface="+mj-lt"/>
              </a:rPr>
              <a:t>dynamically downscaled WRF-Climate </a:t>
            </a:r>
            <a:r>
              <a:rPr lang="en-US" sz="3200" dirty="0" smtClean="0">
                <a:latin typeface="+mj-lt"/>
              </a:rPr>
              <a:t>inputs) (FY18)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Presentation 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FEST-C Description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Software download, installation and execution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FEST-C V1.2 Enhancements and Updates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Recent Applications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Future Enhancements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847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b="1" dirty="0" smtClean="0">
                <a:solidFill>
                  <a:schemeClr val="tx1"/>
                </a:solidFill>
              </a:rPr>
              <a:t>Fertilizer </a:t>
            </a:r>
            <a:r>
              <a:rPr lang="en-US" sz="2800" b="1" dirty="0">
                <a:solidFill>
                  <a:schemeClr val="tx1"/>
                </a:solidFill>
              </a:rPr>
              <a:t>Emission Scenario Tool for CMAQ </a:t>
            </a:r>
            <a:r>
              <a:rPr lang="en-US" sz="2800" b="1" dirty="0" smtClean="0">
                <a:solidFill>
                  <a:schemeClr val="tx1"/>
                </a:solidFill>
              </a:rPr>
              <a:t> (FEST-C)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9853" y="1828800"/>
            <a:ext cx="3564147" cy="3200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  <a:cs typeface="Arial" panose="020B0604020202020204" pitchFamily="34" charset="0"/>
              </a:rPr>
              <a:t>Produces initial soil nitrogen pool and fertilizer activity inputs required to run bi-directional CMAQ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+mj-lt"/>
                <a:cs typeface="Arial" panose="020B0604020202020204" pitchFamily="34" charset="0"/>
              </a:rPr>
              <a:t>FEST-C v1.0: first release in 10/2013</a:t>
            </a:r>
          </a:p>
          <a:p>
            <a:endParaRPr lang="de-DE" sz="1800" dirty="0" smtClean="0">
              <a:latin typeface="+mj-lt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+mj-lt"/>
                <a:cs typeface="Arial" panose="020B0604020202020204" pitchFamily="34" charset="0"/>
              </a:rPr>
              <a:t>FEST-C v1.2: current release 05/2016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95300" y="5499847"/>
            <a:ext cx="81534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 smtClean="0">
                <a:latin typeface="+mj-lt"/>
              </a:rPr>
              <a:t>Any CMAQ or GEOS-CHEM CONUS domain  (e.g., 12km US1, DISCOVER-AQ 4km)</a:t>
            </a: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latin typeface="+mj-lt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j-lt"/>
              </a:rPr>
              <a:t>Other regions (e.g. China) with adapted land use, crop, soil and other data</a:t>
            </a:r>
            <a:endParaRPr lang="en-US" altLang="en-US" sz="1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" y="1600200"/>
            <a:ext cx="5254355" cy="3657600"/>
          </a:xfrm>
          <a:prstGeom prst="rect">
            <a:avLst/>
          </a:prstGeom>
          <a:ln w="381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38170" y="4443415"/>
            <a:ext cx="685800" cy="484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170" y="4464295"/>
            <a:ext cx="733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</a:rPr>
              <a:t>Soil &amp; Water Assessment Tool </a:t>
            </a:r>
            <a:endParaRPr lang="en-US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+mj-lt"/>
              </a:rPr>
              <a:t>Where do I get FEST-C?</a:t>
            </a:r>
          </a:p>
          <a:p>
            <a:pPr lvl="1"/>
            <a:r>
              <a:rPr lang="en-US" dirty="0" smtClean="0">
                <a:latin typeface="+mj-lt"/>
              </a:rPr>
              <a:t>CMAS (includes installation instructions, users manual and tutorial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What do I need to install FEST-C (US1 12km domain)?</a:t>
            </a:r>
          </a:p>
          <a:p>
            <a:pPr lvl="1"/>
            <a:r>
              <a:rPr lang="en-US" dirty="0" smtClean="0">
                <a:latin typeface="+mj-lt"/>
              </a:rPr>
              <a:t>Linux (5G to install, 4G memory, output needs 14 GB/yr )</a:t>
            </a:r>
          </a:p>
          <a:p>
            <a:pPr lvl="1"/>
            <a:r>
              <a:rPr lang="en-US" dirty="0" smtClean="0">
                <a:latin typeface="+mj-lt"/>
              </a:rPr>
              <a:t>SA (required) and VERDI (optional)</a:t>
            </a:r>
          </a:p>
          <a:p>
            <a:pPr lvl="1"/>
            <a:r>
              <a:rPr lang="en-US" dirty="0" smtClean="0">
                <a:latin typeface="+mj-lt"/>
              </a:rPr>
              <a:t>Installed and tested on UNC (</a:t>
            </a:r>
            <a:r>
              <a:rPr lang="en-US" dirty="0" err="1" smtClean="0">
                <a:latin typeface="+mj-lt"/>
              </a:rPr>
              <a:t>KittyHawk</a:t>
            </a:r>
            <a:r>
              <a:rPr lang="en-US" dirty="0" smtClean="0">
                <a:latin typeface="+mj-lt"/>
              </a:rPr>
              <a:t>), NCC (SOL), HPCC and Dell T7600 (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CAUTION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  many small files</a:t>
            </a:r>
            <a:r>
              <a:rPr lang="en-US" dirty="0" smtClean="0">
                <a:latin typeface="+mj-lt"/>
              </a:rPr>
              <a:t>)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How do I run FEST-C?</a:t>
            </a:r>
          </a:p>
          <a:p>
            <a:pPr lvl="1"/>
            <a:r>
              <a:rPr lang="en-US" dirty="0" smtClean="0">
                <a:latin typeface="+mj-lt"/>
              </a:rPr>
              <a:t>Interface-driven (FEST-C)</a:t>
            </a:r>
          </a:p>
          <a:p>
            <a:pPr lvl="1"/>
            <a:r>
              <a:rPr lang="en-US" dirty="0" smtClean="0">
                <a:latin typeface="+mj-lt"/>
              </a:rPr>
              <a:t>Background execution (time varies with host configuration)</a:t>
            </a:r>
          </a:p>
          <a:p>
            <a:pPr lvl="1"/>
            <a:r>
              <a:rPr lang="en-US" dirty="0" smtClean="0">
                <a:latin typeface="+mj-lt"/>
              </a:rPr>
              <a:t>Software creates and executes scripts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4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+mj-lt"/>
              </a:rPr>
              <a:t>What input data do I need?</a:t>
            </a:r>
          </a:p>
          <a:p>
            <a:pPr lvl="1"/>
            <a:r>
              <a:rPr lang="en-US" dirty="0" smtClean="0">
                <a:latin typeface="+mj-lt"/>
              </a:rPr>
              <a:t>Simulation cell size, domain extent and projection</a:t>
            </a:r>
          </a:p>
          <a:p>
            <a:pPr lvl="1"/>
            <a:r>
              <a:rPr lang="en-US" dirty="0" smtClean="0">
                <a:latin typeface="+mj-lt"/>
              </a:rPr>
              <a:t>MCIP formatted weather data on same domain as you will run CMAQ (currently need full year)</a:t>
            </a:r>
          </a:p>
          <a:p>
            <a:pPr lvl="1"/>
            <a:r>
              <a:rPr lang="en-US" dirty="0" smtClean="0">
                <a:latin typeface="+mj-lt"/>
              </a:rPr>
              <a:t>MODIS and NLCD data layers 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What data are provided/generated</a:t>
            </a:r>
          </a:p>
          <a:p>
            <a:pPr lvl="1"/>
            <a:r>
              <a:rPr lang="en-US" dirty="0" smtClean="0">
                <a:latin typeface="+mj-lt"/>
              </a:rPr>
              <a:t>BELD coverage (location of agricultural land)</a:t>
            </a:r>
          </a:p>
          <a:p>
            <a:pPr lvl="1"/>
            <a:r>
              <a:rPr lang="en-US" dirty="0" smtClean="0">
                <a:latin typeface="+mj-lt"/>
              </a:rPr>
              <a:t>Soils</a:t>
            </a:r>
          </a:p>
          <a:p>
            <a:pPr lvl="1"/>
            <a:r>
              <a:rPr lang="en-US" dirty="0" smtClean="0">
                <a:latin typeface="+mj-lt"/>
              </a:rPr>
              <a:t>Agricultural management</a:t>
            </a:r>
          </a:p>
          <a:p>
            <a:pPr lvl="1"/>
            <a:r>
              <a:rPr lang="en-US" dirty="0" smtClean="0">
                <a:latin typeface="+mj-lt"/>
              </a:rPr>
              <a:t>All other input files needed to simulate biogeochemistry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What do I get out?</a:t>
            </a:r>
          </a:p>
          <a:p>
            <a:pPr lvl="1"/>
            <a:r>
              <a:rPr lang="en-US" dirty="0" smtClean="0">
                <a:latin typeface="+mj-lt"/>
              </a:rPr>
              <a:t>BELD file required for bidirectional CMAQ (tool provided with SA)</a:t>
            </a:r>
          </a:p>
          <a:p>
            <a:pPr lvl="1"/>
            <a:r>
              <a:rPr lang="en-US" dirty="0" smtClean="0">
                <a:latin typeface="+mj-lt"/>
              </a:rPr>
              <a:t>Daily agricultural </a:t>
            </a:r>
            <a:r>
              <a:rPr lang="en-US" dirty="0" smtClean="0">
                <a:latin typeface="+mj-lt"/>
              </a:rPr>
              <a:t>depth </a:t>
            </a:r>
            <a:r>
              <a:rPr lang="en-US" dirty="0" smtClean="0">
                <a:latin typeface="+mj-lt"/>
              </a:rPr>
              <a:t>of fertilizer application and </a:t>
            </a:r>
            <a:r>
              <a:rPr lang="en-US" dirty="0" smtClean="0">
                <a:latin typeface="+mj-lt"/>
              </a:rPr>
              <a:t>fertilizer amount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Initial soil chemistry status</a:t>
            </a:r>
          </a:p>
          <a:p>
            <a:pPr lvl="1"/>
            <a:r>
              <a:rPr lang="en-US" dirty="0" smtClean="0">
                <a:latin typeface="+mj-lt"/>
              </a:rPr>
              <a:t>Other N pool information that can be used to support further CMAQ model development, e.g., new NO model.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FESTC V1.2 System : Enhancement and Updates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2000" contrast="8000"/>
          </a:blip>
          <a:srcRect/>
          <a:stretch>
            <a:fillRect/>
          </a:stretch>
        </p:blipFill>
        <p:spPr bwMode="auto">
          <a:xfrm>
            <a:off x="381000" y="982969"/>
            <a:ext cx="3733800" cy="27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4036539"/>
            <a:ext cx="7048500" cy="2438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2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Addition of tile drain management option for crops</a:t>
            </a:r>
          </a:p>
          <a:p>
            <a:pPr marL="627062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Improved evapotranspiration  parameterization </a:t>
            </a:r>
            <a:endParaRPr lang="en-US" sz="2100" dirty="0" smtClean="0">
              <a:latin typeface="+mj-lt"/>
            </a:endParaRPr>
          </a:p>
          <a:p>
            <a:pPr marL="627062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Improved </a:t>
            </a:r>
            <a:r>
              <a:rPr lang="en-US" sz="2100" dirty="0" smtClean="0">
                <a:latin typeface="+mj-lt"/>
              </a:rPr>
              <a:t>pasture and wheat management</a:t>
            </a:r>
          </a:p>
          <a:p>
            <a:pPr marL="627062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User-defined ambient CO</a:t>
            </a:r>
            <a:r>
              <a:rPr lang="en-US" sz="2100" baseline="-25000" dirty="0" smtClean="0">
                <a:latin typeface="+mj-lt"/>
              </a:rPr>
              <a:t>2</a:t>
            </a:r>
            <a:r>
              <a:rPr lang="en-US" sz="2100" dirty="0" smtClean="0">
                <a:latin typeface="+mj-lt"/>
              </a:rPr>
              <a:t> concentration</a:t>
            </a:r>
          </a:p>
          <a:p>
            <a:pPr marL="627062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Elevation input update  </a:t>
            </a:r>
            <a:endParaRPr lang="en-US" dirty="0" smtClean="0">
              <a:latin typeface="+mj-lt"/>
            </a:endParaRPr>
          </a:p>
          <a:p>
            <a:pPr marL="627062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Average N deposition input options (</a:t>
            </a:r>
            <a:r>
              <a:rPr lang="en-US" sz="1800" dirty="0" smtClean="0">
                <a:latin typeface="+mj-lt"/>
              </a:rPr>
              <a:t>2002-2006, 2006 – 2010)</a:t>
            </a:r>
          </a:p>
          <a:p>
            <a:pPr marL="627062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R post-processing tool kit 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+mj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3617" y="3724092"/>
            <a:ext cx="44285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Environmental </a:t>
            </a:r>
            <a:r>
              <a:rPr lang="en-US" sz="1600" dirty="0">
                <a:latin typeface="Calibri" pitchFamily="34" charset="0"/>
              </a:rPr>
              <a:t>Policy Integrated Climate </a:t>
            </a:r>
            <a:r>
              <a:rPr lang="en-US" sz="1600" dirty="0" smtClean="0">
                <a:latin typeface="Calibri" pitchFamily="34" charset="0"/>
              </a:rPr>
              <a:t>model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991987"/>
            <a:ext cx="3711799" cy="2650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0697" y="371414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FEST-C </a:t>
            </a:r>
            <a:r>
              <a:rPr lang="en-US" sz="1600" dirty="0" smtClean="0">
                <a:latin typeface="+mj-lt"/>
              </a:rPr>
              <a:t>interface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0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934200" cy="2560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 smtClean="0">
                <a:latin typeface="+mj-lt"/>
              </a:rPr>
              <a:t>Support to the 2014 NEI</a:t>
            </a:r>
          </a:p>
          <a:p>
            <a:pPr lvl="1"/>
            <a:r>
              <a:rPr lang="en-US" sz="2800" dirty="0">
                <a:latin typeface="+mj-lt"/>
              </a:rPr>
              <a:t>China air quality simulations</a:t>
            </a:r>
          </a:p>
          <a:p>
            <a:pPr lvl="1"/>
            <a:r>
              <a:rPr lang="en-US" sz="2800" dirty="0" smtClean="0">
                <a:latin typeface="+mj-lt"/>
              </a:rPr>
              <a:t>Exploring land use and emissions changes</a:t>
            </a:r>
          </a:p>
          <a:p>
            <a:pPr lvl="1"/>
            <a:r>
              <a:rPr lang="en-US" sz="2800" dirty="0" smtClean="0">
                <a:latin typeface="+mj-lt"/>
              </a:rPr>
              <a:t>One-Biosphere integration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762000"/>
            <a:ext cx="8610600" cy="685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FESTC V1.2: Applications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1312"/>
            <a:ext cx="656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Contributions</a:t>
            </a:r>
            <a:r>
              <a:rPr lang="en-US" sz="2400" b="1" dirty="0" smtClean="0"/>
              <a:t> to 2014 NEI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31667" b="34960"/>
          <a:stretch/>
        </p:blipFill>
        <p:spPr>
          <a:xfrm>
            <a:off x="1386527" y="1412957"/>
            <a:ext cx="6424725" cy="3754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8598" y="5176501"/>
            <a:ext cx="642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FEST-C results provide “fertilizer activity” data and drive bidirectional CMAQ estimates of agricultural soil </a:t>
            </a:r>
            <a:r>
              <a:rPr lang="en-US" dirty="0" smtClean="0">
                <a:latin typeface="+mj-lt"/>
              </a:rPr>
              <a:t>NH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emissions for the 2014 NEI.  They offer an alternative to previous Carnegie-Mellon University model estimates</a:t>
            </a:r>
            <a:r>
              <a:rPr lang="en-US" i="1" dirty="0" smtClean="0">
                <a:latin typeface="+mj-lt"/>
              </a:rPr>
              <a:t>.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74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026" y="3124201"/>
            <a:ext cx="6014974" cy="25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19797"/>
              </p:ext>
            </p:extLst>
          </p:nvPr>
        </p:nvGraphicFramePr>
        <p:xfrm>
          <a:off x="6726186" y="3828681"/>
          <a:ext cx="2038335" cy="10088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0385"/>
                <a:gridCol w="596415"/>
                <a:gridCol w="971535"/>
              </a:tblGrid>
              <a:tr h="382494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bidi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nobidi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52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NMB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5.0%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21.4%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  <a:tr h="382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NME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34.9%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57.3%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504" y="9405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Bidirectional CMAQ/FEST-C for China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704" y="17197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Bidirectional CMAQ/FEST-C ambient NH</a:t>
            </a:r>
            <a:r>
              <a:rPr lang="en-US" sz="2400" baseline="-250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estimates show better general agreement with observations, particularly during high-concentration periods in November.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33" y="6250315"/>
            <a:ext cx="678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(Fu et al., </a:t>
            </a:r>
            <a:r>
              <a:rPr lang="en-US" dirty="0" smtClean="0">
                <a:latin typeface="+mj-lt"/>
              </a:rPr>
              <a:t>2015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) </a:t>
            </a:r>
            <a:r>
              <a:rPr lang="en-US" dirty="0" smtClean="0">
                <a:solidFill>
                  <a:schemeClr val="tx2"/>
                </a:solidFill>
                <a:latin typeface="+mj-lt"/>
                <a:hlinkClick r:id="rId3"/>
              </a:rPr>
              <a:t>http</a:t>
            </a:r>
            <a:r>
              <a:rPr lang="en-US" dirty="0">
                <a:solidFill>
                  <a:schemeClr val="tx2"/>
                </a:solidFill>
                <a:latin typeface="+mj-lt"/>
                <a:hlinkClick r:id="rId3"/>
              </a:rPr>
              <a:t>://www.atmos-chem-phys.net/15/6637/2015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1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B8A59E0-7031-49E4-BA45-6C35D363C56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8AD239C-6B63-4DAD-9336-9C3B7040440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EFF173F-6819-4281-A1FB-8CBB39B6DCB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5DFA91E-43A6-4830-A832-7539C52EB54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00A8CB5-7E3A-4F5B-8745-451FFC4C693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654E9C5-2E07-48B8-A134-2BCE7872D72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EE9B1D1-33A8-4F2C-A7B9-C7DF32A39EC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ADEA1A7-48C5-4BE1-8CDD-EB1B675084A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FB56B18-8EFD-4428-A5C6-3EEB5599CE8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521F2AE-ED99-47BF-9F19-7163EB866B6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90D0413-15F8-4CB2-B781-994599B6DE1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0CCF8C6-87C0-4A54-B35C-ACEC97F951C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D031B64-CEF8-4995-B0FD-B8124D1BE94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F387BE5-B29B-41D3-ADB3-8B2E4B0D6BA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AEC8A2F-D051-4BF8-B727-C873446F75E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BBBEBDA-3B8B-44F5-9FC0-474EE61E777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9FDD6F7-ECDF-4C05-900B-73F9AC325E3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334DDA2-1941-4F34-859E-2EDD5C03BB5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1702DB3-66B0-4C79-8419-7A6E056412B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2CCD986-97AD-45A2-BF35-319E07F228B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89B8721-0020-47F6-A27B-D1083E8179D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8A8B057-928B-4C42-A495-C0D42B59F79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AA807F5-2D33-4D9F-8A52-59B14B80940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E9C777C-3C89-4751-B545-6DA190A6E27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F93D67D-EF16-4657-9555-C9750309FA7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3E0C7C2-A6C1-4ED1-8528-CFE966A338BA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15F3B55-D57E-41ED-B5A6-EFB91405950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3DFF04EF-F6FA-4891-85A0-906F87AE3CF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0703B3D-F79E-45A2-9646-31B8A75CB63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549009C-4D72-4F5C-AD02-37D9B9322BD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7D45ACA-E7B1-452C-BF3A-3950C9994796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121FAD6-FB7D-41AB-9AFB-203E2E4B74F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726C22B-31B5-4BEA-B2EB-98F98558706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F9EC0E4-5F27-4DF2-95B5-CDFDE9AFD4D8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83745DA-8474-4C44-97BA-D13260691A1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1F2EAA3-CCBE-4FE6-BFBF-50B0B90870D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601FA7E-C01E-45FC-B204-A6CF6ED7A49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48DBAA9-AE8C-447F-AF6D-69EFA11A42A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6F87D565-1A8B-4951-B0A9-63D59E14DA1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70132EDD-A296-4C2F-BF7F-627BF52DFDC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B422236-F914-4E82-85AF-D51AFD38220C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335097D4-7C6D-4ADF-8EE0-C2C2FD658A3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EA1E25D1-8722-4654-9BD7-C540763E8F2D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25536BA-04A1-4E01-9603-91C51D7A5DE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254E221-E421-42E0-9312-B600AFFA07AD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68FD7D52-6BEC-4D53-8CC0-3334DDEBEB01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A25D0DC-BAC8-49CB-8239-91DCC82BC68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A7C7D0D-6A26-4874-AB3D-BAD1A7DEF46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E62A5748-A5FB-4A3B-932B-2C77A205BF7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0CFD3A4-CBAF-4F64-8206-A2A0F1BAC0D0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C058C31-4535-4BE7-9A56-BEF9341BC2E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2E0D91C-3862-402B-82EC-23D6AE55C5FE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32F2D1D2-6A31-45A3-A85E-AFABB799D790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52CDF43-0441-45A6-8433-F96AC043406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161D8EB4-AA7C-4C1E-96E5-BB170EBD813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B81B637-F033-4976-865A-8ABE04942D9C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319A5A8-7045-4910-8BF7-9462D39739D1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C0698EBA-ACE7-4976-8587-86CD680F3DA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1506A0F-27DA-40B2-AC25-F1ED21832E76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7E3E88C8-7050-4824-B797-E0C5771317A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211F5AE-FB0F-4FAC-9872-9466E7BFA128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4AACA0F-E42A-4F25-8904-625D3006D0B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2E53D5FD-F0F8-49F0-8289-4972F3DE3600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8A28120-5AB9-4582-8D6B-96832DE46242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8CDC9E6-3D38-4B87-8CF7-FE89A7CE0BD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B237756-A7A1-4DE6-B7BD-965AD86875B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827B006-B6F7-4CBE-AD94-08A8E072A610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12F3DA8F-C512-44D6-98D3-1042E0744C51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3E43D37-5E53-4E09-9D8A-5BA6D0B6711E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28A3E909-9886-4AEC-865E-44EA3A526739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06A1C27A-AD01-463B-848F-4893E70DC6EF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2797BE44-7A71-472C-B539-BCFC8769F2A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0F338BCF-B592-42AE-AF9D-F12B9CB95BFC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F4B3FBF-7A61-425B-A73A-D59129130ED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2618AB4D-3C59-428C-A0F4-DB985902BFB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6684B026-695D-4A0F-946D-3C3BC18993E0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C825A5F-ABFA-4460-AE0B-6F4E629764E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695C963-0AF7-42B8-9937-31F14EF62479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DEAAA85-023F-4911-9698-D557D4F018A1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17D3A366-A1A9-4CF3-84A6-0372DF88DAA1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34B61029-44C0-4D34-A3BA-CDA12C62AA7C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DCD4B94-5B8F-4368-BE3C-E2CD95BFC3BC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A6E53C0-6001-4D78-8747-F61C5B30AD9B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A56F1B41-692B-467A-90C4-1C378DE4F73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D9528FB-502F-43E8-8EBC-D81C7ACFE1E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19CFC86F-1C07-49DD-B0D9-E1125092532D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DC17448-7FAE-4679-887B-51D7F2BFCC0D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66032791-ED46-4490-9653-778446DDC40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608E7A0-4933-44C3-8D67-FC5BED8E9020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B3002CE-C1C1-415E-9A67-1CD3B8DF56F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935B0C8-6EC4-47F0-88FA-353592EF83D7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821A43F-37D2-4021-A1BA-292B638D1D1D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0F94BB91-C0CF-4F3A-894A-849A380F628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1A021800-23D8-4D8B-9981-370C1011445D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67D10C9F-C1E4-4117-AC03-38EFEDD3D2A0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7934B708-2F3E-4435-9436-43F76C0406E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14802</TotalTime>
  <Words>768</Words>
  <Application>Microsoft Office PowerPoint</Application>
  <PresentationFormat>On-screen Show (4:3)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Constantia</vt:lpstr>
      <vt:lpstr>Wingdings</vt:lpstr>
      <vt:lpstr>Wingdings 2</vt:lpstr>
      <vt:lpstr>Flow</vt:lpstr>
      <vt:lpstr>Enhancements to an Agricultural Land Modeling System – FEST-C and Its Application</vt:lpstr>
      <vt:lpstr>Presentation Outline</vt:lpstr>
      <vt:lpstr> Fertilizer Emission Scenario Tool for CMAQ  (FEST-C)</vt:lpstr>
      <vt:lpstr>PowerPoint Presentation</vt:lpstr>
      <vt:lpstr>PowerPoint Presentation</vt:lpstr>
      <vt:lpstr>FESTC V1.2 System : Enhancement and Updates </vt:lpstr>
      <vt:lpstr>PowerPoint Presentation</vt:lpstr>
      <vt:lpstr>PowerPoint Presentation</vt:lpstr>
      <vt:lpstr>PowerPoint Presentation</vt:lpstr>
      <vt:lpstr>PowerPoint Presentation</vt:lpstr>
      <vt:lpstr>Linking Air, Land and Water</vt:lpstr>
      <vt:lpstr>Future Enhancements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Assessment of Land Use and Land Cover, Infrastructure, and Fragmentation on Mean Species Abundance in the Conterminous US</dc:title>
  <dc:creator>Limei</dc:creator>
  <cp:lastModifiedBy>Cooter, Ellen</cp:lastModifiedBy>
  <cp:revision>984</cp:revision>
  <cp:lastPrinted>2016-04-29T13:50:51Z</cp:lastPrinted>
  <dcterms:created xsi:type="dcterms:W3CDTF">2011-10-29T17:15:30Z</dcterms:created>
  <dcterms:modified xsi:type="dcterms:W3CDTF">2016-10-25T00:28:00Z</dcterms:modified>
</cp:coreProperties>
</file>