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handoutMasterIdLst>
    <p:handoutMasterId r:id="rId31"/>
  </p:handoutMasterIdLst>
  <p:sldIdLst>
    <p:sldId id="264" r:id="rId2"/>
    <p:sldId id="308" r:id="rId3"/>
    <p:sldId id="309" r:id="rId4"/>
    <p:sldId id="335" r:id="rId5"/>
    <p:sldId id="336" r:id="rId6"/>
    <p:sldId id="337" r:id="rId7"/>
    <p:sldId id="338" r:id="rId8"/>
    <p:sldId id="339" r:id="rId9"/>
    <p:sldId id="340" r:id="rId10"/>
    <p:sldId id="341" r:id="rId11"/>
    <p:sldId id="342" r:id="rId12"/>
    <p:sldId id="350" r:id="rId13"/>
    <p:sldId id="344" r:id="rId14"/>
    <p:sldId id="345" r:id="rId15"/>
    <p:sldId id="346" r:id="rId16"/>
    <p:sldId id="347" r:id="rId17"/>
    <p:sldId id="348" r:id="rId18"/>
    <p:sldId id="349" r:id="rId19"/>
    <p:sldId id="330" r:id="rId20"/>
    <p:sldId id="327" r:id="rId21"/>
    <p:sldId id="331" r:id="rId22"/>
    <p:sldId id="333" r:id="rId23"/>
    <p:sldId id="332" r:id="rId24"/>
    <p:sldId id="334" r:id="rId25"/>
    <p:sldId id="351" r:id="rId26"/>
    <p:sldId id="329" r:id="rId27"/>
    <p:sldId id="322" r:id="rId28"/>
    <p:sldId id="356" r:id="rId29"/>
  </p:sldIdLst>
  <p:sldSz cx="9144000" cy="6858000" type="screen4x3"/>
  <p:notesSz cx="9928225" cy="6797675"/>
  <p:defaultTextStyle>
    <a:defPPr>
      <a:defRPr lang="zh-TW"/>
    </a:defPPr>
    <a:lvl1pPr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C5FBA7FC-3ED6-4EF5-83DA-0BB72A5C4D01}">
          <p14:sldIdLst>
            <p14:sldId id="264"/>
            <p14:sldId id="308"/>
            <p14:sldId id="309"/>
            <p14:sldId id="335"/>
            <p14:sldId id="336"/>
            <p14:sldId id="337"/>
            <p14:sldId id="338"/>
            <p14:sldId id="339"/>
            <p14:sldId id="340"/>
            <p14:sldId id="341"/>
            <p14:sldId id="342"/>
            <p14:sldId id="350"/>
            <p14:sldId id="344"/>
            <p14:sldId id="345"/>
            <p14:sldId id="346"/>
            <p14:sldId id="347"/>
            <p14:sldId id="348"/>
            <p14:sldId id="349"/>
            <p14:sldId id="330"/>
            <p14:sldId id="327"/>
            <p14:sldId id="331"/>
            <p14:sldId id="333"/>
            <p14:sldId id="332"/>
            <p14:sldId id="334"/>
            <p14:sldId id="351"/>
            <p14:sldId id="329"/>
            <p14:sldId id="322"/>
            <p14:sldId id="35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4" autoAdjust="0"/>
    <p:restoredTop sz="77605" autoAdjust="0"/>
  </p:normalViewPr>
  <p:slideViewPr>
    <p:cSldViewPr>
      <p:cViewPr varScale="1">
        <p:scale>
          <a:sx n="87" d="100"/>
          <a:sy n="87" d="100"/>
        </p:scale>
        <p:origin x="-1224" y="-72"/>
      </p:cViewPr>
      <p:guideLst>
        <p:guide orient="horz" pos="2160"/>
        <p:guide pos="2880"/>
      </p:guideLst>
    </p:cSldViewPr>
  </p:slideViewPr>
  <p:outlineViewPr>
    <p:cViewPr>
      <p:scale>
        <a:sx n="33" d="100"/>
        <a:sy n="33" d="100"/>
      </p:scale>
      <p:origin x="0" y="41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F784AC75-D05F-42C8-B091-B1726D7CB521}" type="datetimeFigureOut">
              <a:rPr lang="zh-TW" altLang="en-US" smtClean="0"/>
              <a:t>2016/10/26</a:t>
            </a:fld>
            <a:endParaRPr lang="zh-TW" altLang="en-US"/>
          </a:p>
        </p:txBody>
      </p:sp>
      <p:sp>
        <p:nvSpPr>
          <p:cNvPr id="4" name="頁尾版面配置區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C5DA16DA-3DA6-47DA-8AB6-5F7B1C416B97}" type="slidenum">
              <a:rPr lang="zh-TW" altLang="en-US" smtClean="0"/>
              <a:t>‹#›</a:t>
            </a:fld>
            <a:endParaRPr lang="zh-TW" altLang="en-US"/>
          </a:p>
        </p:txBody>
      </p:sp>
    </p:spTree>
    <p:extLst>
      <p:ext uri="{BB962C8B-B14F-4D97-AF65-F5344CB8AC3E}">
        <p14:creationId xmlns:p14="http://schemas.microsoft.com/office/powerpoint/2010/main" val="3718210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2231" cy="341064"/>
          </a:xfrm>
          <a:prstGeom prst="rect">
            <a:avLst/>
          </a:prstGeom>
        </p:spPr>
        <p:txBody>
          <a:bodyPr vert="horz" lIns="91440" tIns="45720" rIns="91440" bIns="45720" rtlCol="0"/>
          <a:lstStyle>
            <a:lvl1pPr algn="l" eaLnBrk="1" hangingPunct="1">
              <a:defRPr sz="1200">
                <a:ea typeface="新細明體" panose="02020500000000000000" pitchFamily="18" charset="-120"/>
              </a:defRPr>
            </a:lvl1pPr>
          </a:lstStyle>
          <a:p>
            <a:pPr>
              <a:defRPr/>
            </a:pPr>
            <a:endParaRPr lang="zh-TW" altLang="en-US"/>
          </a:p>
        </p:txBody>
      </p:sp>
      <p:sp>
        <p:nvSpPr>
          <p:cNvPr id="3" name="日期版面配置區 2"/>
          <p:cNvSpPr>
            <a:spLocks noGrp="1"/>
          </p:cNvSpPr>
          <p:nvPr>
            <p:ph type="dt" idx="1"/>
          </p:nvPr>
        </p:nvSpPr>
        <p:spPr>
          <a:xfrm>
            <a:off x="5623698" y="0"/>
            <a:ext cx="4302231" cy="341064"/>
          </a:xfrm>
          <a:prstGeom prst="rect">
            <a:avLst/>
          </a:prstGeom>
        </p:spPr>
        <p:txBody>
          <a:bodyPr vert="horz" lIns="91440" tIns="45720" rIns="91440" bIns="45720" rtlCol="0"/>
          <a:lstStyle>
            <a:lvl1pPr algn="r" eaLnBrk="1" hangingPunct="1">
              <a:defRPr sz="1200">
                <a:ea typeface="新細明體" panose="02020500000000000000" pitchFamily="18" charset="-120"/>
              </a:defRPr>
            </a:lvl1pPr>
          </a:lstStyle>
          <a:p>
            <a:pPr>
              <a:defRPr/>
            </a:pPr>
            <a:fld id="{D9FD1E66-DAF1-4ED2-B32F-EC019941F4B9}" type="datetimeFigureOut">
              <a:rPr lang="zh-TW" altLang="en-US"/>
              <a:pPr>
                <a:defRPr/>
              </a:pPr>
              <a:t>2016/10/26</a:t>
            </a:fld>
            <a:endParaRPr lang="zh-TW" altLang="en-US"/>
          </a:p>
        </p:txBody>
      </p:sp>
      <p:sp>
        <p:nvSpPr>
          <p:cNvPr id="4" name="投影片圖像版面配置區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eaLnBrk="1" hangingPunct="1">
              <a:defRPr sz="1200">
                <a:ea typeface="新細明體" panose="02020500000000000000"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5623698" y="6456612"/>
            <a:ext cx="4302231" cy="3410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C44A4D8-AB3D-445C-A84B-F32E8B24BA5F}" type="slidenum">
              <a:rPr lang="zh-TW" altLang="en-US"/>
              <a:pPr>
                <a:defRPr/>
              </a:pPr>
              <a:t>‹#›</a:t>
            </a:fld>
            <a:endParaRPr lang="zh-TW" altLang="en-US"/>
          </a:p>
        </p:txBody>
      </p:sp>
    </p:spTree>
    <p:extLst>
      <p:ext uri="{BB962C8B-B14F-4D97-AF65-F5344CB8AC3E}">
        <p14:creationId xmlns:p14="http://schemas.microsoft.com/office/powerpoint/2010/main" val="3519344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300" dirty="0" smtClean="0"/>
              <a:t>Good afternoon , all</a:t>
            </a:r>
            <a:r>
              <a:rPr lang="en-US" altLang="zh-TW" sz="1300" baseline="0" dirty="0" smtClean="0"/>
              <a:t> advancer and colleague, it is my pressure that we could all get together today to have this meeting</a:t>
            </a:r>
          </a:p>
          <a:p>
            <a:r>
              <a:rPr lang="en-US" altLang="zh-TW" sz="1300" baseline="0" dirty="0" smtClean="0"/>
              <a:t>My name is </a:t>
            </a:r>
            <a:r>
              <a:rPr lang="zh-TW" altLang="en-US" sz="1300" baseline="0" dirty="0" smtClean="0"/>
              <a:t>徐慧淳，</a:t>
            </a:r>
            <a:r>
              <a:rPr lang="en-US" altLang="zh-TW" sz="1300" baseline="0" dirty="0" smtClean="0"/>
              <a:t>I am a student from </a:t>
            </a:r>
            <a:r>
              <a:rPr lang="en-US" altLang="zh-TW" sz="1300" dirty="0" smtClean="0">
                <a:solidFill>
                  <a:schemeClr val="tx1"/>
                </a:solidFill>
                <a:latin typeface="Times New Roman" panose="02020603050405020304" pitchFamily="18" charset="0"/>
                <a:cs typeface="Times New Roman" panose="02020603050405020304" pitchFamily="18" charset="0"/>
              </a:rPr>
              <a:t>Environmental Engineering of </a:t>
            </a:r>
            <a:r>
              <a:rPr lang="en-US" altLang="zh-TW" sz="1300" baseline="0" dirty="0" smtClean="0"/>
              <a:t>national central University</a:t>
            </a:r>
          </a:p>
          <a:p>
            <a:r>
              <a:rPr lang="en-US" altLang="zh-TW" sz="1300" baseline="0" dirty="0" smtClean="0"/>
              <a:t>My instructor is </a:t>
            </a:r>
            <a:r>
              <a:rPr lang="en-US" altLang="zh-TW" sz="1300" baseline="0" dirty="0" err="1" smtClean="0"/>
              <a:t>Dr.CT</a:t>
            </a:r>
            <a:r>
              <a:rPr lang="en-US" altLang="zh-TW" sz="1300" baseline="0" dirty="0" smtClean="0"/>
              <a:t> Lee and Dr. MT Chuang.</a:t>
            </a:r>
          </a:p>
          <a:p>
            <a:r>
              <a:rPr lang="en-US" altLang="zh-TW" sz="1300" dirty="0" smtClean="0"/>
              <a:t>Today, I</a:t>
            </a:r>
            <a:r>
              <a:rPr lang="en-US" altLang="zh-TW" sz="1300" baseline="0" dirty="0" smtClean="0"/>
              <a:t> present my research topic is </a:t>
            </a:r>
            <a:r>
              <a:rPr lang="en-US" altLang="zh-TW" sz="1300" dirty="0" smtClean="0"/>
              <a:t>Quantifying the long-range transport and local pollution that contribute to PM</a:t>
            </a:r>
            <a:r>
              <a:rPr lang="en-US" altLang="zh-TW" sz="1300" baseline="-25000" dirty="0" smtClean="0"/>
              <a:t>2.5</a:t>
            </a:r>
            <a:r>
              <a:rPr lang="en-US" altLang="zh-TW" sz="1300" dirty="0" smtClean="0"/>
              <a:t> in Taiwan under winter monsoon.</a:t>
            </a:r>
          </a:p>
          <a:p>
            <a:endParaRPr lang="en-US" altLang="zh-TW" sz="1300" dirty="0" smtClean="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a:t>
            </a:fld>
            <a:endParaRPr lang="zh-TW" altLang="en-US"/>
          </a:p>
        </p:txBody>
      </p:sp>
    </p:spTree>
    <p:extLst>
      <p:ext uri="{BB962C8B-B14F-4D97-AF65-F5344CB8AC3E}">
        <p14:creationId xmlns:p14="http://schemas.microsoft.com/office/powerpoint/2010/main" val="65944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Then</a:t>
            </a:r>
            <a:r>
              <a:rPr lang="en-US" altLang="zh-TW" baseline="0" dirty="0" smtClean="0"/>
              <a:t>, How to get the local pollution concentration </a:t>
            </a:r>
            <a:r>
              <a:rPr lang="en-US" altLang="zh-TW" sz="1200" dirty="0" smtClean="0">
                <a:latin typeface="Times New Roman" panose="02020603050405020304" pitchFamily="18" charset="0"/>
                <a:cs typeface="Times New Roman" panose="02020603050405020304" pitchFamily="18" charset="0"/>
              </a:rPr>
              <a:t>equation?</a:t>
            </a:r>
            <a:endParaRPr lang="en-US" altLang="zh-TW" baseline="0" dirty="0" smtClean="0"/>
          </a:p>
          <a:p>
            <a:r>
              <a:rPr lang="en-US" altLang="zh-TW" dirty="0" smtClean="0"/>
              <a:t>We</a:t>
            </a:r>
            <a:r>
              <a:rPr lang="en-US" altLang="zh-TW" baseline="0" dirty="0" smtClean="0"/>
              <a:t> select summer cases (June to  August) that is no rainfall and no the influence of LRT and the pollution is possibly </a:t>
            </a:r>
            <a:r>
              <a:rPr lang="en-US" altLang="zh-TW" sz="1200" dirty="0" smtClean="0">
                <a:latin typeface="Times New Roman" panose="02020603050405020304" pitchFamily="18" charset="0"/>
                <a:cs typeface="Times New Roman" panose="02020603050405020304" pitchFamily="18" charset="0"/>
              </a:rPr>
              <a:t>originated from local pollution.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chemeClr val="tx1"/>
                </a:solidFill>
                <a:latin typeface="Times New Roman" pitchFamily="18" charset="0"/>
                <a:ea typeface="標楷體" pitchFamily="65" charset="-120"/>
                <a:cs typeface="Times New Roman" pitchFamily="18" charset="0"/>
              </a:rPr>
              <a:t>It is found point that can be simplified as follows the equation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chemeClr val="tx1"/>
                </a:solidFill>
                <a:latin typeface="Times New Roman" pitchFamily="18" charset="0"/>
                <a:ea typeface="標楷體" pitchFamily="65" charset="-120"/>
                <a:cs typeface="Times New Roman" pitchFamily="18" charset="0"/>
              </a:rPr>
              <a:t>The concentration of pollutants substitute into the equation to get </a:t>
            </a:r>
          </a:p>
          <a:p>
            <a:endParaRPr lang="zh-TW" altLang="en-US"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10</a:t>
            </a:fld>
            <a:endParaRPr lang="zh-TW" altLang="en-US"/>
          </a:p>
        </p:txBody>
      </p:sp>
    </p:spTree>
    <p:extLst>
      <p:ext uri="{BB962C8B-B14F-4D97-AF65-F5344CB8AC3E}">
        <p14:creationId xmlns:p14="http://schemas.microsoft.com/office/powerpoint/2010/main" val="426791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`Next</a:t>
            </a:r>
            <a:r>
              <a:rPr lang="en-US" altLang="zh-TW" baseline="0" dirty="0" smtClean="0"/>
              <a:t> </a:t>
            </a:r>
            <a:endParaRPr lang="en-US" altLang="zh-TW" dirty="0" smtClean="0"/>
          </a:p>
          <a:p>
            <a:r>
              <a:rPr lang="en-US" altLang="zh-TW" dirty="0" smtClean="0"/>
              <a:t>Type 2 is mix.</a:t>
            </a:r>
          </a:p>
          <a:p>
            <a:pPr fontAlgn="t"/>
            <a:r>
              <a:rPr lang="en-US" altLang="zh-TW" dirty="0" smtClean="0">
                <a:latin typeface="Times New Roman" panose="02020603050405020304" pitchFamily="18" charset="0"/>
                <a:cs typeface="Times New Roman" panose="02020603050405020304" pitchFamily="18" charset="0"/>
              </a:rPr>
              <a:t>We use the  </a:t>
            </a:r>
            <a:r>
              <a:rPr lang="en-US" altLang="zh-TW" sz="1200" b="1" i="0" kern="1200" dirty="0" smtClean="0">
                <a:solidFill>
                  <a:schemeClr val="tx1"/>
                </a:solidFill>
                <a:effectLst/>
                <a:latin typeface="+mn-lt"/>
                <a:ea typeface="+mn-ea"/>
                <a:cs typeface="+mn-cs"/>
              </a:rPr>
              <a:t>aforementioned</a:t>
            </a:r>
            <a:r>
              <a:rPr lang="en-US" altLang="zh-TW" dirty="0" smtClean="0">
                <a:latin typeface="Times New Roman" panose="02020603050405020304" pitchFamily="18" charset="0"/>
                <a:cs typeface="Times New Roman" panose="02020603050405020304" pitchFamily="18" charset="0"/>
              </a:rPr>
              <a:t> equation (1) to calculate PM</a:t>
            </a:r>
            <a:r>
              <a:rPr lang="en-US" altLang="zh-TW" baseline="-25000" dirty="0" smtClean="0">
                <a:latin typeface="Times New Roman" panose="02020603050405020304" pitchFamily="18" charset="0"/>
                <a:cs typeface="Times New Roman" panose="02020603050405020304" pitchFamily="18" charset="0"/>
              </a:rPr>
              <a:t>2.5 </a:t>
            </a:r>
            <a:r>
              <a:rPr lang="en-US" altLang="zh-TW" dirty="0" smtClean="0">
                <a:latin typeface="Times New Roman" panose="02020603050405020304" pitchFamily="18" charset="0"/>
                <a:cs typeface="Times New Roman" panose="02020603050405020304" pitchFamily="18" charset="0"/>
              </a:rPr>
              <a:t>concentration of LP, which is C</a:t>
            </a:r>
            <a:r>
              <a:rPr lang="en-US" altLang="zh-TW" baseline="-25000" dirty="0" smtClean="0">
                <a:latin typeface="Times New Roman" panose="02020603050405020304" pitchFamily="18" charset="0"/>
                <a:cs typeface="Times New Roman" panose="02020603050405020304" pitchFamily="18" charset="0"/>
              </a:rPr>
              <a:t>2LP.</a:t>
            </a:r>
          </a:p>
          <a:p>
            <a:r>
              <a:rPr lang="en-US" altLang="zh-TW" dirty="0" smtClean="0"/>
              <a:t>If</a:t>
            </a:r>
            <a:r>
              <a:rPr lang="en-US" altLang="zh-TW" baseline="0" dirty="0" smtClean="0"/>
              <a:t> </a:t>
            </a:r>
            <a:r>
              <a:rPr lang="en-US" altLang="zh-TW" dirty="0" smtClean="0">
                <a:latin typeface="Times New Roman" panose="02020603050405020304" pitchFamily="18" charset="0"/>
                <a:cs typeface="Times New Roman" panose="02020603050405020304" pitchFamily="18" charset="0"/>
              </a:rPr>
              <a:t>PM</a:t>
            </a:r>
            <a:r>
              <a:rPr lang="en-US" altLang="zh-TW" baseline="-25000" dirty="0" smtClean="0">
                <a:latin typeface="Times New Roman" panose="02020603050405020304" pitchFamily="18" charset="0"/>
                <a:cs typeface="Times New Roman" panose="02020603050405020304" pitchFamily="18" charset="0"/>
              </a:rPr>
              <a:t>2.5</a:t>
            </a:r>
            <a:r>
              <a:rPr lang="en-US" altLang="zh-TW" dirty="0" smtClean="0">
                <a:latin typeface="Times New Roman" panose="02020603050405020304" pitchFamily="18" charset="0"/>
                <a:cs typeface="Times New Roman" panose="02020603050405020304" pitchFamily="18" charset="0"/>
              </a:rPr>
              <a:t> concentration is C</a:t>
            </a:r>
            <a:r>
              <a:rPr lang="en-US" altLang="zh-TW" baseline="-25000" dirty="0" smtClean="0">
                <a:latin typeface="Times New Roman" panose="02020603050405020304" pitchFamily="18" charset="0"/>
                <a:cs typeface="Times New Roman" panose="02020603050405020304" pitchFamily="18" charset="0"/>
              </a:rPr>
              <a:t>2 , </a:t>
            </a:r>
            <a:endParaRPr lang="en-US" altLang="zh-TW" baseline="0"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2 </a:t>
            </a:r>
            <a:r>
              <a:rPr lang="en-US" altLang="zh-TW" sz="1200" dirty="0" smtClean="0">
                <a:latin typeface="Times New Roman" panose="02020603050405020304" pitchFamily="18" charset="0"/>
                <a:cs typeface="Times New Roman" panose="02020603050405020304" pitchFamily="18" charset="0"/>
              </a:rPr>
              <a:t>minus </a:t>
            </a:r>
            <a:r>
              <a:rPr lang="en-US" altLang="zh-TW"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2LP </a:t>
            </a:r>
            <a:r>
              <a:rPr lang="en-US" altLang="zh-TW" baseline="0" dirty="0" smtClean="0">
                <a:latin typeface="Times New Roman" panose="02020603050405020304" pitchFamily="18" charset="0"/>
                <a:cs typeface="Times New Roman" panose="02020603050405020304" pitchFamily="18" charset="0"/>
              </a:rPr>
              <a:t> can get </a:t>
            </a:r>
            <a:r>
              <a:rPr lang="en-US" altLang="zh-TW" sz="1200" b="1" dirty="0" smtClean="0">
                <a:latin typeface="Times New Roman" panose="02020603050405020304" pitchFamily="18" charset="0"/>
                <a:cs typeface="Times New Roman" panose="02020603050405020304" pitchFamily="18" charset="0"/>
              </a:rPr>
              <a:t>C</a:t>
            </a:r>
            <a:r>
              <a:rPr lang="en-US" altLang="zh-TW" sz="1200" b="1" baseline="-25000" dirty="0" smtClean="0">
                <a:latin typeface="Times New Roman" panose="02020603050405020304" pitchFamily="18" charset="0"/>
                <a:cs typeface="Times New Roman" panose="02020603050405020304" pitchFamily="18" charset="0"/>
              </a:rPr>
              <a:t>LRT</a:t>
            </a:r>
            <a:r>
              <a:rPr lang="en-US" altLang="zh-TW" sz="1200" b="1" baseline="0" dirty="0" smtClean="0">
                <a:latin typeface="Times New Roman" panose="02020603050405020304" pitchFamily="18" charset="0"/>
                <a:cs typeface="Times New Roman" panose="02020603050405020304" pitchFamily="18" charset="0"/>
              </a:rPr>
              <a:t>  </a:t>
            </a:r>
            <a:r>
              <a:rPr lang="en-US" altLang="zh-TW" sz="1200" b="0" baseline="0" dirty="0" smtClean="0">
                <a:latin typeface="Times New Roman" panose="02020603050405020304" pitchFamily="18" charset="0"/>
                <a:cs typeface="Times New Roman" panose="02020603050405020304" pitchFamily="18" charset="0"/>
              </a:rPr>
              <a:t>in mix type</a:t>
            </a:r>
            <a:r>
              <a:rPr lang="en-US" altLang="zh-TW" sz="1200" b="1" baseline="0" dirty="0" smtClean="0">
                <a:latin typeface="Times New Roman" panose="02020603050405020304" pitchFamily="18" charset="0"/>
                <a:cs typeface="Times New Roman" panose="02020603050405020304" pitchFamily="18" charset="0"/>
              </a:rPr>
              <a:t>.</a:t>
            </a:r>
          </a:p>
          <a:p>
            <a:endParaRPr lang="en-US" altLang="zh-TW" sz="1200" b="1" baseline="0" dirty="0" smtClean="0">
              <a:latin typeface="Times New Roman" panose="02020603050405020304" pitchFamily="18" charset="0"/>
              <a:cs typeface="Times New Roman" panose="02020603050405020304" pitchFamily="18" charset="0"/>
            </a:endParaRPr>
          </a:p>
          <a:p>
            <a:r>
              <a:rPr lang="en-US" altLang="zh-TW" sz="1200" b="1" baseline="0" dirty="0" smtClean="0">
                <a:latin typeface="Times New Roman" panose="02020603050405020304" pitchFamily="18" charset="0"/>
                <a:cs typeface="Times New Roman" panose="02020603050405020304" pitchFamily="18" charset="0"/>
              </a:rPr>
              <a:t>Finally</a:t>
            </a:r>
          </a:p>
          <a:p>
            <a:r>
              <a:rPr lang="en-US" altLang="zh-TW" sz="1200" b="0" baseline="0" dirty="0" smtClean="0">
                <a:latin typeface="Times New Roman" panose="02020603050405020304" pitchFamily="18" charset="0"/>
                <a:cs typeface="Times New Roman" panose="02020603050405020304" pitchFamily="18" charset="0"/>
              </a:rPr>
              <a:t>Type 3 is Pure Local pollution.</a:t>
            </a:r>
          </a:p>
          <a:p>
            <a:r>
              <a:rPr lang="en-US" altLang="zh-TW" sz="1200" b="0" baseline="0" dirty="0" smtClean="0">
                <a:latin typeface="Times New Roman" panose="02020603050405020304" pitchFamily="18" charset="0"/>
                <a:cs typeface="Times New Roman" panose="02020603050405020304" pitchFamily="18" charset="0"/>
              </a:rPr>
              <a:t>The situation is no LRT concentration.</a:t>
            </a:r>
          </a:p>
          <a:p>
            <a:r>
              <a:rPr lang="en-US" altLang="zh-TW" sz="1200" b="0" baseline="0" dirty="0" smtClean="0">
                <a:latin typeface="Times New Roman" panose="02020603050405020304" pitchFamily="18" charset="0"/>
                <a:cs typeface="Times New Roman" panose="02020603050405020304" pitchFamily="18" charset="0"/>
              </a:rPr>
              <a:t>Therefore,  the concentration is local pollution.</a:t>
            </a:r>
          </a:p>
          <a:p>
            <a:endParaRPr lang="zh-TW" altLang="en-US" baseline="0"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11</a:t>
            </a:fld>
            <a:endParaRPr lang="zh-TW" altLang="en-US"/>
          </a:p>
        </p:txBody>
      </p:sp>
    </p:spTree>
    <p:extLst>
      <p:ext uri="{BB962C8B-B14F-4D97-AF65-F5344CB8AC3E}">
        <p14:creationId xmlns:p14="http://schemas.microsoft.com/office/powerpoint/2010/main" val="132100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zh-TW" dirty="0" smtClean="0"/>
              <a:t>However</a:t>
            </a:r>
            <a:r>
              <a:rPr lang="en-US" altLang="zh-TW" baseline="0" dirty="0" smtClean="0"/>
              <a:t> the Long range transport PM2.5 will be reduced during the </a:t>
            </a:r>
            <a:r>
              <a:rPr lang="en-US" altLang="zh-TW" sz="1200" b="0" i="0" kern="1200" dirty="0" smtClean="0">
                <a:solidFill>
                  <a:schemeClr val="tx1"/>
                </a:solidFill>
                <a:effectLst/>
                <a:latin typeface="+mn-lt"/>
                <a:ea typeface="+mn-ea"/>
                <a:cs typeface="+mn-cs"/>
              </a:rPr>
              <a:t>transmission procedure.</a:t>
            </a:r>
          </a:p>
          <a:p>
            <a:pPr marL="0" indent="0">
              <a:buFontTx/>
              <a:buNone/>
            </a:pPr>
            <a:r>
              <a:rPr lang="en-US" altLang="zh-TW" sz="1200" b="0" i="0" kern="1200" dirty="0" smtClean="0">
                <a:solidFill>
                  <a:schemeClr val="tx1"/>
                </a:solidFill>
                <a:effectLst/>
                <a:latin typeface="+mn-lt"/>
                <a:ea typeface="+mn-ea"/>
                <a:cs typeface="+mn-cs"/>
              </a:rPr>
              <a:t>So </a:t>
            </a:r>
            <a:r>
              <a:rPr lang="en-US" altLang="zh-TW" sz="1200" b="0" i="0" kern="1200" baseline="0" dirty="0" smtClean="0">
                <a:solidFill>
                  <a:schemeClr val="tx1"/>
                </a:solidFill>
                <a:effectLst/>
                <a:latin typeface="+mn-lt"/>
                <a:ea typeface="+mn-ea"/>
                <a:cs typeface="+mn-cs"/>
              </a:rPr>
              <a:t>I u</a:t>
            </a:r>
            <a:r>
              <a:rPr lang="en-US" altLang="zh-TW" b="0" baseline="0" dirty="0" smtClean="0"/>
              <a:t>se the simulation data to discuss  </a:t>
            </a:r>
            <a:r>
              <a:rPr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long range transport</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concentration reduction of Pollution from north</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to South .</a:t>
            </a:r>
          </a:p>
          <a:p>
            <a:pPr marL="0" indent="0">
              <a:buFontTx/>
              <a:buNone/>
            </a:pP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Choose the 2010 to simulate because the emission data is </a:t>
            </a:r>
            <a:r>
              <a:rPr lang="en-US" altLang="zh-TW" sz="1200" b="0" i="0" kern="1200" dirty="0" smtClean="0">
                <a:solidFill>
                  <a:schemeClr val="tx1"/>
                </a:solidFill>
                <a:effectLst/>
                <a:latin typeface="+mn-lt"/>
                <a:ea typeface="+mn-ea"/>
                <a:cs typeface="+mn-cs"/>
              </a:rPr>
              <a:t>complete.</a:t>
            </a:r>
          </a:p>
          <a:p>
            <a:pPr marL="0" indent="0">
              <a:buFontTx/>
              <a:buNone/>
            </a:pPr>
            <a:r>
              <a:rPr lang="en-US" altLang="zh-TW" sz="1200" b="0" i="0" kern="1200" dirty="0" smtClean="0">
                <a:solidFill>
                  <a:schemeClr val="tx1"/>
                </a:solidFill>
                <a:effectLst/>
                <a:latin typeface="+mn-lt"/>
                <a:ea typeface="+mn-ea"/>
                <a:cs typeface="+mn-cs"/>
              </a:rPr>
              <a:t>In current,</a:t>
            </a:r>
            <a:r>
              <a:rPr lang="en-US" altLang="zh-TW" sz="1200" b="0" i="0" kern="1200" baseline="0" dirty="0" smtClean="0">
                <a:solidFill>
                  <a:schemeClr val="tx1"/>
                </a:solidFill>
                <a:effectLst/>
                <a:latin typeface="+mn-lt"/>
                <a:ea typeface="+mn-ea"/>
                <a:cs typeface="+mn-cs"/>
              </a:rPr>
              <a:t> we only choose HPP case that e</a:t>
            </a:r>
            <a:r>
              <a:rPr lang="en-US" altLang="zh-TW" sz="1200" b="0" i="0" kern="1200" dirty="0" smtClean="0">
                <a:solidFill>
                  <a:schemeClr val="tx1"/>
                </a:solidFill>
                <a:effectLst/>
                <a:latin typeface="+mn-lt"/>
                <a:ea typeface="+mn-ea"/>
                <a:cs typeface="+mn-cs"/>
              </a:rPr>
              <a:t>xclude from</a:t>
            </a:r>
            <a:r>
              <a:rPr lang="en-US" altLang="zh-TW" sz="1200" b="0" i="0" kern="1200" baseline="0" dirty="0" smtClean="0">
                <a:solidFill>
                  <a:schemeClr val="tx1"/>
                </a:solidFill>
                <a:effectLst/>
                <a:latin typeface="+mn-lt"/>
                <a:ea typeface="+mn-ea"/>
                <a:cs typeface="+mn-cs"/>
              </a:rPr>
              <a:t> rainfall case and  to evaluate reduced ratio.</a:t>
            </a:r>
            <a:endParaRPr lang="en-US" altLang="zh-TW" dirty="0" smtClean="0"/>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12</a:t>
            </a:fld>
            <a:endParaRPr lang="zh-TW" altLang="en-US" smtClean="0"/>
          </a:p>
        </p:txBody>
      </p:sp>
    </p:spTree>
    <p:extLst>
      <p:ext uri="{BB962C8B-B14F-4D97-AF65-F5344CB8AC3E}">
        <p14:creationId xmlns:p14="http://schemas.microsoft.com/office/powerpoint/2010/main" val="269928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zh-TW" dirty="0" smtClean="0"/>
              <a:t>However</a:t>
            </a:r>
            <a:r>
              <a:rPr lang="en-US" altLang="zh-TW" baseline="0" dirty="0" smtClean="0"/>
              <a:t> the Long range transport PM2.5 will be reduced during the </a:t>
            </a:r>
            <a:r>
              <a:rPr lang="en-US" altLang="zh-TW" sz="1200" b="0" i="0" kern="1200" dirty="0" smtClean="0">
                <a:solidFill>
                  <a:schemeClr val="tx1"/>
                </a:solidFill>
                <a:effectLst/>
                <a:latin typeface="+mn-lt"/>
                <a:ea typeface="+mn-ea"/>
                <a:cs typeface="+mn-cs"/>
              </a:rPr>
              <a:t>transmission procedure.</a:t>
            </a:r>
          </a:p>
          <a:p>
            <a:pPr marL="0" indent="0">
              <a:buFontTx/>
              <a:buNone/>
            </a:pPr>
            <a:r>
              <a:rPr lang="en-US" altLang="zh-TW" sz="1200" b="0" i="0" kern="1200" dirty="0" smtClean="0">
                <a:solidFill>
                  <a:schemeClr val="tx1"/>
                </a:solidFill>
                <a:effectLst/>
                <a:latin typeface="+mn-lt"/>
                <a:ea typeface="+mn-ea"/>
                <a:cs typeface="+mn-cs"/>
              </a:rPr>
              <a:t>So </a:t>
            </a:r>
            <a:r>
              <a:rPr lang="en-US" altLang="zh-TW" sz="1200" b="0" i="0" kern="1200" baseline="0" dirty="0" smtClean="0">
                <a:solidFill>
                  <a:schemeClr val="tx1"/>
                </a:solidFill>
                <a:effectLst/>
                <a:latin typeface="+mn-lt"/>
                <a:ea typeface="+mn-ea"/>
                <a:cs typeface="+mn-cs"/>
              </a:rPr>
              <a:t>I u</a:t>
            </a:r>
            <a:r>
              <a:rPr lang="en-US" altLang="zh-TW" b="0" baseline="0" dirty="0" smtClean="0"/>
              <a:t>se the simulation data to discuss  </a:t>
            </a:r>
            <a:r>
              <a:rPr lang="en-US" altLang="zh-TW" sz="12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long range transport</a:t>
            </a:r>
            <a:r>
              <a:rPr lang="en-US" altLang="zh-TW"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concentration reduction of Pollution from north</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to South .</a:t>
            </a:r>
          </a:p>
          <a:p>
            <a:pPr marL="0" indent="0">
              <a:buFontTx/>
              <a:buNone/>
            </a:pP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Choose the 2010 to simulate because the emission data is </a:t>
            </a:r>
            <a:r>
              <a:rPr lang="en-US" altLang="zh-TW" sz="1200" b="0" i="0" kern="1200" dirty="0" smtClean="0">
                <a:solidFill>
                  <a:schemeClr val="tx1"/>
                </a:solidFill>
                <a:effectLst/>
                <a:latin typeface="+mn-lt"/>
                <a:ea typeface="+mn-ea"/>
                <a:cs typeface="+mn-cs"/>
              </a:rPr>
              <a:t>complete.</a:t>
            </a:r>
          </a:p>
          <a:p>
            <a:pPr marL="0" indent="0">
              <a:buFontTx/>
              <a:buNone/>
            </a:pPr>
            <a:r>
              <a:rPr lang="en-US" altLang="zh-TW" sz="1200" b="0" i="0" kern="1200" dirty="0" smtClean="0">
                <a:solidFill>
                  <a:schemeClr val="tx1"/>
                </a:solidFill>
                <a:effectLst/>
                <a:latin typeface="+mn-lt"/>
                <a:ea typeface="+mn-ea"/>
                <a:cs typeface="+mn-cs"/>
              </a:rPr>
              <a:t>In current,</a:t>
            </a:r>
            <a:r>
              <a:rPr lang="en-US" altLang="zh-TW" sz="1200" b="0" i="0" kern="1200" baseline="0" dirty="0" smtClean="0">
                <a:solidFill>
                  <a:schemeClr val="tx1"/>
                </a:solidFill>
                <a:effectLst/>
                <a:latin typeface="+mn-lt"/>
                <a:ea typeface="+mn-ea"/>
                <a:cs typeface="+mn-cs"/>
              </a:rPr>
              <a:t> we only choose HPP case that e</a:t>
            </a:r>
            <a:r>
              <a:rPr lang="en-US" altLang="zh-TW" sz="1200" b="0" i="0" kern="1200" dirty="0" smtClean="0">
                <a:solidFill>
                  <a:schemeClr val="tx1"/>
                </a:solidFill>
                <a:effectLst/>
                <a:latin typeface="+mn-lt"/>
                <a:ea typeface="+mn-ea"/>
                <a:cs typeface="+mn-cs"/>
              </a:rPr>
              <a:t>xclude from</a:t>
            </a:r>
            <a:r>
              <a:rPr lang="en-US" altLang="zh-TW" sz="1200" b="0" i="0" kern="1200" baseline="0" dirty="0" smtClean="0">
                <a:solidFill>
                  <a:schemeClr val="tx1"/>
                </a:solidFill>
                <a:effectLst/>
                <a:latin typeface="+mn-lt"/>
                <a:ea typeface="+mn-ea"/>
                <a:cs typeface="+mn-cs"/>
              </a:rPr>
              <a:t> rainfall case and  to evaluate reduced ratio.</a:t>
            </a:r>
            <a:endParaRPr lang="en-US" altLang="zh-TW" dirty="0" smtClean="0"/>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13</a:t>
            </a:fld>
            <a:endParaRPr lang="zh-TW" altLang="en-US" smtClean="0"/>
          </a:p>
        </p:txBody>
      </p:sp>
    </p:spTree>
    <p:extLst>
      <p:ext uri="{BB962C8B-B14F-4D97-AF65-F5344CB8AC3E}">
        <p14:creationId xmlns:p14="http://schemas.microsoft.com/office/powerpoint/2010/main" val="28317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This simulation result that the impact of deposition and diffusion can reduced the LRT pm2.5 </a:t>
            </a:r>
            <a:r>
              <a:rPr lang="en-US" altLang="zh-TW" baseline="0" dirty="0" err="1" smtClean="0"/>
              <a:t>concertraion</a:t>
            </a:r>
            <a:endParaRPr lang="en-US" altLang="zh-TW" baseline="0" dirty="0" smtClean="0"/>
          </a:p>
          <a:p>
            <a:r>
              <a:rPr lang="en-US" altLang="zh-TW" baseline="0" dirty="0" smtClean="0"/>
              <a:t>We can see the curve that gradually decrease from northern to southern Taiwan.</a:t>
            </a:r>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15</a:t>
            </a:fld>
            <a:endParaRPr lang="zh-TW" altLang="en-US"/>
          </a:p>
        </p:txBody>
      </p:sp>
    </p:spTree>
    <p:extLst>
      <p:ext uri="{BB962C8B-B14F-4D97-AF65-F5344CB8AC3E}">
        <p14:creationId xmlns:p14="http://schemas.microsoft.com/office/powerpoint/2010/main" val="152158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a:t>
            </a:r>
            <a:r>
              <a:rPr lang="en-US" altLang="zh-TW" baseline="0" dirty="0" smtClean="0"/>
              <a:t> left part don’t consider the dilute of concentration and the right part have consideration. </a:t>
            </a:r>
          </a:p>
          <a:p>
            <a:r>
              <a:rPr lang="en-US" altLang="zh-TW" baseline="0" dirty="0" smtClean="0"/>
              <a:t>We can find that the contribution of LRT and LP will overestimate and underestimate under the non- modified situation. </a:t>
            </a:r>
          </a:p>
          <a:p>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16</a:t>
            </a:fld>
            <a:endParaRPr lang="zh-TW" altLang="en-US"/>
          </a:p>
        </p:txBody>
      </p:sp>
    </p:spTree>
    <p:extLst>
      <p:ext uri="{BB962C8B-B14F-4D97-AF65-F5344CB8AC3E}">
        <p14:creationId xmlns:p14="http://schemas.microsoft.com/office/powerpoint/2010/main" val="24541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can see the obvious</a:t>
            </a:r>
            <a:r>
              <a:rPr lang="en-US" altLang="zh-TW" baseline="0" dirty="0" smtClean="0"/>
              <a:t> change from concentration time series diagram.</a:t>
            </a:r>
          </a:p>
          <a:p>
            <a:r>
              <a:rPr lang="en-US" altLang="zh-TW" baseline="0" dirty="0" smtClean="0"/>
              <a:t>Red </a:t>
            </a:r>
            <a:r>
              <a:rPr lang="en-US" altLang="zh-TW" sz="1200" b="0" i="0" u="none" kern="1200" dirty="0" smtClean="0">
                <a:solidFill>
                  <a:schemeClr val="tx1"/>
                </a:solidFill>
                <a:effectLst/>
                <a:latin typeface="+mn-lt"/>
                <a:ea typeface="+mn-ea"/>
                <a:cs typeface="+mn-cs"/>
              </a:rPr>
              <a:t>represent LRT</a:t>
            </a:r>
            <a:r>
              <a:rPr lang="en-US" altLang="zh-TW" sz="1200" b="0" i="0" u="none" kern="1200" baseline="0" dirty="0" smtClean="0">
                <a:solidFill>
                  <a:schemeClr val="tx1"/>
                </a:solidFill>
                <a:effectLst/>
                <a:latin typeface="+mn-lt"/>
                <a:ea typeface="+mn-ea"/>
                <a:cs typeface="+mn-cs"/>
              </a:rPr>
              <a:t> and Green is local pollution.</a:t>
            </a:r>
          </a:p>
          <a:p>
            <a:r>
              <a:rPr lang="en-US" altLang="zh-TW" sz="1200" b="0" i="0" u="none" kern="1200" baseline="0" dirty="0" smtClean="0">
                <a:solidFill>
                  <a:schemeClr val="tx1"/>
                </a:solidFill>
                <a:effectLst/>
                <a:latin typeface="+mn-lt"/>
                <a:ea typeface="+mn-ea"/>
                <a:cs typeface="+mn-cs"/>
              </a:rPr>
              <a:t>First is northern station</a:t>
            </a:r>
          </a:p>
          <a:p>
            <a:r>
              <a:rPr lang="en-US" altLang="zh-TW" sz="1200" b="0" i="0" u="none" kern="1200" baseline="0" dirty="0" smtClean="0">
                <a:solidFill>
                  <a:schemeClr val="tx1"/>
                </a:solidFill>
                <a:effectLst/>
                <a:latin typeface="+mn-lt"/>
                <a:ea typeface="+mn-ea"/>
                <a:cs typeface="+mn-cs"/>
              </a:rPr>
              <a:t>Middle is central station</a:t>
            </a:r>
          </a:p>
          <a:p>
            <a:r>
              <a:rPr lang="en-US" altLang="zh-TW" sz="1200" b="0" i="0" u="none" kern="1200" baseline="0" dirty="0" smtClean="0">
                <a:solidFill>
                  <a:schemeClr val="tx1"/>
                </a:solidFill>
                <a:effectLst/>
                <a:latin typeface="+mn-lt"/>
                <a:ea typeface="+mn-ea"/>
                <a:cs typeface="+mn-cs"/>
              </a:rPr>
              <a:t>Last is southern station</a:t>
            </a:r>
          </a:p>
          <a:p>
            <a:r>
              <a:rPr lang="en-US" altLang="zh-TW" sz="1200" b="0" i="0" u="none" kern="1200" baseline="0" dirty="0" smtClean="0">
                <a:solidFill>
                  <a:schemeClr val="tx1"/>
                </a:solidFill>
                <a:effectLst/>
                <a:latin typeface="+mn-lt"/>
                <a:ea typeface="+mn-ea"/>
                <a:cs typeface="+mn-cs"/>
              </a:rPr>
              <a:t>Red gradually decrease and Green increase.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17</a:t>
            </a:fld>
            <a:endParaRPr lang="zh-TW" altLang="en-US"/>
          </a:p>
        </p:txBody>
      </p:sp>
    </p:spTree>
    <p:extLst>
      <p:ext uri="{BB962C8B-B14F-4D97-AF65-F5344CB8AC3E}">
        <p14:creationId xmlns:p14="http://schemas.microsoft.com/office/powerpoint/2010/main" val="382245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18</a:t>
            </a:fld>
            <a:endParaRPr lang="zh-TW" altLang="en-US"/>
          </a:p>
        </p:txBody>
      </p:sp>
    </p:spTree>
    <p:extLst>
      <p:ext uri="{BB962C8B-B14F-4D97-AF65-F5344CB8AC3E}">
        <p14:creationId xmlns:p14="http://schemas.microsoft.com/office/powerpoint/2010/main" val="3553626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19</a:t>
            </a:fld>
            <a:endParaRPr lang="zh-TW" altLang="en-US"/>
          </a:p>
        </p:txBody>
      </p:sp>
    </p:spTree>
    <p:extLst>
      <p:ext uri="{BB962C8B-B14F-4D97-AF65-F5344CB8AC3E}">
        <p14:creationId xmlns:p14="http://schemas.microsoft.com/office/powerpoint/2010/main" val="240935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20</a:t>
            </a:fld>
            <a:endParaRPr lang="zh-TW" altLang="en-US"/>
          </a:p>
        </p:txBody>
      </p:sp>
    </p:spTree>
    <p:extLst>
      <p:ext uri="{BB962C8B-B14F-4D97-AF65-F5344CB8AC3E}">
        <p14:creationId xmlns:p14="http://schemas.microsoft.com/office/powerpoint/2010/main" val="55973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zh-TW" dirty="0" err="1" smtClean="0"/>
              <a:t>Accroding</a:t>
            </a:r>
            <a:r>
              <a:rPr lang="en-US" altLang="zh-TW" baseline="0" dirty="0" smtClean="0"/>
              <a:t> to </a:t>
            </a:r>
            <a:r>
              <a:rPr lang="en-US" altLang="zh-TW" dirty="0" smtClean="0">
                <a:latin typeface="Times New Roman" pitchFamily="18" charset="0"/>
                <a:ea typeface="標楷體" pitchFamily="65" charset="-120"/>
                <a:cs typeface="Times New Roman" pitchFamily="18" charset="0"/>
              </a:rPr>
              <a:t>Chuang et al., 2008 reference</a:t>
            </a:r>
            <a:r>
              <a:rPr lang="en-US" altLang="zh-TW" baseline="0"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a:t>
            </a: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If the leading edge of Asian continental high-pressure systems moves fast from China to Taiwan, PM</a:t>
            </a:r>
            <a:r>
              <a:rPr kumimoji="0" lang="en-US" altLang="zh-TW" baseline="-25000" dirty="0" smtClean="0">
                <a:solidFill>
                  <a:schemeClr val="tx1"/>
                </a:solidFill>
                <a:latin typeface="Times New Roman" pitchFamily="18" charset="0"/>
                <a:ea typeface="標楷體" pitchFamily="65" charset="-120"/>
                <a:cs typeface="Times New Roman" pitchFamily="18" charset="0"/>
              </a:rPr>
              <a:t>2.5</a:t>
            </a:r>
            <a:r>
              <a:rPr kumimoji="0" lang="en-US" altLang="zh-TW" dirty="0" smtClean="0">
                <a:solidFill>
                  <a:schemeClr val="tx1"/>
                </a:solidFill>
                <a:latin typeface="Times New Roman" pitchFamily="18" charset="0"/>
                <a:ea typeface="標楷體" pitchFamily="65" charset="-120"/>
                <a:cs typeface="Times New Roman" pitchFamily="18" charset="0"/>
              </a:rPr>
              <a:t> events will occur accompanied by a prevailing strong northeast wind.</a:t>
            </a: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As this weather system moves over China coastal provinces, it carries pollutants southward. PM</a:t>
            </a:r>
            <a:r>
              <a:rPr kumimoji="0" lang="en-US" altLang="zh-TW" baseline="-25000" dirty="0" smtClean="0">
                <a:solidFill>
                  <a:schemeClr val="tx1"/>
                </a:solidFill>
                <a:latin typeface="Times New Roman" pitchFamily="18" charset="0"/>
                <a:ea typeface="標楷體" pitchFamily="65" charset="-120"/>
                <a:cs typeface="Times New Roman" pitchFamily="18" charset="0"/>
              </a:rPr>
              <a:t>2.5</a:t>
            </a:r>
            <a:r>
              <a:rPr kumimoji="0" lang="en-US" altLang="zh-TW" dirty="0" smtClean="0">
                <a:solidFill>
                  <a:schemeClr val="tx1"/>
                </a:solidFill>
                <a:latin typeface="Times New Roman" pitchFamily="18" charset="0"/>
                <a:ea typeface="標楷體" pitchFamily="65" charset="-120"/>
                <a:cs typeface="Times New Roman" pitchFamily="18" charset="0"/>
              </a:rPr>
              <a:t> concentrations are aggravated when there is no rainfall in the front ahead of the high-pressure system. This specific weather pattern, defined as HPP.</a:t>
            </a:r>
          </a:p>
          <a:p>
            <a:pPr marL="0" indent="0">
              <a:buFontTx/>
              <a:buNone/>
            </a:pPr>
            <a:r>
              <a:rPr lang="en-US" altLang="zh-TW" dirty="0" smtClean="0"/>
              <a:t>   </a:t>
            </a:r>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2</a:t>
            </a:fld>
            <a:endParaRPr lang="zh-TW" altLang="en-US" smtClean="0"/>
          </a:p>
        </p:txBody>
      </p:sp>
    </p:spTree>
    <p:extLst>
      <p:ext uri="{BB962C8B-B14F-4D97-AF65-F5344CB8AC3E}">
        <p14:creationId xmlns:p14="http://schemas.microsoft.com/office/powerpoint/2010/main" val="178069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21</a:t>
            </a:fld>
            <a:endParaRPr lang="zh-TW" altLang="en-US"/>
          </a:p>
        </p:txBody>
      </p:sp>
    </p:spTree>
    <p:extLst>
      <p:ext uri="{BB962C8B-B14F-4D97-AF65-F5344CB8AC3E}">
        <p14:creationId xmlns:p14="http://schemas.microsoft.com/office/powerpoint/2010/main" val="73502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22</a:t>
            </a:fld>
            <a:endParaRPr lang="zh-TW" altLang="en-US"/>
          </a:p>
        </p:txBody>
      </p:sp>
    </p:spTree>
    <p:extLst>
      <p:ext uri="{BB962C8B-B14F-4D97-AF65-F5344CB8AC3E}">
        <p14:creationId xmlns:p14="http://schemas.microsoft.com/office/powerpoint/2010/main" val="233562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23</a:t>
            </a:fld>
            <a:endParaRPr lang="zh-TW" altLang="en-US"/>
          </a:p>
        </p:txBody>
      </p:sp>
    </p:spTree>
    <p:extLst>
      <p:ext uri="{BB962C8B-B14F-4D97-AF65-F5344CB8AC3E}">
        <p14:creationId xmlns:p14="http://schemas.microsoft.com/office/powerpoint/2010/main" val="1604347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24</a:t>
            </a:fld>
            <a:endParaRPr lang="zh-TW" altLang="en-US"/>
          </a:p>
        </p:txBody>
      </p:sp>
    </p:spTree>
    <p:extLst>
      <p:ext uri="{BB962C8B-B14F-4D97-AF65-F5344CB8AC3E}">
        <p14:creationId xmlns:p14="http://schemas.microsoft.com/office/powerpoint/2010/main" val="3625087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25</a:t>
            </a:fld>
            <a:endParaRPr lang="zh-TW" altLang="en-US"/>
          </a:p>
        </p:txBody>
      </p:sp>
    </p:spTree>
    <p:extLst>
      <p:ext uri="{BB962C8B-B14F-4D97-AF65-F5344CB8AC3E}">
        <p14:creationId xmlns:p14="http://schemas.microsoft.com/office/powerpoint/2010/main" val="158742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u="none" dirty="0" smtClean="0"/>
              <a:t>Consider</a:t>
            </a:r>
            <a:r>
              <a:rPr lang="en-US" altLang="zh-TW" u="none" baseline="0" dirty="0" smtClean="0"/>
              <a:t> the dilution of concentration</a:t>
            </a:r>
          </a:p>
          <a:p>
            <a:r>
              <a:rPr lang="en-US" altLang="zh-TW" u="none" baseline="0" dirty="0" smtClean="0"/>
              <a:t>We can realize the long range transport  effect is more larger in the north</a:t>
            </a:r>
          </a:p>
          <a:p>
            <a:r>
              <a:rPr lang="en-US" altLang="zh-TW" u="none" dirty="0" smtClean="0"/>
              <a:t>The</a:t>
            </a:r>
            <a:r>
              <a:rPr lang="en-US" altLang="zh-TW" u="none" baseline="0" dirty="0" smtClean="0"/>
              <a:t> south is opposite.</a:t>
            </a:r>
            <a:endParaRPr lang="zh-TW" altLang="en-US" u="none"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26</a:t>
            </a:fld>
            <a:endParaRPr lang="zh-TW" altLang="en-US"/>
          </a:p>
        </p:txBody>
      </p:sp>
    </p:spTree>
    <p:extLst>
      <p:ext uri="{BB962C8B-B14F-4D97-AF65-F5344CB8AC3E}">
        <p14:creationId xmlns:p14="http://schemas.microsoft.com/office/powerpoint/2010/main" val="261925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27</a:t>
            </a:fld>
            <a:endParaRPr lang="zh-TW" altLang="en-US"/>
          </a:p>
        </p:txBody>
      </p:sp>
    </p:spTree>
    <p:extLst>
      <p:ext uri="{BB962C8B-B14F-4D97-AF65-F5344CB8AC3E}">
        <p14:creationId xmlns:p14="http://schemas.microsoft.com/office/powerpoint/2010/main" val="1916535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28</a:t>
            </a:fld>
            <a:endParaRPr lang="zh-TW" altLang="en-US"/>
          </a:p>
        </p:txBody>
      </p:sp>
    </p:spTree>
    <p:extLst>
      <p:ext uri="{BB962C8B-B14F-4D97-AF65-F5344CB8AC3E}">
        <p14:creationId xmlns:p14="http://schemas.microsoft.com/office/powerpoint/2010/main" val="146057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zh-TW" dirty="0" err="1" smtClean="0"/>
              <a:t>Accroding</a:t>
            </a:r>
            <a:r>
              <a:rPr lang="en-US" altLang="zh-TW" baseline="0" dirty="0" smtClean="0"/>
              <a:t> to </a:t>
            </a:r>
            <a:r>
              <a:rPr lang="en-US" altLang="zh-TW" dirty="0" smtClean="0">
                <a:latin typeface="Times New Roman" pitchFamily="18" charset="0"/>
                <a:ea typeface="標楷體" pitchFamily="65" charset="-120"/>
                <a:cs typeface="Times New Roman" pitchFamily="18" charset="0"/>
              </a:rPr>
              <a:t>Chuang et al., 2008 reference</a:t>
            </a:r>
            <a:r>
              <a:rPr lang="en-US" altLang="zh-TW" baseline="0"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a:t>
            </a: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If the leading edge of Asian continental high-pressure systems moves fast from China to Taiwan, PM</a:t>
            </a:r>
            <a:r>
              <a:rPr kumimoji="0" lang="en-US" altLang="zh-TW" baseline="-25000" dirty="0" smtClean="0">
                <a:solidFill>
                  <a:schemeClr val="tx1"/>
                </a:solidFill>
                <a:latin typeface="Times New Roman" pitchFamily="18" charset="0"/>
                <a:ea typeface="標楷體" pitchFamily="65" charset="-120"/>
                <a:cs typeface="Times New Roman" pitchFamily="18" charset="0"/>
              </a:rPr>
              <a:t>2.5</a:t>
            </a:r>
            <a:r>
              <a:rPr kumimoji="0" lang="en-US" altLang="zh-TW" dirty="0" smtClean="0">
                <a:solidFill>
                  <a:schemeClr val="tx1"/>
                </a:solidFill>
                <a:latin typeface="Times New Roman" pitchFamily="18" charset="0"/>
                <a:ea typeface="標楷體" pitchFamily="65" charset="-120"/>
                <a:cs typeface="Times New Roman" pitchFamily="18" charset="0"/>
              </a:rPr>
              <a:t> events will occur accompanied by a prevailing strong northeast wind.</a:t>
            </a: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As this weather system moves over China coastal provinces, it carries pollutants southward. PM</a:t>
            </a:r>
            <a:r>
              <a:rPr kumimoji="0" lang="en-US" altLang="zh-TW" baseline="-25000" dirty="0" smtClean="0">
                <a:solidFill>
                  <a:schemeClr val="tx1"/>
                </a:solidFill>
                <a:latin typeface="Times New Roman" pitchFamily="18" charset="0"/>
                <a:ea typeface="標楷體" pitchFamily="65" charset="-120"/>
                <a:cs typeface="Times New Roman" pitchFamily="18" charset="0"/>
              </a:rPr>
              <a:t>2.5</a:t>
            </a:r>
            <a:r>
              <a:rPr kumimoji="0" lang="en-US" altLang="zh-TW" dirty="0" smtClean="0">
                <a:solidFill>
                  <a:schemeClr val="tx1"/>
                </a:solidFill>
                <a:latin typeface="Times New Roman" pitchFamily="18" charset="0"/>
                <a:ea typeface="標楷體" pitchFamily="65" charset="-120"/>
                <a:cs typeface="Times New Roman" pitchFamily="18" charset="0"/>
              </a:rPr>
              <a:t> concentrations are aggravated when there is no rainfall in the front ahead of the high-pressure system. This specific weather pattern, defined as HPP.</a:t>
            </a:r>
          </a:p>
          <a:p>
            <a:pPr marL="0" indent="0">
              <a:buFontTx/>
              <a:buNone/>
            </a:pPr>
            <a:r>
              <a:rPr lang="en-US" altLang="zh-TW" dirty="0" smtClean="0"/>
              <a:t>   </a:t>
            </a:r>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3</a:t>
            </a:fld>
            <a:endParaRPr lang="zh-TW" altLang="en-US" smtClean="0"/>
          </a:p>
        </p:txBody>
      </p:sp>
    </p:spTree>
    <p:extLst>
      <p:ext uri="{BB962C8B-B14F-4D97-AF65-F5344CB8AC3E}">
        <p14:creationId xmlns:p14="http://schemas.microsoft.com/office/powerpoint/2010/main" val="4127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Junker et al. (2009) (left) found that if WS was above a threshold value, CO concentration remained nearly constant, if WS below the threshold value, CO were inversely proportionally to WS.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The constant CO is from LRT and inversely proportioned CO is from LP.</a:t>
            </a:r>
          </a:p>
          <a:p>
            <a:pPr marL="0" indent="0">
              <a:buFontTx/>
              <a:buNone/>
            </a:pPr>
            <a:r>
              <a:rPr lang="en-US" altLang="zh-TW" sz="1200" dirty="0" smtClean="0">
                <a:latin typeface="+mn-lt"/>
                <a:cs typeface="+mn-cs"/>
              </a:rPr>
              <a:t>So follow</a:t>
            </a:r>
            <a:r>
              <a:rPr lang="en-US" altLang="zh-TW" sz="1200" baseline="0" dirty="0" smtClean="0">
                <a:latin typeface="+mn-lt"/>
                <a:cs typeface="+mn-cs"/>
              </a:rPr>
              <a:t> by </a:t>
            </a:r>
            <a:r>
              <a:rPr lang="en-US" altLang="zh-TW" sz="1200" dirty="0" smtClean="0">
                <a:latin typeface="Times New Roman" panose="02020603050405020304" pitchFamily="18" charset="0"/>
                <a:cs typeface="Times New Roman" panose="02020603050405020304" pitchFamily="18" charset="0"/>
              </a:rPr>
              <a:t>Junker et al. (2009) </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and</a:t>
            </a:r>
            <a:r>
              <a:rPr lang="en-US" altLang="zh-TW" sz="1200" baseline="0" dirty="0" smtClean="0">
                <a:latin typeface="Times New Roman" panose="02020603050405020304" pitchFamily="18" charset="0"/>
                <a:cs typeface="Times New Roman" panose="02020603050405020304" pitchFamily="18" charset="0"/>
              </a:rPr>
              <a:t> </a:t>
            </a:r>
            <a:r>
              <a:rPr lang="en-US" altLang="zh-TW" dirty="0" smtClean="0">
                <a:latin typeface="Times New Roman" pitchFamily="18" charset="0"/>
                <a:ea typeface="標楷體" pitchFamily="65" charset="-120"/>
                <a:cs typeface="Times New Roman" pitchFamily="18" charset="0"/>
              </a:rPr>
              <a:t>Chuang et al., (2008)</a:t>
            </a:r>
            <a:r>
              <a:rPr lang="en-US" altLang="zh-TW" baseline="0" dirty="0" smtClean="0">
                <a:latin typeface="Times New Roman" pitchFamily="18" charset="0"/>
                <a:ea typeface="標楷體" pitchFamily="65" charset="-120"/>
                <a:cs typeface="Times New Roman" pitchFamily="18" charset="0"/>
              </a:rPr>
              <a:t> method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Similar results (right) were found in this study and the threshold WS was about 3.7 m s </a:t>
            </a:r>
            <a:r>
              <a:rPr lang="en-US" altLang="zh-TW" sz="1200" baseline="30000" dirty="0" smtClean="0">
                <a:latin typeface="Times New Roman" panose="02020603050405020304" pitchFamily="18" charset="0"/>
                <a:cs typeface="Times New Roman" panose="02020603050405020304" pitchFamily="18" charset="0"/>
              </a:rPr>
              <a:t>-1</a:t>
            </a:r>
            <a:r>
              <a:rPr lang="en-US" altLang="zh-TW" sz="1200" dirty="0" smtClean="0">
                <a:latin typeface="Times New Roman" panose="02020603050405020304" pitchFamily="18" charset="0"/>
                <a:cs typeface="Times New Roman" panose="02020603050405020304" pitchFamily="18" charset="0"/>
              </a:rPr>
              <a:t> and the threshold CO was about 0.3 ppm.</a:t>
            </a:r>
            <a:endParaRPr lang="zh-TW" altLang="en-US" sz="1200" dirty="0" smtClean="0">
              <a:latin typeface="Times New Roman" panose="02020603050405020304" pitchFamily="18" charset="0"/>
              <a:cs typeface="Times New Roman" panose="02020603050405020304" pitchFamily="18" charset="0"/>
            </a:endParaRPr>
          </a:p>
          <a:p>
            <a:pPr marL="0" indent="0">
              <a:buFontTx/>
              <a:buNone/>
            </a:pPr>
            <a:endParaRPr lang="en-US" altLang="zh-TW" baseline="0" dirty="0" smtClean="0">
              <a:latin typeface="Times New Roman" pitchFamily="18" charset="0"/>
              <a:ea typeface="標楷體" pitchFamily="65" charset="-120"/>
              <a:cs typeface="Times New Roman" pitchFamily="18" charset="0"/>
            </a:endParaRPr>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4</a:t>
            </a:fld>
            <a:endParaRPr lang="zh-TW" altLang="en-US" smtClean="0"/>
          </a:p>
        </p:txBody>
      </p:sp>
    </p:spTree>
    <p:extLst>
      <p:ext uri="{BB962C8B-B14F-4D97-AF65-F5344CB8AC3E}">
        <p14:creationId xmlns:p14="http://schemas.microsoft.com/office/powerpoint/2010/main" val="202380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zh-TW" dirty="0" smtClean="0"/>
              <a:t>Now, I</a:t>
            </a:r>
            <a:r>
              <a:rPr lang="en-US" altLang="zh-TW" baseline="0" dirty="0" smtClean="0"/>
              <a:t> start to describe detailed procedure.</a:t>
            </a:r>
            <a:endParaRPr lang="en-US" altLang="zh-TW" dirty="0" smtClean="0"/>
          </a:p>
          <a:p>
            <a:pPr marL="0" indent="0">
              <a:buFontTx/>
              <a:buNone/>
            </a:pPr>
            <a:r>
              <a:rPr lang="en-US" altLang="zh-TW" dirty="0" smtClean="0"/>
              <a:t>This</a:t>
            </a:r>
            <a:r>
              <a:rPr lang="en-US" altLang="zh-TW" baseline="0" dirty="0" smtClean="0"/>
              <a:t> is observational data set.</a:t>
            </a:r>
          </a:p>
          <a:p>
            <a:pPr marL="0" indent="0">
              <a:buFontTx/>
              <a:buNone/>
            </a:pPr>
            <a:r>
              <a:rPr lang="en-US" altLang="zh-TW" baseline="0" dirty="0" smtClean="0"/>
              <a:t>Data is from January 2006 to December 2015.</a:t>
            </a:r>
          </a:p>
          <a:p>
            <a:pPr marL="0" indent="0">
              <a:buFontTx/>
              <a:buNone/>
            </a:pPr>
            <a:r>
              <a:rPr lang="en-US" altLang="zh-TW" baseline="0" dirty="0" err="1" smtClean="0"/>
              <a:t>Monitoering</a:t>
            </a:r>
            <a:r>
              <a:rPr lang="en-US" altLang="zh-TW" baseline="0" dirty="0" smtClean="0"/>
              <a:t>  item include </a:t>
            </a:r>
            <a:r>
              <a:rPr lang="en-US" altLang="zh-TW" dirty="0" smtClean="0"/>
              <a:t>Carbon monoxide, PM</a:t>
            </a:r>
            <a:r>
              <a:rPr lang="en-US" altLang="zh-TW" baseline="-25000" dirty="0" smtClean="0"/>
              <a:t>2.5</a:t>
            </a:r>
            <a:r>
              <a:rPr lang="en-US" altLang="zh-TW" baseline="0" dirty="0" smtClean="0"/>
              <a:t>,Wind speed and wind direction.</a:t>
            </a:r>
            <a:endParaRPr lang="en-US" altLang="zh-TW" dirty="0" smtClean="0"/>
          </a:p>
          <a:p>
            <a:pPr marL="0" indent="0">
              <a:buFontTx/>
              <a:buNone/>
            </a:pPr>
            <a:r>
              <a:rPr lang="en-US" altLang="zh-TW" dirty="0" smtClean="0"/>
              <a:t>So Use five</a:t>
            </a:r>
            <a:r>
              <a:rPr lang="en-US" altLang="zh-TW" baseline="0" dirty="0" smtClean="0"/>
              <a:t> northern station to calculate LRT PM</a:t>
            </a:r>
            <a:r>
              <a:rPr lang="en-US" altLang="zh-TW" baseline="-25000" dirty="0" smtClean="0"/>
              <a:t>2.5</a:t>
            </a:r>
            <a:r>
              <a:rPr lang="zh-TW" altLang="en-US" baseline="0" dirty="0" smtClean="0"/>
              <a:t> </a:t>
            </a:r>
            <a:r>
              <a:rPr lang="en-US" altLang="zh-TW" baseline="0" dirty="0" smtClean="0"/>
              <a:t>concentration.</a:t>
            </a:r>
          </a:p>
          <a:p>
            <a:pPr marL="0" indent="0">
              <a:buFontTx/>
              <a:buNone/>
            </a:pPr>
            <a:r>
              <a:rPr lang="en-US" altLang="zh-TW" baseline="0" dirty="0" smtClean="0"/>
              <a:t>and Select </a:t>
            </a:r>
            <a:r>
              <a:rPr lang="en-US" altLang="zh-TW" sz="1200" b="0" i="0" kern="1200" dirty="0" smtClean="0">
                <a:solidFill>
                  <a:schemeClr val="tx1"/>
                </a:solidFill>
                <a:effectLst/>
                <a:latin typeface="+mn-lt"/>
                <a:ea typeface="+mn-ea"/>
                <a:cs typeface="+mn-cs"/>
              </a:rPr>
              <a:t>representative station</a:t>
            </a:r>
            <a:r>
              <a:rPr lang="en-US" altLang="zh-TW" sz="1200" b="0" i="0" kern="1200" baseline="0" dirty="0" smtClean="0">
                <a:solidFill>
                  <a:schemeClr val="tx1"/>
                </a:solidFill>
                <a:effectLst/>
                <a:latin typeface="+mn-lt"/>
                <a:ea typeface="+mn-ea"/>
                <a:cs typeface="+mn-cs"/>
              </a:rPr>
              <a:t> to estimate </a:t>
            </a:r>
            <a:r>
              <a:rPr lang="en-US" altLang="zh-TW" sz="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proportion.</a:t>
            </a:r>
            <a:endParaRPr lang="en-US" altLang="zh-TW" dirty="0" smtClean="0"/>
          </a:p>
          <a:p>
            <a:pPr marL="0" indent="0">
              <a:buFontTx/>
              <a:buNone/>
            </a:pPr>
            <a:endParaRPr lang="en-US" altLang="zh-TW" dirty="0" smtClean="0"/>
          </a:p>
          <a:p>
            <a:pPr marL="0" indent="0">
              <a:buFontTx/>
              <a:buNone/>
            </a:pPr>
            <a:endParaRPr lang="en-US" altLang="zh-TW" dirty="0" smtClean="0"/>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fld id="{0DE8AEFA-EEE6-4946-A063-A4CA630F115E}" type="slidenum">
              <a:rPr lang="zh-TW" altLang="en-US" smtClean="0"/>
              <a:pPr/>
              <a:t>5</a:t>
            </a:fld>
            <a:endParaRPr lang="zh-TW" altLang="en-US" smtClean="0"/>
          </a:p>
        </p:txBody>
      </p:sp>
    </p:spTree>
    <p:extLst>
      <p:ext uri="{BB962C8B-B14F-4D97-AF65-F5344CB8AC3E}">
        <p14:creationId xmlns:p14="http://schemas.microsoft.com/office/powerpoint/2010/main" val="198742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To</a:t>
            </a:r>
            <a:r>
              <a:rPr lang="en-US" altLang="zh-TW" baseline="0" dirty="0" smtClean="0"/>
              <a:t> prove the LRT plume transport from northern Taiwan to southern, we use </a:t>
            </a:r>
            <a:r>
              <a:rPr lang="en-US" altLang="zh-TW" baseline="0" dirty="0" err="1" smtClean="0"/>
              <a:t>wanli</a:t>
            </a:r>
            <a:r>
              <a:rPr lang="en-US" altLang="zh-TW" baseline="0" dirty="0" smtClean="0"/>
              <a:t> PM2.5 mass concentration  and other station data to </a:t>
            </a:r>
            <a:r>
              <a:rPr lang="en-US" altLang="zh-TW" sz="1200" b="0" i="0" kern="1200" dirty="0" smtClean="0">
                <a:solidFill>
                  <a:schemeClr val="tx1"/>
                </a:solidFill>
                <a:effectLst/>
                <a:latin typeface="+mn-lt"/>
                <a:ea typeface="+mn-ea"/>
                <a:cs typeface="+mn-cs"/>
              </a:rPr>
              <a:t>Carry on the regression analysis.</a:t>
            </a:r>
            <a:endParaRPr lang="en-US" altLang="zh-TW" dirty="0" smtClean="0"/>
          </a:p>
          <a:p>
            <a:pPr marL="90488" indent="-90488">
              <a:buFont typeface="Arial" pitchFamily="34" charset="0"/>
              <a:buChar char="•"/>
            </a:pPr>
            <a:r>
              <a:rPr lang="en-US" altLang="zh-TW" dirty="0" smtClean="0">
                <a:latin typeface="Times New Roman" panose="02020603050405020304" pitchFamily="18" charset="0"/>
                <a:cs typeface="Times New Roman" panose="02020603050405020304" pitchFamily="18" charset="0"/>
              </a:rPr>
              <a:t>The correlation between </a:t>
            </a:r>
            <a:r>
              <a:rPr lang="en-US" altLang="zh-TW" dirty="0" err="1" smtClean="0">
                <a:latin typeface="Times New Roman" panose="02020603050405020304" pitchFamily="18" charset="0"/>
                <a:cs typeface="Times New Roman" panose="02020603050405020304" pitchFamily="18" charset="0"/>
              </a:rPr>
              <a:t>wanli</a:t>
            </a:r>
            <a:r>
              <a:rPr lang="en-US" altLang="zh-TW" dirty="0" smtClean="0">
                <a:latin typeface="Times New Roman" panose="02020603050405020304" pitchFamily="18" charset="0"/>
                <a:cs typeface="Times New Roman" panose="02020603050405020304" pitchFamily="18" charset="0"/>
              </a:rPr>
              <a:t> station and other stations is well established and R</a:t>
            </a:r>
            <a:r>
              <a:rPr lang="en-US" altLang="zh-TW" baseline="30000" dirty="0" smtClean="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 is also above 0.75.</a:t>
            </a:r>
          </a:p>
          <a:p>
            <a:pPr marL="90488" indent="-90488">
              <a:buFont typeface="Arial" pitchFamily="34" charset="0"/>
              <a:buChar char="•"/>
            </a:pPr>
            <a:r>
              <a:rPr lang="en-US" altLang="zh-TW" dirty="0" smtClean="0">
                <a:latin typeface="Times New Roman" panose="02020603050405020304" pitchFamily="18" charset="0"/>
                <a:cs typeface="Times New Roman" panose="02020603050405020304" pitchFamily="18" charset="0"/>
              </a:rPr>
              <a:t>T-test don’t have remarkable difference and represent pollution that is transported.</a:t>
            </a:r>
          </a:p>
          <a:p>
            <a:r>
              <a:rPr lang="en-US" altLang="zh-TW" dirty="0" smtClean="0">
                <a:latin typeface="Times New Roman" panose="02020603050405020304" pitchFamily="18" charset="0"/>
                <a:cs typeface="Times New Roman" panose="02020603050405020304" pitchFamily="18" charset="0"/>
              </a:rPr>
              <a:t>  in the form of plume.</a:t>
            </a:r>
          </a:p>
          <a:p>
            <a:r>
              <a:rPr lang="en-US" altLang="zh-TW" dirty="0" smtClean="0">
                <a:latin typeface="Times New Roman" panose="02020603050405020304" pitchFamily="18" charset="0"/>
                <a:cs typeface="Times New Roman" panose="02020603050405020304" pitchFamily="18" charset="0"/>
              </a:rPr>
              <a:t>The</a:t>
            </a:r>
            <a:r>
              <a:rPr lang="en-US" altLang="zh-TW" baseline="0" dirty="0" smtClean="0">
                <a:latin typeface="Times New Roman" panose="02020603050405020304" pitchFamily="18" charset="0"/>
                <a:cs typeface="Times New Roman" panose="02020603050405020304" pitchFamily="18" charset="0"/>
              </a:rPr>
              <a:t> </a:t>
            </a:r>
            <a:r>
              <a:rPr lang="en-US" altLang="zh-TW" dirty="0" smtClean="0"/>
              <a:t>Animation can</a:t>
            </a:r>
            <a:r>
              <a:rPr lang="en-US" altLang="zh-TW" baseline="0" dirty="0" smtClean="0"/>
              <a:t> realize how the plume is transferred. </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6</a:t>
            </a:fld>
            <a:endParaRPr lang="zh-TW" altLang="en-US"/>
          </a:p>
        </p:txBody>
      </p:sp>
    </p:spTree>
    <p:extLst>
      <p:ext uri="{BB962C8B-B14F-4D97-AF65-F5344CB8AC3E}">
        <p14:creationId xmlns:p14="http://schemas.microsoft.com/office/powerpoint/2010/main" val="429206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600" b="0" dirty="0" smtClean="0">
                    <a:latin typeface="Times New Roman" panose="02020603050405020304" pitchFamily="18" charset="0"/>
                    <a:cs typeface="Times New Roman" panose="02020603050405020304" pitchFamily="18" charset="0"/>
                  </a:rPr>
                  <a:t>After</a:t>
                </a:r>
                <a:r>
                  <a:rPr lang="en-US" altLang="zh-TW" sz="1600" b="0" baseline="0" dirty="0" smtClean="0">
                    <a:latin typeface="Times New Roman" panose="02020603050405020304" pitchFamily="18" charset="0"/>
                    <a:cs typeface="Times New Roman" panose="02020603050405020304" pitchFamily="18" charset="0"/>
                  </a:rPr>
                  <a:t> I will introduce How to calculate PM2.5 concentration.</a:t>
                </a:r>
                <a:endParaRPr lang="en-US" altLang="zh-TW" sz="1600" b="0"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600" b="1" dirty="0" smtClean="0">
                    <a:latin typeface="Times New Roman" panose="02020603050405020304" pitchFamily="18" charset="0"/>
                    <a:cs typeface="Times New Roman" panose="02020603050405020304" pitchFamily="18" charset="0"/>
                  </a:rPr>
                  <a:t>First, </a:t>
                </a:r>
                <a:r>
                  <a:rPr lang="en-US" altLang="zh-TW" sz="1200" dirty="0" smtClean="0">
                    <a:latin typeface="Times New Roman" panose="02020603050405020304" pitchFamily="18" charset="0"/>
                    <a:cs typeface="Times New Roman" panose="02020603050405020304" pitchFamily="18" charset="0"/>
                  </a:rPr>
                  <a:t>find out the </a:t>
                </a:r>
                <a:r>
                  <a:rPr lang="en-US" altLang="zh-TW" sz="1200" dirty="0" smtClean="0">
                    <a:solidFill>
                      <a:srgbClr val="FF0000"/>
                    </a:solidFill>
                    <a:latin typeface="Times New Roman" panose="02020603050405020304" pitchFamily="18" charset="0"/>
                    <a:cs typeface="Times New Roman" panose="02020603050405020304" pitchFamily="18" charset="0"/>
                  </a:rPr>
                  <a:t>background PM</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2.5</a:t>
                </a:r>
                <a:r>
                  <a:rPr lang="en-US" altLang="zh-TW" sz="1200" dirty="0" smtClean="0">
                    <a:solidFill>
                      <a:srgbClr val="FF0000"/>
                    </a:solidFill>
                    <a:latin typeface="Times New Roman" panose="02020603050405020304" pitchFamily="18" charset="0"/>
                    <a:cs typeface="Times New Roman" panose="02020603050405020304" pitchFamily="18" charset="0"/>
                  </a:rPr>
                  <a:t> Concentration in the long-range transport (LRT) situation</a:t>
                </a:r>
                <a:r>
                  <a:rPr lang="en-US" altLang="zh-TW" sz="1200" dirty="0" smtClean="0">
                    <a:latin typeface="Times New Roman" panose="02020603050405020304" pitchFamily="18" charset="0"/>
                    <a:cs typeface="Times New Roman" panose="02020603050405020304" pitchFamily="18" charset="0"/>
                  </a:rPr>
                  <a:t> at north tip of Taiwan.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For </a:t>
                </a:r>
                <a:r>
                  <a:rPr lang="en-US" altLang="zh-TW" sz="1200" dirty="0">
                    <a:latin typeface="Times New Roman" panose="02020603050405020304" pitchFamily="18" charset="0"/>
                    <a:cs typeface="Times New Roman" panose="02020603050405020304" pitchFamily="18" charset="0"/>
                  </a:rPr>
                  <a:t>northeast wind case, we select wind direction via 340</a:t>
                </a:r>
                <a14:m>
                  <m:oMath xmlns:m="http://schemas.openxmlformats.org/officeDocument/2006/math">
                    <m:r>
                      <a:rPr lang="en-US" altLang="zh-TW" sz="1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1200" dirty="0">
                    <a:latin typeface="Times New Roman" panose="02020603050405020304" pitchFamily="18" charset="0"/>
                    <a:cs typeface="Times New Roman" panose="02020603050405020304" pitchFamily="18" charset="0"/>
                  </a:rPr>
                  <a:t> </a:t>
                </a:r>
                <a:r>
                  <a:rPr lang="zh-TW" altLang="en-US" sz="1200" dirty="0">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80</a:t>
                </a:r>
                <a14:m>
                  <m:oMath xmlns:m="http://schemas.openxmlformats.org/officeDocument/2006/math">
                    <m:r>
                      <a:rPr lang="en-US" altLang="zh-TW" sz="12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TW" sz="1200" dirty="0">
                    <a:latin typeface="Times New Roman" panose="02020603050405020304" pitchFamily="18" charset="0"/>
                    <a:cs typeface="Times New Roman" panose="02020603050405020304" pitchFamily="18" charset="0"/>
                  </a:rPr>
                  <a:t> in </a:t>
                </a:r>
                <a:r>
                  <a:rPr lang="en-US" altLang="zh-TW" sz="1200" dirty="0" smtClean="0">
                    <a:latin typeface="Times New Roman" panose="02020603050405020304" pitchFamily="18" charset="0"/>
                    <a:cs typeface="Times New Roman" panose="02020603050405020304" pitchFamily="18" charset="0"/>
                  </a:rPr>
                  <a:t>one </a:t>
                </a:r>
                <a:r>
                  <a:rPr lang="en-US" altLang="zh-TW" sz="1200" dirty="0">
                    <a:latin typeface="Times New Roman" panose="02020603050405020304" pitchFamily="18" charset="0"/>
                    <a:cs typeface="Times New Roman" panose="02020603050405020304" pitchFamily="18" charset="0"/>
                  </a:rPr>
                  <a:t>day at </a:t>
                </a:r>
                <a:r>
                  <a:rPr lang="en-US" altLang="zh-TW" sz="1200" b="1" dirty="0">
                    <a:latin typeface="Times New Roman" panose="02020603050405020304" pitchFamily="18" charset="0"/>
                    <a:cs typeface="Times New Roman" panose="02020603050405020304" pitchFamily="18" charset="0"/>
                  </a:rPr>
                  <a:t>Pen-Ja-Yu</a:t>
                </a:r>
                <a:r>
                  <a:rPr lang="en-US" altLang="zh-TW" sz="1200" dirty="0">
                    <a:latin typeface="Times New Roman" panose="02020603050405020304" pitchFamily="18" charset="0"/>
                    <a:cs typeface="Times New Roman" panose="02020603050405020304" pitchFamily="18" charset="0"/>
                  </a:rPr>
                  <a:t> weather station</a:t>
                </a:r>
                <a:r>
                  <a:rPr lang="en-US" altLang="zh-TW" sz="1200" dirty="0" smtClean="0">
                    <a:latin typeface="Times New Roman" panose="02020603050405020304" pitchFamily="18" charset="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If </a:t>
                </a:r>
                <a14:m>
                  <m:oMath xmlns:m="http://schemas.openxmlformats.org/officeDocument/2006/math">
                    <m:r>
                      <a:rPr lang="en-US" altLang="zh-TW" sz="12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𝐖𝐒</m:t>
                    </m:r>
                    <m:r>
                      <a:rPr lang="en-US" altLang="zh-TW" sz="12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1200" b="1" dirty="0" smtClean="0">
                    <a:solidFill>
                      <a:srgbClr val="FF0000"/>
                    </a:solidFill>
                    <a:latin typeface="Times New Roman" panose="02020603050405020304" pitchFamily="18" charset="0"/>
                    <a:cs typeface="Times New Roman" panose="02020603050405020304" pitchFamily="18" charset="0"/>
                  </a:rPr>
                  <a:t> 3.7 m s</a:t>
                </a:r>
                <a:r>
                  <a:rPr lang="en-US" altLang="zh-TW" sz="1200" b="1" baseline="30000" dirty="0" smtClean="0">
                    <a:solidFill>
                      <a:srgbClr val="FF0000"/>
                    </a:solidFill>
                    <a:latin typeface="Times New Roman" panose="02020603050405020304" pitchFamily="18" charset="0"/>
                    <a:cs typeface="Times New Roman" panose="02020603050405020304" pitchFamily="18" charset="0"/>
                  </a:rPr>
                  <a:t>-1</a:t>
                </a:r>
                <a:r>
                  <a:rPr lang="en-US" altLang="zh-TW" sz="1200" b="1" dirty="0" smtClean="0">
                    <a:solidFill>
                      <a:srgbClr val="FF0000"/>
                    </a:solidFill>
                    <a:latin typeface="Times New Roman" panose="02020603050405020304" pitchFamily="18" charset="0"/>
                    <a:cs typeface="Times New Roman" panose="02020603050405020304" pitchFamily="18" charset="0"/>
                  </a:rPr>
                  <a:t>(threshold </a:t>
                </a:r>
                <a:r>
                  <a:rPr lang="en-US" altLang="zh-TW" sz="1200" b="1" dirty="0">
                    <a:solidFill>
                      <a:srgbClr val="FF0000"/>
                    </a:solidFill>
                    <a:latin typeface="Times New Roman" panose="02020603050405020304" pitchFamily="18" charset="0"/>
                    <a:cs typeface="Times New Roman" panose="02020603050405020304" pitchFamily="18" charset="0"/>
                  </a:rPr>
                  <a:t>value)</a:t>
                </a:r>
                <a:r>
                  <a:rPr lang="zh-TW" altLang="en-US" sz="1200" b="1" dirty="0">
                    <a:solidFill>
                      <a:srgbClr val="FF0000"/>
                    </a:solidFill>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at background site, Pollution is originated </a:t>
                </a:r>
                <a:r>
                  <a:rPr lang="en-US" altLang="zh-TW" sz="1200" dirty="0" smtClean="0">
                    <a:latin typeface="Times New Roman" panose="02020603050405020304" pitchFamily="18" charset="0"/>
                    <a:cs typeface="Times New Roman" panose="02020603050405020304" pitchFamily="18" charset="0"/>
                  </a:rPr>
                  <a:t>from LRT.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In the</a:t>
                </a:r>
                <a:r>
                  <a:rPr lang="en-US" altLang="zh-TW" sz="1200" baseline="0" dirty="0" smtClean="0">
                    <a:latin typeface="Times New Roman" panose="02020603050405020304" pitchFamily="18" charset="0"/>
                    <a:cs typeface="Times New Roman" panose="02020603050405020304" pitchFamily="18" charset="0"/>
                  </a:rPr>
                  <a:t>  situation, the long range transport concentration is the average of five station.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p:txBody>
          </p:sp>
        </mc:Choice>
        <mc:Fallback xmlns="">
          <p:sp>
            <p:nvSpPr>
              <p:cNvPr id="3" name="備忘稿版面配置區 2"/>
              <p:cNvSpPr>
                <a:spLocks noGrp="1"/>
              </p:cNvSpPr>
              <p:nvPr>
                <p:ph type="body" idx="1"/>
              </p:nvPr>
            </p:nvSpPr>
            <p:spPr/>
            <p:txBody>
              <a:bodyPr/>
              <a:lstStyle/>
              <a:p>
                <a:r>
                  <a:rPr lang="zh-TW" altLang="en-US" dirty="0" smtClean="0"/>
                  <a:t>接著介紹如何計算</a:t>
                </a:r>
                <a:r>
                  <a:rPr lang="en-US" altLang="zh-TW" dirty="0" smtClean="0"/>
                  <a:t>PM</a:t>
                </a:r>
                <a:r>
                  <a:rPr lang="en-US" altLang="zh-TW" baseline="-25000" dirty="0" smtClean="0"/>
                  <a:t>2.5</a:t>
                </a:r>
                <a:r>
                  <a:rPr lang="zh-TW" altLang="en-US" dirty="0" smtClean="0"/>
                  <a:t>濃度</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600" b="1" dirty="0" smtClean="0">
                    <a:latin typeface="Times New Roman" panose="02020603050405020304" pitchFamily="18" charset="0"/>
                    <a:cs typeface="Times New Roman" panose="02020603050405020304" pitchFamily="18" charset="0"/>
                  </a:rPr>
                  <a:t>After</a:t>
                </a:r>
                <a:r>
                  <a:rPr lang="en-US" altLang="zh-TW" sz="1600" b="1" baseline="0" dirty="0" smtClean="0">
                    <a:latin typeface="Times New Roman" panose="02020603050405020304" pitchFamily="18" charset="0"/>
                    <a:cs typeface="Times New Roman" panose="02020603050405020304" pitchFamily="18" charset="0"/>
                  </a:rPr>
                  <a:t> I will </a:t>
                </a:r>
                <a:r>
                  <a:rPr lang="en-US" altLang="zh-TW" sz="1600" b="1" baseline="0" dirty="0" err="1" smtClean="0">
                    <a:latin typeface="Times New Roman" panose="02020603050405020304" pitchFamily="18" charset="0"/>
                    <a:cs typeface="Times New Roman" panose="02020603050405020304" pitchFamily="18" charset="0"/>
                  </a:rPr>
                  <a:t>intru</a:t>
                </a:r>
                <a:endParaRPr lang="en-US" altLang="zh-TW" sz="1600" b="1"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600" b="1" dirty="0" smtClean="0">
                    <a:latin typeface="Times New Roman" panose="02020603050405020304" pitchFamily="18" charset="0"/>
                    <a:cs typeface="Times New Roman" panose="02020603050405020304" pitchFamily="18" charset="0"/>
                  </a:rPr>
                  <a:t>First, </a:t>
                </a:r>
                <a:r>
                  <a:rPr lang="en-US" altLang="zh-TW" sz="1200" dirty="0" smtClean="0">
                    <a:latin typeface="Times New Roman" panose="02020603050405020304" pitchFamily="18" charset="0"/>
                    <a:cs typeface="Times New Roman" panose="02020603050405020304" pitchFamily="18" charset="0"/>
                  </a:rPr>
                  <a:t>find out the </a:t>
                </a:r>
                <a:r>
                  <a:rPr lang="en-US" altLang="zh-TW" sz="1200" dirty="0" smtClean="0">
                    <a:solidFill>
                      <a:srgbClr val="FF0000"/>
                    </a:solidFill>
                    <a:latin typeface="Times New Roman" panose="02020603050405020304" pitchFamily="18" charset="0"/>
                    <a:cs typeface="Times New Roman" panose="02020603050405020304" pitchFamily="18" charset="0"/>
                  </a:rPr>
                  <a:t>background PM</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2.5</a:t>
                </a:r>
                <a:r>
                  <a:rPr lang="en-US" altLang="zh-TW" sz="1200" dirty="0" smtClean="0">
                    <a:solidFill>
                      <a:srgbClr val="FF0000"/>
                    </a:solidFill>
                    <a:latin typeface="Times New Roman" panose="02020603050405020304" pitchFamily="18" charset="0"/>
                    <a:cs typeface="Times New Roman" panose="02020603050405020304" pitchFamily="18" charset="0"/>
                  </a:rPr>
                  <a:t> Concentration in the long-range transport (LRT) situation</a:t>
                </a:r>
                <a:r>
                  <a:rPr lang="en-US" altLang="zh-TW" sz="1200" dirty="0" smtClean="0">
                    <a:latin typeface="Times New Roman" panose="02020603050405020304" pitchFamily="18" charset="0"/>
                    <a:cs typeface="Times New Roman" panose="02020603050405020304" pitchFamily="18" charset="0"/>
                  </a:rPr>
                  <a:t> at north tip of Taiwan.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For </a:t>
                </a:r>
                <a:r>
                  <a:rPr lang="en-US" altLang="zh-TW" sz="1200" dirty="0">
                    <a:latin typeface="Times New Roman" panose="02020603050405020304" pitchFamily="18" charset="0"/>
                    <a:cs typeface="Times New Roman" panose="02020603050405020304" pitchFamily="18" charset="0"/>
                  </a:rPr>
                  <a:t>northeast wind case, we select wind direction via 340</a:t>
                </a:r>
                <a:r>
                  <a:rPr lang="en-US" altLang="zh-TW" sz="1200" i="0">
                    <a:latin typeface="Cambria Math" panose="02040503050406030204" pitchFamily="18" charset="0"/>
                    <a:ea typeface="Cambria Math" panose="02040503050406030204" pitchFamily="18" charset="0"/>
                    <a:cs typeface="Times New Roman" panose="02020603050405020304" pitchFamily="18" charset="0"/>
                  </a:rPr>
                  <a:t>°</a:t>
                </a:r>
                <a:r>
                  <a:rPr lang="en-US" altLang="zh-TW" sz="1200" dirty="0">
                    <a:latin typeface="Times New Roman" panose="02020603050405020304" pitchFamily="18" charset="0"/>
                    <a:cs typeface="Times New Roman" panose="02020603050405020304" pitchFamily="18" charset="0"/>
                  </a:rPr>
                  <a:t> </a:t>
                </a:r>
                <a:r>
                  <a:rPr lang="zh-TW" altLang="en-US" sz="1200" dirty="0">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80</a:t>
                </a:r>
                <a:r>
                  <a:rPr lang="en-US" altLang="zh-TW" sz="1200" i="0">
                    <a:latin typeface="Cambria Math" panose="02040503050406030204" pitchFamily="18" charset="0"/>
                    <a:ea typeface="Cambria Math" panose="020405030504060302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 in </a:t>
                </a:r>
                <a:r>
                  <a:rPr lang="en-US" altLang="zh-TW" sz="1200" dirty="0" smtClean="0">
                    <a:latin typeface="Times New Roman" panose="02020603050405020304" pitchFamily="18" charset="0"/>
                    <a:cs typeface="Times New Roman" panose="02020603050405020304" pitchFamily="18" charset="0"/>
                  </a:rPr>
                  <a:t>one </a:t>
                </a:r>
                <a:r>
                  <a:rPr lang="en-US" altLang="zh-TW" sz="1200" dirty="0">
                    <a:latin typeface="Times New Roman" panose="02020603050405020304" pitchFamily="18" charset="0"/>
                    <a:cs typeface="Times New Roman" panose="02020603050405020304" pitchFamily="18" charset="0"/>
                  </a:rPr>
                  <a:t>day at </a:t>
                </a:r>
                <a:r>
                  <a:rPr lang="en-US" altLang="zh-TW" sz="1200" b="1" dirty="0">
                    <a:latin typeface="Times New Roman" panose="02020603050405020304" pitchFamily="18" charset="0"/>
                    <a:cs typeface="Times New Roman" panose="02020603050405020304" pitchFamily="18" charset="0"/>
                  </a:rPr>
                  <a:t>Pen-Ja-Yu</a:t>
                </a:r>
                <a:r>
                  <a:rPr lang="en-US" altLang="zh-TW" sz="1200" dirty="0">
                    <a:latin typeface="Times New Roman" panose="02020603050405020304" pitchFamily="18" charset="0"/>
                    <a:cs typeface="Times New Roman" panose="02020603050405020304" pitchFamily="18" charset="0"/>
                  </a:rPr>
                  <a:t> weather station</a:t>
                </a:r>
                <a:r>
                  <a:rPr lang="en-US" altLang="zh-TW" sz="1200" dirty="0" smtClean="0">
                    <a:latin typeface="Times New Roman" panose="02020603050405020304" pitchFamily="18" charset="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If </a:t>
                </a:r>
                <a:r>
                  <a:rPr lang="en-US" altLang="zh-TW" sz="12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𝐖𝐒</a:t>
                </a:r>
                <a:r>
                  <a:rPr lang="en-US" altLang="zh-TW" sz="1200" b="1" i="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altLang="zh-TW" sz="1200" b="1" dirty="0" smtClean="0">
                    <a:solidFill>
                      <a:srgbClr val="FF0000"/>
                    </a:solidFill>
                    <a:latin typeface="Times New Roman" panose="02020603050405020304" pitchFamily="18" charset="0"/>
                    <a:cs typeface="Times New Roman" panose="02020603050405020304" pitchFamily="18" charset="0"/>
                  </a:rPr>
                  <a:t> 3.7 m s</a:t>
                </a:r>
                <a:r>
                  <a:rPr lang="en-US" altLang="zh-TW" sz="1200" b="1" baseline="30000" dirty="0" smtClean="0">
                    <a:solidFill>
                      <a:srgbClr val="FF0000"/>
                    </a:solidFill>
                    <a:latin typeface="Times New Roman" panose="02020603050405020304" pitchFamily="18" charset="0"/>
                    <a:cs typeface="Times New Roman" panose="02020603050405020304" pitchFamily="18" charset="0"/>
                  </a:rPr>
                  <a:t>-1</a:t>
                </a:r>
                <a:r>
                  <a:rPr lang="en-US" altLang="zh-TW" sz="1200" b="1" dirty="0" smtClean="0">
                    <a:solidFill>
                      <a:srgbClr val="FF0000"/>
                    </a:solidFill>
                    <a:latin typeface="Times New Roman" panose="02020603050405020304" pitchFamily="18" charset="0"/>
                    <a:cs typeface="Times New Roman" panose="02020603050405020304" pitchFamily="18" charset="0"/>
                  </a:rPr>
                  <a:t>(threshold </a:t>
                </a:r>
                <a:r>
                  <a:rPr lang="en-US" altLang="zh-TW" sz="1200" b="1" dirty="0">
                    <a:solidFill>
                      <a:srgbClr val="FF0000"/>
                    </a:solidFill>
                    <a:latin typeface="Times New Roman" panose="02020603050405020304" pitchFamily="18" charset="0"/>
                    <a:cs typeface="Times New Roman" panose="02020603050405020304" pitchFamily="18" charset="0"/>
                  </a:rPr>
                  <a:t>value)</a:t>
                </a:r>
                <a:r>
                  <a:rPr lang="zh-TW" altLang="en-US" sz="1200" b="1" dirty="0">
                    <a:solidFill>
                      <a:srgbClr val="FF0000"/>
                    </a:solidFill>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at background site, Pollution is originated </a:t>
                </a:r>
                <a:r>
                  <a:rPr lang="en-US" altLang="zh-TW" sz="1200" dirty="0" smtClean="0">
                    <a:latin typeface="Times New Roman" panose="02020603050405020304" pitchFamily="18" charset="0"/>
                    <a:cs typeface="Times New Roman" panose="02020603050405020304" pitchFamily="18" charset="0"/>
                  </a:rPr>
                  <a:t>from LRT.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In the</a:t>
                </a:r>
                <a:r>
                  <a:rPr lang="en-US" altLang="zh-TW" sz="1200" baseline="0" dirty="0" smtClean="0">
                    <a:latin typeface="Times New Roman" panose="02020603050405020304" pitchFamily="18" charset="0"/>
                    <a:cs typeface="Times New Roman" panose="02020603050405020304" pitchFamily="18" charset="0"/>
                  </a:rPr>
                  <a:t>  situation, the long range transport concentration is the average of five station.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p:txBody>
          </p:sp>
        </mc:Fallback>
      </mc:AlternateContent>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7</a:t>
            </a:fld>
            <a:endParaRPr lang="zh-TW" altLang="en-US"/>
          </a:p>
        </p:txBody>
      </p:sp>
    </p:spTree>
    <p:extLst>
      <p:ext uri="{BB962C8B-B14F-4D97-AF65-F5344CB8AC3E}">
        <p14:creationId xmlns:p14="http://schemas.microsoft.com/office/powerpoint/2010/main" val="243498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According to the concept of the first an</a:t>
            </a:r>
            <a:r>
              <a:rPr lang="en-US" altLang="zh-TW" baseline="0" dirty="0" smtClean="0"/>
              <a:t>d second</a:t>
            </a:r>
            <a:r>
              <a:rPr lang="en-US" altLang="zh-TW" dirty="0" smtClean="0"/>
              <a:t> steps,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the third step</a:t>
            </a:r>
            <a:r>
              <a:rPr lang="zh-TW" altLang="en-US" dirty="0" smtClean="0"/>
              <a:t> </a:t>
            </a:r>
            <a:r>
              <a:rPr lang="en-US" altLang="zh-TW" dirty="0" smtClean="0"/>
              <a:t>is how to </a:t>
            </a:r>
            <a:r>
              <a:rPr lang="en-US" altLang="zh-TW" sz="1200" dirty="0" smtClean="0">
                <a:latin typeface="Times New Roman" panose="02020603050405020304" pitchFamily="18" charset="0"/>
                <a:cs typeface="Times New Roman" panose="02020603050405020304" pitchFamily="18" charset="0"/>
              </a:rPr>
              <a:t>calculate </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1200" baseline="-250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rPr>
              <a:t> concentration from different sources of pollution.</a:t>
            </a:r>
            <a:endParaRPr lang="en-US" altLang="zh-TW" sz="1200" dirty="0" smtClean="0">
              <a:latin typeface="Times New Roman" panose="02020603050405020304" pitchFamily="18" charset="0"/>
              <a:cs typeface="Times New Roman" panose="02020603050405020304" pitchFamily="18" charset="0"/>
            </a:endParaRPr>
          </a:p>
          <a:p>
            <a:r>
              <a:rPr lang="en-US" altLang="zh-TW" dirty="0" smtClean="0"/>
              <a:t>Introduce</a:t>
            </a:r>
            <a:r>
              <a:rPr lang="en-US" altLang="zh-TW" baseline="0" dirty="0" smtClean="0"/>
              <a:t> type1</a:t>
            </a:r>
            <a:r>
              <a:rPr lang="zh-TW" altLang="en-US" baseline="0" dirty="0" smtClean="0"/>
              <a:t>：</a:t>
            </a:r>
            <a:r>
              <a:rPr lang="en-US" altLang="zh-TW" baseline="0" dirty="0" smtClean="0"/>
              <a:t>Long range transport case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rgbClr val="FF0000"/>
                </a:solidFill>
                <a:latin typeface="Times New Roman" panose="02020603050405020304" pitchFamily="18" charset="0"/>
                <a:cs typeface="Times New Roman" panose="02020603050405020304" pitchFamily="18" charset="0"/>
              </a:rPr>
              <a:t>Assumed that </a:t>
            </a:r>
            <a:r>
              <a:rPr lang="en-US"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 concentration reduction of Pollution is neglected and exclude the rainfall case.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 the</a:t>
            </a:r>
            <a:r>
              <a:rPr lang="en-US" altLang="zh-TW" sz="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LRT concentration is the same from north to south.</a:t>
            </a:r>
            <a:endParaRPr lang="en-US" altLang="zh-TW" sz="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However</a:t>
            </a:r>
            <a:r>
              <a:rPr lang="en-US" altLang="zh-TW" sz="1200" baseline="0" dirty="0" smtClean="0">
                <a:latin typeface="Times New Roman" panose="02020603050405020304" pitchFamily="18" charset="0"/>
                <a:cs typeface="Times New Roman" panose="02020603050405020304" pitchFamily="18" charset="0"/>
              </a:rPr>
              <a:t> , </a:t>
            </a:r>
            <a:r>
              <a:rPr lang="en-US" altLang="zh-TW" sz="1200" dirty="0" smtClean="0">
                <a:latin typeface="Times New Roman" panose="02020603050405020304" pitchFamily="18" charset="0"/>
                <a:cs typeface="Times New Roman" panose="02020603050405020304" pitchFamily="18" charset="0"/>
              </a:rPr>
              <a:t>PM</a:t>
            </a:r>
            <a:r>
              <a:rPr lang="en-US" altLang="zh-TW" sz="1200" baseline="-25000" dirty="0" smtClean="0">
                <a:latin typeface="Times New Roman" panose="02020603050405020304" pitchFamily="18" charset="0"/>
                <a:cs typeface="Times New Roman" panose="02020603050405020304" pitchFamily="18" charset="0"/>
              </a:rPr>
              <a:t>2.5</a:t>
            </a:r>
            <a:r>
              <a:rPr lang="en-US" altLang="zh-TW" sz="1200" dirty="0" smtClean="0">
                <a:latin typeface="Times New Roman" panose="02020603050405020304" pitchFamily="18" charset="0"/>
                <a:cs typeface="Times New Roman" panose="02020603050405020304" pitchFamily="18" charset="0"/>
              </a:rPr>
              <a:t> concentration(C</a:t>
            </a:r>
            <a:r>
              <a:rPr lang="en-US" altLang="zh-TW" sz="1200" baseline="-25000" dirty="0" smtClean="0">
                <a:latin typeface="Times New Roman" panose="02020603050405020304" pitchFamily="18" charset="0"/>
                <a:cs typeface="Times New Roman" panose="02020603050405020304" pitchFamily="18" charset="0"/>
              </a:rPr>
              <a:t>1</a:t>
            </a:r>
            <a:r>
              <a:rPr lang="en-US" altLang="zh-TW" sz="1200" dirty="0" smtClean="0">
                <a:latin typeface="Times New Roman" panose="02020603050405020304" pitchFamily="18" charset="0"/>
                <a:cs typeface="Times New Roman" panose="02020603050405020304" pitchFamily="18" charset="0"/>
              </a:rPr>
              <a:t>) measures over land downstream, which can be obtained either in Taipei, Taichung, Tainan, or Kaohsiung.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C1</a:t>
            </a:r>
            <a:r>
              <a:rPr lang="en-US" altLang="zh-TW" sz="1200" baseline="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minus CLRT can</a:t>
            </a:r>
            <a:r>
              <a:rPr lang="en-US" altLang="zh-TW" sz="1200" baseline="0" dirty="0" smtClean="0">
                <a:latin typeface="Times New Roman" panose="02020603050405020304" pitchFamily="18" charset="0"/>
                <a:cs typeface="Times New Roman" panose="02020603050405020304" pitchFamily="18" charset="0"/>
              </a:rPr>
              <a:t> get local pollution concentration. </a:t>
            </a:r>
            <a:endParaRPr lang="en-US" altLang="zh-TW" sz="12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8</a:t>
            </a:fld>
            <a:endParaRPr lang="zh-TW" altLang="en-US"/>
          </a:p>
        </p:txBody>
      </p:sp>
    </p:spTree>
    <p:extLst>
      <p:ext uri="{BB962C8B-B14F-4D97-AF65-F5344CB8AC3E}">
        <p14:creationId xmlns:p14="http://schemas.microsoft.com/office/powerpoint/2010/main" val="97987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90488" indent="-90488" algn="just">
                  <a:buFont typeface="Arial" pitchFamily="34" charset="0"/>
                  <a:buChar char="•"/>
                </a:pPr>
                <a:r>
                  <a:rPr lang="en-US" altLang="zh-TW" sz="1600" b="1" dirty="0" smtClean="0">
                    <a:latin typeface="Times New Roman" panose="02020603050405020304" pitchFamily="18" charset="0"/>
                    <a:cs typeface="Times New Roman" panose="02020603050405020304" pitchFamily="18" charset="0"/>
                  </a:rPr>
                  <a:t>Second, </a:t>
                </a:r>
                <a:r>
                  <a:rPr lang="en-US" altLang="zh-TW" sz="1200" dirty="0" smtClean="0">
                    <a:latin typeface="Times New Roman" panose="02020603050405020304" pitchFamily="18" charset="0"/>
                    <a:cs typeface="Times New Roman" panose="02020603050405020304" pitchFamily="18" charset="0"/>
                  </a:rPr>
                  <a:t>find out the </a:t>
                </a:r>
                <a:r>
                  <a:rPr lang="en-US" altLang="zh-TW" sz="1200" dirty="0" smtClean="0">
                    <a:solidFill>
                      <a:srgbClr val="FF0000"/>
                    </a:solidFill>
                    <a:latin typeface="Times New Roman" panose="02020603050405020304" pitchFamily="18" charset="0"/>
                    <a:cs typeface="Times New Roman" panose="02020603050405020304" pitchFamily="18" charset="0"/>
                  </a:rPr>
                  <a:t>Pure</a:t>
                </a:r>
                <a:r>
                  <a:rPr lang="en-US" altLang="zh-TW" sz="1200" dirty="0" smtClean="0">
                    <a:latin typeface="Times New Roman" panose="02020603050405020304" pitchFamily="18" charset="0"/>
                    <a:cs typeface="Times New Roman" panose="02020603050405020304" pitchFamily="18" charset="0"/>
                  </a:rPr>
                  <a:t> </a:t>
                </a:r>
                <a:r>
                  <a:rPr lang="en-US" altLang="zh-TW" sz="1200" dirty="0" smtClean="0">
                    <a:solidFill>
                      <a:srgbClr val="FF0000"/>
                    </a:solidFill>
                    <a:latin typeface="Times New Roman" panose="02020603050405020304" pitchFamily="18" charset="0"/>
                    <a:cs typeface="Times New Roman" panose="02020603050405020304" pitchFamily="18" charset="0"/>
                  </a:rPr>
                  <a:t>local PM</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2.5</a:t>
                </a:r>
                <a:r>
                  <a:rPr lang="en-US" altLang="zh-TW" sz="1200" dirty="0" smtClean="0">
                    <a:solidFill>
                      <a:srgbClr val="FF0000"/>
                    </a:solidFill>
                    <a:latin typeface="Times New Roman" panose="02020603050405020304" pitchFamily="18" charset="0"/>
                    <a:cs typeface="Times New Roman" panose="02020603050405020304" pitchFamily="18" charset="0"/>
                  </a:rPr>
                  <a:t> Concentration</a:t>
                </a:r>
                <a:r>
                  <a:rPr lang="en-US" altLang="zh-TW" sz="1200" dirty="0" smtClean="0">
                    <a:latin typeface="Times New Roman" panose="02020603050405020304" pitchFamily="18" charset="0"/>
                    <a:cs typeface="Times New Roman" panose="02020603050405020304" pitchFamily="18" charset="0"/>
                  </a:rPr>
                  <a:t> </a:t>
                </a:r>
                <a:r>
                  <a:rPr lang="en-US" altLang="zh-TW" sz="1200" dirty="0" smtClean="0">
                    <a:solidFill>
                      <a:srgbClr val="FF0000"/>
                    </a:solidFill>
                    <a:latin typeface="Times New Roman" panose="02020603050405020304" pitchFamily="18" charset="0"/>
                    <a:cs typeface="Times New Roman" panose="02020603050405020304" pitchFamily="18" charset="0"/>
                  </a:rPr>
                  <a:t>(C</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LP</a:t>
                </a:r>
                <a:r>
                  <a:rPr lang="en-US" altLang="zh-TW" sz="1200" dirty="0" smtClean="0">
                    <a:solidFill>
                      <a:srgbClr val="FF0000"/>
                    </a:solidFill>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When WS is about </a:t>
                </a:r>
                <a14:m>
                  <m:oMath xmlns:m="http://schemas.openxmlformats.org/officeDocument/2006/math">
                    <m:r>
                      <a:rPr lang="en-US" altLang="zh-TW" sz="1200" b="0" i="1" smtClean="0">
                        <a:latin typeface="Cambria Math" panose="02040503050406030204" pitchFamily="18" charset="0"/>
                        <a:ea typeface="Cambria Math" panose="02040503050406030204" pitchFamily="18" charset="0"/>
                        <a:cs typeface="Times New Roman" panose="02020603050405020304" pitchFamily="18" charset="0"/>
                      </a:rPr>
                      <m:t>0 </m:t>
                    </m:r>
                  </m:oMath>
                </a14:m>
                <a:r>
                  <a:rPr lang="en-US" altLang="zh-TW" sz="1200" b="0" i="0" kern="1200" dirty="0" smtClean="0">
                    <a:solidFill>
                      <a:schemeClr val="tx1"/>
                    </a:solidFill>
                    <a:effectLst/>
                    <a:latin typeface="+mn-lt"/>
                    <a:ea typeface="+mn-ea"/>
                    <a:cs typeface="+mn-cs"/>
                  </a:rPr>
                  <a:t>per second meter,PM2.5</a:t>
                </a:r>
                <a:r>
                  <a:rPr lang="en-US" altLang="zh-TW" sz="1200" b="0" i="0" kern="1200" baseline="0" dirty="0" smtClean="0">
                    <a:solidFill>
                      <a:schemeClr val="tx1"/>
                    </a:solidFill>
                    <a:effectLst/>
                    <a:latin typeface="+mn-lt"/>
                    <a:ea typeface="+mn-ea"/>
                    <a:cs typeface="+mn-cs"/>
                  </a:rPr>
                  <a:t> concentration is X, </a:t>
                </a:r>
                <a:r>
                  <a:rPr lang="en-US" altLang="zh-TW" sz="1200" dirty="0" smtClean="0">
                    <a:latin typeface="Times New Roman" panose="02020603050405020304" pitchFamily="18" charset="0"/>
                    <a:cs typeface="Times New Roman" panose="02020603050405020304" pitchFamily="18" charset="0"/>
                  </a:rPr>
                  <a:t>WS is about </a:t>
                </a:r>
                <a14:m>
                  <m:oMath xmlns:m="http://schemas.openxmlformats.org/officeDocument/2006/math">
                    <m:r>
                      <a:rPr lang="en-US" altLang="zh-TW" sz="1200" b="0" i="1" smtClean="0">
                        <a:latin typeface="Cambria Math"/>
                        <a:ea typeface="Cambria Math" panose="02040503050406030204" pitchFamily="18" charset="0"/>
                        <a:cs typeface="Times New Roman" panose="02020603050405020304" pitchFamily="18" charset="0"/>
                      </a:rPr>
                      <m:t>3.7 </m:t>
                    </m:r>
                    <m:r>
                      <a:rPr lang="en-US" altLang="zh-TW" sz="12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TW" sz="1200" b="0" i="0" kern="1200" dirty="0" smtClean="0">
                    <a:solidFill>
                      <a:schemeClr val="tx1"/>
                    </a:solidFill>
                    <a:effectLst/>
                    <a:latin typeface="+mn-lt"/>
                    <a:ea typeface="+mn-ea"/>
                    <a:cs typeface="+mn-cs"/>
                  </a:rPr>
                  <a:t>per second meter,PM2.5</a:t>
                </a:r>
                <a:r>
                  <a:rPr lang="en-US" altLang="zh-TW" sz="1200" b="0" i="0" kern="1200" baseline="0" dirty="0" smtClean="0">
                    <a:solidFill>
                      <a:schemeClr val="tx1"/>
                    </a:solidFill>
                    <a:effectLst/>
                    <a:latin typeface="+mn-lt"/>
                    <a:ea typeface="+mn-ea"/>
                    <a:cs typeface="+mn-cs"/>
                  </a:rPr>
                  <a:t> concentration is Y</a:t>
                </a:r>
                <a:endParaRPr lang="en-US" altLang="zh-TW" sz="1200" b="0" i="0" kern="1200" dirty="0" smtClean="0">
                  <a:solidFill>
                    <a:schemeClr val="tx1"/>
                  </a:solidFill>
                  <a:effectLst/>
                  <a:latin typeface="+mn-lt"/>
                  <a:ea typeface="+mn-ea"/>
                  <a:cs typeface="+mn-cs"/>
                </a:endParaRP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In the brown area, pollution is originated from LP.</a:t>
                </a: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If PM</a:t>
                </a:r>
                <a:r>
                  <a:rPr lang="en-US" altLang="zh-TW" sz="1200" baseline="-25000" dirty="0" smtClean="0">
                    <a:latin typeface="Times New Roman" panose="02020603050405020304" pitchFamily="18" charset="0"/>
                    <a:cs typeface="Times New Roman" panose="02020603050405020304" pitchFamily="18" charset="0"/>
                  </a:rPr>
                  <a:t>2.5</a:t>
                </a:r>
                <a:r>
                  <a:rPr lang="en-US" altLang="zh-TW" sz="1200" dirty="0" smtClean="0">
                    <a:latin typeface="Times New Roman" panose="02020603050405020304" pitchFamily="18" charset="0"/>
                    <a:cs typeface="Times New Roman" panose="02020603050405020304" pitchFamily="18" charset="0"/>
                  </a:rPr>
                  <a:t> is inversely proportional to wind speed, then relationship between local pollution concentration (C</a:t>
                </a:r>
                <a:r>
                  <a:rPr lang="en-US" altLang="zh-TW" sz="1200" baseline="-25000" dirty="0" smtClean="0">
                    <a:latin typeface="Times New Roman" panose="02020603050405020304" pitchFamily="18" charset="0"/>
                    <a:cs typeface="Times New Roman" panose="02020603050405020304" pitchFamily="18" charset="0"/>
                  </a:rPr>
                  <a:t>LP</a:t>
                </a:r>
                <a:r>
                  <a:rPr lang="en-US" altLang="zh-TW" sz="1200" dirty="0" smtClean="0">
                    <a:latin typeface="Times New Roman" panose="02020603050405020304" pitchFamily="18" charset="0"/>
                    <a:cs typeface="Times New Roman" panose="02020603050405020304" pitchFamily="18" charset="0"/>
                  </a:rPr>
                  <a:t>) and WS (</a:t>
                </a:r>
                <a:r>
                  <a:rPr lang="en-US" altLang="zh-TW" sz="1200" dirty="0" err="1" smtClean="0">
                    <a:latin typeface="Times New Roman" panose="02020603050405020304" pitchFamily="18" charset="0"/>
                    <a:cs typeface="Times New Roman" panose="02020603050405020304" pitchFamily="18" charset="0"/>
                  </a:rPr>
                  <a:t>U</a:t>
                </a:r>
                <a:r>
                  <a:rPr lang="en-US" altLang="zh-TW" sz="1200" baseline="-25000" dirty="0" err="1" smtClean="0">
                    <a:latin typeface="Times New Roman" panose="02020603050405020304" pitchFamily="18" charset="0"/>
                    <a:cs typeface="Times New Roman" panose="02020603050405020304" pitchFamily="18" charset="0"/>
                  </a:rPr>
                  <a:t>t</a:t>
                </a:r>
                <a:r>
                  <a:rPr lang="en-US" altLang="zh-TW" sz="1200" dirty="0" smtClean="0">
                    <a:latin typeface="Times New Roman" panose="02020603050405020304" pitchFamily="18" charset="0"/>
                    <a:cs typeface="Times New Roman" panose="02020603050405020304" pitchFamily="18" charset="0"/>
                  </a:rPr>
                  <a:t>) is as followed by</a:t>
                </a:r>
              </a:p>
              <a:p>
                <a:endParaRPr lang="zh-TW" altLang="en-US" dirty="0"/>
              </a:p>
            </p:txBody>
          </p:sp>
        </mc:Choice>
        <mc:Fallback xmlns="">
          <p:sp>
            <p:nvSpPr>
              <p:cNvPr id="3" name="備忘稿版面配置區 2"/>
              <p:cNvSpPr>
                <a:spLocks noGrp="1"/>
              </p:cNvSpPr>
              <p:nvPr>
                <p:ph type="body" idx="1"/>
              </p:nvPr>
            </p:nvSpPr>
            <p:spPr/>
            <p:txBody>
              <a:bodyPr/>
              <a:lstStyle/>
              <a:p>
                <a:pPr marL="90488" indent="-90488" algn="just">
                  <a:buFont typeface="Arial" pitchFamily="34" charset="0"/>
                  <a:buChar char="•"/>
                </a:pPr>
                <a:r>
                  <a:rPr lang="en-US" altLang="zh-TW" sz="1600" b="1" dirty="0" smtClean="0">
                    <a:latin typeface="Times New Roman" panose="02020603050405020304" pitchFamily="18" charset="0"/>
                    <a:cs typeface="Times New Roman" panose="02020603050405020304" pitchFamily="18" charset="0"/>
                  </a:rPr>
                  <a:t>Second, </a:t>
                </a:r>
                <a:r>
                  <a:rPr lang="en-US" altLang="zh-TW" sz="1200" dirty="0" smtClean="0">
                    <a:latin typeface="Times New Roman" panose="02020603050405020304" pitchFamily="18" charset="0"/>
                    <a:cs typeface="Times New Roman" panose="02020603050405020304" pitchFamily="18" charset="0"/>
                  </a:rPr>
                  <a:t>find out the </a:t>
                </a:r>
                <a:r>
                  <a:rPr lang="en-US" altLang="zh-TW" sz="1200" dirty="0" smtClean="0">
                    <a:solidFill>
                      <a:srgbClr val="FF0000"/>
                    </a:solidFill>
                    <a:latin typeface="Times New Roman" panose="02020603050405020304" pitchFamily="18" charset="0"/>
                    <a:cs typeface="Times New Roman" panose="02020603050405020304" pitchFamily="18" charset="0"/>
                  </a:rPr>
                  <a:t>Pure</a:t>
                </a:r>
                <a:r>
                  <a:rPr lang="en-US" altLang="zh-TW" sz="1200" dirty="0" smtClean="0">
                    <a:latin typeface="Times New Roman" panose="02020603050405020304" pitchFamily="18" charset="0"/>
                    <a:cs typeface="Times New Roman" panose="02020603050405020304" pitchFamily="18" charset="0"/>
                  </a:rPr>
                  <a:t> </a:t>
                </a:r>
                <a:r>
                  <a:rPr lang="en-US" altLang="zh-TW" sz="1200" dirty="0" smtClean="0">
                    <a:solidFill>
                      <a:srgbClr val="FF0000"/>
                    </a:solidFill>
                    <a:latin typeface="Times New Roman" panose="02020603050405020304" pitchFamily="18" charset="0"/>
                    <a:cs typeface="Times New Roman" panose="02020603050405020304" pitchFamily="18" charset="0"/>
                  </a:rPr>
                  <a:t>local PM</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2.5</a:t>
                </a:r>
                <a:r>
                  <a:rPr lang="en-US" altLang="zh-TW" sz="1200" dirty="0" smtClean="0">
                    <a:solidFill>
                      <a:srgbClr val="FF0000"/>
                    </a:solidFill>
                    <a:latin typeface="Times New Roman" panose="02020603050405020304" pitchFamily="18" charset="0"/>
                    <a:cs typeface="Times New Roman" panose="02020603050405020304" pitchFamily="18" charset="0"/>
                  </a:rPr>
                  <a:t> Concentration</a:t>
                </a:r>
                <a:r>
                  <a:rPr lang="en-US" altLang="zh-TW" sz="1200" dirty="0" smtClean="0">
                    <a:latin typeface="Times New Roman" panose="02020603050405020304" pitchFamily="18" charset="0"/>
                    <a:cs typeface="Times New Roman" panose="02020603050405020304" pitchFamily="18" charset="0"/>
                  </a:rPr>
                  <a:t> </a:t>
                </a:r>
                <a:r>
                  <a:rPr lang="en-US" altLang="zh-TW" sz="1200" dirty="0" smtClean="0">
                    <a:solidFill>
                      <a:srgbClr val="FF0000"/>
                    </a:solidFill>
                    <a:latin typeface="Times New Roman" panose="02020603050405020304" pitchFamily="18" charset="0"/>
                    <a:cs typeface="Times New Roman" panose="02020603050405020304" pitchFamily="18" charset="0"/>
                  </a:rPr>
                  <a:t>(C</a:t>
                </a:r>
                <a:r>
                  <a:rPr lang="en-US" altLang="zh-TW" sz="1200" baseline="-25000" dirty="0" smtClean="0">
                    <a:solidFill>
                      <a:srgbClr val="FF0000"/>
                    </a:solidFill>
                    <a:latin typeface="Times New Roman" panose="02020603050405020304" pitchFamily="18" charset="0"/>
                    <a:cs typeface="Times New Roman" panose="02020603050405020304" pitchFamily="18" charset="0"/>
                  </a:rPr>
                  <a:t>LP</a:t>
                </a:r>
                <a:r>
                  <a:rPr lang="en-US" altLang="zh-TW" sz="1200" dirty="0" smtClean="0">
                    <a:solidFill>
                      <a:srgbClr val="FF0000"/>
                    </a:solidFill>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When WS is about </a:t>
                </a:r>
                <a:r>
                  <a:rPr lang="en-US" altLang="zh-TW" sz="1200" b="0" i="0" smtClean="0">
                    <a:latin typeface="Cambria Math" panose="02040503050406030204" pitchFamily="18" charset="0"/>
                    <a:ea typeface="Cambria Math" panose="02040503050406030204" pitchFamily="18" charset="0"/>
                    <a:cs typeface="Times New Roman" panose="02020603050405020304" pitchFamily="18" charset="0"/>
                  </a:rPr>
                  <a:t>0 </a:t>
                </a:r>
                <a:r>
                  <a:rPr lang="en-US" altLang="zh-TW" sz="1200" b="0" i="0" kern="1200" dirty="0" smtClean="0">
                    <a:solidFill>
                      <a:schemeClr val="tx1"/>
                    </a:solidFill>
                    <a:effectLst/>
                    <a:latin typeface="+mn-lt"/>
                    <a:ea typeface="+mn-ea"/>
                    <a:cs typeface="+mn-cs"/>
                  </a:rPr>
                  <a:t>per second meter,PM2.5</a:t>
                </a:r>
                <a:r>
                  <a:rPr lang="en-US" altLang="zh-TW" sz="1200" b="0" i="0" kern="1200" baseline="0" dirty="0" smtClean="0">
                    <a:solidFill>
                      <a:schemeClr val="tx1"/>
                    </a:solidFill>
                    <a:effectLst/>
                    <a:latin typeface="+mn-lt"/>
                    <a:ea typeface="+mn-ea"/>
                    <a:cs typeface="+mn-cs"/>
                  </a:rPr>
                  <a:t> concentration is X, </a:t>
                </a:r>
                <a:r>
                  <a:rPr lang="en-US" altLang="zh-TW" sz="1200" dirty="0" smtClean="0">
                    <a:latin typeface="Times New Roman" panose="02020603050405020304" pitchFamily="18" charset="0"/>
                    <a:cs typeface="Times New Roman" panose="02020603050405020304" pitchFamily="18" charset="0"/>
                  </a:rPr>
                  <a:t>WS is about </a:t>
                </a:r>
                <a:r>
                  <a:rPr lang="en-US" altLang="zh-TW" sz="1200" b="0" i="0" smtClean="0">
                    <a:latin typeface="Cambria Math"/>
                    <a:ea typeface="Cambria Math" panose="02040503050406030204" pitchFamily="18" charset="0"/>
                    <a:cs typeface="Times New Roman" panose="02020603050405020304" pitchFamily="18" charset="0"/>
                  </a:rPr>
                  <a:t>3.7 </a:t>
                </a:r>
                <a:r>
                  <a:rPr lang="en-US" altLang="zh-TW" sz="1200" b="0" i="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TW" sz="1200" b="0" i="0" kern="1200" dirty="0" smtClean="0">
                    <a:solidFill>
                      <a:schemeClr val="tx1"/>
                    </a:solidFill>
                    <a:effectLst/>
                    <a:latin typeface="+mn-lt"/>
                    <a:ea typeface="+mn-ea"/>
                    <a:cs typeface="+mn-cs"/>
                  </a:rPr>
                  <a:t>per second meter,PM2.5</a:t>
                </a:r>
                <a:r>
                  <a:rPr lang="en-US" altLang="zh-TW" sz="1200" b="0" i="0" kern="1200" baseline="0" dirty="0" smtClean="0">
                    <a:solidFill>
                      <a:schemeClr val="tx1"/>
                    </a:solidFill>
                    <a:effectLst/>
                    <a:latin typeface="+mn-lt"/>
                    <a:ea typeface="+mn-ea"/>
                    <a:cs typeface="+mn-cs"/>
                  </a:rPr>
                  <a:t> concentration is </a:t>
                </a:r>
                <a:r>
                  <a:rPr lang="en-US" altLang="zh-TW" sz="1200" b="0" i="0" kern="1200" baseline="0" dirty="0" smtClean="0">
                    <a:solidFill>
                      <a:schemeClr val="tx1"/>
                    </a:solidFill>
                    <a:effectLst/>
                    <a:latin typeface="+mn-lt"/>
                    <a:ea typeface="+mn-ea"/>
                    <a:cs typeface="+mn-cs"/>
                  </a:rPr>
                  <a:t>Y</a:t>
                </a:r>
                <a:endParaRPr lang="en-US" altLang="zh-TW" sz="1200" b="0" i="0" kern="1200" dirty="0" smtClean="0">
                  <a:solidFill>
                    <a:schemeClr val="tx1"/>
                  </a:solidFill>
                  <a:effectLst/>
                  <a:latin typeface="+mn-lt"/>
                  <a:ea typeface="+mn-ea"/>
                  <a:cs typeface="+mn-cs"/>
                </a:endParaRP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In the brown area, pollution is originated from LP.</a:t>
                </a:r>
              </a:p>
              <a:p>
                <a:pPr marL="0" indent="0" algn="just">
                  <a:buFont typeface="Arial" pitchFamily="34" charset="0"/>
                  <a:buNone/>
                </a:pPr>
                <a:r>
                  <a:rPr lang="en-US" altLang="zh-TW" sz="1200" dirty="0" smtClean="0">
                    <a:latin typeface="Times New Roman" panose="02020603050405020304" pitchFamily="18" charset="0"/>
                    <a:cs typeface="Times New Roman" panose="02020603050405020304" pitchFamily="18" charset="0"/>
                  </a:rPr>
                  <a:t>If PM</a:t>
                </a:r>
                <a:r>
                  <a:rPr lang="en-US" altLang="zh-TW" sz="1200" baseline="-25000" dirty="0" smtClean="0">
                    <a:latin typeface="Times New Roman" panose="02020603050405020304" pitchFamily="18" charset="0"/>
                    <a:cs typeface="Times New Roman" panose="02020603050405020304" pitchFamily="18" charset="0"/>
                  </a:rPr>
                  <a:t>2.5</a:t>
                </a:r>
                <a:r>
                  <a:rPr lang="en-US" altLang="zh-TW" sz="1200" dirty="0" smtClean="0">
                    <a:latin typeface="Times New Roman" panose="02020603050405020304" pitchFamily="18" charset="0"/>
                    <a:cs typeface="Times New Roman" panose="02020603050405020304" pitchFamily="18" charset="0"/>
                  </a:rPr>
                  <a:t> is inversely proportional to wind speed, then relationship between local pollution concentration (C</a:t>
                </a:r>
                <a:r>
                  <a:rPr lang="en-US" altLang="zh-TW" sz="1200" baseline="-25000" dirty="0" smtClean="0">
                    <a:latin typeface="Times New Roman" panose="02020603050405020304" pitchFamily="18" charset="0"/>
                    <a:cs typeface="Times New Roman" panose="02020603050405020304" pitchFamily="18" charset="0"/>
                  </a:rPr>
                  <a:t>LP</a:t>
                </a:r>
                <a:r>
                  <a:rPr lang="en-US" altLang="zh-TW" sz="1200" dirty="0" smtClean="0">
                    <a:latin typeface="Times New Roman" panose="02020603050405020304" pitchFamily="18" charset="0"/>
                    <a:cs typeface="Times New Roman" panose="02020603050405020304" pitchFamily="18" charset="0"/>
                  </a:rPr>
                  <a:t>) and WS (</a:t>
                </a:r>
                <a:r>
                  <a:rPr lang="en-US" altLang="zh-TW" sz="1200" dirty="0" err="1" smtClean="0">
                    <a:latin typeface="Times New Roman" panose="02020603050405020304" pitchFamily="18" charset="0"/>
                    <a:cs typeface="Times New Roman" panose="02020603050405020304" pitchFamily="18" charset="0"/>
                  </a:rPr>
                  <a:t>U</a:t>
                </a:r>
                <a:r>
                  <a:rPr lang="en-US" altLang="zh-TW" sz="1200" baseline="-25000" dirty="0" err="1" smtClean="0">
                    <a:latin typeface="Times New Roman" panose="02020603050405020304" pitchFamily="18" charset="0"/>
                    <a:cs typeface="Times New Roman" panose="02020603050405020304" pitchFamily="18" charset="0"/>
                  </a:rPr>
                  <a:t>t</a:t>
                </a:r>
                <a:r>
                  <a:rPr lang="en-US" altLang="zh-TW" sz="1200" dirty="0" smtClean="0">
                    <a:latin typeface="Times New Roman" panose="02020603050405020304" pitchFamily="18" charset="0"/>
                    <a:cs typeface="Times New Roman" panose="02020603050405020304" pitchFamily="18" charset="0"/>
                  </a:rPr>
                  <a:t>) is as followed by</a:t>
                </a:r>
              </a:p>
              <a:p>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9C44A4D8-AB3D-445C-A84B-F32E8B24BA5F}" type="slidenum">
              <a:rPr lang="zh-TW" altLang="en-US" smtClean="0"/>
              <a:pPr>
                <a:defRPr/>
              </a:pPr>
              <a:t>9</a:t>
            </a:fld>
            <a:endParaRPr lang="zh-TW" altLang="en-US"/>
          </a:p>
        </p:txBody>
      </p:sp>
    </p:spTree>
    <p:extLst>
      <p:ext uri="{BB962C8B-B14F-4D97-AF65-F5344CB8AC3E}">
        <p14:creationId xmlns:p14="http://schemas.microsoft.com/office/powerpoint/2010/main" val="415653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Date Placeholder 6"/>
          <p:cNvSpPr>
            <a:spLocks noGrp="1"/>
          </p:cNvSpPr>
          <p:nvPr>
            <p:ph type="dt" sz="half" idx="10"/>
          </p:nvPr>
        </p:nvSpPr>
        <p:spPr/>
        <p:txBody>
          <a:bodyPr/>
          <a:lstStyle/>
          <a:p>
            <a:pPr>
              <a:defRPr/>
            </a:pPr>
            <a:fld id="{81C02C94-734D-49BC-B14D-57EF0686EAD4}" type="datetime1">
              <a:rPr lang="zh-TW" altLang="en-US" smtClean="0"/>
              <a:pPr>
                <a:defRPr/>
              </a:pPr>
              <a:t>2016/10/26</a:t>
            </a:fld>
            <a:endParaRPr lang="zh-TW" altLang="en-US"/>
          </a:p>
        </p:txBody>
      </p:sp>
      <p:sp>
        <p:nvSpPr>
          <p:cNvPr id="8" name="Slide Number Placeholder 7"/>
          <p:cNvSpPr>
            <a:spLocks noGrp="1"/>
          </p:cNvSpPr>
          <p:nvPr>
            <p:ph type="sldNum" sz="quarter" idx="11"/>
          </p:nvPr>
        </p:nvSpPr>
        <p:spPr/>
        <p:txBody>
          <a:bodyPr/>
          <a:lstStyle/>
          <a:p>
            <a:pPr>
              <a:defRPr/>
            </a:pPr>
            <a:fld id="{E969C000-C004-48A9-836D-40FB345E453E}" type="slidenum">
              <a:rPr lang="zh-TW" altLang="en-US" smtClean="0"/>
              <a:pPr>
                <a:defRPr/>
              </a:pPr>
              <a:t>‹#›</a:t>
            </a:fld>
            <a:endParaRPr lang="zh-TW" altLang="en-US"/>
          </a:p>
        </p:txBody>
      </p:sp>
      <p:sp>
        <p:nvSpPr>
          <p:cNvPr id="9" name="Footer Placeholder 8"/>
          <p:cNvSpPr>
            <a:spLocks noGrp="1"/>
          </p:cNvSpPr>
          <p:nvPr>
            <p:ph type="ftr" sz="quarter" idx="12"/>
          </p:nvPr>
        </p:nvSpPr>
        <p:spPr/>
        <p:txBody>
          <a:bodyPr/>
          <a:lstStyle/>
          <a:p>
            <a:pPr>
              <a:defRPr/>
            </a:pP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0E515FFC-01C8-4E11-BB6B-9DFE0F11BF15}" type="datetime1">
              <a:rPr lang="zh-TW" altLang="en-US" smtClean="0"/>
              <a:pPr>
                <a:defRPr/>
              </a:pPr>
              <a:t>2016/10/26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AF94D37B-887A-4E41-B6CF-6A38D6A53E21}"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E7CEEE8C-80DC-4B6C-B373-0242C4B2BD4A}" type="datetime1">
              <a:rPr lang="zh-TW" altLang="en-US" smtClean="0"/>
              <a:pPr>
                <a:defRPr/>
              </a:pPr>
              <a:t>2016/10/26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6C0083E-21C8-45D3-BD45-8F51A630ABB6}"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p>
            <a:pPr>
              <a:defRPr/>
            </a:pPr>
            <a:fld id="{1C759D54-9804-45C9-B794-8FFDD4391582}" type="datetime1">
              <a:rPr lang="zh-TW" altLang="en-US" smtClean="0"/>
              <a:pPr>
                <a:defRPr/>
              </a:pPr>
              <a:t>2016/10/26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5EA8FE5-09D8-498F-A12E-4568409B497E}"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F4EFC4A-9B0A-47BE-91CB-EB9BBCACD123}" type="datetime1">
              <a:rPr lang="zh-TW" altLang="en-US" smtClean="0"/>
              <a:pPr>
                <a:defRPr/>
              </a:pPr>
              <a:t>2016/10/26</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326A010-7DE3-4422-B25F-4DE8148B5308}" type="slidenum">
              <a:rPr lang="zh-TW" altLang="en-US" smtClean="0"/>
              <a:pPr>
                <a:defRPr/>
              </a:pPr>
              <a:t>‹#›</a:t>
            </a:fld>
            <a:endParaRPr lang="zh-TW"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5" name="Date Placeholder 4"/>
          <p:cNvSpPr>
            <a:spLocks noGrp="1"/>
          </p:cNvSpPr>
          <p:nvPr>
            <p:ph type="dt" sz="half" idx="10"/>
          </p:nvPr>
        </p:nvSpPr>
        <p:spPr/>
        <p:txBody>
          <a:bodyPr/>
          <a:lstStyle/>
          <a:p>
            <a:pPr>
              <a:defRPr/>
            </a:pPr>
            <a:fld id="{90701927-C516-4AE7-A840-487F5D5BC819}" type="datetime1">
              <a:rPr lang="zh-TW" altLang="en-US" smtClean="0"/>
              <a:pPr>
                <a:defRPr/>
              </a:pPr>
              <a:t>2016/10/26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4429C60A-6D70-4ED5-9DC4-FCB8D7B9D83B}" type="slidenum">
              <a:rPr lang="zh-TW" altLang="en-US" smtClean="0"/>
              <a:pPr>
                <a:defRPr/>
              </a:pPr>
              <a:t>‹#›</a:t>
            </a:fld>
            <a:endParaRPr lang="zh-TW" altLang="en-US"/>
          </a:p>
        </p:txBody>
      </p:sp>
      <p:sp>
        <p:nvSpPr>
          <p:cNvPr id="9" name="Content Placeholder 8"/>
          <p:cNvSpPr>
            <a:spLocks noGrp="1"/>
          </p:cNvSpPr>
          <p:nvPr>
            <p:ph sz="quarter" idx="13"/>
          </p:nvPr>
        </p:nvSpPr>
        <p:spPr>
          <a:xfrm>
            <a:off x="365760" y="1600200"/>
            <a:ext cx="4041648" cy="452628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pPr>
              <a:defRPr/>
            </a:pPr>
            <a:fld id="{86E954CB-2C23-432A-9FFA-17A6229B8262}" type="datetime1">
              <a:rPr lang="zh-TW" altLang="en-US" smtClean="0"/>
              <a:pPr>
                <a:defRPr/>
              </a:pPr>
              <a:t>2016/10/26</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10FB1A55-3B53-4F7D-BDD7-86ACA111B9EB}" type="slidenum">
              <a:rPr lang="zh-TW" altLang="en-US" smtClean="0"/>
              <a:pPr>
                <a:defRPr/>
              </a:pPr>
              <a:t>‹#›</a:t>
            </a:fld>
            <a:endParaRPr lang="zh-TW" altLang="en-US"/>
          </a:p>
        </p:txBody>
      </p:sp>
      <p:sp>
        <p:nvSpPr>
          <p:cNvPr id="11" name="Content Placeholder 10"/>
          <p:cNvSpPr>
            <a:spLocks noGrp="1"/>
          </p:cNvSpPr>
          <p:nvPr>
            <p:ph sz="quarter" idx="13"/>
          </p:nvPr>
        </p:nvSpPr>
        <p:spPr>
          <a:xfrm>
            <a:off x="457200" y="2212848"/>
            <a:ext cx="4041648" cy="391363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50D82AA7-7215-4C77-871F-06D880DDDD46}" type="datetime1">
              <a:rPr lang="zh-TW" altLang="en-US" smtClean="0"/>
              <a:pPr>
                <a:defRPr/>
              </a:pPr>
              <a:t>2016/10/26</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D2EE301-DBFE-4040-90AE-8A0AD95DFB32}"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623B84-F812-4F6C-BD51-B2493696A3AF}" type="datetime1">
              <a:rPr lang="zh-TW" altLang="en-US" smtClean="0"/>
              <a:pPr>
                <a:defRPr/>
              </a:pPr>
              <a:t>2016/10/26</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D01FDB02-F8F4-4751-B9C3-7F2EAD8B284E}"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64C87440-EF4B-46E7-921F-8FC1332B87CB}" type="datetime1">
              <a:rPr lang="zh-TW" altLang="en-US" smtClean="0"/>
              <a:pPr>
                <a:defRPr/>
              </a:pPr>
              <a:t>2016/10/26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FEF07E2C-04CA-454B-85F8-376F72BA7572}"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E25E5108-AE11-4C4F-8927-080293F20A1D}" type="datetime1">
              <a:rPr lang="zh-TW" altLang="en-US" smtClean="0"/>
              <a:pPr>
                <a:defRPr/>
              </a:pPr>
              <a:t>2016/10/26</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EA8E514C-66DC-4353-8686-EFCFA1B71948}"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C0F6B442-0A1C-46FF-8B05-292FD73A5BDB}" type="datetime1">
              <a:rPr lang="zh-TW" altLang="en-US" smtClean="0"/>
              <a:pPr>
                <a:defRPr/>
              </a:pPr>
              <a:t>2016/10/26</a:t>
            </a:fld>
            <a:endParaRPr lang="zh-TW"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zh-TW"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A5F5E4B3-6262-4FA0-A937-D84AC81AB0C2}" type="slidenum">
              <a:rPr lang="zh-TW" altLang="en-US" smtClean="0"/>
              <a:pPr>
                <a:defRPr/>
              </a:pPr>
              <a:t>‹#›</a:t>
            </a:fld>
            <a:endParaRPr lang="zh-TW"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0.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950" y="1412776"/>
            <a:ext cx="8712522" cy="1563787"/>
          </a:xfrm>
        </p:spPr>
        <p:txBody>
          <a:bodyPr>
            <a:noAutofit/>
          </a:bodyPr>
          <a:lstStyle/>
          <a:p>
            <a:pPr eaLnBrk="1" hangingPunct="1">
              <a:defRPr/>
            </a:pPr>
            <a:r>
              <a:rPr lang="en-US" altLang="zh-TW" sz="2800" b="1" dirty="0">
                <a:effectLst/>
                <a:latin typeface="Times New Roman" panose="02020603050405020304" pitchFamily="18" charset="0"/>
                <a:ea typeface="標楷體" pitchFamily="65" charset="-120"/>
                <a:cs typeface="Times New Roman" panose="02020603050405020304" pitchFamily="18" charset="0"/>
              </a:rPr>
              <a:t>Quantifying the long-range transport </a:t>
            </a:r>
            <a:r>
              <a:rPr lang="en-US" altLang="zh-TW" sz="2800" b="1" dirty="0" smtClean="0">
                <a:effectLst/>
                <a:latin typeface="Times New Roman" panose="02020603050405020304" pitchFamily="18" charset="0"/>
                <a:ea typeface="標楷體" pitchFamily="65" charset="-120"/>
                <a:cs typeface="Times New Roman" panose="02020603050405020304" pitchFamily="18" charset="0"/>
              </a:rPr>
              <a:t/>
            </a:r>
            <a:br>
              <a:rPr lang="en-US" altLang="zh-TW" sz="2800" b="1" dirty="0" smtClean="0">
                <a:effectLst/>
                <a:latin typeface="Times New Roman" panose="02020603050405020304" pitchFamily="18" charset="0"/>
                <a:ea typeface="標楷體" pitchFamily="65" charset="-120"/>
                <a:cs typeface="Times New Roman" panose="02020603050405020304" pitchFamily="18" charset="0"/>
              </a:rPr>
            </a:br>
            <a:r>
              <a:rPr lang="en-US" altLang="zh-TW" sz="2800" b="1" dirty="0" smtClean="0">
                <a:effectLst/>
                <a:latin typeface="Times New Roman" panose="02020603050405020304" pitchFamily="18" charset="0"/>
                <a:ea typeface="標楷體" pitchFamily="65" charset="-120"/>
                <a:cs typeface="Times New Roman" panose="02020603050405020304" pitchFamily="18" charset="0"/>
              </a:rPr>
              <a:t>and local </a:t>
            </a:r>
            <a:r>
              <a:rPr lang="en-US" altLang="zh-TW" sz="2800" b="1" dirty="0">
                <a:effectLst/>
                <a:latin typeface="Times New Roman" panose="02020603050405020304" pitchFamily="18" charset="0"/>
                <a:ea typeface="標楷體" pitchFamily="65" charset="-120"/>
                <a:cs typeface="Times New Roman" panose="02020603050405020304" pitchFamily="18" charset="0"/>
              </a:rPr>
              <a:t>pollution that contribute to PM</a:t>
            </a:r>
            <a:r>
              <a:rPr lang="en-US" altLang="zh-TW" sz="2800" b="1" baseline="-25000" dirty="0">
                <a:effectLst/>
                <a:latin typeface="Times New Roman" panose="02020603050405020304" pitchFamily="18" charset="0"/>
                <a:ea typeface="標楷體" pitchFamily="65" charset="-120"/>
                <a:cs typeface="Times New Roman" panose="02020603050405020304" pitchFamily="18" charset="0"/>
              </a:rPr>
              <a:t>2.5</a:t>
            </a:r>
            <a:r>
              <a:rPr lang="en-US" altLang="zh-TW" sz="2800" b="1" dirty="0">
                <a:effectLst/>
                <a:latin typeface="Times New Roman" panose="02020603050405020304" pitchFamily="18" charset="0"/>
                <a:ea typeface="標楷體" pitchFamily="65" charset="-120"/>
                <a:cs typeface="Times New Roman" panose="02020603050405020304" pitchFamily="18" charset="0"/>
              </a:rPr>
              <a:t> in Taiwan </a:t>
            </a:r>
            <a:r>
              <a:rPr lang="en-US" altLang="zh-TW" sz="2800" b="1" dirty="0" smtClean="0">
                <a:effectLst/>
                <a:latin typeface="Times New Roman" panose="02020603050405020304" pitchFamily="18" charset="0"/>
                <a:ea typeface="標楷體" pitchFamily="65" charset="-120"/>
                <a:cs typeface="Times New Roman" panose="02020603050405020304" pitchFamily="18" charset="0"/>
              </a:rPr>
              <a:t/>
            </a:r>
            <a:br>
              <a:rPr lang="en-US" altLang="zh-TW" sz="2800" b="1" dirty="0" smtClean="0">
                <a:effectLst/>
                <a:latin typeface="Times New Roman" panose="02020603050405020304" pitchFamily="18" charset="0"/>
                <a:ea typeface="標楷體" pitchFamily="65" charset="-120"/>
                <a:cs typeface="Times New Roman" panose="02020603050405020304" pitchFamily="18" charset="0"/>
              </a:rPr>
            </a:br>
            <a:r>
              <a:rPr lang="en-US" altLang="zh-TW" sz="2800" b="1" dirty="0" smtClean="0">
                <a:effectLst/>
                <a:latin typeface="Times New Roman" panose="02020603050405020304" pitchFamily="18" charset="0"/>
                <a:ea typeface="標楷體" pitchFamily="65" charset="-120"/>
                <a:cs typeface="Times New Roman" panose="02020603050405020304" pitchFamily="18" charset="0"/>
              </a:rPr>
              <a:t>under </a:t>
            </a:r>
            <a:r>
              <a:rPr lang="en-US" altLang="zh-TW" sz="2800" b="1" dirty="0">
                <a:effectLst/>
                <a:latin typeface="Times New Roman" panose="02020603050405020304" pitchFamily="18" charset="0"/>
                <a:ea typeface="標楷體" pitchFamily="65" charset="-120"/>
                <a:cs typeface="Times New Roman" panose="02020603050405020304" pitchFamily="18" charset="0"/>
              </a:rPr>
              <a:t>winter monsoon</a:t>
            </a:r>
            <a:endParaRPr lang="zh-TW" altLang="en-US" sz="2800" b="1" dirty="0">
              <a:effectLst/>
              <a:latin typeface="Times New Roman" panose="02020603050405020304" pitchFamily="18" charset="0"/>
              <a:ea typeface="標楷體" pitchFamily="65" charset="-120"/>
              <a:cs typeface="Times New Roman" panose="02020603050405020304" pitchFamily="18" charset="0"/>
            </a:endParaRPr>
          </a:p>
        </p:txBody>
      </p:sp>
      <p:sp>
        <p:nvSpPr>
          <p:cNvPr id="3" name="頁尾版面配置區 2"/>
          <p:cNvSpPr>
            <a:spLocks noGrp="1"/>
          </p:cNvSpPr>
          <p:nvPr>
            <p:ph type="ftr" sz="quarter" idx="12"/>
          </p:nvPr>
        </p:nvSpPr>
        <p:spPr>
          <a:xfrm>
            <a:off x="8676456" y="6165304"/>
            <a:ext cx="288032" cy="457200"/>
          </a:xfrm>
        </p:spPr>
        <p:txBody>
          <a:bodyPr/>
          <a:lstStyle/>
          <a:p>
            <a:pPr>
              <a:defRPr/>
            </a:pPr>
            <a:r>
              <a:rPr lang="en-US" altLang="zh-TW" sz="2000" b="1" dirty="0" smtClean="0">
                <a:solidFill>
                  <a:schemeClr val="tx1"/>
                </a:solidFill>
              </a:rPr>
              <a:t>1</a:t>
            </a:r>
            <a:endParaRPr lang="zh-TW" altLang="en-US" sz="20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861" y="456282"/>
            <a:ext cx="3314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副標題 3"/>
          <p:cNvSpPr>
            <a:spLocks noGrp="1"/>
          </p:cNvSpPr>
          <p:nvPr>
            <p:ph type="subTitle" idx="1"/>
          </p:nvPr>
        </p:nvSpPr>
        <p:spPr>
          <a:xfrm>
            <a:off x="107950" y="3212976"/>
            <a:ext cx="9036050" cy="2016224"/>
          </a:xfrm>
        </p:spPr>
        <p:txBody>
          <a:bodyPr>
            <a:normAutofit fontScale="92500"/>
          </a:bodyPr>
          <a:lstStyle/>
          <a:p>
            <a:r>
              <a:rPr lang="en-US" altLang="zh-TW" sz="1800" b="1" dirty="0">
                <a:solidFill>
                  <a:srgbClr val="3333FF"/>
                </a:solidFill>
                <a:latin typeface="Times New Roman" panose="02020603050405020304" pitchFamily="18" charset="0"/>
                <a:cs typeface="Times New Roman" panose="02020603050405020304" pitchFamily="18" charset="0"/>
              </a:rPr>
              <a:t>Ming-Tung </a:t>
            </a:r>
            <a:r>
              <a:rPr lang="en-US" altLang="zh-TW" sz="1800" b="1" dirty="0" err="1" smtClean="0">
                <a:solidFill>
                  <a:srgbClr val="3333FF"/>
                </a:solidFill>
                <a:latin typeface="Times New Roman" panose="02020603050405020304" pitchFamily="18" charset="0"/>
                <a:cs typeface="Times New Roman" panose="02020603050405020304" pitchFamily="18" charset="0"/>
              </a:rPr>
              <a:t>Chuang</a:t>
            </a:r>
            <a:r>
              <a:rPr lang="en-US" altLang="zh-TW" sz="1800" baseline="30000" dirty="0" err="1" smtClean="0">
                <a:solidFill>
                  <a:schemeClr val="tx1"/>
                </a:solidFill>
                <a:latin typeface="Times New Roman" panose="02020603050405020304" pitchFamily="18" charset="0"/>
                <a:cs typeface="Times New Roman" panose="02020603050405020304" pitchFamily="18" charset="0"/>
              </a:rPr>
              <a:t>a</a:t>
            </a:r>
            <a:r>
              <a:rPr lang="zh-TW" altLang="en-US" sz="1800" dirty="0" smtClean="0">
                <a:solidFill>
                  <a:schemeClr val="tx1"/>
                </a:solidFill>
                <a:latin typeface="Times New Roman" panose="02020603050405020304" pitchFamily="18" charset="0"/>
                <a:cs typeface="Times New Roman" panose="02020603050405020304" pitchFamily="18" charset="0"/>
              </a:rPr>
              <a:t>*</a:t>
            </a:r>
            <a:r>
              <a:rPr lang="en-US" altLang="zh-TW" sz="1800" dirty="0" smtClean="0">
                <a:solidFill>
                  <a:schemeClr val="tx1"/>
                </a:solidFill>
                <a:latin typeface="Times New Roman" panose="02020603050405020304" pitchFamily="18" charset="0"/>
                <a:cs typeface="Times New Roman" panose="02020603050405020304" pitchFamily="18" charset="0"/>
              </a:rPr>
              <a:t>, Hui-Chun </a:t>
            </a:r>
            <a:r>
              <a:rPr lang="en-US" altLang="zh-TW" sz="1800" dirty="0" err="1" smtClean="0">
                <a:solidFill>
                  <a:schemeClr val="tx1"/>
                </a:solidFill>
                <a:latin typeface="Times New Roman" panose="02020603050405020304" pitchFamily="18" charset="0"/>
                <a:cs typeface="Times New Roman" panose="02020603050405020304" pitchFamily="18" charset="0"/>
              </a:rPr>
              <a:t>Hsu</a:t>
            </a:r>
            <a:r>
              <a:rPr lang="en-US" altLang="zh-TW" sz="1800" baseline="30000" dirty="0" err="1" smtClean="0">
                <a:solidFill>
                  <a:schemeClr val="tx1"/>
                </a:solidFill>
                <a:latin typeface="Times New Roman" panose="02020603050405020304" pitchFamily="18" charset="0"/>
                <a:cs typeface="Times New Roman" panose="02020603050405020304" pitchFamily="18" charset="0"/>
              </a:rPr>
              <a:t>b</a:t>
            </a:r>
            <a:r>
              <a:rPr lang="en-US" altLang="zh-TW" sz="1800" dirty="0" smtClean="0">
                <a:solidFill>
                  <a:schemeClr val="tx1"/>
                </a:solidFill>
                <a:latin typeface="Times New Roman" panose="02020603050405020304" pitchFamily="18" charset="0"/>
                <a:cs typeface="Times New Roman" panose="02020603050405020304" pitchFamily="18" charset="0"/>
              </a:rPr>
              <a:t>, </a:t>
            </a:r>
            <a:r>
              <a:rPr lang="en-US" altLang="zh-TW" sz="1800" dirty="0">
                <a:solidFill>
                  <a:schemeClr val="tx1"/>
                </a:solidFill>
                <a:latin typeface="Times New Roman" panose="02020603050405020304" pitchFamily="18" charset="0"/>
                <a:cs typeface="Times New Roman" panose="02020603050405020304" pitchFamily="18" charset="0"/>
              </a:rPr>
              <a:t>Chung-</a:t>
            </a:r>
            <a:r>
              <a:rPr lang="en-US" altLang="zh-TW" sz="1800" dirty="0" err="1">
                <a:solidFill>
                  <a:schemeClr val="tx1"/>
                </a:solidFill>
                <a:latin typeface="Times New Roman" panose="02020603050405020304" pitchFamily="18" charset="0"/>
                <a:cs typeface="Times New Roman" panose="02020603050405020304" pitchFamily="18" charset="0"/>
              </a:rPr>
              <a:t>Te</a:t>
            </a:r>
            <a:r>
              <a:rPr lang="en-US" altLang="zh-TW" sz="1800" dirty="0">
                <a:solidFill>
                  <a:schemeClr val="tx1"/>
                </a:solidFill>
                <a:latin typeface="Times New Roman" panose="02020603050405020304" pitchFamily="18" charset="0"/>
                <a:cs typeface="Times New Roman" panose="02020603050405020304" pitchFamily="18" charset="0"/>
              </a:rPr>
              <a:t> </a:t>
            </a:r>
            <a:r>
              <a:rPr lang="en-US" altLang="zh-TW" sz="1800" dirty="0" err="1" smtClean="0">
                <a:solidFill>
                  <a:schemeClr val="tx1"/>
                </a:solidFill>
                <a:latin typeface="Times New Roman" panose="02020603050405020304" pitchFamily="18" charset="0"/>
                <a:cs typeface="Times New Roman" panose="02020603050405020304" pitchFamily="18" charset="0"/>
              </a:rPr>
              <a:t>Lee</a:t>
            </a:r>
            <a:r>
              <a:rPr lang="en-US" altLang="zh-TW" sz="1800" baseline="30000" dirty="0" err="1" smtClean="0">
                <a:solidFill>
                  <a:schemeClr val="tx1"/>
                </a:solidFill>
                <a:latin typeface="Times New Roman" panose="02020603050405020304" pitchFamily="18" charset="0"/>
                <a:cs typeface="Times New Roman" panose="02020603050405020304" pitchFamily="18" charset="0"/>
              </a:rPr>
              <a:t>b</a:t>
            </a:r>
            <a:r>
              <a:rPr lang="en-US" altLang="zh-TW" sz="1800" dirty="0" smtClean="0">
                <a:solidFill>
                  <a:schemeClr val="tx1"/>
                </a:solidFill>
                <a:latin typeface="Times New Roman" panose="02020603050405020304" pitchFamily="18" charset="0"/>
                <a:cs typeface="Times New Roman" panose="02020603050405020304" pitchFamily="18" charset="0"/>
              </a:rPr>
              <a:t>, </a:t>
            </a:r>
            <a:endParaRPr lang="en-US" altLang="zh-TW" sz="1800" baseline="30000" dirty="0">
              <a:solidFill>
                <a:schemeClr val="tx1"/>
              </a:solidFill>
              <a:latin typeface="Times New Roman" panose="02020603050405020304" pitchFamily="18" charset="0"/>
              <a:cs typeface="Times New Roman" panose="02020603050405020304" pitchFamily="18" charset="0"/>
            </a:endParaRPr>
          </a:p>
          <a:p>
            <a:pPr algn="l"/>
            <a:r>
              <a:rPr lang="en-US" altLang="zh-TW" sz="1500" dirty="0" err="1">
                <a:solidFill>
                  <a:schemeClr val="tx1"/>
                </a:solidFill>
                <a:latin typeface="Times New Roman" panose="02020603050405020304" pitchFamily="18" charset="0"/>
                <a:cs typeface="Times New Roman" panose="02020603050405020304" pitchFamily="18" charset="0"/>
              </a:rPr>
              <a:t>aGraduate</a:t>
            </a:r>
            <a:r>
              <a:rPr lang="en-US" altLang="zh-TW" sz="1500" dirty="0">
                <a:solidFill>
                  <a:schemeClr val="tx1"/>
                </a:solidFill>
                <a:latin typeface="Times New Roman" panose="02020603050405020304" pitchFamily="18" charset="0"/>
                <a:cs typeface="Times New Roman" panose="02020603050405020304" pitchFamily="18" charset="0"/>
              </a:rPr>
              <a:t> Institute of Energy Engineering, National Central University, </a:t>
            </a:r>
            <a:r>
              <a:rPr lang="en-US" altLang="zh-TW" sz="1500" dirty="0" err="1" smtClean="0">
                <a:solidFill>
                  <a:schemeClr val="tx1"/>
                </a:solidFill>
                <a:latin typeface="Times New Roman" panose="02020603050405020304" pitchFamily="18" charset="0"/>
                <a:cs typeface="Times New Roman" panose="02020603050405020304" pitchFamily="18" charset="0"/>
              </a:rPr>
              <a:t>Jhong</a:t>
            </a:r>
            <a:r>
              <a:rPr lang="en-US" altLang="zh-TW" sz="1500" dirty="0" smtClean="0">
                <a:solidFill>
                  <a:schemeClr val="tx1"/>
                </a:solidFill>
                <a:latin typeface="Times New Roman" panose="02020603050405020304" pitchFamily="18" charset="0"/>
                <a:cs typeface="Times New Roman" panose="02020603050405020304" pitchFamily="18" charset="0"/>
              </a:rPr>
              <a:t>-Li </a:t>
            </a:r>
            <a:r>
              <a:rPr lang="en-US" altLang="zh-TW" sz="1500" dirty="0" err="1" smtClean="0">
                <a:solidFill>
                  <a:schemeClr val="tx1"/>
                </a:solidFill>
                <a:latin typeface="Times New Roman" panose="02020603050405020304" pitchFamily="18" charset="0"/>
                <a:cs typeface="Times New Roman" panose="02020603050405020304" pitchFamily="18" charset="0"/>
              </a:rPr>
              <a:t>Dist</a:t>
            </a:r>
            <a:r>
              <a:rPr lang="en-US" altLang="zh-TW" sz="1500" dirty="0" smtClean="0">
                <a:solidFill>
                  <a:schemeClr val="tx1"/>
                </a:solidFill>
                <a:latin typeface="Times New Roman" panose="02020603050405020304" pitchFamily="18" charset="0"/>
                <a:cs typeface="Times New Roman" panose="02020603050405020304" pitchFamily="18" charset="0"/>
              </a:rPr>
              <a:t>, Taoyuan city, 32001 </a:t>
            </a:r>
            <a:r>
              <a:rPr lang="en-US" altLang="zh-TW" sz="1500" dirty="0">
                <a:solidFill>
                  <a:schemeClr val="tx1"/>
                </a:solidFill>
                <a:latin typeface="Times New Roman" panose="02020603050405020304" pitchFamily="18" charset="0"/>
                <a:cs typeface="Times New Roman" panose="02020603050405020304" pitchFamily="18" charset="0"/>
              </a:rPr>
              <a:t>,Taiwan</a:t>
            </a:r>
          </a:p>
          <a:p>
            <a:pPr algn="l"/>
            <a:r>
              <a:rPr lang="en-US" altLang="zh-TW" sz="1500" baseline="30000" dirty="0" err="1" smtClean="0">
                <a:solidFill>
                  <a:schemeClr val="tx1"/>
                </a:solidFill>
                <a:latin typeface="Times New Roman" panose="02020603050405020304" pitchFamily="18" charset="0"/>
                <a:cs typeface="Times New Roman" panose="02020603050405020304" pitchFamily="18" charset="0"/>
              </a:rPr>
              <a:t>b</a:t>
            </a:r>
            <a:r>
              <a:rPr lang="en-US" altLang="zh-TW" sz="1500" dirty="0" err="1" smtClean="0">
                <a:solidFill>
                  <a:schemeClr val="tx1"/>
                </a:solidFill>
                <a:latin typeface="Times New Roman" panose="02020603050405020304" pitchFamily="18" charset="0"/>
                <a:cs typeface="Times New Roman" panose="02020603050405020304" pitchFamily="18" charset="0"/>
              </a:rPr>
              <a:t>Graduate</a:t>
            </a:r>
            <a:r>
              <a:rPr lang="en-US" altLang="zh-TW" sz="1500" dirty="0" smtClean="0">
                <a:solidFill>
                  <a:schemeClr val="tx1"/>
                </a:solidFill>
                <a:latin typeface="Times New Roman" panose="02020603050405020304" pitchFamily="18" charset="0"/>
                <a:cs typeface="Times New Roman" panose="02020603050405020304" pitchFamily="18" charset="0"/>
              </a:rPr>
              <a:t> </a:t>
            </a:r>
            <a:r>
              <a:rPr lang="en-US" altLang="zh-TW" sz="1500" dirty="0">
                <a:solidFill>
                  <a:schemeClr val="tx1"/>
                </a:solidFill>
                <a:latin typeface="Times New Roman" panose="02020603050405020304" pitchFamily="18" charset="0"/>
                <a:cs typeface="Times New Roman" panose="02020603050405020304" pitchFamily="18" charset="0"/>
              </a:rPr>
              <a:t>Institute of Environmental Engineering, National Central University, </a:t>
            </a:r>
            <a:r>
              <a:rPr lang="en-US" altLang="zh-TW" sz="1500" dirty="0" err="1" smtClean="0">
                <a:solidFill>
                  <a:schemeClr val="tx1"/>
                </a:solidFill>
                <a:latin typeface="Times New Roman" panose="02020603050405020304" pitchFamily="18" charset="0"/>
                <a:cs typeface="Times New Roman" panose="02020603050405020304" pitchFamily="18" charset="0"/>
              </a:rPr>
              <a:t>Jhong</a:t>
            </a:r>
            <a:r>
              <a:rPr lang="en-US" altLang="zh-TW" sz="1500" dirty="0" smtClean="0">
                <a:solidFill>
                  <a:schemeClr val="tx1"/>
                </a:solidFill>
                <a:latin typeface="Times New Roman" panose="02020603050405020304" pitchFamily="18" charset="0"/>
                <a:cs typeface="Times New Roman" panose="02020603050405020304" pitchFamily="18" charset="0"/>
              </a:rPr>
              <a:t>-Li </a:t>
            </a:r>
            <a:r>
              <a:rPr lang="en-US" altLang="zh-TW" sz="1500" dirty="0" err="1" smtClean="0">
                <a:solidFill>
                  <a:schemeClr val="tx1"/>
                </a:solidFill>
                <a:latin typeface="Times New Roman" panose="02020603050405020304" pitchFamily="18" charset="0"/>
                <a:cs typeface="Times New Roman" panose="02020603050405020304" pitchFamily="18" charset="0"/>
              </a:rPr>
              <a:t>Dist</a:t>
            </a:r>
            <a:r>
              <a:rPr lang="en-US" altLang="zh-TW" sz="1500" dirty="0" smtClean="0">
                <a:solidFill>
                  <a:schemeClr val="tx1"/>
                </a:solidFill>
                <a:latin typeface="Times New Roman" panose="02020603050405020304" pitchFamily="18" charset="0"/>
                <a:cs typeface="Times New Roman" panose="02020603050405020304" pitchFamily="18" charset="0"/>
              </a:rPr>
              <a:t>, Taoyuan city, 32001</a:t>
            </a:r>
            <a:r>
              <a:rPr lang="en-US" altLang="zh-TW" sz="1500" dirty="0">
                <a:solidFill>
                  <a:schemeClr val="tx1"/>
                </a:solidFill>
                <a:latin typeface="Times New Roman" panose="02020603050405020304" pitchFamily="18" charset="0"/>
                <a:cs typeface="Times New Roman" panose="02020603050405020304" pitchFamily="18" charset="0"/>
              </a:rPr>
              <a:t>, Taiwan</a:t>
            </a:r>
          </a:p>
          <a:p>
            <a:pPr algn="l"/>
            <a:endParaRPr lang="en-US" altLang="zh-TW" sz="1500" dirty="0">
              <a:solidFill>
                <a:schemeClr val="tx1"/>
              </a:solidFill>
              <a:latin typeface="Times New Roman" panose="02020603050405020304" pitchFamily="18" charset="0"/>
              <a:cs typeface="Times New Roman" panose="02020603050405020304" pitchFamily="18" charset="0"/>
            </a:endParaRPr>
          </a:p>
          <a:p>
            <a:r>
              <a:rPr lang="en-US" altLang="zh-TW" sz="1900" dirty="0">
                <a:solidFill>
                  <a:schemeClr val="tx1"/>
                </a:solidFill>
                <a:latin typeface="Times New Roman" panose="02020603050405020304" pitchFamily="18" charset="0"/>
                <a:cs typeface="Times New Roman" panose="02020603050405020304" pitchFamily="18" charset="0"/>
              </a:rPr>
              <a:t>Atmospheric Environment and Energy Assessment Laboratory (AEEAL</a:t>
            </a:r>
            <a:r>
              <a:rPr lang="en-US" altLang="zh-TW" sz="1900" dirty="0" smtClean="0">
                <a:solidFill>
                  <a:schemeClr val="tx1"/>
                </a:solidFill>
                <a:latin typeface="Times New Roman" panose="02020603050405020304" pitchFamily="18" charset="0"/>
                <a:cs typeface="Times New Roman" panose="02020603050405020304" pitchFamily="18" charset="0"/>
              </a:rPr>
              <a:t>)</a:t>
            </a:r>
          </a:p>
          <a:p>
            <a:r>
              <a:rPr lang="en-US" altLang="zh-TW" sz="1900" i="1" dirty="0" smtClean="0">
                <a:solidFill>
                  <a:schemeClr val="tx1"/>
                </a:solidFill>
                <a:latin typeface="Times New Roman" panose="02020603050405020304" pitchFamily="18" charset="0"/>
                <a:cs typeface="Times New Roman" panose="02020603050405020304" pitchFamily="18" charset="0"/>
              </a:rPr>
              <a:t>http://aerg.atm.ncu.edu.tw</a:t>
            </a:r>
            <a:endParaRPr lang="zh-TW" altLang="en-US" sz="1900" i="1" dirty="0">
              <a:solidFill>
                <a:schemeClr val="tx1"/>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0" y="5445224"/>
            <a:ext cx="9144000" cy="830997"/>
          </a:xfrm>
          <a:prstGeom prst="rect">
            <a:avLst/>
          </a:prstGeom>
          <a:noFill/>
          <a:ln w="9525">
            <a:noFill/>
            <a:miter lim="800000"/>
            <a:headEnd/>
            <a:tailEnd/>
          </a:ln>
          <a:effectLst/>
        </p:spPr>
        <p:txBody>
          <a:bodyPr wrap="square">
            <a:spAutoFit/>
          </a:bodyPr>
          <a:lstStyle/>
          <a:p>
            <a:pPr algn="ctr"/>
            <a:r>
              <a:rPr lang="en-US" altLang="zh-TW" sz="2400" b="1" i="1" dirty="0" smtClean="0"/>
              <a:t>The </a:t>
            </a:r>
            <a:r>
              <a:rPr lang="en-US" altLang="zh-TW" sz="2400" b="1" i="1" dirty="0"/>
              <a:t>15th Annual CMAS Conference, October </a:t>
            </a:r>
            <a:r>
              <a:rPr lang="en-US" altLang="zh-TW" sz="2400" b="1" i="1" dirty="0" smtClean="0"/>
              <a:t>24-26, </a:t>
            </a:r>
            <a:r>
              <a:rPr lang="en-US" altLang="zh-TW" sz="2400" b="1" i="1" dirty="0"/>
              <a:t>2016, </a:t>
            </a:r>
            <a:endParaRPr lang="en-US" altLang="zh-TW" sz="2400" b="1" i="1" dirty="0" smtClean="0"/>
          </a:p>
          <a:p>
            <a:pPr algn="ctr"/>
            <a:r>
              <a:rPr lang="en-US" altLang="zh-TW" sz="2400" b="1" i="1" dirty="0" smtClean="0"/>
              <a:t>William and Ida Friday Center at Chapel </a:t>
            </a:r>
            <a:r>
              <a:rPr lang="en-US" altLang="zh-TW" sz="2400" b="1" i="1" dirty="0"/>
              <a:t>Hill, NC, USA</a:t>
            </a:r>
            <a:endParaRPr lang="en-US" altLang="zh-CN" sz="24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內容版面配置區 2"/>
              <p:cNvSpPr>
                <a:spLocks noGrp="1"/>
              </p:cNvSpPr>
              <p:nvPr>
                <p:ph idx="1"/>
              </p:nvPr>
            </p:nvSpPr>
            <p:spPr>
              <a:xfrm>
                <a:off x="4784682" y="1557158"/>
                <a:ext cx="4215532" cy="4525963"/>
              </a:xfrm>
            </p:spPr>
            <p:txBody>
              <a:bodyPr>
                <a:normAutofit fontScale="92500" lnSpcReduction="10000"/>
              </a:bodyPr>
              <a:lstStyle/>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We exclude any possible plume which was from Asia continent. (June to  August data that is no rainfall and no the influence of LRT and the pollution is possibly originated from local pollution)</a:t>
                </a:r>
              </a:p>
              <a:p>
                <a:pPr marL="0" indent="0">
                  <a:buNone/>
                </a:pPr>
                <a:endParaRPr lang="en-US" altLang="zh-TW" sz="2000"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It </a:t>
                </a:r>
                <a:r>
                  <a:rPr lang="en-US" altLang="zh-TW" sz="2000" dirty="0">
                    <a:solidFill>
                      <a:schemeClr val="tx1"/>
                    </a:solidFill>
                    <a:latin typeface="Times New Roman" pitchFamily="18" charset="0"/>
                    <a:ea typeface="標楷體" pitchFamily="65" charset="-120"/>
                    <a:cs typeface="Times New Roman" pitchFamily="18" charset="0"/>
                  </a:rPr>
                  <a:t>is found </a:t>
                </a:r>
                <a:r>
                  <a:rPr lang="en-US" altLang="zh-TW" sz="2000" dirty="0" smtClean="0">
                    <a:solidFill>
                      <a:schemeClr val="tx1"/>
                    </a:solidFill>
                    <a:latin typeface="Times New Roman" pitchFamily="18" charset="0"/>
                    <a:ea typeface="標楷體" pitchFamily="65" charset="-120"/>
                    <a:cs typeface="Times New Roman" pitchFamily="18" charset="0"/>
                  </a:rPr>
                  <a:t>that for some points which can </a:t>
                </a:r>
                <a:r>
                  <a:rPr lang="en-US" altLang="zh-TW" sz="2000" dirty="0">
                    <a:solidFill>
                      <a:schemeClr val="tx1"/>
                    </a:solidFill>
                    <a:latin typeface="Times New Roman" pitchFamily="18" charset="0"/>
                    <a:ea typeface="標楷體" pitchFamily="65" charset="-120"/>
                    <a:cs typeface="Times New Roman" pitchFamily="18" charset="0"/>
                  </a:rPr>
                  <a:t>be </a:t>
                </a:r>
                <a:r>
                  <a:rPr lang="en-US" altLang="zh-TW" sz="2000" dirty="0" smtClean="0">
                    <a:solidFill>
                      <a:schemeClr val="tx1"/>
                    </a:solidFill>
                    <a:latin typeface="Times New Roman" pitchFamily="18" charset="0"/>
                    <a:ea typeface="標楷體" pitchFamily="65" charset="-120"/>
                    <a:cs typeface="Times New Roman" pitchFamily="18" charset="0"/>
                  </a:rPr>
                  <a:t>satisfy </a:t>
                </a:r>
                <a:r>
                  <a:rPr lang="en-US" altLang="zh-TW" sz="2000" dirty="0">
                    <a:solidFill>
                      <a:schemeClr val="tx1"/>
                    </a:solidFill>
                    <a:latin typeface="Times New Roman" pitchFamily="18" charset="0"/>
                    <a:ea typeface="標楷體" pitchFamily="65" charset="-120"/>
                    <a:cs typeface="Times New Roman" pitchFamily="18" charset="0"/>
                  </a:rPr>
                  <a:t>as </a:t>
                </a:r>
                <a:r>
                  <a:rPr lang="en-US" altLang="zh-TW" sz="2000" dirty="0" smtClean="0">
                    <a:solidFill>
                      <a:schemeClr val="tx1"/>
                    </a:solidFill>
                    <a:latin typeface="Times New Roman" pitchFamily="18" charset="0"/>
                    <a:ea typeface="標楷體" pitchFamily="65" charset="-120"/>
                    <a:cs typeface="Times New Roman" pitchFamily="18" charset="0"/>
                  </a:rPr>
                  <a:t>follows the equation </a:t>
                </a:r>
                <a:endParaRPr lang="en-US" altLang="zh-TW" sz="2000" dirty="0">
                  <a:solidFill>
                    <a:schemeClr val="tx1"/>
                  </a:solidFill>
                  <a:latin typeface="Times New Roman" pitchFamily="18" charset="0"/>
                  <a:ea typeface="標楷體" pitchFamily="65" charset="-120"/>
                  <a:cs typeface="Times New Roman" pitchFamily="18" charset="0"/>
                </a:endParaRPr>
              </a:p>
              <a:p>
                <a:pPr marL="0" indent="0">
                  <a:buNone/>
                </a:pPr>
                <a14:m>
                  <m:oMath xmlns:m="http://schemas.openxmlformats.org/officeDocument/2006/math">
                    <m:sSub>
                      <m:sSubPr>
                        <m:ctrlPr>
                          <a:rPr lang="en-US" altLang="zh-TW" sz="2000" b="1" i="1">
                            <a:solidFill>
                              <a:schemeClr val="tx1"/>
                            </a:solidFill>
                            <a:latin typeface="Cambria Math"/>
                          </a:rPr>
                        </m:ctrlPr>
                      </m:sSubPr>
                      <m:e>
                        <m:r>
                          <a:rPr lang="en-US" altLang="zh-TW" sz="2000" b="1" i="1" smtClean="0">
                            <a:solidFill>
                              <a:schemeClr val="tx1"/>
                            </a:solidFill>
                            <a:latin typeface="Cambria Math"/>
                          </a:rPr>
                          <m:t>      </m:t>
                        </m:r>
                        <m:r>
                          <a:rPr lang="en-US" altLang="zh-TW" sz="2000" b="1" i="1">
                            <a:solidFill>
                              <a:schemeClr val="tx1"/>
                            </a:solidFill>
                            <a:latin typeface="Cambria Math"/>
                          </a:rPr>
                          <m:t>𝑪</m:t>
                        </m:r>
                      </m:e>
                      <m:sub>
                        <m:r>
                          <a:rPr lang="en-US" altLang="zh-TW" sz="2000" b="1" i="1">
                            <a:solidFill>
                              <a:schemeClr val="tx1"/>
                            </a:solidFill>
                            <a:latin typeface="Cambria Math"/>
                          </a:rPr>
                          <m:t>𝑳𝑷</m:t>
                        </m:r>
                        <m:r>
                          <a:rPr lang="en-US" altLang="zh-TW" sz="2000" b="1" i="1">
                            <a:solidFill>
                              <a:schemeClr val="tx1"/>
                            </a:solidFill>
                            <a:latin typeface="Cambria Math"/>
                          </a:rPr>
                          <m:t> </m:t>
                        </m:r>
                      </m:sub>
                    </m:sSub>
                  </m:oMath>
                </a14:m>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f>
                      <m:fPr>
                        <m:ctrlPr>
                          <a:rPr lang="en-US" altLang="zh-TW" sz="2000" b="1" i="1" dirty="0">
                            <a:solidFill>
                              <a:schemeClr val="tx1"/>
                            </a:solidFill>
                            <a:latin typeface="Cambria Math"/>
                          </a:rPr>
                        </m:ctrlPr>
                      </m:fPr>
                      <m:num>
                        <m:r>
                          <a:rPr lang="en-US" altLang="zh-TW" sz="2000" b="1" i="1" dirty="0">
                            <a:solidFill>
                              <a:schemeClr val="tx1"/>
                            </a:solidFill>
                            <a:latin typeface="Cambria Math"/>
                          </a:rPr>
                          <m:t>𝒂</m:t>
                        </m:r>
                      </m:num>
                      <m:den>
                        <m:sSup>
                          <m:sSupPr>
                            <m:ctrlPr>
                              <a:rPr lang="en-US" altLang="zh-TW" sz="2000" b="1" i="1" dirty="0">
                                <a:solidFill>
                                  <a:schemeClr val="tx1"/>
                                </a:solidFill>
                                <a:latin typeface="Cambria Math"/>
                              </a:rPr>
                            </m:ctrlPr>
                          </m:sSupPr>
                          <m:e>
                            <m:r>
                              <a:rPr lang="en-US" altLang="zh-TW" sz="2000" b="1" i="1" dirty="0">
                                <a:solidFill>
                                  <a:schemeClr val="tx1"/>
                                </a:solidFill>
                                <a:latin typeface="Cambria Math"/>
                              </a:rPr>
                              <m:t>𝒖</m:t>
                            </m:r>
                          </m:e>
                          <m:sup>
                            <m:r>
                              <a:rPr lang="en-US" altLang="zh-TW" sz="2000" b="1" i="1" dirty="0">
                                <a:solidFill>
                                  <a:schemeClr val="tx1"/>
                                </a:solidFill>
                                <a:latin typeface="Cambria Math"/>
                              </a:rPr>
                              <m:t>𝒃</m:t>
                            </m:r>
                          </m:sup>
                        </m:sSup>
                      </m:den>
                    </m:f>
                  </m:oMath>
                </a14:m>
                <a:endPar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ln C</a:t>
                </a:r>
                <a:r>
                  <a:rPr lang="en-US" altLang="zh-TW" sz="2000" b="1"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LP</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 – b ln u + ln a</a:t>
                </a:r>
              </a:p>
              <a:p>
                <a:pPr marL="0" indent="0">
                  <a:buNone/>
                </a:pPr>
                <a:endParaRPr lang="en-US" altLang="zh-TW" sz="1800" b="1"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1800" dirty="0">
                    <a:solidFill>
                      <a:schemeClr val="tx1"/>
                    </a:solidFill>
                    <a:latin typeface="Times New Roman" pitchFamily="18" charset="0"/>
                    <a:ea typeface="標楷體" pitchFamily="65" charset="-120"/>
                    <a:cs typeface="Times New Roman" pitchFamily="18" charset="0"/>
                  </a:rPr>
                  <a:t>The concentration of pollutants substitute into the </a:t>
                </a:r>
                <a:r>
                  <a:rPr lang="en-US" altLang="zh-TW" sz="1800" dirty="0" smtClean="0">
                    <a:solidFill>
                      <a:schemeClr val="tx1"/>
                    </a:solidFill>
                    <a:latin typeface="Times New Roman" pitchFamily="18" charset="0"/>
                    <a:ea typeface="標楷體" pitchFamily="65" charset="-120"/>
                    <a:cs typeface="Times New Roman" pitchFamily="18" charset="0"/>
                  </a:rPr>
                  <a:t>equation to get </a:t>
                </a:r>
              </a:p>
              <a:p>
                <a:pPr marL="0" indent="0">
                  <a:buNone/>
                </a:pPr>
                <a14:m>
                  <m:oMath xmlns:m="http://schemas.openxmlformats.org/officeDocument/2006/math">
                    <m:sSub>
                      <m:sSubPr>
                        <m:ctrlPr>
                          <a:rPr lang="en-US" altLang="zh-TW" sz="2000" b="1" i="1">
                            <a:solidFill>
                              <a:schemeClr val="tx1"/>
                            </a:solidFill>
                            <a:latin typeface="Cambria Math"/>
                          </a:rPr>
                        </m:ctrlPr>
                      </m:sSubPr>
                      <m:e>
                        <m:r>
                          <a:rPr lang="zh-TW" altLang="en-US" sz="2000" b="1" i="1">
                            <a:solidFill>
                              <a:schemeClr val="tx1"/>
                            </a:solidFill>
                            <a:latin typeface="Cambria Math"/>
                          </a:rPr>
                          <m:t>    </m:t>
                        </m:r>
                        <m:r>
                          <a:rPr lang="en-US" altLang="zh-TW" sz="2000" b="1" i="1">
                            <a:solidFill>
                              <a:schemeClr val="tx1"/>
                            </a:solidFill>
                            <a:latin typeface="Cambria Math"/>
                          </a:rPr>
                          <m:t>𝑪</m:t>
                        </m:r>
                      </m:e>
                      <m:sub>
                        <m:r>
                          <a:rPr lang="en-US" altLang="zh-TW" sz="2000" b="1" i="1">
                            <a:solidFill>
                              <a:schemeClr val="tx1"/>
                            </a:solidFill>
                            <a:latin typeface="Cambria Math"/>
                          </a:rPr>
                          <m:t>𝑳𝑷</m:t>
                        </m:r>
                        <m:r>
                          <a:rPr lang="en-US" altLang="zh-TW" sz="2000" b="1" i="1">
                            <a:solidFill>
                              <a:schemeClr val="tx1"/>
                            </a:solidFill>
                            <a:latin typeface="Cambria Math"/>
                          </a:rPr>
                          <m:t> </m:t>
                        </m:r>
                      </m:sub>
                    </m:sSub>
                  </m:oMath>
                </a14:m>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14:m>
                  <m:oMath xmlns:m="http://schemas.openxmlformats.org/officeDocument/2006/math">
                    <m:f>
                      <m:fPr>
                        <m:ctrlPr>
                          <a:rPr lang="en-US" altLang="zh-TW" sz="2000" b="1" i="1" dirty="0">
                            <a:solidFill>
                              <a:schemeClr val="tx1"/>
                            </a:solidFill>
                            <a:latin typeface="Cambria Math"/>
                          </a:rPr>
                        </m:ctrlPr>
                      </m:fPr>
                      <m:num>
                        <m:r>
                          <a:rPr lang="en-US" altLang="zh-TW" sz="2000" b="1" i="1" dirty="0">
                            <a:solidFill>
                              <a:schemeClr val="tx1"/>
                            </a:solidFill>
                            <a:latin typeface="Cambria Math"/>
                          </a:rPr>
                          <m:t>𝟔𝟒</m:t>
                        </m:r>
                        <m:r>
                          <a:rPr lang="en-US" altLang="zh-TW" sz="2000" b="1" i="1" dirty="0">
                            <a:solidFill>
                              <a:schemeClr val="tx1"/>
                            </a:solidFill>
                            <a:latin typeface="Cambria Math"/>
                          </a:rPr>
                          <m:t>.</m:t>
                        </m:r>
                        <m:r>
                          <a:rPr lang="en-US" altLang="zh-TW" sz="2000" b="1" i="1" dirty="0">
                            <a:solidFill>
                              <a:schemeClr val="tx1"/>
                            </a:solidFill>
                            <a:latin typeface="Cambria Math"/>
                          </a:rPr>
                          <m:t>𝟎𝟓𝟔</m:t>
                        </m:r>
                      </m:num>
                      <m:den>
                        <m:sSup>
                          <m:sSupPr>
                            <m:ctrlPr>
                              <a:rPr lang="en-US" altLang="zh-TW" sz="2000" b="1" i="1" dirty="0">
                                <a:solidFill>
                                  <a:schemeClr val="tx1"/>
                                </a:solidFill>
                                <a:latin typeface="Cambria Math"/>
                              </a:rPr>
                            </m:ctrlPr>
                          </m:sSupPr>
                          <m:e>
                            <m:r>
                              <a:rPr lang="en-US" altLang="zh-TW" sz="2000" b="1" i="1" dirty="0">
                                <a:solidFill>
                                  <a:schemeClr val="tx1"/>
                                </a:solidFill>
                                <a:latin typeface="Cambria Math"/>
                              </a:rPr>
                              <m:t>𝒖</m:t>
                            </m:r>
                          </m:e>
                          <m:sup>
                            <m:r>
                              <a:rPr lang="en-US" altLang="zh-TW" sz="2000" b="1" i="1" dirty="0">
                                <a:solidFill>
                                  <a:schemeClr val="tx1"/>
                                </a:solidFill>
                                <a:latin typeface="Cambria Math"/>
                              </a:rPr>
                              <m:t>𝟐</m:t>
                            </m:r>
                            <m:r>
                              <a:rPr lang="en-US" altLang="zh-TW" sz="2000" b="1" i="1" dirty="0">
                                <a:solidFill>
                                  <a:schemeClr val="tx1"/>
                                </a:solidFill>
                                <a:latin typeface="Cambria Math"/>
                              </a:rPr>
                              <m:t>.</m:t>
                            </m:r>
                            <m:r>
                              <a:rPr lang="en-US" altLang="zh-TW" sz="2000" b="1" i="1" dirty="0">
                                <a:solidFill>
                                  <a:schemeClr val="tx1"/>
                                </a:solidFill>
                                <a:latin typeface="Cambria Math"/>
                              </a:rPr>
                              <m:t>𝟎𝟑𝟓𝟕𝟔</m:t>
                            </m:r>
                          </m:sup>
                        </m:sSup>
                      </m:den>
                    </m:f>
                  </m:oMath>
                </a14:m>
                <a:endPar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sz="2200" b="1" dirty="0">
                  <a:solidFill>
                    <a:schemeClr val="tx1"/>
                  </a:solidFill>
                  <a:latin typeface="Times New Roman" pitchFamily="18" charset="0"/>
                  <a:ea typeface="標楷體" pitchFamily="65" charset="-120"/>
                  <a:cs typeface="Times New Roman" pitchFamily="18" charset="0"/>
                </a:endParaRPr>
              </a:p>
            </p:txBody>
          </p:sp>
        </mc:Choice>
        <mc:Fallback xmlns="">
          <p:sp>
            <p:nvSpPr>
              <p:cNvPr id="9" name="內容版面配置區 2"/>
              <p:cNvSpPr>
                <a:spLocks noGrp="1" noRot="1" noChangeAspect="1" noMove="1" noResize="1" noEditPoints="1" noAdjustHandles="1" noChangeArrowheads="1" noChangeShapeType="1" noTextEdit="1"/>
              </p:cNvSpPr>
              <p:nvPr>
                <p:ph idx="1"/>
              </p:nvPr>
            </p:nvSpPr>
            <p:spPr>
              <a:xfrm>
                <a:off x="4784682" y="1557158"/>
                <a:ext cx="4215532" cy="4525963"/>
              </a:xfrm>
              <a:blipFill rotWithShape="1">
                <a:blip r:embed="rId3"/>
                <a:stretch>
                  <a:fillRect l="-1447" t="-1346" r="-2460"/>
                </a:stretch>
              </a:blipFill>
            </p:spPr>
            <p:txBody>
              <a:bodyPr/>
              <a:lstStyle/>
              <a:p>
                <a:r>
                  <a:rPr lang="zh-TW" altLang="en-US">
                    <a:noFill/>
                  </a:rPr>
                  <a:t> </a:t>
                </a:r>
              </a:p>
            </p:txBody>
          </p:sp>
        </mc:Fallback>
      </mc:AlternateContent>
      <p:sp>
        <p:nvSpPr>
          <p:cNvPr id="7" name="頁尾版面配置區 2"/>
          <p:cNvSpPr>
            <a:spLocks noGrp="1"/>
          </p:cNvSpPr>
          <p:nvPr>
            <p:ph type="ftr" sz="quarter" idx="11"/>
          </p:nvPr>
        </p:nvSpPr>
        <p:spPr>
          <a:xfrm>
            <a:off x="8547541" y="6224588"/>
            <a:ext cx="432048" cy="457200"/>
          </a:xfrm>
        </p:spPr>
        <p:txBody>
          <a:bodyPr/>
          <a:lstStyle/>
          <a:p>
            <a:pPr>
              <a:defRPr/>
            </a:pPr>
            <a:r>
              <a:rPr lang="en-US" altLang="zh-TW" sz="2000" b="1" dirty="0" smtClean="0">
                <a:solidFill>
                  <a:schemeClr val="tx1"/>
                </a:solidFill>
              </a:rPr>
              <a:t>12</a:t>
            </a:r>
            <a:endParaRPr lang="zh-TW" altLang="en-US" sz="2000" b="1" dirty="0">
              <a:solidFill>
                <a:schemeClr val="tx1"/>
              </a:solidFill>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73" y="1556792"/>
            <a:ext cx="4668910" cy="3469172"/>
          </a:xfrm>
          <a:prstGeom prst="rect">
            <a:avLst/>
          </a:prstGeom>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44" y="5301208"/>
            <a:ext cx="3862368" cy="95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標題 1"/>
          <p:cNvSpPr>
            <a:spLocks noGrp="1"/>
          </p:cNvSpPr>
          <p:nvPr>
            <p:ph type="title"/>
          </p:nvPr>
        </p:nvSpPr>
        <p:spPr>
          <a:xfrm>
            <a:off x="1403006" y="548680"/>
            <a:ext cx="6816753" cy="576064"/>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Calculate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Concentration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738802" y="1173202"/>
            <a:ext cx="3682773" cy="34996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Times New Roman" panose="02020603050405020304" pitchFamily="18" charset="0"/>
                <a:cs typeface="Times New Roman" panose="02020603050405020304" pitchFamily="18" charset="0"/>
              </a:rPr>
              <a:t>WL,DS,TS,KL,IL  (2006.01~2015.12)</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4" name="矩形 3"/>
          <p:cNvSpPr/>
          <p:nvPr/>
        </p:nvSpPr>
        <p:spPr>
          <a:xfrm>
            <a:off x="3046583" y="3645024"/>
            <a:ext cx="1374992" cy="830997"/>
          </a:xfrm>
          <a:prstGeom prst="rect">
            <a:avLst/>
          </a:prstGeom>
        </p:spPr>
        <p:txBody>
          <a:bodyPr wrap="square">
            <a:spAutoFit/>
          </a:bodyPr>
          <a:lstStyle/>
          <a:p>
            <a:pPr algn="ct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C</a:t>
            </a:r>
            <a:r>
              <a:rPr lang="en-US" altLang="zh-TW" sz="1600" b="1" baseline="-25000" dirty="0" smtClean="0">
                <a:latin typeface="Times New Roman" panose="02020603050405020304" pitchFamily="18" charset="0"/>
                <a:ea typeface="標楷體" panose="03000509000000000000" pitchFamily="65" charset="-120"/>
                <a:cs typeface="Times New Roman" panose="02020603050405020304" pitchFamily="18" charset="0"/>
              </a:rPr>
              <a:t>LRT </a:t>
            </a: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 0</a:t>
            </a:r>
          </a:p>
          <a:p>
            <a:pPr algn="ctr"/>
            <a:endPar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C =</a:t>
            </a:r>
            <a:r>
              <a:rPr lang="en-US" altLang="zh-TW" sz="1600" b="1" dirty="0">
                <a:latin typeface="Times New Roman" pitchFamily="18" charset="0"/>
                <a:ea typeface="標楷體" pitchFamily="65" charset="-120"/>
                <a:cs typeface="Times New Roman" pitchFamily="18" charset="0"/>
              </a:rPr>
              <a:t> C</a:t>
            </a:r>
            <a:r>
              <a:rPr lang="en-US" altLang="zh-TW" sz="1600" b="1" baseline="-25000" dirty="0">
                <a:latin typeface="Times New Roman" pitchFamily="18" charset="0"/>
                <a:ea typeface="標楷體" pitchFamily="65" charset="-120"/>
                <a:cs typeface="Times New Roman" pitchFamily="18" charset="0"/>
              </a:rPr>
              <a:t>LP</a:t>
            </a:r>
            <a:endParaRPr lang="zh-TW" altLang="en-US" sz="1600" dirty="0"/>
          </a:p>
        </p:txBody>
      </p:sp>
    </p:spTree>
    <p:extLst>
      <p:ext uri="{BB962C8B-B14F-4D97-AF65-F5344CB8AC3E}">
        <p14:creationId xmlns:p14="http://schemas.microsoft.com/office/powerpoint/2010/main" val="187625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 y="2636912"/>
            <a:ext cx="4418490"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字方塊 20"/>
          <p:cNvSpPr txBox="1"/>
          <p:nvPr/>
        </p:nvSpPr>
        <p:spPr>
          <a:xfrm>
            <a:off x="-37746" y="1333004"/>
            <a:ext cx="9434282" cy="923330"/>
          </a:xfrm>
          <a:prstGeom prst="rect">
            <a:avLst/>
          </a:prstGeom>
          <a:noFill/>
        </p:spPr>
        <p:txBody>
          <a:bodyPr wrap="square" rtlCol="0">
            <a:spAutoFit/>
          </a:bodyPr>
          <a:lstStyle/>
          <a:p>
            <a:pPr marL="90488" indent="-90488" algn="just">
              <a:buFont typeface="Arial" pitchFamily="34" charset="0"/>
              <a:buChar char="•"/>
            </a:pPr>
            <a:r>
              <a:rPr lang="en-US" altLang="zh-TW" sz="3000" b="1" dirty="0" smtClean="0">
                <a:latin typeface="Times New Roman" panose="02020603050405020304" pitchFamily="18" charset="0"/>
                <a:cs typeface="Times New Roman" panose="02020603050405020304" pitchFamily="18" charset="0"/>
              </a:rPr>
              <a:t>Third</a:t>
            </a:r>
            <a:r>
              <a:rPr lang="en-US" altLang="zh-TW" sz="2400" b="1" dirty="0" smtClean="0">
                <a:latin typeface="Times New Roman" panose="02020603050405020304" pitchFamily="18" charset="0"/>
                <a:cs typeface="Times New Roman" panose="02020603050405020304" pitchFamily="18" charset="0"/>
              </a:rPr>
              <a:t>, </a:t>
            </a:r>
            <a:r>
              <a:rPr lang="en-US" altLang="zh-TW" sz="2300" dirty="0" smtClean="0">
                <a:latin typeface="Times New Roman" panose="02020603050405020304" pitchFamily="18" charset="0"/>
                <a:cs typeface="Times New Roman" panose="02020603050405020304" pitchFamily="18" charset="0"/>
              </a:rPr>
              <a:t>calculate </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2300" baseline="-250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 concentration from different sources of pollution.</a:t>
            </a:r>
            <a:endParaRPr lang="en-US" altLang="zh-TW" sz="2300" dirty="0" smtClean="0">
              <a:latin typeface="Times New Roman" panose="02020603050405020304" pitchFamily="18" charset="0"/>
              <a:cs typeface="Times New Roman" panose="02020603050405020304" pitchFamily="18" charset="0"/>
            </a:endParaRPr>
          </a:p>
          <a:p>
            <a:pPr marL="90488" indent="-90488" algn="just">
              <a:buFont typeface="Arial" pitchFamily="34" charset="0"/>
              <a:buChar char="•"/>
            </a:pPr>
            <a:endParaRPr lang="zh-TW" altLang="en-US" sz="2400" dirty="0">
              <a:latin typeface="Times New Roman" panose="02020603050405020304" pitchFamily="18" charset="0"/>
              <a:cs typeface="Times New Roman" panose="02020603050405020304" pitchFamily="18" charset="0"/>
            </a:endParaRPr>
          </a:p>
        </p:txBody>
      </p:sp>
      <p:sp>
        <p:nvSpPr>
          <p:cNvPr id="7" name="矩形 6"/>
          <p:cNvSpPr/>
          <p:nvPr/>
        </p:nvSpPr>
        <p:spPr>
          <a:xfrm>
            <a:off x="4510335" y="2327776"/>
            <a:ext cx="4739767" cy="4119076"/>
          </a:xfrm>
          <a:prstGeom prst="rect">
            <a:avLst/>
          </a:prstGeom>
          <a:ln>
            <a:noFill/>
          </a:ln>
        </p:spPr>
        <p:txBody>
          <a:bodyPr wrap="square">
            <a:spAutoFit/>
          </a:bodyPr>
          <a:lstStyle/>
          <a:p>
            <a:r>
              <a:rPr lang="en-US" altLang="zh-TW" sz="2300" b="1" dirty="0" smtClean="0">
                <a:latin typeface="Times New Roman" panose="02020603050405020304" pitchFamily="18" charset="0"/>
                <a:cs typeface="Times New Roman" panose="02020603050405020304" pitchFamily="18" charset="0"/>
              </a:rPr>
              <a:t>Type 3</a:t>
            </a:r>
            <a:r>
              <a:rPr lang="zh-TW" altLang="en-US" sz="2300" b="1" dirty="0" smtClean="0">
                <a:latin typeface="Times New Roman" panose="02020603050405020304" pitchFamily="18" charset="0"/>
                <a:cs typeface="Times New Roman" panose="02020603050405020304" pitchFamily="18" charset="0"/>
              </a:rPr>
              <a:t>：</a:t>
            </a:r>
            <a:r>
              <a:rPr lang="en-US" altLang="zh-TW" sz="2300" b="1" dirty="0" smtClean="0">
                <a:latin typeface="Times New Roman" panose="02020603050405020304" pitchFamily="18" charset="0"/>
                <a:cs typeface="Times New Roman" panose="02020603050405020304" pitchFamily="18" charset="0"/>
              </a:rPr>
              <a:t>LRT/LP Mix</a:t>
            </a:r>
            <a:endParaRPr lang="en-US" altLang="zh-TW" sz="1700"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When </a:t>
            </a:r>
            <a:r>
              <a:rPr lang="en-US" altLang="zh-TW" dirty="0">
                <a:latin typeface="Times New Roman" panose="02020603050405020304" pitchFamily="18" charset="0"/>
                <a:cs typeface="Times New Roman" panose="02020603050405020304" pitchFamily="18" charset="0"/>
              </a:rPr>
              <a:t>WS </a:t>
            </a:r>
            <a:r>
              <a:rPr lang="en-US" altLang="zh-TW" dirty="0" smtClean="0">
                <a:latin typeface="Times New Roman" panose="02020603050405020304" pitchFamily="18" charset="0"/>
                <a:cs typeface="Times New Roman" panose="02020603050405020304" pitchFamily="18" charset="0"/>
              </a:rPr>
              <a:t>is </a:t>
            </a:r>
            <a:r>
              <a:rPr lang="en-US" altLang="zh-TW" dirty="0" err="1" smtClean="0">
                <a:latin typeface="Times New Roman" panose="02020603050405020304" pitchFamily="18" charset="0"/>
                <a:cs typeface="Times New Roman" panose="02020603050405020304" pitchFamily="18" charset="0"/>
              </a:rPr>
              <a:t>u</a:t>
            </a:r>
            <a:r>
              <a:rPr lang="en-US" altLang="zh-TW" baseline="-25000" dirty="0" err="1" smtClean="0">
                <a:latin typeface="Times New Roman" panose="02020603050405020304" pitchFamily="18" charset="0"/>
                <a:cs typeface="Times New Roman" panose="02020603050405020304" pitchFamily="18" charset="0"/>
              </a:rPr>
              <a:t>LRT</a:t>
            </a:r>
            <a:r>
              <a:rPr lang="en-US" altLang="zh-TW" baseline="-25000" dirty="0" smtClean="0">
                <a:latin typeface="Times New Roman" panose="02020603050405020304" pitchFamily="18" charset="0"/>
                <a:cs typeface="Times New Roman" panose="02020603050405020304" pitchFamily="18" charset="0"/>
              </a:rPr>
              <a:t>/LP </a:t>
            </a:r>
            <a:r>
              <a:rPr lang="en-US" altLang="zh-TW" dirty="0" smtClean="0">
                <a:latin typeface="Times New Roman" panose="02020603050405020304" pitchFamily="18" charset="0"/>
                <a:cs typeface="Times New Roman" panose="02020603050405020304" pitchFamily="18" charset="0"/>
              </a:rPr>
              <a:t>, PM</a:t>
            </a:r>
            <a:r>
              <a:rPr lang="en-US" altLang="zh-TW" baseline="-25000" dirty="0" smtClean="0">
                <a:latin typeface="Times New Roman" panose="02020603050405020304" pitchFamily="18" charset="0"/>
                <a:cs typeface="Times New Roman" panose="02020603050405020304" pitchFamily="18" charset="0"/>
              </a:rPr>
              <a:t>2.5</a:t>
            </a:r>
            <a:r>
              <a:rPr lang="en-US" altLang="zh-TW" dirty="0" smtClean="0">
                <a:latin typeface="Times New Roman" panose="02020603050405020304" pitchFamily="18" charset="0"/>
                <a:cs typeface="Times New Roman" panose="02020603050405020304" pitchFamily="18" charset="0"/>
              </a:rPr>
              <a:t> concentration is C1. We use </a:t>
            </a:r>
            <a:r>
              <a:rPr lang="en-US" altLang="zh-TW" dirty="0">
                <a:latin typeface="Times New Roman" panose="02020603050405020304" pitchFamily="18" charset="0"/>
                <a:cs typeface="Times New Roman" panose="02020603050405020304" pitchFamily="18" charset="0"/>
              </a:rPr>
              <a:t>the equation (1</a:t>
            </a:r>
            <a:r>
              <a:rPr lang="en-US" altLang="zh-TW" dirty="0" smtClean="0">
                <a:latin typeface="Times New Roman" panose="02020603050405020304" pitchFamily="18" charset="0"/>
                <a:cs typeface="Times New Roman" panose="02020603050405020304" pitchFamily="18" charset="0"/>
              </a:rPr>
              <a:t>) to calculate PM</a:t>
            </a:r>
            <a:r>
              <a:rPr lang="en-US" altLang="zh-TW" baseline="-25000" dirty="0" smtClean="0">
                <a:latin typeface="Times New Roman" panose="02020603050405020304" pitchFamily="18" charset="0"/>
                <a:cs typeface="Times New Roman" panose="02020603050405020304" pitchFamily="18" charset="0"/>
              </a:rPr>
              <a:t>2.5 </a:t>
            </a:r>
            <a:r>
              <a:rPr lang="en-US" altLang="zh-TW" dirty="0" smtClean="0">
                <a:latin typeface="Times New Roman" panose="02020603050405020304" pitchFamily="18" charset="0"/>
                <a:cs typeface="Times New Roman" panose="02020603050405020304" pitchFamily="18" charset="0"/>
              </a:rPr>
              <a:t>concentration of LP, which is C</a:t>
            </a:r>
            <a:r>
              <a:rPr lang="en-US" altLang="zh-TW" baseline="-25000" dirty="0" smtClean="0">
                <a:latin typeface="Times New Roman" panose="02020603050405020304" pitchFamily="18" charset="0"/>
                <a:cs typeface="Times New Roman" panose="02020603050405020304" pitchFamily="18" charset="0"/>
              </a:rPr>
              <a:t>1LP.</a:t>
            </a:r>
          </a:p>
          <a:p>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LP</a:t>
            </a: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1LP</a:t>
            </a:r>
            <a:endPar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800" b="1" baseline="-25000"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LP</a:t>
            </a:r>
            <a:endParaRPr lang="en-US" altLang="zh-TW" sz="2800" b="1" baseline="-250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b="1" dirty="0" smtClean="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For other places</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if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we neglect the impact of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deposition and diffusion of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LRT plume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endPar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latin typeface="Times New Roman" panose="02020603050405020304" pitchFamily="18" charset="0"/>
                <a:ea typeface="標楷體" panose="03000509000000000000" pitchFamily="65" charset="-120"/>
                <a:cs typeface="Times New Roman" panose="02020603050405020304" pitchFamily="18" charset="0"/>
              </a:rPr>
              <a:t>LP</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800" b="1"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endParaRPr lang="en-US" altLang="zh-TW" sz="2800" b="1" baseline="-25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500" b="1" baseline="-25000" dirty="0" smtClean="0">
              <a:latin typeface="Times New Roman" panose="02020603050405020304" pitchFamily="18" charset="0"/>
              <a:cs typeface="Times New Roman" panose="02020603050405020304" pitchFamily="18" charset="0"/>
            </a:endParaRPr>
          </a:p>
        </p:txBody>
      </p:sp>
      <p:sp>
        <p:nvSpPr>
          <p:cNvPr id="46" name="頁尾版面配置區 2"/>
          <p:cNvSpPr txBox="1">
            <a:spLocks/>
          </p:cNvSpPr>
          <p:nvPr/>
        </p:nvSpPr>
        <p:spPr>
          <a:xfrm>
            <a:off x="8554947" y="6297910"/>
            <a:ext cx="504056" cy="457200"/>
          </a:xfrm>
          <a:prstGeom prst="rect">
            <a:avLst/>
          </a:prstGeom>
        </p:spPr>
        <p:txBody>
          <a:bodyPr anchor="ctr" anchorCtr="0"/>
          <a:lstStyle>
            <a:defPPr>
              <a:defRPr lang="zh-TW"/>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13</a:t>
            </a:r>
          </a:p>
        </p:txBody>
      </p:sp>
      <p:cxnSp>
        <p:nvCxnSpPr>
          <p:cNvPr id="111" name="直線接點 110"/>
          <p:cNvCxnSpPr/>
          <p:nvPr/>
        </p:nvCxnSpPr>
        <p:spPr>
          <a:xfrm>
            <a:off x="958185" y="3914729"/>
            <a:ext cx="0" cy="11757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12" name="直線接點 111"/>
          <p:cNvCxnSpPr/>
          <p:nvPr/>
        </p:nvCxnSpPr>
        <p:spPr>
          <a:xfrm flipH="1">
            <a:off x="958185" y="5169711"/>
            <a:ext cx="7086" cy="412845"/>
          </a:xfrm>
          <a:prstGeom prst="line">
            <a:avLst/>
          </a:prstGeom>
          <a:ln w="57150">
            <a:solidFill>
              <a:srgbClr val="00B050"/>
            </a:solidFill>
          </a:ln>
        </p:spPr>
        <p:style>
          <a:lnRef idx="1">
            <a:schemeClr val="dk1"/>
          </a:lnRef>
          <a:fillRef idx="0">
            <a:schemeClr val="dk1"/>
          </a:fillRef>
          <a:effectRef idx="0">
            <a:schemeClr val="dk1"/>
          </a:effectRef>
          <a:fontRef idx="minor">
            <a:schemeClr val="tx1"/>
          </a:fontRef>
        </p:style>
      </p:cxnSp>
      <p:sp>
        <p:nvSpPr>
          <p:cNvPr id="113" name="矩形 112"/>
          <p:cNvSpPr/>
          <p:nvPr/>
        </p:nvSpPr>
        <p:spPr>
          <a:xfrm>
            <a:off x="584731" y="5454940"/>
            <a:ext cx="864096" cy="39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smtClean="0">
                <a:solidFill>
                  <a:schemeClr val="tx1"/>
                </a:solidFill>
                <a:latin typeface="Times New Roman" panose="02020603050405020304" pitchFamily="18" charset="0"/>
                <a:cs typeface="Times New Roman" panose="02020603050405020304" pitchFamily="18" charset="0"/>
              </a:rPr>
              <a:t>u</a:t>
            </a:r>
            <a:r>
              <a:rPr lang="en-US" altLang="zh-TW" sz="1000" b="1" baseline="-25000" dirty="0" err="1" smtClean="0">
                <a:solidFill>
                  <a:schemeClr val="tx1"/>
                </a:solidFill>
                <a:latin typeface="Times New Roman" panose="02020603050405020304" pitchFamily="18" charset="0"/>
                <a:cs typeface="Times New Roman" panose="02020603050405020304" pitchFamily="18" charset="0"/>
              </a:rPr>
              <a:t>LRT</a:t>
            </a:r>
            <a:r>
              <a:rPr lang="en-US" altLang="zh-TW" sz="1000" b="1" baseline="-25000" dirty="0" smtClean="0">
                <a:solidFill>
                  <a:schemeClr val="tx1"/>
                </a:solidFill>
                <a:latin typeface="Times New Roman" panose="02020603050405020304" pitchFamily="18" charset="0"/>
                <a:cs typeface="Times New Roman" panose="02020603050405020304" pitchFamily="18" charset="0"/>
              </a:rPr>
              <a:t>/LP</a:t>
            </a:r>
            <a:endParaRPr lang="zh-TW" altLang="en-US" sz="1000" b="1" baseline="-25000" dirty="0">
              <a:solidFill>
                <a:schemeClr val="tx1"/>
              </a:solidFill>
              <a:latin typeface="Times New Roman" panose="02020603050405020304" pitchFamily="18" charset="0"/>
              <a:cs typeface="Times New Roman" panose="02020603050405020304" pitchFamily="18" charset="0"/>
            </a:endParaRPr>
          </a:p>
        </p:txBody>
      </p:sp>
      <p:sp>
        <p:nvSpPr>
          <p:cNvPr id="117" name="標題 1"/>
          <p:cNvSpPr>
            <a:spLocks noGrp="1"/>
          </p:cNvSpPr>
          <p:nvPr>
            <p:ph type="title"/>
          </p:nvPr>
        </p:nvSpPr>
        <p:spPr>
          <a:xfrm>
            <a:off x="1448827" y="476672"/>
            <a:ext cx="6816753" cy="675872"/>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Calculate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Concentration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982033" y="3770636"/>
            <a:ext cx="428322" cy="369332"/>
          </a:xfrm>
          <a:prstGeom prst="rect">
            <a:avLst/>
          </a:prstGeom>
        </p:spPr>
        <p:txBody>
          <a:bodyPr wrap="none">
            <a:spAutoFit/>
          </a:bodyPr>
          <a:lstStyle/>
          <a:p>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C</a:t>
            </a:r>
            <a:r>
              <a:rPr lang="en-US" altLang="zh-TW" b="1" baseline="-25000"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p>
        </p:txBody>
      </p:sp>
      <p:sp>
        <p:nvSpPr>
          <p:cNvPr id="3" name="矩形 2"/>
          <p:cNvSpPr/>
          <p:nvPr/>
        </p:nvSpPr>
        <p:spPr>
          <a:xfrm>
            <a:off x="980504" y="4905795"/>
            <a:ext cx="625492" cy="369332"/>
          </a:xfrm>
          <a:prstGeom prst="rect">
            <a:avLst/>
          </a:prstGeom>
        </p:spPr>
        <p:txBody>
          <a:bodyPr wrap="none">
            <a:spAutoFit/>
          </a:bodyPr>
          <a:lstStyle/>
          <a:p>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C</a:t>
            </a:r>
            <a:r>
              <a:rPr lang="en-US" altLang="zh-TW" b="1" baseline="-25000" dirty="0">
                <a:latin typeface="Times New Roman" panose="02020603050405020304" pitchFamily="18" charset="0"/>
                <a:ea typeface="標楷體" panose="03000509000000000000" pitchFamily="65" charset="-120"/>
                <a:cs typeface="Times New Roman" panose="02020603050405020304" pitchFamily="18" charset="0"/>
              </a:rPr>
              <a:t>1LP</a:t>
            </a:r>
          </a:p>
        </p:txBody>
      </p:sp>
      <p:sp>
        <p:nvSpPr>
          <p:cNvPr id="14" name="矩形 13"/>
          <p:cNvSpPr/>
          <p:nvPr/>
        </p:nvSpPr>
        <p:spPr>
          <a:xfrm>
            <a:off x="755576" y="2070925"/>
            <a:ext cx="3682773" cy="34996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Times New Roman" panose="02020603050405020304" pitchFamily="18" charset="0"/>
                <a:cs typeface="Times New Roman" panose="02020603050405020304" pitchFamily="18" charset="0"/>
              </a:rPr>
              <a:t>WL,DS,TS,KL,IL  (2006.01~2015.12)</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39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
          <p:cNvSpPr>
            <a:spLocks noGrp="1"/>
          </p:cNvSpPr>
          <p:nvPr>
            <p:ph type="title"/>
          </p:nvPr>
        </p:nvSpPr>
        <p:spPr>
          <a:xfrm>
            <a:off x="0" y="278027"/>
            <a:ext cx="9036496" cy="648072"/>
          </a:xfrm>
        </p:spPr>
        <p:txBody>
          <a:bodyPr/>
          <a:lstStyle/>
          <a:p>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above method still needs improvement</a:t>
            </a: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文字方塊 3"/>
          <p:cNvSpPr txBox="1"/>
          <p:nvPr/>
        </p:nvSpPr>
        <p:spPr>
          <a:xfrm>
            <a:off x="457201" y="1415533"/>
            <a:ext cx="8229600" cy="5047536"/>
          </a:xfrm>
          <a:prstGeom prst="rect">
            <a:avLst/>
          </a:prstGeom>
          <a:noFill/>
        </p:spPr>
        <p:txBody>
          <a:bodyPr wrap="square" rtlCol="0">
            <a:spAutoFit/>
          </a:bodyPr>
          <a:lstStyle/>
          <a:p>
            <a:pPr marL="285750" indent="-285750">
              <a:buFont typeface="Arial" panose="020B0604020202020204" pitchFamily="34" charset="0"/>
              <a:buChar char="•"/>
            </a:pPr>
            <a:r>
              <a:rPr lang="en-US" altLang="zh-TW" sz="2300" dirty="0" smtClean="0"/>
              <a:t>The above calculation could not express three terms and would overestimate the impact of LRT. </a:t>
            </a:r>
          </a:p>
          <a:p>
            <a:pPr marL="742950" lvl="1" indent="-285750">
              <a:buFont typeface="Arial" panose="020B0604020202020204" pitchFamily="34" charset="0"/>
              <a:buChar char="•"/>
            </a:pPr>
            <a:r>
              <a:rPr lang="en-US" altLang="zh-TW" sz="2300" dirty="0" smtClean="0"/>
              <a:t>The diffusion of LRT pollutants transporting from </a:t>
            </a:r>
            <a:r>
              <a:rPr lang="en-US" altLang="zh-TW" sz="2300" dirty="0" smtClean="0"/>
              <a:t>Taiwan northern</a:t>
            </a:r>
            <a:r>
              <a:rPr lang="zh-TW" altLang="en-US" sz="2300" dirty="0" smtClean="0"/>
              <a:t> </a:t>
            </a:r>
            <a:r>
              <a:rPr lang="en-US" altLang="zh-TW" sz="2300" dirty="0" smtClean="0"/>
              <a:t>tip </a:t>
            </a:r>
            <a:r>
              <a:rPr lang="en-US" altLang="zh-TW" sz="2300" dirty="0" smtClean="0"/>
              <a:t>to </a:t>
            </a:r>
            <a:r>
              <a:rPr lang="en-US" altLang="zh-TW" sz="2300" dirty="0" smtClean="0"/>
              <a:t>southern Taiwan.</a:t>
            </a:r>
            <a:endParaRPr lang="en-US" altLang="zh-TW" sz="2300" dirty="0" smtClean="0"/>
          </a:p>
          <a:p>
            <a:pPr marL="742950" lvl="1" indent="-285750">
              <a:buFont typeface="Arial" panose="020B0604020202020204" pitchFamily="34" charset="0"/>
              <a:buChar char="•"/>
            </a:pPr>
            <a:r>
              <a:rPr lang="en-US" altLang="zh-TW" sz="2300" dirty="0" smtClean="0"/>
              <a:t>The deposition of LRT pollutants along the transport from north to south.</a:t>
            </a:r>
          </a:p>
          <a:p>
            <a:pPr marL="742950" lvl="1" indent="-285750">
              <a:buFont typeface="Arial" panose="020B0604020202020204" pitchFamily="34" charset="0"/>
              <a:buChar char="•"/>
            </a:pPr>
            <a:r>
              <a:rPr lang="en-US" altLang="zh-TW" sz="2300" dirty="0" smtClean="0"/>
              <a:t>The chemical reactions of LRT pollutants and LP pollutants.</a:t>
            </a:r>
          </a:p>
          <a:p>
            <a:pPr marL="285750" indent="-285750">
              <a:buFont typeface="Arial" panose="020B0604020202020204" pitchFamily="34" charset="0"/>
              <a:buChar char="•"/>
            </a:pPr>
            <a:r>
              <a:rPr lang="en-US" altLang="zh-TW" sz="2300" dirty="0" smtClean="0"/>
              <a:t>Therefore we use two sensitivity test, with existence of local emission. and non-existence of local emissions. The difference can explain the deposition and diffusion mentioned above.</a:t>
            </a:r>
          </a:p>
          <a:p>
            <a:pPr marL="285750" indent="-285750">
              <a:buFont typeface="Arial" panose="020B0604020202020204" pitchFamily="34" charset="0"/>
              <a:buChar char="•"/>
            </a:pPr>
            <a:r>
              <a:rPr lang="en-US" altLang="zh-TW" sz="2300" dirty="0" smtClean="0"/>
              <a:t>It is expected the impact of chemical reactions of LRT and LP pollutants is not important for LRT-event and LRT-ordinary cases since the LRT plume transport very fast from north to south and the reaction time is </a:t>
            </a:r>
            <a:r>
              <a:rPr lang="en-US" altLang="zh-TW" sz="2300" dirty="0" smtClean="0"/>
              <a:t>short.</a:t>
            </a:r>
            <a:endParaRPr lang="en-US" altLang="zh-TW" sz="2300" dirty="0" smtClean="0"/>
          </a:p>
        </p:txBody>
      </p:sp>
    </p:spTree>
    <p:extLst>
      <p:ext uri="{BB962C8B-B14F-4D97-AF65-F5344CB8AC3E}">
        <p14:creationId xmlns:p14="http://schemas.microsoft.com/office/powerpoint/2010/main" val="1429539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
          <p:cNvSpPr>
            <a:spLocks noGrp="1"/>
          </p:cNvSpPr>
          <p:nvPr>
            <p:ph type="title"/>
          </p:nvPr>
        </p:nvSpPr>
        <p:spPr>
          <a:xfrm>
            <a:off x="1763688" y="436022"/>
            <a:ext cx="5830529" cy="648072"/>
          </a:xfrm>
        </p:spPr>
        <p:txBody>
          <a:bodyPr/>
          <a:lstStyle/>
          <a:p>
            <a:r>
              <a:rPr lang="en-US" altLang="zh-TW"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Simulation</a:t>
            </a:r>
            <a:endParaRPr lang="en-US" altLang="zh-TW"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49" name="圖片 3"/>
          <p:cNvPicPr>
            <a:picLocks noChangeAspect="1" noChangeArrowheads="1"/>
          </p:cNvPicPr>
          <p:nvPr/>
        </p:nvPicPr>
        <p:blipFill>
          <a:blip r:embed="rId3">
            <a:extLst>
              <a:ext uri="{28A0092B-C50C-407E-A947-70E740481C1C}">
                <a14:useLocalDpi xmlns:a14="http://schemas.microsoft.com/office/drawing/2010/main" val="0"/>
              </a:ext>
            </a:extLst>
          </a:blip>
          <a:srcRect l="12576" t="6186" b="16495"/>
          <a:stretch>
            <a:fillRect/>
          </a:stretch>
        </p:blipFill>
        <p:spPr bwMode="auto">
          <a:xfrm>
            <a:off x="328613" y="1484784"/>
            <a:ext cx="5673073" cy="495265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群組 31"/>
          <p:cNvGrpSpPr/>
          <p:nvPr/>
        </p:nvGrpSpPr>
        <p:grpSpPr>
          <a:xfrm>
            <a:off x="794767" y="3140968"/>
            <a:ext cx="3705225" cy="3044825"/>
            <a:chOff x="0" y="0"/>
            <a:chExt cx="3705268" cy="3045140"/>
          </a:xfrm>
        </p:grpSpPr>
        <p:sp>
          <p:nvSpPr>
            <p:cNvPr id="33" name="矩形 32"/>
            <p:cNvSpPr/>
            <p:nvPr/>
          </p:nvSpPr>
          <p:spPr>
            <a:xfrm>
              <a:off x="0" y="2704780"/>
              <a:ext cx="504825" cy="3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dirty="0">
                  <a:solidFill>
                    <a:srgbClr val="000000"/>
                  </a:solidFill>
                  <a:effectLst/>
                  <a:latin typeface="Times New Roman"/>
                  <a:ea typeface="新細明體"/>
                  <a:cs typeface="Times New Roman"/>
                </a:rPr>
                <a:t>D01</a:t>
              </a:r>
              <a:endParaRPr lang="zh-TW" sz="1200" kern="100" dirty="0">
                <a:effectLst/>
                <a:ea typeface="新細明體"/>
                <a:cs typeface="Times New Roman"/>
              </a:endParaRPr>
            </a:p>
          </p:txBody>
        </p:sp>
        <p:sp>
          <p:nvSpPr>
            <p:cNvPr id="34" name="矩形 33"/>
            <p:cNvSpPr/>
            <p:nvPr/>
          </p:nvSpPr>
          <p:spPr>
            <a:xfrm>
              <a:off x="1529123" y="0"/>
              <a:ext cx="2176145" cy="21596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矩形 34"/>
            <p:cNvSpPr/>
            <p:nvPr/>
          </p:nvSpPr>
          <p:spPr>
            <a:xfrm>
              <a:off x="2159213" y="645459"/>
              <a:ext cx="975360" cy="1007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矩形 35"/>
            <p:cNvSpPr/>
            <p:nvPr/>
          </p:nvSpPr>
          <p:spPr>
            <a:xfrm>
              <a:off x="2581835" y="1083449"/>
              <a:ext cx="149608" cy="2159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7" name="矩形 54"/>
          <p:cNvSpPr>
            <a:spLocks noChangeArrowheads="1"/>
          </p:cNvSpPr>
          <p:nvPr/>
        </p:nvSpPr>
        <p:spPr bwMode="auto">
          <a:xfrm>
            <a:off x="3735388" y="3538538"/>
            <a:ext cx="504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D02</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矩形 55"/>
          <p:cNvSpPr>
            <a:spLocks noChangeArrowheads="1"/>
          </p:cNvSpPr>
          <p:nvPr/>
        </p:nvSpPr>
        <p:spPr bwMode="auto">
          <a:xfrm>
            <a:off x="3491880" y="4385419"/>
            <a:ext cx="504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D03</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9" name="矩形 65"/>
          <p:cNvSpPr>
            <a:spLocks noChangeArrowheads="1"/>
          </p:cNvSpPr>
          <p:nvPr/>
        </p:nvSpPr>
        <p:spPr bwMode="auto">
          <a:xfrm>
            <a:off x="3007692" y="4221088"/>
            <a:ext cx="484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D04</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0"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13"/>
          <p:cNvSpPr>
            <a:spLocks noChangeArrowheads="1"/>
          </p:cNvSpPr>
          <p:nvPr/>
        </p:nvSpPr>
        <p:spPr bwMode="auto">
          <a:xfrm>
            <a:off x="0" y="54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43" name="矩形 42"/>
          <p:cNvSpPr/>
          <p:nvPr/>
        </p:nvSpPr>
        <p:spPr>
          <a:xfrm>
            <a:off x="3990327" y="4960020"/>
            <a:ext cx="504825" cy="3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solidFill>
                  <a:srgbClr val="000000"/>
                </a:solidFill>
                <a:effectLst/>
                <a:latin typeface="Times New Roman"/>
                <a:ea typeface="新細明體"/>
                <a:cs typeface="Times New Roman"/>
              </a:rPr>
              <a:t>D02</a:t>
            </a:r>
            <a:endParaRPr lang="zh-TW" sz="1200" kern="100">
              <a:effectLst/>
              <a:ea typeface="新細明體"/>
              <a:cs typeface="Times New Roman"/>
            </a:endParaRPr>
          </a:p>
        </p:txBody>
      </p:sp>
      <p:sp>
        <p:nvSpPr>
          <p:cNvPr id="44" name="內容版面配置區 2"/>
          <p:cNvSpPr>
            <a:spLocks noGrp="1"/>
          </p:cNvSpPr>
          <p:nvPr>
            <p:ph idx="1"/>
          </p:nvPr>
        </p:nvSpPr>
        <p:spPr>
          <a:xfrm>
            <a:off x="6012160" y="1861598"/>
            <a:ext cx="3012186" cy="3983870"/>
          </a:xfrm>
        </p:spPr>
        <p:txBody>
          <a:bodyPr>
            <a:normAutofit fontScale="92500" lnSpcReduction="10000"/>
          </a:bodyPr>
          <a:lstStyle/>
          <a:p>
            <a:r>
              <a:rPr lang="en-US" altLang="zh-TW" sz="2000" b="1" dirty="0" smtClean="0">
                <a:solidFill>
                  <a:schemeClr val="tx1"/>
                </a:solidFill>
                <a:latin typeface="Times New Roman" pitchFamily="18" charset="0"/>
                <a:ea typeface="標楷體" pitchFamily="65" charset="-120"/>
                <a:cs typeface="Times New Roman" pitchFamily="18" charset="0"/>
              </a:rPr>
              <a:t>Simulation </a:t>
            </a:r>
            <a:r>
              <a:rPr lang="en-US" altLang="zh-TW" sz="2000" b="1" dirty="0">
                <a:solidFill>
                  <a:schemeClr val="tx1"/>
                </a:solidFill>
                <a:latin typeface="Times New Roman" pitchFamily="18" charset="0"/>
                <a:ea typeface="標楷體" pitchFamily="65" charset="-120"/>
                <a:cs typeface="Times New Roman" pitchFamily="18" charset="0"/>
              </a:rPr>
              <a:t>t</a:t>
            </a:r>
            <a:r>
              <a:rPr lang="en-US" altLang="zh-TW" sz="2000" b="1" dirty="0" smtClean="0">
                <a:solidFill>
                  <a:schemeClr val="tx1"/>
                </a:solidFill>
                <a:latin typeface="Times New Roman" pitchFamily="18" charset="0"/>
                <a:ea typeface="標楷體" pitchFamily="65" charset="-120"/>
                <a:cs typeface="Times New Roman" pitchFamily="18" charset="0"/>
              </a:rPr>
              <a:t>ime</a:t>
            </a:r>
            <a:r>
              <a:rPr lang="zh-TW" altLang="en-US" sz="2000" b="1" dirty="0" smtClean="0">
                <a:solidFill>
                  <a:schemeClr val="tx1"/>
                </a:solidFill>
                <a:latin typeface="Times New Roman" pitchFamily="18" charset="0"/>
                <a:ea typeface="標楷體" pitchFamily="65" charset="-120"/>
                <a:cs typeface="Times New Roman" pitchFamily="18" charset="0"/>
              </a:rPr>
              <a:t>：</a:t>
            </a:r>
            <a:endParaRPr lang="en-US" altLang="zh-TW" sz="2000" b="1"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      2010.01~2010.03</a:t>
            </a:r>
          </a:p>
          <a:p>
            <a:r>
              <a:rPr lang="en-US" altLang="zh-TW" sz="2000" b="1" dirty="0" smtClean="0">
                <a:solidFill>
                  <a:schemeClr val="tx1"/>
                </a:solidFill>
                <a:latin typeface="Times New Roman" pitchFamily="18" charset="0"/>
                <a:ea typeface="標楷體" pitchFamily="65" charset="-120"/>
                <a:cs typeface="Times New Roman" pitchFamily="18" charset="0"/>
              </a:rPr>
              <a:t>Emission data</a:t>
            </a:r>
            <a:r>
              <a:rPr lang="zh-TW" altLang="en-US" sz="2000" b="1" dirty="0" smtClean="0">
                <a:solidFill>
                  <a:schemeClr val="tx1"/>
                </a:solidFill>
                <a:latin typeface="Times New Roman" pitchFamily="18" charset="0"/>
                <a:ea typeface="標楷體" pitchFamily="65" charset="-120"/>
                <a:cs typeface="Times New Roman" pitchFamily="18" charset="0"/>
              </a:rPr>
              <a:t>：</a:t>
            </a:r>
            <a:endParaRPr lang="en-US" altLang="zh-TW" sz="2000" b="1"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2000" dirty="0">
                <a:solidFill>
                  <a:schemeClr val="tx1"/>
                </a:solidFill>
                <a:latin typeface="Times New Roman" pitchFamily="18" charset="0"/>
                <a:ea typeface="標楷體" pitchFamily="65" charset="-120"/>
                <a:cs typeface="Times New Roman" pitchFamily="18" charset="0"/>
              </a:rPr>
              <a:t>     MICS – </a:t>
            </a:r>
            <a:r>
              <a:rPr lang="en-US" altLang="zh-TW" sz="2000" dirty="0" smtClean="0">
                <a:solidFill>
                  <a:schemeClr val="tx1"/>
                </a:solidFill>
                <a:latin typeface="Times New Roman" pitchFamily="18" charset="0"/>
                <a:ea typeface="標楷體" pitchFamily="65" charset="-120"/>
                <a:cs typeface="Times New Roman" pitchFamily="18" charset="0"/>
              </a:rPr>
              <a:t>Asia 2010</a:t>
            </a:r>
          </a:p>
          <a:p>
            <a:pPr marL="0" indent="0">
              <a:buNone/>
            </a:pPr>
            <a:r>
              <a:rPr lang="en-US" altLang="zh-TW" sz="2000" b="1" dirty="0">
                <a:solidFill>
                  <a:srgbClr val="FF0000"/>
                </a:solidFill>
                <a:latin typeface="Times New Roman" pitchFamily="18" charset="0"/>
                <a:ea typeface="標楷體" pitchFamily="65" charset="-120"/>
                <a:cs typeface="Times New Roman" pitchFamily="18" charset="0"/>
              </a:rPr>
              <a:t> </a:t>
            </a:r>
            <a:r>
              <a:rPr lang="en-US" altLang="zh-TW" sz="2000" b="1" dirty="0" smtClean="0">
                <a:solidFill>
                  <a:srgbClr val="FF0000"/>
                </a:solidFill>
                <a:latin typeface="Times New Roman" pitchFamily="18" charset="0"/>
                <a:ea typeface="標楷體" pitchFamily="65" charset="-120"/>
                <a:cs typeface="Times New Roman" pitchFamily="18" charset="0"/>
              </a:rPr>
              <a:t>    (No Taiwan emission)</a:t>
            </a:r>
          </a:p>
          <a:p>
            <a:r>
              <a:rPr lang="en-US" altLang="zh-TW" sz="2000" b="1" dirty="0" smtClean="0">
                <a:solidFill>
                  <a:schemeClr val="tx1"/>
                </a:solidFill>
                <a:latin typeface="Times New Roman" pitchFamily="18" charset="0"/>
                <a:ea typeface="標楷體" pitchFamily="65" charset="-120"/>
                <a:cs typeface="Times New Roman" pitchFamily="18" charset="0"/>
              </a:rPr>
              <a:t>Horizontal resolution</a:t>
            </a:r>
            <a:r>
              <a:rPr lang="zh-TW" altLang="en-US" sz="2000" b="1" dirty="0" smtClean="0">
                <a:solidFill>
                  <a:schemeClr val="tx1"/>
                </a:solidFill>
                <a:latin typeface="Times New Roman" pitchFamily="18" charset="0"/>
                <a:ea typeface="標楷體" pitchFamily="65" charset="-120"/>
                <a:cs typeface="Times New Roman" pitchFamily="18" charset="0"/>
              </a:rPr>
              <a:t>：</a:t>
            </a:r>
            <a:endParaRPr lang="en-US" altLang="zh-TW" sz="2000" b="1"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    81km(d01)</a:t>
            </a:r>
            <a:r>
              <a:rPr lang="zh-TW" altLang="en-US" sz="2000" dirty="0" smtClean="0">
                <a:solidFill>
                  <a:schemeClr val="tx1"/>
                </a:solidFill>
                <a:latin typeface="Times New Roman" pitchFamily="18" charset="0"/>
                <a:ea typeface="標楷體" pitchFamily="65" charset="-120"/>
                <a:cs typeface="Times New Roman" pitchFamily="18" charset="0"/>
              </a:rPr>
              <a:t>、</a:t>
            </a:r>
            <a:r>
              <a:rPr lang="en-US" altLang="zh-TW" sz="2000" dirty="0" smtClean="0">
                <a:solidFill>
                  <a:schemeClr val="tx1"/>
                </a:solidFill>
                <a:latin typeface="Times New Roman" pitchFamily="18" charset="0"/>
                <a:ea typeface="標楷體" pitchFamily="65" charset="-120"/>
                <a:cs typeface="Times New Roman" pitchFamily="18" charset="0"/>
              </a:rPr>
              <a:t>27km(d02)</a:t>
            </a:r>
          </a:p>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    9km(d03)</a:t>
            </a:r>
            <a:r>
              <a:rPr lang="zh-TW" altLang="en-US" sz="2000" dirty="0" smtClean="0">
                <a:solidFill>
                  <a:schemeClr val="tx1"/>
                </a:solidFill>
                <a:latin typeface="Times New Roman" pitchFamily="18" charset="0"/>
                <a:ea typeface="標楷體" pitchFamily="65" charset="-120"/>
                <a:cs typeface="Times New Roman" pitchFamily="18" charset="0"/>
              </a:rPr>
              <a:t>、</a:t>
            </a:r>
            <a:r>
              <a:rPr lang="en-US" altLang="zh-TW" sz="2000" dirty="0" smtClean="0">
                <a:solidFill>
                  <a:schemeClr val="tx1"/>
                </a:solidFill>
                <a:latin typeface="Times New Roman" pitchFamily="18" charset="0"/>
                <a:ea typeface="標楷體" pitchFamily="65" charset="-120"/>
                <a:cs typeface="Times New Roman" pitchFamily="18" charset="0"/>
              </a:rPr>
              <a:t>3km(d04)</a:t>
            </a:r>
          </a:p>
          <a:p>
            <a:r>
              <a:rPr lang="en-US" altLang="zh-TW" sz="2000" b="1" dirty="0" smtClean="0">
                <a:solidFill>
                  <a:schemeClr val="tx1"/>
                </a:solidFill>
                <a:latin typeface="Times New Roman" pitchFamily="18" charset="0"/>
                <a:ea typeface="標楷體" pitchFamily="65" charset="-120"/>
                <a:cs typeface="Times New Roman" pitchFamily="18" charset="0"/>
              </a:rPr>
              <a:t>Vertical resolution </a:t>
            </a:r>
            <a:r>
              <a:rPr lang="zh-TW" altLang="en-US" sz="2000" b="1" dirty="0" smtClean="0">
                <a:solidFill>
                  <a:schemeClr val="tx1"/>
                </a:solidFill>
                <a:latin typeface="Times New Roman" pitchFamily="18" charset="0"/>
                <a:ea typeface="標楷體" pitchFamily="65" charset="-120"/>
                <a:cs typeface="Times New Roman" pitchFamily="18" charset="0"/>
              </a:rPr>
              <a:t>：</a:t>
            </a:r>
            <a:endParaRPr lang="en-US" altLang="zh-TW" sz="2000" b="1" dirty="0" smtClean="0">
              <a:solidFill>
                <a:schemeClr val="tx1"/>
              </a:solidFill>
              <a:latin typeface="Times New Roman" pitchFamily="18" charset="0"/>
              <a:ea typeface="標楷體" pitchFamily="65" charset="-120"/>
              <a:cs typeface="Times New Roman" pitchFamily="18" charset="0"/>
            </a:endParaRPr>
          </a:p>
          <a:p>
            <a:pPr marL="0" indent="0">
              <a:buNone/>
            </a:pPr>
            <a:r>
              <a:rPr lang="en-US" altLang="zh-TW" sz="2000" dirty="0" smtClean="0">
                <a:solidFill>
                  <a:schemeClr val="tx1"/>
                </a:solidFill>
                <a:latin typeface="Times New Roman" pitchFamily="18" charset="0"/>
                <a:ea typeface="標楷體" pitchFamily="65" charset="-120"/>
                <a:cs typeface="Times New Roman" pitchFamily="18" charset="0"/>
              </a:rPr>
              <a:t>     41 Sigma</a:t>
            </a:r>
          </a:p>
          <a:p>
            <a:r>
              <a:rPr lang="en-US" altLang="zh-TW" sz="2000" b="1" dirty="0" smtClean="0">
                <a:solidFill>
                  <a:schemeClr val="tx1"/>
                </a:solidFill>
                <a:latin typeface="Times New Roman" pitchFamily="18" charset="0"/>
                <a:ea typeface="標楷體" pitchFamily="65" charset="-120"/>
                <a:cs typeface="Times New Roman" pitchFamily="18" charset="0"/>
              </a:rPr>
              <a:t>WRF</a:t>
            </a:r>
            <a:r>
              <a:rPr lang="zh-TW" altLang="en-US" sz="2000" b="1" dirty="0" smtClean="0">
                <a:solidFill>
                  <a:schemeClr val="tx1"/>
                </a:solidFill>
                <a:latin typeface="Times New Roman" pitchFamily="18" charset="0"/>
                <a:ea typeface="標楷體" pitchFamily="65" charset="-120"/>
                <a:cs typeface="Times New Roman" pitchFamily="18" charset="0"/>
              </a:rPr>
              <a:t> </a:t>
            </a:r>
            <a:r>
              <a:rPr lang="en-US" altLang="zh-TW" sz="2000" b="1" dirty="0" smtClean="0">
                <a:solidFill>
                  <a:schemeClr val="tx1"/>
                </a:solidFill>
                <a:latin typeface="Times New Roman" pitchFamily="18" charset="0"/>
                <a:ea typeface="標楷體" pitchFamily="65" charset="-120"/>
                <a:cs typeface="Times New Roman" pitchFamily="18" charset="0"/>
              </a:rPr>
              <a:t>version</a:t>
            </a:r>
            <a:r>
              <a:rPr lang="zh-TW" altLang="en-US" sz="2000" b="1" dirty="0" smtClean="0">
                <a:solidFill>
                  <a:schemeClr val="tx1"/>
                </a:solidFill>
                <a:latin typeface="Times New Roman" pitchFamily="18" charset="0"/>
                <a:ea typeface="標楷體" pitchFamily="65" charset="-120"/>
                <a:cs typeface="Times New Roman" pitchFamily="18" charset="0"/>
              </a:rPr>
              <a:t>：</a:t>
            </a:r>
            <a:r>
              <a:rPr lang="en-US" altLang="zh-TW" sz="2000" dirty="0" smtClean="0">
                <a:solidFill>
                  <a:schemeClr val="tx1"/>
                </a:solidFill>
                <a:latin typeface="Times New Roman" pitchFamily="18" charset="0"/>
                <a:ea typeface="標楷體" pitchFamily="65" charset="-120"/>
                <a:cs typeface="Times New Roman" pitchFamily="18" charset="0"/>
              </a:rPr>
              <a:t>V3.7.1</a:t>
            </a:r>
          </a:p>
          <a:p>
            <a:r>
              <a:rPr lang="en-US" altLang="zh-TW" sz="2000" b="1" dirty="0" smtClean="0">
                <a:solidFill>
                  <a:schemeClr val="tx1"/>
                </a:solidFill>
                <a:latin typeface="Times New Roman" pitchFamily="18" charset="0"/>
                <a:ea typeface="標楷體" pitchFamily="65" charset="-120"/>
                <a:cs typeface="Times New Roman" pitchFamily="18" charset="0"/>
              </a:rPr>
              <a:t>CMAQ</a:t>
            </a:r>
            <a:r>
              <a:rPr lang="zh-TW" altLang="en-US" sz="2000" b="1" dirty="0" smtClean="0">
                <a:solidFill>
                  <a:schemeClr val="tx1"/>
                </a:solidFill>
                <a:latin typeface="Times New Roman" pitchFamily="18" charset="0"/>
                <a:ea typeface="標楷體" pitchFamily="65" charset="-120"/>
                <a:cs typeface="Times New Roman" pitchFamily="18" charset="0"/>
              </a:rPr>
              <a:t> </a:t>
            </a:r>
            <a:r>
              <a:rPr lang="en-US" altLang="zh-TW" sz="2000" b="1" dirty="0" smtClean="0">
                <a:solidFill>
                  <a:schemeClr val="tx1"/>
                </a:solidFill>
                <a:latin typeface="Times New Roman" pitchFamily="18" charset="0"/>
                <a:ea typeface="標楷體" pitchFamily="65" charset="-120"/>
                <a:cs typeface="Times New Roman" pitchFamily="18" charset="0"/>
              </a:rPr>
              <a:t>version</a:t>
            </a:r>
            <a:r>
              <a:rPr lang="zh-TW" altLang="en-US" sz="2000" b="1" dirty="0" smtClean="0">
                <a:solidFill>
                  <a:schemeClr val="tx1"/>
                </a:solidFill>
                <a:latin typeface="Times New Roman" pitchFamily="18" charset="0"/>
                <a:ea typeface="標楷體" pitchFamily="65" charset="-120"/>
                <a:cs typeface="Times New Roman" pitchFamily="18" charset="0"/>
              </a:rPr>
              <a:t>：</a:t>
            </a:r>
            <a:r>
              <a:rPr lang="en-US" altLang="zh-TW" sz="2000" dirty="0" smtClean="0">
                <a:solidFill>
                  <a:schemeClr val="tx1"/>
                </a:solidFill>
                <a:latin typeface="Times New Roman" pitchFamily="18" charset="0"/>
                <a:ea typeface="標楷體" pitchFamily="65" charset="-120"/>
                <a:cs typeface="Times New Roman" pitchFamily="18" charset="0"/>
              </a:rPr>
              <a:t>V5.1</a:t>
            </a:r>
          </a:p>
          <a:p>
            <a:pPr marL="0" indent="0">
              <a:buNone/>
            </a:pPr>
            <a:endParaRPr lang="en-US" altLang="zh-TW" sz="2000" dirty="0" smtClean="0">
              <a:solidFill>
                <a:schemeClr val="tx1"/>
              </a:solidFill>
              <a:latin typeface="Times New Roman" pitchFamily="18" charset="0"/>
              <a:ea typeface="標楷體" pitchFamily="65" charset="-120"/>
              <a:cs typeface="Times New Roman" pitchFamily="18" charset="0"/>
            </a:endParaRPr>
          </a:p>
          <a:p>
            <a:pPr marL="0" indent="0">
              <a:buNone/>
            </a:pPr>
            <a:endParaRPr lang="zh-TW" altLang="en-US" sz="2000" dirty="0">
              <a:solidFill>
                <a:schemeClr val="tx1"/>
              </a:solidFill>
              <a:latin typeface="Times New Roman" pitchFamily="18" charset="0"/>
              <a:ea typeface="標楷體" pitchFamily="65" charset="-120"/>
              <a:cs typeface="Times New Roman" pitchFamily="18" charset="0"/>
            </a:endParaRPr>
          </a:p>
        </p:txBody>
      </p:sp>
      <p:sp>
        <p:nvSpPr>
          <p:cNvPr id="19" name="頁尾版面配置區 2"/>
          <p:cNvSpPr>
            <a:spLocks noGrp="1"/>
          </p:cNvSpPr>
          <p:nvPr>
            <p:ph type="ftr" sz="quarter" idx="11"/>
          </p:nvPr>
        </p:nvSpPr>
        <p:spPr>
          <a:xfrm>
            <a:off x="8532813" y="6237288"/>
            <a:ext cx="429556" cy="457200"/>
          </a:xfrm>
        </p:spPr>
        <p:txBody>
          <a:bodyPr/>
          <a:lstStyle/>
          <a:p>
            <a:pPr>
              <a:defRPr/>
            </a:pPr>
            <a:r>
              <a:rPr lang="en-US" altLang="zh-TW" sz="2000" b="1" dirty="0" smtClean="0">
                <a:solidFill>
                  <a:schemeClr val="tx1"/>
                </a:solidFill>
              </a:rPr>
              <a:t>15</a:t>
            </a:r>
            <a:endParaRPr lang="zh-TW" altLang="en-US" sz="2000" b="1" dirty="0">
              <a:solidFill>
                <a:schemeClr val="tx1"/>
              </a:solidFill>
            </a:endParaRPr>
          </a:p>
        </p:txBody>
      </p:sp>
    </p:spTree>
    <p:extLst>
      <p:ext uri="{BB962C8B-B14F-4D97-AF65-F5344CB8AC3E}">
        <p14:creationId xmlns:p14="http://schemas.microsoft.com/office/powerpoint/2010/main" val="317778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pPr>
              <a:defRPr/>
            </a:pPr>
            <a:endParaRPr lang="zh-TW" altLang="en-US"/>
          </a:p>
        </p:txBody>
      </p:sp>
      <p:sp>
        <p:nvSpPr>
          <p:cNvPr id="6" name="頁尾版面配置區 2"/>
          <p:cNvSpPr txBox="1">
            <a:spLocks/>
          </p:cNvSpPr>
          <p:nvPr/>
        </p:nvSpPr>
        <p:spPr>
          <a:xfrm>
            <a:off x="8532813" y="6237288"/>
            <a:ext cx="429556"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16</a:t>
            </a:r>
            <a:endParaRPr lang="zh-TW" altLang="en-US" sz="2000" b="1" dirty="0">
              <a:solidFill>
                <a:schemeClr val="tx1"/>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8635"/>
            <a:ext cx="6841133" cy="6841133"/>
          </a:xfrm>
          <a:prstGeom prst="rect">
            <a:avLst/>
          </a:prstGeom>
        </p:spPr>
      </p:pic>
    </p:spTree>
    <p:extLst>
      <p:ext uri="{BB962C8B-B14F-4D97-AF65-F5344CB8AC3E}">
        <p14:creationId xmlns:p14="http://schemas.microsoft.com/office/powerpoint/2010/main" val="175523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764704"/>
            <a:ext cx="7331273" cy="190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頁尾版面配置區 2"/>
          <p:cNvSpPr txBox="1">
            <a:spLocks/>
          </p:cNvSpPr>
          <p:nvPr/>
        </p:nvSpPr>
        <p:spPr>
          <a:xfrm>
            <a:off x="8711952" y="6411504"/>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17</a:t>
            </a:r>
            <a:endParaRPr lang="zh-TW" altLang="en-US" sz="2000" b="1" dirty="0">
              <a:solidFill>
                <a:schemeClr val="tx1"/>
              </a:solidFill>
            </a:endParaRPr>
          </a:p>
        </p:txBody>
      </p:sp>
      <p:sp>
        <p:nvSpPr>
          <p:cNvPr id="17" name="標題 1"/>
          <p:cNvSpPr>
            <a:spLocks noGrp="1"/>
          </p:cNvSpPr>
          <p:nvPr>
            <p:ph type="title"/>
          </p:nvPr>
        </p:nvSpPr>
        <p:spPr>
          <a:xfrm>
            <a:off x="419596" y="116632"/>
            <a:ext cx="8147248" cy="648072"/>
          </a:xfrm>
        </p:spPr>
        <p:txBody>
          <a:bodyPr/>
          <a:lstStyle/>
          <a:p>
            <a:r>
              <a:rPr lang="en-US" altLang="zh-TW" sz="3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3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reduced proportion of </a:t>
            </a:r>
            <a:r>
              <a:rPr lang="en-US" altLang="zh-TW" sz="3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LRT PM</a:t>
            </a:r>
            <a:r>
              <a:rPr lang="en-US" altLang="zh-TW" sz="3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endParaRPr lang="en-US" altLang="zh-TW" sz="3000"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6" name="直線單箭頭接點 15"/>
          <p:cNvCxnSpPr/>
          <p:nvPr/>
        </p:nvCxnSpPr>
        <p:spPr>
          <a:xfrm>
            <a:off x="1691680" y="1124744"/>
            <a:ext cx="6048672" cy="648072"/>
          </a:xfrm>
          <a:prstGeom prst="straightConnector1">
            <a:avLst/>
          </a:prstGeom>
          <a:ln w="9525">
            <a:solidFill>
              <a:srgbClr val="FF0000"/>
            </a:solidFill>
            <a:prstDash val="dash"/>
            <a:tailEnd type="arrow"/>
          </a:ln>
        </p:spPr>
        <p:style>
          <a:lnRef idx="1">
            <a:schemeClr val="dk1"/>
          </a:lnRef>
          <a:fillRef idx="0">
            <a:schemeClr val="dk1"/>
          </a:fillRef>
          <a:effectRef idx="0">
            <a:schemeClr val="dk1"/>
          </a:effectRef>
          <a:fontRef idx="minor">
            <a:schemeClr val="tx1"/>
          </a:fontRef>
        </p:style>
      </p:cxn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682506"/>
            <a:ext cx="7331273" cy="198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662998"/>
            <a:ext cx="7331273" cy="204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1371612" y="6225730"/>
            <a:ext cx="830559" cy="29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(North)</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4139952" y="6225730"/>
            <a:ext cx="974577" cy="29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(Central) </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6411645" y="6225730"/>
            <a:ext cx="974577" cy="29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(South) </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6" name="直線單箭頭接點 25"/>
          <p:cNvCxnSpPr/>
          <p:nvPr/>
        </p:nvCxnSpPr>
        <p:spPr>
          <a:xfrm>
            <a:off x="1691680" y="3024680"/>
            <a:ext cx="6048672" cy="404320"/>
          </a:xfrm>
          <a:prstGeom prst="straightConnector1">
            <a:avLst/>
          </a:prstGeom>
          <a:ln w="9525">
            <a:solidFill>
              <a:srgbClr val="FF0000"/>
            </a:solidFill>
            <a:prstDash val="dash"/>
            <a:tailEnd type="arrow"/>
          </a:ln>
        </p:spPr>
        <p:style>
          <a:lnRef idx="1">
            <a:schemeClr val="dk1"/>
          </a:lnRef>
          <a:fillRef idx="0">
            <a:schemeClr val="dk1"/>
          </a:fillRef>
          <a:effectRef idx="0">
            <a:schemeClr val="dk1"/>
          </a:effectRef>
          <a:fontRef idx="minor">
            <a:schemeClr val="tx1"/>
          </a:fontRef>
        </p:style>
      </p:cxnSp>
      <p:cxnSp>
        <p:nvCxnSpPr>
          <p:cNvPr id="28" name="直線單箭頭接點 27"/>
          <p:cNvCxnSpPr/>
          <p:nvPr/>
        </p:nvCxnSpPr>
        <p:spPr>
          <a:xfrm>
            <a:off x="1740275" y="5279962"/>
            <a:ext cx="5856061" cy="0"/>
          </a:xfrm>
          <a:prstGeom prst="straightConnector1">
            <a:avLst/>
          </a:prstGeom>
          <a:ln w="9525">
            <a:solidFill>
              <a:srgbClr val="FF0000"/>
            </a:solidFill>
            <a:prstDash val="dash"/>
            <a:tailEnd type="arrow"/>
          </a:ln>
        </p:spPr>
        <p:style>
          <a:lnRef idx="1">
            <a:schemeClr val="dk1"/>
          </a:lnRef>
          <a:fillRef idx="0">
            <a:schemeClr val="dk1"/>
          </a:fillRef>
          <a:effectRef idx="0">
            <a:schemeClr val="dk1"/>
          </a:effectRef>
          <a:fontRef idx="minor">
            <a:schemeClr val="tx1"/>
          </a:fontRef>
        </p:style>
      </p:cxnSp>
      <p:sp>
        <p:nvSpPr>
          <p:cNvPr id="2" name="文字方塊 1"/>
          <p:cNvSpPr txBox="1"/>
          <p:nvPr/>
        </p:nvSpPr>
        <p:spPr>
          <a:xfrm>
            <a:off x="4932040" y="4687740"/>
            <a:ext cx="1008112" cy="324000"/>
          </a:xfrm>
          <a:prstGeom prst="rect">
            <a:avLst/>
          </a:prstGeom>
          <a:solidFill>
            <a:schemeClr val="bg1"/>
          </a:solidFill>
        </p:spPr>
        <p:txBody>
          <a:bodyPr wrap="square" rtlCol="0">
            <a:spAutoFit/>
          </a:bodyPr>
          <a:lstStyle/>
          <a:p>
            <a:r>
              <a:rPr lang="en-US" altLang="zh-TW" dirty="0" smtClean="0"/>
              <a:t>            </a:t>
            </a:r>
            <a:endParaRPr lang="zh-TW" altLang="en-US" dirty="0"/>
          </a:p>
        </p:txBody>
      </p:sp>
    </p:spTree>
    <p:extLst>
      <p:ext uri="{BB962C8B-B14F-4D97-AF65-F5344CB8AC3E}">
        <p14:creationId xmlns:p14="http://schemas.microsoft.com/office/powerpoint/2010/main" val="103763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251521" y="1152128"/>
          <a:ext cx="8712967" cy="5229197"/>
        </p:xfrm>
        <a:graphic>
          <a:graphicData uri="http://schemas.openxmlformats.org/drawingml/2006/table">
            <a:tbl>
              <a:tblPr>
                <a:tableStyleId>{5C22544A-7EE6-4342-B048-85BDC9FD1C3A}</a:tableStyleId>
              </a:tblPr>
              <a:tblGrid>
                <a:gridCol w="876973">
                  <a:extLst>
                    <a:ext uri="{9D8B030D-6E8A-4147-A177-3AD203B41FA5}">
                      <a16:colId xmlns="" xmlns:a16="http://schemas.microsoft.com/office/drawing/2014/main" val="20000"/>
                    </a:ext>
                  </a:extLst>
                </a:gridCol>
                <a:gridCol w="1353775">
                  <a:extLst>
                    <a:ext uri="{9D8B030D-6E8A-4147-A177-3AD203B41FA5}">
                      <a16:colId xmlns="" xmlns:a16="http://schemas.microsoft.com/office/drawing/2014/main" val="20001"/>
                    </a:ext>
                  </a:extLst>
                </a:gridCol>
                <a:gridCol w="1192001">
                  <a:extLst>
                    <a:ext uri="{9D8B030D-6E8A-4147-A177-3AD203B41FA5}">
                      <a16:colId xmlns="" xmlns:a16="http://schemas.microsoft.com/office/drawing/2014/main" val="20002"/>
                    </a:ext>
                  </a:extLst>
                </a:gridCol>
                <a:gridCol w="1192001">
                  <a:extLst>
                    <a:ext uri="{9D8B030D-6E8A-4147-A177-3AD203B41FA5}">
                      <a16:colId xmlns="" xmlns:a16="http://schemas.microsoft.com/office/drawing/2014/main" val="20003"/>
                    </a:ext>
                  </a:extLst>
                </a:gridCol>
                <a:gridCol w="1861793">
                  <a:extLst>
                    <a:ext uri="{9D8B030D-6E8A-4147-A177-3AD203B41FA5}">
                      <a16:colId xmlns="" xmlns:a16="http://schemas.microsoft.com/office/drawing/2014/main" val="20004"/>
                    </a:ext>
                  </a:extLst>
                </a:gridCol>
                <a:gridCol w="1192001">
                  <a:extLst>
                    <a:ext uri="{9D8B030D-6E8A-4147-A177-3AD203B41FA5}">
                      <a16:colId xmlns="" xmlns:a16="http://schemas.microsoft.com/office/drawing/2014/main" val="20005"/>
                    </a:ext>
                  </a:extLst>
                </a:gridCol>
                <a:gridCol w="1044423">
                  <a:extLst>
                    <a:ext uri="{9D8B030D-6E8A-4147-A177-3AD203B41FA5}">
                      <a16:colId xmlns="" xmlns:a16="http://schemas.microsoft.com/office/drawing/2014/main" val="20006"/>
                    </a:ext>
                  </a:extLst>
                </a:gridCol>
              </a:tblGrid>
              <a:tr h="542293">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Station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Sample </a:t>
                      </a:r>
                      <a:r>
                        <a:rPr lang="en-US" sz="1200" b="1" u="none" strike="noStrike" dirty="0" smtClean="0">
                          <a:effectLst/>
                          <a:latin typeface="Times New Roman" panose="02020603050405020304" pitchFamily="18" charset="0"/>
                          <a:cs typeface="Times New Roman" panose="02020603050405020304" pitchFamily="18" charset="0"/>
                        </a:rPr>
                        <a:t>number (</a:t>
                      </a:r>
                      <a:r>
                        <a:rPr lang="en-US" sz="1200" b="1" u="none" strike="noStrike" dirty="0">
                          <a:effectLst/>
                          <a:latin typeface="Times New Roman" panose="02020603050405020304" pitchFamily="18" charset="0"/>
                          <a:cs typeface="Times New Roman" panose="02020603050405020304" pitchFamily="18" charset="0"/>
                        </a:rPr>
                        <a:t>none)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LRT(none)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LP(none)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Sample </a:t>
                      </a:r>
                      <a:r>
                        <a:rPr lang="en-US" sz="1200" b="1" u="none" strike="noStrike" dirty="0" smtClean="0">
                          <a:effectLst/>
                          <a:latin typeface="Times New Roman" panose="02020603050405020304" pitchFamily="18" charset="0"/>
                          <a:cs typeface="Times New Roman" panose="02020603050405020304" pitchFamily="18" charset="0"/>
                        </a:rPr>
                        <a:t>number (</a:t>
                      </a:r>
                      <a:r>
                        <a:rPr lang="en-US" sz="1200" b="1" u="none" strike="noStrike" dirty="0">
                          <a:effectLst/>
                          <a:latin typeface="Times New Roman" panose="02020603050405020304" pitchFamily="18" charset="0"/>
                          <a:cs typeface="Times New Roman" panose="02020603050405020304" pitchFamily="18" charset="0"/>
                        </a:rPr>
                        <a:t>consideration)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smtClean="0">
                          <a:effectLst/>
                          <a:latin typeface="Times New Roman" panose="02020603050405020304" pitchFamily="18" charset="0"/>
                          <a:cs typeface="Times New Roman" panose="02020603050405020304" pitchFamily="18" charset="0"/>
                        </a:rPr>
                        <a:t>LRT</a:t>
                      </a:r>
                    </a:p>
                    <a:p>
                      <a:pPr algn="ctr" fontAlgn="ctr"/>
                      <a:r>
                        <a:rPr lang="en-US" sz="1200" b="1" u="none" strike="noStrike" dirty="0" smtClean="0">
                          <a:effectLst/>
                          <a:latin typeface="Times New Roman" panose="02020603050405020304" pitchFamily="18" charset="0"/>
                          <a:cs typeface="Times New Roman" panose="02020603050405020304" pitchFamily="18" charset="0"/>
                        </a:rPr>
                        <a:t>(</a:t>
                      </a:r>
                      <a:r>
                        <a:rPr lang="en-US" sz="1200" b="1" u="none" strike="noStrike" dirty="0">
                          <a:effectLst/>
                          <a:latin typeface="Times New Roman" panose="02020603050405020304" pitchFamily="18" charset="0"/>
                          <a:cs typeface="Times New Roman" panose="02020603050405020304" pitchFamily="18" charset="0"/>
                        </a:rPr>
                        <a:t>consideration)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sz="1200" b="1" u="none" strike="noStrike" dirty="0" smtClean="0">
                          <a:effectLst/>
                          <a:latin typeface="Times New Roman" panose="02020603050405020304" pitchFamily="18" charset="0"/>
                          <a:cs typeface="Times New Roman" panose="02020603050405020304" pitchFamily="18" charset="0"/>
                        </a:rPr>
                        <a:t>LP</a:t>
                      </a:r>
                    </a:p>
                    <a:p>
                      <a:pPr algn="ctr" fontAlgn="ctr"/>
                      <a:r>
                        <a:rPr lang="en-US" sz="1200" b="1" u="none" strike="noStrike" dirty="0" smtClean="0">
                          <a:effectLst/>
                          <a:latin typeface="Times New Roman" panose="02020603050405020304" pitchFamily="18" charset="0"/>
                          <a:cs typeface="Times New Roman" panose="02020603050405020304" pitchFamily="18" charset="0"/>
                        </a:rPr>
                        <a:t>(</a:t>
                      </a:r>
                      <a:r>
                        <a:rPr lang="en-US" sz="1200" b="1" u="none" strike="noStrike" dirty="0">
                          <a:effectLst/>
                          <a:latin typeface="Times New Roman" panose="02020603050405020304" pitchFamily="18" charset="0"/>
                          <a:cs typeface="Times New Roman" panose="02020603050405020304" pitchFamily="18" charset="0"/>
                        </a:rPr>
                        <a:t>consideration)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0"/>
                  </a:ext>
                </a:extLst>
              </a:tr>
              <a:tr h="585863">
                <a:tc>
                  <a:txBody>
                    <a:bodyPr/>
                    <a:lstStyle/>
                    <a:p>
                      <a:pPr algn="ctr" fontAlgn="ctr"/>
                      <a:r>
                        <a:rPr lang="en-US" sz="1200" b="1" i="0" u="none" strike="noStrike" dirty="0" err="1">
                          <a:effectLst/>
                          <a:latin typeface="Times New Roman" panose="02020603050405020304" pitchFamily="18" charset="0"/>
                          <a:cs typeface="Times New Roman" panose="02020603050405020304" pitchFamily="18" charset="0"/>
                        </a:rPr>
                        <a:t>Hsinchuang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1153</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(68±27%)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7±7</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(32±27%)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1297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16±11</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a:effectLst/>
                          <a:latin typeface="Times New Roman" panose="02020603050405020304" pitchFamily="18" charset="0"/>
                          <a:cs typeface="Times New Roman" panose="02020603050405020304" pitchFamily="18" charset="0"/>
                        </a:rPr>
                        <a:t>(</a:t>
                      </a:r>
                      <a:r>
                        <a:rPr lang="en-US" altLang="zh-TW" sz="1600" b="1" i="0" u="none" strike="noStrike" dirty="0" smtClean="0">
                          <a:effectLst/>
                          <a:latin typeface="Times New Roman" panose="02020603050405020304" pitchFamily="18" charset="0"/>
                          <a:cs typeface="Times New Roman" panose="02020603050405020304" pitchFamily="18" charset="0"/>
                        </a:rPr>
                        <a:t>63±22%)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9±7</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(37±23%)</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1"/>
                  </a:ext>
                </a:extLst>
              </a:tr>
              <a:tr h="585863">
                <a:tc>
                  <a:txBody>
                    <a:bodyPr/>
                    <a:lstStyle/>
                    <a:p>
                      <a:pPr algn="ctr" fontAlgn="ctr"/>
                      <a:r>
                        <a:rPr lang="en-US" sz="1200" b="1" i="0" u="none" strike="noStrike" dirty="0">
                          <a:effectLst/>
                          <a:latin typeface="Times New Roman" panose="02020603050405020304" pitchFamily="18" charset="0"/>
                          <a:cs typeface="Times New Roman" panose="02020603050405020304" pitchFamily="18" charset="0"/>
                        </a:rPr>
                        <a:t>Taoyuan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1176</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(68±27%)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8±7</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(32±27%)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1293</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17±12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(64±25%)</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9±8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(36±25%)</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2"/>
                  </a:ext>
                </a:extLst>
              </a:tr>
              <a:tr h="585863">
                <a:tc>
                  <a:txBody>
                    <a:bodyPr/>
                    <a:lstStyle/>
                    <a:p>
                      <a:pPr algn="ctr" fontAlgn="ctr"/>
                      <a:r>
                        <a:rPr lang="en-US" sz="1200" b="1" i="0" u="none" strike="noStrike" dirty="0">
                          <a:effectLst/>
                          <a:latin typeface="Times New Roman" panose="02020603050405020304" pitchFamily="18" charset="0"/>
                          <a:cs typeface="Times New Roman" panose="02020603050405020304" pitchFamily="18" charset="0"/>
                        </a:rPr>
                        <a:t>Hsinchu</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1330</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(60±24%)</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11±8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(40±24%)</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1352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16±11</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(54±21%)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(46±21%)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3"/>
                  </a:ext>
                </a:extLst>
              </a:tr>
              <a:tr h="585863">
                <a:tc>
                  <a:txBody>
                    <a:bodyPr/>
                    <a:lstStyle/>
                    <a:p>
                      <a:pPr algn="ctr" fontAlgn="ctr"/>
                      <a:r>
                        <a:rPr lang="en-US" sz="1200" b="1" i="0" u="none" strike="noStrike" dirty="0" err="1">
                          <a:effectLst/>
                          <a:latin typeface="Times New Roman" panose="02020603050405020304" pitchFamily="18" charset="0"/>
                          <a:cs typeface="Times New Roman" panose="02020603050405020304" pitchFamily="18" charset="0"/>
                        </a:rPr>
                        <a:t>Zhongming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1216</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17±12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a:t>
                      </a:r>
                      <a:r>
                        <a:rPr lang="en-US" altLang="zh-TW" sz="1600" b="1" i="0" u="none" strike="noStrike" dirty="0" smtClean="0">
                          <a:solidFill>
                            <a:srgbClr val="FF0000"/>
                          </a:solidFill>
                          <a:effectLst/>
                          <a:latin typeface="Times New Roman" panose="02020603050405020304" pitchFamily="18" charset="0"/>
                          <a:cs typeface="Times New Roman" panose="02020603050405020304" pitchFamily="18" charset="0"/>
                        </a:rPr>
                        <a:t>53</a:t>
                      </a:r>
                      <a:r>
                        <a:rPr lang="en-US" altLang="zh-TW" sz="1600" b="1" i="0" u="none" strike="noStrike" dirty="0" smtClean="0">
                          <a:effectLst/>
                          <a:latin typeface="Times New Roman" panose="02020603050405020304" pitchFamily="18" charset="0"/>
                          <a:cs typeface="Times New Roman" panose="02020603050405020304" pitchFamily="18" charset="0"/>
                        </a:rPr>
                        <a:t>±27%)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16±13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(47±27%)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1340</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13±9</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a:t>
                      </a:r>
                      <a:r>
                        <a:rPr lang="en-US" altLang="zh-TW" sz="1600" b="1" i="0" u="none" strike="noStrike" dirty="0" smtClean="0">
                          <a:solidFill>
                            <a:srgbClr val="FF0000"/>
                          </a:solidFill>
                          <a:effectLst/>
                          <a:latin typeface="Times New Roman" panose="02020603050405020304" pitchFamily="18" charset="0"/>
                          <a:cs typeface="Times New Roman" panose="02020603050405020304" pitchFamily="18" charset="0"/>
                        </a:rPr>
                        <a:t>41</a:t>
                      </a:r>
                      <a:r>
                        <a:rPr lang="en-US" altLang="zh-TW" sz="1600" b="1" i="0" u="none" strike="noStrike" dirty="0" smtClean="0">
                          <a:effectLst/>
                          <a:latin typeface="Times New Roman" panose="02020603050405020304" pitchFamily="18" charset="0"/>
                          <a:cs typeface="Times New Roman" panose="02020603050405020304" pitchFamily="18" charset="0"/>
                        </a:rPr>
                        <a:t>±21%)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19±12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(59±21%)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4"/>
                  </a:ext>
                </a:extLst>
              </a:tr>
              <a:tr h="585863">
                <a:tc>
                  <a:txBody>
                    <a:bodyPr/>
                    <a:lstStyle/>
                    <a:p>
                      <a:pPr algn="ctr" fontAlgn="ctr"/>
                      <a:r>
                        <a:rPr lang="en-US" sz="1200" b="1" i="0" u="none" strike="noStrike" dirty="0">
                          <a:effectLst/>
                          <a:latin typeface="Times New Roman" panose="02020603050405020304" pitchFamily="18" charset="0"/>
                          <a:cs typeface="Times New Roman" panose="02020603050405020304" pitchFamily="18" charset="0"/>
                        </a:rPr>
                        <a:t>Chiayi</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1415</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(39±22%)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28±15</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(61±22%)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1430</a:t>
                      </a: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14±9</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(31±17%)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32±16</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(69±17%)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5"/>
                  </a:ext>
                </a:extLst>
              </a:tr>
              <a:tr h="585863">
                <a:tc>
                  <a:txBody>
                    <a:bodyPr/>
                    <a:lstStyle/>
                    <a:p>
                      <a:pPr algn="ctr" fontAlgn="ctr"/>
                      <a:r>
                        <a:rPr lang="en-US" sz="1200" b="1" i="0" u="none" strike="noStrike" dirty="0">
                          <a:effectLst/>
                          <a:latin typeface="Times New Roman" panose="02020603050405020304" pitchFamily="18" charset="0"/>
                          <a:cs typeface="Times New Roman" panose="02020603050405020304" pitchFamily="18" charset="0"/>
                        </a:rPr>
                        <a:t>Tainan</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1391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(41±22%)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25±13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(59±22%)</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solidFill>
                            <a:srgbClr val="000000"/>
                          </a:solidFill>
                          <a:effectLst/>
                          <a:latin typeface="Times New Roman" panose="02020603050405020304" pitchFamily="18" charset="0"/>
                          <a:cs typeface="Times New Roman" panose="02020603050405020304" pitchFamily="18" charset="0"/>
                        </a:rPr>
                        <a:t>1410</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14±9</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(35±18%)</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28±13</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(65±18%)</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6"/>
                  </a:ext>
                </a:extLst>
              </a:tr>
              <a:tr h="585863">
                <a:tc>
                  <a:txBody>
                    <a:bodyPr/>
                    <a:lstStyle/>
                    <a:p>
                      <a:pPr algn="ctr" fontAlgn="ctr"/>
                      <a:r>
                        <a:rPr lang="en-US" sz="1200" b="1" i="0" u="none" strike="noStrike" dirty="0" err="1">
                          <a:effectLst/>
                          <a:latin typeface="Times New Roman" panose="02020603050405020304" pitchFamily="18" charset="0"/>
                          <a:cs typeface="Times New Roman" panose="02020603050405020304" pitchFamily="18" charset="0"/>
                        </a:rPr>
                        <a:t>Xiaogang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18±12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a:t>
                      </a:r>
                      <a:r>
                        <a:rPr lang="en-US" altLang="zh-TW" sz="1600" b="1" i="0" u="none" strike="noStrike" dirty="0" smtClean="0">
                          <a:solidFill>
                            <a:srgbClr val="FF0000"/>
                          </a:solidFill>
                          <a:effectLst/>
                          <a:latin typeface="Times New Roman" panose="02020603050405020304" pitchFamily="18" charset="0"/>
                          <a:cs typeface="Times New Roman" panose="02020603050405020304" pitchFamily="18" charset="0"/>
                        </a:rPr>
                        <a:t>34</a:t>
                      </a:r>
                      <a:r>
                        <a:rPr lang="en-US" altLang="zh-TW" sz="1600" b="1" i="0" u="none" strike="noStrike" dirty="0" smtClean="0">
                          <a:effectLst/>
                          <a:latin typeface="Times New Roman" panose="02020603050405020304" pitchFamily="18" charset="0"/>
                          <a:cs typeface="Times New Roman" panose="02020603050405020304" pitchFamily="18" charset="0"/>
                        </a:rPr>
                        <a:t>±21%)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35±18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(66±21%)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1444</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a:t>
                      </a:r>
                      <a:r>
                        <a:rPr lang="en-US" altLang="zh-TW" sz="1600" b="1" i="0" u="none" strike="noStrike" dirty="0" smtClean="0">
                          <a:solidFill>
                            <a:srgbClr val="FF0000"/>
                          </a:solidFill>
                          <a:effectLst/>
                          <a:latin typeface="Times New Roman" panose="02020603050405020304" pitchFamily="18" charset="0"/>
                          <a:cs typeface="Times New Roman" panose="02020603050405020304" pitchFamily="18" charset="0"/>
                        </a:rPr>
                        <a:t>26</a:t>
                      </a:r>
                      <a:r>
                        <a:rPr lang="en-US" altLang="zh-TW" sz="1600" b="1" i="0" u="none" strike="noStrike" dirty="0" smtClean="0">
                          <a:effectLst/>
                          <a:latin typeface="Times New Roman" panose="02020603050405020304" pitchFamily="18" charset="0"/>
                          <a:cs typeface="Times New Roman" panose="02020603050405020304" pitchFamily="18" charset="0"/>
                        </a:rPr>
                        <a:t>±16%)</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40±18</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(74±16%)</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7"/>
                  </a:ext>
                </a:extLst>
              </a:tr>
              <a:tr h="585863">
                <a:tc>
                  <a:txBody>
                    <a:bodyPr/>
                    <a:lstStyle/>
                    <a:p>
                      <a:pPr algn="ctr" fontAlgn="ctr"/>
                      <a:r>
                        <a:rPr lang="en-US" sz="1200" b="1" i="0" u="none" strike="noStrike" dirty="0">
                          <a:effectLst/>
                          <a:latin typeface="Times New Roman" panose="02020603050405020304" pitchFamily="18" charset="0"/>
                          <a:cs typeface="Times New Roman" panose="02020603050405020304" pitchFamily="18" charset="0"/>
                        </a:rPr>
                        <a:t>Pingtung</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1381</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17±12</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(37±23%)</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30±16</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(63±23%)</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1424</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12±7</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(28±17%)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tc>
                  <a:txBody>
                    <a:bodyPr/>
                    <a:lstStyle/>
                    <a:p>
                      <a:pPr algn="ctr" fontAlgn="ctr"/>
                      <a:r>
                        <a:rPr lang="en-US" altLang="zh-TW" sz="1600" b="1" i="0" u="none" strike="noStrike" dirty="0" smtClean="0">
                          <a:effectLst/>
                          <a:latin typeface="Times New Roman" panose="02020603050405020304" pitchFamily="18" charset="0"/>
                          <a:cs typeface="Times New Roman" panose="02020603050405020304" pitchFamily="18" charset="0"/>
                        </a:rPr>
                        <a:t>35±16</a:t>
                      </a:r>
                      <a:r>
                        <a:rPr lang="en-US" altLang="zh-TW" sz="1600" b="1" i="0" u="none" strike="noStrike" dirty="0">
                          <a:effectLst/>
                          <a:latin typeface="Times New Roman" panose="02020603050405020304" pitchFamily="18" charset="0"/>
                          <a:cs typeface="Times New Roman" panose="02020603050405020304" pitchFamily="18" charset="0"/>
                        </a:rPr>
                        <a:t/>
                      </a:r>
                      <a:br>
                        <a:rPr lang="en-US" altLang="zh-TW" sz="1600" b="1" i="0" u="none" strike="noStrike" dirty="0">
                          <a:effectLst/>
                          <a:latin typeface="Times New Roman" panose="02020603050405020304" pitchFamily="18" charset="0"/>
                          <a:cs typeface="Times New Roman" panose="02020603050405020304" pitchFamily="18" charset="0"/>
                        </a:rPr>
                      </a:br>
                      <a:r>
                        <a:rPr lang="en-US" altLang="zh-TW" sz="1600" b="1" i="0" u="none" strike="noStrike" dirty="0" smtClean="0">
                          <a:effectLst/>
                          <a:latin typeface="Times New Roman" panose="02020603050405020304" pitchFamily="18" charset="0"/>
                          <a:cs typeface="Times New Roman" panose="02020603050405020304" pitchFamily="18" charset="0"/>
                        </a:rPr>
                        <a:t>(72±17%)</a:t>
                      </a:r>
                      <a:endParaRPr lang="en-US" altLang="zh-TW"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047" marR="8047" marT="8047" marB="0" anchor="ctr"/>
                </a:tc>
                <a:extLst>
                  <a:ext uri="{0D108BD9-81ED-4DB2-BD59-A6C34878D82A}">
                    <a16:rowId xmlns="" xmlns:a16="http://schemas.microsoft.com/office/drawing/2014/main" val="10008"/>
                  </a:ext>
                </a:extLst>
              </a:tr>
            </a:tbl>
          </a:graphicData>
        </a:graphic>
      </p:graphicFrame>
      <p:sp>
        <p:nvSpPr>
          <p:cNvPr id="6" name="矩形 5"/>
          <p:cNvSpPr/>
          <p:nvPr/>
        </p:nvSpPr>
        <p:spPr>
          <a:xfrm>
            <a:off x="251520" y="1728193"/>
            <a:ext cx="8712968" cy="599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979712" y="1716229"/>
            <a:ext cx="686545" cy="599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North</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251519" y="3429000"/>
            <a:ext cx="8712969" cy="599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p:cNvSpPr/>
          <p:nvPr/>
        </p:nvSpPr>
        <p:spPr>
          <a:xfrm>
            <a:off x="1979712" y="3432000"/>
            <a:ext cx="783690" cy="599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Central</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10"/>
          <p:cNvSpPr/>
          <p:nvPr/>
        </p:nvSpPr>
        <p:spPr>
          <a:xfrm>
            <a:off x="251520" y="5229200"/>
            <a:ext cx="8712968" cy="599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049025" y="5229200"/>
            <a:ext cx="686545" cy="599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South</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6" name="直線接點 15"/>
          <p:cNvCxnSpPr/>
          <p:nvPr/>
        </p:nvCxnSpPr>
        <p:spPr>
          <a:xfrm>
            <a:off x="4883868" y="0"/>
            <a:ext cx="0" cy="68580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7" name="標題 1"/>
          <p:cNvSpPr>
            <a:spLocks noGrp="1"/>
          </p:cNvSpPr>
          <p:nvPr>
            <p:ph type="title"/>
          </p:nvPr>
        </p:nvSpPr>
        <p:spPr>
          <a:xfrm>
            <a:off x="304065" y="476672"/>
            <a:ext cx="4176464" cy="576064"/>
          </a:xfrm>
        </p:spPr>
        <p:txBody>
          <a:bodyPr/>
          <a:lstStyle/>
          <a:p>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None modification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頁尾版面配置區 2"/>
          <p:cNvSpPr>
            <a:spLocks noGrp="1"/>
          </p:cNvSpPr>
          <p:nvPr>
            <p:ph type="ftr" sz="quarter" idx="11"/>
          </p:nvPr>
        </p:nvSpPr>
        <p:spPr>
          <a:xfrm>
            <a:off x="8627725" y="6369744"/>
            <a:ext cx="432048" cy="457200"/>
          </a:xfrm>
        </p:spPr>
        <p:txBody>
          <a:bodyPr/>
          <a:lstStyle/>
          <a:p>
            <a:pPr>
              <a:defRPr/>
            </a:pPr>
            <a:r>
              <a:rPr lang="en-US" altLang="zh-TW" sz="2000" b="1" dirty="0" smtClean="0">
                <a:solidFill>
                  <a:schemeClr val="tx1"/>
                </a:solidFill>
              </a:rPr>
              <a:t>18</a:t>
            </a:r>
            <a:endParaRPr lang="zh-TW" altLang="en-US" sz="2000" b="1" dirty="0">
              <a:solidFill>
                <a:schemeClr val="tx1"/>
              </a:solidFill>
            </a:endParaRPr>
          </a:p>
        </p:txBody>
      </p:sp>
      <p:sp>
        <p:nvSpPr>
          <p:cNvPr id="2" name="矩形 1"/>
          <p:cNvSpPr/>
          <p:nvPr/>
        </p:nvSpPr>
        <p:spPr>
          <a:xfrm>
            <a:off x="1475656" y="6453336"/>
            <a:ext cx="273630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overestimation</a:t>
            </a:r>
            <a:endParaRPr lang="zh-TW" altLang="en-US" dirty="0">
              <a:solidFill>
                <a:schemeClr val="tx1"/>
              </a:solidFill>
            </a:endParaRPr>
          </a:p>
        </p:txBody>
      </p:sp>
      <p:sp>
        <p:nvSpPr>
          <p:cNvPr id="13" name="矩形 12"/>
          <p:cNvSpPr/>
          <p:nvPr/>
        </p:nvSpPr>
        <p:spPr>
          <a:xfrm>
            <a:off x="5508104" y="6449131"/>
            <a:ext cx="273630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modification</a:t>
            </a:r>
            <a:endParaRPr lang="zh-TW" altLang="en-US" dirty="0">
              <a:solidFill>
                <a:schemeClr val="tx1"/>
              </a:solidFill>
            </a:endParaRPr>
          </a:p>
        </p:txBody>
      </p:sp>
      <p:sp>
        <p:nvSpPr>
          <p:cNvPr id="15" name="標題 1"/>
          <p:cNvSpPr txBox="1">
            <a:spLocks/>
          </p:cNvSpPr>
          <p:nvPr/>
        </p:nvSpPr>
        <p:spPr>
          <a:xfrm>
            <a:off x="4910919" y="476672"/>
            <a:ext cx="4176464"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kumimoji="0"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Modification</a:t>
            </a:r>
            <a:endParaRPr kumimoji="0"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9722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476" y="188640"/>
            <a:ext cx="9144000" cy="576064"/>
          </a:xfrm>
        </p:spPr>
        <p:txBody>
          <a:bodyPr/>
          <a:lstStyle/>
          <a:p>
            <a:r>
              <a:rPr lang="en-US" altLang="zh-TW"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contribution of LRT and LP  (none)</a:t>
            </a:r>
            <a:endParaRPr lang="zh-TW" altLang="en-US" sz="38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38906" y="1772816"/>
            <a:ext cx="1187624" cy="646331"/>
          </a:xfrm>
          <a:prstGeom prst="rect">
            <a:avLst/>
          </a:prstGeom>
          <a:noFill/>
        </p:spPr>
        <p:txBody>
          <a:bodyPr wrap="square" rtlCol="0">
            <a:spAutoFit/>
          </a:bodyPr>
          <a:lstStyle/>
          <a:p>
            <a:r>
              <a:rPr lang="en-US" altLang="zh-TW" sz="1200" b="1" dirty="0" err="1" smtClean="0">
                <a:latin typeface="Times New Roman" panose="02020603050405020304" pitchFamily="18" charset="0"/>
                <a:cs typeface="Times New Roman" panose="02020603050405020304" pitchFamily="18" charset="0"/>
              </a:rPr>
              <a:t>Hsin-Zhuang</a:t>
            </a:r>
            <a:endParaRPr lang="en-US" altLang="zh-TW" sz="1200" b="1" dirty="0" smtClean="0">
              <a:latin typeface="Times New Roman" panose="02020603050405020304" pitchFamily="18" charset="0"/>
              <a:cs typeface="Times New Roman" panose="02020603050405020304" pitchFamily="18" charset="0"/>
            </a:endParaRPr>
          </a:p>
          <a:p>
            <a:r>
              <a:rPr lang="en-US" altLang="zh-TW" sz="1200" b="1" dirty="0" smtClean="0">
                <a:latin typeface="Times New Roman" panose="02020603050405020304" pitchFamily="18" charset="0"/>
                <a:cs typeface="Times New Roman" panose="02020603050405020304" pitchFamily="18" charset="0"/>
              </a:rPr>
              <a:t>(Taipei, </a:t>
            </a:r>
          </a:p>
          <a:p>
            <a:r>
              <a:rPr lang="en-US" altLang="zh-TW" sz="1200" b="1" dirty="0" smtClean="0">
                <a:latin typeface="Times New Roman" panose="02020603050405020304" pitchFamily="18" charset="0"/>
                <a:cs typeface="Times New Roman" panose="02020603050405020304" pitchFamily="18" charset="0"/>
              </a:rPr>
              <a:t>North Taiwan)</a:t>
            </a:r>
            <a:endParaRPr lang="zh-TW" alt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28033" y="3789040"/>
            <a:ext cx="1600200" cy="646331"/>
          </a:xfrm>
          <a:prstGeom prst="rect">
            <a:avLst/>
          </a:prstGeom>
          <a:noFill/>
        </p:spPr>
        <p:txBody>
          <a:bodyPr wrap="square" rtlCol="0">
            <a:spAutoFit/>
          </a:bodyPr>
          <a:lstStyle/>
          <a:p>
            <a:r>
              <a:rPr lang="en-US" altLang="zh-TW" sz="1200" b="1" dirty="0" err="1" smtClean="0">
                <a:latin typeface="Times New Roman" panose="02020603050405020304" pitchFamily="18" charset="0"/>
                <a:cs typeface="Times New Roman" panose="02020603050405020304" pitchFamily="18" charset="0"/>
              </a:rPr>
              <a:t>Zhong</a:t>
            </a:r>
            <a:r>
              <a:rPr lang="en-US" altLang="zh-TW" sz="1200" b="1" dirty="0" smtClean="0">
                <a:latin typeface="Times New Roman" panose="02020603050405020304" pitchFamily="18" charset="0"/>
                <a:cs typeface="Times New Roman" panose="02020603050405020304" pitchFamily="18" charset="0"/>
              </a:rPr>
              <a:t>-Ming</a:t>
            </a:r>
          </a:p>
          <a:p>
            <a:r>
              <a:rPr lang="en-US" altLang="zh-TW" sz="1200" b="1" dirty="0" smtClean="0">
                <a:latin typeface="Times New Roman" panose="02020603050405020304" pitchFamily="18" charset="0"/>
                <a:cs typeface="Times New Roman" panose="02020603050405020304" pitchFamily="18" charset="0"/>
              </a:rPr>
              <a:t>(Taichung, </a:t>
            </a:r>
          </a:p>
          <a:p>
            <a:r>
              <a:rPr lang="en-US" altLang="zh-TW" sz="1200" b="1" dirty="0" smtClean="0">
                <a:latin typeface="Times New Roman" panose="02020603050405020304" pitchFamily="18" charset="0"/>
                <a:cs typeface="Times New Roman" panose="02020603050405020304" pitchFamily="18" charset="0"/>
              </a:rPr>
              <a:t>Central Taiwan)</a:t>
            </a:r>
            <a:endParaRPr lang="zh-TW" altLang="en-US" sz="1200" b="1"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0" y="5685464"/>
            <a:ext cx="1828800" cy="646331"/>
          </a:xfrm>
          <a:prstGeom prst="rect">
            <a:avLst/>
          </a:prstGeom>
          <a:noFill/>
        </p:spPr>
        <p:txBody>
          <a:bodyPr wrap="square" rtlCol="0">
            <a:spAutoFit/>
          </a:bodyPr>
          <a:lstStyle/>
          <a:p>
            <a:r>
              <a:rPr lang="en-US" altLang="zh-TW" sz="1200" b="1" dirty="0" smtClean="0">
                <a:latin typeface="Times New Roman" panose="02020603050405020304" pitchFamily="18" charset="0"/>
                <a:cs typeface="Times New Roman" panose="02020603050405020304" pitchFamily="18" charset="0"/>
              </a:rPr>
              <a:t>Xiao-Gang</a:t>
            </a:r>
          </a:p>
          <a:p>
            <a:r>
              <a:rPr lang="en-US" altLang="zh-TW" sz="1200" b="1" dirty="0" smtClean="0">
                <a:latin typeface="Times New Roman" panose="02020603050405020304" pitchFamily="18" charset="0"/>
                <a:cs typeface="Times New Roman" panose="02020603050405020304" pitchFamily="18" charset="0"/>
              </a:rPr>
              <a:t>(</a:t>
            </a:r>
            <a:r>
              <a:rPr lang="en-US" altLang="zh-TW" sz="1200" b="1" dirty="0" err="1" smtClean="0">
                <a:latin typeface="Times New Roman" panose="02020603050405020304" pitchFamily="18" charset="0"/>
                <a:cs typeface="Times New Roman" panose="02020603050405020304" pitchFamily="18" charset="0"/>
              </a:rPr>
              <a:t>Kaoshung</a:t>
            </a:r>
            <a:r>
              <a:rPr lang="en-US" altLang="zh-TW" sz="1200" b="1" dirty="0" smtClean="0">
                <a:latin typeface="Times New Roman" panose="02020603050405020304" pitchFamily="18" charset="0"/>
                <a:cs typeface="Times New Roman" panose="02020603050405020304" pitchFamily="18" charset="0"/>
              </a:rPr>
              <a:t>, </a:t>
            </a:r>
          </a:p>
          <a:p>
            <a:r>
              <a:rPr lang="en-US" altLang="zh-TW" sz="1200" b="1" dirty="0" smtClean="0">
                <a:latin typeface="Times New Roman" panose="02020603050405020304" pitchFamily="18" charset="0"/>
                <a:cs typeface="Times New Roman" panose="02020603050405020304" pitchFamily="18" charset="0"/>
              </a:rPr>
              <a:t>Southern Taiwan)</a:t>
            </a:r>
            <a:endParaRPr lang="zh-TW" altLang="en-US" sz="1200" b="1" dirty="0">
              <a:latin typeface="Times New Roman" panose="02020603050405020304" pitchFamily="18" charset="0"/>
              <a:cs typeface="Times New Roman" panose="02020603050405020304" pitchFamily="18" charset="0"/>
            </a:endParaRPr>
          </a:p>
        </p:txBody>
      </p:sp>
      <p:pic>
        <p:nvPicPr>
          <p:cNvPr id="1026" name="Picture 2" descr="D:\Penny-version2\中央研究所\碩論Penny\計算貢獻量\2006-2015\未考慮沉降\新莊(未修正).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20" b="14927"/>
          <a:stretch/>
        </p:blipFill>
        <p:spPr bwMode="auto">
          <a:xfrm>
            <a:off x="1161894" y="836712"/>
            <a:ext cx="7537932" cy="1893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enny-version2\中央研究所\碩論Penny\計算貢獻量\2006-2015\未考慮沉降\忠明(未修正).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8" b="17007"/>
          <a:stretch/>
        </p:blipFill>
        <p:spPr bwMode="auto">
          <a:xfrm>
            <a:off x="1148719" y="2774100"/>
            <a:ext cx="7551108" cy="1951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enny-version2\中央研究所\碩論Penny\計算貢獻量\2006-2015\未考慮沉降\小港(未修正).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15"/>
          <a:stretch/>
        </p:blipFill>
        <p:spPr bwMode="auto">
          <a:xfrm>
            <a:off x="1148719" y="4725144"/>
            <a:ext cx="7551108"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4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20</a:t>
            </a:r>
            <a:endParaRPr lang="zh-TW" altLang="en-US" sz="2000" b="1" dirty="0">
              <a:solidFill>
                <a:schemeClr val="tx1"/>
              </a:solidFill>
            </a:endParaRPr>
          </a:p>
        </p:txBody>
      </p:sp>
      <p:sp>
        <p:nvSpPr>
          <p:cNvPr id="13" name="標題 1"/>
          <p:cNvSpPr>
            <a:spLocks noGrp="1"/>
          </p:cNvSpPr>
          <p:nvPr>
            <p:ph type="title"/>
          </p:nvPr>
        </p:nvSpPr>
        <p:spPr>
          <a:xfrm>
            <a:off x="-19888" y="116632"/>
            <a:ext cx="9361040"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contribution of LRT and LP (</a:t>
            </a: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modified)</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12122" y="1464923"/>
            <a:ext cx="1187624" cy="646331"/>
          </a:xfrm>
          <a:prstGeom prst="rect">
            <a:avLst/>
          </a:prstGeom>
          <a:noFill/>
        </p:spPr>
        <p:txBody>
          <a:bodyPr wrap="square" rtlCol="0">
            <a:spAutoFit/>
          </a:bodyPr>
          <a:lstStyle/>
          <a:p>
            <a:r>
              <a:rPr lang="en-US" altLang="zh-TW" sz="1200" b="1" dirty="0" err="1" smtClean="0">
                <a:latin typeface="Times New Roman" panose="02020603050405020304" pitchFamily="18" charset="0"/>
                <a:cs typeface="Times New Roman" panose="02020603050405020304" pitchFamily="18" charset="0"/>
              </a:rPr>
              <a:t>Hsin-Zhuang</a:t>
            </a:r>
            <a:endParaRPr lang="en-US" altLang="zh-TW" sz="1200" b="1" dirty="0" smtClean="0">
              <a:latin typeface="Times New Roman" panose="02020603050405020304" pitchFamily="18" charset="0"/>
              <a:cs typeface="Times New Roman" panose="02020603050405020304" pitchFamily="18" charset="0"/>
            </a:endParaRPr>
          </a:p>
          <a:p>
            <a:r>
              <a:rPr lang="en-US" altLang="zh-TW" sz="1200" b="1" dirty="0" smtClean="0">
                <a:latin typeface="Times New Roman" panose="02020603050405020304" pitchFamily="18" charset="0"/>
                <a:cs typeface="Times New Roman" panose="02020603050405020304" pitchFamily="18" charset="0"/>
              </a:rPr>
              <a:t>(Taipei, </a:t>
            </a:r>
          </a:p>
          <a:p>
            <a:r>
              <a:rPr lang="en-US" altLang="zh-TW" sz="1200" b="1" dirty="0" smtClean="0">
                <a:latin typeface="Times New Roman" panose="02020603050405020304" pitchFamily="18" charset="0"/>
                <a:cs typeface="Times New Roman" panose="02020603050405020304" pitchFamily="18" charset="0"/>
              </a:rPr>
              <a:t>North Taiwan)</a:t>
            </a:r>
            <a:endParaRPr lang="zh-TW" altLang="en-US" sz="1200" b="1" dirty="0">
              <a:latin typeface="Times New Roman" panose="02020603050405020304" pitchFamily="18" charset="0"/>
              <a:cs typeface="Times New Roman" panose="02020603050405020304" pitchFamily="18" charset="0"/>
            </a:endParaRPr>
          </a:p>
        </p:txBody>
      </p:sp>
      <p:sp>
        <p:nvSpPr>
          <p:cNvPr id="14" name="文字方塊 13"/>
          <p:cNvSpPr txBox="1"/>
          <p:nvPr/>
        </p:nvSpPr>
        <p:spPr>
          <a:xfrm>
            <a:off x="-25752" y="3430741"/>
            <a:ext cx="1600200" cy="646331"/>
          </a:xfrm>
          <a:prstGeom prst="rect">
            <a:avLst/>
          </a:prstGeom>
          <a:noFill/>
        </p:spPr>
        <p:txBody>
          <a:bodyPr wrap="square" rtlCol="0">
            <a:spAutoFit/>
          </a:bodyPr>
          <a:lstStyle/>
          <a:p>
            <a:r>
              <a:rPr lang="en-US" altLang="zh-TW" sz="1200" b="1" dirty="0" err="1" smtClean="0">
                <a:latin typeface="Times New Roman" panose="02020603050405020304" pitchFamily="18" charset="0"/>
                <a:cs typeface="Times New Roman" panose="02020603050405020304" pitchFamily="18" charset="0"/>
              </a:rPr>
              <a:t>Zhong</a:t>
            </a:r>
            <a:r>
              <a:rPr lang="en-US" altLang="zh-TW" sz="1200" b="1" dirty="0" smtClean="0">
                <a:latin typeface="Times New Roman" panose="02020603050405020304" pitchFamily="18" charset="0"/>
                <a:cs typeface="Times New Roman" panose="02020603050405020304" pitchFamily="18" charset="0"/>
              </a:rPr>
              <a:t>-Ming</a:t>
            </a:r>
          </a:p>
          <a:p>
            <a:r>
              <a:rPr lang="en-US" altLang="zh-TW" sz="1200" b="1" dirty="0" smtClean="0">
                <a:latin typeface="Times New Roman" panose="02020603050405020304" pitchFamily="18" charset="0"/>
                <a:cs typeface="Times New Roman" panose="02020603050405020304" pitchFamily="18" charset="0"/>
              </a:rPr>
              <a:t>(Taichung, </a:t>
            </a:r>
          </a:p>
          <a:p>
            <a:r>
              <a:rPr lang="en-US" altLang="zh-TW" sz="1200" b="1" dirty="0" smtClean="0">
                <a:latin typeface="Times New Roman" panose="02020603050405020304" pitchFamily="18" charset="0"/>
                <a:cs typeface="Times New Roman" panose="02020603050405020304" pitchFamily="18" charset="0"/>
              </a:rPr>
              <a:t>Central Taiwan)</a:t>
            </a:r>
            <a:endParaRPr lang="zh-TW" altLang="en-US" sz="1200" b="1"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6896" y="5230941"/>
            <a:ext cx="1828800" cy="646331"/>
          </a:xfrm>
          <a:prstGeom prst="rect">
            <a:avLst/>
          </a:prstGeom>
          <a:noFill/>
        </p:spPr>
        <p:txBody>
          <a:bodyPr wrap="square" rtlCol="0">
            <a:spAutoFit/>
          </a:bodyPr>
          <a:lstStyle/>
          <a:p>
            <a:r>
              <a:rPr lang="en-US" altLang="zh-TW" sz="1200" b="1" dirty="0" smtClean="0">
                <a:latin typeface="Times New Roman" panose="02020603050405020304" pitchFamily="18" charset="0"/>
                <a:cs typeface="Times New Roman" panose="02020603050405020304" pitchFamily="18" charset="0"/>
              </a:rPr>
              <a:t>Xiao-Gang</a:t>
            </a:r>
          </a:p>
          <a:p>
            <a:r>
              <a:rPr lang="en-US" altLang="zh-TW" sz="1200" b="1" dirty="0" smtClean="0">
                <a:latin typeface="Times New Roman" panose="02020603050405020304" pitchFamily="18" charset="0"/>
                <a:cs typeface="Times New Roman" panose="02020603050405020304" pitchFamily="18" charset="0"/>
              </a:rPr>
              <a:t>(</a:t>
            </a:r>
            <a:r>
              <a:rPr lang="en-US" altLang="zh-TW" sz="1200" b="1" dirty="0" err="1" smtClean="0">
                <a:latin typeface="Times New Roman" panose="02020603050405020304" pitchFamily="18" charset="0"/>
                <a:cs typeface="Times New Roman" panose="02020603050405020304" pitchFamily="18" charset="0"/>
              </a:rPr>
              <a:t>Kaoshung</a:t>
            </a:r>
            <a:r>
              <a:rPr lang="en-US" altLang="zh-TW" sz="1200" b="1" dirty="0" smtClean="0">
                <a:latin typeface="Times New Roman" panose="02020603050405020304" pitchFamily="18" charset="0"/>
                <a:cs typeface="Times New Roman" panose="02020603050405020304" pitchFamily="18" charset="0"/>
              </a:rPr>
              <a:t>, </a:t>
            </a:r>
          </a:p>
          <a:p>
            <a:r>
              <a:rPr lang="en-US" altLang="zh-TW" sz="1200" b="1" dirty="0" smtClean="0">
                <a:latin typeface="Times New Roman" panose="02020603050405020304" pitchFamily="18" charset="0"/>
                <a:cs typeface="Times New Roman" panose="02020603050405020304" pitchFamily="18" charset="0"/>
              </a:rPr>
              <a:t>Southern Taiwan)</a:t>
            </a:r>
            <a:endParaRPr lang="zh-TW" altLang="en-US" sz="1200" b="1" dirty="0">
              <a:latin typeface="Times New Roman" panose="02020603050405020304" pitchFamily="18" charset="0"/>
              <a:cs typeface="Times New Roman" panose="02020603050405020304" pitchFamily="18" charset="0"/>
            </a:endParaRPr>
          </a:p>
        </p:txBody>
      </p:sp>
      <p:pic>
        <p:nvPicPr>
          <p:cNvPr id="2050" name="Picture 2" descr="D:\Penny-version2\中央研究所\碩論Penny\計算貢獻量\2006-2015\考慮沉降\新莊(考慮).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4" b="14859"/>
          <a:stretch/>
        </p:blipFill>
        <p:spPr bwMode="auto">
          <a:xfrm>
            <a:off x="1265446" y="548680"/>
            <a:ext cx="741101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enny-version2\中央研究所\碩論Penny\計算貢獻量\2006-2015\考慮沉降\忠明(考慮).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57" b="16462"/>
          <a:stretch/>
        </p:blipFill>
        <p:spPr bwMode="auto">
          <a:xfrm>
            <a:off x="1254286" y="2564904"/>
            <a:ext cx="7422169" cy="1859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enny-version2\中央研究所\碩論Penny\計算貢獻量\2006-2015\考慮沉降\小港(考慮).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690" b="-1"/>
          <a:stretch/>
        </p:blipFill>
        <p:spPr bwMode="auto">
          <a:xfrm>
            <a:off x="1252971" y="4446181"/>
            <a:ext cx="7423484" cy="229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89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395536" y="1268760"/>
            <a:ext cx="8136904" cy="4693593"/>
          </a:xfrm>
          <a:prstGeom prst="rect">
            <a:avLst/>
          </a:prstGeom>
          <a:noFill/>
        </p:spPr>
        <p:txBody>
          <a:bodyPr wrap="square" rtlCol="0">
            <a:spAutoFit/>
          </a:bodyPr>
          <a:lstStyle/>
          <a:p>
            <a:pPr marL="285750"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In order to evaluate the contribution of chemical reactions of LRT and LP pollutants, the present study conducted the following sensitivity tests:</a:t>
            </a:r>
          </a:p>
          <a:p>
            <a:pPr marL="742950" lvl="1"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The base case, all emissions were included.</a:t>
            </a:r>
          </a:p>
          <a:p>
            <a:pPr marL="742950" lvl="1"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The none case, only outside (</a:t>
            </a:r>
            <a:r>
              <a:rPr lang="en-US" altLang="zh-TW" sz="2300" dirty="0">
                <a:latin typeface="Times New Roman" panose="02020603050405020304" pitchFamily="18" charset="0"/>
                <a:cs typeface="Times New Roman" panose="02020603050405020304" pitchFamily="18" charset="0"/>
              </a:rPr>
              <a:t>other than Taiwan</a:t>
            </a:r>
            <a:r>
              <a:rPr lang="en-US" altLang="zh-TW" sz="2300" dirty="0" smtClean="0">
                <a:latin typeface="Times New Roman" panose="02020603050405020304" pitchFamily="18" charset="0"/>
                <a:cs typeface="Times New Roman" panose="02020603050405020304" pitchFamily="18" charset="0"/>
              </a:rPr>
              <a:t>) emissions were included.</a:t>
            </a:r>
          </a:p>
          <a:p>
            <a:pPr marL="742950" lvl="1"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The </a:t>
            </a:r>
            <a:r>
              <a:rPr lang="en-US" altLang="zh-TW" sz="2300" dirty="0" err="1" smtClean="0">
                <a:latin typeface="Times New Roman" panose="02020603050405020304" pitchFamily="18" charset="0"/>
                <a:cs typeface="Times New Roman" panose="02020603050405020304" pitchFamily="18" charset="0"/>
              </a:rPr>
              <a:t>onlybio</a:t>
            </a:r>
            <a:r>
              <a:rPr lang="en-US" altLang="zh-TW" sz="2300" dirty="0" smtClean="0">
                <a:latin typeface="Times New Roman" panose="02020603050405020304" pitchFamily="18" charset="0"/>
                <a:cs typeface="Times New Roman" panose="02020603050405020304" pitchFamily="18" charset="0"/>
              </a:rPr>
              <a:t> case, outside emissions and Taiwan biological emissions were included.</a:t>
            </a:r>
          </a:p>
          <a:p>
            <a:pPr marL="742950" lvl="1"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The </a:t>
            </a:r>
            <a:r>
              <a:rPr lang="en-US" altLang="zh-TW" sz="2300" dirty="0" err="1" smtClean="0">
                <a:latin typeface="Times New Roman" panose="02020603050405020304" pitchFamily="18" charset="0"/>
                <a:cs typeface="Times New Roman" panose="02020603050405020304" pitchFamily="18" charset="0"/>
              </a:rPr>
              <a:t>onlyanthrop</a:t>
            </a:r>
            <a:r>
              <a:rPr lang="en-US" altLang="zh-TW" sz="2300" dirty="0" smtClean="0">
                <a:latin typeface="Times New Roman" panose="02020603050405020304" pitchFamily="18" charset="0"/>
                <a:cs typeface="Times New Roman" panose="02020603050405020304" pitchFamily="18" charset="0"/>
              </a:rPr>
              <a:t> case, </a:t>
            </a:r>
            <a:r>
              <a:rPr lang="en-US" altLang="zh-TW" sz="2300" dirty="0" smtClean="0">
                <a:latin typeface="Times New Roman" panose="02020603050405020304" pitchFamily="18" charset="0"/>
                <a:cs typeface="Times New Roman" panose="02020603050405020304" pitchFamily="18" charset="0"/>
              </a:rPr>
              <a:t>outside </a:t>
            </a:r>
            <a:r>
              <a:rPr lang="en-US" altLang="zh-TW" sz="2300" dirty="0" smtClean="0">
                <a:latin typeface="Times New Roman" panose="02020603050405020304" pitchFamily="18" charset="0"/>
                <a:cs typeface="Times New Roman" panose="02020603050405020304" pitchFamily="18" charset="0"/>
              </a:rPr>
              <a:t>emissions and Taiwan anthropogenic sources were included.</a:t>
            </a:r>
          </a:p>
          <a:p>
            <a:pPr marL="742950" lvl="1" indent="-285750">
              <a:buFont typeface="Arial" panose="020B0604020202020204" pitchFamily="34" charset="0"/>
              <a:buChar char="•"/>
            </a:pPr>
            <a:r>
              <a:rPr lang="en-US" altLang="zh-TW" sz="2300" dirty="0" smtClean="0">
                <a:latin typeface="Times New Roman" panose="02020603050405020304" pitchFamily="18" charset="0"/>
                <a:cs typeface="Times New Roman" panose="02020603050405020304" pitchFamily="18" charset="0"/>
              </a:rPr>
              <a:t>The </a:t>
            </a:r>
            <a:r>
              <a:rPr lang="en-US" altLang="zh-TW" sz="2300" dirty="0" err="1" smtClean="0">
                <a:latin typeface="Times New Roman" panose="02020603050405020304" pitchFamily="18" charset="0"/>
                <a:cs typeface="Times New Roman" panose="02020603050405020304" pitchFamily="18" charset="0"/>
              </a:rPr>
              <a:t>onlyTaiwan</a:t>
            </a:r>
            <a:r>
              <a:rPr lang="en-US" altLang="zh-TW" sz="2300" dirty="0" smtClean="0">
                <a:latin typeface="Times New Roman" panose="02020603050405020304" pitchFamily="18" charset="0"/>
                <a:cs typeface="Times New Roman" panose="02020603050405020304" pitchFamily="18" charset="0"/>
              </a:rPr>
              <a:t> case, only Taiwan emissions were included (hasn’t conducted yet, the boundary conditions would play a role as outside emission. How to avoid such interfere?).</a:t>
            </a:r>
            <a:endParaRPr lang="zh-TW" altLang="en-US" sz="2300"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395536" y="6356176"/>
            <a:ext cx="5940344" cy="369332"/>
          </a:xfrm>
          <a:prstGeom prst="rect">
            <a:avLst/>
          </a:prstGeom>
          <a:noFill/>
        </p:spPr>
        <p:txBody>
          <a:bodyPr wrap="none" rtlCol="0">
            <a:spAutoFit/>
          </a:bodyPr>
          <a:lstStyle/>
          <a:p>
            <a:r>
              <a:rPr lang="en-US" altLang="zh-TW" dirty="0" smtClean="0"/>
              <a:t>The difference contain the contribution of chemical reactions and LP </a:t>
            </a:r>
            <a:endParaRPr lang="zh-TW" altLang="en-US" dirty="0"/>
          </a:p>
        </p:txBody>
      </p:sp>
    </p:spTree>
    <p:extLst>
      <p:ext uri="{BB962C8B-B14F-4D97-AF65-F5344CB8AC3E}">
        <p14:creationId xmlns:p14="http://schemas.microsoft.com/office/powerpoint/2010/main" val="1407921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1"/>
          </p:nvPr>
        </p:nvSpPr>
        <p:spPr>
          <a:xfrm>
            <a:off x="8532440" y="6237312"/>
            <a:ext cx="288032" cy="457200"/>
          </a:xfrm>
        </p:spPr>
        <p:txBody>
          <a:bodyPr/>
          <a:lstStyle/>
          <a:p>
            <a:pPr>
              <a:defRPr/>
            </a:pPr>
            <a:r>
              <a:rPr lang="en-US" altLang="zh-TW" sz="2000" b="1" dirty="0" smtClean="0">
                <a:solidFill>
                  <a:schemeClr val="tx1"/>
                </a:solidFill>
              </a:rPr>
              <a:t>3</a:t>
            </a:r>
          </a:p>
        </p:txBody>
      </p:sp>
      <p:sp>
        <p:nvSpPr>
          <p:cNvPr id="15" name="標題 1"/>
          <p:cNvSpPr>
            <a:spLocks noGrp="1"/>
          </p:cNvSpPr>
          <p:nvPr>
            <p:ph type="title"/>
          </p:nvPr>
        </p:nvSpPr>
        <p:spPr>
          <a:xfrm>
            <a:off x="1835696" y="302741"/>
            <a:ext cx="5830529" cy="883568"/>
          </a:xfrm>
        </p:spPr>
        <p:txBody>
          <a:bodyPr/>
          <a:lstStyle/>
          <a:p>
            <a:r>
              <a:rPr lang="en-US" altLang="zh-TW" sz="4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Motives</a:t>
            </a:r>
            <a:endParaRPr lang="zh-TW" altLang="en-US" sz="4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13"/>
          <p:cNvSpPr>
            <a:spLocks noChangeArrowheads="1"/>
          </p:cNvSpPr>
          <p:nvPr/>
        </p:nvSpPr>
        <p:spPr bwMode="auto">
          <a:xfrm>
            <a:off x="0" y="54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5" name="內容版面配置區 2"/>
          <p:cNvSpPr txBox="1">
            <a:spLocks/>
          </p:cNvSpPr>
          <p:nvPr/>
        </p:nvSpPr>
        <p:spPr>
          <a:xfrm>
            <a:off x="251520" y="1556791"/>
            <a:ext cx="8712968" cy="5050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Is current air quality standard reasonable? What if long-range transport (LRT) accounts for most of air pollutants loading? </a:t>
            </a:r>
          </a:p>
          <a:p>
            <a:pPr fontAlgn="auto">
              <a:spcAft>
                <a:spcPts val="0"/>
              </a:spcAft>
              <a:defRPr/>
            </a:pPr>
            <a:endParaRPr kumimoji="0" lang="en-US" altLang="zh-TW" dirty="0" smtClean="0">
              <a:solidFill>
                <a:schemeClr val="tx1"/>
              </a:solidFill>
              <a:latin typeface="Times New Roman" pitchFamily="18" charset="0"/>
              <a:ea typeface="標楷體" pitchFamily="65" charset="-120"/>
              <a:cs typeface="Times New Roman" pitchFamily="18" charset="0"/>
            </a:endParaRP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To find a acceptable method which can derive the quantity of LRT and local pollution (LP). Since monitoring sites are intensive in Taiwan, making use of long-term (10 years) monitoring datum can reflect more realistic air pollutants loading than air quality modeling do.</a:t>
            </a:r>
          </a:p>
          <a:p>
            <a:pPr fontAlgn="auto">
              <a:spcAft>
                <a:spcPts val="0"/>
              </a:spcAft>
              <a:defRPr/>
            </a:pPr>
            <a:endParaRPr kumimoji="0" lang="en-US" altLang="zh-TW" dirty="0" smtClean="0">
              <a:solidFill>
                <a:schemeClr val="tx1"/>
              </a:solidFill>
              <a:latin typeface="Times New Roman" pitchFamily="18" charset="0"/>
              <a:ea typeface="標楷體" pitchFamily="65" charset="-120"/>
              <a:cs typeface="Times New Roman" pitchFamily="18" charset="0"/>
            </a:endParaRP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Air quality simulations contain uncertainty which includes bias of meteorology, emission, air pollutants chemistry, and numerical computing. Long-term (10 years) simulation costs a lot of human and computing resources.</a:t>
            </a:r>
          </a:p>
          <a:p>
            <a:pPr fontAlgn="auto">
              <a:spcAft>
                <a:spcPts val="0"/>
              </a:spcAft>
              <a:defRPr/>
            </a:pPr>
            <a:endParaRPr kumimoji="0" lang="en-US" altLang="zh-TW" dirty="0">
              <a:solidFill>
                <a:schemeClr val="tx1"/>
              </a:solidFill>
              <a:latin typeface="Times New Roman" pitchFamily="18" charset="0"/>
              <a:ea typeface="標楷體" pitchFamily="65" charset="-120"/>
              <a:cs typeface="Times New Roman" pitchFamily="18" charset="0"/>
            </a:endParaRPr>
          </a:p>
          <a:p>
            <a:pPr fontAlgn="auto">
              <a:spcAft>
                <a:spcPts val="0"/>
              </a:spcAft>
              <a:defRPr/>
            </a:pPr>
            <a:r>
              <a:rPr kumimoji="0" lang="en-US" altLang="zh-TW" dirty="0" smtClean="0">
                <a:solidFill>
                  <a:schemeClr val="tx1"/>
                </a:solidFill>
                <a:latin typeface="Times New Roman" pitchFamily="18" charset="0"/>
                <a:ea typeface="標楷體" pitchFamily="65" charset="-120"/>
                <a:cs typeface="Times New Roman" pitchFamily="18" charset="0"/>
              </a:rPr>
              <a:t>This study use last </a:t>
            </a:r>
            <a:r>
              <a:rPr kumimoji="0" lang="en-US" altLang="zh-TW" b="1" dirty="0" smtClean="0">
                <a:solidFill>
                  <a:srgbClr val="3333FF"/>
                </a:solidFill>
                <a:latin typeface="Times New Roman" pitchFamily="18" charset="0"/>
                <a:ea typeface="標楷體" pitchFamily="65" charset="-120"/>
                <a:cs typeface="Times New Roman" pitchFamily="18" charset="0"/>
              </a:rPr>
              <a:t>10 year monitoring data </a:t>
            </a:r>
            <a:r>
              <a:rPr kumimoji="0" lang="en-US" altLang="zh-TW" dirty="0" smtClean="0">
                <a:solidFill>
                  <a:schemeClr val="tx1"/>
                </a:solidFill>
                <a:latin typeface="Times New Roman" pitchFamily="18" charset="0"/>
                <a:ea typeface="標楷體" pitchFamily="65" charset="-120"/>
                <a:cs typeface="Times New Roman" pitchFamily="18" charset="0"/>
              </a:rPr>
              <a:t>and only </a:t>
            </a:r>
            <a:r>
              <a:rPr kumimoji="0" lang="en-US" altLang="zh-TW" b="1" dirty="0" smtClean="0">
                <a:solidFill>
                  <a:srgbClr val="3333FF"/>
                </a:solidFill>
                <a:latin typeface="Times New Roman" pitchFamily="18" charset="0"/>
                <a:ea typeface="標楷體" pitchFamily="65" charset="-120"/>
                <a:cs typeface="Times New Roman" pitchFamily="18" charset="0"/>
              </a:rPr>
              <a:t>3 month simulation</a:t>
            </a:r>
            <a:r>
              <a:rPr kumimoji="0" lang="en-US" altLang="zh-TW" dirty="0" smtClean="0">
                <a:solidFill>
                  <a:schemeClr val="tx1"/>
                </a:solidFill>
                <a:latin typeface="Times New Roman" pitchFamily="18" charset="0"/>
                <a:ea typeface="標楷體" pitchFamily="65" charset="-120"/>
                <a:cs typeface="Times New Roman" pitchFamily="18" charset="0"/>
              </a:rPr>
              <a:t> to calculate the </a:t>
            </a:r>
            <a:r>
              <a:rPr kumimoji="0" lang="en-US" altLang="zh-TW" dirty="0" smtClean="0">
                <a:solidFill>
                  <a:srgbClr val="FF0000"/>
                </a:solidFill>
                <a:latin typeface="Times New Roman" pitchFamily="18" charset="0"/>
                <a:ea typeface="標楷體" pitchFamily="65" charset="-120"/>
                <a:cs typeface="Times New Roman" pitchFamily="18" charset="0"/>
              </a:rPr>
              <a:t>contribution of LRT and LP </a:t>
            </a:r>
            <a:r>
              <a:rPr kumimoji="0" lang="en-US" altLang="zh-TW" dirty="0" smtClean="0">
                <a:solidFill>
                  <a:schemeClr val="tx1"/>
                </a:solidFill>
                <a:latin typeface="Times New Roman" pitchFamily="18" charset="0"/>
                <a:ea typeface="標楷體" pitchFamily="65" charset="-120"/>
                <a:cs typeface="Times New Roman" pitchFamily="18" charset="0"/>
              </a:rPr>
              <a:t>in cities in Taiwan. </a:t>
            </a:r>
            <a:endParaRPr kumimoji="0" lang="en-US" altLang="zh-TW" dirty="0">
              <a:solidFill>
                <a:schemeClr val="tx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695709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08" y="485914"/>
            <a:ext cx="3838162" cy="4967032"/>
          </a:xfrm>
          <a:prstGeom prst="rect">
            <a:avLst/>
          </a:prstGeom>
        </p:spPr>
      </p:pic>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611560" y="918637"/>
            <a:ext cx="3382401"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2010/1/13 19Z LRT-event</a:t>
            </a:r>
            <a:endParaRPr lang="zh-TW" altLang="en-US" sz="2400"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253" y="827881"/>
            <a:ext cx="3126989" cy="2183407"/>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337" y="2589820"/>
            <a:ext cx="3126989" cy="2183407"/>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7932" y="4347423"/>
            <a:ext cx="3126989" cy="2183407"/>
          </a:xfrm>
          <a:prstGeom prst="rect">
            <a:avLst/>
          </a:prstGeom>
        </p:spPr>
      </p:pic>
      <p:sp>
        <p:nvSpPr>
          <p:cNvPr id="9" name="文字方塊 8"/>
          <p:cNvSpPr txBox="1"/>
          <p:nvPr/>
        </p:nvSpPr>
        <p:spPr>
          <a:xfrm>
            <a:off x="-104180" y="4437112"/>
            <a:ext cx="4652922" cy="2585323"/>
          </a:xfrm>
          <a:prstGeom prst="rect">
            <a:avLst/>
          </a:prstGeom>
          <a:noFill/>
        </p:spPr>
        <p:txBody>
          <a:bodyPr wrap="square" rtlCol="0">
            <a:spAutoFit/>
          </a:bodyPr>
          <a:lstStyle/>
          <a:p>
            <a:pPr marL="180975" indent="-180975">
              <a:buFont typeface="Arial" panose="020B0604020202020204" pitchFamily="34" charset="0"/>
              <a:buChar char="•"/>
            </a:pPr>
            <a:r>
              <a:rPr lang="en-US" altLang="zh-TW" dirty="0" smtClean="0"/>
              <a:t>The LRT plume arrived at northern Taiwan around 15:00 pm</a:t>
            </a:r>
          </a:p>
          <a:p>
            <a:pPr marL="180975" indent="-180975">
              <a:buFont typeface="Arial" panose="020B0604020202020204" pitchFamily="34" charset="0"/>
              <a:buChar char="•"/>
            </a:pPr>
            <a:r>
              <a:rPr lang="en-US" altLang="zh-TW" dirty="0"/>
              <a:t>The difference </a:t>
            </a:r>
            <a:r>
              <a:rPr lang="en-US" altLang="zh-TW" dirty="0" smtClean="0"/>
              <a:t>contained </a:t>
            </a:r>
            <a:r>
              <a:rPr lang="en-US" altLang="zh-TW" dirty="0"/>
              <a:t>the contribution of chemical reactions and </a:t>
            </a:r>
            <a:r>
              <a:rPr lang="en-US" altLang="zh-TW" dirty="0" smtClean="0"/>
              <a:t>LP</a:t>
            </a:r>
          </a:p>
          <a:p>
            <a:pPr marL="180975" indent="-180975">
              <a:buFont typeface="Arial" panose="020B0604020202020204" pitchFamily="34" charset="0"/>
              <a:buChar char="•"/>
            </a:pPr>
            <a:r>
              <a:rPr lang="en-US" altLang="zh-TW" dirty="0" smtClean="0"/>
              <a:t>The proportion of LP gradually increased at southern Taiwan.</a:t>
            </a:r>
          </a:p>
          <a:p>
            <a:pPr marL="180975" indent="-180975">
              <a:buFont typeface="Arial" panose="020B0604020202020204" pitchFamily="34" charset="0"/>
              <a:buChar char="•"/>
            </a:pPr>
            <a:r>
              <a:rPr lang="en-US" altLang="zh-TW" dirty="0"/>
              <a:t>The biogenic sources nearly did not participate in the chemical reactions. </a:t>
            </a:r>
          </a:p>
          <a:p>
            <a:pPr marL="285750" indent="-285750">
              <a:buFont typeface="Arial" panose="020B0604020202020204" pitchFamily="34" charset="0"/>
              <a:buChar char="•"/>
            </a:pPr>
            <a:endParaRPr lang="zh-TW" altLang="en-US" dirty="0"/>
          </a:p>
        </p:txBody>
      </p:sp>
      <p:cxnSp>
        <p:nvCxnSpPr>
          <p:cNvPr id="11" name="直線接點 10"/>
          <p:cNvCxnSpPr/>
          <p:nvPr/>
        </p:nvCxnSpPr>
        <p:spPr>
          <a:xfrm>
            <a:off x="7164288" y="1556792"/>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7164288" y="242088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5" idx="3"/>
          </p:cNvCxnSpPr>
          <p:nvPr/>
        </p:nvCxnSpPr>
        <p:spPr>
          <a:xfrm flipV="1">
            <a:off x="7725242" y="1556792"/>
            <a:ext cx="0" cy="36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H="1">
            <a:off x="7720403" y="2132856"/>
            <a:ext cx="4839"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560840" y="1841555"/>
            <a:ext cx="1691680" cy="307777"/>
          </a:xfrm>
          <a:prstGeom prst="rect">
            <a:avLst/>
          </a:prstGeom>
          <a:noFill/>
        </p:spPr>
        <p:txBody>
          <a:bodyPr wrap="square" lIns="0" rIns="0" rtlCol="0">
            <a:spAutoFit/>
          </a:bodyPr>
          <a:lstStyle/>
          <a:p>
            <a:r>
              <a:rPr lang="en-US" altLang="zh-TW" sz="1400" dirty="0" smtClean="0"/>
              <a:t>Chemical reactions &amp; LP</a:t>
            </a:r>
            <a:endParaRPr lang="zh-TW" altLang="en-US" sz="1400" dirty="0"/>
          </a:p>
        </p:txBody>
      </p:sp>
      <p:sp>
        <p:nvSpPr>
          <p:cNvPr id="7" name="向下箭號 6"/>
          <p:cNvSpPr/>
          <p:nvPr/>
        </p:nvSpPr>
        <p:spPr>
          <a:xfrm rot="10800000">
            <a:off x="5753624" y="5685529"/>
            <a:ext cx="72008" cy="2195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下箭號 18"/>
          <p:cNvSpPr/>
          <p:nvPr/>
        </p:nvSpPr>
        <p:spPr>
          <a:xfrm rot="10800000">
            <a:off x="5736045" y="3721226"/>
            <a:ext cx="72008" cy="2195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rot="10800000">
            <a:off x="5745900" y="2392424"/>
            <a:ext cx="72008" cy="2195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93535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323528" y="5669766"/>
            <a:ext cx="8065020" cy="923330"/>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t>The LRT O</a:t>
            </a:r>
            <a:r>
              <a:rPr lang="en-US" altLang="zh-TW" baseline="-25000" dirty="0" smtClean="0"/>
              <a:t>3</a:t>
            </a:r>
            <a:r>
              <a:rPr lang="en-US" altLang="zh-TW" dirty="0" smtClean="0"/>
              <a:t> was obviously titrated by the local NO during the nighttime.</a:t>
            </a:r>
          </a:p>
          <a:p>
            <a:pPr marL="285750" indent="-285750">
              <a:buFont typeface="Arial" panose="020B0604020202020204" pitchFamily="34" charset="0"/>
              <a:buChar char="•"/>
            </a:pPr>
            <a:r>
              <a:rPr lang="en-US" altLang="zh-TW" dirty="0" smtClean="0"/>
              <a:t>The trend of NH</a:t>
            </a:r>
            <a:r>
              <a:rPr lang="en-US" altLang="zh-TW" baseline="-25000" dirty="0" smtClean="0"/>
              <a:t>4</a:t>
            </a:r>
            <a:r>
              <a:rPr lang="en-US" altLang="zh-TW" baseline="30000" dirty="0" smtClean="0"/>
              <a:t>+</a:t>
            </a:r>
            <a:r>
              <a:rPr lang="en-US" altLang="zh-TW" dirty="0" smtClean="0"/>
              <a:t> is very similar to NO</a:t>
            </a:r>
            <a:r>
              <a:rPr lang="en-US" altLang="zh-TW" baseline="-25000" dirty="0" smtClean="0"/>
              <a:t>3</a:t>
            </a:r>
            <a:r>
              <a:rPr lang="en-US" altLang="zh-TW" baseline="30000" dirty="0" smtClean="0"/>
              <a:t>-</a:t>
            </a:r>
            <a:r>
              <a:rPr lang="en-US" altLang="zh-TW" dirty="0" smtClean="0"/>
              <a:t>.</a:t>
            </a:r>
          </a:p>
          <a:p>
            <a:pPr marL="285750" indent="-285750">
              <a:buFont typeface="Arial" panose="020B0604020202020204" pitchFamily="34" charset="0"/>
              <a:buChar char="•"/>
            </a:pPr>
            <a:r>
              <a:rPr lang="en-US" altLang="zh-TW" dirty="0" smtClean="0"/>
              <a:t>The trend of Carbons (OC, EC, CO, VOC) are very similar, emitted by vehicles. </a:t>
            </a:r>
            <a:endParaRPr lang="zh-TW"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5" y="1614480"/>
            <a:ext cx="3126989" cy="2183407"/>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7" y="3450533"/>
            <a:ext cx="3126989" cy="2183407"/>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4842" y="1614479"/>
            <a:ext cx="3126989" cy="2183407"/>
          </a:xfrm>
          <a:prstGeom prst="rect">
            <a:avLst/>
          </a:prstGeom>
        </p:spPr>
      </p:pic>
      <p:sp>
        <p:nvSpPr>
          <p:cNvPr id="12" name="文字方塊 11"/>
          <p:cNvSpPr txBox="1"/>
          <p:nvPr/>
        </p:nvSpPr>
        <p:spPr>
          <a:xfrm>
            <a:off x="611560" y="918637"/>
            <a:ext cx="3382401"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2010/1/13 19Z LRT-event</a:t>
            </a:r>
            <a:endParaRPr lang="zh-TW" altLang="en-US" sz="2400" dirty="0">
              <a:latin typeface="Times New Roman" panose="02020603050405020304" pitchFamily="18" charset="0"/>
              <a:cs typeface="Times New Roman" panose="02020603050405020304" pitchFamily="18" charset="0"/>
            </a:endParaRPr>
          </a:p>
        </p:txBody>
      </p:sp>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7009" y="1650306"/>
            <a:ext cx="3126989" cy="2183407"/>
          </a:xfrm>
          <a:prstGeom prst="rect">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409" y="3450531"/>
            <a:ext cx="3126989" cy="2183407"/>
          </a:xfrm>
          <a:prstGeom prst="rect">
            <a:avLst/>
          </a:prstGeom>
        </p:spPr>
      </p:pic>
      <p:pic>
        <p:nvPicPr>
          <p:cNvPr id="16" name="圖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9187" y="3429302"/>
            <a:ext cx="3126989" cy="2183407"/>
          </a:xfrm>
          <a:prstGeom prst="rect">
            <a:avLst/>
          </a:prstGeom>
        </p:spPr>
      </p:pic>
    </p:spTree>
    <p:extLst>
      <p:ext uri="{BB962C8B-B14F-4D97-AF65-F5344CB8AC3E}">
        <p14:creationId xmlns:p14="http://schemas.microsoft.com/office/powerpoint/2010/main" val="160984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10" y="1485044"/>
            <a:ext cx="3126989" cy="2183407"/>
          </a:xfrm>
          <a:prstGeom prst="rect">
            <a:avLst/>
          </a:prstGeom>
        </p:spPr>
      </p:pic>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390343" y="5894511"/>
            <a:ext cx="8065020" cy="646331"/>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t>The local SO</a:t>
            </a:r>
            <a:r>
              <a:rPr lang="en-US" altLang="zh-TW" baseline="-25000" dirty="0" smtClean="0"/>
              <a:t>2</a:t>
            </a:r>
            <a:r>
              <a:rPr lang="en-US" altLang="zh-TW" dirty="0" smtClean="0"/>
              <a:t> sources have little impact in the additional contribution of difference contain the contribution of chemical reactions and LP</a:t>
            </a:r>
          </a:p>
        </p:txBody>
      </p:sp>
      <p:sp>
        <p:nvSpPr>
          <p:cNvPr id="10" name="文字方塊 9"/>
          <p:cNvSpPr txBox="1"/>
          <p:nvPr/>
        </p:nvSpPr>
        <p:spPr>
          <a:xfrm>
            <a:off x="611560" y="918637"/>
            <a:ext cx="3382401"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2010/1/13 19Z LRT-event</a:t>
            </a:r>
            <a:endParaRPr lang="zh-TW" altLang="en-US" sz="2400" dirty="0">
              <a:latin typeface="Times New Roman" panose="02020603050405020304" pitchFamily="18" charset="0"/>
              <a:cs typeface="Times New Roman" panose="02020603050405020304" pitchFamily="18" charset="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219" y="1494701"/>
            <a:ext cx="3126989" cy="2183407"/>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321152"/>
            <a:ext cx="3126989" cy="2183407"/>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4105" y="3311530"/>
            <a:ext cx="3126989" cy="2183407"/>
          </a:xfrm>
          <a:prstGeom prst="rect">
            <a:avLst/>
          </a:prstGeom>
        </p:spPr>
      </p:pic>
    </p:spTree>
    <p:extLst>
      <p:ext uri="{BB962C8B-B14F-4D97-AF65-F5344CB8AC3E}">
        <p14:creationId xmlns:p14="http://schemas.microsoft.com/office/powerpoint/2010/main" val="3520778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865" y="29385"/>
            <a:ext cx="3126989" cy="2183407"/>
          </a:xfrm>
          <a:prstGeom prst="rect">
            <a:avLst/>
          </a:prstGeom>
        </p:spPr>
      </p:pic>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9" y="0"/>
            <a:ext cx="3126989" cy="2183407"/>
          </a:xfrm>
          <a:prstGeom prst="rect">
            <a:avLst/>
          </a:prstGeom>
        </p:spPr>
      </p:pic>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7" name="文字方塊 6"/>
          <p:cNvSpPr txBox="1"/>
          <p:nvPr/>
        </p:nvSpPr>
        <p:spPr>
          <a:xfrm>
            <a:off x="0" y="5894511"/>
            <a:ext cx="9108504" cy="923330"/>
          </a:xfrm>
          <a:prstGeom prst="rect">
            <a:avLst/>
          </a:prstGeom>
          <a:noFill/>
        </p:spPr>
        <p:txBody>
          <a:bodyPr wrap="square" rtlCol="0">
            <a:spAutoFit/>
          </a:bodyPr>
          <a:lstStyle/>
          <a:p>
            <a:pPr marL="177800" indent="-177800">
              <a:buFont typeface="Arial" panose="020B0604020202020204" pitchFamily="34" charset="0"/>
              <a:buChar char="•"/>
            </a:pPr>
            <a:r>
              <a:rPr lang="en-US" altLang="zh-TW" dirty="0" smtClean="0"/>
              <a:t>The local NOx is the cause of additional PM</a:t>
            </a:r>
            <a:r>
              <a:rPr lang="en-US" altLang="zh-TW" baseline="-25000" dirty="0" smtClean="0"/>
              <a:t>2.5</a:t>
            </a:r>
            <a:r>
              <a:rPr lang="en-US" altLang="zh-TW" dirty="0" smtClean="0"/>
              <a:t> (the difference of scenarios with/without local pollutions)</a:t>
            </a:r>
          </a:p>
          <a:p>
            <a:pPr marL="177800" indent="-177800">
              <a:buFont typeface="Arial" panose="020B0604020202020204" pitchFamily="34" charset="0"/>
              <a:buChar char="•"/>
            </a:pPr>
            <a:r>
              <a:rPr lang="en-US" altLang="zh-TW" dirty="0" smtClean="0"/>
              <a:t>The HNO</a:t>
            </a:r>
            <a:r>
              <a:rPr lang="en-US" altLang="zh-TW" baseline="-25000" dirty="0" smtClean="0"/>
              <a:t>3</a:t>
            </a:r>
            <a:r>
              <a:rPr lang="en-US" altLang="zh-TW" dirty="0" smtClean="0"/>
              <a:t> in the LRT plume is consumed very quickly once the LRT plume arrived at Taiwan. </a:t>
            </a:r>
          </a:p>
          <a:p>
            <a:pPr marL="177800" indent="-177800">
              <a:buFont typeface="Arial" panose="020B0604020202020204" pitchFamily="34" charset="0"/>
              <a:buChar char="•"/>
            </a:pPr>
            <a:r>
              <a:rPr lang="en-US" altLang="zh-TW" dirty="0" smtClean="0"/>
              <a:t>The local NH3 is abundant all along the path of transport (western cities).</a:t>
            </a:r>
            <a:endParaRPr lang="zh-TW" altLang="en-US" dirty="0"/>
          </a:p>
        </p:txBody>
      </p:sp>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75" y="1861191"/>
            <a:ext cx="3126989" cy="2183407"/>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5" y="3652334"/>
            <a:ext cx="3126989" cy="2183407"/>
          </a:xfrm>
          <a:prstGeom prst="rect">
            <a:avLst/>
          </a:prstGeom>
        </p:spPr>
      </p:pic>
      <p:pic>
        <p:nvPicPr>
          <p:cNvPr id="16" name="圖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5035" y="1872775"/>
            <a:ext cx="3126989" cy="2183407"/>
          </a:xfrm>
          <a:prstGeom prst="rect">
            <a:avLst/>
          </a:prstGeom>
        </p:spPr>
      </p:pic>
      <p:pic>
        <p:nvPicPr>
          <p:cNvPr id="14" name="圖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5034" y="3652334"/>
            <a:ext cx="3126989" cy="2183407"/>
          </a:xfrm>
          <a:prstGeom prst="rect">
            <a:avLst/>
          </a:prstGeom>
        </p:spPr>
      </p:pic>
      <p:pic>
        <p:nvPicPr>
          <p:cNvPr id="15" name="圖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7393" y="1861190"/>
            <a:ext cx="3126989" cy="2183407"/>
          </a:xfrm>
          <a:prstGeom prst="rect">
            <a:avLst/>
          </a:prstGeom>
        </p:spPr>
      </p:pic>
      <p:pic>
        <p:nvPicPr>
          <p:cNvPr id="18" name="圖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0426" y="3693865"/>
            <a:ext cx="3126989" cy="2183407"/>
          </a:xfrm>
          <a:prstGeom prst="rect">
            <a:avLst/>
          </a:prstGeom>
        </p:spPr>
      </p:pic>
    </p:spTree>
    <p:extLst>
      <p:ext uri="{BB962C8B-B14F-4D97-AF65-F5344CB8AC3E}">
        <p14:creationId xmlns:p14="http://schemas.microsoft.com/office/powerpoint/2010/main" val="11212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202" y="1502837"/>
            <a:ext cx="3126989" cy="2183407"/>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6" y="1494701"/>
            <a:ext cx="3126989" cy="2183407"/>
          </a:xfrm>
          <a:prstGeom prst="rect">
            <a:avLst/>
          </a:prstGeom>
        </p:spPr>
      </p:pic>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53270" y="5436846"/>
            <a:ext cx="8065020"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t>The difference contain the contribution of chemical reactions and LP.</a:t>
            </a:r>
          </a:p>
          <a:p>
            <a:pPr marL="285750" indent="-285750">
              <a:buFont typeface="Arial" panose="020B0604020202020204" pitchFamily="34" charset="0"/>
              <a:buChar char="•"/>
            </a:pPr>
            <a:r>
              <a:rPr lang="en-US" altLang="zh-TW" dirty="0" smtClean="0"/>
              <a:t>The OC mainly consists of anthropogenic primary organic carbon, SOA is minor.</a:t>
            </a:r>
          </a:p>
          <a:p>
            <a:pPr marL="285750" indent="-285750">
              <a:buFont typeface="Arial" panose="020B0604020202020204" pitchFamily="34" charset="0"/>
              <a:buChar char="•"/>
            </a:pPr>
            <a:r>
              <a:rPr lang="en-US" altLang="zh-TW" dirty="0" smtClean="0"/>
              <a:t>Mostly, anthropogenic </a:t>
            </a:r>
            <a:r>
              <a:rPr lang="en-US" altLang="zh-TW" dirty="0"/>
              <a:t>sources reacts with LRT pollutants</a:t>
            </a:r>
            <a:r>
              <a:rPr lang="en-US" altLang="zh-TW" dirty="0" smtClean="0"/>
              <a:t>. The biogenic sources nearly did not participate in the chemical reactions.</a:t>
            </a:r>
            <a:endParaRPr lang="zh-TW" altLang="en-US" dirty="0"/>
          </a:p>
          <a:p>
            <a:pPr marL="285750" indent="-285750">
              <a:buFont typeface="Arial" panose="020B0604020202020204" pitchFamily="34" charset="0"/>
              <a:buChar char="•"/>
            </a:pPr>
            <a:endParaRPr lang="zh-TW" altLang="en-US" dirty="0"/>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75" y="3268967"/>
            <a:ext cx="3126989" cy="2183407"/>
          </a:xfrm>
          <a:prstGeom prst="rect">
            <a:avLst/>
          </a:prstGeom>
        </p:spPr>
      </p:pic>
      <p:sp>
        <p:nvSpPr>
          <p:cNvPr id="12" name="文字方塊 11"/>
          <p:cNvSpPr txBox="1"/>
          <p:nvPr/>
        </p:nvSpPr>
        <p:spPr>
          <a:xfrm>
            <a:off x="611560" y="918637"/>
            <a:ext cx="3382401"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2010/1/13 19Z LRT-event</a:t>
            </a:r>
            <a:endParaRPr lang="zh-TW" altLang="en-US" sz="2400" dirty="0">
              <a:latin typeface="Times New Roman" panose="02020603050405020304" pitchFamily="18" charset="0"/>
              <a:cs typeface="Times New Roman" panose="02020603050405020304" pitchFamily="18" charset="0"/>
            </a:endParaRPr>
          </a:p>
        </p:txBody>
      </p:sp>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201" y="3260831"/>
            <a:ext cx="3126989" cy="2183407"/>
          </a:xfrm>
          <a:prstGeom prst="rect">
            <a:avLst/>
          </a:prstGeom>
        </p:spPr>
      </p:pic>
    </p:spTree>
    <p:extLst>
      <p:ext uri="{BB962C8B-B14F-4D97-AF65-F5344CB8AC3E}">
        <p14:creationId xmlns:p14="http://schemas.microsoft.com/office/powerpoint/2010/main" val="4098426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2000684" y="1336470"/>
            <a:ext cx="1636987" cy="461665"/>
          </a:xfrm>
          <a:prstGeom prst="rect">
            <a:avLst/>
          </a:prstGeom>
          <a:solidFill>
            <a:srgbClr val="00B0F0">
              <a:alpha val="58000"/>
            </a:srgbClr>
          </a:solidFill>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Base - none</a:t>
            </a:r>
            <a:endParaRPr lang="zh-TW" altLang="en-US" sz="2400" dirty="0">
              <a:latin typeface="Times New Roman" panose="02020603050405020304" pitchFamily="18" charset="0"/>
              <a:cs typeface="Times New Roman" panose="02020603050405020304" pitchFamily="18" charset="0"/>
            </a:endParaRPr>
          </a:p>
        </p:txBody>
      </p:sp>
      <p:sp>
        <p:nvSpPr>
          <p:cNvPr id="8" name="矩形 7"/>
          <p:cNvSpPr/>
          <p:nvPr/>
        </p:nvSpPr>
        <p:spPr>
          <a:xfrm>
            <a:off x="4427984" y="1336469"/>
            <a:ext cx="3299301" cy="461665"/>
          </a:xfrm>
          <a:prstGeom prst="rect">
            <a:avLst/>
          </a:prstGeom>
          <a:solidFill>
            <a:srgbClr val="FFFF00">
              <a:alpha val="53000"/>
            </a:srgbClr>
          </a:solidFill>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Chemical reactions &amp; LP</a:t>
            </a:r>
            <a:endParaRPr lang="zh-TW" altLang="en-US" sz="2400" dirty="0">
              <a:latin typeface="Times New Roman" panose="02020603050405020304" pitchFamily="18" charset="0"/>
              <a:cs typeface="Times New Roman" panose="02020603050405020304" pitchFamily="18" charset="0"/>
            </a:endParaRPr>
          </a:p>
        </p:txBody>
      </p:sp>
      <p:sp>
        <p:nvSpPr>
          <p:cNvPr id="2" name="橢圓 1"/>
          <p:cNvSpPr/>
          <p:nvPr/>
        </p:nvSpPr>
        <p:spPr>
          <a:xfrm>
            <a:off x="395536" y="2060298"/>
            <a:ext cx="4248472" cy="4277251"/>
          </a:xfrm>
          <a:prstGeom prst="ellipse">
            <a:avLst/>
          </a:prstGeom>
          <a:solidFill>
            <a:srgbClr val="00B0F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橢圓 2"/>
          <p:cNvSpPr/>
          <p:nvPr/>
        </p:nvSpPr>
        <p:spPr>
          <a:xfrm>
            <a:off x="4823520" y="2090779"/>
            <a:ext cx="4320480" cy="4032998"/>
          </a:xfrm>
          <a:prstGeom prst="ellipse">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400600" y="2110108"/>
            <a:ext cx="3707904" cy="4032998"/>
          </a:xfrm>
          <a:prstGeom prst="ellipse">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132717" y="1336469"/>
            <a:ext cx="543739" cy="461665"/>
          </a:xfrm>
          <a:prstGeom prst="rect">
            <a:avLst/>
          </a:prstGeom>
          <a:solidFill>
            <a:srgbClr val="FFC000">
              <a:alpha val="53000"/>
            </a:srgbClr>
          </a:solidFill>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LP</a:t>
            </a:r>
            <a:endParaRPr lang="zh-TW" altLang="en-US" sz="2400"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4933056" y="3784112"/>
            <a:ext cx="576064" cy="646331"/>
          </a:xfrm>
          <a:prstGeom prst="rect">
            <a:avLst/>
          </a:prstGeom>
          <a:noFill/>
        </p:spPr>
        <p:txBody>
          <a:bodyPr wrap="square" rtlCol="0">
            <a:spAutoFit/>
          </a:bodyPr>
          <a:lstStyle/>
          <a:p>
            <a:r>
              <a:rPr lang="en-US" altLang="zh-TW" sz="3600" b="1" dirty="0" smtClean="0"/>
              <a:t>?</a:t>
            </a:r>
            <a:endParaRPr lang="zh-TW" altLang="en-US" sz="3600" b="1" dirty="0"/>
          </a:p>
        </p:txBody>
      </p:sp>
    </p:spTree>
    <p:extLst>
      <p:ext uri="{BB962C8B-B14F-4D97-AF65-F5344CB8AC3E}">
        <p14:creationId xmlns:p14="http://schemas.microsoft.com/office/powerpoint/2010/main" val="1846866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2"/>
          <p:cNvSpPr txBox="1">
            <a:spLocks/>
          </p:cNvSpPr>
          <p:nvPr/>
        </p:nvSpPr>
        <p:spPr>
          <a:xfrm>
            <a:off x="8676456" y="6356176"/>
            <a:ext cx="432048" cy="457200"/>
          </a:xfrm>
          <a:prstGeom prst="rect">
            <a:avLst/>
          </a:prstGeom>
        </p:spPr>
        <p:txBody>
          <a:bodyPr vert="horz" lIns="45720" tIns="45720" rIns="91440" bIns="45720" rtlCol="0" anchor="ctr"/>
          <a:lstStyle>
            <a:defPPr>
              <a:defRPr lang="zh-TW"/>
            </a:defPPr>
            <a:lvl1pPr algn="l" rtl="0" eaLnBrk="0" fontAlgn="base" hangingPunct="0">
              <a:spcBef>
                <a:spcPct val="0"/>
              </a:spcBef>
              <a:spcAft>
                <a:spcPct val="0"/>
              </a:spcAft>
              <a:defRPr kumimoji="1" sz="1200" kern="1200">
                <a:solidFill>
                  <a:schemeClr val="tx1">
                    <a:lumMod val="65000"/>
                    <a:lumOff val="35000"/>
                  </a:schemeClr>
                </a:solidFill>
                <a:latin typeface="Century Gothic"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19</a:t>
            </a:r>
            <a:endParaRPr lang="zh-TW" altLang="en-US" sz="2000" b="1" dirty="0">
              <a:solidFill>
                <a:schemeClr val="tx1"/>
              </a:solidFill>
            </a:endParaRPr>
          </a:p>
        </p:txBody>
      </p:sp>
      <p:sp>
        <p:nvSpPr>
          <p:cNvPr id="13" name="標題 1"/>
          <p:cNvSpPr>
            <a:spLocks noGrp="1"/>
          </p:cNvSpPr>
          <p:nvPr>
            <p:ph type="title"/>
          </p:nvPr>
        </p:nvSpPr>
        <p:spPr>
          <a:xfrm>
            <a:off x="12675" y="404664"/>
            <a:ext cx="9131325" cy="576064"/>
          </a:xfrm>
        </p:spPr>
        <p:txBody>
          <a:bodyPr/>
          <a:lstStyle/>
          <a:p>
            <a: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3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33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The chemical reactions of LRT and LP pollutants </a:t>
            </a:r>
            <a:endParaRPr lang="zh-TW" altLang="en-US" sz="33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7052"/>
            <a:ext cx="3789045" cy="4903470"/>
          </a:xfrm>
          <a:prstGeom prst="rect">
            <a:avLst/>
          </a:prstGeom>
        </p:spPr>
      </p:pic>
      <p:sp>
        <p:nvSpPr>
          <p:cNvPr id="5" name="矩形 4"/>
          <p:cNvSpPr/>
          <p:nvPr/>
        </p:nvSpPr>
        <p:spPr>
          <a:xfrm>
            <a:off x="475602" y="1075985"/>
            <a:ext cx="3759106" cy="461665"/>
          </a:xfrm>
          <a:prstGeom prst="rect">
            <a:avLst/>
          </a:prstGeom>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2010/1/26 04Z LRT-ordinary</a:t>
            </a:r>
            <a:endParaRPr lang="zh-TW" altLang="en-US" sz="2400" dirty="0">
              <a:latin typeface="Times New Roman" panose="02020603050405020304" pitchFamily="18" charset="0"/>
              <a:cs typeface="Times New Roman" panose="02020603050405020304" pitchFamily="18" charset="0"/>
            </a:endParaRPr>
          </a:p>
        </p:txBody>
      </p:sp>
      <p:sp>
        <p:nvSpPr>
          <p:cNvPr id="8" name="矩形 7"/>
          <p:cNvSpPr/>
          <p:nvPr/>
        </p:nvSpPr>
        <p:spPr>
          <a:xfrm>
            <a:off x="4788024" y="1075985"/>
            <a:ext cx="3630096" cy="461665"/>
          </a:xfrm>
          <a:prstGeom prst="rect">
            <a:avLst/>
          </a:prstGeom>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2010/2/26 04Z LRT/LP mix</a:t>
            </a:r>
            <a:endParaRPr lang="zh-TW" altLang="en-US" sz="2400"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103135" y="5017115"/>
            <a:ext cx="8263146" cy="147732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smtClean="0"/>
              <a:t>The difference between LRT-event and LRT ordinary cases is little but considerable for LRT plume arrived at Taiwan at different time, like daytime or nighttime, the chemical reactions processes are different.</a:t>
            </a:r>
          </a:p>
          <a:p>
            <a:pPr marL="285750" indent="-285750">
              <a:buFont typeface="Arial" panose="020B0604020202020204" pitchFamily="34" charset="0"/>
              <a:buChar char="•"/>
            </a:pPr>
            <a:r>
              <a:rPr lang="en-US" altLang="zh-TW" dirty="0" smtClean="0"/>
              <a:t>The prevailing wind speed for LRT/LP mix cases is less than the LRT-event and LRT-ordinary cases. This means the LRT pollutants have more time to react with LP pollutants.</a:t>
            </a:r>
            <a:endParaRPr lang="zh-TW" altLang="en-US" dirty="0"/>
          </a:p>
        </p:txBody>
      </p:sp>
      <p:sp>
        <p:nvSpPr>
          <p:cNvPr id="2" name="文字方塊 1"/>
          <p:cNvSpPr txBox="1"/>
          <p:nvPr/>
        </p:nvSpPr>
        <p:spPr>
          <a:xfrm>
            <a:off x="4900394" y="2681741"/>
            <a:ext cx="3405356" cy="461665"/>
          </a:xfrm>
          <a:prstGeom prst="rect">
            <a:avLst/>
          </a:prstGeom>
          <a:noFill/>
        </p:spPr>
        <p:txBody>
          <a:bodyPr wrap="none" rtlCol="0">
            <a:spAutoFit/>
          </a:bodyPr>
          <a:lstStyle/>
          <a:p>
            <a:r>
              <a:rPr lang="en-US" altLang="zh-TW" sz="2400" b="1" dirty="0" smtClean="0">
                <a:solidFill>
                  <a:srgbClr val="FF0000"/>
                </a:solidFill>
              </a:rPr>
              <a:t>More cases </a:t>
            </a:r>
            <a:r>
              <a:rPr lang="en-US" altLang="zh-TW" sz="2400" b="1" dirty="0" smtClean="0">
                <a:solidFill>
                  <a:srgbClr val="FF0000"/>
                </a:solidFill>
              </a:rPr>
              <a:t>are analyzed.</a:t>
            </a:r>
            <a:endParaRPr lang="zh-TW" altLang="en-US" sz="2400" b="1" dirty="0">
              <a:solidFill>
                <a:srgbClr val="FF0000"/>
              </a:solidFill>
            </a:endParaRPr>
          </a:p>
        </p:txBody>
      </p:sp>
    </p:spTree>
    <p:extLst>
      <p:ext uri="{BB962C8B-B14F-4D97-AF65-F5344CB8AC3E}">
        <p14:creationId xmlns:p14="http://schemas.microsoft.com/office/powerpoint/2010/main" val="3077426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412776"/>
            <a:ext cx="8640960" cy="4700892"/>
          </a:xfrm>
        </p:spPr>
        <p:txBody>
          <a:bodyPr>
            <a:normAutofit lnSpcReduction="10000"/>
          </a:bodyPr>
          <a:lstStyle/>
          <a:p>
            <a:r>
              <a:rPr lang="en-US" altLang="zh-TW" dirty="0" smtClean="0">
                <a:solidFill>
                  <a:schemeClr val="tx1"/>
                </a:solidFill>
                <a:latin typeface="Times New Roman" panose="02020603050405020304" pitchFamily="18" charset="0"/>
                <a:cs typeface="Times New Roman" panose="02020603050405020304" pitchFamily="18" charset="0"/>
              </a:rPr>
              <a:t>Under </a:t>
            </a:r>
            <a:r>
              <a:rPr lang="en-US" altLang="zh-TW" dirty="0">
                <a:solidFill>
                  <a:schemeClr val="tx1"/>
                </a:solidFill>
                <a:latin typeface="Times New Roman" panose="02020603050405020304" pitchFamily="18" charset="0"/>
                <a:cs typeface="Times New Roman" panose="02020603050405020304" pitchFamily="18" charset="0"/>
              </a:rPr>
              <a:t>northeast </a:t>
            </a:r>
            <a:r>
              <a:rPr lang="en-US" altLang="zh-TW" dirty="0" smtClean="0">
                <a:solidFill>
                  <a:schemeClr val="tx1"/>
                </a:solidFill>
                <a:latin typeface="Times New Roman" panose="02020603050405020304" pitchFamily="18" charset="0"/>
                <a:cs typeface="Times New Roman" panose="02020603050405020304" pitchFamily="18" charset="0"/>
              </a:rPr>
              <a:t>wind and modified situation, </a:t>
            </a:r>
            <a:r>
              <a:rPr lang="en-US" altLang="zh-TW" dirty="0">
                <a:solidFill>
                  <a:schemeClr val="tx1"/>
                </a:solidFill>
                <a:latin typeface="Times New Roman" panose="02020603050405020304" pitchFamily="18" charset="0"/>
                <a:cs typeface="Times New Roman" panose="02020603050405020304" pitchFamily="18" charset="0"/>
              </a:rPr>
              <a:t>the </a:t>
            </a:r>
            <a:r>
              <a:rPr lang="en-US" altLang="zh-TW" dirty="0" smtClean="0">
                <a:solidFill>
                  <a:schemeClr val="tx1"/>
                </a:solidFill>
                <a:latin typeface="Times New Roman" panose="02020603050405020304" pitchFamily="18" charset="0"/>
                <a:cs typeface="Times New Roman" panose="02020603050405020304" pitchFamily="18" charset="0"/>
              </a:rPr>
              <a:t>contributions </a:t>
            </a:r>
            <a:r>
              <a:rPr lang="en-US" altLang="zh-TW" dirty="0">
                <a:solidFill>
                  <a:schemeClr val="tx1"/>
                </a:solidFill>
                <a:latin typeface="Times New Roman" panose="02020603050405020304" pitchFamily="18" charset="0"/>
                <a:cs typeface="Times New Roman" panose="02020603050405020304" pitchFamily="18" charset="0"/>
              </a:rPr>
              <a:t>of LRT and LP for northern sites </a:t>
            </a:r>
            <a:r>
              <a:rPr lang="en-US" altLang="zh-TW" dirty="0" smtClean="0">
                <a:solidFill>
                  <a:schemeClr val="tx1"/>
                </a:solidFill>
                <a:latin typeface="Times New Roman" panose="02020603050405020304" pitchFamily="18" charset="0"/>
                <a:cs typeface="Times New Roman" panose="02020603050405020304" pitchFamily="18" charset="0"/>
              </a:rPr>
              <a:t>are about </a:t>
            </a:r>
            <a:r>
              <a:rPr lang="en-US" altLang="zh-TW" b="1" dirty="0" smtClean="0">
                <a:solidFill>
                  <a:schemeClr val="tx1"/>
                </a:solidFill>
                <a:latin typeface="Times New Roman" panose="02020603050405020304" pitchFamily="18" charset="0"/>
                <a:cs typeface="Times New Roman" panose="02020603050405020304" pitchFamily="18" charset="0"/>
              </a:rPr>
              <a:t>60%</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and </a:t>
            </a:r>
            <a:r>
              <a:rPr lang="en-US" altLang="zh-TW" b="1" dirty="0" smtClean="0">
                <a:solidFill>
                  <a:schemeClr val="tx1"/>
                </a:solidFill>
                <a:latin typeface="Times New Roman" panose="02020603050405020304" pitchFamily="18" charset="0"/>
                <a:cs typeface="Times New Roman" panose="02020603050405020304" pitchFamily="18" charset="0"/>
              </a:rPr>
              <a:t>40%</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respectively; for central sites </a:t>
            </a:r>
            <a:r>
              <a:rPr lang="en-US" altLang="zh-TW" dirty="0" smtClean="0">
                <a:solidFill>
                  <a:schemeClr val="tx1"/>
                </a:solidFill>
                <a:latin typeface="Times New Roman" panose="02020603050405020304" pitchFamily="18" charset="0"/>
                <a:cs typeface="Times New Roman" panose="02020603050405020304" pitchFamily="18" charset="0"/>
              </a:rPr>
              <a:t>are about </a:t>
            </a:r>
            <a:r>
              <a:rPr lang="en-US" altLang="zh-TW" b="1" dirty="0" smtClean="0">
                <a:solidFill>
                  <a:schemeClr val="tx1"/>
                </a:solidFill>
                <a:latin typeface="Times New Roman" panose="02020603050405020304" pitchFamily="18" charset="0"/>
                <a:cs typeface="Times New Roman" panose="02020603050405020304" pitchFamily="18" charset="0"/>
              </a:rPr>
              <a:t>40%</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and </a:t>
            </a:r>
            <a:r>
              <a:rPr lang="en-US" altLang="zh-TW" b="1" dirty="0" smtClean="0">
                <a:solidFill>
                  <a:schemeClr val="tx1"/>
                </a:solidFill>
                <a:latin typeface="Times New Roman" panose="02020603050405020304" pitchFamily="18" charset="0"/>
                <a:cs typeface="Times New Roman" panose="02020603050405020304" pitchFamily="18" charset="0"/>
              </a:rPr>
              <a:t>60%</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respectively; for southern sites are </a:t>
            </a:r>
            <a:r>
              <a:rPr lang="en-US" altLang="zh-TW" b="1" dirty="0" smtClean="0">
                <a:solidFill>
                  <a:schemeClr val="tx1"/>
                </a:solidFill>
                <a:latin typeface="Times New Roman" panose="02020603050405020304" pitchFamily="18" charset="0"/>
                <a:cs typeface="Times New Roman" panose="02020603050405020304" pitchFamily="18" charset="0"/>
              </a:rPr>
              <a:t>25%</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and </a:t>
            </a:r>
            <a:r>
              <a:rPr lang="en-US" altLang="zh-TW" b="1" dirty="0" smtClean="0">
                <a:solidFill>
                  <a:schemeClr val="tx1"/>
                </a:solidFill>
                <a:latin typeface="Times New Roman" panose="02020603050405020304" pitchFamily="18" charset="0"/>
                <a:cs typeface="Times New Roman" panose="02020603050405020304" pitchFamily="18" charset="0"/>
              </a:rPr>
              <a:t>75%</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respectively. </a:t>
            </a:r>
            <a:r>
              <a:rPr lang="en-US" altLang="zh-TW" dirty="0" smtClean="0">
                <a:solidFill>
                  <a:schemeClr val="tx1"/>
                </a:solidFill>
                <a:latin typeface="Times New Roman" panose="02020603050405020304" pitchFamily="18" charset="0"/>
                <a:cs typeface="Times New Roman" panose="02020603050405020304" pitchFamily="18" charset="0"/>
              </a:rPr>
              <a:t> </a:t>
            </a:r>
          </a:p>
          <a:p>
            <a:r>
              <a:rPr lang="en-US" altLang="zh-TW" dirty="0" smtClean="0">
                <a:solidFill>
                  <a:schemeClr val="tx1"/>
                </a:solidFill>
                <a:latin typeface="Times New Roman" panose="02020603050405020304" pitchFamily="18" charset="0"/>
                <a:cs typeface="Times New Roman" panose="02020603050405020304" pitchFamily="18" charset="0"/>
              </a:rPr>
              <a:t>The impact of LRT PM</a:t>
            </a:r>
            <a:r>
              <a:rPr lang="en-US" altLang="zh-TW" baseline="-25000" dirty="0" smtClean="0">
                <a:solidFill>
                  <a:schemeClr val="tx1"/>
                </a:solidFill>
                <a:latin typeface="Times New Roman" panose="02020603050405020304" pitchFamily="18" charset="0"/>
                <a:cs typeface="Times New Roman" panose="02020603050405020304" pitchFamily="18" charset="0"/>
              </a:rPr>
              <a:t>2.5</a:t>
            </a:r>
            <a:r>
              <a:rPr lang="en-US" altLang="zh-TW" dirty="0" smtClean="0">
                <a:solidFill>
                  <a:schemeClr val="tx1"/>
                </a:solidFill>
                <a:latin typeface="Times New Roman" panose="02020603050405020304" pitchFamily="18" charset="0"/>
                <a:cs typeface="Times New Roman" panose="02020603050405020304" pitchFamily="18" charset="0"/>
              </a:rPr>
              <a:t> in Taipei (the biggest city located in northern Taiwan) is averagely </a:t>
            </a:r>
            <a:r>
              <a:rPr lang="en-US" altLang="zh-TW" b="1" dirty="0" smtClean="0">
                <a:solidFill>
                  <a:srgbClr val="FF0000"/>
                </a:solidFill>
                <a:latin typeface="Times New Roman" panose="02020603050405020304" pitchFamily="18" charset="0"/>
                <a:cs typeface="Times New Roman" panose="02020603050405020304" pitchFamily="18" charset="0"/>
              </a:rPr>
              <a:t>16±11</a:t>
            </a:r>
            <a:r>
              <a:rPr lang="en-US" altLang="zh-TW" dirty="0" smtClean="0">
                <a:solidFill>
                  <a:schemeClr val="tx1"/>
                </a:solidFill>
                <a:latin typeface="Times New Roman" panose="02020603050405020304" pitchFamily="18" charset="0"/>
                <a:cs typeface="Times New Roman" panose="02020603050405020304" pitchFamily="18" charset="0"/>
              </a:rPr>
              <a:t> µg m</a:t>
            </a:r>
            <a:r>
              <a:rPr lang="en-US" altLang="zh-TW" baseline="30000" dirty="0" smtClean="0">
                <a:solidFill>
                  <a:schemeClr val="tx1"/>
                </a:solidFill>
                <a:latin typeface="Times New Roman" panose="02020603050405020304" pitchFamily="18" charset="0"/>
                <a:cs typeface="Times New Roman" panose="02020603050405020304" pitchFamily="18" charset="0"/>
              </a:rPr>
              <a:t>-3</a:t>
            </a:r>
            <a:r>
              <a:rPr lang="en-US" altLang="zh-TW" dirty="0" smtClean="0">
                <a:solidFill>
                  <a:schemeClr val="tx1"/>
                </a:solidFill>
                <a:latin typeface="Times New Roman" panose="02020603050405020304" pitchFamily="18" charset="0"/>
                <a:cs typeface="Times New Roman" panose="02020603050405020304" pitchFamily="18" charset="0"/>
              </a:rPr>
              <a:t>, which is higher than the yearly </a:t>
            </a:r>
            <a:r>
              <a:rPr lang="en-US" altLang="zh-TW" dirty="0">
                <a:solidFill>
                  <a:schemeClr val="tx1"/>
                </a:solidFill>
                <a:latin typeface="Times New Roman" panose="02020603050405020304" pitchFamily="18" charset="0"/>
                <a:cs typeface="Times New Roman" panose="02020603050405020304" pitchFamily="18" charset="0"/>
              </a:rPr>
              <a:t>standard </a:t>
            </a:r>
            <a:r>
              <a:rPr lang="en-US" altLang="zh-TW" dirty="0" smtClean="0">
                <a:solidFill>
                  <a:schemeClr val="tx1"/>
                </a:solidFill>
                <a:latin typeface="Times New Roman" panose="02020603050405020304" pitchFamily="18" charset="0"/>
                <a:cs typeface="Times New Roman" panose="02020603050405020304" pitchFamily="18" charset="0"/>
              </a:rPr>
              <a:t>(15 </a:t>
            </a:r>
            <a:r>
              <a:rPr lang="en-US" altLang="zh-TW" dirty="0">
                <a:solidFill>
                  <a:schemeClr val="tx1"/>
                </a:solidFill>
                <a:latin typeface="Times New Roman" panose="02020603050405020304" pitchFamily="18" charset="0"/>
                <a:cs typeface="Times New Roman" panose="02020603050405020304" pitchFamily="18" charset="0"/>
              </a:rPr>
              <a:t>µg m</a:t>
            </a:r>
            <a:r>
              <a:rPr lang="en-US" altLang="zh-TW" baseline="30000" dirty="0">
                <a:solidFill>
                  <a:schemeClr val="tx1"/>
                </a:solidFill>
                <a:latin typeface="Times New Roman" panose="02020603050405020304" pitchFamily="18" charset="0"/>
                <a:cs typeface="Times New Roman" panose="02020603050405020304" pitchFamily="18" charset="0"/>
              </a:rPr>
              <a:t>-3</a:t>
            </a:r>
            <a:r>
              <a:rPr lang="en-US" altLang="zh-TW" dirty="0" smtClean="0">
                <a:solidFill>
                  <a:schemeClr val="tx1"/>
                </a:solidFill>
                <a:latin typeface="Times New Roman" panose="02020603050405020304" pitchFamily="18" charset="0"/>
                <a:cs typeface="Times New Roman" panose="02020603050405020304" pitchFamily="18" charset="0"/>
              </a:rPr>
              <a:t>) and  that in Kaohsiung (the second biggest city located in southern Taiwan) is averagely </a:t>
            </a:r>
            <a:r>
              <a:rPr lang="en-US" altLang="zh-TW" b="1" dirty="0" smtClean="0">
                <a:solidFill>
                  <a:srgbClr val="3333FF"/>
                </a:solidFill>
                <a:latin typeface="Times New Roman" panose="02020603050405020304" pitchFamily="18" charset="0"/>
                <a:cs typeface="Times New Roman" panose="02020603050405020304" pitchFamily="18" charset="0"/>
              </a:rPr>
              <a:t>13±8</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µg </a:t>
            </a:r>
            <a:r>
              <a:rPr lang="en-US" altLang="zh-TW" dirty="0" smtClean="0">
                <a:solidFill>
                  <a:schemeClr val="tx1"/>
                </a:solidFill>
                <a:latin typeface="Times New Roman" panose="02020603050405020304" pitchFamily="18" charset="0"/>
                <a:cs typeface="Times New Roman" panose="02020603050405020304" pitchFamily="18" charset="0"/>
              </a:rPr>
              <a:t>m</a:t>
            </a:r>
            <a:r>
              <a:rPr lang="en-US" altLang="zh-TW" baseline="30000" dirty="0" smtClean="0">
                <a:solidFill>
                  <a:schemeClr val="tx1"/>
                </a:solidFill>
                <a:latin typeface="Times New Roman" panose="02020603050405020304" pitchFamily="18" charset="0"/>
                <a:cs typeface="Times New Roman" panose="02020603050405020304" pitchFamily="18" charset="0"/>
              </a:rPr>
              <a:t>-3</a:t>
            </a:r>
            <a:r>
              <a:rPr lang="en-US" altLang="zh-TW" dirty="0" smtClean="0">
                <a:solidFill>
                  <a:schemeClr val="tx1"/>
                </a:solidFill>
                <a:latin typeface="Times New Roman" panose="02020603050405020304" pitchFamily="18" charset="0"/>
                <a:cs typeface="Times New Roman" panose="02020603050405020304" pitchFamily="18" charset="0"/>
              </a:rPr>
              <a:t>. The local pollution in Kaohsiung is </a:t>
            </a:r>
            <a:r>
              <a:rPr lang="en-US" altLang="zh-TW" dirty="0">
                <a:solidFill>
                  <a:schemeClr val="tx1"/>
                </a:solidFill>
                <a:latin typeface="Times New Roman" panose="02020603050405020304" pitchFamily="18" charset="0"/>
                <a:cs typeface="Times New Roman" panose="02020603050405020304" pitchFamily="18" charset="0"/>
              </a:rPr>
              <a:t>already </a:t>
            </a:r>
            <a:r>
              <a:rPr lang="en-US" altLang="zh-TW" b="1" dirty="0" smtClean="0">
                <a:solidFill>
                  <a:srgbClr val="3333FF"/>
                </a:solidFill>
                <a:latin typeface="Times New Roman" panose="02020603050405020304" pitchFamily="18" charset="0"/>
                <a:cs typeface="Times New Roman" panose="02020603050405020304" pitchFamily="18" charset="0"/>
              </a:rPr>
              <a:t>40±18</a:t>
            </a:r>
            <a:r>
              <a:rPr lang="en-US" altLang="zh-TW" dirty="0" smtClean="0">
                <a:solidFill>
                  <a:schemeClr val="tx1"/>
                </a:solidFill>
                <a:latin typeface="Times New Roman" panose="02020603050405020304" pitchFamily="18" charset="0"/>
                <a:cs typeface="Times New Roman" panose="02020603050405020304" pitchFamily="18" charset="0"/>
              </a:rPr>
              <a:t> </a:t>
            </a:r>
            <a:r>
              <a:rPr lang="en-US" altLang="zh-TW" dirty="0">
                <a:solidFill>
                  <a:schemeClr val="tx1"/>
                </a:solidFill>
                <a:latin typeface="Times New Roman" panose="02020603050405020304" pitchFamily="18" charset="0"/>
                <a:cs typeface="Times New Roman" panose="02020603050405020304" pitchFamily="18" charset="0"/>
              </a:rPr>
              <a:t>µg </a:t>
            </a:r>
            <a:r>
              <a:rPr lang="en-US" altLang="zh-TW" dirty="0" smtClean="0">
                <a:solidFill>
                  <a:schemeClr val="tx1"/>
                </a:solidFill>
                <a:latin typeface="Times New Roman" panose="02020603050405020304" pitchFamily="18" charset="0"/>
                <a:cs typeface="Times New Roman" panose="02020603050405020304" pitchFamily="18" charset="0"/>
              </a:rPr>
              <a:t>m</a:t>
            </a:r>
            <a:r>
              <a:rPr lang="en-US" altLang="zh-TW" baseline="30000" dirty="0" smtClean="0">
                <a:solidFill>
                  <a:schemeClr val="tx1"/>
                </a:solidFill>
                <a:latin typeface="Times New Roman" panose="02020603050405020304" pitchFamily="18" charset="0"/>
                <a:cs typeface="Times New Roman" panose="02020603050405020304" pitchFamily="18" charset="0"/>
              </a:rPr>
              <a:t>-3</a:t>
            </a:r>
            <a:r>
              <a:rPr lang="en-US" altLang="zh-TW" dirty="0" smtClean="0">
                <a:solidFill>
                  <a:schemeClr val="tx1"/>
                </a:solidFill>
                <a:latin typeface="Times New Roman" panose="02020603050405020304" pitchFamily="18" charset="0"/>
                <a:cs typeface="Times New Roman" panose="02020603050405020304" pitchFamily="18" charset="0"/>
              </a:rPr>
              <a:t>, which make it difficult to meet daily standard (35 </a:t>
            </a:r>
            <a:r>
              <a:rPr lang="en-US" altLang="zh-TW" dirty="0">
                <a:solidFill>
                  <a:schemeClr val="tx1"/>
                </a:solidFill>
                <a:latin typeface="Times New Roman" panose="02020603050405020304" pitchFamily="18" charset="0"/>
                <a:cs typeface="Times New Roman" panose="02020603050405020304" pitchFamily="18" charset="0"/>
              </a:rPr>
              <a:t>µg m</a:t>
            </a:r>
            <a:r>
              <a:rPr lang="en-US" altLang="zh-TW" baseline="30000" dirty="0">
                <a:solidFill>
                  <a:schemeClr val="tx1"/>
                </a:solidFill>
                <a:latin typeface="Times New Roman" panose="02020603050405020304" pitchFamily="18" charset="0"/>
                <a:cs typeface="Times New Roman" panose="02020603050405020304" pitchFamily="18" charset="0"/>
              </a:rPr>
              <a:t>-3</a:t>
            </a:r>
            <a:r>
              <a:rPr lang="en-US" altLang="zh-TW" dirty="0" smtClean="0">
                <a:solidFill>
                  <a:schemeClr val="tx1"/>
                </a:solidFill>
                <a:latin typeface="Times New Roman" panose="02020603050405020304" pitchFamily="18" charset="0"/>
                <a:cs typeface="Times New Roman" panose="02020603050405020304" pitchFamily="18" charset="0"/>
              </a:rPr>
              <a:t>).</a:t>
            </a:r>
          </a:p>
          <a:p>
            <a:r>
              <a:rPr lang="en-US" altLang="zh-TW" dirty="0" smtClean="0">
                <a:solidFill>
                  <a:schemeClr val="tx1"/>
                </a:solidFill>
                <a:latin typeface="Times New Roman" panose="02020603050405020304" pitchFamily="18" charset="0"/>
                <a:cs typeface="Times New Roman" panose="02020603050405020304" pitchFamily="18" charset="0"/>
              </a:rPr>
              <a:t>The chemical reactions between LRT and LP pollutants just initialized in the present study</a:t>
            </a:r>
            <a:r>
              <a:rPr lang="zh-TW" altLang="en-US" dirty="0" smtClean="0">
                <a:solidFill>
                  <a:schemeClr val="tx1"/>
                </a:solidFill>
                <a:latin typeface="Times New Roman" panose="02020603050405020304" pitchFamily="18" charset="0"/>
                <a:cs typeface="Times New Roman" panose="02020603050405020304" pitchFamily="18" charset="0"/>
              </a:rPr>
              <a:t> </a:t>
            </a:r>
            <a:r>
              <a:rPr lang="en-US" altLang="zh-TW" dirty="0" smtClean="0">
                <a:solidFill>
                  <a:schemeClr val="tx1"/>
                </a:solidFill>
                <a:latin typeface="Times New Roman" panose="02020603050405020304" pitchFamily="18" charset="0"/>
                <a:cs typeface="Times New Roman" panose="02020603050405020304" pitchFamily="18" charset="0"/>
              </a:rPr>
              <a:t>and more cases are needed to be analyzed.</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2770" name="標題 1"/>
          <p:cNvSpPr>
            <a:spLocks noGrp="1"/>
          </p:cNvSpPr>
          <p:nvPr>
            <p:ph type="title"/>
          </p:nvPr>
        </p:nvSpPr>
        <p:spPr>
          <a:xfrm>
            <a:off x="899592" y="332656"/>
            <a:ext cx="7772400" cy="851570"/>
          </a:xfrm>
        </p:spPr>
        <p:txBody>
          <a:bodyPr/>
          <a:lstStyle/>
          <a:p>
            <a:r>
              <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Conclusion</a:t>
            </a:r>
            <a:endPar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頁尾版面配置區 2"/>
          <p:cNvSpPr>
            <a:spLocks noGrp="1"/>
          </p:cNvSpPr>
          <p:nvPr>
            <p:ph type="ftr" sz="quarter" idx="11"/>
          </p:nvPr>
        </p:nvSpPr>
        <p:spPr>
          <a:xfrm>
            <a:off x="8676456" y="6356176"/>
            <a:ext cx="432048" cy="457200"/>
          </a:xfrm>
        </p:spPr>
        <p:txBody>
          <a:bodyPr/>
          <a:lstStyle/>
          <a:p>
            <a:pPr>
              <a:defRPr/>
            </a:pPr>
            <a:r>
              <a:rPr lang="en-US" altLang="zh-TW" sz="2000" b="1" dirty="0" smtClean="0">
                <a:solidFill>
                  <a:schemeClr val="tx1"/>
                </a:solidFill>
              </a:rPr>
              <a:t>20</a:t>
            </a:r>
            <a:endParaRPr lang="zh-TW" altLang="en-US" sz="2000" b="1" dirty="0">
              <a:solidFill>
                <a:schemeClr val="tx1"/>
              </a:solidFill>
            </a:endParaRPr>
          </a:p>
        </p:txBody>
      </p:sp>
    </p:spTree>
    <p:extLst>
      <p:ext uri="{BB962C8B-B14F-4D97-AF65-F5344CB8AC3E}">
        <p14:creationId xmlns:p14="http://schemas.microsoft.com/office/powerpoint/2010/main" val="2865551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ie.ncu.edu.tw/public/images/site/introduction-3.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69420" y="258300"/>
            <a:ext cx="862853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標題 1"/>
          <p:cNvSpPr>
            <a:spLocks noGrp="1"/>
          </p:cNvSpPr>
          <p:nvPr>
            <p:ph type="title"/>
          </p:nvPr>
        </p:nvSpPr>
        <p:spPr>
          <a:xfrm>
            <a:off x="1675965" y="258300"/>
            <a:ext cx="7200800" cy="1143000"/>
          </a:xfrm>
        </p:spPr>
        <p:txBody>
          <a:bodyPr/>
          <a:lstStyle/>
          <a:p>
            <a:r>
              <a:rPr lang="en-US" altLang="zh-TW" sz="4500" b="1" dirty="0" smtClean="0">
                <a:solidFill>
                  <a:schemeClr val="tx1"/>
                </a:solidFill>
                <a:latin typeface="Times New Roman" panose="02020603050405020304" pitchFamily="18" charset="0"/>
                <a:ea typeface="標楷體" pitchFamily="65" charset="-120"/>
                <a:cs typeface="Times New Roman" panose="02020603050405020304" pitchFamily="18" charset="0"/>
              </a:rPr>
              <a:t>Thanks for your listening.</a:t>
            </a:r>
            <a:endParaRPr lang="zh-TW" altLang="en-US" sz="45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62400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2"/>
          <p:cNvSpPr>
            <a:spLocks noGrp="1"/>
          </p:cNvSpPr>
          <p:nvPr>
            <p:ph type="ftr" sz="quarter" idx="11"/>
          </p:nvPr>
        </p:nvSpPr>
        <p:spPr>
          <a:xfrm>
            <a:off x="8532440" y="6237312"/>
            <a:ext cx="288032" cy="457200"/>
          </a:xfrm>
        </p:spPr>
        <p:txBody>
          <a:bodyPr/>
          <a:lstStyle/>
          <a:p>
            <a:pPr>
              <a:defRPr/>
            </a:pPr>
            <a:r>
              <a:rPr lang="en-US" altLang="zh-TW" sz="2000" b="1" dirty="0" smtClean="0">
                <a:solidFill>
                  <a:schemeClr val="tx1"/>
                </a:solidFill>
              </a:rPr>
              <a:t>4</a:t>
            </a:r>
          </a:p>
        </p:txBody>
      </p:sp>
      <p:sp>
        <p:nvSpPr>
          <p:cNvPr id="15" name="標題 1"/>
          <p:cNvSpPr>
            <a:spLocks noGrp="1"/>
          </p:cNvSpPr>
          <p:nvPr>
            <p:ph type="title"/>
          </p:nvPr>
        </p:nvSpPr>
        <p:spPr>
          <a:xfrm>
            <a:off x="4093992" y="286832"/>
            <a:ext cx="4680520" cy="648072"/>
          </a:xfrm>
        </p:spPr>
        <p:txBody>
          <a:bodyPr/>
          <a:lstStyle/>
          <a:p>
            <a:r>
              <a:rPr lang="en-US" altLang="zh-TW"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Meteorology</a:t>
            </a:r>
            <a:endPar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13"/>
          <p:cNvSpPr>
            <a:spLocks noChangeArrowheads="1"/>
          </p:cNvSpPr>
          <p:nvPr/>
        </p:nvSpPr>
        <p:spPr bwMode="auto">
          <a:xfrm>
            <a:off x="0" y="54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1264083"/>
            <a:ext cx="4176464" cy="3121907"/>
          </a:xfrm>
        </p:spPr>
      </p:pic>
      <p:sp>
        <p:nvSpPr>
          <p:cNvPr id="25" name="內容版面配置區 2"/>
          <p:cNvSpPr txBox="1">
            <a:spLocks/>
          </p:cNvSpPr>
          <p:nvPr/>
        </p:nvSpPr>
        <p:spPr>
          <a:xfrm>
            <a:off x="369487" y="4387923"/>
            <a:ext cx="8405025" cy="2219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It is already known that high PM</a:t>
            </a:r>
            <a:r>
              <a:rPr lang="en-US" altLang="zh-TW" baseline="-25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air masses usually deteriorated the air quality in Taiwan via long-range transport (LRT), since Taiwan is located at the downwind area of Asian continent under prevailing northeast wind during the winter monsoon. </a:t>
            </a:r>
          </a:p>
        </p:txBody>
      </p:sp>
      <p:grpSp>
        <p:nvGrpSpPr>
          <p:cNvPr id="14" name="群組 13"/>
          <p:cNvGrpSpPr/>
          <p:nvPr/>
        </p:nvGrpSpPr>
        <p:grpSpPr>
          <a:xfrm>
            <a:off x="611560" y="736328"/>
            <a:ext cx="3155950" cy="3649662"/>
            <a:chOff x="250825" y="2201863"/>
            <a:chExt cx="3155950" cy="3649662"/>
          </a:xfrm>
        </p:grpSpPr>
        <p:pic>
          <p:nvPicPr>
            <p:cNvPr id="17" name="圖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201863"/>
              <a:ext cx="31305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1816100" y="3751263"/>
              <a:ext cx="357188" cy="63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向左箭號 36"/>
            <p:cNvSpPr>
              <a:spLocks noChangeArrowheads="1"/>
            </p:cNvSpPr>
            <p:nvPr/>
          </p:nvSpPr>
          <p:spPr bwMode="auto">
            <a:xfrm rot="-3600000">
              <a:off x="2147094" y="3225006"/>
              <a:ext cx="647700" cy="261938"/>
            </a:xfrm>
            <a:prstGeom prst="leftArrow">
              <a:avLst>
                <a:gd name="adj1" fmla="val 50000"/>
                <a:gd name="adj2" fmla="val 49867"/>
              </a:avLst>
            </a:prstGeom>
            <a:solidFill>
              <a:schemeClr val="tx1"/>
            </a:solidFill>
            <a:ln w="12700" algn="ctr">
              <a:solidFill>
                <a:schemeClr val="tx1"/>
              </a:solidFill>
              <a:round/>
              <a:headEnd type="none" w="sm" len="sm"/>
              <a:tailEnd type="none" w="sm" len="sm"/>
            </a:ln>
          </p:spPr>
          <p:txBody>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endParaRPr kumimoji="0" lang="zh-TW" altLang="en-US">
                <a:latin typeface="Times New Roman" panose="02020603050405020304" pitchFamily="18" charset="0"/>
              </a:endParaRPr>
            </a:p>
          </p:txBody>
        </p:sp>
        <p:sp>
          <p:nvSpPr>
            <p:cNvPr id="20" name="向右箭號 19"/>
            <p:cNvSpPr/>
            <p:nvPr/>
          </p:nvSpPr>
          <p:spPr>
            <a:xfrm rot="3666442">
              <a:off x="1116013" y="2830513"/>
              <a:ext cx="4381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Text Box 10"/>
            <p:cNvSpPr txBox="1">
              <a:spLocks noChangeArrowheads="1"/>
            </p:cNvSpPr>
            <p:nvPr/>
          </p:nvSpPr>
          <p:spPr bwMode="auto">
            <a:xfrm>
              <a:off x="2209725" y="3898938"/>
              <a:ext cx="778024"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Taiwan</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Text Box 6"/>
            <p:cNvSpPr txBox="1">
              <a:spLocks noChangeArrowheads="1"/>
            </p:cNvSpPr>
            <p:nvPr/>
          </p:nvSpPr>
          <p:spPr bwMode="auto">
            <a:xfrm>
              <a:off x="810262" y="3257475"/>
              <a:ext cx="6378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China</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Text Box 6"/>
            <p:cNvSpPr txBox="1">
              <a:spLocks noChangeArrowheads="1"/>
            </p:cNvSpPr>
            <p:nvPr/>
          </p:nvSpPr>
          <p:spPr bwMode="auto">
            <a:xfrm>
              <a:off x="2462213" y="2447925"/>
              <a:ext cx="5976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Korea</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Text Box 6"/>
            <p:cNvSpPr txBox="1">
              <a:spLocks noChangeArrowheads="1"/>
            </p:cNvSpPr>
            <p:nvPr/>
          </p:nvSpPr>
          <p:spPr bwMode="auto">
            <a:xfrm>
              <a:off x="1541012" y="4732338"/>
              <a:ext cx="1205279"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Philippines</a:t>
              </a:r>
            </a:p>
          </p:txBody>
        </p:sp>
        <p:sp>
          <p:nvSpPr>
            <p:cNvPr id="26" name="Text Box 6"/>
            <p:cNvSpPr txBox="1">
              <a:spLocks noChangeArrowheads="1"/>
            </p:cNvSpPr>
            <p:nvPr/>
          </p:nvSpPr>
          <p:spPr bwMode="auto">
            <a:xfrm>
              <a:off x="2725738" y="3149973"/>
              <a:ext cx="681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kumimoji="1">
                  <a:solidFill>
                    <a:schemeClr val="tx1"/>
                  </a:solidFill>
                  <a:latin typeface="Perpetua" panose="02020502060401020303" pitchFamily="18" charset="0"/>
                  <a:ea typeface="新細明體" panose="02020500000000000000" pitchFamily="18" charset="-120"/>
                </a:defRPr>
              </a:lvl1pPr>
              <a:lvl2pPr marL="742950" indent="-285750">
                <a:defRPr kumimoji="1">
                  <a:solidFill>
                    <a:schemeClr val="tx1"/>
                  </a:solidFill>
                  <a:latin typeface="Perpetua" panose="02020502060401020303" pitchFamily="18" charset="0"/>
                  <a:ea typeface="新細明體" panose="02020500000000000000" pitchFamily="18" charset="-120"/>
                </a:defRPr>
              </a:lvl2pPr>
              <a:lvl3pPr marL="1143000" indent="-228600">
                <a:defRPr kumimoji="1">
                  <a:solidFill>
                    <a:schemeClr val="tx1"/>
                  </a:solidFill>
                  <a:latin typeface="Perpetua" panose="02020502060401020303" pitchFamily="18" charset="0"/>
                  <a:ea typeface="新細明體" panose="02020500000000000000" pitchFamily="18" charset="-120"/>
                </a:defRPr>
              </a:lvl3pPr>
              <a:lvl4pPr marL="1600200" indent="-228600">
                <a:defRPr kumimoji="1">
                  <a:solidFill>
                    <a:schemeClr val="tx1"/>
                  </a:solidFill>
                  <a:latin typeface="Perpetua" panose="02020502060401020303" pitchFamily="18" charset="0"/>
                  <a:ea typeface="新細明體" panose="02020500000000000000" pitchFamily="18" charset="-120"/>
                </a:defRPr>
              </a:lvl4pPr>
              <a:lvl5pPr marL="2057400" indent="-228600">
                <a:defRPr kumimoji="1">
                  <a:solidFill>
                    <a:schemeClr val="tx1"/>
                  </a:solidFill>
                  <a:latin typeface="Perpetua" panose="020205020604010203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Perpetua" panose="02020502060401020303" pitchFamily="18" charset="0"/>
                  <a:ea typeface="新細明體" panose="02020500000000000000" pitchFamily="18" charset="-120"/>
                </a:defRPr>
              </a:lvl9pPr>
            </a:lstStyle>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Japan</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雲朵形 26"/>
            <p:cNvSpPr/>
            <p:nvPr/>
          </p:nvSpPr>
          <p:spPr>
            <a:xfrm>
              <a:off x="755576" y="2234191"/>
              <a:ext cx="501013" cy="448684"/>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H</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28" name="雲朵形 27"/>
            <p:cNvSpPr/>
            <p:nvPr/>
          </p:nvSpPr>
          <p:spPr>
            <a:xfrm>
              <a:off x="1378496" y="3295391"/>
              <a:ext cx="459283" cy="333633"/>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H</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29" name="雲朵形 28"/>
            <p:cNvSpPr/>
            <p:nvPr/>
          </p:nvSpPr>
          <p:spPr>
            <a:xfrm>
              <a:off x="1958435" y="3685698"/>
              <a:ext cx="309309" cy="247358"/>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rPr>
                <a:t>H</a:t>
              </a:r>
              <a:endParaRPr lang="zh-TW" altLang="en-US" sz="1400" dirty="0">
                <a:solidFill>
                  <a:schemeClr val="tx1"/>
                </a:solidFill>
              </a:endParaRPr>
            </a:p>
          </p:txBody>
        </p:sp>
      </p:grpSp>
    </p:spTree>
    <p:extLst>
      <p:ext uri="{BB962C8B-B14F-4D97-AF65-F5344CB8AC3E}">
        <p14:creationId xmlns:p14="http://schemas.microsoft.com/office/powerpoint/2010/main" val="138200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p:cNvGrpSpPr/>
          <p:nvPr/>
        </p:nvGrpSpPr>
        <p:grpSpPr>
          <a:xfrm>
            <a:off x="4294246" y="3658330"/>
            <a:ext cx="4626627" cy="2913450"/>
            <a:chOff x="4352304" y="3658330"/>
            <a:chExt cx="4626627" cy="2913450"/>
          </a:xfrm>
        </p:grpSpPr>
        <p:pic>
          <p:nvPicPr>
            <p:cNvPr id="38" name="圖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304" y="3658330"/>
              <a:ext cx="4173618" cy="2913450"/>
            </a:xfrm>
            <a:prstGeom prst="rect">
              <a:avLst/>
            </a:prstGeom>
          </p:spPr>
        </p:pic>
        <p:sp>
          <p:nvSpPr>
            <p:cNvPr id="39" name="矩形 38"/>
            <p:cNvSpPr/>
            <p:nvPr/>
          </p:nvSpPr>
          <p:spPr>
            <a:xfrm>
              <a:off x="6837209" y="3894728"/>
              <a:ext cx="150849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latin typeface="Times New Roman" panose="02020603050405020304" pitchFamily="18" charset="0"/>
                  <a:cs typeface="Times New Roman" panose="02020603050405020304" pitchFamily="18" charset="0"/>
                </a:rPr>
                <a:t>WL,DS,TS,KL,IL</a:t>
              </a:r>
            </a:p>
            <a:p>
              <a:pPr algn="ctr"/>
              <a:r>
                <a:rPr lang="en-US" altLang="zh-TW" sz="1400" dirty="0" smtClean="0">
                  <a:solidFill>
                    <a:schemeClr val="tx1"/>
                  </a:solidFill>
                  <a:latin typeface="Times New Roman" panose="02020603050405020304" pitchFamily="18" charset="0"/>
                  <a:cs typeface="Times New Roman" panose="02020603050405020304" pitchFamily="18" charset="0"/>
                </a:rPr>
                <a:t>2006.01~2015.12</a:t>
              </a:r>
              <a:endParaRPr lang="zh-TW" altLang="en-US" sz="1400" dirty="0">
                <a:solidFill>
                  <a:schemeClr val="tx1"/>
                </a:solidFill>
                <a:latin typeface="Times New Roman" panose="02020603050405020304" pitchFamily="18" charset="0"/>
                <a:cs typeface="Times New Roman" panose="02020603050405020304" pitchFamily="18" charset="0"/>
              </a:endParaRPr>
            </a:p>
          </p:txBody>
        </p:sp>
        <p:sp>
          <p:nvSpPr>
            <p:cNvPr id="40" name="Arc 4"/>
            <p:cNvSpPr>
              <a:spLocks/>
            </p:cNvSpPr>
            <p:nvPr/>
          </p:nvSpPr>
          <p:spPr bwMode="auto">
            <a:xfrm rot="10800000">
              <a:off x="5334416" y="4166014"/>
              <a:ext cx="404022" cy="1268906"/>
            </a:xfrm>
            <a:custGeom>
              <a:avLst/>
              <a:gdLst>
                <a:gd name="G0" fmla="+- 0 0 0"/>
                <a:gd name="G1" fmla="+- 21553 0 0"/>
                <a:gd name="G2" fmla="+- 21600 0 0"/>
                <a:gd name="T0" fmla="*/ 1423 w 21599"/>
                <a:gd name="T1" fmla="*/ 0 h 21553"/>
                <a:gd name="T2" fmla="*/ 21599 w 21599"/>
                <a:gd name="T3" fmla="*/ 21369 h 21553"/>
                <a:gd name="T4" fmla="*/ 0 w 21599"/>
                <a:gd name="T5" fmla="*/ 21553 h 21553"/>
              </a:gdLst>
              <a:ahLst/>
              <a:cxnLst>
                <a:cxn ang="0">
                  <a:pos x="T0" y="T1"/>
                </a:cxn>
                <a:cxn ang="0">
                  <a:pos x="T2" y="T3"/>
                </a:cxn>
                <a:cxn ang="0">
                  <a:pos x="T4" y="T5"/>
                </a:cxn>
              </a:cxnLst>
              <a:rect l="0" t="0" r="r" b="b"/>
              <a:pathLst>
                <a:path w="21599" h="21553" fill="none" extrusionOk="0">
                  <a:moveTo>
                    <a:pt x="1423" y="-1"/>
                  </a:moveTo>
                  <a:cubicBezTo>
                    <a:pt x="12704" y="744"/>
                    <a:pt x="21502" y="10063"/>
                    <a:pt x="21599" y="21368"/>
                  </a:cubicBezTo>
                </a:path>
                <a:path w="21599" h="21553" stroke="0" extrusionOk="0">
                  <a:moveTo>
                    <a:pt x="1423" y="-1"/>
                  </a:moveTo>
                  <a:cubicBezTo>
                    <a:pt x="12704" y="744"/>
                    <a:pt x="21502" y="10063"/>
                    <a:pt x="21599" y="21368"/>
                  </a:cubicBezTo>
                  <a:lnTo>
                    <a:pt x="0" y="21553"/>
                  </a:lnTo>
                  <a:close/>
                </a:path>
              </a:pathLst>
            </a:custGeom>
            <a:noFill/>
            <a:ln w="2857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41" name="直線接點 40"/>
            <p:cNvCxnSpPr/>
            <p:nvPr/>
          </p:nvCxnSpPr>
          <p:spPr bwMode="auto">
            <a:xfrm flipH="1" flipV="1">
              <a:off x="5685678" y="5470625"/>
              <a:ext cx="2660026" cy="317"/>
            </a:xfrm>
            <a:prstGeom prst="line">
              <a:avLst/>
            </a:prstGeom>
            <a:solidFill>
              <a:schemeClr val="accent1"/>
            </a:solidFill>
            <a:ln w="28575" cap="flat" cmpd="sng" algn="ctr">
              <a:solidFill>
                <a:schemeClr val="tx1"/>
              </a:solidFill>
              <a:prstDash val="dash"/>
              <a:round/>
              <a:headEnd type="none" w="sm" len="sm"/>
              <a:tailEnd type="none" w="sm" len="sm"/>
            </a:ln>
            <a:effectLst/>
          </p:spPr>
        </p:cxnSp>
        <p:cxnSp>
          <p:nvCxnSpPr>
            <p:cNvPr id="42" name="直線接點 41"/>
            <p:cNvCxnSpPr/>
            <p:nvPr/>
          </p:nvCxnSpPr>
          <p:spPr bwMode="auto">
            <a:xfrm>
              <a:off x="5720017" y="5464400"/>
              <a:ext cx="0" cy="1083387"/>
            </a:xfrm>
            <a:prstGeom prst="line">
              <a:avLst/>
            </a:prstGeom>
            <a:solidFill>
              <a:schemeClr val="accent1"/>
            </a:solidFill>
            <a:ln w="28575" cap="flat" cmpd="sng" algn="ctr">
              <a:solidFill>
                <a:schemeClr val="tx1"/>
              </a:solidFill>
              <a:prstDash val="sysDash"/>
              <a:round/>
              <a:headEnd type="none" w="sm" len="sm"/>
              <a:tailEnd type="none" w="sm" len="sm"/>
            </a:ln>
            <a:effectLst/>
          </p:spPr>
        </p:cxnSp>
        <mc:AlternateContent xmlns:mc="http://schemas.openxmlformats.org/markup-compatibility/2006" xmlns:a14="http://schemas.microsoft.com/office/drawing/2010/main">
          <mc:Choice Requires="a14">
            <p:sp>
              <p:nvSpPr>
                <p:cNvPr id="43" name="文字方塊 42"/>
                <p:cNvSpPr txBox="1"/>
                <p:nvPr/>
              </p:nvSpPr>
              <p:spPr>
                <a:xfrm>
                  <a:off x="7968718" y="5034662"/>
                  <a:ext cx="1010213" cy="338554"/>
                </a:xfrm>
                <a:prstGeom prst="rect">
                  <a:avLst/>
                </a:prstGeom>
                <a:noFill/>
              </p:spPr>
              <p:txBody>
                <a:bodyPr wrap="none" rtlCol="0">
                  <a:spAutoFit/>
                </a:bodyPr>
                <a:lstStyle/>
                <a:p>
                  <a:r>
                    <a:rPr lang="en-US" altLang="zh-TW" sz="1600" b="1" dirty="0" smtClean="0">
                      <a:latin typeface="Times New Roman" panose="02020603050405020304" pitchFamily="18" charset="0"/>
                      <a:cs typeface="Times New Roman" panose="02020603050405020304" pitchFamily="18" charset="0"/>
                    </a:rPr>
                    <a:t>27</a:t>
                  </a:r>
                  <a:r>
                    <a:rPr lang="zh-TW" altLang="en-US" sz="1600" b="1" dirty="0" smtClean="0">
                      <a:latin typeface="Times New Roman" panose="02020603050405020304" pitchFamily="18" charset="0"/>
                      <a:cs typeface="Times New Roman" panose="02020603050405020304" pitchFamily="18" charset="0"/>
                    </a:rPr>
                    <a:t> </a:t>
                  </a:r>
                  <a14:m>
                    <m:oMath xmlns:m="http://schemas.openxmlformats.org/officeDocument/2006/math">
                      <m:r>
                        <a:rPr lang="zh-TW" altLang="en-US" sz="1600" b="1" i="1" dirty="0" smtClean="0">
                          <a:latin typeface="Cambria Math"/>
                          <a:cs typeface="Times New Roman" panose="02020603050405020304" pitchFamily="18" charset="0"/>
                        </a:rPr>
                        <m:t>𝝁</m:t>
                      </m:r>
                    </m:oMath>
                  </a14:m>
                  <a:r>
                    <a:rPr lang="en-US" altLang="zh-TW" sz="1600" b="1" dirty="0" smtClean="0">
                      <a:latin typeface="Times New Roman" panose="02020603050405020304" pitchFamily="18" charset="0"/>
                      <a:cs typeface="Times New Roman" panose="02020603050405020304" pitchFamily="18" charset="0"/>
                    </a:rPr>
                    <a:t>g m</a:t>
                  </a:r>
                  <a:r>
                    <a:rPr lang="en-US" altLang="zh-TW" sz="1600" b="1" baseline="30000" dirty="0" smtClean="0">
                      <a:latin typeface="Times New Roman" panose="02020603050405020304" pitchFamily="18" charset="0"/>
                      <a:cs typeface="Times New Roman" panose="02020603050405020304" pitchFamily="18" charset="0"/>
                    </a:rPr>
                    <a:t>-3</a:t>
                  </a:r>
                  <a:endParaRPr lang="zh-TW" altLang="en-US" sz="1600" b="1" baseline="30000" dirty="0" smtClean="0">
                    <a:latin typeface="Times New Roman" panose="02020603050405020304" pitchFamily="18" charset="0"/>
                    <a:cs typeface="Times New Roman" panose="02020603050405020304" pitchFamily="18" charset="0"/>
                  </a:endParaRPr>
                </a:p>
              </p:txBody>
            </p:sp>
          </mc:Choice>
          <mc:Fallback xmlns="">
            <p:sp>
              <p:nvSpPr>
                <p:cNvPr id="38" name="文字方塊 37"/>
                <p:cNvSpPr txBox="1">
                  <a:spLocks noRot="1" noChangeAspect="1" noMove="1" noResize="1" noEditPoints="1" noAdjustHandles="1" noChangeArrowheads="1" noChangeShapeType="1" noTextEdit="1"/>
                </p:cNvSpPr>
                <p:nvPr/>
              </p:nvSpPr>
              <p:spPr>
                <a:xfrm>
                  <a:off x="7968718" y="5034662"/>
                  <a:ext cx="1010213" cy="338554"/>
                </a:xfrm>
                <a:prstGeom prst="rect">
                  <a:avLst/>
                </a:prstGeom>
                <a:blipFill rotWithShape="1">
                  <a:blip r:embed="rId6"/>
                  <a:stretch>
                    <a:fillRect l="-3012" t="-5455" b="-23636"/>
                  </a:stretch>
                </a:blipFill>
              </p:spPr>
              <p:txBody>
                <a:bodyPr/>
                <a:lstStyle/>
                <a:p>
                  <a:r>
                    <a:rPr lang="zh-TW" altLang="en-US">
                      <a:noFill/>
                    </a:rPr>
                    <a:t> </a:t>
                  </a:r>
                </a:p>
              </p:txBody>
            </p:sp>
          </mc:Fallback>
        </mc:AlternateContent>
      </p:grpSp>
      <p:grpSp>
        <p:nvGrpSpPr>
          <p:cNvPr id="15" name="群組 14"/>
          <p:cNvGrpSpPr/>
          <p:nvPr/>
        </p:nvGrpSpPr>
        <p:grpSpPr>
          <a:xfrm>
            <a:off x="218263" y="1004382"/>
            <a:ext cx="4012145" cy="3045168"/>
            <a:chOff x="218263" y="1004382"/>
            <a:chExt cx="4012145" cy="3045168"/>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30651"/>
            <a:stretch/>
          </p:blipFill>
          <p:spPr bwMode="auto">
            <a:xfrm>
              <a:off x="218263" y="1004382"/>
              <a:ext cx="4012145" cy="304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接點 7"/>
            <p:cNvCxnSpPr/>
            <p:nvPr/>
          </p:nvCxnSpPr>
          <p:spPr>
            <a:xfrm>
              <a:off x="683568" y="1009112"/>
              <a:ext cx="3384376"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3" name="群組 2"/>
          <p:cNvGrpSpPr/>
          <p:nvPr/>
        </p:nvGrpSpPr>
        <p:grpSpPr>
          <a:xfrm>
            <a:off x="2161100" y="832439"/>
            <a:ext cx="6364822" cy="2678388"/>
            <a:chOff x="1669419" y="837292"/>
            <a:chExt cx="7393621" cy="3384376"/>
          </a:xfrm>
        </p:grpSpPr>
        <p:pic>
          <p:nvPicPr>
            <p:cNvPr id="5" name="圖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4805" y="837292"/>
              <a:ext cx="4848235" cy="3384376"/>
            </a:xfrm>
            <a:prstGeom prst="rect">
              <a:avLst/>
            </a:prstGeom>
          </p:spPr>
        </p:pic>
        <p:sp>
          <p:nvSpPr>
            <p:cNvPr id="19" name="Arc 4"/>
            <p:cNvSpPr>
              <a:spLocks/>
            </p:cNvSpPr>
            <p:nvPr/>
          </p:nvSpPr>
          <p:spPr bwMode="auto">
            <a:xfrm rot="10800000">
              <a:off x="5362263" y="1054557"/>
              <a:ext cx="469327" cy="1603373"/>
            </a:xfrm>
            <a:custGeom>
              <a:avLst/>
              <a:gdLst>
                <a:gd name="G0" fmla="+- 0 0 0"/>
                <a:gd name="G1" fmla="+- 21553 0 0"/>
                <a:gd name="G2" fmla="+- 21600 0 0"/>
                <a:gd name="T0" fmla="*/ 1423 w 21599"/>
                <a:gd name="T1" fmla="*/ 0 h 21553"/>
                <a:gd name="T2" fmla="*/ 21599 w 21599"/>
                <a:gd name="T3" fmla="*/ 21369 h 21553"/>
                <a:gd name="T4" fmla="*/ 0 w 21599"/>
                <a:gd name="T5" fmla="*/ 21553 h 21553"/>
              </a:gdLst>
              <a:ahLst/>
              <a:cxnLst>
                <a:cxn ang="0">
                  <a:pos x="T0" y="T1"/>
                </a:cxn>
                <a:cxn ang="0">
                  <a:pos x="T2" y="T3"/>
                </a:cxn>
                <a:cxn ang="0">
                  <a:pos x="T4" y="T5"/>
                </a:cxn>
              </a:cxnLst>
              <a:rect l="0" t="0" r="r" b="b"/>
              <a:pathLst>
                <a:path w="21599" h="21553" fill="none" extrusionOk="0">
                  <a:moveTo>
                    <a:pt x="1423" y="-1"/>
                  </a:moveTo>
                  <a:cubicBezTo>
                    <a:pt x="12704" y="744"/>
                    <a:pt x="21502" y="10063"/>
                    <a:pt x="21599" y="21368"/>
                  </a:cubicBezTo>
                </a:path>
                <a:path w="21599" h="21553" stroke="0" extrusionOk="0">
                  <a:moveTo>
                    <a:pt x="1423" y="-1"/>
                  </a:moveTo>
                  <a:cubicBezTo>
                    <a:pt x="12704" y="744"/>
                    <a:pt x="21502" y="10063"/>
                    <a:pt x="21599" y="21368"/>
                  </a:cubicBezTo>
                  <a:lnTo>
                    <a:pt x="0" y="21553"/>
                  </a:lnTo>
                  <a:close/>
                </a:path>
              </a:pathLst>
            </a:custGeom>
            <a:noFill/>
            <a:ln w="28575">
              <a:solidFill>
                <a:schemeClr val="tx1"/>
              </a:solidFill>
              <a:prstDash val="sysDash"/>
              <a:round/>
              <a:headEnd/>
              <a:tailEnd/>
            </a:ln>
          </p:spPr>
          <p:txBody>
            <a:bodyPr vert="horz" wrap="square" lIns="91440" tIns="45720" rIns="91440" bIns="45720" numCol="1" anchor="t" anchorCtr="0" compatLnSpc="1">
              <a:prstTxWarp prst="textNoShape">
                <a:avLst/>
              </a:prstTxWarp>
            </a:bodyPr>
            <a:lstStyle/>
            <a:p>
              <a:endParaRPr lang="zh-TW" altLang="en-US"/>
            </a:p>
          </p:txBody>
        </p:sp>
        <p:cxnSp>
          <p:nvCxnSpPr>
            <p:cNvPr id="20" name="直線接點 19"/>
            <p:cNvCxnSpPr/>
            <p:nvPr/>
          </p:nvCxnSpPr>
          <p:spPr bwMode="auto">
            <a:xfrm flipH="1" flipV="1">
              <a:off x="5724722" y="2662058"/>
              <a:ext cx="3089988" cy="401"/>
            </a:xfrm>
            <a:prstGeom prst="line">
              <a:avLst/>
            </a:prstGeom>
            <a:solidFill>
              <a:schemeClr val="accent1"/>
            </a:solidFill>
            <a:ln w="28575" cap="flat" cmpd="sng" algn="ctr">
              <a:solidFill>
                <a:schemeClr val="tx1"/>
              </a:solidFill>
              <a:prstDash val="dash"/>
              <a:round/>
              <a:headEnd type="none" w="sm" len="sm"/>
              <a:tailEnd type="none" w="sm" len="sm"/>
            </a:ln>
            <a:effectLst/>
          </p:spPr>
        </p:cxnSp>
        <p:cxnSp>
          <p:nvCxnSpPr>
            <p:cNvPr id="21" name="直線接點 20"/>
            <p:cNvCxnSpPr/>
            <p:nvPr/>
          </p:nvCxnSpPr>
          <p:spPr bwMode="auto">
            <a:xfrm>
              <a:off x="5739608" y="2658330"/>
              <a:ext cx="0" cy="1368954"/>
            </a:xfrm>
            <a:prstGeom prst="line">
              <a:avLst/>
            </a:prstGeom>
            <a:solidFill>
              <a:schemeClr val="accent1"/>
            </a:solidFill>
            <a:ln w="28575" cap="flat" cmpd="sng" algn="ctr">
              <a:solidFill>
                <a:schemeClr val="tx1"/>
              </a:solidFill>
              <a:prstDash val="sysDash"/>
              <a:round/>
              <a:headEnd type="none" w="sm" len="sm"/>
              <a:tailEnd type="none" w="sm" len="sm"/>
            </a:ln>
            <a:effectLst/>
          </p:spPr>
        </p:cxnSp>
        <p:sp>
          <p:nvSpPr>
            <p:cNvPr id="26" name="文字方塊 25"/>
            <p:cNvSpPr txBox="1"/>
            <p:nvPr/>
          </p:nvSpPr>
          <p:spPr>
            <a:xfrm>
              <a:off x="1669419" y="2468006"/>
              <a:ext cx="931428" cy="388903"/>
            </a:xfrm>
            <a:prstGeom prst="rect">
              <a:avLst/>
            </a:prstGeom>
            <a:noFill/>
          </p:spPr>
          <p:txBody>
            <a:bodyPr wrap="none" rtlCol="0">
              <a:spAutoFit/>
            </a:bodyPr>
            <a:lstStyle/>
            <a:p>
              <a:r>
                <a:rPr lang="en-US" altLang="zh-TW" sz="1400" b="1" dirty="0" smtClean="0">
                  <a:latin typeface="Times New Roman" panose="02020603050405020304" pitchFamily="18" charset="0"/>
                  <a:cs typeface="Times New Roman" panose="02020603050405020304" pitchFamily="18" charset="0"/>
                </a:rPr>
                <a:t>0.3 </a:t>
              </a:r>
              <a:r>
                <a:rPr lang="en-US" altLang="zh-TW" sz="1400" b="1" dirty="0" err="1" smtClean="0">
                  <a:latin typeface="Times New Roman" panose="02020603050405020304" pitchFamily="18" charset="0"/>
                  <a:cs typeface="Times New Roman" panose="02020603050405020304" pitchFamily="18" charset="0"/>
                </a:rPr>
                <a:t>ppm</a:t>
              </a:r>
              <a:endParaRPr lang="zh-TW" altLang="en-US" sz="1400" b="1" baseline="30000" dirty="0" smtClean="0">
                <a:latin typeface="Times New Roman" panose="02020603050405020304" pitchFamily="18" charset="0"/>
                <a:cs typeface="Times New Roman" panose="02020603050405020304" pitchFamily="18" charset="0"/>
              </a:endParaRPr>
            </a:p>
          </p:txBody>
        </p:sp>
      </p:grpSp>
      <p:sp>
        <p:nvSpPr>
          <p:cNvPr id="13" name="頁尾版面配置區 2"/>
          <p:cNvSpPr>
            <a:spLocks noGrp="1"/>
          </p:cNvSpPr>
          <p:nvPr>
            <p:ph type="ftr" sz="quarter" idx="11"/>
          </p:nvPr>
        </p:nvSpPr>
        <p:spPr>
          <a:xfrm>
            <a:off x="8532440" y="6208246"/>
            <a:ext cx="432048" cy="457200"/>
          </a:xfrm>
        </p:spPr>
        <p:txBody>
          <a:bodyPr/>
          <a:lstStyle/>
          <a:p>
            <a:pPr>
              <a:defRPr/>
            </a:pPr>
            <a:r>
              <a:rPr lang="en-US" altLang="zh-TW" sz="2000" b="1" dirty="0" smtClean="0">
                <a:solidFill>
                  <a:schemeClr val="tx1"/>
                </a:solidFill>
              </a:rPr>
              <a:t>6</a:t>
            </a:r>
            <a:endParaRPr lang="zh-TW" altLang="en-US" sz="2000" b="1" dirty="0">
              <a:solidFill>
                <a:schemeClr val="tx1"/>
              </a:solidFill>
            </a:endParaRPr>
          </a:p>
        </p:txBody>
      </p:sp>
      <p:sp>
        <p:nvSpPr>
          <p:cNvPr id="10"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Rectangle 13"/>
          <p:cNvSpPr>
            <a:spLocks noChangeArrowheads="1"/>
          </p:cNvSpPr>
          <p:nvPr/>
        </p:nvSpPr>
        <p:spPr bwMode="auto">
          <a:xfrm>
            <a:off x="0" y="546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7" name="標題 1"/>
          <p:cNvSpPr>
            <a:spLocks noGrp="1"/>
          </p:cNvSpPr>
          <p:nvPr>
            <p:ph type="title"/>
          </p:nvPr>
        </p:nvSpPr>
        <p:spPr>
          <a:xfrm>
            <a:off x="1192363" y="228600"/>
            <a:ext cx="7091728" cy="648072"/>
          </a:xfrm>
        </p:spPr>
        <p:txBody>
          <a:bodyPr/>
          <a:lstStyle/>
          <a:p>
            <a:r>
              <a:rPr lang="en-US" altLang="zh-TW" sz="45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Threshold of wind speed </a:t>
            </a:r>
            <a:endParaRPr lang="zh-TW" altLang="en-US" sz="45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p:cNvSpPr txBox="1"/>
          <p:nvPr/>
        </p:nvSpPr>
        <p:spPr>
          <a:xfrm>
            <a:off x="5175882" y="3231543"/>
            <a:ext cx="808235" cy="307777"/>
          </a:xfrm>
          <a:prstGeom prst="rect">
            <a:avLst/>
          </a:prstGeom>
          <a:noFill/>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3.7 m s</a:t>
            </a:r>
            <a:r>
              <a:rPr lang="en-US" altLang="zh-TW" sz="1400" baseline="30000" dirty="0" smtClean="0">
                <a:latin typeface="Times New Roman" panose="02020603050405020304" pitchFamily="18" charset="0"/>
                <a:cs typeface="Times New Roman" panose="02020603050405020304" pitchFamily="18" charset="0"/>
              </a:rPr>
              <a:t>-1</a:t>
            </a:r>
            <a:endParaRPr lang="zh-TW" altLang="en-US" sz="1400" baseline="30000" dirty="0" smtClean="0">
              <a:latin typeface="Times New Roman" panose="02020603050405020304" pitchFamily="18" charset="0"/>
              <a:cs typeface="Times New Roman" panose="02020603050405020304" pitchFamily="18" charset="0"/>
            </a:endParaRPr>
          </a:p>
        </p:txBody>
      </p:sp>
      <p:sp>
        <p:nvSpPr>
          <p:cNvPr id="27" name="文字方塊 26"/>
          <p:cNvSpPr txBox="1"/>
          <p:nvPr/>
        </p:nvSpPr>
        <p:spPr>
          <a:xfrm>
            <a:off x="153960" y="4149080"/>
            <a:ext cx="4140752" cy="2031325"/>
          </a:xfrm>
          <a:prstGeom prst="rect">
            <a:avLst/>
          </a:prstGeom>
          <a:noFill/>
        </p:spPr>
        <p:txBody>
          <a:bodyPr wrap="square" rtlCol="0">
            <a:spAutoFit/>
          </a:bodyPr>
          <a:lstStyle/>
          <a:p>
            <a:pPr marL="90488" indent="-90488">
              <a:buFont typeface="Arial" pitchFamily="34" charset="0"/>
              <a:buChar char="•"/>
            </a:pPr>
            <a:r>
              <a:rPr lang="en-US" altLang="zh-TW" dirty="0" smtClean="0">
                <a:latin typeface="Times New Roman" panose="02020603050405020304" pitchFamily="18" charset="0"/>
                <a:cs typeface="Times New Roman" panose="02020603050405020304" pitchFamily="18" charset="0"/>
              </a:rPr>
              <a:t>Junker et al. (2009) (left) found that if WS is above a threshold value, CO concentration remained nearly constant, if WS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is below the threshold value, CO is inversely proportional to WS.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 constant CO is from LRT and  CO inversely proportion to WS is from LP.</a:t>
            </a:r>
          </a:p>
        </p:txBody>
      </p:sp>
      <p:sp>
        <p:nvSpPr>
          <p:cNvPr id="23" name="矩形 22"/>
          <p:cNvSpPr/>
          <p:nvPr/>
        </p:nvSpPr>
        <p:spPr>
          <a:xfrm>
            <a:off x="1434437" y="2480552"/>
            <a:ext cx="2386345" cy="49230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p:nvPr/>
        </p:nvCxnSpPr>
        <p:spPr>
          <a:xfrm flipV="1">
            <a:off x="3820782" y="2480553"/>
            <a:ext cx="2479410" cy="33474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文字方塊 21"/>
          <p:cNvSpPr txBox="1"/>
          <p:nvPr/>
        </p:nvSpPr>
        <p:spPr>
          <a:xfrm>
            <a:off x="5292047" y="6547787"/>
            <a:ext cx="808235" cy="307777"/>
          </a:xfrm>
          <a:prstGeom prst="rect">
            <a:avLst/>
          </a:prstGeom>
          <a:noFill/>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3.7 m s</a:t>
            </a:r>
            <a:r>
              <a:rPr lang="en-US" altLang="zh-TW" sz="1400" baseline="30000" dirty="0" smtClean="0">
                <a:latin typeface="Times New Roman" panose="02020603050405020304" pitchFamily="18" charset="0"/>
                <a:cs typeface="Times New Roman" panose="02020603050405020304" pitchFamily="18" charset="0"/>
              </a:rPr>
              <a:t>-1</a:t>
            </a:r>
            <a:endParaRPr lang="zh-TW" altLang="en-US" sz="1400" baseline="30000" dirty="0" smtClean="0">
              <a:latin typeface="Times New Roman" panose="02020603050405020304" pitchFamily="18" charset="0"/>
              <a:cs typeface="Times New Roman" panose="02020603050405020304" pitchFamily="18" charset="0"/>
            </a:endParaRPr>
          </a:p>
        </p:txBody>
      </p:sp>
      <p:cxnSp>
        <p:nvCxnSpPr>
          <p:cNvPr id="25" name="直線接點 24"/>
          <p:cNvCxnSpPr/>
          <p:nvPr/>
        </p:nvCxnSpPr>
        <p:spPr bwMode="auto">
          <a:xfrm>
            <a:off x="1451412" y="2972855"/>
            <a:ext cx="0" cy="672169"/>
          </a:xfrm>
          <a:prstGeom prst="line">
            <a:avLst/>
          </a:prstGeom>
          <a:solidFill>
            <a:schemeClr val="accent1"/>
          </a:solidFill>
          <a:ln w="28575" cap="flat" cmpd="sng" algn="ctr">
            <a:solidFill>
              <a:schemeClr val="tx1"/>
            </a:solidFill>
            <a:prstDash val="sysDash"/>
            <a:round/>
            <a:headEnd type="none" w="sm" len="sm"/>
            <a:tailEnd type="none" w="sm" len="sm"/>
          </a:ln>
          <a:effectLst/>
        </p:spPr>
      </p:cxnSp>
      <p:sp>
        <p:nvSpPr>
          <p:cNvPr id="28" name="文字方塊 27"/>
          <p:cNvSpPr txBox="1"/>
          <p:nvPr/>
        </p:nvSpPr>
        <p:spPr>
          <a:xfrm>
            <a:off x="999530" y="3624217"/>
            <a:ext cx="808235" cy="307777"/>
          </a:xfrm>
          <a:prstGeom prst="rect">
            <a:avLst/>
          </a:prstGeom>
          <a:noFill/>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3.6 m s</a:t>
            </a:r>
            <a:r>
              <a:rPr lang="en-US" altLang="zh-TW" sz="1400" baseline="30000" dirty="0" smtClean="0">
                <a:latin typeface="Times New Roman" panose="02020603050405020304" pitchFamily="18" charset="0"/>
                <a:cs typeface="Times New Roman" panose="02020603050405020304" pitchFamily="18" charset="0"/>
              </a:rPr>
              <a:t>-1</a:t>
            </a:r>
            <a:endParaRPr lang="zh-TW" altLang="en-US" sz="1400" baseline="30000" dirty="0" smtClean="0">
              <a:latin typeface="Times New Roman" panose="02020603050405020304" pitchFamily="18" charset="0"/>
              <a:cs typeface="Times New Roman" panose="02020603050405020304" pitchFamily="18" charset="0"/>
            </a:endParaRPr>
          </a:p>
        </p:txBody>
      </p:sp>
      <p:sp>
        <p:nvSpPr>
          <p:cNvPr id="2" name="矩形 1"/>
          <p:cNvSpPr/>
          <p:nvPr/>
        </p:nvSpPr>
        <p:spPr>
          <a:xfrm>
            <a:off x="1621508" y="1229114"/>
            <a:ext cx="1508495" cy="576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latin typeface="Times New Roman" panose="02020603050405020304" pitchFamily="18" charset="0"/>
                <a:cs typeface="Times New Roman" panose="02020603050405020304" pitchFamily="18" charset="0"/>
              </a:rPr>
              <a:t>Only WL</a:t>
            </a:r>
          </a:p>
          <a:p>
            <a:pPr algn="ctr"/>
            <a:r>
              <a:rPr lang="en-US" altLang="zh-TW" sz="1400" dirty="0" smtClean="0">
                <a:solidFill>
                  <a:schemeClr val="tx1"/>
                </a:solidFill>
                <a:latin typeface="Times New Roman" panose="02020603050405020304" pitchFamily="18" charset="0"/>
                <a:cs typeface="Times New Roman" panose="02020603050405020304" pitchFamily="18" charset="0"/>
              </a:rPr>
              <a:t>1993.09~2006.12</a:t>
            </a:r>
          </a:p>
          <a:p>
            <a:pPr algn="ctr"/>
            <a:endParaRPr lang="zh-TW" altLang="en-US" sz="1400" dirty="0">
              <a:solidFill>
                <a:schemeClr val="tx1"/>
              </a:solidFill>
              <a:latin typeface="Times New Roman" panose="02020603050405020304" pitchFamily="18" charset="0"/>
              <a:cs typeface="Times New Roman" panose="02020603050405020304" pitchFamily="18" charset="0"/>
            </a:endParaRPr>
          </a:p>
        </p:txBody>
      </p:sp>
      <p:sp>
        <p:nvSpPr>
          <p:cNvPr id="29" name="矩形 28"/>
          <p:cNvSpPr/>
          <p:nvPr/>
        </p:nvSpPr>
        <p:spPr>
          <a:xfrm>
            <a:off x="6874584" y="980626"/>
            <a:ext cx="150849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chemeClr val="tx1"/>
                </a:solidFill>
                <a:latin typeface="Times New Roman" panose="02020603050405020304" pitchFamily="18" charset="0"/>
                <a:cs typeface="Times New Roman" panose="02020603050405020304" pitchFamily="18" charset="0"/>
              </a:rPr>
              <a:t>WL,DS,TS,KL,IL</a:t>
            </a:r>
          </a:p>
          <a:p>
            <a:pPr algn="ctr"/>
            <a:r>
              <a:rPr lang="en-US" altLang="zh-TW" sz="1400" dirty="0" smtClean="0">
                <a:solidFill>
                  <a:schemeClr val="tx1"/>
                </a:solidFill>
                <a:latin typeface="Times New Roman" panose="02020603050405020304" pitchFamily="18" charset="0"/>
                <a:cs typeface="Times New Roman" panose="02020603050405020304" pitchFamily="18" charset="0"/>
              </a:rPr>
              <a:t>2006.01~2015.12</a:t>
            </a:r>
            <a:endParaRPr lang="zh-TW" altLang="en-US" sz="1400" dirty="0">
              <a:solidFill>
                <a:schemeClr val="tx1"/>
              </a:solidFill>
              <a:latin typeface="Times New Roman" panose="02020603050405020304" pitchFamily="18" charset="0"/>
              <a:cs typeface="Times New Roman" panose="02020603050405020304" pitchFamily="18" charset="0"/>
            </a:endParaRPr>
          </a:p>
        </p:txBody>
      </p:sp>
      <p:sp>
        <p:nvSpPr>
          <p:cNvPr id="4" name="向下箭號 3"/>
          <p:cNvSpPr/>
          <p:nvPr/>
        </p:nvSpPr>
        <p:spPr>
          <a:xfrm>
            <a:off x="6588224" y="3439106"/>
            <a:ext cx="286360" cy="339000"/>
          </a:xfrm>
          <a:prstGeom prst="downArrow">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32" name="文字方塊 31"/>
          <p:cNvSpPr txBox="1"/>
          <p:nvPr/>
        </p:nvSpPr>
        <p:spPr>
          <a:xfrm>
            <a:off x="7510323" y="1951065"/>
            <a:ext cx="801823" cy="307777"/>
          </a:xfrm>
          <a:prstGeom prst="rect">
            <a:avLst/>
          </a:prstGeom>
          <a:noFill/>
        </p:spPr>
        <p:txBody>
          <a:bodyPr wrap="none" rtlCol="0">
            <a:spAutoFit/>
          </a:bodyPr>
          <a:lstStyle/>
          <a:p>
            <a:r>
              <a:rPr lang="en-US" altLang="zh-TW" sz="1400" b="1" dirty="0" smtClean="0">
                <a:latin typeface="Times New Roman" panose="02020603050405020304" pitchFamily="18" charset="0"/>
                <a:cs typeface="Times New Roman" panose="02020603050405020304" pitchFamily="18" charset="0"/>
              </a:rPr>
              <a:t>0.3 </a:t>
            </a:r>
            <a:r>
              <a:rPr lang="en-US" altLang="zh-TW" sz="1400" b="1" dirty="0" err="1" smtClean="0">
                <a:latin typeface="Times New Roman" panose="02020603050405020304" pitchFamily="18" charset="0"/>
                <a:cs typeface="Times New Roman" panose="02020603050405020304" pitchFamily="18" charset="0"/>
              </a:rPr>
              <a:t>ppm</a:t>
            </a:r>
            <a:endParaRPr lang="zh-TW" altLang="en-US" sz="1400" b="1" baseline="30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34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889" y="2433426"/>
            <a:ext cx="4102697" cy="3907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94064"/>
            <a:ext cx="4670857" cy="442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頁尾版面配置區 2"/>
          <p:cNvSpPr>
            <a:spLocks noGrp="1"/>
          </p:cNvSpPr>
          <p:nvPr>
            <p:ph type="ftr" sz="quarter" idx="11"/>
          </p:nvPr>
        </p:nvSpPr>
        <p:spPr>
          <a:xfrm>
            <a:off x="8532440" y="6237312"/>
            <a:ext cx="288032" cy="457200"/>
          </a:xfrm>
        </p:spPr>
        <p:txBody>
          <a:bodyPr/>
          <a:lstStyle/>
          <a:p>
            <a:pPr>
              <a:defRPr/>
            </a:pPr>
            <a:r>
              <a:rPr lang="en-US" altLang="zh-TW" sz="2000" b="1" dirty="0" smtClean="0">
                <a:solidFill>
                  <a:schemeClr val="tx1"/>
                </a:solidFill>
              </a:rPr>
              <a:t>7</a:t>
            </a:r>
            <a:endParaRPr lang="zh-TW" altLang="en-US" sz="2000" b="1" dirty="0">
              <a:solidFill>
                <a:schemeClr val="tx1"/>
              </a:solidFill>
            </a:endParaRPr>
          </a:p>
        </p:txBody>
      </p:sp>
      <p:sp>
        <p:nvSpPr>
          <p:cNvPr id="15" name="標題 1"/>
          <p:cNvSpPr>
            <a:spLocks noGrp="1"/>
          </p:cNvSpPr>
          <p:nvPr>
            <p:ph type="title"/>
          </p:nvPr>
        </p:nvSpPr>
        <p:spPr>
          <a:xfrm>
            <a:off x="1849796" y="260648"/>
            <a:ext cx="5830529" cy="854968"/>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Observational data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sets</a:t>
            </a:r>
            <a:endPar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內容版面配置區 2"/>
          <p:cNvSpPr>
            <a:spLocks noGrp="1"/>
          </p:cNvSpPr>
          <p:nvPr>
            <p:ph idx="1"/>
          </p:nvPr>
        </p:nvSpPr>
        <p:spPr>
          <a:xfrm>
            <a:off x="232412" y="1501918"/>
            <a:ext cx="8424936" cy="4211638"/>
          </a:xfrm>
        </p:spPr>
        <p:txBody>
          <a:bodyPr>
            <a:normAutofit/>
          </a:bodyPr>
          <a:lstStyle/>
          <a:p>
            <a:pPr algn="just"/>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Time series</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2006.01.01</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2015.12.31</a:t>
            </a:r>
          </a:p>
          <a:p>
            <a:pPr algn="just"/>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Monitoring item</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2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wind speed</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Wind Direction</a:t>
            </a:r>
            <a:endPar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 name="群組 3"/>
          <p:cNvGrpSpPr/>
          <p:nvPr/>
        </p:nvGrpSpPr>
        <p:grpSpPr>
          <a:xfrm>
            <a:off x="2221576" y="2294064"/>
            <a:ext cx="2660158" cy="3523543"/>
            <a:chOff x="2221576" y="2294064"/>
            <a:chExt cx="2660158" cy="3523543"/>
          </a:xfrm>
        </p:grpSpPr>
        <p:sp>
          <p:nvSpPr>
            <p:cNvPr id="91" name="矩形 90"/>
            <p:cNvSpPr/>
            <p:nvPr/>
          </p:nvSpPr>
          <p:spPr>
            <a:xfrm>
              <a:off x="3425888" y="4932701"/>
              <a:ext cx="1146112" cy="244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500" b="1" kern="0" dirty="0" smtClean="0">
                  <a:solidFill>
                    <a:srgbClr val="000000"/>
                  </a:solidFill>
                  <a:latin typeface="Times New Roman" panose="02020603050405020304" pitchFamily="18" charset="0"/>
                  <a:ea typeface="標楷體"/>
                  <a:cs typeface="Times New Roman" panose="02020603050405020304" pitchFamily="18" charset="0"/>
                </a:rPr>
                <a:t>IL</a:t>
              </a:r>
              <a:endParaRPr lang="zh-TW" sz="1500" kern="100" dirty="0">
                <a:effectLst/>
                <a:latin typeface="Times New Roman" panose="02020603050405020304" pitchFamily="18" charset="0"/>
                <a:ea typeface="新細明體"/>
                <a:cs typeface="Times New Roman" panose="02020603050405020304" pitchFamily="18" charset="0"/>
              </a:endParaRPr>
            </a:p>
          </p:txBody>
        </p:sp>
        <p:sp>
          <p:nvSpPr>
            <p:cNvPr id="92" name="矩形 91"/>
            <p:cNvSpPr/>
            <p:nvPr/>
          </p:nvSpPr>
          <p:spPr>
            <a:xfrm>
              <a:off x="3718784" y="5573084"/>
              <a:ext cx="951790" cy="244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500" b="1" kern="0" dirty="0" smtClean="0">
                  <a:solidFill>
                    <a:srgbClr val="000000"/>
                  </a:solidFill>
                  <a:latin typeface="Times New Roman" panose="02020603050405020304" pitchFamily="18" charset="0"/>
                  <a:ea typeface="標楷體"/>
                  <a:cs typeface="Times New Roman" panose="02020603050405020304" pitchFamily="18" charset="0"/>
                </a:rPr>
                <a:t>DS</a:t>
              </a:r>
              <a:endParaRPr lang="zh-TW" sz="1500" kern="100" dirty="0">
                <a:effectLst/>
                <a:latin typeface="Times New Roman" panose="02020603050405020304" pitchFamily="18" charset="0"/>
                <a:ea typeface="新細明體"/>
                <a:cs typeface="Times New Roman" panose="02020603050405020304" pitchFamily="18" charset="0"/>
              </a:endParaRPr>
            </a:p>
          </p:txBody>
        </p:sp>
        <p:grpSp>
          <p:nvGrpSpPr>
            <p:cNvPr id="2" name="群組 1"/>
            <p:cNvGrpSpPr/>
            <p:nvPr/>
          </p:nvGrpSpPr>
          <p:grpSpPr>
            <a:xfrm>
              <a:off x="2221576" y="2294064"/>
              <a:ext cx="2660158" cy="3435434"/>
              <a:chOff x="2221576" y="2294064"/>
              <a:chExt cx="2660158" cy="3435434"/>
            </a:xfrm>
          </p:grpSpPr>
          <p:grpSp>
            <p:nvGrpSpPr>
              <p:cNvPr id="70" name="群組 69"/>
              <p:cNvGrpSpPr/>
              <p:nvPr/>
            </p:nvGrpSpPr>
            <p:grpSpPr>
              <a:xfrm>
                <a:off x="2221576" y="2294064"/>
                <a:ext cx="2660158" cy="3435434"/>
                <a:chOff x="764984" y="-235730"/>
                <a:chExt cx="3429875" cy="5235941"/>
              </a:xfrm>
            </p:grpSpPr>
            <p:sp>
              <p:nvSpPr>
                <p:cNvPr id="72" name="五角星形 71"/>
                <p:cNvSpPr/>
                <p:nvPr/>
              </p:nvSpPr>
              <p:spPr>
                <a:xfrm>
                  <a:off x="2425148" y="2258171"/>
                  <a:ext cx="95250" cy="1181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3" name="五角星形 72"/>
                <p:cNvSpPr/>
                <p:nvPr/>
              </p:nvSpPr>
              <p:spPr>
                <a:xfrm>
                  <a:off x="2743200" y="4269851"/>
                  <a:ext cx="95250" cy="1181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4" name="五角星形 73"/>
                <p:cNvSpPr/>
                <p:nvPr/>
              </p:nvSpPr>
              <p:spPr>
                <a:xfrm>
                  <a:off x="2743200" y="2520564"/>
                  <a:ext cx="95250" cy="1181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5" name="五角星形 74"/>
                <p:cNvSpPr/>
                <p:nvPr/>
              </p:nvSpPr>
              <p:spPr>
                <a:xfrm>
                  <a:off x="2894275" y="4882101"/>
                  <a:ext cx="95250" cy="11811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6" name="五角星形 75"/>
                <p:cNvSpPr/>
                <p:nvPr/>
              </p:nvSpPr>
              <p:spPr>
                <a:xfrm>
                  <a:off x="1272208" y="2345635"/>
                  <a:ext cx="213995" cy="142875"/>
                </a:xfrm>
                <a:prstGeom prst="star5">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7" name="五角星形 76"/>
                <p:cNvSpPr/>
                <p:nvPr/>
              </p:nvSpPr>
              <p:spPr>
                <a:xfrm>
                  <a:off x="2647784" y="2520564"/>
                  <a:ext cx="95250" cy="11811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8" name="五角星形 77"/>
                <p:cNvSpPr/>
                <p:nvPr/>
              </p:nvSpPr>
              <p:spPr>
                <a:xfrm>
                  <a:off x="4046961" y="47125"/>
                  <a:ext cx="95252" cy="11811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9" name="五角星形 78"/>
                <p:cNvSpPr/>
                <p:nvPr/>
              </p:nvSpPr>
              <p:spPr>
                <a:xfrm>
                  <a:off x="2687541" y="4325510"/>
                  <a:ext cx="95250" cy="11811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80" name="矩形 79"/>
                <p:cNvSpPr/>
                <p:nvPr/>
              </p:nvSpPr>
              <p:spPr>
                <a:xfrm>
                  <a:off x="2629476" y="-235730"/>
                  <a:ext cx="1565383" cy="68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zh-TW" sz="1500" b="1" kern="0" dirty="0" smtClean="0">
                      <a:solidFill>
                        <a:srgbClr val="000000"/>
                      </a:solidFill>
                      <a:effectLst/>
                      <a:latin typeface="Times New Roman" panose="02020603050405020304" pitchFamily="18" charset="0"/>
                      <a:ea typeface="標楷體"/>
                      <a:cs typeface="Times New Roman" panose="02020603050405020304" pitchFamily="18" charset="0"/>
                    </a:rPr>
                    <a:t>PJY</a:t>
                  </a:r>
                  <a:r>
                    <a:rPr lang="en-US" sz="1500" b="1" kern="100" dirty="0">
                      <a:effectLst/>
                      <a:latin typeface="Times New Roman" panose="02020603050405020304" pitchFamily="18" charset="0"/>
                      <a:ea typeface="新細明體"/>
                      <a:cs typeface="Times New Roman" panose="02020603050405020304" pitchFamily="18" charset="0"/>
                    </a:rPr>
                    <a:t> </a:t>
                  </a:r>
                  <a:endParaRPr lang="zh-TW" sz="1500" kern="100" dirty="0">
                    <a:effectLst/>
                    <a:latin typeface="Times New Roman" panose="02020603050405020304" pitchFamily="18" charset="0"/>
                    <a:ea typeface="新細明體"/>
                    <a:cs typeface="Times New Roman" panose="02020603050405020304" pitchFamily="18" charset="0"/>
                  </a:endParaRPr>
                </a:p>
              </p:txBody>
            </p:sp>
            <p:sp>
              <p:nvSpPr>
                <p:cNvPr id="81" name="矩形 80"/>
                <p:cNvSpPr/>
                <p:nvPr/>
              </p:nvSpPr>
              <p:spPr>
                <a:xfrm>
                  <a:off x="1857244" y="1671096"/>
                  <a:ext cx="1544463" cy="58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500" b="1" kern="0" dirty="0" smtClean="0">
                      <a:solidFill>
                        <a:srgbClr val="000000"/>
                      </a:solidFill>
                      <a:latin typeface="Times New Roman" panose="02020603050405020304" pitchFamily="18" charset="0"/>
                      <a:ea typeface="標楷體"/>
                      <a:cs typeface="Times New Roman" panose="02020603050405020304" pitchFamily="18" charset="0"/>
                    </a:rPr>
                    <a:t>WL</a:t>
                  </a:r>
                  <a:r>
                    <a:rPr lang="en-US" sz="1500" b="1" kern="100" dirty="0">
                      <a:effectLst/>
                      <a:latin typeface="Times New Roman" panose="02020603050405020304" pitchFamily="18" charset="0"/>
                      <a:ea typeface="新細明體"/>
                      <a:cs typeface="Times New Roman" panose="02020603050405020304" pitchFamily="18" charset="0"/>
                    </a:rPr>
                    <a:t> </a:t>
                  </a:r>
                  <a:endParaRPr lang="zh-TW" sz="1500" kern="100" dirty="0">
                    <a:effectLst/>
                    <a:latin typeface="Times New Roman" panose="02020603050405020304" pitchFamily="18" charset="0"/>
                    <a:ea typeface="新細明體"/>
                    <a:cs typeface="Times New Roman" panose="02020603050405020304" pitchFamily="18" charset="0"/>
                  </a:endParaRPr>
                </a:p>
              </p:txBody>
            </p:sp>
            <p:sp>
              <p:nvSpPr>
                <p:cNvPr id="83" name="矩形 82"/>
                <p:cNvSpPr/>
                <p:nvPr/>
              </p:nvSpPr>
              <p:spPr>
                <a:xfrm>
                  <a:off x="764984" y="1690934"/>
                  <a:ext cx="821848" cy="92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zh-TW" sz="1500" b="1" kern="0" dirty="0">
                      <a:solidFill>
                        <a:srgbClr val="000000"/>
                      </a:solidFill>
                      <a:latin typeface="Times New Roman" panose="02020603050405020304" pitchFamily="18" charset="0"/>
                      <a:ea typeface="標楷體"/>
                      <a:cs typeface="Times New Roman" panose="02020603050405020304" pitchFamily="18" charset="0"/>
                    </a:rPr>
                    <a:t>T</a:t>
                  </a:r>
                  <a:r>
                    <a:rPr lang="en-US" altLang="zh-TW" sz="1500" b="1" kern="0" dirty="0" smtClean="0">
                      <a:solidFill>
                        <a:srgbClr val="000000"/>
                      </a:solidFill>
                      <a:latin typeface="Times New Roman" panose="02020603050405020304" pitchFamily="18" charset="0"/>
                      <a:ea typeface="標楷體"/>
                      <a:cs typeface="Times New Roman" panose="02020603050405020304" pitchFamily="18" charset="0"/>
                    </a:rPr>
                    <a:t>S</a:t>
                  </a:r>
                  <a:endParaRPr lang="zh-TW" sz="1500" kern="100" dirty="0">
                    <a:effectLst/>
                    <a:latin typeface="Times New Roman" panose="02020603050405020304" pitchFamily="18" charset="0"/>
                    <a:ea typeface="新細明體"/>
                    <a:cs typeface="Times New Roman" panose="02020603050405020304" pitchFamily="18" charset="0"/>
                  </a:endParaRPr>
                </a:p>
              </p:txBody>
            </p:sp>
          </p:grpSp>
          <p:sp>
            <p:nvSpPr>
              <p:cNvPr id="89" name="矩形 88"/>
              <p:cNvSpPr/>
              <p:nvPr/>
            </p:nvSpPr>
            <p:spPr>
              <a:xfrm>
                <a:off x="3749618" y="3822747"/>
                <a:ext cx="744142" cy="33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500" b="1" kern="0" dirty="0" smtClean="0">
                    <a:solidFill>
                      <a:srgbClr val="000000"/>
                    </a:solidFill>
                    <a:latin typeface="Times New Roman" panose="02020603050405020304" pitchFamily="18" charset="0"/>
                    <a:ea typeface="標楷體"/>
                    <a:cs typeface="Times New Roman" panose="02020603050405020304" pitchFamily="18" charset="0"/>
                  </a:rPr>
                  <a:t>KL</a:t>
                </a:r>
                <a:r>
                  <a:rPr lang="en-US" sz="1500" b="1" kern="100" dirty="0">
                    <a:effectLst/>
                    <a:latin typeface="Times New Roman" panose="02020603050405020304" pitchFamily="18" charset="0"/>
                    <a:ea typeface="新細明體"/>
                    <a:cs typeface="Times New Roman" panose="02020603050405020304" pitchFamily="18" charset="0"/>
                  </a:rPr>
                  <a:t> </a:t>
                </a:r>
                <a:endParaRPr lang="zh-TW" sz="1500" kern="100" dirty="0">
                  <a:effectLst/>
                  <a:latin typeface="Times New Roman" panose="02020603050405020304" pitchFamily="18" charset="0"/>
                  <a:ea typeface="新細明體"/>
                  <a:cs typeface="Times New Roman" panose="02020603050405020304" pitchFamily="18" charset="0"/>
                </a:endParaRPr>
              </a:p>
            </p:txBody>
          </p:sp>
        </p:grpSp>
      </p:grpSp>
      <p:sp>
        <p:nvSpPr>
          <p:cNvPr id="6" name="文字方塊 5"/>
          <p:cNvSpPr txBox="1"/>
          <p:nvPr/>
        </p:nvSpPr>
        <p:spPr>
          <a:xfrm>
            <a:off x="452052" y="2295575"/>
            <a:ext cx="2088231"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Background station</a:t>
            </a:r>
            <a:endParaRPr lang="zh-TW" altLang="en-US" dirty="0">
              <a:latin typeface="Times New Roman" panose="02020603050405020304" pitchFamily="18" charset="0"/>
              <a:cs typeface="Times New Roman" panose="02020603050405020304" pitchFamily="18" charset="0"/>
            </a:endParaRPr>
          </a:p>
        </p:txBody>
      </p:sp>
      <p:cxnSp>
        <p:nvCxnSpPr>
          <p:cNvPr id="8" name="直線單箭頭接點 7"/>
          <p:cNvCxnSpPr/>
          <p:nvPr/>
        </p:nvCxnSpPr>
        <p:spPr>
          <a:xfrm flipH="1">
            <a:off x="6588224" y="2967779"/>
            <a:ext cx="862118" cy="238429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1646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21" y="1168949"/>
            <a:ext cx="3528392" cy="33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5" name="文字方塊 1204"/>
          <p:cNvSpPr txBox="1"/>
          <p:nvPr/>
        </p:nvSpPr>
        <p:spPr>
          <a:xfrm>
            <a:off x="-53817" y="4653136"/>
            <a:ext cx="4409793" cy="2308324"/>
          </a:xfrm>
          <a:prstGeom prst="rect">
            <a:avLst/>
          </a:prstGeom>
          <a:noFill/>
        </p:spPr>
        <p:txBody>
          <a:bodyPr wrap="square" rtlCol="0">
            <a:spAutoFit/>
          </a:bodyPr>
          <a:lstStyle/>
          <a:p>
            <a:pPr marL="90488" indent="-90488">
              <a:buFont typeface="Arial" pitchFamily="34" charset="0"/>
              <a:buChar char="•"/>
            </a:pPr>
            <a:r>
              <a:rPr lang="en-US" altLang="zh-TW" dirty="0">
                <a:latin typeface="Times New Roman" panose="02020603050405020304" pitchFamily="18" charset="0"/>
                <a:cs typeface="Times New Roman" panose="02020603050405020304" pitchFamily="18" charset="0"/>
              </a:rPr>
              <a:t>The correlation between </a:t>
            </a:r>
            <a:r>
              <a:rPr lang="en-US" altLang="zh-TW" dirty="0" err="1">
                <a:latin typeface="Times New Roman" panose="02020603050405020304" pitchFamily="18" charset="0"/>
                <a:cs typeface="Times New Roman" panose="02020603050405020304" pitchFamily="18" charset="0"/>
              </a:rPr>
              <a:t>wanli</a:t>
            </a:r>
            <a:r>
              <a:rPr lang="en-US" altLang="zh-TW" dirty="0">
                <a:latin typeface="Times New Roman" panose="02020603050405020304" pitchFamily="18" charset="0"/>
                <a:cs typeface="Times New Roman" panose="02020603050405020304" pitchFamily="18" charset="0"/>
              </a:rPr>
              <a:t> station and other stations is well established and R</a:t>
            </a:r>
            <a:r>
              <a:rPr lang="en-US" altLang="zh-TW" baseline="30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 is also above </a:t>
            </a:r>
            <a:r>
              <a:rPr lang="en-US" altLang="zh-TW" dirty="0" smtClean="0">
                <a:latin typeface="Times New Roman" panose="02020603050405020304" pitchFamily="18" charset="0"/>
                <a:cs typeface="Times New Roman" panose="02020603050405020304" pitchFamily="18" charset="0"/>
              </a:rPr>
              <a:t>0.7.</a:t>
            </a:r>
          </a:p>
          <a:p>
            <a:endParaRPr lang="en-US" altLang="zh-TW" dirty="0" smtClean="0">
              <a:latin typeface="Times New Roman" panose="02020603050405020304" pitchFamily="18" charset="0"/>
              <a:cs typeface="Times New Roman" panose="02020603050405020304" pitchFamily="18" charset="0"/>
            </a:endParaRPr>
          </a:p>
          <a:p>
            <a:pPr marL="90488" indent="-90488">
              <a:buFont typeface="Arial" pitchFamily="34" charset="0"/>
              <a:buChar char="•"/>
            </a:pP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T-test </a:t>
            </a:r>
            <a:r>
              <a:rPr lang="en-US" altLang="zh-TW" dirty="0">
                <a:latin typeface="Times New Roman" panose="02020603050405020304" pitchFamily="18" charset="0"/>
                <a:cs typeface="Times New Roman" panose="02020603050405020304" pitchFamily="18" charset="0"/>
              </a:rPr>
              <a:t>don’t have </a:t>
            </a:r>
            <a:r>
              <a:rPr lang="en-US" altLang="zh-TW" dirty="0" smtClean="0">
                <a:latin typeface="Times New Roman" panose="02020603050405020304" pitchFamily="18" charset="0"/>
                <a:cs typeface="Times New Roman" panose="02020603050405020304" pitchFamily="18" charset="0"/>
              </a:rPr>
              <a:t>significantly difference and represent pollution that is transported </a:t>
            </a:r>
          </a:p>
          <a:p>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 in the form of plume.</a:t>
            </a:r>
          </a:p>
          <a:p>
            <a:pPr marL="90488" indent="-90488">
              <a:buFont typeface="Arial" pitchFamily="34" charset="0"/>
              <a:buChar char="•"/>
            </a:pPr>
            <a:endParaRPr lang="zh-TW" altLang="en-US" dirty="0">
              <a:latin typeface="Times New Roman" panose="02020603050405020304" pitchFamily="18" charset="0"/>
              <a:cs typeface="Times New Roman" panose="02020603050405020304" pitchFamily="18" charset="0"/>
            </a:endParaRPr>
          </a:p>
        </p:txBody>
      </p:sp>
      <p:sp>
        <p:nvSpPr>
          <p:cNvPr id="24578" name="標題 1"/>
          <p:cNvSpPr>
            <a:spLocks noGrp="1"/>
          </p:cNvSpPr>
          <p:nvPr>
            <p:ph type="title"/>
          </p:nvPr>
        </p:nvSpPr>
        <p:spPr>
          <a:xfrm>
            <a:off x="1781896" y="188640"/>
            <a:ext cx="5914255" cy="720080"/>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Verification</a:t>
            </a:r>
            <a:r>
              <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of homogeneity</a:t>
            </a:r>
            <a:endParaRPr lang="zh-TW" altLang="en-US"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頁尾版面配置區 2"/>
          <p:cNvSpPr txBox="1">
            <a:spLocks/>
          </p:cNvSpPr>
          <p:nvPr/>
        </p:nvSpPr>
        <p:spPr>
          <a:xfrm>
            <a:off x="8554947" y="6297910"/>
            <a:ext cx="504056" cy="457200"/>
          </a:xfrm>
          <a:prstGeom prst="rect">
            <a:avLst/>
          </a:prstGeom>
        </p:spPr>
        <p:txBody>
          <a:bodyPr anchor="ctr" anchorCtr="0"/>
          <a:lstStyle>
            <a:defPPr>
              <a:defRPr lang="zh-TW"/>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a:solidFill>
                  <a:schemeClr val="tx1"/>
                </a:solidFill>
              </a:rPr>
              <a:t>8</a:t>
            </a:r>
            <a:endParaRPr lang="en-US" altLang="zh-TW" sz="2000" b="1" dirty="0" smtClean="0">
              <a:solidFill>
                <a:schemeClr val="tx1"/>
              </a:solidFill>
            </a:endParaRPr>
          </a:p>
        </p:txBody>
      </p:sp>
      <p:graphicFrame>
        <p:nvGraphicFramePr>
          <p:cNvPr id="9" name="表格 8"/>
          <p:cNvGraphicFramePr>
            <a:graphicFrameLocks noGrp="1"/>
          </p:cNvGraphicFramePr>
          <p:nvPr>
            <p:extLst/>
          </p:nvPr>
        </p:nvGraphicFramePr>
        <p:xfrm>
          <a:off x="4109246" y="1097912"/>
          <a:ext cx="4746816" cy="5199998"/>
        </p:xfrm>
        <a:graphic>
          <a:graphicData uri="http://schemas.openxmlformats.org/drawingml/2006/table">
            <a:tbl>
              <a:tblPr firstRow="1" bandRow="1">
                <a:tableStyleId>{5C22544A-7EE6-4342-B048-85BDC9FD1C3A}</a:tableStyleId>
              </a:tblPr>
              <a:tblGrid>
                <a:gridCol w="2373408">
                  <a:extLst>
                    <a:ext uri="{9D8B030D-6E8A-4147-A177-3AD203B41FA5}">
                      <a16:colId xmlns="" xmlns:a16="http://schemas.microsoft.com/office/drawing/2014/main" val="20000"/>
                    </a:ext>
                  </a:extLst>
                </a:gridCol>
                <a:gridCol w="2373408">
                  <a:extLst>
                    <a:ext uri="{9D8B030D-6E8A-4147-A177-3AD203B41FA5}">
                      <a16:colId xmlns="" xmlns:a16="http://schemas.microsoft.com/office/drawing/2014/main" val="20001"/>
                    </a:ext>
                  </a:extLst>
                </a:gridCol>
              </a:tblGrid>
              <a:tr h="2599999">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599999">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2" name="向下箭號 1"/>
          <p:cNvSpPr/>
          <p:nvPr/>
        </p:nvSpPr>
        <p:spPr>
          <a:xfrm rot="1860000">
            <a:off x="1698317" y="2888940"/>
            <a:ext cx="288032" cy="1224136"/>
          </a:xfrm>
          <a:prstGeom prst="downArrow">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3" y="1268760"/>
            <a:ext cx="2304256" cy="2304256"/>
          </a:xfrm>
          <a:prstGeom prst="rect">
            <a:avLst/>
          </a:prstGeom>
        </p:spPr>
      </p:pic>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966" y="1268760"/>
            <a:ext cx="2239078" cy="2239078"/>
          </a:xfrm>
          <a:prstGeom prst="rect">
            <a:avLst/>
          </a:prstGeom>
        </p:spPr>
      </p:pic>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6116" y="3789040"/>
            <a:ext cx="2298093" cy="2298093"/>
          </a:xfrm>
          <a:prstGeom prst="rect">
            <a:avLst/>
          </a:prstGeom>
        </p:spPr>
      </p:pic>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5966" y="3789040"/>
            <a:ext cx="2288282" cy="2288282"/>
          </a:xfrm>
          <a:prstGeom prst="rect">
            <a:avLst/>
          </a:prstGeom>
        </p:spPr>
      </p:pic>
    </p:spTree>
    <p:extLst>
      <p:ext uri="{BB962C8B-B14F-4D97-AF65-F5344CB8AC3E}">
        <p14:creationId xmlns:p14="http://schemas.microsoft.com/office/powerpoint/2010/main" val="380040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a:spLocks noGrp="1"/>
          </p:cNvSpPr>
          <p:nvPr>
            <p:ph type="title"/>
          </p:nvPr>
        </p:nvSpPr>
        <p:spPr>
          <a:xfrm>
            <a:off x="1355646" y="376864"/>
            <a:ext cx="6816753" cy="576064"/>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Calculate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Concentration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a:xfrm>
            <a:off x="139574" y="1075809"/>
            <a:ext cx="8728067" cy="1615827"/>
          </a:xfrm>
          <a:prstGeom prst="rect">
            <a:avLst/>
          </a:prstGeom>
          <a:noFill/>
        </p:spPr>
        <p:txBody>
          <a:bodyPr wrap="square" rtlCol="0">
            <a:spAutoFit/>
          </a:bodyPr>
          <a:lstStyle/>
          <a:p>
            <a:pPr marL="90488" indent="-90488" algn="just">
              <a:buFont typeface="Arial" pitchFamily="34" charset="0"/>
              <a:buChar char="•"/>
            </a:pPr>
            <a:r>
              <a:rPr lang="en-US" altLang="zh-TW" sz="3000" b="1" dirty="0" smtClean="0">
                <a:latin typeface="Times New Roman" panose="02020603050405020304" pitchFamily="18" charset="0"/>
                <a:cs typeface="Times New Roman" panose="02020603050405020304" pitchFamily="18" charset="0"/>
              </a:rPr>
              <a:t>First, </a:t>
            </a:r>
            <a:r>
              <a:rPr lang="en-US" altLang="zh-TW" sz="2300" dirty="0">
                <a:latin typeface="Times New Roman" panose="02020603050405020304" pitchFamily="18" charset="0"/>
                <a:cs typeface="Times New Roman" panose="02020603050405020304" pitchFamily="18" charset="0"/>
              </a:rPr>
              <a:t>find out the </a:t>
            </a:r>
            <a:r>
              <a:rPr lang="en-US" altLang="zh-TW" sz="2300" dirty="0">
                <a:solidFill>
                  <a:srgbClr val="FF0000"/>
                </a:solidFill>
                <a:latin typeface="Times New Roman" panose="02020603050405020304" pitchFamily="18" charset="0"/>
                <a:cs typeface="Times New Roman" panose="02020603050405020304" pitchFamily="18" charset="0"/>
              </a:rPr>
              <a:t>background PM</a:t>
            </a:r>
            <a:r>
              <a:rPr lang="en-US" altLang="zh-TW" sz="2300" baseline="-25000" dirty="0">
                <a:solidFill>
                  <a:srgbClr val="FF0000"/>
                </a:solidFill>
                <a:latin typeface="Times New Roman" panose="02020603050405020304" pitchFamily="18" charset="0"/>
                <a:cs typeface="Times New Roman" panose="02020603050405020304" pitchFamily="18" charset="0"/>
              </a:rPr>
              <a:t>2.5</a:t>
            </a:r>
            <a:r>
              <a:rPr lang="en-US" altLang="zh-TW" sz="2300" dirty="0">
                <a:solidFill>
                  <a:srgbClr val="FF0000"/>
                </a:solidFill>
                <a:latin typeface="Times New Roman" panose="02020603050405020304" pitchFamily="18" charset="0"/>
                <a:cs typeface="Times New Roman" panose="02020603050405020304" pitchFamily="18" charset="0"/>
              </a:rPr>
              <a:t> Concentration in the long-range </a:t>
            </a:r>
            <a:r>
              <a:rPr lang="en-US" altLang="zh-TW" sz="2300" dirty="0" smtClean="0">
                <a:solidFill>
                  <a:srgbClr val="FF0000"/>
                </a:solidFill>
                <a:latin typeface="Times New Roman" panose="02020603050405020304" pitchFamily="18" charset="0"/>
                <a:cs typeface="Times New Roman" panose="02020603050405020304" pitchFamily="18" charset="0"/>
              </a:rPr>
              <a:t>transport (LRT) </a:t>
            </a:r>
            <a:r>
              <a:rPr lang="en-US" altLang="zh-TW" sz="2300" dirty="0">
                <a:solidFill>
                  <a:srgbClr val="FF0000"/>
                </a:solidFill>
                <a:latin typeface="Times New Roman" panose="02020603050405020304" pitchFamily="18" charset="0"/>
                <a:cs typeface="Times New Roman" panose="02020603050405020304" pitchFamily="18" charset="0"/>
              </a:rPr>
              <a:t>situation</a:t>
            </a:r>
            <a:r>
              <a:rPr lang="en-US" altLang="zh-TW" sz="2300" dirty="0">
                <a:latin typeface="Times New Roman" panose="02020603050405020304" pitchFamily="18" charset="0"/>
                <a:cs typeface="Times New Roman" panose="02020603050405020304" pitchFamily="18" charset="0"/>
              </a:rPr>
              <a:t> at north tip of </a:t>
            </a:r>
            <a:r>
              <a:rPr lang="en-US" altLang="zh-TW" sz="2300" dirty="0" smtClean="0">
                <a:latin typeface="Times New Roman" panose="02020603050405020304" pitchFamily="18" charset="0"/>
                <a:cs typeface="Times New Roman" panose="02020603050405020304" pitchFamily="18" charset="0"/>
              </a:rPr>
              <a:t>Taiwan.</a:t>
            </a:r>
          </a:p>
          <a:p>
            <a:pPr algn="just"/>
            <a:endParaRPr lang="en-US" altLang="zh-TW" sz="2300" dirty="0" smtClean="0">
              <a:latin typeface="Times New Roman" panose="02020603050405020304" pitchFamily="18" charset="0"/>
              <a:cs typeface="Times New Roman" panose="02020603050405020304" pitchFamily="18" charset="0"/>
            </a:endParaRPr>
          </a:p>
          <a:p>
            <a:pPr marL="90488" indent="-90488" algn="just">
              <a:buFont typeface="Arial" pitchFamily="34" charset="0"/>
              <a:buChar char="•"/>
            </a:pPr>
            <a:endParaRPr lang="zh-TW" altLang="en-US" sz="23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矩形 19"/>
              <p:cNvSpPr/>
              <p:nvPr/>
            </p:nvSpPr>
            <p:spPr>
              <a:xfrm>
                <a:off x="4381058" y="1981541"/>
                <a:ext cx="4578521" cy="4903843"/>
              </a:xfrm>
              <a:prstGeom prst="rect">
                <a:avLst/>
              </a:prstGeom>
            </p:spPr>
            <p:txBody>
              <a:bodyPr wrap="square">
                <a:spAutoFit/>
              </a:bodyPr>
              <a:lstStyle/>
              <a:p>
                <a:pPr marL="342900" indent="-342900">
                  <a:buFont typeface="Arial" panose="020B0604020202020204" pitchFamily="34" charset="0"/>
                  <a:buChar char="•"/>
                </a:pPr>
                <a:r>
                  <a:rPr lang="en-US" altLang="zh-TW" sz="2100" dirty="0" smtClean="0">
                    <a:latin typeface="Times New Roman" panose="02020603050405020304" pitchFamily="18" charset="0"/>
                    <a:cs typeface="Times New Roman" panose="02020603050405020304" pitchFamily="18" charset="0"/>
                  </a:rPr>
                  <a:t>For </a:t>
                </a:r>
                <a:r>
                  <a:rPr lang="en-US" altLang="zh-TW" sz="2100" dirty="0">
                    <a:latin typeface="Times New Roman" panose="02020603050405020304" pitchFamily="18" charset="0"/>
                    <a:cs typeface="Times New Roman" panose="02020603050405020304" pitchFamily="18" charset="0"/>
                  </a:rPr>
                  <a:t>northeast wind case, we select wind direction via 340</a:t>
                </a:r>
                <a14:m>
                  <m:oMath xmlns:m="http://schemas.openxmlformats.org/officeDocument/2006/math">
                    <m:r>
                      <a:rPr lang="en-US" altLang="zh-TW" sz="21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100" dirty="0">
                    <a:latin typeface="Times New Roman" panose="02020603050405020304" pitchFamily="18" charset="0"/>
                    <a:cs typeface="Times New Roman" panose="02020603050405020304" pitchFamily="18" charset="0"/>
                  </a:rPr>
                  <a:t> </a:t>
                </a:r>
                <a:r>
                  <a:rPr lang="zh-TW" altLang="en-US" sz="2100" dirty="0">
                    <a:latin typeface="Times New Roman" panose="02020603050405020304" pitchFamily="18" charset="0"/>
                    <a:cs typeface="Times New Roman" panose="02020603050405020304" pitchFamily="18" charset="0"/>
                  </a:rPr>
                  <a:t>－ </a:t>
                </a:r>
                <a:r>
                  <a:rPr lang="en-US" altLang="zh-TW" sz="2100" dirty="0">
                    <a:latin typeface="Times New Roman" panose="02020603050405020304" pitchFamily="18" charset="0"/>
                    <a:cs typeface="Times New Roman" panose="02020603050405020304" pitchFamily="18" charset="0"/>
                  </a:rPr>
                  <a:t>80</a:t>
                </a:r>
                <a14:m>
                  <m:oMath xmlns:m="http://schemas.openxmlformats.org/officeDocument/2006/math">
                    <m:r>
                      <a:rPr lang="en-US" altLang="zh-TW" sz="21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TW" sz="2100" dirty="0">
                    <a:latin typeface="Times New Roman" panose="02020603050405020304" pitchFamily="18" charset="0"/>
                    <a:cs typeface="Times New Roman" panose="02020603050405020304" pitchFamily="18" charset="0"/>
                  </a:rPr>
                  <a:t> in </a:t>
                </a:r>
                <a:r>
                  <a:rPr lang="en-US" altLang="zh-TW" sz="2100" dirty="0" smtClean="0">
                    <a:latin typeface="Times New Roman" panose="02020603050405020304" pitchFamily="18" charset="0"/>
                    <a:cs typeface="Times New Roman" panose="02020603050405020304" pitchFamily="18" charset="0"/>
                  </a:rPr>
                  <a:t>one </a:t>
                </a:r>
                <a:r>
                  <a:rPr lang="en-US" altLang="zh-TW" sz="2100" dirty="0">
                    <a:latin typeface="Times New Roman" panose="02020603050405020304" pitchFamily="18" charset="0"/>
                    <a:cs typeface="Times New Roman" panose="02020603050405020304" pitchFamily="18" charset="0"/>
                  </a:rPr>
                  <a:t>day at </a:t>
                </a:r>
                <a:r>
                  <a:rPr lang="en-US" altLang="zh-TW" sz="2100" b="1" dirty="0">
                    <a:latin typeface="Times New Roman" panose="02020603050405020304" pitchFamily="18" charset="0"/>
                    <a:cs typeface="Times New Roman" panose="02020603050405020304" pitchFamily="18" charset="0"/>
                  </a:rPr>
                  <a:t>Pen-Ja-Yu</a:t>
                </a:r>
                <a:r>
                  <a:rPr lang="en-US" altLang="zh-TW" sz="2100" dirty="0">
                    <a:latin typeface="Times New Roman" panose="02020603050405020304" pitchFamily="18" charset="0"/>
                    <a:cs typeface="Times New Roman" panose="02020603050405020304" pitchFamily="18" charset="0"/>
                  </a:rPr>
                  <a:t> weather station</a:t>
                </a:r>
                <a:r>
                  <a:rPr lang="en-US" altLang="zh-TW" sz="2100" dirty="0" smtClean="0">
                    <a:latin typeface="Times New Roman" panose="02020603050405020304" pitchFamily="18" charset="0"/>
                    <a:cs typeface="Times New Roman" panose="02020603050405020304" pitchFamily="18" charset="0"/>
                  </a:rPr>
                  <a:t>.</a:t>
                </a:r>
              </a:p>
              <a:p>
                <a:r>
                  <a:rPr lang="en-US" altLang="zh-TW" sz="2100" dirty="0" smtClean="0">
                    <a:latin typeface="Times New Roman" panose="02020603050405020304" pitchFamily="18" charset="0"/>
                    <a:cs typeface="Times New Roman" panose="02020603050405020304" pitchFamily="18" charset="0"/>
                  </a:rPr>
                  <a:t> </a:t>
                </a:r>
                <a:endParaRPr lang="en-US" altLang="zh-TW" sz="2100" dirty="0">
                  <a:latin typeface="Times New Roman" panose="02020603050405020304" pitchFamily="18" charset="0"/>
                  <a:cs typeface="Times New Roman" panose="02020603050405020304" pitchFamily="18" charset="0"/>
                </a:endParaRPr>
              </a:p>
              <a:p>
                <a:r>
                  <a:rPr lang="en-US" altLang="zh-TW" sz="2100" dirty="0" smtClean="0">
                    <a:latin typeface="Times New Roman" panose="02020603050405020304" pitchFamily="18" charset="0"/>
                    <a:cs typeface="Times New Roman" panose="02020603050405020304" pitchFamily="18" charset="0"/>
                  </a:rPr>
                  <a:t>a) If </a:t>
                </a:r>
                <a14:m>
                  <m:oMath xmlns:m="http://schemas.openxmlformats.org/officeDocument/2006/math">
                    <m:r>
                      <a:rPr lang="en-US" altLang="zh-TW" sz="2100" b="1"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𝐖𝐒</m:t>
                    </m:r>
                    <m:r>
                      <a:rPr lang="en-US" altLang="zh-TW" sz="21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100" b="1" dirty="0" smtClean="0">
                    <a:solidFill>
                      <a:srgbClr val="FF0000"/>
                    </a:solidFill>
                    <a:latin typeface="Times New Roman" panose="02020603050405020304" pitchFamily="18" charset="0"/>
                    <a:cs typeface="Times New Roman" panose="02020603050405020304" pitchFamily="18" charset="0"/>
                  </a:rPr>
                  <a:t> 3.7 m s</a:t>
                </a:r>
                <a:r>
                  <a:rPr lang="en-US" altLang="zh-TW" sz="2100" b="1" baseline="30000" dirty="0" smtClean="0">
                    <a:solidFill>
                      <a:srgbClr val="FF0000"/>
                    </a:solidFill>
                    <a:latin typeface="Times New Roman" panose="02020603050405020304" pitchFamily="18" charset="0"/>
                    <a:cs typeface="Times New Roman" panose="02020603050405020304" pitchFamily="18" charset="0"/>
                  </a:rPr>
                  <a:t>-1</a:t>
                </a:r>
                <a:r>
                  <a:rPr lang="en-US" altLang="zh-TW" sz="2100" b="1" dirty="0" smtClean="0">
                    <a:solidFill>
                      <a:srgbClr val="FF0000"/>
                    </a:solidFill>
                    <a:latin typeface="Times New Roman" panose="02020603050405020304" pitchFamily="18" charset="0"/>
                    <a:cs typeface="Times New Roman" panose="02020603050405020304" pitchFamily="18" charset="0"/>
                  </a:rPr>
                  <a:t>(threshold </a:t>
                </a:r>
                <a:r>
                  <a:rPr lang="en-US" altLang="zh-TW" sz="2100" b="1" dirty="0">
                    <a:solidFill>
                      <a:srgbClr val="FF0000"/>
                    </a:solidFill>
                    <a:latin typeface="Times New Roman" panose="02020603050405020304" pitchFamily="18" charset="0"/>
                    <a:cs typeface="Times New Roman" panose="02020603050405020304" pitchFamily="18" charset="0"/>
                  </a:rPr>
                  <a:t>value)</a:t>
                </a:r>
                <a:r>
                  <a:rPr lang="zh-TW" altLang="en-US" sz="2100" b="1" dirty="0">
                    <a:solidFill>
                      <a:srgbClr val="FF0000"/>
                    </a:solidFill>
                    <a:latin typeface="Times New Roman" panose="02020603050405020304" pitchFamily="18" charset="0"/>
                    <a:cs typeface="Times New Roman" panose="02020603050405020304" pitchFamily="18" charset="0"/>
                  </a:rPr>
                  <a:t> </a:t>
                </a:r>
                <a:r>
                  <a:rPr lang="en-US" altLang="zh-TW" sz="2100" dirty="0">
                    <a:latin typeface="Times New Roman" panose="02020603050405020304" pitchFamily="18" charset="0"/>
                    <a:cs typeface="Times New Roman" panose="02020603050405020304" pitchFamily="18" charset="0"/>
                  </a:rPr>
                  <a:t>at background site, Pollution is originated </a:t>
                </a:r>
                <a:r>
                  <a:rPr lang="en-US" altLang="zh-TW" sz="2100" dirty="0" smtClean="0">
                    <a:latin typeface="Times New Roman" panose="02020603050405020304" pitchFamily="18" charset="0"/>
                    <a:cs typeface="Times New Roman" panose="02020603050405020304" pitchFamily="18" charset="0"/>
                  </a:rPr>
                  <a:t>from LRT.</a:t>
                </a:r>
              </a:p>
              <a:p>
                <a:endParaRPr lang="en-US" altLang="zh-TW" sz="21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TW" sz="2500" i="1" smtClean="0">
                            <a:latin typeface="Cambria Math"/>
                            <a:cs typeface="Times New Roman" panose="02020603050405020304" pitchFamily="18" charset="0"/>
                          </a:rPr>
                        </m:ctrlPr>
                      </m:sSubPr>
                      <m:e>
                        <m:acc>
                          <m:accPr>
                            <m:chr m:val="̅"/>
                            <m:ctrlPr>
                              <a:rPr lang="en-US" altLang="zh-TW" sz="2500" i="1" smtClean="0">
                                <a:latin typeface="Cambria Math"/>
                                <a:cs typeface="Times New Roman" panose="02020603050405020304" pitchFamily="18" charset="0"/>
                              </a:rPr>
                            </m:ctrlPr>
                          </m:accPr>
                          <m:e>
                            <m:r>
                              <a:rPr lang="en-US" altLang="zh-TW" sz="2500" b="0" i="1" smtClean="0">
                                <a:latin typeface="Cambria Math" panose="02040503050406030204" pitchFamily="18" charset="0"/>
                                <a:cs typeface="Times New Roman" panose="02020603050405020304" pitchFamily="18" charset="0"/>
                              </a:rPr>
                              <m:t>𝐶</m:t>
                            </m:r>
                          </m:e>
                        </m:acc>
                      </m:e>
                      <m:sub>
                        <m:r>
                          <a:rPr lang="en-US" altLang="zh-TW" sz="2500" b="0" i="1" smtClean="0">
                            <a:latin typeface="Cambria Math" panose="02040503050406030204" pitchFamily="18" charset="0"/>
                            <a:cs typeface="Times New Roman" panose="02020603050405020304" pitchFamily="18" charset="0"/>
                          </a:rPr>
                          <m:t>𝐿𝑅𝑇</m:t>
                        </m:r>
                      </m:sub>
                    </m:sSub>
                    <m:r>
                      <a:rPr lang="en-US" altLang="zh-TW" sz="2500" b="0" i="1" smtClean="0">
                        <a:latin typeface="Cambria Math" panose="02040503050406030204" pitchFamily="18" charset="0"/>
                        <a:cs typeface="Times New Roman" panose="02020603050405020304" pitchFamily="18" charset="0"/>
                      </a:rPr>
                      <m:t> </m:t>
                    </m:r>
                  </m:oMath>
                </a14:m>
                <a:r>
                  <a:rPr lang="en-US" altLang="zh-TW" sz="25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TW" sz="2500" i="1" dirty="0" smtClean="0">
                            <a:latin typeface="Cambria Math"/>
                            <a:cs typeface="Times New Roman" panose="02020603050405020304" pitchFamily="18" charset="0"/>
                          </a:rPr>
                        </m:ctrlPr>
                      </m:fPr>
                      <m:num>
                        <m:sSub>
                          <m:sSubPr>
                            <m:ctrlPr>
                              <a:rPr lang="en-US" altLang="zh-TW" sz="2500" i="1" dirty="0" smtClean="0">
                                <a:latin typeface="Cambria Math"/>
                                <a:cs typeface="Times New Roman" panose="02020603050405020304" pitchFamily="18" charset="0"/>
                              </a:rPr>
                            </m:ctrlPr>
                          </m:sSubPr>
                          <m:e>
                            <m:r>
                              <a:rPr lang="en-US" altLang="zh-TW" sz="2500" b="0" i="1" dirty="0" smtClean="0">
                                <a:latin typeface="Cambria Math" panose="02040503050406030204" pitchFamily="18" charset="0"/>
                                <a:cs typeface="Times New Roman" panose="02020603050405020304" pitchFamily="18" charset="0"/>
                              </a:rPr>
                              <m:t>𝐶</m:t>
                            </m:r>
                          </m:e>
                          <m:sub>
                            <m:r>
                              <a:rPr lang="en-US" altLang="zh-TW" sz="2500" b="0" i="1" dirty="0" smtClean="0">
                                <a:latin typeface="Cambria Math" panose="02040503050406030204" pitchFamily="18" charset="0"/>
                                <a:cs typeface="Times New Roman" panose="02020603050405020304" pitchFamily="18" charset="0"/>
                              </a:rPr>
                              <m:t>𝑊𝐿</m:t>
                            </m:r>
                          </m:sub>
                        </m:sSub>
                        <m:r>
                          <a:rPr lang="en-US" altLang="zh-TW" sz="2500" i="1" dirty="0">
                            <a:latin typeface="Cambria Math" panose="02040503050406030204" pitchFamily="18" charset="0"/>
                            <a:cs typeface="Times New Roman" panose="02020603050405020304" pitchFamily="18" charset="0"/>
                          </a:rPr>
                          <m:t>+</m:t>
                        </m:r>
                        <m:sSub>
                          <m:sSubPr>
                            <m:ctrlPr>
                              <a:rPr lang="en-US" altLang="zh-TW" sz="2500" i="1" dirty="0" smtClean="0">
                                <a:latin typeface="Cambria Math"/>
                                <a:cs typeface="Times New Roman" panose="02020603050405020304" pitchFamily="18" charset="0"/>
                              </a:rPr>
                            </m:ctrlPr>
                          </m:sSubPr>
                          <m:e>
                            <m:r>
                              <a:rPr lang="en-US" altLang="zh-TW" sz="2500" b="0" i="1" dirty="0" smtClean="0">
                                <a:latin typeface="Cambria Math" panose="02040503050406030204" pitchFamily="18" charset="0"/>
                                <a:cs typeface="Times New Roman" panose="02020603050405020304" pitchFamily="18" charset="0"/>
                              </a:rPr>
                              <m:t>𝐶</m:t>
                            </m:r>
                          </m:e>
                          <m:sub>
                            <m:r>
                              <a:rPr lang="en-US" altLang="zh-TW" sz="2500" b="0" i="1" dirty="0" smtClean="0">
                                <a:latin typeface="Cambria Math" panose="02040503050406030204" pitchFamily="18" charset="0"/>
                                <a:cs typeface="Times New Roman" panose="02020603050405020304" pitchFamily="18" charset="0"/>
                              </a:rPr>
                              <m:t>𝐾𝐿</m:t>
                            </m:r>
                          </m:sub>
                        </m:sSub>
                        <m:r>
                          <a:rPr lang="en-US" altLang="zh-TW" sz="2500" b="0" i="1" dirty="0" smtClean="0">
                            <a:latin typeface="Cambria Math" panose="02040503050406030204" pitchFamily="18" charset="0"/>
                            <a:cs typeface="Times New Roman" panose="02020603050405020304" pitchFamily="18" charset="0"/>
                          </a:rPr>
                          <m:t>+</m:t>
                        </m:r>
                        <m:sSub>
                          <m:sSubPr>
                            <m:ctrlPr>
                              <a:rPr lang="en-US" altLang="zh-TW" sz="2500" b="0" i="1" dirty="0" smtClean="0">
                                <a:latin typeface="Cambria Math"/>
                                <a:cs typeface="Times New Roman" panose="02020603050405020304" pitchFamily="18" charset="0"/>
                              </a:rPr>
                            </m:ctrlPr>
                          </m:sSubPr>
                          <m:e>
                            <m:r>
                              <a:rPr lang="en-US" altLang="zh-TW" sz="2500" b="0" i="1" dirty="0" smtClean="0">
                                <a:latin typeface="Cambria Math" panose="02040503050406030204" pitchFamily="18" charset="0"/>
                                <a:cs typeface="Times New Roman" panose="02020603050405020304" pitchFamily="18" charset="0"/>
                              </a:rPr>
                              <m:t>𝐶</m:t>
                            </m:r>
                          </m:e>
                          <m:sub>
                            <m:r>
                              <a:rPr lang="en-US" altLang="zh-TW" sz="2500" b="0" i="1" dirty="0" smtClean="0">
                                <a:latin typeface="Cambria Math" panose="02040503050406030204" pitchFamily="18" charset="0"/>
                                <a:cs typeface="Times New Roman" panose="02020603050405020304" pitchFamily="18" charset="0"/>
                              </a:rPr>
                              <m:t>𝐷𝑆</m:t>
                            </m:r>
                          </m:sub>
                        </m:sSub>
                        <m:r>
                          <a:rPr lang="en-US" altLang="zh-TW" sz="2500" b="0" i="1" dirty="0" smtClean="0">
                            <a:latin typeface="Cambria Math" panose="02040503050406030204" pitchFamily="18" charset="0"/>
                            <a:cs typeface="Times New Roman" panose="02020603050405020304" pitchFamily="18" charset="0"/>
                          </a:rPr>
                          <m:t>+</m:t>
                        </m:r>
                        <m:sSub>
                          <m:sSubPr>
                            <m:ctrlPr>
                              <a:rPr lang="en-US" altLang="zh-TW" sz="2500" b="0" i="1" dirty="0" smtClean="0">
                                <a:latin typeface="Cambria Math"/>
                                <a:cs typeface="Times New Roman" panose="02020603050405020304" pitchFamily="18" charset="0"/>
                              </a:rPr>
                            </m:ctrlPr>
                          </m:sSubPr>
                          <m:e>
                            <m:r>
                              <a:rPr lang="en-US" altLang="zh-TW" sz="2500" b="0" i="1" dirty="0" smtClean="0">
                                <a:latin typeface="Cambria Math" panose="02040503050406030204" pitchFamily="18" charset="0"/>
                                <a:cs typeface="Times New Roman" panose="02020603050405020304" pitchFamily="18" charset="0"/>
                              </a:rPr>
                              <m:t>𝐶</m:t>
                            </m:r>
                          </m:e>
                          <m:sub>
                            <m:r>
                              <a:rPr lang="en-US" altLang="zh-TW" sz="2500" b="0" i="1" dirty="0" smtClean="0">
                                <a:latin typeface="Cambria Math" panose="02040503050406030204" pitchFamily="18" charset="0"/>
                                <a:cs typeface="Times New Roman" panose="02020603050405020304" pitchFamily="18" charset="0"/>
                              </a:rPr>
                              <m:t>𝐼𝐿</m:t>
                            </m:r>
                          </m:sub>
                        </m:sSub>
                        <m:r>
                          <a:rPr lang="en-US" altLang="zh-TW" sz="2500" b="0" i="1" dirty="0" smtClean="0">
                            <a:latin typeface="Cambria Math" panose="02040503050406030204" pitchFamily="18" charset="0"/>
                            <a:cs typeface="Times New Roman" panose="02020603050405020304" pitchFamily="18" charset="0"/>
                          </a:rPr>
                          <m:t>+</m:t>
                        </m:r>
                        <m:sSub>
                          <m:sSubPr>
                            <m:ctrlPr>
                              <a:rPr lang="en-US" altLang="zh-TW" sz="2500" b="0" i="1" dirty="0" smtClean="0">
                                <a:latin typeface="Cambria Math"/>
                                <a:cs typeface="Times New Roman" panose="02020603050405020304" pitchFamily="18" charset="0"/>
                              </a:rPr>
                            </m:ctrlPr>
                          </m:sSubPr>
                          <m:e>
                            <m:r>
                              <a:rPr lang="en-US" altLang="zh-TW" sz="2500" b="0" i="1" dirty="0" smtClean="0">
                                <a:latin typeface="Cambria Math" panose="02040503050406030204" pitchFamily="18" charset="0"/>
                                <a:cs typeface="Times New Roman" panose="02020603050405020304" pitchFamily="18" charset="0"/>
                              </a:rPr>
                              <m:t>𝐶</m:t>
                            </m:r>
                          </m:e>
                          <m:sub>
                            <m:r>
                              <a:rPr lang="en-US" altLang="zh-TW" sz="2500" b="0" i="1" dirty="0" smtClean="0">
                                <a:latin typeface="Cambria Math" panose="02040503050406030204" pitchFamily="18" charset="0"/>
                                <a:cs typeface="Times New Roman" panose="02020603050405020304" pitchFamily="18" charset="0"/>
                              </a:rPr>
                              <m:t>𝑇𝑆</m:t>
                            </m:r>
                          </m:sub>
                        </m:sSub>
                      </m:num>
                      <m:den>
                        <m:r>
                          <a:rPr lang="en-US" altLang="zh-TW" sz="2500" b="0" i="1" dirty="0" smtClean="0">
                            <a:latin typeface="Cambria Math" panose="02040503050406030204" pitchFamily="18" charset="0"/>
                            <a:cs typeface="Times New Roman" panose="02020603050405020304" pitchFamily="18" charset="0"/>
                          </a:rPr>
                          <m:t>5</m:t>
                        </m:r>
                      </m:den>
                    </m:f>
                  </m:oMath>
                </a14:m>
                <a:endParaRPr lang="en-US" altLang="zh-TW" sz="2500" dirty="0" smtClean="0">
                  <a:latin typeface="Times New Roman" panose="02020603050405020304" pitchFamily="18" charset="0"/>
                  <a:cs typeface="Times New Roman" panose="02020603050405020304" pitchFamily="18" charset="0"/>
                </a:endParaRPr>
              </a:p>
              <a:p>
                <a:endParaRPr lang="en-US" altLang="zh-TW" sz="2500" dirty="0" smtClean="0">
                  <a:latin typeface="Times New Roman" panose="02020603050405020304" pitchFamily="18" charset="0"/>
                  <a:cs typeface="Times New Roman" panose="02020603050405020304" pitchFamily="18" charset="0"/>
                </a:endParaRPr>
              </a:p>
              <a:p>
                <a:r>
                  <a:rPr lang="en-US" altLang="zh-TW" sz="2100" dirty="0" smtClean="0">
                    <a:latin typeface="Times New Roman" panose="02020603050405020304" pitchFamily="18" charset="0"/>
                    <a:cs typeface="Times New Roman" panose="02020603050405020304" pitchFamily="18" charset="0"/>
                  </a:rPr>
                  <a:t>b) If </a:t>
                </a:r>
                <a:r>
                  <a:rPr lang="en-US" altLang="zh-TW" sz="2100" b="1" dirty="0" smtClean="0">
                    <a:solidFill>
                      <a:srgbClr val="FF0000"/>
                    </a:solidFill>
                    <a:latin typeface="Times New Roman" panose="02020603050405020304" pitchFamily="18" charset="0"/>
                    <a:cs typeface="Times New Roman" panose="02020603050405020304" pitchFamily="18" charset="0"/>
                  </a:rPr>
                  <a:t>W</a:t>
                </a:r>
                <a14:m>
                  <m:oMath xmlns:m="http://schemas.openxmlformats.org/officeDocument/2006/math">
                    <m:r>
                      <a:rPr lang="en-US" altLang="zh-TW" sz="2100" b="1" i="0"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𝐒</m:t>
                    </m:r>
                    <m:r>
                      <a:rPr lang="en-US" altLang="zh-TW" sz="2100" b="1" i="1" dirty="0" smtClean="0">
                        <a:solidFill>
                          <a:srgbClr val="FF0000"/>
                        </a:solidFill>
                        <a:latin typeface="Cambria Math"/>
                        <a:ea typeface="Cambria Math"/>
                        <a:cs typeface="Times New Roman" panose="02020603050405020304" pitchFamily="18" charset="0"/>
                      </a:rPr>
                      <m:t>&lt; </m:t>
                    </m:r>
                  </m:oMath>
                </a14:m>
                <a:r>
                  <a:rPr lang="en-US" altLang="zh-TW" sz="2100" b="1" dirty="0" smtClean="0">
                    <a:solidFill>
                      <a:srgbClr val="FF0000"/>
                    </a:solidFill>
                    <a:latin typeface="Times New Roman" panose="02020603050405020304" pitchFamily="18" charset="0"/>
                    <a:cs typeface="Times New Roman" panose="02020603050405020304" pitchFamily="18" charset="0"/>
                  </a:rPr>
                  <a:t>3.7 </a:t>
                </a:r>
                <a:r>
                  <a:rPr lang="en-US" altLang="zh-TW" sz="2100" b="1" dirty="0">
                    <a:solidFill>
                      <a:srgbClr val="FF0000"/>
                    </a:solidFill>
                    <a:latin typeface="Times New Roman" panose="02020603050405020304" pitchFamily="18" charset="0"/>
                    <a:cs typeface="Times New Roman" panose="02020603050405020304" pitchFamily="18" charset="0"/>
                  </a:rPr>
                  <a:t>m </a:t>
                </a:r>
                <a:r>
                  <a:rPr lang="en-US" altLang="zh-TW" sz="2100" b="1" dirty="0" smtClean="0">
                    <a:solidFill>
                      <a:srgbClr val="FF0000"/>
                    </a:solidFill>
                    <a:latin typeface="Times New Roman" panose="02020603050405020304" pitchFamily="18" charset="0"/>
                    <a:cs typeface="Times New Roman" panose="02020603050405020304" pitchFamily="18" charset="0"/>
                  </a:rPr>
                  <a:t>s</a:t>
                </a:r>
                <a:r>
                  <a:rPr lang="en-US" altLang="zh-TW" sz="2100" b="1" baseline="30000" dirty="0" smtClean="0">
                    <a:solidFill>
                      <a:srgbClr val="FF0000"/>
                    </a:solidFill>
                    <a:latin typeface="Times New Roman" panose="02020603050405020304" pitchFamily="18" charset="0"/>
                    <a:cs typeface="Times New Roman" panose="02020603050405020304" pitchFamily="18" charset="0"/>
                  </a:rPr>
                  <a:t>-1 </a:t>
                </a:r>
                <a:r>
                  <a:rPr lang="en-US" altLang="zh-TW" sz="2100" dirty="0" smtClean="0">
                    <a:latin typeface="Times New Roman" panose="02020603050405020304" pitchFamily="18" charset="0"/>
                    <a:cs typeface="Times New Roman" panose="02020603050405020304" pitchFamily="18" charset="0"/>
                  </a:rPr>
                  <a:t>at background site, Pollution is originated from LRT/LP mix or Pure LP.</a:t>
                </a:r>
              </a:p>
            </p:txBody>
          </p:sp>
        </mc:Choice>
        <mc:Fallback xmlns="">
          <p:sp>
            <p:nvSpPr>
              <p:cNvPr id="20" name="矩形 19"/>
              <p:cNvSpPr>
                <a:spLocks noRot="1" noChangeAspect="1" noMove="1" noResize="1" noEditPoints="1" noAdjustHandles="1" noChangeArrowheads="1" noChangeShapeType="1" noTextEdit="1"/>
              </p:cNvSpPr>
              <p:nvPr/>
            </p:nvSpPr>
            <p:spPr>
              <a:xfrm>
                <a:off x="4381058" y="1981541"/>
                <a:ext cx="4578521" cy="4903843"/>
              </a:xfrm>
              <a:prstGeom prst="rect">
                <a:avLst/>
              </a:prstGeom>
              <a:blipFill rotWithShape="1">
                <a:blip r:embed="rId3"/>
                <a:stretch>
                  <a:fillRect l="-1598" t="-746" r="-2929" b="-1493"/>
                </a:stretch>
              </a:blipFill>
            </p:spPr>
            <p:txBody>
              <a:bodyPr/>
              <a:lstStyle/>
              <a:p>
                <a:r>
                  <a:rPr lang="zh-TW" altLang="en-US">
                    <a:noFill/>
                  </a:rPr>
                  <a:t> </a:t>
                </a:r>
              </a:p>
            </p:txBody>
          </p:sp>
        </mc:Fallback>
      </mc:AlternateContent>
      <p:sp>
        <p:nvSpPr>
          <p:cNvPr id="32" name="頁尾版面配置區 2"/>
          <p:cNvSpPr txBox="1">
            <a:spLocks/>
          </p:cNvSpPr>
          <p:nvPr/>
        </p:nvSpPr>
        <p:spPr>
          <a:xfrm>
            <a:off x="8707551" y="6448678"/>
            <a:ext cx="504056" cy="457200"/>
          </a:xfrm>
          <a:prstGeom prst="rect">
            <a:avLst/>
          </a:prstGeom>
        </p:spPr>
        <p:txBody>
          <a:bodyPr anchor="ctr" anchorCtr="0"/>
          <a:lstStyle>
            <a:defPPr>
              <a:defRPr lang="zh-TW"/>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a:solidFill>
                  <a:schemeClr val="tx1"/>
                </a:solidFill>
              </a:rPr>
              <a:t>9</a:t>
            </a:r>
            <a:endParaRPr lang="en-US" altLang="zh-TW" sz="2000" b="1" dirty="0" smtClean="0">
              <a:solidFill>
                <a:schemeClr val="tx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48880"/>
            <a:ext cx="4241484" cy="396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457178" y="1926909"/>
            <a:ext cx="3682773" cy="34996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Times New Roman" panose="02020603050405020304" pitchFamily="18" charset="0"/>
                <a:cs typeface="Times New Roman" panose="02020603050405020304" pitchFamily="18" charset="0"/>
              </a:rPr>
              <a:t>WL,DS,TS,KL,IL  (2006.01~2015.12)</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311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p:cNvSpPr txBox="1"/>
          <p:nvPr/>
        </p:nvSpPr>
        <p:spPr>
          <a:xfrm>
            <a:off x="-37746" y="1333004"/>
            <a:ext cx="9434282" cy="553998"/>
          </a:xfrm>
          <a:prstGeom prst="rect">
            <a:avLst/>
          </a:prstGeom>
          <a:noFill/>
        </p:spPr>
        <p:txBody>
          <a:bodyPr wrap="square" rtlCol="0">
            <a:spAutoFit/>
          </a:bodyPr>
          <a:lstStyle/>
          <a:p>
            <a:pPr marL="90488" indent="-90488" algn="just">
              <a:buFont typeface="Arial" pitchFamily="34" charset="0"/>
              <a:buChar char="•"/>
            </a:pPr>
            <a:r>
              <a:rPr lang="en-US" altLang="zh-TW" sz="3000" b="1" dirty="0" smtClean="0">
                <a:latin typeface="Times New Roman" panose="02020603050405020304" pitchFamily="18" charset="0"/>
                <a:cs typeface="Times New Roman" panose="02020603050405020304" pitchFamily="18" charset="0"/>
              </a:rPr>
              <a:t>Second</a:t>
            </a:r>
            <a:r>
              <a:rPr lang="en-US" altLang="zh-TW" sz="2400" b="1" dirty="0" smtClean="0">
                <a:latin typeface="Times New Roman" panose="02020603050405020304" pitchFamily="18" charset="0"/>
                <a:cs typeface="Times New Roman" panose="02020603050405020304" pitchFamily="18" charset="0"/>
              </a:rPr>
              <a:t>, </a:t>
            </a:r>
            <a:r>
              <a:rPr lang="en-US" altLang="zh-TW" sz="2300" dirty="0" smtClean="0">
                <a:latin typeface="Times New Roman" panose="02020603050405020304" pitchFamily="18" charset="0"/>
                <a:cs typeface="Times New Roman" panose="02020603050405020304" pitchFamily="18" charset="0"/>
              </a:rPr>
              <a:t>calculate </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2300" baseline="-250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 concentration from different sources of pollution.</a:t>
            </a:r>
            <a:endParaRPr lang="en-US" altLang="zh-TW" sz="2300" dirty="0" smtClean="0">
              <a:latin typeface="Times New Roman" panose="02020603050405020304" pitchFamily="18" charset="0"/>
              <a:cs typeface="Times New Roman" panose="02020603050405020304" pitchFamily="18" charset="0"/>
            </a:endParaRPr>
          </a:p>
        </p:txBody>
      </p:sp>
      <p:sp>
        <p:nvSpPr>
          <p:cNvPr id="7" name="矩形 6"/>
          <p:cNvSpPr/>
          <p:nvPr/>
        </p:nvSpPr>
        <p:spPr>
          <a:xfrm>
            <a:off x="4404233" y="2060848"/>
            <a:ext cx="4739767" cy="4431983"/>
          </a:xfrm>
          <a:prstGeom prst="rect">
            <a:avLst/>
          </a:prstGeom>
        </p:spPr>
        <p:txBody>
          <a:bodyPr wrap="square" lIns="72000" rIns="0">
            <a:spAutoFit/>
          </a:bodyPr>
          <a:lstStyle/>
          <a:p>
            <a:r>
              <a:rPr lang="en-US" altLang="zh-TW" sz="2300" b="1" dirty="0" smtClean="0">
                <a:latin typeface="Times New Roman" panose="02020603050405020304" pitchFamily="18" charset="0"/>
                <a:cs typeface="Times New Roman" panose="02020603050405020304" pitchFamily="18" charset="0"/>
              </a:rPr>
              <a:t>Type 1</a:t>
            </a:r>
            <a:r>
              <a:rPr lang="zh-TW" altLang="en-US" sz="2300" b="1" dirty="0" smtClean="0">
                <a:latin typeface="Times New Roman" panose="02020603050405020304" pitchFamily="18" charset="0"/>
                <a:cs typeface="Times New Roman" panose="02020603050405020304" pitchFamily="18" charset="0"/>
              </a:rPr>
              <a:t>：</a:t>
            </a:r>
            <a:r>
              <a:rPr lang="en-US" altLang="zh-TW" sz="2300" b="1" dirty="0" smtClean="0">
                <a:latin typeface="Times New Roman" panose="02020603050405020304" pitchFamily="18" charset="0"/>
                <a:cs typeface="Times New Roman" panose="02020603050405020304" pitchFamily="18" charset="0"/>
              </a:rPr>
              <a:t>LRT </a:t>
            </a:r>
            <a:r>
              <a:rPr lang="en-US" altLang="zh-TW" sz="1700" dirty="0" smtClean="0">
                <a:latin typeface="Times New Roman" panose="02020603050405020304" pitchFamily="18" charset="0"/>
                <a:cs typeface="Times New Roman" panose="02020603050405020304" pitchFamily="18" charset="0"/>
              </a:rPr>
              <a:t>(included </a:t>
            </a:r>
            <a:r>
              <a:rPr lang="en-US" altLang="zh-TW" sz="1700" b="1" dirty="0" smtClean="0">
                <a:solidFill>
                  <a:srgbClr val="3333FF"/>
                </a:solidFill>
                <a:latin typeface="Times New Roman" panose="02020603050405020304" pitchFamily="18" charset="0"/>
                <a:cs typeface="Times New Roman" panose="02020603050405020304" pitchFamily="18" charset="0"/>
              </a:rPr>
              <a:t>Event</a:t>
            </a:r>
            <a:r>
              <a:rPr lang="en-US" altLang="zh-TW" sz="1700" dirty="0" smtClean="0">
                <a:latin typeface="Times New Roman" panose="02020603050405020304" pitchFamily="18" charset="0"/>
                <a:cs typeface="Times New Roman" panose="02020603050405020304" pitchFamily="18" charset="0"/>
              </a:rPr>
              <a:t> and </a:t>
            </a:r>
            <a:r>
              <a:rPr lang="en-US" altLang="zh-TW" sz="1700" b="1" dirty="0" smtClean="0">
                <a:solidFill>
                  <a:srgbClr val="3333FF"/>
                </a:solidFill>
                <a:latin typeface="Times New Roman" panose="02020603050405020304" pitchFamily="18" charset="0"/>
                <a:cs typeface="Times New Roman" panose="02020603050405020304" pitchFamily="18" charset="0"/>
              </a:rPr>
              <a:t>Ordinary</a:t>
            </a:r>
            <a:r>
              <a:rPr lang="en-US" altLang="zh-TW" sz="1700" dirty="0" smtClean="0">
                <a:latin typeface="Times New Roman" panose="02020603050405020304" pitchFamily="18" charset="0"/>
                <a:cs typeface="Times New Roman" panose="02020603050405020304" pitchFamily="18" charset="0"/>
              </a:rPr>
              <a:t>)</a:t>
            </a:r>
          </a:p>
          <a:p>
            <a:r>
              <a:rPr lang="en-US" altLang="zh-TW" sz="1700" dirty="0" smtClean="0">
                <a:latin typeface="Times New Roman" panose="02020603050405020304" pitchFamily="18" charset="0"/>
                <a:cs typeface="Times New Roman" panose="02020603050405020304" pitchFamily="18" charset="0"/>
              </a:rPr>
              <a:t> </a:t>
            </a:r>
            <a:endPar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the northern tip</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 we exclude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the rainfall case.</a:t>
            </a:r>
          </a:p>
          <a:p>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C    = C</a:t>
            </a:r>
            <a:r>
              <a:rPr lang="en-US" altLang="zh-TW" sz="2200"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p>
          <a:p>
            <a:r>
              <a:rPr lang="en-US" altLang="zh-TW" sz="2200" baseline="-25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200"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LP</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 0</a:t>
            </a:r>
          </a:p>
          <a:p>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For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other places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if we neglect the impact of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deposition and diffusion of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LRT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plume during the transport over western Taiwan </a:t>
            </a:r>
          </a:p>
          <a:p>
            <a:r>
              <a:rPr lang="en-US" altLang="zh-TW"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200" baseline="-25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 C</a:t>
            </a:r>
            <a:r>
              <a:rPr lang="en-US" altLang="zh-TW" sz="2200" baseline="-25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endPar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C</a:t>
            </a:r>
            <a:r>
              <a:rPr lang="en-US" altLang="zh-TW" sz="2200" baseline="-25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LP</a:t>
            </a:r>
            <a:r>
              <a:rPr lang="en-US" altLang="zh-TW" sz="2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 C - </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a:t>
            </a:r>
            <a:r>
              <a:rPr lang="en-US" altLang="zh-TW" sz="2200" baseline="-25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LRT</a:t>
            </a:r>
            <a:endPar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頁尾版面配置區 2"/>
          <p:cNvSpPr txBox="1">
            <a:spLocks/>
          </p:cNvSpPr>
          <p:nvPr/>
        </p:nvSpPr>
        <p:spPr>
          <a:xfrm>
            <a:off x="8554947" y="6297910"/>
            <a:ext cx="504056" cy="457200"/>
          </a:xfrm>
          <a:prstGeom prst="rect">
            <a:avLst/>
          </a:prstGeom>
        </p:spPr>
        <p:txBody>
          <a:bodyPr anchor="ctr" anchorCtr="0"/>
          <a:lstStyle>
            <a:defPPr>
              <a:defRPr lang="zh-TW"/>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10</a:t>
            </a:r>
          </a:p>
        </p:txBody>
      </p:sp>
      <p:sp>
        <p:nvSpPr>
          <p:cNvPr id="27" name="標題 1"/>
          <p:cNvSpPr>
            <a:spLocks noGrp="1"/>
          </p:cNvSpPr>
          <p:nvPr>
            <p:ph type="title"/>
          </p:nvPr>
        </p:nvSpPr>
        <p:spPr>
          <a:xfrm>
            <a:off x="1355646" y="376864"/>
            <a:ext cx="6816753" cy="576064"/>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Calculate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Concentration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7" y="2531036"/>
            <a:ext cx="4441979" cy="315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群組 2"/>
          <p:cNvGrpSpPr/>
          <p:nvPr/>
        </p:nvGrpSpPr>
        <p:grpSpPr>
          <a:xfrm>
            <a:off x="1427399" y="2531036"/>
            <a:ext cx="2976834" cy="2731490"/>
            <a:chOff x="1427399" y="2531036"/>
            <a:chExt cx="2976834" cy="2731490"/>
          </a:xfrm>
        </p:grpSpPr>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399" y="2531036"/>
              <a:ext cx="2976834" cy="154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4075497"/>
              <a:ext cx="2496529" cy="11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矩形 9"/>
          <p:cNvSpPr/>
          <p:nvPr/>
        </p:nvSpPr>
        <p:spPr>
          <a:xfrm>
            <a:off x="457178" y="2159695"/>
            <a:ext cx="3682773" cy="34996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Times New Roman" panose="02020603050405020304" pitchFamily="18" charset="0"/>
                <a:cs typeface="Times New Roman" panose="02020603050405020304" pitchFamily="18" charset="0"/>
              </a:rPr>
              <a:t>WL,DS,TS,KL,IL  (2006.01~2015.12)</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9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7" y="2531036"/>
            <a:ext cx="4441979" cy="315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字方塊 20"/>
          <p:cNvSpPr txBox="1"/>
          <p:nvPr/>
        </p:nvSpPr>
        <p:spPr>
          <a:xfrm>
            <a:off x="271917" y="1310308"/>
            <a:ext cx="8728067" cy="907941"/>
          </a:xfrm>
          <a:prstGeom prst="rect">
            <a:avLst/>
          </a:prstGeom>
          <a:noFill/>
        </p:spPr>
        <p:txBody>
          <a:bodyPr wrap="square" rtlCol="0">
            <a:spAutoFit/>
          </a:bodyPr>
          <a:lstStyle/>
          <a:p>
            <a:pPr marL="90488" indent="-90488" algn="just">
              <a:buFont typeface="Arial" pitchFamily="34" charset="0"/>
              <a:buChar char="•"/>
            </a:pPr>
            <a:r>
              <a:rPr lang="en-US" altLang="zh-TW" sz="3000" b="1" dirty="0" smtClean="0">
                <a:latin typeface="Times New Roman" panose="02020603050405020304" pitchFamily="18" charset="0"/>
                <a:cs typeface="Times New Roman" panose="02020603050405020304" pitchFamily="18" charset="0"/>
              </a:rPr>
              <a:t>Second, </a:t>
            </a:r>
            <a:r>
              <a:rPr lang="en-US" altLang="zh-TW" sz="2300" dirty="0">
                <a:latin typeface="Times New Roman" panose="02020603050405020304" pitchFamily="18" charset="0"/>
                <a:cs typeface="Times New Roman" panose="02020603050405020304" pitchFamily="18" charset="0"/>
              </a:rPr>
              <a:t>find out the </a:t>
            </a:r>
            <a:r>
              <a:rPr lang="en-US" altLang="zh-TW" sz="2300" dirty="0" smtClean="0">
                <a:solidFill>
                  <a:srgbClr val="FF0000"/>
                </a:solidFill>
                <a:latin typeface="Times New Roman" panose="02020603050405020304" pitchFamily="18" charset="0"/>
                <a:cs typeface="Times New Roman" panose="02020603050405020304" pitchFamily="18" charset="0"/>
              </a:rPr>
              <a:t>Pure</a:t>
            </a:r>
            <a:r>
              <a:rPr lang="en-US" altLang="zh-TW" sz="2300" dirty="0" smtClean="0">
                <a:latin typeface="Times New Roman" panose="02020603050405020304" pitchFamily="18" charset="0"/>
                <a:cs typeface="Times New Roman" panose="02020603050405020304" pitchFamily="18" charset="0"/>
              </a:rPr>
              <a:t> </a:t>
            </a:r>
            <a:r>
              <a:rPr lang="en-US" altLang="zh-TW" sz="2300" dirty="0" smtClean="0">
                <a:solidFill>
                  <a:srgbClr val="FF0000"/>
                </a:solidFill>
                <a:latin typeface="Times New Roman" panose="02020603050405020304" pitchFamily="18" charset="0"/>
                <a:cs typeface="Times New Roman" panose="02020603050405020304" pitchFamily="18" charset="0"/>
              </a:rPr>
              <a:t>local PM</a:t>
            </a:r>
            <a:r>
              <a:rPr lang="en-US" altLang="zh-TW" sz="2300" baseline="-25000" dirty="0" smtClean="0">
                <a:solidFill>
                  <a:srgbClr val="FF0000"/>
                </a:solidFill>
                <a:latin typeface="Times New Roman" panose="02020603050405020304" pitchFamily="18" charset="0"/>
                <a:cs typeface="Times New Roman" panose="02020603050405020304" pitchFamily="18" charset="0"/>
              </a:rPr>
              <a:t>2.5</a:t>
            </a:r>
            <a:r>
              <a:rPr lang="en-US" altLang="zh-TW" sz="2300" dirty="0" smtClean="0">
                <a:solidFill>
                  <a:srgbClr val="FF0000"/>
                </a:solidFill>
                <a:latin typeface="Times New Roman" panose="02020603050405020304" pitchFamily="18" charset="0"/>
                <a:cs typeface="Times New Roman" panose="02020603050405020304" pitchFamily="18" charset="0"/>
              </a:rPr>
              <a:t> Concentration</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(C</a:t>
            </a:r>
            <a:r>
              <a:rPr lang="en-US" altLang="zh-TW" sz="2400" baseline="-25000" dirty="0">
                <a:solidFill>
                  <a:srgbClr val="FF0000"/>
                </a:solidFill>
                <a:latin typeface="Times New Roman" panose="02020603050405020304" pitchFamily="18" charset="0"/>
                <a:cs typeface="Times New Roman" panose="02020603050405020304" pitchFamily="18" charset="0"/>
              </a:rPr>
              <a:t>LP</a:t>
            </a:r>
            <a:r>
              <a:rPr lang="en-US" altLang="zh-TW" sz="2400" dirty="0">
                <a:solidFill>
                  <a:srgbClr val="FF0000"/>
                </a:solidFill>
                <a:latin typeface="Times New Roman" panose="02020603050405020304" pitchFamily="18" charset="0"/>
                <a:cs typeface="Times New Roman" panose="02020603050405020304" pitchFamily="18" charset="0"/>
              </a:rPr>
              <a:t>)</a:t>
            </a:r>
            <a:r>
              <a:rPr lang="en-US" altLang="zh-TW" sz="2300" dirty="0" smtClean="0">
                <a:solidFill>
                  <a:srgbClr val="FF0000"/>
                </a:solidFill>
                <a:latin typeface="Times New Roman" panose="02020603050405020304" pitchFamily="18" charset="0"/>
                <a:cs typeface="Times New Roman" panose="02020603050405020304" pitchFamily="18" charset="0"/>
              </a:rPr>
              <a:t> </a:t>
            </a:r>
            <a:r>
              <a:rPr lang="en-US" altLang="zh-TW" sz="2300" dirty="0" smtClean="0">
                <a:latin typeface="Times New Roman" panose="02020603050405020304" pitchFamily="18" charset="0"/>
                <a:cs typeface="Times New Roman" panose="02020603050405020304" pitchFamily="18" charset="0"/>
              </a:rPr>
              <a:t>.</a:t>
            </a:r>
          </a:p>
          <a:p>
            <a:pPr marL="90488" indent="-90488" algn="just">
              <a:buFont typeface="Arial" pitchFamily="34" charset="0"/>
              <a:buChar char="•"/>
            </a:pPr>
            <a:endParaRPr lang="zh-TW" altLang="en-US" sz="23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矩形 19"/>
              <p:cNvSpPr/>
              <p:nvPr/>
            </p:nvSpPr>
            <p:spPr>
              <a:xfrm>
                <a:off x="4499992" y="2033890"/>
                <a:ext cx="4739767" cy="5177764"/>
              </a:xfrm>
              <a:prstGeom prst="rect">
                <a:avLst/>
              </a:prstGeom>
            </p:spPr>
            <p:txBody>
              <a:bodyPr wrap="square">
                <a:spAutoFit/>
              </a:bodyPr>
              <a:lstStyle/>
              <a:p>
                <a:r>
                  <a:rPr lang="en-US" altLang="zh-TW" sz="2000" b="1" dirty="0">
                    <a:latin typeface="Times New Roman" panose="02020603050405020304" pitchFamily="18" charset="0"/>
                    <a:cs typeface="Times New Roman" panose="02020603050405020304" pitchFamily="18" charset="0"/>
                  </a:rPr>
                  <a:t>Type </a:t>
                </a:r>
                <a:r>
                  <a:rPr lang="en-US" altLang="zh-TW" sz="2000" b="1" dirty="0" smtClean="0">
                    <a:latin typeface="Times New Roman" panose="02020603050405020304" pitchFamily="18" charset="0"/>
                    <a:cs typeface="Times New Roman" panose="02020603050405020304" pitchFamily="18" charset="0"/>
                  </a:rPr>
                  <a:t>2</a:t>
                </a:r>
                <a:r>
                  <a:rPr lang="zh-TW" altLang="en-US" sz="2000" b="1" dirty="0" smtClean="0">
                    <a:latin typeface="Times New Roman" panose="02020603050405020304" pitchFamily="18" charset="0"/>
                    <a:cs typeface="Times New Roman" panose="02020603050405020304" pitchFamily="18" charset="0"/>
                  </a:rPr>
                  <a:t>：</a:t>
                </a:r>
                <a:r>
                  <a:rPr lang="en-US" altLang="zh-TW" sz="2000" b="1" dirty="0">
                    <a:latin typeface="Times New Roman" panose="02020603050405020304" pitchFamily="18" charset="0"/>
                    <a:cs typeface="Times New Roman" panose="02020603050405020304" pitchFamily="18" charset="0"/>
                  </a:rPr>
                  <a:t>Pure LP</a:t>
                </a:r>
              </a:p>
              <a:p>
                <a:endParaRPr lang="en-US" altLang="zh-TW" sz="2100" dirty="0" smtClean="0">
                  <a:latin typeface="Times New Roman" panose="02020603050405020304" pitchFamily="18" charset="0"/>
                  <a:cs typeface="Times New Roman" panose="02020603050405020304" pitchFamily="18" charset="0"/>
                </a:endParaRPr>
              </a:p>
              <a:p>
                <a:r>
                  <a:rPr lang="en-US" altLang="zh-TW" sz="2100" dirty="0" smtClean="0">
                    <a:latin typeface="Times New Roman" panose="02020603050405020304" pitchFamily="18" charset="0"/>
                    <a:cs typeface="Times New Roman" panose="02020603050405020304" pitchFamily="18" charset="0"/>
                  </a:rPr>
                  <a:t>When </a:t>
                </a:r>
                <a:r>
                  <a:rPr lang="en-US" altLang="zh-TW" sz="2100" dirty="0">
                    <a:latin typeface="Times New Roman" panose="02020603050405020304" pitchFamily="18" charset="0"/>
                    <a:cs typeface="Times New Roman" panose="02020603050405020304" pitchFamily="18" charset="0"/>
                  </a:rPr>
                  <a:t>wind speed </a:t>
                </a:r>
                <a:r>
                  <a:rPr lang="en-US" altLang="zh-TW" sz="2100" dirty="0" smtClean="0">
                    <a:latin typeface="Times New Roman" panose="02020603050405020304" pitchFamily="18" charset="0"/>
                    <a:cs typeface="Times New Roman" panose="02020603050405020304" pitchFamily="18" charset="0"/>
                  </a:rPr>
                  <a:t>&lt; </a:t>
                </a:r>
                <a:r>
                  <a:rPr lang="en-US" altLang="zh-TW" sz="2100" dirty="0">
                    <a:latin typeface="Times New Roman" panose="02020603050405020304" pitchFamily="18" charset="0"/>
                    <a:cs typeface="Times New Roman" panose="02020603050405020304" pitchFamily="18" charset="0"/>
                  </a:rPr>
                  <a:t>3.7 m s</a:t>
                </a:r>
                <a:r>
                  <a:rPr lang="en-US" altLang="zh-TW" sz="2100" baseline="30000" dirty="0">
                    <a:latin typeface="Times New Roman" panose="02020603050405020304" pitchFamily="18" charset="0"/>
                    <a:cs typeface="Times New Roman" panose="02020603050405020304" pitchFamily="18" charset="0"/>
                  </a:rPr>
                  <a:t>-1</a:t>
                </a:r>
                <a:r>
                  <a:rPr lang="en-US" altLang="zh-TW" sz="2100" dirty="0">
                    <a:latin typeface="Times New Roman" panose="02020603050405020304" pitchFamily="18" charset="0"/>
                    <a:cs typeface="Times New Roman" panose="02020603050405020304" pitchFamily="18" charset="0"/>
                  </a:rPr>
                  <a:t>, then local pollution is inevitably included</a:t>
                </a:r>
                <a:r>
                  <a:rPr lang="en-US" altLang="zh-TW" sz="2100" dirty="0" smtClean="0">
                    <a:latin typeface="Times New Roman" panose="02020603050405020304" pitchFamily="18" charset="0"/>
                    <a:cs typeface="Times New Roman" panose="02020603050405020304" pitchFamily="18" charset="0"/>
                  </a:rPr>
                  <a:t>.</a:t>
                </a:r>
              </a:p>
              <a:p>
                <a:pPr algn="just"/>
                <a:r>
                  <a:rPr lang="en-US" altLang="zh-TW" sz="2100" dirty="0" smtClean="0">
                    <a:latin typeface="Times New Roman" panose="02020603050405020304" pitchFamily="18" charset="0"/>
                    <a:cs typeface="Times New Roman" panose="02020603050405020304" pitchFamily="18" charset="0"/>
                  </a:rPr>
                  <a:t>a)WS </a:t>
                </a:r>
                <a14:m>
                  <m:oMath xmlns:m="http://schemas.openxmlformats.org/officeDocument/2006/math">
                    <m:r>
                      <a:rPr lang="en-US" altLang="zh-TW" sz="21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2100" b="0" i="1" smtClean="0">
                        <a:latin typeface="Cambria Math" panose="02040503050406030204" pitchFamily="18" charset="0"/>
                        <a:ea typeface="Cambria Math" panose="02040503050406030204" pitchFamily="18" charset="0"/>
                        <a:cs typeface="Times New Roman" panose="02020603050405020304" pitchFamily="18" charset="0"/>
                      </a:rPr>
                      <m:t>0 </m:t>
                    </m:r>
                  </m:oMath>
                </a14:m>
                <a:r>
                  <a:rPr lang="en-US" altLang="zh-TW" sz="2100" dirty="0" smtClean="0">
                    <a:latin typeface="Times New Roman" panose="02020603050405020304" pitchFamily="18" charset="0"/>
                    <a:cs typeface="Times New Roman" panose="02020603050405020304" pitchFamily="18" charset="0"/>
                  </a:rPr>
                  <a:t>m s</a:t>
                </a:r>
                <a:r>
                  <a:rPr lang="en-US" altLang="zh-TW" sz="2100" baseline="30000" dirty="0" smtClean="0">
                    <a:latin typeface="Times New Roman" panose="02020603050405020304" pitchFamily="18" charset="0"/>
                    <a:cs typeface="Times New Roman" panose="02020603050405020304" pitchFamily="18" charset="0"/>
                  </a:rPr>
                  <a:t>-1</a:t>
                </a:r>
                <a:r>
                  <a:rPr lang="en-US" altLang="zh-TW" sz="2100" dirty="0" smtClean="0">
                    <a:latin typeface="Times New Roman" panose="02020603050405020304" pitchFamily="18" charset="0"/>
                    <a:cs typeface="Times New Roman" panose="02020603050405020304" pitchFamily="18" charset="0"/>
                  </a:rPr>
                  <a:t>, PM</a:t>
                </a:r>
                <a:r>
                  <a:rPr lang="en-US" altLang="zh-TW" sz="2100" baseline="-25000" dirty="0" smtClean="0">
                    <a:latin typeface="Times New Roman" panose="02020603050405020304" pitchFamily="18" charset="0"/>
                    <a:cs typeface="Times New Roman" panose="02020603050405020304" pitchFamily="18" charset="0"/>
                  </a:rPr>
                  <a:t>2.5</a:t>
                </a:r>
                <a:r>
                  <a:rPr lang="en-US" altLang="zh-TW" sz="2100" dirty="0" smtClean="0">
                    <a:latin typeface="Times New Roman" panose="02020603050405020304" pitchFamily="18" charset="0"/>
                    <a:cs typeface="Times New Roman" panose="02020603050405020304" pitchFamily="18" charset="0"/>
                  </a:rPr>
                  <a:t> </a:t>
                </a:r>
                <a:r>
                  <a:rPr lang="en-US" altLang="zh-TW" sz="2100" dirty="0" err="1" smtClean="0">
                    <a:latin typeface="Times New Roman" panose="02020603050405020304" pitchFamily="18" charset="0"/>
                    <a:cs typeface="Times New Roman" panose="02020603050405020304" pitchFamily="18" charset="0"/>
                  </a:rPr>
                  <a:t>conc</a:t>
                </a:r>
                <a:r>
                  <a:rPr lang="en-US" altLang="zh-TW" sz="2100" dirty="0" smtClean="0">
                    <a:latin typeface="Times New Roman" panose="02020603050405020304" pitchFamily="18" charset="0"/>
                    <a:cs typeface="Times New Roman" panose="02020603050405020304" pitchFamily="18" charset="0"/>
                  </a:rPr>
                  <a:t> is X.</a:t>
                </a:r>
              </a:p>
              <a:p>
                <a:pPr algn="just"/>
                <a:r>
                  <a:rPr lang="en-US" altLang="zh-TW" sz="2100" dirty="0" smtClean="0">
                    <a:latin typeface="Times New Roman" panose="02020603050405020304" pitchFamily="18" charset="0"/>
                    <a:cs typeface="Times New Roman" panose="02020603050405020304" pitchFamily="18" charset="0"/>
                  </a:rPr>
                  <a:t>b)WS</a:t>
                </a:r>
                <a14:m>
                  <m:oMath xmlns:m="http://schemas.openxmlformats.org/officeDocument/2006/math">
                    <m:r>
                      <a:rPr lang="en-US" altLang="zh-TW" sz="2100" i="1">
                        <a:latin typeface="Cambria Math" panose="02040503050406030204" pitchFamily="18" charset="0"/>
                        <a:ea typeface="Cambria Math" panose="02040503050406030204" pitchFamily="18" charset="0"/>
                        <a:cs typeface="Times New Roman" panose="02020603050405020304" pitchFamily="18" charset="0"/>
                      </a:rPr>
                      <m:t>≅</m:t>
                    </m:r>
                    <m:r>
                      <a:rPr lang="en-US" altLang="zh-TW" sz="2100" b="0" i="1" smtClean="0">
                        <a:latin typeface="Cambria Math" panose="02040503050406030204" pitchFamily="18" charset="0"/>
                        <a:ea typeface="Cambria Math" panose="02040503050406030204" pitchFamily="18" charset="0"/>
                        <a:cs typeface="Times New Roman" panose="02020603050405020304" pitchFamily="18" charset="0"/>
                      </a:rPr>
                      <m:t>3.7</m:t>
                    </m:r>
                    <m:r>
                      <a:rPr lang="en-US" altLang="zh-TW" sz="21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TW" sz="2100" dirty="0">
                    <a:latin typeface="Times New Roman" panose="02020603050405020304" pitchFamily="18" charset="0"/>
                    <a:cs typeface="Times New Roman" panose="02020603050405020304" pitchFamily="18" charset="0"/>
                  </a:rPr>
                  <a:t>m </a:t>
                </a:r>
                <a:r>
                  <a:rPr lang="en-US" altLang="zh-TW" sz="2100" dirty="0" smtClean="0">
                    <a:latin typeface="Times New Roman" panose="02020603050405020304" pitchFamily="18" charset="0"/>
                    <a:cs typeface="Times New Roman" panose="02020603050405020304" pitchFamily="18" charset="0"/>
                  </a:rPr>
                  <a:t>s</a:t>
                </a:r>
                <a:r>
                  <a:rPr lang="en-US" altLang="zh-TW" sz="2100" baseline="30000" dirty="0" smtClean="0">
                    <a:latin typeface="Times New Roman" panose="02020603050405020304" pitchFamily="18" charset="0"/>
                    <a:cs typeface="Times New Roman" panose="02020603050405020304" pitchFamily="18" charset="0"/>
                  </a:rPr>
                  <a:t>-1</a:t>
                </a:r>
                <a:r>
                  <a:rPr lang="en-US" altLang="zh-TW" sz="2100" dirty="0" smtClean="0">
                    <a:latin typeface="Times New Roman" panose="02020603050405020304" pitchFamily="18" charset="0"/>
                    <a:cs typeface="Times New Roman" panose="02020603050405020304" pitchFamily="18" charset="0"/>
                  </a:rPr>
                  <a:t>,PM</a:t>
                </a:r>
                <a:r>
                  <a:rPr lang="en-US" altLang="zh-TW" sz="2100" baseline="-25000" dirty="0" smtClean="0">
                    <a:latin typeface="Times New Roman" panose="02020603050405020304" pitchFamily="18" charset="0"/>
                    <a:cs typeface="Times New Roman" panose="02020603050405020304" pitchFamily="18" charset="0"/>
                  </a:rPr>
                  <a:t>2.5</a:t>
                </a:r>
                <a:r>
                  <a:rPr lang="en-US" altLang="zh-TW" sz="2100" dirty="0" smtClean="0">
                    <a:latin typeface="Times New Roman" panose="02020603050405020304" pitchFamily="18" charset="0"/>
                    <a:cs typeface="Times New Roman" panose="02020603050405020304" pitchFamily="18" charset="0"/>
                  </a:rPr>
                  <a:t> </a:t>
                </a:r>
                <a:r>
                  <a:rPr lang="en-US" altLang="zh-TW" sz="2100" dirty="0" err="1">
                    <a:latin typeface="Times New Roman" panose="02020603050405020304" pitchFamily="18" charset="0"/>
                    <a:cs typeface="Times New Roman" panose="02020603050405020304" pitchFamily="18" charset="0"/>
                  </a:rPr>
                  <a:t>conc</a:t>
                </a:r>
                <a:r>
                  <a:rPr lang="en-US" altLang="zh-TW" sz="2100" dirty="0">
                    <a:latin typeface="Times New Roman" panose="02020603050405020304" pitchFamily="18" charset="0"/>
                    <a:cs typeface="Times New Roman" panose="02020603050405020304" pitchFamily="18" charset="0"/>
                  </a:rPr>
                  <a:t> is </a:t>
                </a:r>
                <a:r>
                  <a:rPr lang="en-US" altLang="zh-TW" sz="2100" dirty="0" smtClean="0">
                    <a:latin typeface="Times New Roman" panose="02020603050405020304" pitchFamily="18" charset="0"/>
                    <a:cs typeface="Times New Roman" panose="02020603050405020304" pitchFamily="18" charset="0"/>
                  </a:rPr>
                  <a:t>Y.</a:t>
                </a:r>
              </a:p>
              <a:p>
                <a:pPr algn="just"/>
                <a:r>
                  <a:rPr lang="en-US" altLang="zh-TW" sz="2100" dirty="0" smtClean="0">
                    <a:latin typeface="Times New Roman" panose="02020603050405020304" pitchFamily="18" charset="0"/>
                    <a:cs typeface="Times New Roman" panose="02020603050405020304" pitchFamily="18" charset="0"/>
                  </a:rPr>
                  <a:t>In </a:t>
                </a:r>
                <a:r>
                  <a:rPr lang="en-US" altLang="zh-TW" sz="2100" dirty="0">
                    <a:latin typeface="Times New Roman" panose="02020603050405020304" pitchFamily="18" charset="0"/>
                    <a:cs typeface="Times New Roman" panose="02020603050405020304" pitchFamily="18" charset="0"/>
                  </a:rPr>
                  <a:t>the situation, pollution is originated from LP</a:t>
                </a:r>
                <a:r>
                  <a:rPr lang="en-US" altLang="zh-TW" sz="2100" dirty="0" smtClean="0">
                    <a:latin typeface="Times New Roman" panose="02020603050405020304" pitchFamily="18" charset="0"/>
                    <a:cs typeface="Times New Roman" panose="02020603050405020304" pitchFamily="18" charset="0"/>
                  </a:rPr>
                  <a:t>.</a:t>
                </a:r>
              </a:p>
              <a:p>
                <a:pPr algn="just"/>
                <a:endParaRPr lang="en-US" altLang="zh-TW" sz="2100" dirty="0">
                  <a:latin typeface="Times New Roman" panose="02020603050405020304" pitchFamily="18" charset="0"/>
                  <a:cs typeface="Times New Roman" panose="02020603050405020304" pitchFamily="18" charset="0"/>
                </a:endParaRPr>
              </a:p>
              <a:p>
                <a:pPr algn="just"/>
                <a:r>
                  <a:rPr lang="en-US" altLang="zh-TW" sz="2100" dirty="0" smtClean="0">
                    <a:latin typeface="Times New Roman" panose="02020603050405020304" pitchFamily="18" charset="0"/>
                    <a:cs typeface="Times New Roman" panose="02020603050405020304" pitchFamily="18" charset="0"/>
                  </a:rPr>
                  <a:t>c)If PM</a:t>
                </a:r>
                <a:r>
                  <a:rPr lang="en-US" altLang="zh-TW" sz="2100" baseline="-25000" dirty="0" smtClean="0">
                    <a:latin typeface="Times New Roman" panose="02020603050405020304" pitchFamily="18" charset="0"/>
                    <a:cs typeface="Times New Roman" panose="02020603050405020304" pitchFamily="18" charset="0"/>
                  </a:rPr>
                  <a:t>2.5</a:t>
                </a:r>
                <a:r>
                  <a:rPr lang="en-US" altLang="zh-TW" sz="2100" dirty="0">
                    <a:latin typeface="Times New Roman" panose="02020603050405020304" pitchFamily="18" charset="0"/>
                    <a:cs typeface="Times New Roman" panose="02020603050405020304" pitchFamily="18" charset="0"/>
                  </a:rPr>
                  <a:t> is inversely proportional to wind </a:t>
                </a:r>
                <a:r>
                  <a:rPr lang="en-US" altLang="zh-TW" sz="2100" dirty="0" smtClean="0">
                    <a:latin typeface="Times New Roman" panose="02020603050405020304" pitchFamily="18" charset="0"/>
                    <a:cs typeface="Times New Roman" panose="02020603050405020304" pitchFamily="18" charset="0"/>
                  </a:rPr>
                  <a:t>speed, then relationship between local pollution concentration (C</a:t>
                </a:r>
                <a:r>
                  <a:rPr lang="en-US" altLang="zh-TW" sz="2100" baseline="-25000" dirty="0" smtClean="0">
                    <a:latin typeface="Times New Roman" panose="02020603050405020304" pitchFamily="18" charset="0"/>
                    <a:cs typeface="Times New Roman" panose="02020603050405020304" pitchFamily="18" charset="0"/>
                  </a:rPr>
                  <a:t>LP</a:t>
                </a:r>
                <a:r>
                  <a:rPr lang="en-US" altLang="zh-TW" sz="2100" dirty="0" smtClean="0">
                    <a:latin typeface="Times New Roman" panose="02020603050405020304" pitchFamily="18" charset="0"/>
                    <a:cs typeface="Times New Roman" panose="02020603050405020304" pitchFamily="18" charset="0"/>
                  </a:rPr>
                  <a:t>)</a:t>
                </a:r>
                <a:r>
                  <a:rPr lang="en-US" altLang="zh-TW" sz="2100" dirty="0">
                    <a:latin typeface="Times New Roman" panose="02020603050405020304" pitchFamily="18" charset="0"/>
                    <a:cs typeface="Times New Roman" panose="02020603050405020304" pitchFamily="18" charset="0"/>
                  </a:rPr>
                  <a:t> </a:t>
                </a:r>
                <a:r>
                  <a:rPr lang="en-US" altLang="zh-TW" sz="2100" dirty="0" smtClean="0">
                    <a:latin typeface="Times New Roman" panose="02020603050405020304" pitchFamily="18" charset="0"/>
                    <a:cs typeface="Times New Roman" panose="02020603050405020304" pitchFamily="18" charset="0"/>
                  </a:rPr>
                  <a:t>and </a:t>
                </a:r>
                <a:r>
                  <a:rPr lang="en-US" altLang="zh-TW" sz="2100" dirty="0">
                    <a:latin typeface="Times New Roman" panose="02020603050405020304" pitchFamily="18" charset="0"/>
                    <a:cs typeface="Times New Roman" panose="02020603050405020304" pitchFamily="18" charset="0"/>
                  </a:rPr>
                  <a:t>WS </a:t>
                </a:r>
                <a:r>
                  <a:rPr lang="en-US" altLang="zh-TW" sz="2100" dirty="0" smtClean="0">
                    <a:latin typeface="Times New Roman" panose="02020603050405020304" pitchFamily="18" charset="0"/>
                    <a:cs typeface="Times New Roman" panose="02020603050405020304" pitchFamily="18" charset="0"/>
                  </a:rPr>
                  <a:t>(u) is as followed by</a:t>
                </a:r>
              </a:p>
              <a:p>
                <a:pPr algn="ctr"/>
                <a14:m>
                  <m:oMath xmlns:m="http://schemas.openxmlformats.org/officeDocument/2006/math">
                    <m:sSub>
                      <m:sSubPr>
                        <m:ctrlPr>
                          <a:rPr lang="en-US" altLang="zh-TW" sz="2800" i="1" smtClean="0">
                            <a:latin typeface="Cambria Math"/>
                            <a:cs typeface="Times New Roman" panose="02020603050405020304" pitchFamily="18" charset="0"/>
                          </a:rPr>
                        </m:ctrlPr>
                      </m:sSubPr>
                      <m:e>
                        <m:r>
                          <a:rPr lang="en-US" altLang="zh-TW" sz="2800" b="0" i="1" smtClean="0">
                            <a:latin typeface="Cambria Math" panose="02040503050406030204" pitchFamily="18" charset="0"/>
                            <a:cs typeface="Times New Roman" panose="02020603050405020304" pitchFamily="18" charset="0"/>
                          </a:rPr>
                          <m:t>𝐶</m:t>
                        </m:r>
                      </m:e>
                      <m:sub>
                        <m:r>
                          <a:rPr lang="en-US" altLang="zh-TW" sz="2800" b="0" i="1" smtClean="0">
                            <a:latin typeface="Cambria Math" panose="02040503050406030204" pitchFamily="18" charset="0"/>
                            <a:cs typeface="Times New Roman" panose="02020603050405020304" pitchFamily="18" charset="0"/>
                          </a:rPr>
                          <m:t>𝐿𝑃</m:t>
                        </m:r>
                      </m:sub>
                    </m:sSub>
                  </m:oMath>
                </a14:m>
                <a:r>
                  <a:rPr lang="en-US" altLang="zh-TW"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zh-TW" sz="2800" i="1" dirty="0" smtClean="0">
                            <a:latin typeface="Cambria Math"/>
                            <a:cs typeface="Times New Roman" panose="02020603050405020304" pitchFamily="18" charset="0"/>
                          </a:rPr>
                        </m:ctrlPr>
                      </m:fPr>
                      <m:num>
                        <m:r>
                          <a:rPr lang="en-US" altLang="zh-TW" sz="2800" b="0" i="1" dirty="0" smtClean="0">
                            <a:latin typeface="Cambria Math" panose="02040503050406030204" pitchFamily="18" charset="0"/>
                            <a:cs typeface="Times New Roman" panose="02020603050405020304" pitchFamily="18" charset="0"/>
                          </a:rPr>
                          <m:t>𝑎</m:t>
                        </m:r>
                      </m:num>
                      <m:den>
                        <m:sSup>
                          <m:sSupPr>
                            <m:ctrlPr>
                              <a:rPr lang="en-US" altLang="zh-TW" sz="2800" i="1" dirty="0" smtClean="0">
                                <a:latin typeface="Cambria Math"/>
                                <a:cs typeface="Times New Roman" panose="02020603050405020304" pitchFamily="18" charset="0"/>
                              </a:rPr>
                            </m:ctrlPr>
                          </m:sSupPr>
                          <m:e>
                            <m:r>
                              <a:rPr lang="en-US" altLang="zh-TW" sz="2800" b="0" i="1" dirty="0" smtClean="0">
                                <a:latin typeface="Cambria Math" panose="02040503050406030204" pitchFamily="18" charset="0"/>
                                <a:cs typeface="Times New Roman" panose="02020603050405020304" pitchFamily="18" charset="0"/>
                              </a:rPr>
                              <m:t>𝑢</m:t>
                            </m:r>
                          </m:e>
                          <m:sup>
                            <m:r>
                              <a:rPr lang="en-US" altLang="zh-TW" sz="2800" b="0" i="1" dirty="0" smtClean="0">
                                <a:latin typeface="Cambria Math" panose="02040503050406030204" pitchFamily="18" charset="0"/>
                                <a:cs typeface="Times New Roman" panose="02020603050405020304" pitchFamily="18" charset="0"/>
                              </a:rPr>
                              <m:t>𝑏</m:t>
                            </m:r>
                          </m:sup>
                        </m:sSup>
                      </m:den>
                    </m:f>
                  </m:oMath>
                </a14:m>
                <a:r>
                  <a:rPr lang="en-US" altLang="zh-TW" sz="28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a:t>
                </a:r>
                <a:r>
                  <a:rPr lang="en-US" altLang="zh-TW" sz="2000" dirty="0">
                    <a:latin typeface="Times New Roman" panose="02020603050405020304" pitchFamily="18" charset="0"/>
                    <a:cs typeface="Times New Roman" panose="02020603050405020304" pitchFamily="18" charset="0"/>
                  </a:rPr>
                  <a:t>1)</a:t>
                </a:r>
              </a:p>
              <a:p>
                <a:pPr algn="just"/>
                <a:endParaRPr lang="en-US" altLang="zh-TW" sz="2100" dirty="0" smtClean="0">
                  <a:latin typeface="Times New Roman" panose="02020603050405020304" pitchFamily="18" charset="0"/>
                  <a:cs typeface="Times New Roman" panose="02020603050405020304" pitchFamily="18" charset="0"/>
                </a:endParaRPr>
              </a:p>
            </p:txBody>
          </p:sp>
        </mc:Choice>
        <mc:Fallback xmlns="">
          <p:sp>
            <p:nvSpPr>
              <p:cNvPr id="20" name="矩形 19"/>
              <p:cNvSpPr>
                <a:spLocks noRot="1" noChangeAspect="1" noMove="1" noResize="1" noEditPoints="1" noAdjustHandles="1" noChangeArrowheads="1" noChangeShapeType="1" noTextEdit="1"/>
              </p:cNvSpPr>
              <p:nvPr/>
            </p:nvSpPr>
            <p:spPr>
              <a:xfrm>
                <a:off x="4499992" y="2033890"/>
                <a:ext cx="4739767" cy="5177764"/>
              </a:xfrm>
              <a:prstGeom prst="rect">
                <a:avLst/>
              </a:prstGeom>
              <a:blipFill rotWithShape="1">
                <a:blip r:embed="rId4"/>
                <a:stretch>
                  <a:fillRect l="-1414" t="-589" r="-1542"/>
                </a:stretch>
              </a:blipFill>
            </p:spPr>
            <p:txBody>
              <a:bodyPr/>
              <a:lstStyle/>
              <a:p>
                <a:r>
                  <a:rPr lang="zh-TW" altLang="en-US">
                    <a:noFill/>
                  </a:rPr>
                  <a:t> </a:t>
                </a:r>
              </a:p>
            </p:txBody>
          </p:sp>
        </mc:Fallback>
      </mc:AlternateContent>
      <p:sp>
        <p:nvSpPr>
          <p:cNvPr id="8" name="頁尾版面配置區 2"/>
          <p:cNvSpPr txBox="1">
            <a:spLocks/>
          </p:cNvSpPr>
          <p:nvPr/>
        </p:nvSpPr>
        <p:spPr>
          <a:xfrm>
            <a:off x="8554947" y="6297910"/>
            <a:ext cx="504056" cy="457200"/>
          </a:xfrm>
          <a:prstGeom prst="rect">
            <a:avLst/>
          </a:prstGeom>
        </p:spPr>
        <p:txBody>
          <a:bodyPr anchor="ctr" anchorCtr="0"/>
          <a:lstStyle>
            <a:defPPr>
              <a:defRPr lang="zh-TW"/>
            </a:defPPr>
            <a:lvl1pPr algn="l" rtl="0" eaLnBrk="1" fontAlgn="auto" latinLnBrk="0" hangingPunct="1">
              <a:spcBef>
                <a:spcPts val="0"/>
              </a:spcBef>
              <a:spcAft>
                <a:spcPts val="0"/>
              </a:spcAft>
              <a:defRPr kumimoji="0" sz="1400" kern="1200">
                <a:solidFill>
                  <a:schemeClr val="tx2"/>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Perpetua" panose="020205020604010203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Perpetua" panose="02020502060401020303" pitchFamily="18" charset="0"/>
                <a:ea typeface="新細明體" panose="02020500000000000000" pitchFamily="18" charset="-120"/>
                <a:cs typeface="+mn-cs"/>
              </a:defRPr>
            </a:lvl9pPr>
          </a:lstStyle>
          <a:p>
            <a:pPr>
              <a:defRPr/>
            </a:pPr>
            <a:r>
              <a:rPr lang="en-US" altLang="zh-TW" sz="2000" b="1" dirty="0" smtClean="0">
                <a:solidFill>
                  <a:schemeClr val="tx1"/>
                </a:solidFill>
              </a:rPr>
              <a:t>11</a:t>
            </a:r>
          </a:p>
        </p:txBody>
      </p:sp>
      <p:sp>
        <p:nvSpPr>
          <p:cNvPr id="46" name="標題 1"/>
          <p:cNvSpPr>
            <a:spLocks noGrp="1"/>
          </p:cNvSpPr>
          <p:nvPr>
            <p:ph type="title"/>
          </p:nvPr>
        </p:nvSpPr>
        <p:spPr>
          <a:xfrm>
            <a:off x="1331640" y="404664"/>
            <a:ext cx="6816753" cy="576064"/>
          </a:xfrm>
        </p:spPr>
        <p:txBody>
          <a:bodyPr/>
          <a:lstStyle/>
          <a:p>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4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Calculate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 </a:t>
            </a:r>
            <a:r>
              <a:rPr lang="en-US" altLang="zh-TW" sz="4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Concentration</a:t>
            </a:r>
            <a:endParaRPr lang="zh-TW" altLang="en-US" sz="4000" baseline="-25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323528" y="3501008"/>
            <a:ext cx="3600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dirty="0">
                <a:solidFill>
                  <a:schemeClr val="tx1"/>
                </a:solidFill>
                <a:latin typeface="Times New Roman" panose="02020603050405020304" pitchFamily="18" charset="0"/>
                <a:cs typeface="Times New Roman" panose="02020603050405020304" pitchFamily="18" charset="0"/>
              </a:rPr>
              <a:t>X</a:t>
            </a:r>
            <a:endParaRPr lang="zh-TW" altLang="en-US" sz="3000" b="1" dirty="0">
              <a:solidFill>
                <a:schemeClr val="tx1"/>
              </a:solidFill>
              <a:latin typeface="Times New Roman" panose="02020603050405020304" pitchFamily="18" charset="0"/>
              <a:cs typeface="Times New Roman" panose="02020603050405020304" pitchFamily="18" charset="0"/>
            </a:endParaRPr>
          </a:p>
        </p:txBody>
      </p:sp>
      <p:sp>
        <p:nvSpPr>
          <p:cNvPr id="10" name="矩形 9"/>
          <p:cNvSpPr/>
          <p:nvPr/>
        </p:nvSpPr>
        <p:spPr>
          <a:xfrm>
            <a:off x="1950320" y="4877697"/>
            <a:ext cx="3600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dirty="0">
                <a:solidFill>
                  <a:schemeClr val="tx1"/>
                </a:solidFill>
                <a:latin typeface="Times New Roman" panose="02020603050405020304" pitchFamily="18" charset="0"/>
                <a:cs typeface="Times New Roman" panose="02020603050405020304" pitchFamily="18" charset="0"/>
              </a:rPr>
              <a:t>Y</a:t>
            </a:r>
            <a:endParaRPr lang="zh-TW" altLang="en-US" sz="30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33" y="3429000"/>
            <a:ext cx="163578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478751" y="2181073"/>
            <a:ext cx="3682773" cy="34996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Times New Roman" panose="02020603050405020304" pitchFamily="18" charset="0"/>
                <a:cs typeface="Times New Roman" panose="02020603050405020304" pitchFamily="18" charset="0"/>
              </a:rPr>
              <a:t>WL,DS,TS,KL,IL  (2006.01~2015.12)</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9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階主管">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高階主管">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高階主管">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9371</TotalTime>
  <Words>3116</Words>
  <Application>Microsoft Office PowerPoint</Application>
  <PresentationFormat>如螢幕大小 (4:3)</PresentationFormat>
  <Paragraphs>445</Paragraphs>
  <Slides>28</Slides>
  <Notes>27</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高階主管</vt:lpstr>
      <vt:lpstr>Quantifying the long-range transport  and local pollution that contribute to PM2.5 in Taiwan  under winter monsoon</vt:lpstr>
      <vt:lpstr>Motives</vt:lpstr>
      <vt:lpstr>Meteorology</vt:lpstr>
      <vt:lpstr>Threshold of wind speed </vt:lpstr>
      <vt:lpstr>Observational data sets</vt:lpstr>
      <vt:lpstr> Verification of homogeneity</vt:lpstr>
      <vt:lpstr> Calculate PM2.5 Concentration</vt:lpstr>
      <vt:lpstr> Calculate PM2.5 Concentration</vt:lpstr>
      <vt:lpstr> Calculate PM2.5 Concentration</vt:lpstr>
      <vt:lpstr> Calculate PM2.5 Concentration</vt:lpstr>
      <vt:lpstr> Calculate PM2.5 Concentration</vt:lpstr>
      <vt:lpstr>The above method still needs improvement</vt:lpstr>
      <vt:lpstr>Simulation</vt:lpstr>
      <vt:lpstr>PowerPoint 簡報</vt:lpstr>
      <vt:lpstr>The reduced proportion of LRT PM2.5</vt:lpstr>
      <vt:lpstr>None modification</vt:lpstr>
      <vt:lpstr> The contribution of LRT and LP  (none)</vt:lpstr>
      <vt:lpstr> The contribution of LRT and LP (modified)</vt:lpstr>
      <vt:lpstr> The chemical reactions of LRT and LP pollutants </vt:lpstr>
      <vt:lpstr> The chemical reactions of LRT and LP pollutants </vt:lpstr>
      <vt:lpstr> The chemical reactions of LRT and LP pollutants </vt:lpstr>
      <vt:lpstr> The chemical reactions of LRT and LP pollutants </vt:lpstr>
      <vt:lpstr>PowerPoint 簡報</vt:lpstr>
      <vt:lpstr> The chemical reactions of LRT and LP pollutants </vt:lpstr>
      <vt:lpstr> The chemical reactions of LRT and LP pollutants </vt:lpstr>
      <vt:lpstr> The chemical reactions of LRT and LP pollutants </vt:lpstr>
      <vt:lpstr>Conclusion</vt:lpstr>
      <vt:lpstr>Thanks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407</cp:revision>
  <cp:lastPrinted>2016-07-22T04:09:20Z</cp:lastPrinted>
  <dcterms:created xsi:type="dcterms:W3CDTF">2015-09-08T07:50:11Z</dcterms:created>
  <dcterms:modified xsi:type="dcterms:W3CDTF">2016-10-26T14:30:04Z</dcterms:modified>
</cp:coreProperties>
</file>