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1" r:id="rId2"/>
    <p:sldId id="385" r:id="rId3"/>
    <p:sldId id="368" r:id="rId4"/>
    <p:sldId id="370" r:id="rId5"/>
    <p:sldId id="284" r:id="rId6"/>
    <p:sldId id="384" r:id="rId7"/>
    <p:sldId id="369" r:id="rId8"/>
    <p:sldId id="376" r:id="rId9"/>
    <p:sldId id="374" r:id="rId10"/>
    <p:sldId id="375" r:id="rId11"/>
    <p:sldId id="377" r:id="rId12"/>
    <p:sldId id="378" r:id="rId13"/>
    <p:sldId id="383" r:id="rId14"/>
    <p:sldId id="373" r:id="rId15"/>
    <p:sldId id="294" r:id="rId16"/>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091D5"/>
    <a:srgbClr val="6BF7FF"/>
    <a:srgbClr val="214A89"/>
    <a:srgbClr val="E8E8E8"/>
    <a:srgbClr val="FFFFFF"/>
    <a:srgbClr val="1E3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84676" autoAdjust="0"/>
  </p:normalViewPr>
  <p:slideViewPr>
    <p:cSldViewPr snapToGrid="0" snapToObjects="1">
      <p:cViewPr varScale="1">
        <p:scale>
          <a:sx n="85" d="100"/>
          <a:sy n="85" d="100"/>
        </p:scale>
        <p:origin x="-4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3148048D-5019-D54D-9609-3DCBB15F3C79}" type="datetime1">
              <a:rPr lang="en-US" smtClean="0"/>
              <a:pPr/>
              <a:t>10/24/2016</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7F650C-FC29-B34D-9090-D38745CAC881}" type="slidenum">
              <a:rPr lang="en-US" smtClean="0"/>
              <a:pPr/>
              <a:t>‹#›</a:t>
            </a:fld>
            <a:endParaRPr lang="en-US" dirty="0"/>
          </a:p>
        </p:txBody>
      </p:sp>
    </p:spTree>
    <p:extLst>
      <p:ext uri="{BB962C8B-B14F-4D97-AF65-F5344CB8AC3E}">
        <p14:creationId xmlns:p14="http://schemas.microsoft.com/office/powerpoint/2010/main" val="982107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F6BDEBBD-238B-A641-9C1E-6C5817840D39}" type="datetime1">
              <a:rPr lang="en-US" smtClean="0"/>
              <a:pPr/>
              <a:t>10/24/2016</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E662BC02-158A-E748-AADE-9FBB1E4D5C18}" type="slidenum">
              <a:rPr lang="en-US" smtClean="0"/>
              <a:pPr/>
              <a:t>‹#›</a:t>
            </a:fld>
            <a:endParaRPr lang="en-US" dirty="0"/>
          </a:p>
        </p:txBody>
      </p:sp>
    </p:spTree>
    <p:extLst>
      <p:ext uri="{BB962C8B-B14F-4D97-AF65-F5344CB8AC3E}">
        <p14:creationId xmlns:p14="http://schemas.microsoft.com/office/powerpoint/2010/main" val="2803782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My name is Christopher Brodowski, and I’d like to talk to you today about a modeling tool AER has developed that assesses the impact of biomass burning on air quality.</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see that the mean difference in ozone concentration between runs with fire emissions and runs without fire emissions is less than 1 ppb.  This is only about 30% of the value calculated in the Houston case, which had a similar level of measured MDA8 ozone.  The ratio between the ozone difference and the CO difference is less than 16%, which deviates further from the desired value of 20% described in the literature than the Houston case.</a:t>
            </a:r>
            <a:br>
              <a:rPr lang="en-US" baseline="0" dirty="0" smtClean="0"/>
            </a:br>
            <a:r>
              <a:rPr lang="en-US" baseline="0" dirty="0" smtClean="0"/>
              <a:t/>
            </a:r>
            <a:br>
              <a:rPr lang="en-US" baseline="0" dirty="0" smtClean="0"/>
            </a:br>
            <a:r>
              <a:rPr lang="en-US" baseline="0" dirty="0" smtClean="0"/>
              <a:t>&lt;click forward&gt;</a:t>
            </a:r>
            <a:br>
              <a:rPr lang="en-US" baseline="0" dirty="0" smtClean="0"/>
            </a:br>
            <a:r>
              <a:rPr lang="en-US" baseline="0" dirty="0" smtClean="0"/>
              <a:t/>
            </a:r>
            <a:br>
              <a:rPr lang="en-US" baseline="0" dirty="0" smtClean="0"/>
            </a:br>
            <a:r>
              <a:rPr lang="en-US" baseline="0" dirty="0" smtClean="0"/>
              <a:t>Unlike in Houston, the total ozone concentration is underestimated in Austin on September 7</a:t>
            </a:r>
            <a:r>
              <a:rPr lang="en-US" baseline="30000" dirty="0" smtClean="0"/>
              <a:t>th</a:t>
            </a:r>
            <a:r>
              <a:rPr lang="en-US" baseline="0" dirty="0" smtClean="0"/>
              <a:t>, and it does not appear that changes in the fire emissions can account for the discrepancy.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10</a:t>
            </a:fld>
            <a:endParaRPr lang="en-US" dirty="0"/>
          </a:p>
        </p:txBody>
      </p:sp>
    </p:spTree>
    <p:extLst>
      <p:ext uri="{BB962C8B-B14F-4D97-AF65-F5344CB8AC3E}">
        <p14:creationId xmlns:p14="http://schemas.microsoft.com/office/powerpoint/2010/main" val="372719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test</a:t>
            </a:r>
            <a:r>
              <a:rPr lang="en-US" baseline="0" dirty="0" smtClean="0"/>
              <a:t> case was for the CAMS601 receptor in the Austin/Round Rock metro area on September 8</a:t>
            </a:r>
            <a:r>
              <a:rPr lang="en-US" baseline="30000" dirty="0" smtClean="0"/>
              <a:t>th</a:t>
            </a:r>
            <a:r>
              <a:rPr lang="en-US" baseline="0" dirty="0" smtClean="0"/>
              <a:t> of 2011.  The parcel trajectories again indicate flow primarily from the north, so we would again expect smaller fire influence than for Houston.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11</a:t>
            </a:fld>
            <a:endParaRPr lang="en-US" dirty="0"/>
          </a:p>
        </p:txBody>
      </p:sp>
    </p:spTree>
    <p:extLst>
      <p:ext uri="{BB962C8B-B14F-4D97-AF65-F5344CB8AC3E}">
        <p14:creationId xmlns:p14="http://schemas.microsoft.com/office/powerpoint/2010/main" val="176261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12</a:t>
            </a:fld>
            <a:endParaRPr lang="en-US" dirty="0"/>
          </a:p>
        </p:txBody>
      </p:sp>
    </p:spTree>
    <p:extLst>
      <p:ext uri="{BB962C8B-B14F-4D97-AF65-F5344CB8AC3E}">
        <p14:creationId xmlns:p14="http://schemas.microsoft.com/office/powerpoint/2010/main" val="69384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13</a:t>
            </a:fld>
            <a:endParaRPr lang="en-US" dirty="0"/>
          </a:p>
        </p:txBody>
      </p:sp>
    </p:spTree>
    <p:extLst>
      <p:ext uri="{BB962C8B-B14F-4D97-AF65-F5344CB8AC3E}">
        <p14:creationId xmlns:p14="http://schemas.microsoft.com/office/powerpoint/2010/main" val="199706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14</a:t>
            </a:fld>
            <a:endParaRPr lang="en-US" dirty="0"/>
          </a:p>
        </p:txBody>
      </p:sp>
    </p:spTree>
    <p:extLst>
      <p:ext uri="{BB962C8B-B14F-4D97-AF65-F5344CB8AC3E}">
        <p14:creationId xmlns:p14="http://schemas.microsoft.com/office/powerpoint/2010/main" val="251262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15</a:t>
            </a:fld>
            <a:endParaRPr lang="en-US" dirty="0"/>
          </a:p>
        </p:txBody>
      </p:sp>
    </p:spTree>
    <p:extLst>
      <p:ext uri="{BB962C8B-B14F-4D97-AF65-F5344CB8AC3E}">
        <p14:creationId xmlns:p14="http://schemas.microsoft.com/office/powerpoint/2010/main" val="100546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&lt;TODO:</a:t>
            </a:r>
            <a:r>
              <a:rPr lang="en-US" baseline="0" dirty="0" smtClean="0"/>
              <a:t> Insert sentence telling why wildfires are important?&gt;</a:t>
            </a:r>
            <a:r>
              <a:rPr lang="en-US" dirty="0" smtClean="0"/>
              <a:t/>
            </a:r>
            <a:br>
              <a:rPr lang="en-US" dirty="0" smtClean="0"/>
            </a:br>
            <a:r>
              <a:rPr lang="en-US" dirty="0" smtClean="0"/>
              <a:t/>
            </a:r>
            <a:br>
              <a:rPr lang="en-US" dirty="0" smtClean="0"/>
            </a:br>
            <a:r>
              <a:rPr lang="en-US" dirty="0" smtClean="0"/>
              <a:t>The goal of</a:t>
            </a:r>
            <a:r>
              <a:rPr lang="en-US" baseline="0" dirty="0" smtClean="0"/>
              <a:t> this project was to develop a screening tool capable of estimating the qualitative (yes/no) and </a:t>
            </a:r>
            <a:r>
              <a:rPr lang="en-US" baseline="0" dirty="0" smtClean="0"/>
              <a:t>quantitative </a:t>
            </a:r>
            <a:r>
              <a:rPr lang="en-US" baseline="0" dirty="0" smtClean="0"/>
              <a:t>(how much?) effects of wildfires on a particular location.  The tool should not require a large-scale modeling study or a detailed Eulerian emissions model, such as CMAQ or SMOKE.  STILT-ASP  should also be easy to run from a Graphical User Interface (GUI) by non-expert users.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2</a:t>
            </a:fld>
            <a:endParaRPr lang="en-US" dirty="0"/>
          </a:p>
        </p:txBody>
      </p:sp>
    </p:spTree>
    <p:extLst>
      <p:ext uri="{BB962C8B-B14F-4D97-AF65-F5344CB8AC3E}">
        <p14:creationId xmlns:p14="http://schemas.microsoft.com/office/powerpoint/2010/main" val="384398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modeling tool is composed of two main algorithms.  The first determines the upstream influence on a particular location by propagating air parcels backward in time according to meteorological fields and turbulence.  The second half is responsible for calculating the emissions, deposition and chemistry along each parcel’s path forward in time.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3</a:t>
            </a:fld>
            <a:endParaRPr lang="en-US" dirty="0"/>
          </a:p>
        </p:txBody>
      </p:sp>
    </p:spTree>
    <p:extLst>
      <p:ext uri="{BB962C8B-B14F-4D97-AF65-F5344CB8AC3E}">
        <p14:creationId xmlns:p14="http://schemas.microsoft.com/office/powerpoint/2010/main" val="106212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“backward” half of</a:t>
            </a:r>
            <a:r>
              <a:rPr lang="en-US" baseline="0" dirty="0" smtClean="0"/>
              <a:t> our processing is done by the Stochastic Time-Inverted Lagrangian Transport model, or STILT.  STILT is similar to HYSPLIT but our STILT formulation is configured to allow multiple air parcels to be released from a single receptor and for those air parcels to be dispersed according to customized meteorological fields and turbulence.  For those of you familiar with HYSPLIT, I believe the online formulation offered by ARL does not include a stochastic component by default.</a:t>
            </a:r>
          </a:p>
          <a:p>
            <a:endParaRPr lang="en-US" baseline="0" dirty="0" smtClean="0"/>
          </a:p>
          <a:p>
            <a:r>
              <a:rPr lang="en-US" baseline="0" dirty="0" smtClean="0"/>
              <a:t>&lt;TODO: insert blurb about Jen’s figure&gt;</a:t>
            </a:r>
            <a:br>
              <a:rPr lang="en-US" baseline="0" dirty="0" smtClean="0"/>
            </a:br>
            <a:r>
              <a:rPr lang="en-US" baseline="0" dirty="0" smtClean="0"/>
              <a:t/>
            </a:r>
            <a:br>
              <a:rPr lang="en-US" baseline="0" dirty="0" smtClean="0"/>
            </a:br>
            <a:endParaRPr lang="en-US" dirty="0" smtClean="0"/>
          </a:p>
        </p:txBody>
      </p:sp>
      <p:sp>
        <p:nvSpPr>
          <p:cNvPr id="4" name="Slide Number Placeholder 3"/>
          <p:cNvSpPr>
            <a:spLocks noGrp="1"/>
          </p:cNvSpPr>
          <p:nvPr>
            <p:ph type="sldNum" sz="quarter" idx="10"/>
          </p:nvPr>
        </p:nvSpPr>
        <p:spPr/>
        <p:txBody>
          <a:bodyPr/>
          <a:lstStyle/>
          <a:p>
            <a:fld id="{E662BC02-158A-E748-AADE-9FBB1E4D5C18}" type="slidenum">
              <a:rPr lang="en-US" smtClean="0"/>
              <a:pPr/>
              <a:t>4</a:t>
            </a:fld>
            <a:endParaRPr lang="en-US" dirty="0"/>
          </a:p>
        </p:txBody>
      </p:sp>
    </p:spTree>
    <p:extLst>
      <p:ext uri="{BB962C8B-B14F-4D97-AF65-F5344CB8AC3E}">
        <p14:creationId xmlns:p14="http://schemas.microsoft.com/office/powerpoint/2010/main" val="155597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chemistry component of the tool is handled by the</a:t>
            </a:r>
            <a:r>
              <a:rPr lang="en-US" baseline="0" dirty="0" smtClean="0"/>
              <a:t> Aerosol Simulation Program, or ASP.  For organic gases with four or fewer carbons, the chemistry is unlumped and follows the Leeds Master Chemical Mechanism, while for larger organic gases we follow RACM2. The model simulates inorganic aerosol thermodynamics and uses the Volatility Basis Set to simulate the organic aerosol thermodynamics. The model also calculates the evolution of the aerosol size distribution and the aerosol optical properties. ASP may be run as a standalone box model or as a subroutine within Eulerian or Lagrangian models, the last of which was our implementation for this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biogenic emissions, we chose monthly emissions</a:t>
            </a:r>
            <a:r>
              <a:rPr lang="en-US" baseline="0" dirty="0" smtClean="0"/>
              <a:t> estimated using the MEGAN model.  For anthropogenic, we used global monthly emissions from the HTAP version 2 inventory.  An assumed diurnal cycle is applied to the emissions, and they are mapped to the ASP speciation and regridded to match the output meteorology grid (currently NAM12 or NARR).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6</a:t>
            </a:fld>
            <a:endParaRPr lang="en-US" dirty="0"/>
          </a:p>
        </p:txBody>
      </p:sp>
    </p:spTree>
    <p:extLst>
      <p:ext uri="{BB962C8B-B14F-4D97-AF65-F5344CB8AC3E}">
        <p14:creationId xmlns:p14="http://schemas.microsoft.com/office/powerpoint/2010/main" val="143229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test case is August 26</a:t>
            </a:r>
            <a:r>
              <a:rPr lang="en-US" baseline="30000" dirty="0" smtClean="0"/>
              <a:t>th</a:t>
            </a:r>
            <a:r>
              <a:rPr lang="en-US" dirty="0" smtClean="0"/>
              <a:t>, 2011 in</a:t>
            </a:r>
            <a:r>
              <a:rPr lang="en-US" baseline="0" dirty="0" smtClean="0"/>
              <a:t> the Houston metro area.  At this time, wildfires were observed in the Lower Mississippi and Pacific Northwest.  We are comparing model output to the 8-hour Maximum Daily Average (MDA)  ozone record at the CAMS1 site, which was 98 ppb.  A 7-day back trajectory was used in an attempt to capture the remote influence.</a:t>
            </a:r>
            <a:br>
              <a:rPr lang="en-US" baseline="0" dirty="0" smtClean="0"/>
            </a:br>
            <a:r>
              <a:rPr lang="en-US" baseline="0" dirty="0" smtClean="0"/>
              <a:t/>
            </a:r>
            <a:br>
              <a:rPr lang="en-US" baseline="0" dirty="0" smtClean="0"/>
            </a:br>
            <a:r>
              <a:rPr lang="en-US" baseline="0" dirty="0" smtClean="0"/>
              <a:t>Here we have the total ozone concentration in ppbv along each air parcel during the simulation, starting at 2:00 p.m. Central Standard Time on August 26</a:t>
            </a:r>
            <a:r>
              <a:rPr lang="en-US" baseline="30000" dirty="0" smtClean="0"/>
              <a:t>th</a:t>
            </a:r>
            <a:r>
              <a:rPr lang="en-US" baseline="0" dirty="0" smtClean="0"/>
              <a:t> of 2011.  The relatively high ozone in the Lower Mississippi river region is apparent, though the effects of any fires in the Pacific Northwest are less clear.</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7</a:t>
            </a:fld>
            <a:endParaRPr lang="en-US" dirty="0"/>
          </a:p>
        </p:txBody>
      </p:sp>
    </p:spTree>
    <p:extLst>
      <p:ext uri="{BB962C8B-B14F-4D97-AF65-F5344CB8AC3E}">
        <p14:creationId xmlns:p14="http://schemas.microsoft.com/office/powerpoint/2010/main" val="327351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a:t>
            </a:r>
            <a:r>
              <a:rPr lang="en-US" baseline="0" dirty="0" smtClean="0"/>
              <a:t> plot panels show the results of 8 run, done at 1-hour intervals over the period corresponding to the MDA8 ozone period recorded at the CAMS1 site.  The first figure shows the difference in ozone concentration between a run with nonfire emissions only and the same run with fire emissions included in the simulation.  The mean contribution to ozone by fires over the 8-hour period was 2.7 ppb.  The second figure shows the ratio between the difference in ozone concentration indicated by fire emissions and the difference in CO concentration indicated by fire emissions.  The mean value for extratropical plumes more than 2 days old is approximately 20%, and our result here is consistent with the literature value.  These results indicate that wildfires did impact the Houston CAMS1 site.  </a:t>
            </a:r>
            <a:br>
              <a:rPr lang="en-US" baseline="0" dirty="0" smtClean="0"/>
            </a:br>
            <a:r>
              <a:rPr lang="en-US" baseline="0" dirty="0" smtClean="0"/>
              <a:t/>
            </a:r>
            <a:br>
              <a:rPr lang="en-US" baseline="0" dirty="0" smtClean="0"/>
            </a:br>
            <a:r>
              <a:rPr lang="en-US" baseline="0" dirty="0" smtClean="0"/>
              <a:t>&lt;click forward&gt;</a:t>
            </a:r>
            <a:br>
              <a:rPr lang="en-US" baseline="0" dirty="0" smtClean="0"/>
            </a:br>
            <a:r>
              <a:rPr lang="en-US" baseline="0" dirty="0" smtClean="0"/>
              <a:t/>
            </a:r>
            <a:br>
              <a:rPr lang="en-US" baseline="0" dirty="0" smtClean="0"/>
            </a:br>
            <a:r>
              <a:rPr lang="en-US" baseline="0" dirty="0" smtClean="0"/>
              <a:t>The MDA8 ozone predicted by STILT-ASP is slightly more than 20 ppbv too high, and the culprit appears to be the non-fire emissions colored in green.  FINN emissions are not responsible for the overall overestimate of MDA8 ozone in the Houston case.</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8</a:t>
            </a:fld>
            <a:endParaRPr lang="en-US" dirty="0"/>
          </a:p>
        </p:txBody>
      </p:sp>
    </p:spTree>
    <p:extLst>
      <p:ext uri="{BB962C8B-B14F-4D97-AF65-F5344CB8AC3E}">
        <p14:creationId xmlns:p14="http://schemas.microsoft.com/office/powerpoint/2010/main" val="299930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test case was at the CAMS 614 receptor in the Austin area on September 7</a:t>
            </a:r>
            <a:r>
              <a:rPr lang="en-US" baseline="30000" dirty="0" smtClean="0"/>
              <a:t>th</a:t>
            </a:r>
            <a:r>
              <a:rPr lang="en-US" dirty="0" smtClean="0"/>
              <a:t>, 2011, which measured an MDA8</a:t>
            </a:r>
            <a:r>
              <a:rPr lang="en-US" baseline="0" dirty="0" smtClean="0"/>
              <a:t> ozone of 86.5 ppb</a:t>
            </a:r>
            <a:r>
              <a:rPr lang="en-US" dirty="0" smtClean="0"/>
              <a:t>.  The</a:t>
            </a:r>
            <a:r>
              <a:rPr lang="en-US" baseline="0" dirty="0" smtClean="0"/>
              <a:t> parcel dispersion data (image again taken from 2:00 p.m. Central Standard Time) indicate that the bulk of the flow came from the Northern Plains and Canada during this period and not from the South and East, so we anticipated minimal influence of the Bastrop, TX wildfires on the MDA8 ozone at the ground site.</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9</a:t>
            </a:fld>
            <a:endParaRPr lang="en-US" dirty="0"/>
          </a:p>
        </p:txBody>
      </p:sp>
    </p:spTree>
    <p:extLst>
      <p:ext uri="{BB962C8B-B14F-4D97-AF65-F5344CB8AC3E}">
        <p14:creationId xmlns:p14="http://schemas.microsoft.com/office/powerpoint/2010/main" val="427026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214A89"/>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23B623-C56E-7F4C-8FA0-55B7D49AB800}" type="datetime1">
              <a:rPr lang="en-US" smtClean="0"/>
              <a:pPr/>
              <a:t>10/24/2016</a:t>
            </a:fld>
            <a:endParaRPr lang="en-US" dirty="0"/>
          </a:p>
        </p:txBody>
      </p:sp>
      <p:sp>
        <p:nvSpPr>
          <p:cNvPr id="5" name="Footer Placeholder 4"/>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EAE7-87B2-4A4D-966F-BCAC9F4DF244}" type="datetime1">
              <a:rPr lang="en-US" smtClean="0"/>
              <a:pPr/>
              <a:t>10/24/2016</a:t>
            </a:fld>
            <a:endParaRPr lang="en-US" dirty="0"/>
          </a:p>
        </p:txBody>
      </p:sp>
      <p:sp>
        <p:nvSpPr>
          <p:cNvPr id="5" name="Footer Placeholder 4"/>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
        <p:nvSpPr>
          <p:cNvPr id="7"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327F-8F4A-FA44-9EF3-B32FCFA2142E}" type="datetime1">
              <a:rPr lang="en-US" smtClean="0"/>
              <a:pPr/>
              <a:t>10/24/2016</a:t>
            </a:fld>
            <a:endParaRPr lang="en-US" dirty="0"/>
          </a:p>
        </p:txBody>
      </p:sp>
      <p:sp>
        <p:nvSpPr>
          <p:cNvPr id="5" name="Footer Placeholder 4"/>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44601"/>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B58694-C7F7-A549-A6AD-FEC3BB263C2D}" type="datetime1">
              <a:rPr lang="en-US" smtClean="0"/>
              <a:pPr/>
              <a:t>10/24/2016</a:t>
            </a:fld>
            <a:endParaRPr lang="en-US" dirty="0"/>
          </a:p>
        </p:txBody>
      </p:sp>
      <p:sp>
        <p:nvSpPr>
          <p:cNvPr id="5" name="Footer Placeholder 4"/>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
        <p:nvSpPr>
          <p:cNvPr id="7"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214A8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2AE17-49C1-C340-86B4-B3A4BF19560B}" type="datetime1">
              <a:rPr lang="en-US" smtClean="0"/>
              <a:pPr/>
              <a:t>10/24/2016</a:t>
            </a:fld>
            <a:endParaRPr lang="en-US" dirty="0"/>
          </a:p>
        </p:txBody>
      </p:sp>
      <p:sp>
        <p:nvSpPr>
          <p:cNvPr id="5" name="Footer Placeholder 4"/>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44601"/>
            <a:ext cx="4267200" cy="4724400"/>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44601"/>
            <a:ext cx="4267200" cy="4724400"/>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F11EF-6F5C-D849-8283-07089F45A47D}" type="datetime1">
              <a:rPr lang="en-US" smtClean="0"/>
              <a:pPr/>
              <a:t>10/24/2016</a:t>
            </a:fld>
            <a:endParaRPr lang="en-US" dirty="0"/>
          </a:p>
        </p:txBody>
      </p:sp>
      <p:sp>
        <p:nvSpPr>
          <p:cNvPr id="6" name="Footer Placeholder 5"/>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
        <p:nvSpPr>
          <p:cNvPr id="8"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44600"/>
            <a:ext cx="4268788"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174875"/>
            <a:ext cx="4268788" cy="378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44600"/>
            <a:ext cx="4270375"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70375" cy="378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C07896-0008-674E-B72E-20E48B322133}" type="datetime1">
              <a:rPr lang="en-US" smtClean="0"/>
              <a:pPr/>
              <a:t>10/24/2016</a:t>
            </a:fld>
            <a:endParaRPr lang="en-US" dirty="0"/>
          </a:p>
        </p:txBody>
      </p:sp>
      <p:sp>
        <p:nvSpPr>
          <p:cNvPr id="8" name="Footer Placeholder 7"/>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9" name="Slide Number Placeholder 8"/>
          <p:cNvSpPr>
            <a:spLocks noGrp="1"/>
          </p:cNvSpPr>
          <p:nvPr>
            <p:ph type="sldNum" sz="quarter" idx="12"/>
          </p:nvPr>
        </p:nvSpPr>
        <p:spPr/>
        <p:txBody>
          <a:bodyPr/>
          <a:lstStyle/>
          <a:p>
            <a:fld id="{80D3D47E-862C-6F4D-9BCE-FD063CA3184D}" type="slidenum">
              <a:rPr lang="en-US" smtClean="0"/>
              <a:pPr/>
              <a:t>‹#›</a:t>
            </a:fld>
            <a:endParaRPr lang="en-US" dirty="0"/>
          </a:p>
        </p:txBody>
      </p:sp>
      <p:sp>
        <p:nvSpPr>
          <p:cNvPr id="10"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0503EA-C377-0846-BB0A-C6B49EA9DF08}" type="datetime1">
              <a:rPr lang="en-US" smtClean="0"/>
              <a:pPr/>
              <a:t>10/24/2016</a:t>
            </a:fld>
            <a:endParaRPr lang="en-US" dirty="0"/>
          </a:p>
        </p:txBody>
      </p:sp>
      <p:sp>
        <p:nvSpPr>
          <p:cNvPr id="4" name="Footer Placeholder 3"/>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5" name="Slide Number Placeholder 4"/>
          <p:cNvSpPr>
            <a:spLocks noGrp="1"/>
          </p:cNvSpPr>
          <p:nvPr>
            <p:ph type="sldNum" sz="quarter" idx="12"/>
          </p:nvPr>
        </p:nvSpPr>
        <p:spPr/>
        <p:txBody>
          <a:bodyPr/>
          <a:lstStyle/>
          <a:p>
            <a:fld id="{80D3D47E-862C-6F4D-9BCE-FD063CA3184D}" type="slidenum">
              <a:rPr lang="en-US" smtClean="0"/>
              <a:pPr/>
              <a:t>‹#›</a:t>
            </a:fld>
            <a:endParaRPr lang="en-US" dirty="0"/>
          </a:p>
        </p:txBody>
      </p:sp>
      <p:sp>
        <p:nvSpPr>
          <p:cNvPr id="6"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A3659-F67E-FD4E-AE7D-88327BBFC2D9}" type="datetime1">
              <a:rPr lang="en-US" smtClean="0"/>
              <a:pPr/>
              <a:t>10/24/2016</a:t>
            </a:fld>
            <a:endParaRPr lang="en-US" dirty="0"/>
          </a:p>
        </p:txBody>
      </p:sp>
      <p:sp>
        <p:nvSpPr>
          <p:cNvPr id="3" name="Footer Placeholder 2"/>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4" name="Slide Number Placeholder 3"/>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F9B5C-40E9-B14F-A4FF-3C09B6E9020D}" type="datetime1">
              <a:rPr lang="en-US" smtClean="0"/>
              <a:pPr/>
              <a:t>10/24/2016</a:t>
            </a:fld>
            <a:endParaRPr lang="en-US" dirty="0"/>
          </a:p>
        </p:txBody>
      </p:sp>
      <p:sp>
        <p:nvSpPr>
          <p:cNvPr id="6" name="Footer Placeholder 5"/>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D689-D70E-7E40-A92B-896D8DB1F88D}" type="datetime1">
              <a:rPr lang="en-US" smtClean="0"/>
              <a:pPr/>
              <a:t>10/24/2016</a:t>
            </a:fld>
            <a:endParaRPr lang="en-US" dirty="0"/>
          </a:p>
        </p:txBody>
      </p:sp>
      <p:sp>
        <p:nvSpPr>
          <p:cNvPr id="6" name="Footer Placeholder 5"/>
          <p:cNvSpPr>
            <a:spLocks noGrp="1"/>
          </p:cNvSpPr>
          <p:nvPr>
            <p:ph type="ftr" sz="quarter" idx="11"/>
          </p:nvPr>
        </p:nvSpPr>
        <p:spPr/>
        <p:txBody>
          <a:bodyPr/>
          <a:lstStyle/>
          <a:p>
            <a:r>
              <a:rPr lang="en-US" dirty="0"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44601"/>
            <a:ext cx="8686800" cy="468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772400" y="6356350"/>
            <a:ext cx="724829" cy="365125"/>
          </a:xfrm>
          <a:prstGeom prst="rect">
            <a:avLst/>
          </a:prstGeom>
        </p:spPr>
        <p:txBody>
          <a:bodyPr vert="horz" lIns="91440" tIns="45720" rIns="91440" bIns="45720" rtlCol="0" anchor="b"/>
          <a:lstStyle>
            <a:lvl1pPr algn="r">
              <a:defRPr sz="700">
                <a:solidFill>
                  <a:srgbClr val="000000"/>
                </a:solidFill>
                <a:latin typeface="Arial" pitchFamily="34" charset="0"/>
                <a:cs typeface="Arial" pitchFamily="34" charset="0"/>
              </a:defRPr>
            </a:lvl1pPr>
          </a:lstStyle>
          <a:p>
            <a:fld id="{064C5FA2-2C90-9340-84D3-325D0FDF505C}" type="datetime1">
              <a:rPr lang="en-US" smtClean="0"/>
              <a:pPr/>
              <a:t>10/24/2016</a:t>
            </a:fld>
            <a:endParaRPr lang="en-US" dirty="0"/>
          </a:p>
        </p:txBody>
      </p:sp>
      <p:sp>
        <p:nvSpPr>
          <p:cNvPr id="5" name="Footer Placeholder 4"/>
          <p:cNvSpPr>
            <a:spLocks noGrp="1"/>
          </p:cNvSpPr>
          <p:nvPr>
            <p:ph type="ftr" sz="quarter" idx="3"/>
          </p:nvPr>
        </p:nvSpPr>
        <p:spPr>
          <a:xfrm>
            <a:off x="1637252" y="6356350"/>
            <a:ext cx="5969380" cy="365125"/>
          </a:xfrm>
          <a:prstGeom prst="rect">
            <a:avLst/>
          </a:prstGeom>
        </p:spPr>
        <p:txBody>
          <a:bodyPr vert="horz" lIns="91440" tIns="45720" rIns="91440" bIns="45720" rtlCol="0" anchor="b"/>
          <a:lstStyle>
            <a:lvl1pPr algn="ctr">
              <a:defRPr sz="700">
                <a:solidFill>
                  <a:srgbClr val="000000"/>
                </a:solidFill>
                <a:latin typeface="Arial" pitchFamily="34" charset="0"/>
                <a:cs typeface="Arial" pitchFamily="34" charset="0"/>
              </a:defRPr>
            </a:lvl1pPr>
          </a:lstStyle>
          <a:p>
            <a:r>
              <a:rPr lang="en-US" dirty="0" smtClean="0"/>
              <a:t>AER Company Proprietary Information. © Atmospheric and Environmental Research, Inc. (AER), 2011.</a:t>
            </a:r>
            <a:endParaRPr lang="en-US" dirty="0"/>
          </a:p>
        </p:txBody>
      </p:sp>
      <p:sp>
        <p:nvSpPr>
          <p:cNvPr id="6" name="Slide Number Placeholder 5"/>
          <p:cNvSpPr>
            <a:spLocks noGrp="1"/>
          </p:cNvSpPr>
          <p:nvPr>
            <p:ph type="sldNum" sz="quarter" idx="4"/>
          </p:nvPr>
        </p:nvSpPr>
        <p:spPr>
          <a:xfrm>
            <a:off x="8497228" y="6356350"/>
            <a:ext cx="418171" cy="365125"/>
          </a:xfrm>
          <a:prstGeom prst="rect">
            <a:avLst/>
          </a:prstGeom>
        </p:spPr>
        <p:txBody>
          <a:bodyPr vert="horz" lIns="91440" tIns="45720" rIns="91440" bIns="45720" rtlCol="0" anchor="b"/>
          <a:lstStyle>
            <a:lvl1pPr algn="r">
              <a:defRPr sz="1400">
                <a:solidFill>
                  <a:srgbClr val="000000"/>
                </a:solidFill>
                <a:latin typeface="Arial" pitchFamily="34" charset="0"/>
                <a:cs typeface="Arial" pitchFamily="34" charset="0"/>
              </a:defRPr>
            </a:lvl1pPr>
          </a:lstStyle>
          <a:p>
            <a:fld id="{80D3D47E-862C-6F4D-9BCE-FD063CA3184D}" type="slidenum">
              <a:rPr lang="en-US" smtClean="0"/>
              <a:pPr/>
              <a:t>‹#›</a:t>
            </a:fld>
            <a:endParaRPr lang="en-US" dirty="0"/>
          </a:p>
        </p:txBody>
      </p:sp>
      <p:sp>
        <p:nvSpPr>
          <p:cNvPr id="7" name="Rectangle 6"/>
          <p:cNvSpPr/>
          <p:nvPr userDrawn="1"/>
        </p:nvSpPr>
        <p:spPr>
          <a:xfrm rot="10800000">
            <a:off x="228600" y="131384"/>
            <a:ext cx="8686800" cy="131385"/>
          </a:xfrm>
          <a:prstGeom prst="rect">
            <a:avLst/>
          </a:prstGeom>
          <a:gradFill flip="none" rotWithShape="1">
            <a:gsLst>
              <a:gs pos="0">
                <a:schemeClr val="tx2">
                  <a:lumMod val="75000"/>
                </a:schemeClr>
              </a:gs>
              <a:gs pos="38000">
                <a:schemeClr val="tx2">
                  <a:lumMod val="60000"/>
                  <a:lumOff val="40000"/>
                </a:schemeClr>
              </a:gs>
              <a:gs pos="75000">
                <a:schemeClr val="accent5">
                  <a:lumMod val="60000"/>
                  <a:lumOff val="40000"/>
                </a:schemeClr>
              </a:gs>
            </a:gsLst>
            <a:path path="circle">
              <a:fillToRect l="100000" t="100000"/>
            </a:path>
            <a:tileRect r="-100000" b="-100000"/>
          </a:gradFill>
          <a:ln w="0" cmpd="sng">
            <a:solidFill>
              <a:schemeClr val="bg1"/>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93pt.jpg"/>
          <p:cNvPicPr>
            <a:picLocks noChangeAspect="1"/>
          </p:cNvPicPr>
          <p:nvPr userDrawn="1"/>
        </p:nvPicPr>
        <p:blipFill>
          <a:blip r:embed="rId13" cstate="print"/>
          <a:stretch>
            <a:fillRect/>
          </a:stretch>
        </p:blipFill>
        <p:spPr>
          <a:xfrm>
            <a:off x="228600" y="6084382"/>
            <a:ext cx="1243584" cy="597408"/>
          </a:xfrm>
          <a:prstGeom prst="rect">
            <a:avLst/>
          </a:prstGeom>
        </p:spPr>
      </p:pic>
      <p:sp>
        <p:nvSpPr>
          <p:cNvPr id="9" name="Rectangle 8"/>
          <p:cNvSpPr/>
          <p:nvPr userDrawn="1"/>
        </p:nvSpPr>
        <p:spPr>
          <a:xfrm>
            <a:off x="1637252" y="6135751"/>
            <a:ext cx="7278148" cy="131385"/>
          </a:xfrm>
          <a:prstGeom prst="rect">
            <a:avLst/>
          </a:prstGeom>
          <a:gradFill flip="none" rotWithShape="1">
            <a:gsLst>
              <a:gs pos="0">
                <a:schemeClr val="tx2">
                  <a:lumMod val="75000"/>
                </a:schemeClr>
              </a:gs>
              <a:gs pos="38000">
                <a:schemeClr val="tx2">
                  <a:lumMod val="60000"/>
                  <a:lumOff val="40000"/>
                </a:schemeClr>
              </a:gs>
              <a:gs pos="75000">
                <a:schemeClr val="accent5">
                  <a:lumMod val="60000"/>
                  <a:lumOff val="40000"/>
                </a:schemeClr>
              </a:gs>
            </a:gsLst>
            <a:path path="circle">
              <a:fillToRect l="100000" t="100000"/>
            </a:path>
            <a:tileRect r="-100000" b="-100000"/>
          </a:gradFill>
          <a:ln w="0" cmpd="sng">
            <a:solidFill>
              <a:schemeClr val="bg1"/>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214A8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qac@aer.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046"/>
            <a:ext cx="7772400" cy="2714738"/>
          </a:xfrm>
        </p:spPr>
        <p:txBody>
          <a:bodyPr>
            <a:noAutofit/>
          </a:bodyPr>
          <a:lstStyle/>
          <a:p>
            <a:r>
              <a:rPr lang="en-US" sz="3200" dirty="0" smtClean="0"/>
              <a:t>STILT-ASP: A Trajectory-Based Modeling Tool for Assessing the Impacts of Biomass Burning on Air Quality</a:t>
            </a:r>
            <a:endParaRPr lang="en-US" sz="3200" dirty="0"/>
          </a:p>
        </p:txBody>
      </p:sp>
      <p:sp>
        <p:nvSpPr>
          <p:cNvPr id="3" name="Subtitle 2"/>
          <p:cNvSpPr>
            <a:spLocks noGrp="1"/>
          </p:cNvSpPr>
          <p:nvPr>
            <p:ph type="subTitle" idx="1"/>
          </p:nvPr>
        </p:nvSpPr>
        <p:spPr>
          <a:xfrm>
            <a:off x="304494" y="2606041"/>
            <a:ext cx="8507235" cy="3398519"/>
          </a:xfrm>
        </p:spPr>
        <p:txBody>
          <a:bodyPr>
            <a:normAutofit fontScale="92500" lnSpcReduction="20000"/>
          </a:bodyPr>
          <a:lstStyle/>
          <a:p>
            <a:pPr>
              <a:lnSpc>
                <a:spcPct val="110000"/>
              </a:lnSpc>
              <a:spcBef>
                <a:spcPts val="48"/>
              </a:spcBef>
            </a:pPr>
            <a:r>
              <a:rPr lang="en-US" dirty="0" smtClean="0"/>
              <a:t>C. M. Brodowski</a:t>
            </a:r>
            <a:r>
              <a:rPr lang="en-US" baseline="30000" dirty="0" smtClean="0"/>
              <a:t>1</a:t>
            </a:r>
            <a:r>
              <a:rPr lang="en-US" dirty="0" smtClean="0"/>
              <a:t>, M</a:t>
            </a:r>
            <a:r>
              <a:rPr lang="en-US" dirty="0"/>
              <a:t>. J. </a:t>
            </a:r>
            <a:r>
              <a:rPr lang="en-US" dirty="0" smtClean="0"/>
              <a:t>Alvarado</a:t>
            </a:r>
            <a:r>
              <a:rPr lang="en-US" baseline="30000" dirty="0" smtClean="0"/>
              <a:t>1</a:t>
            </a:r>
            <a:r>
              <a:rPr lang="en-US" dirty="0" smtClean="0"/>
              <a:t>, </a:t>
            </a:r>
          </a:p>
          <a:p>
            <a:pPr>
              <a:lnSpc>
                <a:spcPct val="110000"/>
              </a:lnSpc>
              <a:spcBef>
                <a:spcPts val="48"/>
              </a:spcBef>
            </a:pPr>
            <a:r>
              <a:rPr lang="en-US" dirty="0" smtClean="0"/>
              <a:t>C</a:t>
            </a:r>
            <a:r>
              <a:rPr lang="en-US" dirty="0"/>
              <a:t>. R. Lonsdale</a:t>
            </a:r>
            <a:r>
              <a:rPr lang="en-US" baseline="30000" dirty="0"/>
              <a:t>1</a:t>
            </a:r>
            <a:r>
              <a:rPr lang="en-US" dirty="0"/>
              <a:t>, </a:t>
            </a:r>
            <a:r>
              <a:rPr lang="en-US" dirty="0" smtClean="0"/>
              <a:t>J.M. Henderson</a:t>
            </a:r>
            <a:r>
              <a:rPr lang="en-US" baseline="30000" dirty="0"/>
              <a:t>1</a:t>
            </a:r>
            <a:r>
              <a:rPr lang="en-US" dirty="0" smtClean="0"/>
              <a:t>, J</a:t>
            </a:r>
            <a:r>
              <a:rPr lang="en-US" dirty="0"/>
              <a:t>. C. </a:t>
            </a:r>
            <a:r>
              <a:rPr lang="en-US" dirty="0" smtClean="0"/>
              <a:t>Lin</a:t>
            </a:r>
            <a:r>
              <a:rPr lang="en-US" baseline="30000" dirty="0"/>
              <a:t>2</a:t>
            </a:r>
            <a:r>
              <a:rPr lang="en-US" dirty="0" smtClean="0"/>
              <a:t>, </a:t>
            </a:r>
          </a:p>
          <a:p>
            <a:pPr>
              <a:lnSpc>
                <a:spcPct val="110000"/>
              </a:lnSpc>
              <a:spcBef>
                <a:spcPts val="48"/>
              </a:spcBef>
            </a:pPr>
            <a:r>
              <a:rPr lang="en-US" dirty="0" smtClean="0"/>
              <a:t>A. K. Kochanski </a:t>
            </a:r>
            <a:r>
              <a:rPr lang="en-US" baseline="30000" dirty="0" smtClean="0"/>
              <a:t>2</a:t>
            </a:r>
            <a:r>
              <a:rPr lang="de-DE" dirty="0"/>
              <a:t> </a:t>
            </a:r>
            <a:endParaRPr lang="de-DE" dirty="0" smtClean="0"/>
          </a:p>
          <a:p>
            <a:endParaRPr lang="de-DE" sz="2240" baseline="30000" dirty="0"/>
          </a:p>
          <a:p>
            <a:r>
              <a:rPr lang="en-US" sz="2240" baseline="30000" dirty="0" smtClean="0"/>
              <a:t>1</a:t>
            </a:r>
            <a:r>
              <a:rPr lang="en-US" sz="2240" dirty="0" smtClean="0"/>
              <a:t>AER </a:t>
            </a:r>
            <a:r>
              <a:rPr lang="en-US" sz="2240" baseline="30000" dirty="0"/>
              <a:t>2</a:t>
            </a:r>
            <a:r>
              <a:rPr lang="en-US" sz="2240" dirty="0" smtClean="0"/>
              <a:t>University of Utah</a:t>
            </a:r>
          </a:p>
          <a:p>
            <a:pPr>
              <a:spcBef>
                <a:spcPts val="0"/>
              </a:spcBef>
            </a:pPr>
            <a:endParaRPr lang="en-US" sz="3100" dirty="0" smtClean="0"/>
          </a:p>
          <a:p>
            <a:pPr>
              <a:spcBef>
                <a:spcPts val="0"/>
              </a:spcBef>
            </a:pPr>
            <a:endParaRPr lang="en-US" sz="3100" dirty="0" smtClean="0"/>
          </a:p>
          <a:p>
            <a:pPr>
              <a:spcBef>
                <a:spcPts val="0"/>
              </a:spcBef>
            </a:pPr>
            <a:r>
              <a:rPr lang="en-US" sz="3100" dirty="0" smtClean="0"/>
              <a:t>CMAS Conference</a:t>
            </a:r>
          </a:p>
          <a:p>
            <a:pPr>
              <a:spcBef>
                <a:spcPts val="480"/>
              </a:spcBef>
            </a:pPr>
            <a:r>
              <a:rPr lang="en-US" sz="3100" dirty="0" smtClean="0"/>
              <a:t>October 25, 2016</a:t>
            </a:r>
          </a:p>
        </p:txBody>
      </p:sp>
      <p:sp>
        <p:nvSpPr>
          <p:cNvPr id="4" name="TextBox 3"/>
          <p:cNvSpPr txBox="1"/>
          <p:nvPr/>
        </p:nvSpPr>
        <p:spPr>
          <a:xfrm>
            <a:off x="3839903" y="6308838"/>
            <a:ext cx="1454501" cy="338554"/>
          </a:xfrm>
          <a:prstGeom prst="rect">
            <a:avLst/>
          </a:prstGeom>
          <a:noFill/>
        </p:spPr>
        <p:txBody>
          <a:bodyPr wrap="none" rtlCol="0">
            <a:spAutoFit/>
          </a:bodyPr>
          <a:lstStyle/>
          <a:p>
            <a:r>
              <a:rPr lang="en-US" sz="1600" dirty="0" smtClean="0"/>
              <a:t>Copyright 2016</a:t>
            </a:r>
            <a:endParaRPr lang="en-US" sz="1600" dirty="0"/>
          </a:p>
        </p:txBody>
      </p:sp>
      <p:sp>
        <p:nvSpPr>
          <p:cNvPr id="5" name="Slide Number Placeholder 4"/>
          <p:cNvSpPr>
            <a:spLocks noGrp="1"/>
          </p:cNvSpPr>
          <p:nvPr>
            <p:ph type="sldNum" sz="quarter" idx="12"/>
          </p:nvPr>
        </p:nvSpPr>
        <p:spPr/>
        <p:txBody>
          <a:bodyPr/>
          <a:lstStyle/>
          <a:p>
            <a:fld id="{80D3D47E-862C-6F4D-9BCE-FD063CA3184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D3D47E-862C-6F4D-9BCE-FD063CA3184D}" type="slidenum">
              <a:rPr lang="en-US" smtClean="0"/>
              <a:pPr/>
              <a:t>10</a:t>
            </a:fld>
            <a:endParaRPr lang="en-US" dirty="0"/>
          </a:p>
        </p:txBody>
      </p:sp>
      <p:sp>
        <p:nvSpPr>
          <p:cNvPr id="5" name="Title 4"/>
          <p:cNvSpPr>
            <a:spLocks noGrp="1"/>
          </p:cNvSpPr>
          <p:nvPr>
            <p:ph type="title"/>
          </p:nvPr>
        </p:nvSpPr>
        <p:spPr/>
        <p:txBody>
          <a:bodyPr>
            <a:normAutofit/>
          </a:bodyPr>
          <a:lstStyle/>
          <a:p>
            <a:r>
              <a:rPr lang="en-US" dirty="0" smtClean="0"/>
              <a:t>Results – Test Case #2</a:t>
            </a:r>
            <a:endParaRPr lang="en-US" dirty="0"/>
          </a:p>
        </p:txBody>
      </p:sp>
      <p:sp>
        <p:nvSpPr>
          <p:cNvPr id="3" name="TextBox 2"/>
          <p:cNvSpPr txBox="1"/>
          <p:nvPr/>
        </p:nvSpPr>
        <p:spPr>
          <a:xfrm>
            <a:off x="7511143" y="1698171"/>
            <a:ext cx="1133837" cy="369332"/>
          </a:xfrm>
          <a:prstGeom prst="rect">
            <a:avLst/>
          </a:prstGeom>
          <a:noFill/>
        </p:spPr>
        <p:txBody>
          <a:bodyPr wrap="none" rtlCol="0">
            <a:spAutoFit/>
          </a:bodyPr>
          <a:lstStyle/>
          <a:p>
            <a:r>
              <a:rPr lang="en-US" dirty="0" smtClean="0"/>
              <a:t>Measured</a:t>
            </a:r>
            <a:endParaRPr lang="en-US" dirty="0"/>
          </a:p>
        </p:txBody>
      </p:sp>
      <p:sp>
        <p:nvSpPr>
          <p:cNvPr id="6" name="TextBox 5"/>
          <p:cNvSpPr txBox="1"/>
          <p:nvPr/>
        </p:nvSpPr>
        <p:spPr>
          <a:xfrm>
            <a:off x="7539285" y="2950029"/>
            <a:ext cx="1148444" cy="923330"/>
          </a:xfrm>
          <a:prstGeom prst="rect">
            <a:avLst/>
          </a:prstGeom>
          <a:noFill/>
        </p:spPr>
        <p:txBody>
          <a:bodyPr wrap="square" rtlCol="0">
            <a:spAutoFit/>
          </a:bodyPr>
          <a:lstStyle/>
          <a:p>
            <a:r>
              <a:rPr lang="en-US" dirty="0" smtClean="0">
                <a:solidFill>
                  <a:srgbClr val="FF0000"/>
                </a:solidFill>
              </a:rPr>
              <a:t>Modeled</a:t>
            </a:r>
          </a:p>
          <a:p>
            <a:r>
              <a:rPr lang="en-US" dirty="0" smtClean="0">
                <a:solidFill>
                  <a:srgbClr val="FF0000"/>
                </a:solidFill>
              </a:rPr>
              <a:t>With Fire</a:t>
            </a:r>
          </a:p>
          <a:p>
            <a:r>
              <a:rPr lang="en-US" dirty="0" smtClean="0">
                <a:solidFill>
                  <a:srgbClr val="FF0000"/>
                </a:solidFill>
              </a:rPr>
              <a:t>Emissions</a:t>
            </a:r>
            <a:endParaRPr lang="en-US" dirty="0">
              <a:solidFill>
                <a:srgbClr val="FF0000"/>
              </a:solidFill>
            </a:endParaRPr>
          </a:p>
        </p:txBody>
      </p:sp>
      <p:sp>
        <p:nvSpPr>
          <p:cNvPr id="9" name="TextBox 8"/>
          <p:cNvSpPr txBox="1"/>
          <p:nvPr/>
        </p:nvSpPr>
        <p:spPr>
          <a:xfrm>
            <a:off x="7566499" y="4474027"/>
            <a:ext cx="1202872" cy="1200329"/>
          </a:xfrm>
          <a:prstGeom prst="rect">
            <a:avLst/>
          </a:prstGeom>
          <a:noFill/>
        </p:spPr>
        <p:txBody>
          <a:bodyPr wrap="square" rtlCol="0">
            <a:spAutoFit/>
          </a:bodyPr>
          <a:lstStyle/>
          <a:p>
            <a:r>
              <a:rPr lang="en-US" dirty="0" smtClean="0">
                <a:solidFill>
                  <a:srgbClr val="00B050"/>
                </a:solidFill>
              </a:rPr>
              <a:t>Modeled</a:t>
            </a:r>
          </a:p>
          <a:p>
            <a:r>
              <a:rPr lang="en-US" dirty="0" smtClean="0">
                <a:solidFill>
                  <a:srgbClr val="00B050"/>
                </a:solidFill>
              </a:rPr>
              <a:t>Without</a:t>
            </a:r>
          </a:p>
          <a:p>
            <a:r>
              <a:rPr lang="en-US" dirty="0" smtClean="0">
                <a:solidFill>
                  <a:srgbClr val="00B050"/>
                </a:solidFill>
              </a:rPr>
              <a:t>Fire Emissions</a:t>
            </a:r>
            <a:endParaRPr lang="en-US" dirty="0">
              <a:solidFill>
                <a:srgbClr val="00B05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04240"/>
            <a:ext cx="6940311" cy="5129795"/>
          </a:xfrm>
        </p:spPr>
      </p:pic>
      <p:sp>
        <p:nvSpPr>
          <p:cNvPr id="8" name="TextBox 7"/>
          <p:cNvSpPr txBox="1"/>
          <p:nvPr/>
        </p:nvSpPr>
        <p:spPr>
          <a:xfrm>
            <a:off x="2175565" y="1698171"/>
            <a:ext cx="1282273"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0.8 ppb</a:t>
            </a:r>
            <a:endParaRPr lang="en-US" b="1" dirty="0">
              <a:solidFill>
                <a:srgbClr val="0070C0"/>
              </a:solidFill>
            </a:endParaRPr>
          </a:p>
        </p:txBody>
      </p:sp>
      <p:sp>
        <p:nvSpPr>
          <p:cNvPr id="11" name="TextBox 10"/>
          <p:cNvSpPr txBox="1"/>
          <p:nvPr/>
        </p:nvSpPr>
        <p:spPr>
          <a:xfrm>
            <a:off x="2379357" y="3064133"/>
            <a:ext cx="1078481"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0.157</a:t>
            </a:r>
            <a:endParaRPr lang="en-US" b="1" dirty="0">
              <a:solidFill>
                <a:srgbClr val="0070C0"/>
              </a:solidFill>
            </a:endParaRPr>
          </a:p>
        </p:txBody>
      </p:sp>
      <p:sp>
        <p:nvSpPr>
          <p:cNvPr id="15" name="Rectangle 14"/>
          <p:cNvSpPr/>
          <p:nvPr/>
        </p:nvSpPr>
        <p:spPr>
          <a:xfrm>
            <a:off x="3705101" y="916115"/>
            <a:ext cx="4982628" cy="5045298"/>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228600" y="4191990"/>
            <a:ext cx="3476501" cy="1757548"/>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3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516880" y="1244601"/>
            <a:ext cx="3398520" cy="4724400"/>
          </a:xfrm>
        </p:spPr>
        <p:txBody>
          <a:bodyPr>
            <a:normAutofit/>
          </a:bodyPr>
          <a:lstStyle/>
          <a:p>
            <a:r>
              <a:rPr lang="en-US" dirty="0"/>
              <a:t>Fires originated from Bastrop, TX area</a:t>
            </a:r>
          </a:p>
          <a:p>
            <a:r>
              <a:rPr lang="en-US" dirty="0"/>
              <a:t>5 day back-trajectories were </a:t>
            </a:r>
            <a:r>
              <a:rPr lang="en-US" dirty="0" smtClean="0"/>
              <a:t>used</a:t>
            </a:r>
          </a:p>
          <a:p>
            <a:r>
              <a:rPr lang="en-US" dirty="0" smtClean="0"/>
              <a:t>MDA8 Ozone = 75.4 ppbv at CAMS 601 site</a:t>
            </a:r>
            <a:endParaRPr lang="en-US" dirty="0"/>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11</a:t>
            </a:fld>
            <a:endParaRPr lang="en-US" dirty="0"/>
          </a:p>
        </p:txBody>
      </p:sp>
      <p:sp>
        <p:nvSpPr>
          <p:cNvPr id="5" name="Title 4"/>
          <p:cNvSpPr>
            <a:spLocks noGrp="1"/>
          </p:cNvSpPr>
          <p:nvPr>
            <p:ph type="title"/>
          </p:nvPr>
        </p:nvSpPr>
        <p:spPr/>
        <p:txBody>
          <a:bodyPr>
            <a:normAutofit fontScale="90000"/>
          </a:bodyPr>
          <a:lstStyle/>
          <a:p>
            <a:r>
              <a:rPr lang="en-US" dirty="0" smtClean="0"/>
              <a:t>Test Case #3 – Austin/Round Rock Metro,</a:t>
            </a:r>
            <a:br>
              <a:rPr lang="en-US" dirty="0" smtClean="0"/>
            </a:br>
            <a:r>
              <a:rPr lang="en-US" dirty="0" smtClean="0"/>
              <a:t>September 8</a:t>
            </a:r>
            <a:r>
              <a:rPr lang="en-US" baseline="30000" dirty="0" smtClean="0"/>
              <a:t>th</a:t>
            </a:r>
            <a:r>
              <a:rPr lang="en-US" dirty="0" smtClean="0"/>
              <a:t>, 2011 </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594" y="1426934"/>
            <a:ext cx="5304286" cy="4055334"/>
          </a:xfrm>
        </p:spPr>
      </p:pic>
    </p:spTree>
    <p:extLst>
      <p:ext uri="{BB962C8B-B14F-4D97-AF65-F5344CB8AC3E}">
        <p14:creationId xmlns:p14="http://schemas.microsoft.com/office/powerpoint/2010/main" val="198321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D3D47E-862C-6F4D-9BCE-FD063CA3184D}" type="slidenum">
              <a:rPr lang="en-US" smtClean="0"/>
              <a:pPr/>
              <a:t>12</a:t>
            </a:fld>
            <a:endParaRPr lang="en-US" dirty="0"/>
          </a:p>
        </p:txBody>
      </p:sp>
      <p:sp>
        <p:nvSpPr>
          <p:cNvPr id="6" name="Title 5"/>
          <p:cNvSpPr>
            <a:spLocks noGrp="1"/>
          </p:cNvSpPr>
          <p:nvPr>
            <p:ph type="title"/>
          </p:nvPr>
        </p:nvSpPr>
        <p:spPr>
          <a:xfrm>
            <a:off x="228600" y="274639"/>
            <a:ext cx="8686800" cy="606308"/>
          </a:xfrm>
        </p:spPr>
        <p:txBody>
          <a:bodyPr>
            <a:normAutofit fontScale="90000"/>
          </a:bodyPr>
          <a:lstStyle/>
          <a:p>
            <a:r>
              <a:rPr lang="en-US" dirty="0" smtClean="0"/>
              <a:t>Results – Test Case #3</a:t>
            </a:r>
            <a:endParaRPr lang="en-US" dirty="0"/>
          </a:p>
        </p:txBody>
      </p:sp>
      <p:sp>
        <p:nvSpPr>
          <p:cNvPr id="10" name="TextBox 9"/>
          <p:cNvSpPr txBox="1"/>
          <p:nvPr/>
        </p:nvSpPr>
        <p:spPr>
          <a:xfrm>
            <a:off x="7511143" y="1698171"/>
            <a:ext cx="1133837" cy="369332"/>
          </a:xfrm>
          <a:prstGeom prst="rect">
            <a:avLst/>
          </a:prstGeom>
          <a:noFill/>
        </p:spPr>
        <p:txBody>
          <a:bodyPr wrap="none" rtlCol="0">
            <a:spAutoFit/>
          </a:bodyPr>
          <a:lstStyle/>
          <a:p>
            <a:r>
              <a:rPr lang="en-US" dirty="0" smtClean="0"/>
              <a:t>Measured</a:t>
            </a:r>
            <a:endParaRPr lang="en-US" dirty="0"/>
          </a:p>
        </p:txBody>
      </p:sp>
      <p:sp>
        <p:nvSpPr>
          <p:cNvPr id="11" name="TextBox 10"/>
          <p:cNvSpPr txBox="1"/>
          <p:nvPr/>
        </p:nvSpPr>
        <p:spPr>
          <a:xfrm>
            <a:off x="7539285" y="2950029"/>
            <a:ext cx="1148444" cy="923330"/>
          </a:xfrm>
          <a:prstGeom prst="rect">
            <a:avLst/>
          </a:prstGeom>
          <a:noFill/>
        </p:spPr>
        <p:txBody>
          <a:bodyPr wrap="square" rtlCol="0">
            <a:spAutoFit/>
          </a:bodyPr>
          <a:lstStyle/>
          <a:p>
            <a:r>
              <a:rPr lang="en-US" dirty="0" smtClean="0">
                <a:solidFill>
                  <a:srgbClr val="FF0000"/>
                </a:solidFill>
              </a:rPr>
              <a:t>Modeled</a:t>
            </a:r>
          </a:p>
          <a:p>
            <a:r>
              <a:rPr lang="en-US" dirty="0" smtClean="0">
                <a:solidFill>
                  <a:srgbClr val="FF0000"/>
                </a:solidFill>
              </a:rPr>
              <a:t>With Fire</a:t>
            </a:r>
          </a:p>
          <a:p>
            <a:r>
              <a:rPr lang="en-US" dirty="0" smtClean="0">
                <a:solidFill>
                  <a:srgbClr val="FF0000"/>
                </a:solidFill>
              </a:rPr>
              <a:t>Emissions</a:t>
            </a:r>
            <a:endParaRPr lang="en-US" dirty="0">
              <a:solidFill>
                <a:srgbClr val="FF0000"/>
              </a:solidFill>
            </a:endParaRPr>
          </a:p>
        </p:txBody>
      </p:sp>
      <p:sp>
        <p:nvSpPr>
          <p:cNvPr id="12" name="TextBox 11"/>
          <p:cNvSpPr txBox="1"/>
          <p:nvPr/>
        </p:nvSpPr>
        <p:spPr>
          <a:xfrm>
            <a:off x="7566499" y="4474027"/>
            <a:ext cx="1202872" cy="1200329"/>
          </a:xfrm>
          <a:prstGeom prst="rect">
            <a:avLst/>
          </a:prstGeom>
          <a:noFill/>
        </p:spPr>
        <p:txBody>
          <a:bodyPr wrap="square" rtlCol="0">
            <a:spAutoFit/>
          </a:bodyPr>
          <a:lstStyle/>
          <a:p>
            <a:r>
              <a:rPr lang="en-US" dirty="0" smtClean="0">
                <a:solidFill>
                  <a:srgbClr val="00B050"/>
                </a:solidFill>
              </a:rPr>
              <a:t>Modeled</a:t>
            </a:r>
          </a:p>
          <a:p>
            <a:r>
              <a:rPr lang="en-US" dirty="0" smtClean="0">
                <a:solidFill>
                  <a:srgbClr val="00B050"/>
                </a:solidFill>
              </a:rPr>
              <a:t>Without</a:t>
            </a:r>
          </a:p>
          <a:p>
            <a:r>
              <a:rPr lang="en-US" dirty="0" smtClean="0">
                <a:solidFill>
                  <a:srgbClr val="00B050"/>
                </a:solidFill>
              </a:rPr>
              <a:t>Fire Emissions</a:t>
            </a:r>
            <a:endParaRPr lang="en-US" dirty="0">
              <a:solidFill>
                <a:srgbClr val="00B05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691" y="880946"/>
            <a:ext cx="7150623" cy="5191697"/>
          </a:xfrm>
        </p:spPr>
      </p:pic>
      <p:sp>
        <p:nvSpPr>
          <p:cNvPr id="7" name="Rectangle 6"/>
          <p:cNvSpPr/>
          <p:nvPr/>
        </p:nvSpPr>
        <p:spPr>
          <a:xfrm>
            <a:off x="3668751" y="880947"/>
            <a:ext cx="5018978" cy="5107258"/>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3691" y="4215161"/>
            <a:ext cx="3575060" cy="1773044"/>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795345" y="1513505"/>
            <a:ext cx="1137426"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0.505</a:t>
            </a:r>
            <a:endParaRPr lang="en-US" b="1" dirty="0">
              <a:solidFill>
                <a:srgbClr val="0070C0"/>
              </a:solidFill>
            </a:endParaRPr>
          </a:p>
        </p:txBody>
      </p:sp>
      <p:sp>
        <p:nvSpPr>
          <p:cNvPr id="13" name="TextBox 12"/>
          <p:cNvSpPr txBox="1"/>
          <p:nvPr/>
        </p:nvSpPr>
        <p:spPr>
          <a:xfrm>
            <a:off x="1702418" y="3249910"/>
            <a:ext cx="1137426"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0.26</a:t>
            </a:r>
            <a:endParaRPr lang="en-US" b="1" dirty="0">
              <a:solidFill>
                <a:srgbClr val="0070C0"/>
              </a:solidFill>
            </a:endParaRPr>
          </a:p>
        </p:txBody>
      </p:sp>
    </p:spTree>
    <p:extLst>
      <p:ext uri="{BB962C8B-B14F-4D97-AF65-F5344CB8AC3E}">
        <p14:creationId xmlns:p14="http://schemas.microsoft.com/office/powerpoint/2010/main" val="8086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80570"/>
            <a:ext cx="8686800" cy="4888431"/>
          </a:xfrm>
        </p:spPr>
        <p:txBody>
          <a:bodyPr>
            <a:normAutofit fontScale="62500" lnSpcReduction="20000"/>
          </a:bodyPr>
          <a:lstStyle/>
          <a:p>
            <a:r>
              <a:rPr lang="en-US" b="1" dirty="0" smtClean="0"/>
              <a:t>Houston</a:t>
            </a:r>
          </a:p>
          <a:p>
            <a:pPr lvl="1"/>
            <a:r>
              <a:rPr lang="en-US" dirty="0" smtClean="0"/>
              <a:t>The estimated impact of wildfires on the MDA8 ozone at this site (2.7 ppbv) appears reasonable</a:t>
            </a:r>
          </a:p>
          <a:p>
            <a:pPr lvl="1"/>
            <a:r>
              <a:rPr lang="en-US" dirty="0" smtClean="0"/>
              <a:t>The modeled ΔO</a:t>
            </a:r>
            <a:r>
              <a:rPr lang="en-US" baseline="-25000" dirty="0" smtClean="0"/>
              <a:t>3</a:t>
            </a:r>
            <a:r>
              <a:rPr lang="en-US" dirty="0"/>
              <a:t>/</a:t>
            </a:r>
            <a:r>
              <a:rPr lang="el-GR" dirty="0"/>
              <a:t>Δ</a:t>
            </a:r>
            <a:r>
              <a:rPr lang="en-US" dirty="0"/>
              <a:t>CO </a:t>
            </a:r>
            <a:r>
              <a:rPr lang="en-US" dirty="0" smtClean="0"/>
              <a:t>ratio (22%) is extremely close </a:t>
            </a:r>
            <a:r>
              <a:rPr lang="en-US" dirty="0"/>
              <a:t>to the </a:t>
            </a:r>
            <a:r>
              <a:rPr lang="en-US" dirty="0" smtClean="0"/>
              <a:t>mean value </a:t>
            </a:r>
            <a:r>
              <a:rPr lang="en-US" dirty="0"/>
              <a:t>for extratropical fire plumes more than 2 days old (20%; Jaffe and Wigder, 2012</a:t>
            </a:r>
            <a:r>
              <a:rPr lang="en-US" dirty="0" smtClean="0"/>
              <a:t>)</a:t>
            </a:r>
          </a:p>
          <a:p>
            <a:pPr lvl="1"/>
            <a:r>
              <a:rPr lang="en-US" dirty="0" smtClean="0"/>
              <a:t>STILT-ASP currently overestimates the MDA8 ozone for the Houston event by ~25 ppbv, and the culprit appears to be the non-fire emissions</a:t>
            </a:r>
          </a:p>
          <a:p>
            <a:r>
              <a:rPr lang="en-US" b="1" dirty="0" smtClean="0"/>
              <a:t>Austin</a:t>
            </a:r>
          </a:p>
          <a:p>
            <a:pPr lvl="1"/>
            <a:r>
              <a:rPr lang="en-US" dirty="0" smtClean="0"/>
              <a:t>The impact of the fires in Bastrop, TX on MDA8 ozone levels in the Austin area is likely small (≤ 0.8 ppbv)</a:t>
            </a:r>
          </a:p>
          <a:p>
            <a:pPr lvl="1"/>
            <a:r>
              <a:rPr lang="en-US" dirty="0" smtClean="0"/>
              <a:t>Most back trajectories predicted by STILT came from the north, rather than from Bastrop to the southeast</a:t>
            </a:r>
          </a:p>
          <a:p>
            <a:pPr lvl="1"/>
            <a:r>
              <a:rPr lang="en-US" dirty="0" smtClean="0"/>
              <a:t>STILT-ASP currently underestimates the MDA8 ozone for both Austin events </a:t>
            </a:r>
          </a:p>
          <a:p>
            <a:r>
              <a:rPr lang="en-US" b="1" dirty="0" smtClean="0"/>
              <a:t>Overall</a:t>
            </a:r>
          </a:p>
          <a:p>
            <a:pPr lvl="1"/>
            <a:r>
              <a:rPr lang="en-US" dirty="0" smtClean="0"/>
              <a:t>STILT-ASP seems to effectively estimate relative/qualitative wildfire impacts on ozone, but the computation of full ozone concentration is a work in progress</a:t>
            </a:r>
          </a:p>
          <a:p>
            <a:endParaRPr lang="en-US" dirty="0" smtClean="0"/>
          </a:p>
        </p:txBody>
      </p:sp>
      <p:sp>
        <p:nvSpPr>
          <p:cNvPr id="3" name="Slide Number Placeholder 2"/>
          <p:cNvSpPr>
            <a:spLocks noGrp="1"/>
          </p:cNvSpPr>
          <p:nvPr>
            <p:ph type="sldNum" sz="quarter" idx="12"/>
          </p:nvPr>
        </p:nvSpPr>
        <p:spPr/>
        <p:txBody>
          <a:bodyPr/>
          <a:lstStyle/>
          <a:p>
            <a:fld id="{80D3D47E-862C-6F4D-9BCE-FD063CA3184D}" type="slidenum">
              <a:rPr lang="en-US" smtClean="0"/>
              <a:pPr/>
              <a:t>13</a:t>
            </a:fld>
            <a:endParaRPr lang="en-US" dirty="0"/>
          </a:p>
        </p:txBody>
      </p:sp>
      <p:sp>
        <p:nvSpPr>
          <p:cNvPr id="4" name="Title 3"/>
          <p:cNvSpPr>
            <a:spLocks noGrp="1"/>
          </p:cNvSpPr>
          <p:nvPr>
            <p:ph type="title"/>
          </p:nvPr>
        </p:nvSpPr>
        <p:spPr/>
        <p:txBody>
          <a:bodyPr/>
          <a:lstStyle/>
          <a:p>
            <a:r>
              <a:rPr lang="en-US" dirty="0" smtClean="0"/>
              <a:t>Summary of Results</a:t>
            </a:r>
            <a:endParaRPr lang="en-US" dirty="0"/>
          </a:p>
        </p:txBody>
      </p:sp>
    </p:spTree>
    <p:extLst>
      <p:ext uri="{BB962C8B-B14F-4D97-AF65-F5344CB8AC3E}">
        <p14:creationId xmlns:p14="http://schemas.microsoft.com/office/powerpoint/2010/main" val="2349086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29640"/>
            <a:ext cx="8686800" cy="5039361"/>
          </a:xfrm>
        </p:spPr>
        <p:txBody>
          <a:bodyPr>
            <a:normAutofit lnSpcReduction="10000"/>
          </a:bodyPr>
          <a:lstStyle/>
          <a:p>
            <a:r>
              <a:rPr lang="en-US" dirty="0" smtClean="0"/>
              <a:t>Simulating cases where more data on the gas/aerosol composition of the atmosphere is available (2013 Houston DISCOVER-AQ)</a:t>
            </a:r>
          </a:p>
          <a:p>
            <a:r>
              <a:rPr lang="en-US" dirty="0" smtClean="0"/>
              <a:t>Improve estimates of non-fire emissions by running biogenic emissions models BEIS and MEGAN on-line in the tool</a:t>
            </a:r>
          </a:p>
          <a:p>
            <a:r>
              <a:rPr lang="en-US" dirty="0" smtClean="0"/>
              <a:t>Updating anthropogenic emissions to follow TCEQ 2012 guidelines</a:t>
            </a:r>
          </a:p>
          <a:p>
            <a:r>
              <a:rPr lang="en-US" dirty="0" smtClean="0"/>
              <a:t>Improve the speed of STILT-ASP through code parallelization and other techniques</a:t>
            </a:r>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14</a:t>
            </a:fld>
            <a:endParaRPr lang="en-US" dirty="0"/>
          </a:p>
        </p:txBody>
      </p:sp>
      <p:sp>
        <p:nvSpPr>
          <p:cNvPr id="4" name="Title 3"/>
          <p:cNvSpPr>
            <a:spLocks noGrp="1"/>
          </p:cNvSpPr>
          <p:nvPr>
            <p:ph type="title"/>
          </p:nvPr>
        </p:nvSpPr>
        <p:spPr/>
        <p:txBody>
          <a:bodyPr/>
          <a:lstStyle/>
          <a:p>
            <a:r>
              <a:rPr lang="en-US" dirty="0" smtClean="0"/>
              <a:t>Ongoing Improvements</a:t>
            </a:r>
            <a:endParaRPr lang="en-US" dirty="0"/>
          </a:p>
        </p:txBody>
      </p:sp>
    </p:spTree>
    <p:extLst>
      <p:ext uri="{BB962C8B-B14F-4D97-AF65-F5344CB8AC3E}">
        <p14:creationId xmlns:p14="http://schemas.microsoft.com/office/powerpoint/2010/main" val="1134608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599" y="1244601"/>
            <a:ext cx="8686799" cy="4724400"/>
          </a:xfrm>
        </p:spPr>
        <p:txBody>
          <a:bodyPr>
            <a:normAutofit/>
          </a:bodyPr>
          <a:lstStyle/>
          <a:p>
            <a:r>
              <a:rPr lang="en-US" sz="3097" dirty="0" smtClean="0"/>
              <a:t>This work was funded by TCEQ Contract #582-15-50414, Work Order #582-16-62311-03 and </a:t>
            </a:r>
            <a:r>
              <a:rPr lang="en-US" sz="3097" dirty="0"/>
              <a:t>NSF Grant AGS-1144165 </a:t>
            </a:r>
            <a:endParaRPr lang="en-US" sz="3097" dirty="0" smtClean="0"/>
          </a:p>
          <a:p>
            <a:r>
              <a:rPr lang="en-US" sz="3097" dirty="0" smtClean="0"/>
              <a:t>Contact </a:t>
            </a:r>
            <a:r>
              <a:rPr lang="en-US" sz="3097" dirty="0" smtClean="0">
                <a:hlinkClick r:id="rId3"/>
              </a:rPr>
              <a:t>aqac@aer.com</a:t>
            </a:r>
            <a:r>
              <a:rPr lang="en-US" sz="3097" dirty="0" smtClean="0"/>
              <a:t> to download STILT-ASP</a:t>
            </a:r>
          </a:p>
          <a:p>
            <a:pPr marL="0" indent="0">
              <a:buNone/>
            </a:pPr>
            <a:endParaRPr lang="en-US" sz="3097" dirty="0"/>
          </a:p>
          <a:p>
            <a:pPr marL="0" indent="0" algn="ctr">
              <a:buNone/>
            </a:pPr>
            <a:r>
              <a:rPr lang="en-US" sz="3097" b="1" dirty="0" smtClean="0"/>
              <a:t>Questions?</a:t>
            </a:r>
            <a:endParaRPr lang="en-US" sz="3097" b="1" dirty="0"/>
          </a:p>
        </p:txBody>
      </p:sp>
      <p:sp>
        <p:nvSpPr>
          <p:cNvPr id="2" name="Slide Number Placeholder 1"/>
          <p:cNvSpPr>
            <a:spLocks noGrp="1"/>
          </p:cNvSpPr>
          <p:nvPr>
            <p:ph type="sldNum" sz="quarter" idx="12"/>
          </p:nvPr>
        </p:nvSpPr>
        <p:spPr/>
        <p:txBody>
          <a:bodyPr/>
          <a:lstStyle/>
          <a:p>
            <a:fld id="{80D3D47E-862C-6F4D-9BCE-FD063CA3184D}"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Acknowledgements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Create a screening tool to estimate the qualitative and quantitative effects of wildfires on a particular location without requiring a full run of </a:t>
            </a:r>
            <a:r>
              <a:rPr lang="en-US" dirty="0" smtClean="0"/>
              <a:t>an </a:t>
            </a:r>
            <a:r>
              <a:rPr lang="en-US" dirty="0" smtClean="0"/>
              <a:t>Eulerian emissions model such as CMAQ or SMOKE</a:t>
            </a:r>
          </a:p>
          <a:p>
            <a:r>
              <a:rPr lang="en-US" dirty="0" smtClean="0"/>
              <a:t>The tool should use publically available global inputs by default</a:t>
            </a:r>
          </a:p>
          <a:p>
            <a:r>
              <a:rPr lang="en-US" dirty="0" smtClean="0"/>
              <a:t>Non-expert users should be able to run the tool via a Graphical User Interface (GUI)</a:t>
            </a:r>
          </a:p>
        </p:txBody>
      </p:sp>
      <p:sp>
        <p:nvSpPr>
          <p:cNvPr id="3" name="Slide Number Placeholder 2"/>
          <p:cNvSpPr>
            <a:spLocks noGrp="1"/>
          </p:cNvSpPr>
          <p:nvPr>
            <p:ph type="sldNum" sz="quarter" idx="12"/>
          </p:nvPr>
        </p:nvSpPr>
        <p:spPr/>
        <p:txBody>
          <a:bodyPr/>
          <a:lstStyle/>
          <a:p>
            <a:fld id="{80D3D47E-862C-6F4D-9BCE-FD063CA3184D}" type="slidenum">
              <a:rPr lang="en-US" smtClean="0"/>
              <a:pPr/>
              <a:t>2</a:t>
            </a:fld>
            <a:endParaRPr lang="en-US" dirty="0"/>
          </a:p>
        </p:txBody>
      </p:sp>
      <p:sp>
        <p:nvSpPr>
          <p:cNvPr id="4" name="Title 3"/>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377315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21604" r="-21604"/>
          <a:stretch>
            <a:fillRect/>
          </a:stretch>
        </p:blipFill>
        <p:spPr>
          <a:xfrm>
            <a:off x="1410943" y="1231897"/>
            <a:ext cx="8686800" cy="4546600"/>
          </a:xfrm>
        </p:spPr>
      </p:pic>
      <p:sp>
        <p:nvSpPr>
          <p:cNvPr id="3" name="Slide Number Placeholder 2"/>
          <p:cNvSpPr>
            <a:spLocks noGrp="1"/>
          </p:cNvSpPr>
          <p:nvPr>
            <p:ph type="sldNum" sz="quarter" idx="12"/>
          </p:nvPr>
        </p:nvSpPr>
        <p:spPr/>
        <p:txBody>
          <a:bodyPr/>
          <a:lstStyle/>
          <a:p>
            <a:fld id="{80D3D47E-862C-6F4D-9BCE-FD063CA3184D}" type="slidenum">
              <a:rPr lang="en-US" smtClean="0"/>
              <a:pPr/>
              <a:t>3</a:t>
            </a:fld>
            <a:endParaRPr lang="en-US" dirty="0"/>
          </a:p>
        </p:txBody>
      </p:sp>
      <p:sp>
        <p:nvSpPr>
          <p:cNvPr id="4" name="Title 3"/>
          <p:cNvSpPr>
            <a:spLocks noGrp="1"/>
          </p:cNvSpPr>
          <p:nvPr>
            <p:ph type="title"/>
          </p:nvPr>
        </p:nvSpPr>
        <p:spPr/>
        <p:txBody>
          <a:bodyPr>
            <a:normAutofit fontScale="90000"/>
          </a:bodyPr>
          <a:lstStyle/>
          <a:p>
            <a:r>
              <a:rPr lang="en-US" dirty="0" smtClean="0"/>
              <a:t>Lagrangian Model Analysis of Biomass Burning Events </a:t>
            </a:r>
            <a:br>
              <a:rPr lang="en-US" dirty="0" smtClean="0"/>
            </a:br>
            <a:endParaRPr lang="en-US" dirty="0"/>
          </a:p>
        </p:txBody>
      </p:sp>
      <p:sp>
        <p:nvSpPr>
          <p:cNvPr id="7" name="TextBox 6"/>
          <p:cNvSpPr txBox="1"/>
          <p:nvPr/>
        </p:nvSpPr>
        <p:spPr>
          <a:xfrm>
            <a:off x="5537050" y="5784334"/>
            <a:ext cx="3212651" cy="369332"/>
          </a:xfrm>
          <a:prstGeom prst="rect">
            <a:avLst/>
          </a:prstGeom>
          <a:noFill/>
        </p:spPr>
        <p:txBody>
          <a:bodyPr wrap="none" rtlCol="0">
            <a:spAutoFit/>
          </a:bodyPr>
          <a:lstStyle/>
          <a:p>
            <a:r>
              <a:rPr lang="en-US" dirty="0" smtClean="0"/>
              <a:t>D. Wen et al. (2012, 2013, 2014)</a:t>
            </a:r>
            <a:endParaRPr lang="en-US" dirty="0"/>
          </a:p>
        </p:txBody>
      </p:sp>
      <p:grpSp>
        <p:nvGrpSpPr>
          <p:cNvPr id="13" name="Group 12"/>
          <p:cNvGrpSpPr/>
          <p:nvPr/>
        </p:nvGrpSpPr>
        <p:grpSpPr>
          <a:xfrm>
            <a:off x="2804775" y="2180164"/>
            <a:ext cx="857058" cy="3430601"/>
            <a:chOff x="2804775" y="2370667"/>
            <a:chExt cx="857058" cy="3430601"/>
          </a:xfrm>
        </p:grpSpPr>
        <p:pic>
          <p:nvPicPr>
            <p:cNvPr id="2" name="Picture 1"/>
            <p:cNvPicPr>
              <a:picLocks noChangeAspect="1"/>
            </p:cNvPicPr>
            <p:nvPr/>
          </p:nvPicPr>
          <p:blipFill>
            <a:blip r:embed="rId4"/>
            <a:stretch>
              <a:fillRect/>
            </a:stretch>
          </p:blipFill>
          <p:spPr>
            <a:xfrm>
              <a:off x="2804775" y="2370667"/>
              <a:ext cx="857057" cy="1134533"/>
            </a:xfrm>
            <a:prstGeom prst="rect">
              <a:avLst/>
            </a:prstGeom>
          </p:spPr>
        </p:pic>
        <p:pic>
          <p:nvPicPr>
            <p:cNvPr id="11" name="Picture 10"/>
            <p:cNvPicPr>
              <a:picLocks noChangeAspect="1"/>
            </p:cNvPicPr>
            <p:nvPr/>
          </p:nvPicPr>
          <p:blipFill>
            <a:blip r:embed="rId4"/>
            <a:stretch>
              <a:fillRect/>
            </a:stretch>
          </p:blipFill>
          <p:spPr>
            <a:xfrm>
              <a:off x="2804776" y="4569365"/>
              <a:ext cx="857057" cy="1231903"/>
            </a:xfrm>
            <a:prstGeom prst="rect">
              <a:avLst/>
            </a:prstGeom>
          </p:spPr>
        </p:pic>
      </p:grpSp>
      <p:sp>
        <p:nvSpPr>
          <p:cNvPr id="6" name="TextBox 5"/>
          <p:cNvSpPr txBox="1"/>
          <p:nvPr/>
        </p:nvSpPr>
        <p:spPr>
          <a:xfrm>
            <a:off x="413416" y="1645920"/>
            <a:ext cx="1995054" cy="1754327"/>
          </a:xfrm>
          <a:prstGeom prst="rect">
            <a:avLst/>
          </a:prstGeom>
          <a:noFill/>
        </p:spPr>
        <p:txBody>
          <a:bodyPr wrap="square" rtlCol="0">
            <a:spAutoFit/>
          </a:bodyPr>
          <a:lstStyle/>
          <a:p>
            <a:r>
              <a:rPr lang="en-US" dirty="0" smtClean="0"/>
              <a:t>Derive upstream influence on receptor by propagating air parcels backward in time</a:t>
            </a:r>
            <a:endParaRPr lang="en-US" dirty="0"/>
          </a:p>
        </p:txBody>
      </p:sp>
      <p:sp>
        <p:nvSpPr>
          <p:cNvPr id="8" name="TextBox 7"/>
          <p:cNvSpPr txBox="1"/>
          <p:nvPr/>
        </p:nvSpPr>
        <p:spPr>
          <a:xfrm>
            <a:off x="413416" y="3573591"/>
            <a:ext cx="1864271" cy="2585323"/>
          </a:xfrm>
          <a:prstGeom prst="rect">
            <a:avLst/>
          </a:prstGeom>
          <a:noFill/>
        </p:spPr>
        <p:txBody>
          <a:bodyPr wrap="square" rtlCol="0">
            <a:spAutoFit/>
          </a:bodyPr>
          <a:lstStyle/>
          <a:p>
            <a:r>
              <a:rPr lang="en-US" dirty="0" smtClean="0"/>
              <a:t>Determine resulting species concentrations by calculating emissions, deposition, and chemistry along each parcel’s path</a:t>
            </a:r>
            <a:endParaRPr lang="en-US" dirty="0"/>
          </a:p>
        </p:txBody>
      </p:sp>
    </p:spTree>
    <p:extLst>
      <p:ext uri="{BB962C8B-B14F-4D97-AF65-F5344CB8AC3E}">
        <p14:creationId xmlns:p14="http://schemas.microsoft.com/office/powerpoint/2010/main" val="327395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244601"/>
            <a:ext cx="4117769" cy="4890192"/>
          </a:xfrm>
        </p:spPr>
        <p:txBody>
          <a:bodyPr>
            <a:normAutofit fontScale="70000" lnSpcReduction="20000"/>
          </a:bodyPr>
          <a:lstStyle/>
          <a:p>
            <a:pPr>
              <a:lnSpc>
                <a:spcPct val="110000"/>
              </a:lnSpc>
            </a:pPr>
            <a:r>
              <a:rPr lang="en-US" dirty="0" smtClean="0"/>
              <a:t>STILT (Lin et. al, 2003; stilt-model.org) is a Lagrangian particle dispersion model derived from HYSPLIT but contains modifications that improve mass conservation and allow the use of customized meteorological fields</a:t>
            </a:r>
          </a:p>
          <a:p>
            <a:pPr>
              <a:lnSpc>
                <a:spcPct val="110000"/>
              </a:lnSpc>
            </a:pPr>
            <a:r>
              <a:rPr lang="en-US" dirty="0" smtClean="0"/>
              <a:t>STILT allows for multiple air parcels to be released from a single location and time and for those parcels to be dispersed according to turbulence</a:t>
            </a:r>
          </a:p>
          <a:p>
            <a:pPr>
              <a:lnSpc>
                <a:spcPct val="110000"/>
              </a:lnSpc>
            </a:pPr>
            <a:r>
              <a:rPr lang="en-US" dirty="0" smtClean="0"/>
              <a:t>STILT has been used in inverse modeling to improve emission estimates for greenhouse gases</a:t>
            </a:r>
          </a:p>
          <a:p>
            <a:endParaRPr lang="en-US" dirty="0"/>
          </a:p>
        </p:txBody>
      </p:sp>
      <p:sp>
        <p:nvSpPr>
          <p:cNvPr id="4" name="Slide Number Placeholder 3"/>
          <p:cNvSpPr>
            <a:spLocks noGrp="1"/>
          </p:cNvSpPr>
          <p:nvPr>
            <p:ph type="sldNum" sz="quarter" idx="12"/>
          </p:nvPr>
        </p:nvSpPr>
        <p:spPr/>
        <p:txBody>
          <a:bodyPr/>
          <a:lstStyle/>
          <a:p>
            <a:fld id="{80D3D47E-862C-6F4D-9BCE-FD063CA3184D}" type="slidenum">
              <a:rPr lang="en-US" smtClean="0"/>
              <a:pPr/>
              <a:t>4</a:t>
            </a:fld>
            <a:endParaRPr lang="en-US" dirty="0"/>
          </a:p>
        </p:txBody>
      </p:sp>
      <p:sp>
        <p:nvSpPr>
          <p:cNvPr id="5" name="Title 4"/>
          <p:cNvSpPr>
            <a:spLocks noGrp="1"/>
          </p:cNvSpPr>
          <p:nvPr>
            <p:ph type="title"/>
          </p:nvPr>
        </p:nvSpPr>
        <p:spPr/>
        <p:txBody>
          <a:bodyPr>
            <a:noAutofit/>
          </a:bodyPr>
          <a:lstStyle/>
          <a:p>
            <a:r>
              <a:rPr lang="en-US" sz="2800" dirty="0" smtClean="0"/>
              <a:t>Stochastic Time-Inverted Lagrangian Transport (STILT) Model</a:t>
            </a:r>
            <a:endParaRPr lang="en-US" sz="2800" dirty="0"/>
          </a:p>
        </p:txBody>
      </p:sp>
      <p:sp>
        <p:nvSpPr>
          <p:cNvPr id="3" name="Content Placeholder 2"/>
          <p:cNvSpPr>
            <a:spLocks noGrp="1"/>
          </p:cNvSpPr>
          <p:nvPr>
            <p:ph sz="half" idx="2"/>
          </p:nvPr>
        </p:nvSpPr>
        <p:spPr>
          <a:xfrm>
            <a:off x="4346369" y="1244601"/>
            <a:ext cx="4569031" cy="4724400"/>
          </a:xfrm>
        </p:spPr>
        <p:txBody>
          <a:bodyPr/>
          <a:lstStyle/>
          <a:p>
            <a:pPr marL="0" indent="0">
              <a:buNone/>
            </a:pPr>
            <a:r>
              <a:rPr lang="en-US" dirty="0"/>
              <a:t>(Hegarty et. al., J. Appl. Meteor. Climatol., 2013)</a:t>
            </a:r>
          </a:p>
          <a:p>
            <a:endParaRPr lang="en-US" dirty="0"/>
          </a:p>
        </p:txBody>
      </p:sp>
      <p:pic>
        <p:nvPicPr>
          <p:cNvPr id="6" name="Content Placeholder 4" descr="Fig4.png"/>
          <p:cNvPicPr>
            <a:picLocks noChangeAspect="1"/>
          </p:cNvPicPr>
          <p:nvPr/>
        </p:nvPicPr>
        <p:blipFill>
          <a:blip r:embed="rId3"/>
          <a:srcRect t="-26670" b="-26670"/>
          <a:stretch>
            <a:fillRect/>
          </a:stretch>
        </p:blipFill>
        <p:spPr>
          <a:xfrm>
            <a:off x="4476008" y="1674884"/>
            <a:ext cx="4439392" cy="4317868"/>
          </a:xfrm>
          <a:prstGeom prst="rect">
            <a:avLst/>
          </a:prstGeom>
        </p:spPr>
      </p:pic>
      <p:sp>
        <p:nvSpPr>
          <p:cNvPr id="7" name="Rectangle 6"/>
          <p:cNvSpPr/>
          <p:nvPr/>
        </p:nvSpPr>
        <p:spPr>
          <a:xfrm>
            <a:off x="7437863" y="2297151"/>
            <a:ext cx="1572322" cy="3100039"/>
          </a:xfrm>
          <a:prstGeom prst="rect">
            <a:avLst/>
          </a:prstGeom>
          <a:solidFill>
            <a:schemeClr val="bg1"/>
          </a:solidFill>
          <a:ln>
            <a:noFill/>
          </a:ln>
          <a:effectLst>
            <a:outerShdw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195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D3D47E-862C-6F4D-9BCE-FD063CA3184D}" type="slidenum">
              <a:rPr lang="en-US" smtClean="0"/>
              <a:pPr/>
              <a:t>5</a:t>
            </a:fld>
            <a:endParaRPr lang="en-US" dirty="0"/>
          </a:p>
        </p:txBody>
      </p:sp>
      <p:sp>
        <p:nvSpPr>
          <p:cNvPr id="4" name="Title 3"/>
          <p:cNvSpPr>
            <a:spLocks noGrp="1"/>
          </p:cNvSpPr>
          <p:nvPr>
            <p:ph type="title"/>
          </p:nvPr>
        </p:nvSpPr>
        <p:spPr/>
        <p:txBody>
          <a:bodyPr>
            <a:normAutofit fontScale="90000"/>
          </a:bodyPr>
          <a:lstStyle/>
          <a:p>
            <a:r>
              <a:rPr lang="en-US" dirty="0" smtClean="0"/>
              <a:t>Aerosol Simulation Program (ASP v2.1)</a:t>
            </a:r>
            <a:endParaRPr lang="en-US" dirty="0"/>
          </a:p>
        </p:txBody>
      </p:sp>
      <p:sp>
        <p:nvSpPr>
          <p:cNvPr id="6" name="Content Placeholder 5"/>
          <p:cNvSpPr>
            <a:spLocks noGrp="1"/>
          </p:cNvSpPr>
          <p:nvPr>
            <p:ph sz="half" idx="1"/>
          </p:nvPr>
        </p:nvSpPr>
        <p:spPr>
          <a:xfrm>
            <a:off x="228600" y="885694"/>
            <a:ext cx="4267200" cy="5210515"/>
          </a:xfrm>
        </p:spPr>
        <p:txBody>
          <a:bodyPr>
            <a:normAutofit lnSpcReduction="10000"/>
          </a:bodyPr>
          <a:lstStyle/>
          <a:p>
            <a:pPr marL="0" indent="0">
              <a:spcBef>
                <a:spcPts val="0"/>
              </a:spcBef>
              <a:buNone/>
              <a:defRPr/>
            </a:pPr>
            <a:r>
              <a:rPr lang="en-US" sz="1800" dirty="0" smtClean="0"/>
              <a:t>ASP (Alvarado and Prinn, 2009) models the formation of O</a:t>
            </a:r>
            <a:r>
              <a:rPr lang="en-US" sz="1800" baseline="-25000" dirty="0" smtClean="0"/>
              <a:t>3</a:t>
            </a:r>
            <a:r>
              <a:rPr lang="en-US" sz="1800" dirty="0" smtClean="0"/>
              <a:t> and SOA in smoke plumes. </a:t>
            </a:r>
          </a:p>
          <a:p>
            <a:pPr marL="457200" indent="-457200">
              <a:spcBef>
                <a:spcPts val="600"/>
              </a:spcBef>
              <a:buFont typeface="Wingdings" charset="2"/>
              <a:buChar char="§"/>
              <a:defRPr/>
            </a:pPr>
            <a:r>
              <a:rPr lang="en-US" sz="1800" dirty="0" smtClean="0"/>
              <a:t>Gas-phase chemistry</a:t>
            </a:r>
          </a:p>
          <a:p>
            <a:pPr marL="768096" lvl="1" indent="-274320">
              <a:spcBef>
                <a:spcPts val="0"/>
              </a:spcBef>
              <a:buFont typeface="Courier New"/>
              <a:buChar char="o"/>
              <a:defRPr/>
            </a:pPr>
            <a:r>
              <a:rPr lang="en-US" sz="1800" dirty="0" smtClean="0"/>
              <a:t>≤C</a:t>
            </a:r>
            <a:r>
              <a:rPr lang="en-US" sz="1800" baseline="-25000" dirty="0" smtClean="0"/>
              <a:t>4</a:t>
            </a:r>
            <a:r>
              <a:rPr lang="en-US" sz="1800" dirty="0" smtClean="0"/>
              <a:t> gases follow Leeds Master Chemical Mechanism v3.2 (Saunders et al., 2003) </a:t>
            </a:r>
            <a:endParaRPr lang="en-US" sz="1800" i="1" dirty="0" smtClean="0"/>
          </a:p>
          <a:p>
            <a:pPr marL="768096" lvl="1" indent="-274320">
              <a:spcBef>
                <a:spcPts val="0"/>
              </a:spcBef>
              <a:buFont typeface="Courier New"/>
              <a:buChar char="o"/>
              <a:defRPr/>
            </a:pPr>
            <a:r>
              <a:rPr lang="en-US" sz="1800" dirty="0" smtClean="0"/>
              <a:t>Other organic gases follow RACM2 (Goliff et al., 2013) </a:t>
            </a:r>
          </a:p>
          <a:p>
            <a:pPr marL="457200" indent="-457200">
              <a:spcBef>
                <a:spcPts val="600"/>
              </a:spcBef>
              <a:buFont typeface="Wingdings" charset="2"/>
              <a:buChar char="§"/>
              <a:defRPr/>
            </a:pPr>
            <a:r>
              <a:rPr lang="en-US" sz="1800" dirty="0" smtClean="0"/>
              <a:t>Inorganic aerosol thermodynamics</a:t>
            </a:r>
          </a:p>
          <a:p>
            <a:pPr marL="457200" indent="-457200">
              <a:spcBef>
                <a:spcPts val="600"/>
              </a:spcBef>
              <a:buFont typeface="Wingdings" charset="2"/>
              <a:buChar char="§"/>
              <a:defRPr/>
            </a:pPr>
            <a:r>
              <a:rPr lang="en-US" sz="1800" dirty="0" smtClean="0"/>
              <a:t>OA thermodynamics using the Volatility Basis Set (VBS) (Robinson et al., 2007)</a:t>
            </a:r>
          </a:p>
          <a:p>
            <a:pPr marL="457200" indent="-457200">
              <a:spcBef>
                <a:spcPts val="600"/>
              </a:spcBef>
              <a:buFont typeface="Wingdings" charset="2"/>
              <a:buChar char="§"/>
              <a:defRPr/>
            </a:pPr>
            <a:r>
              <a:rPr lang="en-US" sz="1800" dirty="0" smtClean="0"/>
              <a:t>Evolution of the aerosol size distribution and optical properties </a:t>
            </a:r>
          </a:p>
          <a:p>
            <a:pPr marL="0" indent="0">
              <a:spcBef>
                <a:spcPts val="600"/>
              </a:spcBef>
              <a:buNone/>
              <a:defRPr/>
            </a:pPr>
            <a:r>
              <a:rPr lang="en-US" sz="1800" dirty="0" smtClean="0"/>
              <a:t>ASP can be run as a box model, or as a subroutine within 3D models (Alvarado et al., 2009) or within Lagrangian models (STILT-ASP). </a:t>
            </a:r>
          </a:p>
          <a:p>
            <a:endParaRPr lang="en-US" dirty="0"/>
          </a:p>
        </p:txBody>
      </p:sp>
      <p:pic>
        <p:nvPicPr>
          <p:cNvPr id="8"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606451"/>
            <a:ext cx="4419600" cy="4380867"/>
          </a:xfrm>
        </p:spPr>
      </p:pic>
      <p:sp>
        <p:nvSpPr>
          <p:cNvPr id="9" name="TextBox 8"/>
          <p:cNvSpPr txBox="1"/>
          <p:nvPr/>
        </p:nvSpPr>
        <p:spPr>
          <a:xfrm>
            <a:off x="5044440" y="939338"/>
            <a:ext cx="3581400" cy="646331"/>
          </a:xfrm>
          <a:prstGeom prst="rect">
            <a:avLst/>
          </a:prstGeom>
          <a:noFill/>
        </p:spPr>
        <p:txBody>
          <a:bodyPr wrap="square" rtlCol="0">
            <a:spAutoFit/>
          </a:bodyPr>
          <a:lstStyle/>
          <a:p>
            <a:r>
              <a:rPr lang="en-US" dirty="0" smtClean="0"/>
              <a:t>Receptor is Austin, TX at 2011-09-07 10:00:00 CST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1080571"/>
            <a:ext cx="8686800" cy="5048560"/>
          </a:xfrm>
        </p:spPr>
        <p:txBody>
          <a:bodyPr>
            <a:normAutofit fontScale="85000" lnSpcReduction="10000"/>
          </a:bodyPr>
          <a:lstStyle/>
          <a:p>
            <a:r>
              <a:rPr lang="en-US" dirty="0" smtClean="0"/>
              <a:t>Compute the parcel trajectories using STILT</a:t>
            </a:r>
          </a:p>
          <a:p>
            <a:r>
              <a:rPr lang="en-US" dirty="0" smtClean="0"/>
              <a:t>Retrieve chemical boundary conditions from MOZART model output</a:t>
            </a:r>
          </a:p>
          <a:p>
            <a:r>
              <a:rPr lang="en-US" dirty="0" smtClean="0"/>
              <a:t>Apply emissions to the boundary profile using publically available components:</a:t>
            </a:r>
          </a:p>
          <a:p>
            <a:pPr lvl="1"/>
            <a:r>
              <a:rPr lang="en-US" dirty="0" smtClean="0"/>
              <a:t>Biogenic Emissions (MEGAN monthly-averaged emissions)</a:t>
            </a:r>
          </a:p>
          <a:p>
            <a:pPr lvl="1"/>
            <a:r>
              <a:rPr lang="en-US" dirty="0" smtClean="0"/>
              <a:t>Anthropogenic Emissions (globally available HTAP data)</a:t>
            </a:r>
          </a:p>
          <a:p>
            <a:pPr lvl="1"/>
            <a:r>
              <a:rPr lang="en-US" dirty="0" smtClean="0"/>
              <a:t>Fire Emissions (Fire Inventory from NCAR/FINN)</a:t>
            </a:r>
          </a:p>
          <a:p>
            <a:r>
              <a:rPr lang="en-US" dirty="0" smtClean="0"/>
              <a:t>Compute changes in species concentration in each parcel due to emissions, deposition, and chemistry</a:t>
            </a:r>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6</a:t>
            </a:fld>
            <a:endParaRPr lang="en-US" dirty="0"/>
          </a:p>
        </p:txBody>
      </p:sp>
      <p:sp>
        <p:nvSpPr>
          <p:cNvPr id="4" name="Title 3"/>
          <p:cNvSpPr>
            <a:spLocks noGrp="1"/>
          </p:cNvSpPr>
          <p:nvPr>
            <p:ph type="title"/>
          </p:nvPr>
        </p:nvSpPr>
        <p:spPr/>
        <p:txBody>
          <a:bodyPr/>
          <a:lstStyle/>
          <a:p>
            <a:r>
              <a:rPr lang="en-US" dirty="0" smtClean="0"/>
              <a:t>Current Process Flow</a:t>
            </a:r>
            <a:endParaRPr lang="en-US" dirty="0"/>
          </a:p>
        </p:txBody>
      </p:sp>
    </p:spTree>
    <p:extLst>
      <p:ext uri="{BB962C8B-B14F-4D97-AF65-F5344CB8AC3E}">
        <p14:creationId xmlns:p14="http://schemas.microsoft.com/office/powerpoint/2010/main" val="365086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8600" y="1244601"/>
            <a:ext cx="3124200" cy="4724400"/>
          </a:xfrm>
        </p:spPr>
        <p:txBody>
          <a:bodyPr>
            <a:normAutofit fontScale="92500" lnSpcReduction="10000"/>
          </a:bodyPr>
          <a:lstStyle/>
          <a:p>
            <a:r>
              <a:rPr lang="en-US" dirty="0" smtClean="0"/>
              <a:t>August 26</a:t>
            </a:r>
            <a:r>
              <a:rPr lang="en-US" baseline="30000" dirty="0" smtClean="0"/>
              <a:t>th</a:t>
            </a:r>
            <a:r>
              <a:rPr lang="en-US" dirty="0" smtClean="0"/>
              <a:t>, 2011</a:t>
            </a:r>
          </a:p>
          <a:p>
            <a:r>
              <a:rPr lang="en-US" dirty="0" smtClean="0"/>
              <a:t>Wildfires in the Pacific Northwest and Lower Mississippi River areas</a:t>
            </a:r>
          </a:p>
          <a:p>
            <a:r>
              <a:rPr lang="en-US" dirty="0" smtClean="0"/>
              <a:t>MDA8 Ozone = 98 ppbv at CAMS 1 site</a:t>
            </a:r>
          </a:p>
          <a:p>
            <a:r>
              <a:rPr lang="en-US" dirty="0" smtClean="0"/>
              <a:t>7-day back trajectories were used </a:t>
            </a:r>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smtClean="0"/>
              <a:t>Test Case #1: Houston Metro</a:t>
            </a:r>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52790" y="1244595"/>
            <a:ext cx="5680000" cy="4248000"/>
          </a:xfrm>
        </p:spPr>
      </p:pic>
    </p:spTree>
    <p:extLst>
      <p:ext uri="{BB962C8B-B14F-4D97-AF65-F5344CB8AC3E}">
        <p14:creationId xmlns:p14="http://schemas.microsoft.com/office/powerpoint/2010/main" val="949943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36848"/>
            <a:ext cx="7045467" cy="5207519"/>
          </a:xfrm>
        </p:spPr>
      </p:pic>
      <p:sp>
        <p:nvSpPr>
          <p:cNvPr id="4" name="Slide Number Placeholder 3"/>
          <p:cNvSpPr>
            <a:spLocks noGrp="1"/>
          </p:cNvSpPr>
          <p:nvPr>
            <p:ph type="sldNum" sz="quarter" idx="12"/>
          </p:nvPr>
        </p:nvSpPr>
        <p:spPr/>
        <p:txBody>
          <a:bodyPr/>
          <a:lstStyle/>
          <a:p>
            <a:fld id="{80D3D47E-862C-6F4D-9BCE-FD063CA3184D}" type="slidenum">
              <a:rPr lang="en-US" smtClean="0"/>
              <a:pPr/>
              <a:t>8</a:t>
            </a:fld>
            <a:endParaRPr lang="en-US" dirty="0"/>
          </a:p>
        </p:txBody>
      </p:sp>
      <p:sp>
        <p:nvSpPr>
          <p:cNvPr id="6" name="Title 5"/>
          <p:cNvSpPr>
            <a:spLocks noGrp="1"/>
          </p:cNvSpPr>
          <p:nvPr>
            <p:ph type="title"/>
          </p:nvPr>
        </p:nvSpPr>
        <p:spPr/>
        <p:txBody>
          <a:bodyPr>
            <a:normAutofit/>
          </a:bodyPr>
          <a:lstStyle/>
          <a:p>
            <a:r>
              <a:rPr lang="en-US" dirty="0" smtClean="0"/>
              <a:t>Results – Test Case #1</a:t>
            </a:r>
            <a:endParaRPr lang="en-US" dirty="0"/>
          </a:p>
        </p:txBody>
      </p:sp>
      <p:sp>
        <p:nvSpPr>
          <p:cNvPr id="7" name="TextBox 6"/>
          <p:cNvSpPr txBox="1"/>
          <p:nvPr/>
        </p:nvSpPr>
        <p:spPr>
          <a:xfrm>
            <a:off x="7511143" y="1698171"/>
            <a:ext cx="1133837" cy="369332"/>
          </a:xfrm>
          <a:prstGeom prst="rect">
            <a:avLst/>
          </a:prstGeom>
          <a:noFill/>
        </p:spPr>
        <p:txBody>
          <a:bodyPr wrap="none" rtlCol="0">
            <a:spAutoFit/>
          </a:bodyPr>
          <a:lstStyle/>
          <a:p>
            <a:r>
              <a:rPr lang="en-US" dirty="0" smtClean="0"/>
              <a:t>Measured</a:t>
            </a:r>
            <a:endParaRPr lang="en-US" dirty="0"/>
          </a:p>
        </p:txBody>
      </p:sp>
      <p:sp>
        <p:nvSpPr>
          <p:cNvPr id="10" name="TextBox 9"/>
          <p:cNvSpPr txBox="1"/>
          <p:nvPr/>
        </p:nvSpPr>
        <p:spPr>
          <a:xfrm>
            <a:off x="7539285" y="2950029"/>
            <a:ext cx="1148444" cy="923330"/>
          </a:xfrm>
          <a:prstGeom prst="rect">
            <a:avLst/>
          </a:prstGeom>
          <a:noFill/>
        </p:spPr>
        <p:txBody>
          <a:bodyPr wrap="square" rtlCol="0">
            <a:spAutoFit/>
          </a:bodyPr>
          <a:lstStyle/>
          <a:p>
            <a:r>
              <a:rPr lang="en-US" dirty="0" smtClean="0">
                <a:solidFill>
                  <a:srgbClr val="FF0000"/>
                </a:solidFill>
              </a:rPr>
              <a:t>Modeled</a:t>
            </a:r>
          </a:p>
          <a:p>
            <a:r>
              <a:rPr lang="en-US" dirty="0" smtClean="0">
                <a:solidFill>
                  <a:srgbClr val="FF0000"/>
                </a:solidFill>
              </a:rPr>
              <a:t>With Fire</a:t>
            </a:r>
          </a:p>
          <a:p>
            <a:r>
              <a:rPr lang="en-US" dirty="0" smtClean="0">
                <a:solidFill>
                  <a:srgbClr val="FF0000"/>
                </a:solidFill>
              </a:rPr>
              <a:t>Emissions</a:t>
            </a:r>
            <a:endParaRPr lang="en-US" dirty="0">
              <a:solidFill>
                <a:srgbClr val="FF0000"/>
              </a:solidFill>
            </a:endParaRPr>
          </a:p>
        </p:txBody>
      </p:sp>
      <p:sp>
        <p:nvSpPr>
          <p:cNvPr id="11" name="TextBox 10"/>
          <p:cNvSpPr txBox="1"/>
          <p:nvPr/>
        </p:nvSpPr>
        <p:spPr>
          <a:xfrm>
            <a:off x="7566499" y="4474027"/>
            <a:ext cx="1202872" cy="1200329"/>
          </a:xfrm>
          <a:prstGeom prst="rect">
            <a:avLst/>
          </a:prstGeom>
          <a:noFill/>
        </p:spPr>
        <p:txBody>
          <a:bodyPr wrap="square" rtlCol="0">
            <a:spAutoFit/>
          </a:bodyPr>
          <a:lstStyle/>
          <a:p>
            <a:r>
              <a:rPr lang="en-US" dirty="0" smtClean="0">
                <a:solidFill>
                  <a:srgbClr val="00B050"/>
                </a:solidFill>
              </a:rPr>
              <a:t>Modeled</a:t>
            </a:r>
          </a:p>
          <a:p>
            <a:r>
              <a:rPr lang="en-US" dirty="0" smtClean="0">
                <a:solidFill>
                  <a:srgbClr val="00B050"/>
                </a:solidFill>
              </a:rPr>
              <a:t>Without</a:t>
            </a:r>
          </a:p>
          <a:p>
            <a:r>
              <a:rPr lang="en-US" dirty="0" smtClean="0">
                <a:solidFill>
                  <a:srgbClr val="00B050"/>
                </a:solidFill>
              </a:rPr>
              <a:t>Fire Emissions</a:t>
            </a:r>
            <a:endParaRPr lang="en-US" dirty="0">
              <a:solidFill>
                <a:srgbClr val="00B050"/>
              </a:solidFill>
            </a:endParaRPr>
          </a:p>
        </p:txBody>
      </p:sp>
      <p:sp>
        <p:nvSpPr>
          <p:cNvPr id="8" name="TextBox 7"/>
          <p:cNvSpPr txBox="1"/>
          <p:nvPr/>
        </p:nvSpPr>
        <p:spPr>
          <a:xfrm>
            <a:off x="1745669" y="1698171"/>
            <a:ext cx="1629297"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2.7 ppb </a:t>
            </a:r>
            <a:endParaRPr lang="en-US" b="1" dirty="0">
              <a:solidFill>
                <a:srgbClr val="0070C0"/>
              </a:solidFill>
            </a:endParaRPr>
          </a:p>
        </p:txBody>
      </p:sp>
      <p:sp>
        <p:nvSpPr>
          <p:cNvPr id="12" name="TextBox 11"/>
          <p:cNvSpPr txBox="1"/>
          <p:nvPr/>
        </p:nvSpPr>
        <p:spPr>
          <a:xfrm>
            <a:off x="1745669" y="3380446"/>
            <a:ext cx="1629297" cy="369332"/>
          </a:xfrm>
          <a:prstGeom prst="rect">
            <a:avLst/>
          </a:prstGeom>
          <a:noFill/>
        </p:spPr>
        <p:txBody>
          <a:bodyPr wrap="square" rtlCol="0">
            <a:spAutoFit/>
          </a:bodyPr>
          <a:lstStyle/>
          <a:p>
            <a:r>
              <a:rPr lang="el-GR" b="1" dirty="0" smtClean="0">
                <a:solidFill>
                  <a:srgbClr val="0070C0"/>
                </a:solidFill>
              </a:rPr>
              <a:t>μ</a:t>
            </a:r>
            <a:r>
              <a:rPr lang="en-US" b="1" dirty="0" smtClean="0">
                <a:solidFill>
                  <a:srgbClr val="0070C0"/>
                </a:solidFill>
              </a:rPr>
              <a:t> = 0.222</a:t>
            </a:r>
            <a:endParaRPr lang="en-US" b="1" dirty="0">
              <a:solidFill>
                <a:srgbClr val="0070C0"/>
              </a:solidFill>
            </a:endParaRPr>
          </a:p>
        </p:txBody>
      </p:sp>
      <p:sp>
        <p:nvSpPr>
          <p:cNvPr id="2" name="Rectangle 1"/>
          <p:cNvSpPr/>
          <p:nvPr/>
        </p:nvSpPr>
        <p:spPr>
          <a:xfrm>
            <a:off x="3479470" y="836848"/>
            <a:ext cx="5165510" cy="5207519"/>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83127" y="4180114"/>
            <a:ext cx="3396343" cy="1864253"/>
          </a:xfrm>
          <a:prstGeom prst="rect">
            <a:avLst/>
          </a:prstGeom>
          <a:solidFill>
            <a:schemeClr val="bg1"/>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715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D3D47E-862C-6F4D-9BCE-FD063CA3184D}" type="slidenum">
              <a:rPr lang="en-US" smtClean="0"/>
              <a:pPr/>
              <a:t>9</a:t>
            </a:fld>
            <a:endParaRPr lang="en-US" dirty="0"/>
          </a:p>
        </p:txBody>
      </p:sp>
      <p:sp>
        <p:nvSpPr>
          <p:cNvPr id="6" name="Title 5"/>
          <p:cNvSpPr>
            <a:spLocks noGrp="1"/>
          </p:cNvSpPr>
          <p:nvPr>
            <p:ph type="title"/>
          </p:nvPr>
        </p:nvSpPr>
        <p:spPr/>
        <p:txBody>
          <a:bodyPr>
            <a:normAutofit fontScale="90000"/>
          </a:bodyPr>
          <a:lstStyle/>
          <a:p>
            <a:r>
              <a:rPr lang="en-US" dirty="0" smtClean="0"/>
              <a:t>Test Case #2: Austin-Round Rock Metro,</a:t>
            </a:r>
            <a:br>
              <a:rPr lang="en-US" dirty="0" smtClean="0"/>
            </a:br>
            <a:r>
              <a:rPr lang="en-US" dirty="0" smtClean="0"/>
              <a:t>September 7</a:t>
            </a:r>
            <a:r>
              <a:rPr lang="en-US" baseline="30000" dirty="0" smtClean="0"/>
              <a:t>th</a:t>
            </a:r>
            <a:r>
              <a:rPr lang="en-US" dirty="0" smtClean="0"/>
              <a:t>, 2011</a:t>
            </a:r>
            <a:endParaRPr lang="en-US" dirty="0"/>
          </a:p>
        </p:txBody>
      </p:sp>
      <p:sp>
        <p:nvSpPr>
          <p:cNvPr id="2" name="Content Placeholder 1"/>
          <p:cNvSpPr>
            <a:spLocks noGrp="1"/>
          </p:cNvSpPr>
          <p:nvPr>
            <p:ph sz="half" idx="2"/>
          </p:nvPr>
        </p:nvSpPr>
        <p:spPr>
          <a:xfrm>
            <a:off x="5349240" y="1244601"/>
            <a:ext cx="3566160" cy="4724400"/>
          </a:xfrm>
        </p:spPr>
        <p:txBody>
          <a:bodyPr>
            <a:normAutofit/>
          </a:bodyPr>
          <a:lstStyle/>
          <a:p>
            <a:r>
              <a:rPr lang="en-US" dirty="0" smtClean="0"/>
              <a:t>Fires originated from Bastrop, TX area (just SE of Austin)</a:t>
            </a:r>
          </a:p>
          <a:p>
            <a:r>
              <a:rPr lang="en-US" dirty="0" smtClean="0"/>
              <a:t>5 day back-trajectories were used</a:t>
            </a:r>
          </a:p>
          <a:p>
            <a:r>
              <a:rPr lang="en-US" dirty="0" smtClean="0"/>
              <a:t>MDA8 Ozone = 86.5 ppbv at CAMS 614 site</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59" y="1381676"/>
            <a:ext cx="5334381" cy="4025238"/>
          </a:xfrm>
        </p:spPr>
      </p:pic>
    </p:spTree>
    <p:extLst>
      <p:ext uri="{BB962C8B-B14F-4D97-AF65-F5344CB8AC3E}">
        <p14:creationId xmlns:p14="http://schemas.microsoft.com/office/powerpoint/2010/main" val="777222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29353</TotalTime>
  <Words>1683</Words>
  <Application>Microsoft Office PowerPoint</Application>
  <PresentationFormat>On-screen Show (4:3)</PresentationFormat>
  <Paragraphs>149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STILT-ASP: A Trajectory-Based Modeling Tool for Assessing the Impacts of Biomass Burning on Air Quality</vt:lpstr>
      <vt:lpstr>Motivation</vt:lpstr>
      <vt:lpstr>Lagrangian Model Analysis of Biomass Burning Events  </vt:lpstr>
      <vt:lpstr>Stochastic Time-Inverted Lagrangian Transport (STILT) Model</vt:lpstr>
      <vt:lpstr>Aerosol Simulation Program (ASP v2.1)</vt:lpstr>
      <vt:lpstr>Current Process Flow</vt:lpstr>
      <vt:lpstr>Test Case #1: Houston Metro</vt:lpstr>
      <vt:lpstr>Results – Test Case #1</vt:lpstr>
      <vt:lpstr>Test Case #2: Austin-Round Rock Metro, September 7th, 2011</vt:lpstr>
      <vt:lpstr>Results – Test Case #2</vt:lpstr>
      <vt:lpstr>Test Case #3 – Austin/Round Rock Metro, September 8th, 2011 </vt:lpstr>
      <vt:lpstr>Results – Test Case #3</vt:lpstr>
      <vt:lpstr>Summary of Results</vt:lpstr>
      <vt:lpstr>Ongoing Improvements</vt:lpstr>
      <vt:lpstr>Acknowledgements</vt:lpstr>
    </vt:vector>
  </TitlesOfParts>
  <Company>AER,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Brodowski;Matt Alvarado</dc:creator>
  <cp:lastModifiedBy>Christopher Brodowski</cp:lastModifiedBy>
  <cp:revision>569</cp:revision>
  <cp:lastPrinted>2016-10-22T20:36:29Z</cp:lastPrinted>
  <dcterms:created xsi:type="dcterms:W3CDTF">2014-01-28T14:32:57Z</dcterms:created>
  <dcterms:modified xsi:type="dcterms:W3CDTF">2016-10-25T01:36:54Z</dcterms:modified>
</cp:coreProperties>
</file>