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1"/>
  </p:sldMasterIdLst>
  <p:notesMasterIdLst>
    <p:notesMasterId r:id="rId20"/>
  </p:notesMasterIdLst>
  <p:sldIdLst>
    <p:sldId id="256" r:id="rId2"/>
    <p:sldId id="260" r:id="rId3"/>
    <p:sldId id="257" r:id="rId4"/>
    <p:sldId id="278" r:id="rId5"/>
    <p:sldId id="267" r:id="rId6"/>
    <p:sldId id="279" r:id="rId7"/>
    <p:sldId id="262" r:id="rId8"/>
    <p:sldId id="263" r:id="rId9"/>
    <p:sldId id="272" r:id="rId10"/>
    <p:sldId id="273" r:id="rId11"/>
    <p:sldId id="261" r:id="rId12"/>
    <p:sldId id="276" r:id="rId13"/>
    <p:sldId id="277" r:id="rId14"/>
    <p:sldId id="271" r:id="rId15"/>
    <p:sldId id="275" r:id="rId16"/>
    <p:sldId id="264" r:id="rId17"/>
    <p:sldId id="280" r:id="rId18"/>
    <p:sldId id="259" r:id="rId19"/>
  </p:sldIdLst>
  <p:sldSz cx="9144000" cy="6858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56"/>
    <p:restoredTop sz="81492"/>
  </p:normalViewPr>
  <p:slideViewPr>
    <p:cSldViewPr snapToGrid="0" snapToObjects="1">
      <p:cViewPr varScale="1">
        <p:scale>
          <a:sx n="60" d="100"/>
          <a:sy n="60" d="100"/>
        </p:scale>
        <p:origin x="696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Eyth\Documents\FY17\AQMG\hemispheric%20emissions%20by%20layer_w_g_ptfir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Eyth\Documents\FY17\AQMG\hemispheric%20emissions%20by%20layer_w_g_ptfire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Point Source Layering</a:t>
            </a:r>
          </a:p>
        </c:rich>
      </c:tx>
      <c:layout>
        <c:manualLayout>
          <c:xMode val="edge"/>
          <c:yMode val="edge"/>
          <c:x val="0.32141918141061399"/>
          <c:y val="4.62962962962963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Sheet1!$F$2</c:f>
              <c:strCache>
                <c:ptCount val="1"/>
                <c:pt idx="0">
                  <c:v>Energy and Industry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Sheet1!$E$3:$E$24</c:f>
              <c:numCache>
                <c:formatCode>General</c:formatCode>
                <c:ptCount val="2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</c:numCache>
            </c:numRef>
          </c:cat>
          <c:val>
            <c:numRef>
              <c:f>Sheet1!$F$3:$F$24</c:f>
              <c:numCache>
                <c:formatCode>0.0%</c:formatCode>
                <c:ptCount val="22"/>
                <c:pt idx="0">
                  <c:v>1.1156042128633701E-2</c:v>
                </c:pt>
                <c:pt idx="1">
                  <c:v>1.08429883682079E-2</c:v>
                </c:pt>
                <c:pt idx="2">
                  <c:v>1.1223758161221399E-2</c:v>
                </c:pt>
                <c:pt idx="3">
                  <c:v>1.53733062806096E-2</c:v>
                </c:pt>
                <c:pt idx="4">
                  <c:v>4.1513197014669802E-2</c:v>
                </c:pt>
                <c:pt idx="5">
                  <c:v>4.1266159179208999E-2</c:v>
                </c:pt>
                <c:pt idx="6">
                  <c:v>5.1328040882528903E-2</c:v>
                </c:pt>
                <c:pt idx="7">
                  <c:v>9.1055031604271405E-2</c:v>
                </c:pt>
                <c:pt idx="8">
                  <c:v>0.103525745055203</c:v>
                </c:pt>
                <c:pt idx="9">
                  <c:v>0.14250716247825801</c:v>
                </c:pt>
                <c:pt idx="10">
                  <c:v>0.13375003329732199</c:v>
                </c:pt>
                <c:pt idx="11">
                  <c:v>0.111644080569725</c:v>
                </c:pt>
                <c:pt idx="12">
                  <c:v>0.11064428827228701</c:v>
                </c:pt>
                <c:pt idx="13">
                  <c:v>8.7748992413549401E-2</c:v>
                </c:pt>
                <c:pt idx="14">
                  <c:v>2.09894369014356E-2</c:v>
                </c:pt>
                <c:pt idx="15">
                  <c:v>1.5329430552229999E-2</c:v>
                </c:pt>
                <c:pt idx="16">
                  <c:v>1.0229303072719E-4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Sheet1!$G$2</c:f>
              <c:strCache>
                <c:ptCount val="1"/>
                <c:pt idx="0">
                  <c:v>Can/Mex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Sheet1!$E$3:$E$24</c:f>
              <c:numCache>
                <c:formatCode>General</c:formatCode>
                <c:ptCount val="2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</c:numCache>
            </c:numRef>
          </c:cat>
          <c:val>
            <c:numRef>
              <c:f>Sheet1!$G$3:$G$24</c:f>
              <c:numCache>
                <c:formatCode>0.0%</c:formatCode>
                <c:ptCount val="22"/>
                <c:pt idx="0">
                  <c:v>9.9094948622970205E-2</c:v>
                </c:pt>
                <c:pt idx="1">
                  <c:v>0.529544268010813</c:v>
                </c:pt>
                <c:pt idx="2">
                  <c:v>9.9358074779023905E-2</c:v>
                </c:pt>
                <c:pt idx="3">
                  <c:v>5.4423856082534E-2</c:v>
                </c:pt>
                <c:pt idx="4">
                  <c:v>3.8693309204572902E-2</c:v>
                </c:pt>
                <c:pt idx="5">
                  <c:v>3.0094295657364101E-2</c:v>
                </c:pt>
                <c:pt idx="6">
                  <c:v>2.8144622219647201E-2</c:v>
                </c:pt>
                <c:pt idx="7">
                  <c:v>2.8813983539883799E-2</c:v>
                </c:pt>
                <c:pt idx="8">
                  <c:v>2.6887612957315801E-2</c:v>
                </c:pt>
                <c:pt idx="9">
                  <c:v>2.1239782291914401E-2</c:v>
                </c:pt>
                <c:pt idx="10">
                  <c:v>1.4826632607699E-2</c:v>
                </c:pt>
                <c:pt idx="11">
                  <c:v>1.0141642054895501E-2</c:v>
                </c:pt>
                <c:pt idx="12">
                  <c:v>6.3827400947784902E-3</c:v>
                </c:pt>
                <c:pt idx="13">
                  <c:v>4.2312875700478399E-3</c:v>
                </c:pt>
                <c:pt idx="14">
                  <c:v>3.7502001272518202E-3</c:v>
                </c:pt>
                <c:pt idx="15">
                  <c:v>2.43325815859576E-3</c:v>
                </c:pt>
                <c:pt idx="16">
                  <c:v>9.936835622125341E-4</c:v>
                </c:pt>
                <c:pt idx="17">
                  <c:v>3.8504568077695199E-4</c:v>
                </c:pt>
                <c:pt idx="18">
                  <c:v>2.35937891776076E-4</c:v>
                </c:pt>
                <c:pt idx="19">
                  <c:v>1.6686480496313499E-4</c:v>
                </c:pt>
                <c:pt idx="20">
                  <c:v>1.2480322205865899E-4</c:v>
                </c:pt>
                <c:pt idx="21">
                  <c:v>3.0064238058576401E-5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Sheet1!$I$2</c:f>
              <c:strCache>
                <c:ptCount val="1"/>
                <c:pt idx="0">
                  <c:v>US EGUs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Sheet1!$E$3:$E$24</c:f>
              <c:numCache>
                <c:formatCode>General</c:formatCode>
                <c:ptCount val="2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</c:numCache>
            </c:numRef>
          </c:cat>
          <c:val>
            <c:numRef>
              <c:f>Sheet1!$I$3:$I$24</c:f>
              <c:numCache>
                <c:formatCode>0.0%</c:formatCode>
                <c:ptCount val="22"/>
                <c:pt idx="0">
                  <c:v>5.5879238259084097E-4</c:v>
                </c:pt>
                <c:pt idx="1">
                  <c:v>1.1737537692668E-3</c:v>
                </c:pt>
                <c:pt idx="2">
                  <c:v>4.0727192454287804E-3</c:v>
                </c:pt>
                <c:pt idx="3">
                  <c:v>9.5986872891810505E-3</c:v>
                </c:pt>
                <c:pt idx="4">
                  <c:v>1.95172919609761E-2</c:v>
                </c:pt>
                <c:pt idx="5">
                  <c:v>3.0709928703897701E-2</c:v>
                </c:pt>
                <c:pt idx="6">
                  <c:v>5.09862526039703E-2</c:v>
                </c:pt>
                <c:pt idx="7">
                  <c:v>6.5453635116745096E-2</c:v>
                </c:pt>
                <c:pt idx="8">
                  <c:v>8.9752288539057104E-2</c:v>
                </c:pt>
                <c:pt idx="9">
                  <c:v>0.12189821454105999</c:v>
                </c:pt>
                <c:pt idx="10">
                  <c:v>0.137558451793169</c:v>
                </c:pt>
                <c:pt idx="11">
                  <c:v>0.13497075591614699</c:v>
                </c:pt>
                <c:pt idx="12">
                  <c:v>0.118091665386741</c:v>
                </c:pt>
                <c:pt idx="13">
                  <c:v>8.4213896051415105E-2</c:v>
                </c:pt>
                <c:pt idx="14">
                  <c:v>5.3285931995865697E-2</c:v>
                </c:pt>
                <c:pt idx="15">
                  <c:v>3.1778711855877197E-2</c:v>
                </c:pt>
                <c:pt idx="16">
                  <c:v>2.0624195333878499E-2</c:v>
                </c:pt>
                <c:pt idx="17">
                  <c:v>1.12827844449823E-2</c:v>
                </c:pt>
                <c:pt idx="18">
                  <c:v>6.3836477740298499E-3</c:v>
                </c:pt>
                <c:pt idx="19">
                  <c:v>2.9015433382440399E-3</c:v>
                </c:pt>
                <c:pt idx="20">
                  <c:v>1.3585393566388001E-3</c:v>
                </c:pt>
                <c:pt idx="21">
                  <c:v>6.3731671394452499E-4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Sheet1!$J$2</c:f>
              <c:strCache>
                <c:ptCount val="1"/>
                <c:pt idx="0">
                  <c:v>US Non-EGUs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Sheet1!$E$3:$E$24</c:f>
              <c:numCache>
                <c:formatCode>General</c:formatCode>
                <c:ptCount val="2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</c:numCache>
            </c:numRef>
          </c:cat>
          <c:val>
            <c:numRef>
              <c:f>Sheet1!$J$3:$J$24</c:f>
              <c:numCache>
                <c:formatCode>0.0%</c:formatCode>
                <c:ptCount val="22"/>
                <c:pt idx="0">
                  <c:v>0.39287825232016799</c:v>
                </c:pt>
                <c:pt idx="1">
                  <c:v>0.104109274752446</c:v>
                </c:pt>
                <c:pt idx="2">
                  <c:v>0.10931790783932401</c:v>
                </c:pt>
                <c:pt idx="3">
                  <c:v>9.8685954807875897E-2</c:v>
                </c:pt>
                <c:pt idx="4">
                  <c:v>7.5621539887297695E-2</c:v>
                </c:pt>
                <c:pt idx="5">
                  <c:v>5.4634287439659E-2</c:v>
                </c:pt>
                <c:pt idx="6">
                  <c:v>4.3365460892563198E-2</c:v>
                </c:pt>
                <c:pt idx="7">
                  <c:v>3.3031558014827697E-2</c:v>
                </c:pt>
                <c:pt idx="8">
                  <c:v>2.54781002629327E-2</c:v>
                </c:pt>
                <c:pt idx="9">
                  <c:v>1.93423677420483E-2</c:v>
                </c:pt>
                <c:pt idx="10">
                  <c:v>1.3950355511846001E-2</c:v>
                </c:pt>
                <c:pt idx="11">
                  <c:v>9.6633712716453699E-3</c:v>
                </c:pt>
                <c:pt idx="12">
                  <c:v>6.35530738385742E-3</c:v>
                </c:pt>
                <c:pt idx="13">
                  <c:v>4.0361008011160198E-3</c:v>
                </c:pt>
                <c:pt idx="14">
                  <c:v>2.7730757647306298E-3</c:v>
                </c:pt>
                <c:pt idx="15">
                  <c:v>1.7889008034905601E-3</c:v>
                </c:pt>
                <c:pt idx="16">
                  <c:v>1.27793776164179E-3</c:v>
                </c:pt>
                <c:pt idx="17">
                  <c:v>8.8749685537701899E-4</c:v>
                </c:pt>
                <c:pt idx="18">
                  <c:v>6.9183701600354099E-4</c:v>
                </c:pt>
                <c:pt idx="19">
                  <c:v>1.00221366714495E-3</c:v>
                </c:pt>
                <c:pt idx="20">
                  <c:v>3.7022595163132399E-4</c:v>
                </c:pt>
                <c:pt idx="21">
                  <c:v>4.6237220372262998E-4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Sheet1!$K$2</c:f>
              <c:strCache>
                <c:ptCount val="1"/>
                <c:pt idx="0">
                  <c:v>US Oil and Gas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numRef>
              <c:f>Sheet1!$E$3:$E$24</c:f>
              <c:numCache>
                <c:formatCode>General</c:formatCode>
                <c:ptCount val="2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</c:numCache>
            </c:numRef>
          </c:cat>
          <c:val>
            <c:numRef>
              <c:f>Sheet1!$K$3:$K$24</c:f>
              <c:numCache>
                <c:formatCode>0.0%</c:formatCode>
                <c:ptCount val="22"/>
                <c:pt idx="0">
                  <c:v>0.45186911030212501</c:v>
                </c:pt>
                <c:pt idx="1">
                  <c:v>0.242166283399258</c:v>
                </c:pt>
                <c:pt idx="2">
                  <c:v>0.12871441798505101</c:v>
                </c:pt>
                <c:pt idx="3">
                  <c:v>7.0855039499352304E-2</c:v>
                </c:pt>
                <c:pt idx="4">
                  <c:v>4.1065652351913201E-2</c:v>
                </c:pt>
                <c:pt idx="5">
                  <c:v>2.3988001146644702E-2</c:v>
                </c:pt>
                <c:pt idx="6">
                  <c:v>1.4811037837919001E-2</c:v>
                </c:pt>
                <c:pt idx="7">
                  <c:v>9.6434297461585692E-3</c:v>
                </c:pt>
                <c:pt idx="8">
                  <c:v>6.5350705542926704E-3</c:v>
                </c:pt>
                <c:pt idx="9">
                  <c:v>3.5702537950742701E-3</c:v>
                </c:pt>
                <c:pt idx="10">
                  <c:v>2.2086367383790501E-3</c:v>
                </c:pt>
                <c:pt idx="11">
                  <c:v>1.4652285059629799E-3</c:v>
                </c:pt>
                <c:pt idx="12">
                  <c:v>1.0826177372509399E-3</c:v>
                </c:pt>
                <c:pt idx="13">
                  <c:v>8.16124440223608E-4</c:v>
                </c:pt>
                <c:pt idx="14">
                  <c:v>5.4804060043303301E-4</c:v>
                </c:pt>
                <c:pt idx="15">
                  <c:v>3.4588261537262497E-4</c:v>
                </c:pt>
                <c:pt idx="16">
                  <c:v>1.82370198064435E-4</c:v>
                </c:pt>
                <c:pt idx="17">
                  <c:v>6.8777366678591701E-5</c:v>
                </c:pt>
                <c:pt idx="18">
                  <c:v>3.1436967306672501E-5</c:v>
                </c:pt>
                <c:pt idx="19">
                  <c:v>1.6229159303239E-5</c:v>
                </c:pt>
                <c:pt idx="20">
                  <c:v>8.1798757543138301E-6</c:v>
                </c:pt>
                <c:pt idx="21">
                  <c:v>3.97026019528078E-6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5010040"/>
        <c:axId val="196047768"/>
      </c:lineChart>
      <c:catAx>
        <c:axId val="195010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6047768"/>
        <c:crosses val="autoZero"/>
        <c:auto val="1"/>
        <c:lblAlgn val="ctr"/>
        <c:lblOffset val="100"/>
        <c:noMultiLvlLbl val="0"/>
      </c:catAx>
      <c:valAx>
        <c:axId val="196047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50100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aseline="0"/>
              <a:t>Aircraft Layering</a:t>
            </a:r>
          </a:p>
        </c:rich>
      </c:tx>
      <c:layout>
        <c:manualLayout>
          <c:xMode val="edge"/>
          <c:yMode val="edge"/>
          <c:x val="0.270949612403101"/>
          <c:y val="5.782355771200829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Climbing and Descent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Sheet1!$A$3:$A$42</c:f>
              <c:numCache>
                <c:formatCode>General</c:formatCode>
                <c:ptCount val="4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</c:numCache>
            </c:numRef>
          </c:cat>
          <c:val>
            <c:numRef>
              <c:f>Sheet1!$B$3:$B$42</c:f>
              <c:numCache>
                <c:formatCode>0.0%</c:formatCode>
                <c:ptCount val="4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9.0067394349990695E-3</c:v>
                </c:pt>
                <c:pt idx="15">
                  <c:v>5.4335163223714698E-2</c:v>
                </c:pt>
                <c:pt idx="16">
                  <c:v>5.5287201020807197E-2</c:v>
                </c:pt>
                <c:pt idx="17">
                  <c:v>5.5388309082470701E-2</c:v>
                </c:pt>
                <c:pt idx="18">
                  <c:v>5.5255696784268199E-2</c:v>
                </c:pt>
                <c:pt idx="19">
                  <c:v>5.6053881913995497E-2</c:v>
                </c:pt>
                <c:pt idx="20">
                  <c:v>5.63382938685595E-2</c:v>
                </c:pt>
                <c:pt idx="21">
                  <c:v>5.6225639143417099E-2</c:v>
                </c:pt>
                <c:pt idx="22">
                  <c:v>5.6161717680954903E-2</c:v>
                </c:pt>
                <c:pt idx="23">
                  <c:v>5.6128823625492999E-2</c:v>
                </c:pt>
                <c:pt idx="24">
                  <c:v>5.6078877917010703E-2</c:v>
                </c:pt>
                <c:pt idx="25">
                  <c:v>5.5968110530956398E-2</c:v>
                </c:pt>
                <c:pt idx="26">
                  <c:v>5.5919547742493698E-2</c:v>
                </c:pt>
                <c:pt idx="27">
                  <c:v>5.5892176850315098E-2</c:v>
                </c:pt>
                <c:pt idx="28">
                  <c:v>5.58182272264275E-2</c:v>
                </c:pt>
                <c:pt idx="29">
                  <c:v>5.6422189114497902E-2</c:v>
                </c:pt>
                <c:pt idx="30">
                  <c:v>5.6295080891566103E-2</c:v>
                </c:pt>
                <c:pt idx="31">
                  <c:v>5.6167437088149801E-2</c:v>
                </c:pt>
                <c:pt idx="32">
                  <c:v>3.8119833819306503E-2</c:v>
                </c:pt>
                <c:pt idx="33">
                  <c:v>3.1284474557056199E-3</c:v>
                </c:pt>
                <c:pt idx="34">
                  <c:v>8.6118691751325998E-6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Sheet1!$C$2</c:f>
              <c:strCache>
                <c:ptCount val="1"/>
                <c:pt idx="0">
                  <c:v>Cruising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Sheet1!$A$3:$A$42</c:f>
              <c:numCache>
                <c:formatCode>General</c:formatCode>
                <c:ptCount val="4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</c:numCache>
            </c:numRef>
          </c:cat>
          <c:val>
            <c:numRef>
              <c:f>Sheet1!$C$3:$C$42</c:f>
              <c:numCache>
                <c:formatCode>0.0%</c:formatCode>
                <c:ptCount val="4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6.13834012945546E-2</c:v>
                </c:pt>
                <c:pt idx="33">
                  <c:v>0.18851896476954</c:v>
                </c:pt>
                <c:pt idx="34">
                  <c:v>0.201461994519611</c:v>
                </c:pt>
                <c:pt idx="35">
                  <c:v>0.20239573303792199</c:v>
                </c:pt>
                <c:pt idx="36">
                  <c:v>0.20479462234787499</c:v>
                </c:pt>
                <c:pt idx="37">
                  <c:v>0.13218091214421199</c:v>
                </c:pt>
                <c:pt idx="38">
                  <c:v>8.3127103819062992E-3</c:v>
                </c:pt>
                <c:pt idx="39">
                  <c:v>7.7844089725732902E-4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Sheet1!$D$2</c:f>
              <c:strCache>
                <c:ptCount val="1"/>
                <c:pt idx="0">
                  <c:v>Landing and Takeoff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Sheet1!$A$3:$A$42</c:f>
              <c:numCache>
                <c:formatCode>General</c:formatCode>
                <c:ptCount val="4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</c:numCache>
            </c:numRef>
          </c:cat>
          <c:val>
            <c:numRef>
              <c:f>Sheet1!$D$3:$D$42</c:f>
              <c:numCache>
                <c:formatCode>0.0%</c:formatCode>
                <c:ptCount val="40"/>
                <c:pt idx="0">
                  <c:v>6.9131724296103397E-2</c:v>
                </c:pt>
                <c:pt idx="1">
                  <c:v>6.7148623854560996E-2</c:v>
                </c:pt>
                <c:pt idx="2">
                  <c:v>6.9803510406461503E-2</c:v>
                </c:pt>
                <c:pt idx="3">
                  <c:v>6.7581922541235101E-2</c:v>
                </c:pt>
                <c:pt idx="4">
                  <c:v>6.7617060374947704E-2</c:v>
                </c:pt>
                <c:pt idx="5">
                  <c:v>6.7320714757704306E-2</c:v>
                </c:pt>
                <c:pt idx="6">
                  <c:v>6.7130439837100001E-2</c:v>
                </c:pt>
                <c:pt idx="7">
                  <c:v>6.6770421710068695E-2</c:v>
                </c:pt>
                <c:pt idx="8">
                  <c:v>6.7465809957701198E-2</c:v>
                </c:pt>
                <c:pt idx="9">
                  <c:v>6.7488565687231494E-2</c:v>
                </c:pt>
                <c:pt idx="10">
                  <c:v>6.6633736279050795E-2</c:v>
                </c:pt>
                <c:pt idx="11">
                  <c:v>6.7152385826936903E-2</c:v>
                </c:pt>
                <c:pt idx="12">
                  <c:v>6.6522677791951396E-2</c:v>
                </c:pt>
                <c:pt idx="13">
                  <c:v>6.6731431838770505E-2</c:v>
                </c:pt>
                <c:pt idx="14">
                  <c:v>5.4301479624976397E-2</c:v>
                </c:pt>
                <c:pt idx="15">
                  <c:v>1.19955404068333E-3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5854560"/>
        <c:axId val="195854944"/>
      </c:lineChart>
      <c:catAx>
        <c:axId val="195854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5854944"/>
        <c:crosses val="autoZero"/>
        <c:auto val="1"/>
        <c:lblAlgn val="ctr"/>
        <c:lblOffset val="100"/>
        <c:noMultiLvlLbl val="0"/>
      </c:catAx>
      <c:valAx>
        <c:axId val="195854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58545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B33746-D5A1-024E-BD4B-7C639E791B87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1A5EC7-016D-504D-912F-5D75CBC26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08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is SMOKE simple way</a:t>
            </a:r>
          </a:p>
          <a:p>
            <a:r>
              <a:rPr lang="en-US" dirty="0" smtClean="0"/>
              <a:t>Not a model like air quality models but a</a:t>
            </a:r>
            <a:r>
              <a:rPr lang="en-US" baseline="0" dirty="0" smtClean="0"/>
              <a:t> processor to convert monthly/annual county-level inventory pollutants to air quality modeling needs</a:t>
            </a:r>
          </a:p>
          <a:p>
            <a:r>
              <a:rPr lang="en-US" baseline="0" dirty="0" err="1" smtClean="0"/>
              <a:t>Histroy</a:t>
            </a:r>
            <a:r>
              <a:rPr lang="en-US" baseline="0" dirty="0" smtClean="0"/>
              <a:t> of SMOKE system and inventory data evolution </a:t>
            </a:r>
            <a:r>
              <a:rPr lang="mr-IN" baseline="0" dirty="0" smtClean="0"/>
              <a:t>…</a:t>
            </a:r>
            <a:r>
              <a:rPr lang="en-US" baseline="0" dirty="0" smtClean="0"/>
              <a:t> does not fit into a single pathway like area, mobile, point and biogenic</a:t>
            </a:r>
          </a:p>
          <a:p>
            <a:r>
              <a:rPr lang="en-US" baseline="0" dirty="0" smtClean="0"/>
              <a:t>New way of thinking to process them and meets the need of air quality model with the </a:t>
            </a:r>
            <a:r>
              <a:rPr lang="en-US" baseline="0" dirty="0" err="1" smtClean="0"/>
              <a:t>countious</a:t>
            </a:r>
            <a:r>
              <a:rPr lang="en-US" baseline="0" dirty="0" smtClean="0"/>
              <a:t> support from inventory group in OAQPS  at EPA</a:t>
            </a:r>
          </a:p>
          <a:p>
            <a:r>
              <a:rPr lang="en-US" baseline="0" dirty="0" smtClean="0"/>
              <a:t>Over the last 11 years, I have </a:t>
            </a:r>
            <a:r>
              <a:rPr lang="en-US" baseline="0" dirty="0" err="1" smtClean="0"/>
              <a:t>mada</a:t>
            </a:r>
            <a:r>
              <a:rPr lang="en-US" baseline="0" dirty="0" smtClean="0"/>
              <a:t> a few </a:t>
            </a:r>
            <a:r>
              <a:rPr lang="en-US" baseline="0" dirty="0" err="1" smtClean="0"/>
              <a:t>siginifcant</a:t>
            </a:r>
            <a:r>
              <a:rPr lang="en-US" baseline="0" dirty="0" smtClean="0"/>
              <a:t> updates</a:t>
            </a:r>
            <a:r>
              <a:rPr lang="mr-IN" baseline="0" dirty="0" smtClean="0"/>
              <a:t>…</a:t>
            </a:r>
            <a:r>
              <a:rPr lang="en-US" baseline="0" dirty="0" smtClean="0"/>
              <a:t>like SMOKE-MOVES integration tool in 2010. Now we are making another move forward movement to the </a:t>
            </a:r>
            <a:r>
              <a:rPr lang="en-US" baseline="0" smtClean="0"/>
              <a:t>future to meet </a:t>
            </a:r>
            <a:r>
              <a:rPr lang="en-US" baseline="0" dirty="0" smtClean="0"/>
              <a:t>the needs of global air quality modeling community.</a:t>
            </a:r>
          </a:p>
          <a:p>
            <a:r>
              <a:rPr lang="en-US" baseline="0" dirty="0" smtClean="0"/>
              <a:t>2013 CARB also wants us to update the system to meet their CARB modeling system and developing the one integrated system without many </a:t>
            </a:r>
            <a:r>
              <a:rPr lang="en-US" baseline="0" dirty="0" err="1" smtClean="0"/>
              <a:t>sysytem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1A5EC7-016D-504D-912F-5D75CBC2601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5889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Treat individual</a:t>
            </a:r>
            <a:r>
              <a:rPr lang="en-US" baseline="0" dirty="0" smtClean="0"/>
              <a:t> grid cell as a single source</a:t>
            </a:r>
          </a:p>
          <a:p>
            <a:r>
              <a:rPr lang="en-US" baseline="0" dirty="0" smtClean="0"/>
              <a:t>There are </a:t>
            </a:r>
          </a:p>
          <a:p>
            <a:r>
              <a:rPr lang="en-US" baseline="0" dirty="0" smtClean="0"/>
              <a:t>Processing more than one sectors at a time as long as they are listed in this ARINV </a:t>
            </a:r>
            <a:r>
              <a:rPr lang="en-US" baseline="0" dirty="0" err="1" smtClean="0"/>
              <a:t>Smkinven</a:t>
            </a:r>
            <a:r>
              <a:rPr lang="en-US" baseline="0" dirty="0" smtClean="0"/>
              <a:t> list input file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1A5EC7-016D-504D-912F-5D75CBC2601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2189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Explain about the </a:t>
            </a:r>
            <a:r>
              <a:rPr lang="en-US" dirty="0" err="1" smtClean="0"/>
              <a:t>limitatin</a:t>
            </a:r>
            <a:r>
              <a:rPr lang="en-US" dirty="0" smtClean="0"/>
              <a:t> of gridded</a:t>
            </a:r>
            <a:r>
              <a:rPr lang="en-US" baseline="0" dirty="0" smtClean="0"/>
              <a:t> inventory processing. Emission by grid cell can be assigned to a single chemical speciation,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1A5EC7-016D-504D-912F-5D75CBC2601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856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0" y="687197"/>
            <a:ext cx="7773338" cy="87868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1708220"/>
            <a:ext cx="7772870" cy="451170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89996" y="6312023"/>
            <a:ext cx="2057400" cy="3651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10/25/2016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72536" y="6312023"/>
            <a:ext cx="573161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10/25/2016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266700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9"/>
            <a:ext cx="7773338" cy="8786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1678075"/>
            <a:ext cx="7773339" cy="44530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631031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10/25/2016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6312024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The 15</a:t>
            </a:r>
            <a:r>
              <a:rPr lang="en-US" baseline="30000" dirty="0" smtClean="0"/>
              <a:t>th</a:t>
            </a:r>
            <a:r>
              <a:rPr lang="en-US" dirty="0" smtClean="0"/>
              <a:t> CMAS Conference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6310312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7938" y="0"/>
            <a:ext cx="9144000" cy="533400"/>
          </a:xfrm>
          <a:prstGeom prst="rect">
            <a:avLst/>
          </a:prstGeom>
          <a:solidFill>
            <a:srgbClr val="78D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1" name="Picture 8" descr="UNC_IFE_542blue.jpg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6624" cy="567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0911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none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airqualitymodeling.org/cmaqwiki/index.php?title=SMOKE-NEI-Platform6.3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3861" y="1258647"/>
            <a:ext cx="7830741" cy="1721222"/>
          </a:xfrm>
        </p:spPr>
        <p:txBody>
          <a:bodyPr>
            <a:normAutofit/>
          </a:bodyPr>
          <a:lstStyle/>
          <a:p>
            <a:r>
              <a:rPr lang="en-US" b="1" cap="none" dirty="0" smtClean="0"/>
              <a:t>Recent SMOKE v4.0</a:t>
            </a:r>
            <a:br>
              <a:rPr lang="en-US" b="1" cap="none" dirty="0" smtClean="0"/>
            </a:br>
            <a:r>
              <a:rPr lang="en-US" b="1" cap="none" dirty="0" smtClean="0"/>
              <a:t>Enhancements and More</a:t>
            </a:r>
            <a:endParaRPr lang="en-US" b="1" cap="non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3650" y="3215865"/>
            <a:ext cx="7910952" cy="2891021"/>
          </a:xfrm>
        </p:spPr>
        <p:txBody>
          <a:bodyPr>
            <a:noAutofit/>
          </a:bodyPr>
          <a:lstStyle/>
          <a:p>
            <a:r>
              <a:rPr lang="en-US" sz="1800" b="1" dirty="0"/>
              <a:t>B.H. </a:t>
            </a:r>
            <a:r>
              <a:rPr lang="en-US" sz="1800" b="1" dirty="0" smtClean="0"/>
              <a:t>Baek, Catherine </a:t>
            </a:r>
            <a:r>
              <a:rPr lang="en-US" sz="1800" b="1" dirty="0" err="1" smtClean="0"/>
              <a:t>Seppanen</a:t>
            </a:r>
            <a:r>
              <a:rPr lang="en-US" sz="1800" b="1" dirty="0" smtClean="0"/>
              <a:t>, Zachariah Adelman, Carlie Coats</a:t>
            </a:r>
            <a:endParaRPr lang="en-US" sz="1600" b="1" dirty="0"/>
          </a:p>
          <a:p>
            <a:pPr>
              <a:lnSpc>
                <a:spcPct val="100000"/>
              </a:lnSpc>
            </a:pPr>
            <a:r>
              <a:rPr lang="en-US" sz="1600" dirty="0"/>
              <a:t>UNC at Chapel </a:t>
            </a:r>
            <a:r>
              <a:rPr lang="en-US" sz="1600" dirty="0" smtClean="0"/>
              <a:t>Hill</a:t>
            </a:r>
            <a:endParaRPr lang="en-US" sz="800" dirty="0"/>
          </a:p>
          <a:p>
            <a:pPr>
              <a:lnSpc>
                <a:spcPct val="200000"/>
              </a:lnSpc>
            </a:pPr>
            <a:r>
              <a:rPr lang="en-US" sz="1800" b="1" dirty="0"/>
              <a:t>Alison </a:t>
            </a:r>
            <a:r>
              <a:rPr lang="en-US" sz="1800" b="1" dirty="0" err="1"/>
              <a:t>Eyth</a:t>
            </a:r>
            <a:r>
              <a:rPr lang="en-US" sz="1800" b="1" dirty="0"/>
              <a:t>, Madeleine </a:t>
            </a:r>
            <a:r>
              <a:rPr lang="en-US" sz="1800" b="1" dirty="0" smtClean="0"/>
              <a:t>Strum, Jeffrey </a:t>
            </a:r>
            <a:r>
              <a:rPr lang="en-US" sz="1800" b="1" dirty="0" err="1" smtClean="0"/>
              <a:t>Vukovich</a:t>
            </a:r>
            <a:endParaRPr lang="en-US" sz="1600" b="1" dirty="0"/>
          </a:p>
          <a:p>
            <a:pPr>
              <a:lnSpc>
                <a:spcPct val="100000"/>
              </a:lnSpc>
            </a:pPr>
            <a:r>
              <a:rPr lang="en-US" sz="1800" dirty="0" smtClean="0"/>
              <a:t>U.S. EPA</a:t>
            </a:r>
            <a:endParaRPr lang="en-US" sz="400" dirty="0"/>
          </a:p>
          <a:p>
            <a:pPr>
              <a:lnSpc>
                <a:spcPct val="200000"/>
              </a:lnSpc>
            </a:pPr>
            <a:r>
              <a:rPr lang="en-US" sz="1800" b="1" dirty="0"/>
              <a:t>Vernon Hughes and Leonardo Ramirez</a:t>
            </a:r>
          </a:p>
          <a:p>
            <a:pPr>
              <a:lnSpc>
                <a:spcPct val="100000"/>
              </a:lnSpc>
            </a:pPr>
            <a:r>
              <a:rPr lang="en-US" sz="1600" dirty="0"/>
              <a:t>California Air Resource Board (CARB)</a:t>
            </a:r>
          </a:p>
        </p:txBody>
      </p:sp>
    </p:spTree>
    <p:extLst>
      <p:ext uri="{BB962C8B-B14F-4D97-AF65-F5344CB8AC3E}">
        <p14:creationId xmlns:p14="http://schemas.microsoft.com/office/powerpoint/2010/main" val="160416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525" y="616360"/>
            <a:ext cx="7773338" cy="87868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SMOKE v4.0 for Hemispheric Modeling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27665" y="1495046"/>
            <a:ext cx="7985335" cy="4988416"/>
          </a:xfrm>
        </p:spPr>
        <p:txBody>
          <a:bodyPr>
            <a:normAutofit/>
          </a:bodyPr>
          <a:lstStyle/>
          <a:p>
            <a:r>
              <a:rPr lang="en-US" b="1" dirty="0" err="1" smtClean="0"/>
              <a:t>Grdmat</a:t>
            </a:r>
            <a:r>
              <a:rPr lang="en-US" b="1" dirty="0" smtClean="0"/>
              <a:t> </a:t>
            </a:r>
            <a:r>
              <a:rPr lang="en-US" dirty="0" smtClean="0"/>
              <a:t>Updates</a:t>
            </a:r>
            <a:r>
              <a:rPr lang="en-US" dirty="0"/>
              <a:t> </a:t>
            </a:r>
            <a:r>
              <a:rPr lang="en-US" dirty="0" smtClean="0"/>
              <a:t>to </a:t>
            </a:r>
            <a:r>
              <a:rPr lang="en-US" dirty="0" err="1" smtClean="0"/>
              <a:t>regrid</a:t>
            </a:r>
            <a:r>
              <a:rPr lang="en-US" dirty="0"/>
              <a:t> </a:t>
            </a:r>
            <a:r>
              <a:rPr lang="en-US" dirty="0" smtClean="0"/>
              <a:t>the </a:t>
            </a:r>
            <a:r>
              <a:rPr lang="en-US" dirty="0" err="1" smtClean="0"/>
              <a:t>pregridded</a:t>
            </a:r>
            <a:r>
              <a:rPr lang="en-US" dirty="0" smtClean="0"/>
              <a:t> emissions into the output modeling domain without any spatial surrogate.</a:t>
            </a:r>
          </a:p>
          <a:p>
            <a:pPr lvl="1"/>
            <a:r>
              <a:rPr lang="en-US" sz="2000" dirty="0" smtClean="0"/>
              <a:t>Built a new function to disaggregate the grid cell into multiple point and the </a:t>
            </a:r>
            <a:r>
              <a:rPr lang="en-US" sz="2000" dirty="0" err="1" smtClean="0"/>
              <a:t>regrid</a:t>
            </a:r>
            <a:r>
              <a:rPr lang="en-US" sz="2000" dirty="0" smtClean="0"/>
              <a:t> them into the new modeling domain.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3650512" y="3680241"/>
            <a:ext cx="1401440" cy="1338859"/>
            <a:chOff x="4923160" y="2907806"/>
            <a:chExt cx="2005792" cy="1783853"/>
          </a:xfrm>
        </p:grpSpPr>
        <p:sp>
          <p:nvSpPr>
            <p:cNvPr id="6" name="Rectangle 5"/>
            <p:cNvSpPr/>
            <p:nvPr/>
          </p:nvSpPr>
          <p:spPr>
            <a:xfrm>
              <a:off x="5592632" y="4098388"/>
              <a:ext cx="669472" cy="59327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923160" y="4098388"/>
              <a:ext cx="669472" cy="59327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923160" y="3505117"/>
              <a:ext cx="669472" cy="59327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592632" y="3505117"/>
              <a:ext cx="669472" cy="59327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5849904" y="3706414"/>
              <a:ext cx="149679" cy="15512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5183056" y="3724189"/>
              <a:ext cx="149679" cy="15512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5849903" y="4317461"/>
              <a:ext cx="149679" cy="15512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5183056" y="4317461"/>
              <a:ext cx="149679" cy="15512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923160" y="2907806"/>
              <a:ext cx="669472" cy="59327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259480" y="3505115"/>
              <a:ext cx="669472" cy="59327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5592632" y="2911846"/>
              <a:ext cx="669472" cy="59327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6259480" y="4098387"/>
              <a:ext cx="669472" cy="59327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6259480" y="2911846"/>
              <a:ext cx="669472" cy="59327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516751" y="4300464"/>
              <a:ext cx="149679" cy="15512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6516751" y="3724189"/>
              <a:ext cx="149679" cy="15512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5847279" y="3120053"/>
              <a:ext cx="149679" cy="15512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5183056" y="3126880"/>
              <a:ext cx="149679" cy="15512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6516751" y="3136291"/>
              <a:ext cx="149679" cy="15512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3605934" y="3714070"/>
            <a:ext cx="1659698" cy="1442622"/>
            <a:chOff x="3605934" y="3714070"/>
            <a:chExt cx="1659698" cy="1442622"/>
          </a:xfrm>
        </p:grpSpPr>
        <p:sp>
          <p:nvSpPr>
            <p:cNvPr id="42" name="Rectangle 41"/>
            <p:cNvSpPr/>
            <p:nvPr/>
          </p:nvSpPr>
          <p:spPr>
            <a:xfrm>
              <a:off x="3605934" y="3714070"/>
              <a:ext cx="914400" cy="9144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  <a:scene3d>
              <a:camera prst="orthographicFront">
                <a:rot lat="0" lon="0" rev="19499999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351232" y="4242292"/>
              <a:ext cx="914400" cy="9144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  <a:scene3d>
              <a:camera prst="orthographicFront">
                <a:rot lat="0" lon="0" rev="19499999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5" name="Content Placeholder 2"/>
          <p:cNvSpPr txBox="1">
            <a:spLocks/>
          </p:cNvSpPr>
          <p:nvPr/>
        </p:nvSpPr>
        <p:spPr>
          <a:xfrm>
            <a:off x="527665" y="5446224"/>
            <a:ext cx="7985335" cy="1482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err="1" smtClean="0"/>
              <a:t>Spcmat</a:t>
            </a:r>
            <a:r>
              <a:rPr lang="en-US" b="1" dirty="0" smtClean="0"/>
              <a:t> </a:t>
            </a:r>
            <a:r>
              <a:rPr lang="en-US" sz="1800" dirty="0" smtClean="0"/>
              <a:t>used to assign a single chemical speciation profile by grid cell</a:t>
            </a:r>
            <a:endParaRPr lang="en-US" sz="1800" b="1" dirty="0" smtClean="0"/>
          </a:p>
          <a:p>
            <a:r>
              <a:rPr lang="en-US" b="1" dirty="0" err="1" smtClean="0"/>
              <a:t>Cntlmat</a:t>
            </a:r>
            <a:r>
              <a:rPr lang="en-US" b="1" dirty="0" smtClean="0"/>
              <a:t> </a:t>
            </a:r>
            <a:r>
              <a:rPr lang="en-US" sz="1800" dirty="0" smtClean="0"/>
              <a:t>used to zero-out US emissions by Country-level</a:t>
            </a:r>
            <a:endParaRPr lang="en-US" sz="1400" dirty="0" smtClean="0"/>
          </a:p>
        </p:txBody>
      </p:sp>
      <p:sp>
        <p:nvSpPr>
          <p:cNvPr id="46" name="Rectangle 45"/>
          <p:cNvSpPr/>
          <p:nvPr/>
        </p:nvSpPr>
        <p:spPr>
          <a:xfrm>
            <a:off x="3646518" y="3678427"/>
            <a:ext cx="1405434" cy="133885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493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5" grpId="0"/>
      <p:bldP spid="4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of Gridded HTAP Emissions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798" y="1471551"/>
            <a:ext cx="7772870" cy="4511709"/>
          </a:xfrm>
        </p:spPr>
        <p:txBody>
          <a:bodyPr/>
          <a:lstStyle/>
          <a:p>
            <a:endParaRPr lang="en-US" sz="1800" dirty="0"/>
          </a:p>
          <a:p>
            <a:endParaRPr lang="en-US" dirty="0"/>
          </a:p>
        </p:txBody>
      </p:sp>
      <p:pic>
        <p:nvPicPr>
          <p:cNvPr id="6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891" y="1346116"/>
            <a:ext cx="7400215" cy="551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117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444228" y="1544094"/>
            <a:ext cx="8229600" cy="5531620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EPA’s Hemispheric Emissions created for 44 layers (from J. Xing: 2015)</a:t>
            </a:r>
          </a:p>
          <a:p>
            <a:pPr lvl="1"/>
            <a:r>
              <a:rPr lang="en-US" dirty="0" smtClean="0"/>
              <a:t>Layer 1 median at 10m, and layer 44 at 18,200m</a:t>
            </a:r>
          </a:p>
          <a:p>
            <a:r>
              <a:rPr lang="en-US" dirty="0" smtClean="0"/>
              <a:t>HTAP emissions</a:t>
            </a:r>
          </a:p>
          <a:p>
            <a:pPr lvl="1"/>
            <a:r>
              <a:rPr lang="en-US" sz="1700" dirty="0" smtClean="0"/>
              <a:t>Use SMOKE program </a:t>
            </a:r>
            <a:r>
              <a:rPr lang="en-US" sz="1700" b="1" dirty="0" err="1" smtClean="0"/>
              <a:t>Layalloc</a:t>
            </a:r>
            <a:r>
              <a:rPr lang="en-US" sz="1700" dirty="0" smtClean="0"/>
              <a:t> to put emissions at specific height ranges</a:t>
            </a:r>
          </a:p>
          <a:p>
            <a:pPr lvl="1"/>
            <a:r>
              <a:rPr lang="en-US" sz="1700" dirty="0" smtClean="0"/>
              <a:t>Aircraft emissions split into landing and takeoff (layers 1-15), climbing and descent (16-33), and cruising (34-38)</a:t>
            </a:r>
          </a:p>
          <a:p>
            <a:pPr lvl="1"/>
            <a:r>
              <a:rPr lang="en-US" sz="1700" dirty="0" smtClean="0"/>
              <a:t>Layering needs to be run every day because layer heights change by cell and by hour</a:t>
            </a:r>
          </a:p>
          <a:p>
            <a:pPr lvl="1"/>
            <a:endParaRPr lang="en-US" sz="900" dirty="0" smtClean="0"/>
          </a:p>
          <a:p>
            <a:r>
              <a:rPr lang="en-US" sz="2100" b="1" dirty="0" err="1" smtClean="0"/>
              <a:t>LayAlloc</a:t>
            </a:r>
            <a:r>
              <a:rPr lang="en-US" sz="2100" b="1" dirty="0" smtClean="0"/>
              <a:t> </a:t>
            </a:r>
            <a:r>
              <a:rPr lang="en-US" sz="2100" dirty="0"/>
              <a:t>Program</a:t>
            </a:r>
            <a:r>
              <a:rPr lang="en-US" sz="2100" b="1" dirty="0"/>
              <a:t>: </a:t>
            </a:r>
            <a:r>
              <a:rPr lang="en-US" sz="2100" dirty="0" smtClean="0"/>
              <a:t>Vertically </a:t>
            </a:r>
            <a:r>
              <a:rPr lang="en-US" sz="2100" dirty="0"/>
              <a:t>redistributing the 2D gridded </a:t>
            </a:r>
            <a:r>
              <a:rPr lang="en-US" sz="2100" dirty="0" smtClean="0"/>
              <a:t>emissions into 3D</a:t>
            </a:r>
            <a:endParaRPr lang="en-US" sz="2100" dirty="0"/>
          </a:p>
          <a:p>
            <a:pPr marL="457200" lvl="1" indent="0">
              <a:buNone/>
            </a:pPr>
            <a:r>
              <a:rPr lang="mr-IN" sz="1300" b="1" dirty="0"/>
              <a:t>LAYER_FRACTION</a:t>
            </a:r>
            <a:r>
              <a:rPr lang="en-US" sz="1300" b="1" dirty="0"/>
              <a:t>:</a:t>
            </a:r>
            <a:r>
              <a:rPr lang="mr-IN" sz="1300" dirty="0"/>
              <a:t> </a:t>
            </a:r>
            <a:r>
              <a:rPr lang="en-US" sz="1300" dirty="0"/>
              <a:t>Layer Allocation I</a:t>
            </a:r>
            <a:r>
              <a:rPr lang="mr-IN" sz="1300" dirty="0" err="1"/>
              <a:t>nput</a:t>
            </a:r>
            <a:r>
              <a:rPr lang="mr-IN" sz="1300" dirty="0"/>
              <a:t> </a:t>
            </a:r>
            <a:r>
              <a:rPr lang="mr-IN" sz="1300" dirty="0" err="1"/>
              <a:t>File</a:t>
            </a:r>
            <a:endParaRPr lang="mr-IN" sz="1300" dirty="0"/>
          </a:p>
          <a:p>
            <a:pPr marL="457200" lvl="1" indent="0">
              <a:buNone/>
            </a:pPr>
            <a:r>
              <a:rPr lang="mr-IN" sz="1300" dirty="0"/>
              <a:t>=======================================================================</a:t>
            </a:r>
          </a:p>
          <a:p>
            <a:pPr marL="457200" lvl="1" indent="0">
              <a:buNone/>
            </a:pPr>
            <a:r>
              <a:rPr lang="mr-IN" sz="1300" b="1" dirty="0" err="1"/>
              <a:t>No</a:t>
            </a:r>
            <a:r>
              <a:rPr lang="mr-IN" sz="1300" b="1" dirty="0"/>
              <a:t>., </a:t>
            </a:r>
            <a:r>
              <a:rPr lang="mr-IN" sz="1300" b="1" dirty="0" err="1"/>
              <a:t>Bottom</a:t>
            </a:r>
            <a:r>
              <a:rPr lang="mr-IN" sz="1300" b="1" dirty="0"/>
              <a:t> </a:t>
            </a:r>
            <a:r>
              <a:rPr lang="mr-IN" sz="1300" b="1" dirty="0" err="1"/>
              <a:t>Ht</a:t>
            </a:r>
            <a:r>
              <a:rPr lang="mr-IN" sz="1300" b="1" dirty="0"/>
              <a:t>(</a:t>
            </a:r>
            <a:r>
              <a:rPr lang="mr-IN" sz="1300" b="1" dirty="0" err="1"/>
              <a:t>m</a:t>
            </a:r>
            <a:r>
              <a:rPr lang="mr-IN" sz="1300" b="1" dirty="0"/>
              <a:t>), Top </a:t>
            </a:r>
            <a:r>
              <a:rPr lang="mr-IN" sz="1300" b="1" dirty="0" err="1"/>
              <a:t>Ht</a:t>
            </a:r>
            <a:r>
              <a:rPr lang="mr-IN" sz="1300" b="1" dirty="0"/>
              <a:t>(</a:t>
            </a:r>
            <a:r>
              <a:rPr lang="mr-IN" sz="1300" b="1" dirty="0" err="1"/>
              <a:t>m</a:t>
            </a:r>
            <a:r>
              <a:rPr lang="mr-IN" sz="1300" b="1" dirty="0"/>
              <a:t>), </a:t>
            </a:r>
            <a:r>
              <a:rPr lang="mr-IN" sz="1300" b="1" dirty="0" err="1"/>
              <a:t>Fraction</a:t>
            </a:r>
            <a:r>
              <a:rPr lang="mr-IN" sz="1300" b="1" dirty="0"/>
              <a:t/>
            </a:r>
            <a:br>
              <a:rPr lang="mr-IN" sz="1300" b="1" dirty="0"/>
            </a:br>
            <a:r>
              <a:rPr lang="mr-IN" sz="1300" b="1" dirty="0"/>
              <a:t>1,         0,        100,        0.60</a:t>
            </a:r>
            <a:br>
              <a:rPr lang="mr-IN" sz="1300" b="1" dirty="0"/>
            </a:br>
            <a:r>
              <a:rPr lang="mr-IN" sz="1300" b="1" dirty="0"/>
              <a:t>2,       100,        200,        0.20</a:t>
            </a:r>
            <a:br>
              <a:rPr lang="mr-IN" sz="1300" b="1" dirty="0"/>
            </a:br>
            <a:r>
              <a:rPr lang="mr-IN" sz="1300" b="1" dirty="0"/>
              <a:t>3,       200,        400,        0.10</a:t>
            </a:r>
            <a:br>
              <a:rPr lang="mr-IN" sz="1300" b="1" dirty="0"/>
            </a:br>
            <a:r>
              <a:rPr lang="mr-IN" sz="1300" b="1" dirty="0"/>
              <a:t>4,       400,        600,        0.07</a:t>
            </a:r>
            <a:br>
              <a:rPr lang="mr-IN" sz="1300" b="1" dirty="0"/>
            </a:br>
            <a:r>
              <a:rPr lang="mr-IN" sz="1300" b="1" dirty="0"/>
              <a:t>5,       600,       1000,        0.03</a:t>
            </a:r>
            <a:endParaRPr lang="mr-IN" sz="1300" dirty="0"/>
          </a:p>
          <a:p>
            <a:pPr marL="457200" lvl="1" indent="0">
              <a:buNone/>
            </a:pPr>
            <a:r>
              <a:rPr lang="mr-IN" sz="1300" dirty="0" smtClean="0"/>
              <a:t>=======================================================================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94BD-DCE2-4A96-A9AF-225BBEAC2A40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72359" y="578340"/>
            <a:ext cx="7773338" cy="878686"/>
          </a:xfrm>
        </p:spPr>
        <p:txBody>
          <a:bodyPr/>
          <a:lstStyle/>
          <a:p>
            <a:r>
              <a:rPr lang="en-US" dirty="0" smtClean="0"/>
              <a:t>Vertical Distribution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1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85331" y="6492875"/>
            <a:ext cx="5004665" cy="365125"/>
          </a:xfrm>
        </p:spPr>
        <p:txBody>
          <a:bodyPr/>
          <a:lstStyle/>
          <a:p>
            <a:r>
              <a:rPr lang="en-US" smtClean="0"/>
              <a:t>EPA OAQPS, Emission Inventory and Analysis Group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94BD-DCE2-4A96-A9AF-225BBEAC2A40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331" y="538292"/>
            <a:ext cx="7773338" cy="878686"/>
          </a:xfrm>
        </p:spPr>
        <p:txBody>
          <a:bodyPr/>
          <a:lstStyle/>
          <a:p>
            <a:r>
              <a:rPr lang="en-US" dirty="0" smtClean="0"/>
              <a:t>Vertical Distributions by Sector</a:t>
            </a:r>
            <a:endParaRPr lang="en-US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1494774"/>
              </p:ext>
            </p:extLst>
          </p:nvPr>
        </p:nvGraphicFramePr>
        <p:xfrm>
          <a:off x="1219199" y="1289645"/>
          <a:ext cx="5138057" cy="3154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261499"/>
              </p:ext>
            </p:extLst>
          </p:nvPr>
        </p:nvGraphicFramePr>
        <p:xfrm>
          <a:off x="1219199" y="4316675"/>
          <a:ext cx="6836229" cy="20693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71455"/>
              </p:ext>
            </p:extLst>
          </p:nvPr>
        </p:nvGraphicFramePr>
        <p:xfrm>
          <a:off x="6577391" y="1757350"/>
          <a:ext cx="2070365" cy="22189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0646"/>
                <a:gridCol w="594537"/>
                <a:gridCol w="517591"/>
                <a:gridCol w="517591"/>
              </a:tblGrid>
              <a:tr h="37660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Km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Km</a:t>
                      </a:r>
                      <a:endParaRPr lang="en-US" sz="1600" dirty="0"/>
                    </a:p>
                  </a:txBody>
                  <a:tcPr/>
                </a:tc>
              </a:tr>
              <a:tr h="33591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.01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4.2</a:t>
                      </a:r>
                      <a:endParaRPr lang="en-US" sz="1400" dirty="0"/>
                    </a:p>
                  </a:txBody>
                  <a:tcPr/>
                </a:tc>
              </a:tr>
              <a:tr h="37660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6.8</a:t>
                      </a:r>
                      <a:endParaRPr lang="en-US" sz="1400" dirty="0"/>
                    </a:p>
                  </a:txBody>
                  <a:tcPr/>
                </a:tc>
              </a:tr>
              <a:tr h="37660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10</a:t>
                      </a:r>
                      <a:endParaRPr lang="en-US" sz="1400" dirty="0"/>
                    </a:p>
                  </a:txBody>
                  <a:tcPr/>
                </a:tc>
              </a:tr>
              <a:tr h="37660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14</a:t>
                      </a:r>
                      <a:endParaRPr lang="en-US" sz="1400" dirty="0"/>
                    </a:p>
                  </a:txBody>
                  <a:tcPr/>
                </a:tc>
              </a:tr>
              <a:tr h="37660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2.1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18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517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of Gridded HTAP Emissions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798" y="1471551"/>
            <a:ext cx="7772870" cy="4511709"/>
          </a:xfrm>
        </p:spPr>
        <p:txBody>
          <a:bodyPr/>
          <a:lstStyle/>
          <a:p>
            <a:endParaRPr lang="en-US" sz="1800" dirty="0"/>
          </a:p>
          <a:p>
            <a:endParaRPr lang="en-US" dirty="0"/>
          </a:p>
        </p:txBody>
      </p:sp>
      <p:pic>
        <p:nvPicPr>
          <p:cNvPr id="4" name="Picture 5" descr="hemi.anim.slow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412" y="1345135"/>
            <a:ext cx="7433077" cy="5512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295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0" y="442073"/>
            <a:ext cx="7773338" cy="878686"/>
          </a:xfrm>
        </p:spPr>
        <p:txBody>
          <a:bodyPr/>
          <a:lstStyle/>
          <a:p>
            <a:r>
              <a:rPr lang="en-US" dirty="0" smtClean="0"/>
              <a:t>Other Enhancements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1321539"/>
            <a:ext cx="7772870" cy="5379203"/>
          </a:xfrm>
        </p:spPr>
        <p:txBody>
          <a:bodyPr>
            <a:normAutofit/>
          </a:bodyPr>
          <a:lstStyle/>
          <a:p>
            <a:r>
              <a:rPr lang="en-US" sz="1800" b="1" dirty="0" err="1" smtClean="0"/>
              <a:t>OpenMP</a:t>
            </a:r>
            <a:r>
              <a:rPr lang="en-US" sz="1800" b="1" dirty="0" smtClean="0"/>
              <a:t> </a:t>
            </a:r>
            <a:r>
              <a:rPr lang="en-US" sz="1800" b="1" dirty="0" smtClean="0"/>
              <a:t>Parallelization in SMOKE</a:t>
            </a:r>
          </a:p>
          <a:p>
            <a:pPr lvl="1"/>
            <a:r>
              <a:rPr lang="en-US" sz="1600" dirty="0" err="1" smtClean="0"/>
              <a:t>Smkreport</a:t>
            </a:r>
            <a:r>
              <a:rPr lang="en-US" sz="1600" dirty="0" smtClean="0"/>
              <a:t> and </a:t>
            </a:r>
            <a:r>
              <a:rPr lang="en-US" sz="1600" dirty="0" err="1" smtClean="0"/>
              <a:t>Smkmerge</a:t>
            </a:r>
            <a:endParaRPr lang="en-US" sz="1600" dirty="0"/>
          </a:p>
          <a:p>
            <a:pPr lvl="1"/>
            <a:r>
              <a:rPr lang="en-US" sz="1600" dirty="0" err="1" smtClean="0"/>
              <a:t>Upto</a:t>
            </a:r>
            <a:r>
              <a:rPr lang="en-US" sz="1600" dirty="0" smtClean="0"/>
              <a:t> 2-2.5x Speed up</a:t>
            </a:r>
          </a:p>
          <a:p>
            <a:pPr lvl="1"/>
            <a:r>
              <a:rPr lang="en-US" sz="1600" dirty="0" smtClean="0"/>
              <a:t>Requires a complete restructuring</a:t>
            </a:r>
            <a:endParaRPr lang="en-US" sz="1600" dirty="0"/>
          </a:p>
          <a:p>
            <a:pPr lvl="1"/>
            <a:endParaRPr lang="en-US" sz="1600" dirty="0" smtClean="0"/>
          </a:p>
          <a:p>
            <a:r>
              <a:rPr lang="en-US" sz="1800" b="1" u="sng" dirty="0" smtClean="0">
                <a:solidFill>
                  <a:srgbClr val="0070C0"/>
                </a:solidFill>
              </a:rPr>
              <a:t>New </a:t>
            </a:r>
            <a:r>
              <a:rPr lang="en-US" sz="1800" b="1" u="sng" dirty="0">
                <a:solidFill>
                  <a:srgbClr val="0070C0"/>
                </a:solidFill>
              </a:rPr>
              <a:t>Spatial Allocator </a:t>
            </a:r>
            <a:r>
              <a:rPr lang="en-US" sz="1800" b="1" u="sng" dirty="0" err="1" smtClean="0">
                <a:solidFill>
                  <a:srgbClr val="0070C0"/>
                </a:solidFill>
              </a:rPr>
              <a:t>PostgeSQL</a:t>
            </a:r>
            <a:endParaRPr lang="en-US" sz="1800" b="1" u="sng" dirty="0">
              <a:solidFill>
                <a:srgbClr val="0070C0"/>
              </a:solidFill>
            </a:endParaRPr>
          </a:p>
          <a:p>
            <a:pPr lvl="1"/>
            <a:r>
              <a:rPr lang="en-US" sz="1600" dirty="0"/>
              <a:t>Easier, Faster and </a:t>
            </a:r>
            <a:r>
              <a:rPr lang="en-US" sz="1600" dirty="0" smtClean="0"/>
              <a:t>Simpler</a:t>
            </a:r>
          </a:p>
          <a:p>
            <a:pPr lvl="1"/>
            <a:endParaRPr lang="en-US" sz="1600" dirty="0"/>
          </a:p>
          <a:p>
            <a:r>
              <a:rPr lang="en-US" sz="1800" u="sng" dirty="0" smtClean="0"/>
              <a:t>SMOKE Wiki Page</a:t>
            </a:r>
            <a:r>
              <a:rPr lang="en-US" sz="1800" dirty="0" smtClean="0"/>
              <a:t>:</a:t>
            </a:r>
          </a:p>
          <a:p>
            <a:pPr marL="457200" lvl="1" indent="0">
              <a:buNone/>
            </a:pPr>
            <a:r>
              <a:rPr lang="en-US" sz="1400" dirty="0" smtClean="0">
                <a:hlinkClick r:id="rId2"/>
              </a:rPr>
              <a:t>http://www.airqualitymodeling.org/cmaqwiki/index.php?title=SMOKE-NEI-Platform6.3</a:t>
            </a:r>
            <a:endParaRPr lang="en-US" sz="1400" dirty="0" smtClean="0"/>
          </a:p>
          <a:p>
            <a:pPr lvl="1"/>
            <a:r>
              <a:rPr lang="en-US" sz="1600" dirty="0" smtClean="0"/>
              <a:t>Based on the EPA’s NEI Platform README</a:t>
            </a:r>
          </a:p>
          <a:p>
            <a:pPr lvl="1"/>
            <a:r>
              <a:rPr lang="en-US" sz="1600" dirty="0" smtClean="0"/>
              <a:t>Added a few tips for SMOKE modeling users</a:t>
            </a:r>
            <a:endParaRPr lang="en-US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1633" y="1320759"/>
            <a:ext cx="3995292" cy="3392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35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Upcoming SMOKE Updates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798" y="1881441"/>
            <a:ext cx="7772870" cy="5052759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SMOKE4AERMOD</a:t>
            </a:r>
            <a:r>
              <a:rPr lang="en-US" dirty="0" smtClean="0"/>
              <a:t> System Development</a:t>
            </a:r>
          </a:p>
          <a:p>
            <a:pPr lvl="1"/>
            <a:r>
              <a:rPr lang="en-US" dirty="0" smtClean="0"/>
              <a:t>Designed for NATA 2014 Studies</a:t>
            </a:r>
          </a:p>
          <a:p>
            <a:pPr lvl="1"/>
            <a:r>
              <a:rPr lang="en-US" dirty="0" smtClean="0"/>
              <a:t>Point Sources  [Almost Completed]:</a:t>
            </a:r>
          </a:p>
          <a:p>
            <a:pPr lvl="2"/>
            <a:r>
              <a:rPr lang="en-US" dirty="0" smtClean="0"/>
              <a:t>Point-EGU</a:t>
            </a:r>
          </a:p>
          <a:p>
            <a:pPr lvl="2"/>
            <a:r>
              <a:rPr lang="en-US" dirty="0" smtClean="0"/>
              <a:t>Point-</a:t>
            </a:r>
            <a:r>
              <a:rPr lang="en-US" dirty="0" err="1" smtClean="0"/>
              <a:t>NonEGU</a:t>
            </a:r>
            <a:endParaRPr lang="en-US" dirty="0" smtClean="0"/>
          </a:p>
          <a:p>
            <a:pPr lvl="2"/>
            <a:r>
              <a:rPr lang="en-US" dirty="0" smtClean="0"/>
              <a:t>Airports with Runway (w/o Runway)</a:t>
            </a:r>
          </a:p>
          <a:p>
            <a:pPr lvl="1"/>
            <a:r>
              <a:rPr lang="en-US" dirty="0" smtClean="0"/>
              <a:t>Nonpoint Sources [Ongoing]:</a:t>
            </a:r>
          </a:p>
          <a:p>
            <a:pPr lvl="2"/>
            <a:r>
              <a:rPr lang="en-US" dirty="0" smtClean="0"/>
              <a:t>CMV, RWC,,,</a:t>
            </a:r>
          </a:p>
          <a:p>
            <a:pPr lvl="1"/>
            <a:r>
              <a:rPr lang="en-US" dirty="0" err="1" smtClean="0"/>
              <a:t>Nonroad</a:t>
            </a:r>
            <a:r>
              <a:rPr lang="en-US" dirty="0" smtClean="0"/>
              <a:t> </a:t>
            </a:r>
            <a:r>
              <a:rPr lang="en-US" dirty="0"/>
              <a:t>Sources [Ongoing</a:t>
            </a:r>
            <a:r>
              <a:rPr lang="en-US" dirty="0" smtClean="0"/>
              <a:t>]</a:t>
            </a:r>
          </a:p>
          <a:p>
            <a:pPr lvl="1"/>
            <a:r>
              <a:rPr lang="en-US" dirty="0" err="1" smtClean="0"/>
              <a:t>Onroad</a:t>
            </a:r>
            <a:r>
              <a:rPr lang="en-US" dirty="0" smtClean="0"/>
              <a:t> Mobiles Sources:</a:t>
            </a:r>
          </a:p>
          <a:p>
            <a:pPr lvl="2"/>
            <a:r>
              <a:rPr lang="en-US" dirty="0" smtClean="0"/>
              <a:t>RPD, RPV, RPP, RPH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0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Upcoming SMOKE Updates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798" y="1615155"/>
            <a:ext cx="7772870" cy="4735286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FAA’s AEDT/EDMS Aircraft Emissions Processing:</a:t>
            </a:r>
          </a:p>
          <a:p>
            <a:pPr lvl="1"/>
            <a:r>
              <a:rPr lang="en-US" sz="2000" dirty="0" smtClean="0"/>
              <a:t>Supports from OTAQ and OAQPS offices</a:t>
            </a:r>
          </a:p>
          <a:p>
            <a:pPr lvl="1"/>
            <a:r>
              <a:rPr lang="en-US" sz="2000" dirty="0" smtClean="0"/>
              <a:t>New NEI platform sector for aircraft with a fully trajectory emissions</a:t>
            </a:r>
          </a:p>
          <a:p>
            <a:pPr lvl="1"/>
            <a:r>
              <a:rPr lang="en-US" sz="2000" dirty="0" smtClean="0"/>
              <a:t>Based on the previous FAA’s </a:t>
            </a:r>
            <a:r>
              <a:rPr lang="en-US" sz="2000" dirty="0" err="1" smtClean="0"/>
              <a:t>AEDTproc</a:t>
            </a:r>
            <a:r>
              <a:rPr lang="en-US" sz="2000" dirty="0" smtClean="0"/>
              <a:t> and </a:t>
            </a:r>
            <a:r>
              <a:rPr lang="en-US" sz="2000" dirty="0" smtClean="0"/>
              <a:t>EDMS2inv </a:t>
            </a:r>
            <a:r>
              <a:rPr lang="en-US" sz="2000" dirty="0" smtClean="0"/>
              <a:t>tools</a:t>
            </a:r>
          </a:p>
          <a:p>
            <a:pPr lvl="1"/>
            <a:endParaRPr lang="en-US" sz="900" dirty="0" smtClean="0"/>
          </a:p>
          <a:p>
            <a:r>
              <a:rPr lang="en-US" sz="2400" dirty="0" smtClean="0"/>
              <a:t>The Integration of the SMOKE setup structures between NEI Modeling Platform and CMAS SMOKE release versions</a:t>
            </a:r>
          </a:p>
          <a:p>
            <a:pPr lvl="1"/>
            <a:r>
              <a:rPr lang="en-US" dirty="0" smtClean="0"/>
              <a:t>Restructuring the current CMAS version of SMOKE system</a:t>
            </a:r>
          </a:p>
          <a:p>
            <a:pPr lvl="1"/>
            <a:r>
              <a:rPr lang="en-US" dirty="0" smtClean="0"/>
              <a:t>NEI platform updates are needed. 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5475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086984"/>
            <a:ext cx="7772870" cy="4132945"/>
          </a:xfrm>
        </p:spPr>
        <p:txBody>
          <a:bodyPr/>
          <a:lstStyle/>
          <a:p>
            <a:r>
              <a:rPr lang="en-US" sz="2400" b="1" dirty="0" smtClean="0"/>
              <a:t>U.S. EPA</a:t>
            </a:r>
          </a:p>
          <a:p>
            <a:pPr lvl="1"/>
            <a:r>
              <a:rPr lang="en-US" sz="2200" dirty="0" smtClean="0"/>
              <a:t>Office of Air Quality Planning and Standards (</a:t>
            </a:r>
            <a:r>
              <a:rPr lang="en-US" sz="2200" b="1" dirty="0" smtClean="0"/>
              <a:t>OAQPS</a:t>
            </a:r>
            <a:r>
              <a:rPr lang="en-US" sz="2200" dirty="0" smtClean="0"/>
              <a:t>)</a:t>
            </a:r>
          </a:p>
          <a:p>
            <a:pPr lvl="1"/>
            <a:r>
              <a:rPr lang="en-US" sz="2200" dirty="0" smtClean="0"/>
              <a:t>Office of Transportation and Air Quality (</a:t>
            </a:r>
            <a:r>
              <a:rPr lang="en-US" sz="2200" b="1" dirty="0" smtClean="0"/>
              <a:t>OTAQ</a:t>
            </a:r>
            <a:r>
              <a:rPr lang="en-US" sz="2200" dirty="0" smtClean="0"/>
              <a:t>)</a:t>
            </a:r>
          </a:p>
          <a:p>
            <a:pPr lvl="1"/>
            <a:r>
              <a:rPr lang="en-US" sz="2200" dirty="0" smtClean="0"/>
              <a:t>Office of Research and Development (</a:t>
            </a:r>
            <a:r>
              <a:rPr lang="en-US" sz="2200" b="1" dirty="0" smtClean="0"/>
              <a:t>ORD</a:t>
            </a:r>
            <a:r>
              <a:rPr lang="en-US" sz="2200" dirty="0" smtClean="0"/>
              <a:t>)</a:t>
            </a:r>
            <a:endParaRPr lang="en-US" sz="2200" dirty="0"/>
          </a:p>
          <a:p>
            <a:r>
              <a:rPr lang="en-US" sz="2400" b="1" dirty="0" smtClean="0"/>
              <a:t>California Air Resource Board (CARB)</a:t>
            </a:r>
          </a:p>
          <a:p>
            <a:r>
              <a:rPr lang="en-US" sz="2400" b="1" dirty="0" smtClean="0"/>
              <a:t>M3users community</a:t>
            </a:r>
            <a:endParaRPr lang="en-US" sz="2400" b="1" dirty="0"/>
          </a:p>
          <a:p>
            <a:endParaRPr lang="en-US" sz="1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85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0" y="654924"/>
            <a:ext cx="7773338" cy="878686"/>
          </a:xfrm>
        </p:spPr>
        <p:txBody>
          <a:bodyPr/>
          <a:lstStyle/>
          <a:p>
            <a:r>
              <a:rPr lang="en-US" b="1" dirty="0" smtClean="0"/>
              <a:t>Outlines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291379"/>
            <a:ext cx="7773338" cy="3958814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Recent SMOKE version 4.0 Release Updates</a:t>
            </a:r>
          </a:p>
          <a:p>
            <a:pPr algn="ctr"/>
            <a:r>
              <a:rPr lang="en-US" sz="2800" dirty="0" smtClean="0"/>
              <a:t>Future Upcoming SMOKE updates</a:t>
            </a:r>
            <a:endParaRPr lang="en-US" sz="2800" dirty="0"/>
          </a:p>
          <a:p>
            <a:pPr algn="ctr"/>
            <a:r>
              <a:rPr lang="en-US" sz="2800" dirty="0" smtClean="0"/>
              <a:t>Q&amp;A</a:t>
            </a:r>
            <a:endParaRPr lang="en-US" sz="1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95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862" y="578339"/>
            <a:ext cx="7773338" cy="878686"/>
          </a:xfrm>
        </p:spPr>
        <p:txBody>
          <a:bodyPr/>
          <a:lstStyle/>
          <a:p>
            <a:r>
              <a:rPr lang="en-US" b="1" dirty="0" smtClean="0"/>
              <a:t>SMOKE v4.0 Updates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1565882"/>
            <a:ext cx="7772870" cy="5150603"/>
          </a:xfrm>
        </p:spPr>
        <p:txBody>
          <a:bodyPr>
            <a:normAutofit/>
          </a:bodyPr>
          <a:lstStyle/>
          <a:p>
            <a:r>
              <a:rPr lang="en-US" dirty="0"/>
              <a:t>Released on September 2016</a:t>
            </a:r>
          </a:p>
          <a:p>
            <a:r>
              <a:rPr lang="en-US" dirty="0" smtClean="0"/>
              <a:t>Support California Air Resource Board (CARB) Emissions Modeling System</a:t>
            </a:r>
          </a:p>
          <a:p>
            <a:pPr lvl="1"/>
            <a:r>
              <a:rPr lang="en-US" dirty="0" smtClean="0"/>
              <a:t>Expanded </a:t>
            </a:r>
            <a:r>
              <a:rPr lang="en-US" dirty="0"/>
              <a:t>20 characters SCC and SIC</a:t>
            </a:r>
          </a:p>
          <a:p>
            <a:pPr lvl="1"/>
            <a:r>
              <a:rPr lang="en-US" dirty="0"/>
              <a:t>Expanded 12-digit </a:t>
            </a:r>
            <a:r>
              <a:rPr lang="en-US" dirty="0" smtClean="0"/>
              <a:t>FIPS, called GEOCODE</a:t>
            </a:r>
            <a:endParaRPr lang="en-US" dirty="0"/>
          </a:p>
          <a:p>
            <a:pPr lvl="1"/>
            <a:r>
              <a:rPr lang="en-US" dirty="0"/>
              <a:t>CARB’s Gridded Daily/hourly Mobile Modeling Emissions Data System (MEDS) </a:t>
            </a:r>
            <a:r>
              <a:rPr lang="en-US" dirty="0" smtClean="0"/>
              <a:t>Inventory based on EMFAC and DTIM</a:t>
            </a:r>
          </a:p>
          <a:p>
            <a:pPr lvl="1"/>
            <a:r>
              <a:rPr lang="en-US" dirty="0" smtClean="0"/>
              <a:t>CARB’s Quality Assurance Data Extraction Format (QADEF)</a:t>
            </a:r>
          </a:p>
          <a:p>
            <a:r>
              <a:rPr lang="en-US" dirty="0"/>
              <a:t>Parallelization of SMOKE Programs using </a:t>
            </a:r>
            <a:r>
              <a:rPr lang="en-US" dirty="0" err="1"/>
              <a:t>OpenMP</a:t>
            </a:r>
            <a:endParaRPr lang="en-US" sz="1800" dirty="0"/>
          </a:p>
          <a:p>
            <a:r>
              <a:rPr lang="en-US" dirty="0" smtClean="0"/>
              <a:t>Support </a:t>
            </a:r>
            <a:r>
              <a:rPr lang="en-US" dirty="0"/>
              <a:t>Global Gridded Inventories (i.e., EDGAR, HTAP,,,) Processing</a:t>
            </a:r>
          </a:p>
          <a:p>
            <a:pPr lvl="1"/>
            <a:r>
              <a:rPr lang="en-US" dirty="0"/>
              <a:t>Required the latest I/OAPI v3.2 Library to read native </a:t>
            </a:r>
            <a:r>
              <a:rPr lang="en-US" dirty="0" err="1"/>
              <a:t>NetCDF</a:t>
            </a:r>
            <a:endParaRPr lang="en-US" dirty="0"/>
          </a:p>
          <a:p>
            <a:endParaRPr lang="en-US" sz="1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42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CARB Support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1750941"/>
            <a:ext cx="8124715" cy="5028554"/>
          </a:xfrm>
        </p:spPr>
        <p:txBody>
          <a:bodyPr>
            <a:normAutofit fontScale="70000" lnSpcReduction="20000"/>
          </a:bodyPr>
          <a:lstStyle/>
          <a:p>
            <a:r>
              <a:rPr lang="en-US" sz="2800" b="1" dirty="0" smtClean="0"/>
              <a:t>New 20-Characters SCC and SIC</a:t>
            </a:r>
            <a:r>
              <a:rPr lang="en-US" sz="2800" dirty="0" smtClean="0"/>
              <a:t> Codes</a:t>
            </a:r>
          </a:p>
          <a:p>
            <a:r>
              <a:rPr lang="en-US" sz="2800" b="1" dirty="0" smtClean="0"/>
              <a:t>New GEOCODE [1-4]</a:t>
            </a:r>
            <a:r>
              <a:rPr lang="en-US" sz="2500" dirty="0" smtClean="0"/>
              <a:t>: Geographical Code (12-Characters)</a:t>
            </a:r>
          </a:p>
          <a:p>
            <a:pPr lvl="1"/>
            <a:r>
              <a:rPr lang="en-US" sz="2200" dirty="0" smtClean="0"/>
              <a:t>New Geographical Code that can replace a current 6-digit FIPS (Country/State/County)</a:t>
            </a:r>
          </a:p>
          <a:p>
            <a:pPr lvl="1"/>
            <a:r>
              <a:rPr lang="en-US" sz="2200" dirty="0" smtClean="0"/>
              <a:t>GEOCODE1: 3-Character Country Code  (Ex: USA, KOR, CHN,,,,)</a:t>
            </a:r>
          </a:p>
          <a:p>
            <a:pPr lvl="1"/>
            <a:r>
              <a:rPr lang="en-US" sz="2200" dirty="0" smtClean="0"/>
              <a:t>GEOCODE2: 6-Character State Code (Ex: </a:t>
            </a:r>
            <a:r>
              <a:rPr lang="en-US" sz="2200" dirty="0" smtClean="0"/>
              <a:t>USA037,,,,,)</a:t>
            </a:r>
            <a:endParaRPr lang="en-US" sz="2200" dirty="0" smtClean="0"/>
          </a:p>
          <a:p>
            <a:pPr lvl="1"/>
            <a:r>
              <a:rPr lang="en-US" sz="2200" dirty="0" smtClean="0"/>
              <a:t>GEOCODE3: 9-Character County Code (Ex: USA037001,,,,,)</a:t>
            </a:r>
          </a:p>
          <a:p>
            <a:pPr lvl="1"/>
            <a:r>
              <a:rPr lang="en-US" sz="2200" dirty="0" smtClean="0"/>
              <a:t>GEOCODE4: 12-Character Trial/District Code (Ex: USA037001001,,,,)</a:t>
            </a:r>
          </a:p>
          <a:p>
            <a:pPr lvl="1"/>
            <a:endParaRPr lang="en-US" sz="2200" dirty="0" smtClean="0"/>
          </a:p>
          <a:p>
            <a:pPr marL="0" indent="0">
              <a:buNone/>
            </a:pPr>
            <a:r>
              <a:rPr lang="en-US" sz="2400" i="1" dirty="0" smtClean="0"/>
              <a:t>Example of GEOCODE4 Input file</a:t>
            </a:r>
            <a:r>
              <a:rPr lang="en-US" sz="2400" dirty="0" smtClean="0"/>
              <a:t>:</a:t>
            </a:r>
            <a:endParaRPr lang="en-US" dirty="0" smtClean="0"/>
          </a:p>
          <a:p>
            <a:pPr marL="0" indent="0">
              <a:buNone/>
            </a:pPr>
            <a:r>
              <a:rPr lang="mr-IN" sz="1400" dirty="0" smtClean="0"/>
              <a:t>========================================================================================</a:t>
            </a:r>
            <a:r>
              <a:rPr lang="mr-IN" sz="1400" dirty="0"/>
              <a:t>=</a:t>
            </a:r>
            <a:r>
              <a:rPr lang="mr-IN" sz="1400" dirty="0" smtClean="0"/>
              <a:t>==</a:t>
            </a:r>
            <a:endParaRPr lang="mr-IN" sz="1400" dirty="0"/>
          </a:p>
          <a:p>
            <a:pPr marL="0" indent="0">
              <a:lnSpc>
                <a:spcPts val="1020"/>
              </a:lnSpc>
              <a:buNone/>
            </a:pPr>
            <a:r>
              <a:rPr lang="is-IS" sz="1800" dirty="0" smtClean="0"/>
              <a:t># GEOCODE4, Description, Timezone</a:t>
            </a:r>
          </a:p>
          <a:p>
            <a:pPr marL="0" indent="0">
              <a:lnSpc>
                <a:spcPts val="1020"/>
              </a:lnSpc>
              <a:buNone/>
            </a:pPr>
            <a:r>
              <a:rPr lang="is-IS" sz="1800" dirty="0" smtClean="0"/>
              <a:t>NCC006044MBU,	</a:t>
            </a:r>
            <a:r>
              <a:rPr lang="en-US" sz="1800" dirty="0" smtClean="0"/>
              <a:t>"</a:t>
            </a:r>
            <a:r>
              <a:rPr lang="en-US" sz="1800" dirty="0"/>
              <a:t>NCC-Santa Cruz-Monterey Bay Unified </a:t>
            </a:r>
            <a:r>
              <a:rPr lang="en-US" sz="1800" dirty="0" err="1"/>
              <a:t>Apcd</a:t>
            </a:r>
            <a:r>
              <a:rPr lang="en-US" sz="1800" dirty="0" smtClean="0"/>
              <a:t>",	PST</a:t>
            </a:r>
          </a:p>
          <a:p>
            <a:pPr marL="0" indent="0">
              <a:lnSpc>
                <a:spcPts val="1020"/>
              </a:lnSpc>
              <a:buNone/>
            </a:pPr>
            <a:r>
              <a:rPr lang="en-US" sz="1800" dirty="0" smtClean="0"/>
              <a:t>0SV006045SHA</a:t>
            </a:r>
            <a:r>
              <a:rPr lang="en-US" sz="1800" dirty="0"/>
              <a:t>,</a:t>
            </a:r>
            <a:r>
              <a:rPr lang="en-US" sz="1800" dirty="0" smtClean="0"/>
              <a:t>	"</a:t>
            </a:r>
            <a:r>
              <a:rPr lang="en-US" sz="1800" dirty="0"/>
              <a:t>SV-Shasta-Shasta County </a:t>
            </a:r>
            <a:r>
              <a:rPr lang="en-US" sz="1800" dirty="0" err="1"/>
              <a:t>Aqmd</a:t>
            </a:r>
            <a:r>
              <a:rPr lang="en-US" sz="1800" dirty="0" smtClean="0"/>
              <a:t>",		PST</a:t>
            </a:r>
          </a:p>
          <a:p>
            <a:pPr marL="0" indent="0">
              <a:lnSpc>
                <a:spcPts val="1020"/>
              </a:lnSpc>
              <a:buNone/>
            </a:pPr>
            <a:r>
              <a:rPr lang="en-US" sz="1800" dirty="0"/>
              <a:t>0MC006046NSI</a:t>
            </a:r>
            <a:r>
              <a:rPr lang="en-US" sz="1800" dirty="0" smtClean="0"/>
              <a:t>,	"</a:t>
            </a:r>
            <a:r>
              <a:rPr lang="en-US" sz="1800" dirty="0"/>
              <a:t>MC-Sierra-Northern Sierra </a:t>
            </a:r>
            <a:r>
              <a:rPr lang="en-US" sz="1800" dirty="0" err="1"/>
              <a:t>Aqmd</a:t>
            </a:r>
            <a:r>
              <a:rPr lang="en-US" sz="1800" dirty="0" smtClean="0"/>
              <a:t>",		PST</a:t>
            </a:r>
          </a:p>
          <a:p>
            <a:pPr marL="0" indent="0">
              <a:lnSpc>
                <a:spcPts val="1020"/>
              </a:lnSpc>
              <a:buNone/>
            </a:pPr>
            <a:r>
              <a:rPr lang="en-US" sz="1800" dirty="0"/>
              <a:t>NEP006047SIS</a:t>
            </a:r>
            <a:r>
              <a:rPr lang="en-US" sz="1800" dirty="0" smtClean="0"/>
              <a:t>,	"</a:t>
            </a:r>
            <a:r>
              <a:rPr lang="en-US" sz="1800" dirty="0"/>
              <a:t>NEP-Siskiyou-Siskiyou County </a:t>
            </a:r>
            <a:r>
              <a:rPr lang="en-US" sz="1800" dirty="0" err="1"/>
              <a:t>Apcd</a:t>
            </a:r>
            <a:r>
              <a:rPr lang="en-US" sz="1800" dirty="0" smtClean="0"/>
              <a:t>",		PST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0817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EPA OAQPS, Emission Inventory and Analysis Group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94BD-DCE2-4A96-A9AF-225BBEAC2A40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97793" y="447664"/>
            <a:ext cx="7773338" cy="878686"/>
          </a:xfrm>
        </p:spPr>
        <p:txBody>
          <a:bodyPr>
            <a:normAutofit/>
          </a:bodyPr>
          <a:lstStyle/>
          <a:p>
            <a:r>
              <a:rPr lang="en-US" dirty="0" smtClean="0"/>
              <a:t>Global Gridded HTAP Emissions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628" y="1818691"/>
            <a:ext cx="4391025" cy="26098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628" y="4224704"/>
            <a:ext cx="4429348" cy="245244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9990" y="1810942"/>
            <a:ext cx="4420824" cy="253110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3000" y="4213468"/>
            <a:ext cx="4437814" cy="246968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018818" y="1157360"/>
            <a:ext cx="84555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/>
              <a:t>Sectors</a:t>
            </a:r>
            <a:r>
              <a:rPr lang="en-US" sz="1400" dirty="0" smtClean="0"/>
              <a:t>: aircraft</a:t>
            </a:r>
            <a:r>
              <a:rPr lang="en-US" sz="1400" dirty="0"/>
              <a:t>, shipping, industry, </a:t>
            </a:r>
            <a:r>
              <a:rPr lang="en-US" sz="1400" dirty="0" smtClean="0"/>
              <a:t>energy, transportation, </a:t>
            </a:r>
            <a:r>
              <a:rPr lang="en-US" sz="1400" dirty="0"/>
              <a:t>residential, and agriculture</a:t>
            </a:r>
          </a:p>
          <a:p>
            <a:r>
              <a:rPr lang="en-US" sz="1600" b="1" dirty="0"/>
              <a:t>Pollutants</a:t>
            </a:r>
            <a:r>
              <a:rPr lang="en-US" sz="1400" dirty="0"/>
              <a:t>: CO, NMVOC, NO</a:t>
            </a:r>
            <a:r>
              <a:rPr lang="en-US" sz="1400" baseline="-25000" dirty="0"/>
              <a:t>x</a:t>
            </a:r>
            <a:r>
              <a:rPr lang="en-US" sz="1400" dirty="0"/>
              <a:t>, SO</a:t>
            </a:r>
            <a:r>
              <a:rPr lang="en-US" sz="1400" baseline="-25000" dirty="0"/>
              <a:t>2</a:t>
            </a:r>
            <a:r>
              <a:rPr lang="en-US" sz="1400" dirty="0"/>
              <a:t>, NH</a:t>
            </a:r>
            <a:r>
              <a:rPr lang="en-US" sz="1400" baseline="-25000" dirty="0"/>
              <a:t>3</a:t>
            </a:r>
            <a:r>
              <a:rPr lang="en-US" sz="1400" dirty="0"/>
              <a:t>, PM</a:t>
            </a:r>
            <a:r>
              <a:rPr lang="en-US" sz="1400" baseline="-25000" dirty="0"/>
              <a:t>10</a:t>
            </a:r>
            <a:r>
              <a:rPr lang="en-US" sz="1400" dirty="0"/>
              <a:t>, PM</a:t>
            </a:r>
            <a:r>
              <a:rPr lang="en-US" sz="1400" baseline="-25000" dirty="0"/>
              <a:t>2.5</a:t>
            </a:r>
            <a:r>
              <a:rPr lang="en-US" sz="1400" dirty="0"/>
              <a:t>,BC and </a:t>
            </a:r>
            <a:r>
              <a:rPr lang="en-US" sz="1400" dirty="0" smtClean="0"/>
              <a:t>OC</a:t>
            </a:r>
            <a:endParaRPr lang="en-US" sz="1400" dirty="0"/>
          </a:p>
        </p:txBody>
      </p:sp>
      <p:sp>
        <p:nvSpPr>
          <p:cNvPr id="10" name="Footer Placeholder 2"/>
          <p:cNvSpPr txBox="1">
            <a:spLocks/>
          </p:cNvSpPr>
          <p:nvPr/>
        </p:nvSpPr>
        <p:spPr>
          <a:xfrm>
            <a:off x="3031862" y="6566298"/>
            <a:ext cx="350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EPA OAQPS, Emission Inventory and Analysis 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34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EPA’s Hemispheric Modeling Challenges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1565883"/>
            <a:ext cx="8124715" cy="502855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Consistent Emissions Processing across various sectors from various sources/countries.</a:t>
            </a:r>
          </a:p>
          <a:p>
            <a:pPr lvl="1"/>
            <a:r>
              <a:rPr lang="en-US" sz="2200" dirty="0" smtClean="0"/>
              <a:t>Temporal </a:t>
            </a:r>
            <a:r>
              <a:rPr lang="en-US" sz="2200" dirty="0"/>
              <a:t>Allocation</a:t>
            </a:r>
            <a:endParaRPr lang="en-US" sz="2200" dirty="0" smtClean="0"/>
          </a:p>
          <a:p>
            <a:pPr lvl="1"/>
            <a:r>
              <a:rPr lang="en-US" sz="2000" dirty="0" smtClean="0"/>
              <a:t>Horizontal and Vertical Spatial Allocation</a:t>
            </a:r>
          </a:p>
          <a:p>
            <a:r>
              <a:rPr lang="en-US" sz="2400" dirty="0" smtClean="0"/>
              <a:t>Accurate country-specific Time Zone handling</a:t>
            </a:r>
          </a:p>
          <a:p>
            <a:pPr lvl="1"/>
            <a:r>
              <a:rPr lang="en-US" sz="2200" dirty="0" smtClean="0"/>
              <a:t>Local time to GMT as well as holidays</a:t>
            </a:r>
          </a:p>
          <a:p>
            <a:r>
              <a:rPr lang="en-US" sz="2400" dirty="0" smtClean="0"/>
              <a:t>Accurate spatial allocations with and without Surrogates </a:t>
            </a:r>
          </a:p>
          <a:p>
            <a:r>
              <a:rPr lang="en-US" sz="2400" dirty="0" smtClean="0"/>
              <a:t>Mixing US and Global gridded emissions without double counting</a:t>
            </a:r>
          </a:p>
        </p:txBody>
      </p:sp>
    </p:spTree>
    <p:extLst>
      <p:ext uri="{BB962C8B-B14F-4D97-AF65-F5344CB8AC3E}">
        <p14:creationId xmlns:p14="http://schemas.microsoft.com/office/powerpoint/2010/main" val="172392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0" y="536590"/>
            <a:ext cx="7773338" cy="87868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EPA Northern Hemispheric Modeling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1415276"/>
            <a:ext cx="8092910" cy="819827"/>
          </a:xfrm>
        </p:spPr>
        <p:txBody>
          <a:bodyPr>
            <a:noAutofit/>
          </a:bodyPr>
          <a:lstStyle/>
          <a:p>
            <a:r>
              <a:rPr lang="en-US" sz="1600" b="1" dirty="0" smtClean="0"/>
              <a:t>GRIDMASK</a:t>
            </a:r>
            <a:r>
              <a:rPr lang="en-US" sz="1600" dirty="0" smtClean="0"/>
              <a:t> file that includes both the country and time zone by grid cell     : used </a:t>
            </a:r>
            <a:r>
              <a:rPr lang="en-US" sz="1600" dirty="0" err="1" smtClean="0"/>
              <a:t>Arcmap</a:t>
            </a:r>
            <a:r>
              <a:rPr lang="en-US" sz="1600" dirty="0" smtClean="0"/>
              <a:t> zonal statistics to calculate the majority coverage in the cell </a:t>
            </a:r>
          </a:p>
          <a:p>
            <a:pPr lvl="0"/>
            <a:endParaRPr lang="en-US" sz="1600" dirty="0" smtClean="0"/>
          </a:p>
          <a:p>
            <a:pPr lvl="0"/>
            <a:endParaRPr lang="en-US" sz="16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330" y="2235103"/>
            <a:ext cx="7840962" cy="4488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3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304799" y="1453426"/>
            <a:ext cx="8559501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lnSpc>
                <a:spcPct val="70000"/>
              </a:lnSpc>
            </a:pPr>
            <a:r>
              <a:rPr lang="en-US" sz="1800" b="1" dirty="0" smtClean="0"/>
              <a:t>GRIDMASK</a:t>
            </a:r>
            <a:r>
              <a:rPr lang="en-US" sz="1800" dirty="0" smtClean="0"/>
              <a:t> file maps grid cells to time zones </a:t>
            </a:r>
            <a:endParaRPr lang="en-US" sz="1800" dirty="0"/>
          </a:p>
          <a:p>
            <a:pPr marL="0" lvl="0" indent="0" algn="ctr">
              <a:lnSpc>
                <a:spcPct val="70000"/>
              </a:lnSpc>
              <a:buNone/>
            </a:pPr>
            <a:r>
              <a:rPr lang="en-US" sz="1800" dirty="0" smtClean="0"/>
              <a:t>: Finer time zones/country assignment? Required to update the GRIDMASK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94BD-DCE2-4A96-A9AF-225BBEAC2A40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329" y="538102"/>
            <a:ext cx="7773338" cy="87868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EPA Northern Hemispheric Modeling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68" y="2405388"/>
            <a:ext cx="8823461" cy="4340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897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0" y="545682"/>
            <a:ext cx="7773338" cy="87868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SMOKE v4.0 for Hemispheric Modeling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798" y="1565883"/>
            <a:ext cx="8001002" cy="5384202"/>
          </a:xfrm>
        </p:spPr>
        <p:txBody>
          <a:bodyPr>
            <a:normAutofit fontScale="32500" lnSpcReduction="20000"/>
          </a:bodyPr>
          <a:lstStyle/>
          <a:p>
            <a:r>
              <a:rPr lang="en-US" sz="4900" b="1" dirty="0" smtClean="0">
                <a:solidFill>
                  <a:srgbClr val="FF0000"/>
                </a:solidFill>
              </a:rPr>
              <a:t>Grid Cell = Inventory Source</a:t>
            </a:r>
            <a:r>
              <a:rPr lang="en-US" sz="4900" dirty="0" smtClean="0">
                <a:solidFill>
                  <a:srgbClr val="FF0000"/>
                </a:solidFill>
              </a:rPr>
              <a:t> </a:t>
            </a:r>
            <a:r>
              <a:rPr lang="en-US" sz="4900" dirty="0" smtClean="0"/>
              <a:t>(6.48 millions sources : 1600*3600)</a:t>
            </a:r>
          </a:p>
          <a:p>
            <a:r>
              <a:rPr lang="en-US" sz="4900" b="1" dirty="0" err="1" smtClean="0"/>
              <a:t>Smkinven</a:t>
            </a:r>
            <a:r>
              <a:rPr lang="en-US" sz="4900" dirty="0" smtClean="0"/>
              <a:t> Updates to read and process the native </a:t>
            </a:r>
            <a:r>
              <a:rPr lang="en-US" sz="4900" dirty="0" err="1" smtClean="0"/>
              <a:t>NetCDF</a:t>
            </a:r>
            <a:r>
              <a:rPr lang="en-US" sz="4900" dirty="0" smtClean="0"/>
              <a:t>-formatted </a:t>
            </a:r>
            <a:r>
              <a:rPr lang="en-US" sz="4900" dirty="0" err="1" smtClean="0"/>
              <a:t>pregridded</a:t>
            </a:r>
            <a:r>
              <a:rPr lang="en-US" sz="4900" dirty="0" smtClean="0"/>
              <a:t> emissions inventory files (i.e., HTAP, EDGAR,,,,)</a:t>
            </a:r>
          </a:p>
          <a:p>
            <a:pPr lvl="1"/>
            <a:r>
              <a:rPr lang="en-US" sz="4300" b="1" i="1" dirty="0" smtClean="0"/>
              <a:t>IMPORT_GRDNETCDF_YN</a:t>
            </a:r>
            <a:r>
              <a:rPr lang="en-US" sz="4300" dirty="0" smtClean="0"/>
              <a:t> : Process </a:t>
            </a:r>
            <a:r>
              <a:rPr lang="en-US" sz="4300" dirty="0"/>
              <a:t>the native </a:t>
            </a:r>
            <a:r>
              <a:rPr lang="en-US" sz="4300" dirty="0" err="1" smtClean="0"/>
              <a:t>NetCDF</a:t>
            </a:r>
            <a:r>
              <a:rPr lang="en-US" sz="4300" dirty="0" smtClean="0"/>
              <a:t> </a:t>
            </a:r>
            <a:r>
              <a:rPr lang="en-US" sz="4300" dirty="0" err="1" smtClean="0"/>
              <a:t>pregridded</a:t>
            </a:r>
            <a:r>
              <a:rPr lang="en-US" sz="4300" dirty="0" smtClean="0"/>
              <a:t> Inventory files</a:t>
            </a:r>
          </a:p>
          <a:p>
            <a:pPr lvl="1"/>
            <a:r>
              <a:rPr lang="en-US" sz="4300" b="1" i="1" dirty="0"/>
              <a:t>NETCDF_INV_YEAR</a:t>
            </a:r>
            <a:r>
              <a:rPr lang="en-US" sz="4300" dirty="0"/>
              <a:t> </a:t>
            </a:r>
            <a:r>
              <a:rPr lang="en-US" sz="4300" dirty="0" smtClean="0"/>
              <a:t>: Required to provide the  year of emissions</a:t>
            </a:r>
          </a:p>
          <a:p>
            <a:pPr lvl="1"/>
            <a:r>
              <a:rPr lang="en-US" sz="4300" b="1" i="1" dirty="0"/>
              <a:t>NETCDF_POL_UNIT</a:t>
            </a:r>
            <a:r>
              <a:rPr lang="en-US" sz="4300" dirty="0"/>
              <a:t> </a:t>
            </a:r>
            <a:r>
              <a:rPr lang="en-US" sz="4300" dirty="0" smtClean="0"/>
              <a:t>: Required to specify the modeling the unit of each pollutant</a:t>
            </a:r>
          </a:p>
          <a:p>
            <a:pPr lvl="1"/>
            <a:endParaRPr lang="en-US" sz="2900" dirty="0"/>
          </a:p>
          <a:p>
            <a:pPr marL="0" indent="0">
              <a:lnSpc>
                <a:spcPts val="960"/>
              </a:lnSpc>
              <a:buNone/>
            </a:pPr>
            <a:r>
              <a:rPr lang="mr-IN" sz="4000" b="1" dirty="0"/>
              <a:t>ARINV</a:t>
            </a:r>
            <a:r>
              <a:rPr lang="mr-IN" sz="4000" dirty="0"/>
              <a:t>: </a:t>
            </a:r>
            <a:r>
              <a:rPr lang="mr-IN" sz="4000" dirty="0" err="1"/>
              <a:t>Area</a:t>
            </a:r>
            <a:r>
              <a:rPr lang="mr-IN" sz="4000" dirty="0"/>
              <a:t> </a:t>
            </a:r>
            <a:r>
              <a:rPr lang="mr-IN" sz="4000" dirty="0" err="1"/>
              <a:t>Inventory</a:t>
            </a:r>
            <a:r>
              <a:rPr lang="mr-IN" sz="4000" dirty="0"/>
              <a:t> </a:t>
            </a:r>
            <a:r>
              <a:rPr lang="mr-IN" sz="4000" dirty="0" err="1"/>
              <a:t>List</a:t>
            </a:r>
            <a:r>
              <a:rPr lang="mr-IN" sz="4000" dirty="0"/>
              <a:t> </a:t>
            </a:r>
            <a:r>
              <a:rPr lang="mr-IN" sz="4000" dirty="0" err="1"/>
              <a:t>File</a:t>
            </a:r>
            <a:endParaRPr lang="mr-IN" sz="4000" dirty="0"/>
          </a:p>
          <a:p>
            <a:pPr marL="0" indent="0">
              <a:lnSpc>
                <a:spcPts val="960"/>
              </a:lnSpc>
              <a:buNone/>
            </a:pPr>
            <a:r>
              <a:rPr lang="mr-IN" sz="4000" dirty="0" smtClean="0"/>
              <a:t>===============================================================</a:t>
            </a:r>
            <a:endParaRPr lang="mr-IN" sz="4000" dirty="0"/>
          </a:p>
          <a:p>
            <a:pPr marL="0" indent="0">
              <a:lnSpc>
                <a:spcPts val="960"/>
              </a:lnSpc>
              <a:buNone/>
            </a:pPr>
            <a:r>
              <a:rPr lang="mr-IN" sz="4000" b="1" dirty="0"/>
              <a:t>#LIST GRID</a:t>
            </a:r>
            <a:endParaRPr lang="mr-IN" sz="4000" dirty="0"/>
          </a:p>
          <a:p>
            <a:pPr marL="0" indent="0">
              <a:lnSpc>
                <a:spcPts val="960"/>
              </a:lnSpc>
              <a:buNone/>
            </a:pPr>
            <a:r>
              <a:rPr lang="mr-IN" sz="4000" b="1" dirty="0"/>
              <a:t>#SCC, </a:t>
            </a:r>
            <a:r>
              <a:rPr lang="mr-IN" sz="4000" b="1" dirty="0" err="1"/>
              <a:t>Pollutant</a:t>
            </a:r>
            <a:r>
              <a:rPr lang="mr-IN" sz="4000" b="1" dirty="0"/>
              <a:t>, </a:t>
            </a:r>
            <a:r>
              <a:rPr lang="mr-IN" sz="4000" b="1" dirty="0" err="1"/>
              <a:t>Variable_Name</a:t>
            </a:r>
            <a:r>
              <a:rPr lang="mr-IN" sz="4000" b="1" dirty="0"/>
              <a:t>, </a:t>
            </a:r>
            <a:r>
              <a:rPr lang="mr-IN" sz="4000" b="1" dirty="0" err="1"/>
              <a:t>Month</a:t>
            </a:r>
            <a:r>
              <a:rPr lang="mr-IN" sz="4000" b="1" dirty="0"/>
              <a:t>, </a:t>
            </a:r>
            <a:r>
              <a:rPr lang="mr-IN" sz="4000" b="1" dirty="0" err="1"/>
              <a:t>File_location_name</a:t>
            </a:r>
            <a:endParaRPr lang="mr-IN" sz="4000" dirty="0"/>
          </a:p>
          <a:p>
            <a:pPr marL="0" indent="0">
              <a:lnSpc>
                <a:spcPts val="960"/>
              </a:lnSpc>
              <a:buNone/>
            </a:pPr>
            <a:r>
              <a:rPr lang="mr-IN" sz="4000" dirty="0"/>
              <a:t>SOLVENT,VOC,emis_nmvoc,0,/</a:t>
            </a:r>
            <a:r>
              <a:rPr lang="mr-IN" sz="4000" dirty="0" err="1"/>
              <a:t>nas</a:t>
            </a:r>
            <a:r>
              <a:rPr lang="mr-IN" sz="4000" dirty="0"/>
              <a:t>/EDGAR/</a:t>
            </a:r>
            <a:r>
              <a:rPr lang="mr-IN" sz="4000" dirty="0" err="1"/>
              <a:t>solvent</a:t>
            </a:r>
            <a:r>
              <a:rPr lang="mr-IN" sz="4000" dirty="0"/>
              <a:t>/</a:t>
            </a:r>
            <a:r>
              <a:rPr lang="mr-IN" sz="4000" dirty="0" err="1"/>
              <a:t>nmvoc</a:t>
            </a:r>
            <a:r>
              <a:rPr lang="mr-IN" sz="4000" dirty="0"/>
              <a:t>/v42_2010.nc  </a:t>
            </a:r>
          </a:p>
          <a:p>
            <a:pPr marL="0" indent="0">
              <a:lnSpc>
                <a:spcPts val="960"/>
              </a:lnSpc>
              <a:buNone/>
            </a:pPr>
            <a:r>
              <a:rPr lang="mr-IN" sz="4000" dirty="0"/>
              <a:t>SOLVENT,CH4,emis_ch4,0,/</a:t>
            </a:r>
            <a:r>
              <a:rPr lang="mr-IN" sz="4000" dirty="0" err="1"/>
              <a:t>nas</a:t>
            </a:r>
            <a:r>
              <a:rPr lang="mr-IN" sz="4000" dirty="0"/>
              <a:t>/EDGAR/</a:t>
            </a:r>
            <a:r>
              <a:rPr lang="mr-IN" sz="4000" dirty="0" err="1"/>
              <a:t>solvent</a:t>
            </a:r>
            <a:r>
              <a:rPr lang="mr-IN" sz="4000" dirty="0"/>
              <a:t>/ch4/v42_2010.nc  </a:t>
            </a:r>
          </a:p>
          <a:p>
            <a:pPr marL="0" indent="0">
              <a:lnSpc>
                <a:spcPts val="960"/>
              </a:lnSpc>
              <a:buNone/>
            </a:pPr>
            <a:r>
              <a:rPr lang="mr-IN" sz="4000" dirty="0"/>
              <a:t>ENERGY,NOX ,emis_nox,0,/</a:t>
            </a:r>
            <a:r>
              <a:rPr lang="mr-IN" sz="4000" dirty="0" err="1"/>
              <a:t>nas</a:t>
            </a:r>
            <a:r>
              <a:rPr lang="mr-IN" sz="4000" dirty="0"/>
              <a:t>/EDGAR/</a:t>
            </a:r>
            <a:r>
              <a:rPr lang="mr-IN" sz="4000" dirty="0" err="1"/>
              <a:t>energy</a:t>
            </a:r>
            <a:r>
              <a:rPr lang="mr-IN" sz="4000" dirty="0"/>
              <a:t>/</a:t>
            </a:r>
            <a:r>
              <a:rPr lang="mr-IN" sz="4000" dirty="0" err="1"/>
              <a:t>nox</a:t>
            </a:r>
            <a:r>
              <a:rPr lang="mr-IN" sz="4000" dirty="0"/>
              <a:t>/v42_2010.nc  </a:t>
            </a:r>
          </a:p>
          <a:p>
            <a:pPr marL="0" indent="0">
              <a:lnSpc>
                <a:spcPts val="960"/>
              </a:lnSpc>
              <a:buNone/>
            </a:pPr>
            <a:r>
              <a:rPr lang="mr-IN" sz="4000" dirty="0"/>
              <a:t>ENERGY,PM25,emis_pm25,0,/</a:t>
            </a:r>
            <a:r>
              <a:rPr lang="mr-IN" sz="4000" dirty="0" err="1"/>
              <a:t>nas</a:t>
            </a:r>
            <a:r>
              <a:rPr lang="mr-IN" sz="4000" dirty="0"/>
              <a:t>/EDGAR/</a:t>
            </a:r>
            <a:r>
              <a:rPr lang="mr-IN" sz="4000" dirty="0" err="1"/>
              <a:t>energy</a:t>
            </a:r>
            <a:r>
              <a:rPr lang="mr-IN" sz="4000" dirty="0"/>
              <a:t>/pm2.5/v42_2010.nc  </a:t>
            </a:r>
          </a:p>
          <a:p>
            <a:pPr marL="0" indent="0">
              <a:lnSpc>
                <a:spcPts val="960"/>
              </a:lnSpc>
              <a:buNone/>
            </a:pPr>
            <a:r>
              <a:rPr lang="mr-IN" sz="4000" dirty="0"/>
              <a:t>ENERGY,NOX,emis_nmvoc,0,/</a:t>
            </a:r>
            <a:r>
              <a:rPr lang="mr-IN" sz="4000" dirty="0" err="1"/>
              <a:t>nas</a:t>
            </a:r>
            <a:r>
              <a:rPr lang="mr-IN" sz="4000" dirty="0"/>
              <a:t>/EDGAR/</a:t>
            </a:r>
            <a:r>
              <a:rPr lang="mr-IN" sz="4000" dirty="0" err="1"/>
              <a:t>energy</a:t>
            </a:r>
            <a:r>
              <a:rPr lang="mr-IN" sz="4000" dirty="0"/>
              <a:t>/</a:t>
            </a:r>
            <a:r>
              <a:rPr lang="mr-IN" sz="4000" dirty="0" err="1"/>
              <a:t>nmvoc</a:t>
            </a:r>
            <a:r>
              <a:rPr lang="mr-IN" sz="4000" dirty="0"/>
              <a:t>/v42_2010.nc  </a:t>
            </a:r>
            <a:endParaRPr lang="en-US" sz="4000" dirty="0" smtClean="0"/>
          </a:p>
          <a:p>
            <a:pPr marL="0" indent="0">
              <a:lnSpc>
                <a:spcPts val="960"/>
              </a:lnSpc>
              <a:buNone/>
            </a:pPr>
            <a:r>
              <a:rPr lang="mr-IN" sz="4000" dirty="0" smtClean="0"/>
              <a:t>===============================================================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143931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2491</TotalTime>
  <Words>1104</Words>
  <Application>Microsoft Office PowerPoint</Application>
  <PresentationFormat>Letter Paper (8.5x11 in)</PresentationFormat>
  <Paragraphs>179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Mangal</vt:lpstr>
      <vt:lpstr>Tw Cen MT</vt:lpstr>
      <vt:lpstr>Droplet</vt:lpstr>
      <vt:lpstr>Recent SMOKE v4.0 Enhancements and More</vt:lpstr>
      <vt:lpstr>Outlines</vt:lpstr>
      <vt:lpstr>SMOKE v4.0 Updates</vt:lpstr>
      <vt:lpstr>CARB Support</vt:lpstr>
      <vt:lpstr>Global Gridded HTAP Emissions</vt:lpstr>
      <vt:lpstr>EPA’s Hemispheric Modeling Challenges</vt:lpstr>
      <vt:lpstr>EPA Northern Hemispheric Modeling</vt:lpstr>
      <vt:lpstr>EPA Northern Hemispheric Modeling</vt:lpstr>
      <vt:lpstr>SMOKE v4.0 for Hemispheric Modeling</vt:lpstr>
      <vt:lpstr>SMOKE v4.0 for Hemispheric Modeling</vt:lpstr>
      <vt:lpstr>Example of Gridded HTAP Emissions</vt:lpstr>
      <vt:lpstr>Vertical Distribution</vt:lpstr>
      <vt:lpstr>Vertical Distributions by Sector</vt:lpstr>
      <vt:lpstr>Example of Gridded HTAP Emissions</vt:lpstr>
      <vt:lpstr>Other Enhancements</vt:lpstr>
      <vt:lpstr>Upcoming SMOKE Updates</vt:lpstr>
      <vt:lpstr>Upcoming SMOKE Updates</vt:lpstr>
      <vt:lpstr>Acknowledgement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Recent SMOKE Enhancements</dc:title>
  <dc:creator>Baek, Bok Haeng</dc:creator>
  <cp:lastModifiedBy>Friday Center</cp:lastModifiedBy>
  <cp:revision>245</cp:revision>
  <dcterms:created xsi:type="dcterms:W3CDTF">2016-10-19T15:08:38Z</dcterms:created>
  <dcterms:modified xsi:type="dcterms:W3CDTF">2016-10-25T16:51:06Z</dcterms:modified>
</cp:coreProperties>
</file>