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8"/>
  </p:sldMasterIdLst>
  <p:notesMasterIdLst>
    <p:notesMasterId r:id="rId47"/>
  </p:notesMasterIdLst>
  <p:handoutMasterIdLst>
    <p:handoutMasterId r:id="rId48"/>
  </p:handoutMasterIdLst>
  <p:sldIdLst>
    <p:sldId id="363" r:id="rId29"/>
    <p:sldId id="383" r:id="rId30"/>
    <p:sldId id="367" r:id="rId31"/>
    <p:sldId id="385" r:id="rId32"/>
    <p:sldId id="388" r:id="rId33"/>
    <p:sldId id="384" r:id="rId34"/>
    <p:sldId id="372" r:id="rId35"/>
    <p:sldId id="392" r:id="rId36"/>
    <p:sldId id="374" r:id="rId37"/>
    <p:sldId id="370" r:id="rId38"/>
    <p:sldId id="371" r:id="rId39"/>
    <p:sldId id="386" r:id="rId40"/>
    <p:sldId id="379" r:id="rId41"/>
    <p:sldId id="380" r:id="rId42"/>
    <p:sldId id="393" r:id="rId43"/>
    <p:sldId id="394" r:id="rId44"/>
    <p:sldId id="396" r:id="rId45"/>
    <p:sldId id="395" r:id="rId46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CC00FF"/>
    <a:srgbClr val="66FFFF"/>
    <a:srgbClr val="FF3399"/>
    <a:srgbClr val="FF00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3" autoAdjust="0"/>
    <p:restoredTop sz="94660"/>
  </p:normalViewPr>
  <p:slideViewPr>
    <p:cSldViewPr>
      <p:cViewPr varScale="1">
        <p:scale>
          <a:sx n="106" d="100"/>
          <a:sy n="106" d="100"/>
        </p:scale>
        <p:origin x="150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93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1.xml"/><Relationship Id="rId41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Master" Target="slideMasters/slideMaster1.xml"/><Relationship Id="rId36" Type="http://schemas.openxmlformats.org/officeDocument/2006/relationships/slide" Target="slides/slide8.xml"/><Relationship Id="rId49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handoutMaster" Target="handoutMasters/handoutMaster1.xml"/><Relationship Id="rId8" Type="http://schemas.openxmlformats.org/officeDocument/2006/relationships/customXml" Target="../customXml/item8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2F9F7-92E9-4EB7-B7D2-0FEF1E0F0406}" type="datetimeFigureOut">
              <a:rPr lang="en-US" smtClean="0"/>
              <a:t>9/27/2015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A3DC3-5D89-4BD4-9564-98E75115F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58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D11F10BC-7503-479F-97CF-3503717F27A7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32F68BC6-617B-4E65-BBFB-A9201B0E4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2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68BC6-617B-4E65-BBFB-A9201B0E4CA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87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68BC6-617B-4E65-BBFB-A9201B0E4C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D7B6-FB3A-442C-AED4-B5683EA0CA96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C3416-8083-4977-B527-03438F7FBB4A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FCF0-8E39-4680-97B5-F23D1BDBF80D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58B8-17C3-467E-A90E-CD69FFEAADD1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6BC4-7824-4A03-9599-B3EFBB68DFA1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AA036-7806-4B66-8183-934132F4596D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8B4C-34DC-4FE2-AFF1-9EB6CB3A3440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D39A-933D-485F-84E4-C435B4AB640E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3999" cy="68574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66469-6D8A-407C-B583-E9159001127D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DD2-3940-4010-AEBC-9A70EC0C64CD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FA3C-98E9-4E3D-BF83-3A20E8B53E8E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CE544-C9AA-48A8-8B89-C8F132BF4AE7}" type="datetime1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A893F-1BA9-498B-947F-C9218D156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9881D5-6D04-4093-AB96-870F8F554F9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447800"/>
            <a:ext cx="7924800" cy="156845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Simulating the phase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p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artitioning of HNO</a:t>
            </a:r>
            <a:r>
              <a:rPr lang="en-US" sz="3600" baseline="-250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3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, NH</a:t>
            </a:r>
            <a:r>
              <a:rPr lang="en-US" sz="3600" baseline="-250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3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, and HCl with size-resolved particles over northern Colorado in winter</a:t>
            </a:r>
            <a:endParaRPr kumimoji="0" lang="en-US" sz="360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671094"/>
            <a:ext cx="7010400" cy="15897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kumimoji="0" lang="en-US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James T. Kelly</a:t>
            </a:r>
            <a:r>
              <a:rPr kumimoji="0" lang="en-US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1</a:t>
            </a:r>
            <a:r>
              <a:rPr kumimoji="0" lang="en-US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, Kirk R. Baker</a:t>
            </a:r>
            <a:r>
              <a:rPr kumimoji="0" lang="en-US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1</a:t>
            </a:r>
            <a:r>
              <a:rPr kumimoji="0" lang="en-US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, Christopher G. Nolte</a:t>
            </a:r>
            <a:r>
              <a:rPr kumimoji="0" lang="en-US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2</a:t>
            </a:r>
            <a:r>
              <a:rPr kumimoji="0" lang="en-US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, Sergey L. Napelenok</a:t>
            </a:r>
            <a:r>
              <a:rPr kumimoji="0" lang="en-US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2</a:t>
            </a:r>
            <a:r>
              <a:rPr kumimoji="0" lang="en-US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, William C. Keene</a:t>
            </a:r>
            <a:r>
              <a:rPr kumimoji="0" lang="en-US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3</a:t>
            </a:r>
            <a:r>
              <a:rPr kumimoji="0" lang="en-US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, and Alexander A. P. Pszenny</a:t>
            </a:r>
            <a:r>
              <a:rPr kumimoji="0" lang="en-US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4</a:t>
            </a:r>
            <a:r>
              <a:rPr kumimoji="0" lang="en-US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 </a:t>
            </a:r>
          </a:p>
          <a:p>
            <a:pPr marL="53975" lvl="0" indent="-53975"/>
            <a:r>
              <a:rPr lang="en-US" sz="1400" i="1" baseline="300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rPr>
              <a:t>1</a:t>
            </a:r>
            <a:r>
              <a:rPr lang="en-US" sz="1400" i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rPr>
              <a:t>Office of Air Quality Planning &amp; Standards, </a:t>
            </a:r>
            <a:r>
              <a:rPr kumimoji="0" lang="en-US" sz="1400" i="1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U.S. EPA, Research Triangle Park, NC</a:t>
            </a:r>
          </a:p>
          <a:p>
            <a:pPr marL="53975" indent="-53975"/>
            <a:r>
              <a:rPr lang="en-US" sz="1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Office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of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Research and Development,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U.S.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EPA,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Research Triangle Park,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NC</a:t>
            </a:r>
          </a:p>
          <a:p>
            <a:pPr marL="53975" lvl="0" indent="-53975"/>
            <a:r>
              <a:rPr lang="en-US" sz="1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3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Department of Environmental Sciences, University of Virginia, Charlottesville, Virginia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marL="53975" lvl="0" indent="-53975"/>
            <a:r>
              <a:rPr lang="en-US" sz="1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4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Institute for the Study of Earth, Oceans and Space, University of New Hampshire, Durham, NH 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lvl="0"/>
            <a:endParaRPr kumimoji="0" lang="en-US" sz="1600" i="1" u="none" strike="noStrike" kern="1200" cap="none" spc="0" normalizeH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  <a:p>
            <a:pPr lvl="0"/>
            <a:endParaRPr kumimoji="0" lang="en-US" sz="1600" i="1" u="none" strike="noStrike" kern="1200" cap="none" spc="0" normalizeH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666"/>
          <a:stretch/>
        </p:blipFill>
        <p:spPr>
          <a:xfrm>
            <a:off x="457200" y="3328314"/>
            <a:ext cx="8136678" cy="9601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271836"/>
            <a:ext cx="8110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I</a:t>
            </a:r>
            <a:r>
              <a:rPr lang="en-US" sz="1000" i="1" dirty="0" smtClean="0"/>
              <a:t>mage </a:t>
            </a:r>
            <a:r>
              <a:rPr lang="en-US" sz="1000" i="1" dirty="0"/>
              <a:t>provided by the NOAA/OAR/ESRL PSD, Boulder, </a:t>
            </a:r>
            <a:r>
              <a:rPr lang="en-US" sz="1000" i="1" dirty="0" smtClean="0"/>
              <a:t>CO, </a:t>
            </a:r>
            <a:r>
              <a:rPr lang="en-US" sz="1000" i="1" dirty="0"/>
              <a:t>USA, from their </a:t>
            </a:r>
            <a:r>
              <a:rPr lang="en-US" sz="1000" i="1" dirty="0" smtClean="0"/>
              <a:t>website at http</a:t>
            </a:r>
            <a:r>
              <a:rPr lang="en-US" sz="1000" i="1" dirty="0"/>
              <a:t>://www.esrl.noaa.gov/psd/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6387718"/>
            <a:ext cx="7124323" cy="50154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Acknowledgments: Daniel Wolfe, Bruce Bartram, William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Dubé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, Nicholas Wagner, U.S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. EPA Modeling Platform Development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Team, Allan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Beidler, James Beidler, Chris Allen,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Lara Reynolds, and Dr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. Daniel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Bon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  <a:p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  <a:p>
            <a:pPr lvl="0"/>
            <a:endParaRPr kumimoji="0" lang="en-US" sz="1200" i="1" u="none" strike="noStrike" kern="1200" cap="none" spc="0" normalizeH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  <a:p>
            <a:pPr lvl="0"/>
            <a:endParaRPr kumimoji="0" lang="en-US" sz="1200" i="1" u="none" strike="noStrike" kern="1200" cap="none" spc="0" normalizeH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90800" y="357371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Total Levels (</a:t>
            </a:r>
            <a:r>
              <a:rPr lang="en-US" sz="4000" noProof="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G</a:t>
            </a:r>
            <a:r>
              <a:rPr lang="en-US" sz="40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as + </a:t>
            </a:r>
            <a:r>
              <a:rPr lang="en-US" sz="4000" noProof="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P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article)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5333" r="4167" b="9333"/>
          <a:stretch/>
        </p:blipFill>
        <p:spPr>
          <a:xfrm>
            <a:off x="1020127" y="1600200"/>
            <a:ext cx="7103745" cy="201168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20127" y="3898265"/>
            <a:ext cx="7315200" cy="2171700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Large underestimate of observed total ammonium (NH</a:t>
            </a:r>
            <a:r>
              <a:rPr lang="en-US" sz="21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2100" dirty="0" smtClean="0">
                <a:latin typeface="Calibri Light" panose="020F0302020204030204" pitchFamily="34" charset="0"/>
              </a:rPr>
              <a:t>+NH</a:t>
            </a:r>
            <a:r>
              <a:rPr lang="en-US" sz="2100" baseline="-25000" dirty="0" smtClean="0">
                <a:latin typeface="Calibri Light" panose="020F0302020204030204" pitchFamily="34" charset="0"/>
              </a:rPr>
              <a:t>4</a:t>
            </a:r>
            <a:r>
              <a:rPr lang="en-US" sz="21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2100" dirty="0" smtClean="0">
                <a:latin typeface="Calibri Light" panose="020F0302020204030204" pitchFamily="34" charset="0"/>
              </a:rPr>
              <a:t>) in Base; better agreement in x4nh3 </a:t>
            </a:r>
          </a:p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Observed total nitrate (HNO</a:t>
            </a:r>
            <a:r>
              <a:rPr lang="en-US" sz="21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2100" dirty="0" smtClean="0">
                <a:latin typeface="Calibri Light" panose="020F0302020204030204" pitchFamily="34" charset="0"/>
              </a:rPr>
              <a:t>+NO</a:t>
            </a:r>
            <a:r>
              <a:rPr lang="en-US" sz="21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2100" baseline="30000" dirty="0" smtClean="0">
                <a:latin typeface="Calibri Light" panose="020F0302020204030204" pitchFamily="34" charset="0"/>
              </a:rPr>
              <a:t>-</a:t>
            </a:r>
            <a:r>
              <a:rPr lang="en-US" sz="2100" dirty="0" smtClean="0">
                <a:latin typeface="Calibri Light" panose="020F0302020204030204" pitchFamily="34" charset="0"/>
              </a:rPr>
              <a:t>) is moderately underestimated in Base; slightly better agreement for x4nh3</a:t>
            </a:r>
          </a:p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Large underestimate of observed total chloride </a:t>
            </a:r>
            <a:r>
              <a:rPr lang="en-US" sz="2100" dirty="0">
                <a:latin typeface="Calibri Light" panose="020F0302020204030204" pitchFamily="34" charset="0"/>
              </a:rPr>
              <a:t>(</a:t>
            </a:r>
            <a:r>
              <a:rPr lang="en-US" sz="2100" dirty="0" err="1" smtClean="0">
                <a:latin typeface="Calibri Light" panose="020F0302020204030204" pitchFamily="34" charset="0"/>
              </a:rPr>
              <a:t>HCl+Cl</a:t>
            </a:r>
            <a:r>
              <a:rPr lang="en-US" sz="2100" baseline="30000" dirty="0" smtClean="0">
                <a:latin typeface="Calibri Light" panose="020F0302020204030204" pitchFamily="34" charset="0"/>
              </a:rPr>
              <a:t>-</a:t>
            </a:r>
            <a:r>
              <a:rPr lang="en-US" sz="2100" dirty="0" smtClean="0">
                <a:latin typeface="Calibri Light" panose="020F0302020204030204" pitchFamily="34" charset="0"/>
              </a:rPr>
              <a:t>) in Base; </a:t>
            </a:r>
            <a:r>
              <a:rPr lang="en-US" sz="2100" dirty="0">
                <a:latin typeface="Calibri Light" panose="020F0302020204030204" pitchFamily="34" charset="0"/>
              </a:rPr>
              <a:t>slightly better </a:t>
            </a:r>
            <a:r>
              <a:rPr lang="en-US" sz="2100" dirty="0" smtClean="0">
                <a:latin typeface="Calibri Light" panose="020F0302020204030204" pitchFamily="34" charset="0"/>
              </a:rPr>
              <a:t>agreement for x4nh3</a:t>
            </a:r>
            <a:endParaRPr lang="en-US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0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90800" y="408228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8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Gas Fraction (Gas / Total)</a:t>
            </a:r>
            <a:endParaRPr kumimoji="0" lang="en-US" sz="38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333" r="4167" b="9333"/>
          <a:stretch/>
        </p:blipFill>
        <p:spPr>
          <a:xfrm>
            <a:off x="1062360" y="1654014"/>
            <a:ext cx="6978015" cy="201168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12179" y="3981572"/>
            <a:ext cx="7278375" cy="2437477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Total ammonium partitions mostly to the gas phase in all cases; close agreement between observations and x4nh3 estimates</a:t>
            </a:r>
          </a:p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Total nitrate partitions too much to the gas phase in Base and too much to the particle phase in x4nh3</a:t>
            </a:r>
          </a:p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Calibri Light" panose="020F0302020204030204" pitchFamily="34" charset="0"/>
              </a:rPr>
              <a:t>Total </a:t>
            </a:r>
            <a:r>
              <a:rPr lang="en-US" sz="2100" dirty="0" smtClean="0">
                <a:latin typeface="Calibri Light" panose="020F0302020204030204" pitchFamily="34" charset="0"/>
              </a:rPr>
              <a:t>chloride partitions too much to the gas phase </a:t>
            </a:r>
            <a:r>
              <a:rPr lang="en-US" sz="2100" dirty="0">
                <a:latin typeface="Calibri Light" panose="020F0302020204030204" pitchFamily="34" charset="0"/>
              </a:rPr>
              <a:t>in </a:t>
            </a:r>
            <a:r>
              <a:rPr lang="en-US" sz="2100" dirty="0" smtClean="0">
                <a:latin typeface="Calibri Light" panose="020F0302020204030204" pitchFamily="34" charset="0"/>
              </a:rPr>
              <a:t>Base; close agreement between observations and x4nh3 estimates</a:t>
            </a:r>
            <a:endParaRPr lang="en-US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2969" r="4702" b="10611"/>
          <a:stretch/>
        </p:blipFill>
        <p:spPr>
          <a:xfrm>
            <a:off x="445129" y="1524000"/>
            <a:ext cx="45720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5523" r="4702" b="8057"/>
          <a:stretch/>
        </p:blipFill>
        <p:spPr>
          <a:xfrm>
            <a:off x="457199" y="4114800"/>
            <a:ext cx="4572001" cy="2133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90800" y="366121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Source Apportionment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57800" y="1524000"/>
            <a:ext cx="3505200" cy="2444451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Calibri Light" panose="020F0302020204030204" pitchFamily="34" charset="0"/>
              </a:rPr>
              <a:t>Agricultural sector is largest contributor to </a:t>
            </a:r>
            <a:r>
              <a:rPr lang="en-US" sz="1900" dirty="0" err="1" smtClean="0">
                <a:latin typeface="Calibri Light" panose="020F0302020204030204" pitchFamily="34" charset="0"/>
              </a:rPr>
              <a:t>NHx</a:t>
            </a:r>
            <a:endParaRPr lang="en-US" sz="1900" dirty="0" smtClean="0">
              <a:latin typeface="Calibri Light" panose="020F0302020204030204" pitchFamily="34" charset="0"/>
            </a:endParaRPr>
          </a:p>
          <a:p>
            <a:pPr marL="227013" indent="-227013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Calibri Light" panose="020F0302020204030204" pitchFamily="34" charset="0"/>
              </a:rPr>
              <a:t>Mobile sources are largest contributors to HNO</a:t>
            </a:r>
            <a:r>
              <a:rPr lang="en-US" sz="19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1900" dirty="0">
                <a:latin typeface="Calibri Light" panose="020F0302020204030204" pitchFamily="34" charset="0"/>
              </a:rPr>
              <a:t> </a:t>
            </a:r>
            <a:r>
              <a:rPr lang="en-US" sz="1900" dirty="0" smtClean="0">
                <a:latin typeface="Calibri Light" panose="020F0302020204030204" pitchFamily="34" charset="0"/>
              </a:rPr>
              <a:t>&amp; NO</a:t>
            </a:r>
            <a:r>
              <a:rPr lang="en-US" sz="19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-</a:t>
            </a:r>
          </a:p>
          <a:p>
            <a:pPr marL="227013" indent="-227013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Calibri Light" panose="020F0302020204030204" pitchFamily="34" charset="0"/>
              </a:rPr>
              <a:t>EGUs are largest contributors to </a:t>
            </a:r>
            <a:r>
              <a:rPr lang="en-US" sz="1900" dirty="0" err="1" smtClean="0">
                <a:latin typeface="Calibri Light" panose="020F0302020204030204" pitchFamily="34" charset="0"/>
              </a:rPr>
              <a:t>SOx</a:t>
            </a:r>
            <a:endParaRPr lang="en-US" sz="1900" dirty="0" smtClean="0">
              <a:latin typeface="Calibri Light" panose="020F03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57800" y="4092166"/>
            <a:ext cx="3505200" cy="2184055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Calibri Light" panose="020F0302020204030204" pitchFamily="34" charset="0"/>
              </a:rPr>
              <a:t>Area fugitive dust is largest contributor to fine particle Ca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2+</a:t>
            </a:r>
          </a:p>
          <a:p>
            <a:pPr marL="227013" indent="-227013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Calibri Light" panose="020F0302020204030204" pitchFamily="34" charset="0"/>
              </a:rPr>
              <a:t>RWC is largest contributor to fine particle K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+</a:t>
            </a:r>
          </a:p>
          <a:p>
            <a:pPr marL="227013" indent="-227013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Calibri Light" panose="020F0302020204030204" pitchFamily="34" charset="0"/>
              </a:rPr>
              <a:t>Boundaries are largest contributors to fine Na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1900" dirty="0" smtClean="0">
                <a:latin typeface="Calibri Light" panose="020F0302020204030204" pitchFamily="34" charset="0"/>
              </a:rPr>
              <a:t> and Cl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461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19400" y="425951"/>
            <a:ext cx="65532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8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Contributions of RWC</a:t>
            </a:r>
            <a:r>
              <a:rPr lang="en-US" sz="38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 to K</a:t>
            </a:r>
            <a:r>
              <a:rPr lang="en-US" sz="3800" baseline="300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+</a:t>
            </a:r>
            <a:endParaRPr kumimoji="0" lang="en-US" sz="38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902" r="10834" b="1961"/>
          <a:stretch/>
        </p:blipFill>
        <p:spPr>
          <a:xfrm>
            <a:off x="598371" y="1524000"/>
            <a:ext cx="7936029" cy="27432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90600" y="4275396"/>
            <a:ext cx="7315200" cy="1939431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Good agreement in spatial patterns and magnitude of residential wood combustion contributions to fine-mode K</a:t>
            </a:r>
            <a:r>
              <a:rPr lang="en-US" sz="2100" baseline="30000" dirty="0" smtClean="0">
                <a:latin typeface="Calibri Light" panose="020F0302020204030204" pitchFamily="34" charset="0"/>
              </a:rPr>
              <a:t>+</a:t>
            </a:r>
            <a:endParaRPr lang="en-US" sz="2100" dirty="0" smtClean="0">
              <a:latin typeface="Calibri Light" panose="020F0302020204030204" pitchFamily="34" charset="0"/>
            </a:endParaRPr>
          </a:p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Percent contribution of RWC to fine mode K</a:t>
            </a:r>
            <a:r>
              <a:rPr lang="en-US" sz="21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2100" dirty="0" smtClean="0">
                <a:latin typeface="Calibri Light" panose="020F0302020204030204" pitchFamily="34" charset="0"/>
              </a:rPr>
              <a:t> at the BAO site is 34% for CMAQ-ISAM and 33% for brute-force</a:t>
            </a:r>
            <a:endParaRPr lang="en-US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902" r="11667" b="1961"/>
          <a:stretch/>
        </p:blipFill>
        <p:spPr>
          <a:xfrm>
            <a:off x="685800" y="1540179"/>
            <a:ext cx="7772400" cy="2743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67000" y="381000"/>
            <a:ext cx="65532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Boundary Contribution to NO</a:t>
            </a:r>
            <a:r>
              <a:rPr lang="en-US" sz="3600" baseline="-250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3</a:t>
            </a:r>
            <a:r>
              <a:rPr lang="en-US" sz="3600" baseline="300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-</a:t>
            </a: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66800" y="4327892"/>
            <a:ext cx="6867861" cy="1939431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General agreement in spatial patterns of the contribution of boundary </a:t>
            </a:r>
            <a:r>
              <a:rPr lang="en-US" sz="2100" dirty="0" err="1" smtClean="0">
                <a:latin typeface="Calibri Light" panose="020F0302020204030204" pitchFamily="34" charset="0"/>
              </a:rPr>
              <a:t>NOy</a:t>
            </a:r>
            <a:r>
              <a:rPr lang="en-US" sz="2100" dirty="0" smtClean="0">
                <a:latin typeface="Calibri Light" panose="020F0302020204030204" pitchFamily="34" charset="0"/>
              </a:rPr>
              <a:t> to fine-mode NO</a:t>
            </a:r>
            <a:r>
              <a:rPr lang="en-US" sz="21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2100" baseline="30000" dirty="0" smtClean="0">
                <a:latin typeface="Calibri Light" panose="020F0302020204030204" pitchFamily="34" charset="0"/>
              </a:rPr>
              <a:t>-</a:t>
            </a:r>
            <a:r>
              <a:rPr lang="en-US" sz="2100" dirty="0" smtClean="0">
                <a:latin typeface="Calibri Light" panose="020F0302020204030204" pitchFamily="34" charset="0"/>
              </a:rPr>
              <a:t> concentrations</a:t>
            </a:r>
          </a:p>
          <a:p>
            <a:pPr marL="227013" indent="-227013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Percent contribution of boundary </a:t>
            </a:r>
            <a:r>
              <a:rPr lang="en-US" sz="2100" dirty="0" err="1" smtClean="0">
                <a:latin typeface="Calibri Light" panose="020F0302020204030204" pitchFamily="34" charset="0"/>
              </a:rPr>
              <a:t>NOy</a:t>
            </a:r>
            <a:r>
              <a:rPr lang="en-US" sz="2100" dirty="0" smtClean="0">
                <a:latin typeface="Calibri Light" panose="020F0302020204030204" pitchFamily="34" charset="0"/>
              </a:rPr>
              <a:t> to total NO</a:t>
            </a:r>
            <a:r>
              <a:rPr lang="en-US" sz="21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2100" baseline="30000" dirty="0" smtClean="0">
                <a:latin typeface="Calibri Light" panose="020F0302020204030204" pitchFamily="34" charset="0"/>
              </a:rPr>
              <a:t>-</a:t>
            </a:r>
            <a:r>
              <a:rPr lang="en-US" sz="2100" dirty="0" smtClean="0">
                <a:latin typeface="Calibri Light" panose="020F0302020204030204" pitchFamily="34" charset="0"/>
              </a:rPr>
              <a:t> at the BAO site is 14% for CMAQ-ISAM and 7% for brute-force</a:t>
            </a:r>
            <a:endParaRPr lang="en-US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9800" y="381000"/>
            <a:ext cx="65532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Summary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6800" y="1459567"/>
            <a:ext cx="7162800" cy="5223850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CMAQ predictions capture </a:t>
            </a:r>
            <a:r>
              <a:rPr lang="en-US" sz="2000" dirty="0" smtClean="0">
                <a:latin typeface="Calibri Light" panose="020F0302020204030204" pitchFamily="34" charset="0"/>
              </a:rPr>
              <a:t>the general </a:t>
            </a:r>
            <a:r>
              <a:rPr lang="en-US" sz="2000" dirty="0" smtClean="0">
                <a:latin typeface="Calibri Light" panose="020F0302020204030204" pitchFamily="34" charset="0"/>
              </a:rPr>
              <a:t>features of observed distributions of gas mixing ratios, size-distributed particle concentrations, and gas-particle partitioning fractions </a:t>
            </a:r>
          </a:p>
          <a:p>
            <a:pPr marL="227013" indent="-227013">
              <a:spcBef>
                <a:spcPts val="11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</a:rPr>
              <a:t>CMAQ-ISAM source apportionment estimates are consistent with expectations based on major emission sectors and provide useful insights in some </a:t>
            </a:r>
            <a:r>
              <a:rPr lang="en-US" sz="2000" dirty="0" smtClean="0">
                <a:latin typeface="Calibri Light" panose="020F0302020204030204" pitchFamily="34" charset="0"/>
              </a:rPr>
              <a:t>cases</a:t>
            </a:r>
            <a:endParaRPr lang="en-US" sz="2000" dirty="0" smtClean="0">
              <a:latin typeface="Calibri Light" panose="020F0302020204030204" pitchFamily="34" charset="0"/>
            </a:endParaRPr>
          </a:p>
          <a:p>
            <a:pPr marL="227013" indent="-227013">
              <a:spcBef>
                <a:spcPts val="11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Areas </a:t>
            </a:r>
            <a:r>
              <a:rPr lang="en-US" sz="2000" dirty="0" smtClean="0">
                <a:latin typeface="Calibri Light" panose="020F0302020204030204" pitchFamily="34" charset="0"/>
              </a:rPr>
              <a:t>for improvement have been identified</a:t>
            </a:r>
          </a:p>
          <a:p>
            <a:pPr marL="569913" lvl="1" indent="-225425">
              <a:spcBef>
                <a:spcPts val="6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NH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1600" dirty="0" smtClean="0">
                <a:latin typeface="Calibri Light" panose="020F0302020204030204" pitchFamily="34" charset="0"/>
              </a:rPr>
              <a:t> emissions, presumably from nearby animal feedlots, to help address </a:t>
            </a:r>
            <a:r>
              <a:rPr lang="en-US" sz="1600" dirty="0" err="1" smtClean="0">
                <a:latin typeface="Calibri Light" panose="020F0302020204030204" pitchFamily="34" charset="0"/>
              </a:rPr>
              <a:t>NHx</a:t>
            </a:r>
            <a:r>
              <a:rPr lang="en-US" sz="1600" dirty="0" smtClean="0">
                <a:latin typeface="Calibri Light" panose="020F0302020204030204" pitchFamily="34" charset="0"/>
              </a:rPr>
              <a:t> </a:t>
            </a:r>
            <a:r>
              <a:rPr lang="en-US" sz="1600" dirty="0" err="1" smtClean="0">
                <a:latin typeface="Calibri Light" panose="020F0302020204030204" pitchFamily="34" charset="0"/>
              </a:rPr>
              <a:t>underpredictions</a:t>
            </a:r>
            <a:r>
              <a:rPr lang="en-US" sz="1600" dirty="0" smtClean="0">
                <a:latin typeface="Calibri Light" panose="020F0302020204030204" pitchFamily="34" charset="0"/>
              </a:rPr>
              <a:t>, which appear to be </a:t>
            </a:r>
            <a:r>
              <a:rPr lang="en-US" sz="1600" dirty="0" smtClean="0">
                <a:latin typeface="Calibri Light" panose="020F0302020204030204" pitchFamily="34" charset="0"/>
              </a:rPr>
              <a:t>related to emissions and transport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569913" lvl="1" indent="-225425">
              <a:spcBef>
                <a:spcPts val="6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Flux and speciation of </a:t>
            </a:r>
            <a:r>
              <a:rPr lang="en-US" sz="1600" dirty="0">
                <a:latin typeface="Calibri Light" panose="020F0302020204030204" pitchFamily="34" charset="0"/>
              </a:rPr>
              <a:t>f</a:t>
            </a:r>
            <a:r>
              <a:rPr lang="en-US" sz="1600" dirty="0" smtClean="0">
                <a:latin typeface="Calibri Light" panose="020F0302020204030204" pitchFamily="34" charset="0"/>
              </a:rPr>
              <a:t>ugitive and windblown dust emissions to help address </a:t>
            </a:r>
            <a:r>
              <a:rPr lang="en-US" sz="1600" dirty="0" smtClean="0">
                <a:latin typeface="Calibri Light" panose="020F0302020204030204" pitchFamily="34" charset="0"/>
              </a:rPr>
              <a:t>mineral cation </a:t>
            </a:r>
            <a:r>
              <a:rPr lang="en-US" sz="1600" dirty="0" err="1" smtClean="0">
                <a:latin typeface="Calibri Light" panose="020F0302020204030204" pitchFamily="34" charset="0"/>
              </a:rPr>
              <a:t>overpredictions</a:t>
            </a:r>
            <a:r>
              <a:rPr lang="en-US" sz="1600" dirty="0" smtClean="0">
                <a:latin typeface="Calibri Light" panose="020F0302020204030204" pitchFamily="34" charset="0"/>
              </a:rPr>
              <a:t> and chloride </a:t>
            </a:r>
            <a:r>
              <a:rPr lang="en-US" sz="1600" dirty="0" err="1" smtClean="0">
                <a:latin typeface="Calibri Light" panose="020F0302020204030204" pitchFamily="34" charset="0"/>
              </a:rPr>
              <a:t>underpredictions</a:t>
            </a:r>
            <a:endParaRPr lang="en-US" sz="1600" dirty="0" smtClean="0">
              <a:latin typeface="Calibri Light" panose="020F0302020204030204" pitchFamily="34" charset="0"/>
            </a:endParaRPr>
          </a:p>
          <a:p>
            <a:pPr marL="569913" lvl="1" indent="-225425">
              <a:spcBef>
                <a:spcPts val="6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err="1" smtClean="0">
                <a:latin typeface="Calibri Light" panose="020F0302020204030204" pitchFamily="34" charset="0"/>
              </a:rPr>
              <a:t>NOy</a:t>
            </a:r>
            <a:r>
              <a:rPr lang="en-US" sz="1600" dirty="0" smtClean="0">
                <a:latin typeface="Calibri Light" panose="020F0302020204030204" pitchFamily="34" charset="0"/>
              </a:rPr>
              <a:t> </a:t>
            </a:r>
            <a:r>
              <a:rPr lang="en-US" sz="1600" dirty="0" smtClean="0">
                <a:latin typeface="Calibri Light" panose="020F0302020204030204" pitchFamily="34" charset="0"/>
              </a:rPr>
              <a:t>boundary conditions in Alberta, Canada </a:t>
            </a:r>
            <a:r>
              <a:rPr lang="en-US" sz="1600" dirty="0" smtClean="0">
                <a:latin typeface="Calibri Light" panose="020F0302020204030204" pitchFamily="34" charset="0"/>
              </a:rPr>
              <a:t>region</a:t>
            </a:r>
          </a:p>
          <a:p>
            <a:pPr marL="569913" lvl="1" indent="-225425">
              <a:spcBef>
                <a:spcPts val="6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Additional </a:t>
            </a:r>
            <a:r>
              <a:rPr lang="en-US" sz="1600" dirty="0">
                <a:latin typeface="Calibri Light" panose="020F0302020204030204" pitchFamily="34" charset="0"/>
              </a:rPr>
              <a:t>testing of CMAQ-ISAM and comparison with </a:t>
            </a:r>
            <a:r>
              <a:rPr lang="en-US" sz="1600" dirty="0" smtClean="0">
                <a:latin typeface="Calibri Light" panose="020F0302020204030204" pitchFamily="34" charset="0"/>
              </a:rPr>
              <a:t>other</a:t>
            </a:r>
            <a:r>
              <a:rPr lang="en-US" sz="1600" dirty="0" smtClean="0">
                <a:latin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source apportionment methods </a:t>
            </a:r>
            <a:r>
              <a:rPr lang="en-US" sz="1600" dirty="0" smtClean="0">
                <a:latin typeface="Calibri Light" panose="020F0302020204030204" pitchFamily="34" charset="0"/>
              </a:rPr>
              <a:t>is warranted</a:t>
            </a:r>
            <a:r>
              <a:rPr lang="en-US" sz="1600" dirty="0">
                <a:latin typeface="Calibri Light" panose="020F0302020204030204" pitchFamily="34" charset="0"/>
              </a:rPr>
              <a:t> </a:t>
            </a:r>
            <a:r>
              <a:rPr lang="en-US" sz="1600" dirty="0" smtClean="0">
                <a:latin typeface="Calibri Light" panose="020F0302020204030204" pitchFamily="34" charset="0"/>
              </a:rPr>
              <a:t>for secondary PM</a:t>
            </a:r>
          </a:p>
          <a:p>
            <a:pPr marL="569913" lvl="1" indent="-225425">
              <a:spcBef>
                <a:spcPts val="6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 Light" panose="020F0302020204030204" pitchFamily="34" charset="0"/>
              </a:rPr>
              <a:t>Better representation of terrain-influenced winds </a:t>
            </a:r>
            <a:r>
              <a:rPr lang="en-US" sz="1600" dirty="0" smtClean="0">
                <a:latin typeface="Calibri Light" panose="020F0302020204030204" pitchFamily="34" charset="0"/>
              </a:rPr>
              <a:t>with finer-scale modeling to </a:t>
            </a:r>
            <a:r>
              <a:rPr lang="en-US" sz="1600" dirty="0">
                <a:latin typeface="Calibri Light" panose="020F0302020204030204" pitchFamily="34" charset="0"/>
              </a:rPr>
              <a:t>improve temporal characteristics of </a:t>
            </a:r>
            <a:r>
              <a:rPr lang="en-US" sz="1600" dirty="0" smtClean="0">
                <a:latin typeface="Calibri Light" panose="020F0302020204030204" pitchFamily="34" charset="0"/>
              </a:rPr>
              <a:t>predictions</a:t>
            </a:r>
            <a:endParaRPr lang="en-US" sz="1600" dirty="0" smtClean="0">
              <a:latin typeface="Calibri Light" panose="020F0302020204030204" pitchFamily="34" charset="0"/>
            </a:endParaRPr>
          </a:p>
          <a:p>
            <a:pPr marL="684213" lvl="1" indent="-227013"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65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0" y="425817"/>
            <a:ext cx="65532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Additional Slides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03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8" r="11753"/>
          <a:stretch/>
        </p:blipFill>
        <p:spPr>
          <a:xfrm>
            <a:off x="1907093" y="1491751"/>
            <a:ext cx="5259978" cy="3200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91039" y="391484"/>
            <a:ext cx="73152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Conceptual Meteorology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946269" y="2140048"/>
            <a:ext cx="1219200" cy="411524"/>
          </a:xfrm>
          <a:prstGeom prst="straightConnector1">
            <a:avLst/>
          </a:prstGeom>
          <a:ln w="31750">
            <a:solidFill>
              <a:srgbClr val="FFFF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590800" y="3617773"/>
            <a:ext cx="762000" cy="140404"/>
          </a:xfrm>
          <a:prstGeom prst="straightConnector1">
            <a:avLst/>
          </a:prstGeom>
          <a:ln w="31750">
            <a:solidFill>
              <a:srgbClr val="FFFF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 rot="20609345">
            <a:off x="3670907" y="1928927"/>
            <a:ext cx="1447800" cy="5475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Evening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008866">
            <a:off x="2227210" y="3219418"/>
            <a:ext cx="1447800" cy="5475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b="1" noProof="0" dirty="0" smtClean="0">
                <a:solidFill>
                  <a:srgbClr val="FFFF00"/>
                </a:solidFill>
                <a:latin typeface="Calibri Light" panose="020F0302020204030204" pitchFamily="34" charset="0"/>
              </a:rPr>
              <a:t>Day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9" name="5-Point Star 8"/>
          <p:cNvSpPr>
            <a:spLocks noChangeAspect="1"/>
          </p:cNvSpPr>
          <p:nvPr/>
        </p:nvSpPr>
        <p:spPr>
          <a:xfrm>
            <a:off x="3721742" y="2942195"/>
            <a:ext cx="91440" cy="91440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99047" y="4236123"/>
            <a:ext cx="1447800" cy="5475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1600" b="1" noProof="0" dirty="0" smtClean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Denver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81200" y="2558300"/>
            <a:ext cx="1185063" cy="21220"/>
          </a:xfrm>
          <a:prstGeom prst="straightConnector1">
            <a:avLst/>
          </a:prstGeom>
          <a:ln w="31750">
            <a:solidFill>
              <a:schemeClr val="accent3">
                <a:lumMod val="20000"/>
                <a:lumOff val="8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1828800" y="1928927"/>
            <a:ext cx="1735412" cy="5475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Downslope Events</a:t>
            </a:r>
            <a:endParaRPr kumimoji="0" lang="en-US" b="1" i="0" u="none" strike="noStrike" kern="1200" cap="none" spc="0" normalizeH="0" baseline="30000" noProof="0" dirty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 rot="833304">
            <a:off x="5691365" y="1655140"/>
            <a:ext cx="1597716" cy="5475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S. Platte River</a:t>
            </a:r>
            <a:endParaRPr kumimoji="0" lang="en-US" b="1" i="0" u="none" strike="noStrike" kern="1200" cap="none" spc="0" normalizeH="0" baseline="3000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00200" y="4885213"/>
            <a:ext cx="6806516" cy="1664199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dirty="0" smtClean="0">
                <a:latin typeface="Calibri Light" panose="020F0302020204030204" pitchFamily="34" charset="0"/>
              </a:rPr>
              <a:t>Meteorology is influenced by terrain</a:t>
            </a:r>
            <a:endParaRPr lang="en-US" sz="2000" dirty="0" smtClean="0">
              <a:latin typeface="Calibri Light" panose="020F0302020204030204" pitchFamily="34" charset="0"/>
            </a:endParaRP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 Light" panose="020F0302020204030204" pitchFamily="34" charset="0"/>
              </a:rPr>
              <a:t>Daytime upslope flows in Rocky </a:t>
            </a:r>
            <a:r>
              <a:rPr lang="en-US" sz="2000" dirty="0" smtClean="0">
                <a:latin typeface="Calibri Light" panose="020F0302020204030204" pitchFamily="34" charset="0"/>
              </a:rPr>
              <a:t>foothills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libri Light" panose="020F0302020204030204" pitchFamily="34" charset="0"/>
              </a:rPr>
              <a:t>Nocturnal drainage flows along South Platte River valley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libri Light" panose="020F0302020204030204" pitchFamily="34" charset="0"/>
              </a:rPr>
              <a:t>Downslope wind events associated with synoptic forcing</a:t>
            </a:r>
          </a:p>
        </p:txBody>
      </p:sp>
    </p:spTree>
    <p:extLst>
      <p:ext uri="{BB962C8B-B14F-4D97-AF65-F5344CB8AC3E}">
        <p14:creationId xmlns:p14="http://schemas.microsoft.com/office/powerpoint/2010/main" val="22868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5A893F-1BA9-498B-947F-C9218D1569F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0" y="431880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Meteorology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09600" y="1496606"/>
            <a:ext cx="7828716" cy="2926080"/>
            <a:chOff x="146033" y="148274"/>
            <a:chExt cx="6170580" cy="2306628"/>
          </a:xfrm>
        </p:grpSpPr>
        <p:pic>
          <p:nvPicPr>
            <p:cNvPr id="6" name="Picture 5"/>
            <p:cNvPicPr preferRelativeResize="0"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" t="15442" r="2850" b="14298"/>
            <a:stretch/>
          </p:blipFill>
          <p:spPr bwMode="auto">
            <a:xfrm>
              <a:off x="214120" y="248239"/>
              <a:ext cx="3598426" cy="20116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46033" y="148274"/>
              <a:ext cx="6170580" cy="2306628"/>
              <a:chOff x="146033" y="148274"/>
              <a:chExt cx="6170580" cy="2306628"/>
            </a:xfrm>
          </p:grpSpPr>
          <p:pic>
            <p:nvPicPr>
              <p:cNvPr id="8" name="Picture 7"/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26" r="7120"/>
              <a:stretch/>
            </p:blipFill>
            <p:spPr>
              <a:xfrm>
                <a:off x="3911741" y="266304"/>
                <a:ext cx="2404872" cy="2188598"/>
              </a:xfrm>
              <a:prstGeom prst="rect">
                <a:avLst/>
              </a:prstGeom>
            </p:spPr>
          </p:pic>
          <p:sp>
            <p:nvSpPr>
              <p:cNvPr id="9" name="Text Box 6"/>
              <p:cNvSpPr txBox="1"/>
              <p:nvPr/>
            </p:nvSpPr>
            <p:spPr>
              <a:xfrm>
                <a:off x="146033" y="148274"/>
                <a:ext cx="449338" cy="33364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(a)</a:t>
                </a:r>
                <a:endParaRPr lang="en-U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 Box 3"/>
              <p:cNvSpPr txBox="1"/>
              <p:nvPr/>
            </p:nvSpPr>
            <p:spPr>
              <a:xfrm>
                <a:off x="3788173" y="180000"/>
                <a:ext cx="448945" cy="33337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(b)</a:t>
                </a:r>
                <a:endPara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1295400" y="4532167"/>
            <a:ext cx="6553200" cy="1939431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Generally light and variable winds captured by model (Fig. a)</a:t>
            </a:r>
          </a:p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High speed westerlies captured by the model; model does not replicate high speed </a:t>
            </a:r>
            <a:r>
              <a:rPr lang="en-US" sz="2000" dirty="0" err="1" smtClean="0">
                <a:latin typeface="Calibri Light" panose="020F0302020204030204" pitchFamily="34" charset="0"/>
              </a:rPr>
              <a:t>northeasterlies</a:t>
            </a:r>
            <a:r>
              <a:rPr lang="en-US" sz="2000" dirty="0" smtClean="0">
                <a:latin typeface="Calibri Light" panose="020F0302020204030204" pitchFamily="34" charset="0"/>
              </a:rPr>
              <a:t> (Fig. a)</a:t>
            </a:r>
          </a:p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Modeled winds too frequent from west; too infrequent from northeast (Fig. b)</a:t>
            </a:r>
          </a:p>
        </p:txBody>
      </p:sp>
    </p:spTree>
    <p:extLst>
      <p:ext uri="{BB962C8B-B14F-4D97-AF65-F5344CB8AC3E}">
        <p14:creationId xmlns:p14="http://schemas.microsoft.com/office/powerpoint/2010/main" val="32980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450938" y="387987"/>
            <a:ext cx="6096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Motivation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17873" y="1692006"/>
            <a:ext cx="5808338" cy="2552129"/>
            <a:chOff x="3517873" y="2019139"/>
            <a:chExt cx="5808338" cy="2552129"/>
          </a:xfrm>
        </p:grpSpPr>
        <p:grpSp>
          <p:nvGrpSpPr>
            <p:cNvPr id="4" name="Group 5"/>
            <p:cNvGrpSpPr>
              <a:grpSpLocks noChangeAspect="1"/>
            </p:cNvGrpSpPr>
            <p:nvPr/>
          </p:nvGrpSpPr>
          <p:grpSpPr>
            <a:xfrm>
              <a:off x="3517873" y="2309115"/>
              <a:ext cx="5808338" cy="2262153"/>
              <a:chOff x="455793" y="4558710"/>
              <a:chExt cx="1745754" cy="1222326"/>
            </a:xfrm>
          </p:grpSpPr>
          <p:grpSp>
            <p:nvGrpSpPr>
              <p:cNvPr id="9" name="Group 20"/>
              <p:cNvGrpSpPr/>
              <p:nvPr/>
            </p:nvGrpSpPr>
            <p:grpSpPr>
              <a:xfrm>
                <a:off x="455793" y="4558710"/>
                <a:ext cx="1745754" cy="1222326"/>
                <a:chOff x="655078" y="5738128"/>
                <a:chExt cx="1745754" cy="1451441"/>
              </a:xfrm>
            </p:grpSpPr>
            <p:sp>
              <p:nvSpPr>
                <p:cNvPr id="13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716828" y="5738128"/>
                  <a:ext cx="0" cy="120015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14"/>
                <p:cNvSpPr>
                  <a:spLocks noChangeShapeType="1"/>
                </p:cNvSpPr>
                <p:nvPr/>
              </p:nvSpPr>
              <p:spPr bwMode="auto">
                <a:xfrm>
                  <a:off x="715035" y="6933556"/>
                  <a:ext cx="1552575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55078" y="6952599"/>
                  <a:ext cx="1745754" cy="23697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Particle Diameter</a:t>
                  </a:r>
                </a:p>
              </p:txBody>
            </p:sp>
          </p:grpSp>
          <p:grpSp>
            <p:nvGrpSpPr>
              <p:cNvPr id="10" name="Group 24"/>
              <p:cNvGrpSpPr>
                <a:grpSpLocks noChangeAspect="1"/>
              </p:cNvGrpSpPr>
              <p:nvPr/>
            </p:nvGrpSpPr>
            <p:grpSpPr>
              <a:xfrm>
                <a:off x="603122" y="4593448"/>
                <a:ext cx="1423393" cy="813491"/>
                <a:chOff x="577945" y="4174480"/>
                <a:chExt cx="1897858" cy="1084655"/>
              </a:xfrm>
            </p:grpSpPr>
            <p:sp>
              <p:nvSpPr>
                <p:cNvPr id="11" name="Freeform 10"/>
                <p:cNvSpPr/>
                <p:nvPr/>
              </p:nvSpPr>
              <p:spPr bwMode="auto">
                <a:xfrm>
                  <a:off x="1044670" y="4174480"/>
                  <a:ext cx="1431133" cy="1084655"/>
                </a:xfrm>
                <a:custGeom>
                  <a:avLst/>
                  <a:gdLst>
                    <a:gd name="connsiteX0" fmla="*/ 0 w 1431132"/>
                    <a:gd name="connsiteY0" fmla="*/ 1048146 h 1084659"/>
                    <a:gd name="connsiteX1" fmla="*/ 71438 w 1431132"/>
                    <a:gd name="connsiteY1" fmla="*/ 1005284 h 1084659"/>
                    <a:gd name="connsiteX2" fmla="*/ 152400 w 1431132"/>
                    <a:gd name="connsiteY2" fmla="*/ 902890 h 1084659"/>
                    <a:gd name="connsiteX3" fmla="*/ 219075 w 1431132"/>
                    <a:gd name="connsiteY3" fmla="*/ 781446 h 1084659"/>
                    <a:gd name="connsiteX4" fmla="*/ 290513 w 1431132"/>
                    <a:gd name="connsiteY4" fmla="*/ 688578 h 1084659"/>
                    <a:gd name="connsiteX5" fmla="*/ 328613 w 1431132"/>
                    <a:gd name="connsiteY5" fmla="*/ 648096 h 1084659"/>
                    <a:gd name="connsiteX6" fmla="*/ 361950 w 1431132"/>
                    <a:gd name="connsiteY6" fmla="*/ 640953 h 1084659"/>
                    <a:gd name="connsiteX7" fmla="*/ 390525 w 1431132"/>
                    <a:gd name="connsiteY7" fmla="*/ 652859 h 1084659"/>
                    <a:gd name="connsiteX8" fmla="*/ 421482 w 1431132"/>
                    <a:gd name="connsiteY8" fmla="*/ 674290 h 1084659"/>
                    <a:gd name="connsiteX9" fmla="*/ 457200 w 1431132"/>
                    <a:gd name="connsiteY9" fmla="*/ 714771 h 1084659"/>
                    <a:gd name="connsiteX10" fmla="*/ 507207 w 1431132"/>
                    <a:gd name="connsiteY10" fmla="*/ 805259 h 1084659"/>
                    <a:gd name="connsiteX11" fmla="*/ 540544 w 1431132"/>
                    <a:gd name="connsiteY11" fmla="*/ 857646 h 1084659"/>
                    <a:gd name="connsiteX12" fmla="*/ 595313 w 1431132"/>
                    <a:gd name="connsiteY12" fmla="*/ 914796 h 1084659"/>
                    <a:gd name="connsiteX13" fmla="*/ 621507 w 1431132"/>
                    <a:gd name="connsiteY13" fmla="*/ 945753 h 1084659"/>
                    <a:gd name="connsiteX14" fmla="*/ 645319 w 1431132"/>
                    <a:gd name="connsiteY14" fmla="*/ 955278 h 1084659"/>
                    <a:gd name="connsiteX15" fmla="*/ 652463 w 1431132"/>
                    <a:gd name="connsiteY15" fmla="*/ 957659 h 1084659"/>
                    <a:gd name="connsiteX16" fmla="*/ 697707 w 1431132"/>
                    <a:gd name="connsiteY16" fmla="*/ 943371 h 1084659"/>
                    <a:gd name="connsiteX17" fmla="*/ 745332 w 1431132"/>
                    <a:gd name="connsiteY17" fmla="*/ 900509 h 1084659"/>
                    <a:gd name="connsiteX18" fmla="*/ 783432 w 1431132"/>
                    <a:gd name="connsiteY18" fmla="*/ 776684 h 1084659"/>
                    <a:gd name="connsiteX19" fmla="*/ 831057 w 1431132"/>
                    <a:gd name="connsiteY19" fmla="*/ 607615 h 1084659"/>
                    <a:gd name="connsiteX20" fmla="*/ 866775 w 1431132"/>
                    <a:gd name="connsiteY20" fmla="*/ 448071 h 1084659"/>
                    <a:gd name="connsiteX21" fmla="*/ 904875 w 1431132"/>
                    <a:gd name="connsiteY21" fmla="*/ 290909 h 1084659"/>
                    <a:gd name="connsiteX22" fmla="*/ 940594 w 1431132"/>
                    <a:gd name="connsiteY22" fmla="*/ 155178 h 1084659"/>
                    <a:gd name="connsiteX23" fmla="*/ 973932 w 1431132"/>
                    <a:gd name="connsiteY23" fmla="*/ 62309 h 1084659"/>
                    <a:gd name="connsiteX24" fmla="*/ 997744 w 1431132"/>
                    <a:gd name="connsiteY24" fmla="*/ 19446 h 1084659"/>
                    <a:gd name="connsiteX25" fmla="*/ 1014413 w 1431132"/>
                    <a:gd name="connsiteY25" fmla="*/ 2778 h 1084659"/>
                    <a:gd name="connsiteX26" fmla="*/ 1033463 w 1431132"/>
                    <a:gd name="connsiteY26" fmla="*/ 2778 h 1084659"/>
                    <a:gd name="connsiteX27" fmla="*/ 1047750 w 1431132"/>
                    <a:gd name="connsiteY27" fmla="*/ 17065 h 1084659"/>
                    <a:gd name="connsiteX28" fmla="*/ 1073944 w 1431132"/>
                    <a:gd name="connsiteY28" fmla="*/ 45640 h 1084659"/>
                    <a:gd name="connsiteX29" fmla="*/ 1100138 w 1431132"/>
                    <a:gd name="connsiteY29" fmla="*/ 150415 h 1084659"/>
                    <a:gd name="connsiteX30" fmla="*/ 1143000 w 1431132"/>
                    <a:gd name="connsiteY30" fmla="*/ 307578 h 1084659"/>
                    <a:gd name="connsiteX31" fmla="*/ 1207294 w 1431132"/>
                    <a:gd name="connsiteY31" fmla="*/ 564753 h 1084659"/>
                    <a:gd name="connsiteX32" fmla="*/ 1254919 w 1431132"/>
                    <a:gd name="connsiteY32" fmla="*/ 769540 h 1084659"/>
                    <a:gd name="connsiteX33" fmla="*/ 1297782 w 1431132"/>
                    <a:gd name="connsiteY33" fmla="*/ 886221 h 1084659"/>
                    <a:gd name="connsiteX34" fmla="*/ 1321594 w 1431132"/>
                    <a:gd name="connsiteY34" fmla="*/ 952896 h 1084659"/>
                    <a:gd name="connsiteX35" fmla="*/ 1340644 w 1431132"/>
                    <a:gd name="connsiteY35" fmla="*/ 983853 h 1084659"/>
                    <a:gd name="connsiteX36" fmla="*/ 1359694 w 1431132"/>
                    <a:gd name="connsiteY36" fmla="*/ 1005284 h 1084659"/>
                    <a:gd name="connsiteX37" fmla="*/ 1381125 w 1431132"/>
                    <a:gd name="connsiteY37" fmla="*/ 1029096 h 1084659"/>
                    <a:gd name="connsiteX38" fmla="*/ 1404938 w 1431132"/>
                    <a:gd name="connsiteY38" fmla="*/ 1043384 h 1084659"/>
                    <a:gd name="connsiteX39" fmla="*/ 1431132 w 1431132"/>
                    <a:gd name="connsiteY39" fmla="*/ 1055290 h 108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31132" h="1084659">
                      <a:moveTo>
                        <a:pt x="0" y="1048146"/>
                      </a:moveTo>
                      <a:cubicBezTo>
                        <a:pt x="23019" y="1038819"/>
                        <a:pt x="46038" y="1029493"/>
                        <a:pt x="71438" y="1005284"/>
                      </a:cubicBezTo>
                      <a:cubicBezTo>
                        <a:pt x="96838" y="981075"/>
                        <a:pt x="127794" y="940196"/>
                        <a:pt x="152400" y="902890"/>
                      </a:cubicBezTo>
                      <a:cubicBezTo>
                        <a:pt x="177006" y="865584"/>
                        <a:pt x="196056" y="817165"/>
                        <a:pt x="219075" y="781446"/>
                      </a:cubicBezTo>
                      <a:cubicBezTo>
                        <a:pt x="242094" y="745727"/>
                        <a:pt x="272257" y="710803"/>
                        <a:pt x="290513" y="688578"/>
                      </a:cubicBezTo>
                      <a:cubicBezTo>
                        <a:pt x="308769" y="666353"/>
                        <a:pt x="316707" y="656033"/>
                        <a:pt x="328613" y="648096"/>
                      </a:cubicBezTo>
                      <a:cubicBezTo>
                        <a:pt x="340519" y="640159"/>
                        <a:pt x="351631" y="640159"/>
                        <a:pt x="361950" y="640953"/>
                      </a:cubicBezTo>
                      <a:cubicBezTo>
                        <a:pt x="372269" y="641747"/>
                        <a:pt x="380603" y="647303"/>
                        <a:pt x="390525" y="652859"/>
                      </a:cubicBezTo>
                      <a:cubicBezTo>
                        <a:pt x="400447" y="658415"/>
                        <a:pt x="410369" y="663971"/>
                        <a:pt x="421482" y="674290"/>
                      </a:cubicBezTo>
                      <a:cubicBezTo>
                        <a:pt x="432595" y="684609"/>
                        <a:pt x="442913" y="692943"/>
                        <a:pt x="457200" y="714771"/>
                      </a:cubicBezTo>
                      <a:cubicBezTo>
                        <a:pt x="471488" y="736599"/>
                        <a:pt x="493316" y="781447"/>
                        <a:pt x="507207" y="805259"/>
                      </a:cubicBezTo>
                      <a:cubicBezTo>
                        <a:pt x="521098" y="829072"/>
                        <a:pt x="525860" y="839390"/>
                        <a:pt x="540544" y="857646"/>
                      </a:cubicBezTo>
                      <a:cubicBezTo>
                        <a:pt x="555228" y="875902"/>
                        <a:pt x="581819" y="900112"/>
                        <a:pt x="595313" y="914796"/>
                      </a:cubicBezTo>
                      <a:cubicBezTo>
                        <a:pt x="608807" y="929480"/>
                        <a:pt x="613173" y="939006"/>
                        <a:pt x="621507" y="945753"/>
                      </a:cubicBezTo>
                      <a:cubicBezTo>
                        <a:pt x="629841" y="952500"/>
                        <a:pt x="640160" y="953294"/>
                        <a:pt x="645319" y="955278"/>
                      </a:cubicBezTo>
                      <a:cubicBezTo>
                        <a:pt x="650478" y="957262"/>
                        <a:pt x="643732" y="959643"/>
                        <a:pt x="652463" y="957659"/>
                      </a:cubicBezTo>
                      <a:cubicBezTo>
                        <a:pt x="661194" y="955675"/>
                        <a:pt x="682229" y="952896"/>
                        <a:pt x="697707" y="943371"/>
                      </a:cubicBezTo>
                      <a:cubicBezTo>
                        <a:pt x="713185" y="933846"/>
                        <a:pt x="731045" y="928290"/>
                        <a:pt x="745332" y="900509"/>
                      </a:cubicBezTo>
                      <a:cubicBezTo>
                        <a:pt x="759619" y="872728"/>
                        <a:pt x="769145" y="825500"/>
                        <a:pt x="783432" y="776684"/>
                      </a:cubicBezTo>
                      <a:cubicBezTo>
                        <a:pt x="797720" y="727868"/>
                        <a:pt x="817167" y="662384"/>
                        <a:pt x="831057" y="607615"/>
                      </a:cubicBezTo>
                      <a:cubicBezTo>
                        <a:pt x="844947" y="552846"/>
                        <a:pt x="854472" y="500855"/>
                        <a:pt x="866775" y="448071"/>
                      </a:cubicBezTo>
                      <a:cubicBezTo>
                        <a:pt x="879078" y="395287"/>
                        <a:pt x="892572" y="339725"/>
                        <a:pt x="904875" y="290909"/>
                      </a:cubicBezTo>
                      <a:cubicBezTo>
                        <a:pt x="917178" y="242094"/>
                        <a:pt x="929085" y="193278"/>
                        <a:pt x="940594" y="155178"/>
                      </a:cubicBezTo>
                      <a:cubicBezTo>
                        <a:pt x="952103" y="117078"/>
                        <a:pt x="964407" y="84931"/>
                        <a:pt x="973932" y="62309"/>
                      </a:cubicBezTo>
                      <a:cubicBezTo>
                        <a:pt x="983457" y="39687"/>
                        <a:pt x="990997" y="29368"/>
                        <a:pt x="997744" y="19446"/>
                      </a:cubicBezTo>
                      <a:cubicBezTo>
                        <a:pt x="1004491" y="9524"/>
                        <a:pt x="1008460" y="5556"/>
                        <a:pt x="1014413" y="2778"/>
                      </a:cubicBezTo>
                      <a:cubicBezTo>
                        <a:pt x="1020366" y="0"/>
                        <a:pt x="1027907" y="397"/>
                        <a:pt x="1033463" y="2778"/>
                      </a:cubicBezTo>
                      <a:cubicBezTo>
                        <a:pt x="1039019" y="5159"/>
                        <a:pt x="1041003" y="9921"/>
                        <a:pt x="1047750" y="17065"/>
                      </a:cubicBezTo>
                      <a:cubicBezTo>
                        <a:pt x="1054497" y="24209"/>
                        <a:pt x="1065213" y="23415"/>
                        <a:pt x="1073944" y="45640"/>
                      </a:cubicBezTo>
                      <a:cubicBezTo>
                        <a:pt x="1082675" y="67865"/>
                        <a:pt x="1088629" y="106759"/>
                        <a:pt x="1100138" y="150415"/>
                      </a:cubicBezTo>
                      <a:cubicBezTo>
                        <a:pt x="1111647" y="194071"/>
                        <a:pt x="1125141" y="238522"/>
                        <a:pt x="1143000" y="307578"/>
                      </a:cubicBezTo>
                      <a:cubicBezTo>
                        <a:pt x="1160859" y="376634"/>
                        <a:pt x="1188641" y="487759"/>
                        <a:pt x="1207294" y="564753"/>
                      </a:cubicBezTo>
                      <a:cubicBezTo>
                        <a:pt x="1225947" y="641747"/>
                        <a:pt x="1239838" y="715962"/>
                        <a:pt x="1254919" y="769540"/>
                      </a:cubicBezTo>
                      <a:cubicBezTo>
                        <a:pt x="1270000" y="823118"/>
                        <a:pt x="1286669" y="855662"/>
                        <a:pt x="1297782" y="886221"/>
                      </a:cubicBezTo>
                      <a:cubicBezTo>
                        <a:pt x="1308895" y="916780"/>
                        <a:pt x="1314450" y="936624"/>
                        <a:pt x="1321594" y="952896"/>
                      </a:cubicBezTo>
                      <a:cubicBezTo>
                        <a:pt x="1328738" y="969168"/>
                        <a:pt x="1334294" y="975122"/>
                        <a:pt x="1340644" y="983853"/>
                      </a:cubicBezTo>
                      <a:cubicBezTo>
                        <a:pt x="1346994" y="992584"/>
                        <a:pt x="1359694" y="1005284"/>
                        <a:pt x="1359694" y="1005284"/>
                      </a:cubicBezTo>
                      <a:cubicBezTo>
                        <a:pt x="1366441" y="1012824"/>
                        <a:pt x="1373584" y="1022746"/>
                        <a:pt x="1381125" y="1029096"/>
                      </a:cubicBezTo>
                      <a:cubicBezTo>
                        <a:pt x="1388666" y="1035446"/>
                        <a:pt x="1396604" y="1039018"/>
                        <a:pt x="1404938" y="1043384"/>
                      </a:cubicBezTo>
                      <a:cubicBezTo>
                        <a:pt x="1413273" y="1047750"/>
                        <a:pt x="1414463" y="1084659"/>
                        <a:pt x="1431132" y="105529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70B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" charset="-128"/>
                  </a:endParaRPr>
                </a:p>
              </p:txBody>
            </p:sp>
            <p:sp>
              <p:nvSpPr>
                <p:cNvPr id="12" name="Freeform 11"/>
                <p:cNvSpPr/>
                <p:nvPr/>
              </p:nvSpPr>
              <p:spPr bwMode="auto">
                <a:xfrm>
                  <a:off x="577945" y="5010302"/>
                  <a:ext cx="509588" cy="240506"/>
                </a:xfrm>
                <a:custGeom>
                  <a:avLst/>
                  <a:gdLst>
                    <a:gd name="connsiteX0" fmla="*/ 509588 w 509588"/>
                    <a:gd name="connsiteY0" fmla="*/ 190897 h 240507"/>
                    <a:gd name="connsiteX1" fmla="*/ 454819 w 509588"/>
                    <a:gd name="connsiteY1" fmla="*/ 214710 h 240507"/>
                    <a:gd name="connsiteX2" fmla="*/ 426244 w 509588"/>
                    <a:gd name="connsiteY2" fmla="*/ 212328 h 240507"/>
                    <a:gd name="connsiteX3" fmla="*/ 402432 w 509588"/>
                    <a:gd name="connsiteY3" fmla="*/ 178991 h 240507"/>
                    <a:gd name="connsiteX4" fmla="*/ 369094 w 509588"/>
                    <a:gd name="connsiteY4" fmla="*/ 98028 h 240507"/>
                    <a:gd name="connsiteX5" fmla="*/ 328613 w 509588"/>
                    <a:gd name="connsiteY5" fmla="*/ 40878 h 240507"/>
                    <a:gd name="connsiteX6" fmla="*/ 254794 w 509588"/>
                    <a:gd name="connsiteY6" fmla="*/ 2778 h 240507"/>
                    <a:gd name="connsiteX7" fmla="*/ 207169 w 509588"/>
                    <a:gd name="connsiteY7" fmla="*/ 24210 h 240507"/>
                    <a:gd name="connsiteX8" fmla="*/ 157163 w 509588"/>
                    <a:gd name="connsiteY8" fmla="*/ 76597 h 240507"/>
                    <a:gd name="connsiteX9" fmla="*/ 121444 w 509588"/>
                    <a:gd name="connsiteY9" fmla="*/ 143272 h 240507"/>
                    <a:gd name="connsiteX10" fmla="*/ 85725 w 509588"/>
                    <a:gd name="connsiteY10" fmla="*/ 190897 h 240507"/>
                    <a:gd name="connsiteX11" fmla="*/ 45244 w 509588"/>
                    <a:gd name="connsiteY11" fmla="*/ 226616 h 240507"/>
                    <a:gd name="connsiteX12" fmla="*/ 0 w 509588"/>
                    <a:gd name="connsiteY12" fmla="*/ 233760 h 240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9588" h="240507">
                      <a:moveTo>
                        <a:pt x="509588" y="190897"/>
                      </a:moveTo>
                      <a:cubicBezTo>
                        <a:pt x="489149" y="201017"/>
                        <a:pt x="468710" y="211138"/>
                        <a:pt x="454819" y="214710"/>
                      </a:cubicBezTo>
                      <a:cubicBezTo>
                        <a:pt x="440928" y="218282"/>
                        <a:pt x="434975" y="218281"/>
                        <a:pt x="426244" y="212328"/>
                      </a:cubicBezTo>
                      <a:cubicBezTo>
                        <a:pt x="417513" y="206375"/>
                        <a:pt x="411957" y="198041"/>
                        <a:pt x="402432" y="178991"/>
                      </a:cubicBezTo>
                      <a:cubicBezTo>
                        <a:pt x="392907" y="159941"/>
                        <a:pt x="381397" y="121047"/>
                        <a:pt x="369094" y="98028"/>
                      </a:cubicBezTo>
                      <a:cubicBezTo>
                        <a:pt x="356791" y="75009"/>
                        <a:pt x="347663" y="56753"/>
                        <a:pt x="328613" y="40878"/>
                      </a:cubicBezTo>
                      <a:cubicBezTo>
                        <a:pt x="309563" y="25003"/>
                        <a:pt x="275035" y="5556"/>
                        <a:pt x="254794" y="2778"/>
                      </a:cubicBezTo>
                      <a:cubicBezTo>
                        <a:pt x="234553" y="0"/>
                        <a:pt x="223441" y="11907"/>
                        <a:pt x="207169" y="24210"/>
                      </a:cubicBezTo>
                      <a:cubicBezTo>
                        <a:pt x="190897" y="36513"/>
                        <a:pt x="171450" y="56753"/>
                        <a:pt x="157163" y="76597"/>
                      </a:cubicBezTo>
                      <a:cubicBezTo>
                        <a:pt x="142876" y="96441"/>
                        <a:pt x="133350" y="124222"/>
                        <a:pt x="121444" y="143272"/>
                      </a:cubicBezTo>
                      <a:cubicBezTo>
                        <a:pt x="109538" y="162322"/>
                        <a:pt x="98425" y="177006"/>
                        <a:pt x="85725" y="190897"/>
                      </a:cubicBezTo>
                      <a:cubicBezTo>
                        <a:pt x="73025" y="204788"/>
                        <a:pt x="59532" y="219472"/>
                        <a:pt x="45244" y="226616"/>
                      </a:cubicBezTo>
                      <a:cubicBezTo>
                        <a:pt x="30957" y="233760"/>
                        <a:pt x="38100" y="240507"/>
                        <a:pt x="0" y="23376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70B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" charset="-128"/>
                  </a:endParaRPr>
                </a:p>
              </p:txBody>
            </p:sp>
          </p:grpSp>
        </p:grpSp>
        <p:sp>
          <p:nvSpPr>
            <p:cNvPr id="5" name="Right Brace 4"/>
            <p:cNvSpPr/>
            <p:nvPr/>
          </p:nvSpPr>
          <p:spPr bwMode="auto">
            <a:xfrm rot="16200000">
              <a:off x="5136774" y="1853102"/>
              <a:ext cx="355337" cy="2477515"/>
            </a:xfrm>
            <a:prstGeom prst="rightBrace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4188536" y="2558615"/>
              <a:ext cx="2426765" cy="403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168275" indent="-168275" eaLnBrk="1" hangingPunct="1">
                <a:spcBef>
                  <a:spcPts val="250"/>
                </a:spcBef>
                <a:buClr>
                  <a:srgbClr val="0070B9"/>
                </a:buClr>
                <a:buSzPct val="90000"/>
                <a:defRPr/>
              </a:pPr>
              <a:r>
                <a:rPr lang="en-US" sz="1400" kern="0" dirty="0" smtClean="0">
                  <a:solidFill>
                    <a:srgbClr val="0070B9"/>
                  </a:solidFill>
                </a:rPr>
                <a:t>Gas/particle equilibrium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7239000" y="2343726"/>
              <a:ext cx="159305" cy="28406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5334000" y="2019139"/>
              <a:ext cx="3309491" cy="247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168275" indent="-168275" eaLnBrk="1" hangingPunct="1">
                <a:spcBef>
                  <a:spcPts val="250"/>
                </a:spcBef>
                <a:buClr>
                  <a:srgbClr val="0070B9"/>
                </a:buClr>
                <a:buSzPct val="90000"/>
                <a:defRPr/>
              </a:pPr>
              <a:r>
                <a:rPr lang="en-US" sz="1400" kern="0" dirty="0" smtClean="0">
                  <a:solidFill>
                    <a:srgbClr val="0070B9"/>
                  </a:solidFill>
                </a:rPr>
                <a:t>Dynamic gas/particle mass transfer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77526" y="3694263"/>
              <a:ext cx="1956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Aitken</a:t>
              </a:r>
              <a:endPara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24867" y="3603424"/>
              <a:ext cx="1956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Accumulation</a:t>
              </a:r>
              <a:endPara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55923" y="3020543"/>
              <a:ext cx="117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Coarse</a:t>
              </a:r>
              <a:endPara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143181" y="1843939"/>
            <a:ext cx="3696977" cy="2158845"/>
            <a:chOff x="-383209" y="2404415"/>
            <a:chExt cx="3696977" cy="2158845"/>
          </a:xfrm>
        </p:grpSpPr>
        <p:sp>
          <p:nvSpPr>
            <p:cNvPr id="45" name="TextBox 44"/>
            <p:cNvSpPr txBox="1"/>
            <p:nvPr/>
          </p:nvSpPr>
          <p:spPr>
            <a:xfrm>
              <a:off x="-279120" y="4112271"/>
              <a:ext cx="170250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</a:t>
              </a:r>
              <a:r>
                <a:rPr lang="en-US" sz="17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</a:t>
              </a:r>
              <a:r>
                <a:rPr lang="en-US" sz="1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HNO</a:t>
              </a:r>
              <a:r>
                <a:rPr lang="en-US" sz="17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</a:t>
              </a:r>
              <a:r>
                <a:rPr lang="en-US" sz="1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HCl</a:t>
              </a:r>
              <a:endParaRPr lang="en-US" sz="1700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633924" y="2594794"/>
              <a:ext cx="2416393" cy="1666328"/>
              <a:chOff x="5962606" y="3391974"/>
              <a:chExt cx="2285518" cy="1718584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6223351" y="3391974"/>
                <a:ext cx="1752600" cy="171858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962606" y="3659455"/>
                <a:ext cx="2285518" cy="1174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SO</a:t>
                </a:r>
                <a:r>
                  <a:rPr lang="en-US" sz="1700" baseline="-25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</a:t>
                </a:r>
                <a:r>
                  <a:rPr lang="en-US" sz="17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2-</a:t>
                </a:r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</a:p>
              <a:p>
                <a:pPr algn="ctr"/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Mg</a:t>
                </a:r>
                <a:r>
                  <a:rPr lang="en-US" sz="17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2+</a:t>
                </a:r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K</a:t>
                </a:r>
                <a:r>
                  <a:rPr lang="en-US" sz="17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+</a:t>
                </a:r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Ca</a:t>
                </a:r>
                <a:r>
                  <a:rPr lang="en-US" sz="17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2+</a:t>
                </a:r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Na</a:t>
                </a:r>
                <a:r>
                  <a:rPr lang="en-US" sz="17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+</a:t>
                </a:r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</a:p>
              <a:p>
                <a:pPr algn="ctr"/>
                <a:r>
                  <a:rPr lang="en-US" sz="1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NH</a:t>
                </a:r>
                <a:r>
                  <a:rPr lang="en-US" sz="17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</a:t>
                </a:r>
                <a:r>
                  <a:rPr lang="en-US" sz="17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+</a:t>
                </a:r>
                <a:r>
                  <a:rPr lang="en-US" sz="1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NO</a:t>
                </a:r>
                <a:r>
                  <a:rPr lang="en-US" sz="17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3</a:t>
                </a:r>
                <a:r>
                  <a:rPr lang="en-US" sz="17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</a:t>
                </a:r>
                <a:r>
                  <a:rPr lang="en-US" sz="1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Cl</a:t>
                </a:r>
                <a:r>
                  <a:rPr lang="en-US" sz="17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</a:t>
                </a:r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</a:t>
                </a:r>
              </a:p>
              <a:p>
                <a:pPr algn="ctr"/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</a:t>
                </a:r>
                <a:r>
                  <a:rPr lang="en-US" sz="1700" baseline="-25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</a:t>
                </a:r>
                <a:r>
                  <a:rPr lang="en-US" sz="17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</a:t>
                </a: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310066" y="2404415"/>
              <a:ext cx="1003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</a:t>
              </a:r>
              <a:r>
                <a:rPr lang="en-US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</a:t>
              </a:r>
              <a:r>
                <a:rPr lang="en-US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</a:t>
              </a:r>
              <a:endPara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383209" y="2460389"/>
              <a:ext cx="1956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endPara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H="1">
              <a:off x="909600" y="3718878"/>
              <a:ext cx="324574" cy="3818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flipV="1">
              <a:off x="2120232" y="2664381"/>
              <a:ext cx="369682" cy="28562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triangle"/>
              <a:tailEnd type="none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201779" y="4193928"/>
              <a:ext cx="755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RH</a:t>
              </a:r>
              <a:endPara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>
              <a:off x="2041800" y="3972280"/>
              <a:ext cx="338221" cy="32147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55" name="Content Placeholder 2"/>
          <p:cNvSpPr txBox="1">
            <a:spLocks/>
          </p:cNvSpPr>
          <p:nvPr/>
        </p:nvSpPr>
        <p:spPr>
          <a:xfrm>
            <a:off x="699220" y="4473948"/>
            <a:ext cx="7758979" cy="2166811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CMAQ’s inorganic PM predictions involve the partitioning of species between the gas phase and size-distributed particles</a:t>
            </a:r>
          </a:p>
          <a:p>
            <a:pPr marL="176213" indent="-17621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Comprehensive evaluations of these predictions are usually not possible due to incomplete observational datasets</a:t>
            </a:r>
          </a:p>
        </p:txBody>
      </p:sp>
    </p:spTree>
    <p:extLst>
      <p:ext uri="{BB962C8B-B14F-4D97-AF65-F5344CB8AC3E}">
        <p14:creationId xmlns:p14="http://schemas.microsoft.com/office/powerpoint/2010/main" val="29888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9881D5-6D04-4093-AB96-870F8F554F9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0" y="381000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NACHTT Campaign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43995" y="1543616"/>
            <a:ext cx="4432805" cy="4894734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In Feb-Mar 2011, </a:t>
            </a:r>
            <a:r>
              <a:rPr lang="en-US" sz="2400" dirty="0">
                <a:latin typeface="Calibri Light" panose="020F0302020204030204" pitchFamily="34" charset="0"/>
              </a:rPr>
              <a:t>c</a:t>
            </a:r>
            <a:r>
              <a:rPr lang="en-US" sz="2400" dirty="0" smtClean="0">
                <a:latin typeface="Calibri Light" panose="020F0302020204030204" pitchFamily="34" charset="0"/>
              </a:rPr>
              <a:t>omprehensive observations of inorganic PM and trace gases were made in CO</a:t>
            </a:r>
          </a:p>
          <a:p>
            <a:pPr marL="176213" indent="-176213">
              <a:spcBef>
                <a:spcPts val="14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Observations include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u="sng" dirty="0" smtClean="0">
                <a:latin typeface="Calibri Light" panose="020F0302020204030204" pitchFamily="34" charset="0"/>
              </a:rPr>
              <a:t>Gas</a:t>
            </a:r>
            <a:r>
              <a:rPr lang="en-US" dirty="0" smtClean="0">
                <a:latin typeface="Calibri Light" panose="020F0302020204030204" pitchFamily="34" charset="0"/>
              </a:rPr>
              <a:t>: NH</a:t>
            </a:r>
            <a:r>
              <a:rPr lang="en-US" baseline="-25000" dirty="0" smtClean="0">
                <a:latin typeface="Calibri Light" panose="020F0302020204030204" pitchFamily="34" charset="0"/>
              </a:rPr>
              <a:t>3</a:t>
            </a:r>
            <a:r>
              <a:rPr lang="en-US" dirty="0" smtClean="0">
                <a:latin typeface="Calibri Light" panose="020F0302020204030204" pitchFamily="34" charset="0"/>
              </a:rPr>
              <a:t>, HNO</a:t>
            </a:r>
            <a:r>
              <a:rPr lang="en-US" baseline="-25000" dirty="0" smtClean="0">
                <a:latin typeface="Calibri Light" panose="020F0302020204030204" pitchFamily="34" charset="0"/>
              </a:rPr>
              <a:t>3</a:t>
            </a:r>
            <a:r>
              <a:rPr lang="en-US" dirty="0" smtClean="0">
                <a:latin typeface="Calibri Light" panose="020F0302020204030204" pitchFamily="34" charset="0"/>
              </a:rPr>
              <a:t>, and HCl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u="sng" dirty="0" smtClean="0">
                <a:latin typeface="Calibri Light" panose="020F0302020204030204" pitchFamily="34" charset="0"/>
              </a:rPr>
              <a:t>Size-segregated PM</a:t>
            </a:r>
            <a:r>
              <a:rPr lang="en-US" dirty="0" smtClean="0">
                <a:latin typeface="Calibri Light" panose="020F0302020204030204" pitchFamily="34" charset="0"/>
              </a:rPr>
              <a:t>: SO</a:t>
            </a:r>
            <a:r>
              <a:rPr lang="en-US" baseline="-25000" dirty="0" smtClean="0">
                <a:latin typeface="Calibri Light" panose="020F0302020204030204" pitchFamily="34" charset="0"/>
              </a:rPr>
              <a:t>4</a:t>
            </a:r>
            <a:r>
              <a:rPr lang="en-US" baseline="30000" dirty="0" smtClean="0">
                <a:latin typeface="Calibri Light" panose="020F0302020204030204" pitchFamily="34" charset="0"/>
              </a:rPr>
              <a:t>2-</a:t>
            </a:r>
            <a:r>
              <a:rPr lang="en-US" dirty="0" smtClean="0">
                <a:latin typeface="Calibri Light" panose="020F0302020204030204" pitchFamily="34" charset="0"/>
              </a:rPr>
              <a:t>, NH</a:t>
            </a:r>
            <a:r>
              <a:rPr lang="en-US" baseline="-25000" dirty="0" smtClean="0">
                <a:latin typeface="Calibri Light" panose="020F0302020204030204" pitchFamily="34" charset="0"/>
              </a:rPr>
              <a:t>4</a:t>
            </a:r>
            <a:r>
              <a:rPr lang="en-US" baseline="30000" dirty="0" smtClean="0">
                <a:latin typeface="Calibri Light" panose="020F0302020204030204" pitchFamily="34" charset="0"/>
              </a:rPr>
              <a:t>+</a:t>
            </a:r>
            <a:r>
              <a:rPr lang="en-US" dirty="0" smtClean="0">
                <a:latin typeface="Calibri Light" panose="020F0302020204030204" pitchFamily="34" charset="0"/>
              </a:rPr>
              <a:t>, NO</a:t>
            </a:r>
            <a:r>
              <a:rPr lang="en-US" baseline="-25000" dirty="0" smtClean="0">
                <a:latin typeface="Calibri Light" panose="020F0302020204030204" pitchFamily="34" charset="0"/>
              </a:rPr>
              <a:t>3</a:t>
            </a:r>
            <a:r>
              <a:rPr lang="en-US" baseline="30000" dirty="0" smtClean="0">
                <a:latin typeface="Calibri Light" panose="020F0302020204030204" pitchFamily="34" charset="0"/>
              </a:rPr>
              <a:t>-</a:t>
            </a:r>
            <a:r>
              <a:rPr lang="en-US" dirty="0" smtClean="0">
                <a:latin typeface="Calibri Light" panose="020F0302020204030204" pitchFamily="34" charset="0"/>
              </a:rPr>
              <a:t>, Cl</a:t>
            </a:r>
            <a:r>
              <a:rPr lang="en-US" baseline="30000" dirty="0" smtClean="0">
                <a:latin typeface="Calibri Light" panose="020F0302020204030204" pitchFamily="34" charset="0"/>
              </a:rPr>
              <a:t>-</a:t>
            </a:r>
            <a:r>
              <a:rPr lang="en-US" dirty="0" smtClean="0">
                <a:latin typeface="Calibri Light" panose="020F0302020204030204" pitchFamily="34" charset="0"/>
              </a:rPr>
              <a:t>, Mg</a:t>
            </a:r>
            <a:r>
              <a:rPr lang="en-US" baseline="30000" dirty="0" smtClean="0">
                <a:latin typeface="Calibri Light" panose="020F0302020204030204" pitchFamily="34" charset="0"/>
              </a:rPr>
              <a:t>2+</a:t>
            </a:r>
            <a:r>
              <a:rPr lang="en-US" dirty="0" smtClean="0">
                <a:latin typeface="Calibri Light" panose="020F0302020204030204" pitchFamily="34" charset="0"/>
              </a:rPr>
              <a:t>, Ca</a:t>
            </a:r>
            <a:r>
              <a:rPr lang="en-US" baseline="30000" dirty="0" smtClean="0">
                <a:latin typeface="Calibri Light" panose="020F0302020204030204" pitchFamily="34" charset="0"/>
              </a:rPr>
              <a:t>2+</a:t>
            </a:r>
            <a:r>
              <a:rPr lang="en-US" dirty="0" smtClean="0">
                <a:latin typeface="Calibri Light" panose="020F0302020204030204" pitchFamily="34" charset="0"/>
              </a:rPr>
              <a:t>, and K</a:t>
            </a:r>
            <a:r>
              <a:rPr lang="en-US" baseline="30000" dirty="0" smtClean="0">
                <a:latin typeface="Calibri Light" panose="020F0302020204030204" pitchFamily="34" charset="0"/>
              </a:rPr>
              <a:t>+</a:t>
            </a:r>
            <a:r>
              <a:rPr lang="en-US" dirty="0" smtClean="0">
                <a:latin typeface="Calibri Light" panose="020F0302020204030204" pitchFamily="34" charset="0"/>
              </a:rPr>
              <a:t> 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u="sng" dirty="0" smtClean="0">
                <a:latin typeface="Calibri Light" panose="020F0302020204030204" pitchFamily="34" charset="0"/>
              </a:rPr>
              <a:t>Meteorology</a:t>
            </a:r>
            <a:r>
              <a:rPr lang="en-US" dirty="0" smtClean="0">
                <a:latin typeface="Calibri Light" panose="020F0302020204030204" pitchFamily="34" charset="0"/>
              </a:rPr>
              <a:t>: T, RH, wind speed and wind direction</a:t>
            </a:r>
          </a:p>
          <a:p>
            <a:pPr marL="171450" indent="-171450">
              <a:spcBef>
                <a:spcPts val="14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Full suite of measurements to comprehensively evaluate inorganic aerosol predictions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62098"/>
            <a:ext cx="3538503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41" y="6396335"/>
            <a:ext cx="7908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NACHTT: Nitrogen, Aerosol Composition, and Halogens on a Tall Tower</a:t>
            </a:r>
          </a:p>
          <a:p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*Image provided by the NOAA/OAR/ESRL PSD, Boulder, CO, USA, from their website at http://www.esrl.noaa.gov/psd/</a:t>
            </a:r>
            <a:endParaRPr lang="en-US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848600" y="2007231"/>
            <a:ext cx="152400" cy="1860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160383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BAO Tower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282696" y="4852839"/>
            <a:ext cx="3690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NOAA Boulder Atmospheric Observatory tower in Weld County, </a:t>
            </a:r>
            <a:r>
              <a:rPr lang="en-US" sz="1200" dirty="0"/>
              <a:t>CO (</a:t>
            </a:r>
            <a:r>
              <a:rPr lang="en-US" sz="1200" dirty="0" smtClean="0"/>
              <a:t>40.0500°N, 105.0039°W)</a:t>
            </a:r>
            <a:r>
              <a:rPr lang="en-US" sz="1200" baseline="30000" dirty="0" smtClean="0"/>
              <a:t>*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6309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9881D5-6D04-4093-AB96-870F8F554F9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22079" y="381000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Objectives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3400" y="1676400"/>
            <a:ext cx="7924800" cy="4038600"/>
          </a:xfrm>
          <a:prstGeom prst="rect">
            <a:avLst/>
          </a:prstGeom>
        </p:spPr>
        <p:txBody>
          <a:bodyPr/>
          <a:lstStyle/>
          <a:p>
            <a:pPr marL="288925" indent="-288925"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 Light" panose="020F0302020204030204" pitchFamily="34" charset="0"/>
              </a:rPr>
              <a:t>Primary objective</a:t>
            </a:r>
          </a:p>
          <a:p>
            <a:pPr marL="796925" lvl="1" indent="-339725">
              <a:spcBef>
                <a:spcPts val="6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 Light" panose="020F0302020204030204" pitchFamily="34" charset="0"/>
              </a:rPr>
              <a:t>Comprehensively evaluate CMAQ’s inorganic aerosol predictions for a site influenced by complex meteorology and emissions  </a:t>
            </a:r>
          </a:p>
          <a:p>
            <a:pPr marL="288925" indent="-288925">
              <a:spcBef>
                <a:spcPts val="24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 Light" panose="020F0302020204030204" pitchFamily="34" charset="0"/>
              </a:rPr>
              <a:t>Secondary objective</a:t>
            </a:r>
          </a:p>
          <a:p>
            <a:pPr marL="796925" lvl="1" indent="-339725">
              <a:spcBef>
                <a:spcPts val="6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 Light" panose="020F0302020204030204" pitchFamily="34" charset="0"/>
              </a:rPr>
              <a:t>Characterize contributions of emission sectors to predictions </a:t>
            </a:r>
            <a:r>
              <a:rPr lang="en-US" sz="2400" dirty="0" smtClean="0">
                <a:latin typeface="Calibri Light" panose="020F0302020204030204" pitchFamily="34" charset="0"/>
              </a:rPr>
              <a:t>to the site </a:t>
            </a:r>
            <a:r>
              <a:rPr lang="en-US" sz="2400" dirty="0" smtClean="0">
                <a:latin typeface="Calibri Light" panose="020F0302020204030204" pitchFamily="34" charset="0"/>
              </a:rPr>
              <a:t>using </a:t>
            </a:r>
            <a:r>
              <a:rPr lang="en-US" sz="2400" dirty="0" smtClean="0">
                <a:latin typeface="Calibri Light" panose="020F0302020204030204" pitchFamily="34" charset="0"/>
              </a:rPr>
              <a:t>the </a:t>
            </a:r>
            <a:r>
              <a:rPr lang="en-US" sz="2400" dirty="0" smtClean="0">
                <a:latin typeface="Calibri Light" panose="020F0302020204030204" pitchFamily="34" charset="0"/>
              </a:rPr>
              <a:t>CMAQ-ISAM</a:t>
            </a:r>
            <a:r>
              <a:rPr lang="en-US" sz="2400" baseline="30000" dirty="0" smtClean="0">
                <a:latin typeface="Calibri Light" panose="020F0302020204030204" pitchFamily="34" charset="0"/>
              </a:rPr>
              <a:t>*</a:t>
            </a:r>
            <a:r>
              <a:rPr lang="en-US" sz="2400" dirty="0" smtClean="0">
                <a:latin typeface="Calibri Light" panose="020F0302020204030204" pitchFamily="34" charset="0"/>
              </a:rPr>
              <a:t> </a:t>
            </a:r>
            <a:r>
              <a:rPr lang="en-US" sz="2400" dirty="0" smtClean="0">
                <a:latin typeface="Calibri Light" panose="020F0302020204030204" pitchFamily="34" charset="0"/>
              </a:rPr>
              <a:t>source apportionment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41" y="6569452"/>
            <a:ext cx="7908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*ISAM: Integrated Source Apportionment Model</a:t>
            </a:r>
            <a:endParaRPr lang="en-US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9881D5-6D04-4093-AB96-870F8F554F9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09800" y="365564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Modeling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0812" y="1461427"/>
            <a:ext cx="3617976" cy="5105400"/>
          </a:xfrm>
          <a:prstGeom prst="rect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marL="171450" indent="-171450">
              <a:spcBef>
                <a:spcPts val="6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Calibri Light" panose="020F0302020204030204" pitchFamily="34" charset="0"/>
              </a:rPr>
              <a:t>Air quality modeling</a:t>
            </a:r>
          </a:p>
          <a:p>
            <a:pPr marL="515938" lvl="1" indent="-227013">
              <a:spcBef>
                <a:spcPts val="3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CMAQv5.0.2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 Light" panose="020F0302020204030204" pitchFamily="34" charset="0"/>
              </a:rPr>
              <a:t>12 km </a:t>
            </a:r>
            <a:r>
              <a:rPr lang="en-US" sz="1600" dirty="0" smtClean="0">
                <a:latin typeface="Calibri Light" panose="020F0302020204030204" pitchFamily="34" charset="0"/>
              </a:rPr>
              <a:t>horizontal resolution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25 vertical layers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CB05tucl gas-phase chemistry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AERO6 aerosol processes</a:t>
            </a:r>
          </a:p>
          <a:p>
            <a:pPr marL="171450" indent="-171450">
              <a:spcBef>
                <a:spcPts val="6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500" dirty="0" smtClean="0">
                <a:latin typeface="Calibri Light" panose="020F0302020204030204" pitchFamily="34" charset="0"/>
              </a:rPr>
              <a:t>Emissions</a:t>
            </a:r>
          </a:p>
          <a:p>
            <a:pPr marL="515938" lvl="1" indent="-227013">
              <a:spcBef>
                <a:spcPts val="3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NEI11 version 2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BEISv3.6.1 biogenic emissions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NH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1600" dirty="0" smtClean="0">
                <a:latin typeface="Calibri Light" panose="020F0302020204030204" pitchFamily="34" charset="0"/>
              </a:rPr>
              <a:t> bidirectional surface exchange</a:t>
            </a:r>
          </a:p>
          <a:p>
            <a:pPr marL="171450" indent="-171450">
              <a:spcBef>
                <a:spcPts val="6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500" dirty="0" smtClean="0">
                <a:latin typeface="Calibri Light" panose="020F0302020204030204" pitchFamily="34" charset="0"/>
              </a:rPr>
              <a:t>Meteorology</a:t>
            </a:r>
            <a:endParaRPr lang="en-US" sz="2500" dirty="0">
              <a:latin typeface="Calibri Light" panose="020F0302020204030204" pitchFamily="34" charset="0"/>
            </a:endParaRPr>
          </a:p>
          <a:p>
            <a:pPr marL="515938" lvl="1" indent="-227013">
              <a:spcBef>
                <a:spcPts val="3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WRF version 3.4, MCIP 4.1.3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171450" indent="-171450">
              <a:spcBef>
                <a:spcPts val="6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2500" dirty="0" smtClean="0">
                <a:latin typeface="Calibri Light" panose="020F0302020204030204" pitchFamily="34" charset="0"/>
              </a:rPr>
              <a:t>Boundary conditions</a:t>
            </a:r>
            <a:endParaRPr lang="en-US" sz="2500" dirty="0">
              <a:latin typeface="Calibri Light" panose="020F0302020204030204" pitchFamily="34" charset="0"/>
            </a:endParaRPr>
          </a:p>
          <a:p>
            <a:pPr marL="515938" lvl="1" indent="-227013">
              <a:spcBef>
                <a:spcPts val="3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 Light" panose="020F0302020204030204" pitchFamily="34" charset="0"/>
              </a:rPr>
              <a:t>GEOS-Chem version </a:t>
            </a:r>
            <a:r>
              <a:rPr lang="en-US" sz="1600" dirty="0" smtClean="0">
                <a:latin typeface="Calibri Light" panose="020F0302020204030204" pitchFamily="34" charset="0"/>
              </a:rPr>
              <a:t>8-03-02 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</a:rPr>
              <a:t>2° x 2.5° horizontal resolution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endParaRPr lang="en-US" sz="1600" dirty="0" smtClean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376" y="1718530"/>
            <a:ext cx="4535424" cy="2834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0759" y="1427295"/>
            <a:ext cx="41260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</a:rPr>
              <a:t>Air 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</a:rPr>
              <a:t>uality 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</a:rPr>
              <a:t>odeling 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sz="1700" dirty="0" smtClean="0">
                <a:solidFill>
                  <a:schemeClr val="accent1">
                    <a:lumMod val="50000"/>
                  </a:schemeClr>
                </a:solidFill>
              </a:rPr>
              <a:t>omain w/ BAO Tower</a:t>
            </a:r>
            <a:endParaRPr lang="en-US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21111" y="4587875"/>
            <a:ext cx="4518089" cy="2133600"/>
          </a:xfrm>
          <a:prstGeom prst="rect">
            <a:avLst/>
          </a:prstGeom>
          <a:ln w="15875">
            <a:noFill/>
          </a:ln>
        </p:spPr>
        <p:txBody>
          <a:bodyPr/>
          <a:lstStyle/>
          <a:p>
            <a:pPr marL="171450" indent="-171450">
              <a:spcBef>
                <a:spcPts val="6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Calibri Light" panose="020F0302020204030204" pitchFamily="34" charset="0"/>
              </a:rPr>
              <a:t>Simulations discussed below</a:t>
            </a:r>
          </a:p>
          <a:p>
            <a:pPr marL="515938" lvl="1" indent="-227013">
              <a:spcBef>
                <a:spcPts val="300"/>
              </a:spcBef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sz="1700" u="sng" dirty="0" smtClean="0">
                <a:latin typeface="Calibri Light" panose="020F0302020204030204" pitchFamily="34" charset="0"/>
              </a:rPr>
              <a:t>Base</a:t>
            </a:r>
            <a:r>
              <a:rPr lang="en-US" sz="1700" dirty="0" smtClean="0">
                <a:latin typeface="Calibri Light" panose="020F0302020204030204" pitchFamily="34" charset="0"/>
              </a:rPr>
              <a:t>: configuration shown on left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sz="1700" u="sng" dirty="0" smtClean="0">
                <a:latin typeface="Calibri Light" panose="020F0302020204030204" pitchFamily="34" charset="0"/>
              </a:rPr>
              <a:t>x4nh3</a:t>
            </a:r>
            <a:r>
              <a:rPr lang="en-US" sz="1700" dirty="0" smtClean="0">
                <a:latin typeface="Calibri Light" panose="020F0302020204030204" pitchFamily="34" charset="0"/>
              </a:rPr>
              <a:t>: NH</a:t>
            </a:r>
            <a:r>
              <a:rPr lang="en-US" sz="17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1700" dirty="0" smtClean="0">
                <a:latin typeface="Calibri Light" panose="020F0302020204030204" pitchFamily="34" charset="0"/>
              </a:rPr>
              <a:t> emissions scaled by four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sz="1700" u="sng" dirty="0" smtClean="0">
                <a:latin typeface="Calibri Light" panose="020F0302020204030204" pitchFamily="34" charset="0"/>
              </a:rPr>
              <a:t>ISAM</a:t>
            </a:r>
            <a:r>
              <a:rPr lang="en-US" sz="1700" dirty="0" smtClean="0">
                <a:latin typeface="Calibri Light" panose="020F0302020204030204" pitchFamily="34" charset="0"/>
              </a:rPr>
              <a:t>: CMAQ with Integrated Source Apportionment</a:t>
            </a:r>
          </a:p>
          <a:p>
            <a:pPr marL="515938" lvl="1" indent="-227013">
              <a:spcBef>
                <a:spcPts val="400"/>
              </a:spcBef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sz="1700" u="sng" dirty="0" smtClean="0">
                <a:latin typeface="Calibri Light" panose="020F0302020204030204" pitchFamily="34" charset="0"/>
              </a:rPr>
              <a:t>B-F</a:t>
            </a:r>
            <a:r>
              <a:rPr lang="en-US" sz="1700" dirty="0" smtClean="0">
                <a:latin typeface="Calibri Light" panose="020F0302020204030204" pitchFamily="34" charset="0"/>
              </a:rPr>
              <a:t>: brute-force runs using “Base”</a:t>
            </a:r>
          </a:p>
        </p:txBody>
      </p:sp>
    </p:spTree>
    <p:extLst>
      <p:ext uri="{BB962C8B-B14F-4D97-AF65-F5344CB8AC3E}">
        <p14:creationId xmlns:p14="http://schemas.microsoft.com/office/powerpoint/2010/main" val="10930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9881D5-6D04-4093-AB96-870F8F554F9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08489" y="406377"/>
            <a:ext cx="7140311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noProof="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Site 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Location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101509" y="1600200"/>
            <a:ext cx="4765040" cy="3781022"/>
            <a:chOff x="304800" y="1754121"/>
            <a:chExt cx="5105400" cy="40510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" t="6700" r="5555" b="4693"/>
            <a:stretch/>
          </p:blipFill>
          <p:spPr>
            <a:xfrm>
              <a:off x="304800" y="1754121"/>
              <a:ext cx="5105400" cy="4051095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2971800" y="3611880"/>
              <a:ext cx="80962" cy="838200"/>
              <a:chOff x="4229100" y="3657600"/>
              <a:chExt cx="80962" cy="83820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4267200" y="3657600"/>
                <a:ext cx="0" cy="838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229100" y="3666504"/>
                <a:ext cx="762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233862" y="4495800"/>
                <a:ext cx="762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itle 1"/>
            <p:cNvSpPr txBox="1">
              <a:spLocks/>
            </p:cNvSpPr>
            <p:nvPr/>
          </p:nvSpPr>
          <p:spPr>
            <a:xfrm rot="5400000">
              <a:off x="2756000" y="3873188"/>
              <a:ext cx="867150" cy="273626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1600" b="1" noProof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</a:rPr>
                <a:t>~33 km</a:t>
              </a:r>
              <a:endPara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84689" y="42741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Denver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79989" y="244547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Greeley</a:t>
              </a:r>
              <a:endParaRPr lang="en-US" sz="115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519446" y="1456579"/>
            <a:ext cx="3326679" cy="4790038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BAO Tower 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</a:rPr>
              <a:t>~33 km north of Denver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</a:rPr>
              <a:t>Southwest of numerous animal feedlots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dirty="0">
                <a:latin typeface="Calibri Light" panose="020F0302020204030204" pitchFamily="34" charset="0"/>
              </a:rPr>
              <a:t>East of Front </a:t>
            </a:r>
            <a:r>
              <a:rPr lang="en-US" dirty="0" smtClean="0">
                <a:latin typeface="Calibri Light" panose="020F0302020204030204" pitchFamily="34" charset="0"/>
              </a:rPr>
              <a:t>Range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</a:rPr>
              <a:t>Sampling from 22-m </a:t>
            </a:r>
            <a:r>
              <a:rPr lang="en-US" dirty="0" err="1" smtClean="0">
                <a:latin typeface="Calibri Light" panose="020F0302020204030204" pitchFamily="34" charset="0"/>
              </a:rPr>
              <a:t>agl</a:t>
            </a:r>
            <a:endParaRPr lang="en-US" dirty="0" smtClean="0">
              <a:latin typeface="Calibri Light" panose="020F0302020204030204" pitchFamily="34" charset="0"/>
            </a:endParaRPr>
          </a:p>
          <a:p>
            <a:pPr marL="176213" indent="-176213">
              <a:spcBef>
                <a:spcPts val="1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NH</a:t>
            </a:r>
            <a:r>
              <a:rPr lang="en-US" sz="24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2400" dirty="0" smtClean="0">
                <a:latin typeface="Calibri Light" panose="020F0302020204030204" pitchFamily="34" charset="0"/>
              </a:rPr>
              <a:t> emissions</a:t>
            </a: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</a:rPr>
              <a:t>Elevated in region with animal feedlots and Denver (see figure)</a:t>
            </a:r>
          </a:p>
          <a:p>
            <a:pPr marL="171450" indent="-171450"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 Light" panose="020F0302020204030204" pitchFamily="34" charset="0"/>
              </a:rPr>
              <a:t>Challenging conditions </a:t>
            </a:r>
            <a:endParaRPr lang="en-US" sz="2200" dirty="0">
              <a:latin typeface="Calibri Light" panose="020F0302020204030204" pitchFamily="34" charset="0"/>
            </a:endParaRPr>
          </a:p>
          <a:p>
            <a:pPr marL="569913" lvl="1" indent="-225425">
              <a:spcBef>
                <a:spcPts val="400"/>
              </a:spcBef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dirty="0">
                <a:latin typeface="Calibri Light" panose="020F0302020204030204" pitchFamily="34" charset="0"/>
              </a:rPr>
              <a:t>D</a:t>
            </a:r>
            <a:r>
              <a:rPr lang="en-US" dirty="0" smtClean="0">
                <a:latin typeface="Calibri Light" panose="020F0302020204030204" pitchFamily="34" charset="0"/>
              </a:rPr>
              <a:t>iverse emission sources and complex terrain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24400" y="2389064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RMNP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95800" y="5422622"/>
            <a:ext cx="37338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Colors indicate average NH</a:t>
            </a:r>
            <a:r>
              <a:rPr lang="en-US" sz="13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emissions in model 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cells</a:t>
            </a:r>
          </a:p>
          <a:p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BAO: Boulder Atmospheric Observatory</a:t>
            </a:r>
          </a:p>
          <a:p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RMNP: Rocky Mountain National Park</a:t>
            </a:r>
          </a:p>
        </p:txBody>
      </p:sp>
    </p:spTree>
    <p:extLst>
      <p:ext uri="{BB962C8B-B14F-4D97-AF65-F5344CB8AC3E}">
        <p14:creationId xmlns:p14="http://schemas.microsoft.com/office/powerpoint/2010/main" val="14619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38400" y="381000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Inorganic Trace Gases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4879" r="4167" b="11788"/>
          <a:stretch/>
        </p:blipFill>
        <p:spPr>
          <a:xfrm>
            <a:off x="1066800" y="1676400"/>
            <a:ext cx="7274235" cy="201168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66800" y="3960317"/>
            <a:ext cx="6781800" cy="1939431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NH</a:t>
            </a:r>
            <a:r>
              <a:rPr lang="en-US" sz="21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2100" dirty="0" smtClean="0">
                <a:latin typeface="Calibri Light" panose="020F0302020204030204" pitchFamily="34" charset="0"/>
              </a:rPr>
              <a:t> observations are underpredicted in Base simulation but predicted reasonably well in x4nh3 simulation</a:t>
            </a:r>
          </a:p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HNO</a:t>
            </a:r>
            <a:r>
              <a:rPr lang="en-US" sz="21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2100" dirty="0" smtClean="0">
                <a:latin typeface="Calibri Light" panose="020F0302020204030204" pitchFamily="34" charset="0"/>
              </a:rPr>
              <a:t> observations are underpredicted in both simulations, more severely in x4nh3</a:t>
            </a:r>
          </a:p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 Light" panose="020F0302020204030204" pitchFamily="34" charset="0"/>
              </a:rPr>
              <a:t>HCl observations are substantially underpredicted in both simulations</a:t>
            </a:r>
            <a:endParaRPr lang="en-US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4600" y="349250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Inorganic PM Components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4167" r="3333" b="6249"/>
          <a:stretch/>
        </p:blipFill>
        <p:spPr>
          <a:xfrm>
            <a:off x="990600" y="1524000"/>
            <a:ext cx="7336465" cy="27432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77432" y="4363954"/>
            <a:ext cx="7162800" cy="2187428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NH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4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1600" dirty="0" smtClean="0">
                <a:latin typeface="Calibri Light" panose="020F0302020204030204" pitchFamily="34" charset="0"/>
              </a:rPr>
              <a:t> is underpredicted in both cases; NH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4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1600" dirty="0" smtClean="0">
                <a:latin typeface="Calibri Light" panose="020F0302020204030204" pitchFamily="34" charset="0"/>
              </a:rPr>
              <a:t> predictions for x4nh3 are improved compared with Base but are closer to Base than to measurements</a:t>
            </a:r>
          </a:p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Little difference in SO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4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2-</a:t>
            </a:r>
            <a:r>
              <a:rPr lang="en-US" sz="1600" dirty="0" smtClean="0">
                <a:latin typeface="Calibri Light" panose="020F0302020204030204" pitchFamily="34" charset="0"/>
              </a:rPr>
              <a:t> predictions for the Base and x4nh3 cases (as expected); both simulations </a:t>
            </a:r>
            <a:r>
              <a:rPr lang="en-US" sz="1600" dirty="0" err="1" smtClean="0">
                <a:latin typeface="Calibri Light" panose="020F0302020204030204" pitchFamily="34" charset="0"/>
              </a:rPr>
              <a:t>underpredict</a:t>
            </a:r>
            <a:r>
              <a:rPr lang="en-US" sz="1600" dirty="0" smtClean="0">
                <a:latin typeface="Calibri Light" panose="020F0302020204030204" pitchFamily="34" charset="0"/>
              </a:rPr>
              <a:t> infrequent high SO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4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2-</a:t>
            </a:r>
            <a:r>
              <a:rPr lang="en-US" sz="1600" dirty="0" smtClean="0">
                <a:latin typeface="Calibri Light" panose="020F0302020204030204" pitchFamily="34" charset="0"/>
              </a:rPr>
              <a:t> measurements</a:t>
            </a:r>
          </a:p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NO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-</a:t>
            </a:r>
            <a:r>
              <a:rPr lang="en-US" sz="1600" dirty="0" smtClean="0">
                <a:latin typeface="Calibri Light" panose="020F0302020204030204" pitchFamily="34" charset="0"/>
              </a:rPr>
              <a:t> is underpredicted in Base case</a:t>
            </a:r>
            <a:r>
              <a:rPr lang="en-US" sz="1600" dirty="0">
                <a:latin typeface="Calibri Light" panose="020F0302020204030204" pitchFamily="34" charset="0"/>
              </a:rPr>
              <a:t>; NO</a:t>
            </a:r>
            <a:r>
              <a:rPr lang="en-US" sz="1600" baseline="-25000" dirty="0">
                <a:latin typeface="Calibri Light" panose="020F0302020204030204" pitchFamily="34" charset="0"/>
              </a:rPr>
              <a:t>3</a:t>
            </a:r>
            <a:r>
              <a:rPr lang="en-US" sz="1600" baseline="30000" dirty="0">
                <a:latin typeface="Calibri Light" panose="020F0302020204030204" pitchFamily="34" charset="0"/>
              </a:rPr>
              <a:t>-</a:t>
            </a:r>
            <a:r>
              <a:rPr lang="en-US" sz="1600" dirty="0">
                <a:latin typeface="Calibri Light" panose="020F0302020204030204" pitchFamily="34" charset="0"/>
              </a:rPr>
              <a:t> predications </a:t>
            </a:r>
            <a:r>
              <a:rPr lang="en-US" sz="1600" dirty="0" smtClean="0">
                <a:latin typeface="Calibri Light" panose="020F0302020204030204" pitchFamily="34" charset="0"/>
              </a:rPr>
              <a:t>are improved in x4nh3 case</a:t>
            </a:r>
          </a:p>
          <a:p>
            <a:pPr marL="227013" indent="-227013"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Cl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-</a:t>
            </a:r>
            <a:r>
              <a:rPr lang="en-US" sz="1600" dirty="0">
                <a:latin typeface="Calibri Light" panose="020F0302020204030204" pitchFamily="34" charset="0"/>
              </a:rPr>
              <a:t> and Na</a:t>
            </a:r>
            <a:r>
              <a:rPr lang="en-US" sz="1600" baseline="30000" dirty="0">
                <a:latin typeface="Calibri Light" panose="020F0302020204030204" pitchFamily="34" charset="0"/>
              </a:rPr>
              <a:t>+ </a:t>
            </a:r>
            <a:r>
              <a:rPr lang="en-US" sz="1600" dirty="0" smtClean="0">
                <a:latin typeface="Calibri Light" panose="020F0302020204030204" pitchFamily="34" charset="0"/>
              </a:rPr>
              <a:t>are underpredicted; Ca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2+</a:t>
            </a:r>
            <a:r>
              <a:rPr lang="en-US" sz="1600" dirty="0" smtClean="0">
                <a:latin typeface="Calibri Light" panose="020F0302020204030204" pitchFamily="34" charset="0"/>
              </a:rPr>
              <a:t>, Mg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2+</a:t>
            </a:r>
            <a:r>
              <a:rPr lang="en-US" sz="1600" dirty="0" smtClean="0">
                <a:latin typeface="Calibri Light" panose="020F0302020204030204" pitchFamily="34" charset="0"/>
              </a:rPr>
              <a:t>, and K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1600" dirty="0" smtClean="0">
                <a:latin typeface="Calibri Light" panose="020F0302020204030204" pitchFamily="34" charset="0"/>
              </a:rPr>
              <a:t> are </a:t>
            </a:r>
            <a:r>
              <a:rPr lang="en-US" sz="1600" dirty="0" err="1" smtClean="0">
                <a:latin typeface="Calibri Light" panose="020F0302020204030204" pitchFamily="34" charset="0"/>
              </a:rPr>
              <a:t>overpredicted</a:t>
            </a:r>
            <a:endParaRPr lang="en-US" sz="160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893F-1BA9-498B-947F-C9218D1569F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62200" y="381000"/>
            <a:ext cx="6858000" cy="9299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PM Size Distributions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125" r="4167" b="3125"/>
          <a:stretch/>
        </p:blipFill>
        <p:spPr>
          <a:xfrm>
            <a:off x="1371600" y="1524000"/>
            <a:ext cx="6612941" cy="292608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64565" y="4663172"/>
            <a:ext cx="7522235" cy="1966228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Calibri Light" panose="020F0302020204030204" pitchFamily="34" charset="0"/>
              </a:rPr>
              <a:t>Distributions of NO</a:t>
            </a:r>
            <a:r>
              <a:rPr lang="en-US" sz="1900" baseline="-25000" dirty="0" smtClean="0">
                <a:latin typeface="Calibri Light" panose="020F0302020204030204" pitchFamily="34" charset="0"/>
              </a:rPr>
              <a:t>3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-</a:t>
            </a:r>
            <a:r>
              <a:rPr lang="en-US" sz="1900" dirty="0" smtClean="0">
                <a:latin typeface="Calibri Light" panose="020F0302020204030204" pitchFamily="34" charset="0"/>
              </a:rPr>
              <a:t> (and NH</a:t>
            </a:r>
            <a:r>
              <a:rPr lang="en-US" sz="1900" baseline="-25000" dirty="0" smtClean="0">
                <a:latin typeface="Calibri Light" panose="020F0302020204030204" pitchFamily="34" charset="0"/>
              </a:rPr>
              <a:t>4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1900" dirty="0" smtClean="0">
                <a:latin typeface="Calibri Light" panose="020F0302020204030204" pitchFamily="34" charset="0"/>
              </a:rPr>
              <a:t> and SO</a:t>
            </a:r>
            <a:r>
              <a:rPr lang="en-US" sz="1900" baseline="-25000" dirty="0" smtClean="0">
                <a:latin typeface="Calibri Light" panose="020F0302020204030204" pitchFamily="34" charset="0"/>
              </a:rPr>
              <a:t>4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2-</a:t>
            </a:r>
            <a:r>
              <a:rPr lang="en-US" sz="1900" dirty="0" smtClean="0">
                <a:latin typeface="Calibri Light" panose="020F0302020204030204" pitchFamily="34" charset="0"/>
              </a:rPr>
              <a:t>) agree reasonably with observations but are shifted to slightly larger diameters</a:t>
            </a:r>
          </a:p>
          <a:p>
            <a:pPr marL="227013" indent="-227013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Calibri Light" panose="020F0302020204030204" pitchFamily="34" charset="0"/>
              </a:rPr>
              <a:t>Na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1900" dirty="0" smtClean="0">
                <a:latin typeface="Calibri Light" panose="020F0302020204030204" pitchFamily="34" charset="0"/>
              </a:rPr>
              <a:t> distributions are predicted well but coarse Na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1900" dirty="0" smtClean="0">
                <a:latin typeface="Calibri Light" panose="020F0302020204030204" pitchFamily="34" charset="0"/>
              </a:rPr>
              <a:t> is underpredicted; coarse Cl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-</a:t>
            </a:r>
            <a:r>
              <a:rPr lang="en-US" sz="1900" dirty="0" smtClean="0">
                <a:latin typeface="Calibri Light" panose="020F0302020204030204" pitchFamily="34" charset="0"/>
              </a:rPr>
              <a:t> is underpredicted</a:t>
            </a:r>
          </a:p>
          <a:p>
            <a:pPr marL="227013" indent="-227013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Calibri Light" panose="020F0302020204030204" pitchFamily="34" charset="0"/>
              </a:rPr>
              <a:t>Ca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2+</a:t>
            </a:r>
            <a:r>
              <a:rPr lang="en-US" sz="1900" dirty="0">
                <a:latin typeface="Calibri Light" panose="020F0302020204030204" pitchFamily="34" charset="0"/>
              </a:rPr>
              <a:t> </a:t>
            </a:r>
            <a:r>
              <a:rPr lang="en-US" sz="1900" dirty="0" smtClean="0">
                <a:latin typeface="Calibri Light" panose="020F0302020204030204" pitchFamily="34" charset="0"/>
              </a:rPr>
              <a:t>(and Mg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2+</a:t>
            </a:r>
            <a:r>
              <a:rPr lang="en-US" sz="1900" dirty="0" smtClean="0">
                <a:latin typeface="Calibri Light" panose="020F0302020204030204" pitchFamily="34" charset="0"/>
              </a:rPr>
              <a:t> and K</a:t>
            </a:r>
            <a:r>
              <a:rPr lang="en-US" sz="1900" baseline="30000" dirty="0" smtClean="0">
                <a:latin typeface="Calibri Light" panose="020F0302020204030204" pitchFamily="34" charset="0"/>
              </a:rPr>
              <a:t>+</a:t>
            </a:r>
            <a:r>
              <a:rPr lang="en-US" sz="1900" dirty="0" smtClean="0">
                <a:latin typeface="Calibri Light" panose="020F0302020204030204" pitchFamily="34" charset="0"/>
              </a:rPr>
              <a:t>) is </a:t>
            </a:r>
            <a:r>
              <a:rPr lang="en-US" sz="1900" dirty="0" err="1" smtClean="0">
                <a:latin typeface="Calibri Light" panose="020F0302020204030204" pitchFamily="34" charset="0"/>
              </a:rPr>
              <a:t>overpredicted</a:t>
            </a:r>
            <a:r>
              <a:rPr lang="en-US" sz="1900" dirty="0" smtClean="0">
                <a:latin typeface="Calibri Light" panose="020F0302020204030204" pitchFamily="34" charset="0"/>
              </a:rPr>
              <a:t> in all size fractions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687" y="6523360"/>
            <a:ext cx="7124323" cy="3337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Note: outlier points not shown in figure for clarity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  <a:p>
            <a:pPr lvl="0"/>
            <a:endParaRPr kumimoji="0" lang="en-US" sz="1200" i="1" u="none" strike="noStrike" kern="1200" cap="none" spc="0" normalizeH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  <a:p>
            <a:pPr lvl="0"/>
            <a:endParaRPr kumimoji="0" lang="en-US" sz="1200" i="1" u="none" strike="noStrike" kern="1200" cap="none" spc="0" normalizeH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034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AED56AE-BFC1-4B2B-AD42-4E51E95FE92E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CE66E617-3DAA-46D2-856F-273F12A7F53C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58755525-883D-4521-9E52-B6B77F8F6216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61B3CA42-2B25-4633-8045-3E65F0BED86C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62DB5A44-08B8-4152-8E23-DF6E35A2FD3D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B524AEC6-CBCE-4CAB-8B37-FD11105FBF42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DC1CF47C-CF86-427C-B524-0C99188794FE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CFED3250-7DC3-433E-816A-22169D68EC5A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9B77FCC1-6F29-46E2-A1A8-362B65E363A7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080A87C7-A328-4D3B-8872-3C73ABEDA86B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3044C24C-03A2-4501-A952-EFE1FB3504E8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68321A4-4866-4DD9-B01B-BE3CF880E440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883F2039-25AD-4409-A26E-092A247C1500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706C010E-08E4-43A6-B2A4-A3B1CE87A83E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6FB33A90-94AD-40EF-889F-B84227B1342D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891704F3-1AF2-4D5A-A240-D5E60AB36B62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B8571243-4D8D-480C-8FCD-0FF548C3C04F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0FC7523A-47F9-437F-BF0B-A3FB624CF81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33503DC2-7897-4C9D-8E5C-61EF656ADBE9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45B737C5-0E57-465C-B8B6-0E2CC01684C8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4F21F9C6-5D8E-4ECB-B10B-2A2C43CBBD53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99D349E9-C96C-4FBB-B1A9-C24D2EFBA697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2CEA2DDB-9928-4EF9-AA78-664346FEC82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54A10C34-487E-4C45-B4EA-9482799D44FE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6330756-8D44-42B8-A6D8-6CB43DED1251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87C10019-06B8-4299-A91F-2D6391709C80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F9BA8341-DD28-46D2-AA7E-DF48EF4C71C9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131042</TotalTime>
  <Words>1252</Words>
  <Application>Microsoft Office PowerPoint</Application>
  <PresentationFormat>On-screen Show (4:3)</PresentationFormat>
  <Paragraphs>165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PGothic</vt:lpstr>
      <vt:lpstr>Arial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US-EPA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NACHTT</dc:title>
  <dc:creator>James Kelly</dc:creator>
  <cp:lastModifiedBy>Kelly, James</cp:lastModifiedBy>
  <cp:revision>881</cp:revision>
  <cp:lastPrinted>2014-12-12T20:58:50Z</cp:lastPrinted>
  <dcterms:created xsi:type="dcterms:W3CDTF">2013-03-05T15:13:50Z</dcterms:created>
  <dcterms:modified xsi:type="dcterms:W3CDTF">2015-10-02T18:27:46Z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