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8" r:id="rId4"/>
    <p:sldId id="268" r:id="rId5"/>
    <p:sldId id="277" r:id="rId6"/>
    <p:sldId id="263" r:id="rId7"/>
    <p:sldId id="259" r:id="rId8"/>
    <p:sldId id="269" r:id="rId9"/>
    <p:sldId id="270" r:id="rId10"/>
    <p:sldId id="276" r:id="rId11"/>
    <p:sldId id="275" r:id="rId12"/>
    <p:sldId id="274" r:id="rId13"/>
    <p:sldId id="273" r:id="rId14"/>
    <p:sldId id="262" r:id="rId15"/>
    <p:sldId id="272" r:id="rId16"/>
    <p:sldId id="26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3" d="100"/>
          <a:sy n="123" d="100"/>
        </p:scale>
        <p:origin x="-278" y="162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E02901BD-6C39-4C7C-9CC5-36F8CCA9B520}"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901BD-6C39-4C7C-9CC5-36F8CCA9B5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901BD-6C39-4C7C-9CC5-36F8CCA9B5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901BD-6C39-4C7C-9CC5-36F8CCA9B52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E02901BD-6C39-4C7C-9CC5-36F8CCA9B52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901BD-6C39-4C7C-9CC5-36F8CCA9B520}"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901BD-6C39-4C7C-9CC5-36F8CCA9B520}"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901BD-6C39-4C7C-9CC5-36F8CCA9B5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2901BD-6C39-4C7C-9CC5-36F8CCA9B5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901BD-6C39-4C7C-9CC5-36F8CCA9B520}"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5464891-9EC5-496A-978B-0CA7B2C58774}" type="datetimeFigureOut">
              <a:rPr lang="en-US" smtClean="0"/>
              <a:pPr/>
              <a:t>10/25/2014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E02901BD-6C39-4C7C-9CC5-36F8CCA9B520}"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5464891-9EC5-496A-978B-0CA7B2C58774}" type="datetimeFigureOut">
              <a:rPr lang="en-US" smtClean="0"/>
              <a:pPr/>
              <a:t>10/25/2014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02901BD-6C39-4C7C-9CC5-36F8CCA9B5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w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800"/>
            <a:ext cx="9144000" cy="3200399"/>
          </a:xfrm>
        </p:spPr>
        <p:txBody>
          <a:bodyPr>
            <a:normAutofit fontScale="90000"/>
          </a:bodyPr>
          <a:lstStyle/>
          <a:p>
            <a:r>
              <a:rPr lang="en-US" dirty="0" smtClean="0"/>
              <a:t/>
            </a:r>
            <a:br>
              <a:rPr lang="en-US" dirty="0" smtClean="0"/>
            </a:br>
            <a:r>
              <a:rPr lang="en-US" dirty="0" smtClean="0"/>
              <a:t>Development and Evaluation of a Hybrid </a:t>
            </a:r>
            <a:r>
              <a:rPr lang="en-US" dirty="0" err="1" smtClean="0"/>
              <a:t>Eulerian-Lagrangian</a:t>
            </a:r>
            <a:r>
              <a:rPr lang="en-US" dirty="0" smtClean="0"/>
              <a:t> Modeling Approach</a:t>
            </a:r>
            <a:br>
              <a:rPr lang="en-US" dirty="0" smtClean="0"/>
            </a:br>
            <a:r>
              <a:rPr lang="en-US" dirty="0" smtClean="0"/>
              <a:t/>
            </a:r>
            <a:br>
              <a:rPr lang="en-US" dirty="0" smtClean="0"/>
            </a:br>
            <a:r>
              <a:rPr lang="en-US" sz="3100" dirty="0" smtClean="0"/>
              <a:t/>
            </a:r>
            <a:br>
              <a:rPr lang="en-US" sz="3100" dirty="0" smtClean="0"/>
            </a:br>
            <a:endParaRPr lang="en-US" sz="3100" dirty="0"/>
          </a:p>
        </p:txBody>
      </p:sp>
      <p:sp>
        <p:nvSpPr>
          <p:cNvPr id="5" name="Rectangle 4"/>
          <p:cNvSpPr/>
          <p:nvPr/>
        </p:nvSpPr>
        <p:spPr>
          <a:xfrm>
            <a:off x="762000" y="4486870"/>
            <a:ext cx="7391400" cy="1384995"/>
          </a:xfrm>
          <a:prstGeom prst="rect">
            <a:avLst/>
          </a:prstGeom>
        </p:spPr>
        <p:txBody>
          <a:bodyPr wrap="square">
            <a:spAutoFit/>
          </a:bodyPr>
          <a:lstStyle/>
          <a:p>
            <a:pPr algn="ctr"/>
            <a:r>
              <a:rPr lang="en-US" sz="2800" dirty="0" err="1" smtClean="0"/>
              <a:t>Beata</a:t>
            </a:r>
            <a:r>
              <a:rPr lang="en-US" sz="2800" dirty="0" smtClean="0"/>
              <a:t> </a:t>
            </a:r>
            <a:r>
              <a:rPr lang="en-US" sz="2800" dirty="0" err="1" smtClean="0"/>
              <a:t>Czader</a:t>
            </a:r>
            <a:r>
              <a:rPr lang="en-US" sz="2800" dirty="0" smtClean="0"/>
              <a:t>, Peter </a:t>
            </a:r>
            <a:r>
              <a:rPr lang="en-US" sz="2800" dirty="0" err="1" smtClean="0"/>
              <a:t>Percell</a:t>
            </a:r>
            <a:r>
              <a:rPr lang="en-US" sz="2800" dirty="0" smtClean="0"/>
              <a:t>, </a:t>
            </a:r>
            <a:r>
              <a:rPr lang="en-US" sz="2800" dirty="0" err="1" smtClean="0"/>
              <a:t>Daewon</a:t>
            </a:r>
            <a:r>
              <a:rPr lang="en-US" sz="2800" dirty="0" smtClean="0"/>
              <a:t> </a:t>
            </a:r>
            <a:r>
              <a:rPr lang="en-US" sz="2800" dirty="0" err="1" smtClean="0"/>
              <a:t>Byun</a:t>
            </a:r>
            <a:r>
              <a:rPr lang="en-US" sz="2800" dirty="0" smtClean="0"/>
              <a:t>, </a:t>
            </a:r>
            <a:r>
              <a:rPr lang="en-US" sz="2800" dirty="0" err="1" smtClean="0"/>
              <a:t>Yunsoo</a:t>
            </a:r>
            <a:r>
              <a:rPr lang="en-US" sz="2800" dirty="0" smtClean="0"/>
              <a:t> </a:t>
            </a:r>
            <a:r>
              <a:rPr lang="en-US" sz="2800" dirty="0" err="1" smtClean="0"/>
              <a:t>Choi</a:t>
            </a:r>
            <a:r>
              <a:rPr lang="en-US" sz="2800" dirty="0" smtClean="0"/>
              <a:t/>
            </a:r>
            <a:br>
              <a:rPr lang="en-US" sz="2800" dirty="0" smtClean="0"/>
            </a:br>
            <a:r>
              <a:rPr lang="en-US" sz="2800" dirty="0" smtClean="0"/>
              <a:t/>
            </a:r>
            <a:br>
              <a:rPr lang="en-US" sz="2800" dirty="0" smtClean="0"/>
            </a:br>
            <a:r>
              <a:rPr lang="en-US" sz="2800" dirty="0" smtClean="0"/>
              <a:t>University of Houston</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487362"/>
          </a:xfrm>
        </p:spPr>
        <p:txBody>
          <a:bodyPr>
            <a:normAutofit fontScale="90000"/>
          </a:bodyPr>
          <a:lstStyle/>
          <a:p>
            <a:r>
              <a:rPr lang="en-US" dirty="0" smtClean="0"/>
              <a:t>Comparison to CMAQ results</a:t>
            </a:r>
            <a:endParaRPr lang="en-US" dirty="0"/>
          </a:p>
        </p:txBody>
      </p:sp>
      <p:pic>
        <p:nvPicPr>
          <p:cNvPr id="17415" name="Picture 7" descr="a25_ma_wind_urb_1h_BW"/>
          <p:cNvPicPr>
            <a:picLocks noChangeAspect="1" noChangeArrowheads="1"/>
          </p:cNvPicPr>
          <p:nvPr/>
        </p:nvPicPr>
        <p:blipFill>
          <a:blip r:embed="rId2" cstate="print"/>
          <a:srcRect/>
          <a:stretch>
            <a:fillRect/>
          </a:stretch>
        </p:blipFill>
        <p:spPr bwMode="auto">
          <a:xfrm>
            <a:off x="271462" y="1122362"/>
            <a:ext cx="2624138" cy="2308225"/>
          </a:xfrm>
          <a:prstGeom prst="rect">
            <a:avLst/>
          </a:prstGeom>
          <a:noFill/>
          <a:ln w="9525">
            <a:noFill/>
            <a:miter lim="800000"/>
            <a:headEnd/>
            <a:tailEnd/>
          </a:ln>
        </p:spPr>
      </p:pic>
      <p:pic>
        <p:nvPicPr>
          <p:cNvPr id="17417" name="Picture 9" descr="a28_ma_wind_urb_1h_BW"/>
          <p:cNvPicPr>
            <a:picLocks noChangeAspect="1" noChangeArrowheads="1"/>
          </p:cNvPicPr>
          <p:nvPr/>
        </p:nvPicPr>
        <p:blipFill>
          <a:blip r:embed="rId3" cstate="print"/>
          <a:srcRect/>
          <a:stretch>
            <a:fillRect/>
          </a:stretch>
        </p:blipFill>
        <p:spPr bwMode="auto">
          <a:xfrm>
            <a:off x="2993232" y="1122362"/>
            <a:ext cx="2624137" cy="2306638"/>
          </a:xfrm>
          <a:prstGeom prst="rect">
            <a:avLst/>
          </a:prstGeom>
          <a:noFill/>
          <a:ln w="9525">
            <a:noFill/>
            <a:miter lim="800000"/>
            <a:headEnd/>
            <a:tailEnd/>
          </a:ln>
        </p:spPr>
      </p:pic>
      <p:pic>
        <p:nvPicPr>
          <p:cNvPr id="1026" name="Picture 2" descr="a30_ma_wind_urb_1h_BW"/>
          <p:cNvPicPr>
            <a:picLocks noChangeAspect="1" noChangeArrowheads="1"/>
          </p:cNvPicPr>
          <p:nvPr/>
        </p:nvPicPr>
        <p:blipFill>
          <a:blip r:embed="rId4" cstate="print"/>
          <a:srcRect/>
          <a:stretch>
            <a:fillRect/>
          </a:stretch>
        </p:blipFill>
        <p:spPr bwMode="auto">
          <a:xfrm>
            <a:off x="5715000" y="1122362"/>
            <a:ext cx="2624138" cy="2306638"/>
          </a:xfrm>
          <a:prstGeom prst="rect">
            <a:avLst/>
          </a:prstGeom>
          <a:noFill/>
        </p:spPr>
      </p:pic>
      <p:pic>
        <p:nvPicPr>
          <p:cNvPr id="1027" name="Picture 3" descr="a28_ma_wind_ind_1h_BW"/>
          <p:cNvPicPr>
            <a:picLocks noChangeAspect="1" noChangeArrowheads="1"/>
          </p:cNvPicPr>
          <p:nvPr/>
        </p:nvPicPr>
        <p:blipFill>
          <a:blip r:embed="rId5" cstate="print"/>
          <a:srcRect/>
          <a:stretch>
            <a:fillRect/>
          </a:stretch>
        </p:blipFill>
        <p:spPr bwMode="auto">
          <a:xfrm>
            <a:off x="2993231" y="3789362"/>
            <a:ext cx="2624138" cy="2306638"/>
          </a:xfrm>
          <a:prstGeom prst="rect">
            <a:avLst/>
          </a:prstGeom>
          <a:noFill/>
        </p:spPr>
      </p:pic>
      <p:pic>
        <p:nvPicPr>
          <p:cNvPr id="1028" name="Picture 4" descr="a25_ma_wind_ind_1h_BW"/>
          <p:cNvPicPr>
            <a:picLocks noChangeAspect="1" noChangeArrowheads="1"/>
          </p:cNvPicPr>
          <p:nvPr/>
        </p:nvPicPr>
        <p:blipFill>
          <a:blip r:embed="rId6" cstate="print"/>
          <a:srcRect/>
          <a:stretch>
            <a:fillRect/>
          </a:stretch>
        </p:blipFill>
        <p:spPr bwMode="auto">
          <a:xfrm>
            <a:off x="271462" y="3789362"/>
            <a:ext cx="2624138" cy="2306638"/>
          </a:xfrm>
          <a:prstGeom prst="rect">
            <a:avLst/>
          </a:prstGeom>
          <a:noFill/>
        </p:spPr>
      </p:pic>
      <p:pic>
        <p:nvPicPr>
          <p:cNvPr id="1029" name="Picture 5" descr="a30_ma_wind_ind_1h_BW"/>
          <p:cNvPicPr>
            <a:picLocks noChangeAspect="1" noChangeArrowheads="1"/>
          </p:cNvPicPr>
          <p:nvPr/>
        </p:nvPicPr>
        <p:blipFill>
          <a:blip r:embed="rId7" cstate="print"/>
          <a:srcRect/>
          <a:stretch>
            <a:fillRect/>
          </a:stretch>
        </p:blipFill>
        <p:spPr bwMode="auto">
          <a:xfrm>
            <a:off x="5715000" y="3789362"/>
            <a:ext cx="2624138" cy="2306638"/>
          </a:xfrm>
          <a:prstGeom prst="rect">
            <a:avLst/>
          </a:prstGeom>
          <a:noFill/>
        </p:spPr>
      </p:pic>
      <p:sp>
        <p:nvSpPr>
          <p:cNvPr id="10" name="Rectangle 9"/>
          <p:cNvSpPr/>
          <p:nvPr/>
        </p:nvSpPr>
        <p:spPr>
          <a:xfrm>
            <a:off x="1600200" y="6172200"/>
            <a:ext cx="6324600" cy="523220"/>
          </a:xfrm>
          <a:prstGeom prst="rect">
            <a:avLst/>
          </a:prstGeom>
        </p:spPr>
        <p:txBody>
          <a:bodyPr wrap="square">
            <a:spAutoFit/>
          </a:bodyPr>
          <a:lstStyle/>
          <a:p>
            <a:r>
              <a:rPr lang="en-US" sz="1400" b="1" dirty="0" smtClean="0"/>
              <a:t>triangles </a:t>
            </a:r>
            <a:r>
              <a:rPr lang="en-US" sz="1400" dirty="0" smtClean="0"/>
              <a:t>- trajectories determined based on the winds in the middle column (</a:t>
            </a:r>
            <a:r>
              <a:rPr lang="en-US" sz="1400" dirty="0" err="1" smtClean="0"/>
              <a:t>mwind</a:t>
            </a:r>
            <a:r>
              <a:rPr lang="en-US" sz="1400" dirty="0" smtClean="0"/>
              <a:t>),</a:t>
            </a:r>
          </a:p>
          <a:p>
            <a:r>
              <a:rPr lang="en-US" sz="1400" b="1" dirty="0" err="1" smtClean="0"/>
              <a:t>corsses</a:t>
            </a:r>
            <a:r>
              <a:rPr lang="en-US" sz="1400" b="1" dirty="0" smtClean="0"/>
              <a:t> </a:t>
            </a:r>
            <a:r>
              <a:rPr lang="en-US" sz="1400" dirty="0" smtClean="0"/>
              <a:t> - those determined based on the average winds in the whole sub-domain (</a:t>
            </a:r>
            <a:r>
              <a:rPr lang="en-US" sz="1400" dirty="0" err="1" smtClean="0"/>
              <a:t>awind</a:t>
            </a:r>
            <a:r>
              <a:rPr lang="en-US" sz="1400" dirty="0" smtClean="0"/>
              <a:t>). </a:t>
            </a:r>
            <a:endParaRPr lang="en-US" sz="1400" dirty="0"/>
          </a:p>
        </p:txBody>
      </p:sp>
      <p:sp>
        <p:nvSpPr>
          <p:cNvPr id="12" name="TextBox 11"/>
          <p:cNvSpPr txBox="1"/>
          <p:nvPr/>
        </p:nvSpPr>
        <p:spPr>
          <a:xfrm>
            <a:off x="1219200" y="838200"/>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Aug. 25</a:t>
            </a:r>
            <a:endParaRPr lang="en-US" sz="1200" dirty="0">
              <a:latin typeface="Arial" pitchFamily="34" charset="0"/>
              <a:cs typeface="Arial" pitchFamily="34" charset="0"/>
            </a:endParaRPr>
          </a:p>
        </p:txBody>
      </p:sp>
      <p:sp>
        <p:nvSpPr>
          <p:cNvPr id="13" name="TextBox 12"/>
          <p:cNvSpPr txBox="1"/>
          <p:nvPr/>
        </p:nvSpPr>
        <p:spPr>
          <a:xfrm>
            <a:off x="3810000" y="838200"/>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Aug. 28</a:t>
            </a:r>
            <a:endParaRPr lang="en-US" sz="1200" dirty="0">
              <a:latin typeface="Arial" pitchFamily="34" charset="0"/>
              <a:cs typeface="Arial" pitchFamily="34" charset="0"/>
            </a:endParaRPr>
          </a:p>
        </p:txBody>
      </p:sp>
      <p:sp>
        <p:nvSpPr>
          <p:cNvPr id="14" name="TextBox 13"/>
          <p:cNvSpPr txBox="1"/>
          <p:nvPr/>
        </p:nvSpPr>
        <p:spPr>
          <a:xfrm>
            <a:off x="6477000" y="838200"/>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Aug. 30</a:t>
            </a:r>
            <a:endParaRPr lang="en-US" sz="1200" dirty="0">
              <a:latin typeface="Arial" pitchFamily="34" charset="0"/>
              <a:cs typeface="Arial" pitchFamily="34" charset="0"/>
            </a:endParaRPr>
          </a:p>
        </p:txBody>
      </p:sp>
      <p:sp>
        <p:nvSpPr>
          <p:cNvPr id="15" name="TextBox 14"/>
          <p:cNvSpPr txBox="1"/>
          <p:nvPr/>
        </p:nvSpPr>
        <p:spPr>
          <a:xfrm>
            <a:off x="8305800" y="1676400"/>
            <a:ext cx="762000" cy="830997"/>
          </a:xfrm>
          <a:prstGeom prst="rect">
            <a:avLst/>
          </a:prstGeom>
          <a:noFill/>
        </p:spPr>
        <p:txBody>
          <a:bodyPr wrap="square" rtlCol="0">
            <a:spAutoFit/>
          </a:bodyPr>
          <a:lstStyle/>
          <a:p>
            <a:r>
              <a:rPr lang="en-US" sz="1200" dirty="0" smtClean="0">
                <a:latin typeface="Arial" pitchFamily="34" charset="0"/>
                <a:cs typeface="Arial" pitchFamily="34" charset="0"/>
              </a:rPr>
              <a:t>starting position at urban domain </a:t>
            </a:r>
            <a:endParaRPr lang="en-US" sz="1200" dirty="0">
              <a:latin typeface="Arial" pitchFamily="34" charset="0"/>
              <a:cs typeface="Arial" pitchFamily="34" charset="0"/>
            </a:endParaRPr>
          </a:p>
        </p:txBody>
      </p:sp>
      <p:sp>
        <p:nvSpPr>
          <p:cNvPr id="17" name="TextBox 16"/>
          <p:cNvSpPr txBox="1"/>
          <p:nvPr/>
        </p:nvSpPr>
        <p:spPr>
          <a:xfrm>
            <a:off x="8229600" y="4419600"/>
            <a:ext cx="914400" cy="830997"/>
          </a:xfrm>
          <a:prstGeom prst="rect">
            <a:avLst/>
          </a:prstGeom>
          <a:noFill/>
        </p:spPr>
        <p:txBody>
          <a:bodyPr wrap="square" rtlCol="0">
            <a:spAutoFit/>
          </a:bodyPr>
          <a:lstStyle/>
          <a:p>
            <a:r>
              <a:rPr lang="en-US" sz="1200" dirty="0" smtClean="0">
                <a:latin typeface="Arial" pitchFamily="34" charset="0"/>
                <a:cs typeface="Arial" pitchFamily="34" charset="0"/>
              </a:rPr>
              <a:t>starting position at industrial domain </a:t>
            </a:r>
            <a:endParaRPr lang="en-US" sz="1200" dirty="0">
              <a:latin typeface="Arial" pitchFamily="34" charset="0"/>
              <a:cs typeface="Arial" pitchFamily="34" charset="0"/>
            </a:endParaRPr>
          </a:p>
        </p:txBody>
      </p:sp>
      <p:sp>
        <p:nvSpPr>
          <p:cNvPr id="18" name="Rectangle 17"/>
          <p:cNvSpPr/>
          <p:nvPr/>
        </p:nvSpPr>
        <p:spPr>
          <a:xfrm>
            <a:off x="1676400" y="1905000"/>
            <a:ext cx="6248400" cy="2900794"/>
          </a:xfrm>
          <a:prstGeom prst="rect">
            <a:avLst/>
          </a:prstGeom>
          <a:solidFill>
            <a:schemeClr val="accent1">
              <a:lumMod val="20000"/>
              <a:lumOff val="80000"/>
            </a:schemeClr>
          </a:solidFill>
          <a:ln>
            <a:solidFill>
              <a:schemeClr val="accent1">
                <a:shade val="50000"/>
              </a:schemeClr>
            </a:solidFill>
          </a:ln>
        </p:spPr>
        <p:txBody>
          <a:bodyPr wrap="square">
            <a:spAutoFit/>
          </a:bodyPr>
          <a:lstStyle/>
          <a:p>
            <a:pPr>
              <a:spcAft>
                <a:spcPts val="1500"/>
              </a:spcAft>
              <a:buClr>
                <a:srgbClr val="C00000"/>
              </a:buClr>
              <a:buSzPct val="120000"/>
              <a:buFont typeface="Arial" pitchFamily="34" charset="0"/>
              <a:buChar char="•"/>
            </a:pPr>
            <a:r>
              <a:rPr lang="en-US" dirty="0" smtClean="0"/>
              <a:t>  Better agreement between CMAQ-STOPS concentration pairs was found when the STOPS trajectory was calculated based on the winds in the middle column. </a:t>
            </a:r>
          </a:p>
          <a:p>
            <a:pPr>
              <a:spcAft>
                <a:spcPts val="1500"/>
              </a:spcAft>
              <a:buClr>
                <a:srgbClr val="C00000"/>
              </a:buClr>
              <a:buSzPct val="120000"/>
              <a:buFont typeface="Arial" pitchFamily="34" charset="0"/>
              <a:buChar char="•"/>
            </a:pPr>
            <a:endParaRPr lang="en-US" dirty="0" smtClean="0"/>
          </a:p>
          <a:p>
            <a:pPr>
              <a:spcAft>
                <a:spcPts val="1500"/>
              </a:spcAft>
              <a:buClr>
                <a:srgbClr val="C00000"/>
              </a:buClr>
              <a:buSzPct val="120000"/>
              <a:buFont typeface="Arial" pitchFamily="34" charset="0"/>
              <a:buChar char="•"/>
            </a:pPr>
            <a:r>
              <a:rPr lang="en-US" dirty="0" smtClean="0"/>
              <a:t>  Under uniform winds STOPS results are close to CMAQ while for complicated meteorological conditions, such as wind recirculation, the results deviate from CMAQ.</a:t>
            </a:r>
          </a:p>
          <a:p>
            <a:pPr>
              <a:spcAft>
                <a:spcPts val="1500"/>
              </a:spcAft>
              <a:buSzPct val="120000"/>
              <a:buFont typeface="Arial" pitchFamily="34" charset="0"/>
              <a:buChar char="•"/>
            </a:pPr>
            <a:endParaRPr lang="en-US" sz="19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152400" y="76200"/>
            <a:ext cx="8229600" cy="715962"/>
          </a:xfrm>
        </p:spPr>
        <p:txBody>
          <a:bodyPr>
            <a:normAutofit fontScale="90000"/>
          </a:bodyPr>
          <a:lstStyle/>
          <a:p>
            <a:r>
              <a:rPr lang="en-US" dirty="0" smtClean="0"/>
              <a:t>Applications</a:t>
            </a:r>
            <a:endParaRPr lang="en-US" dirty="0"/>
          </a:p>
        </p:txBody>
      </p:sp>
      <p:sp>
        <p:nvSpPr>
          <p:cNvPr id="24" name="Rectangle 23"/>
          <p:cNvSpPr/>
          <p:nvPr/>
        </p:nvSpPr>
        <p:spPr>
          <a:xfrm>
            <a:off x="228600" y="1295400"/>
            <a:ext cx="2209800" cy="1477328"/>
          </a:xfrm>
          <a:prstGeom prst="rect">
            <a:avLst/>
          </a:prstGeom>
        </p:spPr>
        <p:txBody>
          <a:bodyPr wrap="square">
            <a:spAutoFit/>
          </a:bodyPr>
          <a:lstStyle/>
          <a:p>
            <a:pPr>
              <a:buNone/>
            </a:pPr>
            <a:r>
              <a:rPr lang="en-US" dirty="0" smtClean="0"/>
              <a:t>Ozone mixing ratios </a:t>
            </a:r>
          </a:p>
          <a:p>
            <a:pPr>
              <a:buNone/>
            </a:pPr>
            <a:r>
              <a:rPr lang="en-US" dirty="0" smtClean="0"/>
              <a:t>for August 25, 28, 30 of 2000 from the base case simulations.</a:t>
            </a:r>
          </a:p>
          <a:p>
            <a:pPr>
              <a:buNone/>
            </a:pPr>
            <a:endParaRPr lang="en-US" dirty="0" smtClean="0"/>
          </a:p>
        </p:txBody>
      </p:sp>
      <p:grpSp>
        <p:nvGrpSpPr>
          <p:cNvPr id="28674" name="Group 2"/>
          <p:cNvGrpSpPr>
            <a:grpSpLocks noChangeAspect="1"/>
          </p:cNvGrpSpPr>
          <p:nvPr/>
        </p:nvGrpSpPr>
        <p:grpSpPr bwMode="auto">
          <a:xfrm>
            <a:off x="2842846" y="304800"/>
            <a:ext cx="6301154" cy="6553200"/>
            <a:chOff x="-360" y="1560"/>
            <a:chExt cx="9000" cy="9360"/>
          </a:xfrm>
        </p:grpSpPr>
        <p:sp>
          <p:nvSpPr>
            <p:cNvPr id="28675" name="AutoShape 3"/>
            <p:cNvSpPr>
              <a:spLocks noChangeAspect="1" noChangeArrowheads="1"/>
            </p:cNvSpPr>
            <p:nvPr/>
          </p:nvSpPr>
          <p:spPr bwMode="auto">
            <a:xfrm>
              <a:off x="-360" y="1560"/>
              <a:ext cx="9000" cy="936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6" name="Picture 4" descr="ind_a25_12"/>
            <p:cNvPicPr>
              <a:picLocks noChangeAspect="1" noChangeArrowheads="1"/>
            </p:cNvPicPr>
            <p:nvPr/>
          </p:nvPicPr>
          <p:blipFill>
            <a:blip r:embed="rId2" cstate="print"/>
            <a:srcRect/>
            <a:stretch>
              <a:fillRect/>
            </a:stretch>
          </p:blipFill>
          <p:spPr bwMode="auto">
            <a:xfrm>
              <a:off x="-360" y="2331"/>
              <a:ext cx="2549" cy="1942"/>
            </a:xfrm>
            <a:prstGeom prst="rect">
              <a:avLst/>
            </a:prstGeom>
            <a:noFill/>
          </p:spPr>
        </p:pic>
        <p:pic>
          <p:nvPicPr>
            <p:cNvPr id="28677" name="Picture 5" descr="ind_a25_15"/>
            <p:cNvPicPr>
              <a:picLocks noChangeAspect="1" noChangeArrowheads="1"/>
            </p:cNvPicPr>
            <p:nvPr/>
          </p:nvPicPr>
          <p:blipFill>
            <a:blip r:embed="rId3" cstate="print"/>
            <a:srcRect/>
            <a:stretch>
              <a:fillRect/>
            </a:stretch>
          </p:blipFill>
          <p:spPr bwMode="auto">
            <a:xfrm>
              <a:off x="-360" y="4470"/>
              <a:ext cx="2549" cy="1942"/>
            </a:xfrm>
            <a:prstGeom prst="rect">
              <a:avLst/>
            </a:prstGeom>
            <a:noFill/>
          </p:spPr>
        </p:pic>
        <p:pic>
          <p:nvPicPr>
            <p:cNvPr id="28678" name="Picture 6" descr="ind_a25_21"/>
            <p:cNvPicPr>
              <a:picLocks noChangeArrowheads="1"/>
            </p:cNvPicPr>
            <p:nvPr/>
          </p:nvPicPr>
          <p:blipFill>
            <a:blip r:embed="rId4" cstate="print"/>
            <a:srcRect/>
            <a:stretch>
              <a:fillRect/>
            </a:stretch>
          </p:blipFill>
          <p:spPr bwMode="auto">
            <a:xfrm>
              <a:off x="-360" y="8790"/>
              <a:ext cx="2549" cy="1944"/>
            </a:xfrm>
            <a:prstGeom prst="rect">
              <a:avLst/>
            </a:prstGeom>
            <a:noFill/>
          </p:spPr>
        </p:pic>
        <p:pic>
          <p:nvPicPr>
            <p:cNvPr id="28679" name="Picture 7" descr="ind_a28_12"/>
            <p:cNvPicPr>
              <a:picLocks noChangeAspect="1" noChangeArrowheads="1"/>
            </p:cNvPicPr>
            <p:nvPr/>
          </p:nvPicPr>
          <p:blipFill>
            <a:blip r:embed="rId5" cstate="print"/>
            <a:srcRect/>
            <a:stretch>
              <a:fillRect/>
            </a:stretch>
          </p:blipFill>
          <p:spPr bwMode="auto">
            <a:xfrm>
              <a:off x="2340" y="2310"/>
              <a:ext cx="2549" cy="1942"/>
            </a:xfrm>
            <a:prstGeom prst="rect">
              <a:avLst/>
            </a:prstGeom>
            <a:noFill/>
          </p:spPr>
        </p:pic>
        <p:pic>
          <p:nvPicPr>
            <p:cNvPr id="28680" name="Picture 8" descr="ind_a28_18"/>
            <p:cNvPicPr>
              <a:picLocks noChangeAspect="1" noChangeArrowheads="1"/>
            </p:cNvPicPr>
            <p:nvPr/>
          </p:nvPicPr>
          <p:blipFill>
            <a:blip r:embed="rId6" cstate="print"/>
            <a:srcRect/>
            <a:stretch>
              <a:fillRect/>
            </a:stretch>
          </p:blipFill>
          <p:spPr bwMode="auto">
            <a:xfrm>
              <a:off x="2340" y="6630"/>
              <a:ext cx="2549" cy="1942"/>
            </a:xfrm>
            <a:prstGeom prst="rect">
              <a:avLst/>
            </a:prstGeom>
            <a:noFill/>
          </p:spPr>
        </p:pic>
        <p:pic>
          <p:nvPicPr>
            <p:cNvPr id="28681" name="Picture 9" descr="ind_a28_21"/>
            <p:cNvPicPr>
              <a:picLocks noChangeArrowheads="1"/>
            </p:cNvPicPr>
            <p:nvPr/>
          </p:nvPicPr>
          <p:blipFill>
            <a:blip r:embed="rId7" cstate="print"/>
            <a:srcRect/>
            <a:stretch>
              <a:fillRect/>
            </a:stretch>
          </p:blipFill>
          <p:spPr bwMode="auto">
            <a:xfrm>
              <a:off x="2340" y="8790"/>
              <a:ext cx="2549" cy="1950"/>
            </a:xfrm>
            <a:prstGeom prst="rect">
              <a:avLst/>
            </a:prstGeom>
            <a:noFill/>
          </p:spPr>
        </p:pic>
        <p:pic>
          <p:nvPicPr>
            <p:cNvPr id="28682" name="Picture 10" descr="ind_a30_12"/>
            <p:cNvPicPr>
              <a:picLocks noChangeAspect="1" noChangeArrowheads="1"/>
            </p:cNvPicPr>
            <p:nvPr/>
          </p:nvPicPr>
          <p:blipFill>
            <a:blip r:embed="rId8" cstate="print"/>
            <a:srcRect/>
            <a:stretch>
              <a:fillRect/>
            </a:stretch>
          </p:blipFill>
          <p:spPr bwMode="auto">
            <a:xfrm>
              <a:off x="5040" y="2310"/>
              <a:ext cx="2549" cy="1942"/>
            </a:xfrm>
            <a:prstGeom prst="rect">
              <a:avLst/>
            </a:prstGeom>
            <a:noFill/>
          </p:spPr>
        </p:pic>
        <p:pic>
          <p:nvPicPr>
            <p:cNvPr id="28683" name="Picture 11" descr="ind_a30_15"/>
            <p:cNvPicPr>
              <a:picLocks noChangeAspect="1" noChangeArrowheads="1"/>
            </p:cNvPicPr>
            <p:nvPr/>
          </p:nvPicPr>
          <p:blipFill>
            <a:blip r:embed="rId9" cstate="print"/>
            <a:srcRect/>
            <a:stretch>
              <a:fillRect/>
            </a:stretch>
          </p:blipFill>
          <p:spPr bwMode="auto">
            <a:xfrm>
              <a:off x="5062" y="4470"/>
              <a:ext cx="2549" cy="1942"/>
            </a:xfrm>
            <a:prstGeom prst="rect">
              <a:avLst/>
            </a:prstGeom>
            <a:noFill/>
          </p:spPr>
        </p:pic>
        <p:pic>
          <p:nvPicPr>
            <p:cNvPr id="28684" name="Picture 12" descr="ind_a30_18"/>
            <p:cNvPicPr>
              <a:picLocks noChangeArrowheads="1"/>
            </p:cNvPicPr>
            <p:nvPr/>
          </p:nvPicPr>
          <p:blipFill>
            <a:blip r:embed="rId10" cstate="print"/>
            <a:srcRect/>
            <a:stretch>
              <a:fillRect/>
            </a:stretch>
          </p:blipFill>
          <p:spPr bwMode="auto">
            <a:xfrm>
              <a:off x="5040" y="6630"/>
              <a:ext cx="2549" cy="1950"/>
            </a:xfrm>
            <a:prstGeom prst="rect">
              <a:avLst/>
            </a:prstGeom>
            <a:noFill/>
          </p:spPr>
        </p:pic>
        <p:pic>
          <p:nvPicPr>
            <p:cNvPr id="28685" name="Picture 13" descr="ind_a30_21"/>
            <p:cNvPicPr>
              <a:picLocks noChangeArrowheads="1"/>
            </p:cNvPicPr>
            <p:nvPr/>
          </p:nvPicPr>
          <p:blipFill>
            <a:blip r:embed="rId11" cstate="print"/>
            <a:srcRect/>
            <a:stretch>
              <a:fillRect/>
            </a:stretch>
          </p:blipFill>
          <p:spPr bwMode="auto">
            <a:xfrm>
              <a:off x="5040" y="8790"/>
              <a:ext cx="2549" cy="1944"/>
            </a:xfrm>
            <a:prstGeom prst="rect">
              <a:avLst/>
            </a:prstGeom>
            <a:noFill/>
          </p:spPr>
        </p:pic>
        <p:pic>
          <p:nvPicPr>
            <p:cNvPr id="28686" name="Picture 14" descr="ind_a25_18"/>
            <p:cNvPicPr>
              <a:picLocks noChangeArrowheads="1"/>
            </p:cNvPicPr>
            <p:nvPr/>
          </p:nvPicPr>
          <p:blipFill>
            <a:blip r:embed="rId12" cstate="print"/>
            <a:srcRect/>
            <a:stretch>
              <a:fillRect/>
            </a:stretch>
          </p:blipFill>
          <p:spPr bwMode="auto">
            <a:xfrm>
              <a:off x="-360" y="6630"/>
              <a:ext cx="2549" cy="1950"/>
            </a:xfrm>
            <a:prstGeom prst="rect">
              <a:avLst/>
            </a:prstGeom>
            <a:noFill/>
          </p:spPr>
        </p:pic>
        <p:pic>
          <p:nvPicPr>
            <p:cNvPr id="28687" name="Picture 15" descr="ind_a28_15"/>
            <p:cNvPicPr>
              <a:picLocks noChangeArrowheads="1"/>
            </p:cNvPicPr>
            <p:nvPr/>
          </p:nvPicPr>
          <p:blipFill>
            <a:blip r:embed="rId13" cstate="print"/>
            <a:srcRect/>
            <a:stretch>
              <a:fillRect/>
            </a:stretch>
          </p:blipFill>
          <p:spPr bwMode="auto">
            <a:xfrm>
              <a:off x="2340" y="4470"/>
              <a:ext cx="2549" cy="1944"/>
            </a:xfrm>
            <a:prstGeom prst="rect">
              <a:avLst/>
            </a:prstGeom>
            <a:noFill/>
          </p:spPr>
        </p:pic>
        <p:sp>
          <p:nvSpPr>
            <p:cNvPr id="28688" name="Text Box 16"/>
            <p:cNvSpPr txBox="1">
              <a:spLocks noChangeArrowheads="1"/>
            </p:cNvSpPr>
            <p:nvPr/>
          </p:nvSpPr>
          <p:spPr bwMode="auto">
            <a:xfrm>
              <a:off x="2700" y="1962"/>
              <a:ext cx="1800" cy="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Arial" pitchFamily="34" charset="0"/>
                </a:rPr>
                <a:t>August 28, 2000</a:t>
              </a:r>
              <a:endParaRPr kumimoji="0" lang="en-US" sz="1800" b="0" i="0" u="none" strike="noStrike" cap="none" normalizeH="0" baseline="0" dirty="0" smtClean="0">
                <a:ln>
                  <a:noFill/>
                </a:ln>
                <a:solidFill>
                  <a:schemeClr val="tx1"/>
                </a:solidFill>
                <a:effectLst/>
                <a:latin typeface="Arial" pitchFamily="34" charset="0"/>
              </a:endParaRPr>
            </a:p>
          </p:txBody>
        </p:sp>
        <p:sp>
          <p:nvSpPr>
            <p:cNvPr id="28689" name="Text Box 17"/>
            <p:cNvSpPr txBox="1">
              <a:spLocks noChangeArrowheads="1"/>
            </p:cNvSpPr>
            <p:nvPr/>
          </p:nvSpPr>
          <p:spPr bwMode="auto">
            <a:xfrm>
              <a:off x="-315" y="2363"/>
              <a:ext cx="540" cy="27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6 CST</a:t>
              </a:r>
              <a:endParaRPr kumimoji="0" lang="en-US" sz="1800" b="0" i="0" u="none" strike="noStrike" cap="none" normalizeH="0" baseline="0" smtClean="0">
                <a:ln>
                  <a:noFill/>
                </a:ln>
                <a:solidFill>
                  <a:schemeClr val="tx1"/>
                </a:solidFill>
                <a:effectLst/>
                <a:latin typeface="Arial" pitchFamily="34" charset="0"/>
              </a:endParaRPr>
            </a:p>
          </p:txBody>
        </p:sp>
        <p:sp>
          <p:nvSpPr>
            <p:cNvPr id="28690" name="Text Box 18"/>
            <p:cNvSpPr txBox="1">
              <a:spLocks noChangeArrowheads="1"/>
            </p:cNvSpPr>
            <p:nvPr/>
          </p:nvSpPr>
          <p:spPr bwMode="auto">
            <a:xfrm>
              <a:off x="-318" y="4522"/>
              <a:ext cx="540" cy="27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9 CST</a:t>
              </a:r>
              <a:endParaRPr kumimoji="0" lang="en-US" sz="1800" b="0" i="0" u="none" strike="noStrike" cap="none" normalizeH="0" baseline="0" smtClean="0">
                <a:ln>
                  <a:noFill/>
                </a:ln>
                <a:solidFill>
                  <a:schemeClr val="tx1"/>
                </a:solidFill>
                <a:effectLst/>
                <a:latin typeface="Arial" pitchFamily="34" charset="0"/>
              </a:endParaRPr>
            </a:p>
          </p:txBody>
        </p:sp>
        <p:sp>
          <p:nvSpPr>
            <p:cNvPr id="28691" name="Text Box 19"/>
            <p:cNvSpPr txBox="1">
              <a:spLocks noChangeArrowheads="1"/>
            </p:cNvSpPr>
            <p:nvPr/>
          </p:nvSpPr>
          <p:spPr bwMode="auto">
            <a:xfrm>
              <a:off x="-307" y="8839"/>
              <a:ext cx="720" cy="24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15 CST</a:t>
              </a:r>
              <a:endParaRPr kumimoji="0" lang="en-US" sz="1800" b="0" i="0" u="none" strike="noStrike" cap="none" normalizeH="0" baseline="0" smtClean="0">
                <a:ln>
                  <a:noFill/>
                </a:ln>
                <a:solidFill>
                  <a:schemeClr val="tx1"/>
                </a:solidFill>
                <a:effectLst/>
                <a:latin typeface="Arial" pitchFamily="34" charset="0"/>
              </a:endParaRPr>
            </a:p>
          </p:txBody>
        </p:sp>
        <p:sp>
          <p:nvSpPr>
            <p:cNvPr id="28692" name="Text Box 20"/>
            <p:cNvSpPr txBox="1">
              <a:spLocks noChangeArrowheads="1"/>
            </p:cNvSpPr>
            <p:nvPr/>
          </p:nvSpPr>
          <p:spPr bwMode="auto">
            <a:xfrm>
              <a:off x="5110" y="6684"/>
              <a:ext cx="720" cy="24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12 CST</a:t>
              </a:r>
              <a:endParaRPr kumimoji="0" lang="en-US" sz="1800" b="0" i="0" u="none" strike="noStrike" cap="none" normalizeH="0" baseline="0" smtClean="0">
                <a:ln>
                  <a:noFill/>
                </a:ln>
                <a:solidFill>
                  <a:schemeClr val="tx1"/>
                </a:solidFill>
                <a:effectLst/>
                <a:latin typeface="Arial" pitchFamily="34" charset="0"/>
              </a:endParaRPr>
            </a:p>
          </p:txBody>
        </p:sp>
        <p:sp>
          <p:nvSpPr>
            <p:cNvPr id="28693" name="Text Box 21"/>
            <p:cNvSpPr txBox="1">
              <a:spLocks noChangeArrowheads="1"/>
            </p:cNvSpPr>
            <p:nvPr/>
          </p:nvSpPr>
          <p:spPr bwMode="auto">
            <a:xfrm>
              <a:off x="2390" y="2352"/>
              <a:ext cx="540" cy="27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6 CST</a:t>
              </a:r>
              <a:endParaRPr kumimoji="0" lang="en-US" sz="1800" b="0" i="0" u="none" strike="noStrike" cap="none" normalizeH="0" baseline="0" smtClean="0">
                <a:ln>
                  <a:noFill/>
                </a:ln>
                <a:solidFill>
                  <a:schemeClr val="tx1"/>
                </a:solidFill>
                <a:effectLst/>
                <a:latin typeface="Arial" pitchFamily="34" charset="0"/>
              </a:endParaRPr>
            </a:p>
          </p:txBody>
        </p:sp>
        <p:sp>
          <p:nvSpPr>
            <p:cNvPr id="28694" name="Text Box 22"/>
            <p:cNvSpPr txBox="1">
              <a:spLocks noChangeArrowheads="1"/>
            </p:cNvSpPr>
            <p:nvPr/>
          </p:nvSpPr>
          <p:spPr bwMode="auto">
            <a:xfrm>
              <a:off x="2395" y="4512"/>
              <a:ext cx="540" cy="27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9 CST</a:t>
              </a:r>
              <a:endParaRPr kumimoji="0" lang="en-US" sz="1800" b="0" i="0" u="none" strike="noStrike" cap="none" normalizeH="0" baseline="0" smtClean="0">
                <a:ln>
                  <a:noFill/>
                </a:ln>
                <a:solidFill>
                  <a:schemeClr val="tx1"/>
                </a:solidFill>
                <a:effectLst/>
                <a:latin typeface="Arial" pitchFamily="34" charset="0"/>
              </a:endParaRPr>
            </a:p>
          </p:txBody>
        </p:sp>
        <p:sp>
          <p:nvSpPr>
            <p:cNvPr id="28695" name="Text Box 23"/>
            <p:cNvSpPr txBox="1">
              <a:spLocks noChangeArrowheads="1"/>
            </p:cNvSpPr>
            <p:nvPr/>
          </p:nvSpPr>
          <p:spPr bwMode="auto">
            <a:xfrm>
              <a:off x="2395" y="6687"/>
              <a:ext cx="600" cy="21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12 CST</a:t>
              </a:r>
              <a:endParaRPr kumimoji="0" lang="en-US" sz="1800" b="0" i="0" u="none" strike="noStrike" cap="none" normalizeH="0" baseline="0" smtClean="0">
                <a:ln>
                  <a:noFill/>
                </a:ln>
                <a:solidFill>
                  <a:schemeClr val="tx1"/>
                </a:solidFill>
                <a:effectLst/>
                <a:latin typeface="Arial" pitchFamily="34" charset="0"/>
              </a:endParaRPr>
            </a:p>
          </p:txBody>
        </p:sp>
        <p:sp>
          <p:nvSpPr>
            <p:cNvPr id="28696" name="Text Box 24"/>
            <p:cNvSpPr txBox="1">
              <a:spLocks noChangeArrowheads="1"/>
            </p:cNvSpPr>
            <p:nvPr/>
          </p:nvSpPr>
          <p:spPr bwMode="auto">
            <a:xfrm>
              <a:off x="2393" y="8842"/>
              <a:ext cx="600" cy="21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15 CST</a:t>
              </a:r>
              <a:endParaRPr kumimoji="0" lang="en-US" sz="1800" b="0" i="0" u="none" strike="noStrike" cap="none" normalizeH="0" baseline="0" smtClean="0">
                <a:ln>
                  <a:noFill/>
                </a:ln>
                <a:solidFill>
                  <a:schemeClr val="tx1"/>
                </a:solidFill>
                <a:effectLst/>
                <a:latin typeface="Arial" pitchFamily="34" charset="0"/>
              </a:endParaRPr>
            </a:p>
          </p:txBody>
        </p:sp>
        <p:sp>
          <p:nvSpPr>
            <p:cNvPr id="28697" name="Text Box 25"/>
            <p:cNvSpPr txBox="1">
              <a:spLocks noChangeArrowheads="1"/>
            </p:cNvSpPr>
            <p:nvPr/>
          </p:nvSpPr>
          <p:spPr bwMode="auto">
            <a:xfrm>
              <a:off x="0" y="1962"/>
              <a:ext cx="1800" cy="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Arial" pitchFamily="34" charset="0"/>
                </a:rPr>
                <a:t>August 25, 2000</a:t>
              </a:r>
              <a:endParaRPr kumimoji="0" lang="en-US" sz="1800" b="0" i="0" u="none" strike="noStrike" cap="none" normalizeH="0" baseline="0" dirty="0" smtClean="0">
                <a:ln>
                  <a:noFill/>
                </a:ln>
                <a:solidFill>
                  <a:schemeClr val="tx1"/>
                </a:solidFill>
                <a:effectLst/>
                <a:latin typeface="Arial" pitchFamily="34" charset="0"/>
              </a:endParaRPr>
            </a:p>
          </p:txBody>
        </p:sp>
        <p:sp>
          <p:nvSpPr>
            <p:cNvPr id="28698" name="Text Box 26"/>
            <p:cNvSpPr txBox="1">
              <a:spLocks noChangeArrowheads="1"/>
            </p:cNvSpPr>
            <p:nvPr/>
          </p:nvSpPr>
          <p:spPr bwMode="auto">
            <a:xfrm>
              <a:off x="5400" y="1962"/>
              <a:ext cx="1800" cy="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Arial" pitchFamily="34" charset="0"/>
                </a:rPr>
                <a:t>August 30, 2000</a:t>
              </a:r>
              <a:endParaRPr kumimoji="0" lang="en-US" sz="1800" b="0" i="0" u="none" strike="noStrike" cap="none" normalizeH="0" baseline="0" dirty="0" smtClean="0">
                <a:ln>
                  <a:noFill/>
                </a:ln>
                <a:solidFill>
                  <a:schemeClr val="tx1"/>
                </a:solidFill>
                <a:effectLst/>
                <a:latin typeface="Arial" pitchFamily="34" charset="0"/>
              </a:endParaRPr>
            </a:p>
          </p:txBody>
        </p:sp>
        <p:sp>
          <p:nvSpPr>
            <p:cNvPr id="28699" name="Text Box 27"/>
            <p:cNvSpPr txBox="1">
              <a:spLocks noChangeArrowheads="1"/>
            </p:cNvSpPr>
            <p:nvPr/>
          </p:nvSpPr>
          <p:spPr bwMode="auto">
            <a:xfrm>
              <a:off x="5085" y="2352"/>
              <a:ext cx="540" cy="27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6 CST</a:t>
              </a:r>
              <a:endParaRPr kumimoji="0" lang="en-US" sz="1800" b="0" i="0" u="none" strike="noStrike" cap="none" normalizeH="0" baseline="0" smtClean="0">
                <a:ln>
                  <a:noFill/>
                </a:ln>
                <a:solidFill>
                  <a:schemeClr val="tx1"/>
                </a:solidFill>
                <a:effectLst/>
                <a:latin typeface="Arial" pitchFamily="34" charset="0"/>
              </a:endParaRPr>
            </a:p>
          </p:txBody>
        </p:sp>
        <p:sp>
          <p:nvSpPr>
            <p:cNvPr id="28700" name="Text Box 28"/>
            <p:cNvSpPr txBox="1">
              <a:spLocks noChangeArrowheads="1"/>
            </p:cNvSpPr>
            <p:nvPr/>
          </p:nvSpPr>
          <p:spPr bwMode="auto">
            <a:xfrm>
              <a:off x="5108" y="4512"/>
              <a:ext cx="540" cy="27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9 CST</a:t>
              </a:r>
              <a:endParaRPr kumimoji="0" lang="en-US" sz="1800" b="0" i="0" u="none" strike="noStrike" cap="none" normalizeH="0" baseline="0" smtClean="0">
                <a:ln>
                  <a:noFill/>
                </a:ln>
                <a:solidFill>
                  <a:schemeClr val="tx1"/>
                </a:solidFill>
                <a:effectLst/>
                <a:latin typeface="Arial" pitchFamily="34" charset="0"/>
              </a:endParaRPr>
            </a:p>
          </p:txBody>
        </p:sp>
        <p:sp>
          <p:nvSpPr>
            <p:cNvPr id="28701" name="Text Box 29"/>
            <p:cNvSpPr txBox="1">
              <a:spLocks noChangeArrowheads="1"/>
            </p:cNvSpPr>
            <p:nvPr/>
          </p:nvSpPr>
          <p:spPr bwMode="auto">
            <a:xfrm>
              <a:off x="5088" y="8842"/>
              <a:ext cx="600" cy="21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15 CST</a:t>
              </a:r>
              <a:endParaRPr kumimoji="0" lang="en-US" sz="1800" b="0" i="0" u="none" strike="noStrike" cap="none" normalizeH="0" baseline="0" smtClean="0">
                <a:ln>
                  <a:noFill/>
                </a:ln>
                <a:solidFill>
                  <a:schemeClr val="tx1"/>
                </a:solidFill>
                <a:effectLst/>
                <a:latin typeface="Arial" pitchFamily="34" charset="0"/>
              </a:endParaRPr>
            </a:p>
          </p:txBody>
        </p:sp>
        <p:pic>
          <p:nvPicPr>
            <p:cNvPr id="28702" name="Picture 30" descr="legend"/>
            <p:cNvPicPr>
              <a:picLocks noChangeAspect="1" noChangeArrowheads="1"/>
            </p:cNvPicPr>
            <p:nvPr/>
          </p:nvPicPr>
          <p:blipFill>
            <a:blip r:embed="rId14" cstate="print"/>
            <a:srcRect/>
            <a:stretch>
              <a:fillRect/>
            </a:stretch>
          </p:blipFill>
          <p:spPr bwMode="auto">
            <a:xfrm>
              <a:off x="7920" y="4620"/>
              <a:ext cx="518" cy="2665"/>
            </a:xfrm>
            <a:prstGeom prst="rect">
              <a:avLst/>
            </a:prstGeom>
            <a:noFill/>
          </p:spPr>
        </p:pic>
        <p:sp>
          <p:nvSpPr>
            <p:cNvPr id="28703" name="Text Box 31"/>
            <p:cNvSpPr txBox="1">
              <a:spLocks noChangeArrowheads="1"/>
            </p:cNvSpPr>
            <p:nvPr/>
          </p:nvSpPr>
          <p:spPr bwMode="auto">
            <a:xfrm>
              <a:off x="-304" y="6665"/>
              <a:ext cx="600" cy="21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smtClean="0">
                  <a:ln>
                    <a:noFill/>
                  </a:ln>
                  <a:solidFill>
                    <a:schemeClr val="tx1"/>
                  </a:solidFill>
                  <a:effectLst/>
                  <a:latin typeface="Arial" pitchFamily="34" charset="0"/>
                </a:rPr>
                <a:t>12 CST</a:t>
              </a:r>
              <a:endParaRPr kumimoji="0" lang="en-US"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12"/>
          <p:cNvPicPr>
            <a:picLocks noChangeAspect="1" noChangeArrowheads="1"/>
          </p:cNvPicPr>
          <p:nvPr/>
        </p:nvPicPr>
        <p:blipFill>
          <a:blip r:embed="rId2" cstate="print"/>
          <a:srcRect/>
          <a:stretch>
            <a:fillRect/>
          </a:stretch>
        </p:blipFill>
        <p:spPr bwMode="auto">
          <a:xfrm>
            <a:off x="4724400" y="5029200"/>
            <a:ext cx="3487738" cy="1533525"/>
          </a:xfrm>
          <a:prstGeom prst="rect">
            <a:avLst/>
          </a:prstGeom>
          <a:noFill/>
        </p:spPr>
      </p:pic>
      <p:sp>
        <p:nvSpPr>
          <p:cNvPr id="26" name="Title 1"/>
          <p:cNvSpPr>
            <a:spLocks noGrp="1"/>
          </p:cNvSpPr>
          <p:nvPr>
            <p:ph type="title"/>
          </p:nvPr>
        </p:nvSpPr>
        <p:spPr>
          <a:xfrm>
            <a:off x="457200" y="274638"/>
            <a:ext cx="8229600" cy="715962"/>
          </a:xfrm>
        </p:spPr>
        <p:txBody>
          <a:bodyPr>
            <a:normAutofit fontScale="90000"/>
          </a:bodyPr>
          <a:lstStyle/>
          <a:p>
            <a:r>
              <a:rPr lang="en-US" dirty="0" smtClean="0"/>
              <a:t>Applications</a:t>
            </a:r>
            <a:endParaRPr lang="en-US" dirty="0"/>
          </a:p>
        </p:txBody>
      </p:sp>
      <p:sp>
        <p:nvSpPr>
          <p:cNvPr id="31" name="Rectangle 30"/>
          <p:cNvSpPr/>
          <p:nvPr/>
        </p:nvSpPr>
        <p:spPr>
          <a:xfrm>
            <a:off x="381000" y="1219200"/>
            <a:ext cx="8305800" cy="338554"/>
          </a:xfrm>
          <a:prstGeom prst="rect">
            <a:avLst/>
          </a:prstGeom>
        </p:spPr>
        <p:txBody>
          <a:bodyPr wrap="square">
            <a:spAutoFit/>
          </a:bodyPr>
          <a:lstStyle/>
          <a:p>
            <a:r>
              <a:rPr lang="en-US" sz="1600" dirty="0" smtClean="0"/>
              <a:t>Changes in pollutant mixing ratios along STOPS trajectories for different starting positions and days.</a:t>
            </a:r>
          </a:p>
        </p:txBody>
      </p:sp>
      <p:sp>
        <p:nvSpPr>
          <p:cNvPr id="296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9697" name="Picture 1"/>
          <p:cNvPicPr>
            <a:picLocks noChangeAspect="1" noChangeArrowheads="1"/>
          </p:cNvPicPr>
          <p:nvPr/>
        </p:nvPicPr>
        <p:blipFill>
          <a:blip r:embed="rId3" cstate="print"/>
          <a:srcRect/>
          <a:stretch>
            <a:fillRect/>
          </a:stretch>
        </p:blipFill>
        <p:spPr bwMode="auto">
          <a:xfrm>
            <a:off x="301050" y="1752600"/>
            <a:ext cx="4664251" cy="1964250"/>
          </a:xfrm>
          <a:prstGeom prst="rect">
            <a:avLst/>
          </a:prstGeom>
          <a:noFill/>
        </p:spPr>
      </p:pic>
      <p:pic>
        <p:nvPicPr>
          <p:cNvPr id="29699" name="Picture 3"/>
          <p:cNvPicPr>
            <a:picLocks noChangeAspect="1" noChangeArrowheads="1"/>
          </p:cNvPicPr>
          <p:nvPr/>
        </p:nvPicPr>
        <p:blipFill>
          <a:blip r:embed="rId4" cstate="print"/>
          <a:srcRect/>
          <a:stretch>
            <a:fillRect/>
          </a:stretch>
        </p:blipFill>
        <p:spPr bwMode="auto">
          <a:xfrm>
            <a:off x="4168199" y="1752600"/>
            <a:ext cx="4671001" cy="1971000"/>
          </a:xfrm>
          <a:prstGeom prst="rect">
            <a:avLst/>
          </a:prstGeom>
          <a:noFill/>
          <a:ln w="9525">
            <a:noFill/>
            <a:miter lim="800000"/>
            <a:headEnd/>
            <a:tailEnd/>
          </a:ln>
        </p:spPr>
      </p:pic>
      <p:sp>
        <p:nvSpPr>
          <p:cNvPr id="32" name="TextBox 31"/>
          <p:cNvSpPr txBox="1"/>
          <p:nvPr/>
        </p:nvSpPr>
        <p:spPr>
          <a:xfrm>
            <a:off x="5943600" y="1628001"/>
            <a:ext cx="1371600" cy="276999"/>
          </a:xfrm>
          <a:prstGeom prst="rect">
            <a:avLst/>
          </a:prstGeom>
          <a:noFill/>
        </p:spPr>
        <p:txBody>
          <a:bodyPr wrap="square" rtlCol="0">
            <a:spAutoFit/>
          </a:bodyPr>
          <a:lstStyle/>
          <a:p>
            <a:r>
              <a:rPr lang="en-US" sz="1200" dirty="0" err="1" smtClean="0">
                <a:latin typeface="Arial" pitchFamily="34" charset="0"/>
                <a:cs typeface="Arial" pitchFamily="34" charset="0"/>
              </a:rPr>
              <a:t>NO</a:t>
            </a:r>
            <a:r>
              <a:rPr lang="en-US" sz="1200" baseline="-25000" dirty="0" err="1" smtClean="0">
                <a:latin typeface="Arial" pitchFamily="34" charset="0"/>
                <a:cs typeface="Arial" pitchFamily="34" charset="0"/>
              </a:rPr>
              <a:t>x</a:t>
            </a:r>
            <a:endParaRPr lang="en-US" sz="1200" baseline="-25000" dirty="0">
              <a:latin typeface="Arial" pitchFamily="34" charset="0"/>
              <a:cs typeface="Arial" pitchFamily="34" charset="0"/>
            </a:endParaRPr>
          </a:p>
        </p:txBody>
      </p:sp>
      <p:sp>
        <p:nvSpPr>
          <p:cNvPr id="33" name="TextBox 32"/>
          <p:cNvSpPr txBox="1"/>
          <p:nvPr/>
        </p:nvSpPr>
        <p:spPr>
          <a:xfrm>
            <a:off x="1981200" y="1628001"/>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VOC</a:t>
            </a:r>
            <a:endParaRPr lang="en-US" sz="1200" baseline="-25000" dirty="0">
              <a:latin typeface="Arial" pitchFamily="34" charset="0"/>
              <a:cs typeface="Arial" pitchFamily="34" charset="0"/>
            </a:endParaRPr>
          </a:p>
        </p:txBody>
      </p:sp>
      <p:sp>
        <p:nvSpPr>
          <p:cNvPr id="34" name="Rectangle 33"/>
          <p:cNvSpPr/>
          <p:nvPr/>
        </p:nvSpPr>
        <p:spPr>
          <a:xfrm>
            <a:off x="381000" y="3810000"/>
            <a:ext cx="6705600" cy="338554"/>
          </a:xfrm>
          <a:prstGeom prst="rect">
            <a:avLst/>
          </a:prstGeom>
        </p:spPr>
        <p:txBody>
          <a:bodyPr wrap="square">
            <a:spAutoFit/>
          </a:bodyPr>
          <a:lstStyle/>
          <a:p>
            <a:r>
              <a:rPr lang="en-US" sz="1600" dirty="0" smtClean="0"/>
              <a:t>Changes in pollutant mixing ratios along STOPS trajectories.</a:t>
            </a:r>
          </a:p>
        </p:txBody>
      </p:sp>
      <p:sp>
        <p:nvSpPr>
          <p:cNvPr id="35" name="Rectangle 34"/>
          <p:cNvSpPr/>
          <p:nvPr/>
        </p:nvSpPr>
        <p:spPr>
          <a:xfrm>
            <a:off x="381000" y="5410200"/>
            <a:ext cx="6705600" cy="584775"/>
          </a:xfrm>
          <a:prstGeom prst="rect">
            <a:avLst/>
          </a:prstGeom>
        </p:spPr>
        <p:txBody>
          <a:bodyPr wrap="square">
            <a:spAutoFit/>
          </a:bodyPr>
          <a:lstStyle/>
          <a:p>
            <a:r>
              <a:rPr lang="en-US" sz="1600" dirty="0" smtClean="0"/>
              <a:t>Changes in O</a:t>
            </a:r>
            <a:r>
              <a:rPr lang="en-US" sz="1600" baseline="-25000" dirty="0" smtClean="0"/>
              <a:t>3</a:t>
            </a:r>
            <a:r>
              <a:rPr lang="en-US" sz="1600" dirty="0" smtClean="0"/>
              <a:t>, NO, and NO</a:t>
            </a:r>
            <a:r>
              <a:rPr lang="en-US" sz="1600" baseline="-25000" dirty="0" smtClean="0"/>
              <a:t>2</a:t>
            </a:r>
            <a:r>
              <a:rPr lang="en-US" sz="1600" dirty="0" smtClean="0"/>
              <a:t> along STOPS trajectory</a:t>
            </a:r>
          </a:p>
          <a:p>
            <a:r>
              <a:rPr lang="en-US" sz="1600" dirty="0" smtClean="0"/>
              <a:t> for August 25.</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457200" y="274638"/>
            <a:ext cx="8229600" cy="715962"/>
          </a:xfrm>
        </p:spPr>
        <p:txBody>
          <a:bodyPr>
            <a:normAutofit fontScale="90000"/>
          </a:bodyPr>
          <a:lstStyle/>
          <a:p>
            <a:r>
              <a:rPr lang="en-US" dirty="0" smtClean="0"/>
              <a:t>Applications</a:t>
            </a:r>
            <a:endParaRPr lang="en-US" dirty="0"/>
          </a:p>
        </p:txBody>
      </p:sp>
      <p:sp>
        <p:nvSpPr>
          <p:cNvPr id="28" name="Rectangle 27"/>
          <p:cNvSpPr/>
          <p:nvPr/>
        </p:nvSpPr>
        <p:spPr>
          <a:xfrm>
            <a:off x="5029200" y="3657600"/>
            <a:ext cx="3810000" cy="553998"/>
          </a:xfrm>
          <a:prstGeom prst="rect">
            <a:avLst/>
          </a:prstGeom>
          <a:solidFill>
            <a:schemeClr val="bg1"/>
          </a:solidFill>
        </p:spPr>
        <p:txBody>
          <a:bodyPr wrap="square">
            <a:spAutoFit/>
          </a:bodyPr>
          <a:lstStyle/>
          <a:p>
            <a:r>
              <a:rPr lang="en-US" sz="1000" b="1" dirty="0" smtClean="0">
                <a:latin typeface="Arial" pitchFamily="34" charset="0"/>
                <a:cs typeface="Arial" pitchFamily="34" charset="0"/>
              </a:rPr>
              <a:t>Changes in ozone occurring along trajectory downwind from emission source on August 25 upon addition of individual VOC (one at a time)</a:t>
            </a:r>
          </a:p>
        </p:txBody>
      </p:sp>
      <p:sp>
        <p:nvSpPr>
          <p:cNvPr id="24" name="Rectangle 23"/>
          <p:cNvSpPr/>
          <p:nvPr/>
        </p:nvSpPr>
        <p:spPr>
          <a:xfrm>
            <a:off x="228600" y="1334869"/>
            <a:ext cx="8763000" cy="1815882"/>
          </a:xfrm>
          <a:prstGeom prst="rect">
            <a:avLst/>
          </a:prstGeom>
        </p:spPr>
        <p:txBody>
          <a:bodyPr wrap="square">
            <a:spAutoFit/>
          </a:bodyPr>
          <a:lstStyle/>
          <a:p>
            <a:pPr>
              <a:buClr>
                <a:srgbClr val="C00000"/>
              </a:buClr>
              <a:buSzPct val="120000"/>
              <a:buFont typeface="Arial" pitchFamily="34" charset="0"/>
              <a:buChar char="•"/>
            </a:pPr>
            <a:r>
              <a:rPr lang="en-US" sz="1600" dirty="0" smtClean="0"/>
              <a:t>  Re-simulations for different emissions events such as ‘upset’ emissions from industrial facilities or wild fire emissions.  Additional emissions are directly ‘injected’ into STOPS without the need of SMOKE processing. Amount, species name(s), and time of release are set up in the run script.</a:t>
            </a:r>
          </a:p>
          <a:p>
            <a:pPr>
              <a:buClr>
                <a:srgbClr val="C00000"/>
              </a:buClr>
              <a:buSzPct val="120000"/>
              <a:buFont typeface="Arial" pitchFamily="34" charset="0"/>
              <a:buChar char="•"/>
            </a:pPr>
            <a:endParaRPr lang="en-US" sz="1600" dirty="0" smtClean="0"/>
          </a:p>
          <a:p>
            <a:pPr>
              <a:buClr>
                <a:srgbClr val="C00000"/>
              </a:buClr>
              <a:buSzPct val="120000"/>
              <a:buFont typeface="Arial" pitchFamily="34" charset="0"/>
              <a:buChar char="•"/>
            </a:pPr>
            <a:r>
              <a:rPr lang="en-US" sz="1600" dirty="0" smtClean="0"/>
              <a:t>  Here, STOPS re-simulations were performed with an extended SAPRC99 chemical mechanism that explicitly treat emissions and chemistry of many VOCs.  Additional emission spike of several individual VOCs was added one at the time, imitating ‘upset emission’ release. </a:t>
            </a:r>
            <a:endParaRPr lang="en-US" sz="1600" dirty="0"/>
          </a:p>
        </p:txBody>
      </p:sp>
      <p:sp>
        <p:nvSpPr>
          <p:cNvPr id="25" name="Rectangle 24"/>
          <p:cNvSpPr/>
          <p:nvPr/>
        </p:nvSpPr>
        <p:spPr>
          <a:xfrm>
            <a:off x="304800" y="5890736"/>
            <a:ext cx="8686800" cy="738664"/>
          </a:xfrm>
          <a:prstGeom prst="rect">
            <a:avLst/>
          </a:prstGeom>
        </p:spPr>
        <p:txBody>
          <a:bodyPr wrap="square">
            <a:spAutoFit/>
          </a:bodyPr>
          <a:lstStyle/>
          <a:p>
            <a:r>
              <a:rPr lang="en-US" sz="1400" dirty="0" smtClean="0"/>
              <a:t>Different compounds affect ozone concentration to a different extent. The low reactive </a:t>
            </a:r>
            <a:r>
              <a:rPr lang="en-US" sz="1400" dirty="0" err="1" smtClean="0"/>
              <a:t>i</a:t>
            </a:r>
            <a:r>
              <a:rPr lang="en-US" sz="1400" dirty="0" smtClean="0"/>
              <a:t>-butane (I_BUTA) has a small effect on ozone, which is in contrast to other more reactive VOCs that have potential of increasing ozone locally, close to the emission source, and with higher magnitude.</a:t>
            </a:r>
            <a:endParaRPr lang="en-US" sz="1400" dirty="0"/>
          </a:p>
        </p:txBody>
      </p:sp>
      <p:pic>
        <p:nvPicPr>
          <p:cNvPr id="30" name="Picture 29"/>
          <p:cNvPicPr/>
          <p:nvPr/>
        </p:nvPicPr>
        <p:blipFill>
          <a:blip r:embed="rId2" cstate="print"/>
          <a:srcRect/>
          <a:stretch>
            <a:fillRect/>
          </a:stretch>
        </p:blipFill>
        <p:spPr bwMode="auto">
          <a:xfrm>
            <a:off x="1295400" y="3352800"/>
            <a:ext cx="3705225" cy="239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639762"/>
          </a:xfrm>
        </p:spPr>
        <p:txBody>
          <a:bodyPr>
            <a:noAutofit/>
          </a:bodyPr>
          <a:lstStyle/>
          <a:p>
            <a:r>
              <a:rPr lang="en-US" sz="3600" dirty="0" smtClean="0"/>
              <a:t>Additional applications</a:t>
            </a:r>
            <a:endParaRPr lang="en-US" sz="3600" dirty="0"/>
          </a:p>
        </p:txBody>
      </p:sp>
      <p:sp>
        <p:nvSpPr>
          <p:cNvPr id="3" name="Content Placeholder 2"/>
          <p:cNvSpPr>
            <a:spLocks noGrp="1"/>
          </p:cNvSpPr>
          <p:nvPr>
            <p:ph sz="quarter" idx="1"/>
          </p:nvPr>
        </p:nvSpPr>
        <p:spPr>
          <a:xfrm>
            <a:off x="533400" y="990600"/>
            <a:ext cx="7772400" cy="4572000"/>
          </a:xfrm>
        </p:spPr>
        <p:txBody>
          <a:bodyPr>
            <a:normAutofit/>
          </a:bodyPr>
          <a:lstStyle/>
          <a:p>
            <a:endParaRPr lang="en-US" sz="1600" dirty="0" smtClean="0"/>
          </a:p>
          <a:p>
            <a:r>
              <a:rPr lang="en-US" sz="1600" dirty="0" smtClean="0"/>
              <a:t> When implemented into the real-time air quality forecasting STOPS can be used as time efficient re-simulations tool that can utilize the same inputs as already prepared for the forecasting and forecasted concentrations.</a:t>
            </a:r>
          </a:p>
          <a:p>
            <a:endParaRPr lang="en-US" sz="1600" dirty="0" smtClean="0"/>
          </a:p>
          <a:p>
            <a:endParaRPr lang="en-US" sz="1600" dirty="0" smtClean="0"/>
          </a:p>
          <a:p>
            <a:endParaRPr lang="en-US" sz="1600" dirty="0" smtClean="0"/>
          </a:p>
          <a:p>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400" cy="1143000"/>
          </a:xfrm>
        </p:spPr>
        <p:txBody>
          <a:bodyPr/>
          <a:lstStyle/>
          <a:p>
            <a:r>
              <a:rPr lang="en-US" dirty="0" smtClean="0"/>
              <a:t>Implementation</a:t>
            </a:r>
            <a:endParaRPr lang="en-US" dirty="0"/>
          </a:p>
        </p:txBody>
      </p:sp>
      <p:sp>
        <p:nvSpPr>
          <p:cNvPr id="3" name="Content Placeholder 2"/>
          <p:cNvSpPr>
            <a:spLocks noGrp="1"/>
          </p:cNvSpPr>
          <p:nvPr>
            <p:ph sz="quarter" idx="1"/>
          </p:nvPr>
        </p:nvSpPr>
        <p:spPr>
          <a:xfrm>
            <a:off x="533400" y="1143000"/>
            <a:ext cx="7772400" cy="5029200"/>
          </a:xfrm>
        </p:spPr>
        <p:txBody>
          <a:bodyPr>
            <a:normAutofit fontScale="25000" lnSpcReduction="20000"/>
          </a:bodyPr>
          <a:lstStyle/>
          <a:p>
            <a:pPr lvl="0">
              <a:spcAft>
                <a:spcPts val="1200"/>
              </a:spcAft>
              <a:buFont typeface="Arial" pitchFamily="34" charset="0"/>
              <a:buChar char="•"/>
            </a:pPr>
            <a:r>
              <a:rPr lang="en-US" sz="6400" dirty="0" smtClean="0"/>
              <a:t> A Fortran-90 module was created to hold the additional data structure related to STOPS and subroutines associated with a coordinate conversion, position and velocity along the trajectory.</a:t>
            </a:r>
          </a:p>
          <a:p>
            <a:pPr lvl="0">
              <a:spcAft>
                <a:spcPts val="1200"/>
              </a:spcAft>
              <a:buFont typeface="Arial" pitchFamily="34" charset="0"/>
              <a:buChar char="•"/>
            </a:pPr>
            <a:r>
              <a:rPr lang="en-US" sz="6400" dirty="0" smtClean="0"/>
              <a:t> The SUBHFILE subroutine was modified. This subroutine determines the spatial relationship between the CMAQ grid and grids of input data, e.g., inputs with emission or meteorological data may have different horizontal domains that the CMAQ domain. SUBHFILE subroutine was enhanced to support a moving horizontal sub-domain, whose grid points do not necessarily coincide with grid points of the input data, and may have different locations at every synchronization time step.</a:t>
            </a:r>
          </a:p>
          <a:p>
            <a:pPr lvl="0">
              <a:spcAft>
                <a:spcPts val="1200"/>
              </a:spcAft>
              <a:buFont typeface="Arial" pitchFamily="34" charset="0"/>
              <a:buChar char="•"/>
            </a:pPr>
            <a:r>
              <a:rPr lang="en-US" sz="6400" dirty="0" smtClean="0"/>
              <a:t> The boundary subroutine, RDBCON, was modified to support a boundary thickness of 3 cells and to get boundary values for changing locations directly from the CMAQ full-grid concentrations.</a:t>
            </a:r>
          </a:p>
          <a:p>
            <a:pPr lvl="0">
              <a:spcAft>
                <a:spcPts val="1200"/>
              </a:spcAft>
              <a:buFont typeface="Arial" pitchFamily="34" charset="0"/>
              <a:buChar char="•"/>
            </a:pPr>
            <a:r>
              <a:rPr lang="en-US" sz="6400" dirty="0" smtClean="0"/>
              <a:t>The </a:t>
            </a:r>
            <a:r>
              <a:rPr lang="en-US" sz="6400" dirty="0" err="1" smtClean="0"/>
              <a:t>netCDF</a:t>
            </a:r>
            <a:r>
              <a:rPr lang="en-US" sz="6400" dirty="0" smtClean="0"/>
              <a:t> output file, CONC, saves only STOPS grid concentrations. In addition, an ASCII output file is generated that holds trajectory information, this is latitude and longitude of the middle point of the STOPS domain for each output time step, along with the corresponding column and row numbers of a full CMAQ domain.</a:t>
            </a:r>
          </a:p>
          <a:p>
            <a:pPr lvl="0">
              <a:spcAft>
                <a:spcPts val="1200"/>
              </a:spcAft>
              <a:buFont typeface="Arial" pitchFamily="34" charset="0"/>
              <a:buChar char="•"/>
            </a:pPr>
            <a:r>
              <a:rPr lang="en-US" sz="6400" dirty="0" smtClean="0"/>
              <a:t>For source-receptor applications the STOPS code was modified in a way that additional emissions can be directly injected into STOPS without a need of reprocessing an emission inventory. A name of the emitted compound(s) (in terms of model species), a location of emission release, starting and ending times, and the emission rate need to be specified by the user in the STOPS run script.</a:t>
            </a:r>
          </a:p>
          <a:p>
            <a:pPr lvl="0">
              <a:spcAft>
                <a:spcPts val="1200"/>
              </a:spcAft>
              <a:buFont typeface="Arial" pitchFamily="34" charset="0"/>
              <a:buChar char="•"/>
            </a:pPr>
            <a:r>
              <a:rPr lang="en-US" sz="6400" dirty="0" smtClean="0"/>
              <a:t> For the purpose of comparing STOPS results against CMAQ results the post processing program was developed and incorporated into the STOPS build and run scripts. With this, additional file, HCONC, is generated from the STOPS simulations. It holds CMAQ concentrations from grid cells that correspond to the current location of STOPS. </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1143000"/>
          </a:xfrm>
        </p:spPr>
        <p:txBody>
          <a:bodyPr/>
          <a:lstStyle/>
          <a:p>
            <a:r>
              <a:rPr lang="en-US" dirty="0" smtClean="0"/>
              <a:t>Conclusions</a:t>
            </a:r>
            <a:endParaRPr lang="en-US" dirty="0"/>
          </a:p>
        </p:txBody>
      </p:sp>
      <p:sp>
        <p:nvSpPr>
          <p:cNvPr id="3" name="Content Placeholder 2"/>
          <p:cNvSpPr>
            <a:spLocks noGrp="1"/>
          </p:cNvSpPr>
          <p:nvPr>
            <p:ph sz="quarter" idx="1"/>
          </p:nvPr>
        </p:nvSpPr>
        <p:spPr>
          <a:xfrm>
            <a:off x="609600" y="1447800"/>
            <a:ext cx="7772400" cy="4572000"/>
          </a:xfrm>
        </p:spPr>
        <p:txBody>
          <a:bodyPr>
            <a:normAutofit lnSpcReduction="10000"/>
          </a:bodyPr>
          <a:lstStyle/>
          <a:p>
            <a:pPr>
              <a:spcAft>
                <a:spcPts val="1500"/>
              </a:spcAft>
              <a:buSzPct val="120000"/>
              <a:buFont typeface="Arial" pitchFamily="34" charset="0"/>
              <a:buChar char="•"/>
            </a:pPr>
            <a:r>
              <a:rPr lang="en-US" sz="1900" dirty="0" smtClean="0"/>
              <a:t>STOPS performance depends on the trajectory calculations and the atmospheric conditions occurring during the simulation period.</a:t>
            </a:r>
          </a:p>
          <a:p>
            <a:pPr>
              <a:spcAft>
                <a:spcPts val="1500"/>
              </a:spcAft>
              <a:buSzPct val="120000"/>
              <a:buFont typeface="Arial" pitchFamily="34" charset="0"/>
              <a:buChar char="•"/>
            </a:pPr>
            <a:r>
              <a:rPr lang="en-US" sz="1900" dirty="0" smtClean="0"/>
              <a:t>The limitation of STOPS is due to the </a:t>
            </a:r>
            <a:r>
              <a:rPr lang="en-US" sz="1900" dirty="0" err="1" smtClean="0"/>
              <a:t>Lagrangian</a:t>
            </a:r>
            <a:r>
              <a:rPr lang="en-US" sz="1900" dirty="0" smtClean="0"/>
              <a:t> movement when applied for non-uniform winds for which the plume might be dispersed outside of STOPS domain. This is a limitation of every </a:t>
            </a:r>
            <a:r>
              <a:rPr lang="en-US" sz="1900" dirty="0" err="1" smtClean="0"/>
              <a:t>Lagrangian</a:t>
            </a:r>
            <a:r>
              <a:rPr lang="en-US" sz="1900" dirty="0" smtClean="0"/>
              <a:t> approach. </a:t>
            </a:r>
          </a:p>
          <a:p>
            <a:pPr>
              <a:spcAft>
                <a:spcPts val="1500"/>
              </a:spcAft>
              <a:buSzPct val="120000"/>
              <a:buFont typeface="Arial" pitchFamily="34" charset="0"/>
              <a:buChar char="•"/>
            </a:pPr>
            <a:r>
              <a:rPr lang="en-US" sz="1900" dirty="0" smtClean="0"/>
              <a:t>  The advantages of STOPS:</a:t>
            </a:r>
          </a:p>
          <a:p>
            <a:pPr lvl="1">
              <a:spcAft>
                <a:spcPts val="1500"/>
              </a:spcAft>
              <a:buSzPct val="60000"/>
              <a:buFont typeface="Wingdings" pitchFamily="2" charset="2"/>
              <a:buChar char="ü"/>
            </a:pPr>
            <a:r>
              <a:rPr lang="en-US" sz="1700" dirty="0" smtClean="0"/>
              <a:t> usage of realistic boundary conditions at every simulations time step,  which is not a case in </a:t>
            </a:r>
            <a:r>
              <a:rPr lang="en-US" sz="1700" dirty="0" err="1" smtClean="0"/>
              <a:t>Lagrangian</a:t>
            </a:r>
            <a:r>
              <a:rPr lang="en-US" sz="1700" dirty="0" smtClean="0"/>
              <a:t> models</a:t>
            </a:r>
          </a:p>
          <a:p>
            <a:pPr lvl="1">
              <a:spcAft>
                <a:spcPts val="1500"/>
              </a:spcAft>
              <a:buSzPct val="60000"/>
              <a:buFont typeface="Wingdings" pitchFamily="2" charset="2"/>
              <a:buChar char="ü"/>
            </a:pPr>
            <a:r>
              <a:rPr lang="en-US" sz="1700" dirty="0" smtClean="0"/>
              <a:t>detailed treatment of chemistry; </a:t>
            </a:r>
            <a:r>
              <a:rPr lang="en-US" sz="1800" dirty="0" smtClean="0"/>
              <a:t>therefore, it can be used to simulate secondary species such as ozone and fast reacting VOCs, such as ethylene or 1,3-butadiene,</a:t>
            </a:r>
          </a:p>
          <a:p>
            <a:pPr lvl="1">
              <a:spcAft>
                <a:spcPts val="1500"/>
              </a:spcAft>
              <a:buSzPct val="60000"/>
              <a:buFont typeface="Wingdings" pitchFamily="2" charset="2"/>
              <a:buChar char="ü"/>
            </a:pPr>
            <a:r>
              <a:rPr lang="en-US" sz="1700" dirty="0" smtClean="0"/>
              <a:t>fast. </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772400" cy="1143000"/>
          </a:xfrm>
        </p:spPr>
        <p:txBody>
          <a:bodyPr>
            <a:normAutofit/>
          </a:bodyPr>
          <a:lstStyle/>
          <a:p>
            <a:r>
              <a:rPr lang="en-US" dirty="0" smtClean="0"/>
              <a:t>Motivation and Goal</a:t>
            </a:r>
            <a:endParaRPr lang="en-US" dirty="0"/>
          </a:p>
        </p:txBody>
      </p:sp>
      <p:pic>
        <p:nvPicPr>
          <p:cNvPr id="1026" name="Picture 2" descr="http://spock.geosc.uh.edu/cmaq-result/one_day_ago/O3.sp1h.12k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21808" y="962545"/>
            <a:ext cx="511556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sz="quarter" idx="1"/>
          </p:nvPr>
        </p:nvSpPr>
        <p:spPr>
          <a:xfrm>
            <a:off x="76200" y="1447800"/>
            <a:ext cx="3459892" cy="4572000"/>
          </a:xfrm>
        </p:spPr>
        <p:txBody>
          <a:bodyPr>
            <a:normAutofit fontScale="92500"/>
          </a:bodyPr>
          <a:lstStyle/>
          <a:p>
            <a:r>
              <a:rPr lang="en-US" sz="1700" dirty="0" smtClean="0"/>
              <a:t>UH Air Quality Forecasting system provides 48-hour ozone and PM2.5 everyday</a:t>
            </a:r>
            <a:r>
              <a:rPr lang="en-US" sz="1700" dirty="0"/>
              <a:t> </a:t>
            </a:r>
            <a:r>
              <a:rPr lang="en-US" sz="1700" dirty="0" smtClean="0"/>
              <a:t>over the US (12km) and Southeast Texas (4km</a:t>
            </a:r>
            <a:r>
              <a:rPr lang="en-US" sz="1700" dirty="0" smtClean="0"/>
              <a:t>) based on CMAQ 5.0.1 </a:t>
            </a:r>
            <a:r>
              <a:rPr lang="en-US" sz="1700" dirty="0" smtClean="0"/>
              <a:t>(http://spock.geosc.uh.edu). </a:t>
            </a:r>
          </a:p>
          <a:p>
            <a:endParaRPr lang="en-US" sz="1700" dirty="0" smtClean="0"/>
          </a:p>
          <a:p>
            <a:r>
              <a:rPr lang="en-US" sz="1700" dirty="0" smtClean="0"/>
              <a:t>Sometimes we have high biased ozone and PM2.5.</a:t>
            </a:r>
          </a:p>
          <a:p>
            <a:endParaRPr lang="en-US" sz="1700" dirty="0" smtClean="0"/>
          </a:p>
          <a:p>
            <a:r>
              <a:rPr lang="en-US" sz="1700" dirty="0" smtClean="0"/>
              <a:t>What can we do after finding</a:t>
            </a:r>
            <a:r>
              <a:rPr lang="en-US" sz="1700" dirty="0" smtClean="0"/>
              <a:t> extremely high biased ozone </a:t>
            </a:r>
            <a:r>
              <a:rPr lang="en-US" sz="1700" dirty="0" smtClean="0"/>
              <a:t>and </a:t>
            </a:r>
            <a:r>
              <a:rPr lang="en-US" sz="1700" dirty="0" smtClean="0"/>
              <a:t>PM2.5?</a:t>
            </a:r>
            <a:endParaRPr lang="en-US" sz="1700" dirty="0" smtClean="0"/>
          </a:p>
          <a:p>
            <a:endParaRPr lang="en-US" sz="1700" dirty="0" smtClean="0"/>
          </a:p>
          <a:p>
            <a:r>
              <a:rPr lang="en-US" sz="1700" dirty="0" smtClean="0"/>
              <a:t>Is there </a:t>
            </a:r>
            <a:r>
              <a:rPr lang="en-US" sz="1700" dirty="0" smtClean="0"/>
              <a:t>a timely cheap trajectory model with reasonable chemical boundary condition </a:t>
            </a:r>
            <a:r>
              <a:rPr lang="en-US" sz="1700" dirty="0" smtClean="0"/>
              <a:t>and detailed </a:t>
            </a:r>
            <a:r>
              <a:rPr lang="en-US" sz="1700" dirty="0" smtClean="0"/>
              <a:t>chemistry? </a:t>
            </a:r>
            <a:endParaRPr lang="en-US" sz="1700" dirty="0" smtClean="0"/>
          </a:p>
          <a:p>
            <a:endParaRPr lang="en-US" dirty="0"/>
          </a:p>
        </p:txBody>
      </p:sp>
      <p:pic>
        <p:nvPicPr>
          <p:cNvPr id="3" name="Picture 2" descr="http://spock.geosc.uh.edu/cmaq-result/one_day_ago/PM2P5.sp1h.12k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21808" y="3823134"/>
            <a:ext cx="511556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772400" cy="1143000"/>
          </a:xfrm>
        </p:spPr>
        <p:txBody>
          <a:bodyPr>
            <a:normAutofit/>
          </a:bodyPr>
          <a:lstStyle/>
          <a:p>
            <a:r>
              <a:rPr lang="en-US" dirty="0" smtClean="0"/>
              <a:t>Motivation and Goal</a:t>
            </a:r>
            <a:endParaRPr lang="en-US" dirty="0"/>
          </a:p>
        </p:txBody>
      </p:sp>
      <p:sp>
        <p:nvSpPr>
          <p:cNvPr id="3" name="Content Placeholder 2"/>
          <p:cNvSpPr>
            <a:spLocks noGrp="1"/>
          </p:cNvSpPr>
          <p:nvPr>
            <p:ph sz="quarter" idx="1"/>
          </p:nvPr>
        </p:nvSpPr>
        <p:spPr>
          <a:xfrm>
            <a:off x="457200" y="1570037"/>
            <a:ext cx="8229600" cy="4221163"/>
          </a:xfrm>
        </p:spPr>
        <p:txBody>
          <a:bodyPr>
            <a:normAutofit/>
          </a:bodyPr>
          <a:lstStyle/>
          <a:p>
            <a:pPr>
              <a:spcBef>
                <a:spcPts val="1000"/>
              </a:spcBef>
            </a:pPr>
            <a:r>
              <a:rPr lang="en-US" sz="1800" dirty="0" smtClean="0"/>
              <a:t>Air pollution can be numerically simulated using </a:t>
            </a:r>
            <a:r>
              <a:rPr lang="en-US" sz="1800" dirty="0" err="1" smtClean="0"/>
              <a:t>Eulerian</a:t>
            </a:r>
            <a:r>
              <a:rPr lang="en-US" sz="1800" dirty="0" smtClean="0"/>
              <a:t> or </a:t>
            </a:r>
            <a:r>
              <a:rPr lang="en-US" sz="1800" dirty="0" err="1" smtClean="0"/>
              <a:t>Lagrangian</a:t>
            </a:r>
            <a:r>
              <a:rPr lang="en-US" sz="1800" dirty="0" smtClean="0"/>
              <a:t> approach.</a:t>
            </a:r>
          </a:p>
          <a:p>
            <a:pPr>
              <a:spcBef>
                <a:spcPts val="1000"/>
              </a:spcBef>
            </a:pPr>
            <a:r>
              <a:rPr lang="en-US" sz="1800" dirty="0" err="1" smtClean="0"/>
              <a:t>Eulerian</a:t>
            </a:r>
            <a:r>
              <a:rPr lang="en-US" sz="1800" dirty="0" smtClean="0"/>
              <a:t> models have fixed frame of reference with a modeling domain divided into many grid cells. They account for transport processes and detailed chemistry but simulations are time consuming.</a:t>
            </a:r>
          </a:p>
          <a:p>
            <a:pPr>
              <a:spcBef>
                <a:spcPts val="1000"/>
              </a:spcBef>
            </a:pPr>
            <a:r>
              <a:rPr lang="en-US" sz="1800" dirty="0" err="1" smtClean="0"/>
              <a:t>Lagrangian</a:t>
            </a:r>
            <a:r>
              <a:rPr lang="en-US" sz="1800" dirty="0" smtClean="0"/>
              <a:t> models operate in moving coordinates. They have simplified chemistry and static boundary conditions. They are fast.</a:t>
            </a:r>
          </a:p>
          <a:p>
            <a:pPr>
              <a:spcBef>
                <a:spcPts val="1000"/>
              </a:spcBef>
            </a:pPr>
            <a:r>
              <a:rPr lang="en-US" sz="1800" dirty="0" smtClean="0"/>
              <a:t>An ideal air pollution model would combine the computational efficiency of a </a:t>
            </a:r>
            <a:r>
              <a:rPr lang="en-US" sz="1800" dirty="0" err="1" smtClean="0"/>
              <a:t>Lagrangian</a:t>
            </a:r>
            <a:r>
              <a:rPr lang="en-US" sz="1800" dirty="0" smtClean="0"/>
              <a:t>  model with the chemistry details of a chemical-transport model (</a:t>
            </a:r>
            <a:r>
              <a:rPr lang="en-US" sz="1800" dirty="0" err="1" smtClean="0"/>
              <a:t>Eulerian</a:t>
            </a:r>
            <a:r>
              <a:rPr lang="en-US" sz="1800" dirty="0" smtClean="0"/>
              <a:t>).</a:t>
            </a:r>
          </a:p>
          <a:p>
            <a:endParaRPr lang="en-US" sz="1600" dirty="0" smtClean="0"/>
          </a:p>
          <a:p>
            <a:pPr>
              <a:buNone/>
            </a:pPr>
            <a:endParaRPr lang="en-US" sz="1600" dirty="0" smtClean="0"/>
          </a:p>
          <a:p>
            <a:endParaRPr lang="en-US" sz="1600" dirty="0"/>
          </a:p>
        </p:txBody>
      </p:sp>
      <p:sp>
        <p:nvSpPr>
          <p:cNvPr id="4" name="Rectangle 3"/>
          <p:cNvSpPr/>
          <p:nvPr/>
        </p:nvSpPr>
        <p:spPr>
          <a:xfrm>
            <a:off x="533400" y="5068669"/>
            <a:ext cx="7848600" cy="646331"/>
          </a:xfrm>
          <a:prstGeom prst="rect">
            <a:avLst/>
          </a:prstGeom>
          <a:ln>
            <a:solidFill>
              <a:schemeClr val="accent1"/>
            </a:solidFill>
          </a:ln>
        </p:spPr>
        <p:txBody>
          <a:bodyPr wrap="square">
            <a:spAutoFit/>
          </a:bodyPr>
          <a:lstStyle/>
          <a:p>
            <a:pPr>
              <a:buFontTx/>
              <a:buNone/>
              <a:defRPr/>
            </a:pPr>
            <a:r>
              <a:rPr lang="en-US" b="1" dirty="0" smtClean="0"/>
              <a:t>The goal of this work was to develop a hybrid </a:t>
            </a:r>
            <a:r>
              <a:rPr lang="en-US" b="1" dirty="0" err="1" smtClean="0"/>
              <a:t>Euleran</a:t>
            </a:r>
            <a:r>
              <a:rPr lang="en-US" b="1" dirty="0" smtClean="0"/>
              <a:t> – </a:t>
            </a:r>
            <a:r>
              <a:rPr lang="en-US" b="1" dirty="0" err="1" smtClean="0"/>
              <a:t>Lagrangian</a:t>
            </a:r>
            <a:r>
              <a:rPr lang="en-US" b="1" dirty="0" smtClean="0"/>
              <a:t> modeling approach able to quickly simulate source-receptor relationships.</a:t>
            </a:r>
            <a:endParaRPr lang="en-US" b="1" dirty="0"/>
          </a:p>
        </p:txBody>
      </p:sp>
    </p:spTree>
    <p:extLst>
      <p:ext uri="{BB962C8B-B14F-4D97-AF65-F5344CB8AC3E}">
        <p14:creationId xmlns:p14="http://schemas.microsoft.com/office/powerpoint/2010/main" val="1589505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smtClean="0"/>
              <a:t>Conceptual model</a:t>
            </a:r>
            <a:endParaRPr lang="en-US" dirty="0"/>
          </a:p>
        </p:txBody>
      </p:sp>
      <p:sp>
        <p:nvSpPr>
          <p:cNvPr id="3" name="Content Placeholder 2"/>
          <p:cNvSpPr>
            <a:spLocks noGrp="1"/>
          </p:cNvSpPr>
          <p:nvPr>
            <p:ph sz="quarter" idx="1"/>
          </p:nvPr>
        </p:nvSpPr>
        <p:spPr>
          <a:xfrm>
            <a:off x="76200" y="1447800"/>
            <a:ext cx="4114800" cy="4572000"/>
          </a:xfrm>
        </p:spPr>
        <p:txBody>
          <a:bodyPr>
            <a:normAutofit lnSpcReduction="10000"/>
          </a:bodyPr>
          <a:lstStyle/>
          <a:p>
            <a:r>
              <a:rPr lang="en-US" sz="1700" dirty="0" smtClean="0"/>
              <a:t>In the simplest application, CMAQ domain is reduced to only one cell in the horizontal direction, which corresponds to a 2D column. </a:t>
            </a:r>
          </a:p>
          <a:p>
            <a:endParaRPr lang="en-US" sz="1700" dirty="0" smtClean="0"/>
          </a:p>
          <a:p>
            <a:r>
              <a:rPr lang="en-US" sz="1700" dirty="0" smtClean="0"/>
              <a:t>This sub-domain (nest) travels with the averaged wind inside CMAQ domain but do not necessarily align with the CMAQ grid cells.</a:t>
            </a:r>
          </a:p>
          <a:p>
            <a:endParaRPr lang="en-US" sz="1700" dirty="0" smtClean="0"/>
          </a:p>
          <a:p>
            <a:r>
              <a:rPr lang="en-US" sz="1700" dirty="0" smtClean="0"/>
              <a:t>The vertical layer structure and the physical and chemical processes in STOPS are the same as in the full domain CMAQ model.</a:t>
            </a:r>
          </a:p>
          <a:p>
            <a:endParaRPr lang="en-US" sz="1700" dirty="0" smtClean="0"/>
          </a:p>
          <a:p>
            <a:r>
              <a:rPr lang="en-US" sz="1700" dirty="0" smtClean="0"/>
              <a:t>Exception is calculation of advection fluxes that are obtained utilizing difference between a cell horizontal wind velocity and averaged velocity of STOPS. </a:t>
            </a:r>
          </a:p>
          <a:p>
            <a:endParaRPr lang="en-US" dirty="0"/>
          </a:p>
        </p:txBody>
      </p:sp>
      <p:grpSp>
        <p:nvGrpSpPr>
          <p:cNvPr id="4" name="Group 3"/>
          <p:cNvGrpSpPr/>
          <p:nvPr/>
        </p:nvGrpSpPr>
        <p:grpSpPr>
          <a:xfrm>
            <a:off x="4267200" y="1219200"/>
            <a:ext cx="4638676" cy="4267200"/>
            <a:chOff x="9601200" y="21488400"/>
            <a:chExt cx="5019675" cy="4800600"/>
          </a:xfrm>
        </p:grpSpPr>
        <p:pic>
          <p:nvPicPr>
            <p:cNvPr id="5" name="Picture 4"/>
            <p:cNvPicPr/>
            <p:nvPr/>
          </p:nvPicPr>
          <p:blipFill>
            <a:blip r:embed="rId2" cstate="print"/>
            <a:srcRect/>
            <a:stretch>
              <a:fillRect/>
            </a:stretch>
          </p:blipFill>
          <p:spPr bwMode="auto">
            <a:xfrm>
              <a:off x="9601200" y="21488400"/>
              <a:ext cx="5019675" cy="4800600"/>
            </a:xfrm>
            <a:prstGeom prst="rect">
              <a:avLst/>
            </a:prstGeom>
            <a:noFill/>
            <a:ln w="9525">
              <a:noFill/>
              <a:miter lim="800000"/>
              <a:headEnd/>
              <a:tailEnd/>
            </a:ln>
          </p:spPr>
        </p:pic>
        <p:sp>
          <p:nvSpPr>
            <p:cNvPr id="6" name="TextBox 5"/>
            <p:cNvSpPr txBox="1"/>
            <p:nvPr/>
          </p:nvSpPr>
          <p:spPr>
            <a:xfrm>
              <a:off x="9753600" y="21640800"/>
              <a:ext cx="1905000" cy="794064"/>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11582400" y="21640800"/>
              <a:ext cx="2667000" cy="258532"/>
            </a:xfrm>
            <a:prstGeom prst="rect">
              <a:avLst/>
            </a:prstGeom>
            <a:solidFill>
              <a:schemeClr val="bg1"/>
            </a:solidFill>
          </p:spPr>
          <p:txBody>
            <a:bodyPr wrap="square" rtlCol="0">
              <a:spAutoFit/>
            </a:bodyPr>
            <a:lstStyle/>
            <a:p>
              <a:endParaRPr lang="en-US" sz="900" dirty="0"/>
            </a:p>
          </p:txBody>
        </p:sp>
        <p:sp>
          <p:nvSpPr>
            <p:cNvPr id="8" name="TextBox 7"/>
            <p:cNvSpPr txBox="1"/>
            <p:nvPr/>
          </p:nvSpPr>
          <p:spPr>
            <a:xfrm>
              <a:off x="11582400" y="21869400"/>
              <a:ext cx="2667000" cy="258532"/>
            </a:xfrm>
            <a:prstGeom prst="rect">
              <a:avLst/>
            </a:prstGeom>
            <a:solidFill>
              <a:schemeClr val="bg1"/>
            </a:solidFill>
          </p:spPr>
          <p:txBody>
            <a:bodyPr wrap="square" rtlCol="0">
              <a:spAutoFit/>
            </a:bodyPr>
            <a:lstStyle/>
            <a:p>
              <a:endParaRPr lang="en-US" sz="900"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00200"/>
            <a:ext cx="7772400" cy="4572000"/>
          </a:xfrm>
        </p:spPr>
        <p:txBody>
          <a:bodyPr>
            <a:normAutofit/>
          </a:bodyPr>
          <a:lstStyle/>
          <a:p>
            <a:r>
              <a:rPr lang="en-US" sz="1800" dirty="0" smtClean="0"/>
              <a:t>Initially developed for ozone pollution applications was named the </a:t>
            </a:r>
            <a:br>
              <a:rPr lang="en-US" sz="1800" dirty="0" smtClean="0"/>
            </a:br>
            <a:r>
              <a:rPr lang="en-US" sz="1800" dirty="0" smtClean="0"/>
              <a:t/>
            </a:r>
            <a:br>
              <a:rPr lang="en-US" sz="1800" dirty="0" smtClean="0"/>
            </a:br>
            <a:r>
              <a:rPr lang="en-US" sz="1800" dirty="0" smtClean="0"/>
              <a:t>         </a:t>
            </a:r>
            <a:r>
              <a:rPr lang="en-US" sz="1800" b="1" dirty="0" smtClean="0">
                <a:solidFill>
                  <a:srgbClr val="C00000"/>
                </a:solidFill>
              </a:rPr>
              <a:t>S</a:t>
            </a:r>
            <a:r>
              <a:rPr lang="en-US" sz="1800" b="1" dirty="0" smtClean="0"/>
              <a:t>creening </a:t>
            </a:r>
            <a:r>
              <a:rPr lang="en-US" sz="1800" b="1" dirty="0" smtClean="0">
                <a:solidFill>
                  <a:srgbClr val="C00000"/>
                </a:solidFill>
              </a:rPr>
              <a:t>T</a:t>
            </a:r>
            <a:r>
              <a:rPr lang="en-US" sz="1800" b="1" dirty="0" smtClean="0"/>
              <a:t>rajectory </a:t>
            </a:r>
            <a:r>
              <a:rPr lang="en-US" sz="1800" b="1" dirty="0" smtClean="0">
                <a:solidFill>
                  <a:srgbClr val="C00000"/>
                </a:solidFill>
              </a:rPr>
              <a:t>O</a:t>
            </a:r>
            <a:r>
              <a:rPr lang="en-US" sz="1800" b="1" dirty="0" smtClean="0"/>
              <a:t>zone </a:t>
            </a:r>
            <a:r>
              <a:rPr lang="en-US" sz="1800" b="1" dirty="0" smtClean="0">
                <a:solidFill>
                  <a:srgbClr val="C00000"/>
                </a:solidFill>
              </a:rPr>
              <a:t>P</a:t>
            </a:r>
            <a:r>
              <a:rPr lang="en-US" sz="1800" b="1" dirty="0" smtClean="0"/>
              <a:t>rediction </a:t>
            </a:r>
            <a:r>
              <a:rPr lang="en-US" sz="1800" b="1" dirty="0" smtClean="0">
                <a:solidFill>
                  <a:srgbClr val="C00000"/>
                </a:solidFill>
              </a:rPr>
              <a:t>S</a:t>
            </a:r>
            <a:r>
              <a:rPr lang="en-US" sz="1800" b="1" dirty="0" smtClean="0"/>
              <a:t>ystem (</a:t>
            </a:r>
            <a:r>
              <a:rPr lang="en-US" sz="1800" b="1" dirty="0" smtClean="0">
                <a:solidFill>
                  <a:srgbClr val="C00000"/>
                </a:solidFill>
              </a:rPr>
              <a:t>STOPS</a:t>
            </a:r>
            <a:r>
              <a:rPr lang="en-US" sz="1800" b="1" dirty="0" smtClean="0"/>
              <a:t>)</a:t>
            </a:r>
            <a:r>
              <a:rPr lang="en-US" sz="1800" dirty="0" smtClean="0"/>
              <a:t/>
            </a:r>
            <a:br>
              <a:rPr lang="en-US" sz="1800" dirty="0" smtClean="0"/>
            </a:br>
            <a:r>
              <a:rPr lang="en-US" sz="1800" dirty="0" smtClean="0"/>
              <a:t/>
            </a:r>
            <a:br>
              <a:rPr lang="en-US" sz="1800" dirty="0" smtClean="0"/>
            </a:br>
            <a:r>
              <a:rPr lang="en-US" sz="1800" dirty="0" smtClean="0"/>
              <a:t>But it is not limited to ozone prediction but similarly to CMAQ it can simulate concentrations of many species, including particulate matter and some toxic compounds, such as formaldehyde and 1,3-butadiene. </a:t>
            </a:r>
          </a:p>
          <a:p>
            <a:endParaRPr lang="en-US" sz="1800" dirty="0" smtClean="0"/>
          </a:p>
          <a:p>
            <a:r>
              <a:rPr lang="en-US" sz="1800" dirty="0" smtClean="0"/>
              <a:t>STOPS is a moving nest (</a:t>
            </a:r>
            <a:r>
              <a:rPr lang="en-US" sz="1800" dirty="0" err="1" smtClean="0"/>
              <a:t>Lagrangian</a:t>
            </a:r>
            <a:r>
              <a:rPr lang="en-US" sz="1800" dirty="0" smtClean="0"/>
              <a:t> approach) inside CMAQ structure (</a:t>
            </a:r>
            <a:r>
              <a:rPr lang="en-US" sz="1800" dirty="0" err="1" smtClean="0"/>
              <a:t>Eulerian</a:t>
            </a:r>
            <a:r>
              <a:rPr lang="en-US" sz="1800" dirty="0" smtClean="0"/>
              <a:t> model). </a:t>
            </a:r>
          </a:p>
          <a:p>
            <a:endParaRPr lang="en-US" sz="1800" dirty="0" smtClean="0"/>
          </a:p>
          <a:p>
            <a:r>
              <a:rPr lang="en-US" sz="1800" dirty="0" smtClean="0"/>
              <a:t>STOPS is a stand-alone tool, but it needs CMAQ simulated concentrations for boundary and initial conditions as well as emission and meteorological files that are prepared for CMAQ. </a:t>
            </a:r>
          </a:p>
          <a:p>
            <a:endParaRPr lang="en-US" dirty="0"/>
          </a:p>
        </p:txBody>
      </p:sp>
      <p:sp>
        <p:nvSpPr>
          <p:cNvPr id="5" name="Title 1"/>
          <p:cNvSpPr>
            <a:spLocks noGrp="1"/>
          </p:cNvSpPr>
          <p:nvPr>
            <p:ph type="title"/>
          </p:nvPr>
        </p:nvSpPr>
        <p:spPr>
          <a:xfrm>
            <a:off x="914400" y="-152400"/>
            <a:ext cx="7772400" cy="1143000"/>
          </a:xfrm>
        </p:spPr>
        <p:txBody>
          <a:bodyPr/>
          <a:lstStyle/>
          <a:p>
            <a:r>
              <a:rPr lang="en-US" dirty="0" smtClean="0"/>
              <a:t>Conceptual model</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11162"/>
          </a:xfrm>
        </p:spPr>
        <p:txBody>
          <a:bodyPr>
            <a:normAutofit fontScale="90000"/>
          </a:bodyPr>
          <a:lstStyle/>
          <a:p>
            <a:r>
              <a:rPr lang="en-US" dirty="0" smtClean="0"/>
              <a:t>Domain set up</a:t>
            </a:r>
            <a:endParaRPr lang="en-US" dirty="0"/>
          </a:p>
        </p:txBody>
      </p:sp>
      <p:pic>
        <p:nvPicPr>
          <p:cNvPr id="17410" name="Picture 2" descr="domains"/>
          <p:cNvPicPr>
            <a:picLocks noChangeAspect="1" noChangeArrowheads="1"/>
          </p:cNvPicPr>
          <p:nvPr/>
        </p:nvPicPr>
        <p:blipFill>
          <a:blip r:embed="rId2" cstate="print"/>
          <a:srcRect/>
          <a:stretch>
            <a:fillRect/>
          </a:stretch>
        </p:blipFill>
        <p:spPr bwMode="auto">
          <a:xfrm>
            <a:off x="701675" y="3678535"/>
            <a:ext cx="2193925" cy="2184400"/>
          </a:xfrm>
          <a:prstGeom prst="rect">
            <a:avLst/>
          </a:prstGeom>
          <a:noFill/>
          <a:ln w="9525">
            <a:noFill/>
            <a:miter lim="800000"/>
            <a:headEnd/>
            <a:tailEnd/>
          </a:ln>
        </p:spPr>
      </p:pic>
      <p:graphicFrame>
        <p:nvGraphicFramePr>
          <p:cNvPr id="10" name="Table 9"/>
          <p:cNvGraphicFramePr>
            <a:graphicFrameLocks noGrp="1"/>
          </p:cNvGraphicFramePr>
          <p:nvPr/>
        </p:nvGraphicFramePr>
        <p:xfrm>
          <a:off x="3200400" y="3715909"/>
          <a:ext cx="5562601" cy="1407505"/>
        </p:xfrm>
        <a:graphic>
          <a:graphicData uri="http://schemas.openxmlformats.org/drawingml/2006/table">
            <a:tbl>
              <a:tblPr/>
              <a:tblGrid>
                <a:gridCol w="914400"/>
                <a:gridCol w="990600"/>
                <a:gridCol w="1383237"/>
                <a:gridCol w="1096079"/>
                <a:gridCol w="1178285"/>
              </a:tblGrid>
              <a:tr h="584545">
                <a:tc>
                  <a:txBody>
                    <a:bodyPr/>
                    <a:lstStyle/>
                    <a:p>
                      <a:pPr marL="0" marR="0">
                        <a:lnSpc>
                          <a:spcPct val="100000"/>
                        </a:lnSpc>
                        <a:spcBef>
                          <a:spcPts val="0"/>
                        </a:spcBef>
                        <a:spcAft>
                          <a:spcPts val="0"/>
                        </a:spcAft>
                      </a:pPr>
                      <a:r>
                        <a:rPr lang="en-US" sz="1200" dirty="0">
                          <a:latin typeface="Times New Roman"/>
                          <a:ea typeface="Batang"/>
                          <a:cs typeface="Times New Roman"/>
                        </a:rPr>
                        <a:t>Name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dirty="0">
                          <a:latin typeface="Times New Roman"/>
                          <a:ea typeface="Batang"/>
                          <a:cs typeface="Times New Roman"/>
                        </a:rPr>
                        <a:t>Column and row in host grid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dirty="0">
                          <a:latin typeface="Times New Roman"/>
                          <a:ea typeface="Batang"/>
                          <a:cs typeface="Times New Roman"/>
                        </a:rPr>
                        <a:t>Number of padding cells in each direction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a:latin typeface="Times New Roman"/>
                          <a:ea typeface="Batang"/>
                          <a:cs typeface="Times New Roman"/>
                        </a:rPr>
                        <a:t>Number of rows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200" dirty="0">
                          <a:latin typeface="Times New Roman"/>
                          <a:ea typeface="Batang"/>
                          <a:cs typeface="Times New Roman"/>
                        </a:rPr>
                        <a:t>Number of columns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52">
                <a:tc>
                  <a:txBody>
                    <a:bodyPr/>
                    <a:lstStyle/>
                    <a:p>
                      <a:pPr marL="0" marR="0">
                        <a:lnSpc>
                          <a:spcPct val="150000"/>
                        </a:lnSpc>
                        <a:spcBef>
                          <a:spcPts val="0"/>
                        </a:spcBef>
                        <a:spcAft>
                          <a:spcPts val="0"/>
                        </a:spcAft>
                      </a:pPr>
                      <a:r>
                        <a:rPr lang="en-US" sz="1200">
                          <a:latin typeface="Times New Roman"/>
                          <a:ea typeface="Batang"/>
                          <a:cs typeface="Times New Roman"/>
                        </a:rPr>
                        <a:t>Houston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25, 30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latin typeface="Times New Roman"/>
                          <a:ea typeface="Batang"/>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52">
                <a:tc>
                  <a:txBody>
                    <a:bodyPr/>
                    <a:lstStyle/>
                    <a:p>
                      <a:pPr marL="0" marR="0">
                        <a:lnSpc>
                          <a:spcPct val="150000"/>
                        </a:lnSpc>
                        <a:spcBef>
                          <a:spcPts val="0"/>
                        </a:spcBef>
                        <a:spcAft>
                          <a:spcPts val="0"/>
                        </a:spcAft>
                      </a:pPr>
                      <a:r>
                        <a:rPr lang="en-US" sz="1200">
                          <a:latin typeface="Times New Roman"/>
                          <a:ea typeface="Batang"/>
                          <a:cs typeface="Times New Roman"/>
                        </a:rPr>
                        <a:t>Urban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21, 30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52">
                <a:tc>
                  <a:txBody>
                    <a:bodyPr/>
                    <a:lstStyle/>
                    <a:p>
                      <a:pPr marL="0" marR="0">
                        <a:lnSpc>
                          <a:spcPct val="150000"/>
                        </a:lnSpc>
                        <a:spcBef>
                          <a:spcPts val="0"/>
                        </a:spcBef>
                        <a:spcAft>
                          <a:spcPts val="0"/>
                        </a:spcAft>
                      </a:pPr>
                      <a:r>
                        <a:rPr lang="en-US" sz="1200">
                          <a:latin typeface="Times New Roman"/>
                          <a:ea typeface="Batang"/>
                          <a:cs typeface="Times New Roman"/>
                        </a:rPr>
                        <a:t>Industrial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29, 30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latin typeface="Times New Roman"/>
                          <a:ea typeface="Batang"/>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latin typeface="Times New Roman"/>
                          <a:ea typeface="Batang"/>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Rectangle 12"/>
          <p:cNvSpPr/>
          <p:nvPr/>
        </p:nvSpPr>
        <p:spPr>
          <a:xfrm>
            <a:off x="381000" y="1437382"/>
            <a:ext cx="8229600" cy="1569660"/>
          </a:xfrm>
          <a:prstGeom prst="rect">
            <a:avLst/>
          </a:prstGeom>
        </p:spPr>
        <p:txBody>
          <a:bodyPr wrap="square">
            <a:spAutoFit/>
          </a:bodyPr>
          <a:lstStyle/>
          <a:p>
            <a:pPr>
              <a:buClr>
                <a:srgbClr val="C00000"/>
              </a:buClr>
              <a:buSzPct val="120000"/>
              <a:buFont typeface="Arial" pitchFamily="34" charset="0"/>
              <a:buChar char="•"/>
            </a:pPr>
            <a:r>
              <a:rPr lang="en-US" sz="1600" dirty="0" smtClean="0"/>
              <a:t>  The initial location of the STOPS domain can be defined by choosing position of the domain middle cell in terms of latitude and longitude coordinates or in terms of the column and row number corresponding to the CMAQ full domain.</a:t>
            </a:r>
          </a:p>
          <a:p>
            <a:pPr>
              <a:buClr>
                <a:srgbClr val="C00000"/>
              </a:buClr>
              <a:buSzPct val="120000"/>
              <a:buFont typeface="Arial" pitchFamily="34" charset="0"/>
              <a:buChar char="•"/>
            </a:pPr>
            <a:endParaRPr lang="en-US" sz="1600" dirty="0" smtClean="0"/>
          </a:p>
          <a:p>
            <a:pPr>
              <a:buClr>
                <a:srgbClr val="C00000"/>
              </a:buClr>
              <a:buSzPct val="120000"/>
              <a:buFont typeface="Arial" pitchFamily="34" charset="0"/>
              <a:buChar char="•"/>
            </a:pPr>
            <a:r>
              <a:rPr lang="en-US" sz="1600" dirty="0" smtClean="0"/>
              <a:t> The modeling domain can be extended with a few horizontal layers of cells padding the middle cell.</a:t>
            </a:r>
          </a:p>
          <a:p>
            <a:pPr>
              <a:buNone/>
            </a:pPr>
            <a:endParaRPr lang="en-US" sz="1600" dirty="0"/>
          </a:p>
        </p:txBody>
      </p:sp>
      <p:sp>
        <p:nvSpPr>
          <p:cNvPr id="14" name="Rectangle 13"/>
          <p:cNvSpPr/>
          <p:nvPr/>
        </p:nvSpPr>
        <p:spPr>
          <a:xfrm>
            <a:off x="685800" y="5786735"/>
            <a:ext cx="2286000" cy="461665"/>
          </a:xfrm>
          <a:prstGeom prst="rect">
            <a:avLst/>
          </a:prstGeom>
        </p:spPr>
        <p:txBody>
          <a:bodyPr wrap="square">
            <a:spAutoFit/>
          </a:bodyPr>
          <a:lstStyle/>
          <a:p>
            <a:r>
              <a:rPr lang="en-US" sz="1200" dirty="0" smtClean="0"/>
              <a:t>Purple dots correspond to a location of point sources.</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487362"/>
          </a:xfrm>
        </p:spPr>
        <p:txBody>
          <a:bodyPr>
            <a:normAutofit fontScale="90000"/>
          </a:bodyPr>
          <a:lstStyle/>
          <a:p>
            <a:r>
              <a:rPr lang="en-US" dirty="0" smtClean="0"/>
              <a:t>Comparison to CMAQ results</a:t>
            </a:r>
            <a:endParaRPr lang="en-US" dirty="0"/>
          </a:p>
        </p:txBody>
      </p:sp>
      <p:sp>
        <p:nvSpPr>
          <p:cNvPr id="7" name="Rectangle 6"/>
          <p:cNvSpPr/>
          <p:nvPr/>
        </p:nvSpPr>
        <p:spPr>
          <a:xfrm>
            <a:off x="381000" y="956846"/>
            <a:ext cx="8229600" cy="1323439"/>
          </a:xfrm>
          <a:prstGeom prst="rect">
            <a:avLst/>
          </a:prstGeom>
        </p:spPr>
        <p:txBody>
          <a:bodyPr wrap="square">
            <a:spAutoFit/>
          </a:bodyPr>
          <a:lstStyle/>
          <a:p>
            <a:pPr>
              <a:buClr>
                <a:srgbClr val="C00000"/>
              </a:buClr>
              <a:buSzPct val="120000"/>
              <a:buFont typeface="Arial" pitchFamily="34" charset="0"/>
              <a:buChar char="•"/>
            </a:pPr>
            <a:r>
              <a:rPr lang="en-US" sz="1600" dirty="0" smtClean="0"/>
              <a:t>  Given that STOPS is based on the CMAQ source code and uses the same input files its results shall closely approximate those obtained with the 3-D CMAQ model. </a:t>
            </a:r>
          </a:p>
          <a:p>
            <a:pPr>
              <a:buClr>
                <a:srgbClr val="C00000"/>
              </a:buClr>
              <a:buSzPct val="120000"/>
              <a:buFont typeface="Arial" pitchFamily="34" charset="0"/>
              <a:buChar char="•"/>
            </a:pPr>
            <a:endParaRPr lang="en-US" sz="1600" dirty="0" smtClean="0"/>
          </a:p>
          <a:p>
            <a:pPr>
              <a:buClr>
                <a:srgbClr val="C00000"/>
              </a:buClr>
              <a:buSzPct val="120000"/>
              <a:buFont typeface="Arial" pitchFamily="34" charset="0"/>
              <a:buChar char="•"/>
            </a:pPr>
            <a:r>
              <a:rPr lang="en-US" sz="1600" dirty="0" smtClean="0"/>
              <a:t>  To assure the correctness of the algorithm’s implementation, the results were compared with the CMAQ simulation results. </a:t>
            </a:r>
          </a:p>
        </p:txBody>
      </p:sp>
      <p:sp>
        <p:nvSpPr>
          <p:cNvPr id="2253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2529" name="Group 1"/>
          <p:cNvGrpSpPr>
            <a:grpSpLocks noChangeAspect="1"/>
          </p:cNvGrpSpPr>
          <p:nvPr/>
        </p:nvGrpSpPr>
        <p:grpSpPr bwMode="auto">
          <a:xfrm>
            <a:off x="1600200" y="3962400"/>
            <a:ext cx="5769735" cy="2133600"/>
            <a:chOff x="2160" y="1440"/>
            <a:chExt cx="8640" cy="3194"/>
          </a:xfrm>
        </p:grpSpPr>
        <p:sp>
          <p:nvSpPr>
            <p:cNvPr id="22532" name="AutoShape 4"/>
            <p:cNvSpPr>
              <a:spLocks noChangeAspect="1" noChangeArrowheads="1" noTextEdit="1"/>
            </p:cNvSpPr>
            <p:nvPr/>
          </p:nvSpPr>
          <p:spPr bwMode="auto">
            <a:xfrm>
              <a:off x="2160" y="1440"/>
              <a:ext cx="8640" cy="3194"/>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1" name="Picture 3" descr="Aug28_1h"/>
            <p:cNvPicPr>
              <a:picLocks noChangeAspect="1" noChangeArrowheads="1"/>
            </p:cNvPicPr>
            <p:nvPr/>
          </p:nvPicPr>
          <p:blipFill>
            <a:blip r:embed="rId2" cstate="print"/>
            <a:srcRect/>
            <a:stretch>
              <a:fillRect/>
            </a:stretch>
          </p:blipFill>
          <p:spPr bwMode="auto">
            <a:xfrm>
              <a:off x="2160" y="1440"/>
              <a:ext cx="3514" cy="3194"/>
            </a:xfrm>
            <a:prstGeom prst="rect">
              <a:avLst/>
            </a:prstGeom>
            <a:noFill/>
          </p:spPr>
        </p:pic>
        <p:pic>
          <p:nvPicPr>
            <p:cNvPr id="22530" name="Picture 2" descr="Aug28_1m"/>
            <p:cNvPicPr>
              <a:picLocks noChangeAspect="1" noChangeArrowheads="1"/>
            </p:cNvPicPr>
            <p:nvPr/>
          </p:nvPicPr>
          <p:blipFill>
            <a:blip r:embed="rId3" cstate="print"/>
            <a:srcRect/>
            <a:stretch>
              <a:fillRect/>
            </a:stretch>
          </p:blipFill>
          <p:spPr bwMode="auto">
            <a:xfrm>
              <a:off x="6566" y="1440"/>
              <a:ext cx="3514" cy="3193"/>
            </a:xfrm>
            <a:prstGeom prst="rect">
              <a:avLst/>
            </a:prstGeom>
            <a:noFill/>
          </p:spPr>
        </p:pic>
      </p:grpSp>
      <p:sp>
        <p:nvSpPr>
          <p:cNvPr id="13" name="Rectangle 12"/>
          <p:cNvSpPr/>
          <p:nvPr/>
        </p:nvSpPr>
        <p:spPr>
          <a:xfrm>
            <a:off x="381000" y="2667000"/>
            <a:ext cx="8229600" cy="584775"/>
          </a:xfrm>
          <a:prstGeom prst="rect">
            <a:avLst/>
          </a:prstGeom>
        </p:spPr>
        <p:txBody>
          <a:bodyPr wrap="square">
            <a:spAutoFit/>
          </a:bodyPr>
          <a:lstStyle/>
          <a:p>
            <a:pPr>
              <a:buNone/>
            </a:pPr>
            <a:r>
              <a:rPr lang="en-US" sz="1600" b="1" dirty="0" smtClean="0"/>
              <a:t>Comparison of STOPS </a:t>
            </a:r>
            <a:br>
              <a:rPr lang="en-US" sz="1600" b="1" dirty="0" smtClean="0"/>
            </a:br>
            <a:r>
              <a:rPr lang="en-US" sz="1600" b="1" dirty="0" smtClean="0"/>
              <a:t>in a static mode</a:t>
            </a:r>
            <a:endParaRPr lang="en-US" sz="1600" b="1" dirty="0"/>
          </a:p>
        </p:txBody>
      </p:sp>
      <p:graphicFrame>
        <p:nvGraphicFramePr>
          <p:cNvPr id="14" name="Table 13"/>
          <p:cNvGraphicFramePr>
            <a:graphicFrameLocks noGrp="1"/>
          </p:cNvGraphicFramePr>
          <p:nvPr/>
        </p:nvGraphicFramePr>
        <p:xfrm>
          <a:off x="3060700" y="2686050"/>
          <a:ext cx="4711700" cy="895350"/>
        </p:xfrm>
        <a:graphic>
          <a:graphicData uri="http://schemas.openxmlformats.org/drawingml/2006/table">
            <a:tbl>
              <a:tblPr/>
              <a:tblGrid>
                <a:gridCol w="838200"/>
                <a:gridCol w="762000"/>
                <a:gridCol w="685800"/>
                <a:gridCol w="609600"/>
                <a:gridCol w="609600"/>
                <a:gridCol w="609600"/>
                <a:gridCol w="596900"/>
              </a:tblGrid>
              <a:tr h="200025">
                <a:tc>
                  <a:txBody>
                    <a:bodyPr/>
                    <a:lstStyle/>
                    <a:p>
                      <a:pPr algn="ctr" fontAlgn="b"/>
                      <a:r>
                        <a:rPr lang="en-US" sz="1000" b="0" i="0" u="none" strike="noStrike" dirty="0" smtClean="0">
                          <a:solidFill>
                            <a:srgbClr val="000000"/>
                          </a:solidFill>
                          <a:latin typeface="Arial"/>
                        </a:rPr>
                        <a:t>OUTPUT</a:t>
                      </a:r>
                    </a:p>
                    <a:p>
                      <a:pPr algn="ctr" fontAlgn="b"/>
                      <a:r>
                        <a:rPr lang="en-US" sz="1000" b="0" i="0" u="none" strike="noStrike" dirty="0" smtClean="0">
                          <a:solidFill>
                            <a:srgbClr val="000000"/>
                          </a:solidFill>
                          <a:latin typeface="Arial"/>
                        </a:rPr>
                        <a:t>TIME</a:t>
                      </a:r>
                      <a:r>
                        <a:rPr lang="en-US" sz="1000" b="0" i="0" u="none" strike="noStrike" baseline="0" dirty="0" smtClean="0">
                          <a:solidFill>
                            <a:srgbClr val="000000"/>
                          </a:solidFill>
                          <a:latin typeface="Arial"/>
                        </a:rPr>
                        <a:t> STEP</a:t>
                      </a:r>
                      <a:endParaRPr lang="en-US" sz="1000" b="0" i="0" u="none" strike="noStrike" dirty="0">
                        <a:solidFill>
                          <a:srgbClr val="000000"/>
                        </a:solidFill>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000" b="0" i="0" u="none" strike="noStrike" dirty="0" smtClean="0">
                          <a:solidFill>
                            <a:srgbClr val="000000"/>
                          </a:solidFill>
                          <a:latin typeface="Arial"/>
                        </a:rPr>
                        <a:t>CMAX</a:t>
                      </a:r>
                      <a:endParaRPr lang="en-US" sz="1000" b="0" i="0" u="none" strike="noStrike" dirty="0">
                        <a:solidFill>
                          <a:srgbClr val="000000"/>
                        </a:solidFill>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000" b="0" i="0" u="none" strike="noStrike" dirty="0">
                          <a:solidFill>
                            <a:srgbClr val="000000"/>
                          </a:solidFill>
                          <a:latin typeface="Arial"/>
                        </a:rPr>
                        <a:t>SMAX</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1000" b="0" i="0" u="none" strike="noStrike" dirty="0">
                          <a:solidFill>
                            <a:srgbClr val="000000"/>
                          </a:solidFill>
                          <a:latin typeface="Arial"/>
                        </a:rPr>
                        <a:t>MAXD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1000" b="0" i="0" u="none" strike="noStrike" dirty="0">
                          <a:solidFill>
                            <a:srgbClr val="000000"/>
                          </a:solidFill>
                          <a:latin typeface="Arial"/>
                        </a:rPr>
                        <a:t>MIND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000" b="0" i="0" u="none" strike="noStrike" dirty="0">
                          <a:solidFill>
                            <a:srgbClr val="000000"/>
                          </a:solidFill>
                          <a:latin typeface="Arial"/>
                        </a:rPr>
                        <a:t>MB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000" b="0" i="0" u="none" strike="noStrike" dirty="0">
                          <a:solidFill>
                            <a:srgbClr val="000000"/>
                          </a:solidFill>
                          <a:latin typeface="Arial"/>
                        </a:rPr>
                        <a:t>MAE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00025">
                <a:tc>
                  <a:txBody>
                    <a:bodyPr/>
                    <a:lstStyle/>
                    <a:p>
                      <a:pPr algn="l" fontAlgn="b"/>
                      <a:r>
                        <a:rPr lang="en-US" sz="1100" b="0" i="0" u="none" strike="noStrike" dirty="0">
                          <a:solidFill>
                            <a:srgbClr val="000000"/>
                          </a:solidFill>
                          <a:latin typeface="Calibri"/>
                        </a:rPr>
                        <a:t>1h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128.43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129.69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2.84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100" b="0" i="0" u="none" strike="noStrike" dirty="0">
                          <a:solidFill>
                            <a:srgbClr val="000000"/>
                          </a:solidFill>
                          <a:latin typeface="Calibri"/>
                        </a:rPr>
                        <a:t>5 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130.38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130.79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100" b="0" i="0" u="none" strike="noStrike" dirty="0">
                          <a:solidFill>
                            <a:srgbClr val="000000"/>
                          </a:solidFill>
                          <a:latin typeface="Calibri"/>
                        </a:rPr>
                        <a:t>1 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129.42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129.57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-0.06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 name="Rectangle 14"/>
          <p:cNvSpPr/>
          <p:nvPr/>
        </p:nvSpPr>
        <p:spPr>
          <a:xfrm>
            <a:off x="381000" y="6214646"/>
            <a:ext cx="8229600" cy="338554"/>
          </a:xfrm>
          <a:prstGeom prst="rect">
            <a:avLst/>
          </a:prstGeom>
        </p:spPr>
        <p:txBody>
          <a:bodyPr wrap="square">
            <a:spAutoFit/>
          </a:bodyPr>
          <a:lstStyle/>
          <a:p>
            <a:pPr>
              <a:buNone/>
            </a:pPr>
            <a:r>
              <a:rPr lang="en-US" sz="1600" dirty="0" smtClean="0"/>
              <a:t>The differences comes from boundary conditions.</a:t>
            </a:r>
            <a:endParaRPr 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411162"/>
          </a:xfrm>
        </p:spPr>
        <p:txBody>
          <a:bodyPr>
            <a:normAutofit fontScale="90000"/>
          </a:bodyPr>
          <a:lstStyle/>
          <a:p>
            <a:r>
              <a:rPr lang="en-US" dirty="0" smtClean="0"/>
              <a:t>Trajectory </a:t>
            </a:r>
            <a:endParaRPr lang="en-US" dirty="0"/>
          </a:p>
        </p:txBody>
      </p:sp>
      <p:sp>
        <p:nvSpPr>
          <p:cNvPr id="11" name="Rectangle 10"/>
          <p:cNvSpPr/>
          <p:nvPr/>
        </p:nvSpPr>
        <p:spPr>
          <a:xfrm>
            <a:off x="228600" y="1378803"/>
            <a:ext cx="8686800" cy="830997"/>
          </a:xfrm>
          <a:prstGeom prst="rect">
            <a:avLst/>
          </a:prstGeom>
        </p:spPr>
        <p:txBody>
          <a:bodyPr wrap="square">
            <a:spAutoFit/>
          </a:bodyPr>
          <a:lstStyle/>
          <a:p>
            <a:r>
              <a:rPr lang="en-US" sz="1600" dirty="0" smtClean="0"/>
              <a:t>The trajectory for STOPS movement is calculated based on the mean wind  that is mass averaged up to the Planetary Boundary Layer (PBL) height.</a:t>
            </a:r>
          </a:p>
          <a:p>
            <a:endParaRPr lang="en-US" sz="1600" dirty="0" smtClean="0"/>
          </a:p>
        </p:txBody>
      </p:sp>
      <p:sp>
        <p:nvSpPr>
          <p:cNvPr id="16" name="Rectangle 15"/>
          <p:cNvSpPr/>
          <p:nvPr/>
        </p:nvSpPr>
        <p:spPr>
          <a:xfrm>
            <a:off x="1524000" y="5877580"/>
            <a:ext cx="7162800" cy="523220"/>
          </a:xfrm>
          <a:prstGeom prst="rect">
            <a:avLst/>
          </a:prstGeom>
        </p:spPr>
        <p:txBody>
          <a:bodyPr wrap="square">
            <a:spAutoFit/>
          </a:bodyPr>
          <a:lstStyle/>
          <a:p>
            <a:r>
              <a:rPr lang="en-US" sz="1400" b="1" dirty="0" smtClean="0"/>
              <a:t>filled circles </a:t>
            </a:r>
            <a:r>
              <a:rPr lang="en-US" sz="1400" dirty="0" smtClean="0"/>
              <a:t>- trajectories determined based on the winds in the middle column,</a:t>
            </a:r>
          </a:p>
          <a:p>
            <a:r>
              <a:rPr lang="en-US" sz="1400" b="1" dirty="0" smtClean="0"/>
              <a:t>open circles </a:t>
            </a:r>
            <a:r>
              <a:rPr lang="en-US" sz="1400" dirty="0" smtClean="0"/>
              <a:t> - trajectories determined based on the average winds in the whole STOPS domain. </a:t>
            </a:r>
            <a:endParaRPr lang="en-US" sz="1400" dirty="0"/>
          </a:p>
        </p:txBody>
      </p:sp>
      <p:grpSp>
        <p:nvGrpSpPr>
          <p:cNvPr id="21" name="Group 20"/>
          <p:cNvGrpSpPr/>
          <p:nvPr/>
        </p:nvGrpSpPr>
        <p:grpSpPr>
          <a:xfrm>
            <a:off x="1219200" y="2905780"/>
            <a:ext cx="6172200" cy="2720975"/>
            <a:chOff x="1219200" y="3352800"/>
            <a:chExt cx="6172200" cy="2720975"/>
          </a:xfrm>
        </p:grpSpPr>
        <p:grpSp>
          <p:nvGrpSpPr>
            <p:cNvPr id="15" name="Group 14"/>
            <p:cNvGrpSpPr/>
            <p:nvPr/>
          </p:nvGrpSpPr>
          <p:grpSpPr>
            <a:xfrm>
              <a:off x="1219200" y="3352800"/>
              <a:ext cx="6096000" cy="2720975"/>
              <a:chOff x="1219200" y="3657600"/>
              <a:chExt cx="6096000" cy="2720975"/>
            </a:xfrm>
          </p:grpSpPr>
          <p:grpSp>
            <p:nvGrpSpPr>
              <p:cNvPr id="3" name="Group 3"/>
              <p:cNvGrpSpPr>
                <a:grpSpLocks/>
              </p:cNvGrpSpPr>
              <p:nvPr/>
            </p:nvGrpSpPr>
            <p:grpSpPr bwMode="auto">
              <a:xfrm>
                <a:off x="1295400" y="3657600"/>
                <a:ext cx="6019800" cy="2720975"/>
                <a:chOff x="2235" y="1440"/>
                <a:chExt cx="8550" cy="4162"/>
              </a:xfrm>
            </p:grpSpPr>
            <p:pic>
              <p:nvPicPr>
                <p:cNvPr id="17412" name="Picture 4" descr="trajectories_differences"/>
                <p:cNvPicPr>
                  <a:picLocks noChangeAspect="1" noChangeArrowheads="1"/>
                </p:cNvPicPr>
                <p:nvPr/>
              </p:nvPicPr>
              <p:blipFill>
                <a:blip r:embed="rId2" cstate="print"/>
                <a:srcRect/>
                <a:stretch>
                  <a:fillRect/>
                </a:stretch>
              </p:blipFill>
              <p:spPr bwMode="auto">
                <a:xfrm>
                  <a:off x="2462" y="1440"/>
                  <a:ext cx="8323" cy="4162"/>
                </a:xfrm>
                <a:prstGeom prst="rect">
                  <a:avLst/>
                </a:prstGeom>
                <a:noFill/>
                <a:ln w="9525">
                  <a:noFill/>
                  <a:miter lim="800000"/>
                  <a:headEnd/>
                  <a:tailEnd/>
                </a:ln>
              </p:spPr>
            </p:pic>
            <p:sp>
              <p:nvSpPr>
                <p:cNvPr id="17413" name="Text Box 5"/>
                <p:cNvSpPr txBox="1">
                  <a:spLocks noChangeArrowheads="1"/>
                </p:cNvSpPr>
                <p:nvPr/>
              </p:nvSpPr>
              <p:spPr bwMode="auto">
                <a:xfrm>
                  <a:off x="7110" y="2355"/>
                  <a:ext cx="360" cy="36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b)</a:t>
                  </a:r>
                  <a:endParaRPr kumimoji="0" lang="en-US" sz="1800" b="0" i="0" u="none" strike="noStrike" cap="none" normalizeH="0" baseline="0" smtClean="0">
                    <a:ln>
                      <a:noFill/>
                    </a:ln>
                    <a:solidFill>
                      <a:schemeClr val="tx1"/>
                    </a:solidFill>
                    <a:effectLst/>
                    <a:latin typeface="Arial" pitchFamily="34" charset="0"/>
                  </a:endParaRPr>
                </a:p>
              </p:txBody>
            </p:sp>
            <p:sp>
              <p:nvSpPr>
                <p:cNvPr id="17414" name="Text Box 6"/>
                <p:cNvSpPr txBox="1">
                  <a:spLocks noChangeArrowheads="1"/>
                </p:cNvSpPr>
                <p:nvPr/>
              </p:nvSpPr>
              <p:spPr bwMode="auto">
                <a:xfrm>
                  <a:off x="2235" y="1635"/>
                  <a:ext cx="360" cy="36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a)</a:t>
                  </a:r>
                  <a:endParaRPr kumimoji="0" lang="en-US" sz="1800" b="0" i="0" u="none" strike="noStrike" cap="none" normalizeH="0" baseline="0" smtClean="0">
                    <a:ln>
                      <a:noFill/>
                    </a:ln>
                    <a:solidFill>
                      <a:schemeClr val="tx1"/>
                    </a:solidFill>
                    <a:effectLst/>
                    <a:latin typeface="Arial" pitchFamily="34" charset="0"/>
                  </a:endParaRPr>
                </a:p>
              </p:txBody>
            </p:sp>
          </p:grpSp>
          <p:sp>
            <p:nvSpPr>
              <p:cNvPr id="12" name="Rectangle 11"/>
              <p:cNvSpPr/>
              <p:nvPr/>
            </p:nvSpPr>
            <p:spPr>
              <a:xfrm>
                <a:off x="1219200" y="38100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24400" y="42672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4648200" y="3980021"/>
              <a:ext cx="2743200" cy="276999"/>
            </a:xfrm>
            <a:prstGeom prst="rect">
              <a:avLst/>
            </a:prstGeom>
            <a:noFill/>
          </p:spPr>
          <p:txBody>
            <a:bodyPr wrap="square" rtlCol="0">
              <a:spAutoFit/>
            </a:bodyPr>
            <a:lstStyle/>
            <a:p>
              <a:r>
                <a:rPr lang="en-US" sz="1200" dirty="0" smtClean="0">
                  <a:latin typeface="Arial" pitchFamily="34" charset="0"/>
                  <a:cs typeface="Arial" pitchFamily="34" charset="0"/>
                </a:rPr>
                <a:t>Details of trajectory on Aug. 25, 2000</a:t>
              </a:r>
              <a:endParaRPr lang="en-US" sz="1200" dirty="0">
                <a:latin typeface="Arial" pitchFamily="34" charset="0"/>
                <a:cs typeface="Arial" pitchFamily="34" charset="0"/>
              </a:endParaRPr>
            </a:p>
          </p:txBody>
        </p:sp>
        <p:sp>
          <p:nvSpPr>
            <p:cNvPr id="18" name="TextBox 17"/>
            <p:cNvSpPr txBox="1"/>
            <p:nvPr/>
          </p:nvSpPr>
          <p:spPr>
            <a:xfrm>
              <a:off x="2209800" y="3581400"/>
              <a:ext cx="710451" cy="246221"/>
            </a:xfrm>
            <a:prstGeom prst="rect">
              <a:avLst/>
            </a:prstGeom>
            <a:noFill/>
          </p:spPr>
          <p:txBody>
            <a:bodyPr wrap="none" rtlCol="0">
              <a:spAutoFit/>
            </a:bodyPr>
            <a:lstStyle/>
            <a:p>
              <a:r>
                <a:rPr lang="en-US" sz="1000" dirty="0" smtClean="0">
                  <a:latin typeface="Arial Black" pitchFamily="34" charset="0"/>
                  <a:cs typeface="Arial" pitchFamily="34" charset="0"/>
                </a:rPr>
                <a:t>Aug. 28</a:t>
              </a:r>
              <a:endParaRPr lang="en-US" sz="1000" dirty="0">
                <a:latin typeface="Arial Black" pitchFamily="34" charset="0"/>
                <a:cs typeface="Arial" pitchFamily="34" charset="0"/>
              </a:endParaRPr>
            </a:p>
          </p:txBody>
        </p:sp>
        <p:sp>
          <p:nvSpPr>
            <p:cNvPr id="19" name="TextBox 18"/>
            <p:cNvSpPr txBox="1"/>
            <p:nvPr/>
          </p:nvSpPr>
          <p:spPr>
            <a:xfrm>
              <a:off x="3505200" y="5240179"/>
              <a:ext cx="762000" cy="246221"/>
            </a:xfrm>
            <a:prstGeom prst="rect">
              <a:avLst/>
            </a:prstGeom>
            <a:noFill/>
          </p:spPr>
          <p:txBody>
            <a:bodyPr wrap="square" rtlCol="0">
              <a:spAutoFit/>
            </a:bodyPr>
            <a:lstStyle/>
            <a:p>
              <a:r>
                <a:rPr lang="en-US" sz="1000" dirty="0" smtClean="0">
                  <a:latin typeface="Arial Black" pitchFamily="34" charset="0"/>
                  <a:cs typeface="Arial" pitchFamily="34" charset="0"/>
                </a:rPr>
                <a:t>Aug. 30</a:t>
              </a:r>
              <a:endParaRPr lang="en-US" sz="1000" dirty="0">
                <a:latin typeface="Arial Black" pitchFamily="34" charset="0"/>
                <a:cs typeface="Arial" pitchFamily="34" charset="0"/>
              </a:endParaRPr>
            </a:p>
          </p:txBody>
        </p:sp>
        <p:sp>
          <p:nvSpPr>
            <p:cNvPr id="20" name="TextBox 19"/>
            <p:cNvSpPr txBox="1"/>
            <p:nvPr/>
          </p:nvSpPr>
          <p:spPr>
            <a:xfrm>
              <a:off x="1600200" y="5638800"/>
              <a:ext cx="762000" cy="246221"/>
            </a:xfrm>
            <a:prstGeom prst="rect">
              <a:avLst/>
            </a:prstGeom>
            <a:noFill/>
          </p:spPr>
          <p:txBody>
            <a:bodyPr wrap="square" rtlCol="0">
              <a:spAutoFit/>
            </a:bodyPr>
            <a:lstStyle/>
            <a:p>
              <a:r>
                <a:rPr lang="en-US" sz="1000" dirty="0" smtClean="0">
                  <a:latin typeface="Arial Black" pitchFamily="34" charset="0"/>
                  <a:cs typeface="Arial" pitchFamily="34" charset="0"/>
                </a:rPr>
                <a:t>Aug. 25</a:t>
              </a:r>
              <a:endParaRPr lang="en-US" sz="1000" dirty="0">
                <a:latin typeface="Arial Black" pitchFamily="34" charset="0"/>
                <a:cs typeface="Arial" pitchFamily="34" charset="0"/>
              </a:endParaRPr>
            </a:p>
          </p:txBody>
        </p:sp>
      </p:grpSp>
      <p:pic>
        <p:nvPicPr>
          <p:cNvPr id="22"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24200" y="1905000"/>
            <a:ext cx="1905000" cy="47625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487362"/>
          </a:xfrm>
        </p:spPr>
        <p:txBody>
          <a:bodyPr>
            <a:normAutofit fontScale="90000"/>
          </a:bodyPr>
          <a:lstStyle/>
          <a:p>
            <a:r>
              <a:rPr lang="en-US" dirty="0" smtClean="0"/>
              <a:t>Comparison to CMAQ results</a:t>
            </a:r>
            <a:endParaRPr lang="en-US" dirty="0"/>
          </a:p>
        </p:txBody>
      </p:sp>
      <p:pic>
        <p:nvPicPr>
          <p:cNvPr id="17415" name="Picture 7" descr="a25_ma_wind_urb_1h_BW"/>
          <p:cNvPicPr>
            <a:picLocks noChangeAspect="1" noChangeArrowheads="1"/>
          </p:cNvPicPr>
          <p:nvPr/>
        </p:nvPicPr>
        <p:blipFill>
          <a:blip r:embed="rId2" cstate="print"/>
          <a:srcRect/>
          <a:stretch>
            <a:fillRect/>
          </a:stretch>
        </p:blipFill>
        <p:spPr bwMode="auto">
          <a:xfrm>
            <a:off x="271462" y="1122362"/>
            <a:ext cx="2624138" cy="2308225"/>
          </a:xfrm>
          <a:prstGeom prst="rect">
            <a:avLst/>
          </a:prstGeom>
          <a:noFill/>
          <a:ln w="9525">
            <a:noFill/>
            <a:miter lim="800000"/>
            <a:headEnd/>
            <a:tailEnd/>
          </a:ln>
        </p:spPr>
      </p:pic>
      <p:pic>
        <p:nvPicPr>
          <p:cNvPr id="17417" name="Picture 9" descr="a28_ma_wind_urb_1h_BW"/>
          <p:cNvPicPr>
            <a:picLocks noChangeAspect="1" noChangeArrowheads="1"/>
          </p:cNvPicPr>
          <p:nvPr/>
        </p:nvPicPr>
        <p:blipFill>
          <a:blip r:embed="rId3" cstate="print"/>
          <a:srcRect/>
          <a:stretch>
            <a:fillRect/>
          </a:stretch>
        </p:blipFill>
        <p:spPr bwMode="auto">
          <a:xfrm>
            <a:off x="2993232" y="1122362"/>
            <a:ext cx="2624137" cy="2306638"/>
          </a:xfrm>
          <a:prstGeom prst="rect">
            <a:avLst/>
          </a:prstGeom>
          <a:noFill/>
          <a:ln w="9525">
            <a:noFill/>
            <a:miter lim="800000"/>
            <a:headEnd/>
            <a:tailEnd/>
          </a:ln>
        </p:spPr>
      </p:pic>
      <p:pic>
        <p:nvPicPr>
          <p:cNvPr id="1026" name="Picture 2" descr="a30_ma_wind_urb_1h_BW"/>
          <p:cNvPicPr>
            <a:picLocks noChangeAspect="1" noChangeArrowheads="1"/>
          </p:cNvPicPr>
          <p:nvPr/>
        </p:nvPicPr>
        <p:blipFill>
          <a:blip r:embed="rId4" cstate="print"/>
          <a:srcRect/>
          <a:stretch>
            <a:fillRect/>
          </a:stretch>
        </p:blipFill>
        <p:spPr bwMode="auto">
          <a:xfrm>
            <a:off x="5715000" y="1122362"/>
            <a:ext cx="2624138" cy="2306638"/>
          </a:xfrm>
          <a:prstGeom prst="rect">
            <a:avLst/>
          </a:prstGeom>
          <a:noFill/>
        </p:spPr>
      </p:pic>
      <p:pic>
        <p:nvPicPr>
          <p:cNvPr id="1027" name="Picture 3" descr="a28_ma_wind_ind_1h_BW"/>
          <p:cNvPicPr>
            <a:picLocks noChangeAspect="1" noChangeArrowheads="1"/>
          </p:cNvPicPr>
          <p:nvPr/>
        </p:nvPicPr>
        <p:blipFill>
          <a:blip r:embed="rId5" cstate="print"/>
          <a:srcRect/>
          <a:stretch>
            <a:fillRect/>
          </a:stretch>
        </p:blipFill>
        <p:spPr bwMode="auto">
          <a:xfrm>
            <a:off x="2993231" y="3789362"/>
            <a:ext cx="2624138" cy="2306638"/>
          </a:xfrm>
          <a:prstGeom prst="rect">
            <a:avLst/>
          </a:prstGeom>
          <a:noFill/>
        </p:spPr>
      </p:pic>
      <p:pic>
        <p:nvPicPr>
          <p:cNvPr id="1028" name="Picture 4" descr="a25_ma_wind_ind_1h_BW"/>
          <p:cNvPicPr>
            <a:picLocks noChangeAspect="1" noChangeArrowheads="1"/>
          </p:cNvPicPr>
          <p:nvPr/>
        </p:nvPicPr>
        <p:blipFill>
          <a:blip r:embed="rId6" cstate="print"/>
          <a:srcRect/>
          <a:stretch>
            <a:fillRect/>
          </a:stretch>
        </p:blipFill>
        <p:spPr bwMode="auto">
          <a:xfrm>
            <a:off x="271462" y="3789362"/>
            <a:ext cx="2624138" cy="2306638"/>
          </a:xfrm>
          <a:prstGeom prst="rect">
            <a:avLst/>
          </a:prstGeom>
          <a:noFill/>
        </p:spPr>
      </p:pic>
      <p:pic>
        <p:nvPicPr>
          <p:cNvPr id="1029" name="Picture 5" descr="a30_ma_wind_ind_1h_BW"/>
          <p:cNvPicPr>
            <a:picLocks noChangeAspect="1" noChangeArrowheads="1"/>
          </p:cNvPicPr>
          <p:nvPr/>
        </p:nvPicPr>
        <p:blipFill>
          <a:blip r:embed="rId7" cstate="print"/>
          <a:srcRect/>
          <a:stretch>
            <a:fillRect/>
          </a:stretch>
        </p:blipFill>
        <p:spPr bwMode="auto">
          <a:xfrm>
            <a:off x="5715000" y="3789362"/>
            <a:ext cx="2624138" cy="2306638"/>
          </a:xfrm>
          <a:prstGeom prst="rect">
            <a:avLst/>
          </a:prstGeom>
          <a:noFill/>
        </p:spPr>
      </p:pic>
      <p:sp>
        <p:nvSpPr>
          <p:cNvPr id="10" name="Rectangle 9"/>
          <p:cNvSpPr/>
          <p:nvPr/>
        </p:nvSpPr>
        <p:spPr>
          <a:xfrm>
            <a:off x="1600200" y="6172200"/>
            <a:ext cx="6324600" cy="523220"/>
          </a:xfrm>
          <a:prstGeom prst="rect">
            <a:avLst/>
          </a:prstGeom>
        </p:spPr>
        <p:txBody>
          <a:bodyPr wrap="square">
            <a:spAutoFit/>
          </a:bodyPr>
          <a:lstStyle/>
          <a:p>
            <a:r>
              <a:rPr lang="en-US" sz="1400" b="1" dirty="0" smtClean="0"/>
              <a:t>triangles </a:t>
            </a:r>
            <a:r>
              <a:rPr lang="en-US" sz="1400" dirty="0" smtClean="0"/>
              <a:t>- trajectories determined based on the winds in the middle column (</a:t>
            </a:r>
            <a:r>
              <a:rPr lang="en-US" sz="1400" dirty="0" err="1" smtClean="0"/>
              <a:t>mwind</a:t>
            </a:r>
            <a:r>
              <a:rPr lang="en-US" sz="1400" dirty="0" smtClean="0"/>
              <a:t>),</a:t>
            </a:r>
          </a:p>
          <a:p>
            <a:r>
              <a:rPr lang="en-US" sz="1400" b="1" dirty="0" smtClean="0"/>
              <a:t>crosses </a:t>
            </a:r>
            <a:r>
              <a:rPr lang="en-US" sz="1400" dirty="0" smtClean="0"/>
              <a:t> </a:t>
            </a:r>
            <a:r>
              <a:rPr lang="en-US" sz="1400" dirty="0" smtClean="0"/>
              <a:t>- those determined based on the average winds in the whole sub-domain (</a:t>
            </a:r>
            <a:r>
              <a:rPr lang="en-US" sz="1400" dirty="0" err="1" smtClean="0"/>
              <a:t>awind</a:t>
            </a:r>
            <a:r>
              <a:rPr lang="en-US" sz="1400" dirty="0" smtClean="0"/>
              <a:t>). </a:t>
            </a:r>
            <a:endParaRPr lang="en-US" sz="1400" dirty="0"/>
          </a:p>
        </p:txBody>
      </p:sp>
      <p:sp>
        <p:nvSpPr>
          <p:cNvPr id="12" name="TextBox 11"/>
          <p:cNvSpPr txBox="1"/>
          <p:nvPr/>
        </p:nvSpPr>
        <p:spPr>
          <a:xfrm>
            <a:off x="1219200" y="838200"/>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Aug. 25</a:t>
            </a:r>
            <a:endParaRPr lang="en-US" sz="1200" dirty="0">
              <a:latin typeface="Arial" pitchFamily="34" charset="0"/>
              <a:cs typeface="Arial" pitchFamily="34" charset="0"/>
            </a:endParaRPr>
          </a:p>
        </p:txBody>
      </p:sp>
      <p:sp>
        <p:nvSpPr>
          <p:cNvPr id="13" name="TextBox 12"/>
          <p:cNvSpPr txBox="1"/>
          <p:nvPr/>
        </p:nvSpPr>
        <p:spPr>
          <a:xfrm>
            <a:off x="3810000" y="838200"/>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Aug. 28</a:t>
            </a:r>
            <a:endParaRPr lang="en-US" sz="1200" dirty="0">
              <a:latin typeface="Arial" pitchFamily="34" charset="0"/>
              <a:cs typeface="Arial" pitchFamily="34" charset="0"/>
            </a:endParaRPr>
          </a:p>
        </p:txBody>
      </p:sp>
      <p:sp>
        <p:nvSpPr>
          <p:cNvPr id="14" name="TextBox 13"/>
          <p:cNvSpPr txBox="1"/>
          <p:nvPr/>
        </p:nvSpPr>
        <p:spPr>
          <a:xfrm>
            <a:off x="6477000" y="838200"/>
            <a:ext cx="1371600" cy="276999"/>
          </a:xfrm>
          <a:prstGeom prst="rect">
            <a:avLst/>
          </a:prstGeom>
          <a:noFill/>
        </p:spPr>
        <p:txBody>
          <a:bodyPr wrap="square" rtlCol="0">
            <a:spAutoFit/>
          </a:bodyPr>
          <a:lstStyle/>
          <a:p>
            <a:r>
              <a:rPr lang="en-US" sz="1200" dirty="0" smtClean="0">
                <a:latin typeface="Arial" pitchFamily="34" charset="0"/>
                <a:cs typeface="Arial" pitchFamily="34" charset="0"/>
              </a:rPr>
              <a:t>Aug. 30</a:t>
            </a:r>
            <a:endParaRPr lang="en-US" sz="1200" dirty="0">
              <a:latin typeface="Arial" pitchFamily="34" charset="0"/>
              <a:cs typeface="Arial" pitchFamily="34" charset="0"/>
            </a:endParaRPr>
          </a:p>
        </p:txBody>
      </p:sp>
      <p:sp>
        <p:nvSpPr>
          <p:cNvPr id="15" name="TextBox 14"/>
          <p:cNvSpPr txBox="1"/>
          <p:nvPr/>
        </p:nvSpPr>
        <p:spPr>
          <a:xfrm>
            <a:off x="8305800" y="1676400"/>
            <a:ext cx="762000" cy="830997"/>
          </a:xfrm>
          <a:prstGeom prst="rect">
            <a:avLst/>
          </a:prstGeom>
          <a:noFill/>
        </p:spPr>
        <p:txBody>
          <a:bodyPr wrap="square" rtlCol="0">
            <a:spAutoFit/>
          </a:bodyPr>
          <a:lstStyle/>
          <a:p>
            <a:r>
              <a:rPr lang="en-US" sz="1200" dirty="0" smtClean="0">
                <a:latin typeface="Arial" pitchFamily="34" charset="0"/>
                <a:cs typeface="Arial" pitchFamily="34" charset="0"/>
              </a:rPr>
              <a:t>starting position at urban domain </a:t>
            </a:r>
            <a:endParaRPr lang="en-US" sz="1200" dirty="0">
              <a:latin typeface="Arial" pitchFamily="34" charset="0"/>
              <a:cs typeface="Arial" pitchFamily="34" charset="0"/>
            </a:endParaRPr>
          </a:p>
        </p:txBody>
      </p:sp>
      <p:sp>
        <p:nvSpPr>
          <p:cNvPr id="17" name="TextBox 16"/>
          <p:cNvSpPr txBox="1"/>
          <p:nvPr/>
        </p:nvSpPr>
        <p:spPr>
          <a:xfrm>
            <a:off x="8229600" y="4419600"/>
            <a:ext cx="914400" cy="830997"/>
          </a:xfrm>
          <a:prstGeom prst="rect">
            <a:avLst/>
          </a:prstGeom>
          <a:noFill/>
        </p:spPr>
        <p:txBody>
          <a:bodyPr wrap="square" rtlCol="0">
            <a:spAutoFit/>
          </a:bodyPr>
          <a:lstStyle/>
          <a:p>
            <a:r>
              <a:rPr lang="en-US" sz="1200" dirty="0" smtClean="0">
                <a:latin typeface="Arial" pitchFamily="34" charset="0"/>
                <a:cs typeface="Arial" pitchFamily="34" charset="0"/>
              </a:rPr>
              <a:t>starting position at industrial domain </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25239</TotalTime>
  <Words>1510</Words>
  <Application>Microsoft Office PowerPoint</Application>
  <PresentationFormat>On-screen Show (4:3)</PresentationFormat>
  <Paragraphs>171</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Equity</vt:lpstr>
      <vt:lpstr> Development and Evaluation of a Hybrid Eulerian-Lagrangian Modeling Approach   </vt:lpstr>
      <vt:lpstr>Motivation and Goal</vt:lpstr>
      <vt:lpstr>Motivation and Goal</vt:lpstr>
      <vt:lpstr>Conceptual model</vt:lpstr>
      <vt:lpstr>Conceptual model</vt:lpstr>
      <vt:lpstr>Domain set up</vt:lpstr>
      <vt:lpstr>Comparison to CMAQ results</vt:lpstr>
      <vt:lpstr>Trajectory </vt:lpstr>
      <vt:lpstr>Comparison to CMAQ results</vt:lpstr>
      <vt:lpstr>Comparison to CMAQ results</vt:lpstr>
      <vt:lpstr>Applications</vt:lpstr>
      <vt:lpstr>Applications</vt:lpstr>
      <vt:lpstr>Applications</vt:lpstr>
      <vt:lpstr>Additional applications</vt:lpstr>
      <vt:lpstr>Implementation</vt:lpstr>
      <vt:lpstr>Conclusions</vt:lpstr>
    </vt:vector>
  </TitlesOfParts>
  <Company>University of Houston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05/07/2014</dc:title>
  <dc:creator>Beata</dc:creator>
  <cp:lastModifiedBy>Yunsoo</cp:lastModifiedBy>
  <cp:revision>1806</cp:revision>
  <dcterms:created xsi:type="dcterms:W3CDTF">2014-05-07T17:03:20Z</dcterms:created>
  <dcterms:modified xsi:type="dcterms:W3CDTF">2014-10-25T17:10:37Z</dcterms:modified>
</cp:coreProperties>
</file>