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5"/>
  </p:notesMasterIdLst>
  <p:sldIdLst>
    <p:sldId id="307" r:id="rId5"/>
    <p:sldId id="434" r:id="rId6"/>
    <p:sldId id="417" r:id="rId7"/>
    <p:sldId id="436" r:id="rId8"/>
    <p:sldId id="416" r:id="rId9"/>
    <p:sldId id="431" r:id="rId10"/>
    <p:sldId id="391" r:id="rId11"/>
    <p:sldId id="441" r:id="rId12"/>
    <p:sldId id="451" r:id="rId13"/>
    <p:sldId id="452" r:id="rId14"/>
    <p:sldId id="437" r:id="rId15"/>
    <p:sldId id="445" r:id="rId16"/>
    <p:sldId id="421" r:id="rId17"/>
    <p:sldId id="453" r:id="rId18"/>
    <p:sldId id="455" r:id="rId19"/>
    <p:sldId id="454" r:id="rId20"/>
    <p:sldId id="429" r:id="rId21"/>
    <p:sldId id="389" r:id="rId22"/>
    <p:sldId id="432" r:id="rId23"/>
    <p:sldId id="387"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A50021"/>
    <a:srgbClr val="FF0066"/>
    <a:srgbClr val="0000CC"/>
    <a:srgbClr val="99CCFF"/>
    <a:srgbClr val="33CCCC"/>
    <a:srgbClr val="FF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5" autoAdjust="0"/>
    <p:restoredTop sz="66730" autoAdjust="0"/>
  </p:normalViewPr>
  <p:slideViewPr>
    <p:cSldViewPr>
      <p:cViewPr>
        <p:scale>
          <a:sx n="70" d="100"/>
          <a:sy n="70" d="100"/>
        </p:scale>
        <p:origin x="-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2" d="100"/>
          <a:sy n="112" d="100"/>
        </p:scale>
        <p:origin x="-334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F284F8D0-DA5C-43D1-909F-B789480370F9}" type="datetimeFigureOut">
              <a:rPr lang="en-US" altLang="en-US"/>
              <a:pPr>
                <a:defRPr/>
              </a:pPr>
              <a:t>10/29/2014</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50CD60CB-42D8-4CEF-A809-A9B1981475F6}" type="slidenum">
              <a:rPr lang="en-US" altLang="en-US"/>
              <a:pPr>
                <a:defRPr/>
              </a:pPr>
              <a:t>‹#›</a:t>
            </a:fld>
            <a:endParaRPr lang="en-US" altLang="en-US"/>
          </a:p>
        </p:txBody>
      </p:sp>
    </p:spTree>
    <p:extLst>
      <p:ext uri="{BB962C8B-B14F-4D97-AF65-F5344CB8AC3E}">
        <p14:creationId xmlns:p14="http://schemas.microsoft.com/office/powerpoint/2010/main" val="3131101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Emphasis on teamwork: Overall team leadership provided by Professor Greg Carmichael. </a:t>
            </a:r>
          </a:p>
        </p:txBody>
      </p:sp>
      <p:sp>
        <p:nvSpPr>
          <p:cNvPr id="22532" name="Slide Number Placeholder 3"/>
          <p:cNvSpPr>
            <a:spLocks noGrp="1"/>
          </p:cNvSpPr>
          <p:nvPr>
            <p:ph type="sldNum" sz="quarter" idx="5"/>
          </p:nvPr>
        </p:nvSpPr>
        <p:spPr bwMode="auto">
          <a:noFill/>
          <a:ln>
            <a:miter lim="800000"/>
            <a:headEnd/>
            <a:tailEnd/>
          </a:ln>
        </p:spPr>
        <p:txBody>
          <a:bodyPr/>
          <a:lstStyle/>
          <a:p>
            <a:fld id="{88028171-9DAB-4FB0-BAAD-DFC50FCD68BC}" type="slidenum">
              <a:rPr lang="en-US"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Raqms </a:t>
            </a:r>
          </a:p>
          <a:p>
            <a:endParaRPr lang="en-US" altLang="en-US" smtClean="0"/>
          </a:p>
          <a:p>
            <a:r>
              <a:rPr lang="en-US" altLang="en-US" smtClean="0"/>
              <a:t>The RAQMS analyses include assimilation of real-time Aura MLS stratospheric ozone profiles (above 50mb) and cloud cleared OMI total column ozone as well as Terra and Aqua MODIS aerosol optical depth that uses modeled upper tropospheric RH to filter potential cirrus cloud contamination. Wild fire emissions are based on Terra and Aqua MODIS fire detections. </a:t>
            </a:r>
          </a:p>
        </p:txBody>
      </p:sp>
      <p:sp>
        <p:nvSpPr>
          <p:cNvPr id="32772" name="Slide Number Placeholder 3"/>
          <p:cNvSpPr>
            <a:spLocks noGrp="1"/>
          </p:cNvSpPr>
          <p:nvPr>
            <p:ph type="sldNum" sz="quarter" idx="5"/>
          </p:nvPr>
        </p:nvSpPr>
        <p:spPr bwMode="auto">
          <a:noFill/>
          <a:ln>
            <a:miter lim="800000"/>
            <a:headEnd/>
            <a:tailEnd/>
          </a:ln>
        </p:spPr>
        <p:txBody>
          <a:bodyPr/>
          <a:lstStyle/>
          <a:p>
            <a:fld id="{E3E3DE6A-1466-4638-862D-53381935F9DB}" type="slidenum">
              <a:rPr lang="en-US" altLang="en-US" smtClean="0"/>
              <a:pPr/>
              <a:t>12</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32772" name="Slide Number Placeholder 3"/>
          <p:cNvSpPr>
            <a:spLocks noGrp="1"/>
          </p:cNvSpPr>
          <p:nvPr>
            <p:ph type="sldNum" sz="quarter" idx="5"/>
          </p:nvPr>
        </p:nvSpPr>
        <p:spPr bwMode="auto">
          <a:noFill/>
          <a:ln>
            <a:miter lim="800000"/>
            <a:headEnd/>
            <a:tailEnd/>
          </a:ln>
        </p:spPr>
        <p:txBody>
          <a:bodyPr/>
          <a:lstStyle/>
          <a:p>
            <a:fld id="{E3E3DE6A-1466-4638-862D-53381935F9DB}" type="slidenum">
              <a:rPr lang="en-US" altLang="en-US" smtClean="0"/>
              <a:pPr/>
              <a:t>13</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BA8841-6667-4AF0-8483-1830370D9B9A}" type="slidenum">
              <a:rPr lang="en-US" altLang="en-US"/>
              <a:pPr eaLnBrk="1" hangingPunct="1">
                <a:spcBef>
                  <a:spcPct val="0"/>
                </a:spcBef>
              </a:pPr>
              <a:t>14</a:t>
            </a:fld>
            <a:endParaRPr lang="en-US" alt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Calculate differences between forecasts (B) and observations (O) at each AIRNOW station as a time series</a:t>
            </a:r>
          </a:p>
          <a:p>
            <a:pPr eaLnBrk="1" hangingPunct="1">
              <a:spcBef>
                <a:spcPct val="0"/>
              </a:spcBef>
            </a:pPr>
            <a:r>
              <a:rPr lang="en-US" altLang="en-US" smtClean="0"/>
              <a:t> Pair up AIRNOW stations, and calculate the correlation coefficients between the two time series at the paired stations</a:t>
            </a:r>
          </a:p>
          <a:p>
            <a:pPr eaLnBrk="1" hangingPunct="1">
              <a:spcBef>
                <a:spcPct val="0"/>
              </a:spcBef>
            </a:pPr>
            <a:r>
              <a:rPr lang="en-US" altLang="en-US" smtClean="0"/>
              <a:t> Plot the correlation as a function of the distance between the two stations, </a:t>
            </a:r>
          </a:p>
          <a:p>
            <a:pPr eaLnBrk="1" hangingPunct="1">
              <a:spcBef>
                <a:spcPct val="0"/>
              </a:spcBef>
            </a:pPr>
            <a:r>
              <a:rPr lang="en-US" altLang="en-US" smtClean="0"/>
              <a:t> Intercept Rz can be used to calculate the ratio between model error (EB) and and observational error (including representative error)</a:t>
            </a:r>
          </a:p>
          <a:p>
            <a:pPr eaLnBrk="1" hangingPunct="1">
              <a:spcBef>
                <a:spcPct val="0"/>
              </a:spcBef>
            </a:pPr>
            <a:r>
              <a:rPr lang="en-US" altLang="en-US" smtClean="0"/>
              <a:t> Horizontal length scale can be inferred as well</a:t>
            </a:r>
          </a:p>
          <a:p>
            <a:pPr eaLnBrk="1" hangingPunct="1">
              <a:spcBef>
                <a:spcPct val="0"/>
              </a:spcBef>
            </a:pPr>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Raqms </a:t>
            </a:r>
          </a:p>
          <a:p>
            <a:endParaRPr lang="en-US" altLang="en-US" smtClean="0"/>
          </a:p>
          <a:p>
            <a:r>
              <a:rPr lang="en-US" altLang="en-US" smtClean="0"/>
              <a:t>The RAQMS analyses include assimilation of real-time Aura MLS stratospheric ozone profiles (above 50mb) and cloud cleared OMI total column ozone as well as Terra and Aqua MODIS aerosol optical depth that uses modeled upper tropospheric RH to filter potential cirrus cloud contamination. Wild fire emissions are based on Terra and Aqua MODIS fire detections. </a:t>
            </a:r>
          </a:p>
        </p:txBody>
      </p:sp>
      <p:sp>
        <p:nvSpPr>
          <p:cNvPr id="32772" name="Slide Number Placeholder 3"/>
          <p:cNvSpPr>
            <a:spLocks noGrp="1"/>
          </p:cNvSpPr>
          <p:nvPr>
            <p:ph type="sldNum" sz="quarter" idx="5"/>
          </p:nvPr>
        </p:nvSpPr>
        <p:spPr bwMode="auto">
          <a:noFill/>
          <a:ln>
            <a:miter lim="800000"/>
            <a:headEnd/>
            <a:tailEnd/>
          </a:ln>
        </p:spPr>
        <p:txBody>
          <a:bodyPr/>
          <a:lstStyle/>
          <a:p>
            <a:fld id="{E3E3DE6A-1466-4638-862D-53381935F9DB}" type="slidenum">
              <a:rPr lang="en-US" altLang="en-US" smtClean="0"/>
              <a:pPr/>
              <a:t>15</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An important source of pm  -- strong sensitivity to seasonality and geographical characteristics</a:t>
            </a:r>
          </a:p>
        </p:txBody>
      </p:sp>
      <p:sp>
        <p:nvSpPr>
          <p:cNvPr id="34820" name="Slide Number Placeholder 3"/>
          <p:cNvSpPr>
            <a:spLocks noGrp="1"/>
          </p:cNvSpPr>
          <p:nvPr>
            <p:ph type="sldNum" sz="quarter" idx="5"/>
          </p:nvPr>
        </p:nvSpPr>
        <p:spPr bwMode="auto">
          <a:noFill/>
          <a:ln>
            <a:miter lim="800000"/>
            <a:headEnd/>
            <a:tailEnd/>
          </a:ln>
        </p:spPr>
        <p:txBody>
          <a:bodyPr/>
          <a:lstStyle/>
          <a:p>
            <a:fld id="{39293B7D-CC6A-4BEC-B892-F59C19AF169B}" type="slidenum">
              <a:rPr lang="en-US" altLang="en-US" smtClean="0"/>
              <a:pPr/>
              <a:t>17</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35844" name="Slide Number Placeholder 3"/>
          <p:cNvSpPr>
            <a:spLocks noGrp="1"/>
          </p:cNvSpPr>
          <p:nvPr>
            <p:ph type="sldNum" sz="quarter" idx="5"/>
          </p:nvPr>
        </p:nvSpPr>
        <p:spPr bwMode="auto">
          <a:noFill/>
          <a:ln>
            <a:miter lim="800000"/>
            <a:headEnd/>
            <a:tailEnd/>
          </a:ln>
        </p:spPr>
        <p:txBody>
          <a:bodyPr/>
          <a:lstStyle/>
          <a:p>
            <a:fld id="{CF8FEBB8-D1CF-4F6C-B881-39128404E93E}" type="slidenum">
              <a:rPr lang="en-US" altLang="en-US" smtClean="0"/>
              <a:pPr/>
              <a:t>18</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E4615C50-A921-4EDA-873F-C501D4F4586B}" type="slidenum">
              <a:rPr lang="en-US" altLang="zh-CN" smtClean="0"/>
              <a:pPr/>
              <a:t>19</a:t>
            </a:fld>
            <a:endParaRPr lang="en-US" altLang="zh-CN"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en-US" smtClean="0"/>
              <a:t>Epidemiologists want at least hourly chemical composition of the lower atmosphere in 12 km resolution or finer.</a:t>
            </a:r>
          </a:p>
          <a:p>
            <a:pPr>
              <a:spcBef>
                <a:spcPct val="0"/>
              </a:spcBef>
            </a:pPr>
            <a:r>
              <a:rPr lang="en-US" altLang="en-US" smtClean="0"/>
              <a:t>NCEP’s push for finer horizontal grid spacing is a desirable trend.</a:t>
            </a:r>
          </a:p>
          <a:p>
            <a:pPr>
              <a:spcBef>
                <a:spcPct val="0"/>
              </a:spcBef>
            </a:pPr>
            <a:endParaRPr lang="en-US" altLang="en-US" smtClean="0"/>
          </a:p>
          <a:p>
            <a:pPr>
              <a:spcBef>
                <a:spcPct val="0"/>
              </a:spcBef>
            </a:pPr>
            <a:r>
              <a:rPr lang="en-US" altLang="en-US" smtClean="0"/>
              <a:t>This may mean a similar push for chemical reanalysis fields.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ln>
            <a:miter lim="800000"/>
            <a:headEnd/>
            <a:tailEnd/>
          </a:ln>
        </p:spPr>
        <p:txBody>
          <a:bodyPr/>
          <a:lstStyle/>
          <a:p>
            <a:fld id="{929298B2-00ED-4993-ABB0-292B1F3E8742}" type="slidenum">
              <a:rPr lang="en-US" altLang="en-US" smtClean="0"/>
              <a:pPr/>
              <a:t>20</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altLang="en-US" sz="1100" dirty="0" smtClean="0"/>
              <a:t>Objective: Best estimated state of the chemical composition of the  atmosphere (lower troposphere)</a:t>
            </a:r>
          </a:p>
          <a:p>
            <a:pPr>
              <a:lnSpc>
                <a:spcPct val="90000"/>
              </a:lnSpc>
            </a:pPr>
            <a:endParaRPr lang="en-US" altLang="en-US" sz="1100" dirty="0" smtClean="0"/>
          </a:p>
          <a:p>
            <a:pPr>
              <a:lnSpc>
                <a:spcPct val="90000"/>
              </a:lnSpc>
            </a:pPr>
            <a:r>
              <a:rPr lang="en-US" altLang="en-US" sz="1100" dirty="0" smtClean="0"/>
              <a:t>A sizeable user group: AQ application as well as health epidemiology scenarios</a:t>
            </a:r>
          </a:p>
          <a:p>
            <a:pPr>
              <a:lnSpc>
                <a:spcPct val="90000"/>
              </a:lnSpc>
            </a:pPr>
            <a:endParaRPr lang="en-US" altLang="en-US" sz="1100" dirty="0" smtClean="0"/>
          </a:p>
          <a:p>
            <a:r>
              <a:rPr lang="en-US" sz="1100" dirty="0" smtClean="0">
                <a:solidFill>
                  <a:schemeClr val="bg1"/>
                </a:solidFill>
              </a:rPr>
              <a:t>A ‘reanalysis’ is a climate or weather model simulation of the past that includes data assimilation of historical observations. The observations can be very comprehensive (satellite, in situ, multiple variables) or relatively sparse (say, sea level pressure only), and the models themselves are quite varied. Generally these models are drawn from the weather forecasting community (at least for the atmospheric components) which explains the odd terminology. An ‘analysis’ from a weather forecasting model is the 6 hour (say) forecast from the time of observations. Weather forecasting groups </a:t>
            </a:r>
            <a:r>
              <a:rPr lang="en-US" sz="1100" dirty="0" err="1" smtClean="0">
                <a:solidFill>
                  <a:schemeClr val="bg1"/>
                </a:solidFill>
              </a:rPr>
              <a:t>realised</a:t>
            </a:r>
            <a:r>
              <a:rPr lang="en-US" sz="1100" dirty="0" smtClean="0">
                <a:solidFill>
                  <a:schemeClr val="bg1"/>
                </a:solidFill>
              </a:rPr>
              <a:t> a decade or so ago that the time series of their weather forecasts (the analyses) could not be used to track long term changes because their models had been updated many times over the decades. Thus the idea arose to ‘re-</a:t>
            </a:r>
            <a:r>
              <a:rPr lang="en-US" sz="1100" dirty="0" err="1" smtClean="0">
                <a:solidFill>
                  <a:schemeClr val="bg1"/>
                </a:solidFill>
              </a:rPr>
              <a:t>analyse</a:t>
            </a:r>
            <a:r>
              <a:rPr lang="en-US" sz="1100" dirty="0" smtClean="0">
                <a:solidFill>
                  <a:schemeClr val="bg1"/>
                </a:solidFill>
              </a:rPr>
              <a:t>’ the historical observations with a single consistent model. These sets of 6 hour forecasts using the data available at each point are then more consistent in time (and presumably more accurate) that the original analyses were. - See more at: http://www.realclimate.org/index.php/archives/2011/07/reanalyses-r-us/#sthash.WKOIKeHl.dpuf</a:t>
            </a:r>
            <a:endParaRPr lang="en-US" sz="1100" dirty="0">
              <a:solidFill>
                <a:schemeClr val="bg1"/>
              </a:solidFill>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ABB72486-8AE7-4F66-8656-0A90A6C53012}" type="slidenum">
              <a:rPr lang="en-US" altLang="en-US" smtClean="0"/>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Long term – user, and on-demand subseting and downloading gui e.g.</a:t>
            </a:r>
          </a:p>
          <a:p>
            <a:endParaRPr lang="en-US" altLang="en-US" smtClean="0"/>
          </a:p>
          <a:p>
            <a:endParaRPr lang="en-US" alt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5C509665-847D-4A6E-A2AC-3313662D7565}" type="slidenum">
              <a:rPr lang="en-US" altLang="en-US" smtClean="0"/>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Tracking currently group their data into 4 categories. The first order application of our reanalysis data would be in the subcategory “Outdoor Air” under “Environments”.</a:t>
            </a:r>
          </a:p>
          <a:p>
            <a:endParaRPr lang="en-US" smtClean="0"/>
          </a:p>
          <a:p>
            <a:r>
              <a:rPr lang="en-US" smtClean="0"/>
              <a:t>The call out box shows what Tracking currently has and the data limitations</a:t>
            </a:r>
          </a:p>
          <a:p>
            <a:endParaRPr lang="en-US" smtClean="0"/>
          </a:p>
          <a:p>
            <a:r>
              <a:rPr lang="en-US" smtClean="0"/>
              <a:t>Second order application would be to provide more up to date air toxics data – needs further discussion to make it useful to Tracking.</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7724E986-8FDD-4D09-87B5-16847B7AD455}"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^12 km domain is set a bit large to match National AQ Forecasting Capability for side-by-side verification.</a:t>
            </a:r>
          </a:p>
        </p:txBody>
      </p:sp>
      <p:sp>
        <p:nvSpPr>
          <p:cNvPr id="26628" name="Slide Number Placeholder 3"/>
          <p:cNvSpPr>
            <a:spLocks noGrp="1"/>
          </p:cNvSpPr>
          <p:nvPr>
            <p:ph type="sldNum" sz="quarter" idx="5"/>
          </p:nvPr>
        </p:nvSpPr>
        <p:spPr bwMode="auto">
          <a:noFill/>
          <a:ln>
            <a:miter lim="800000"/>
            <a:headEnd/>
            <a:tailEnd/>
          </a:ln>
        </p:spPr>
        <p:txBody>
          <a:bodyPr/>
          <a:lstStyle/>
          <a:p>
            <a:fld id="{AC51243F-43F7-4F4F-B3C3-AF9498D7C242}" type="slidenum">
              <a:rPr lang="en-US" altLang="en-US" smtClean="0"/>
              <a:pPr/>
              <a:t>6</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7BE414C2-DA6A-4A22-9084-5F66345C2117}" type="slidenum">
              <a:rPr lang="en-US" altLang="en-US" smtClean="0"/>
              <a:pPr/>
              <a:t>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smtClean="0"/>
              <a:t>Raqms</a:t>
            </a:r>
            <a:r>
              <a:rPr lang="en-US" altLang="en-US" dirty="0" smtClean="0"/>
              <a:t> </a:t>
            </a:r>
          </a:p>
          <a:p>
            <a:endParaRPr lang="en-US" altLang="en-US" dirty="0" smtClean="0"/>
          </a:p>
          <a:p>
            <a:r>
              <a:rPr lang="en-US" altLang="en-US" dirty="0" smtClean="0"/>
              <a:t>The RAQMS analyses include assimilation of real-time Aura MLS stratospheric ozone profiles (above 50mb) and cloud cleared OMI total column ozone as well as Terra and Aqua MODIS aerosol optical depth that uses modeled upper tropospheric RH to filter potential cirrus cloud contamination. Wild fire emissions are based on Terra and Aqua MODIS fire detections. </a:t>
            </a:r>
          </a:p>
          <a:p>
            <a:endParaRPr lang="en-US" dirty="0" smtClean="0"/>
          </a:p>
          <a:p>
            <a:r>
              <a:rPr lang="en-US" dirty="0" smtClean="0"/>
              <a:t>HMS</a:t>
            </a:r>
            <a:endParaRPr lang="en-US" dirty="0"/>
          </a:p>
        </p:txBody>
      </p:sp>
      <p:sp>
        <p:nvSpPr>
          <p:cNvPr id="4" name="Slide Number Placeholder 3"/>
          <p:cNvSpPr>
            <a:spLocks noGrp="1"/>
          </p:cNvSpPr>
          <p:nvPr>
            <p:ph type="sldNum" sz="quarter" idx="10"/>
          </p:nvPr>
        </p:nvSpPr>
        <p:spPr/>
        <p:txBody>
          <a:bodyPr/>
          <a:lstStyle/>
          <a:p>
            <a:pPr>
              <a:defRPr/>
            </a:pPr>
            <a:fld id="{50CD60CB-42D8-4CEF-A809-A9B1981475F6}" type="slidenum">
              <a:rPr lang="en-US" altLang="en-US" smtClean="0"/>
              <a:pPr>
                <a:defRPr/>
              </a:pPr>
              <a:t>8</a:t>
            </a:fld>
            <a:endParaRPr lang="en-US" altLang="en-US"/>
          </a:p>
        </p:txBody>
      </p:sp>
    </p:spTree>
    <p:extLst>
      <p:ext uri="{BB962C8B-B14F-4D97-AF65-F5344CB8AC3E}">
        <p14:creationId xmlns:p14="http://schemas.microsoft.com/office/powerpoint/2010/main" val="3607811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1D177C2-C4C2-4647-A04D-A3040FF69D02}" type="slidenum">
              <a:rPr lang="en-US" altLang="en-US"/>
              <a:pPr eaLnBrk="1" hangingPunct="1">
                <a:spcBef>
                  <a:spcPct val="0"/>
                </a:spcBef>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6 hour forecasts and retain the optimal analysis states</a:t>
            </a:r>
          </a:p>
        </p:txBody>
      </p:sp>
      <p:sp>
        <p:nvSpPr>
          <p:cNvPr id="24580" name="Slide Number Placeholder 3"/>
          <p:cNvSpPr>
            <a:spLocks noGrp="1"/>
          </p:cNvSpPr>
          <p:nvPr>
            <p:ph type="sldNum" sz="quarter" idx="5"/>
          </p:nvPr>
        </p:nvSpPr>
        <p:spPr bwMode="auto">
          <a:noFill/>
          <a:ln>
            <a:miter lim="800000"/>
            <a:headEnd/>
            <a:tailEnd/>
          </a:ln>
        </p:spPr>
        <p:txBody>
          <a:bodyPr/>
          <a:lstStyle/>
          <a:p>
            <a:fld id="{DF071056-1280-498A-AEF9-A3FF7F30D9EE}" type="slidenum">
              <a:rPr lang="en-US" altLang="en-US" smtClean="0"/>
              <a:pPr/>
              <a:t>11</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Content Placeholder 2"/>
          <p:cNvSpPr>
            <a:spLocks noGrp="1"/>
          </p:cNvSpPr>
          <p:nvPr>
            <p:ph idx="13"/>
          </p:nvPr>
        </p:nvSpPr>
        <p:spPr>
          <a:xfrm>
            <a:off x="609600" y="1524000"/>
            <a:ext cx="8229600" cy="4389120"/>
          </a:xfrm>
          <a:prstGeom prst="rect">
            <a:avLst/>
          </a:prstGeom>
        </p:spPr>
        <p:txBody>
          <a:bodyPr/>
          <a:lstStyle>
            <a:lvl1pPr>
              <a:defRPr sz="3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9"/>
          <p:cNvSpPr>
            <a:spLocks noGrp="1"/>
          </p:cNvSpPr>
          <p:nvPr>
            <p:ph type="dt" sz="half" idx="14"/>
          </p:nvPr>
        </p:nvSpPr>
        <p:spPr/>
        <p:txBody>
          <a:bodyPr/>
          <a:lstStyle>
            <a:lvl1pPr>
              <a:defRPr/>
            </a:lvl1pPr>
          </a:lstStyle>
          <a:p>
            <a:pPr>
              <a:defRPr/>
            </a:pPr>
            <a:fld id="{1D979514-14BA-4BD6-BEAD-8FD098C62CEE}" type="datetime1">
              <a:rPr lang="en-US" altLang="en-US"/>
              <a:pPr>
                <a:defRPr/>
              </a:pPr>
              <a:t>10/29/2014</a:t>
            </a:fld>
            <a:endParaRPr lang="en-US" altLang="en-US"/>
          </a:p>
        </p:txBody>
      </p:sp>
      <p:sp>
        <p:nvSpPr>
          <p:cNvPr id="4" name="Footer Placeholder 21"/>
          <p:cNvSpPr>
            <a:spLocks noGrp="1"/>
          </p:cNvSpPr>
          <p:nvPr>
            <p:ph type="ftr" sz="quarter" idx="15"/>
          </p:nvPr>
        </p:nvSpPr>
        <p:spPr/>
        <p:txBody>
          <a:bodyPr/>
          <a:lstStyle>
            <a:lvl1pPr>
              <a:defRPr/>
            </a:lvl1pPr>
          </a:lstStyle>
          <a:p>
            <a:pPr>
              <a:defRPr/>
            </a:pPr>
            <a:r>
              <a:rPr lang="en-US"/>
              <a:t>Air Resources Laboratory</a:t>
            </a:r>
          </a:p>
        </p:txBody>
      </p:sp>
      <p:sp>
        <p:nvSpPr>
          <p:cNvPr id="5" name="Slide Number Placeholder 17"/>
          <p:cNvSpPr>
            <a:spLocks noGrp="1"/>
          </p:cNvSpPr>
          <p:nvPr>
            <p:ph type="sldNum" sz="quarter" idx="16"/>
          </p:nvPr>
        </p:nvSpPr>
        <p:spPr/>
        <p:txBody>
          <a:bodyPr/>
          <a:lstStyle>
            <a:lvl1pPr>
              <a:defRPr/>
            </a:lvl1pPr>
          </a:lstStyle>
          <a:p>
            <a:pPr>
              <a:defRPr/>
            </a:pPr>
            <a:fld id="{2ABCCCEF-410A-4DA2-9067-CD57BAA092E1}"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A85424A9-B678-4167-A3A6-169FC740EB39}" type="datetime1">
              <a:rPr lang="en-US" altLang="en-US"/>
              <a:pPr/>
              <a:t>10/29/2014</a:t>
            </a:fld>
            <a:endParaRPr lang="en-US" altLang="en-US"/>
          </a:p>
        </p:txBody>
      </p:sp>
      <p:sp>
        <p:nvSpPr>
          <p:cNvPr id="7" name="Footer Placeholder 6"/>
          <p:cNvSpPr>
            <a:spLocks noGrp="1"/>
          </p:cNvSpPr>
          <p:nvPr>
            <p:ph type="ftr" sz="quarter" idx="11"/>
          </p:nvPr>
        </p:nvSpPr>
        <p:spPr>
          <a:xfrm>
            <a:off x="3124200" y="6245225"/>
            <a:ext cx="2895600" cy="476250"/>
          </a:xfrm>
        </p:spPr>
        <p:txBody>
          <a:bodyPr wrap="square" numCol="1" anchorCtr="0" compatLnSpc="1">
            <a:prstTxWarp prst="textNoShape">
              <a:avLst/>
            </a:prstTxWarp>
          </a:bodyPr>
          <a:lstStyle>
            <a:lvl1pPr fontAlgn="base">
              <a:spcBef>
                <a:spcPct val="0"/>
              </a:spcBef>
              <a:spcAft>
                <a:spcPct val="0"/>
              </a:spcAft>
              <a:defRPr>
                <a:solidFill>
                  <a:srgbClr val="045C75"/>
                </a:solidFill>
              </a:defRPr>
            </a:lvl1pPr>
          </a:lstStyle>
          <a:p>
            <a:pPr>
              <a:defRPr/>
            </a:pPr>
            <a:r>
              <a:rPr lang="en-US"/>
              <a:t>4th AQAST  Meeting, Sacramento, CA November 29-30 , 2012</a:t>
            </a:r>
            <a:endParaRPr lang="en-US" dirty="0"/>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A5C883B-2515-4A91-82F8-38EAD9012495}" type="slidenum">
              <a:rPr lang="en-US" altLang="en-US"/>
              <a:pPr/>
              <a:t>‹#›</a:t>
            </a:fld>
            <a:endParaRPr lang="en-US" altLang="en-US"/>
          </a:p>
        </p:txBody>
      </p:sp>
    </p:spTree>
    <p:extLst>
      <p:ext uri="{BB962C8B-B14F-4D97-AF65-F5344CB8AC3E}">
        <p14:creationId xmlns:p14="http://schemas.microsoft.com/office/powerpoint/2010/main" val="52720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35480"/>
            <a:ext cx="8229600" cy="438912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9453E337-5626-4A84-9CDC-802E5E6D2F07}" type="datetime1">
              <a:rPr lang="en-US" altLang="en-US"/>
              <a:pPr>
                <a:defRPr/>
              </a:pPr>
              <a:t>10/29/2014</a:t>
            </a:fld>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6" name="Slide Number Placeholder 17"/>
          <p:cNvSpPr>
            <a:spLocks noGrp="1"/>
          </p:cNvSpPr>
          <p:nvPr>
            <p:ph type="sldNum" sz="quarter" idx="12"/>
          </p:nvPr>
        </p:nvSpPr>
        <p:spPr/>
        <p:txBody>
          <a:bodyPr/>
          <a:lstStyle>
            <a:lvl1pPr>
              <a:defRPr/>
            </a:lvl1pPr>
          </a:lstStyle>
          <a:p>
            <a:pPr>
              <a:defRPr/>
            </a:pPr>
            <a:fld id="{645BFF98-D0F3-4FFB-8B71-6EBCC13A54B9}"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3B89608-2EB0-4594-BC9F-C5AF36ADF959}" type="datetime1">
              <a:rPr lang="en-US" altLang="en-US"/>
              <a:pPr>
                <a:defRPr/>
              </a:pPr>
              <a:t>10/29/2014</a:t>
            </a:fld>
            <a:endParaRPr lang="en-US" altLang="en-US"/>
          </a:p>
        </p:txBody>
      </p:sp>
      <p:sp>
        <p:nvSpPr>
          <p:cNvPr id="6"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7" name="Slide Number Placeholder 17"/>
          <p:cNvSpPr>
            <a:spLocks noGrp="1"/>
          </p:cNvSpPr>
          <p:nvPr>
            <p:ph type="sldNum" sz="quarter" idx="12"/>
          </p:nvPr>
        </p:nvSpPr>
        <p:spPr/>
        <p:txBody>
          <a:bodyPr/>
          <a:lstStyle>
            <a:lvl1pPr>
              <a:defRPr/>
            </a:lvl1pPr>
          </a:lstStyle>
          <a:p>
            <a:pPr>
              <a:defRPr/>
            </a:pPr>
            <a:fld id="{3CF4CF4A-EFEE-4A40-AD39-961A3D5BF335}"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2DA3CF2C-C5C5-44A0-9C69-0518C805232A}" type="datetime1">
              <a:rPr lang="en-US" altLang="en-US"/>
              <a:pPr>
                <a:defRPr/>
              </a:pPr>
              <a:t>10/29/2014</a:t>
            </a:fld>
            <a:endParaRPr lang="en-US" altLang="en-US"/>
          </a:p>
        </p:txBody>
      </p:sp>
      <p:sp>
        <p:nvSpPr>
          <p:cNvPr id="8"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9" name="Slide Number Placeholder 17"/>
          <p:cNvSpPr>
            <a:spLocks noGrp="1"/>
          </p:cNvSpPr>
          <p:nvPr>
            <p:ph type="sldNum" sz="quarter" idx="12"/>
          </p:nvPr>
        </p:nvSpPr>
        <p:spPr/>
        <p:txBody>
          <a:bodyPr/>
          <a:lstStyle>
            <a:lvl1pPr>
              <a:defRPr/>
            </a:lvl1pPr>
          </a:lstStyle>
          <a:p>
            <a:pPr>
              <a:defRPr/>
            </a:pPr>
            <a:fld id="{7D9D2A1E-0105-4AA9-865B-54B81F3BE02C}"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AEC4BBC-7AED-4BEA-946E-B35C4A98B2E4}" type="datetime1">
              <a:rPr lang="en-US" altLang="en-US"/>
              <a:pPr>
                <a:defRPr/>
              </a:pPr>
              <a:t>10/29/2014</a:t>
            </a:fld>
            <a:endParaRPr lang="en-US" altLang="en-US"/>
          </a:p>
        </p:txBody>
      </p:sp>
      <p:sp>
        <p:nvSpPr>
          <p:cNvPr id="3"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4" name="Slide Number Placeholder 17"/>
          <p:cNvSpPr>
            <a:spLocks noGrp="1"/>
          </p:cNvSpPr>
          <p:nvPr>
            <p:ph type="sldNum" sz="quarter" idx="12"/>
          </p:nvPr>
        </p:nvSpPr>
        <p:spPr/>
        <p:txBody>
          <a:bodyPr/>
          <a:lstStyle>
            <a:lvl1pPr>
              <a:defRPr/>
            </a:lvl1pPr>
          </a:lstStyle>
          <a:p>
            <a:pPr>
              <a:defRPr/>
            </a:pPr>
            <a:fld id="{071E2B11-94AE-4E81-9F54-7D6448A8B761}"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a:noAutofit/>
          </a:bodyPr>
          <a:lstStyle>
            <a:lvl1pPr algn="l" rtl="0">
              <a:spcBef>
                <a:spcPct val="0"/>
              </a:spcBef>
              <a:buNone/>
              <a:defRPr sz="2600" b="0">
                <a:ln>
                  <a:noFill/>
                </a:ln>
                <a:solidFill>
                  <a:schemeClr val="tx1"/>
                </a:solidFill>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76ECB04-30B6-4208-A001-5AE201226697}" type="datetime1">
              <a:rPr lang="en-US" altLang="en-US"/>
              <a:pPr>
                <a:defRPr/>
              </a:pPr>
              <a:t>10/29/2014</a:t>
            </a:fld>
            <a:endParaRPr lang="en-US" altLang="en-US"/>
          </a:p>
        </p:txBody>
      </p:sp>
      <p:sp>
        <p:nvSpPr>
          <p:cNvPr id="6"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7" name="Slide Number Placeholder 17"/>
          <p:cNvSpPr>
            <a:spLocks noGrp="1"/>
          </p:cNvSpPr>
          <p:nvPr>
            <p:ph type="sldNum" sz="quarter" idx="12"/>
          </p:nvPr>
        </p:nvSpPr>
        <p:spPr/>
        <p:txBody>
          <a:bodyPr/>
          <a:lstStyle>
            <a:lvl1pPr>
              <a:defRPr/>
            </a:lvl1pPr>
          </a:lstStyle>
          <a:p>
            <a:pPr>
              <a:defRPr/>
            </a:pPr>
            <a:fld id="{09B921BA-9818-46FA-A222-7C951243F9B6}"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FFFFFF"/>
              </a:solidFill>
              <a:latin typeface="Calibri" pitchFamily="34" charset="0"/>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a:prstGeom prst="rect">
            <a:avLst/>
          </a:prstGeom>
        </p:spPr>
        <p:txBody>
          <a:bodyPr lIns="45720" rIns="45720" bIns="45720"/>
          <a:lstStyle>
            <a:lvl1pPr algn="l">
              <a:buNone/>
              <a:defRPr sz="2000" b="1">
                <a:solidFill>
                  <a:schemeClr val="tx1"/>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979CD3E-4E0B-4204-8618-294643D1C1F1}" type="datetime1">
              <a:rPr lang="en-US" altLang="en-US"/>
              <a:pPr>
                <a:defRPr/>
              </a:pPr>
              <a:t>10/29/2014</a:t>
            </a:fld>
            <a:endParaRPr lang="en-US" altLang="en-US"/>
          </a:p>
        </p:txBody>
      </p:sp>
      <p:sp>
        <p:nvSpPr>
          <p:cNvPr id="10" name="Footer Placeholder 5"/>
          <p:cNvSpPr>
            <a:spLocks noGrp="1"/>
          </p:cNvSpPr>
          <p:nvPr>
            <p:ph type="ftr" sz="quarter" idx="11"/>
          </p:nvPr>
        </p:nvSpPr>
        <p:spPr/>
        <p:txBody>
          <a:bodyPr/>
          <a:lstStyle>
            <a:lvl1pPr>
              <a:defRPr/>
            </a:lvl1pPr>
          </a:lstStyle>
          <a:p>
            <a:pPr>
              <a:defRPr/>
            </a:pPr>
            <a:r>
              <a:rPr lang="en-US"/>
              <a:t>Air Resources Laboratory</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A153741-E048-4B48-A47C-874D274FEF17}"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935480"/>
            <a:ext cx="8229600" cy="438912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0532F0E-1004-408B-AC87-EC490E890DBA}" type="datetime1">
              <a:rPr lang="en-US" altLang="en-US"/>
              <a:pPr>
                <a:defRPr/>
              </a:pPr>
              <a:t>10/29/2014</a:t>
            </a:fld>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6" name="Slide Number Placeholder 17"/>
          <p:cNvSpPr>
            <a:spLocks noGrp="1"/>
          </p:cNvSpPr>
          <p:nvPr>
            <p:ph type="sldNum" sz="quarter" idx="12"/>
          </p:nvPr>
        </p:nvSpPr>
        <p:spPr/>
        <p:txBody>
          <a:bodyPr/>
          <a:lstStyle>
            <a:lvl1pPr>
              <a:defRPr/>
            </a:lvl1pPr>
          </a:lstStyle>
          <a:p>
            <a:pPr>
              <a:defRPr/>
            </a:pPr>
            <a:fld id="{27347636-ACD3-4915-BFA3-ACDA5F320F5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57AFE16-7272-46B0-8679-085A854819EF}" type="datetime1">
              <a:rPr lang="en-US" altLang="en-US"/>
              <a:pPr>
                <a:defRPr/>
              </a:pPr>
              <a:t>10/29/2014</a:t>
            </a:fld>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6" name="Slide Number Placeholder 17"/>
          <p:cNvSpPr>
            <a:spLocks noGrp="1"/>
          </p:cNvSpPr>
          <p:nvPr>
            <p:ph type="sldNum" sz="quarter" idx="12"/>
          </p:nvPr>
        </p:nvSpPr>
        <p:spPr/>
        <p:txBody>
          <a:bodyPr/>
          <a:lstStyle>
            <a:lvl1pPr>
              <a:defRPr/>
            </a:lvl1pPr>
          </a:lstStyle>
          <a:p>
            <a:pPr>
              <a:defRPr/>
            </a:pPr>
            <a:fld id="{8E02CA39-656F-4EE9-986A-DE6CDC5A4E0C}"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5000"/>
          </a:schemeClr>
        </a:solidFill>
        <a:effectLst/>
      </p:bgPr>
    </p:bg>
    <p:spTree>
      <p:nvGrpSpPr>
        <p:cNvPr id="1" name=""/>
        <p:cNvGrpSpPr/>
        <p:nvPr/>
      </p:nvGrpSpPr>
      <p:grpSpPr>
        <a:xfrm>
          <a:off x="0" y="0"/>
          <a:ext cx="0" cy="0"/>
          <a:chOff x="0" y="0"/>
          <a:chExt cx="0" cy="0"/>
        </a:xfrm>
      </p:grpSpPr>
      <p:sp>
        <p:nvSpPr>
          <p:cNvPr id="1026" name="TextBox 16"/>
          <p:cNvSpPr txBox="1">
            <a:spLocks noChangeArrowheads="1"/>
          </p:cNvSpPr>
          <p:nvPr userDrawn="1"/>
        </p:nvSpPr>
        <p:spPr bwMode="auto">
          <a:xfrm>
            <a:off x="0" y="6488113"/>
            <a:ext cx="9144000" cy="369887"/>
          </a:xfrm>
          <a:prstGeom prst="rect">
            <a:avLst/>
          </a:prstGeom>
          <a:gradFill rotWithShape="1">
            <a:gsLst>
              <a:gs pos="0">
                <a:srgbClr val="90F1F1"/>
              </a:gs>
              <a:gs pos="25000">
                <a:srgbClr val="90F1F1"/>
              </a:gs>
              <a:gs pos="50000">
                <a:srgbClr val="BCF5F5"/>
              </a:gs>
              <a:gs pos="100000">
                <a:srgbClr val="DFF9F9"/>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latin typeface="Calibri" pitchFamily="34" charset="0"/>
            </a:endParaRPr>
          </a:p>
        </p:txBody>
      </p:sp>
      <p:sp>
        <p:nvSpPr>
          <p:cNvPr id="7" name="Freeform 6"/>
          <p:cNvSpPr>
            <a:spLocks/>
          </p:cNvSpPr>
          <p:nvPr/>
        </p:nvSpPr>
        <p:spPr bwMode="auto">
          <a:xfrm>
            <a:off x="-9525" y="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800" b="1">
                <a:solidFill>
                  <a:srgbClr val="045C75"/>
                </a:solidFill>
                <a:latin typeface="Calibri" pitchFamily="34" charset="0"/>
              </a:defRPr>
            </a:lvl1pPr>
          </a:lstStyle>
          <a:p>
            <a:pPr>
              <a:defRPr/>
            </a:pPr>
            <a:fld id="{E32B1ED8-8099-4FE9-B1E7-1471E286B3D1}" type="datetime1">
              <a:rPr lang="en-US" altLang="en-US"/>
              <a:pPr>
                <a:defRPr/>
              </a:pPr>
              <a:t>10/29/2014</a:t>
            </a:fld>
            <a:endParaRPr lang="en-US"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ctr" eaLnBrk="1" fontAlgn="auto" latinLnBrk="0" hangingPunct="1">
              <a:spcBef>
                <a:spcPts val="0"/>
              </a:spcBef>
              <a:spcAft>
                <a:spcPts val="0"/>
              </a:spcAft>
              <a:defRPr kumimoji="0" sz="1200" b="1">
                <a:solidFill>
                  <a:schemeClr val="tx2">
                    <a:shade val="90000"/>
                  </a:schemeClr>
                </a:solidFill>
                <a:latin typeface="+mn-lt"/>
              </a:defRPr>
            </a:lvl1pPr>
          </a:lstStyle>
          <a:p>
            <a:pPr>
              <a:defRPr/>
            </a:pPr>
            <a:r>
              <a:rPr lang="en-US"/>
              <a:t>Air Resources Laboratory</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800" b="1">
                <a:solidFill>
                  <a:srgbClr val="045C75"/>
                </a:solidFill>
                <a:latin typeface="Calibri" pitchFamily="34" charset="0"/>
              </a:defRPr>
            </a:lvl1pPr>
          </a:lstStyle>
          <a:p>
            <a:pPr>
              <a:defRPr/>
            </a:pPr>
            <a:fld id="{8C9218E3-F6C0-4EB6-B6D1-94BF8F9DCA96}" type="slidenum">
              <a:rPr lang="en-US" altLang="en-US"/>
              <a:pPr>
                <a:defRPr/>
              </a:pPr>
              <a:t>‹#›</a:t>
            </a:fld>
            <a:endParaRPr lang="en-US" altLang="en-US"/>
          </a:p>
        </p:txBody>
      </p:sp>
      <p:grpSp>
        <p:nvGrpSpPr>
          <p:cNvPr id="103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latin typeface="Calibri"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latin typeface="Calibri" pitchFamily="34" charset="0"/>
              </a:endParaRPr>
            </a:p>
          </p:txBody>
        </p:sp>
      </p:grpSp>
      <p:pic>
        <p:nvPicPr>
          <p:cNvPr id="1033" name="Picture 7" descr="NOAA"/>
          <p:cNvPicPr>
            <a:picLocks noChangeAspect="1" noChangeArrowheads="1"/>
          </p:cNvPicPr>
          <p:nvPr userDrawn="1"/>
        </p:nvPicPr>
        <p:blipFill>
          <a:blip r:embed="rId12" cstate="print"/>
          <a:srcRect/>
          <a:stretch>
            <a:fillRect/>
          </a:stretch>
        </p:blipFill>
        <p:spPr bwMode="auto">
          <a:xfrm>
            <a:off x="76200" y="76200"/>
            <a:ext cx="762000" cy="762000"/>
          </a:xfrm>
          <a:prstGeom prst="rect">
            <a:avLst/>
          </a:prstGeom>
          <a:noFill/>
          <a:ln w="9525">
            <a:noFill/>
            <a:miter lim="800000"/>
            <a:headEnd/>
            <a:tailEnd/>
          </a:ln>
          <a:effectLst>
            <a:outerShdw dist="45791" dir="2021404" algn="ctr" rotWithShape="0">
              <a:srgbClr val="000066">
                <a:alpha val="50000"/>
              </a:srgbClr>
            </a:outerShdw>
          </a:effectLst>
        </p:spPr>
      </p:pic>
      <p:sp>
        <p:nvSpPr>
          <p:cNvPr id="1034" name="Title Placeholder 8"/>
          <p:cNvSpPr>
            <a:spLocks noGrp="1"/>
          </p:cNvSpPr>
          <p:nvPr>
            <p:ph type="title"/>
          </p:nvPr>
        </p:nvSpPr>
        <p:spPr bwMode="auto">
          <a:xfrm>
            <a:off x="1447800" y="2514600"/>
            <a:ext cx="6019800" cy="8382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7" r:id="rId7"/>
    <p:sldLayoutId id="2147484215" r:id="rId8"/>
    <p:sldLayoutId id="2147484216" r:id="rId9"/>
    <p:sldLayoutId id="2147484218" r:id="rId10"/>
  </p:sldLayoutIdLst>
  <p:hf hdr="0" ftr="0" dt="0"/>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3.vml"/><Relationship Id="rId5" Type="http://schemas.openxmlformats.org/officeDocument/2006/relationships/image" Target="../media/image29.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mailto:Pius.Lee@noaa.gov" TargetMode="External"/><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wmf"/><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5.xml"/><Relationship Id="rId7"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oleObject" Target="../embeddings/Microsoft_Excel_97-2003_Worksheet1.xls"/><Relationship Id="rId4" Type="http://schemas.openxmlformats.org/officeDocument/2006/relationships/image" Target="../media/image17.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oleObject" Target="../embeddings/Microsoft_Excel_97-2003_Worksheet2.xls"/><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cstate="print"/>
          <a:srcRect/>
          <a:stretch>
            <a:fillRect/>
          </a:stretch>
        </p:blipFill>
        <p:spPr bwMode="auto">
          <a:xfrm>
            <a:off x="0" y="0"/>
            <a:ext cx="9144000" cy="990600"/>
          </a:xfrm>
          <a:prstGeom prst="rect">
            <a:avLst/>
          </a:prstGeom>
          <a:noFill/>
          <a:ln w="9525">
            <a:noFill/>
            <a:miter lim="800000"/>
            <a:headEnd/>
            <a:tailEnd/>
          </a:ln>
        </p:spPr>
      </p:pic>
      <p:sp>
        <p:nvSpPr>
          <p:cNvPr id="3075" name="Slide Number Placeholder 2"/>
          <p:cNvSpPr>
            <a:spLocks noGrp="1"/>
          </p:cNvSpPr>
          <p:nvPr>
            <p:ph type="sldNum" sz="quarter" idx="12"/>
          </p:nvPr>
        </p:nvSpPr>
        <p:spPr bwMode="auto">
          <a:xfrm>
            <a:off x="8358188" y="6403975"/>
            <a:ext cx="762000" cy="365125"/>
          </a:xfrm>
          <a:noFill/>
          <a:ln>
            <a:miter lim="800000"/>
            <a:headEnd/>
            <a:tailEnd/>
          </a:ln>
        </p:spPr>
        <p:txBody>
          <a:bodyPr/>
          <a:lstStyle/>
          <a:p>
            <a:fld id="{D99F42D4-E443-4C67-A897-C02EB329BF61}" type="slidenum">
              <a:rPr lang="en-US" altLang="en-US" smtClean="0"/>
              <a:pPr/>
              <a:t>1</a:t>
            </a:fld>
            <a:endParaRPr lang="en-US" altLang="en-US" smtClean="0"/>
          </a:p>
        </p:txBody>
      </p:sp>
      <p:sp>
        <p:nvSpPr>
          <p:cNvPr id="3076" name="TextBox 3"/>
          <p:cNvSpPr txBox="1">
            <a:spLocks noChangeArrowheads="1"/>
          </p:cNvSpPr>
          <p:nvPr/>
        </p:nvSpPr>
        <p:spPr bwMode="auto">
          <a:xfrm>
            <a:off x="1711325" y="1071563"/>
            <a:ext cx="5721350" cy="1077912"/>
          </a:xfrm>
          <a:prstGeom prst="rect">
            <a:avLst/>
          </a:prstGeom>
          <a:noFill/>
          <a:ln w="9525">
            <a:noFill/>
            <a:miter lim="800000"/>
            <a:headEnd/>
            <a:tailEnd/>
          </a:ln>
        </p:spPr>
        <p:txBody>
          <a:bodyPr wrap="none">
            <a:spAutoFit/>
          </a:bodyPr>
          <a:lstStyle/>
          <a:p>
            <a:pPr algn="ctr"/>
            <a:r>
              <a:rPr lang="en-US" altLang="en-US" sz="3600" b="1">
                <a:solidFill>
                  <a:srgbClr val="FFFF00"/>
                </a:solidFill>
              </a:rPr>
              <a:t>Air Quality Reanalysis </a:t>
            </a:r>
          </a:p>
          <a:p>
            <a:pPr algn="ctr"/>
            <a:r>
              <a:rPr lang="en-US" altLang="en-US" sz="2800" b="1">
                <a:solidFill>
                  <a:srgbClr val="FFFF00"/>
                </a:solidFill>
              </a:rPr>
              <a:t>(Translating research to service)</a:t>
            </a:r>
          </a:p>
        </p:txBody>
      </p:sp>
      <p:sp>
        <p:nvSpPr>
          <p:cNvPr id="3077" name="TextBox 2"/>
          <p:cNvSpPr txBox="1">
            <a:spLocks noChangeArrowheads="1"/>
          </p:cNvSpPr>
          <p:nvPr/>
        </p:nvSpPr>
        <p:spPr bwMode="auto">
          <a:xfrm>
            <a:off x="0" y="6556641"/>
            <a:ext cx="2560638" cy="246221"/>
          </a:xfrm>
          <a:prstGeom prst="rect">
            <a:avLst/>
          </a:prstGeom>
          <a:noFill/>
          <a:ln w="9525">
            <a:noFill/>
            <a:miter lim="800000"/>
            <a:headEnd/>
            <a:tailEnd/>
          </a:ln>
        </p:spPr>
        <p:txBody>
          <a:bodyPr wrap="square">
            <a:spAutoFit/>
          </a:bodyPr>
          <a:lstStyle/>
          <a:p>
            <a:r>
              <a:rPr lang="en-US" altLang="en-US" sz="1000" b="1" dirty="0" smtClean="0"/>
              <a:t>13</a:t>
            </a:r>
            <a:r>
              <a:rPr lang="en-US" altLang="en-US" sz="1000" b="1" baseline="30000" dirty="0" smtClean="0"/>
              <a:t>th</a:t>
            </a:r>
            <a:r>
              <a:rPr lang="en-US" altLang="en-US" sz="1000" b="1" dirty="0" smtClean="0"/>
              <a:t> CMAS Oct27-29, 2014, Chapel Hill </a:t>
            </a:r>
            <a:endParaRPr lang="en-US" altLang="en-US" sz="1000" b="1" dirty="0"/>
          </a:p>
        </p:txBody>
      </p:sp>
      <p:sp>
        <p:nvSpPr>
          <p:cNvPr id="3078" name="Rectangle 3"/>
          <p:cNvSpPr txBox="1">
            <a:spLocks noChangeArrowheads="1"/>
          </p:cNvSpPr>
          <p:nvPr/>
        </p:nvSpPr>
        <p:spPr bwMode="auto">
          <a:xfrm>
            <a:off x="0" y="2119313"/>
            <a:ext cx="9144000" cy="4243387"/>
          </a:xfrm>
          <a:prstGeom prst="rect">
            <a:avLst/>
          </a:prstGeom>
          <a:noFill/>
          <a:ln w="9525">
            <a:noFill/>
            <a:miter lim="800000"/>
            <a:headEnd/>
            <a:tailEnd/>
          </a:ln>
        </p:spPr>
        <p:txBody>
          <a:bodyPr/>
          <a:lstStyle/>
          <a:p>
            <a:pPr algn="ctr"/>
            <a:r>
              <a:rPr lang="en-US" altLang="en-US" sz="2400" b="1" dirty="0">
                <a:solidFill>
                  <a:schemeClr val="bg1"/>
                </a:solidFill>
                <a:cs typeface="Arial" charset="0"/>
              </a:rPr>
              <a:t>Pius </a:t>
            </a:r>
            <a:r>
              <a:rPr lang="en-US" altLang="en-US" sz="2400" b="1" dirty="0" smtClean="0">
                <a:solidFill>
                  <a:schemeClr val="bg1"/>
                </a:solidFill>
                <a:cs typeface="Arial" charset="0"/>
              </a:rPr>
              <a:t>Lee</a:t>
            </a:r>
            <a:r>
              <a:rPr lang="en-US" altLang="en-US" sz="2400" b="1" baseline="30000" dirty="0" smtClean="0">
                <a:solidFill>
                  <a:schemeClr val="bg1"/>
                </a:solidFill>
                <a:cs typeface="Arial" charset="0"/>
              </a:rPr>
              <a:t>1</a:t>
            </a:r>
            <a:r>
              <a:rPr lang="en-US" altLang="en-US" sz="2400" b="1" dirty="0" smtClean="0">
                <a:solidFill>
                  <a:schemeClr val="bg1"/>
                </a:solidFill>
                <a:cs typeface="Arial" charset="0"/>
              </a:rPr>
              <a:t>, Greg Carmichael</a:t>
            </a:r>
            <a:r>
              <a:rPr lang="en-US" altLang="en-US" sz="2400" b="1" baseline="30000" dirty="0">
                <a:solidFill>
                  <a:schemeClr val="bg1"/>
                </a:solidFill>
                <a:cs typeface="Arial" charset="0"/>
              </a:rPr>
              <a:t>2</a:t>
            </a:r>
            <a:r>
              <a:rPr lang="en-US" altLang="en-US" sz="2400" b="1" dirty="0" smtClean="0">
                <a:solidFill>
                  <a:schemeClr val="bg1"/>
                </a:solidFill>
              </a:rPr>
              <a:t>, </a:t>
            </a:r>
            <a:r>
              <a:rPr lang="en-US" altLang="en-US" sz="2400" b="1" dirty="0" err="1">
                <a:solidFill>
                  <a:schemeClr val="bg1"/>
                </a:solidFill>
              </a:rPr>
              <a:t>Yongtao</a:t>
            </a:r>
            <a:r>
              <a:rPr lang="en-US" altLang="en-US" sz="2400" b="1" dirty="0">
                <a:solidFill>
                  <a:schemeClr val="bg1"/>
                </a:solidFill>
              </a:rPr>
              <a:t> </a:t>
            </a:r>
            <a:r>
              <a:rPr lang="en-US" altLang="en-US" sz="2400" b="1" dirty="0" smtClean="0">
                <a:solidFill>
                  <a:schemeClr val="bg1"/>
                </a:solidFill>
              </a:rPr>
              <a:t>Hu</a:t>
            </a:r>
            <a:r>
              <a:rPr lang="en-US" altLang="en-US" sz="2400" b="1" baseline="30000" dirty="0" smtClean="0">
                <a:solidFill>
                  <a:schemeClr val="bg1"/>
                </a:solidFill>
              </a:rPr>
              <a:t>3</a:t>
            </a:r>
            <a:r>
              <a:rPr lang="en-US" altLang="en-US" sz="2400" b="1" dirty="0" smtClean="0">
                <a:solidFill>
                  <a:schemeClr val="bg1"/>
                </a:solidFill>
              </a:rPr>
              <a:t>, Edward </a:t>
            </a:r>
            <a:r>
              <a:rPr lang="en-US" altLang="en-US" sz="2400" b="1" dirty="0">
                <a:solidFill>
                  <a:schemeClr val="bg1"/>
                </a:solidFill>
              </a:rPr>
              <a:t>Hyer</a:t>
            </a:r>
            <a:r>
              <a:rPr lang="en-US" altLang="en-US" sz="2400" b="1" baseline="30000" dirty="0">
                <a:solidFill>
                  <a:schemeClr val="bg1"/>
                </a:solidFill>
              </a:rPr>
              <a:t>4</a:t>
            </a:r>
            <a:r>
              <a:rPr lang="en-US" altLang="en-US" sz="2400" b="1" dirty="0" smtClean="0">
                <a:solidFill>
                  <a:schemeClr val="bg1"/>
                </a:solidFill>
              </a:rPr>
              <a:t>, </a:t>
            </a:r>
            <a:r>
              <a:rPr lang="en-US" altLang="en-US" sz="2400" b="1" dirty="0">
                <a:solidFill>
                  <a:schemeClr val="bg1"/>
                </a:solidFill>
              </a:rPr>
              <a:t>Yang </a:t>
            </a:r>
            <a:r>
              <a:rPr lang="en-US" altLang="en-US" sz="2400" b="1" dirty="0" smtClean="0">
                <a:solidFill>
                  <a:schemeClr val="bg1"/>
                </a:solidFill>
              </a:rPr>
              <a:t>Liu</a:t>
            </a:r>
            <a:r>
              <a:rPr lang="en-US" altLang="en-US" sz="2400" b="1" baseline="30000" dirty="0" smtClean="0">
                <a:solidFill>
                  <a:schemeClr val="bg1"/>
                </a:solidFill>
              </a:rPr>
              <a:t>5</a:t>
            </a:r>
            <a:r>
              <a:rPr lang="en-US" altLang="en-US" sz="2400" b="1" dirty="0" smtClean="0">
                <a:solidFill>
                  <a:schemeClr val="bg1"/>
                </a:solidFill>
                <a:cs typeface="Arial" charset="0"/>
              </a:rPr>
              <a:t>, </a:t>
            </a:r>
            <a:r>
              <a:rPr lang="en-US" altLang="en-US" sz="2400" b="1" dirty="0">
                <a:solidFill>
                  <a:schemeClr val="bg1"/>
                </a:solidFill>
              </a:rPr>
              <a:t>Dick </a:t>
            </a:r>
            <a:r>
              <a:rPr lang="en-US" altLang="en-US" sz="2400" b="1" dirty="0" smtClean="0">
                <a:solidFill>
                  <a:schemeClr val="bg1"/>
                </a:solidFill>
              </a:rPr>
              <a:t>McNider</a:t>
            </a:r>
            <a:r>
              <a:rPr lang="en-US" altLang="en-US" sz="2400" b="1" baseline="30000" dirty="0" smtClean="0">
                <a:solidFill>
                  <a:schemeClr val="bg1"/>
                </a:solidFill>
              </a:rPr>
              <a:t>6</a:t>
            </a:r>
            <a:r>
              <a:rPr lang="en-US" altLang="en-US" sz="2400" b="1" dirty="0" smtClean="0">
                <a:solidFill>
                  <a:schemeClr val="bg1"/>
                </a:solidFill>
              </a:rPr>
              <a:t>, </a:t>
            </a:r>
            <a:r>
              <a:rPr lang="en-US" altLang="en-US" sz="2400" b="1" dirty="0">
                <a:solidFill>
                  <a:schemeClr val="bg1"/>
                </a:solidFill>
              </a:rPr>
              <a:t>Brad </a:t>
            </a:r>
            <a:r>
              <a:rPr lang="en-US" altLang="en-US" sz="2400" b="1" dirty="0" smtClean="0">
                <a:solidFill>
                  <a:schemeClr val="bg1"/>
                </a:solidFill>
              </a:rPr>
              <a:t>Pierce</a:t>
            </a:r>
            <a:r>
              <a:rPr lang="en-US" altLang="en-US" sz="2400" b="1" baseline="30000" dirty="0" smtClean="0">
                <a:solidFill>
                  <a:schemeClr val="bg1"/>
                </a:solidFill>
              </a:rPr>
              <a:t>7 </a:t>
            </a:r>
            <a:r>
              <a:rPr lang="en-US" altLang="en-US" sz="2400" b="1" dirty="0">
                <a:solidFill>
                  <a:schemeClr val="bg1"/>
                </a:solidFill>
                <a:cs typeface="Arial" charset="0"/>
              </a:rPr>
              <a:t>,</a:t>
            </a:r>
            <a:r>
              <a:rPr lang="en-US" altLang="en-US" sz="2400" b="1" dirty="0">
                <a:solidFill>
                  <a:schemeClr val="bg1"/>
                </a:solidFill>
              </a:rPr>
              <a:t> </a:t>
            </a:r>
            <a:r>
              <a:rPr lang="en-US" altLang="en-US" sz="2400" b="1" dirty="0" err="1">
                <a:solidFill>
                  <a:schemeClr val="bg1"/>
                </a:solidFill>
              </a:rPr>
              <a:t>Arastoo</a:t>
            </a:r>
            <a:r>
              <a:rPr lang="en-US" altLang="en-US" sz="2400" b="1" dirty="0">
                <a:solidFill>
                  <a:schemeClr val="bg1"/>
                </a:solidFill>
              </a:rPr>
              <a:t> Pour </a:t>
            </a:r>
            <a:r>
              <a:rPr lang="en-US" altLang="en-US" sz="2400" b="1" dirty="0" smtClean="0">
                <a:solidFill>
                  <a:schemeClr val="bg1"/>
                </a:solidFill>
              </a:rPr>
              <a:t>Biazar</a:t>
            </a:r>
            <a:r>
              <a:rPr lang="en-US" altLang="en-US" sz="2400" b="1" baseline="30000" dirty="0" smtClean="0">
                <a:solidFill>
                  <a:schemeClr val="bg1"/>
                </a:solidFill>
              </a:rPr>
              <a:t>6</a:t>
            </a:r>
            <a:r>
              <a:rPr lang="en-US" altLang="en-US" sz="2400" b="1" dirty="0" smtClean="0">
                <a:solidFill>
                  <a:schemeClr val="bg1"/>
                </a:solidFill>
              </a:rPr>
              <a:t>,                </a:t>
            </a:r>
            <a:r>
              <a:rPr lang="en-US" altLang="en-US" sz="2400" b="1" dirty="0">
                <a:solidFill>
                  <a:schemeClr val="bg1"/>
                </a:solidFill>
              </a:rPr>
              <a:t>Ted </a:t>
            </a:r>
            <a:r>
              <a:rPr lang="en-US" altLang="en-US" sz="2400" b="1" dirty="0" smtClean="0">
                <a:solidFill>
                  <a:schemeClr val="bg1"/>
                </a:solidFill>
              </a:rPr>
              <a:t>Russell</a:t>
            </a:r>
            <a:r>
              <a:rPr lang="en-US" altLang="en-US" sz="2400" b="1" baseline="30000" dirty="0" smtClean="0">
                <a:solidFill>
                  <a:schemeClr val="bg1"/>
                </a:solidFill>
              </a:rPr>
              <a:t>3</a:t>
            </a:r>
            <a:r>
              <a:rPr lang="en-US" altLang="en-US" sz="2400" b="1" dirty="0" smtClean="0">
                <a:solidFill>
                  <a:schemeClr val="bg1"/>
                </a:solidFill>
              </a:rPr>
              <a:t>, Scott Spak</a:t>
            </a:r>
            <a:r>
              <a:rPr lang="en-US" altLang="en-US" sz="2400" b="1" baseline="30000" dirty="0" smtClean="0">
                <a:solidFill>
                  <a:schemeClr val="bg1"/>
                </a:solidFill>
                <a:cs typeface="Arial" charset="0"/>
              </a:rPr>
              <a:t>2</a:t>
            </a:r>
            <a:r>
              <a:rPr lang="en-US" altLang="en-US" sz="2400" b="1" dirty="0" smtClean="0">
                <a:solidFill>
                  <a:schemeClr val="bg1"/>
                </a:solidFill>
              </a:rPr>
              <a:t>, </a:t>
            </a:r>
            <a:r>
              <a:rPr lang="en-US" altLang="en-US" sz="2400" b="1" dirty="0" err="1" smtClean="0">
                <a:solidFill>
                  <a:schemeClr val="bg1"/>
                </a:solidFill>
              </a:rPr>
              <a:t>Youhua</a:t>
            </a:r>
            <a:r>
              <a:rPr lang="en-US" altLang="en-US" sz="2400" b="1" dirty="0" smtClean="0">
                <a:solidFill>
                  <a:schemeClr val="bg1"/>
                </a:solidFill>
              </a:rPr>
              <a:t> Tang</a:t>
            </a:r>
            <a:r>
              <a:rPr lang="en-US" altLang="en-US" sz="2400" b="1" baseline="30000" dirty="0" smtClean="0">
                <a:solidFill>
                  <a:schemeClr val="bg1"/>
                </a:solidFill>
                <a:cs typeface="Arial" charset="0"/>
              </a:rPr>
              <a:t>1,8</a:t>
            </a:r>
            <a:r>
              <a:rPr lang="en-US" altLang="en-US" sz="2400" b="1" dirty="0" smtClean="0">
                <a:solidFill>
                  <a:schemeClr val="bg1"/>
                </a:solidFill>
              </a:rPr>
              <a:t>, </a:t>
            </a:r>
            <a:r>
              <a:rPr lang="en-US" altLang="en-US" sz="2400" b="1" dirty="0" err="1" smtClean="0">
                <a:solidFill>
                  <a:schemeClr val="bg1"/>
                </a:solidFill>
              </a:rPr>
              <a:t>Hyuncheol</a:t>
            </a:r>
            <a:r>
              <a:rPr lang="en-US" altLang="en-US" sz="2400" b="1" dirty="0" smtClean="0">
                <a:solidFill>
                  <a:schemeClr val="bg1"/>
                </a:solidFill>
              </a:rPr>
              <a:t> Kim</a:t>
            </a:r>
            <a:r>
              <a:rPr lang="en-US" altLang="en-US" sz="2400" b="1" baseline="30000" dirty="0">
                <a:solidFill>
                  <a:schemeClr val="bg1"/>
                </a:solidFill>
                <a:cs typeface="Arial" charset="0"/>
              </a:rPr>
              <a:t>1,8</a:t>
            </a:r>
            <a:r>
              <a:rPr lang="en-US" altLang="en-US" sz="2400" b="1" dirty="0" smtClean="0">
                <a:solidFill>
                  <a:schemeClr val="bg1"/>
                </a:solidFill>
              </a:rPr>
              <a:t>, </a:t>
            </a:r>
          </a:p>
          <a:p>
            <a:pPr algn="ctr"/>
            <a:r>
              <a:rPr lang="en-US" altLang="en-US" sz="2400" b="1" dirty="0" smtClean="0">
                <a:solidFill>
                  <a:schemeClr val="bg1"/>
                </a:solidFill>
              </a:rPr>
              <a:t>Li Pan</a:t>
            </a:r>
            <a:r>
              <a:rPr lang="en-US" altLang="en-US" sz="2400" b="1" baseline="30000" dirty="0">
                <a:solidFill>
                  <a:schemeClr val="bg1"/>
                </a:solidFill>
                <a:cs typeface="Arial" charset="0"/>
              </a:rPr>
              <a:t>1,8</a:t>
            </a:r>
            <a:r>
              <a:rPr lang="en-US" altLang="en-US" sz="2400" b="1" dirty="0" smtClean="0">
                <a:solidFill>
                  <a:schemeClr val="bg1"/>
                </a:solidFill>
              </a:rPr>
              <a:t>, </a:t>
            </a:r>
            <a:r>
              <a:rPr lang="en-US" altLang="en-US" sz="2400" b="1" dirty="0" err="1" smtClean="0">
                <a:solidFill>
                  <a:schemeClr val="bg1"/>
                </a:solidFill>
              </a:rPr>
              <a:t>Weiwei</a:t>
            </a:r>
            <a:r>
              <a:rPr lang="en-US" altLang="en-US" sz="2400" b="1" dirty="0" smtClean="0">
                <a:solidFill>
                  <a:schemeClr val="bg1"/>
                </a:solidFill>
              </a:rPr>
              <a:t> Chen</a:t>
            </a:r>
            <a:r>
              <a:rPr lang="en-US" altLang="en-US" sz="2400" b="1" baseline="30000" dirty="0" smtClean="0">
                <a:solidFill>
                  <a:schemeClr val="bg1"/>
                </a:solidFill>
                <a:cs typeface="Arial" charset="0"/>
              </a:rPr>
              <a:t>1,9</a:t>
            </a:r>
            <a:r>
              <a:rPr lang="en-US" altLang="en-US" sz="2400" b="1" dirty="0" smtClean="0">
                <a:solidFill>
                  <a:schemeClr val="bg1"/>
                </a:solidFill>
              </a:rPr>
              <a:t> and Daniel Tong</a:t>
            </a:r>
            <a:r>
              <a:rPr lang="en-US" altLang="en-US" sz="2400" b="1" baseline="30000" dirty="0">
                <a:solidFill>
                  <a:schemeClr val="bg1"/>
                </a:solidFill>
                <a:cs typeface="Arial" charset="0"/>
              </a:rPr>
              <a:t>1,8</a:t>
            </a:r>
            <a:r>
              <a:rPr lang="en-US" altLang="en-US" sz="2400" b="1" dirty="0" smtClean="0">
                <a:solidFill>
                  <a:schemeClr val="bg1"/>
                </a:solidFill>
              </a:rPr>
              <a:t> </a:t>
            </a:r>
            <a:endParaRPr lang="en-US" altLang="en-US" sz="2400" b="1" baseline="30000" dirty="0">
              <a:solidFill>
                <a:schemeClr val="bg1"/>
              </a:solidFill>
              <a:cs typeface="Arial" charset="0"/>
            </a:endParaRPr>
          </a:p>
          <a:p>
            <a:pPr algn="ctr"/>
            <a:endParaRPr lang="en-US" altLang="en-US" sz="400" dirty="0">
              <a:solidFill>
                <a:schemeClr val="bg1"/>
              </a:solidFill>
              <a:latin typeface="Times New Roman" pitchFamily="18" charset="0"/>
              <a:cs typeface="Times New Roman" pitchFamily="18" charset="0"/>
            </a:endParaRPr>
          </a:p>
          <a:p>
            <a:pPr algn="ctr"/>
            <a:r>
              <a:rPr lang="en-US" altLang="en-US" sz="1600" b="1" baseline="30000" dirty="0" smtClean="0">
                <a:solidFill>
                  <a:schemeClr val="bg1"/>
                </a:solidFill>
              </a:rPr>
              <a:t>1</a:t>
            </a:r>
            <a:r>
              <a:rPr lang="en-US" altLang="en-US" sz="1600" b="1" dirty="0" smtClean="0">
                <a:solidFill>
                  <a:schemeClr val="bg1"/>
                </a:solidFill>
              </a:rPr>
              <a:t>Air </a:t>
            </a:r>
            <a:r>
              <a:rPr lang="en-US" altLang="en-US" sz="1600" b="1" dirty="0">
                <a:solidFill>
                  <a:schemeClr val="bg1"/>
                </a:solidFill>
              </a:rPr>
              <a:t>Resources Lab., NOAA Center for Weather and Climate Prediction, College Park, MD</a:t>
            </a:r>
          </a:p>
          <a:p>
            <a:pPr algn="ctr"/>
            <a:r>
              <a:rPr lang="en-US" altLang="en-US" sz="1600" b="1" baseline="30000" dirty="0" smtClean="0">
                <a:solidFill>
                  <a:schemeClr val="bg1"/>
                </a:solidFill>
                <a:latin typeface="Times New Roman" pitchFamily="18" charset="0"/>
                <a:cs typeface="Times New Roman" pitchFamily="18" charset="0"/>
              </a:rPr>
              <a:t> </a:t>
            </a:r>
            <a:r>
              <a:rPr lang="en-US" altLang="en-US" sz="1600" b="1" baseline="30000" dirty="0" smtClean="0">
                <a:solidFill>
                  <a:schemeClr val="bg1"/>
                </a:solidFill>
              </a:rPr>
              <a:t>2</a:t>
            </a:r>
            <a:r>
              <a:rPr lang="en-US" altLang="en-US" sz="1600" b="1" dirty="0" smtClean="0">
                <a:solidFill>
                  <a:schemeClr val="bg1"/>
                </a:solidFill>
              </a:rPr>
              <a:t>College </a:t>
            </a:r>
            <a:r>
              <a:rPr lang="en-US" altLang="en-US" sz="1600" b="1" dirty="0">
                <a:solidFill>
                  <a:schemeClr val="bg1"/>
                </a:solidFill>
              </a:rPr>
              <a:t>of Engineering, University of Iowa, Iowa City, </a:t>
            </a:r>
            <a:r>
              <a:rPr lang="en-US" altLang="en-US" sz="1600" b="1" dirty="0" smtClean="0">
                <a:solidFill>
                  <a:schemeClr val="bg1"/>
                </a:solidFill>
              </a:rPr>
              <a:t>IA</a:t>
            </a:r>
          </a:p>
          <a:p>
            <a:pPr algn="ctr"/>
            <a:r>
              <a:rPr lang="en-US" altLang="en-US" sz="1600" b="1" baseline="30000" dirty="0">
                <a:solidFill>
                  <a:schemeClr val="bg1"/>
                </a:solidFill>
              </a:rPr>
              <a:t>3</a:t>
            </a:r>
            <a:r>
              <a:rPr lang="en-US" altLang="en-US" sz="1600" b="1" dirty="0">
                <a:solidFill>
                  <a:schemeClr val="bg1"/>
                </a:solidFill>
              </a:rPr>
              <a:t>School of Civil and Environmental Engr., Georgia Institute of Technology, Atlanta, GA</a:t>
            </a:r>
          </a:p>
          <a:p>
            <a:pPr algn="ctr"/>
            <a:r>
              <a:rPr lang="en-US" altLang="en-US" sz="1600" b="1" baseline="30000" dirty="0">
                <a:solidFill>
                  <a:schemeClr val="bg1"/>
                </a:solidFill>
              </a:rPr>
              <a:t>4</a:t>
            </a:r>
            <a:r>
              <a:rPr lang="en-US" altLang="en-US" sz="1600" b="1" dirty="0">
                <a:solidFill>
                  <a:schemeClr val="bg1"/>
                </a:solidFill>
              </a:rPr>
              <a:t>Naval Research Laboratory, Monterey, CA</a:t>
            </a:r>
          </a:p>
          <a:p>
            <a:pPr algn="ctr"/>
            <a:r>
              <a:rPr lang="en-US" altLang="en-US" sz="1600" b="1" baseline="30000" dirty="0" smtClean="0">
                <a:solidFill>
                  <a:schemeClr val="bg1"/>
                </a:solidFill>
              </a:rPr>
              <a:t>5</a:t>
            </a:r>
            <a:r>
              <a:rPr lang="en-US" altLang="en-US" sz="1600" b="1" dirty="0" smtClean="0">
                <a:solidFill>
                  <a:schemeClr val="bg1"/>
                </a:solidFill>
              </a:rPr>
              <a:t>Department </a:t>
            </a:r>
            <a:r>
              <a:rPr lang="en-US" altLang="en-US" sz="1600" b="1" dirty="0">
                <a:solidFill>
                  <a:schemeClr val="bg1"/>
                </a:solidFill>
              </a:rPr>
              <a:t>of Environmental Health, Emory University, Atlanta, GA</a:t>
            </a:r>
            <a:endParaRPr lang="en-US" altLang="en-US" sz="1600" b="1" dirty="0">
              <a:solidFill>
                <a:schemeClr val="bg1"/>
              </a:solidFill>
              <a:latin typeface="Times New Roman" pitchFamily="18" charset="0"/>
              <a:cs typeface="Times New Roman" pitchFamily="18" charset="0"/>
            </a:endParaRPr>
          </a:p>
          <a:p>
            <a:pPr algn="ctr"/>
            <a:r>
              <a:rPr lang="en-US" altLang="en-US" sz="1600" b="1" baseline="30000" dirty="0" smtClean="0">
                <a:solidFill>
                  <a:schemeClr val="bg1"/>
                </a:solidFill>
              </a:rPr>
              <a:t>6</a:t>
            </a:r>
            <a:r>
              <a:rPr lang="en-US" altLang="en-US" sz="1600" b="1" dirty="0" smtClean="0">
                <a:solidFill>
                  <a:schemeClr val="bg1"/>
                </a:solidFill>
              </a:rPr>
              <a:t>Department </a:t>
            </a:r>
            <a:r>
              <a:rPr lang="en-US" altLang="en-US" sz="1600" b="1" dirty="0">
                <a:solidFill>
                  <a:schemeClr val="bg1"/>
                </a:solidFill>
              </a:rPr>
              <a:t>of Atmospheric Science, University Alabama, Huntsville AL</a:t>
            </a:r>
          </a:p>
          <a:p>
            <a:pPr algn="ctr"/>
            <a:r>
              <a:rPr lang="en-US" altLang="en-US" sz="1600" b="1" baseline="30000" dirty="0" smtClean="0">
                <a:solidFill>
                  <a:schemeClr val="bg1"/>
                </a:solidFill>
              </a:rPr>
              <a:t>7</a:t>
            </a:r>
            <a:r>
              <a:rPr lang="en-US" altLang="en-US" sz="1600" b="1" dirty="0" smtClean="0">
                <a:solidFill>
                  <a:schemeClr val="bg1"/>
                </a:solidFill>
              </a:rPr>
              <a:t>National </a:t>
            </a:r>
            <a:r>
              <a:rPr lang="en-US" altLang="en-US" sz="1600" b="1" dirty="0">
                <a:solidFill>
                  <a:schemeClr val="bg1"/>
                </a:solidFill>
              </a:rPr>
              <a:t>Environmental Satellite and Information Service (NESDIS), Madison, </a:t>
            </a:r>
            <a:r>
              <a:rPr lang="en-US" altLang="en-US" sz="1600" b="1" dirty="0" smtClean="0">
                <a:solidFill>
                  <a:schemeClr val="bg1"/>
                </a:solidFill>
              </a:rPr>
              <a:t>WI</a:t>
            </a:r>
            <a:endParaRPr lang="en-US" altLang="en-US" sz="1600" b="1" dirty="0">
              <a:solidFill>
                <a:schemeClr val="bg1"/>
              </a:solidFill>
            </a:endParaRPr>
          </a:p>
          <a:p>
            <a:pPr algn="ctr"/>
            <a:r>
              <a:rPr lang="en-US" altLang="en-US" sz="1600" b="1" baseline="30000" dirty="0">
                <a:solidFill>
                  <a:schemeClr val="bg1"/>
                </a:solidFill>
                <a:latin typeface="Times New Roman" pitchFamily="18" charset="0"/>
                <a:cs typeface="Times New Roman" pitchFamily="18" charset="0"/>
              </a:rPr>
              <a:t> </a:t>
            </a:r>
            <a:r>
              <a:rPr lang="en-US" altLang="en-US" sz="1600" b="1" baseline="30000" dirty="0" smtClean="0">
                <a:solidFill>
                  <a:schemeClr val="bg1"/>
                </a:solidFill>
              </a:rPr>
              <a:t>8</a:t>
            </a:r>
            <a:r>
              <a:rPr lang="en-US" altLang="en-US" sz="1600" b="1" dirty="0" smtClean="0">
                <a:solidFill>
                  <a:schemeClr val="bg1"/>
                </a:solidFill>
              </a:rPr>
              <a:t>Cooperative Institute for Climate and Satellite, University of Maryland College Park, MD</a:t>
            </a:r>
          </a:p>
          <a:p>
            <a:pPr algn="ctr"/>
            <a:r>
              <a:rPr lang="en-US" altLang="en-US" sz="1600" b="1" baseline="30000" dirty="0" smtClean="0">
                <a:solidFill>
                  <a:schemeClr val="bg1"/>
                </a:solidFill>
              </a:rPr>
              <a:t>9</a:t>
            </a:r>
            <a:r>
              <a:rPr lang="en-US" sz="1600" b="1" dirty="0" smtClean="0">
                <a:solidFill>
                  <a:schemeClr val="bg1"/>
                </a:solidFill>
              </a:rPr>
              <a:t>Northeast </a:t>
            </a:r>
            <a:r>
              <a:rPr lang="en-US" sz="1600" b="1" dirty="0">
                <a:solidFill>
                  <a:schemeClr val="bg1"/>
                </a:solidFill>
              </a:rPr>
              <a:t>Institute of Geography and </a:t>
            </a:r>
            <a:r>
              <a:rPr lang="en-US" sz="1600" b="1" dirty="0" err="1" smtClean="0">
                <a:solidFill>
                  <a:schemeClr val="bg1"/>
                </a:solidFill>
              </a:rPr>
              <a:t>Agroecology</a:t>
            </a:r>
            <a:r>
              <a:rPr lang="en-US" sz="1600" b="1" dirty="0" smtClean="0">
                <a:solidFill>
                  <a:schemeClr val="bg1"/>
                </a:solidFill>
              </a:rPr>
              <a:t>, </a:t>
            </a:r>
            <a:r>
              <a:rPr lang="en-US" sz="1600" b="1" dirty="0">
                <a:solidFill>
                  <a:schemeClr val="bg1"/>
                </a:solidFill>
              </a:rPr>
              <a:t>Chinese Academy of Sciences </a:t>
            </a:r>
            <a:endParaRPr lang="en-US" altLang="en-US" sz="1600" b="1" dirty="0" smtClean="0">
              <a:solidFill>
                <a:schemeClr val="bg1"/>
              </a:solidFill>
            </a:endParaRPr>
          </a:p>
          <a:p>
            <a:pPr algn="ctr"/>
            <a:endParaRPr lang="en-US" altLang="en-US" sz="400" b="1" dirty="0">
              <a:solidFill>
                <a:schemeClr val="bg1"/>
              </a:solidFill>
            </a:endParaRPr>
          </a:p>
          <a:p>
            <a:pPr algn="ctr" eaLnBrk="0" hangingPunct="0"/>
            <a:endParaRPr lang="en-US" altLang="en-US" sz="400" b="1" dirty="0">
              <a:solidFill>
                <a:schemeClr val="bg1"/>
              </a:solidFill>
            </a:endParaRPr>
          </a:p>
        </p:txBody>
      </p:sp>
      <p:grpSp>
        <p:nvGrpSpPr>
          <p:cNvPr id="3079" name="Group 1"/>
          <p:cNvGrpSpPr>
            <a:grpSpLocks/>
          </p:cNvGrpSpPr>
          <p:nvPr/>
        </p:nvGrpSpPr>
        <p:grpSpPr bwMode="auto">
          <a:xfrm>
            <a:off x="2560638" y="5867400"/>
            <a:ext cx="6269037" cy="1046163"/>
            <a:chOff x="2560320" y="5867400"/>
            <a:chExt cx="6269355" cy="1046163"/>
          </a:xfrm>
        </p:grpSpPr>
        <p:grpSp>
          <p:nvGrpSpPr>
            <p:cNvPr id="3080" name="Group 2"/>
            <p:cNvGrpSpPr>
              <a:grpSpLocks/>
            </p:cNvGrpSpPr>
            <p:nvPr/>
          </p:nvGrpSpPr>
          <p:grpSpPr bwMode="auto">
            <a:xfrm>
              <a:off x="3722688" y="5867400"/>
              <a:ext cx="5106987" cy="1046163"/>
              <a:chOff x="3723351" y="5867400"/>
              <a:chExt cx="5105983" cy="1046850"/>
            </a:xfrm>
          </p:grpSpPr>
          <p:grpSp>
            <p:nvGrpSpPr>
              <p:cNvPr id="3082" name="Group 1"/>
              <p:cNvGrpSpPr>
                <a:grpSpLocks/>
              </p:cNvGrpSpPr>
              <p:nvPr/>
            </p:nvGrpSpPr>
            <p:grpSpPr bwMode="auto">
              <a:xfrm>
                <a:off x="6868771" y="5867400"/>
                <a:ext cx="1960563" cy="1046850"/>
                <a:chOff x="7010400" y="5867400"/>
                <a:chExt cx="1960563" cy="1046850"/>
              </a:xfrm>
            </p:grpSpPr>
            <p:pic>
              <p:nvPicPr>
                <p:cNvPr id="3084" name="Picture 8" descr="Aqast_logo.GIF"/>
                <p:cNvPicPr>
                  <a:picLocks noChangeAspect="1"/>
                </p:cNvPicPr>
                <p:nvPr/>
              </p:nvPicPr>
              <p:blipFill>
                <a:blip r:embed="rId4" cstate="print"/>
                <a:srcRect/>
                <a:stretch>
                  <a:fillRect/>
                </a:stretch>
              </p:blipFill>
              <p:spPr bwMode="auto">
                <a:xfrm>
                  <a:off x="7953375" y="5867400"/>
                  <a:ext cx="1017588" cy="990600"/>
                </a:xfrm>
                <a:prstGeom prst="rect">
                  <a:avLst/>
                </a:prstGeom>
                <a:noFill/>
                <a:ln w="9525">
                  <a:noFill/>
                  <a:miter lim="800000"/>
                  <a:headEnd/>
                  <a:tailEnd/>
                </a:ln>
              </p:spPr>
            </p:pic>
            <p:pic>
              <p:nvPicPr>
                <p:cNvPr id="3085" name="Picture 2"/>
                <p:cNvPicPr>
                  <a:picLocks noChangeAspect="1" noChangeArrowheads="1"/>
                </p:cNvPicPr>
                <p:nvPr/>
              </p:nvPicPr>
              <p:blipFill>
                <a:blip r:embed="rId5" cstate="print"/>
                <a:srcRect l="4485" t="10764" r="87846" b="74886"/>
                <a:stretch>
                  <a:fillRect/>
                </a:stretch>
              </p:blipFill>
              <p:spPr bwMode="auto">
                <a:xfrm>
                  <a:off x="7010400" y="5867400"/>
                  <a:ext cx="942975" cy="1046850"/>
                </a:xfrm>
                <a:prstGeom prst="rect">
                  <a:avLst/>
                </a:prstGeom>
                <a:noFill/>
                <a:ln w="9525">
                  <a:noFill/>
                  <a:miter lim="800000"/>
                  <a:headEnd/>
                  <a:tailEnd/>
                </a:ln>
              </p:spPr>
            </p:pic>
          </p:grpSp>
          <p:pic>
            <p:nvPicPr>
              <p:cNvPr id="3083" name="Picture 9"/>
              <p:cNvPicPr>
                <a:picLocks noChangeAspect="1"/>
              </p:cNvPicPr>
              <p:nvPr/>
            </p:nvPicPr>
            <p:blipFill>
              <a:blip r:embed="rId6" cstate="print"/>
              <a:srcRect/>
              <a:stretch>
                <a:fillRect/>
              </a:stretch>
            </p:blipFill>
            <p:spPr bwMode="auto">
              <a:xfrm>
                <a:off x="3723351" y="6290815"/>
                <a:ext cx="3124200" cy="509128"/>
              </a:xfrm>
              <a:prstGeom prst="rect">
                <a:avLst/>
              </a:prstGeom>
              <a:noFill/>
              <a:ln w="9525">
                <a:noFill/>
                <a:miter lim="800000"/>
                <a:headEnd/>
                <a:tailEnd/>
              </a:ln>
            </p:spPr>
          </p:pic>
        </p:grpSp>
        <p:pic>
          <p:nvPicPr>
            <p:cNvPr id="3081" name="Picture 11"/>
            <p:cNvPicPr>
              <a:picLocks noChangeAspect="1"/>
            </p:cNvPicPr>
            <p:nvPr/>
          </p:nvPicPr>
          <p:blipFill>
            <a:blip r:embed="rId7" cstate="print"/>
            <a:srcRect t="18433" b="18163"/>
            <a:stretch>
              <a:fillRect/>
            </a:stretch>
          </p:blipFill>
          <p:spPr bwMode="auto">
            <a:xfrm>
              <a:off x="2560320" y="6200689"/>
              <a:ext cx="1085850" cy="68849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914400" y="685800"/>
            <a:ext cx="5181600" cy="579438"/>
          </a:xfrm>
          <a:solidFill>
            <a:schemeClr val="bg1">
              <a:lumMod val="85000"/>
            </a:schemeClr>
          </a:solidFill>
        </p:spPr>
        <p:txBody>
          <a:bodyPr/>
          <a:lstStyle/>
          <a:p>
            <a:pPr eaLnBrk="1" hangingPunct="1">
              <a:defRPr/>
            </a:pPr>
            <a:r>
              <a:rPr lang="en-US" dirty="0" smtClean="0"/>
              <a:t>Optimal Interpolation (OI)</a:t>
            </a:r>
          </a:p>
        </p:txBody>
      </p:sp>
      <p:sp>
        <p:nvSpPr>
          <p:cNvPr id="9219" name="Rectangle 3"/>
          <p:cNvSpPr>
            <a:spLocks noGrp="1" noChangeArrowheads="1"/>
          </p:cNvSpPr>
          <p:nvPr>
            <p:ph type="body" sz="half" idx="1"/>
          </p:nvPr>
        </p:nvSpPr>
        <p:spPr bwMode="auto">
          <a:xfrm>
            <a:off x="457200" y="1371600"/>
            <a:ext cx="83058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smtClean="0">
                <a:solidFill>
                  <a:schemeClr val="bg1"/>
                </a:solidFill>
              </a:rPr>
              <a:t>OI simplifies the extended </a:t>
            </a:r>
            <a:r>
              <a:rPr lang="en-US" altLang="en-US" sz="2800" dirty="0" err="1" smtClean="0">
                <a:solidFill>
                  <a:schemeClr val="bg1"/>
                </a:solidFill>
              </a:rPr>
              <a:t>Kalman</a:t>
            </a:r>
            <a:r>
              <a:rPr lang="en-US" altLang="en-US" sz="2800" dirty="0" smtClean="0">
                <a:solidFill>
                  <a:schemeClr val="bg1"/>
                </a:solidFill>
              </a:rPr>
              <a:t> filter formulation (Dee et al. </a:t>
            </a:r>
            <a:r>
              <a:rPr lang="en-US" altLang="en-US" sz="2800" i="1" dirty="0" smtClean="0">
                <a:solidFill>
                  <a:schemeClr val="bg1"/>
                </a:solidFill>
              </a:rPr>
              <a:t>Q. J. R. Meteor. Soc</a:t>
            </a:r>
            <a:r>
              <a:rPr lang="en-US" altLang="en-US" sz="2800" dirty="0" smtClean="0">
                <a:solidFill>
                  <a:schemeClr val="bg1"/>
                </a:solidFill>
              </a:rPr>
              <a:t>. 1998) by limiting the analysis problem to a subset of obs.</a:t>
            </a:r>
          </a:p>
          <a:p>
            <a:pPr eaLnBrk="1" hangingPunct="1">
              <a:buFont typeface="Wingdings 2" pitchFamily="18" charset="2"/>
              <a:buNone/>
            </a:pPr>
            <a:endParaRPr lang="en-US" altLang="en-US" sz="2800" dirty="0" smtClean="0">
              <a:solidFill>
                <a:schemeClr val="bg1"/>
              </a:solidFill>
            </a:endParaRPr>
          </a:p>
          <a:p>
            <a:pPr eaLnBrk="1" hangingPunct="1">
              <a:buFont typeface="Wingdings 2" pitchFamily="18" charset="2"/>
              <a:buNone/>
            </a:pPr>
            <a:endParaRPr lang="en-US" altLang="en-US" sz="2800" dirty="0" smtClean="0">
              <a:solidFill>
                <a:schemeClr val="bg1"/>
              </a:solidFill>
            </a:endParaRPr>
          </a:p>
          <a:p>
            <a:pPr eaLnBrk="1" hangingPunct="1"/>
            <a:r>
              <a:rPr lang="en-US" altLang="en-US" sz="2800" dirty="0" err="1" smtClean="0">
                <a:solidFill>
                  <a:schemeClr val="bg1"/>
                </a:solidFill>
              </a:rPr>
              <a:t>Obs</a:t>
            </a:r>
            <a:r>
              <a:rPr lang="en-US" altLang="en-US" sz="2800" dirty="0" smtClean="0">
                <a:solidFill>
                  <a:schemeClr val="bg1"/>
                </a:solidFill>
              </a:rPr>
              <a:t> far away (beyond background error correlation length scale) have no effect  in the analysis.</a:t>
            </a:r>
          </a:p>
          <a:p>
            <a:pPr eaLnBrk="1" hangingPunct="1">
              <a:buFont typeface="Wingdings 2" pitchFamily="18" charset="2"/>
              <a:buNone/>
            </a:pPr>
            <a:endParaRPr lang="en-US" altLang="en-US" sz="300" dirty="0" smtClean="0">
              <a:solidFill>
                <a:schemeClr val="bg1"/>
              </a:solidFill>
            </a:endParaRPr>
          </a:p>
          <a:p>
            <a:pPr eaLnBrk="1" hangingPunct="1"/>
            <a:r>
              <a:rPr lang="en-US" altLang="en-US" sz="2800" dirty="0" smtClean="0">
                <a:solidFill>
                  <a:schemeClr val="bg1"/>
                </a:solidFill>
              </a:rPr>
              <a:t>Injection of </a:t>
            </a:r>
            <a:r>
              <a:rPr lang="en-US" altLang="en-US" sz="2800" dirty="0" err="1" smtClean="0">
                <a:solidFill>
                  <a:schemeClr val="bg1"/>
                </a:solidFill>
              </a:rPr>
              <a:t>Obs</a:t>
            </a:r>
            <a:r>
              <a:rPr lang="en-US" altLang="en-US" sz="2800" dirty="0" smtClean="0">
                <a:solidFill>
                  <a:schemeClr val="bg1"/>
                </a:solidFill>
              </a:rPr>
              <a:t> through OI takes place </a:t>
            </a:r>
            <a:r>
              <a:rPr lang="en-US" altLang="en-US" sz="2800" smtClean="0">
                <a:solidFill>
                  <a:schemeClr val="bg1"/>
                </a:solidFill>
              </a:rPr>
              <a:t>at 1800 </a:t>
            </a:r>
            <a:r>
              <a:rPr lang="en-US" altLang="en-US" sz="2800" dirty="0" smtClean="0">
                <a:solidFill>
                  <a:schemeClr val="bg1"/>
                </a:solidFill>
              </a:rPr>
              <a:t>UTC daily.</a:t>
            </a:r>
          </a:p>
        </p:txBody>
      </p:sp>
      <p:graphicFrame>
        <p:nvGraphicFramePr>
          <p:cNvPr id="9220" name="AutoShape 4"/>
          <p:cNvGraphicFramePr>
            <a:graphicFrameLocks noGrp="1"/>
          </p:cNvGraphicFramePr>
          <p:nvPr>
            <p:ph sz="quarter" idx="2"/>
          </p:nvPr>
        </p:nvGraphicFramePr>
        <p:xfrm>
          <a:off x="5053013" y="2693988"/>
          <a:ext cx="3225800" cy="0"/>
        </p:xfrm>
        <a:graphic>
          <a:graphicData uri="http://schemas.openxmlformats.org/presentationml/2006/ole">
            <mc:AlternateContent xmlns:mc="http://schemas.openxmlformats.org/markup-compatibility/2006">
              <mc:Choice xmlns:v="urn:schemas-microsoft-com:vml" Requires="v">
                <p:oleObj spid="_x0000_s10298" name="Equation" r:id="rId3" imgW="0" imgH="0" progId="Equation.3">
                  <p:embed/>
                </p:oleObj>
              </mc:Choice>
              <mc:Fallback>
                <p:oleObj name="Equation" r:id="rId3" imgW="0" imgH="0" progId="Equation.3">
                  <p:embed/>
                  <p:pic>
                    <p:nvPicPr>
                      <p:cNvPr id="0" name=""/>
                      <p:cNvPicPr>
                        <a:picLocks noGrp="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53013" y="2693988"/>
                        <a:ext cx="3225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1" name="Object 5"/>
          <p:cNvGraphicFramePr>
            <a:graphicFrameLocks noGrp="1" noChangeAspect="1"/>
          </p:cNvGraphicFramePr>
          <p:nvPr>
            <p:ph sz="quarter" idx="3"/>
            <p:extLst>
              <p:ext uri="{D42A27DB-BD31-4B8C-83A1-F6EECF244321}">
                <p14:modId xmlns:p14="http://schemas.microsoft.com/office/powerpoint/2010/main" val="1178291497"/>
              </p:ext>
            </p:extLst>
          </p:nvPr>
        </p:nvGraphicFramePr>
        <p:xfrm>
          <a:off x="1104900" y="2787650"/>
          <a:ext cx="6934200" cy="636588"/>
        </p:xfrm>
        <a:graphic>
          <a:graphicData uri="http://schemas.openxmlformats.org/presentationml/2006/ole">
            <mc:AlternateContent xmlns:mc="http://schemas.openxmlformats.org/markup-compatibility/2006">
              <mc:Choice xmlns:v="urn:schemas-microsoft-com:vml" Requires="v">
                <p:oleObj spid="_x0000_s10299" name="Equation" r:id="rId4" imgW="2489040" imgH="228600" progId="Equation.3">
                  <p:embed/>
                </p:oleObj>
              </mc:Choice>
              <mc:Fallback>
                <p:oleObj name="Equation" r:id="rId4" imgW="2489040" imgH="228600" progId="Equation.3">
                  <p:embed/>
                  <p:pic>
                    <p:nvPicPr>
                      <p:cNvPr id="0" name=""/>
                      <p:cNvPicPr>
                        <a:picLocks noGrp="1" noChangeAspect="1" noChangeArrowheads="1"/>
                      </p:cNvPicPr>
                      <p:nvPr/>
                    </p:nvPicPr>
                    <p:blipFill>
                      <a:blip r:embed="rId5"/>
                      <a:srcRect/>
                      <a:stretch>
                        <a:fillRect/>
                      </a:stretch>
                    </p:blipFill>
                    <p:spPr bwMode="auto">
                      <a:xfrm>
                        <a:off x="1104900" y="2787650"/>
                        <a:ext cx="69342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E1F6A6-3061-43BF-8A30-DA774D866954}" type="slidenum">
              <a:rPr lang="en-US" altLang="en-US">
                <a:solidFill>
                  <a:srgbClr val="045C75"/>
                </a:solidFill>
                <a:latin typeface="Calibri" pitchFamily="34" charset="0"/>
              </a:rPr>
              <a:pPr eaLnBrk="1" hangingPunct="1"/>
              <a:t>10</a:t>
            </a:fld>
            <a:endParaRPr lang="en-US" altLang="en-US">
              <a:solidFill>
                <a:srgbClr val="045C75"/>
              </a:solidFill>
              <a:latin typeface="Calibri" pitchFamily="34" charset="0"/>
            </a:endParaRPr>
          </a:p>
        </p:txBody>
      </p:sp>
      <p:sp>
        <p:nvSpPr>
          <p:cNvPr id="9" name="TextBox 2"/>
          <p:cNvSpPr txBox="1">
            <a:spLocks noChangeArrowheads="1"/>
          </p:cNvSpPr>
          <p:nvPr/>
        </p:nvSpPr>
        <p:spPr bwMode="auto">
          <a:xfrm>
            <a:off x="0" y="6556641"/>
            <a:ext cx="2560638" cy="246221"/>
          </a:xfrm>
          <a:prstGeom prst="rect">
            <a:avLst/>
          </a:prstGeom>
          <a:noFill/>
          <a:ln w="9525">
            <a:noFill/>
            <a:miter lim="800000"/>
            <a:headEnd/>
            <a:tailEnd/>
          </a:ln>
        </p:spPr>
        <p:txBody>
          <a:bodyPr wrap="square">
            <a:spAutoFit/>
          </a:bodyPr>
          <a:lstStyle/>
          <a:p>
            <a:r>
              <a:rPr lang="en-US" altLang="en-US" sz="1000" b="1" dirty="0" smtClean="0"/>
              <a:t>13</a:t>
            </a:r>
            <a:r>
              <a:rPr lang="en-US" altLang="en-US" sz="1000" b="1" baseline="30000" dirty="0" smtClean="0"/>
              <a:t>th</a:t>
            </a:r>
            <a:r>
              <a:rPr lang="en-US" altLang="en-US" sz="1000" b="1" dirty="0" smtClean="0"/>
              <a:t> CMAS Oct27-29, 2014, Chapel Hill </a:t>
            </a:r>
            <a:endParaRPr lang="en-US" altLang="en-US" sz="1000" b="1" dirty="0"/>
          </a:p>
        </p:txBody>
      </p:sp>
    </p:spTree>
    <p:extLst>
      <p:ext uri="{BB962C8B-B14F-4D97-AF65-F5344CB8AC3E}">
        <p14:creationId xmlns:p14="http://schemas.microsoft.com/office/powerpoint/2010/main" val="388474937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066800" y="168322"/>
            <a:ext cx="7768089" cy="1154162"/>
          </a:xfrm>
          <a:prstGeom prst="rect">
            <a:avLst/>
          </a:prstGeom>
          <a:noFill/>
          <a:ln w="12700">
            <a:solidFill>
              <a:schemeClr val="bg1"/>
            </a:solidFill>
            <a:miter lim="800000"/>
            <a:headEnd/>
            <a:tailEnd/>
          </a:ln>
        </p:spPr>
        <p:txBody>
          <a:bodyPr wrap="none">
            <a:spAutoFit/>
          </a:bodyPr>
          <a:lstStyle/>
          <a:p>
            <a:pPr algn="ctr" defTabSz="739775">
              <a:spcBef>
                <a:spcPts val="600"/>
              </a:spcBef>
            </a:pPr>
            <a:r>
              <a:rPr lang="en-US" altLang="en-US" sz="3200" dirty="0">
                <a:solidFill>
                  <a:schemeClr val="bg1"/>
                </a:solidFill>
                <a:cs typeface="Arial" charset="0"/>
              </a:rPr>
              <a:t>MODIS AOD &amp; </a:t>
            </a:r>
            <a:r>
              <a:rPr lang="en-US" altLang="en-US" sz="3200" dirty="0" err="1">
                <a:solidFill>
                  <a:schemeClr val="bg1"/>
                </a:solidFill>
                <a:cs typeface="Arial" charset="0"/>
              </a:rPr>
              <a:t>AIRNow</a:t>
            </a:r>
            <a:r>
              <a:rPr lang="en-US" altLang="en-US" sz="3200" dirty="0">
                <a:solidFill>
                  <a:schemeClr val="bg1"/>
                </a:solidFill>
                <a:cs typeface="Arial" charset="0"/>
              </a:rPr>
              <a:t> PM</a:t>
            </a:r>
            <a:r>
              <a:rPr lang="en-US" altLang="en-US" sz="3200" baseline="-25000" dirty="0">
                <a:solidFill>
                  <a:schemeClr val="bg1"/>
                </a:solidFill>
                <a:cs typeface="Arial" charset="0"/>
              </a:rPr>
              <a:t>2.5</a:t>
            </a:r>
            <a:r>
              <a:rPr lang="en-US" altLang="en-US" sz="3200" dirty="0">
                <a:solidFill>
                  <a:schemeClr val="bg1"/>
                </a:solidFill>
                <a:cs typeface="Arial" charset="0"/>
              </a:rPr>
              <a:t> </a:t>
            </a:r>
            <a:r>
              <a:rPr lang="en-US" altLang="en-US" sz="3200" dirty="0" smtClean="0">
                <a:solidFill>
                  <a:schemeClr val="bg1"/>
                </a:solidFill>
                <a:cs typeface="Arial" charset="0"/>
              </a:rPr>
              <a:t>assimilated</a:t>
            </a:r>
          </a:p>
          <a:p>
            <a:pPr algn="ctr" defTabSz="739775">
              <a:spcBef>
                <a:spcPts val="600"/>
              </a:spcBef>
            </a:pPr>
            <a:r>
              <a:rPr lang="en-US" altLang="en-US" sz="3200" dirty="0" smtClean="0">
                <a:solidFill>
                  <a:schemeClr val="bg1"/>
                </a:solidFill>
                <a:cs typeface="Arial" charset="0"/>
              </a:rPr>
              <a:t>For initial condition adjustment</a:t>
            </a:r>
            <a:endParaRPr lang="en-US" altLang="en-US" sz="3200" dirty="0">
              <a:solidFill>
                <a:schemeClr val="bg1"/>
              </a:solidFill>
              <a:cs typeface="Arial" charset="0"/>
            </a:endParaRPr>
          </a:p>
        </p:txBody>
      </p:sp>
      <p:sp>
        <p:nvSpPr>
          <p:cNvPr id="5133" name="Slide Number Placeholder 1"/>
          <p:cNvSpPr>
            <a:spLocks noGrp="1"/>
          </p:cNvSpPr>
          <p:nvPr>
            <p:ph type="sldNum" sz="quarter" idx="12"/>
          </p:nvPr>
        </p:nvSpPr>
        <p:spPr bwMode="auto">
          <a:xfrm>
            <a:off x="8728075" y="6486525"/>
            <a:ext cx="304800" cy="365125"/>
          </a:xfrm>
          <a:noFill/>
          <a:ln>
            <a:miter lim="800000"/>
            <a:headEnd/>
            <a:tailEnd/>
          </a:ln>
        </p:spPr>
        <p:txBody>
          <a:bodyPr/>
          <a:lstStyle/>
          <a:p>
            <a:pPr algn="l"/>
            <a:fld id="{46732BC8-0B92-42F8-91EE-B09219F441D7}" type="slidenum">
              <a:rPr lang="en-US" altLang="en-US" sz="1400" smtClean="0">
                <a:latin typeface="Arial Black" pitchFamily="34" charset="0"/>
              </a:rPr>
              <a:pPr algn="l"/>
              <a:t>11</a:t>
            </a:fld>
            <a:endParaRPr lang="en-US" altLang="en-US" sz="1400" smtClean="0">
              <a:latin typeface="Arial Black" pitchFamily="34" charset="0"/>
            </a:endParaRPr>
          </a:p>
        </p:txBody>
      </p:sp>
      <p:grpSp>
        <p:nvGrpSpPr>
          <p:cNvPr id="57" name="Group 56"/>
          <p:cNvGrpSpPr/>
          <p:nvPr/>
        </p:nvGrpSpPr>
        <p:grpSpPr>
          <a:xfrm>
            <a:off x="1219200" y="1676400"/>
            <a:ext cx="6705600" cy="4724400"/>
            <a:chOff x="1219200" y="1676400"/>
            <a:chExt cx="6705600" cy="4724400"/>
          </a:xfrm>
        </p:grpSpPr>
        <p:cxnSp>
          <p:nvCxnSpPr>
            <p:cNvPr id="58" name="Straight Connector 57"/>
            <p:cNvCxnSpPr/>
            <p:nvPr/>
          </p:nvCxnSpPr>
          <p:spPr>
            <a:xfrm>
              <a:off x="1219200" y="3124200"/>
              <a:ext cx="670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393371" y="3124200"/>
              <a:ext cx="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993571" y="3124200"/>
              <a:ext cx="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567912" y="3135086"/>
              <a:ext cx="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410944" y="3135086"/>
              <a:ext cx="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371600" y="4648200"/>
              <a:ext cx="582211" cy="369332"/>
            </a:xfrm>
            <a:prstGeom prst="rect">
              <a:avLst/>
            </a:prstGeom>
            <a:noFill/>
          </p:spPr>
          <p:txBody>
            <a:bodyPr wrap="none" rtlCol="0">
              <a:spAutoFit/>
            </a:bodyPr>
            <a:lstStyle/>
            <a:p>
              <a:r>
                <a:rPr lang="en-US" b="1" dirty="0" smtClean="0">
                  <a:solidFill>
                    <a:schemeClr val="bg1"/>
                  </a:solidFill>
                </a:rPr>
                <a:t>00Z</a:t>
              </a:r>
              <a:endParaRPr lang="en-US" b="1" dirty="0">
                <a:solidFill>
                  <a:schemeClr val="bg1"/>
                </a:solidFill>
              </a:endParaRPr>
            </a:p>
          </p:txBody>
        </p:sp>
        <p:sp>
          <p:nvSpPr>
            <p:cNvPr id="64" name="TextBox 63"/>
            <p:cNvSpPr txBox="1"/>
            <p:nvPr/>
          </p:nvSpPr>
          <p:spPr>
            <a:xfrm>
              <a:off x="2707144" y="4680857"/>
              <a:ext cx="582211" cy="369332"/>
            </a:xfrm>
            <a:prstGeom prst="rect">
              <a:avLst/>
            </a:prstGeom>
            <a:noFill/>
          </p:spPr>
          <p:txBody>
            <a:bodyPr wrap="none" rtlCol="0">
              <a:spAutoFit/>
            </a:bodyPr>
            <a:lstStyle/>
            <a:p>
              <a:r>
                <a:rPr lang="en-US" b="1" dirty="0" smtClean="0">
                  <a:solidFill>
                    <a:schemeClr val="bg1"/>
                  </a:solidFill>
                </a:rPr>
                <a:t>06Z</a:t>
              </a:r>
              <a:endParaRPr lang="en-US" b="1" dirty="0">
                <a:solidFill>
                  <a:schemeClr val="bg1"/>
                </a:solidFill>
              </a:endParaRPr>
            </a:p>
          </p:txBody>
        </p:sp>
        <p:sp>
          <p:nvSpPr>
            <p:cNvPr id="66" name="TextBox 65"/>
            <p:cNvSpPr txBox="1"/>
            <p:nvPr/>
          </p:nvSpPr>
          <p:spPr>
            <a:xfrm>
              <a:off x="4303256" y="4659086"/>
              <a:ext cx="582211" cy="369332"/>
            </a:xfrm>
            <a:prstGeom prst="rect">
              <a:avLst/>
            </a:prstGeom>
            <a:noFill/>
          </p:spPr>
          <p:txBody>
            <a:bodyPr wrap="none" rtlCol="0">
              <a:spAutoFit/>
            </a:bodyPr>
            <a:lstStyle/>
            <a:p>
              <a:r>
                <a:rPr lang="en-US" b="1" dirty="0" smtClean="0">
                  <a:solidFill>
                    <a:schemeClr val="bg1"/>
                  </a:solidFill>
                </a:rPr>
                <a:t>12Z</a:t>
              </a:r>
              <a:endParaRPr lang="en-US" b="1" dirty="0">
                <a:solidFill>
                  <a:schemeClr val="bg1"/>
                </a:solidFill>
              </a:endParaRPr>
            </a:p>
          </p:txBody>
        </p:sp>
        <p:sp>
          <p:nvSpPr>
            <p:cNvPr id="67" name="TextBox 66"/>
            <p:cNvSpPr txBox="1"/>
            <p:nvPr/>
          </p:nvSpPr>
          <p:spPr>
            <a:xfrm>
              <a:off x="7272829" y="4648200"/>
              <a:ext cx="582211" cy="369332"/>
            </a:xfrm>
            <a:prstGeom prst="rect">
              <a:avLst/>
            </a:prstGeom>
            <a:noFill/>
          </p:spPr>
          <p:txBody>
            <a:bodyPr wrap="none" rtlCol="0">
              <a:spAutoFit/>
            </a:bodyPr>
            <a:lstStyle/>
            <a:p>
              <a:r>
                <a:rPr lang="en-US" b="1" dirty="0" smtClean="0">
                  <a:solidFill>
                    <a:schemeClr val="bg1"/>
                  </a:solidFill>
                </a:rPr>
                <a:t>19Z</a:t>
              </a:r>
              <a:endParaRPr lang="en-US" b="1" dirty="0">
                <a:solidFill>
                  <a:schemeClr val="bg1"/>
                </a:solidFill>
              </a:endParaRPr>
            </a:p>
          </p:txBody>
        </p:sp>
        <p:sp>
          <p:nvSpPr>
            <p:cNvPr id="68" name="TextBox 67"/>
            <p:cNvSpPr txBox="1"/>
            <p:nvPr/>
          </p:nvSpPr>
          <p:spPr>
            <a:xfrm>
              <a:off x="2971800" y="6031468"/>
              <a:ext cx="3424912" cy="369332"/>
            </a:xfrm>
            <a:prstGeom prst="rect">
              <a:avLst/>
            </a:prstGeom>
            <a:solidFill>
              <a:srgbClr val="FFC000"/>
            </a:solidFill>
            <a:ln>
              <a:solidFill>
                <a:srgbClr val="FFFF00"/>
              </a:solidFill>
            </a:ln>
          </p:spPr>
          <p:txBody>
            <a:bodyPr wrap="square" rtlCol="0">
              <a:spAutoFit/>
            </a:bodyPr>
            <a:lstStyle/>
            <a:p>
              <a:r>
                <a:rPr lang="en-US" b="1" dirty="0" smtClean="0"/>
                <a:t>AIRNOW PM2.5, PM10, Ozone</a:t>
              </a:r>
              <a:endParaRPr lang="en-US" b="1" dirty="0"/>
            </a:p>
          </p:txBody>
        </p:sp>
        <p:cxnSp>
          <p:nvCxnSpPr>
            <p:cNvPr id="69" name="Straight Arrow Connector 68"/>
            <p:cNvCxnSpPr>
              <a:endCxn id="63" idx="2"/>
            </p:cNvCxnSpPr>
            <p:nvPr/>
          </p:nvCxnSpPr>
          <p:spPr>
            <a:xfrm flipH="1" flipV="1">
              <a:off x="1662706" y="5017532"/>
              <a:ext cx="1613894" cy="1013936"/>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2993571" y="5005864"/>
              <a:ext cx="1578429" cy="1013936"/>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78" idx="2"/>
            </p:cNvCxnSpPr>
            <p:nvPr/>
          </p:nvCxnSpPr>
          <p:spPr>
            <a:xfrm flipV="1">
              <a:off x="4953000" y="5028418"/>
              <a:ext cx="483650" cy="991382"/>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67" idx="2"/>
            </p:cNvCxnSpPr>
            <p:nvPr/>
          </p:nvCxnSpPr>
          <p:spPr>
            <a:xfrm flipV="1">
              <a:off x="5620427" y="5017532"/>
              <a:ext cx="1943508" cy="1013936"/>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590800" y="1676400"/>
              <a:ext cx="3424912" cy="369332"/>
            </a:xfrm>
            <a:prstGeom prst="rect">
              <a:avLst/>
            </a:prstGeom>
            <a:solidFill>
              <a:srgbClr val="FFC000"/>
            </a:solidFill>
            <a:ln>
              <a:solidFill>
                <a:srgbClr val="FFFF00"/>
              </a:solidFill>
            </a:ln>
          </p:spPr>
          <p:txBody>
            <a:bodyPr wrap="square" rtlCol="0">
              <a:spAutoFit/>
            </a:bodyPr>
            <a:lstStyle/>
            <a:p>
              <a:r>
                <a:rPr lang="en-US" b="1" dirty="0" smtClean="0"/>
                <a:t>MODIS AOD (Terra and Aqua)</a:t>
              </a:r>
              <a:endParaRPr lang="en-US" b="1" dirty="0"/>
            </a:p>
          </p:txBody>
        </p:sp>
        <p:cxnSp>
          <p:nvCxnSpPr>
            <p:cNvPr id="74" name="Straight Arrow Connector 73"/>
            <p:cNvCxnSpPr/>
            <p:nvPr/>
          </p:nvCxnSpPr>
          <p:spPr>
            <a:xfrm>
              <a:off x="4953000" y="2045732"/>
              <a:ext cx="2057400" cy="893802"/>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421086" y="3145971"/>
              <a:ext cx="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629400" y="3135086"/>
              <a:ext cx="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145544" y="4659086"/>
              <a:ext cx="582211" cy="369332"/>
            </a:xfrm>
            <a:prstGeom prst="rect">
              <a:avLst/>
            </a:prstGeom>
            <a:noFill/>
          </p:spPr>
          <p:txBody>
            <a:bodyPr wrap="none" rtlCol="0">
              <a:spAutoFit/>
            </a:bodyPr>
            <a:lstStyle/>
            <a:p>
              <a:r>
                <a:rPr lang="en-US" b="1" dirty="0" smtClean="0">
                  <a:solidFill>
                    <a:schemeClr val="bg1"/>
                  </a:solidFill>
                </a:rPr>
                <a:t>14Z</a:t>
              </a:r>
              <a:endParaRPr lang="en-US" b="1" dirty="0">
                <a:solidFill>
                  <a:schemeClr val="bg1"/>
                </a:solidFill>
              </a:endParaRPr>
            </a:p>
          </p:txBody>
        </p:sp>
        <p:sp>
          <p:nvSpPr>
            <p:cNvPr id="79" name="TextBox 78"/>
            <p:cNvSpPr txBox="1"/>
            <p:nvPr/>
          </p:nvSpPr>
          <p:spPr>
            <a:xfrm>
              <a:off x="6373719" y="4659086"/>
              <a:ext cx="582211" cy="369332"/>
            </a:xfrm>
            <a:prstGeom prst="rect">
              <a:avLst/>
            </a:prstGeom>
            <a:noFill/>
          </p:spPr>
          <p:txBody>
            <a:bodyPr wrap="none" rtlCol="0">
              <a:spAutoFit/>
            </a:bodyPr>
            <a:lstStyle/>
            <a:p>
              <a:r>
                <a:rPr lang="en-US" b="1" dirty="0" smtClean="0">
                  <a:solidFill>
                    <a:schemeClr val="bg1"/>
                  </a:solidFill>
                </a:rPr>
                <a:t>17Z</a:t>
              </a:r>
              <a:endParaRPr lang="en-US" b="1" dirty="0">
                <a:solidFill>
                  <a:schemeClr val="bg1"/>
                </a:solidFill>
              </a:endParaRPr>
            </a:p>
          </p:txBody>
        </p:sp>
        <p:sp>
          <p:nvSpPr>
            <p:cNvPr id="80" name="TextBox 79"/>
            <p:cNvSpPr txBox="1"/>
            <p:nvPr/>
          </p:nvSpPr>
          <p:spPr>
            <a:xfrm>
              <a:off x="6866176" y="2754868"/>
              <a:ext cx="582211" cy="369332"/>
            </a:xfrm>
            <a:prstGeom prst="rect">
              <a:avLst/>
            </a:prstGeom>
            <a:noFill/>
          </p:spPr>
          <p:txBody>
            <a:bodyPr wrap="none" rtlCol="0">
              <a:spAutoFit/>
            </a:bodyPr>
            <a:lstStyle/>
            <a:p>
              <a:r>
                <a:rPr lang="en-US" b="1" dirty="0" smtClean="0">
                  <a:solidFill>
                    <a:schemeClr val="bg1"/>
                  </a:solidFill>
                </a:rPr>
                <a:t>18Z</a:t>
              </a:r>
              <a:endParaRPr lang="en-US" b="1" dirty="0">
                <a:solidFill>
                  <a:schemeClr val="bg1"/>
                </a:solidFill>
              </a:endParaRPr>
            </a:p>
          </p:txBody>
        </p:sp>
        <p:cxnSp>
          <p:nvCxnSpPr>
            <p:cNvPr id="81" name="Straight Arrow Connector 80"/>
            <p:cNvCxnSpPr>
              <a:endCxn id="79" idx="2"/>
            </p:cNvCxnSpPr>
            <p:nvPr/>
          </p:nvCxnSpPr>
          <p:spPr>
            <a:xfrm flipV="1">
              <a:off x="5346374" y="5028418"/>
              <a:ext cx="1318451" cy="1002268"/>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66" idx="2"/>
            </p:cNvCxnSpPr>
            <p:nvPr/>
          </p:nvCxnSpPr>
          <p:spPr>
            <a:xfrm flipH="1" flipV="1">
              <a:off x="4594362" y="5028418"/>
              <a:ext cx="159298" cy="991382"/>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cxnSp>
        <p:nvCxnSpPr>
          <p:cNvPr id="83" name="Straight Connector 82"/>
          <p:cNvCxnSpPr/>
          <p:nvPr/>
        </p:nvCxnSpPr>
        <p:spPr>
          <a:xfrm>
            <a:off x="1219200" y="4659086"/>
            <a:ext cx="670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
          <p:cNvSpPr txBox="1">
            <a:spLocks noChangeArrowheads="1"/>
          </p:cNvSpPr>
          <p:nvPr/>
        </p:nvSpPr>
        <p:spPr bwMode="auto">
          <a:xfrm>
            <a:off x="0" y="6556641"/>
            <a:ext cx="2560638" cy="246221"/>
          </a:xfrm>
          <a:prstGeom prst="rect">
            <a:avLst/>
          </a:prstGeom>
          <a:noFill/>
          <a:ln w="9525">
            <a:noFill/>
            <a:miter lim="800000"/>
            <a:headEnd/>
            <a:tailEnd/>
          </a:ln>
        </p:spPr>
        <p:txBody>
          <a:bodyPr wrap="square">
            <a:spAutoFit/>
          </a:bodyPr>
          <a:lstStyle/>
          <a:p>
            <a:r>
              <a:rPr lang="en-US" altLang="en-US" sz="1000" b="1" dirty="0" smtClean="0"/>
              <a:t>13</a:t>
            </a:r>
            <a:r>
              <a:rPr lang="en-US" altLang="en-US" sz="1000" b="1" baseline="30000" dirty="0" smtClean="0"/>
              <a:t>th</a:t>
            </a:r>
            <a:r>
              <a:rPr lang="en-US" altLang="en-US" sz="1000" b="1" dirty="0" smtClean="0"/>
              <a:t> CMAS Oct27-29, 2014, Chapel Hill </a:t>
            </a:r>
            <a:endParaRPr lang="en-US" altLang="en-US" sz="1000" b="1" dirty="0"/>
          </a:p>
        </p:txBody>
      </p:sp>
      <p:grpSp>
        <p:nvGrpSpPr>
          <p:cNvPr id="31" name="Group 30"/>
          <p:cNvGrpSpPr/>
          <p:nvPr/>
        </p:nvGrpSpPr>
        <p:grpSpPr>
          <a:xfrm>
            <a:off x="6254884" y="1824672"/>
            <a:ext cx="2947229" cy="533400"/>
            <a:chOff x="6439208" y="2365891"/>
            <a:chExt cx="2947229" cy="533400"/>
          </a:xfrm>
        </p:grpSpPr>
        <p:pic>
          <p:nvPicPr>
            <p:cNvPr id="32" name="Picture 48" descr="C:\Documents and Settings\ARLHQUser\Local Settings\Temporary Internet Files\Content.IE5\PPB7G5PE\MC900431611[1].png"/>
            <p:cNvPicPr>
              <a:picLocks noChangeAspect="1" noChangeArrowheads="1"/>
            </p:cNvPicPr>
            <p:nvPr/>
          </p:nvPicPr>
          <p:blipFill>
            <a:blip r:embed="rId3" cstate="print"/>
            <a:srcRect/>
            <a:stretch>
              <a:fillRect/>
            </a:stretch>
          </p:blipFill>
          <p:spPr bwMode="auto">
            <a:xfrm>
              <a:off x="6439208" y="2365891"/>
              <a:ext cx="533400" cy="533400"/>
            </a:xfrm>
            <a:prstGeom prst="rect">
              <a:avLst/>
            </a:prstGeom>
            <a:noFill/>
            <a:ln w="9525">
              <a:noFill/>
              <a:miter lim="800000"/>
              <a:headEnd/>
              <a:tailEnd/>
            </a:ln>
          </p:spPr>
        </p:pic>
        <p:sp>
          <p:nvSpPr>
            <p:cNvPr id="33" name="TextBox 32"/>
            <p:cNvSpPr txBox="1"/>
            <p:nvPr/>
          </p:nvSpPr>
          <p:spPr>
            <a:xfrm>
              <a:off x="6936214" y="2365891"/>
              <a:ext cx="2450223" cy="369332"/>
            </a:xfrm>
            <a:prstGeom prst="rect">
              <a:avLst/>
            </a:prstGeom>
            <a:noFill/>
          </p:spPr>
          <p:txBody>
            <a:bodyPr wrap="none" rtlCol="0">
              <a:spAutoFit/>
            </a:bodyPr>
            <a:lstStyle/>
            <a:p>
              <a:r>
                <a:rPr lang="en-US" b="1" dirty="0" smtClean="0">
                  <a:solidFill>
                    <a:schemeClr val="bg1"/>
                  </a:solidFill>
                </a:rPr>
                <a:t>Tang (Poster Mon35)</a:t>
              </a:r>
              <a:endParaRPr lang="en-US" b="1" dirty="0">
                <a:solidFill>
                  <a:schemeClr val="bg1"/>
                </a:solidFill>
              </a:endParaRPr>
            </a:p>
          </p:txBody>
        </p:sp>
      </p:gr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2"/>
          </p:nvPr>
        </p:nvSpPr>
        <p:spPr bwMode="auto">
          <a:xfrm>
            <a:off x="8728075" y="6486525"/>
            <a:ext cx="304800" cy="365125"/>
          </a:xfrm>
          <a:noFill/>
          <a:ln>
            <a:miter lim="800000"/>
            <a:headEnd/>
            <a:tailEnd/>
          </a:ln>
        </p:spPr>
        <p:txBody>
          <a:bodyPr/>
          <a:lstStyle/>
          <a:p>
            <a:pPr algn="l"/>
            <a:fld id="{DF37F25C-F01D-4304-BFB5-8C65CFDF0CDB}" type="slidenum">
              <a:rPr lang="en-US" altLang="en-US" sz="1400" smtClean="0">
                <a:latin typeface="Arial Black" pitchFamily="34" charset="0"/>
              </a:rPr>
              <a:pPr algn="l"/>
              <a:t>12</a:t>
            </a:fld>
            <a:endParaRPr lang="en-US" altLang="en-US" sz="1400" smtClean="0">
              <a:latin typeface="Arial Black" pitchFamily="34" charset="0"/>
            </a:endParaRPr>
          </a:p>
        </p:txBody>
      </p:sp>
      <p:sp>
        <p:nvSpPr>
          <p:cNvPr id="11" name="Title 1"/>
          <p:cNvSpPr>
            <a:spLocks noGrp="1"/>
          </p:cNvSpPr>
          <p:nvPr>
            <p:ph type="title"/>
          </p:nvPr>
        </p:nvSpPr>
        <p:spPr>
          <a:xfrm>
            <a:off x="822198" y="0"/>
            <a:ext cx="7848600" cy="457200"/>
          </a:xfrm>
          <a:solidFill>
            <a:srgbClr val="FFC000"/>
          </a:solidFill>
        </p:spPr>
        <p:txBody>
          <a:bodyPr>
            <a:normAutofit fontScale="90000"/>
          </a:bodyPr>
          <a:lstStyle/>
          <a:p>
            <a:r>
              <a:rPr lang="en-US" sz="2800" dirty="0" smtClean="0"/>
              <a:t>Analysis field Verification: AIRNOW O</a:t>
            </a:r>
            <a:r>
              <a:rPr lang="en-US" sz="2800" baseline="-25000" dirty="0" smtClean="0"/>
              <a:t>3 </a:t>
            </a:r>
            <a:r>
              <a:rPr lang="en-US" sz="2800" dirty="0" smtClean="0"/>
              <a:t> &amp; PM </a:t>
            </a:r>
            <a:r>
              <a:rPr lang="en-US" sz="2800" baseline="-25000" dirty="0" smtClean="0"/>
              <a:t>2.5</a:t>
            </a:r>
            <a:r>
              <a:rPr lang="en-US" sz="2800" dirty="0" smtClean="0"/>
              <a:t> over </a:t>
            </a:r>
            <a:r>
              <a:rPr lang="en-US" sz="2800" dirty="0"/>
              <a:t>CONUS</a:t>
            </a:r>
            <a:endParaRPr lang="en-US" sz="2800" dirty="0">
              <a:solidFill>
                <a:schemeClr val="bg1">
                  <a:lumMod val="6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339" y="457200"/>
            <a:ext cx="7341643" cy="325479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476" y="3293778"/>
            <a:ext cx="7351200" cy="3259033"/>
          </a:xfrm>
          <a:prstGeom prst="rect">
            <a:avLst/>
          </a:prstGeom>
        </p:spPr>
      </p:pic>
      <p:pic>
        <p:nvPicPr>
          <p:cNvPr id="12" name="Picture 2" descr="http://testbed.arl.noaa.gov/TCHAI/Regi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43886"/>
            <a:ext cx="1524000" cy="91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a:spLocks noChangeArrowheads="1"/>
          </p:cNvSpPr>
          <p:nvPr/>
        </p:nvSpPr>
        <p:spPr bwMode="auto">
          <a:xfrm>
            <a:off x="0" y="6556641"/>
            <a:ext cx="2560638" cy="246221"/>
          </a:xfrm>
          <a:prstGeom prst="rect">
            <a:avLst/>
          </a:prstGeom>
          <a:noFill/>
          <a:ln w="9525">
            <a:noFill/>
            <a:miter lim="800000"/>
            <a:headEnd/>
            <a:tailEnd/>
          </a:ln>
        </p:spPr>
        <p:txBody>
          <a:bodyPr wrap="square">
            <a:spAutoFit/>
          </a:bodyPr>
          <a:lstStyle/>
          <a:p>
            <a:r>
              <a:rPr lang="en-US" altLang="en-US" sz="1000" b="1" dirty="0" smtClean="0"/>
              <a:t>13</a:t>
            </a:r>
            <a:r>
              <a:rPr lang="en-US" altLang="en-US" sz="1000" b="1" baseline="30000" dirty="0" smtClean="0"/>
              <a:t>th</a:t>
            </a:r>
            <a:r>
              <a:rPr lang="en-US" altLang="en-US" sz="1000" b="1" dirty="0" smtClean="0"/>
              <a:t> CMAS Oct27-29, 2014, Chapel Hill </a:t>
            </a:r>
            <a:endParaRPr lang="en-US" altLang="en-US" sz="1000" b="1" dirty="0"/>
          </a:p>
        </p:txBody>
      </p:sp>
    </p:spTree>
    <p:extLst>
      <p:ext uri="{BB962C8B-B14F-4D97-AF65-F5344CB8AC3E}">
        <p14:creationId xmlns:p14="http://schemas.microsoft.com/office/powerpoint/2010/main" val="319056322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2"/>
          </p:nvPr>
        </p:nvSpPr>
        <p:spPr bwMode="auto">
          <a:xfrm>
            <a:off x="8728075" y="6486525"/>
            <a:ext cx="304800" cy="365125"/>
          </a:xfrm>
          <a:noFill/>
          <a:ln>
            <a:miter lim="800000"/>
            <a:headEnd/>
            <a:tailEnd/>
          </a:ln>
        </p:spPr>
        <p:txBody>
          <a:bodyPr/>
          <a:lstStyle/>
          <a:p>
            <a:pPr algn="l"/>
            <a:fld id="{DF37F25C-F01D-4304-BFB5-8C65CFDF0CDB}" type="slidenum">
              <a:rPr lang="en-US" altLang="en-US" sz="1400" smtClean="0">
                <a:latin typeface="Arial Black" pitchFamily="34" charset="0"/>
              </a:rPr>
              <a:pPr algn="l"/>
              <a:t>13</a:t>
            </a:fld>
            <a:endParaRPr lang="en-US" altLang="en-US" sz="1400" smtClean="0">
              <a:latin typeface="Arial Black" pitchFamily="34" charset="0"/>
            </a:endParaRPr>
          </a:p>
        </p:txBody>
      </p:sp>
      <p:sp>
        <p:nvSpPr>
          <p:cNvPr id="8" name="Title 1"/>
          <p:cNvSpPr>
            <a:spLocks noGrp="1"/>
          </p:cNvSpPr>
          <p:nvPr>
            <p:ph type="title"/>
          </p:nvPr>
        </p:nvSpPr>
        <p:spPr>
          <a:xfrm>
            <a:off x="846148" y="0"/>
            <a:ext cx="7848600" cy="457200"/>
          </a:xfrm>
          <a:solidFill>
            <a:srgbClr val="FFC000"/>
          </a:solidFill>
        </p:spPr>
        <p:txBody>
          <a:bodyPr>
            <a:normAutofit fontScale="90000"/>
          </a:bodyPr>
          <a:lstStyle/>
          <a:p>
            <a:r>
              <a:rPr lang="en-US" sz="2800" dirty="0" smtClean="0"/>
              <a:t>Analysis field Verification: AIRNOW O</a:t>
            </a:r>
            <a:r>
              <a:rPr lang="en-US" sz="2800" baseline="-25000" dirty="0" smtClean="0"/>
              <a:t>3 </a:t>
            </a:r>
            <a:r>
              <a:rPr lang="en-US" sz="2800" dirty="0" smtClean="0"/>
              <a:t> &amp; PM </a:t>
            </a:r>
            <a:r>
              <a:rPr lang="en-US" sz="2800" baseline="-25000" dirty="0" smtClean="0"/>
              <a:t>2.5</a:t>
            </a:r>
            <a:r>
              <a:rPr lang="en-US" sz="2800" dirty="0" smtClean="0"/>
              <a:t> over </a:t>
            </a:r>
            <a:r>
              <a:rPr lang="en-US" sz="2800" dirty="0" smtClean="0">
                <a:solidFill>
                  <a:schemeClr val="tx1">
                    <a:lumMod val="65000"/>
                    <a:lumOff val="35000"/>
                  </a:schemeClr>
                </a:solidFill>
              </a:rPr>
              <a:t>NE</a:t>
            </a:r>
            <a:endParaRPr lang="en-US" sz="2800" dirty="0">
              <a:solidFill>
                <a:schemeClr val="tx1">
                  <a:lumMod val="65000"/>
                  <a:lumOff val="35000"/>
                </a:schemeClr>
              </a:solidFill>
            </a:endParaRPr>
          </a:p>
        </p:txBody>
      </p:sp>
      <p:pic>
        <p:nvPicPr>
          <p:cNvPr id="9" name="Picture 2" descr="http://testbed.arl.noaa.gov/TCHAI/Reg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3886"/>
            <a:ext cx="1524000" cy="91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7378" y="457200"/>
            <a:ext cx="7391673" cy="327697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378" y="3313785"/>
            <a:ext cx="7391673" cy="3276975"/>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1F4007-FEC1-486D-80AF-83F98B318772}" type="slidenum">
              <a:rPr lang="en-US" altLang="en-US">
                <a:solidFill>
                  <a:srgbClr val="045C75"/>
                </a:solidFill>
                <a:latin typeface="Calibri" pitchFamily="34" charset="0"/>
              </a:rPr>
              <a:pPr eaLnBrk="1" hangingPunct="1"/>
              <a:t>14</a:t>
            </a:fld>
            <a:endParaRPr lang="en-US" altLang="en-US">
              <a:solidFill>
                <a:srgbClr val="045C75"/>
              </a:solidFill>
              <a:latin typeface="Calibri" pitchFamily="34" charset="0"/>
            </a:endParaRPr>
          </a:p>
        </p:txBody>
      </p:sp>
      <p:sp>
        <p:nvSpPr>
          <p:cNvPr id="19460" name="Text Box 3"/>
          <p:cNvSpPr txBox="1">
            <a:spLocks noChangeArrowheads="1"/>
          </p:cNvSpPr>
          <p:nvPr/>
        </p:nvSpPr>
        <p:spPr bwMode="auto">
          <a:xfrm>
            <a:off x="2971800" y="1295400"/>
            <a:ext cx="617220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
              </a:spcBef>
              <a:buFont typeface="Wingdings" pitchFamily="2" charset="2"/>
              <a:buChar char="Ø"/>
            </a:pPr>
            <a:r>
              <a:rPr lang="en-US" altLang="en-US" b="1" dirty="0">
                <a:solidFill>
                  <a:schemeClr val="bg1"/>
                </a:solidFill>
                <a:latin typeface="Book Antiqua" pitchFamily="18" charset="0"/>
              </a:rPr>
              <a:t>WRF 3.2.1 for meteorological fields</a:t>
            </a:r>
          </a:p>
          <a:p>
            <a:pPr lvl="1" eaLnBrk="1" hangingPunct="1">
              <a:spcBef>
                <a:spcPct val="5000"/>
              </a:spcBef>
              <a:buFontTx/>
              <a:buChar char="•"/>
            </a:pPr>
            <a:r>
              <a:rPr lang="en-US" altLang="en-US" sz="1600" b="1" dirty="0">
                <a:solidFill>
                  <a:schemeClr val="bg1"/>
                </a:solidFill>
                <a:latin typeface="Book Antiqua" pitchFamily="18" charset="0"/>
              </a:rPr>
              <a:t>NCEP North American Regional Reanalysis (NARR) 32-km resolution inputs</a:t>
            </a:r>
          </a:p>
          <a:p>
            <a:pPr lvl="1" eaLnBrk="1" hangingPunct="1">
              <a:spcBef>
                <a:spcPct val="5000"/>
              </a:spcBef>
              <a:buFontTx/>
              <a:buChar char="•"/>
            </a:pPr>
            <a:r>
              <a:rPr lang="en-US" altLang="en-US" sz="1600" b="1" dirty="0">
                <a:solidFill>
                  <a:schemeClr val="bg1"/>
                </a:solidFill>
                <a:latin typeface="Book Antiqua" pitchFamily="18" charset="0"/>
              </a:rPr>
              <a:t>NCEP ADP surface and soundings observational data </a:t>
            </a:r>
          </a:p>
          <a:p>
            <a:pPr lvl="1" eaLnBrk="1" hangingPunct="1">
              <a:spcBef>
                <a:spcPct val="5000"/>
              </a:spcBef>
              <a:buFontTx/>
              <a:buChar char="•"/>
            </a:pPr>
            <a:r>
              <a:rPr lang="en-US" altLang="en-US" sz="1600" b="1" dirty="0">
                <a:solidFill>
                  <a:schemeClr val="bg1"/>
                </a:solidFill>
                <a:latin typeface="Book Antiqua" pitchFamily="18" charset="0"/>
              </a:rPr>
              <a:t>MODIS </a:t>
            </a:r>
            <a:r>
              <a:rPr lang="en-US" altLang="en-US" sz="1600" b="1" dirty="0" err="1">
                <a:solidFill>
                  <a:schemeClr val="bg1"/>
                </a:solidFill>
                <a:latin typeface="Book Antiqua" pitchFamily="18" charset="0"/>
              </a:rPr>
              <a:t>landuse</a:t>
            </a:r>
            <a:r>
              <a:rPr lang="en-US" altLang="en-US" sz="1600" b="1" dirty="0">
                <a:solidFill>
                  <a:schemeClr val="bg1"/>
                </a:solidFill>
                <a:latin typeface="Book Antiqua" pitchFamily="18" charset="0"/>
              </a:rPr>
              <a:t> data for most recent land cover status</a:t>
            </a:r>
          </a:p>
          <a:p>
            <a:pPr lvl="1" eaLnBrk="1" hangingPunct="1">
              <a:spcBef>
                <a:spcPct val="5000"/>
              </a:spcBef>
              <a:buFontTx/>
              <a:buChar char="•"/>
            </a:pPr>
            <a:r>
              <a:rPr lang="en-US" altLang="en-US" sz="1600" b="1" dirty="0">
                <a:solidFill>
                  <a:schemeClr val="bg1"/>
                </a:solidFill>
                <a:latin typeface="Book Antiqua" pitchFamily="18" charset="0"/>
              </a:rPr>
              <a:t>3-D and surface nudging, Noah land-surface model</a:t>
            </a:r>
          </a:p>
          <a:p>
            <a:pPr eaLnBrk="1" hangingPunct="1">
              <a:spcBef>
                <a:spcPct val="5000"/>
              </a:spcBef>
              <a:buFont typeface="Wingdings" pitchFamily="2" charset="2"/>
              <a:buChar char="Ø"/>
            </a:pPr>
            <a:r>
              <a:rPr lang="en-US" altLang="en-US" b="1" dirty="0">
                <a:solidFill>
                  <a:schemeClr val="bg1"/>
                </a:solidFill>
                <a:latin typeface="Book Antiqua" pitchFamily="18" charset="0"/>
              </a:rPr>
              <a:t>SMOKE 2.6 for CMAQ ready gridded emissions </a:t>
            </a:r>
          </a:p>
          <a:p>
            <a:pPr lvl="1" eaLnBrk="1" hangingPunct="1">
              <a:spcBef>
                <a:spcPct val="5000"/>
              </a:spcBef>
              <a:buFontTx/>
              <a:buChar char="•"/>
            </a:pPr>
            <a:r>
              <a:rPr lang="en-US" altLang="en-US" sz="1600" b="1" dirty="0">
                <a:solidFill>
                  <a:schemeClr val="bg1"/>
                </a:solidFill>
              </a:rPr>
              <a:t>NEI inventory projected to 2011 using EGAS growth and existing control strategies </a:t>
            </a:r>
          </a:p>
          <a:p>
            <a:pPr lvl="1" eaLnBrk="1" hangingPunct="1">
              <a:spcBef>
                <a:spcPct val="5000"/>
              </a:spcBef>
              <a:buFontTx/>
              <a:buChar char="•"/>
            </a:pPr>
            <a:r>
              <a:rPr lang="en-US" altLang="en-US" sz="1600" b="1" dirty="0">
                <a:solidFill>
                  <a:schemeClr val="bg1"/>
                </a:solidFill>
              </a:rPr>
              <a:t>BEIS3 biogenic emissions based on BELD3 database</a:t>
            </a:r>
          </a:p>
          <a:p>
            <a:pPr lvl="1" eaLnBrk="1" hangingPunct="1">
              <a:spcBef>
                <a:spcPct val="5000"/>
              </a:spcBef>
              <a:buFontTx/>
              <a:buChar char="•"/>
            </a:pPr>
            <a:r>
              <a:rPr lang="en-US" altLang="en-US" sz="1600" b="1" dirty="0">
                <a:solidFill>
                  <a:schemeClr val="bg1"/>
                </a:solidFill>
              </a:rPr>
              <a:t>GOES biomass burning emissions: ftp://satepsanone.nesdis.noaa.gov/EPA/GBBEP/</a:t>
            </a:r>
            <a:r>
              <a:rPr lang="en-US" altLang="en-US" b="1" dirty="0">
                <a:solidFill>
                  <a:schemeClr val="bg1"/>
                </a:solidFill>
              </a:rPr>
              <a:t>   </a:t>
            </a:r>
            <a:endParaRPr lang="en-US" altLang="en-US" b="1" dirty="0">
              <a:solidFill>
                <a:schemeClr val="bg1"/>
              </a:solidFill>
              <a:latin typeface="Book Antiqua" pitchFamily="18" charset="0"/>
            </a:endParaRPr>
          </a:p>
          <a:p>
            <a:pPr eaLnBrk="1" hangingPunct="1">
              <a:spcBef>
                <a:spcPct val="5000"/>
              </a:spcBef>
              <a:buFont typeface="Wingdings" pitchFamily="2" charset="2"/>
              <a:buChar char="Ø"/>
            </a:pPr>
            <a:r>
              <a:rPr lang="en-US" altLang="en-US" b="1" dirty="0">
                <a:solidFill>
                  <a:schemeClr val="bg1"/>
                </a:solidFill>
                <a:latin typeface="Book Antiqua" pitchFamily="18" charset="0"/>
              </a:rPr>
              <a:t>CMAQ 4.6 revised to simulate gaseous &amp; PM species</a:t>
            </a:r>
          </a:p>
          <a:p>
            <a:pPr lvl="1" eaLnBrk="1" hangingPunct="1">
              <a:spcBef>
                <a:spcPct val="5000"/>
              </a:spcBef>
              <a:buFontTx/>
              <a:buChar char="•"/>
            </a:pPr>
            <a:r>
              <a:rPr lang="en-US" altLang="en-US" sz="1600" b="1" dirty="0">
                <a:solidFill>
                  <a:schemeClr val="bg1"/>
                </a:solidFill>
                <a:latin typeface="Book Antiqua" pitchFamily="18" charset="0"/>
              </a:rPr>
              <a:t>SAPRC99 mechanism, AERO4, ISORROPIA thermodynamic, Mass conservation,</a:t>
            </a:r>
          </a:p>
          <a:p>
            <a:pPr lvl="1" eaLnBrk="1" hangingPunct="1">
              <a:spcBef>
                <a:spcPct val="5000"/>
              </a:spcBef>
              <a:buFontTx/>
              <a:buChar char="•"/>
            </a:pPr>
            <a:r>
              <a:rPr lang="en-US" altLang="en-US" sz="1600" b="1" dirty="0">
                <a:solidFill>
                  <a:schemeClr val="bg1"/>
                </a:solidFill>
                <a:latin typeface="Book Antiqua" pitchFamily="18" charset="0"/>
              </a:rPr>
              <a:t>Updated SOA module (</a:t>
            </a:r>
            <a:r>
              <a:rPr lang="en-US" altLang="en-US" sz="1600" b="1" dirty="0" err="1">
                <a:solidFill>
                  <a:schemeClr val="bg1"/>
                </a:solidFill>
                <a:latin typeface="Book Antiqua" pitchFamily="18" charset="0"/>
              </a:rPr>
              <a:t>Baek</a:t>
            </a:r>
            <a:r>
              <a:rPr lang="en-US" altLang="en-US" sz="1600" b="1" dirty="0">
                <a:solidFill>
                  <a:schemeClr val="bg1"/>
                </a:solidFill>
                <a:latin typeface="Book Antiqua" pitchFamily="18" charset="0"/>
              </a:rPr>
              <a:t> et. al. JGR 2011) for multi-generational oxidation of semi-volatile organic carbons</a:t>
            </a:r>
          </a:p>
        </p:txBody>
      </p:sp>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2733675"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81000" y="533400"/>
            <a:ext cx="9144000" cy="400050"/>
          </a:xfrm>
          <a:prstGeom prst="rect">
            <a:avLst/>
          </a:prstGeom>
          <a:solidFill>
            <a:schemeClr val="bg1">
              <a:lumMod val="85000"/>
            </a:schemeClr>
          </a:solidFill>
        </p:spPr>
        <p:txBody>
          <a:bodyPr>
            <a:spAutoFit/>
          </a:bodyPr>
          <a:lstStyle/>
          <a:p>
            <a:pPr>
              <a:defRPr/>
            </a:pPr>
            <a:r>
              <a:rPr lang="en-US" sz="2000" dirty="0"/>
              <a:t>A</a:t>
            </a:r>
            <a:r>
              <a:rPr lang="en-US" sz="2000" dirty="0" smtClean="0"/>
              <a:t>nalysis </a:t>
            </a:r>
            <a:r>
              <a:rPr lang="en-US" sz="2000" dirty="0"/>
              <a:t>fields as IC and forecast with Total AOD Assimilation basis for LBCs </a:t>
            </a:r>
          </a:p>
        </p:txBody>
      </p:sp>
      <p:sp>
        <p:nvSpPr>
          <p:cNvPr id="19464" name="TextBox 7"/>
          <p:cNvSpPr txBox="1">
            <a:spLocks noChangeArrowheads="1"/>
          </p:cNvSpPr>
          <p:nvPr/>
        </p:nvSpPr>
        <p:spPr bwMode="auto">
          <a:xfrm>
            <a:off x="2133600" y="31242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12 km</a:t>
            </a:r>
          </a:p>
        </p:txBody>
      </p:sp>
      <p:sp>
        <p:nvSpPr>
          <p:cNvPr id="19465" name="TextBox 8"/>
          <p:cNvSpPr txBox="1">
            <a:spLocks noChangeArrowheads="1"/>
          </p:cNvSpPr>
          <p:nvPr/>
        </p:nvSpPr>
        <p:spPr bwMode="auto">
          <a:xfrm>
            <a:off x="2057400" y="39624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36 km</a:t>
            </a:r>
          </a:p>
        </p:txBody>
      </p:sp>
      <p:sp>
        <p:nvSpPr>
          <p:cNvPr id="19466" name="TextBox 9"/>
          <p:cNvSpPr txBox="1">
            <a:spLocks noChangeArrowheads="1"/>
          </p:cNvSpPr>
          <p:nvPr/>
        </p:nvSpPr>
        <p:spPr bwMode="auto">
          <a:xfrm>
            <a:off x="1981200" y="22098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t>4 km</a:t>
            </a:r>
          </a:p>
        </p:txBody>
      </p:sp>
      <p:grpSp>
        <p:nvGrpSpPr>
          <p:cNvPr id="13" name="Group 12"/>
          <p:cNvGrpSpPr/>
          <p:nvPr/>
        </p:nvGrpSpPr>
        <p:grpSpPr>
          <a:xfrm>
            <a:off x="324063" y="1981200"/>
            <a:ext cx="3041437" cy="4103688"/>
            <a:chOff x="324063" y="1981200"/>
            <a:chExt cx="3041437" cy="4103688"/>
          </a:xfrm>
        </p:grpSpPr>
        <p:sp>
          <p:nvSpPr>
            <p:cNvPr id="14" name="Rectangle 2"/>
            <p:cNvSpPr>
              <a:spLocks noChangeArrowheads="1"/>
            </p:cNvSpPr>
            <p:nvPr/>
          </p:nvSpPr>
          <p:spPr bwMode="auto">
            <a:xfrm>
              <a:off x="501650" y="5376863"/>
              <a:ext cx="2863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dirty="0">
                  <a:solidFill>
                    <a:schemeClr val="bg1"/>
                  </a:solidFill>
                </a:rPr>
                <a:t>IC/BC of Base and AOD_DA  cases </a:t>
              </a:r>
            </a:p>
          </p:txBody>
        </p:sp>
        <p:sp>
          <p:nvSpPr>
            <p:cNvPr id="15" name="TextBox 3"/>
            <p:cNvSpPr txBox="1">
              <a:spLocks noChangeArrowheads="1"/>
            </p:cNvSpPr>
            <p:nvPr/>
          </p:nvSpPr>
          <p:spPr bwMode="auto">
            <a:xfrm>
              <a:off x="324063" y="4348400"/>
              <a:ext cx="1800225" cy="923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chemeClr val="bg1"/>
                  </a:solidFill>
                </a:rPr>
                <a:t>DISCOVER-AQ</a:t>
              </a:r>
            </a:p>
            <a:p>
              <a:pPr eaLnBrk="1" hangingPunct="1"/>
              <a:r>
                <a:rPr lang="en-US" altLang="en-US" b="1" dirty="0" err="1">
                  <a:solidFill>
                    <a:schemeClr val="bg1"/>
                  </a:solidFill>
                </a:rPr>
                <a:t>GA_Tech</a:t>
              </a:r>
              <a:endParaRPr lang="en-US" altLang="en-US" b="1" dirty="0">
                <a:solidFill>
                  <a:schemeClr val="bg1"/>
                </a:solidFill>
              </a:endParaRPr>
            </a:p>
            <a:p>
              <a:pPr eaLnBrk="1" hangingPunct="1"/>
              <a:r>
                <a:rPr lang="en-US" altLang="en-US" b="1" dirty="0">
                  <a:solidFill>
                    <a:schemeClr val="bg1"/>
                  </a:solidFill>
                </a:rPr>
                <a:t>4 km</a:t>
              </a:r>
            </a:p>
          </p:txBody>
        </p:sp>
        <p:cxnSp>
          <p:nvCxnSpPr>
            <p:cNvPr id="16" name="Straight Arrow Connector 15"/>
            <p:cNvCxnSpPr/>
            <p:nvPr/>
          </p:nvCxnSpPr>
          <p:spPr>
            <a:xfrm flipV="1">
              <a:off x="685800" y="1981200"/>
              <a:ext cx="1371600" cy="2351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Box 2"/>
          <p:cNvSpPr txBox="1">
            <a:spLocks noChangeArrowheads="1"/>
          </p:cNvSpPr>
          <p:nvPr/>
        </p:nvSpPr>
        <p:spPr bwMode="auto">
          <a:xfrm>
            <a:off x="0" y="6556641"/>
            <a:ext cx="2560638" cy="246221"/>
          </a:xfrm>
          <a:prstGeom prst="rect">
            <a:avLst/>
          </a:prstGeom>
          <a:noFill/>
          <a:ln w="9525">
            <a:noFill/>
            <a:miter lim="800000"/>
            <a:headEnd/>
            <a:tailEnd/>
          </a:ln>
        </p:spPr>
        <p:txBody>
          <a:bodyPr wrap="square">
            <a:spAutoFit/>
          </a:bodyPr>
          <a:lstStyle/>
          <a:p>
            <a:r>
              <a:rPr lang="en-US" altLang="en-US" sz="1000" b="1" dirty="0" smtClean="0"/>
              <a:t>13</a:t>
            </a:r>
            <a:r>
              <a:rPr lang="en-US" altLang="en-US" sz="1000" b="1" baseline="30000" dirty="0" smtClean="0"/>
              <a:t>th</a:t>
            </a:r>
            <a:r>
              <a:rPr lang="en-US" altLang="en-US" sz="1000" b="1" dirty="0" smtClean="0"/>
              <a:t> CMAS Oct27-29, 2014, Chapel Hill </a:t>
            </a:r>
            <a:endParaRPr lang="en-US" altLang="en-US" sz="1000" b="1" dirty="0"/>
          </a:p>
        </p:txBody>
      </p:sp>
    </p:spTree>
    <p:extLst>
      <p:ext uri="{BB962C8B-B14F-4D97-AF65-F5344CB8AC3E}">
        <p14:creationId xmlns:p14="http://schemas.microsoft.com/office/powerpoint/2010/main" val="105233606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2"/>
          </p:nvPr>
        </p:nvSpPr>
        <p:spPr bwMode="auto">
          <a:xfrm>
            <a:off x="8728075" y="6486525"/>
            <a:ext cx="304800" cy="365125"/>
          </a:xfrm>
          <a:noFill/>
          <a:ln>
            <a:miter lim="800000"/>
            <a:headEnd/>
            <a:tailEnd/>
          </a:ln>
        </p:spPr>
        <p:txBody>
          <a:bodyPr/>
          <a:lstStyle/>
          <a:p>
            <a:pPr algn="l"/>
            <a:fld id="{DF37F25C-F01D-4304-BFB5-8C65CFDF0CDB}" type="slidenum">
              <a:rPr lang="en-US" altLang="en-US" sz="1400" smtClean="0">
                <a:latin typeface="Arial Black" pitchFamily="34" charset="0"/>
              </a:rPr>
              <a:pPr algn="l"/>
              <a:t>15</a:t>
            </a:fld>
            <a:endParaRPr lang="en-US" altLang="en-US" sz="1400" smtClean="0">
              <a:latin typeface="Arial Black" pitchFamily="34" charset="0"/>
            </a:endParaRPr>
          </a:p>
        </p:txBody>
      </p:sp>
      <p:sp>
        <p:nvSpPr>
          <p:cNvPr id="11" name="Title 1"/>
          <p:cNvSpPr>
            <a:spLocks noGrp="1"/>
          </p:cNvSpPr>
          <p:nvPr>
            <p:ph type="title"/>
          </p:nvPr>
        </p:nvSpPr>
        <p:spPr>
          <a:xfrm>
            <a:off x="822198" y="0"/>
            <a:ext cx="7848600" cy="457200"/>
          </a:xfrm>
          <a:solidFill>
            <a:srgbClr val="FFC000"/>
          </a:solidFill>
        </p:spPr>
        <p:txBody>
          <a:bodyPr>
            <a:normAutofit fontScale="90000"/>
          </a:bodyPr>
          <a:lstStyle/>
          <a:p>
            <a:r>
              <a:rPr lang="en-US" sz="2800" dirty="0" smtClean="0"/>
              <a:t>Analysis field Verification: AIRNOW O</a:t>
            </a:r>
            <a:r>
              <a:rPr lang="en-US" sz="2800" baseline="-25000" dirty="0" smtClean="0"/>
              <a:t>3 </a:t>
            </a:r>
            <a:r>
              <a:rPr lang="en-US" sz="2800" dirty="0" smtClean="0"/>
              <a:t> &amp; PM </a:t>
            </a:r>
            <a:r>
              <a:rPr lang="en-US" sz="2800" baseline="-25000" dirty="0" smtClean="0"/>
              <a:t>2.5</a:t>
            </a:r>
            <a:r>
              <a:rPr lang="en-US" sz="2800" dirty="0" smtClean="0"/>
              <a:t> over </a:t>
            </a:r>
            <a:r>
              <a:rPr lang="en-US" sz="2800" dirty="0" smtClean="0">
                <a:solidFill>
                  <a:schemeClr val="accent1">
                    <a:lumMod val="75000"/>
                  </a:schemeClr>
                </a:solidFill>
              </a:rPr>
              <a:t>BW SIP</a:t>
            </a:r>
            <a:endParaRPr lang="en-US" sz="2800" dirty="0">
              <a:solidFill>
                <a:schemeClr val="accent1">
                  <a:lumMod val="75000"/>
                </a:schemeClr>
              </a:solidFill>
            </a:endParaRPr>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38200"/>
            <a:ext cx="1447800" cy="15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476" y="457200"/>
            <a:ext cx="7351200" cy="325903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6476" y="3307793"/>
            <a:ext cx="7351200" cy="3259032"/>
          </a:xfrm>
          <a:prstGeom prst="rect">
            <a:avLst/>
          </a:prstGeom>
        </p:spPr>
      </p:pic>
      <p:sp>
        <p:nvSpPr>
          <p:cNvPr id="9" name="TextBox 2"/>
          <p:cNvSpPr txBox="1">
            <a:spLocks noChangeArrowheads="1"/>
          </p:cNvSpPr>
          <p:nvPr/>
        </p:nvSpPr>
        <p:spPr bwMode="auto">
          <a:xfrm>
            <a:off x="0" y="6556641"/>
            <a:ext cx="2560638" cy="246221"/>
          </a:xfrm>
          <a:prstGeom prst="rect">
            <a:avLst/>
          </a:prstGeom>
          <a:noFill/>
          <a:ln w="9525">
            <a:noFill/>
            <a:miter lim="800000"/>
            <a:headEnd/>
            <a:tailEnd/>
          </a:ln>
        </p:spPr>
        <p:txBody>
          <a:bodyPr wrap="square">
            <a:spAutoFit/>
          </a:bodyPr>
          <a:lstStyle/>
          <a:p>
            <a:r>
              <a:rPr lang="en-US" altLang="en-US" sz="1000" b="1" dirty="0" smtClean="0"/>
              <a:t>13</a:t>
            </a:r>
            <a:r>
              <a:rPr lang="en-US" altLang="en-US" sz="1000" b="1" baseline="30000" dirty="0" smtClean="0"/>
              <a:t>th</a:t>
            </a:r>
            <a:r>
              <a:rPr lang="en-US" altLang="en-US" sz="1000" b="1" dirty="0" smtClean="0"/>
              <a:t> CMAS Oct27-29, 2014, Chapel Hill </a:t>
            </a:r>
            <a:endParaRPr lang="en-US" altLang="en-US" sz="1000" b="1" dirty="0"/>
          </a:p>
        </p:txBody>
      </p:sp>
    </p:spTree>
    <p:extLst>
      <p:ext uri="{BB962C8B-B14F-4D97-AF65-F5344CB8AC3E}">
        <p14:creationId xmlns:p14="http://schemas.microsoft.com/office/powerpoint/2010/main" val="239978483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01767664"/>
              </p:ext>
            </p:extLst>
          </p:nvPr>
        </p:nvGraphicFramePr>
        <p:xfrm>
          <a:off x="1317546" y="475455"/>
          <a:ext cx="7739419" cy="2135190"/>
        </p:xfrm>
        <a:graphic>
          <a:graphicData uri="http://schemas.openxmlformats.org/drawingml/2006/table">
            <a:tbl>
              <a:tblPr/>
              <a:tblGrid>
                <a:gridCol w="2200423"/>
                <a:gridCol w="1517533"/>
                <a:gridCol w="1365780"/>
                <a:gridCol w="1108115"/>
                <a:gridCol w="1547568"/>
              </a:tblGrid>
              <a:tr h="4270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rPr>
                        <a:t>PM2.5 24h </a:t>
                      </a:r>
                      <a:r>
                        <a:rPr kumimoji="0" lang="en-US" sz="2000" b="1" i="0" u="none" strike="noStrike" cap="none" normalizeH="0" baseline="0" dirty="0" err="1" smtClean="0">
                          <a:ln>
                            <a:noFill/>
                          </a:ln>
                          <a:solidFill>
                            <a:srgbClr val="FFFFFF"/>
                          </a:solidFill>
                          <a:effectLst/>
                          <a:latin typeface="Calibri" pitchFamily="34" charset="0"/>
                        </a:rPr>
                        <a:t>avg</a:t>
                      </a:r>
                      <a:endParaRPr kumimoji="0" lang="en-US" sz="20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err="1" smtClean="0">
                          <a:ln>
                            <a:noFill/>
                          </a:ln>
                          <a:solidFill>
                            <a:srgbClr val="FFFFFF"/>
                          </a:solidFill>
                          <a:effectLst/>
                          <a:latin typeface="Calibri" pitchFamily="34" charset="0"/>
                        </a:rPr>
                        <a:t>Obs</a:t>
                      </a:r>
                      <a:r>
                        <a:rPr kumimoji="0" lang="en-US" sz="2000" b="1" i="0" u="none" strike="noStrike" cap="none" normalizeH="0" baseline="0" dirty="0" smtClean="0">
                          <a:ln>
                            <a:noFill/>
                          </a:ln>
                          <a:solidFill>
                            <a:srgbClr val="FFFFFF"/>
                          </a:solidFill>
                          <a:effectLst/>
                          <a:latin typeface="Calibri" pitchFamily="34" charset="0"/>
                        </a:rPr>
                        <a:t> mean</a:t>
                      </a:r>
                      <a:endParaRPr kumimoji="0" lang="en-US" sz="20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rgbClr val="FFFFFF"/>
                          </a:solidFill>
                          <a:effectLst/>
                          <a:latin typeface="Calibri" pitchFamily="34" charset="0"/>
                        </a:rPr>
                        <a:t>Mean bias</a:t>
                      </a:r>
                      <a:endParaRPr kumimoji="0" lang="en-US" sz="2000" b="1" i="0" u="none" strike="noStrike" cap="none" normalizeH="0" baseline="0" smtClean="0">
                        <a:ln>
                          <a:noFill/>
                        </a:ln>
                        <a:solidFill>
                          <a:srgbClr val="FFFFFF"/>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rgbClr val="FFFFFF"/>
                          </a:solidFill>
                          <a:effectLst/>
                          <a:latin typeface="Calibri" pitchFamily="34" charset="0"/>
                        </a:rPr>
                        <a:t>RMSE</a:t>
                      </a:r>
                      <a:endParaRPr kumimoji="0" lang="en-US" sz="2000" b="1" i="0" u="none" strike="noStrike" cap="none" normalizeH="0" baseline="0" smtClean="0">
                        <a:ln>
                          <a:noFill/>
                        </a:ln>
                        <a:solidFill>
                          <a:srgbClr val="FFFFFF"/>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rgbClr val="FFFFFF"/>
                          </a:solidFill>
                          <a:effectLst/>
                          <a:latin typeface="Calibri" pitchFamily="34" charset="0"/>
                        </a:rPr>
                        <a:t>Corr. Coef.</a:t>
                      </a:r>
                      <a:endParaRPr kumimoji="0" lang="en-US" sz="2000" b="1" i="0" u="none" strike="noStrike" cap="none" normalizeH="0" baseline="0" smtClean="0">
                        <a:ln>
                          <a:noFill/>
                        </a:ln>
                        <a:solidFill>
                          <a:srgbClr val="FFFFFF"/>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70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rPr>
                        <a:t>L42</a:t>
                      </a:r>
                      <a:endParaRPr kumimoji="0" lang="en-US" sz="20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12.3</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-7.7</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10.4</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0.4</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4270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rPr>
                        <a:t>L42RAQMS</a:t>
                      </a:r>
                      <a:endParaRPr kumimoji="0" lang="en-US" sz="20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12.3</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-5.4</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8.5</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0.5</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270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rPr>
                        <a:t>L42-Fire1</a:t>
                      </a:r>
                      <a:endParaRPr kumimoji="0" lang="en-US" sz="20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12.3</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-7.6</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10.6</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0.3</a:t>
                      </a:r>
                      <a:endPar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4270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rPr>
                        <a:t>L42-Fire1-OI4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rPr>
                        <a:t>12.3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rPr>
                        <a:t>-1.11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rPr>
                        <a:t>6.65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rPr>
                        <a:t>0.61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
        <p:nvSpPr>
          <p:cNvPr id="27727" name="TextBox 4"/>
          <p:cNvSpPr txBox="1">
            <a:spLocks noChangeArrowheads="1"/>
          </p:cNvSpPr>
          <p:nvPr/>
        </p:nvSpPr>
        <p:spPr bwMode="auto">
          <a:xfrm>
            <a:off x="197561" y="1174750"/>
            <a:ext cx="1017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chemeClr val="bg1"/>
                </a:solidFill>
              </a:rPr>
              <a:t>CONUS</a:t>
            </a:r>
          </a:p>
        </p:txBody>
      </p:sp>
      <p:graphicFrame>
        <p:nvGraphicFramePr>
          <p:cNvPr id="5" name="Table 4"/>
          <p:cNvGraphicFramePr>
            <a:graphicFrameLocks noGrp="1"/>
          </p:cNvGraphicFramePr>
          <p:nvPr>
            <p:extLst>
              <p:ext uri="{D42A27DB-BD31-4B8C-83A1-F6EECF244321}">
                <p14:modId xmlns:p14="http://schemas.microsoft.com/office/powerpoint/2010/main" val="1301856112"/>
              </p:ext>
            </p:extLst>
          </p:nvPr>
        </p:nvGraphicFramePr>
        <p:xfrm>
          <a:off x="1444388" y="4267200"/>
          <a:ext cx="7696200" cy="1533525"/>
        </p:xfrm>
        <a:graphic>
          <a:graphicData uri="http://schemas.openxmlformats.org/drawingml/2006/table">
            <a:tbl>
              <a:tblPr/>
              <a:tblGrid>
                <a:gridCol w="2209800"/>
                <a:gridCol w="1524000"/>
                <a:gridCol w="1371600"/>
                <a:gridCol w="1168400"/>
                <a:gridCol w="1422400"/>
              </a:tblGrid>
              <a:tr h="41133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chemeClr val="bg1">
                              <a:lumMod val="95000"/>
                            </a:schemeClr>
                          </a:solidFill>
                          <a:effectLst/>
                          <a:latin typeface="Calibri" pitchFamily="34" charset="0"/>
                        </a:rPr>
                        <a:t>PM2.5 24h </a:t>
                      </a:r>
                      <a:r>
                        <a:rPr kumimoji="0" lang="en-US" sz="2000" b="1" i="0" u="none" strike="noStrike" cap="none" normalizeH="0" baseline="0" dirty="0" err="1" smtClean="0">
                          <a:ln>
                            <a:noFill/>
                          </a:ln>
                          <a:solidFill>
                            <a:schemeClr val="bg1">
                              <a:lumMod val="95000"/>
                            </a:schemeClr>
                          </a:solidFill>
                          <a:effectLst/>
                          <a:latin typeface="Calibri" pitchFamily="34" charset="0"/>
                        </a:rPr>
                        <a:t>avg</a:t>
                      </a:r>
                      <a:endParaRPr kumimoji="0" lang="en-US" sz="1000" b="1" i="0" u="none" strike="noStrike" cap="none" normalizeH="0" baseline="0" dirty="0" smtClean="0">
                        <a:ln>
                          <a:noFill/>
                        </a:ln>
                        <a:solidFill>
                          <a:schemeClr val="bg1">
                            <a:lumMod val="95000"/>
                          </a:schemeClr>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err="1" smtClean="0">
                          <a:ln>
                            <a:noFill/>
                          </a:ln>
                          <a:solidFill>
                            <a:schemeClr val="bg1">
                              <a:lumMod val="95000"/>
                            </a:schemeClr>
                          </a:solidFill>
                          <a:effectLst/>
                          <a:latin typeface="Calibri" pitchFamily="34" charset="0"/>
                        </a:rPr>
                        <a:t>Obs</a:t>
                      </a:r>
                      <a:r>
                        <a:rPr kumimoji="0" lang="en-US" sz="2000" b="1" i="0" u="none" strike="noStrike" cap="none" normalizeH="0" baseline="0" dirty="0" smtClean="0">
                          <a:ln>
                            <a:noFill/>
                          </a:ln>
                          <a:solidFill>
                            <a:schemeClr val="bg1">
                              <a:lumMod val="95000"/>
                            </a:schemeClr>
                          </a:solidFill>
                          <a:effectLst/>
                          <a:latin typeface="Calibri" pitchFamily="34" charset="0"/>
                        </a:rPr>
                        <a:t> mean</a:t>
                      </a:r>
                      <a:endParaRPr kumimoji="0" lang="en-US" sz="1000" b="1" i="0" u="none" strike="noStrike" cap="none" normalizeH="0" baseline="0" dirty="0" smtClean="0">
                        <a:ln>
                          <a:noFill/>
                        </a:ln>
                        <a:solidFill>
                          <a:schemeClr val="bg1">
                            <a:lumMod val="95000"/>
                          </a:schemeClr>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bg1">
                              <a:lumMod val="95000"/>
                            </a:schemeClr>
                          </a:solidFill>
                          <a:effectLst/>
                          <a:latin typeface="Calibri" pitchFamily="34" charset="0"/>
                        </a:rPr>
                        <a:t>Mean bias</a:t>
                      </a:r>
                      <a:endParaRPr kumimoji="0" lang="en-US" sz="1000" b="1" i="0" u="none" strike="noStrike" cap="none" normalizeH="0" baseline="0" smtClean="0">
                        <a:ln>
                          <a:noFill/>
                        </a:ln>
                        <a:solidFill>
                          <a:schemeClr val="bg1">
                            <a:lumMod val="95000"/>
                          </a:schemeClr>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bg1">
                              <a:lumMod val="95000"/>
                            </a:schemeClr>
                          </a:solidFill>
                          <a:effectLst/>
                          <a:latin typeface="Calibri" pitchFamily="34" charset="0"/>
                        </a:rPr>
                        <a:t>RMSE</a:t>
                      </a:r>
                      <a:endParaRPr kumimoji="0" lang="en-US" sz="1000" b="1" i="0" u="none" strike="noStrike" cap="none" normalizeH="0" baseline="0" smtClean="0">
                        <a:ln>
                          <a:noFill/>
                        </a:ln>
                        <a:solidFill>
                          <a:schemeClr val="bg1">
                            <a:lumMod val="95000"/>
                          </a:schemeClr>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chemeClr val="bg1">
                              <a:lumMod val="95000"/>
                            </a:schemeClr>
                          </a:solidFill>
                          <a:effectLst/>
                          <a:latin typeface="Calibri" pitchFamily="34" charset="0"/>
                        </a:rPr>
                        <a:t>Corr. </a:t>
                      </a:r>
                      <a:r>
                        <a:rPr kumimoji="0" lang="en-US" sz="2000" b="1" i="0" u="none" strike="noStrike" cap="none" normalizeH="0" baseline="0" dirty="0" err="1" smtClean="0">
                          <a:ln>
                            <a:noFill/>
                          </a:ln>
                          <a:solidFill>
                            <a:schemeClr val="bg1">
                              <a:lumMod val="95000"/>
                            </a:schemeClr>
                          </a:solidFill>
                          <a:effectLst/>
                          <a:latin typeface="Calibri" pitchFamily="34" charset="0"/>
                        </a:rPr>
                        <a:t>Coef</a:t>
                      </a:r>
                      <a:r>
                        <a:rPr kumimoji="0" lang="en-US" sz="2000" b="1" i="0" u="none" strike="noStrike" cap="none" normalizeH="0" baseline="0" dirty="0" smtClean="0">
                          <a:ln>
                            <a:noFill/>
                          </a:ln>
                          <a:solidFill>
                            <a:schemeClr val="bg1">
                              <a:lumMod val="95000"/>
                            </a:schemeClr>
                          </a:solidFill>
                          <a:effectLst/>
                          <a:latin typeface="Calibri" pitchFamily="34" charset="0"/>
                        </a:rPr>
                        <a:t>.</a:t>
                      </a:r>
                      <a:endParaRPr kumimoji="0" lang="en-US" sz="1000" b="1" i="0" u="none" strike="noStrike" cap="none" normalizeH="0" baseline="0" dirty="0" smtClean="0">
                        <a:ln>
                          <a:noFill/>
                        </a:ln>
                        <a:solidFill>
                          <a:schemeClr val="bg1">
                            <a:lumMod val="95000"/>
                          </a:schemeClr>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r h="41133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chemeClr val="bg1"/>
                          </a:solidFill>
                          <a:effectLst/>
                          <a:latin typeface="Calibri" pitchFamily="34" charset="0"/>
                        </a:rPr>
                        <a:t>Base</a:t>
                      </a:r>
                      <a:endParaRPr kumimoji="0" lang="en-US" sz="10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19.8</a:t>
                      </a:r>
                      <a:endParaRPr kumimoji="0" lang="en-US" sz="10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-0.67</a:t>
                      </a:r>
                      <a:endParaRPr kumimoji="0" lang="en-US" sz="10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24.18</a:t>
                      </a:r>
                      <a:endParaRPr kumimoji="0" lang="en-US" sz="10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0.49</a:t>
                      </a:r>
                      <a:endParaRPr kumimoji="0" lang="en-US" sz="10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710859">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chemeClr val="bg1"/>
                          </a:solidFill>
                          <a:effectLst/>
                          <a:latin typeface="Calibri" pitchFamily="34" charset="0"/>
                        </a:rPr>
                        <a:t>With L42-Fire1-OI4 field to derive LBC</a:t>
                      </a:r>
                      <a:endParaRPr kumimoji="0" lang="en-US" sz="10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19.8</a:t>
                      </a:r>
                      <a:endParaRPr kumimoji="0" lang="en-US" sz="10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mn-cs"/>
                        </a:rPr>
                        <a:t>1.15</a:t>
                      </a:r>
                      <a:endParaRPr kumimoji="0" lang="en-US" sz="10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5.79</a:t>
                      </a:r>
                      <a:endParaRPr kumimoji="0" lang="en-US" sz="10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0.53</a:t>
                      </a:r>
                      <a:endParaRPr kumimoji="0" lang="en-US" sz="10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9529"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27754" name="Slide Number Placeholder 1"/>
          <p:cNvSpPr>
            <a:spLocks noGrp="1"/>
          </p:cNvSpPr>
          <p:nvPr>
            <p:ph type="sldNum" sz="quarter" idx="11"/>
          </p:nvPr>
        </p:nvSpPr>
        <p:spPr bwMode="auto">
          <a:xfrm>
            <a:off x="8728075" y="6486525"/>
            <a:ext cx="30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fld id="{AFFD335F-C6F8-4E54-AC35-31DA8CF6367C}" type="slidenum">
              <a:rPr lang="en-US" altLang="en-US" sz="1400" smtClean="0">
                <a:solidFill>
                  <a:srgbClr val="045C75"/>
                </a:solidFill>
                <a:latin typeface="Arial Black" pitchFamily="34" charset="0"/>
              </a:rPr>
              <a:pPr algn="l" eaLnBrk="1" hangingPunct="1"/>
              <a:t>16</a:t>
            </a:fld>
            <a:endParaRPr lang="en-US" altLang="en-US" sz="1400" smtClean="0">
              <a:solidFill>
                <a:srgbClr val="045C75"/>
              </a:solidFill>
              <a:latin typeface="Arial Black" pitchFamily="34" charset="0"/>
            </a:endParaRPr>
          </a:p>
        </p:txBody>
      </p:sp>
      <p:sp>
        <p:nvSpPr>
          <p:cNvPr id="27756" name="TextBox 3"/>
          <p:cNvSpPr txBox="1">
            <a:spLocks noChangeArrowheads="1"/>
          </p:cNvSpPr>
          <p:nvPr/>
        </p:nvSpPr>
        <p:spPr bwMode="auto">
          <a:xfrm>
            <a:off x="14785" y="3962400"/>
            <a:ext cx="1801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chemeClr val="bg1"/>
                </a:solidFill>
              </a:rPr>
              <a:t>DISCOVER-AQ</a:t>
            </a:r>
          </a:p>
          <a:p>
            <a:pPr eaLnBrk="1" hangingPunct="1"/>
            <a:r>
              <a:rPr lang="en-US" altLang="en-US" b="1" dirty="0" err="1">
                <a:solidFill>
                  <a:schemeClr val="bg1"/>
                </a:solidFill>
              </a:rPr>
              <a:t>GA_Tech</a:t>
            </a:r>
            <a:endParaRPr lang="en-US" altLang="en-US" b="1" dirty="0">
              <a:solidFill>
                <a:schemeClr val="bg1"/>
              </a:solidFill>
            </a:endParaRPr>
          </a:p>
          <a:p>
            <a:pPr eaLnBrk="1" hangingPunct="1"/>
            <a:r>
              <a:rPr lang="en-US" altLang="en-US" b="1" dirty="0">
                <a:solidFill>
                  <a:schemeClr val="bg1"/>
                </a:solidFill>
              </a:rPr>
              <a:t>4 km</a:t>
            </a:r>
          </a:p>
        </p:txBody>
      </p:sp>
      <p:sp>
        <p:nvSpPr>
          <p:cNvPr id="10" name="Title 1"/>
          <p:cNvSpPr txBox="1">
            <a:spLocks/>
          </p:cNvSpPr>
          <p:nvPr/>
        </p:nvSpPr>
        <p:spPr bwMode="auto">
          <a:xfrm>
            <a:off x="1178755" y="3505200"/>
            <a:ext cx="8017002" cy="457200"/>
          </a:xfrm>
          <a:prstGeom prst="rect">
            <a:avLst/>
          </a:prstGeom>
          <a:solidFill>
            <a:srgbClr val="FFC000"/>
          </a:solidFill>
          <a:ln w="9525">
            <a:noFill/>
            <a:miter lim="800000"/>
            <a:headEnd/>
            <a:tailEnd/>
          </a:ln>
        </p:spPr>
        <p:txBody>
          <a:bodyPr vert="horz" wrap="square" lIns="0" tIns="45720" rIns="0" bIns="0" numCol="1" anchor="b" anchorCtr="0" compatLnSpc="1">
            <a:prstTxWarp prst="textNoShape">
              <a:avLst/>
            </a:prstTxWarp>
            <a:normAutofit fontScale="90000"/>
          </a:bodyPr>
          <a:lst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a:lstStyle>
          <a:p>
            <a:r>
              <a:rPr lang="en-US" sz="2800" dirty="0" smtClean="0"/>
              <a:t>Application of analysis field for State Implementation Planning</a:t>
            </a:r>
            <a:endParaRPr lang="en-US" sz="2800" dirty="0"/>
          </a:p>
        </p:txBody>
      </p:sp>
      <p:pic>
        <p:nvPicPr>
          <p:cNvPr id="11"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620"/>
          <a:stretch/>
        </p:blipFill>
        <p:spPr bwMode="auto">
          <a:xfrm>
            <a:off x="14785" y="4848960"/>
            <a:ext cx="1433015" cy="123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testbed.arl.noaa.gov/TCHAI/Reg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5" y="1676400"/>
            <a:ext cx="1352967" cy="81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0" y="6556641"/>
            <a:ext cx="2560638" cy="246221"/>
          </a:xfrm>
          <a:prstGeom prst="rect">
            <a:avLst/>
          </a:prstGeom>
          <a:noFill/>
          <a:ln w="9525">
            <a:noFill/>
            <a:miter lim="800000"/>
            <a:headEnd/>
            <a:tailEnd/>
          </a:ln>
        </p:spPr>
        <p:txBody>
          <a:bodyPr wrap="square">
            <a:spAutoFit/>
          </a:bodyPr>
          <a:lstStyle/>
          <a:p>
            <a:r>
              <a:rPr lang="en-US" altLang="en-US" sz="1000" b="1" dirty="0" smtClean="0"/>
              <a:t>13</a:t>
            </a:r>
            <a:r>
              <a:rPr lang="en-US" altLang="en-US" sz="1000" b="1" baseline="30000" dirty="0" smtClean="0"/>
              <a:t>th</a:t>
            </a:r>
            <a:r>
              <a:rPr lang="en-US" altLang="en-US" sz="1000" b="1" dirty="0" smtClean="0"/>
              <a:t> CMAS Oct27-29, 2014, Chapel Hill </a:t>
            </a:r>
            <a:endParaRPr lang="en-US" altLang="en-US" sz="1000" b="1" dirty="0"/>
          </a:p>
        </p:txBody>
      </p:sp>
    </p:spTree>
    <p:extLst>
      <p:ext uri="{BB962C8B-B14F-4D97-AF65-F5344CB8AC3E}">
        <p14:creationId xmlns:p14="http://schemas.microsoft.com/office/powerpoint/2010/main" val="3377655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2"/>
          <p:cNvSpPr>
            <a:spLocks noGrp="1"/>
          </p:cNvSpPr>
          <p:nvPr>
            <p:ph type="sldNum" sz="quarter" idx="12"/>
          </p:nvPr>
        </p:nvSpPr>
        <p:spPr bwMode="auto">
          <a:xfrm>
            <a:off x="7778750" y="6356350"/>
            <a:ext cx="1143000" cy="501650"/>
          </a:xfrm>
          <a:noFill/>
          <a:ln>
            <a:miter lim="800000"/>
            <a:headEnd/>
            <a:tailEnd/>
          </a:ln>
        </p:spPr>
        <p:txBody>
          <a:bodyPr/>
          <a:lstStyle/>
          <a:p>
            <a:pPr algn="ctr"/>
            <a:fld id="{EC69D16E-1A3E-4A30-8A9E-7F27572108C5}" type="slidenum">
              <a:rPr lang="en-US" altLang="en-US" sz="1200" smtClean="0">
                <a:latin typeface="Arial Black" pitchFamily="34" charset="0"/>
              </a:rPr>
              <a:pPr algn="ctr"/>
              <a:t>17</a:t>
            </a:fld>
            <a:endParaRPr lang="en-US" altLang="en-US" sz="1200" smtClean="0">
              <a:latin typeface="Arial Black" pitchFamily="34" charset="0"/>
            </a:endParaRPr>
          </a:p>
        </p:txBody>
      </p:sp>
      <p:sp>
        <p:nvSpPr>
          <p:cNvPr id="2" name="TextBox 1"/>
          <p:cNvSpPr txBox="1"/>
          <p:nvPr/>
        </p:nvSpPr>
        <p:spPr>
          <a:xfrm>
            <a:off x="27296" y="1447800"/>
            <a:ext cx="8686800" cy="3416320"/>
          </a:xfrm>
          <a:prstGeom prst="rect">
            <a:avLst/>
          </a:prstGeom>
          <a:noFill/>
        </p:spPr>
        <p:txBody>
          <a:bodyPr>
            <a:spAutoFit/>
          </a:bodyPr>
          <a:lstStyle/>
          <a:p>
            <a:pPr>
              <a:defRPr/>
            </a:pPr>
            <a:endParaRPr lang="en-US" dirty="0">
              <a:solidFill>
                <a:schemeClr val="bg1"/>
              </a:solidFill>
            </a:endParaRPr>
          </a:p>
          <a:p>
            <a:pPr marL="285750" indent="-285750">
              <a:buFont typeface="Wingdings" panose="05000000000000000000" pitchFamily="2" charset="2"/>
              <a:buChar char="Ø"/>
              <a:defRPr/>
            </a:pPr>
            <a:r>
              <a:rPr lang="en-US" b="1" dirty="0">
                <a:solidFill>
                  <a:schemeClr val="bg1"/>
                </a:solidFill>
              </a:rPr>
              <a:t>Configured </a:t>
            </a:r>
            <a:r>
              <a:rPr lang="en-US" b="1" dirty="0" smtClean="0">
                <a:solidFill>
                  <a:schemeClr val="bg1"/>
                </a:solidFill>
              </a:rPr>
              <a:t>forward-model </a:t>
            </a:r>
            <a:r>
              <a:rPr lang="en-US" b="1" dirty="0" smtClean="0">
                <a:solidFill>
                  <a:srgbClr val="FFFF00"/>
                </a:solidFill>
              </a:rPr>
              <a:t>vertical </a:t>
            </a:r>
            <a:r>
              <a:rPr lang="en-US" b="1" dirty="0">
                <a:solidFill>
                  <a:srgbClr val="FFFF00"/>
                </a:solidFill>
              </a:rPr>
              <a:t>structure </a:t>
            </a:r>
            <a:r>
              <a:rPr lang="en-US" b="1" dirty="0" smtClean="0">
                <a:solidFill>
                  <a:schemeClr val="bg1"/>
                </a:solidFill>
              </a:rPr>
              <a:t>matching that of </a:t>
            </a:r>
            <a:r>
              <a:rPr lang="en-US" b="1" dirty="0">
                <a:solidFill>
                  <a:schemeClr val="bg1"/>
                </a:solidFill>
              </a:rPr>
              <a:t>GFS </a:t>
            </a:r>
            <a:endParaRPr lang="en-US" b="1" dirty="0" smtClean="0">
              <a:solidFill>
                <a:schemeClr val="bg1"/>
              </a:solidFill>
            </a:endParaRPr>
          </a:p>
          <a:p>
            <a:pPr marL="285750" indent="-285750">
              <a:buFont typeface="Wingdings" panose="05000000000000000000" pitchFamily="2" charset="2"/>
              <a:buChar char="Ø"/>
              <a:defRPr/>
            </a:pPr>
            <a:r>
              <a:rPr lang="en-US" b="1" dirty="0" smtClean="0">
                <a:solidFill>
                  <a:schemeClr val="bg1"/>
                </a:solidFill>
              </a:rPr>
              <a:t>The </a:t>
            </a:r>
            <a:r>
              <a:rPr lang="en-US" b="1" dirty="0">
                <a:solidFill>
                  <a:schemeClr val="bg1"/>
                </a:solidFill>
              </a:rPr>
              <a:t>reanalysis forward model is </a:t>
            </a:r>
            <a:r>
              <a:rPr lang="en-US" b="1" dirty="0">
                <a:solidFill>
                  <a:srgbClr val="FFFF00"/>
                </a:solidFill>
              </a:rPr>
              <a:t>tested</a:t>
            </a:r>
            <a:r>
              <a:rPr lang="en-US" b="1" dirty="0">
                <a:solidFill>
                  <a:schemeClr val="bg1"/>
                </a:solidFill>
              </a:rPr>
              <a:t> and used to generate July 2011 </a:t>
            </a:r>
          </a:p>
          <a:p>
            <a:pPr>
              <a:defRPr/>
            </a:pPr>
            <a:r>
              <a:rPr lang="en-US" b="1" dirty="0">
                <a:solidFill>
                  <a:schemeClr val="bg1"/>
                </a:solidFill>
              </a:rPr>
              <a:t>     </a:t>
            </a:r>
            <a:r>
              <a:rPr lang="en-US" b="1" dirty="0" smtClean="0">
                <a:solidFill>
                  <a:schemeClr val="bg1"/>
                </a:solidFill>
              </a:rPr>
              <a:t>analysis </a:t>
            </a:r>
            <a:r>
              <a:rPr lang="en-US" b="1" dirty="0">
                <a:solidFill>
                  <a:schemeClr val="bg1"/>
                </a:solidFill>
              </a:rPr>
              <a:t>fields for MDE for SIP </a:t>
            </a:r>
            <a:r>
              <a:rPr lang="en-US" b="1" dirty="0" smtClean="0">
                <a:solidFill>
                  <a:schemeClr val="bg1"/>
                </a:solidFill>
              </a:rPr>
              <a:t>modeling</a:t>
            </a:r>
          </a:p>
          <a:p>
            <a:pPr marL="285750" indent="-285750">
              <a:buFont typeface="Wingdings" panose="05000000000000000000" pitchFamily="2" charset="2"/>
              <a:buChar char="Ø"/>
              <a:defRPr/>
            </a:pPr>
            <a:r>
              <a:rPr lang="en-US" b="1" dirty="0" smtClean="0">
                <a:solidFill>
                  <a:srgbClr val="FFFF00"/>
                </a:solidFill>
              </a:rPr>
              <a:t>Data </a:t>
            </a:r>
            <a:r>
              <a:rPr lang="en-US" b="1" dirty="0">
                <a:solidFill>
                  <a:srgbClr val="FFFF00"/>
                </a:solidFill>
              </a:rPr>
              <a:t>Set assimilated</a:t>
            </a:r>
            <a:r>
              <a:rPr lang="en-US" b="1" dirty="0">
                <a:solidFill>
                  <a:schemeClr val="bg1"/>
                </a:solidFill>
              </a:rPr>
              <a:t>: RAQMS (MLS, OMI O3, MODIS AOD); HMS Fire; GOES cloud fraction for photolytic rate correction; MODIS AOD; </a:t>
            </a:r>
            <a:r>
              <a:rPr lang="en-US" b="1" dirty="0" err="1">
                <a:solidFill>
                  <a:schemeClr val="bg1"/>
                </a:solidFill>
              </a:rPr>
              <a:t>AIRNow</a:t>
            </a:r>
            <a:r>
              <a:rPr lang="en-US" b="1" dirty="0">
                <a:solidFill>
                  <a:schemeClr val="bg1"/>
                </a:solidFill>
              </a:rPr>
              <a:t> O</a:t>
            </a:r>
            <a:r>
              <a:rPr lang="en-US" b="1" baseline="-25000" dirty="0">
                <a:solidFill>
                  <a:schemeClr val="bg1"/>
                </a:solidFill>
              </a:rPr>
              <a:t>3</a:t>
            </a:r>
            <a:r>
              <a:rPr lang="en-US" b="1" dirty="0">
                <a:solidFill>
                  <a:schemeClr val="bg1"/>
                </a:solidFill>
              </a:rPr>
              <a:t>, </a:t>
            </a:r>
            <a:r>
              <a:rPr lang="en-US" b="1" dirty="0" smtClean="0">
                <a:solidFill>
                  <a:schemeClr val="bg1"/>
                </a:solidFill>
              </a:rPr>
              <a:t>PM</a:t>
            </a:r>
            <a:r>
              <a:rPr lang="en-US" b="1" baseline="-25000" dirty="0" smtClean="0">
                <a:solidFill>
                  <a:schemeClr val="bg1"/>
                </a:solidFill>
              </a:rPr>
              <a:t>2.5</a:t>
            </a:r>
            <a:endParaRPr lang="en-US" b="1" dirty="0">
              <a:solidFill>
                <a:schemeClr val="bg1"/>
              </a:solidFill>
            </a:endParaRPr>
          </a:p>
          <a:p>
            <a:pPr marL="285750" indent="-285750">
              <a:buFont typeface="Wingdings" panose="05000000000000000000" pitchFamily="2" charset="2"/>
              <a:buChar char="Ø"/>
              <a:defRPr/>
            </a:pPr>
            <a:r>
              <a:rPr lang="en-US" b="1" dirty="0">
                <a:solidFill>
                  <a:srgbClr val="FFFF00"/>
                </a:solidFill>
              </a:rPr>
              <a:t>July 2011 </a:t>
            </a:r>
            <a:r>
              <a:rPr lang="en-US" b="1" dirty="0" smtClean="0">
                <a:solidFill>
                  <a:schemeClr val="bg1"/>
                </a:solidFill>
              </a:rPr>
              <a:t>analysis fields was compared to NAQFC simulation results </a:t>
            </a:r>
          </a:p>
          <a:p>
            <a:pPr marL="285750" indent="-285750">
              <a:buFont typeface="Wingdings" panose="05000000000000000000" pitchFamily="2" charset="2"/>
              <a:buChar char="Ø"/>
              <a:defRPr/>
            </a:pPr>
            <a:endParaRPr lang="en-US" b="1" dirty="0" smtClean="0">
              <a:solidFill>
                <a:schemeClr val="bg1"/>
              </a:solidFill>
            </a:endParaRPr>
          </a:p>
          <a:p>
            <a:pPr marL="285750" indent="-285750">
              <a:buFont typeface="Wingdings" panose="05000000000000000000" pitchFamily="2" charset="2"/>
              <a:buChar char="Ø"/>
              <a:defRPr/>
            </a:pPr>
            <a:r>
              <a:rPr lang="en-US" b="1" dirty="0" smtClean="0">
                <a:solidFill>
                  <a:srgbClr val="FFFF00"/>
                </a:solidFill>
              </a:rPr>
              <a:t>Next sets</a:t>
            </a:r>
            <a:r>
              <a:rPr lang="en-US" b="1" dirty="0" smtClean="0">
                <a:solidFill>
                  <a:schemeClr val="bg1"/>
                </a:solidFill>
              </a:rPr>
              <a:t>: lightning NOx; OMI SO2; PAR adjustment by retrievals</a:t>
            </a:r>
            <a:endParaRPr lang="en-US" b="1" dirty="0">
              <a:solidFill>
                <a:schemeClr val="bg1"/>
              </a:solidFill>
            </a:endParaRPr>
          </a:p>
          <a:p>
            <a:pPr marL="285750" indent="-285750">
              <a:buFont typeface="Wingdings" panose="05000000000000000000" pitchFamily="2" charset="2"/>
              <a:buChar char="Ø"/>
              <a:defRPr/>
            </a:pPr>
            <a:r>
              <a:rPr lang="en-US" b="1" dirty="0" smtClean="0">
                <a:solidFill>
                  <a:schemeClr val="bg1"/>
                </a:solidFill>
              </a:rPr>
              <a:t>Verification </a:t>
            </a:r>
            <a:r>
              <a:rPr lang="en-US" b="1" dirty="0">
                <a:solidFill>
                  <a:schemeClr val="bg1"/>
                </a:solidFill>
              </a:rPr>
              <a:t>to  include data from O</a:t>
            </a:r>
            <a:r>
              <a:rPr lang="en-US" b="1" baseline="-25000" dirty="0">
                <a:solidFill>
                  <a:schemeClr val="bg1"/>
                </a:solidFill>
              </a:rPr>
              <a:t>3</a:t>
            </a:r>
            <a:r>
              <a:rPr lang="en-US" b="1" dirty="0">
                <a:solidFill>
                  <a:schemeClr val="bg1"/>
                </a:solidFill>
              </a:rPr>
              <a:t> </a:t>
            </a:r>
            <a:r>
              <a:rPr lang="en-US" b="1" dirty="0" err="1">
                <a:solidFill>
                  <a:schemeClr val="bg1"/>
                </a:solidFill>
              </a:rPr>
              <a:t>lidar</a:t>
            </a:r>
            <a:r>
              <a:rPr lang="en-US" b="1" dirty="0">
                <a:solidFill>
                  <a:schemeClr val="bg1"/>
                </a:solidFill>
              </a:rPr>
              <a:t> </a:t>
            </a:r>
            <a:r>
              <a:rPr lang="en-US" b="1" dirty="0" smtClean="0">
                <a:solidFill>
                  <a:schemeClr val="bg1"/>
                </a:solidFill>
              </a:rPr>
              <a:t>network</a:t>
            </a:r>
          </a:p>
          <a:p>
            <a:pPr marL="285750" indent="-285750">
              <a:buFont typeface="Wingdings" panose="05000000000000000000" pitchFamily="2" charset="2"/>
              <a:buChar char="Ø"/>
              <a:defRPr/>
            </a:pPr>
            <a:r>
              <a:rPr lang="en-US" b="1" dirty="0" smtClean="0">
                <a:solidFill>
                  <a:schemeClr val="bg1"/>
                </a:solidFill>
              </a:rPr>
              <a:t>Begin transition of assimilation algorithm to GSI</a:t>
            </a:r>
          </a:p>
          <a:p>
            <a:pPr marL="285750" indent="-285750">
              <a:buFont typeface="Wingdings" panose="05000000000000000000" pitchFamily="2" charset="2"/>
              <a:buChar char="Ø"/>
              <a:defRPr/>
            </a:pPr>
            <a:r>
              <a:rPr lang="en-US" b="1" dirty="0" smtClean="0">
                <a:solidFill>
                  <a:schemeClr val="bg1"/>
                </a:solidFill>
              </a:rPr>
              <a:t>Production mode generation of analysis field for 2010</a:t>
            </a:r>
            <a:endParaRPr lang="en-US" b="1" dirty="0">
              <a:solidFill>
                <a:schemeClr val="bg1"/>
              </a:solidFill>
            </a:endParaRPr>
          </a:p>
        </p:txBody>
      </p:sp>
      <p:sp>
        <p:nvSpPr>
          <p:cNvPr id="17413" name="Rectangle 2"/>
          <p:cNvSpPr>
            <a:spLocks noChangeArrowheads="1"/>
          </p:cNvSpPr>
          <p:nvPr/>
        </p:nvSpPr>
        <p:spPr bwMode="auto">
          <a:xfrm>
            <a:off x="485775" y="827087"/>
            <a:ext cx="1589088" cy="460375"/>
          </a:xfrm>
          <a:prstGeom prst="rect">
            <a:avLst/>
          </a:prstGeom>
          <a:noFill/>
          <a:ln w="9525">
            <a:noFill/>
            <a:miter lim="800000"/>
            <a:headEnd/>
            <a:tailEnd/>
          </a:ln>
        </p:spPr>
        <p:txBody>
          <a:bodyPr wrap="none">
            <a:spAutoFit/>
          </a:bodyPr>
          <a:lstStyle/>
          <a:p>
            <a:r>
              <a:rPr lang="en-US" altLang="en-US" sz="2400" b="1" dirty="0">
                <a:solidFill>
                  <a:srgbClr val="FFFFFF"/>
                </a:solidFill>
              </a:rPr>
              <a:t>Summary</a:t>
            </a:r>
          </a:p>
        </p:txBody>
      </p:sp>
      <p:sp>
        <p:nvSpPr>
          <p:cNvPr id="7" name="TextBox 2"/>
          <p:cNvSpPr txBox="1">
            <a:spLocks noChangeArrowheads="1"/>
          </p:cNvSpPr>
          <p:nvPr/>
        </p:nvSpPr>
        <p:spPr bwMode="auto">
          <a:xfrm>
            <a:off x="0" y="6556641"/>
            <a:ext cx="2560638" cy="246221"/>
          </a:xfrm>
          <a:prstGeom prst="rect">
            <a:avLst/>
          </a:prstGeom>
          <a:noFill/>
          <a:ln w="9525">
            <a:noFill/>
            <a:miter lim="800000"/>
            <a:headEnd/>
            <a:tailEnd/>
          </a:ln>
        </p:spPr>
        <p:txBody>
          <a:bodyPr wrap="square">
            <a:spAutoFit/>
          </a:bodyPr>
          <a:lstStyle/>
          <a:p>
            <a:r>
              <a:rPr lang="en-US" altLang="en-US" sz="1000" b="1" dirty="0" smtClean="0"/>
              <a:t>13</a:t>
            </a:r>
            <a:r>
              <a:rPr lang="en-US" altLang="en-US" sz="1000" b="1" baseline="30000" dirty="0" smtClean="0"/>
              <a:t>th</a:t>
            </a:r>
            <a:r>
              <a:rPr lang="en-US" altLang="en-US" sz="1000" b="1" dirty="0" smtClean="0"/>
              <a:t> CMAS Oct27-29, 2014, Chapel Hill </a:t>
            </a:r>
            <a:endParaRPr lang="en-US" altLang="en-US" sz="1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7"/>
          <p:cNvSpPr>
            <a:spLocks noGrp="1"/>
          </p:cNvSpPr>
          <p:nvPr>
            <p:ph type="sldNum" sz="quarter" idx="12"/>
          </p:nvPr>
        </p:nvSpPr>
        <p:spPr bwMode="auto">
          <a:noFill/>
          <a:ln>
            <a:miter lim="800000"/>
            <a:headEnd/>
            <a:tailEnd/>
          </a:ln>
        </p:spPr>
        <p:txBody>
          <a:bodyPr/>
          <a:lstStyle/>
          <a:p>
            <a:fld id="{080D1BF2-6015-4221-9F93-EF0D4CBFD679}" type="slidenum">
              <a:rPr lang="zh-CN" altLang="en-US" smtClean="0">
                <a:cs typeface="Arial" charset="0"/>
              </a:rPr>
              <a:pPr/>
              <a:t>18</a:t>
            </a:fld>
            <a:endParaRPr lang="en-US" altLang="zh-CN" smtClean="0">
              <a:cs typeface="Arial" charset="0"/>
            </a:endParaRPr>
          </a:p>
        </p:txBody>
      </p:sp>
      <p:sp>
        <p:nvSpPr>
          <p:cNvPr id="18435" name="Slide Number Placeholder 6"/>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algn="r"/>
            <a:fld id="{8128BA07-BD14-4ADF-98F3-E4B5E064E593}" type="slidenum">
              <a:rPr lang="zh-CN" altLang="en-US" sz="800" b="1">
                <a:solidFill>
                  <a:srgbClr val="045C75"/>
                </a:solidFill>
                <a:latin typeface="Calibri" pitchFamily="34" charset="0"/>
                <a:cs typeface="Arial" charset="0"/>
              </a:rPr>
              <a:pPr algn="r"/>
              <a:t>18</a:t>
            </a:fld>
            <a:endParaRPr lang="en-US" altLang="zh-CN" sz="800" b="1">
              <a:solidFill>
                <a:srgbClr val="045C75"/>
              </a:solidFill>
              <a:latin typeface="Calibri" pitchFamily="34" charset="0"/>
              <a:cs typeface="Arial" charset="0"/>
            </a:endParaRPr>
          </a:p>
        </p:txBody>
      </p:sp>
      <p:sp>
        <p:nvSpPr>
          <p:cNvPr id="18436" name="TextBox 1"/>
          <p:cNvSpPr txBox="1">
            <a:spLocks noChangeArrowheads="1"/>
          </p:cNvSpPr>
          <p:nvPr/>
        </p:nvSpPr>
        <p:spPr bwMode="auto">
          <a:xfrm>
            <a:off x="2514600" y="1760538"/>
            <a:ext cx="4575175" cy="830262"/>
          </a:xfrm>
          <a:prstGeom prst="rect">
            <a:avLst/>
          </a:prstGeom>
          <a:noFill/>
          <a:ln w="9525">
            <a:noFill/>
            <a:miter lim="800000"/>
            <a:headEnd/>
            <a:tailEnd/>
          </a:ln>
        </p:spPr>
        <p:txBody>
          <a:bodyPr wrap="none">
            <a:spAutoFit/>
          </a:bodyPr>
          <a:lstStyle/>
          <a:p>
            <a:r>
              <a:rPr lang="en-US" altLang="en-US" sz="4800" i="1"/>
              <a:t>EXTRA SLIDES</a:t>
            </a:r>
          </a:p>
        </p:txBody>
      </p:sp>
      <p:pic>
        <p:nvPicPr>
          <p:cNvPr id="18437" name="Picture 1"/>
          <p:cNvPicPr>
            <a:picLocks noChangeAspect="1"/>
          </p:cNvPicPr>
          <p:nvPr/>
        </p:nvPicPr>
        <p:blipFill>
          <a:blip r:embed="rId3" cstate="print"/>
          <a:srcRect/>
          <a:stretch>
            <a:fillRect/>
          </a:stretch>
        </p:blipFill>
        <p:spPr bwMode="auto">
          <a:xfrm>
            <a:off x="0" y="0"/>
            <a:ext cx="9144000" cy="990600"/>
          </a:xfrm>
          <a:prstGeom prst="rect">
            <a:avLst/>
          </a:prstGeom>
          <a:noFill/>
          <a:ln w="9525">
            <a:noFill/>
            <a:miter lim="800000"/>
            <a:headEnd/>
            <a:tailEnd/>
          </a:ln>
        </p:spPr>
      </p:pic>
      <p:grpSp>
        <p:nvGrpSpPr>
          <p:cNvPr id="18438" name="Group 9"/>
          <p:cNvGrpSpPr>
            <a:grpSpLocks/>
          </p:cNvGrpSpPr>
          <p:nvPr/>
        </p:nvGrpSpPr>
        <p:grpSpPr bwMode="auto">
          <a:xfrm>
            <a:off x="2560638" y="5867400"/>
            <a:ext cx="6269037" cy="1046163"/>
            <a:chOff x="2560320" y="5867400"/>
            <a:chExt cx="6269355" cy="1046163"/>
          </a:xfrm>
        </p:grpSpPr>
        <p:grpSp>
          <p:nvGrpSpPr>
            <p:cNvPr id="18441" name="Group 2"/>
            <p:cNvGrpSpPr>
              <a:grpSpLocks/>
            </p:cNvGrpSpPr>
            <p:nvPr/>
          </p:nvGrpSpPr>
          <p:grpSpPr bwMode="auto">
            <a:xfrm>
              <a:off x="3722688" y="5867400"/>
              <a:ext cx="5106987" cy="1046163"/>
              <a:chOff x="3723351" y="5867400"/>
              <a:chExt cx="5105983" cy="1046850"/>
            </a:xfrm>
          </p:grpSpPr>
          <p:grpSp>
            <p:nvGrpSpPr>
              <p:cNvPr id="18443" name="Group 1"/>
              <p:cNvGrpSpPr>
                <a:grpSpLocks/>
              </p:cNvGrpSpPr>
              <p:nvPr/>
            </p:nvGrpSpPr>
            <p:grpSpPr bwMode="auto">
              <a:xfrm>
                <a:off x="6868771" y="5867400"/>
                <a:ext cx="1960563" cy="1046850"/>
                <a:chOff x="7010400" y="5867400"/>
                <a:chExt cx="1960563" cy="1046850"/>
              </a:xfrm>
            </p:grpSpPr>
            <p:pic>
              <p:nvPicPr>
                <p:cNvPr id="18445" name="Picture 8" descr="Aqast_logo.GIF"/>
                <p:cNvPicPr>
                  <a:picLocks noChangeAspect="1"/>
                </p:cNvPicPr>
                <p:nvPr/>
              </p:nvPicPr>
              <p:blipFill>
                <a:blip r:embed="rId4" cstate="print"/>
                <a:srcRect/>
                <a:stretch>
                  <a:fillRect/>
                </a:stretch>
              </p:blipFill>
              <p:spPr bwMode="auto">
                <a:xfrm>
                  <a:off x="7953375" y="5867400"/>
                  <a:ext cx="1017588" cy="990600"/>
                </a:xfrm>
                <a:prstGeom prst="rect">
                  <a:avLst/>
                </a:prstGeom>
                <a:noFill/>
                <a:ln w="9525">
                  <a:noFill/>
                  <a:miter lim="800000"/>
                  <a:headEnd/>
                  <a:tailEnd/>
                </a:ln>
              </p:spPr>
            </p:pic>
            <p:pic>
              <p:nvPicPr>
                <p:cNvPr id="18446" name="Picture 2"/>
                <p:cNvPicPr>
                  <a:picLocks noChangeAspect="1" noChangeArrowheads="1"/>
                </p:cNvPicPr>
                <p:nvPr/>
              </p:nvPicPr>
              <p:blipFill>
                <a:blip r:embed="rId5" cstate="print"/>
                <a:srcRect l="4485" t="10764" r="87846" b="74886"/>
                <a:stretch>
                  <a:fillRect/>
                </a:stretch>
              </p:blipFill>
              <p:spPr bwMode="auto">
                <a:xfrm>
                  <a:off x="7010400" y="5867400"/>
                  <a:ext cx="942975" cy="1046850"/>
                </a:xfrm>
                <a:prstGeom prst="rect">
                  <a:avLst/>
                </a:prstGeom>
                <a:noFill/>
                <a:ln w="9525">
                  <a:noFill/>
                  <a:miter lim="800000"/>
                  <a:headEnd/>
                  <a:tailEnd/>
                </a:ln>
              </p:spPr>
            </p:pic>
          </p:grpSp>
          <p:pic>
            <p:nvPicPr>
              <p:cNvPr id="18444" name="Picture 9"/>
              <p:cNvPicPr>
                <a:picLocks noChangeAspect="1"/>
              </p:cNvPicPr>
              <p:nvPr/>
            </p:nvPicPr>
            <p:blipFill>
              <a:blip r:embed="rId6" cstate="print"/>
              <a:srcRect/>
              <a:stretch>
                <a:fillRect/>
              </a:stretch>
            </p:blipFill>
            <p:spPr bwMode="auto">
              <a:xfrm>
                <a:off x="3723351" y="6290815"/>
                <a:ext cx="3124200" cy="509128"/>
              </a:xfrm>
              <a:prstGeom prst="rect">
                <a:avLst/>
              </a:prstGeom>
              <a:noFill/>
              <a:ln w="9525">
                <a:noFill/>
                <a:miter lim="800000"/>
                <a:headEnd/>
                <a:tailEnd/>
              </a:ln>
            </p:spPr>
          </p:pic>
        </p:grpSp>
        <p:pic>
          <p:nvPicPr>
            <p:cNvPr id="18442" name="Picture 11"/>
            <p:cNvPicPr>
              <a:picLocks noChangeAspect="1"/>
            </p:cNvPicPr>
            <p:nvPr/>
          </p:nvPicPr>
          <p:blipFill>
            <a:blip r:embed="rId7" cstate="print"/>
            <a:srcRect t="18433" b="18163"/>
            <a:stretch>
              <a:fillRect/>
            </a:stretch>
          </p:blipFill>
          <p:spPr bwMode="auto">
            <a:xfrm>
              <a:off x="2560320" y="6200689"/>
              <a:ext cx="1085850" cy="688490"/>
            </a:xfrm>
            <a:prstGeom prst="rect">
              <a:avLst/>
            </a:prstGeom>
            <a:noFill/>
            <a:ln w="9525">
              <a:noFill/>
              <a:miter lim="800000"/>
              <a:headEnd/>
              <a:tailEnd/>
            </a:ln>
          </p:spPr>
        </p:pic>
      </p:grpSp>
      <p:sp>
        <p:nvSpPr>
          <p:cNvPr id="18439" name="Rectangle 1"/>
          <p:cNvSpPr>
            <a:spLocks noChangeArrowheads="1"/>
          </p:cNvSpPr>
          <p:nvPr/>
        </p:nvSpPr>
        <p:spPr bwMode="auto">
          <a:xfrm>
            <a:off x="250825" y="4343400"/>
            <a:ext cx="4572000" cy="1384300"/>
          </a:xfrm>
          <a:prstGeom prst="rect">
            <a:avLst/>
          </a:prstGeom>
          <a:noFill/>
          <a:ln w="9525">
            <a:noFill/>
            <a:miter lim="800000"/>
            <a:headEnd/>
            <a:tailEnd/>
          </a:ln>
        </p:spPr>
        <p:txBody>
          <a:bodyPr>
            <a:spAutoFit/>
          </a:bodyPr>
          <a:lstStyle/>
          <a:p>
            <a:r>
              <a:rPr lang="en-US" altLang="en-US" sz="2800">
                <a:solidFill>
                  <a:srgbClr val="FFFF00"/>
                </a:solidFill>
              </a:rPr>
              <a:t>Contact: </a:t>
            </a:r>
            <a:r>
              <a:rPr lang="en-US" altLang="en-US" sz="2800">
                <a:solidFill>
                  <a:srgbClr val="FFFF00"/>
                </a:solidFill>
                <a:hlinkClick r:id="rId8"/>
              </a:rPr>
              <a:t>Pius.Lee@noaa.gov</a:t>
            </a:r>
            <a:endParaRPr lang="en-US" altLang="en-US" sz="2800">
              <a:solidFill>
                <a:srgbClr val="FFFF00"/>
              </a:solidFill>
            </a:endParaRPr>
          </a:p>
          <a:p>
            <a:r>
              <a:rPr lang="en-US" altLang="en-US" sz="2800">
                <a:solidFill>
                  <a:srgbClr val="FFFF00"/>
                </a:solidFill>
              </a:rPr>
              <a:t>http://www.arl.noaa.gov/</a:t>
            </a:r>
          </a:p>
        </p:txBody>
      </p:sp>
      <p:sp>
        <p:nvSpPr>
          <p:cNvPr id="16" name="TextBox 2"/>
          <p:cNvSpPr txBox="1">
            <a:spLocks noChangeArrowheads="1"/>
          </p:cNvSpPr>
          <p:nvPr/>
        </p:nvSpPr>
        <p:spPr bwMode="auto">
          <a:xfrm>
            <a:off x="0" y="6556641"/>
            <a:ext cx="2560638" cy="246221"/>
          </a:xfrm>
          <a:prstGeom prst="rect">
            <a:avLst/>
          </a:prstGeom>
          <a:noFill/>
          <a:ln w="9525">
            <a:noFill/>
            <a:miter lim="800000"/>
            <a:headEnd/>
            <a:tailEnd/>
          </a:ln>
        </p:spPr>
        <p:txBody>
          <a:bodyPr wrap="square">
            <a:spAutoFit/>
          </a:bodyPr>
          <a:lstStyle/>
          <a:p>
            <a:r>
              <a:rPr lang="en-US" altLang="en-US" sz="1000" b="1" dirty="0" smtClean="0"/>
              <a:t>13</a:t>
            </a:r>
            <a:r>
              <a:rPr lang="en-US" altLang="en-US" sz="1000" b="1" baseline="30000" dirty="0" smtClean="0"/>
              <a:t>th</a:t>
            </a:r>
            <a:r>
              <a:rPr lang="en-US" altLang="en-US" sz="1000" b="1" dirty="0" smtClean="0"/>
              <a:t> CMAS Oct27-29, 2014, Chapel Hill </a:t>
            </a:r>
            <a:endParaRPr lang="en-US" altLang="en-US" sz="1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2"/>
          </p:nvPr>
        </p:nvSpPr>
        <p:spPr bwMode="auto">
          <a:noFill/>
          <a:ln>
            <a:miter lim="800000"/>
            <a:headEnd/>
            <a:tailEnd/>
          </a:ln>
        </p:spPr>
        <p:txBody>
          <a:bodyPr/>
          <a:lstStyle/>
          <a:p>
            <a:fld id="{8A3696AA-D3A9-4E06-824F-9A6A9305E6BC}" type="slidenum">
              <a:rPr lang="en-US" altLang="en-US" smtClean="0"/>
              <a:pPr/>
              <a:t>19</a:t>
            </a:fld>
            <a:endParaRPr lang="en-US" altLang="en-US" smtClean="0"/>
          </a:p>
        </p:txBody>
      </p:sp>
      <p:sp>
        <p:nvSpPr>
          <p:cNvPr id="19459" name="TextBox 1"/>
          <p:cNvSpPr txBox="1">
            <a:spLocks noChangeArrowheads="1"/>
          </p:cNvSpPr>
          <p:nvPr/>
        </p:nvSpPr>
        <p:spPr bwMode="auto">
          <a:xfrm>
            <a:off x="1374775" y="211138"/>
            <a:ext cx="6096000" cy="460375"/>
          </a:xfrm>
          <a:prstGeom prst="rect">
            <a:avLst/>
          </a:prstGeom>
          <a:noFill/>
          <a:ln w="9525">
            <a:noFill/>
            <a:miter lim="800000"/>
            <a:headEnd/>
            <a:tailEnd/>
          </a:ln>
        </p:spPr>
        <p:txBody>
          <a:bodyPr wrap="none">
            <a:spAutoFit/>
          </a:bodyPr>
          <a:lstStyle/>
          <a:p>
            <a:r>
              <a:rPr lang="en-US" altLang="en-US" sz="2400" b="1">
                <a:solidFill>
                  <a:schemeClr val="bg1"/>
                </a:solidFill>
              </a:rPr>
              <a:t>Push towards higher resolution at NCEP</a:t>
            </a:r>
          </a:p>
        </p:txBody>
      </p:sp>
      <p:graphicFrame>
        <p:nvGraphicFramePr>
          <p:cNvPr id="3" name="Table 2"/>
          <p:cNvGraphicFramePr>
            <a:graphicFrameLocks noGrp="1"/>
          </p:cNvGraphicFramePr>
          <p:nvPr/>
        </p:nvGraphicFramePr>
        <p:xfrm>
          <a:off x="762000" y="917575"/>
          <a:ext cx="7543800" cy="2863848"/>
        </p:xfrm>
        <a:graphic>
          <a:graphicData uri="http://schemas.openxmlformats.org/drawingml/2006/table">
            <a:tbl>
              <a:tblPr/>
              <a:tblGrid>
                <a:gridCol w="1295400"/>
                <a:gridCol w="2667000"/>
                <a:gridCol w="1981200"/>
                <a:gridCol w="1600200"/>
              </a:tblGrid>
              <a:tr h="371542">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Calibri" pitchFamily="34" charset="0"/>
                        </a:rPr>
                        <a:t>product</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Calibri" pitchFamily="34" charset="0"/>
                        </a:rPr>
                        <a:t>Targeted next</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Calibri" pitchFamily="34" charset="0"/>
                        </a:rPr>
                        <a:t>date</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Calibri" pitchFamily="34" charset="0"/>
                        </a:rPr>
                        <a:t>Remark</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542">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Calibri" pitchFamily="34" charset="0"/>
                        </a:rPr>
                        <a:t>GFS</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rPr>
                        <a:t>T878L64   ~ 22km</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rPr>
                        <a:t>April 2014</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smtClean="0">
                        <a:ln>
                          <a:noFill/>
                        </a:ln>
                        <a:solidFill>
                          <a:srgbClr val="000000"/>
                        </a:solidFill>
                        <a:effectLst/>
                        <a:latin typeface="Calibri" pitchFamily="34" charset="0"/>
                      </a:endParaRP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542">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Calibri" pitchFamily="34" charset="0"/>
                        </a:rPr>
                        <a:t>GDAS</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rPr>
                        <a:t>T574 Enkr/GSI ~ 27 km</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rPr>
                        <a:t>April 2014</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smtClean="0">
                        <a:ln>
                          <a:noFill/>
                        </a:ln>
                        <a:solidFill>
                          <a:srgbClr val="000000"/>
                        </a:solidFill>
                        <a:effectLst/>
                        <a:latin typeface="Calibri" pitchFamily="34" charset="0"/>
                      </a:endParaRP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65884">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rPr>
                        <a:t>GEFS</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rPr>
                        <a:t>T382L64 ~ 35 km</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rPr>
                        <a:t>April 2014</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rPr>
                        <a:t>~30 members</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542">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rPr>
                        <a:t>NAM</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rPr>
                        <a:t>12 km North America</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rPr>
                        <a:t>Already in place</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smtClean="0">
                        <a:ln>
                          <a:noFill/>
                        </a:ln>
                        <a:solidFill>
                          <a:srgbClr val="000000"/>
                        </a:solidFill>
                        <a:effectLst/>
                        <a:latin typeface="Calibri" pitchFamily="34" charset="0"/>
                      </a:endParaRP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542">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rPr>
                        <a:t>NAM</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rPr>
                        <a:t>3 km CONUS nest</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rPr>
                        <a:t>July 2014</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smtClean="0">
                        <a:ln>
                          <a:noFill/>
                        </a:ln>
                        <a:solidFill>
                          <a:srgbClr val="000000"/>
                        </a:solidFill>
                        <a:effectLst/>
                        <a:latin typeface="Calibri" pitchFamily="34" charset="0"/>
                      </a:endParaRP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640254">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rPr>
                        <a:t>NAM</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rPr>
                        <a:t>On demand basis 1.3 km limited domain</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rPr>
                        <a:t>Already in place</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rPr>
                        <a:t>Fire weather</a:t>
                      </a:r>
                    </a:p>
                  </a:txBody>
                  <a:tcPr marT="45757" marB="457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pic>
        <p:nvPicPr>
          <p:cNvPr id="19502" name="Picture 48" descr="C:\Documents and Settings\ARLHQUser\Local Settings\Temporary Internet Files\Content.IE5\PPB7G5PE\MC900431611[1].png"/>
          <p:cNvPicPr>
            <a:picLocks noChangeAspect="1" noChangeArrowheads="1"/>
          </p:cNvPicPr>
          <p:nvPr/>
        </p:nvPicPr>
        <p:blipFill>
          <a:blip r:embed="rId3" cstate="print"/>
          <a:srcRect/>
          <a:stretch>
            <a:fillRect/>
          </a:stretch>
        </p:blipFill>
        <p:spPr bwMode="auto">
          <a:xfrm>
            <a:off x="1458913" y="4268788"/>
            <a:ext cx="533400" cy="533400"/>
          </a:xfrm>
          <a:prstGeom prst="rect">
            <a:avLst/>
          </a:prstGeom>
          <a:noFill/>
          <a:ln w="9525">
            <a:noFill/>
            <a:miter lim="800000"/>
            <a:headEnd/>
            <a:tailEnd/>
          </a:ln>
        </p:spPr>
      </p:pic>
      <p:sp>
        <p:nvSpPr>
          <p:cNvPr id="8" name="TextBox 2"/>
          <p:cNvSpPr txBox="1">
            <a:spLocks noChangeArrowheads="1"/>
          </p:cNvSpPr>
          <p:nvPr/>
        </p:nvSpPr>
        <p:spPr bwMode="auto">
          <a:xfrm>
            <a:off x="0" y="6556641"/>
            <a:ext cx="2560638" cy="246221"/>
          </a:xfrm>
          <a:prstGeom prst="rect">
            <a:avLst/>
          </a:prstGeom>
          <a:noFill/>
          <a:ln w="9525">
            <a:noFill/>
            <a:miter lim="800000"/>
            <a:headEnd/>
            <a:tailEnd/>
          </a:ln>
        </p:spPr>
        <p:txBody>
          <a:bodyPr wrap="square">
            <a:spAutoFit/>
          </a:bodyPr>
          <a:lstStyle/>
          <a:p>
            <a:r>
              <a:rPr lang="en-US" altLang="en-US" sz="1000" b="1" dirty="0" smtClean="0"/>
              <a:t>13</a:t>
            </a:r>
            <a:r>
              <a:rPr lang="en-US" altLang="en-US" sz="1000" b="1" baseline="30000" dirty="0" smtClean="0"/>
              <a:t>th</a:t>
            </a:r>
            <a:r>
              <a:rPr lang="en-US" altLang="en-US" sz="1000" b="1" dirty="0" smtClean="0"/>
              <a:t> CMAS Oct27-29, 2014, Chapel Hill </a:t>
            </a:r>
            <a:endParaRPr lang="en-US" altLang="en-US" sz="1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2"/>
          </p:nvPr>
        </p:nvSpPr>
        <p:spPr bwMode="auto">
          <a:xfrm>
            <a:off x="8275638" y="6550025"/>
            <a:ext cx="762000" cy="222250"/>
          </a:xfrm>
          <a:noFill/>
          <a:ln>
            <a:miter lim="800000"/>
            <a:headEnd/>
            <a:tailEnd/>
          </a:ln>
        </p:spPr>
        <p:txBody>
          <a:bodyPr/>
          <a:lstStyle/>
          <a:p>
            <a:fld id="{25F3EA3C-C343-4D5A-BFBB-0C273FF3AB6A}" type="slidenum">
              <a:rPr lang="en-US" altLang="en-US" smtClean="0"/>
              <a:pPr/>
              <a:t>2</a:t>
            </a:fld>
            <a:endParaRPr lang="en-US" altLang="en-US" smtClean="0"/>
          </a:p>
        </p:txBody>
      </p:sp>
      <p:grpSp>
        <p:nvGrpSpPr>
          <p:cNvPr id="3" name="Group 17"/>
          <p:cNvGrpSpPr>
            <a:grpSpLocks/>
          </p:cNvGrpSpPr>
          <p:nvPr/>
        </p:nvGrpSpPr>
        <p:grpSpPr bwMode="auto">
          <a:xfrm>
            <a:off x="0" y="933450"/>
            <a:ext cx="7466013" cy="4625975"/>
            <a:chOff x="76200" y="2119313"/>
            <a:chExt cx="7181984" cy="4427537"/>
          </a:xfrm>
        </p:grpSpPr>
        <p:pic>
          <p:nvPicPr>
            <p:cNvPr id="4112" name="Picture 5"/>
            <p:cNvPicPr>
              <a:picLocks noChangeAspect="1" noChangeArrowheads="1"/>
            </p:cNvPicPr>
            <p:nvPr/>
          </p:nvPicPr>
          <p:blipFill>
            <a:blip r:embed="rId3" cstate="print"/>
            <a:srcRect/>
            <a:stretch>
              <a:fillRect/>
            </a:stretch>
          </p:blipFill>
          <p:spPr bwMode="auto">
            <a:xfrm>
              <a:off x="2652115" y="2973542"/>
              <a:ext cx="4038600" cy="1676400"/>
            </a:xfrm>
            <a:prstGeom prst="rect">
              <a:avLst/>
            </a:prstGeom>
            <a:noFill/>
            <a:ln w="9525">
              <a:noFill/>
              <a:miter lim="800000"/>
              <a:headEnd/>
              <a:tailEnd/>
            </a:ln>
          </p:spPr>
        </p:pic>
        <p:sp>
          <p:nvSpPr>
            <p:cNvPr id="4113" name="AutoShape 12"/>
            <p:cNvSpPr>
              <a:spLocks noChangeArrowheads="1"/>
            </p:cNvSpPr>
            <p:nvPr/>
          </p:nvSpPr>
          <p:spPr bwMode="auto">
            <a:xfrm>
              <a:off x="6115184" y="4328233"/>
              <a:ext cx="835025" cy="1066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ltLang="en-US"/>
            </a:p>
          </p:txBody>
        </p:sp>
        <p:sp>
          <p:nvSpPr>
            <p:cNvPr id="4114" name="Text Box 14"/>
            <p:cNvSpPr txBox="1">
              <a:spLocks noChangeArrowheads="1"/>
            </p:cNvSpPr>
            <p:nvPr/>
          </p:nvSpPr>
          <p:spPr bwMode="auto">
            <a:xfrm>
              <a:off x="6115184" y="4739397"/>
              <a:ext cx="1143000" cy="244475"/>
            </a:xfrm>
            <a:prstGeom prst="rect">
              <a:avLst/>
            </a:prstGeom>
            <a:noFill/>
            <a:ln w="9525">
              <a:noFill/>
              <a:miter lim="800000"/>
              <a:headEnd/>
              <a:tailEnd/>
            </a:ln>
          </p:spPr>
          <p:txBody>
            <a:bodyPr>
              <a:spAutoFit/>
            </a:bodyPr>
            <a:lstStyle/>
            <a:p>
              <a:pPr eaLnBrk="0" hangingPunct="0">
                <a:spcBef>
                  <a:spcPct val="50000"/>
                </a:spcBef>
              </a:pPr>
              <a:r>
                <a:rPr lang="en-US" altLang="en-US" sz="1000" b="1">
                  <a:solidFill>
                    <a:schemeClr val="bg1"/>
                  </a:solidFill>
                  <a:ea typeface="宋体" pitchFamily="2" charset="-122"/>
                </a:rPr>
                <a:t>Constrained</a:t>
              </a:r>
            </a:p>
          </p:txBody>
        </p:sp>
        <p:pic>
          <p:nvPicPr>
            <p:cNvPr id="4115" name="Picture 2" descr="C:\Users\gcarmich\AppData\Local\Temp\20130512_5X_PM2P5_sp_20UTC.png"/>
            <p:cNvPicPr>
              <a:picLocks noChangeAspect="1" noChangeArrowheads="1"/>
            </p:cNvPicPr>
            <p:nvPr/>
          </p:nvPicPr>
          <p:blipFill>
            <a:blip r:embed="rId4" cstate="print"/>
            <a:srcRect/>
            <a:stretch>
              <a:fillRect/>
            </a:stretch>
          </p:blipFill>
          <p:spPr bwMode="auto">
            <a:xfrm>
              <a:off x="2981325" y="4592638"/>
              <a:ext cx="3151188" cy="1954212"/>
            </a:xfrm>
            <a:prstGeom prst="rect">
              <a:avLst/>
            </a:prstGeom>
            <a:noFill/>
            <a:ln w="9525">
              <a:noFill/>
              <a:miter lim="800000"/>
              <a:headEnd/>
              <a:tailEnd/>
            </a:ln>
          </p:spPr>
        </p:pic>
        <p:grpSp>
          <p:nvGrpSpPr>
            <p:cNvPr id="4" name="Group 2"/>
            <p:cNvGrpSpPr>
              <a:grpSpLocks/>
            </p:cNvGrpSpPr>
            <p:nvPr/>
          </p:nvGrpSpPr>
          <p:grpSpPr bwMode="auto">
            <a:xfrm>
              <a:off x="76200" y="2119313"/>
              <a:ext cx="5561013" cy="4129087"/>
              <a:chOff x="2783" y="480"/>
              <a:chExt cx="2739" cy="2180"/>
            </a:xfrm>
          </p:grpSpPr>
          <p:sp>
            <p:nvSpPr>
              <p:cNvPr id="4117" name="Rectangle 3"/>
              <p:cNvSpPr>
                <a:spLocks noChangeArrowheads="1"/>
              </p:cNvSpPr>
              <p:nvPr/>
            </p:nvSpPr>
            <p:spPr bwMode="auto">
              <a:xfrm>
                <a:off x="4034" y="2194"/>
                <a:ext cx="1488" cy="289"/>
              </a:xfrm>
              <a:prstGeom prst="rect">
                <a:avLst/>
              </a:prstGeom>
              <a:noFill/>
              <a:ln w="9525">
                <a:noFill/>
                <a:miter lim="800000"/>
                <a:headEnd/>
                <a:tailEnd/>
              </a:ln>
            </p:spPr>
            <p:txBody>
              <a:bodyPr/>
              <a:lstStyle/>
              <a:p>
                <a:endParaRPr lang="en-US" altLang="en-US"/>
              </a:p>
            </p:txBody>
          </p:sp>
          <p:pic>
            <p:nvPicPr>
              <p:cNvPr id="4118" name="Picture 6" descr="mopitt"/>
              <p:cNvPicPr>
                <a:picLocks noChangeAspect="1" noChangeArrowheads="1"/>
              </p:cNvPicPr>
              <p:nvPr/>
            </p:nvPicPr>
            <p:blipFill>
              <a:blip r:embed="rId5" cstate="print"/>
              <a:srcRect l="22166" r="20000"/>
              <a:stretch>
                <a:fillRect/>
              </a:stretch>
            </p:blipFill>
            <p:spPr bwMode="auto">
              <a:xfrm>
                <a:off x="2783" y="1668"/>
                <a:ext cx="733" cy="992"/>
              </a:xfrm>
              <a:prstGeom prst="rect">
                <a:avLst/>
              </a:prstGeom>
              <a:noFill/>
              <a:ln w="38100">
                <a:solidFill>
                  <a:schemeClr val="tx1"/>
                </a:solidFill>
                <a:miter lim="800000"/>
                <a:headEnd/>
                <a:tailEnd/>
              </a:ln>
            </p:spPr>
          </p:pic>
          <p:sp>
            <p:nvSpPr>
              <p:cNvPr id="4119" name="Oval 7"/>
              <p:cNvSpPr>
                <a:spLocks noChangeArrowheads="1"/>
              </p:cNvSpPr>
              <p:nvPr/>
            </p:nvSpPr>
            <p:spPr bwMode="auto">
              <a:xfrm>
                <a:off x="2879" y="1465"/>
                <a:ext cx="498" cy="305"/>
              </a:xfrm>
              <a:prstGeom prst="ellipse">
                <a:avLst/>
              </a:prstGeom>
              <a:solidFill>
                <a:srgbClr val="00FFFF"/>
              </a:solidFill>
              <a:ln w="38100">
                <a:solidFill>
                  <a:schemeClr val="tx1"/>
                </a:solidFill>
                <a:round/>
                <a:headEnd/>
                <a:tailEnd/>
              </a:ln>
            </p:spPr>
            <p:txBody>
              <a:bodyPr wrap="none" anchor="ctr"/>
              <a:lstStyle/>
              <a:p>
                <a:endParaRPr lang="en-US" altLang="en-US"/>
              </a:p>
            </p:txBody>
          </p:sp>
          <p:sp>
            <p:nvSpPr>
              <p:cNvPr id="4120" name="Text Box 8"/>
              <p:cNvSpPr txBox="1">
                <a:spLocks noChangeArrowheads="1"/>
              </p:cNvSpPr>
              <p:nvPr/>
            </p:nvSpPr>
            <p:spPr bwMode="auto">
              <a:xfrm>
                <a:off x="2909" y="1508"/>
                <a:ext cx="319" cy="219"/>
              </a:xfrm>
              <a:prstGeom prst="rect">
                <a:avLst/>
              </a:prstGeom>
              <a:noFill/>
              <a:ln w="38100">
                <a:noFill/>
                <a:miter lim="800000"/>
                <a:headEnd/>
                <a:tailEnd/>
              </a:ln>
            </p:spPr>
            <p:txBody>
              <a:bodyPr wrap="none">
                <a:spAutoFit/>
              </a:bodyPr>
              <a:lstStyle/>
              <a:p>
                <a:r>
                  <a:rPr lang="en-US" altLang="en-US" sz="1200" b="1">
                    <a:latin typeface="Times New Roman" pitchFamily="18" charset="0"/>
                    <a:ea typeface="MS PGothic" pitchFamily="34" charset="-128"/>
                  </a:rPr>
                  <a:t>Satellite</a:t>
                </a:r>
              </a:p>
              <a:p>
                <a:r>
                  <a:rPr lang="en-US" altLang="en-US" sz="1200" b="1">
                    <a:latin typeface="Times New Roman" pitchFamily="18" charset="0"/>
                    <a:ea typeface="MS PGothic" pitchFamily="34" charset="-128"/>
                  </a:rPr>
                  <a:t>Products</a:t>
                </a:r>
              </a:p>
            </p:txBody>
          </p:sp>
          <p:sp>
            <p:nvSpPr>
              <p:cNvPr id="4121" name="AutoShape 9"/>
              <p:cNvSpPr>
                <a:spLocks noChangeArrowheads="1"/>
              </p:cNvSpPr>
              <p:nvPr/>
            </p:nvSpPr>
            <p:spPr bwMode="auto">
              <a:xfrm>
                <a:off x="3069" y="1185"/>
                <a:ext cx="474" cy="25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41 w 21600"/>
                  <a:gd name="T13" fmla="*/ 2891 h 21600"/>
                  <a:gd name="T14" fmla="*/ 18228 w 21600"/>
                  <a:gd name="T15" fmla="*/ 9269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00"/>
              </a:solidFill>
              <a:ln w="38100">
                <a:solidFill>
                  <a:schemeClr val="tx1"/>
                </a:solidFill>
                <a:miter lim="800000"/>
                <a:headEnd/>
                <a:tailEnd/>
              </a:ln>
            </p:spPr>
            <p:txBody>
              <a:bodyPr wrap="none" anchor="ctr"/>
              <a:lstStyle/>
              <a:p>
                <a:endParaRPr lang="en-US"/>
              </a:p>
            </p:txBody>
          </p:sp>
          <p:sp>
            <p:nvSpPr>
              <p:cNvPr id="4122" name="AutoShape 10"/>
              <p:cNvSpPr>
                <a:spLocks noChangeArrowheads="1"/>
              </p:cNvSpPr>
              <p:nvPr/>
            </p:nvSpPr>
            <p:spPr bwMode="auto">
              <a:xfrm>
                <a:off x="3780" y="931"/>
                <a:ext cx="404" cy="20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04 w 21600"/>
                  <a:gd name="T13" fmla="*/ 2873 h 21600"/>
                  <a:gd name="T14" fmla="*/ 18232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99"/>
              </a:solidFill>
              <a:ln w="38100">
                <a:solidFill>
                  <a:schemeClr val="tx1"/>
                </a:solidFill>
                <a:miter lim="800000"/>
                <a:headEnd/>
                <a:tailEnd/>
              </a:ln>
            </p:spPr>
            <p:txBody>
              <a:bodyPr wrap="none" anchor="ctr"/>
              <a:lstStyle/>
              <a:p>
                <a:endParaRPr lang="en-US"/>
              </a:p>
            </p:txBody>
          </p:sp>
          <p:pic>
            <p:nvPicPr>
              <p:cNvPr id="4123" name="Picture 12" descr="hybrid"/>
              <p:cNvPicPr>
                <a:picLocks noChangeAspect="1" noChangeArrowheads="1"/>
              </p:cNvPicPr>
              <p:nvPr/>
            </p:nvPicPr>
            <p:blipFill>
              <a:blip r:embed="rId6" cstate="print"/>
              <a:srcRect l="22166" r="20000"/>
              <a:stretch>
                <a:fillRect/>
              </a:stretch>
            </p:blipFill>
            <p:spPr bwMode="auto">
              <a:xfrm>
                <a:off x="3423" y="1388"/>
                <a:ext cx="734" cy="992"/>
              </a:xfrm>
              <a:prstGeom prst="rect">
                <a:avLst/>
              </a:prstGeom>
              <a:noFill/>
              <a:ln w="38100">
                <a:solidFill>
                  <a:schemeClr val="tx1"/>
                </a:solidFill>
                <a:miter lim="800000"/>
                <a:headEnd/>
                <a:tailEnd/>
              </a:ln>
            </p:spPr>
          </p:pic>
          <p:sp>
            <p:nvSpPr>
              <p:cNvPr id="4124" name="Oval 15"/>
              <p:cNvSpPr>
                <a:spLocks noChangeArrowheads="1"/>
              </p:cNvSpPr>
              <p:nvPr/>
            </p:nvSpPr>
            <p:spPr bwMode="auto">
              <a:xfrm>
                <a:off x="3567" y="1134"/>
                <a:ext cx="474" cy="305"/>
              </a:xfrm>
              <a:prstGeom prst="ellipse">
                <a:avLst/>
              </a:prstGeom>
              <a:solidFill>
                <a:srgbClr val="00FFFF"/>
              </a:solidFill>
              <a:ln w="38100">
                <a:solidFill>
                  <a:schemeClr val="tx1"/>
                </a:solidFill>
                <a:round/>
                <a:headEnd/>
                <a:tailEnd/>
              </a:ln>
            </p:spPr>
            <p:txBody>
              <a:bodyPr wrap="none" anchor="ctr"/>
              <a:lstStyle/>
              <a:p>
                <a:endParaRPr lang="en-US" altLang="en-US"/>
              </a:p>
            </p:txBody>
          </p:sp>
          <p:sp>
            <p:nvSpPr>
              <p:cNvPr id="4125" name="Text Box 16"/>
              <p:cNvSpPr txBox="1">
                <a:spLocks noChangeArrowheads="1"/>
              </p:cNvSpPr>
              <p:nvPr/>
            </p:nvSpPr>
            <p:spPr bwMode="auto">
              <a:xfrm>
                <a:off x="3600" y="1169"/>
                <a:ext cx="416" cy="219"/>
              </a:xfrm>
              <a:prstGeom prst="rect">
                <a:avLst/>
              </a:prstGeom>
              <a:noFill/>
              <a:ln w="38100">
                <a:noFill/>
                <a:miter lim="800000"/>
                <a:headEnd/>
                <a:tailEnd/>
              </a:ln>
            </p:spPr>
            <p:txBody>
              <a:bodyPr wrap="none">
                <a:spAutoFit/>
              </a:bodyPr>
              <a:lstStyle/>
              <a:p>
                <a:r>
                  <a:rPr lang="en-US" altLang="en-US" sz="1200" b="1">
                    <a:latin typeface="Times New Roman" pitchFamily="18" charset="0"/>
                    <a:ea typeface="MS PGothic" pitchFamily="34" charset="-128"/>
                  </a:rPr>
                  <a:t>Global </a:t>
                </a:r>
              </a:p>
              <a:p>
                <a:r>
                  <a:rPr lang="en-US" altLang="en-US" sz="1200" b="1">
                    <a:latin typeface="Times New Roman" pitchFamily="18" charset="0"/>
                    <a:ea typeface="MS PGothic" pitchFamily="34" charset="-128"/>
                  </a:rPr>
                  <a:t>Assimilation</a:t>
                </a:r>
              </a:p>
            </p:txBody>
          </p:sp>
          <p:sp>
            <p:nvSpPr>
              <p:cNvPr id="4126" name="Text Box 21"/>
              <p:cNvSpPr txBox="1">
                <a:spLocks noChangeArrowheads="1"/>
              </p:cNvSpPr>
              <p:nvPr/>
            </p:nvSpPr>
            <p:spPr bwMode="auto">
              <a:xfrm>
                <a:off x="2836" y="480"/>
                <a:ext cx="2685" cy="130"/>
              </a:xfrm>
              <a:prstGeom prst="rect">
                <a:avLst/>
              </a:prstGeom>
              <a:noFill/>
              <a:ln w="38100">
                <a:noFill/>
                <a:miter lim="800000"/>
                <a:headEnd/>
                <a:tailEnd/>
              </a:ln>
            </p:spPr>
            <p:txBody>
              <a:bodyPr>
                <a:spAutoFit/>
              </a:bodyPr>
              <a:lstStyle/>
              <a:p>
                <a:endParaRPr lang="en-US" altLang="en-US" sz="1200" b="1">
                  <a:latin typeface="Times New Roman" pitchFamily="18" charset="0"/>
                  <a:ea typeface="MS PGothic" pitchFamily="34" charset="-128"/>
                </a:endParaRPr>
              </a:p>
            </p:txBody>
          </p:sp>
          <p:sp>
            <p:nvSpPr>
              <p:cNvPr id="4127" name="Text Box 22"/>
              <p:cNvSpPr txBox="1">
                <a:spLocks noChangeArrowheads="1"/>
              </p:cNvSpPr>
              <p:nvPr/>
            </p:nvSpPr>
            <p:spPr bwMode="auto">
              <a:xfrm>
                <a:off x="3024" y="1902"/>
                <a:ext cx="832" cy="144"/>
              </a:xfrm>
              <a:prstGeom prst="rect">
                <a:avLst/>
              </a:prstGeom>
              <a:noFill/>
              <a:ln w="38100">
                <a:noFill/>
                <a:miter lim="800000"/>
                <a:headEnd/>
                <a:tailEnd/>
              </a:ln>
            </p:spPr>
            <p:txBody>
              <a:bodyPr wrap="none">
                <a:spAutoFit/>
              </a:bodyPr>
              <a:lstStyle/>
              <a:p>
                <a:pPr lvl="4"/>
                <a:endParaRPr lang="en-US" altLang="en-US" sz="1400" dirty="0">
                  <a:latin typeface="Times New Roman" pitchFamily="18" charset="0"/>
                  <a:ea typeface="MS PGothic" pitchFamily="34" charset="-128"/>
                </a:endParaRPr>
              </a:p>
            </p:txBody>
          </p:sp>
        </p:grpSp>
      </p:grpSp>
      <p:sp>
        <p:nvSpPr>
          <p:cNvPr id="4100" name="Text Box 11"/>
          <p:cNvSpPr txBox="1">
            <a:spLocks noChangeArrowheads="1"/>
          </p:cNvSpPr>
          <p:nvPr/>
        </p:nvSpPr>
        <p:spPr bwMode="auto">
          <a:xfrm>
            <a:off x="7280275" y="914400"/>
            <a:ext cx="1863725" cy="5047536"/>
          </a:xfrm>
          <a:prstGeom prst="rect">
            <a:avLst/>
          </a:prstGeom>
          <a:noFill/>
          <a:ln w="9525">
            <a:noFill/>
            <a:miter lim="800000"/>
            <a:headEnd/>
            <a:tailEnd/>
          </a:ln>
        </p:spPr>
        <p:txBody>
          <a:bodyPr>
            <a:spAutoFit/>
          </a:bodyPr>
          <a:lstStyle/>
          <a:p>
            <a:pPr eaLnBrk="0" hangingPunct="0">
              <a:spcBef>
                <a:spcPct val="50000"/>
              </a:spcBef>
            </a:pPr>
            <a:r>
              <a:rPr lang="en-US" altLang="en-US" sz="1400" b="1" dirty="0">
                <a:solidFill>
                  <a:srgbClr val="C4EFFF"/>
                </a:solidFill>
                <a:ea typeface="宋体" pitchFamily="2" charset="-122"/>
              </a:rPr>
              <a:t>+ AQ Assessments </a:t>
            </a:r>
            <a:endParaRPr lang="en-US" altLang="en-US" sz="1400" b="1" i="1" dirty="0">
              <a:solidFill>
                <a:srgbClr val="C4EFFF"/>
              </a:solidFill>
              <a:ea typeface="宋体" pitchFamily="2" charset="-122"/>
            </a:endParaRPr>
          </a:p>
          <a:p>
            <a:pPr eaLnBrk="0" hangingPunct="0">
              <a:spcBef>
                <a:spcPct val="50000"/>
              </a:spcBef>
            </a:pPr>
            <a:r>
              <a:rPr lang="en-US" altLang="en-US" sz="1400" b="1" dirty="0">
                <a:solidFill>
                  <a:srgbClr val="C4EFFF"/>
                </a:solidFill>
                <a:ea typeface="宋体" pitchFamily="2" charset="-122"/>
              </a:rPr>
              <a:t>+</a:t>
            </a:r>
            <a:r>
              <a:rPr lang="en-US" altLang="en-US" sz="1400" dirty="0">
                <a:solidFill>
                  <a:srgbClr val="C4EFFF"/>
                </a:solidFill>
              </a:rPr>
              <a:t> </a:t>
            </a:r>
            <a:r>
              <a:rPr lang="en-US" altLang="en-US" sz="1400" b="1" dirty="0">
                <a:solidFill>
                  <a:srgbClr val="C4EFFF"/>
                </a:solidFill>
              </a:rPr>
              <a:t>State Implementation Plan Modeling </a:t>
            </a:r>
          </a:p>
          <a:p>
            <a:pPr eaLnBrk="0" hangingPunct="0">
              <a:spcBef>
                <a:spcPct val="50000"/>
              </a:spcBef>
            </a:pPr>
            <a:r>
              <a:rPr lang="en-US" altLang="en-US" sz="1400" b="1" dirty="0">
                <a:solidFill>
                  <a:srgbClr val="C4EFFF"/>
                </a:solidFill>
                <a:ea typeface="宋体" pitchFamily="2" charset="-122"/>
              </a:rPr>
              <a:t>+ </a:t>
            </a:r>
            <a:r>
              <a:rPr lang="en-US" altLang="en-US" sz="1400" b="1" dirty="0">
                <a:solidFill>
                  <a:srgbClr val="C4EFFF"/>
                </a:solidFill>
              </a:rPr>
              <a:t>Rapid deployment </a:t>
            </a:r>
            <a:r>
              <a:rPr lang="en-US" altLang="en-US" sz="1400" b="1">
                <a:solidFill>
                  <a:srgbClr val="C4EFFF"/>
                </a:solidFill>
              </a:rPr>
              <a:t>of </a:t>
            </a:r>
            <a:r>
              <a:rPr lang="en-US" altLang="en-US" sz="1400" b="1" smtClean="0">
                <a:solidFill>
                  <a:srgbClr val="C4EFFF"/>
                </a:solidFill>
              </a:rPr>
              <a:t>on-demand rapid-response </a:t>
            </a:r>
            <a:r>
              <a:rPr lang="en-US" altLang="en-US" sz="1400" b="1" dirty="0">
                <a:solidFill>
                  <a:srgbClr val="C4EFFF"/>
                </a:solidFill>
              </a:rPr>
              <a:t>forecasting; e.g., new fuel type,…, etc</a:t>
            </a:r>
            <a:r>
              <a:rPr lang="en-US" altLang="en-US" sz="1400" b="1" dirty="0" smtClean="0">
                <a:solidFill>
                  <a:srgbClr val="C4EFFF"/>
                </a:solidFill>
              </a:rPr>
              <a:t>.</a:t>
            </a:r>
          </a:p>
          <a:p>
            <a:pPr eaLnBrk="0" hangingPunct="0">
              <a:spcBef>
                <a:spcPct val="50000"/>
              </a:spcBef>
            </a:pPr>
            <a:r>
              <a:rPr lang="en-US" altLang="en-US" sz="1400" b="1" dirty="0" smtClean="0">
                <a:solidFill>
                  <a:srgbClr val="C4EFFF"/>
                </a:solidFill>
                <a:ea typeface="宋体" pitchFamily="2" charset="-122"/>
              </a:rPr>
              <a:t>+ Health Impacts assessments</a:t>
            </a:r>
            <a:endParaRPr lang="en-US" altLang="en-US" sz="1400" b="1" dirty="0">
              <a:solidFill>
                <a:srgbClr val="C4EFFF"/>
              </a:solidFill>
            </a:endParaRPr>
          </a:p>
          <a:p>
            <a:pPr eaLnBrk="0" hangingPunct="0">
              <a:spcBef>
                <a:spcPct val="50000"/>
              </a:spcBef>
            </a:pPr>
            <a:r>
              <a:rPr lang="en-US" altLang="en-US" sz="1400" b="1" dirty="0">
                <a:solidFill>
                  <a:srgbClr val="C4EFFF"/>
                </a:solidFill>
                <a:ea typeface="宋体" pitchFamily="2" charset="-122"/>
              </a:rPr>
              <a:t>+ </a:t>
            </a:r>
            <a:r>
              <a:rPr lang="en-US" altLang="en-US" sz="1400" b="1" dirty="0">
                <a:solidFill>
                  <a:srgbClr val="C4EFFF"/>
                </a:solidFill>
              </a:rPr>
              <a:t>Demonstration of the impact of observations on AQ </a:t>
            </a:r>
            <a:r>
              <a:rPr lang="en-US" altLang="en-US" sz="1400" b="1" dirty="0" smtClean="0">
                <a:solidFill>
                  <a:srgbClr val="C4EFFF"/>
                </a:solidFill>
              </a:rPr>
              <a:t>distributions</a:t>
            </a:r>
          </a:p>
          <a:p>
            <a:pPr eaLnBrk="0" hangingPunct="0">
              <a:spcBef>
                <a:spcPct val="50000"/>
              </a:spcBef>
            </a:pPr>
            <a:r>
              <a:rPr lang="en-US" altLang="en-US" sz="1400" b="1" dirty="0" smtClean="0">
                <a:solidFill>
                  <a:srgbClr val="C4EFFF"/>
                </a:solidFill>
                <a:ea typeface="宋体" pitchFamily="2" charset="-122"/>
              </a:rPr>
              <a:t>+ Ingestion of new AQAST products into operations</a:t>
            </a:r>
            <a:endParaRPr lang="en-US" altLang="en-US" sz="1400" b="1" dirty="0">
              <a:solidFill>
                <a:srgbClr val="C4EFFF"/>
              </a:solidFill>
              <a:ea typeface="宋体" pitchFamily="2" charset="-122"/>
            </a:endParaRPr>
          </a:p>
        </p:txBody>
      </p:sp>
      <p:sp>
        <p:nvSpPr>
          <p:cNvPr id="2" name="TextBox 1"/>
          <p:cNvSpPr txBox="1"/>
          <p:nvPr/>
        </p:nvSpPr>
        <p:spPr>
          <a:xfrm>
            <a:off x="203200" y="5721350"/>
            <a:ext cx="5570538" cy="368300"/>
          </a:xfrm>
          <a:prstGeom prst="rect">
            <a:avLst/>
          </a:prstGeom>
          <a:noFill/>
        </p:spPr>
        <p:txBody>
          <a:bodyPr wrap="none">
            <a:spAutoFit/>
          </a:bodyPr>
          <a:lstStyle/>
          <a:p>
            <a:pPr>
              <a:defRPr/>
            </a:pPr>
            <a:r>
              <a:rPr lang="en-US" b="1" dirty="0">
                <a:solidFill>
                  <a:schemeClr val="accent2">
                    <a:lumMod val="20000"/>
                    <a:lumOff val="80000"/>
                  </a:schemeClr>
                </a:solidFill>
              </a:rPr>
              <a:t>http://acmg.seas.harvard.edu/aqast/projects.html</a:t>
            </a:r>
          </a:p>
        </p:txBody>
      </p:sp>
      <p:sp>
        <p:nvSpPr>
          <p:cNvPr id="4102" name="TextBox 2"/>
          <p:cNvSpPr txBox="1">
            <a:spLocks noChangeArrowheads="1"/>
          </p:cNvSpPr>
          <p:nvPr/>
        </p:nvSpPr>
        <p:spPr bwMode="auto">
          <a:xfrm>
            <a:off x="1219200" y="161925"/>
            <a:ext cx="7696200" cy="1107996"/>
          </a:xfrm>
          <a:prstGeom prst="rect">
            <a:avLst/>
          </a:prstGeom>
          <a:noFill/>
          <a:ln w="9525">
            <a:noFill/>
            <a:miter lim="800000"/>
            <a:headEnd/>
            <a:tailEnd/>
          </a:ln>
        </p:spPr>
        <p:txBody>
          <a:bodyPr wrap="square">
            <a:spAutoFit/>
          </a:bodyPr>
          <a:lstStyle/>
          <a:p>
            <a:r>
              <a:rPr lang="en-US" altLang="en-US" sz="2200" b="1" dirty="0" smtClean="0">
                <a:solidFill>
                  <a:schemeClr val="bg2"/>
                </a:solidFill>
                <a:ea typeface="宋体" pitchFamily="2" charset="-122"/>
                <a:cs typeface="Calibri" pitchFamily="34" charset="0"/>
              </a:rPr>
              <a:t>AQAST </a:t>
            </a:r>
            <a:r>
              <a:rPr lang="en-US" altLang="en-US" sz="2200" b="1" dirty="0">
                <a:solidFill>
                  <a:schemeClr val="bg2"/>
                </a:solidFill>
                <a:ea typeface="宋体" pitchFamily="2" charset="-122"/>
                <a:cs typeface="Calibri" pitchFamily="34" charset="0"/>
              </a:rPr>
              <a:t>Project: </a:t>
            </a:r>
            <a:r>
              <a:rPr lang="en-US" altLang="en-US" sz="2400" b="1" dirty="0">
                <a:solidFill>
                  <a:schemeClr val="bg2"/>
                </a:solidFill>
                <a:ea typeface="宋体" pitchFamily="2" charset="-122"/>
                <a:cs typeface="Calibri" pitchFamily="34" charset="0"/>
              </a:rPr>
              <a:t>Air Quality Reanalysis</a:t>
            </a:r>
          </a:p>
          <a:p>
            <a:r>
              <a:rPr lang="en-US" altLang="en-US" sz="2200" i="1" dirty="0" smtClean="0">
                <a:solidFill>
                  <a:schemeClr val="bg2"/>
                </a:solidFill>
                <a:ea typeface="宋体" pitchFamily="2" charset="-122"/>
                <a:cs typeface="Calibri" pitchFamily="34" charset="0"/>
              </a:rPr>
              <a:t>             </a:t>
            </a:r>
            <a:r>
              <a:rPr lang="en-US" altLang="en-US" sz="2400" b="1" dirty="0">
                <a:solidFill>
                  <a:schemeClr val="bg2"/>
                </a:solidFill>
                <a:ea typeface="宋体" pitchFamily="2" charset="-122"/>
                <a:cs typeface="Calibri" pitchFamily="34" charset="0"/>
              </a:rPr>
              <a:t>(</a:t>
            </a:r>
            <a:r>
              <a:rPr lang="en-US" altLang="en-US" sz="1600" b="1" i="1" dirty="0">
                <a:solidFill>
                  <a:schemeClr val="bg2"/>
                </a:solidFill>
                <a:ea typeface="宋体" pitchFamily="2" charset="-122"/>
                <a:cs typeface="Calibri" pitchFamily="34" charset="0"/>
              </a:rPr>
              <a:t>Translating Research to Services</a:t>
            </a:r>
            <a:r>
              <a:rPr lang="en-US" altLang="en-US" sz="2400" b="1" dirty="0">
                <a:solidFill>
                  <a:schemeClr val="bg2"/>
                </a:solidFill>
                <a:ea typeface="宋体" pitchFamily="2" charset="-122"/>
                <a:cs typeface="Calibri" pitchFamily="34" charset="0"/>
              </a:rPr>
              <a:t>)</a:t>
            </a:r>
            <a:endParaRPr lang="en-US" altLang="en-US" sz="2200" i="1" dirty="0">
              <a:solidFill>
                <a:schemeClr val="bg2"/>
              </a:solidFill>
              <a:ea typeface="宋体" pitchFamily="2" charset="-122"/>
              <a:cs typeface="Calibri" pitchFamily="34" charset="0"/>
            </a:endParaRPr>
          </a:p>
          <a:p>
            <a:endParaRPr lang="en-US" altLang="en-US" dirty="0">
              <a:ea typeface="宋体" pitchFamily="2" charset="-122"/>
              <a:cs typeface="Calibri" pitchFamily="34" charset="0"/>
            </a:endParaRPr>
          </a:p>
        </p:txBody>
      </p:sp>
      <p:pic>
        <p:nvPicPr>
          <p:cNvPr id="4105" name="Picture 2"/>
          <p:cNvPicPr>
            <a:picLocks noChangeAspect="1"/>
          </p:cNvPicPr>
          <p:nvPr/>
        </p:nvPicPr>
        <p:blipFill>
          <a:blip r:embed="rId7" cstate="print"/>
          <a:srcRect r="26434" b="29726"/>
          <a:stretch>
            <a:fillRect/>
          </a:stretch>
        </p:blipFill>
        <p:spPr bwMode="auto">
          <a:xfrm>
            <a:off x="3021013" y="1419225"/>
            <a:ext cx="3854450" cy="2098675"/>
          </a:xfrm>
          <a:prstGeom prst="rect">
            <a:avLst/>
          </a:prstGeom>
          <a:noFill/>
          <a:ln w="9525">
            <a:noFill/>
            <a:miter lim="800000"/>
            <a:headEnd/>
            <a:tailEnd/>
          </a:ln>
        </p:spPr>
      </p:pic>
      <p:sp>
        <p:nvSpPr>
          <p:cNvPr id="26" name="TextBox 2"/>
          <p:cNvSpPr txBox="1">
            <a:spLocks noChangeArrowheads="1"/>
          </p:cNvSpPr>
          <p:nvPr/>
        </p:nvSpPr>
        <p:spPr bwMode="auto">
          <a:xfrm>
            <a:off x="0" y="6556641"/>
            <a:ext cx="2560638" cy="246221"/>
          </a:xfrm>
          <a:prstGeom prst="rect">
            <a:avLst/>
          </a:prstGeom>
          <a:noFill/>
          <a:ln w="9525">
            <a:noFill/>
            <a:miter lim="800000"/>
            <a:headEnd/>
            <a:tailEnd/>
          </a:ln>
        </p:spPr>
        <p:txBody>
          <a:bodyPr wrap="square">
            <a:spAutoFit/>
          </a:bodyPr>
          <a:lstStyle/>
          <a:p>
            <a:r>
              <a:rPr lang="en-US" altLang="en-US" sz="1000" b="1" dirty="0" smtClean="0"/>
              <a:t>13</a:t>
            </a:r>
            <a:r>
              <a:rPr lang="en-US" altLang="en-US" sz="1000" b="1" baseline="30000" dirty="0" smtClean="0"/>
              <a:t>th</a:t>
            </a:r>
            <a:r>
              <a:rPr lang="en-US" altLang="en-US" sz="1000" b="1" dirty="0" smtClean="0"/>
              <a:t> CMAS Oct27-29, 2014, Chapel Hill </a:t>
            </a:r>
            <a:endParaRPr lang="en-US" altLang="en-US" sz="1000" b="1" dirty="0"/>
          </a:p>
        </p:txBody>
      </p:sp>
      <p:grpSp>
        <p:nvGrpSpPr>
          <p:cNvPr id="27" name="Group 26"/>
          <p:cNvGrpSpPr/>
          <p:nvPr/>
        </p:nvGrpSpPr>
        <p:grpSpPr>
          <a:xfrm>
            <a:off x="308028" y="1152525"/>
            <a:ext cx="2767692" cy="533400"/>
            <a:chOff x="6439208" y="2365891"/>
            <a:chExt cx="2767692" cy="533400"/>
          </a:xfrm>
        </p:grpSpPr>
        <p:pic>
          <p:nvPicPr>
            <p:cNvPr id="28" name="Picture 48" descr="C:\Documents and Settings\ARLHQUser\Local Settings\Temporary Internet Files\Content.IE5\PPB7G5PE\MC900431611[1].png"/>
            <p:cNvPicPr>
              <a:picLocks noChangeAspect="1" noChangeArrowheads="1"/>
            </p:cNvPicPr>
            <p:nvPr/>
          </p:nvPicPr>
          <p:blipFill>
            <a:blip r:embed="rId8" cstate="print"/>
            <a:srcRect/>
            <a:stretch>
              <a:fillRect/>
            </a:stretch>
          </p:blipFill>
          <p:spPr bwMode="auto">
            <a:xfrm>
              <a:off x="6439208" y="2365891"/>
              <a:ext cx="533400" cy="533400"/>
            </a:xfrm>
            <a:prstGeom prst="rect">
              <a:avLst/>
            </a:prstGeom>
            <a:noFill/>
            <a:ln w="9525">
              <a:noFill/>
              <a:miter lim="800000"/>
              <a:headEnd/>
              <a:tailEnd/>
            </a:ln>
          </p:spPr>
        </p:pic>
        <p:sp>
          <p:nvSpPr>
            <p:cNvPr id="29" name="TextBox 28"/>
            <p:cNvSpPr txBox="1"/>
            <p:nvPr/>
          </p:nvSpPr>
          <p:spPr>
            <a:xfrm>
              <a:off x="6936214" y="2365891"/>
              <a:ext cx="2270686" cy="369332"/>
            </a:xfrm>
            <a:prstGeom prst="rect">
              <a:avLst/>
            </a:prstGeom>
            <a:noFill/>
          </p:spPr>
          <p:txBody>
            <a:bodyPr wrap="none" rtlCol="0">
              <a:spAutoFit/>
            </a:bodyPr>
            <a:lstStyle/>
            <a:p>
              <a:r>
                <a:rPr lang="en-US" b="1" dirty="0" smtClean="0">
                  <a:solidFill>
                    <a:schemeClr val="bg1"/>
                  </a:solidFill>
                </a:rPr>
                <a:t>Kim (Poster Tue16)</a:t>
              </a:r>
              <a:endParaRPr lang="en-US" b="1" dirty="0">
                <a:solidFill>
                  <a:schemeClr val="bg1"/>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457200" y="0"/>
            <a:ext cx="8776762" cy="4555093"/>
          </a:xfrm>
          <a:prstGeom prst="rect">
            <a:avLst/>
          </a:prstGeom>
          <a:noFill/>
          <a:ln w="9525">
            <a:noFill/>
            <a:miter lim="800000"/>
            <a:headEnd/>
            <a:tailEnd/>
          </a:ln>
        </p:spPr>
        <p:txBody>
          <a:bodyPr wrap="none">
            <a:spAutoFit/>
          </a:bodyPr>
          <a:lstStyle/>
          <a:p>
            <a:pPr marL="285750" indent="-285750">
              <a:buFont typeface="Arial" charset="0"/>
              <a:buChar char="•"/>
            </a:pPr>
            <a:r>
              <a:rPr lang="en-US" altLang="en-US" sz="2000" b="1" dirty="0">
                <a:solidFill>
                  <a:srgbClr val="FFFF00"/>
                </a:solidFill>
              </a:rPr>
              <a:t>  Thank you for voicing support to NAQFC</a:t>
            </a:r>
          </a:p>
          <a:p>
            <a:pPr marL="285750" indent="-285750"/>
            <a:r>
              <a:rPr lang="en-US" altLang="en-US" dirty="0">
                <a:solidFill>
                  <a:schemeClr val="bg1"/>
                </a:solidFill>
              </a:rPr>
              <a:t>       </a:t>
            </a:r>
            <a:r>
              <a:rPr lang="en-US" altLang="en-US" b="1" dirty="0">
                <a:solidFill>
                  <a:schemeClr val="bg1"/>
                </a:solidFill>
              </a:rPr>
              <a:t>“I am writing to comment on the </a:t>
            </a:r>
          </a:p>
          <a:p>
            <a:pPr marL="285750" indent="-285750"/>
            <a:r>
              <a:rPr lang="en-US" altLang="en-US" b="1" i="1" dirty="0">
                <a:solidFill>
                  <a:schemeClr val="bg1"/>
                </a:solidFill>
              </a:rPr>
              <a:t>       Proposed Termination of NWS Ozone Air Quality Predictions</a:t>
            </a:r>
            <a:r>
              <a:rPr lang="en-US" altLang="en-US" dirty="0">
                <a:solidFill>
                  <a:schemeClr val="bg1"/>
                </a:solidFill>
              </a:rPr>
              <a:t> …</a:t>
            </a:r>
          </a:p>
          <a:p>
            <a:pPr marL="285750" indent="-285750"/>
            <a:r>
              <a:rPr lang="en-US" altLang="en-US" b="1" dirty="0">
                <a:solidFill>
                  <a:schemeClr val="bg1"/>
                </a:solidFill>
              </a:rPr>
              <a:t>The NAQFC is the only numerical forecast model that is available every day,</a:t>
            </a:r>
          </a:p>
          <a:p>
            <a:pPr marL="285750" indent="-285750"/>
            <a:r>
              <a:rPr lang="en-US" altLang="en-US" b="1" dirty="0">
                <a:solidFill>
                  <a:schemeClr val="bg1"/>
                </a:solidFill>
              </a:rPr>
              <a:t> is fully documented, accessible for evaluation, and shows good forecast skill.</a:t>
            </a:r>
          </a:p>
          <a:p>
            <a:pPr marL="285750" indent="-285750"/>
            <a:r>
              <a:rPr lang="en-US" altLang="en-US" b="1" dirty="0">
                <a:solidFill>
                  <a:schemeClr val="bg1"/>
                </a:solidFill>
              </a:rPr>
              <a:t> It should be retained”. (November 1 2012, Bill Ryan, PSU</a:t>
            </a:r>
            <a:r>
              <a:rPr lang="en-US" altLang="en-US" b="1" dirty="0" smtClean="0">
                <a:solidFill>
                  <a:schemeClr val="bg1"/>
                </a:solidFill>
              </a:rPr>
              <a:t>)</a:t>
            </a:r>
            <a:endParaRPr lang="en-US" altLang="en-US" b="1" dirty="0">
              <a:solidFill>
                <a:schemeClr val="bg1"/>
              </a:solidFill>
            </a:endParaRPr>
          </a:p>
          <a:p>
            <a:pPr marL="285750" indent="-285750"/>
            <a:r>
              <a:rPr lang="en-US" altLang="en-US" b="1" dirty="0">
                <a:solidFill>
                  <a:schemeClr val="bg1"/>
                </a:solidFill>
              </a:rPr>
              <a:t>On “The proposal to shelve the $5.4 million  National Air Quality Forecasting </a:t>
            </a:r>
          </a:p>
          <a:p>
            <a:pPr marL="285750" indent="-285750"/>
            <a:r>
              <a:rPr lang="en-US" altLang="en-US" b="1" dirty="0">
                <a:solidFill>
                  <a:schemeClr val="bg1"/>
                </a:solidFill>
              </a:rPr>
              <a:t> Capability in March has drawn protests from public health officials…” </a:t>
            </a:r>
          </a:p>
          <a:p>
            <a:pPr marL="285750" indent="-285750"/>
            <a:r>
              <a:rPr lang="en-US" altLang="en-US" b="1" dirty="0">
                <a:solidFill>
                  <a:schemeClr val="bg1"/>
                </a:solidFill>
              </a:rPr>
              <a:t>(January 26 2013, Dan </a:t>
            </a:r>
            <a:r>
              <a:rPr lang="en-US" altLang="en-US" b="1" dirty="0" err="1">
                <a:solidFill>
                  <a:schemeClr val="bg1"/>
                </a:solidFill>
              </a:rPr>
              <a:t>Vergano</a:t>
            </a:r>
            <a:r>
              <a:rPr lang="en-US" altLang="en-US" b="1" dirty="0">
                <a:solidFill>
                  <a:schemeClr val="bg1"/>
                </a:solidFill>
              </a:rPr>
              <a:t>, USA Today)</a:t>
            </a:r>
          </a:p>
          <a:p>
            <a:pPr marL="285750" indent="-285750"/>
            <a:endParaRPr lang="en-US" altLang="en-US" dirty="0">
              <a:solidFill>
                <a:schemeClr val="bg1"/>
              </a:solidFill>
            </a:endParaRPr>
          </a:p>
          <a:p>
            <a:pPr marL="285750" indent="-285750"/>
            <a:endParaRPr lang="en-US" altLang="en-US" dirty="0"/>
          </a:p>
          <a:p>
            <a:pPr marL="285750" indent="-285750"/>
            <a:endParaRPr lang="en-US" altLang="en-US" dirty="0"/>
          </a:p>
          <a:p>
            <a:pPr marL="285750" indent="-285750"/>
            <a:endParaRPr lang="en-US" altLang="en-US" dirty="0"/>
          </a:p>
          <a:p>
            <a:pPr marL="285750" indent="-285750"/>
            <a:endParaRPr lang="en-US" altLang="en-US" dirty="0"/>
          </a:p>
          <a:p>
            <a:pPr marL="285750" indent="-285750"/>
            <a:endParaRPr lang="en-US" altLang="en-US" dirty="0"/>
          </a:p>
          <a:p>
            <a:pPr marL="285750" indent="-285750"/>
            <a:endParaRPr lang="en-US" altLang="en-US" dirty="0"/>
          </a:p>
        </p:txBody>
      </p:sp>
      <p:sp>
        <p:nvSpPr>
          <p:cNvPr id="20483" name="Slide Number Placeholder 2"/>
          <p:cNvSpPr>
            <a:spLocks noGrp="1"/>
          </p:cNvSpPr>
          <p:nvPr>
            <p:ph type="sldNum" sz="quarter" idx="12"/>
          </p:nvPr>
        </p:nvSpPr>
        <p:spPr bwMode="auto">
          <a:xfrm>
            <a:off x="8235950" y="6416675"/>
            <a:ext cx="762000" cy="365125"/>
          </a:xfrm>
          <a:noFill/>
          <a:ln>
            <a:miter lim="800000"/>
            <a:headEnd/>
            <a:tailEnd/>
          </a:ln>
        </p:spPr>
        <p:txBody>
          <a:bodyPr/>
          <a:lstStyle/>
          <a:p>
            <a:fld id="{7678B670-6962-42ED-B7A2-C564F3024331}" type="slidenum">
              <a:rPr lang="en-US" altLang="en-US" smtClean="0"/>
              <a:pPr/>
              <a:t>20</a:t>
            </a:fld>
            <a:endParaRPr lang="en-US" altLang="en-US" smtClean="0"/>
          </a:p>
        </p:txBody>
      </p:sp>
      <p:pic>
        <p:nvPicPr>
          <p:cNvPr id="20484" name="Picture 3"/>
          <p:cNvPicPr>
            <a:picLocks noChangeAspect="1" noChangeArrowheads="1"/>
          </p:cNvPicPr>
          <p:nvPr/>
        </p:nvPicPr>
        <p:blipFill>
          <a:blip r:embed="rId3" cstate="print"/>
          <a:srcRect l="24631" t="17340" r="29391" b="24860"/>
          <a:stretch>
            <a:fillRect/>
          </a:stretch>
        </p:blipFill>
        <p:spPr bwMode="auto">
          <a:xfrm>
            <a:off x="0" y="2648216"/>
            <a:ext cx="7197725" cy="3908425"/>
          </a:xfrm>
          <a:prstGeom prst="rect">
            <a:avLst/>
          </a:prstGeom>
          <a:noFill/>
          <a:ln w="9525">
            <a:noFill/>
            <a:miter lim="800000"/>
            <a:headEnd/>
            <a:tailEnd/>
          </a:ln>
        </p:spPr>
      </p:pic>
      <p:sp>
        <p:nvSpPr>
          <p:cNvPr id="20485" name="TextBox 5"/>
          <p:cNvSpPr txBox="1">
            <a:spLocks noChangeArrowheads="1"/>
          </p:cNvSpPr>
          <p:nvPr/>
        </p:nvSpPr>
        <p:spPr bwMode="auto">
          <a:xfrm>
            <a:off x="7158038" y="5110163"/>
            <a:ext cx="1973262" cy="585787"/>
          </a:xfrm>
          <a:prstGeom prst="rect">
            <a:avLst/>
          </a:prstGeom>
          <a:noFill/>
          <a:ln w="9525">
            <a:noFill/>
            <a:miter lim="800000"/>
            <a:headEnd/>
            <a:tailEnd/>
          </a:ln>
        </p:spPr>
        <p:txBody>
          <a:bodyPr wrap="none">
            <a:spAutoFit/>
          </a:bodyPr>
          <a:lstStyle/>
          <a:p>
            <a:r>
              <a:rPr lang="en-US" altLang="en-US" sz="1600" b="1">
                <a:solidFill>
                  <a:schemeClr val="bg1"/>
                </a:solidFill>
              </a:rPr>
              <a:t>November 2012, </a:t>
            </a:r>
          </a:p>
          <a:p>
            <a:r>
              <a:rPr lang="en-US" altLang="en-US" sz="1600" b="1">
                <a:solidFill>
                  <a:schemeClr val="bg1"/>
                </a:solidFill>
              </a:rPr>
              <a:t>MDE as Oppose_1</a:t>
            </a:r>
          </a:p>
        </p:txBody>
      </p:sp>
      <p:sp>
        <p:nvSpPr>
          <p:cNvPr id="7" name="TextBox 2"/>
          <p:cNvSpPr txBox="1">
            <a:spLocks noChangeArrowheads="1"/>
          </p:cNvSpPr>
          <p:nvPr/>
        </p:nvSpPr>
        <p:spPr bwMode="auto">
          <a:xfrm>
            <a:off x="0" y="6556641"/>
            <a:ext cx="2560638" cy="246221"/>
          </a:xfrm>
          <a:prstGeom prst="rect">
            <a:avLst/>
          </a:prstGeom>
          <a:noFill/>
          <a:ln w="9525">
            <a:noFill/>
            <a:miter lim="800000"/>
            <a:headEnd/>
            <a:tailEnd/>
          </a:ln>
        </p:spPr>
        <p:txBody>
          <a:bodyPr wrap="square">
            <a:spAutoFit/>
          </a:bodyPr>
          <a:lstStyle/>
          <a:p>
            <a:r>
              <a:rPr lang="en-US" altLang="en-US" sz="1000" b="1" dirty="0" smtClean="0"/>
              <a:t>13</a:t>
            </a:r>
            <a:r>
              <a:rPr lang="en-US" altLang="en-US" sz="1000" b="1" baseline="30000" dirty="0" smtClean="0"/>
              <a:t>th</a:t>
            </a:r>
            <a:r>
              <a:rPr lang="en-US" altLang="en-US" sz="1000" b="1" dirty="0" smtClean="0"/>
              <a:t> CMAS Oct27-29, 2014, Chapel Hill </a:t>
            </a:r>
            <a:endParaRPr lang="en-US" altLang="en-US" sz="1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685800" y="1371600"/>
            <a:ext cx="7848600" cy="1200150"/>
          </a:xfrm>
          <a:prstGeom prst="rect">
            <a:avLst/>
          </a:prstGeom>
          <a:noFill/>
          <a:ln w="9525">
            <a:noFill/>
            <a:miter lim="800000"/>
            <a:headEnd/>
            <a:tailEnd/>
          </a:ln>
        </p:spPr>
        <p:txBody>
          <a:bodyPr>
            <a:spAutoFit/>
          </a:bodyPr>
          <a:lstStyle/>
          <a:p>
            <a:pPr marL="342900" indent="-342900"/>
            <a:endParaRPr lang="en-US" altLang="en-US" sz="2400">
              <a:solidFill>
                <a:schemeClr val="bg1"/>
              </a:solidFill>
            </a:endParaRPr>
          </a:p>
          <a:p>
            <a:pPr marL="342900" indent="-342900">
              <a:buFont typeface="Wingdings" pitchFamily="2" charset="2"/>
              <a:buChar char="Ø"/>
            </a:pPr>
            <a:r>
              <a:rPr lang="en-US" altLang="en-US" sz="2400">
                <a:solidFill>
                  <a:schemeClr val="bg1"/>
                </a:solidFill>
                <a:latin typeface="Times New Roman" pitchFamily="18" charset="0"/>
                <a:cs typeface="Times New Roman" pitchFamily="18" charset="0"/>
              </a:rPr>
              <a:t> This study aims to build a prototype</a:t>
            </a:r>
          </a:p>
          <a:p>
            <a:pPr marL="342900" indent="-342900">
              <a:buFont typeface="Wingdings" pitchFamily="2" charset="2"/>
              <a:buChar char="Ø"/>
            </a:pPr>
            <a:r>
              <a:rPr lang="en-US" altLang="en-US" sz="2400">
                <a:solidFill>
                  <a:schemeClr val="bg1"/>
                </a:solidFill>
                <a:latin typeface="Times New Roman" pitchFamily="18" charset="0"/>
                <a:cs typeface="Times New Roman" pitchFamily="18" charset="0"/>
              </a:rPr>
              <a:t>User friendliness and reliability are keys to success: e.g.</a:t>
            </a:r>
            <a:r>
              <a:rPr lang="en-US" altLang="en-US" sz="2400">
                <a:latin typeface="Times New Roman" pitchFamily="18" charset="0"/>
                <a:cs typeface="Times New Roman" pitchFamily="18" charset="0"/>
              </a:rPr>
              <a:t>.</a:t>
            </a:r>
            <a:endParaRPr lang="en-US" altLang="en-US" sz="2400"/>
          </a:p>
        </p:txBody>
      </p:sp>
      <p:sp>
        <p:nvSpPr>
          <p:cNvPr id="6147" name="Rectangle 2"/>
          <p:cNvSpPr>
            <a:spLocks noChangeArrowheads="1"/>
          </p:cNvSpPr>
          <p:nvPr/>
        </p:nvSpPr>
        <p:spPr bwMode="auto">
          <a:xfrm>
            <a:off x="608013" y="1079500"/>
            <a:ext cx="7356475" cy="584200"/>
          </a:xfrm>
          <a:prstGeom prst="rect">
            <a:avLst/>
          </a:prstGeom>
          <a:noFill/>
          <a:ln w="9525">
            <a:noFill/>
            <a:miter lim="800000"/>
            <a:headEnd/>
            <a:tailEnd/>
          </a:ln>
        </p:spPr>
        <p:txBody>
          <a:bodyPr wrap="none">
            <a:spAutoFit/>
          </a:bodyPr>
          <a:lstStyle/>
          <a:p>
            <a:pPr defTabSz="739775">
              <a:spcBef>
                <a:spcPct val="50000"/>
              </a:spcBef>
            </a:pPr>
            <a:r>
              <a:rPr lang="en-US" altLang="en-US" sz="3200">
                <a:solidFill>
                  <a:schemeClr val="bg1"/>
                </a:solidFill>
                <a:latin typeface="Times New Roman" pitchFamily="18" charset="0"/>
                <a:cs typeface="Times New Roman" pitchFamily="18" charset="0"/>
              </a:rPr>
              <a:t>Goal: A user friendly downloadable archive</a:t>
            </a:r>
          </a:p>
        </p:txBody>
      </p:sp>
      <p:pic>
        <p:nvPicPr>
          <p:cNvPr id="6148" name="Picture 2"/>
          <p:cNvPicPr>
            <a:picLocks noChangeAspect="1" noChangeArrowheads="1"/>
          </p:cNvPicPr>
          <p:nvPr/>
        </p:nvPicPr>
        <p:blipFill>
          <a:blip r:embed="rId3" cstate="print"/>
          <a:srcRect l="10477" t="13716" r="47620" b="56572"/>
          <a:stretch>
            <a:fillRect/>
          </a:stretch>
        </p:blipFill>
        <p:spPr bwMode="auto">
          <a:xfrm>
            <a:off x="879475" y="2813050"/>
            <a:ext cx="7086600" cy="3140075"/>
          </a:xfrm>
          <a:prstGeom prst="rect">
            <a:avLst/>
          </a:prstGeom>
          <a:noFill/>
          <a:ln w="9525">
            <a:noFill/>
            <a:miter lim="800000"/>
            <a:headEnd/>
            <a:tailEnd/>
          </a:ln>
        </p:spPr>
      </p:pic>
      <p:sp>
        <p:nvSpPr>
          <p:cNvPr id="6149" name="Slide Number Placeholder 1"/>
          <p:cNvSpPr>
            <a:spLocks noGrp="1"/>
          </p:cNvSpPr>
          <p:nvPr>
            <p:ph type="sldNum" sz="quarter" idx="12"/>
          </p:nvPr>
        </p:nvSpPr>
        <p:spPr bwMode="auto">
          <a:xfrm>
            <a:off x="8829675" y="6467475"/>
            <a:ext cx="304800" cy="365125"/>
          </a:xfrm>
          <a:noFill/>
          <a:ln>
            <a:miter lim="800000"/>
            <a:headEnd/>
            <a:tailEnd/>
          </a:ln>
        </p:spPr>
        <p:txBody>
          <a:bodyPr/>
          <a:lstStyle/>
          <a:p>
            <a:pPr algn="l"/>
            <a:fld id="{9BC6FBF7-0501-4750-9B24-63CEDC666123}" type="slidenum">
              <a:rPr lang="en-US" altLang="en-US" sz="1400" smtClean="0">
                <a:latin typeface="Arial Black" pitchFamily="34" charset="0"/>
              </a:rPr>
              <a:pPr algn="l"/>
              <a:t>3</a:t>
            </a:fld>
            <a:endParaRPr lang="en-US" altLang="en-US" sz="1400" smtClean="0">
              <a:latin typeface="Arial Black" pitchFamily="34" charset="0"/>
            </a:endParaRPr>
          </a:p>
        </p:txBody>
      </p:sp>
      <p:pic>
        <p:nvPicPr>
          <p:cNvPr id="6150" name="Picture 1"/>
          <p:cNvPicPr>
            <a:picLocks noChangeAspect="1"/>
          </p:cNvPicPr>
          <p:nvPr/>
        </p:nvPicPr>
        <p:blipFill>
          <a:blip r:embed="rId4" cstate="print"/>
          <a:srcRect/>
          <a:stretch>
            <a:fillRect/>
          </a:stretch>
        </p:blipFill>
        <p:spPr bwMode="auto">
          <a:xfrm>
            <a:off x="0" y="0"/>
            <a:ext cx="9144000" cy="990600"/>
          </a:xfrm>
          <a:prstGeom prst="rect">
            <a:avLst/>
          </a:prstGeom>
          <a:noFill/>
          <a:ln w="9525">
            <a:noFill/>
            <a:miter lim="800000"/>
            <a:headEnd/>
            <a:tailEnd/>
          </a:ln>
        </p:spPr>
      </p:pic>
      <p:sp>
        <p:nvSpPr>
          <p:cNvPr id="9" name="TextBox 2"/>
          <p:cNvSpPr txBox="1">
            <a:spLocks noChangeArrowheads="1"/>
          </p:cNvSpPr>
          <p:nvPr/>
        </p:nvSpPr>
        <p:spPr bwMode="auto">
          <a:xfrm>
            <a:off x="0" y="6556641"/>
            <a:ext cx="2560638" cy="246221"/>
          </a:xfrm>
          <a:prstGeom prst="rect">
            <a:avLst/>
          </a:prstGeom>
          <a:noFill/>
          <a:ln w="9525">
            <a:noFill/>
            <a:miter lim="800000"/>
            <a:headEnd/>
            <a:tailEnd/>
          </a:ln>
        </p:spPr>
        <p:txBody>
          <a:bodyPr wrap="square">
            <a:spAutoFit/>
          </a:bodyPr>
          <a:lstStyle/>
          <a:p>
            <a:r>
              <a:rPr lang="en-US" altLang="en-US" sz="1000" b="1" dirty="0" smtClean="0"/>
              <a:t>13</a:t>
            </a:r>
            <a:r>
              <a:rPr lang="en-US" altLang="en-US" sz="1000" b="1" baseline="30000" dirty="0" smtClean="0"/>
              <a:t>th</a:t>
            </a:r>
            <a:r>
              <a:rPr lang="en-US" altLang="en-US" sz="1000" b="1" dirty="0" smtClean="0"/>
              <a:t> CMAS Oct27-29, 2014, Chapel Hill </a:t>
            </a:r>
            <a:endParaRPr lang="en-US" altLang="en-US" sz="1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6858000" y="6324600"/>
            <a:ext cx="2133600" cy="457200"/>
          </a:xfrm>
        </p:spPr>
        <p:txBody>
          <a:bodyPr/>
          <a:lstStyle/>
          <a:p>
            <a:pPr fontAlgn="auto">
              <a:spcBef>
                <a:spcPts val="0"/>
              </a:spcBef>
              <a:spcAft>
                <a:spcPts val="0"/>
              </a:spcAft>
              <a:defRPr/>
            </a:pPr>
            <a:fld id="{B79F37FB-8859-4410-98C1-9EDF1DC80A51}" type="slidenum">
              <a:rPr lang="en-US" sz="1400" smtClean="0">
                <a:solidFill>
                  <a:schemeClr val="tx2">
                    <a:shade val="90000"/>
                  </a:schemeClr>
                </a:solidFill>
              </a:rPr>
              <a:pPr fontAlgn="auto">
                <a:spcBef>
                  <a:spcPts val="0"/>
                </a:spcBef>
                <a:spcAft>
                  <a:spcPts val="0"/>
                </a:spcAft>
                <a:defRPr/>
              </a:pPr>
              <a:t>4</a:t>
            </a:fld>
            <a:endParaRPr lang="en-US" sz="1400" dirty="0">
              <a:solidFill>
                <a:schemeClr val="tx2">
                  <a:shade val="90000"/>
                </a:schemeClr>
              </a:solidFill>
            </a:endParaRPr>
          </a:p>
        </p:txBody>
      </p:sp>
      <p:sp>
        <p:nvSpPr>
          <p:cNvPr id="14339" name="Rectangle 2"/>
          <p:cNvSpPr>
            <a:spLocks noChangeArrowheads="1"/>
          </p:cNvSpPr>
          <p:nvPr/>
        </p:nvSpPr>
        <p:spPr bwMode="auto">
          <a:xfrm>
            <a:off x="2209800" y="0"/>
            <a:ext cx="6934200" cy="584775"/>
          </a:xfrm>
          <a:prstGeom prst="rect">
            <a:avLst/>
          </a:prstGeom>
          <a:noFill/>
          <a:ln w="9525">
            <a:noFill/>
            <a:miter lim="800000"/>
            <a:headEnd/>
            <a:tailEnd/>
          </a:ln>
        </p:spPr>
        <p:txBody>
          <a:bodyPr wrap="square">
            <a:spAutoFit/>
          </a:bodyPr>
          <a:lstStyle/>
          <a:p>
            <a:r>
              <a:rPr lang="en-US" sz="3200" b="1" dirty="0">
                <a:solidFill>
                  <a:schemeClr val="bg1"/>
                </a:solidFill>
              </a:rPr>
              <a:t>Applications of </a:t>
            </a:r>
            <a:r>
              <a:rPr lang="en-US" sz="3200" b="1" dirty="0" smtClean="0">
                <a:solidFill>
                  <a:schemeClr val="bg1"/>
                </a:solidFill>
              </a:rPr>
              <a:t>Reanalysis</a:t>
            </a:r>
            <a:endParaRPr lang="en-US" sz="1400" dirty="0">
              <a:solidFill>
                <a:schemeClr val="bg1"/>
              </a:solidFill>
            </a:endParaRPr>
          </a:p>
        </p:txBody>
      </p:sp>
      <p:pic>
        <p:nvPicPr>
          <p:cNvPr id="14340" name="Picture 5"/>
          <p:cNvPicPr>
            <a:picLocks noChangeAspect="1"/>
          </p:cNvPicPr>
          <p:nvPr/>
        </p:nvPicPr>
        <p:blipFill>
          <a:blip r:embed="rId3" cstate="print"/>
          <a:srcRect l="56444" t="31334" r="12444" b="25999"/>
          <a:stretch>
            <a:fillRect/>
          </a:stretch>
        </p:blipFill>
        <p:spPr bwMode="auto">
          <a:xfrm>
            <a:off x="93663" y="838200"/>
            <a:ext cx="8897937" cy="4067175"/>
          </a:xfrm>
          <a:prstGeom prst="rect">
            <a:avLst/>
          </a:prstGeom>
          <a:noFill/>
          <a:ln w="9525">
            <a:noFill/>
            <a:miter lim="800000"/>
            <a:headEnd/>
            <a:tailEnd/>
          </a:ln>
        </p:spPr>
      </p:pic>
      <p:sp>
        <p:nvSpPr>
          <p:cNvPr id="7" name="Oval 6"/>
          <p:cNvSpPr/>
          <p:nvPr/>
        </p:nvSpPr>
        <p:spPr>
          <a:xfrm>
            <a:off x="2057400" y="1552575"/>
            <a:ext cx="1524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ular Callout 7"/>
          <p:cNvSpPr/>
          <p:nvPr/>
        </p:nvSpPr>
        <p:spPr>
          <a:xfrm>
            <a:off x="3805238" y="1552575"/>
            <a:ext cx="5181600" cy="3603625"/>
          </a:xfrm>
          <a:prstGeom prst="wedgeRoundRectCallout">
            <a:avLst>
              <a:gd name="adj1" fmla="val -63414"/>
              <a:gd name="adj2" fmla="val -39500"/>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Tx/>
              <a:buAutoNum type="arabicPeriod"/>
              <a:defRPr/>
            </a:pPr>
            <a:r>
              <a:rPr lang="en-US" sz="2400" dirty="0"/>
              <a:t>Ozone – modeled (~ 3 </a:t>
            </a:r>
            <a:r>
              <a:rPr lang="en-US" sz="2400" dirty="0" err="1"/>
              <a:t>yr</a:t>
            </a:r>
            <a:r>
              <a:rPr lang="en-US" sz="2400" dirty="0"/>
              <a:t> data lag) &amp; monitor (~ 1 </a:t>
            </a:r>
            <a:r>
              <a:rPr lang="en-US" sz="2400" dirty="0" err="1"/>
              <a:t>yr</a:t>
            </a:r>
            <a:r>
              <a:rPr lang="en-US" sz="2400" dirty="0"/>
              <a:t> data lag), both from EPA</a:t>
            </a:r>
          </a:p>
          <a:p>
            <a:pPr marL="342900" indent="-342900">
              <a:buFontTx/>
              <a:buAutoNum type="arabicPeriod"/>
              <a:defRPr/>
            </a:pPr>
            <a:r>
              <a:rPr lang="en-US" sz="2400" dirty="0"/>
              <a:t>PM2.5 mass - modeled (~ 3 </a:t>
            </a:r>
            <a:r>
              <a:rPr lang="en-US" sz="2400" dirty="0" err="1"/>
              <a:t>yr</a:t>
            </a:r>
            <a:r>
              <a:rPr lang="en-US" sz="2400" dirty="0"/>
              <a:t> data lag) &amp; monitor (~ 1 </a:t>
            </a:r>
            <a:r>
              <a:rPr lang="en-US" sz="2400" dirty="0" err="1"/>
              <a:t>yr</a:t>
            </a:r>
            <a:r>
              <a:rPr lang="en-US" sz="2400" dirty="0"/>
              <a:t> data lag), both from EPA </a:t>
            </a:r>
          </a:p>
          <a:p>
            <a:pPr marL="342900" indent="-342900">
              <a:buFontTx/>
              <a:buAutoNum type="arabicPeriod"/>
              <a:defRPr/>
            </a:pPr>
            <a:r>
              <a:rPr lang="en-US" sz="2400" dirty="0"/>
              <a:t>Air Toxics - benzene, formaldehyde, modeled from EPA, 2005 only (NATA)</a:t>
            </a:r>
          </a:p>
        </p:txBody>
      </p:sp>
      <p:sp>
        <p:nvSpPr>
          <p:cNvPr id="9" name="TextBox 8"/>
          <p:cNvSpPr txBox="1">
            <a:spLocks noChangeArrowheads="1"/>
          </p:cNvSpPr>
          <p:nvPr/>
        </p:nvSpPr>
        <p:spPr bwMode="auto">
          <a:xfrm>
            <a:off x="152400" y="5334000"/>
            <a:ext cx="8763000" cy="1200329"/>
          </a:xfrm>
          <a:prstGeom prst="rect">
            <a:avLst/>
          </a:prstGeom>
          <a:noFill/>
          <a:ln w="9525">
            <a:noFill/>
            <a:miter lim="800000"/>
            <a:headEnd/>
            <a:tailEnd/>
          </a:ln>
        </p:spPr>
        <p:txBody>
          <a:bodyPr>
            <a:spAutoFit/>
          </a:bodyPr>
          <a:lstStyle/>
          <a:p>
            <a:r>
              <a:rPr lang="en-US" sz="2400" dirty="0">
                <a:solidFill>
                  <a:schemeClr val="bg1"/>
                </a:solidFill>
              </a:rPr>
              <a:t>Reanalysis would be able to provide PM2.5 speciation data with national coverage at county level, which are highly valuable for health effects studies</a:t>
            </a:r>
          </a:p>
        </p:txBody>
      </p:sp>
      <p:sp>
        <p:nvSpPr>
          <p:cNvPr id="11" name="TextBox 2"/>
          <p:cNvSpPr txBox="1">
            <a:spLocks noChangeArrowheads="1"/>
          </p:cNvSpPr>
          <p:nvPr/>
        </p:nvSpPr>
        <p:spPr bwMode="auto">
          <a:xfrm>
            <a:off x="0" y="6556641"/>
            <a:ext cx="2560638" cy="246221"/>
          </a:xfrm>
          <a:prstGeom prst="rect">
            <a:avLst/>
          </a:prstGeom>
          <a:noFill/>
          <a:ln w="9525">
            <a:noFill/>
            <a:miter lim="800000"/>
            <a:headEnd/>
            <a:tailEnd/>
          </a:ln>
        </p:spPr>
        <p:txBody>
          <a:bodyPr wrap="square">
            <a:spAutoFit/>
          </a:bodyPr>
          <a:lstStyle/>
          <a:p>
            <a:r>
              <a:rPr lang="en-US" altLang="en-US" sz="1000" b="1" dirty="0" smtClean="0"/>
              <a:t>13</a:t>
            </a:r>
            <a:r>
              <a:rPr lang="en-US" altLang="en-US" sz="1000" b="1" baseline="30000" dirty="0" smtClean="0"/>
              <a:t>th</a:t>
            </a:r>
            <a:r>
              <a:rPr lang="en-US" altLang="en-US" sz="1000" b="1" dirty="0" smtClean="0"/>
              <a:t> CMAS Oct27-29, 2014, Chapel Hill </a:t>
            </a:r>
            <a:endParaRPr lang="en-US" altLang="en-US" sz="10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566738" y="163513"/>
            <a:ext cx="8667750" cy="554037"/>
          </a:xfrm>
          <a:prstGeom prst="rect">
            <a:avLst/>
          </a:prstGeom>
          <a:noFill/>
          <a:ln w="9525">
            <a:noFill/>
            <a:miter lim="800000"/>
            <a:headEnd/>
            <a:tailEnd/>
          </a:ln>
          <a:effectLst/>
        </p:spPr>
        <p:txBody>
          <a:bodyPr lIns="0" tIns="0" rIns="0" bIns="0">
            <a:spAutoFit/>
          </a:bodyPr>
          <a:lstStyle/>
          <a:p>
            <a:pPr algn="ctr" fontAlgn="auto">
              <a:spcBef>
                <a:spcPts val="0"/>
              </a:spcBef>
              <a:spcAft>
                <a:spcPts val="0"/>
              </a:spcAft>
              <a:defRPr/>
            </a:pPr>
            <a:r>
              <a:rPr lang="en-US" sz="3600" dirty="0">
                <a:solidFill>
                  <a:schemeClr val="folHlink"/>
                </a:solidFill>
                <a:effectLst>
                  <a:outerShdw blurRad="38100" dist="38100" dir="2700000" algn="tl">
                    <a:srgbClr val="000000"/>
                  </a:outerShdw>
                </a:effectLst>
                <a:latin typeface="Times New Roman" pitchFamily="18" charset="0"/>
              </a:rPr>
              <a:t>WRF_ARW-MCIP-CMAQ forward model</a:t>
            </a:r>
          </a:p>
        </p:txBody>
      </p:sp>
      <p:sp>
        <p:nvSpPr>
          <p:cNvPr id="7171" name="Text Box 4"/>
          <p:cNvSpPr txBox="1">
            <a:spLocks noChangeArrowheads="1"/>
          </p:cNvSpPr>
          <p:nvPr/>
        </p:nvSpPr>
        <p:spPr bwMode="auto">
          <a:xfrm>
            <a:off x="1146175" y="5243513"/>
            <a:ext cx="3754438" cy="461962"/>
          </a:xfrm>
          <a:prstGeom prst="rect">
            <a:avLst/>
          </a:prstGeom>
          <a:solidFill>
            <a:srgbClr val="FFCC00"/>
          </a:solidFill>
          <a:ln w="9525">
            <a:solidFill>
              <a:schemeClr val="tx1"/>
            </a:solidFill>
            <a:miter lim="800000"/>
            <a:headEnd/>
            <a:tailEnd/>
          </a:ln>
        </p:spPr>
        <p:txBody>
          <a:bodyPr>
            <a:spAutoFit/>
          </a:bodyPr>
          <a:lstStyle/>
          <a:p>
            <a:pPr algn="ctr">
              <a:spcBef>
                <a:spcPct val="50000"/>
              </a:spcBef>
            </a:pPr>
            <a:r>
              <a:rPr lang="en-US" altLang="en-US" sz="2400" b="1">
                <a:latin typeface="Calibri" pitchFamily="34" charset="0"/>
              </a:rPr>
              <a:t>CMAQ 4.7.1</a:t>
            </a:r>
          </a:p>
        </p:txBody>
      </p:sp>
      <p:sp>
        <p:nvSpPr>
          <p:cNvPr id="7172" name="Text Box 5"/>
          <p:cNvSpPr txBox="1">
            <a:spLocks noChangeArrowheads="1"/>
          </p:cNvSpPr>
          <p:nvPr/>
        </p:nvSpPr>
        <p:spPr bwMode="auto">
          <a:xfrm>
            <a:off x="476250" y="908050"/>
            <a:ext cx="4970463" cy="923925"/>
          </a:xfrm>
          <a:prstGeom prst="rect">
            <a:avLst/>
          </a:prstGeom>
          <a:solidFill>
            <a:srgbClr val="FFCC00"/>
          </a:solidFill>
          <a:ln w="9525">
            <a:solidFill>
              <a:schemeClr val="tx1"/>
            </a:solidFill>
            <a:miter lim="800000"/>
            <a:headEnd/>
            <a:tailEnd/>
          </a:ln>
        </p:spPr>
        <p:txBody>
          <a:bodyPr>
            <a:spAutoFit/>
          </a:bodyPr>
          <a:lstStyle/>
          <a:p>
            <a:pPr algn="ctr">
              <a:spcBef>
                <a:spcPct val="50000"/>
              </a:spcBef>
            </a:pPr>
            <a:r>
              <a:rPr lang="en-US" altLang="en-US" sz="2400">
                <a:latin typeface="Helvetica" pitchFamily="34" charset="0"/>
              </a:rPr>
              <a:t>WRF-ARW (LCC)</a:t>
            </a:r>
            <a:endParaRPr lang="en-US" altLang="en-US" sz="2000">
              <a:latin typeface="Helvetica" pitchFamily="34" charset="0"/>
            </a:endParaRPr>
          </a:p>
          <a:p>
            <a:pPr algn="ctr">
              <a:spcBef>
                <a:spcPct val="50000"/>
              </a:spcBef>
            </a:pPr>
            <a:r>
              <a:rPr lang="en-US" altLang="en-US" sz="2000">
                <a:latin typeface="Helvetica" pitchFamily="34" charset="0"/>
              </a:rPr>
              <a:t> </a:t>
            </a:r>
            <a:r>
              <a:rPr lang="en-US" altLang="en-US" sz="2000">
                <a:solidFill>
                  <a:srgbClr val="FF3300"/>
                </a:solidFill>
                <a:latin typeface="Helvetica" pitchFamily="34" charset="0"/>
              </a:rPr>
              <a:t>(42 </a:t>
            </a:r>
            <a:r>
              <a:rPr lang="en-US" altLang="en-US" sz="2000">
                <a:solidFill>
                  <a:srgbClr val="FF3300"/>
                </a:solidFill>
                <a:latin typeface="Helvetica" pitchFamily="34" charset="0"/>
                <a:sym typeface="Symbol" pitchFamily="18" charset="2"/>
              </a:rPr>
              <a:t>-P </a:t>
            </a:r>
            <a:r>
              <a:rPr lang="en-US" altLang="en-US" sz="2000">
                <a:solidFill>
                  <a:srgbClr val="FF3300"/>
                </a:solidFill>
                <a:latin typeface="Helvetica" pitchFamily="34" charset="0"/>
              </a:rPr>
              <a:t>model Layers)</a:t>
            </a:r>
          </a:p>
        </p:txBody>
      </p:sp>
      <p:grpSp>
        <p:nvGrpSpPr>
          <p:cNvPr id="7173" name="Group 6"/>
          <p:cNvGrpSpPr>
            <a:grpSpLocks/>
          </p:cNvGrpSpPr>
          <p:nvPr/>
        </p:nvGrpSpPr>
        <p:grpSpPr bwMode="auto">
          <a:xfrm>
            <a:off x="5448300" y="1052513"/>
            <a:ext cx="3089275" cy="369887"/>
            <a:chOff x="3432" y="663"/>
            <a:chExt cx="1946" cy="233"/>
          </a:xfrm>
        </p:grpSpPr>
        <p:sp>
          <p:nvSpPr>
            <p:cNvPr id="2" name="Text Box 7"/>
            <p:cNvSpPr txBox="1">
              <a:spLocks noChangeArrowheads="1"/>
            </p:cNvSpPr>
            <p:nvPr/>
          </p:nvSpPr>
          <p:spPr bwMode="auto">
            <a:xfrm>
              <a:off x="4132" y="663"/>
              <a:ext cx="1246" cy="233"/>
            </a:xfrm>
            <a:prstGeom prst="rect">
              <a:avLst/>
            </a:prstGeom>
            <a:solidFill>
              <a:schemeClr val="accent2">
                <a:lumMod val="40000"/>
                <a:lumOff val="60000"/>
              </a:schemeClr>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defRPr/>
              </a:pPr>
              <a:r>
                <a:rPr lang="en-US" altLang="en-US" sz="1800" b="1" dirty="0" smtClean="0"/>
                <a:t>LBC from GFS</a:t>
              </a:r>
            </a:p>
          </p:txBody>
        </p:sp>
        <p:sp>
          <p:nvSpPr>
            <p:cNvPr id="7201" name="Line 8"/>
            <p:cNvSpPr>
              <a:spLocks noChangeShapeType="1"/>
            </p:cNvSpPr>
            <p:nvPr/>
          </p:nvSpPr>
          <p:spPr bwMode="auto">
            <a:xfrm flipH="1">
              <a:off x="3432" y="796"/>
              <a:ext cx="702" cy="0"/>
            </a:xfrm>
            <a:prstGeom prst="line">
              <a:avLst/>
            </a:prstGeom>
            <a:noFill/>
            <a:ln w="38100">
              <a:solidFill>
                <a:schemeClr val="folHlink"/>
              </a:solidFill>
              <a:round/>
              <a:headEnd/>
              <a:tailEnd type="triangle" w="lg" len="lg"/>
            </a:ln>
          </p:spPr>
          <p:txBody>
            <a:bodyPr/>
            <a:lstStyle/>
            <a:p>
              <a:endParaRPr lang="en-US"/>
            </a:p>
          </p:txBody>
        </p:sp>
      </p:grpSp>
      <p:sp>
        <p:nvSpPr>
          <p:cNvPr id="63497" name="Text Box 9"/>
          <p:cNvSpPr txBox="1">
            <a:spLocks noChangeArrowheads="1"/>
          </p:cNvSpPr>
          <p:nvPr/>
        </p:nvSpPr>
        <p:spPr bwMode="auto">
          <a:xfrm>
            <a:off x="4949031" y="3135312"/>
            <a:ext cx="3227388" cy="1455738"/>
          </a:xfrm>
          <a:prstGeom prst="rect">
            <a:avLst/>
          </a:prstGeom>
          <a:solidFill>
            <a:schemeClr val="accent3">
              <a:lumMod val="60000"/>
              <a:lumOff val="40000"/>
            </a:schemeClr>
          </a:solidFill>
          <a:ln w="9525">
            <a:solidFill>
              <a:schemeClr val="tx1"/>
            </a:solidFill>
            <a:miter lim="800000"/>
            <a:headEnd/>
            <a:tailEnd/>
          </a:ln>
          <a:effectLst/>
        </p:spPr>
        <p:txBody>
          <a:bodyPr/>
          <a:lstStyle/>
          <a:p>
            <a:pPr algn="ctr" fontAlgn="auto">
              <a:spcBef>
                <a:spcPts val="200"/>
              </a:spcBef>
              <a:spcAft>
                <a:spcPts val="0"/>
              </a:spcAft>
              <a:defRPr/>
            </a:pPr>
            <a:r>
              <a:rPr lang="en-US" sz="2000" b="1" dirty="0">
                <a:latin typeface="+mn-lt"/>
              </a:rPr>
              <a:t>Projection of</a:t>
            </a:r>
          </a:p>
          <a:p>
            <a:pPr algn="ctr" fontAlgn="auto">
              <a:spcBef>
                <a:spcPts val="200"/>
              </a:spcBef>
              <a:spcAft>
                <a:spcPts val="0"/>
              </a:spcAft>
              <a:defRPr/>
            </a:pPr>
            <a:r>
              <a:rPr lang="en-US" sz="2000" b="1" dirty="0" err="1">
                <a:latin typeface="+mn-lt"/>
              </a:rPr>
              <a:t>endo</a:t>
            </a:r>
            <a:r>
              <a:rPr lang="en-US" sz="2000" b="1" dirty="0">
                <a:latin typeface="+mn-lt"/>
              </a:rPr>
              <a:t>-domain </a:t>
            </a:r>
            <a:r>
              <a:rPr lang="en-US" sz="2000" b="1" dirty="0" err="1">
                <a:latin typeface="+mn-lt"/>
              </a:rPr>
              <a:t>intermitten</a:t>
            </a:r>
            <a:r>
              <a:rPr lang="en-US" sz="2000" b="1" dirty="0">
                <a:latin typeface="+mn-lt"/>
              </a:rPr>
              <a:t> sources: </a:t>
            </a:r>
            <a:r>
              <a:rPr lang="en-US" sz="2000" b="1" dirty="0" err="1">
                <a:latin typeface="+mn-lt"/>
              </a:rPr>
              <a:t>Obs’d</a:t>
            </a:r>
            <a:r>
              <a:rPr lang="en-US" sz="2000" b="1" dirty="0">
                <a:latin typeface="+mn-lt"/>
              </a:rPr>
              <a:t> wild fire</a:t>
            </a:r>
          </a:p>
          <a:p>
            <a:pPr algn="ctr" fontAlgn="auto">
              <a:spcBef>
                <a:spcPts val="200"/>
              </a:spcBef>
              <a:spcAft>
                <a:spcPts val="0"/>
              </a:spcAft>
              <a:defRPr/>
            </a:pPr>
            <a:r>
              <a:rPr lang="en-US" sz="2000" b="1" dirty="0">
                <a:latin typeface="+mn-lt"/>
              </a:rPr>
              <a:t>and prescribed burns</a:t>
            </a:r>
          </a:p>
        </p:txBody>
      </p:sp>
      <p:sp>
        <p:nvSpPr>
          <p:cNvPr id="63499" name="Text Box 11"/>
          <p:cNvSpPr txBox="1">
            <a:spLocks noChangeArrowheads="1"/>
          </p:cNvSpPr>
          <p:nvPr/>
        </p:nvSpPr>
        <p:spPr bwMode="auto">
          <a:xfrm>
            <a:off x="5413375" y="1674813"/>
            <a:ext cx="3090863" cy="646112"/>
          </a:xfrm>
          <a:prstGeom prst="rect">
            <a:avLst/>
          </a:prstGeom>
          <a:solidFill>
            <a:srgbClr val="FF0000"/>
          </a:solidFill>
          <a:ln w="9525">
            <a:solidFill>
              <a:schemeClr val="tx1"/>
            </a:solidFill>
            <a:miter lim="800000"/>
            <a:headEnd/>
            <a:tailEnd/>
          </a:ln>
        </p:spPr>
        <p:txBody>
          <a:bodyPr>
            <a:spAutoFit/>
          </a:bodyPr>
          <a:lstStyle/>
          <a:p>
            <a:pPr algn="ctr">
              <a:spcBef>
                <a:spcPct val="50000"/>
              </a:spcBef>
            </a:pPr>
            <a:r>
              <a:rPr lang="en-US" altLang="en-US" b="1" dirty="0">
                <a:latin typeface="Calibri" pitchFamily="34" charset="0"/>
              </a:rPr>
              <a:t>EPA Emissions Inventory + simple </a:t>
            </a:r>
            <a:r>
              <a:rPr lang="en-US" altLang="en-US" b="1" dirty="0" err="1">
                <a:latin typeface="Calibri" pitchFamily="34" charset="0"/>
              </a:rPr>
              <a:t>obs</a:t>
            </a:r>
            <a:r>
              <a:rPr lang="en-US" altLang="en-US" b="1" dirty="0">
                <a:latin typeface="Calibri" pitchFamily="34" charset="0"/>
              </a:rPr>
              <a:t>-based adjustment</a:t>
            </a:r>
          </a:p>
        </p:txBody>
      </p:sp>
      <p:sp>
        <p:nvSpPr>
          <p:cNvPr id="7176" name="Line 12"/>
          <p:cNvSpPr>
            <a:spLocks noChangeShapeType="1"/>
          </p:cNvSpPr>
          <p:nvPr/>
        </p:nvSpPr>
        <p:spPr bwMode="auto">
          <a:xfrm>
            <a:off x="6242050" y="2341563"/>
            <a:ext cx="20638" cy="769937"/>
          </a:xfrm>
          <a:prstGeom prst="line">
            <a:avLst/>
          </a:prstGeom>
          <a:noFill/>
          <a:ln w="38100">
            <a:solidFill>
              <a:schemeClr val="folHlink"/>
            </a:solidFill>
            <a:round/>
            <a:headEnd/>
            <a:tailEnd type="triangle" w="lg" len="lg"/>
          </a:ln>
        </p:spPr>
        <p:txBody>
          <a:bodyPr/>
          <a:lstStyle/>
          <a:p>
            <a:endParaRPr lang="en-US"/>
          </a:p>
        </p:txBody>
      </p:sp>
      <p:sp>
        <p:nvSpPr>
          <p:cNvPr id="7177" name="Text Box 13"/>
          <p:cNvSpPr txBox="1">
            <a:spLocks noChangeArrowheads="1"/>
          </p:cNvSpPr>
          <p:nvPr/>
        </p:nvSpPr>
        <p:spPr bwMode="auto">
          <a:xfrm>
            <a:off x="5821363" y="5749925"/>
            <a:ext cx="2230437" cy="925513"/>
          </a:xfrm>
          <a:prstGeom prst="rect">
            <a:avLst/>
          </a:prstGeom>
          <a:solidFill>
            <a:srgbClr val="C0C0C0"/>
          </a:solidFill>
          <a:ln w="9525">
            <a:solidFill>
              <a:schemeClr val="tx1"/>
            </a:solidFill>
            <a:miter lim="800000"/>
            <a:headEnd/>
            <a:tailEnd/>
          </a:ln>
        </p:spPr>
        <p:txBody>
          <a:bodyPr>
            <a:spAutoFit/>
          </a:bodyPr>
          <a:lstStyle/>
          <a:p>
            <a:pPr algn="ctr">
              <a:spcBef>
                <a:spcPct val="50000"/>
              </a:spcBef>
            </a:pPr>
            <a:r>
              <a:rPr lang="en-US" altLang="en-US" b="1">
                <a:latin typeface="Calibri" pitchFamily="34" charset="0"/>
              </a:rPr>
              <a:t>Hourly 3-D Gridded Chemical Concentration</a:t>
            </a:r>
          </a:p>
        </p:txBody>
      </p:sp>
      <p:grpSp>
        <p:nvGrpSpPr>
          <p:cNvPr id="7178" name="Group 14"/>
          <p:cNvGrpSpPr>
            <a:grpSpLocks/>
          </p:cNvGrpSpPr>
          <p:nvPr/>
        </p:nvGrpSpPr>
        <p:grpSpPr bwMode="auto">
          <a:xfrm>
            <a:off x="4878388" y="4597400"/>
            <a:ext cx="2079625" cy="838200"/>
            <a:chOff x="2989" y="3174"/>
            <a:chExt cx="954" cy="422"/>
          </a:xfrm>
        </p:grpSpPr>
        <p:sp>
          <p:nvSpPr>
            <p:cNvPr id="7198" name="Line 15"/>
            <p:cNvSpPr>
              <a:spLocks noChangeShapeType="1"/>
            </p:cNvSpPr>
            <p:nvPr/>
          </p:nvSpPr>
          <p:spPr bwMode="auto">
            <a:xfrm flipH="1">
              <a:off x="3933" y="3174"/>
              <a:ext cx="0" cy="422"/>
            </a:xfrm>
            <a:prstGeom prst="line">
              <a:avLst/>
            </a:prstGeom>
            <a:noFill/>
            <a:ln w="38100">
              <a:solidFill>
                <a:schemeClr val="hlink"/>
              </a:solidFill>
              <a:round/>
              <a:headEnd/>
              <a:tailEnd type="none" w="lg" len="lg"/>
            </a:ln>
          </p:spPr>
          <p:txBody>
            <a:bodyPr/>
            <a:lstStyle/>
            <a:p>
              <a:endParaRPr lang="en-US"/>
            </a:p>
          </p:txBody>
        </p:sp>
        <p:sp>
          <p:nvSpPr>
            <p:cNvPr id="7199" name="Line 16"/>
            <p:cNvSpPr>
              <a:spLocks noChangeShapeType="1"/>
            </p:cNvSpPr>
            <p:nvPr/>
          </p:nvSpPr>
          <p:spPr bwMode="auto">
            <a:xfrm flipH="1" flipV="1">
              <a:off x="2989" y="3590"/>
              <a:ext cx="954" cy="0"/>
            </a:xfrm>
            <a:prstGeom prst="line">
              <a:avLst/>
            </a:prstGeom>
            <a:noFill/>
            <a:ln w="38100">
              <a:solidFill>
                <a:schemeClr val="hlink"/>
              </a:solidFill>
              <a:round/>
              <a:headEnd/>
              <a:tailEnd type="triangle" w="lg" len="lg"/>
            </a:ln>
          </p:spPr>
          <p:txBody>
            <a:bodyPr/>
            <a:lstStyle/>
            <a:p>
              <a:endParaRPr lang="en-US"/>
            </a:p>
          </p:txBody>
        </p:sp>
      </p:grpSp>
      <p:sp>
        <p:nvSpPr>
          <p:cNvPr id="2060" name="Text Box 17"/>
          <p:cNvSpPr txBox="1">
            <a:spLocks noChangeArrowheads="1"/>
          </p:cNvSpPr>
          <p:nvPr/>
        </p:nvSpPr>
        <p:spPr bwMode="auto">
          <a:xfrm>
            <a:off x="1714500" y="2324100"/>
            <a:ext cx="2971800" cy="819150"/>
          </a:xfrm>
          <a:prstGeom prst="rect">
            <a:avLst/>
          </a:prstGeom>
          <a:solidFill>
            <a:schemeClr val="accent3">
              <a:lumMod val="60000"/>
              <a:lumOff val="40000"/>
            </a:schemeClr>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defRPr/>
            </a:pPr>
            <a:r>
              <a:rPr lang="en-US" altLang="en-US" sz="2000" b="1" dirty="0" smtClean="0"/>
              <a:t>MCIP</a:t>
            </a:r>
            <a:r>
              <a:rPr lang="en-US" altLang="en-US" sz="2000" dirty="0" smtClean="0"/>
              <a:t> </a:t>
            </a:r>
          </a:p>
          <a:p>
            <a:pPr algn="ctr" eaLnBrk="1" hangingPunct="1">
              <a:spcBef>
                <a:spcPct val="50000"/>
              </a:spcBef>
              <a:buFontTx/>
              <a:buNone/>
              <a:defRPr/>
            </a:pPr>
            <a:endParaRPr lang="en-US" altLang="en-US" sz="1800" dirty="0" smtClean="0">
              <a:solidFill>
                <a:srgbClr val="EBF1DE"/>
              </a:solidFill>
            </a:endParaRPr>
          </a:p>
        </p:txBody>
      </p:sp>
      <p:sp>
        <p:nvSpPr>
          <p:cNvPr id="7180" name="Text Box 18"/>
          <p:cNvSpPr txBox="1">
            <a:spLocks noChangeArrowheads="1"/>
          </p:cNvSpPr>
          <p:nvPr/>
        </p:nvSpPr>
        <p:spPr bwMode="auto">
          <a:xfrm>
            <a:off x="146050" y="3522663"/>
            <a:ext cx="3054350" cy="1000125"/>
          </a:xfrm>
          <a:prstGeom prst="rect">
            <a:avLst/>
          </a:prstGeom>
          <a:solidFill>
            <a:srgbClr val="339966"/>
          </a:solidFill>
          <a:ln w="9525">
            <a:solidFill>
              <a:schemeClr val="tx1"/>
            </a:solidFill>
            <a:miter lim="800000"/>
            <a:headEnd/>
            <a:tailEnd/>
          </a:ln>
        </p:spPr>
        <p:txBody>
          <a:bodyPr>
            <a:spAutoFit/>
          </a:bodyPr>
          <a:lstStyle/>
          <a:p>
            <a:pPr algn="ctr">
              <a:spcBef>
                <a:spcPct val="50000"/>
              </a:spcBef>
            </a:pPr>
            <a:r>
              <a:rPr lang="en-US" altLang="en-US" b="1">
                <a:solidFill>
                  <a:srgbClr val="C00000"/>
                </a:solidFill>
                <a:latin typeface="Calibri" pitchFamily="34" charset="0"/>
              </a:rPr>
              <a:t> MODIS-</a:t>
            </a:r>
          </a:p>
          <a:p>
            <a:pPr algn="ctr">
              <a:spcBef>
                <a:spcPts val="300"/>
              </a:spcBef>
            </a:pPr>
            <a:r>
              <a:rPr lang="en-US" altLang="en-US" b="1">
                <a:solidFill>
                  <a:srgbClr val="C00000"/>
                </a:solidFill>
                <a:latin typeface="Calibri" pitchFamily="34" charset="0"/>
              </a:rPr>
              <a:t>AOD-based adjusted IC, </a:t>
            </a:r>
          </a:p>
          <a:p>
            <a:pPr algn="ctr">
              <a:spcBef>
                <a:spcPts val="300"/>
              </a:spcBef>
            </a:pPr>
            <a:r>
              <a:rPr lang="en-US" altLang="en-US" b="1">
                <a:latin typeface="Calibri" pitchFamily="34" charset="0"/>
              </a:rPr>
              <a:t>BC: RAQMS</a:t>
            </a:r>
          </a:p>
        </p:txBody>
      </p:sp>
      <p:sp>
        <p:nvSpPr>
          <p:cNvPr id="7181" name="Line 19"/>
          <p:cNvSpPr>
            <a:spLocks noChangeShapeType="1"/>
          </p:cNvSpPr>
          <p:nvPr/>
        </p:nvSpPr>
        <p:spPr bwMode="auto">
          <a:xfrm>
            <a:off x="1876425" y="1831975"/>
            <a:ext cx="0" cy="509588"/>
          </a:xfrm>
          <a:prstGeom prst="line">
            <a:avLst/>
          </a:prstGeom>
          <a:noFill/>
          <a:ln w="38100">
            <a:solidFill>
              <a:schemeClr val="hlink"/>
            </a:solidFill>
            <a:round/>
            <a:headEnd/>
            <a:tailEnd type="triangle" w="lg" len="lg"/>
          </a:ln>
        </p:spPr>
        <p:txBody>
          <a:bodyPr/>
          <a:lstStyle/>
          <a:p>
            <a:endParaRPr lang="en-US"/>
          </a:p>
        </p:txBody>
      </p:sp>
      <p:sp>
        <p:nvSpPr>
          <p:cNvPr id="7182" name="Line 20"/>
          <p:cNvSpPr>
            <a:spLocks noChangeShapeType="1"/>
          </p:cNvSpPr>
          <p:nvPr/>
        </p:nvSpPr>
        <p:spPr bwMode="auto">
          <a:xfrm>
            <a:off x="3733800" y="3170238"/>
            <a:ext cx="14288" cy="2073275"/>
          </a:xfrm>
          <a:prstGeom prst="line">
            <a:avLst/>
          </a:prstGeom>
          <a:noFill/>
          <a:ln w="38100">
            <a:solidFill>
              <a:schemeClr val="hlink"/>
            </a:solidFill>
            <a:round/>
            <a:headEnd/>
            <a:tailEnd type="triangle" w="lg" len="lg"/>
          </a:ln>
        </p:spPr>
        <p:txBody>
          <a:bodyPr/>
          <a:lstStyle/>
          <a:p>
            <a:endParaRPr lang="en-US"/>
          </a:p>
        </p:txBody>
      </p:sp>
      <p:sp>
        <p:nvSpPr>
          <p:cNvPr id="7183" name="Text Box 21"/>
          <p:cNvSpPr txBox="1">
            <a:spLocks noChangeArrowheads="1"/>
          </p:cNvSpPr>
          <p:nvPr/>
        </p:nvSpPr>
        <p:spPr bwMode="auto">
          <a:xfrm>
            <a:off x="2012950" y="1895475"/>
            <a:ext cx="842963" cy="369888"/>
          </a:xfrm>
          <a:prstGeom prst="rect">
            <a:avLst/>
          </a:prstGeom>
          <a:noFill/>
          <a:ln w="9525">
            <a:noFill/>
            <a:miter lim="800000"/>
            <a:headEnd/>
            <a:tailEnd/>
          </a:ln>
        </p:spPr>
        <p:txBody>
          <a:bodyPr>
            <a:spAutoFit/>
          </a:bodyPr>
          <a:lstStyle/>
          <a:p>
            <a:pPr>
              <a:spcBef>
                <a:spcPct val="50000"/>
              </a:spcBef>
            </a:pPr>
            <a:r>
              <a:rPr lang="en-US" altLang="en-US" b="1">
                <a:latin typeface="Calibri" pitchFamily="34" charset="0"/>
              </a:rPr>
              <a:t>C-grid</a:t>
            </a:r>
          </a:p>
        </p:txBody>
      </p:sp>
      <p:sp>
        <p:nvSpPr>
          <p:cNvPr id="7184" name="Text Box 22"/>
          <p:cNvSpPr txBox="1">
            <a:spLocks noChangeArrowheads="1"/>
          </p:cNvSpPr>
          <p:nvPr/>
        </p:nvSpPr>
        <p:spPr bwMode="auto">
          <a:xfrm>
            <a:off x="3748088" y="3657600"/>
            <a:ext cx="842962" cy="366713"/>
          </a:xfrm>
          <a:prstGeom prst="rect">
            <a:avLst/>
          </a:prstGeom>
          <a:noFill/>
          <a:ln w="9525">
            <a:noFill/>
            <a:miter lim="800000"/>
            <a:headEnd/>
            <a:tailEnd/>
          </a:ln>
        </p:spPr>
        <p:txBody>
          <a:bodyPr>
            <a:spAutoFit/>
          </a:bodyPr>
          <a:lstStyle/>
          <a:p>
            <a:pPr>
              <a:spcBef>
                <a:spcPct val="50000"/>
              </a:spcBef>
            </a:pPr>
            <a:r>
              <a:rPr lang="en-US" altLang="en-US" b="1">
                <a:latin typeface="Calibri" pitchFamily="34" charset="0"/>
              </a:rPr>
              <a:t>C-grid</a:t>
            </a:r>
          </a:p>
        </p:txBody>
      </p:sp>
      <p:sp>
        <p:nvSpPr>
          <p:cNvPr id="7185" name="Text Box 23"/>
          <p:cNvSpPr txBox="1">
            <a:spLocks noChangeArrowheads="1"/>
          </p:cNvSpPr>
          <p:nvPr/>
        </p:nvSpPr>
        <p:spPr bwMode="auto">
          <a:xfrm>
            <a:off x="147638" y="4591050"/>
            <a:ext cx="2662237" cy="369888"/>
          </a:xfrm>
          <a:prstGeom prst="rect">
            <a:avLst/>
          </a:prstGeom>
          <a:noFill/>
          <a:ln w="9525">
            <a:noFill/>
            <a:miter lim="800000"/>
            <a:headEnd/>
            <a:tailEnd/>
          </a:ln>
        </p:spPr>
        <p:txBody>
          <a:bodyPr>
            <a:spAutoFit/>
          </a:bodyPr>
          <a:lstStyle/>
          <a:p>
            <a:pPr>
              <a:spcBef>
                <a:spcPct val="50000"/>
              </a:spcBef>
            </a:pPr>
            <a:r>
              <a:rPr lang="en-US" altLang="en-US">
                <a:latin typeface="Calibri" pitchFamily="34" charset="0"/>
              </a:rPr>
              <a:t>Column integrated AOD</a:t>
            </a:r>
          </a:p>
        </p:txBody>
      </p:sp>
      <p:grpSp>
        <p:nvGrpSpPr>
          <p:cNvPr id="7186" name="Group 24"/>
          <p:cNvGrpSpPr>
            <a:grpSpLocks/>
          </p:cNvGrpSpPr>
          <p:nvPr/>
        </p:nvGrpSpPr>
        <p:grpSpPr bwMode="auto">
          <a:xfrm>
            <a:off x="2170113" y="5688013"/>
            <a:ext cx="3632200" cy="577850"/>
            <a:chOff x="1510" y="3259"/>
            <a:chExt cx="1264" cy="767"/>
          </a:xfrm>
        </p:grpSpPr>
        <p:sp>
          <p:nvSpPr>
            <p:cNvPr id="7196" name="Line 25"/>
            <p:cNvSpPr>
              <a:spLocks noChangeShapeType="1"/>
            </p:cNvSpPr>
            <p:nvPr/>
          </p:nvSpPr>
          <p:spPr bwMode="auto">
            <a:xfrm>
              <a:off x="1510" y="4021"/>
              <a:ext cx="1264" cy="5"/>
            </a:xfrm>
            <a:prstGeom prst="line">
              <a:avLst/>
            </a:prstGeom>
            <a:noFill/>
            <a:ln w="38100">
              <a:solidFill>
                <a:srgbClr val="66FFFF"/>
              </a:solidFill>
              <a:round/>
              <a:headEnd/>
              <a:tailEnd type="triangle" w="lg" len="lg"/>
            </a:ln>
          </p:spPr>
          <p:txBody>
            <a:bodyPr/>
            <a:lstStyle/>
            <a:p>
              <a:endParaRPr lang="en-US"/>
            </a:p>
          </p:txBody>
        </p:sp>
        <p:sp>
          <p:nvSpPr>
            <p:cNvPr id="7197" name="Line 26"/>
            <p:cNvSpPr>
              <a:spLocks noChangeShapeType="1"/>
            </p:cNvSpPr>
            <p:nvPr/>
          </p:nvSpPr>
          <p:spPr bwMode="auto">
            <a:xfrm>
              <a:off x="1510" y="3259"/>
              <a:ext cx="0" cy="762"/>
            </a:xfrm>
            <a:prstGeom prst="line">
              <a:avLst/>
            </a:prstGeom>
            <a:noFill/>
            <a:ln w="38100">
              <a:solidFill>
                <a:srgbClr val="00FFFF"/>
              </a:solidFill>
              <a:round/>
              <a:headEnd/>
              <a:tailEnd/>
            </a:ln>
          </p:spPr>
          <p:txBody>
            <a:bodyPr/>
            <a:lstStyle/>
            <a:p>
              <a:endParaRPr lang="en-US"/>
            </a:p>
          </p:txBody>
        </p:sp>
      </p:grpSp>
      <p:sp>
        <p:nvSpPr>
          <p:cNvPr id="7187" name="Text Box 27"/>
          <p:cNvSpPr txBox="1">
            <a:spLocks noChangeArrowheads="1"/>
          </p:cNvSpPr>
          <p:nvPr/>
        </p:nvSpPr>
        <p:spPr bwMode="auto">
          <a:xfrm>
            <a:off x="6242050" y="4776788"/>
            <a:ext cx="660400" cy="366712"/>
          </a:xfrm>
          <a:prstGeom prst="rect">
            <a:avLst/>
          </a:prstGeom>
          <a:noFill/>
          <a:ln w="9525">
            <a:noFill/>
            <a:miter lim="800000"/>
            <a:headEnd/>
            <a:tailEnd/>
          </a:ln>
        </p:spPr>
        <p:txBody>
          <a:bodyPr lIns="0" rIns="0">
            <a:spAutoFit/>
          </a:bodyPr>
          <a:lstStyle/>
          <a:p>
            <a:pPr algn="ctr"/>
            <a:r>
              <a:rPr lang="en-US" altLang="en-US" b="1">
                <a:latin typeface="Calibri" pitchFamily="34" charset="0"/>
              </a:rPr>
              <a:t>C-grid</a:t>
            </a:r>
          </a:p>
        </p:txBody>
      </p:sp>
      <p:sp>
        <p:nvSpPr>
          <p:cNvPr id="63516" name="Text Box 28"/>
          <p:cNvSpPr txBox="1">
            <a:spLocks noChangeArrowheads="1"/>
          </p:cNvSpPr>
          <p:nvPr/>
        </p:nvSpPr>
        <p:spPr bwMode="auto">
          <a:xfrm>
            <a:off x="1812712" y="2693285"/>
            <a:ext cx="2914650" cy="274638"/>
          </a:xfrm>
          <a:prstGeom prst="rect">
            <a:avLst/>
          </a:prstGeom>
          <a:noFill/>
          <a:ln w="9525">
            <a:noFill/>
            <a:miter lim="800000"/>
            <a:headEnd/>
            <a:tailEnd/>
          </a:ln>
          <a:effectLst/>
        </p:spPr>
        <p:txBody>
          <a:bodyPr lIns="0" tIns="0" rIns="0" bIns="0">
            <a:spAutoFit/>
          </a:bodyPr>
          <a:lstStyle/>
          <a:p>
            <a:pPr fontAlgn="auto">
              <a:spcBef>
                <a:spcPct val="50000"/>
              </a:spcBef>
              <a:spcAft>
                <a:spcPts val="0"/>
              </a:spcAft>
              <a:defRPr/>
            </a:pPr>
            <a:r>
              <a:rPr lang="en-US" b="1" dirty="0">
                <a:solidFill>
                  <a:srgbClr val="FF3300"/>
                </a:solidFill>
                <a:effectLst>
                  <a:outerShdw blurRad="38100" dist="38100" dir="2700000" algn="tl">
                    <a:srgbClr val="000000"/>
                  </a:outerShdw>
                </a:effectLst>
                <a:latin typeface="+mn-lt"/>
                <a:sym typeface="Symbol" pitchFamily="18" charset="2"/>
              </a:rPr>
              <a:t>42 -P </a:t>
            </a:r>
            <a:r>
              <a:rPr lang="en-US" b="1" dirty="0">
                <a:solidFill>
                  <a:srgbClr val="FF3300"/>
                </a:solidFill>
                <a:effectLst>
                  <a:outerShdw blurRad="38100" dist="38100" dir="2700000" algn="tl">
                    <a:srgbClr val="000000"/>
                  </a:outerShdw>
                </a:effectLst>
                <a:latin typeface="+mn-lt"/>
              </a:rPr>
              <a:t>met. Layers</a:t>
            </a:r>
          </a:p>
        </p:txBody>
      </p:sp>
      <p:sp>
        <p:nvSpPr>
          <p:cNvPr id="7189" name="Line 19"/>
          <p:cNvSpPr>
            <a:spLocks noChangeShapeType="1"/>
          </p:cNvSpPr>
          <p:nvPr/>
        </p:nvSpPr>
        <p:spPr bwMode="auto">
          <a:xfrm flipH="1">
            <a:off x="2743200" y="4522788"/>
            <a:ext cx="0" cy="720725"/>
          </a:xfrm>
          <a:prstGeom prst="line">
            <a:avLst/>
          </a:prstGeom>
          <a:noFill/>
          <a:ln w="38100">
            <a:solidFill>
              <a:schemeClr val="tx1"/>
            </a:solidFill>
            <a:round/>
            <a:headEnd/>
            <a:tailEnd type="triangle" w="lg" len="lg"/>
          </a:ln>
        </p:spPr>
        <p:txBody>
          <a:bodyPr/>
          <a:lstStyle/>
          <a:p>
            <a:endParaRPr lang="en-US"/>
          </a:p>
        </p:txBody>
      </p:sp>
      <p:sp>
        <p:nvSpPr>
          <p:cNvPr id="7190" name="Line 19"/>
          <p:cNvSpPr>
            <a:spLocks noChangeShapeType="1"/>
          </p:cNvSpPr>
          <p:nvPr/>
        </p:nvSpPr>
        <p:spPr bwMode="auto">
          <a:xfrm>
            <a:off x="3200400" y="4046538"/>
            <a:ext cx="533400" cy="0"/>
          </a:xfrm>
          <a:prstGeom prst="line">
            <a:avLst/>
          </a:prstGeom>
          <a:noFill/>
          <a:ln w="38100">
            <a:solidFill>
              <a:schemeClr val="hlink"/>
            </a:solidFill>
            <a:round/>
            <a:headEnd/>
            <a:tailEnd type="triangle" w="lg" len="lg"/>
          </a:ln>
        </p:spPr>
        <p:txBody>
          <a:bodyPr/>
          <a:lstStyle/>
          <a:p>
            <a:endParaRPr lang="en-US"/>
          </a:p>
        </p:txBody>
      </p:sp>
      <p:sp>
        <p:nvSpPr>
          <p:cNvPr id="7191" name="Text Box 22"/>
          <p:cNvSpPr txBox="1">
            <a:spLocks noChangeArrowheads="1"/>
          </p:cNvSpPr>
          <p:nvPr/>
        </p:nvSpPr>
        <p:spPr bwMode="auto">
          <a:xfrm>
            <a:off x="2208213" y="5843588"/>
            <a:ext cx="842962" cy="368300"/>
          </a:xfrm>
          <a:prstGeom prst="rect">
            <a:avLst/>
          </a:prstGeom>
          <a:noFill/>
          <a:ln w="9525">
            <a:noFill/>
            <a:miter lim="800000"/>
            <a:headEnd/>
            <a:tailEnd/>
          </a:ln>
        </p:spPr>
        <p:txBody>
          <a:bodyPr>
            <a:spAutoFit/>
          </a:bodyPr>
          <a:lstStyle/>
          <a:p>
            <a:pPr>
              <a:spcBef>
                <a:spcPct val="50000"/>
              </a:spcBef>
            </a:pPr>
            <a:r>
              <a:rPr lang="en-US" altLang="en-US" b="1">
                <a:latin typeface="Calibri" pitchFamily="34" charset="0"/>
              </a:rPr>
              <a:t>C-grid</a:t>
            </a:r>
          </a:p>
        </p:txBody>
      </p:sp>
      <p:sp>
        <p:nvSpPr>
          <p:cNvPr id="7192" name="Text Box 22"/>
          <p:cNvSpPr txBox="1">
            <a:spLocks noChangeArrowheads="1"/>
          </p:cNvSpPr>
          <p:nvPr/>
        </p:nvSpPr>
        <p:spPr bwMode="auto">
          <a:xfrm>
            <a:off x="5380038" y="2447925"/>
            <a:ext cx="844550" cy="366713"/>
          </a:xfrm>
          <a:prstGeom prst="rect">
            <a:avLst/>
          </a:prstGeom>
          <a:noFill/>
          <a:ln w="9525">
            <a:noFill/>
            <a:miter lim="800000"/>
            <a:headEnd/>
            <a:tailEnd/>
          </a:ln>
        </p:spPr>
        <p:txBody>
          <a:bodyPr>
            <a:spAutoFit/>
          </a:bodyPr>
          <a:lstStyle/>
          <a:p>
            <a:pPr>
              <a:spcBef>
                <a:spcPct val="50000"/>
              </a:spcBef>
            </a:pPr>
            <a:r>
              <a:rPr lang="en-US" altLang="en-US" b="1">
                <a:latin typeface="Calibri" pitchFamily="34" charset="0"/>
              </a:rPr>
              <a:t>C-grid</a:t>
            </a:r>
          </a:p>
        </p:txBody>
      </p:sp>
      <p:sp>
        <p:nvSpPr>
          <p:cNvPr id="32" name="TextBox 2"/>
          <p:cNvSpPr txBox="1">
            <a:spLocks noChangeArrowheads="1"/>
          </p:cNvSpPr>
          <p:nvPr/>
        </p:nvSpPr>
        <p:spPr bwMode="auto">
          <a:xfrm>
            <a:off x="0" y="6556641"/>
            <a:ext cx="2560638" cy="246221"/>
          </a:xfrm>
          <a:prstGeom prst="rect">
            <a:avLst/>
          </a:prstGeom>
          <a:noFill/>
          <a:ln w="9525">
            <a:noFill/>
            <a:miter lim="800000"/>
            <a:headEnd/>
            <a:tailEnd/>
          </a:ln>
        </p:spPr>
        <p:txBody>
          <a:bodyPr wrap="square">
            <a:spAutoFit/>
          </a:bodyPr>
          <a:lstStyle/>
          <a:p>
            <a:r>
              <a:rPr lang="en-US" altLang="en-US" sz="1000" b="1" dirty="0" smtClean="0"/>
              <a:t>13</a:t>
            </a:r>
            <a:r>
              <a:rPr lang="en-US" altLang="en-US" sz="1000" b="1" baseline="30000" dirty="0" smtClean="0"/>
              <a:t>th</a:t>
            </a:r>
            <a:r>
              <a:rPr lang="en-US" altLang="en-US" sz="1000" b="1" dirty="0" smtClean="0"/>
              <a:t> CMAS Oct27-29, 2014, Chapel Hill </a:t>
            </a:r>
            <a:endParaRPr lang="en-US" altLang="en-US" sz="1000" b="1" dirty="0"/>
          </a:p>
        </p:txBody>
      </p:sp>
      <p:grpSp>
        <p:nvGrpSpPr>
          <p:cNvPr id="4" name="Group 3"/>
          <p:cNvGrpSpPr/>
          <p:nvPr/>
        </p:nvGrpSpPr>
        <p:grpSpPr>
          <a:xfrm>
            <a:off x="6224588" y="2283667"/>
            <a:ext cx="2618099" cy="533400"/>
            <a:chOff x="6439208" y="2365891"/>
            <a:chExt cx="2618099" cy="533400"/>
          </a:xfrm>
        </p:grpSpPr>
        <p:pic>
          <p:nvPicPr>
            <p:cNvPr id="33" name="Picture 48" descr="C:\Documents and Settings\ARLHQUser\Local Settings\Temporary Internet Files\Content.IE5\PPB7G5PE\MC900431611[1].png"/>
            <p:cNvPicPr>
              <a:picLocks noChangeAspect="1" noChangeArrowheads="1"/>
            </p:cNvPicPr>
            <p:nvPr/>
          </p:nvPicPr>
          <p:blipFill>
            <a:blip r:embed="rId2" cstate="print"/>
            <a:srcRect/>
            <a:stretch>
              <a:fillRect/>
            </a:stretch>
          </p:blipFill>
          <p:spPr bwMode="auto">
            <a:xfrm>
              <a:off x="6439208" y="2365891"/>
              <a:ext cx="533400" cy="533400"/>
            </a:xfrm>
            <a:prstGeom prst="rect">
              <a:avLst/>
            </a:prstGeom>
            <a:noFill/>
            <a:ln w="9525">
              <a:noFill/>
              <a:miter lim="800000"/>
              <a:headEnd/>
              <a:tailEnd/>
            </a:ln>
          </p:spPr>
        </p:pic>
        <p:sp>
          <p:nvSpPr>
            <p:cNvPr id="3" name="TextBox 2"/>
            <p:cNvSpPr txBox="1"/>
            <p:nvPr/>
          </p:nvSpPr>
          <p:spPr>
            <a:xfrm>
              <a:off x="6936214" y="2365891"/>
              <a:ext cx="2121093" cy="369332"/>
            </a:xfrm>
            <a:prstGeom prst="rect">
              <a:avLst/>
            </a:prstGeom>
            <a:noFill/>
          </p:spPr>
          <p:txBody>
            <a:bodyPr wrap="none" rtlCol="0">
              <a:spAutoFit/>
            </a:bodyPr>
            <a:lstStyle/>
            <a:p>
              <a:r>
                <a:rPr lang="en-US" b="1" dirty="0" smtClean="0">
                  <a:solidFill>
                    <a:schemeClr val="bg1"/>
                  </a:solidFill>
                </a:rPr>
                <a:t>Li (Poster Mon31)</a:t>
              </a:r>
              <a:endParaRPr lang="en-US" b="1" dirty="0">
                <a:solidFill>
                  <a:schemeClr val="bg1"/>
                </a:solidFill>
              </a:endParaRPr>
            </a:p>
          </p:txBody>
        </p:sp>
      </p:grpSp>
      <p:sp>
        <p:nvSpPr>
          <p:cNvPr id="5" name="TextBox 4"/>
          <p:cNvSpPr txBox="1"/>
          <p:nvPr/>
        </p:nvSpPr>
        <p:spPr>
          <a:xfrm>
            <a:off x="6523425" y="2629178"/>
            <a:ext cx="2711063" cy="369332"/>
          </a:xfrm>
          <a:prstGeom prst="rect">
            <a:avLst/>
          </a:prstGeom>
          <a:noFill/>
        </p:spPr>
        <p:txBody>
          <a:bodyPr wrap="none" rtlCol="0">
            <a:spAutoFit/>
          </a:bodyPr>
          <a:lstStyle/>
          <a:p>
            <a:r>
              <a:rPr lang="en-US" b="1" dirty="0" err="1" smtClean="0">
                <a:solidFill>
                  <a:schemeClr val="bg1"/>
                </a:solidFill>
              </a:rPr>
              <a:t>Tong,Chen</a:t>
            </a:r>
            <a:r>
              <a:rPr lang="en-US" b="1" dirty="0" smtClean="0">
                <a:solidFill>
                  <a:schemeClr val="bg1"/>
                </a:solidFill>
              </a:rPr>
              <a:t> (Talks Wed)</a:t>
            </a:r>
            <a:endParaRPr lang="en-US" b="1" dirty="0">
              <a:solidFill>
                <a:schemeClr val="bg1"/>
              </a:solidFill>
            </a:endParaRPr>
          </a:p>
        </p:txBody>
      </p:sp>
      <p:grpSp>
        <p:nvGrpSpPr>
          <p:cNvPr id="37" name="Group 36"/>
          <p:cNvGrpSpPr/>
          <p:nvPr/>
        </p:nvGrpSpPr>
        <p:grpSpPr>
          <a:xfrm>
            <a:off x="-73256" y="2046954"/>
            <a:ext cx="1801594" cy="646331"/>
            <a:chOff x="6439208" y="2365891"/>
            <a:chExt cx="1801594" cy="646331"/>
          </a:xfrm>
        </p:grpSpPr>
        <p:pic>
          <p:nvPicPr>
            <p:cNvPr id="38" name="Picture 48" descr="C:\Documents and Settings\ARLHQUser\Local Settings\Temporary Internet Files\Content.IE5\PPB7G5PE\MC900431611[1].png"/>
            <p:cNvPicPr>
              <a:picLocks noChangeAspect="1" noChangeArrowheads="1"/>
            </p:cNvPicPr>
            <p:nvPr/>
          </p:nvPicPr>
          <p:blipFill>
            <a:blip r:embed="rId2" cstate="print"/>
            <a:srcRect/>
            <a:stretch>
              <a:fillRect/>
            </a:stretch>
          </p:blipFill>
          <p:spPr bwMode="auto">
            <a:xfrm>
              <a:off x="6439208" y="2365891"/>
              <a:ext cx="533400" cy="533400"/>
            </a:xfrm>
            <a:prstGeom prst="rect">
              <a:avLst/>
            </a:prstGeom>
            <a:noFill/>
            <a:ln w="9525">
              <a:noFill/>
              <a:miter lim="800000"/>
              <a:headEnd/>
              <a:tailEnd/>
            </a:ln>
          </p:spPr>
        </p:pic>
        <p:sp>
          <p:nvSpPr>
            <p:cNvPr id="39" name="TextBox 38"/>
            <p:cNvSpPr txBox="1"/>
            <p:nvPr/>
          </p:nvSpPr>
          <p:spPr>
            <a:xfrm>
              <a:off x="6936214" y="2365891"/>
              <a:ext cx="1304588" cy="646331"/>
            </a:xfrm>
            <a:prstGeom prst="rect">
              <a:avLst/>
            </a:prstGeom>
            <a:noFill/>
          </p:spPr>
          <p:txBody>
            <a:bodyPr wrap="none" rtlCol="0">
              <a:spAutoFit/>
            </a:bodyPr>
            <a:lstStyle/>
            <a:p>
              <a:r>
                <a:rPr lang="en-US" b="1" dirty="0" smtClean="0">
                  <a:solidFill>
                    <a:schemeClr val="bg1"/>
                  </a:solidFill>
                </a:rPr>
                <a:t>McQueen</a:t>
              </a:r>
            </a:p>
            <a:p>
              <a:r>
                <a:rPr lang="en-US" b="1" dirty="0" smtClean="0">
                  <a:solidFill>
                    <a:schemeClr val="bg1"/>
                  </a:solidFill>
                </a:rPr>
                <a:t> (Talk Tue)</a:t>
              </a:r>
              <a:endParaRPr lang="en-US" b="1" dirty="0">
                <a:solidFill>
                  <a:schemeClr val="bg1"/>
                </a:solidFill>
              </a:endParaRPr>
            </a:p>
          </p:txBody>
        </p:sp>
      </p:grpSp>
      <p:sp>
        <p:nvSpPr>
          <p:cNvPr id="40" name="TextBox 39"/>
          <p:cNvSpPr txBox="1"/>
          <p:nvPr/>
        </p:nvSpPr>
        <p:spPr>
          <a:xfrm>
            <a:off x="2536" y="2547630"/>
            <a:ext cx="1851789" cy="646331"/>
          </a:xfrm>
          <a:prstGeom prst="rect">
            <a:avLst/>
          </a:prstGeom>
          <a:noFill/>
        </p:spPr>
        <p:txBody>
          <a:bodyPr wrap="none" rtlCol="0">
            <a:spAutoFit/>
          </a:bodyPr>
          <a:lstStyle/>
          <a:p>
            <a:r>
              <a:rPr lang="en-US" b="1" dirty="0" smtClean="0">
                <a:solidFill>
                  <a:schemeClr val="bg1"/>
                </a:solidFill>
              </a:rPr>
              <a:t>Huang </a:t>
            </a:r>
          </a:p>
          <a:p>
            <a:r>
              <a:rPr lang="en-US" b="1" dirty="0" smtClean="0">
                <a:solidFill>
                  <a:schemeClr val="bg1"/>
                </a:solidFill>
              </a:rPr>
              <a:t>(Poster Mon41)</a:t>
            </a:r>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2" fill="hold" grpId="0" nodeType="clickEffect">
                                  <p:stCondLst>
                                    <p:cond delay="0"/>
                                  </p:stCondLst>
                                  <p:childTnLst>
                                    <p:anim calcmode="lin" valueType="num">
                                      <p:cBhvr additive="base">
                                        <p:cTn id="6" dur="1000"/>
                                        <p:tgtEl>
                                          <p:spTgt spid="63499"/>
                                        </p:tgtEl>
                                        <p:attrNameLst>
                                          <p:attrName>ppt_x</p:attrName>
                                        </p:attrNameLst>
                                      </p:cBhvr>
                                      <p:tavLst>
                                        <p:tav tm="0">
                                          <p:val>
                                            <p:strVal val="ppt_x"/>
                                          </p:val>
                                        </p:tav>
                                        <p:tav tm="100000">
                                          <p:val>
                                            <p:strVal val="1+ppt_w/2"/>
                                          </p:val>
                                        </p:tav>
                                      </p:tavLst>
                                    </p:anim>
                                    <p:anim calcmode="lin" valueType="num">
                                      <p:cBhvr additive="base">
                                        <p:cTn id="7" dur="1000"/>
                                        <p:tgtEl>
                                          <p:spTgt spid="63499"/>
                                        </p:tgtEl>
                                        <p:attrNameLst>
                                          <p:attrName>ppt_y</p:attrName>
                                        </p:attrNameLst>
                                      </p:cBhvr>
                                      <p:tavLst>
                                        <p:tav tm="0">
                                          <p:val>
                                            <p:strVal val="ppt_y"/>
                                          </p:val>
                                        </p:tav>
                                        <p:tav tm="100000">
                                          <p:val>
                                            <p:strVal val="ppt_y"/>
                                          </p:val>
                                        </p:tav>
                                      </p:tavLst>
                                    </p:anim>
                                    <p:set>
                                      <p:cBhvr>
                                        <p:cTn id="8" dur="1" fill="hold">
                                          <p:stCondLst>
                                            <p:cond delay="999"/>
                                          </p:stCondLst>
                                        </p:cTn>
                                        <p:tgtEl>
                                          <p:spTgt spid="634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4" name="Picture 2"/>
          <p:cNvPicPr>
            <a:picLocks noChangeAspect="1"/>
          </p:cNvPicPr>
          <p:nvPr/>
        </p:nvPicPr>
        <p:blipFill>
          <a:blip r:embed="rId4" cstate="print"/>
          <a:srcRect l="8525" t="13667" b="4555"/>
          <a:stretch>
            <a:fillRect/>
          </a:stretch>
        </p:blipFill>
        <p:spPr bwMode="auto">
          <a:xfrm>
            <a:off x="5719763" y="609600"/>
            <a:ext cx="3722687" cy="2571750"/>
          </a:xfrm>
          <a:prstGeom prst="rect">
            <a:avLst/>
          </a:prstGeom>
          <a:noFill/>
          <a:ln w="9525">
            <a:noFill/>
            <a:miter lim="800000"/>
            <a:headEnd/>
            <a:tailEnd/>
          </a:ln>
        </p:spPr>
      </p:pic>
      <p:graphicFrame>
        <p:nvGraphicFramePr>
          <p:cNvPr id="5" name="Table 4"/>
          <p:cNvGraphicFramePr>
            <a:graphicFrameLocks noGrp="1"/>
          </p:cNvGraphicFramePr>
          <p:nvPr/>
        </p:nvGraphicFramePr>
        <p:xfrm>
          <a:off x="11113" y="3749675"/>
          <a:ext cx="5943600" cy="2651310"/>
        </p:xfrm>
        <a:graphic>
          <a:graphicData uri="http://schemas.openxmlformats.org/drawingml/2006/table">
            <a:tbl>
              <a:tblPr/>
              <a:tblGrid>
                <a:gridCol w="1731426"/>
                <a:gridCol w="4212174"/>
              </a:tblGrid>
              <a:tr h="274251">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Times New Roman" pitchFamily="18" charset="0"/>
                          <a:ea typeface="MS PGothic" pitchFamily="34" charset="-128"/>
                        </a:rPr>
                        <a:t>CMAQ4.7.1</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Times New Roman" pitchFamily="18" charset="0"/>
                          <a:ea typeface="MS PGothic" pitchFamily="34" charset="-128"/>
                        </a:rPr>
                        <a:t>Both CONUS(12 km) &amp; SENEX (4 km) </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4251">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itchFamily="18" charset="0"/>
                          <a:ea typeface="MS PGothic" pitchFamily="34" charset="-128"/>
                        </a:rPr>
                        <a:t>Map projection &amp; grid</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Lambert Conformal &amp; Arakawa C staggering</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74251">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itchFamily="18" charset="0"/>
                          <a:ea typeface="MS PGothic" pitchFamily="34" charset="-128"/>
                        </a:rPr>
                        <a:t>Vert. co-ordinate</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42 </a:t>
                      </a:r>
                      <a:r>
                        <a:rPr kumimoji="0" lang="el-GR" altLang="en-US" sz="1200" b="1" i="0" u="none" strike="noStrike" cap="none" normalizeH="0" baseline="0" dirty="0" smtClean="0">
                          <a:ln>
                            <a:noFill/>
                          </a:ln>
                          <a:solidFill>
                            <a:srgbClr val="000000"/>
                          </a:solidFill>
                          <a:effectLst/>
                          <a:latin typeface="Times New Roman" pitchFamily="18" charset="0"/>
                          <a:ea typeface="MS PGothic" pitchFamily="34" charset="-128"/>
                        </a:rPr>
                        <a:t>σ</a:t>
                      </a: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-p unevenly spaced levels</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4251">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Gas chemistry</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Cb05 with 156 reactions</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74251">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Aerosol chemistry</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Aero5 with updated evaporation enthalpy</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457114">
                <a:tc rowSpan="2">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Anthropogenic emission</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itchFamily="18" charset="0"/>
                          <a:ea typeface="MS PGothic" pitchFamily="34" charset="-128"/>
                        </a:rPr>
                        <a:t>2005NEI as base year, mobile projected using AQS*, area and off-road used CSPR^, point source uses 2012 CEM data</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74251">
                <a:tc vMerge="1">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endParaRP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lang="en-US" sz="1200" b="1" dirty="0" smtClean="0"/>
                        <a:t>WRAP oil and gas emissions data</a:t>
                      </a:r>
                      <a:endPar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endParaRP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4251">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Biogenic emission</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BEIS-3.14</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r>
              <a:tr h="27425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Lateral BC</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RAQM (B. Pierce)</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graphicFrame>
        <p:nvGraphicFramePr>
          <p:cNvPr id="8226" name="Chart 7"/>
          <p:cNvGraphicFramePr>
            <a:graphicFrameLocks/>
          </p:cNvGraphicFramePr>
          <p:nvPr/>
        </p:nvGraphicFramePr>
        <p:xfrm>
          <a:off x="5838825" y="3544888"/>
          <a:ext cx="3355975" cy="2906712"/>
        </p:xfrm>
        <a:graphic>
          <a:graphicData uri="http://schemas.openxmlformats.org/presentationml/2006/ole">
            <mc:AlternateContent xmlns:mc="http://schemas.openxmlformats.org/markup-compatibility/2006">
              <mc:Choice xmlns:v="urn:schemas-microsoft-com:vml" Requires="v">
                <p:oleObj spid="_x0000_s8264" r:id="rId5" imgW="3353091" imgH="2901948" progId="Excel.Chart.8">
                  <p:embed/>
                </p:oleObj>
              </mc:Choice>
              <mc:Fallback>
                <p:oleObj r:id="rId5" imgW="3353091" imgH="2901948" progId="Excel.Chart.8">
                  <p:embed/>
                  <p:pic>
                    <p:nvPicPr>
                      <p:cNvPr id="0" name="Char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8825" y="3544888"/>
                        <a:ext cx="3355975" cy="290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7" name="TextBox 8"/>
          <p:cNvSpPr txBox="1">
            <a:spLocks noChangeArrowheads="1"/>
          </p:cNvSpPr>
          <p:nvPr/>
        </p:nvSpPr>
        <p:spPr bwMode="auto">
          <a:xfrm>
            <a:off x="6462713" y="6389688"/>
            <a:ext cx="1787525" cy="369887"/>
          </a:xfrm>
          <a:prstGeom prst="rect">
            <a:avLst/>
          </a:prstGeom>
          <a:noFill/>
          <a:ln w="9525">
            <a:noFill/>
            <a:miter lim="800000"/>
            <a:headEnd/>
            <a:tailEnd/>
          </a:ln>
        </p:spPr>
        <p:txBody>
          <a:bodyPr wrap="none">
            <a:spAutoFit/>
          </a:bodyPr>
          <a:lstStyle/>
          <a:p>
            <a:r>
              <a:rPr lang="en-US" altLang="en-US" b="1"/>
              <a:t>42 vertical layers</a:t>
            </a:r>
          </a:p>
        </p:txBody>
      </p:sp>
      <p:pic>
        <p:nvPicPr>
          <p:cNvPr id="8228" name="Picture 190" descr="NOAAlogoNew"/>
          <p:cNvPicPr>
            <a:picLocks noChangeAspect="1" noChangeArrowheads="1"/>
          </p:cNvPicPr>
          <p:nvPr/>
        </p:nvPicPr>
        <p:blipFill>
          <a:blip r:embed="rId7" cstate="print"/>
          <a:srcRect/>
          <a:stretch>
            <a:fillRect/>
          </a:stretch>
        </p:blipFill>
        <p:spPr bwMode="auto">
          <a:xfrm>
            <a:off x="20638" y="23813"/>
            <a:ext cx="557212" cy="585787"/>
          </a:xfrm>
          <a:prstGeom prst="rect">
            <a:avLst/>
          </a:prstGeom>
          <a:noFill/>
          <a:ln w="9525">
            <a:noFill/>
            <a:miter lim="800000"/>
            <a:headEnd/>
            <a:tailEnd/>
          </a:ln>
        </p:spPr>
      </p:pic>
      <p:pic>
        <p:nvPicPr>
          <p:cNvPr id="8229" name="Picture 70" descr="Aqast_logo.GIF"/>
          <p:cNvPicPr>
            <a:picLocks noChangeAspect="1"/>
          </p:cNvPicPr>
          <p:nvPr/>
        </p:nvPicPr>
        <p:blipFill>
          <a:blip r:embed="rId8" cstate="print"/>
          <a:srcRect/>
          <a:stretch>
            <a:fillRect/>
          </a:stretch>
        </p:blipFill>
        <p:spPr bwMode="auto">
          <a:xfrm>
            <a:off x="8524875" y="28575"/>
            <a:ext cx="590550" cy="574675"/>
          </a:xfrm>
          <a:prstGeom prst="rect">
            <a:avLst/>
          </a:prstGeom>
          <a:noFill/>
          <a:ln w="9525">
            <a:noFill/>
            <a:miter lim="800000"/>
            <a:headEnd/>
            <a:tailEnd/>
          </a:ln>
        </p:spPr>
      </p:pic>
      <p:sp>
        <p:nvSpPr>
          <p:cNvPr id="8230" name="TextBox 9"/>
          <p:cNvSpPr txBox="1">
            <a:spLocks noChangeArrowheads="1"/>
          </p:cNvSpPr>
          <p:nvPr/>
        </p:nvSpPr>
        <p:spPr bwMode="auto">
          <a:xfrm>
            <a:off x="614363" y="163513"/>
            <a:ext cx="7258050" cy="369887"/>
          </a:xfrm>
          <a:prstGeom prst="rect">
            <a:avLst/>
          </a:prstGeom>
          <a:noFill/>
          <a:ln w="9525">
            <a:noFill/>
            <a:miter lim="800000"/>
            <a:headEnd/>
            <a:tailEnd/>
          </a:ln>
        </p:spPr>
        <p:txBody>
          <a:bodyPr>
            <a:spAutoFit/>
          </a:bodyPr>
          <a:lstStyle/>
          <a:p>
            <a:r>
              <a:rPr lang="en-US" altLang="en-US" b="1"/>
              <a:t>WRF_ARW-MCIP-CMAQ model physics and chemistry options</a:t>
            </a:r>
          </a:p>
        </p:txBody>
      </p:sp>
      <p:graphicFrame>
        <p:nvGraphicFramePr>
          <p:cNvPr id="4" name="Table 3"/>
          <p:cNvGraphicFramePr>
            <a:graphicFrameLocks noGrp="1"/>
          </p:cNvGraphicFramePr>
          <p:nvPr/>
        </p:nvGraphicFramePr>
        <p:xfrm>
          <a:off x="20638" y="609600"/>
          <a:ext cx="5867400" cy="3082930"/>
        </p:xfrm>
        <a:graphic>
          <a:graphicData uri="http://schemas.openxmlformats.org/drawingml/2006/table">
            <a:tbl>
              <a:tblPr firstRow="1" bandRow="1">
                <a:tableStyleId>{5C22544A-7EE6-4342-B048-85BDC9FD1C3A}</a:tableStyleId>
              </a:tblPr>
              <a:tblGrid>
                <a:gridCol w="1981200"/>
                <a:gridCol w="3886200"/>
              </a:tblGrid>
              <a:tr h="308293">
                <a:tc>
                  <a:txBody>
                    <a:bodyPr/>
                    <a:lstStyle/>
                    <a:p>
                      <a:r>
                        <a:rPr lang="en-US" sz="1400" dirty="0" smtClean="0">
                          <a:solidFill>
                            <a:schemeClr val="tx1"/>
                          </a:solidFill>
                        </a:rPr>
                        <a:t>WRF-ARW</a:t>
                      </a:r>
                      <a:endParaRPr lang="en-US" sz="1400" dirty="0">
                        <a:solidFill>
                          <a:schemeClr val="tx1"/>
                        </a:solidFill>
                      </a:endParaRPr>
                    </a:p>
                  </a:txBody>
                  <a:tcPr/>
                </a:tc>
                <a:tc>
                  <a:txBody>
                    <a:bodyPr/>
                    <a:lstStyle/>
                    <a:p>
                      <a:pPr algn="ctr"/>
                      <a:r>
                        <a:rPr lang="en-US" sz="1400" dirty="0" smtClean="0">
                          <a:solidFill>
                            <a:schemeClr val="tx1"/>
                          </a:solidFill>
                        </a:rPr>
                        <a:t>Both North America</a:t>
                      </a:r>
                      <a:r>
                        <a:rPr lang="en-US" sz="1400" baseline="0" dirty="0" smtClean="0">
                          <a:solidFill>
                            <a:schemeClr val="tx1"/>
                          </a:solidFill>
                        </a:rPr>
                        <a:t> (12 km) &amp; CONUS (4 km) </a:t>
                      </a:r>
                      <a:endParaRPr lang="en-US" sz="1400" dirty="0">
                        <a:solidFill>
                          <a:schemeClr val="tx1"/>
                        </a:solidFill>
                      </a:endParaRPr>
                    </a:p>
                  </a:txBody>
                  <a:tcPr/>
                </a:tc>
              </a:tr>
              <a:tr h="308293">
                <a:tc>
                  <a:txBody>
                    <a:bodyPr/>
                    <a:lstStyle/>
                    <a:p>
                      <a:r>
                        <a:rPr lang="en-US" sz="1400" b="1" smtClean="0"/>
                        <a:t>Map</a:t>
                      </a:r>
                      <a:r>
                        <a:rPr lang="en-US" sz="1400" b="1" baseline="0" smtClean="0"/>
                        <a:t> projection &amp; grid</a:t>
                      </a:r>
                      <a:endParaRPr lang="en-US" sz="1400" b="1" dirty="0"/>
                    </a:p>
                  </a:txBody>
                  <a:tcPr/>
                </a:tc>
                <a:tc>
                  <a:txBody>
                    <a:bodyPr/>
                    <a:lstStyle/>
                    <a:p>
                      <a:pPr algn="ctr"/>
                      <a:r>
                        <a:rPr lang="en-US" sz="1400" b="1" dirty="0" smtClean="0"/>
                        <a:t>Lambert</a:t>
                      </a:r>
                      <a:r>
                        <a:rPr lang="en-US" sz="1400" b="1" baseline="0" dirty="0" smtClean="0"/>
                        <a:t> Conformal &amp; Arakawa C staggering</a:t>
                      </a:r>
                      <a:endParaRPr lang="en-US" sz="1400" b="1" dirty="0"/>
                    </a:p>
                  </a:txBody>
                  <a:tcPr/>
                </a:tc>
              </a:tr>
              <a:tr h="308293">
                <a:tc>
                  <a:txBody>
                    <a:bodyPr/>
                    <a:lstStyle/>
                    <a:p>
                      <a:r>
                        <a:rPr lang="en-US" sz="1400" b="1" dirty="0" smtClean="0"/>
                        <a:t>Vert.</a:t>
                      </a:r>
                      <a:r>
                        <a:rPr lang="en-US" sz="1400" b="1" baseline="0" dirty="0" smtClean="0"/>
                        <a:t> co-ordinate</a:t>
                      </a:r>
                      <a:endParaRPr lang="en-US" sz="1400" b="1" dirty="0"/>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Times New Roman" pitchFamily="18" charset="0"/>
                          <a:ea typeface="MS PGothic" pitchFamily="34" charset="-128"/>
                        </a:rPr>
                        <a:t>42 </a:t>
                      </a:r>
                      <a:r>
                        <a:rPr kumimoji="0" lang="el-GR" altLang="en-US" sz="1400" b="1" i="0" u="none" strike="noStrike" cap="none" normalizeH="0" baseline="0" dirty="0" smtClean="0">
                          <a:ln>
                            <a:noFill/>
                          </a:ln>
                          <a:solidFill>
                            <a:srgbClr val="000000"/>
                          </a:solidFill>
                          <a:effectLst/>
                          <a:latin typeface="Times New Roman" pitchFamily="18" charset="0"/>
                          <a:ea typeface="MS PGothic" pitchFamily="34" charset="-128"/>
                        </a:rPr>
                        <a:t>σ</a:t>
                      </a:r>
                      <a:r>
                        <a:rPr kumimoji="0" lang="en-US" altLang="en-US" sz="1400" b="1" i="0" u="none" strike="noStrike" cap="none" normalizeH="0" baseline="0" dirty="0" smtClean="0">
                          <a:ln>
                            <a:noFill/>
                          </a:ln>
                          <a:solidFill>
                            <a:srgbClr val="000000"/>
                          </a:solidFill>
                          <a:effectLst/>
                          <a:latin typeface="Times New Roman" pitchFamily="18" charset="0"/>
                          <a:ea typeface="MS PGothic" pitchFamily="34" charset="-128"/>
                        </a:rPr>
                        <a:t>-p unevenly spaced levels</a:t>
                      </a:r>
                    </a:p>
                  </a:txBody>
                  <a:tcPr/>
                </a:tc>
              </a:tr>
              <a:tr h="308293">
                <a:tc>
                  <a:txBody>
                    <a:bodyPr/>
                    <a:lstStyle/>
                    <a:p>
                      <a:r>
                        <a:rPr lang="en-US" sz="1400" b="1" dirty="0" smtClean="0"/>
                        <a:t>advection</a:t>
                      </a:r>
                      <a:endParaRPr lang="en-US" sz="1400" b="1" dirty="0"/>
                    </a:p>
                  </a:txBody>
                  <a:tcPr/>
                </a:tc>
                <a:tc>
                  <a:txBody>
                    <a:bodyPr/>
                    <a:lstStyle/>
                    <a:p>
                      <a:pPr algn="ctr"/>
                      <a:r>
                        <a:rPr lang="en-US" sz="1400" b="1" dirty="0" smtClean="0"/>
                        <a:t>RK3 (</a:t>
                      </a:r>
                      <a:r>
                        <a:rPr lang="en-US" sz="1400" b="1" dirty="0" err="1" smtClean="0"/>
                        <a:t>Skamarock</a:t>
                      </a:r>
                      <a:r>
                        <a:rPr lang="en-US" sz="1400" b="1" baseline="0" dirty="0" smtClean="0"/>
                        <a:t> and Weisman (2008))</a:t>
                      </a:r>
                      <a:endParaRPr lang="en-US" sz="1400" b="1" dirty="0"/>
                    </a:p>
                  </a:txBody>
                  <a:tcPr/>
                </a:tc>
              </a:tr>
              <a:tr h="308293">
                <a:tc>
                  <a:txBody>
                    <a:bodyPr/>
                    <a:lstStyle/>
                    <a:p>
                      <a:r>
                        <a:rPr lang="en-US" sz="1400" b="1" dirty="0" smtClean="0"/>
                        <a:t>SW &amp; LW radiation</a:t>
                      </a:r>
                      <a:endParaRPr lang="en-US" sz="1400" b="1" dirty="0"/>
                    </a:p>
                  </a:txBody>
                  <a:tcPr/>
                </a:tc>
                <a:tc>
                  <a:txBody>
                    <a:bodyPr/>
                    <a:lstStyle/>
                    <a:p>
                      <a:pPr algn="ctr"/>
                      <a:r>
                        <a:rPr lang="en-US" sz="1400" b="1" dirty="0" smtClean="0"/>
                        <a:t>RRTMG </a:t>
                      </a:r>
                      <a:r>
                        <a:rPr lang="en-US" sz="1400" b="1" baseline="0" dirty="0" smtClean="0"/>
                        <a:t>(</a:t>
                      </a:r>
                      <a:r>
                        <a:rPr lang="en-US" sz="1400" b="1" baseline="0" dirty="0" err="1" smtClean="0"/>
                        <a:t>Iacono</a:t>
                      </a:r>
                      <a:r>
                        <a:rPr lang="en-US" sz="1400" b="1" baseline="0" dirty="0" smtClean="0"/>
                        <a:t> et al. 2008))</a:t>
                      </a:r>
                      <a:endParaRPr lang="en-US" sz="1400" b="1" dirty="0"/>
                    </a:p>
                  </a:txBody>
                  <a:tcPr/>
                </a:tc>
              </a:tr>
              <a:tr h="308293">
                <a:tc>
                  <a:txBody>
                    <a:bodyPr/>
                    <a:lstStyle/>
                    <a:p>
                      <a:r>
                        <a:rPr lang="en-US" sz="1400" b="1" dirty="0" smtClean="0"/>
                        <a:t>PBL Physics</a:t>
                      </a:r>
                      <a:endParaRPr lang="en-US" sz="1400" b="1" dirty="0"/>
                    </a:p>
                  </a:txBody>
                  <a:tcPr/>
                </a:tc>
                <a:tc>
                  <a:txBody>
                    <a:bodyPr/>
                    <a:lstStyle/>
                    <a:p>
                      <a:pPr algn="ctr"/>
                      <a:r>
                        <a:rPr lang="en-US" sz="1400" b="1" dirty="0" smtClean="0"/>
                        <a:t>Mellor-Yamada-</a:t>
                      </a:r>
                      <a:r>
                        <a:rPr lang="en-US" sz="1400" b="1" dirty="0" err="1" smtClean="0"/>
                        <a:t>Janjic</a:t>
                      </a:r>
                      <a:r>
                        <a:rPr lang="en-US" sz="1400" b="1" baseline="0" dirty="0" smtClean="0"/>
                        <a:t> (MYJ) level 2.5 closure </a:t>
                      </a:r>
                      <a:endParaRPr lang="en-US" sz="1400" b="1" dirty="0"/>
                    </a:p>
                  </a:txBody>
                  <a:tcPr/>
                </a:tc>
              </a:tr>
              <a:tr h="308293">
                <a:tc>
                  <a:txBody>
                    <a:bodyPr/>
                    <a:lstStyle/>
                    <a:p>
                      <a:r>
                        <a:rPr lang="en-US" sz="1400" b="1" dirty="0" smtClean="0"/>
                        <a:t>Surface</a:t>
                      </a:r>
                      <a:r>
                        <a:rPr lang="en-US" sz="1400" b="1" baseline="0" dirty="0" smtClean="0"/>
                        <a:t> layer scheme</a:t>
                      </a:r>
                      <a:endParaRPr lang="en-US" sz="1400" b="1" dirty="0"/>
                    </a:p>
                  </a:txBody>
                  <a:tcPr/>
                </a:tc>
                <a:tc>
                  <a:txBody>
                    <a:bodyPr/>
                    <a:lstStyle/>
                    <a:p>
                      <a:pPr algn="ctr"/>
                      <a:r>
                        <a:rPr lang="en-US" sz="1400" b="1" dirty="0" err="1" smtClean="0"/>
                        <a:t>Monin-Obukhov</a:t>
                      </a:r>
                      <a:r>
                        <a:rPr lang="en-US" sz="1400" b="1" dirty="0" smtClean="0"/>
                        <a:t> Similarity with viscous sub-layer</a:t>
                      </a:r>
                      <a:endParaRPr lang="en-US" sz="1400" b="1" dirty="0"/>
                    </a:p>
                  </a:txBody>
                  <a:tcPr/>
                </a:tc>
              </a:tr>
              <a:tr h="308293">
                <a:tc>
                  <a:txBody>
                    <a:bodyPr/>
                    <a:lstStyle/>
                    <a:p>
                      <a:r>
                        <a:rPr lang="en-US" sz="1400" b="1" dirty="0" smtClean="0"/>
                        <a:t>Land</a:t>
                      </a:r>
                      <a:r>
                        <a:rPr lang="en-US" sz="1400" b="1" baseline="0" dirty="0" smtClean="0"/>
                        <a:t> Surface Model</a:t>
                      </a:r>
                      <a:endParaRPr lang="en-US" sz="1400" b="1" dirty="0"/>
                    </a:p>
                  </a:txBody>
                  <a:tcPr/>
                </a:tc>
                <a:tc>
                  <a:txBody>
                    <a:bodyPr/>
                    <a:lstStyle/>
                    <a:p>
                      <a:pPr algn="ctr"/>
                      <a:r>
                        <a:rPr lang="en-US" sz="1400" b="1" dirty="0" smtClean="0"/>
                        <a:t>NCEP NOAH</a:t>
                      </a:r>
                      <a:endParaRPr lang="en-US" sz="1400" b="1" dirty="0"/>
                    </a:p>
                  </a:txBody>
                  <a:tcPr/>
                </a:tc>
              </a:tr>
              <a:tr h="308293">
                <a:tc>
                  <a:txBody>
                    <a:bodyPr/>
                    <a:lstStyle/>
                    <a:p>
                      <a:r>
                        <a:rPr lang="en-US" sz="1400" b="1" dirty="0" smtClean="0"/>
                        <a:t>Cloud Microphysics</a:t>
                      </a:r>
                      <a:endParaRPr lang="en-US" sz="1400" b="1" dirty="0"/>
                    </a:p>
                  </a:txBody>
                  <a:tcPr/>
                </a:tc>
                <a:tc>
                  <a:txBody>
                    <a:bodyPr/>
                    <a:lstStyle/>
                    <a:p>
                      <a:pPr algn="ctr"/>
                      <a:r>
                        <a:rPr lang="en-US" sz="1400" b="1" dirty="0" smtClean="0"/>
                        <a:t>Thompson et</a:t>
                      </a:r>
                      <a:r>
                        <a:rPr lang="en-US" sz="1400" b="1" baseline="0" dirty="0" smtClean="0"/>
                        <a:t> al. (2008)</a:t>
                      </a:r>
                      <a:endParaRPr lang="en-US" sz="1400" b="1" dirty="0"/>
                    </a:p>
                  </a:txBody>
                  <a:tcPr/>
                </a:tc>
              </a:tr>
              <a:tr h="308293">
                <a:tc>
                  <a:txBody>
                    <a:bodyPr/>
                    <a:lstStyle/>
                    <a:p>
                      <a:r>
                        <a:rPr lang="en-US" sz="1400" b="1" dirty="0" smtClean="0"/>
                        <a:t>Cloud convective mixing</a:t>
                      </a:r>
                      <a:endParaRPr lang="en-US" sz="1400" b="1" dirty="0"/>
                    </a:p>
                  </a:txBody>
                  <a:tcPr/>
                </a:tc>
                <a:tc>
                  <a:txBody>
                    <a:bodyPr/>
                    <a:lstStyle/>
                    <a:p>
                      <a:pPr algn="ctr"/>
                      <a:r>
                        <a:rPr lang="en-US" sz="1400" b="1" dirty="0" smtClean="0"/>
                        <a:t>Betts-Miller-</a:t>
                      </a:r>
                      <a:r>
                        <a:rPr lang="en-US" sz="1400" b="1" dirty="0" err="1" smtClean="0"/>
                        <a:t>Janjic</a:t>
                      </a:r>
                      <a:r>
                        <a:rPr lang="en-US" sz="1400" b="1" baseline="0" dirty="0" smtClean="0"/>
                        <a:t> Mass adjustment</a:t>
                      </a:r>
                      <a:endParaRPr lang="en-US" sz="1400" b="1" dirty="0"/>
                    </a:p>
                  </a:txBody>
                  <a:tcPr/>
                </a:tc>
              </a:tr>
            </a:tbl>
          </a:graphicData>
        </a:graphic>
      </p:graphicFrame>
      <p:sp>
        <p:nvSpPr>
          <p:cNvPr id="8267" name="TextBox 5"/>
          <p:cNvSpPr txBox="1">
            <a:spLocks noChangeArrowheads="1"/>
          </p:cNvSpPr>
          <p:nvPr/>
        </p:nvSpPr>
        <p:spPr bwMode="auto">
          <a:xfrm>
            <a:off x="5233988" y="3230563"/>
            <a:ext cx="3586162" cy="369887"/>
          </a:xfrm>
          <a:prstGeom prst="rect">
            <a:avLst/>
          </a:prstGeom>
          <a:noFill/>
          <a:ln w="9525">
            <a:noFill/>
            <a:miter lim="800000"/>
            <a:headEnd/>
            <a:tailEnd/>
          </a:ln>
        </p:spPr>
        <p:txBody>
          <a:bodyPr wrap="none">
            <a:spAutoFit/>
          </a:bodyPr>
          <a:lstStyle/>
          <a:p>
            <a:r>
              <a:rPr lang="en-US" altLang="en-US" b="1"/>
              <a:t>AQ forecast</a:t>
            </a:r>
            <a:r>
              <a:rPr lang="en-US" altLang="en-US"/>
              <a:t>: ^</a:t>
            </a:r>
            <a:r>
              <a:rPr lang="en-US" altLang="en-US" b="1"/>
              <a:t>12 km nested to 4 km</a:t>
            </a:r>
          </a:p>
        </p:txBody>
      </p:sp>
      <p:sp>
        <p:nvSpPr>
          <p:cNvPr id="13" name="TextBox 2"/>
          <p:cNvSpPr txBox="1">
            <a:spLocks noChangeArrowheads="1"/>
          </p:cNvSpPr>
          <p:nvPr/>
        </p:nvSpPr>
        <p:spPr bwMode="auto">
          <a:xfrm>
            <a:off x="0" y="6556641"/>
            <a:ext cx="2560638" cy="246221"/>
          </a:xfrm>
          <a:prstGeom prst="rect">
            <a:avLst/>
          </a:prstGeom>
          <a:noFill/>
          <a:ln w="9525">
            <a:noFill/>
            <a:miter lim="800000"/>
            <a:headEnd/>
            <a:tailEnd/>
          </a:ln>
        </p:spPr>
        <p:txBody>
          <a:bodyPr wrap="square">
            <a:spAutoFit/>
          </a:bodyPr>
          <a:lstStyle/>
          <a:p>
            <a:r>
              <a:rPr lang="en-US" altLang="en-US" sz="1000" b="1" dirty="0" smtClean="0"/>
              <a:t>13</a:t>
            </a:r>
            <a:r>
              <a:rPr lang="en-US" altLang="en-US" sz="1000" b="1" baseline="30000" dirty="0" smtClean="0"/>
              <a:t>th</a:t>
            </a:r>
            <a:r>
              <a:rPr lang="en-US" altLang="en-US" sz="1000" b="1" dirty="0" smtClean="0"/>
              <a:t> CMAS Oct27-29, 2014, Chapel Hill </a:t>
            </a:r>
            <a:endParaRPr lang="en-US" altLang="en-US" sz="1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bwMode="auto">
          <a:xfrm>
            <a:off x="8728075" y="6486525"/>
            <a:ext cx="304800" cy="365125"/>
          </a:xfrm>
          <a:noFill/>
          <a:ln>
            <a:miter lim="800000"/>
            <a:headEnd/>
            <a:tailEnd/>
          </a:ln>
        </p:spPr>
        <p:txBody>
          <a:bodyPr/>
          <a:lstStyle/>
          <a:p>
            <a:pPr algn="l"/>
            <a:fld id="{58083AFF-B621-44E3-A8D5-FDFCFC4D3240}" type="slidenum">
              <a:rPr lang="en-US" altLang="en-US" sz="1400" smtClean="0">
                <a:latin typeface="Arial Black" pitchFamily="34" charset="0"/>
              </a:rPr>
              <a:pPr algn="l"/>
              <a:t>7</a:t>
            </a:fld>
            <a:endParaRPr lang="en-US" altLang="en-US" sz="1400" smtClean="0">
              <a:latin typeface="Arial Black" pitchFamily="34" charset="0"/>
            </a:endParaRPr>
          </a:p>
        </p:txBody>
      </p:sp>
      <p:sp>
        <p:nvSpPr>
          <p:cNvPr id="9219" name="Line 9"/>
          <p:cNvSpPr>
            <a:spLocks noChangeShapeType="1"/>
          </p:cNvSpPr>
          <p:nvPr/>
        </p:nvSpPr>
        <p:spPr bwMode="auto">
          <a:xfrm>
            <a:off x="685800" y="5715000"/>
            <a:ext cx="8458200" cy="0"/>
          </a:xfrm>
          <a:prstGeom prst="line">
            <a:avLst/>
          </a:prstGeom>
          <a:noFill/>
          <a:ln w="57150">
            <a:solidFill>
              <a:schemeClr val="tx1"/>
            </a:solidFill>
            <a:round/>
            <a:headEnd/>
            <a:tailEnd/>
          </a:ln>
        </p:spPr>
        <p:txBody>
          <a:bodyPr/>
          <a:lstStyle/>
          <a:p>
            <a:endParaRPr lang="en-US"/>
          </a:p>
        </p:txBody>
      </p:sp>
      <p:pic>
        <p:nvPicPr>
          <p:cNvPr id="9220" name="Picture 8" descr="C:\Documents and Settings\ARLHQUser\Local Settings\Temporary Internet Files\Content.IE5\PPB7G5PE\MC900431611[1].png"/>
          <p:cNvPicPr>
            <a:picLocks noChangeAspect="1" noChangeArrowheads="1"/>
          </p:cNvPicPr>
          <p:nvPr/>
        </p:nvPicPr>
        <p:blipFill>
          <a:blip r:embed="rId4" cstate="print"/>
          <a:srcRect/>
          <a:stretch>
            <a:fillRect/>
          </a:stretch>
        </p:blipFill>
        <p:spPr bwMode="auto">
          <a:xfrm>
            <a:off x="114300" y="5729288"/>
            <a:ext cx="381000" cy="381000"/>
          </a:xfrm>
          <a:prstGeom prst="rect">
            <a:avLst/>
          </a:prstGeom>
          <a:noFill/>
          <a:ln w="9525">
            <a:noFill/>
            <a:miter lim="800000"/>
            <a:headEnd/>
            <a:tailEnd/>
          </a:ln>
        </p:spPr>
      </p:pic>
      <p:sp>
        <p:nvSpPr>
          <p:cNvPr id="9222" name="TextBox 1"/>
          <p:cNvSpPr txBox="1">
            <a:spLocks noChangeArrowheads="1"/>
          </p:cNvSpPr>
          <p:nvPr/>
        </p:nvSpPr>
        <p:spPr bwMode="auto">
          <a:xfrm>
            <a:off x="1219200" y="119063"/>
            <a:ext cx="7777163" cy="368300"/>
          </a:xfrm>
          <a:prstGeom prst="rect">
            <a:avLst/>
          </a:prstGeom>
          <a:noFill/>
          <a:ln w="9525">
            <a:noFill/>
            <a:miter lim="800000"/>
            <a:headEnd/>
            <a:tailEnd/>
          </a:ln>
        </p:spPr>
        <p:txBody>
          <a:bodyPr wrap="none">
            <a:spAutoFit/>
          </a:bodyPr>
          <a:lstStyle/>
          <a:p>
            <a:r>
              <a:rPr lang="en-US" altLang="en-US" b="1">
                <a:solidFill>
                  <a:schemeClr val="bg1"/>
                </a:solidFill>
              </a:rPr>
              <a:t>Re-configuration of vertical structure: Decision to match GFS (NCEP)</a:t>
            </a:r>
          </a:p>
        </p:txBody>
      </p:sp>
      <p:graphicFrame>
        <p:nvGraphicFramePr>
          <p:cNvPr id="9223" name="Chart 10"/>
          <p:cNvGraphicFramePr>
            <a:graphicFrameLocks/>
          </p:cNvGraphicFramePr>
          <p:nvPr/>
        </p:nvGraphicFramePr>
        <p:xfrm>
          <a:off x="2908300" y="711200"/>
          <a:ext cx="6273800" cy="4914900"/>
        </p:xfrm>
        <a:graphic>
          <a:graphicData uri="http://schemas.openxmlformats.org/presentationml/2006/ole">
            <mc:AlternateContent xmlns:mc="http://schemas.openxmlformats.org/markup-compatibility/2006">
              <mc:Choice xmlns:v="urn:schemas-microsoft-com:vml" Requires="v">
                <p:oleObj spid="_x0000_s9262" r:id="rId5" imgW="6273328" imgH="4913802" progId="Excel.Chart.8">
                  <p:embed/>
                </p:oleObj>
              </mc:Choice>
              <mc:Fallback>
                <p:oleObj r:id="rId5" imgW="6273328" imgH="4913802" progId="Excel.Chart.8">
                  <p:embed/>
                  <p:pic>
                    <p:nvPicPr>
                      <p:cNvPr id="0" name="Chart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8300" y="711200"/>
                        <a:ext cx="6273800" cy="491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Table 2"/>
          <p:cNvGraphicFramePr>
            <a:graphicFrameLocks noGrp="1"/>
          </p:cNvGraphicFramePr>
          <p:nvPr/>
        </p:nvGraphicFramePr>
        <p:xfrm>
          <a:off x="114300" y="746125"/>
          <a:ext cx="2819399" cy="5502272"/>
        </p:xfrm>
        <a:graphic>
          <a:graphicData uri="http://schemas.openxmlformats.org/drawingml/2006/table">
            <a:tbl>
              <a:tblPr firstRow="1" bandRow="1">
                <a:tableStyleId>{5C22544A-7EE6-4342-B048-85BDC9FD1C3A}</a:tableStyleId>
              </a:tblPr>
              <a:tblGrid>
                <a:gridCol w="838200"/>
                <a:gridCol w="1219200"/>
                <a:gridCol w="761999"/>
              </a:tblGrid>
              <a:tr h="381044">
                <a:tc>
                  <a:txBody>
                    <a:bodyPr/>
                    <a:lstStyle/>
                    <a:p>
                      <a:r>
                        <a:rPr lang="en-US" sz="1900" b="1" dirty="0" smtClean="0">
                          <a:solidFill>
                            <a:schemeClr val="tx1"/>
                          </a:solidFill>
                        </a:rPr>
                        <a:t>sigma</a:t>
                      </a:r>
                      <a:endParaRPr lang="en-US" sz="1900" b="1" dirty="0">
                        <a:solidFill>
                          <a:schemeClr val="tx1"/>
                        </a:solidFill>
                      </a:endParaRPr>
                    </a:p>
                  </a:txBody>
                  <a:tcPr marT="45725" marB="45725"/>
                </a:tc>
                <a:tc>
                  <a:txBody>
                    <a:bodyPr/>
                    <a:lstStyle/>
                    <a:p>
                      <a:r>
                        <a:rPr lang="en-US" sz="1800" b="1" dirty="0" err="1" smtClean="0">
                          <a:solidFill>
                            <a:schemeClr val="tx1"/>
                          </a:solidFill>
                        </a:rPr>
                        <a:t>Pres</a:t>
                      </a:r>
                      <a:r>
                        <a:rPr lang="en-US" sz="1800" b="1" dirty="0" smtClean="0">
                          <a:solidFill>
                            <a:schemeClr val="tx1"/>
                          </a:solidFill>
                        </a:rPr>
                        <a:t> (</a:t>
                      </a:r>
                      <a:r>
                        <a:rPr lang="en-US" sz="1800" b="1" dirty="0" err="1" smtClean="0">
                          <a:solidFill>
                            <a:schemeClr val="tx1"/>
                          </a:solidFill>
                        </a:rPr>
                        <a:t>hPa</a:t>
                      </a:r>
                      <a:r>
                        <a:rPr lang="en-US" sz="1800" b="1" dirty="0" smtClean="0">
                          <a:solidFill>
                            <a:schemeClr val="tx1"/>
                          </a:solidFill>
                        </a:rPr>
                        <a:t>)</a:t>
                      </a:r>
                      <a:endParaRPr lang="en-US" sz="1800" b="1" dirty="0">
                        <a:solidFill>
                          <a:schemeClr val="tx1"/>
                        </a:solidFill>
                      </a:endParaRPr>
                    </a:p>
                  </a:txBody>
                  <a:tcPr marT="45725" marB="45725"/>
                </a:tc>
                <a:tc>
                  <a:txBody>
                    <a:bodyPr/>
                    <a:lstStyle/>
                    <a:p>
                      <a:r>
                        <a:rPr lang="en-US" sz="1800" dirty="0" smtClean="0">
                          <a:solidFill>
                            <a:schemeClr val="tx1"/>
                          </a:solidFill>
                        </a:rPr>
                        <a:t>Z (m)</a:t>
                      </a:r>
                      <a:endParaRPr lang="en-US" sz="1800" dirty="0">
                        <a:solidFill>
                          <a:schemeClr val="tx1"/>
                        </a:solidFill>
                      </a:endParaRPr>
                    </a:p>
                  </a:txBody>
                  <a:tcPr marT="45725" marB="45725"/>
                </a:tc>
              </a:tr>
              <a:tr h="365802">
                <a:tc>
                  <a:txBody>
                    <a:bodyPr/>
                    <a:lstStyle/>
                    <a:p>
                      <a:r>
                        <a:rPr lang="en-US" sz="1800" dirty="0" smtClean="0"/>
                        <a:t>1</a:t>
                      </a:r>
                      <a:endParaRPr lang="en-US" sz="1800" dirty="0"/>
                    </a:p>
                  </a:txBody>
                  <a:tcPr marT="45725" marB="45725"/>
                </a:tc>
                <a:tc>
                  <a:txBody>
                    <a:bodyPr/>
                    <a:lstStyle/>
                    <a:p>
                      <a:pPr algn="r"/>
                      <a:r>
                        <a:rPr lang="en-US" sz="1800" dirty="0" smtClean="0"/>
                        <a:t>1013</a:t>
                      </a:r>
                      <a:endParaRPr lang="en-US" sz="1800" dirty="0"/>
                    </a:p>
                  </a:txBody>
                  <a:tcPr marT="45725" marB="45725"/>
                </a:tc>
                <a:tc>
                  <a:txBody>
                    <a:bodyPr/>
                    <a:lstStyle/>
                    <a:p>
                      <a:pPr algn="r"/>
                      <a:r>
                        <a:rPr lang="en-US" sz="1800" dirty="0" smtClean="0"/>
                        <a:t>0</a:t>
                      </a:r>
                      <a:endParaRPr lang="en-US" sz="1800" dirty="0"/>
                    </a:p>
                  </a:txBody>
                  <a:tcPr marT="45725" marB="45725"/>
                </a:tc>
              </a:tr>
              <a:tr h="365802">
                <a:tc>
                  <a:txBody>
                    <a:bodyPr/>
                    <a:lstStyle/>
                    <a:p>
                      <a:r>
                        <a:rPr lang="en-US" sz="1800" dirty="0" smtClean="0"/>
                        <a:t>0.999</a:t>
                      </a:r>
                      <a:endParaRPr lang="en-US" sz="1800" dirty="0"/>
                    </a:p>
                  </a:txBody>
                  <a:tcPr marT="45725" marB="45725"/>
                </a:tc>
                <a:tc>
                  <a:txBody>
                    <a:bodyPr/>
                    <a:lstStyle/>
                    <a:p>
                      <a:pPr algn="r"/>
                      <a:r>
                        <a:rPr lang="en-US" sz="1800" dirty="0" smtClean="0"/>
                        <a:t>1012</a:t>
                      </a:r>
                      <a:endParaRPr lang="en-US" sz="1800" dirty="0"/>
                    </a:p>
                  </a:txBody>
                  <a:tcPr marT="45725" marB="45725"/>
                </a:tc>
                <a:tc>
                  <a:txBody>
                    <a:bodyPr/>
                    <a:lstStyle/>
                    <a:p>
                      <a:pPr algn="r"/>
                      <a:r>
                        <a:rPr lang="en-US" sz="1800" dirty="0" smtClean="0"/>
                        <a:t>4</a:t>
                      </a:r>
                      <a:endParaRPr lang="en-US" sz="1800" dirty="0"/>
                    </a:p>
                  </a:txBody>
                  <a:tcPr marT="45725" marB="45725"/>
                </a:tc>
              </a:tr>
              <a:tr h="365802">
                <a:tc>
                  <a:txBody>
                    <a:bodyPr/>
                    <a:lstStyle/>
                    <a:p>
                      <a:r>
                        <a:rPr lang="en-US" sz="1800" dirty="0" smtClean="0"/>
                        <a:t>0.996</a:t>
                      </a:r>
                      <a:endParaRPr lang="en-US" sz="1800" dirty="0"/>
                    </a:p>
                  </a:txBody>
                  <a:tcPr marT="45725" marB="45725"/>
                </a:tc>
                <a:tc>
                  <a:txBody>
                    <a:bodyPr/>
                    <a:lstStyle/>
                    <a:p>
                      <a:pPr algn="r"/>
                      <a:r>
                        <a:rPr lang="en-US" sz="1800" dirty="0" smtClean="0"/>
                        <a:t>1010</a:t>
                      </a:r>
                      <a:endParaRPr lang="en-US" sz="1800" dirty="0"/>
                    </a:p>
                  </a:txBody>
                  <a:tcPr marT="45725" marB="45725"/>
                </a:tc>
                <a:tc>
                  <a:txBody>
                    <a:bodyPr/>
                    <a:lstStyle/>
                    <a:p>
                      <a:pPr algn="r"/>
                      <a:r>
                        <a:rPr lang="en-US" sz="1800" dirty="0" smtClean="0"/>
                        <a:t>20</a:t>
                      </a:r>
                      <a:endParaRPr lang="en-US" sz="1800" dirty="0"/>
                    </a:p>
                  </a:txBody>
                  <a:tcPr marT="45725" marB="45725"/>
                </a:tc>
              </a:tr>
              <a:tr h="365802">
                <a:tc>
                  <a:txBody>
                    <a:bodyPr/>
                    <a:lstStyle/>
                    <a:p>
                      <a:r>
                        <a:rPr lang="en-US" sz="1800" dirty="0" smtClean="0"/>
                        <a:t>0.992</a:t>
                      </a:r>
                      <a:endParaRPr lang="en-US" sz="1800" dirty="0"/>
                    </a:p>
                  </a:txBody>
                  <a:tcPr marT="45725" marB="45725"/>
                </a:tc>
                <a:tc>
                  <a:txBody>
                    <a:bodyPr/>
                    <a:lstStyle/>
                    <a:p>
                      <a:pPr algn="r"/>
                      <a:r>
                        <a:rPr lang="en-US" sz="1800" dirty="0" smtClean="0"/>
                        <a:t>1007</a:t>
                      </a:r>
                      <a:endParaRPr lang="en-US" sz="1800" dirty="0"/>
                    </a:p>
                  </a:txBody>
                  <a:tcPr marT="45725" marB="45725"/>
                </a:tc>
                <a:tc>
                  <a:txBody>
                    <a:bodyPr/>
                    <a:lstStyle/>
                    <a:p>
                      <a:pPr algn="r"/>
                      <a:r>
                        <a:rPr lang="en-US" sz="1800" dirty="0" smtClean="0"/>
                        <a:t>48</a:t>
                      </a:r>
                      <a:endParaRPr lang="en-US" sz="1800" dirty="0"/>
                    </a:p>
                  </a:txBody>
                  <a:tcPr marT="45725" marB="45725"/>
                </a:tc>
              </a:tr>
              <a:tr h="365802">
                <a:tc>
                  <a:txBody>
                    <a:bodyPr/>
                    <a:lstStyle/>
                    <a:p>
                      <a:r>
                        <a:rPr lang="en-US" sz="1800" dirty="0" smtClean="0"/>
                        <a:t>0.985</a:t>
                      </a:r>
                      <a:endParaRPr lang="en-US" sz="1800" dirty="0"/>
                    </a:p>
                  </a:txBody>
                  <a:tcPr marT="45725" marB="45725"/>
                </a:tc>
                <a:tc>
                  <a:txBody>
                    <a:bodyPr/>
                    <a:lstStyle/>
                    <a:p>
                      <a:pPr algn="r"/>
                      <a:r>
                        <a:rPr lang="en-US" sz="1800" dirty="0" smtClean="0"/>
                        <a:t>993</a:t>
                      </a:r>
                      <a:endParaRPr lang="en-US" sz="1800" dirty="0"/>
                    </a:p>
                  </a:txBody>
                  <a:tcPr marT="45725" marB="45725"/>
                </a:tc>
                <a:tc>
                  <a:txBody>
                    <a:bodyPr/>
                    <a:lstStyle/>
                    <a:p>
                      <a:pPr algn="r"/>
                      <a:r>
                        <a:rPr lang="en-US" sz="1800" dirty="0" smtClean="0"/>
                        <a:t>92</a:t>
                      </a:r>
                      <a:endParaRPr lang="en-US" sz="1800" dirty="0"/>
                    </a:p>
                  </a:txBody>
                  <a:tcPr marT="45725" marB="45725"/>
                </a:tc>
              </a:tr>
              <a:tr h="121934">
                <a:tc>
                  <a:txBody>
                    <a:bodyPr/>
                    <a:lstStyle/>
                    <a:p>
                      <a:endParaRPr lang="en-US" sz="200" dirty="0"/>
                    </a:p>
                  </a:txBody>
                  <a:tcPr marT="45725" marB="45725"/>
                </a:tc>
                <a:tc>
                  <a:txBody>
                    <a:bodyPr/>
                    <a:lstStyle/>
                    <a:p>
                      <a:pPr algn="r"/>
                      <a:endParaRPr lang="en-US" sz="200" dirty="0"/>
                    </a:p>
                  </a:txBody>
                  <a:tcPr marT="45725" marB="45725"/>
                </a:tc>
                <a:tc>
                  <a:txBody>
                    <a:bodyPr/>
                    <a:lstStyle/>
                    <a:p>
                      <a:pPr algn="r"/>
                      <a:endParaRPr lang="en-US" sz="200" dirty="0"/>
                    </a:p>
                  </a:txBody>
                  <a:tcPr marT="45725" marB="45725"/>
                </a:tc>
              </a:tr>
              <a:tr h="365802">
                <a:tc>
                  <a:txBody>
                    <a:bodyPr/>
                    <a:lstStyle/>
                    <a:p>
                      <a:r>
                        <a:rPr lang="en-US" sz="1800" dirty="0" smtClean="0"/>
                        <a:t>0.864</a:t>
                      </a:r>
                      <a:endParaRPr lang="en-US" sz="1800" dirty="0"/>
                    </a:p>
                  </a:txBody>
                  <a:tcPr marT="45725" marB="45725"/>
                </a:tc>
                <a:tc>
                  <a:txBody>
                    <a:bodyPr/>
                    <a:lstStyle/>
                    <a:p>
                      <a:pPr algn="r"/>
                      <a:r>
                        <a:rPr lang="en-US" sz="1800" dirty="0" smtClean="0"/>
                        <a:t>872</a:t>
                      </a:r>
                      <a:endParaRPr lang="en-US" sz="1800" dirty="0"/>
                    </a:p>
                  </a:txBody>
                  <a:tcPr marT="45725" marB="45725"/>
                </a:tc>
                <a:tc>
                  <a:txBody>
                    <a:bodyPr/>
                    <a:lstStyle/>
                    <a:p>
                      <a:pPr algn="r"/>
                      <a:r>
                        <a:rPr lang="en-US" sz="1800" dirty="0" smtClean="0"/>
                        <a:t>1245</a:t>
                      </a:r>
                      <a:endParaRPr lang="en-US" sz="1800" dirty="0"/>
                    </a:p>
                  </a:txBody>
                  <a:tcPr marT="45725" marB="45725"/>
                </a:tc>
              </a:tr>
              <a:tr h="365802">
                <a:tc>
                  <a:txBody>
                    <a:bodyPr/>
                    <a:lstStyle/>
                    <a:p>
                      <a:r>
                        <a:rPr lang="en-US" sz="1800" dirty="0" smtClean="0"/>
                        <a:t>0.843</a:t>
                      </a:r>
                      <a:endParaRPr lang="en-US" sz="1800" dirty="0"/>
                    </a:p>
                  </a:txBody>
                  <a:tcPr marT="45725" marB="45725"/>
                </a:tc>
                <a:tc>
                  <a:txBody>
                    <a:bodyPr/>
                    <a:lstStyle/>
                    <a:p>
                      <a:pPr algn="r"/>
                      <a:r>
                        <a:rPr lang="en-US" sz="1800" dirty="0" smtClean="0"/>
                        <a:t>852</a:t>
                      </a:r>
                      <a:endParaRPr lang="en-US" sz="1800" dirty="0"/>
                    </a:p>
                  </a:txBody>
                  <a:tcPr marT="45725" marB="45725"/>
                </a:tc>
                <a:tc>
                  <a:txBody>
                    <a:bodyPr/>
                    <a:lstStyle/>
                    <a:p>
                      <a:pPr algn="r"/>
                      <a:r>
                        <a:rPr lang="en-US" sz="1800" dirty="0" smtClean="0"/>
                        <a:t>1430</a:t>
                      </a:r>
                      <a:endParaRPr lang="en-US" sz="1800" dirty="0"/>
                    </a:p>
                  </a:txBody>
                  <a:tcPr marT="45725" marB="45725"/>
                </a:tc>
              </a:tr>
              <a:tr h="365802">
                <a:tc>
                  <a:txBody>
                    <a:bodyPr/>
                    <a:lstStyle/>
                    <a:p>
                      <a:r>
                        <a:rPr lang="en-US" sz="1800" dirty="0" smtClean="0"/>
                        <a:t>0.824</a:t>
                      </a:r>
                      <a:endParaRPr lang="en-US" sz="1800" dirty="0"/>
                    </a:p>
                  </a:txBody>
                  <a:tcPr marT="45725" marB="45725"/>
                </a:tc>
                <a:tc>
                  <a:txBody>
                    <a:bodyPr/>
                    <a:lstStyle/>
                    <a:p>
                      <a:pPr algn="r"/>
                      <a:r>
                        <a:rPr lang="en-US" sz="1800" dirty="0" smtClean="0"/>
                        <a:t>836</a:t>
                      </a:r>
                      <a:endParaRPr lang="en-US" sz="1800" dirty="0"/>
                    </a:p>
                  </a:txBody>
                  <a:tcPr marT="45725" marB="45725"/>
                </a:tc>
                <a:tc>
                  <a:txBody>
                    <a:bodyPr/>
                    <a:lstStyle/>
                    <a:p>
                      <a:pPr algn="r"/>
                      <a:r>
                        <a:rPr lang="en-US" sz="1800" dirty="0" smtClean="0"/>
                        <a:t>1590</a:t>
                      </a:r>
                      <a:endParaRPr lang="en-US" sz="1800" dirty="0"/>
                    </a:p>
                  </a:txBody>
                  <a:tcPr marT="45725" marB="45725"/>
                </a:tc>
              </a:tr>
              <a:tr h="365802">
                <a:tc>
                  <a:txBody>
                    <a:bodyPr/>
                    <a:lstStyle/>
                    <a:p>
                      <a:r>
                        <a:rPr lang="en-US" sz="1800" dirty="0" smtClean="0"/>
                        <a:t>0.808</a:t>
                      </a:r>
                      <a:endParaRPr lang="en-US" sz="1800" dirty="0"/>
                    </a:p>
                  </a:txBody>
                  <a:tcPr marT="45725" marB="45725"/>
                </a:tc>
                <a:tc>
                  <a:txBody>
                    <a:bodyPr/>
                    <a:lstStyle/>
                    <a:p>
                      <a:pPr algn="r"/>
                      <a:r>
                        <a:rPr lang="en-US" sz="1800" dirty="0" smtClean="0"/>
                        <a:t>821</a:t>
                      </a:r>
                      <a:endParaRPr lang="en-US" sz="1800" dirty="0"/>
                    </a:p>
                  </a:txBody>
                  <a:tcPr marT="45725" marB="45725"/>
                </a:tc>
                <a:tc>
                  <a:txBody>
                    <a:bodyPr/>
                    <a:lstStyle/>
                    <a:p>
                      <a:pPr algn="r"/>
                      <a:r>
                        <a:rPr lang="en-US" sz="1800" dirty="0" smtClean="0"/>
                        <a:t>1735</a:t>
                      </a:r>
                      <a:endParaRPr lang="en-US" sz="1800" dirty="0"/>
                    </a:p>
                  </a:txBody>
                  <a:tcPr marT="45725" marB="45725"/>
                </a:tc>
              </a:tr>
              <a:tr h="121934">
                <a:tc>
                  <a:txBody>
                    <a:bodyPr/>
                    <a:lstStyle/>
                    <a:p>
                      <a:endParaRPr lang="en-US" sz="200" dirty="0"/>
                    </a:p>
                  </a:txBody>
                  <a:tcPr marT="45725" marB="45725"/>
                </a:tc>
                <a:tc>
                  <a:txBody>
                    <a:bodyPr/>
                    <a:lstStyle/>
                    <a:p>
                      <a:pPr algn="r"/>
                      <a:endParaRPr lang="en-US" sz="200" dirty="0"/>
                    </a:p>
                  </a:txBody>
                  <a:tcPr marT="45725" marB="45725"/>
                </a:tc>
                <a:tc>
                  <a:txBody>
                    <a:bodyPr/>
                    <a:lstStyle/>
                    <a:p>
                      <a:pPr algn="r"/>
                      <a:endParaRPr lang="en-US" sz="200" dirty="0"/>
                    </a:p>
                  </a:txBody>
                  <a:tcPr marT="45725" marB="45725"/>
                </a:tc>
              </a:tr>
              <a:tr h="365802">
                <a:tc>
                  <a:txBody>
                    <a:bodyPr/>
                    <a:lstStyle/>
                    <a:p>
                      <a:r>
                        <a:rPr lang="en-US" sz="1800" dirty="0" smtClean="0"/>
                        <a:t>0.322</a:t>
                      </a:r>
                      <a:endParaRPr lang="en-US" sz="1800" dirty="0"/>
                    </a:p>
                  </a:txBody>
                  <a:tcPr marT="45725" marB="45725"/>
                </a:tc>
                <a:tc>
                  <a:txBody>
                    <a:bodyPr/>
                    <a:lstStyle/>
                    <a:p>
                      <a:pPr algn="r"/>
                      <a:r>
                        <a:rPr lang="en-US" sz="1800" dirty="0" smtClean="0"/>
                        <a:t>348</a:t>
                      </a:r>
                      <a:endParaRPr lang="en-US" sz="1800" dirty="0"/>
                    </a:p>
                  </a:txBody>
                  <a:tcPr marT="45725" marB="45725"/>
                </a:tc>
                <a:tc>
                  <a:txBody>
                    <a:bodyPr/>
                    <a:lstStyle/>
                    <a:p>
                      <a:pPr algn="r"/>
                      <a:r>
                        <a:rPr lang="en-US" sz="1800" dirty="0" smtClean="0"/>
                        <a:t>8150</a:t>
                      </a:r>
                      <a:endParaRPr lang="en-US" sz="1800" dirty="0"/>
                    </a:p>
                  </a:txBody>
                  <a:tcPr marT="45725" marB="45725"/>
                </a:tc>
              </a:tr>
              <a:tr h="365802">
                <a:tc>
                  <a:txBody>
                    <a:bodyPr/>
                    <a:lstStyle/>
                    <a:p>
                      <a:r>
                        <a:rPr lang="en-US" sz="1800" dirty="0" smtClean="0"/>
                        <a:t>0.297</a:t>
                      </a:r>
                      <a:endParaRPr lang="en-US" sz="1800" dirty="0"/>
                    </a:p>
                  </a:txBody>
                  <a:tcPr marT="45725" marB="45725"/>
                </a:tc>
                <a:tc>
                  <a:txBody>
                    <a:bodyPr/>
                    <a:lstStyle/>
                    <a:p>
                      <a:pPr algn="r"/>
                      <a:r>
                        <a:rPr lang="en-US" sz="1800" dirty="0" smtClean="0"/>
                        <a:t>326</a:t>
                      </a:r>
                      <a:endParaRPr lang="en-US" sz="1800" dirty="0"/>
                    </a:p>
                  </a:txBody>
                  <a:tcPr marT="45725" marB="45725"/>
                </a:tc>
                <a:tc>
                  <a:txBody>
                    <a:bodyPr/>
                    <a:lstStyle/>
                    <a:p>
                      <a:pPr algn="r"/>
                      <a:r>
                        <a:rPr lang="en-US" sz="1800" dirty="0" smtClean="0"/>
                        <a:t>8580</a:t>
                      </a:r>
                      <a:endParaRPr lang="en-US" sz="1800" dirty="0"/>
                    </a:p>
                  </a:txBody>
                  <a:tcPr marT="45725" marB="45725"/>
                </a:tc>
              </a:tr>
              <a:tr h="365802">
                <a:tc>
                  <a:txBody>
                    <a:bodyPr/>
                    <a:lstStyle/>
                    <a:p>
                      <a:r>
                        <a:rPr lang="en-US" sz="1800" dirty="0" smtClean="0"/>
                        <a:t>0.278</a:t>
                      </a:r>
                      <a:endParaRPr lang="en-US" sz="1800" dirty="0"/>
                    </a:p>
                  </a:txBody>
                  <a:tcPr marT="45725" marB="45725"/>
                </a:tc>
                <a:tc>
                  <a:txBody>
                    <a:bodyPr/>
                    <a:lstStyle/>
                    <a:p>
                      <a:pPr algn="r"/>
                      <a:r>
                        <a:rPr lang="en-US" sz="1800" dirty="0" smtClean="0"/>
                        <a:t>310</a:t>
                      </a:r>
                      <a:endParaRPr lang="en-US" sz="1800" dirty="0"/>
                    </a:p>
                  </a:txBody>
                  <a:tcPr marT="45725" marB="45725"/>
                </a:tc>
                <a:tc>
                  <a:txBody>
                    <a:bodyPr/>
                    <a:lstStyle/>
                    <a:p>
                      <a:pPr algn="r"/>
                      <a:r>
                        <a:rPr lang="en-US" sz="1800" dirty="0" smtClean="0"/>
                        <a:t>8940</a:t>
                      </a:r>
                      <a:endParaRPr lang="en-US" sz="1800" dirty="0"/>
                    </a:p>
                  </a:txBody>
                  <a:tcPr marT="45725" marB="45725"/>
                </a:tc>
              </a:tr>
              <a:tr h="365802">
                <a:tc>
                  <a:txBody>
                    <a:bodyPr/>
                    <a:lstStyle/>
                    <a:p>
                      <a:r>
                        <a:rPr lang="en-US" sz="1800" dirty="0" smtClean="0"/>
                        <a:t>0.262</a:t>
                      </a:r>
                      <a:endParaRPr lang="en-US" sz="1800" dirty="0"/>
                    </a:p>
                  </a:txBody>
                  <a:tcPr marT="45725" marB="45725"/>
                </a:tc>
                <a:tc>
                  <a:txBody>
                    <a:bodyPr/>
                    <a:lstStyle/>
                    <a:p>
                      <a:pPr algn="r"/>
                      <a:r>
                        <a:rPr lang="en-US" sz="1800" dirty="0" smtClean="0"/>
                        <a:t>296</a:t>
                      </a:r>
                      <a:endParaRPr lang="en-US" sz="1800" dirty="0"/>
                    </a:p>
                  </a:txBody>
                  <a:tcPr marT="45725" marB="45725"/>
                </a:tc>
                <a:tc>
                  <a:txBody>
                    <a:bodyPr/>
                    <a:lstStyle/>
                    <a:p>
                      <a:pPr algn="r"/>
                      <a:r>
                        <a:rPr lang="en-US" sz="1800" dirty="0" smtClean="0"/>
                        <a:t>8580</a:t>
                      </a:r>
                      <a:endParaRPr lang="en-US" sz="1800" dirty="0"/>
                    </a:p>
                  </a:txBody>
                  <a:tcPr marT="45725" marB="45725"/>
                </a:tc>
              </a:tr>
              <a:tr h="121934">
                <a:tc>
                  <a:txBody>
                    <a:bodyPr/>
                    <a:lstStyle/>
                    <a:p>
                      <a:endParaRPr lang="en-US" sz="200" dirty="0"/>
                    </a:p>
                  </a:txBody>
                  <a:tcPr marT="45725" marB="45725"/>
                </a:tc>
                <a:tc>
                  <a:txBody>
                    <a:bodyPr/>
                    <a:lstStyle/>
                    <a:p>
                      <a:endParaRPr lang="en-US" sz="200" dirty="0"/>
                    </a:p>
                  </a:txBody>
                  <a:tcPr marT="45725" marB="45725"/>
                </a:tc>
                <a:tc>
                  <a:txBody>
                    <a:bodyPr/>
                    <a:lstStyle/>
                    <a:p>
                      <a:endParaRPr lang="en-US" sz="200" dirty="0"/>
                    </a:p>
                  </a:txBody>
                  <a:tcPr marT="45725" marB="45725"/>
                </a:tc>
              </a:tr>
            </a:tbl>
          </a:graphicData>
        </a:graphic>
      </p:graphicFrame>
      <p:sp>
        <p:nvSpPr>
          <p:cNvPr id="4" name="Oval 3"/>
          <p:cNvSpPr/>
          <p:nvPr/>
        </p:nvSpPr>
        <p:spPr>
          <a:xfrm rot="824346">
            <a:off x="3043238" y="971550"/>
            <a:ext cx="1765300" cy="6254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ight Brace 4"/>
          <p:cNvSpPr/>
          <p:nvPr/>
        </p:nvSpPr>
        <p:spPr>
          <a:xfrm>
            <a:off x="914400" y="1284288"/>
            <a:ext cx="304800" cy="1611312"/>
          </a:xfrm>
          <a:prstGeom prst="rightBrace">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Right Brace 14"/>
          <p:cNvSpPr/>
          <p:nvPr/>
        </p:nvSpPr>
        <p:spPr>
          <a:xfrm>
            <a:off x="920750" y="3200400"/>
            <a:ext cx="304800" cy="1143000"/>
          </a:xfrm>
          <a:prstGeom prst="rightBrace">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Right Brace 15"/>
          <p:cNvSpPr/>
          <p:nvPr/>
        </p:nvSpPr>
        <p:spPr>
          <a:xfrm>
            <a:off x="920750" y="4608513"/>
            <a:ext cx="304800" cy="1311275"/>
          </a:xfrm>
          <a:prstGeom prst="rightBrace">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7" name="Straight Arrow Connector 6"/>
          <p:cNvCxnSpPr>
            <a:stCxn id="5" idx="1"/>
            <a:endCxn id="4" idx="3"/>
          </p:cNvCxnSpPr>
          <p:nvPr/>
        </p:nvCxnSpPr>
        <p:spPr>
          <a:xfrm flipV="1">
            <a:off x="1219200" y="1350963"/>
            <a:ext cx="2047875" cy="7397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225550" y="2438400"/>
            <a:ext cx="4260850" cy="13335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214438" y="4191000"/>
            <a:ext cx="5110162" cy="10604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05" name="TextBox 17"/>
          <p:cNvSpPr txBox="1">
            <a:spLocks noChangeArrowheads="1"/>
          </p:cNvSpPr>
          <p:nvPr/>
        </p:nvSpPr>
        <p:spPr bwMode="auto">
          <a:xfrm>
            <a:off x="4648200" y="1100138"/>
            <a:ext cx="1582738" cy="369887"/>
          </a:xfrm>
          <a:prstGeom prst="rect">
            <a:avLst/>
          </a:prstGeom>
          <a:noFill/>
          <a:ln w="9525">
            <a:noFill/>
            <a:miter lim="800000"/>
            <a:headEnd/>
            <a:tailEnd/>
          </a:ln>
        </p:spPr>
        <p:txBody>
          <a:bodyPr wrap="none">
            <a:spAutoFit/>
          </a:bodyPr>
          <a:lstStyle/>
          <a:p>
            <a:r>
              <a:rPr lang="en-US" altLang="en-US" b="1"/>
              <a:t>Near surface</a:t>
            </a:r>
          </a:p>
        </p:txBody>
      </p:sp>
      <p:sp>
        <p:nvSpPr>
          <p:cNvPr id="9306" name="TextBox 28"/>
          <p:cNvSpPr txBox="1">
            <a:spLocks noChangeArrowheads="1"/>
          </p:cNvSpPr>
          <p:nvPr/>
        </p:nvSpPr>
        <p:spPr bwMode="auto">
          <a:xfrm>
            <a:off x="6019800" y="1887538"/>
            <a:ext cx="2398713" cy="368300"/>
          </a:xfrm>
          <a:prstGeom prst="rect">
            <a:avLst/>
          </a:prstGeom>
          <a:noFill/>
          <a:ln w="9525">
            <a:noFill/>
            <a:miter lim="800000"/>
            <a:headEnd/>
            <a:tailEnd/>
          </a:ln>
        </p:spPr>
        <p:txBody>
          <a:bodyPr wrap="none">
            <a:spAutoFit/>
          </a:bodyPr>
          <a:lstStyle/>
          <a:p>
            <a:r>
              <a:rPr lang="en-US" altLang="en-US" b="1"/>
              <a:t>Top of fully dev PBL</a:t>
            </a:r>
          </a:p>
        </p:txBody>
      </p:sp>
      <p:sp>
        <p:nvSpPr>
          <p:cNvPr id="9307" name="TextBox 29"/>
          <p:cNvSpPr txBox="1">
            <a:spLocks noChangeArrowheads="1"/>
          </p:cNvSpPr>
          <p:nvPr/>
        </p:nvSpPr>
        <p:spPr bwMode="auto">
          <a:xfrm>
            <a:off x="4926013" y="3771900"/>
            <a:ext cx="1441450" cy="369888"/>
          </a:xfrm>
          <a:prstGeom prst="rect">
            <a:avLst/>
          </a:prstGeom>
          <a:noFill/>
          <a:ln w="9525">
            <a:noFill/>
            <a:miter lim="800000"/>
            <a:headEnd/>
            <a:tailEnd/>
          </a:ln>
        </p:spPr>
        <p:txBody>
          <a:bodyPr wrap="none">
            <a:spAutoFit/>
          </a:bodyPr>
          <a:lstStyle/>
          <a:p>
            <a:r>
              <a:rPr lang="en-US" altLang="en-US" b="1"/>
              <a:t>tropopause</a:t>
            </a:r>
          </a:p>
        </p:txBody>
      </p:sp>
      <p:sp>
        <p:nvSpPr>
          <p:cNvPr id="20" name="TextBox 2"/>
          <p:cNvSpPr txBox="1">
            <a:spLocks noChangeArrowheads="1"/>
          </p:cNvSpPr>
          <p:nvPr/>
        </p:nvSpPr>
        <p:spPr bwMode="auto">
          <a:xfrm>
            <a:off x="0" y="6556641"/>
            <a:ext cx="2560638" cy="246221"/>
          </a:xfrm>
          <a:prstGeom prst="rect">
            <a:avLst/>
          </a:prstGeom>
          <a:noFill/>
          <a:ln w="9525">
            <a:noFill/>
            <a:miter lim="800000"/>
            <a:headEnd/>
            <a:tailEnd/>
          </a:ln>
        </p:spPr>
        <p:txBody>
          <a:bodyPr wrap="square">
            <a:spAutoFit/>
          </a:bodyPr>
          <a:lstStyle/>
          <a:p>
            <a:r>
              <a:rPr lang="en-US" altLang="en-US" sz="1000" b="1" dirty="0" smtClean="0"/>
              <a:t>13</a:t>
            </a:r>
            <a:r>
              <a:rPr lang="en-US" altLang="en-US" sz="1000" b="1" baseline="30000" dirty="0" smtClean="0"/>
              <a:t>th</a:t>
            </a:r>
            <a:r>
              <a:rPr lang="en-US" altLang="en-US" sz="1000" b="1" dirty="0" smtClean="0"/>
              <a:t> CMAS Oct27-29, 2014, Chapel Hill </a:t>
            </a:r>
            <a:endParaRPr lang="en-US" altLang="en-US" sz="1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bwMode="auto">
          <a:noFill/>
          <a:ln>
            <a:miter lim="800000"/>
            <a:headEnd/>
            <a:tailEnd/>
          </a:ln>
        </p:spPr>
        <p:txBody>
          <a:bodyPr/>
          <a:lstStyle/>
          <a:p>
            <a:fld id="{C8F44223-DD43-423B-859F-724FAA353A01}" type="slidenum">
              <a:rPr lang="en-US" altLang="en-US" smtClean="0"/>
              <a:pPr/>
              <a:t>8</a:t>
            </a:fld>
            <a:endParaRPr lang="en-US" altLang="en-US" smtClean="0"/>
          </a:p>
        </p:txBody>
      </p:sp>
      <p:pic>
        <p:nvPicPr>
          <p:cNvPr id="16387" name="Picture 2"/>
          <p:cNvPicPr>
            <a:picLocks noChangeAspect="1" noChangeArrowheads="1"/>
          </p:cNvPicPr>
          <p:nvPr/>
        </p:nvPicPr>
        <p:blipFill>
          <a:blip r:embed="rId3" cstate="print"/>
          <a:srcRect/>
          <a:stretch>
            <a:fillRect/>
          </a:stretch>
        </p:blipFill>
        <p:spPr bwMode="auto">
          <a:xfrm>
            <a:off x="22225" y="2973388"/>
            <a:ext cx="4724400" cy="3448050"/>
          </a:xfrm>
          <a:prstGeom prst="rect">
            <a:avLst/>
          </a:prstGeom>
          <a:noFill/>
          <a:ln w="9525">
            <a:noFill/>
            <a:miter lim="800000"/>
            <a:headEnd/>
            <a:tailEnd/>
          </a:ln>
          <a:effectLst/>
        </p:spPr>
      </p:pic>
      <p:pic>
        <p:nvPicPr>
          <p:cNvPr id="16388" name="Picture 3"/>
          <p:cNvPicPr>
            <a:picLocks noChangeAspect="1" noChangeArrowheads="1"/>
          </p:cNvPicPr>
          <p:nvPr/>
        </p:nvPicPr>
        <p:blipFill>
          <a:blip r:embed="rId4" cstate="print"/>
          <a:srcRect/>
          <a:stretch>
            <a:fillRect/>
          </a:stretch>
        </p:blipFill>
        <p:spPr bwMode="auto">
          <a:xfrm>
            <a:off x="5334000" y="1301750"/>
            <a:ext cx="3605213" cy="2238375"/>
          </a:xfrm>
          <a:prstGeom prst="rect">
            <a:avLst/>
          </a:prstGeom>
          <a:noFill/>
          <a:ln w="9525">
            <a:noFill/>
            <a:miter lim="800000"/>
            <a:headEnd/>
            <a:tailEnd/>
          </a:ln>
        </p:spPr>
      </p:pic>
      <p:pic>
        <p:nvPicPr>
          <p:cNvPr id="16389" name="Picture 2"/>
          <p:cNvPicPr>
            <a:picLocks noChangeAspect="1" noChangeArrowheads="1"/>
          </p:cNvPicPr>
          <p:nvPr/>
        </p:nvPicPr>
        <p:blipFill>
          <a:blip r:embed="rId5" cstate="print"/>
          <a:srcRect/>
          <a:stretch>
            <a:fillRect/>
          </a:stretch>
        </p:blipFill>
        <p:spPr bwMode="auto">
          <a:xfrm>
            <a:off x="2057400" y="36513"/>
            <a:ext cx="4038600" cy="2384425"/>
          </a:xfrm>
          <a:prstGeom prst="rect">
            <a:avLst/>
          </a:prstGeom>
          <a:noFill/>
          <a:ln w="9525">
            <a:noFill/>
            <a:miter lim="800000"/>
            <a:headEnd/>
            <a:tailEnd/>
          </a:ln>
          <a:effectLst/>
        </p:spPr>
      </p:pic>
      <p:pic>
        <p:nvPicPr>
          <p:cNvPr id="16390" name="Picture 2"/>
          <p:cNvPicPr>
            <a:picLocks noChangeAspect="1" noChangeArrowheads="1"/>
          </p:cNvPicPr>
          <p:nvPr/>
        </p:nvPicPr>
        <p:blipFill>
          <a:blip r:embed="rId6" cstate="print"/>
          <a:srcRect/>
          <a:stretch>
            <a:fillRect/>
          </a:stretch>
        </p:blipFill>
        <p:spPr bwMode="auto">
          <a:xfrm>
            <a:off x="4764088" y="3624263"/>
            <a:ext cx="2165350" cy="2819400"/>
          </a:xfrm>
          <a:prstGeom prst="rect">
            <a:avLst/>
          </a:prstGeom>
          <a:noFill/>
          <a:ln w="9525">
            <a:noFill/>
            <a:miter lim="800000"/>
            <a:headEnd/>
            <a:tailEnd/>
          </a:ln>
        </p:spPr>
      </p:pic>
      <p:sp>
        <p:nvSpPr>
          <p:cNvPr id="16391" name="TextBox 4"/>
          <p:cNvSpPr txBox="1">
            <a:spLocks noChangeArrowheads="1"/>
          </p:cNvSpPr>
          <p:nvPr/>
        </p:nvSpPr>
        <p:spPr bwMode="auto">
          <a:xfrm>
            <a:off x="5027613" y="5105400"/>
            <a:ext cx="1638300" cy="369888"/>
          </a:xfrm>
          <a:prstGeom prst="rect">
            <a:avLst/>
          </a:prstGeom>
          <a:noFill/>
          <a:ln w="9525">
            <a:noFill/>
            <a:miter lim="800000"/>
            <a:headEnd/>
            <a:tailEnd/>
          </a:ln>
        </p:spPr>
        <p:txBody>
          <a:bodyPr wrap="none">
            <a:spAutoFit/>
          </a:bodyPr>
          <a:lstStyle/>
          <a:p>
            <a:r>
              <a:rPr lang="en-US" altLang="en-US"/>
              <a:t>Transmittance</a:t>
            </a:r>
          </a:p>
        </p:txBody>
      </p:sp>
      <p:cxnSp>
        <p:nvCxnSpPr>
          <p:cNvPr id="10" name="Curved Connector 9"/>
          <p:cNvCxnSpPr/>
          <p:nvPr/>
        </p:nvCxnSpPr>
        <p:spPr>
          <a:xfrm rot="16200000" flipH="1">
            <a:off x="4828381" y="4753769"/>
            <a:ext cx="1998663" cy="288925"/>
          </a:xfrm>
          <a:prstGeom prst="curvedConnector3">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393" name="Picture 2"/>
          <p:cNvPicPr>
            <a:picLocks noChangeAspect="1" noChangeArrowheads="1"/>
          </p:cNvPicPr>
          <p:nvPr/>
        </p:nvPicPr>
        <p:blipFill>
          <a:blip r:embed="rId7" cstate="print"/>
          <a:srcRect/>
          <a:stretch>
            <a:fillRect/>
          </a:stretch>
        </p:blipFill>
        <p:spPr bwMode="auto">
          <a:xfrm>
            <a:off x="5715000" y="53975"/>
            <a:ext cx="1243013" cy="931863"/>
          </a:xfrm>
          <a:prstGeom prst="rect">
            <a:avLst/>
          </a:prstGeom>
          <a:noFill/>
          <a:ln w="9525">
            <a:noFill/>
            <a:miter lim="800000"/>
            <a:headEnd/>
            <a:tailEnd/>
          </a:ln>
        </p:spPr>
      </p:pic>
      <p:pic>
        <p:nvPicPr>
          <p:cNvPr id="16394" name="Picture 23"/>
          <p:cNvPicPr>
            <a:picLocks noChangeAspect="1" noChangeArrowheads="1"/>
          </p:cNvPicPr>
          <p:nvPr/>
        </p:nvPicPr>
        <p:blipFill>
          <a:blip r:embed="rId8" cstate="print"/>
          <a:srcRect/>
          <a:stretch>
            <a:fillRect/>
          </a:stretch>
        </p:blipFill>
        <p:spPr bwMode="auto">
          <a:xfrm>
            <a:off x="7970838" y="2463800"/>
            <a:ext cx="1173162" cy="1009650"/>
          </a:xfrm>
          <a:prstGeom prst="rect">
            <a:avLst/>
          </a:prstGeom>
          <a:noFill/>
          <a:ln w="9525">
            <a:noFill/>
            <a:miter lim="800000"/>
            <a:headEnd/>
            <a:tailEnd/>
          </a:ln>
        </p:spPr>
      </p:pic>
      <p:sp>
        <p:nvSpPr>
          <p:cNvPr id="16395" name="TextBox 11"/>
          <p:cNvSpPr txBox="1">
            <a:spLocks noChangeArrowheads="1"/>
          </p:cNvSpPr>
          <p:nvPr/>
        </p:nvSpPr>
        <p:spPr bwMode="auto">
          <a:xfrm>
            <a:off x="7539038" y="985838"/>
            <a:ext cx="1055687" cy="368300"/>
          </a:xfrm>
          <a:prstGeom prst="rect">
            <a:avLst/>
          </a:prstGeom>
          <a:noFill/>
          <a:ln w="9525">
            <a:noFill/>
            <a:miter lim="800000"/>
            <a:headEnd/>
            <a:tailEnd/>
          </a:ln>
        </p:spPr>
        <p:txBody>
          <a:bodyPr wrap="none">
            <a:spAutoFit/>
          </a:bodyPr>
          <a:lstStyle/>
          <a:p>
            <a:r>
              <a:rPr lang="en-US" altLang="en-US" b="1" dirty="0" err="1">
                <a:solidFill>
                  <a:schemeClr val="bg1"/>
                </a:solidFill>
              </a:rPr>
              <a:t>AIRNo</a:t>
            </a:r>
            <a:r>
              <a:rPr lang="en-US" altLang="en-US" dirty="0" err="1">
                <a:solidFill>
                  <a:schemeClr val="bg1"/>
                </a:solidFill>
              </a:rPr>
              <a:t>w</a:t>
            </a:r>
            <a:endParaRPr lang="en-US" altLang="en-US" dirty="0">
              <a:solidFill>
                <a:schemeClr val="bg1"/>
              </a:solidFill>
            </a:endParaRPr>
          </a:p>
        </p:txBody>
      </p:sp>
      <p:sp>
        <p:nvSpPr>
          <p:cNvPr id="16396" name="TextBox 12"/>
          <p:cNvSpPr txBox="1">
            <a:spLocks noChangeArrowheads="1"/>
          </p:cNvSpPr>
          <p:nvPr/>
        </p:nvSpPr>
        <p:spPr bwMode="auto">
          <a:xfrm>
            <a:off x="2359025" y="2662238"/>
            <a:ext cx="3173413" cy="369887"/>
          </a:xfrm>
          <a:prstGeom prst="rect">
            <a:avLst/>
          </a:prstGeom>
          <a:noFill/>
          <a:ln w="9525">
            <a:noFill/>
            <a:miter lim="800000"/>
            <a:headEnd/>
            <a:tailEnd/>
          </a:ln>
        </p:spPr>
        <p:txBody>
          <a:bodyPr wrap="none">
            <a:spAutoFit/>
          </a:bodyPr>
          <a:lstStyle/>
          <a:p>
            <a:r>
              <a:rPr lang="en-US" altLang="en-US" b="1" dirty="0">
                <a:solidFill>
                  <a:schemeClr val="bg1"/>
                </a:solidFill>
              </a:rPr>
              <a:t>Cloud-</a:t>
            </a:r>
            <a:r>
              <a:rPr lang="en-US" altLang="en-US" b="1" dirty="0" err="1">
                <a:solidFill>
                  <a:schemeClr val="bg1"/>
                </a:solidFill>
              </a:rPr>
              <a:t>obs</a:t>
            </a:r>
            <a:r>
              <a:rPr lang="en-US" altLang="en-US" b="1" dirty="0">
                <a:solidFill>
                  <a:schemeClr val="bg1"/>
                </a:solidFill>
              </a:rPr>
              <a:t> Photolysis rates</a:t>
            </a:r>
          </a:p>
        </p:txBody>
      </p:sp>
      <p:sp>
        <p:nvSpPr>
          <p:cNvPr id="19" name="Right Arrow 18"/>
          <p:cNvSpPr/>
          <p:nvPr/>
        </p:nvSpPr>
        <p:spPr>
          <a:xfrm>
            <a:off x="1143000" y="96838"/>
            <a:ext cx="1524000" cy="341312"/>
          </a:xfrm>
          <a:prstGeom prst="rightArrow">
            <a:avLst/>
          </a:prstGeom>
          <a:gradFill>
            <a:gsLst>
              <a:gs pos="0">
                <a:srgbClr val="DDEBCF"/>
              </a:gs>
              <a:gs pos="50000">
                <a:srgbClr val="9CB86E"/>
              </a:gs>
              <a:gs pos="100000">
                <a:srgbClr val="156B13"/>
              </a:gs>
            </a:gsLst>
            <a:lin ang="5400000" scaled="0"/>
          </a:gra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ight Arrow 19"/>
          <p:cNvSpPr/>
          <p:nvPr/>
        </p:nvSpPr>
        <p:spPr>
          <a:xfrm>
            <a:off x="6538913" y="973138"/>
            <a:ext cx="1000125" cy="341312"/>
          </a:xfrm>
          <a:prstGeom prst="rightArrow">
            <a:avLst/>
          </a:prstGeom>
          <a:gradFill>
            <a:gsLst>
              <a:gs pos="0">
                <a:srgbClr val="DDEBCF"/>
              </a:gs>
              <a:gs pos="50000">
                <a:srgbClr val="9CB86E"/>
              </a:gs>
              <a:gs pos="100000">
                <a:srgbClr val="156B13"/>
              </a:gs>
            </a:gsLst>
            <a:lin ang="5400000" scaled="0"/>
          </a:gra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ight Arrow 20"/>
          <p:cNvSpPr/>
          <p:nvPr/>
        </p:nvSpPr>
        <p:spPr>
          <a:xfrm>
            <a:off x="685800" y="2627313"/>
            <a:ext cx="1524000" cy="341312"/>
          </a:xfrm>
          <a:prstGeom prst="rightArrow">
            <a:avLst/>
          </a:prstGeom>
          <a:gradFill>
            <a:gsLst>
              <a:gs pos="0">
                <a:srgbClr val="DDEBCF"/>
              </a:gs>
              <a:gs pos="50000">
                <a:srgbClr val="9CB86E"/>
              </a:gs>
              <a:gs pos="100000">
                <a:srgbClr val="156B13"/>
              </a:gs>
            </a:gsLst>
            <a:lin ang="5400000" scaled="0"/>
          </a:gra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400" name="Picture 5" descr="ground_ozone.jpg"/>
          <p:cNvPicPr>
            <a:picLocks noChangeAspect="1"/>
          </p:cNvPicPr>
          <p:nvPr/>
        </p:nvPicPr>
        <p:blipFill>
          <a:blip r:embed="rId9" cstate="print"/>
          <a:srcRect/>
          <a:stretch>
            <a:fillRect/>
          </a:stretch>
        </p:blipFill>
        <p:spPr bwMode="auto">
          <a:xfrm>
            <a:off x="7007225" y="4375150"/>
            <a:ext cx="2100263" cy="1828800"/>
          </a:xfrm>
          <a:prstGeom prst="rect">
            <a:avLst/>
          </a:prstGeom>
          <a:noFill/>
          <a:ln w="9525">
            <a:noFill/>
            <a:miter lim="800000"/>
            <a:headEnd/>
            <a:tailEnd/>
          </a:ln>
        </p:spPr>
      </p:pic>
      <p:sp>
        <p:nvSpPr>
          <p:cNvPr id="17" name="Right Arrow 16"/>
          <p:cNvSpPr/>
          <p:nvPr/>
        </p:nvSpPr>
        <p:spPr>
          <a:xfrm>
            <a:off x="7007225" y="3729038"/>
            <a:ext cx="1550194" cy="341312"/>
          </a:xfrm>
          <a:prstGeom prst="rightArrow">
            <a:avLst/>
          </a:prstGeom>
          <a:gradFill>
            <a:gsLst>
              <a:gs pos="0">
                <a:srgbClr val="FFF200"/>
              </a:gs>
              <a:gs pos="45000">
                <a:srgbClr val="FF7A00"/>
              </a:gs>
              <a:gs pos="70000">
                <a:srgbClr val="FF0300"/>
              </a:gs>
              <a:gs pos="100000">
                <a:srgbClr val="4D0808"/>
              </a:gs>
            </a:gsLst>
            <a:lin ang="5400000" scaled="0"/>
          </a:gra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02" name="TextBox 11"/>
          <p:cNvSpPr txBox="1">
            <a:spLocks noChangeArrowheads="1"/>
          </p:cNvSpPr>
          <p:nvPr/>
        </p:nvSpPr>
        <p:spPr bwMode="auto">
          <a:xfrm>
            <a:off x="7997825" y="3712182"/>
            <a:ext cx="1146175" cy="646112"/>
          </a:xfrm>
          <a:prstGeom prst="rect">
            <a:avLst/>
          </a:prstGeom>
          <a:noFill/>
          <a:ln w="9525">
            <a:noFill/>
            <a:miter lim="800000"/>
            <a:headEnd/>
            <a:tailEnd/>
          </a:ln>
        </p:spPr>
        <p:txBody>
          <a:bodyPr wrap="none">
            <a:spAutoFit/>
          </a:bodyPr>
          <a:lstStyle/>
          <a:p>
            <a:r>
              <a:rPr lang="en-US" altLang="en-US" b="1" dirty="0">
                <a:solidFill>
                  <a:srgbClr val="FFFF00"/>
                </a:solidFill>
              </a:rPr>
              <a:t>Isoprene</a:t>
            </a:r>
          </a:p>
          <a:p>
            <a:r>
              <a:rPr lang="en-US" altLang="en-US" b="1" dirty="0">
                <a:solidFill>
                  <a:srgbClr val="FFFF00"/>
                </a:solidFill>
              </a:rPr>
              <a:t>&amp; PAR</a:t>
            </a:r>
            <a:endParaRPr lang="en-US" altLang="en-US" dirty="0">
              <a:solidFill>
                <a:srgbClr val="FFFF00"/>
              </a:solidFill>
            </a:endParaRPr>
          </a:p>
        </p:txBody>
      </p:sp>
      <p:sp>
        <p:nvSpPr>
          <p:cNvPr id="6" name="TextBox 5"/>
          <p:cNvSpPr txBox="1"/>
          <p:nvPr/>
        </p:nvSpPr>
        <p:spPr>
          <a:xfrm>
            <a:off x="1321301" y="96838"/>
            <a:ext cx="736099" cy="369332"/>
          </a:xfrm>
          <a:prstGeom prst="rect">
            <a:avLst/>
          </a:prstGeom>
          <a:noFill/>
        </p:spPr>
        <p:txBody>
          <a:bodyPr wrap="none" rtlCol="0">
            <a:spAutoFit/>
          </a:bodyPr>
          <a:lstStyle/>
          <a:p>
            <a:r>
              <a:rPr lang="en-US" b="1" dirty="0" smtClean="0">
                <a:solidFill>
                  <a:schemeClr val="bg1"/>
                </a:solidFill>
              </a:rPr>
              <a:t>done</a:t>
            </a:r>
            <a:endParaRPr lang="en-US" b="1" dirty="0">
              <a:solidFill>
                <a:schemeClr val="bg1"/>
              </a:solidFill>
            </a:endParaRPr>
          </a:p>
        </p:txBody>
      </p:sp>
      <p:sp>
        <p:nvSpPr>
          <p:cNvPr id="25" name="TextBox 24"/>
          <p:cNvSpPr txBox="1"/>
          <p:nvPr/>
        </p:nvSpPr>
        <p:spPr>
          <a:xfrm>
            <a:off x="1079750" y="2599293"/>
            <a:ext cx="736099" cy="369332"/>
          </a:xfrm>
          <a:prstGeom prst="rect">
            <a:avLst/>
          </a:prstGeom>
          <a:noFill/>
        </p:spPr>
        <p:txBody>
          <a:bodyPr wrap="none" rtlCol="0">
            <a:spAutoFit/>
          </a:bodyPr>
          <a:lstStyle/>
          <a:p>
            <a:r>
              <a:rPr lang="en-US" b="1" dirty="0" smtClean="0">
                <a:solidFill>
                  <a:schemeClr val="bg1"/>
                </a:solidFill>
              </a:rPr>
              <a:t>done</a:t>
            </a:r>
            <a:endParaRPr lang="en-US" b="1" dirty="0">
              <a:solidFill>
                <a:schemeClr val="bg1"/>
              </a:solidFill>
            </a:endParaRPr>
          </a:p>
        </p:txBody>
      </p:sp>
      <p:sp>
        <p:nvSpPr>
          <p:cNvPr id="26" name="TextBox 25"/>
          <p:cNvSpPr txBox="1"/>
          <p:nvPr/>
        </p:nvSpPr>
        <p:spPr>
          <a:xfrm>
            <a:off x="6613153" y="907269"/>
            <a:ext cx="736099" cy="369332"/>
          </a:xfrm>
          <a:prstGeom prst="rect">
            <a:avLst/>
          </a:prstGeom>
          <a:noFill/>
        </p:spPr>
        <p:txBody>
          <a:bodyPr wrap="none" rtlCol="0">
            <a:spAutoFit/>
          </a:bodyPr>
          <a:lstStyle/>
          <a:p>
            <a:r>
              <a:rPr lang="en-US" b="1" dirty="0" smtClean="0">
                <a:solidFill>
                  <a:schemeClr val="bg1"/>
                </a:solidFill>
              </a:rPr>
              <a:t>done</a:t>
            </a:r>
            <a:endParaRPr lang="en-US" b="1" dirty="0">
              <a:solidFill>
                <a:schemeClr val="bg1"/>
              </a:solidFill>
            </a:endParaRPr>
          </a:p>
        </p:txBody>
      </p:sp>
      <p:sp>
        <p:nvSpPr>
          <p:cNvPr id="27" name="TextBox 26"/>
          <p:cNvSpPr txBox="1"/>
          <p:nvPr/>
        </p:nvSpPr>
        <p:spPr>
          <a:xfrm>
            <a:off x="6892424" y="3701009"/>
            <a:ext cx="1253252" cy="369332"/>
          </a:xfrm>
          <a:prstGeom prst="rect">
            <a:avLst/>
          </a:prstGeom>
          <a:noFill/>
        </p:spPr>
        <p:txBody>
          <a:bodyPr wrap="square" rtlCol="0">
            <a:spAutoFit/>
          </a:bodyPr>
          <a:lstStyle/>
          <a:p>
            <a:r>
              <a:rPr lang="en-US" b="1" dirty="0" smtClean="0">
                <a:solidFill>
                  <a:schemeClr val="bg1"/>
                </a:solidFill>
              </a:rPr>
              <a:t>Yet to do</a:t>
            </a:r>
            <a:endParaRPr lang="en-US" b="1" dirty="0">
              <a:solidFill>
                <a:schemeClr val="bg1"/>
              </a:solidFill>
            </a:endParaRPr>
          </a:p>
        </p:txBody>
      </p:sp>
      <p:sp>
        <p:nvSpPr>
          <p:cNvPr id="24" name="TextBox 2"/>
          <p:cNvSpPr txBox="1">
            <a:spLocks noChangeArrowheads="1"/>
          </p:cNvSpPr>
          <p:nvPr/>
        </p:nvSpPr>
        <p:spPr bwMode="auto">
          <a:xfrm>
            <a:off x="0" y="6556641"/>
            <a:ext cx="2560638" cy="246221"/>
          </a:xfrm>
          <a:prstGeom prst="rect">
            <a:avLst/>
          </a:prstGeom>
          <a:noFill/>
          <a:ln w="9525">
            <a:noFill/>
            <a:miter lim="800000"/>
            <a:headEnd/>
            <a:tailEnd/>
          </a:ln>
        </p:spPr>
        <p:txBody>
          <a:bodyPr wrap="square">
            <a:spAutoFit/>
          </a:bodyPr>
          <a:lstStyle/>
          <a:p>
            <a:r>
              <a:rPr lang="en-US" altLang="en-US" sz="1000" b="1" dirty="0" smtClean="0"/>
              <a:t>13</a:t>
            </a:r>
            <a:r>
              <a:rPr lang="en-US" altLang="en-US" sz="1000" b="1" baseline="30000" dirty="0" smtClean="0"/>
              <a:t>th</a:t>
            </a:r>
            <a:r>
              <a:rPr lang="en-US" altLang="en-US" sz="1000" b="1" dirty="0" smtClean="0"/>
              <a:t> CMAS Oct27-29, 2014, Chapel Hill </a:t>
            </a:r>
            <a:endParaRPr lang="en-US" altLang="en-US" sz="1000" b="1" dirty="0"/>
          </a:p>
        </p:txBody>
      </p:sp>
    </p:spTree>
    <p:extLst>
      <p:ext uri="{BB962C8B-B14F-4D97-AF65-F5344CB8AC3E}">
        <p14:creationId xmlns:p14="http://schemas.microsoft.com/office/powerpoint/2010/main" val="3804934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2971800"/>
            <a:ext cx="5029200" cy="914400"/>
          </a:xfrm>
        </p:spPr>
        <p:txBody>
          <a:bodyPr/>
          <a:lstStyle/>
          <a:p>
            <a:pPr eaLnBrk="1" hangingPunct="1"/>
            <a:r>
              <a:rPr lang="en-US" altLang="en-US" sz="2400" b="1" dirty="0" smtClean="0">
                <a:solidFill>
                  <a:schemeClr val="bg1"/>
                </a:solidFill>
              </a:rPr>
              <a:t>MODIS (Moderate Resolution Imaging </a:t>
            </a:r>
            <a:r>
              <a:rPr lang="en-US" altLang="en-US" sz="2400" b="1" dirty="0" err="1" smtClean="0">
                <a:solidFill>
                  <a:schemeClr val="bg1"/>
                </a:solidFill>
              </a:rPr>
              <a:t>Spectroradiometer</a:t>
            </a:r>
            <a:r>
              <a:rPr lang="en-US" altLang="en-US" sz="2400" b="1" dirty="0" smtClean="0">
                <a:solidFill>
                  <a:schemeClr val="bg1"/>
                </a:solidFill>
              </a:rPr>
              <a:t>) AOD </a:t>
            </a:r>
          </a:p>
        </p:txBody>
      </p:sp>
      <p:pic>
        <p:nvPicPr>
          <p:cNvPr id="81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81600" y="4495800"/>
            <a:ext cx="2667000" cy="2000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ChangeArrowheads="1"/>
          </p:cNvSpPr>
          <p:nvPr/>
        </p:nvSpPr>
        <p:spPr bwMode="auto">
          <a:xfrm>
            <a:off x="4953000" y="4114800"/>
            <a:ext cx="2905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chemeClr val="bg1"/>
                </a:solidFill>
                <a:latin typeface="Calibri" pitchFamily="34" charset="0"/>
              </a:rPr>
              <a:t>http://terra.nasa.gov/About/</a:t>
            </a:r>
          </a:p>
        </p:txBody>
      </p:sp>
      <p:graphicFrame>
        <p:nvGraphicFramePr>
          <p:cNvPr id="8" name="Table 7"/>
          <p:cNvGraphicFramePr>
            <a:graphicFrameLocks noGrp="1"/>
          </p:cNvGraphicFramePr>
          <p:nvPr>
            <p:extLst>
              <p:ext uri="{D42A27DB-BD31-4B8C-83A1-F6EECF244321}">
                <p14:modId xmlns:p14="http://schemas.microsoft.com/office/powerpoint/2010/main" val="3846450568"/>
              </p:ext>
            </p:extLst>
          </p:nvPr>
        </p:nvGraphicFramePr>
        <p:xfrm>
          <a:off x="533400" y="4038600"/>
          <a:ext cx="4267200" cy="2115474"/>
        </p:xfrm>
        <a:graphic>
          <a:graphicData uri="http://schemas.openxmlformats.org/drawingml/2006/table">
            <a:tbl>
              <a:tblPr/>
              <a:tblGrid>
                <a:gridCol w="1312863"/>
                <a:gridCol w="2954337"/>
              </a:tblGrid>
              <a:tr h="169863">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rPr>
                        <a:t>Orbit:</a:t>
                      </a:r>
                    </a:p>
                  </a:txBody>
                  <a:tcPr marL="54919" marR="54919" marT="27459" marB="27459" horzOverflow="overflow">
                    <a:lnL>
                      <a:noFill/>
                    </a:lnL>
                    <a:lnR>
                      <a:noFill/>
                    </a:lnR>
                    <a:lnT>
                      <a:noFill/>
                    </a:lnT>
                    <a:lnB>
                      <a:noFill/>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Calibri" pitchFamily="34" charset="0"/>
                        </a:rPr>
                        <a:t>705 km, 10:30 a.m. descending node (Terra) or 1:30 p.m. ascending node (Aqua)</a:t>
                      </a:r>
                    </a:p>
                  </a:txBody>
                  <a:tcPr marL="54919" marR="54919" marT="27459" marB="27459" horzOverflow="overflow">
                    <a:lnL>
                      <a:noFill/>
                    </a:lnL>
                    <a:lnR>
                      <a:noFill/>
                    </a:lnR>
                    <a:lnT>
                      <a:noFill/>
                    </a:lnT>
                    <a:lnB>
                      <a:noFill/>
                    </a:lnB>
                    <a:lnTlToBr>
                      <a:noFill/>
                    </a:lnTlToBr>
                    <a:lnBlToTr>
                      <a:noFill/>
                    </a:lnBlToTr>
                    <a:noFill/>
                  </a:tcPr>
                </a:tc>
              </a:tr>
              <a:tr h="117475">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Calibri" pitchFamily="34" charset="0"/>
                        </a:rPr>
                        <a:t>Swath Dimensions:</a:t>
                      </a:r>
                    </a:p>
                  </a:txBody>
                  <a:tcPr marL="54919" marR="54919" marT="27459" marB="27459" horzOverflow="overflow">
                    <a:lnL>
                      <a:noFill/>
                    </a:lnL>
                    <a:lnR>
                      <a:noFill/>
                    </a:lnR>
                    <a:lnT>
                      <a:noFill/>
                    </a:lnT>
                    <a:lnB>
                      <a:noFill/>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Calibri" pitchFamily="34" charset="0"/>
                        </a:rPr>
                        <a:t>2330 km (cross track) by 10 km (along track at nadir)</a:t>
                      </a:r>
                    </a:p>
                  </a:txBody>
                  <a:tcPr marL="54919" marR="54919" marT="27459" marB="27459" horzOverflow="overflow">
                    <a:lnL>
                      <a:noFill/>
                    </a:lnL>
                    <a:lnR>
                      <a:noFill/>
                    </a:lnR>
                    <a:lnT>
                      <a:noFill/>
                    </a:lnT>
                    <a:lnB>
                      <a:noFill/>
                    </a:lnB>
                    <a:lnTlToBr>
                      <a:noFill/>
                    </a:lnTlToBr>
                    <a:lnBlToTr>
                      <a:noFill/>
                    </a:lnBlToTr>
                    <a:noFill/>
                  </a:tcPr>
                </a:tc>
              </a:tr>
              <a:tr h="169863">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Calibri" pitchFamily="34" charset="0"/>
                        </a:rPr>
                        <a:t>Spatial Resolution:</a:t>
                      </a:r>
                    </a:p>
                  </a:txBody>
                  <a:tcPr marL="54919" marR="54919" marT="27459" marB="27459" horzOverflow="overflow">
                    <a:lnL>
                      <a:noFill/>
                    </a:lnL>
                    <a:lnR>
                      <a:noFill/>
                    </a:lnR>
                    <a:lnT>
                      <a:noFill/>
                    </a:lnT>
                    <a:lnB>
                      <a:noFill/>
                    </a:lnB>
                    <a:lnTlToBr>
                      <a:noFill/>
                    </a:lnTlToBr>
                    <a:lnBlToTr>
                      <a:noFill/>
                    </a:lnBlToTr>
                    <a:no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rPr>
                        <a:t>250 m (bands 1-2)</a:t>
                      </a:r>
                      <a:br>
                        <a:rPr kumimoji="0" lang="en-US" altLang="en-US" sz="1600" b="1" i="0" u="none" strike="noStrike" cap="none" normalizeH="0" baseline="0" dirty="0" smtClean="0">
                          <a:ln>
                            <a:noFill/>
                          </a:ln>
                          <a:solidFill>
                            <a:schemeClr val="bg1"/>
                          </a:solidFill>
                          <a:effectLst/>
                          <a:latin typeface="Calibri" pitchFamily="34" charset="0"/>
                        </a:rPr>
                      </a:br>
                      <a:r>
                        <a:rPr kumimoji="0" lang="en-US" altLang="en-US" sz="1600" b="1" i="0" u="none" strike="noStrike" cap="none" normalizeH="0" baseline="0" dirty="0" smtClean="0">
                          <a:ln>
                            <a:noFill/>
                          </a:ln>
                          <a:solidFill>
                            <a:schemeClr val="bg1"/>
                          </a:solidFill>
                          <a:effectLst/>
                          <a:latin typeface="Calibri" pitchFamily="34" charset="0"/>
                        </a:rPr>
                        <a:t>500 m (bands 3-7)</a:t>
                      </a:r>
                      <a:br>
                        <a:rPr kumimoji="0" lang="en-US" altLang="en-US" sz="1600" b="1" i="0" u="none" strike="noStrike" cap="none" normalizeH="0" baseline="0" dirty="0" smtClean="0">
                          <a:ln>
                            <a:noFill/>
                          </a:ln>
                          <a:solidFill>
                            <a:schemeClr val="bg1"/>
                          </a:solidFill>
                          <a:effectLst/>
                          <a:latin typeface="Calibri" pitchFamily="34" charset="0"/>
                        </a:rPr>
                      </a:br>
                      <a:r>
                        <a:rPr kumimoji="0" lang="en-US" altLang="en-US" sz="1600" b="1" i="0" u="none" strike="noStrike" cap="none" normalizeH="0" baseline="0" dirty="0" smtClean="0">
                          <a:ln>
                            <a:noFill/>
                          </a:ln>
                          <a:solidFill>
                            <a:schemeClr val="bg1"/>
                          </a:solidFill>
                          <a:effectLst/>
                          <a:latin typeface="Calibri" pitchFamily="34" charset="0"/>
                        </a:rPr>
                        <a:t>1000 m (bands 8-36)</a:t>
                      </a:r>
                    </a:p>
                  </a:txBody>
                  <a:tcPr marL="54919" marR="54919" marT="27459" marB="27459" horzOverflow="overflow">
                    <a:lnL>
                      <a:noFill/>
                    </a:lnL>
                    <a:lnR>
                      <a:noFill/>
                    </a:lnR>
                    <a:lnT>
                      <a:noFill/>
                    </a:lnT>
                    <a:lnB>
                      <a:noFill/>
                    </a:lnB>
                    <a:lnTlToBr>
                      <a:noFill/>
                    </a:lnTlToBr>
                    <a:lnBlToTr>
                      <a:noFill/>
                    </a:lnBlToTr>
                    <a:noFill/>
                  </a:tcPr>
                </a:tc>
              </a:tr>
            </a:tbl>
          </a:graphicData>
        </a:graphic>
      </p:graphicFrame>
      <p:pic>
        <p:nvPicPr>
          <p:cNvPr id="8204" name="Picture 3"/>
          <p:cNvPicPr>
            <a:picLocks noChangeAspect="1" noChangeArrowheads="1"/>
          </p:cNvPicPr>
          <p:nvPr/>
        </p:nvPicPr>
        <p:blipFill>
          <a:blip r:embed="rId4">
            <a:extLst>
              <a:ext uri="{28A0092B-C50C-407E-A947-70E740481C1C}">
                <a14:useLocalDpi xmlns:a14="http://schemas.microsoft.com/office/drawing/2010/main" val="0"/>
              </a:ext>
            </a:extLst>
          </a:blip>
          <a:srcRect t="9766"/>
          <a:stretch>
            <a:fillRect/>
          </a:stretch>
        </p:blipFill>
        <p:spPr bwMode="auto">
          <a:xfrm>
            <a:off x="4800600" y="762000"/>
            <a:ext cx="434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Rectangle 8"/>
          <p:cNvSpPr>
            <a:spLocks noChangeArrowheads="1"/>
          </p:cNvSpPr>
          <p:nvPr/>
        </p:nvSpPr>
        <p:spPr bwMode="auto">
          <a:xfrm>
            <a:off x="7010400" y="3429000"/>
            <a:ext cx="1798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chemeClr val="bg1"/>
                </a:solidFill>
                <a:latin typeface="Calibri" pitchFamily="34" charset="0"/>
              </a:rPr>
              <a:t>Courtesy :NESDIS</a:t>
            </a:r>
          </a:p>
        </p:txBody>
      </p:sp>
      <p:sp>
        <p:nvSpPr>
          <p:cNvPr id="8206"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A1FD30-2881-4550-851A-32E46116B4BE}" type="slidenum">
              <a:rPr lang="en-US" altLang="en-US">
                <a:solidFill>
                  <a:srgbClr val="045C75"/>
                </a:solidFill>
                <a:latin typeface="Calibri" pitchFamily="34" charset="0"/>
              </a:rPr>
              <a:pPr eaLnBrk="1" hangingPunct="1"/>
              <a:t>9</a:t>
            </a:fld>
            <a:endParaRPr lang="en-US" altLang="en-US">
              <a:solidFill>
                <a:srgbClr val="045C75"/>
              </a:solidFill>
              <a:latin typeface="Calibri" pitchFamily="34" charset="0"/>
            </a:endParaRPr>
          </a:p>
        </p:txBody>
      </p:sp>
      <p:sp>
        <p:nvSpPr>
          <p:cNvPr id="8208" name="TextBox 11"/>
          <p:cNvSpPr txBox="1">
            <a:spLocks noChangeArrowheads="1"/>
          </p:cNvSpPr>
          <p:nvPr/>
        </p:nvSpPr>
        <p:spPr bwMode="auto">
          <a:xfrm>
            <a:off x="1788332" y="409434"/>
            <a:ext cx="7355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dirty="0">
                <a:solidFill>
                  <a:schemeClr val="bg1"/>
                </a:solidFill>
              </a:rPr>
              <a:t>National correlation map between </a:t>
            </a:r>
            <a:r>
              <a:rPr lang="en-US" altLang="en-US" sz="1600" b="1" dirty="0" err="1">
                <a:solidFill>
                  <a:schemeClr val="bg1"/>
                </a:solidFill>
              </a:rPr>
              <a:t>AIRNow</a:t>
            </a:r>
            <a:r>
              <a:rPr lang="en-US" altLang="en-US" sz="1600" b="1" dirty="0">
                <a:solidFill>
                  <a:schemeClr val="bg1"/>
                </a:solidFill>
              </a:rPr>
              <a:t> measurement and MODIS AOD</a:t>
            </a:r>
          </a:p>
        </p:txBody>
      </p:sp>
      <p:sp>
        <p:nvSpPr>
          <p:cNvPr id="13" name="TextBox 12"/>
          <p:cNvSpPr txBox="1"/>
          <p:nvPr/>
        </p:nvSpPr>
        <p:spPr>
          <a:xfrm>
            <a:off x="152400" y="990600"/>
            <a:ext cx="4552400" cy="1477328"/>
          </a:xfrm>
          <a:prstGeom prst="rect">
            <a:avLst/>
          </a:prstGeom>
          <a:ln/>
        </p:spPr>
        <p:style>
          <a:lnRef idx="1">
            <a:schemeClr val="dk1"/>
          </a:lnRef>
          <a:fillRef idx="2">
            <a:schemeClr val="dk1"/>
          </a:fillRef>
          <a:effectRef idx="1">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000000"/>
                </a:solidFill>
                <a:latin typeface="Calibri" pitchFamily="34" charset="0"/>
              </a:rPr>
              <a:t>Typically good correlation between</a:t>
            </a:r>
          </a:p>
          <a:p>
            <a:pPr eaLnBrk="1" hangingPunct="1"/>
            <a:r>
              <a:rPr lang="en-US" altLang="en-US" sz="2400" dirty="0">
                <a:solidFill>
                  <a:srgbClr val="000000"/>
                </a:solidFill>
                <a:latin typeface="Calibri" pitchFamily="34" charset="0"/>
              </a:rPr>
              <a:t>surface PM</a:t>
            </a:r>
            <a:r>
              <a:rPr lang="en-US" altLang="en-US" sz="2400" baseline="-25000" dirty="0">
                <a:solidFill>
                  <a:srgbClr val="000000"/>
                </a:solidFill>
                <a:latin typeface="Calibri" pitchFamily="34" charset="0"/>
              </a:rPr>
              <a:t>2.5</a:t>
            </a:r>
            <a:r>
              <a:rPr lang="en-US" altLang="en-US" sz="2400" dirty="0">
                <a:solidFill>
                  <a:srgbClr val="000000"/>
                </a:solidFill>
                <a:latin typeface="Calibri" pitchFamily="34" charset="0"/>
              </a:rPr>
              <a:t> and AOD retrieved</a:t>
            </a:r>
          </a:p>
          <a:p>
            <a:pPr eaLnBrk="1" hangingPunct="1"/>
            <a:r>
              <a:rPr lang="en-US" altLang="en-US" sz="2400" dirty="0">
                <a:solidFill>
                  <a:srgbClr val="000000"/>
                </a:solidFill>
                <a:latin typeface="Calibri" pitchFamily="34" charset="0"/>
              </a:rPr>
              <a:t>by MODIS</a:t>
            </a:r>
          </a:p>
          <a:p>
            <a:pPr eaLnBrk="1" hangingPunct="1"/>
            <a:endParaRPr lang="en-US" altLang="en-US" dirty="0">
              <a:solidFill>
                <a:srgbClr val="000000"/>
              </a:solidFill>
              <a:latin typeface="Calibri" pitchFamily="34" charset="0"/>
            </a:endParaRPr>
          </a:p>
        </p:txBody>
      </p:sp>
      <p:sp>
        <p:nvSpPr>
          <p:cNvPr id="14" name="Right Arrow 13"/>
          <p:cNvSpPr/>
          <p:nvPr/>
        </p:nvSpPr>
        <p:spPr>
          <a:xfrm>
            <a:off x="4800600" y="1600200"/>
            <a:ext cx="381000" cy="228600"/>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FFFF"/>
              </a:solidFill>
              <a:latin typeface="Calibri" pitchFamily="34" charset="0"/>
            </a:endParaRPr>
          </a:p>
        </p:txBody>
      </p:sp>
      <p:sp>
        <p:nvSpPr>
          <p:cNvPr id="16" name="TextBox 2"/>
          <p:cNvSpPr txBox="1">
            <a:spLocks noChangeArrowheads="1"/>
          </p:cNvSpPr>
          <p:nvPr/>
        </p:nvSpPr>
        <p:spPr bwMode="auto">
          <a:xfrm>
            <a:off x="0" y="6556641"/>
            <a:ext cx="2560638" cy="246221"/>
          </a:xfrm>
          <a:prstGeom prst="rect">
            <a:avLst/>
          </a:prstGeom>
          <a:noFill/>
          <a:ln w="9525">
            <a:noFill/>
            <a:miter lim="800000"/>
            <a:headEnd/>
            <a:tailEnd/>
          </a:ln>
        </p:spPr>
        <p:txBody>
          <a:bodyPr wrap="square">
            <a:spAutoFit/>
          </a:bodyPr>
          <a:lstStyle/>
          <a:p>
            <a:r>
              <a:rPr lang="en-US" altLang="en-US" sz="1000" b="1" dirty="0" smtClean="0"/>
              <a:t>13</a:t>
            </a:r>
            <a:r>
              <a:rPr lang="en-US" altLang="en-US" sz="1000" b="1" baseline="30000" dirty="0" smtClean="0"/>
              <a:t>th</a:t>
            </a:r>
            <a:r>
              <a:rPr lang="en-US" altLang="en-US" sz="1000" b="1" dirty="0" smtClean="0"/>
              <a:t> CMAS Oct27-29, 2014, Chapel Hill </a:t>
            </a:r>
            <a:endParaRPr lang="en-US" altLang="en-US" sz="1000" b="1" dirty="0"/>
          </a:p>
        </p:txBody>
      </p:sp>
    </p:spTree>
    <p:extLst>
      <p:ext uri="{BB962C8B-B14F-4D97-AF65-F5344CB8AC3E}">
        <p14:creationId xmlns:p14="http://schemas.microsoft.com/office/powerpoint/2010/main" val="35215370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30F60DB9CC904E9DF81D3251443E87" ma:contentTypeVersion="0" ma:contentTypeDescription="Create a new document." ma:contentTypeScope="" ma:versionID="5586c428ca461811ad63a81156486591">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62A2BE5-7AF2-4768-92F4-6ADFB54B051F}">
  <ds:schemaRefs>
    <ds:schemaRef ds:uri="http://www.w3.org/XML/1998/namespace"/>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purl.org/dc/elements/1.1/"/>
    <ds:schemaRef ds:uri="http://purl.org/dc/dcmitype/"/>
  </ds:schemaRefs>
</ds:datastoreItem>
</file>

<file path=customXml/itemProps2.xml><?xml version="1.0" encoding="utf-8"?>
<ds:datastoreItem xmlns:ds="http://schemas.openxmlformats.org/officeDocument/2006/customXml" ds:itemID="{54C3DD95-1FBE-47DA-A162-C103849B71C5}">
  <ds:schemaRefs>
    <ds:schemaRef ds:uri="http://schemas.microsoft.com/sharepoint/v3/contenttype/forms"/>
  </ds:schemaRefs>
</ds:datastoreItem>
</file>

<file path=customXml/itemProps3.xml><?xml version="1.0" encoding="utf-8"?>
<ds:datastoreItem xmlns:ds="http://schemas.openxmlformats.org/officeDocument/2006/customXml" ds:itemID="{25AE4859-A0D0-431E-870E-F266A87A20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Flow</Template>
  <TotalTime>72020</TotalTime>
  <Words>2316</Words>
  <Application>Microsoft Office PowerPoint</Application>
  <PresentationFormat>On-screen Show (4:3)</PresentationFormat>
  <Paragraphs>406</Paragraphs>
  <Slides>20</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1_Flow</vt:lpstr>
      <vt:lpstr>Microsoft Excel Chart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MODIS (Moderate Resolution Imaging Spectroradiometer) AOD </vt:lpstr>
      <vt:lpstr>Optimal Interpolation (OI)</vt:lpstr>
      <vt:lpstr>PowerPoint Presentation</vt:lpstr>
      <vt:lpstr>Analysis field Verification: AIRNOW O3  &amp; PM 2.5 over CONUS</vt:lpstr>
      <vt:lpstr>Analysis field Verification: AIRNOW O3  &amp; PM 2.5 over NE</vt:lpstr>
      <vt:lpstr>PowerPoint Presentation</vt:lpstr>
      <vt:lpstr>Analysis field Verification: AIRNOW O3  &amp; PM 2.5 over BW SIP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mkerchne</dc:creator>
  <cp:lastModifiedBy>LEE</cp:lastModifiedBy>
  <cp:revision>618</cp:revision>
  <dcterms:created xsi:type="dcterms:W3CDTF">2011-02-25T16:26:15Z</dcterms:created>
  <dcterms:modified xsi:type="dcterms:W3CDTF">2014-10-29T11:44:12Z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0x010100EF30F60DB9CC904E9DF81D3251443E87</vt:lpwstr>
  </property>
</Properties>
</file>