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0" r:id="rId4"/>
    <p:sldId id="263" r:id="rId5"/>
    <p:sldId id="279" r:id="rId6"/>
    <p:sldId id="280" r:id="rId7"/>
    <p:sldId id="285" r:id="rId8"/>
    <p:sldId id="286" r:id="rId9"/>
    <p:sldId id="301" r:id="rId10"/>
    <p:sldId id="308" r:id="rId11"/>
    <p:sldId id="309" r:id="rId12"/>
    <p:sldId id="310" r:id="rId13"/>
    <p:sldId id="311" r:id="rId14"/>
    <p:sldId id="322" r:id="rId15"/>
    <p:sldId id="313" r:id="rId16"/>
    <p:sldId id="314" r:id="rId17"/>
    <p:sldId id="299" r:id="rId18"/>
    <p:sldId id="291" r:id="rId19"/>
    <p:sldId id="317" r:id="rId20"/>
    <p:sldId id="319" r:id="rId21"/>
    <p:sldId id="292" r:id="rId22"/>
    <p:sldId id="316" r:id="rId23"/>
    <p:sldId id="320" r:id="rId24"/>
    <p:sldId id="321" r:id="rId25"/>
    <p:sldId id="302" r:id="rId26"/>
    <p:sldId id="30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ubrow, Alexis" initials="ZA" lastIdx="1" clrIdx="0">
    <p:extLst>
      <p:ext uri="{19B8F6BF-5375-455C-9EA6-DF929625EA0E}">
        <p15:presenceInfo xmlns:p15="http://schemas.microsoft.com/office/powerpoint/2012/main" userId="S-1-5-21-1339303556-449845944-1601390327-258611" providerId="AD"/>
      </p:ext>
    </p:extLst>
  </p:cmAuthor>
  <p:cmAuthor id="2" name="Darrell Sonntag" initials="ds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53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78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69061-71D6-4075-A2A9-0EA506F356E2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9A063-EF9A-42FB-8069-1D52A818D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1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9A063-EF9A-42FB-8069-1D52A818D29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79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9A063-EF9A-42FB-8069-1D52A818D29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907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9A063-EF9A-42FB-8069-1D52A818D29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68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9A063-EF9A-42FB-8069-1D52A818D29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03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9A063-EF9A-42FB-8069-1D52A818D29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60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</a:t>
            </a:r>
            <a:r>
              <a:rPr lang="en-US" baseline="0" dirty="0" smtClean="0">
                <a:solidFill>
                  <a:srgbClr val="FF0000"/>
                </a:solidFill>
              </a:rPr>
              <a:t> for Alexis: These are just some of the major updates. We had many more updates, which make it difficult to attribute changes to which update.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E3E0-5370-4B23-8A5A-5B1518CAF2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75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MOVES produces 55 toxics, EC, sulfate makes 57 unique</a:t>
            </a:r>
            <a:r>
              <a:rPr lang="en-US" baseline="0" dirty="0" smtClean="0"/>
              <a:t> species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i.e. account for mix of pre- and post-2007 diesel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lvl="2"/>
            <a:r>
              <a:rPr lang="en-US" dirty="0" smtClean="0"/>
              <a:t>No model year distinction, fuel distinction, emission process distinction in SCC</a:t>
            </a:r>
          </a:p>
          <a:p>
            <a:pPr lvl="2"/>
            <a:r>
              <a:rPr lang="en-US" dirty="0" smtClean="0"/>
              <a:t>Custom weighted speciation profiles need to be applied for each calendar year 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0C66EC-30D1-44BC-97F9-3B4D23EC011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14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9A063-EF9A-42FB-8069-1D52A818D29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3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9A063-EF9A-42FB-8069-1D52A818D29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31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9A063-EF9A-42FB-8069-1D52A818D29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28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9A063-EF9A-42FB-8069-1D52A818D29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3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9A063-EF9A-42FB-8069-1D52A818D29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71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9A063-EF9A-42FB-8069-1D52A818D29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47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gradFill flip="none" rotWithShape="1">
            <a:gsLst>
              <a:gs pos="8000">
                <a:srgbClr val="95B3D7"/>
              </a:gs>
              <a:gs pos="60000">
                <a:srgbClr val="FFFFFF"/>
              </a:gs>
            </a:gsLst>
            <a:lin ang="33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8300" y="2525043"/>
            <a:ext cx="7893076" cy="1475438"/>
          </a:xfrm>
        </p:spPr>
        <p:txBody>
          <a:bodyPr anchor="b" anchorCtr="0"/>
          <a:lstStyle>
            <a:lvl1pPr algn="l"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863" y="4069131"/>
            <a:ext cx="6400800" cy="1261524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6707-69BB-4749-ADAE-34E5AAA2A9E2}" type="datetime1">
              <a:rPr lang="en-US" smtClean="0"/>
              <a:pPr/>
              <a:t>10/28/2014</a:t>
            </a:fld>
            <a:endParaRPr lang="en-US"/>
          </a:p>
        </p:txBody>
      </p:sp>
      <p:pic>
        <p:nvPicPr>
          <p:cNvPr id="5" name="Picture 4" descr="MOVES logo 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58" y="644291"/>
            <a:ext cx="4472286" cy="1221550"/>
          </a:xfrm>
          <a:prstGeom prst="rect">
            <a:avLst/>
          </a:prstGeom>
        </p:spPr>
      </p:pic>
      <p:pic>
        <p:nvPicPr>
          <p:cNvPr id="8" name="Picture 7" descr="EPA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558" y="5560786"/>
            <a:ext cx="1157947" cy="115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42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4F4C-6195-45C3-8DF7-DFC2B03F39A9}" type="datetime1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6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gradFill flip="none" rotWithShape="1">
            <a:gsLst>
              <a:gs pos="8000">
                <a:srgbClr val="95B3D7"/>
              </a:gs>
              <a:gs pos="60000">
                <a:srgbClr val="FFFFFF"/>
              </a:gs>
            </a:gsLst>
            <a:lin ang="33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9995" y="168533"/>
            <a:ext cx="730401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BDEE-7172-4701-979D-B5B3E988F6B8}" type="datetime1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EPA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558" y="5560786"/>
            <a:ext cx="1157947" cy="115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01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31E3-8BEE-4FEF-B566-ACC0DE39725E}" type="datetime1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7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049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049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7986-419D-44B4-BA69-25DA577BED79}" type="datetime1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0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98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85585"/>
            <a:ext cx="4040188" cy="44195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2598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85586"/>
            <a:ext cx="4041775" cy="44195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9DBF-ED05-4F6B-8195-C37677594194}" type="datetime1">
              <a:rPr lang="en-US" smtClean="0"/>
              <a:pPr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B1BE-9F70-44F9-8606-40A027C84BC0}" type="datetime1">
              <a:rPr lang="en-US" smtClean="0"/>
              <a:pPr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7779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37779"/>
            <a:ext cx="5111750" cy="49673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45417"/>
            <a:ext cx="3008313" cy="37597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013A-594A-422C-AE78-2AA58F964C3A}" type="datetime1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9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3885" y="1565206"/>
            <a:ext cx="757254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3884" y="5853475"/>
            <a:ext cx="6925281" cy="4663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EF53-13A1-4043-A745-D35D3F9B4C38}" type="datetime1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168533"/>
            <a:ext cx="82295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lnSpc>
                <a:spcPct val="80000"/>
              </a:lnSpc>
              <a:spcBef>
                <a:spcPts val="0"/>
              </a:spcBef>
              <a:buNone/>
              <a:defRPr sz="4400" b="1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2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361538"/>
            <a:ext cx="9144000" cy="5496462"/>
          </a:xfrm>
          <a:prstGeom prst="rect">
            <a:avLst/>
          </a:prstGeom>
          <a:gradFill flip="none" rotWithShape="1">
            <a:gsLst>
              <a:gs pos="8000">
                <a:srgbClr val="95B3D7"/>
              </a:gs>
              <a:gs pos="70000">
                <a:srgbClr val="FFFFFF"/>
              </a:gs>
            </a:gsLst>
            <a:lin ang="33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0" name="Picture 9" descr="EPA_logo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558" y="5560786"/>
            <a:ext cx="1157947" cy="115206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7570" y="168533"/>
            <a:ext cx="75488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0114"/>
            <a:ext cx="8229600" cy="49450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10" y="6505165"/>
            <a:ext cx="8562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182D9-A820-45A5-8F8E-C4DB0D7E656E}" type="datetime1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1377" y="6505165"/>
            <a:ext cx="67109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6429" y="6505165"/>
            <a:ext cx="7888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89DC8-B33C-7145-9125-54BE67D29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4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lnSpc>
          <a:spcPct val="80000"/>
        </a:lnSpc>
        <a:spcBef>
          <a:spcPts val="0"/>
        </a:spcBef>
        <a:buNone/>
        <a:defRPr sz="4400" b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85000"/>
        </a:lnSpc>
        <a:spcBef>
          <a:spcPts val="1200"/>
        </a:spcBef>
        <a:buFont typeface="Arial"/>
        <a:buChar char="•"/>
        <a:defRPr sz="3200" kern="1200">
          <a:solidFill>
            <a:srgbClr val="00009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85000"/>
        </a:lnSpc>
        <a:spcBef>
          <a:spcPts val="1200"/>
        </a:spcBef>
        <a:buFont typeface="Arial"/>
        <a:buChar char="–"/>
        <a:defRPr sz="2800" kern="1200">
          <a:solidFill>
            <a:srgbClr val="00009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85000"/>
        </a:lnSpc>
        <a:spcBef>
          <a:spcPts val="1200"/>
        </a:spcBef>
        <a:buFont typeface="Arial"/>
        <a:buChar char="•"/>
        <a:defRPr sz="2400" kern="1200">
          <a:solidFill>
            <a:srgbClr val="00009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85000"/>
        </a:lnSpc>
        <a:spcBef>
          <a:spcPts val="1200"/>
        </a:spcBef>
        <a:buFont typeface="Arial"/>
        <a:buChar char="–"/>
        <a:defRPr sz="2000" kern="1200">
          <a:solidFill>
            <a:srgbClr val="00009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85000"/>
        </a:lnSpc>
        <a:spcBef>
          <a:spcPts val="1200"/>
        </a:spcBef>
        <a:buFont typeface="Arial"/>
        <a:buChar char="»"/>
        <a:defRPr sz="2000" kern="1200">
          <a:solidFill>
            <a:srgbClr val="00009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Impact of MOVES2014 on Emission Inventories from </a:t>
            </a:r>
            <a:br>
              <a:rPr lang="en-US" dirty="0" smtClean="0"/>
            </a:br>
            <a:r>
              <a:rPr lang="en-US" dirty="0" smtClean="0"/>
              <a:t>On-road Mobile Sources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Alexis Zubrow, Darrell Sonntag, Harvey Michaels, David Brzezinski, Alison Eyth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24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0114"/>
            <a:ext cx="7889230" cy="4695543"/>
          </a:xfrm>
        </p:spPr>
        <p:txBody>
          <a:bodyPr wrap="square">
            <a:normAutofit fontScale="85000" lnSpcReduction="20000"/>
          </a:bodyPr>
          <a:lstStyle/>
          <a:p>
            <a:r>
              <a:rPr lang="en-US" dirty="0" smtClean="0"/>
              <a:t>Inputs revised for 2011 NEIv2 (draft):</a:t>
            </a:r>
          </a:p>
          <a:p>
            <a:pPr lvl="1"/>
            <a:r>
              <a:rPr lang="en-US" dirty="0" smtClean="0"/>
              <a:t>Age </a:t>
            </a:r>
            <a:r>
              <a:rPr lang="en-US" dirty="0" smtClean="0"/>
              <a:t>distribution </a:t>
            </a:r>
          </a:p>
          <a:p>
            <a:pPr lvl="2"/>
            <a:r>
              <a:rPr lang="en-US" dirty="0" smtClean="0"/>
              <a:t>New </a:t>
            </a:r>
            <a:r>
              <a:rPr lang="en-US" u="sng" dirty="0" smtClean="0"/>
              <a:t>default</a:t>
            </a:r>
            <a:r>
              <a:rPr lang="en-US" dirty="0" smtClean="0"/>
              <a:t> county specific age distribution for </a:t>
            </a:r>
            <a:r>
              <a:rPr lang="en-US" dirty="0" smtClean="0"/>
              <a:t>light duty vehicles (LDV), from CRC A-88</a:t>
            </a:r>
            <a:endParaRPr lang="en-US" dirty="0" smtClean="0"/>
          </a:p>
          <a:p>
            <a:pPr lvl="1"/>
            <a:r>
              <a:rPr lang="en-US" dirty="0" smtClean="0"/>
              <a:t>Regional long-haul </a:t>
            </a:r>
            <a:r>
              <a:rPr lang="en-US" dirty="0" smtClean="0"/>
              <a:t>splits</a:t>
            </a:r>
          </a:p>
          <a:p>
            <a:pPr lvl="2"/>
            <a:r>
              <a:rPr lang="en-US" dirty="0" smtClean="0"/>
              <a:t>Changes split between short vs long-haul for the single unit (52, 53) and combination (61, 62) </a:t>
            </a:r>
            <a:r>
              <a:rPr lang="en-US" dirty="0" smtClean="0"/>
              <a:t>trucks, from CRC A-88</a:t>
            </a:r>
            <a:endParaRPr lang="en-US" dirty="0" smtClean="0"/>
          </a:p>
          <a:p>
            <a:pPr lvl="2"/>
            <a:r>
              <a:rPr lang="en-US" dirty="0" smtClean="0"/>
              <a:t>Impacts </a:t>
            </a:r>
            <a:r>
              <a:rPr lang="en-US" dirty="0" err="1" smtClean="0"/>
              <a:t>hotelling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Regional fuels</a:t>
            </a:r>
          </a:p>
          <a:p>
            <a:pPr lvl="1"/>
            <a:r>
              <a:rPr lang="en-US" dirty="0" smtClean="0"/>
              <a:t>Representative counties</a:t>
            </a:r>
          </a:p>
          <a:p>
            <a:pPr lvl="2"/>
            <a:r>
              <a:rPr lang="en-US" dirty="0" smtClean="0"/>
              <a:t>Previously 163 representative counties, now 284 within CONUS domain</a:t>
            </a:r>
          </a:p>
          <a:p>
            <a:pPr lvl="2"/>
            <a:r>
              <a:rPr lang="en-US" dirty="0" smtClean="0"/>
              <a:t>Revised age bins and added ramp fraction</a:t>
            </a:r>
          </a:p>
          <a:p>
            <a:pPr lvl="2"/>
            <a:r>
              <a:rPr lang="en-US" dirty="0" smtClean="0"/>
              <a:t>Includes state comments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5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Inputs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0114"/>
            <a:ext cx="7889230" cy="5090068"/>
          </a:xfrm>
        </p:spPr>
        <p:txBody>
          <a:bodyPr wrap="square">
            <a:normAutofit fontScale="85000" lnSpcReduction="20000"/>
          </a:bodyPr>
          <a:lstStyle/>
          <a:p>
            <a:r>
              <a:rPr lang="en-US" dirty="0" smtClean="0"/>
              <a:t>Input changes (</a:t>
            </a:r>
            <a:r>
              <a:rPr lang="en-US" dirty="0" err="1" smtClean="0"/>
              <a:t>cont</a:t>
            </a:r>
            <a:r>
              <a:rPr lang="en-US" dirty="0" smtClean="0"/>
              <a:t>) :</a:t>
            </a:r>
          </a:p>
          <a:p>
            <a:pPr lvl="1"/>
            <a:r>
              <a:rPr lang="en-US" dirty="0" err="1" smtClean="0"/>
              <a:t>Hotelling</a:t>
            </a:r>
            <a:endParaRPr lang="en-US" dirty="0" smtClean="0"/>
          </a:p>
          <a:p>
            <a:pPr lvl="2"/>
            <a:r>
              <a:rPr lang="en-US" dirty="0" smtClean="0"/>
              <a:t>Includes extended idle and auxiliary power units (APU)</a:t>
            </a:r>
          </a:p>
          <a:p>
            <a:pPr lvl="2"/>
            <a:r>
              <a:rPr lang="en-US" dirty="0" smtClean="0"/>
              <a:t>Distributed based on urban + rural restricted combination long-haul VMT (62)</a:t>
            </a:r>
          </a:p>
          <a:p>
            <a:pPr lvl="2"/>
            <a:r>
              <a:rPr lang="en-US" dirty="0" smtClean="0"/>
              <a:t>New type of run: rate-per-hour (RPH) that takes </a:t>
            </a:r>
            <a:r>
              <a:rPr lang="en-US" dirty="0" err="1" smtClean="0"/>
              <a:t>hotelling</a:t>
            </a:r>
            <a:r>
              <a:rPr lang="en-US" dirty="0" smtClean="0"/>
              <a:t> hours directly</a:t>
            </a:r>
          </a:p>
          <a:p>
            <a:pPr lvl="2"/>
            <a:r>
              <a:rPr lang="en-US" dirty="0" smtClean="0"/>
              <a:t>Limited number of states supplied </a:t>
            </a:r>
            <a:r>
              <a:rPr lang="en-US" dirty="0" err="1" smtClean="0"/>
              <a:t>hotelling</a:t>
            </a:r>
            <a:r>
              <a:rPr lang="en-US" dirty="0" smtClean="0"/>
              <a:t> hours</a:t>
            </a:r>
          </a:p>
          <a:p>
            <a:pPr lvl="1"/>
            <a:r>
              <a:rPr lang="en-US" dirty="0" smtClean="0"/>
              <a:t>Revised CDBs</a:t>
            </a:r>
          </a:p>
          <a:p>
            <a:pPr lvl="2"/>
            <a:r>
              <a:rPr lang="en-US" dirty="0" smtClean="0"/>
              <a:t>Some states supplied updated CDBs for 2011 NEIv2.</a:t>
            </a:r>
          </a:p>
          <a:p>
            <a:pPr lvl="1"/>
            <a:r>
              <a:rPr lang="en-US" dirty="0" err="1" smtClean="0"/>
              <a:t>Temporalization</a:t>
            </a:r>
            <a:endParaRPr lang="en-US" dirty="0" smtClean="0"/>
          </a:p>
          <a:p>
            <a:pPr lvl="2"/>
            <a:r>
              <a:rPr lang="en-US" dirty="0" smtClean="0"/>
              <a:t>Incorporated monitoring data VTRIS with state submitted MOVES CDB data</a:t>
            </a:r>
          </a:p>
          <a:p>
            <a:pPr lvl="1"/>
            <a:r>
              <a:rPr lang="en-US" dirty="0" smtClean="0"/>
              <a:t>Spatial surrogates</a:t>
            </a:r>
          </a:p>
          <a:p>
            <a:pPr lvl="1"/>
            <a:r>
              <a:rPr lang="en-US" dirty="0" smtClean="0"/>
              <a:t>Meteorology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State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65549" y="5752251"/>
            <a:ext cx="5612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PM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 increasing across all states: change in brake and tire wear EF</a:t>
            </a:r>
            <a:endParaRPr lang="en-US" sz="2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7223" y="2202228"/>
            <a:ext cx="4355360" cy="26178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2019" y="2202228"/>
            <a:ext cx="4355360" cy="261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52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State: Broad </a:t>
            </a:r>
            <a:r>
              <a:rPr lang="en-US" dirty="0"/>
              <a:t>V</a:t>
            </a:r>
            <a:r>
              <a:rPr lang="en-US" dirty="0" smtClean="0"/>
              <a:t>ehicle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91378" y="5580149"/>
            <a:ext cx="6710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Shift in Iowa VMT from passenger -&gt; trucks (primarily LDT) based on improved </a:t>
            </a:r>
            <a:r>
              <a:rPr lang="en-US" sz="2000" dirty="0" smtClean="0"/>
              <a:t>population inputs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Increase in Iowa diesel “All trucks and buses” emissions primarily from changes in </a:t>
            </a:r>
            <a:r>
              <a:rPr lang="en-US" sz="2000" dirty="0" err="1" smtClean="0"/>
              <a:t>hotelling</a:t>
            </a:r>
            <a:r>
              <a:rPr lang="en-US" sz="2000" dirty="0" smtClean="0"/>
              <a:t> (EXT and APU)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3" y="1472009"/>
            <a:ext cx="4433396" cy="35939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4116" y="1472009"/>
            <a:ext cx="4126130" cy="37175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56784" y="5130082"/>
            <a:ext cx="733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NOx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93311" y="5125209"/>
            <a:ext cx="788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VMT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7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0114"/>
            <a:ext cx="7889230" cy="4695543"/>
          </a:xfrm>
        </p:spPr>
        <p:txBody>
          <a:bodyPr wrap="square"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With equivalent inputs, MOVES2014 estimates lower emissions </a:t>
            </a:r>
            <a:r>
              <a:rPr lang="en-US" dirty="0" smtClean="0">
                <a:solidFill>
                  <a:schemeClr val="tx2"/>
                </a:solidFill>
              </a:rPr>
              <a:t>in urban </a:t>
            </a:r>
            <a:r>
              <a:rPr lang="en-US" dirty="0" smtClean="0">
                <a:solidFill>
                  <a:schemeClr val="tx2"/>
                </a:solidFill>
              </a:rPr>
              <a:t>areas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Larger reductions typically observed for future years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Due to projected impact of EPA regulations</a:t>
            </a:r>
          </a:p>
          <a:p>
            <a:r>
              <a:rPr lang="en-US" dirty="0"/>
              <a:t>Revised inputs can create greater changes in the emissions than </a:t>
            </a:r>
            <a:r>
              <a:rPr lang="en-US" dirty="0" smtClean="0"/>
              <a:t>changes to MOVES alone</a:t>
            </a:r>
            <a:endParaRPr lang="en-US" dirty="0"/>
          </a:p>
          <a:p>
            <a:pPr lvl="1"/>
            <a:r>
              <a:rPr lang="en-US" dirty="0"/>
              <a:t>Shifts in vehicle distribution can have subtle impacts</a:t>
            </a:r>
          </a:p>
          <a:p>
            <a:pPr lvl="1"/>
            <a:r>
              <a:rPr lang="en-US" dirty="0"/>
              <a:t>Setting up “equivalent” inputs is difficult for SMOKE-MOVES</a:t>
            </a:r>
          </a:p>
          <a:p>
            <a:pPr lvl="2"/>
            <a:r>
              <a:rPr lang="en-US" dirty="0"/>
              <a:t>New source classification codes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5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0114"/>
            <a:ext cx="7889230" cy="4695543"/>
          </a:xfrm>
        </p:spPr>
        <p:txBody>
          <a:bodyPr wrap="square">
            <a:normAutofit/>
          </a:bodyPr>
          <a:lstStyle/>
          <a:p>
            <a:r>
              <a:rPr lang="en-US" dirty="0" smtClean="0"/>
              <a:t>Compare </a:t>
            </a:r>
            <a:r>
              <a:rPr lang="en-US" dirty="0"/>
              <a:t>results </a:t>
            </a:r>
            <a:r>
              <a:rPr lang="en-US" dirty="0" smtClean="0"/>
              <a:t>across more scenarios</a:t>
            </a:r>
            <a:endParaRPr lang="en-US" dirty="0"/>
          </a:p>
          <a:p>
            <a:r>
              <a:rPr lang="en-US" dirty="0" smtClean="0"/>
              <a:t>Run AQ </a:t>
            </a:r>
            <a:r>
              <a:rPr lang="en-US" dirty="0" smtClean="0"/>
              <a:t>sensitivities</a:t>
            </a:r>
          </a:p>
          <a:p>
            <a:r>
              <a:rPr lang="en-US" dirty="0" smtClean="0"/>
              <a:t>Compare SMOKE-MOVES for a change in MOVES alone with “consistent” inputs</a:t>
            </a:r>
            <a:endParaRPr lang="en-US" dirty="0" smtClean="0"/>
          </a:p>
          <a:p>
            <a:r>
              <a:rPr lang="en-US" dirty="0" smtClean="0"/>
              <a:t>Evaluate future year impacts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1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0114"/>
            <a:ext cx="7889230" cy="4695543"/>
          </a:xfrm>
        </p:spPr>
        <p:txBody>
          <a:bodyPr wrap="square">
            <a:normAutofit/>
          </a:bodyPr>
          <a:lstStyle/>
          <a:p>
            <a:r>
              <a:rPr lang="en-US" dirty="0" smtClean="0"/>
              <a:t>EPA: Laurel Driver, Rich Cook, </a:t>
            </a:r>
            <a:r>
              <a:rPr lang="en-US" dirty="0" smtClean="0"/>
              <a:t>Chris Dresser, David Choi, Ted </a:t>
            </a:r>
            <a:r>
              <a:rPr lang="en-US" dirty="0" smtClean="0"/>
              <a:t>Maciag (SEE)</a:t>
            </a:r>
          </a:p>
          <a:p>
            <a:r>
              <a:rPr lang="en-US" dirty="0" smtClean="0"/>
              <a:t>ERG: Allison </a:t>
            </a:r>
            <a:r>
              <a:rPr lang="en-US" dirty="0" err="1" smtClean="0"/>
              <a:t>DenBlyker</a:t>
            </a:r>
            <a:r>
              <a:rPr lang="en-US" dirty="0" smtClean="0"/>
              <a:t>, John Koupal, Scott Fincher</a:t>
            </a:r>
          </a:p>
          <a:p>
            <a:r>
              <a:rPr lang="en-US" dirty="0" smtClean="0"/>
              <a:t>CSC: Chris Allen, James Beidler</a:t>
            </a:r>
          </a:p>
          <a:p>
            <a:r>
              <a:rPr lang="en-US" dirty="0" smtClean="0"/>
              <a:t>UNC: BH </a:t>
            </a:r>
            <a:r>
              <a:rPr lang="en-US" dirty="0" err="1" smtClean="0"/>
              <a:t>Baek</a:t>
            </a:r>
            <a:r>
              <a:rPr lang="en-US" dirty="0" smtClean="0"/>
              <a:t>, Catherine </a:t>
            </a:r>
            <a:r>
              <a:rPr lang="en-US" dirty="0" err="1" smtClean="0"/>
              <a:t>Seppanen</a:t>
            </a:r>
            <a:endParaRPr lang="en-US" dirty="0" smtClean="0"/>
          </a:p>
          <a:p>
            <a:r>
              <a:rPr lang="en-US" dirty="0" smtClean="0"/>
              <a:t>MOVES MJO Workgroup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0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3-City Slides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3-city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Consistent Input Data between MOVES2010b and MOVES2014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State-supplied data for the National Emission Inventory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Base year (2011) Vehicle Miles Traveled and vehicle population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Vehicle Age distribution (2011)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Average speed distribution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Road type distribution (e.g. urban vs. rural)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Temporal VMT distribution (vehicle travel by hour of day, day of week, month of year)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Inspection/Maintenance Program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Common Projections to 2030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National VMT growth rates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National vehicle population growth rates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Modeled future changes to age distributions (based on 2011 state supplied age distributions)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MOVES default Data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Meteorology data (same between runs)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Fuel Formulation and Fuel Supply data from MOVES2014 (did not specify E85 fuel usage in 2010b)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Differences between runs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Emission rates, fuel effects, temperature effects,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“Internal default vehicle classifications in MOVES”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Fuel Split (e.g. diesel, gasoline, CNG E85) by vehicle model year and vehicle type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Mileage accumulation rates by vehicle classes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Vehicle weights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Default extended idle activity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0531" y="250825"/>
            <a:ext cx="6126163" cy="612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MOVES2014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0114"/>
            <a:ext cx="7889230" cy="4695543"/>
          </a:xfrm>
        </p:spPr>
        <p:txBody>
          <a:bodyPr wrap="square">
            <a:normAutofit fontScale="70000" lnSpcReduction="20000"/>
          </a:bodyPr>
          <a:lstStyle/>
          <a:p>
            <a:r>
              <a:rPr lang="en-US" dirty="0" smtClean="0"/>
              <a:t>EPA’s mobile emission model</a:t>
            </a:r>
          </a:p>
          <a:p>
            <a:pPr lvl="1"/>
            <a:r>
              <a:rPr lang="en-US" dirty="0" smtClean="0"/>
              <a:t>Used for State Implementation Plan and Transportation Conformity Analysis</a:t>
            </a:r>
          </a:p>
          <a:p>
            <a:r>
              <a:rPr lang="en-US" dirty="0" smtClean="0"/>
              <a:t>Replaces the MOVES2010 series </a:t>
            </a:r>
          </a:p>
          <a:p>
            <a:r>
              <a:rPr lang="en-US" dirty="0" smtClean="0"/>
              <a:t>Estimates emissions and energy use from all on-road sources at the national, county, and project scales</a:t>
            </a:r>
          </a:p>
          <a:p>
            <a:r>
              <a:rPr lang="en-US" dirty="0" smtClean="0"/>
              <a:t>Contains the impacts of recent regulations:</a:t>
            </a:r>
          </a:p>
          <a:p>
            <a:pPr lvl="1"/>
            <a:r>
              <a:rPr lang="en-US" dirty="0" smtClean="0"/>
              <a:t>Light-duty and Heavy-duty Greenhouse Gas and Fuel Economy Standards</a:t>
            </a:r>
          </a:p>
          <a:p>
            <a:pPr lvl="1"/>
            <a:r>
              <a:rPr lang="en-US" dirty="0" smtClean="0"/>
              <a:t>Tier 3 Vehicle Emissions and Fuel Standards Program </a:t>
            </a:r>
          </a:p>
          <a:p>
            <a:pPr lvl="2"/>
            <a:r>
              <a:rPr lang="en-US" dirty="0" smtClean="0"/>
              <a:t>(emission standards and sulfur content in gasoline)</a:t>
            </a:r>
          </a:p>
          <a:p>
            <a:r>
              <a:rPr lang="en-US" dirty="0" smtClean="0"/>
              <a:t>Contains new emissions and activity data for on-road vehicles</a:t>
            </a:r>
          </a:p>
          <a:p>
            <a:r>
              <a:rPr lang="en-US" dirty="0" smtClean="0"/>
              <a:t>Adds nonroad emission capabilities through the incorporation of NONROAD2008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2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0531" y="250825"/>
            <a:ext cx="6126163" cy="612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923544" y="250498"/>
            <a:ext cx="7699877" cy="61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4239" y="250825"/>
            <a:ext cx="7698747" cy="612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0531" y="250825"/>
            <a:ext cx="6126163" cy="612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0531" y="250825"/>
            <a:ext cx="6126163" cy="612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in 3 </a:t>
            </a:r>
            <a:r>
              <a:rPr lang="en-US" dirty="0"/>
              <a:t>S</a:t>
            </a:r>
            <a:r>
              <a:rPr lang="en-US" dirty="0" smtClean="0"/>
              <a:t>tate </a:t>
            </a:r>
            <a:r>
              <a:rPr lang="en-US" dirty="0"/>
              <a:t>I</a:t>
            </a:r>
            <a:r>
              <a:rPr lang="en-US" dirty="0" smtClean="0"/>
              <a:t>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0114"/>
            <a:ext cx="7889230" cy="4945051"/>
          </a:xfrm>
        </p:spPr>
        <p:txBody>
          <a:bodyPr wrap="square">
            <a:normAutofit fontScale="85000" lnSpcReduction="20000"/>
          </a:bodyPr>
          <a:lstStyle/>
          <a:p>
            <a:r>
              <a:rPr lang="en-US" dirty="0" smtClean="0"/>
              <a:t>Extended idle</a:t>
            </a:r>
          </a:p>
          <a:p>
            <a:pPr lvl="1"/>
            <a:r>
              <a:rPr lang="en-US" dirty="0" smtClean="0"/>
              <a:t>MOVES2010b used vehicle population (VPOP) of heavy-duty diesel vehicles (SCC7 2230074) to calculate extended idle emissions</a:t>
            </a:r>
          </a:p>
          <a:p>
            <a:pPr lvl="1"/>
            <a:r>
              <a:rPr lang="en-US" dirty="0" smtClean="0"/>
              <a:t>MOVES2014 uses </a:t>
            </a:r>
            <a:r>
              <a:rPr lang="en-US" dirty="0" err="1" smtClean="0"/>
              <a:t>hotelling</a:t>
            </a:r>
            <a:r>
              <a:rPr lang="en-US" dirty="0" smtClean="0"/>
              <a:t> hours directly to calculate extended idle emissions</a:t>
            </a:r>
          </a:p>
          <a:p>
            <a:r>
              <a:rPr lang="en-US" dirty="0" smtClean="0"/>
              <a:t>SCCs</a:t>
            </a:r>
          </a:p>
          <a:p>
            <a:pPr lvl="1"/>
            <a:r>
              <a:rPr lang="en-US" dirty="0" smtClean="0"/>
              <a:t>MOVES2010b uses MOBILE6 based SCCs</a:t>
            </a:r>
          </a:p>
          <a:p>
            <a:pPr lvl="1"/>
            <a:r>
              <a:rPr lang="en-US" dirty="0" smtClean="0"/>
              <a:t>MOVES2014 uses codes more inline with MOVES IDs. No 1-1 mapping between 2 types of SCCs.  To compare:</a:t>
            </a:r>
          </a:p>
          <a:p>
            <a:pPr lvl="2"/>
            <a:r>
              <a:rPr lang="en-US" dirty="0" smtClean="0"/>
              <a:t>Map fuels to all non-diesel or diesel</a:t>
            </a:r>
          </a:p>
          <a:p>
            <a:pPr lvl="2"/>
            <a:r>
              <a:rPr lang="en-US" dirty="0" smtClean="0"/>
              <a:t>Map source types to: motorcycles, passenger cars, all trucks and buses.</a:t>
            </a:r>
          </a:p>
          <a:p>
            <a:pPr lvl="2"/>
            <a:r>
              <a:rPr lang="en-US" dirty="0" smtClean="0"/>
              <a:t>Within “all trucks and buses”, MOVES2014 has a different composition of the fleet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0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in 3 State </a:t>
            </a:r>
            <a:r>
              <a:rPr lang="en-US" dirty="0"/>
              <a:t>I</a:t>
            </a:r>
            <a:r>
              <a:rPr lang="en-US" dirty="0" smtClean="0"/>
              <a:t>nputs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0114"/>
            <a:ext cx="7889230" cy="4695543"/>
          </a:xfrm>
        </p:spPr>
        <p:txBody>
          <a:bodyPr wrap="square">
            <a:normAutofit/>
          </a:bodyPr>
          <a:lstStyle/>
          <a:p>
            <a:r>
              <a:rPr lang="en-US" dirty="0" smtClean="0"/>
              <a:t>Activity data</a:t>
            </a:r>
          </a:p>
          <a:p>
            <a:pPr lvl="1"/>
            <a:r>
              <a:rPr lang="en-US" dirty="0" smtClean="0"/>
              <a:t>No clean mapping between SCCs -&gt; difficult to match VMT and VPOP exactly between two runs</a:t>
            </a:r>
          </a:p>
          <a:p>
            <a:pPr lvl="1"/>
            <a:r>
              <a:rPr lang="en-US" dirty="0" smtClean="0"/>
              <a:t>Equivalent at the aggregate level (e.g. All trucks and buses)</a:t>
            </a:r>
          </a:p>
          <a:p>
            <a:pPr lvl="1"/>
            <a:r>
              <a:rPr lang="en-US" dirty="0" smtClean="0"/>
              <a:t>Distribution within fuels and within source type may be different in the two runs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5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New Emission Test Programs &amp; Data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41648" cy="4861560"/>
          </a:xfrm>
        </p:spPr>
        <p:txBody>
          <a:bodyPr>
            <a:normAutofit fontScale="55000" lnSpcReduction="20000"/>
          </a:bodyPr>
          <a:lstStyle/>
          <a:p>
            <a:r>
              <a:rPr lang="en-US" sz="3400" dirty="0" smtClean="0"/>
              <a:t>Fuel Effects</a:t>
            </a:r>
          </a:p>
          <a:p>
            <a:pPr lvl="1"/>
            <a:r>
              <a:rPr lang="en-US" sz="2600" dirty="0" smtClean="0"/>
              <a:t>EPAct study on Gasoline fuel effects (funded by DOE, CRC and EPA)</a:t>
            </a:r>
          </a:p>
          <a:p>
            <a:pPr lvl="1"/>
            <a:r>
              <a:rPr lang="en-US" sz="2600" dirty="0" smtClean="0"/>
              <a:t>Effects of E85 on emissions </a:t>
            </a:r>
            <a:r>
              <a:rPr lang="en-US" sz="2600" strike="sngStrike" dirty="0" smtClean="0"/>
              <a:t> </a:t>
            </a:r>
          </a:p>
          <a:p>
            <a:pPr lvl="1"/>
            <a:r>
              <a:rPr lang="en-US" sz="2600" dirty="0" smtClean="0"/>
              <a:t>EPA In-Use Sulfur Test Program</a:t>
            </a:r>
          </a:p>
          <a:p>
            <a:pPr lvl="1"/>
            <a:r>
              <a:rPr lang="en-US" sz="2600" dirty="0" smtClean="0"/>
              <a:t>Updated renewable fuel usage and future fuel supply</a:t>
            </a:r>
          </a:p>
          <a:p>
            <a:r>
              <a:rPr lang="en-US" sz="3400" dirty="0" smtClean="0"/>
              <a:t>Evaporative Emissions</a:t>
            </a:r>
          </a:p>
          <a:p>
            <a:pPr lvl="1"/>
            <a:r>
              <a:rPr lang="en-US" sz="2600" dirty="0" smtClean="0"/>
              <a:t>Ethanol, RVP, leak magnitude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smtClean="0"/>
              <a:t>study</a:t>
            </a:r>
          </a:p>
          <a:p>
            <a:pPr lvl="1"/>
            <a:r>
              <a:rPr lang="en-US" sz="2600" dirty="0" smtClean="0"/>
              <a:t>High Evap Field Study – leak frequency</a:t>
            </a:r>
          </a:p>
          <a:p>
            <a:pPr lvl="1"/>
            <a:r>
              <a:rPr lang="en-US" sz="2600" dirty="0" smtClean="0"/>
              <a:t>Running loss vapor leak study</a:t>
            </a:r>
          </a:p>
          <a:p>
            <a:pPr lvl="1"/>
            <a:r>
              <a:rPr lang="en-US" sz="2600" dirty="0" smtClean="0"/>
              <a:t>Multiday Diurnal Testing</a:t>
            </a:r>
          </a:p>
          <a:p>
            <a:r>
              <a:rPr lang="en-US" sz="3400" dirty="0" smtClean="0"/>
              <a:t>PM Emissions</a:t>
            </a:r>
            <a:endParaRPr lang="en-US" sz="3400" strike="sngStrike" dirty="0" smtClean="0">
              <a:solidFill>
                <a:srgbClr val="00B050"/>
              </a:solidFill>
            </a:endParaRPr>
          </a:p>
          <a:p>
            <a:pPr lvl="1"/>
            <a:r>
              <a:rPr lang="en-US" sz="2600" dirty="0" smtClean="0"/>
              <a:t>Speciation of Kansas City light-duty gasoline study</a:t>
            </a:r>
          </a:p>
          <a:p>
            <a:pPr lvl="1"/>
            <a:r>
              <a:rPr lang="en-US" sz="2600" dirty="0" smtClean="0"/>
              <a:t>New PM Speciation profiles for diesel and CNG from literature</a:t>
            </a:r>
          </a:p>
          <a:p>
            <a:pPr lvl="1"/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0" y="1447800"/>
            <a:ext cx="4041648" cy="463296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600"/>
              </a:spcBef>
            </a:pPr>
            <a:r>
              <a:rPr lang="en-US" sz="3400" dirty="0" smtClean="0"/>
              <a:t>Temperature Effects</a:t>
            </a:r>
          </a:p>
          <a:p>
            <a:pPr lvl="1">
              <a:spcBef>
                <a:spcPts val="600"/>
              </a:spcBef>
            </a:pPr>
            <a:r>
              <a:rPr lang="en-US" sz="2600" dirty="0" smtClean="0"/>
              <a:t>EPA Cold Temperature Study</a:t>
            </a:r>
          </a:p>
          <a:p>
            <a:pPr>
              <a:spcBef>
                <a:spcPts val="600"/>
              </a:spcBef>
            </a:pPr>
            <a:r>
              <a:rPr lang="en-US" sz="3400" dirty="0" smtClean="0"/>
              <a:t>Heavy Duty</a:t>
            </a:r>
          </a:p>
          <a:p>
            <a:pPr lvl="1">
              <a:spcBef>
                <a:spcPts val="600"/>
              </a:spcBef>
            </a:pPr>
            <a:r>
              <a:rPr lang="en-US" sz="2600" dirty="0" smtClean="0"/>
              <a:t>In-Use Compliance Program emissions data</a:t>
            </a:r>
          </a:p>
          <a:p>
            <a:pPr lvl="1">
              <a:spcBef>
                <a:spcPts val="600"/>
              </a:spcBef>
            </a:pPr>
            <a:r>
              <a:rPr lang="en-US" sz="2600" dirty="0" smtClean="0"/>
              <a:t>Literature review of CNG Transit bus emissions</a:t>
            </a:r>
          </a:p>
          <a:p>
            <a:pPr>
              <a:spcBef>
                <a:spcPts val="600"/>
              </a:spcBef>
            </a:pPr>
            <a:r>
              <a:rPr lang="en-US" sz="3400" dirty="0" smtClean="0"/>
              <a:t>Population and Activity</a:t>
            </a:r>
          </a:p>
          <a:p>
            <a:pPr lvl="1">
              <a:spcBef>
                <a:spcPts val="600"/>
              </a:spcBef>
            </a:pPr>
            <a:r>
              <a:rPr lang="en-US" sz="2600" dirty="0" smtClean="0"/>
              <a:t>R.L. Polk Vehicle Population for 2011</a:t>
            </a:r>
          </a:p>
          <a:p>
            <a:pPr lvl="1">
              <a:spcBef>
                <a:spcPts val="600"/>
              </a:spcBef>
            </a:pPr>
            <a:r>
              <a:rPr lang="en-US" sz="2600" dirty="0" smtClean="0"/>
              <a:t>Updated Vehicle Sales Projections </a:t>
            </a:r>
          </a:p>
          <a:p>
            <a:pPr lvl="1">
              <a:spcBef>
                <a:spcPts val="600"/>
              </a:spcBef>
            </a:pPr>
            <a:r>
              <a:rPr lang="en-US" sz="2600" dirty="0" smtClean="0"/>
              <a:t>Updated  FHWA VMT estimates</a:t>
            </a:r>
          </a:p>
          <a:p>
            <a:pPr lvl="1">
              <a:spcBef>
                <a:spcPts val="600"/>
              </a:spcBef>
            </a:pPr>
            <a:r>
              <a:rPr lang="en-US" sz="2600" dirty="0" smtClean="0"/>
              <a:t>Updated Flex-fuel vehicle penetrations</a:t>
            </a:r>
          </a:p>
          <a:p>
            <a:pPr lvl="1">
              <a:spcBef>
                <a:spcPts val="600"/>
              </a:spcBef>
            </a:pPr>
            <a:r>
              <a:rPr lang="en-US" sz="2600" dirty="0" smtClean="0"/>
              <a:t>National average speed distribution using GPS data</a:t>
            </a:r>
          </a:p>
          <a:p>
            <a:pPr lvl="1">
              <a:spcBef>
                <a:spcPts val="600"/>
              </a:spcBef>
            </a:pPr>
            <a:r>
              <a:rPr lang="en-US" sz="2600" dirty="0" smtClean="0"/>
              <a:t>Updated truck weights based on Weigh-in-Motion data</a:t>
            </a:r>
          </a:p>
          <a:p>
            <a:pPr lvl="1"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555F-1305-40C3-92AC-373AC218421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942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Air Quality Modeling using MOVES2014</a:t>
            </a:r>
            <a:endParaRPr lang="en-US" dirty="0"/>
          </a:p>
        </p:txBody>
      </p:sp>
      <p:pic>
        <p:nvPicPr>
          <p:cNvPr id="10" name="Picture 8" descr="contour-latl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4953000"/>
            <a:ext cx="1752600" cy="173173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5181600" y="4953000"/>
            <a:ext cx="1752600" cy="8382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Chemical Transport Model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5029200" y="1371600"/>
            <a:ext cx="2057400" cy="1295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MOVES</a:t>
            </a:r>
          </a:p>
          <a:p>
            <a:pPr indent="-342900"/>
            <a:r>
              <a:rPr lang="en-US" sz="1400" dirty="0" smtClean="0"/>
              <a:t>VOC and PM</a:t>
            </a:r>
            <a:r>
              <a:rPr lang="en-US" sz="1400" baseline="-25000" dirty="0" smtClean="0"/>
              <a:t>2.5 </a:t>
            </a:r>
            <a:r>
              <a:rPr lang="en-US" sz="1400" dirty="0" smtClean="0"/>
              <a:t>emission rates by model year, fuel type, regulatory class, emission process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096000" y="2743200"/>
            <a:ext cx="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7467600" y="1600200"/>
            <a:ext cx="1524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SPECIATE</a:t>
            </a:r>
          </a:p>
          <a:p>
            <a:r>
              <a:rPr lang="en-US" sz="1400" dirty="0" smtClean="0"/>
              <a:t>PM</a:t>
            </a:r>
            <a:r>
              <a:rPr lang="en-US" sz="1400" baseline="-25000" dirty="0" smtClean="0"/>
              <a:t>2.5</a:t>
            </a:r>
            <a:r>
              <a:rPr lang="en-US" sz="1400" dirty="0" smtClean="0"/>
              <a:t> and VOC Speciation Profiles</a:t>
            </a:r>
            <a:endParaRPr lang="en-US" sz="1400" dirty="0"/>
          </a:p>
        </p:txBody>
      </p:sp>
      <p:sp>
        <p:nvSpPr>
          <p:cNvPr id="21" name="Rounded Rectangle 20"/>
          <p:cNvSpPr/>
          <p:nvPr/>
        </p:nvSpPr>
        <p:spPr>
          <a:xfrm>
            <a:off x="4953000" y="3124200"/>
            <a:ext cx="2438400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SMOKE </a:t>
            </a:r>
          </a:p>
          <a:p>
            <a:pPr algn="ctr"/>
            <a:r>
              <a:rPr lang="en-US" sz="1400" dirty="0" smtClean="0"/>
              <a:t> Prepares emissions in gridded, hourly form needed for Chemical Transport Model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096000" y="4343400"/>
            <a:ext cx="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934200" y="5410200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7071" y="1600200"/>
            <a:ext cx="4563249" cy="527009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Speciation incorporated into MOVES2014</a:t>
            </a:r>
          </a:p>
          <a:p>
            <a:pPr lvl="1"/>
            <a:r>
              <a:rPr lang="en-US" dirty="0" smtClean="0"/>
              <a:t>Formerly conducted within </a:t>
            </a:r>
            <a:r>
              <a:rPr lang="en-US" dirty="0" smtClean="0"/>
              <a:t>SMOKE through COMBO files</a:t>
            </a:r>
            <a:endParaRPr lang="en-US" dirty="0" smtClean="0"/>
          </a:p>
          <a:p>
            <a:r>
              <a:rPr lang="en-US" dirty="0" smtClean="0"/>
              <a:t>MOVES2014 estimates</a:t>
            </a:r>
          </a:p>
          <a:p>
            <a:pPr lvl="1"/>
            <a:r>
              <a:rPr lang="en-US" dirty="0" smtClean="0"/>
              <a:t>CB05 mechanism species</a:t>
            </a:r>
          </a:p>
          <a:p>
            <a:pPr lvl="1"/>
            <a:r>
              <a:rPr lang="en-US" dirty="0" smtClean="0"/>
              <a:t>18 PM</a:t>
            </a:r>
            <a:r>
              <a:rPr lang="en-US" baseline="-25000" dirty="0" smtClean="0"/>
              <a:t>2.5</a:t>
            </a:r>
            <a:r>
              <a:rPr lang="en-US" dirty="0" smtClean="0"/>
              <a:t> species needed for CMAQv5 Aerosol Module Version 6  and CAMx5.4</a:t>
            </a:r>
          </a:p>
          <a:p>
            <a:r>
              <a:rPr lang="en-US" dirty="0" smtClean="0"/>
              <a:t>Allows differentiation in VOC and PM speciation profiles by:</a:t>
            </a:r>
          </a:p>
          <a:p>
            <a:pPr lvl="1"/>
            <a:r>
              <a:rPr lang="en-US" dirty="0" smtClean="0"/>
              <a:t>Technology/Regulatory class </a:t>
            </a:r>
          </a:p>
          <a:p>
            <a:pPr lvl="2"/>
            <a:r>
              <a:rPr lang="en-US" dirty="0" smtClean="0"/>
              <a:t>(e.g. light-duty/heavy-duty) </a:t>
            </a:r>
          </a:p>
          <a:p>
            <a:pPr lvl="1"/>
            <a:r>
              <a:rPr lang="en-US" dirty="0" smtClean="0"/>
              <a:t>Model year</a:t>
            </a:r>
          </a:p>
          <a:p>
            <a:pPr lvl="2"/>
            <a:r>
              <a:rPr lang="en-US" dirty="0" smtClean="0"/>
              <a:t>(e.g. pre-2007/2007+ diesel)</a:t>
            </a:r>
          </a:p>
          <a:p>
            <a:pPr lvl="1"/>
            <a:r>
              <a:rPr lang="en-US" dirty="0" smtClean="0"/>
              <a:t>Fuel Type</a:t>
            </a:r>
          </a:p>
          <a:p>
            <a:pPr lvl="2"/>
            <a:r>
              <a:rPr lang="en-US" dirty="0" smtClean="0"/>
              <a:t>(gasoline, E85, diesel, CNG)</a:t>
            </a:r>
          </a:p>
          <a:p>
            <a:pPr lvl="1"/>
            <a:r>
              <a:rPr lang="en-US" dirty="0" smtClean="0"/>
              <a:t>Emission process</a:t>
            </a:r>
          </a:p>
          <a:p>
            <a:pPr lvl="2"/>
            <a:r>
              <a:rPr lang="en-US" dirty="0" smtClean="0"/>
              <a:t> (e.g. running, start, extended idle, evaporative)</a:t>
            </a:r>
          </a:p>
          <a:p>
            <a:r>
              <a:rPr lang="en-US" dirty="0" smtClean="0"/>
              <a:t>Plan to update supported mechanisms to include </a:t>
            </a:r>
            <a:r>
              <a:rPr lang="en-US" dirty="0" smtClean="0"/>
              <a:t>CB6 </a:t>
            </a:r>
            <a:r>
              <a:rPr lang="en-US" dirty="0" smtClean="0"/>
              <a:t>and other mechanisms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086600" y="20574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3-city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State-supplied National Emission Inventory (NEI) inputs for 3 urban counties</a:t>
            </a:r>
          </a:p>
          <a:p>
            <a:pPr lvl="1"/>
            <a:r>
              <a:rPr lang="en-US" sz="2000" dirty="0" smtClean="0"/>
              <a:t>Unique fleet mix, fuels, temperatures, age distributions, inspection &amp; maintenance programs, average speed distributions, road types, etc. </a:t>
            </a:r>
          </a:p>
          <a:p>
            <a:r>
              <a:rPr lang="en-US" sz="2400" dirty="0" smtClean="0"/>
              <a:t>Projections </a:t>
            </a:r>
            <a:r>
              <a:rPr lang="en-US" sz="2400" dirty="0" smtClean="0"/>
              <a:t>to 2030 using national default growth assumptions</a:t>
            </a:r>
          </a:p>
          <a:p>
            <a:r>
              <a:rPr lang="en-US" sz="2400" dirty="0" smtClean="0"/>
              <a:t>Consistent inputs were developed for both MOVES2010b and MOVES2014</a:t>
            </a:r>
          </a:p>
          <a:p>
            <a:pPr lvl="1"/>
            <a:r>
              <a:rPr lang="en-US" sz="2000" dirty="0" smtClean="0"/>
              <a:t>Note: certain fleet characteristics are different between the models, e.g. fuel splits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Highway-Source </a:t>
            </a:r>
            <a:r>
              <a:rPr lang="en-US" dirty="0" err="1" smtClean="0"/>
              <a:t>NOx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225295" y="4727447"/>
            <a:ext cx="6193729" cy="177771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000" dirty="0" smtClean="0">
                <a:solidFill>
                  <a:srgbClr val="000090"/>
                </a:solidFill>
              </a:rPr>
              <a:t>2011</a:t>
            </a:r>
          </a:p>
          <a:p>
            <a:pPr marL="800100" lvl="1" indent="-342900">
              <a:lnSpc>
                <a:spcPct val="85000"/>
              </a:lnSpc>
              <a:spcBef>
                <a:spcPts val="1200"/>
              </a:spcBef>
              <a:buFont typeface="Arial"/>
              <a:buChar char="•"/>
            </a:pPr>
            <a:r>
              <a:rPr lang="en-US" sz="2000" noProof="0" dirty="0" smtClean="0">
                <a:solidFill>
                  <a:srgbClr val="000090"/>
                </a:solidFill>
              </a:rPr>
              <a:t>Reduced truck weights</a:t>
            </a:r>
          </a:p>
          <a:p>
            <a:pPr marL="800100" lvl="1" indent="-342900">
              <a:lnSpc>
                <a:spcPct val="85000"/>
              </a:lnSpc>
              <a:spcBef>
                <a:spcPts val="1200"/>
              </a:spcBef>
              <a:buFont typeface="Arial"/>
              <a:buChar char="•"/>
            </a:pPr>
            <a:r>
              <a:rPr lang="en-US" sz="2000" noProof="0" dirty="0" smtClean="0">
                <a:solidFill>
                  <a:srgbClr val="000090"/>
                </a:solidFill>
              </a:rPr>
              <a:t>Updated gasoline fuel effects</a:t>
            </a:r>
          </a:p>
          <a:p>
            <a:pPr marL="342900" marR="0" lvl="0" indent="-342900" algn="l" defTabSz="457200" rtl="0" eaLnBrk="1" fontAlgn="auto" latinLnBrk="0" hangingPunct="1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000" dirty="0" smtClean="0">
                <a:solidFill>
                  <a:srgbClr val="000090"/>
                </a:solidFill>
              </a:rPr>
              <a:t>2030</a:t>
            </a:r>
          </a:p>
          <a:p>
            <a:pPr marL="800100" lvl="1" indent="-342900">
              <a:lnSpc>
                <a:spcPct val="85000"/>
              </a:lnSpc>
              <a:spcBef>
                <a:spcPts val="12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90"/>
                </a:solidFill>
              </a:rPr>
              <a:t>Large changes due to emission and fuel regulations (Tier 3 and HD GHG reductions)</a:t>
            </a:r>
          </a:p>
          <a:p>
            <a:pPr marL="800100" lvl="1" indent="-342900">
              <a:lnSpc>
                <a:spcPct val="85000"/>
              </a:lnSpc>
              <a:spcBef>
                <a:spcPts val="1200"/>
              </a:spcBef>
              <a:buFont typeface="Arial"/>
              <a:buChar char="•"/>
            </a:pPr>
            <a:endParaRPr lang="en-US" sz="2000" noProof="0" dirty="0" smtClean="0">
              <a:solidFill>
                <a:srgbClr val="000090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99615"/>
            <a:ext cx="7718249" cy="322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993626" y="4727447"/>
          <a:ext cx="1900936" cy="760095"/>
        </p:xfrm>
        <a:graphic>
          <a:graphicData uri="http://schemas.openxmlformats.org/drawingml/2006/table">
            <a:tbl>
              <a:tblPr/>
              <a:tblGrid>
                <a:gridCol w="590550"/>
                <a:gridCol w="131038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NOx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-21%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57% to -53%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059168" y="4081116"/>
            <a:ext cx="2084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Relative change with MOVES2014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Highway-Source VOC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85571" y="4769167"/>
          <a:ext cx="1919986" cy="760095"/>
        </p:xfrm>
        <a:graphic>
          <a:graphicData uri="http://schemas.openxmlformats.org/drawingml/2006/table">
            <a:tbl>
              <a:tblPr/>
              <a:tblGrid>
                <a:gridCol w="609600"/>
                <a:gridCol w="131038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VOC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21%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-33%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 -13%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411480" y="4566165"/>
            <a:ext cx="6014963" cy="175065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2011</a:t>
            </a:r>
          </a:p>
          <a:p>
            <a:pPr marL="800100" lvl="1" indent="-342900">
              <a:lnSpc>
                <a:spcPct val="85000"/>
              </a:lnSpc>
              <a:spcBef>
                <a:spcPts val="12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90"/>
                </a:solidFill>
              </a:rPr>
              <a:t>Updates to evaporative and fuel effects for gasoline vehicles</a:t>
            </a:r>
          </a:p>
          <a:p>
            <a:pPr marL="342900" marR="0" lvl="0" indent="-342900" algn="l" defTabSz="457200" rtl="0" eaLnBrk="1" fontAlgn="auto" latinLnBrk="0" hangingPunct="1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2030</a:t>
            </a:r>
          </a:p>
          <a:p>
            <a:pPr marL="800100" lvl="1" indent="-342900">
              <a:lnSpc>
                <a:spcPct val="85000"/>
              </a:lnSpc>
              <a:spcBef>
                <a:spcPts val="12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90"/>
                </a:solidFill>
              </a:rPr>
              <a:t>Reductions in 2017+ vehicles (Tier 3 Low Sulfur rule)</a:t>
            </a:r>
          </a:p>
          <a:p>
            <a:pPr marL="800100" lvl="1" indent="-342900">
              <a:lnSpc>
                <a:spcPct val="85000"/>
              </a:lnSpc>
              <a:spcBef>
                <a:spcPts val="12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90"/>
                </a:solidFill>
              </a:rPr>
              <a:t>Increase in temperature sensitivity for newer gasoline vehicles (MY 2010+)</a:t>
            </a:r>
          </a:p>
          <a:p>
            <a:pPr marL="342900" marR="0" lvl="0" indent="-342900" algn="l" defTabSz="457200" rtl="0" eaLnBrk="1" fontAlgn="auto" latinLnBrk="0" hangingPunct="1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65383"/>
            <a:ext cx="7414454" cy="3100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7050417" y="3919834"/>
            <a:ext cx="2084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Relative change with MOVES2014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Highway-Source PM2.5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08658" y="4636007"/>
            <a:ext cx="6201124" cy="186915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2010</a:t>
            </a:r>
          </a:p>
          <a:p>
            <a:pPr marL="800100" lvl="1" indent="-342900">
              <a:lnSpc>
                <a:spcPct val="85000"/>
              </a:lnSpc>
              <a:spcBef>
                <a:spcPts val="1200"/>
              </a:spcBef>
              <a:buFont typeface="Arial"/>
              <a:buChar char="•"/>
            </a:pPr>
            <a:r>
              <a:rPr lang="en-US" sz="3200" dirty="0" smtClean="0">
                <a:solidFill>
                  <a:srgbClr val="000090"/>
                </a:solidFill>
              </a:rPr>
              <a:t>PM running emissions </a:t>
            </a:r>
            <a:r>
              <a:rPr lang="en-US" sz="3200" dirty="0" smtClean="0">
                <a:solidFill>
                  <a:srgbClr val="000090"/>
                </a:solidFill>
              </a:rPr>
              <a:t>less sensitive </a:t>
            </a:r>
            <a:r>
              <a:rPr lang="en-US" sz="3200" dirty="0" smtClean="0">
                <a:solidFill>
                  <a:srgbClr val="000090"/>
                </a:solidFill>
              </a:rPr>
              <a:t>to temperature (lowers emissions esp. in cold weather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2030</a:t>
            </a:r>
          </a:p>
          <a:p>
            <a:pPr marL="800100" lvl="1" indent="-342900">
              <a:lnSpc>
                <a:spcPct val="85000"/>
              </a:lnSpc>
              <a:spcBef>
                <a:spcPts val="1200"/>
              </a:spcBef>
              <a:buFont typeface="Arial"/>
              <a:buChar char="•"/>
            </a:pPr>
            <a:r>
              <a:rPr lang="en-US" sz="3200" dirty="0" smtClean="0">
                <a:solidFill>
                  <a:srgbClr val="000090"/>
                </a:solidFill>
              </a:rPr>
              <a:t>Tier 3 reductions</a:t>
            </a:r>
          </a:p>
          <a:p>
            <a:pPr marL="800100" lvl="1" indent="-342900">
              <a:lnSpc>
                <a:spcPct val="85000"/>
              </a:lnSpc>
              <a:spcBef>
                <a:spcPts val="1200"/>
              </a:spcBef>
              <a:buFont typeface="Arial"/>
              <a:buChar char="•"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35225"/>
            <a:ext cx="7414454" cy="3100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929120" y="3678781"/>
            <a:ext cx="2084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Relative change with MOVES2014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947249" y="4325112"/>
          <a:ext cx="2048573" cy="760095"/>
        </p:xfrm>
        <a:graphic>
          <a:graphicData uri="http://schemas.openxmlformats.org/drawingml/2006/table">
            <a:tbl>
              <a:tblPr/>
              <a:tblGrid>
                <a:gridCol w="609600"/>
                <a:gridCol w="143897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-19% to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58%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-42%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State </a:t>
            </a:r>
            <a:r>
              <a:rPr lang="en-US" dirty="0"/>
              <a:t>C</a:t>
            </a:r>
            <a:r>
              <a:rPr lang="en-US" dirty="0" smtClean="0"/>
              <a:t>omparison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18364" y="1424395"/>
            <a:ext cx="8925636" cy="19056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lnSpc>
                <a:spcPct val="85000"/>
              </a:lnSpc>
              <a:spcBef>
                <a:spcPts val="1200"/>
              </a:spcBef>
              <a:buFont typeface="Arial"/>
              <a:buChar char="•"/>
              <a:defRPr sz="2800" kern="1200">
                <a:solidFill>
                  <a:srgbClr val="0000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85000"/>
              </a:lnSpc>
              <a:spcBef>
                <a:spcPts val="1200"/>
              </a:spcBef>
              <a:buFont typeface="Arial"/>
              <a:buChar char="–"/>
              <a:defRPr sz="2400" kern="1200">
                <a:solidFill>
                  <a:srgbClr val="00009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85000"/>
              </a:lnSpc>
              <a:spcBef>
                <a:spcPts val="1200"/>
              </a:spcBef>
              <a:buFont typeface="Arial"/>
              <a:buChar char="•"/>
              <a:defRPr sz="2000" kern="1200">
                <a:solidFill>
                  <a:srgbClr val="00009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85000"/>
              </a:lnSpc>
              <a:spcBef>
                <a:spcPts val="1200"/>
              </a:spcBef>
              <a:buFont typeface="Arial"/>
              <a:buChar char="–"/>
              <a:defRPr sz="1800" kern="1200">
                <a:solidFill>
                  <a:srgbClr val="00009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85000"/>
              </a:lnSpc>
              <a:spcBef>
                <a:spcPts val="1200"/>
              </a:spcBef>
              <a:buFont typeface="Arial"/>
              <a:buChar char="»"/>
              <a:defRPr sz="1800" kern="1200">
                <a:solidFill>
                  <a:srgbClr val="00009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Comparison of 2011 NEIv1 vs 2011 NEIv2 (draft) for 3 states</a:t>
            </a:r>
          </a:p>
          <a:p>
            <a:pPr lvl="1"/>
            <a:r>
              <a:rPr lang="en-US" dirty="0" smtClean="0"/>
              <a:t>GA, IA, MD</a:t>
            </a:r>
          </a:p>
          <a:p>
            <a:r>
              <a:rPr lang="en-US" dirty="0" smtClean="0"/>
              <a:t>Cumulative impact from change in model from MOVES2010b to MOVES2014 </a:t>
            </a:r>
            <a:r>
              <a:rPr lang="en-US" b="1" dirty="0" smtClean="0"/>
              <a:t>AND</a:t>
            </a:r>
            <a:r>
              <a:rPr lang="en-US" dirty="0" smtClean="0"/>
              <a:t> changes in inputs</a:t>
            </a:r>
          </a:p>
          <a:p>
            <a:r>
              <a:rPr lang="en-US" dirty="0" smtClean="0"/>
              <a:t>Using MOVES in emissions rate mode (SMOKE-MOVES)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VES 3">
      <a:dk1>
        <a:sysClr val="windowText" lastClr="000000"/>
      </a:dk1>
      <a:lt1>
        <a:sysClr val="window" lastClr="FFFFFF"/>
      </a:lt1>
      <a:dk2>
        <a:srgbClr val="2B3791"/>
      </a:dk2>
      <a:lt2>
        <a:srgbClr val="95B3D7"/>
      </a:lt2>
      <a:accent1>
        <a:srgbClr val="009BDE"/>
      </a:accent1>
      <a:accent2>
        <a:srgbClr val="3AB54A"/>
      </a:accent2>
      <a:accent3>
        <a:srgbClr val="FF001B"/>
      </a:accent3>
      <a:accent4>
        <a:srgbClr val="8064A2"/>
      </a:accent4>
      <a:accent5>
        <a:srgbClr val="FFED00"/>
      </a:accent5>
      <a:accent6>
        <a:srgbClr val="F79646"/>
      </a:accent6>
      <a:hlink>
        <a:srgbClr val="0000FF"/>
      </a:hlink>
      <a:folHlink>
        <a:srgbClr val="9100D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3875</TotalTime>
  <Words>1457</Words>
  <Application>Microsoft Office PowerPoint</Application>
  <PresentationFormat>On-screen Show (4:3)</PresentationFormat>
  <Paragraphs>248</Paragraphs>
  <Slides>26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Impact of MOVES2014 on Emission Inventories from  On-road Mobile Sources </vt:lpstr>
      <vt:lpstr>MOVES2014</vt:lpstr>
      <vt:lpstr>New Emission Test Programs &amp; Data</vt:lpstr>
      <vt:lpstr> Air Quality Modeling using MOVES2014</vt:lpstr>
      <vt:lpstr>3-city comparisons</vt:lpstr>
      <vt:lpstr>Highway-Source NOx</vt:lpstr>
      <vt:lpstr>Highway-Source VOC</vt:lpstr>
      <vt:lpstr>Highway-Source PM2.5</vt:lpstr>
      <vt:lpstr>3 State Comparison</vt:lpstr>
      <vt:lpstr>Updated Inputs</vt:lpstr>
      <vt:lpstr>Updated Inputs (2)</vt:lpstr>
      <vt:lpstr>3 State</vt:lpstr>
      <vt:lpstr>3 State: Broad Vehicle</vt:lpstr>
      <vt:lpstr>Observations</vt:lpstr>
      <vt:lpstr>Next Steps</vt:lpstr>
      <vt:lpstr>Acknowledgments</vt:lpstr>
      <vt:lpstr>Extra 3-City Slides</vt:lpstr>
      <vt:lpstr>3-city comparisons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Differences in 3 State Inputs</vt:lpstr>
      <vt:lpstr>Differences in 3 State Inputs (cont.)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Nam Anette</dc:creator>
  <cp:lastModifiedBy>Zubrow, Alexis</cp:lastModifiedBy>
  <cp:revision>126</cp:revision>
  <dcterms:created xsi:type="dcterms:W3CDTF">2014-06-05T19:06:11Z</dcterms:created>
  <dcterms:modified xsi:type="dcterms:W3CDTF">2014-10-28T14:42:00Z</dcterms:modified>
</cp:coreProperties>
</file>