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charts/chart16.xml" ContentType="application/vnd.openxmlformats-officedocument.drawingml.chart+xml"/>
  <Override PartName="/ppt/notesSlides/notesSlide10.xml" ContentType="application/vnd.openxmlformats-officedocument.presentationml.notesSl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theme/themeOverride18.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theme/themeOverride20.xml" ContentType="application/vnd.openxmlformats-officedocument.themeOverride+xml"/>
  <Override PartName="/ppt/notesSlides/notesSlide13.xml" ContentType="application/vnd.openxmlformats-officedocument.presentationml.notesSlide+xml"/>
  <Override PartName="/ppt/charts/chart23.xml" ContentType="application/vnd.openxmlformats-officedocument.drawingml.chart+xml"/>
  <Override PartName="/ppt/theme/themeOverride21.xml" ContentType="application/vnd.openxmlformats-officedocument.themeOverride+xml"/>
  <Override PartName="/ppt/charts/chart24.xml" ContentType="application/vnd.openxmlformats-officedocument.drawingml.chart+xml"/>
  <Override PartName="/ppt/theme/themeOverride22.xml" ContentType="application/vnd.openxmlformats-officedocument.themeOverride+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theme/themeOverride24.xml" ContentType="application/vnd.openxmlformats-officedocument.themeOverride+xml"/>
  <Override PartName="/ppt/charts/chart27.xml" ContentType="application/vnd.openxmlformats-officedocument.drawingml.chart+xml"/>
  <Override PartName="/ppt/theme/themeOverride25.xml" ContentType="application/vnd.openxmlformats-officedocument.themeOverride+xml"/>
  <Override PartName="/ppt/charts/chart28.xml" ContentType="application/vnd.openxmlformats-officedocument.drawingml.chart+xml"/>
  <Override PartName="/ppt/theme/themeOverride2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890" r:id="rId1"/>
  </p:sldMasterIdLst>
  <p:notesMasterIdLst>
    <p:notesMasterId r:id="rId20"/>
  </p:notesMasterIdLst>
  <p:handoutMasterIdLst>
    <p:handoutMasterId r:id="rId21"/>
  </p:handoutMasterIdLst>
  <p:sldIdLst>
    <p:sldId id="317" r:id="rId2"/>
    <p:sldId id="315" r:id="rId3"/>
    <p:sldId id="339" r:id="rId4"/>
    <p:sldId id="347" r:id="rId5"/>
    <p:sldId id="348" r:id="rId6"/>
    <p:sldId id="377" r:id="rId7"/>
    <p:sldId id="356" r:id="rId8"/>
    <p:sldId id="360" r:id="rId9"/>
    <p:sldId id="365" r:id="rId10"/>
    <p:sldId id="362" r:id="rId11"/>
    <p:sldId id="366" r:id="rId12"/>
    <p:sldId id="369" r:id="rId13"/>
    <p:sldId id="375" r:id="rId14"/>
    <p:sldId id="373" r:id="rId15"/>
    <p:sldId id="327" r:id="rId16"/>
    <p:sldId id="332" r:id="rId17"/>
    <p:sldId id="376" r:id="rId18"/>
    <p:sldId id="37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grefe, Christian" initials="HC"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1" autoAdjust="0"/>
    <p:restoredTop sz="82111" autoAdjust="0"/>
  </p:normalViewPr>
  <p:slideViewPr>
    <p:cSldViewPr>
      <p:cViewPr varScale="1">
        <p:scale>
          <a:sx n="59" d="100"/>
          <a:sy n="59" d="100"/>
        </p:scale>
        <p:origin x="-103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1" Type="http://schemas.openxmlformats.org/officeDocument/2006/relationships/oleObject" Target="file:///F:\WORK\DOE_EPA_study\Analysis_Summary.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WORK\DOE_EPA_study\Analysis_Summary.xls"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8.xml"/></Relationships>
</file>

<file path=ppt/charts/_rels/chart21.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19.xml"/></Relationships>
</file>

<file path=ppt/charts/_rels/chart22.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20.xml"/></Relationships>
</file>

<file path=ppt/charts/_rels/chart23.xml.rels><?xml version="1.0" encoding="UTF-8" standalone="yes"?>
<Relationships xmlns="http://schemas.openxmlformats.org/package/2006/relationships"><Relationship Id="rId2" Type="http://schemas.openxmlformats.org/officeDocument/2006/relationships/oleObject" Target="file:///F:\WORK\DOE_EPA_study\Analysis_Summary_rev1.xls" TargetMode="External"/><Relationship Id="rId1" Type="http://schemas.openxmlformats.org/officeDocument/2006/relationships/themeOverride" Target="../theme/themeOverride21.xml"/></Relationships>
</file>

<file path=ppt/charts/_rels/chart24.xml.rels><?xml version="1.0" encoding="UTF-8" standalone="yes"?>
<Relationships xmlns="http://schemas.openxmlformats.org/package/2006/relationships"><Relationship Id="rId2" Type="http://schemas.openxmlformats.org/officeDocument/2006/relationships/oleObject" Target="file:///F:\WORK\DOE_EPA_study\Analysis_Summary_rev1.xls" TargetMode="External"/><Relationship Id="rId1" Type="http://schemas.openxmlformats.org/officeDocument/2006/relationships/themeOverride" Target="../theme/themeOverride22.xml"/></Relationships>
</file>

<file path=ppt/charts/_rels/chart25.xml.rels><?xml version="1.0" encoding="UTF-8" standalone="yes"?>
<Relationships xmlns="http://schemas.openxmlformats.org/package/2006/relationships"><Relationship Id="rId2" Type="http://schemas.openxmlformats.org/officeDocument/2006/relationships/oleObject" Target="file:///F:\WORK\DOE_EPA_study\Analysis_Summary_rev1.xls" TargetMode="External"/><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2" Type="http://schemas.openxmlformats.org/officeDocument/2006/relationships/oleObject" Target="file:///F:\WORK\DOE_EPA_study\Analysis_Summary_rev1.xls" TargetMode="External"/><Relationship Id="rId1" Type="http://schemas.openxmlformats.org/officeDocument/2006/relationships/themeOverride" Target="../theme/themeOverride24.xml"/></Relationships>
</file>

<file path=ppt/charts/_rels/chart27.xml.rels><?xml version="1.0" encoding="UTF-8" standalone="yes"?>
<Relationships xmlns="http://schemas.openxmlformats.org/package/2006/relationships"><Relationship Id="rId2" Type="http://schemas.openxmlformats.org/officeDocument/2006/relationships/oleObject" Target="file:///F:\WORK\DOE_EPA_study\Analysis_Summary_rev1.xls" TargetMode="External"/><Relationship Id="rId1" Type="http://schemas.openxmlformats.org/officeDocument/2006/relationships/themeOverride" Target="../theme/themeOverride25.xml"/></Relationships>
</file>

<file path=ppt/charts/_rels/chart28.xml.rels><?xml version="1.0" encoding="UTF-8" standalone="yes"?>
<Relationships xmlns="http://schemas.openxmlformats.org/package/2006/relationships"><Relationship Id="rId2" Type="http://schemas.openxmlformats.org/officeDocument/2006/relationships/oleObject" Target="file:///F:\WORK\DOE_EPA_study\Analysis_Summary_rev1.xls" TargetMode="External"/><Relationship Id="rId1" Type="http://schemas.openxmlformats.org/officeDocument/2006/relationships/themeOverride" Target="../theme/themeOverride26.xml"/></Relationships>
</file>

<file path=ppt/charts/_rels/chart3.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WORK\DOE_EPA_study\Analysis_Summary.xls"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CONC_C!$B$2</c:f>
              <c:strCache>
                <c:ptCount val="1"/>
                <c:pt idx="0">
                  <c:v>CASTNET</c:v>
                </c:pt>
              </c:strCache>
            </c:strRef>
          </c:tx>
          <c:trendline>
            <c:spPr>
              <a:ln>
                <a:solidFill>
                  <a:srgbClr val="0070C0"/>
                </a:solidFill>
              </a:ln>
            </c:spPr>
            <c:trendlineType val="linear"/>
            <c:dispRSqr val="0"/>
            <c:dispEq val="0"/>
          </c:trendline>
          <c:cat>
            <c:numRef>
              <c:f>CONC_C!$A$3:$A$23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CONC_C!$B$3:$B$23</c:f>
              <c:numCache>
                <c:formatCode>General</c:formatCode>
                <c:ptCount val="21"/>
                <c:pt idx="5" formatCode="0.0000">
                  <c:v>1.071754166666667</c:v>
                </c:pt>
                <c:pt idx="6" formatCode="0.0000">
                  <c:v>1.370254166666667</c:v>
                </c:pt>
                <c:pt idx="7" formatCode="0.0000">
                  <c:v>0.29488750000000002</c:v>
                </c:pt>
                <c:pt idx="8" formatCode="0.0000">
                  <c:v>0.64972083333333375</c:v>
                </c:pt>
                <c:pt idx="9" formatCode="0.0000">
                  <c:v>0.16518749999999993</c:v>
                </c:pt>
                <c:pt idx="10" formatCode="0.0000">
                  <c:v>0.28828750000000025</c:v>
                </c:pt>
                <c:pt idx="11" formatCode="0.0000">
                  <c:v>0.18978749999999991</c:v>
                </c:pt>
                <c:pt idx="12" formatCode="0.0000">
                  <c:v>0.23520729166666679</c:v>
                </c:pt>
                <c:pt idx="13" formatCode="0.0000">
                  <c:v>6.7307291666666838E-2</c:v>
                </c:pt>
                <c:pt idx="14" formatCode="0.0000">
                  <c:v>-8.0017708333333118E-2</c:v>
                </c:pt>
                <c:pt idx="15" formatCode="0.0000">
                  <c:v>0.66173229166666681</c:v>
                </c:pt>
                <c:pt idx="16" formatCode="0.0000">
                  <c:v>-0.37591770833333321</c:v>
                </c:pt>
                <c:pt idx="17" formatCode="0.0000">
                  <c:v>-0.36459270833333318</c:v>
                </c:pt>
                <c:pt idx="18" formatCode="0.0000">
                  <c:v>-0.67691770833333331</c:v>
                </c:pt>
                <c:pt idx="19" formatCode="0.0000">
                  <c:v>-1.218492708333333</c:v>
                </c:pt>
                <c:pt idx="20" formatCode="0.0000">
                  <c:v>-1.2707177083333334</c:v>
                </c:pt>
              </c:numCache>
            </c:numRef>
          </c:val>
          <c:smooth val="0"/>
        </c:ser>
        <c:ser>
          <c:idx val="1"/>
          <c:order val="1"/>
          <c:tx>
            <c:strRef>
              <c:f>CONC_C!$C$2</c:f>
              <c:strCache>
                <c:ptCount val="1"/>
                <c:pt idx="0">
                  <c:v>MODEL 16 YRS</c:v>
                </c:pt>
              </c:strCache>
            </c:strRef>
          </c:tx>
          <c:trendline>
            <c:spPr>
              <a:ln>
                <a:solidFill>
                  <a:schemeClr val="accent2"/>
                </a:solidFill>
                <a:prstDash val="sysDash"/>
              </a:ln>
            </c:spPr>
            <c:trendlineType val="linear"/>
            <c:dispRSqr val="0"/>
            <c:dispEq val="0"/>
          </c:trendline>
          <c:cat>
            <c:numRef>
              <c:f>CONC_C!$A$3:$A$23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CONC_C!$C$3:$C$23</c:f>
              <c:numCache>
                <c:formatCode>General</c:formatCode>
                <c:ptCount val="21"/>
                <c:pt idx="5" formatCode="0.000">
                  <c:v>0.43763288208603429</c:v>
                </c:pt>
                <c:pt idx="6" formatCode="0.000">
                  <c:v>0.39495966301703944</c:v>
                </c:pt>
                <c:pt idx="7" formatCode="0.000">
                  <c:v>0.65358887638571939</c:v>
                </c:pt>
                <c:pt idx="8" formatCode="0.000">
                  <c:v>0.91556970162896412</c:v>
                </c:pt>
                <c:pt idx="9" formatCode="0.000">
                  <c:v>0.62512646039653674</c:v>
                </c:pt>
                <c:pt idx="10" formatCode="0.000">
                  <c:v>0.37284318927781696</c:v>
                </c:pt>
                <c:pt idx="11" formatCode="0.000">
                  <c:v>0.37473770068746182</c:v>
                </c:pt>
                <c:pt idx="12" formatCode="0.000">
                  <c:v>5.3190294609164142E-2</c:v>
                </c:pt>
                <c:pt idx="13" formatCode="0.000">
                  <c:v>-5.1214830064482122E-3</c:v>
                </c:pt>
                <c:pt idx="14" formatCode="0.000">
                  <c:v>-0.13157653390349833</c:v>
                </c:pt>
                <c:pt idx="15" formatCode="0.000">
                  <c:v>0.12653835563055416</c:v>
                </c:pt>
                <c:pt idx="16" formatCode="0.000">
                  <c:v>-0.4569041424573459</c:v>
                </c:pt>
                <c:pt idx="17" formatCode="0.000">
                  <c:v>-0.45097767159547347</c:v>
                </c:pt>
                <c:pt idx="18" formatCode="0.000">
                  <c:v>-0.66782711720836851</c:v>
                </c:pt>
                <c:pt idx="19" formatCode="0.000">
                  <c:v>-1.049213822978976</c:v>
                </c:pt>
                <c:pt idx="20" formatCode="0.000">
                  <c:v>-1.1925663525691756</c:v>
                </c:pt>
              </c:numCache>
            </c:numRef>
          </c:val>
          <c:smooth val="0"/>
        </c:ser>
        <c:ser>
          <c:idx val="2"/>
          <c:order val="2"/>
          <c:tx>
            <c:strRef>
              <c:f>CONC_C!$D$2</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CONC_C!$A$3:$A$23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CONC_C!$D$3:$D$23</c:f>
              <c:numCache>
                <c:formatCode>0.000</c:formatCode>
                <c:ptCount val="21"/>
                <c:pt idx="0">
                  <c:v>0.57500000000000007</c:v>
                </c:pt>
                <c:pt idx="1">
                  <c:v>0.68500000000000016</c:v>
                </c:pt>
                <c:pt idx="2">
                  <c:v>0.35500000000000004</c:v>
                </c:pt>
                <c:pt idx="3">
                  <c:v>0.1</c:v>
                </c:pt>
                <c:pt idx="4">
                  <c:v>0.40200000000000002</c:v>
                </c:pt>
                <c:pt idx="5">
                  <c:v>0.3050000000000001</c:v>
                </c:pt>
                <c:pt idx="6">
                  <c:v>0.26300000000000001</c:v>
                </c:pt>
                <c:pt idx="7">
                  <c:v>0.52100000000000002</c:v>
                </c:pt>
                <c:pt idx="8">
                  <c:v>0.78300000000000003</c:v>
                </c:pt>
                <c:pt idx="9">
                  <c:v>0.4930000000000001</c:v>
                </c:pt>
                <c:pt idx="10">
                  <c:v>0.24000000000000002</c:v>
                </c:pt>
                <c:pt idx="11">
                  <c:v>0.24200000000000002</c:v>
                </c:pt>
                <c:pt idx="12">
                  <c:v>-7.9000000000000015E-2</c:v>
                </c:pt>
                <c:pt idx="13">
                  <c:v>-0.13800000000000001</c:v>
                </c:pt>
                <c:pt idx="14">
                  <c:v>-0.26400000000000001</c:v>
                </c:pt>
                <c:pt idx="15">
                  <c:v>-6.0000000000000019E-3</c:v>
                </c:pt>
                <c:pt idx="16">
                  <c:v>-0.58900000000000008</c:v>
                </c:pt>
                <c:pt idx="17">
                  <c:v>-0.58300000000000007</c:v>
                </c:pt>
                <c:pt idx="18">
                  <c:v>-0.8</c:v>
                </c:pt>
                <c:pt idx="19">
                  <c:v>-1.1819999999999997</c:v>
                </c:pt>
                <c:pt idx="20">
                  <c:v>-1.325</c:v>
                </c:pt>
              </c:numCache>
            </c:numRef>
          </c:val>
          <c:smooth val="0"/>
        </c:ser>
        <c:dLbls>
          <c:showLegendKey val="0"/>
          <c:showVal val="0"/>
          <c:showCatName val="0"/>
          <c:showSerName val="0"/>
          <c:showPercent val="0"/>
          <c:showBubbleSize val="0"/>
        </c:dLbls>
        <c:marker val="1"/>
        <c:smooth val="0"/>
        <c:axId val="66955136"/>
        <c:axId val="66981888"/>
      </c:lineChart>
      <c:lineChart>
        <c:grouping val="standard"/>
        <c:varyColors val="0"/>
        <c:ser>
          <c:idx val="3"/>
          <c:order val="3"/>
          <c:tx>
            <c:strRef>
              <c:f>CONC_C!$E$2</c:f>
              <c:strCache>
                <c:ptCount val="1"/>
                <c:pt idx="0">
                  <c:v>EMIS SO2 21 YRS</c:v>
                </c:pt>
              </c:strCache>
            </c:strRef>
          </c:tx>
          <c:trendline>
            <c:spPr>
              <a:ln>
                <a:solidFill>
                  <a:srgbClr val="7030A0"/>
                </a:solidFill>
              </a:ln>
            </c:spPr>
            <c:trendlineType val="linear"/>
            <c:dispRSqr val="0"/>
            <c:dispEq val="0"/>
          </c:trendline>
          <c:cat>
            <c:numRef>
              <c:f>CONC_C!$A$3:$A$23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CONC_C!$E$3:$E$23</c:f>
              <c:numCache>
                <c:formatCode>0.000</c:formatCode>
                <c:ptCount val="21"/>
                <c:pt idx="0">
                  <c:v>0.32360000000000005</c:v>
                </c:pt>
                <c:pt idx="1">
                  <c:v>0.52490000000000003</c:v>
                </c:pt>
                <c:pt idx="2">
                  <c:v>0.47130000000000005</c:v>
                </c:pt>
                <c:pt idx="3">
                  <c:v>0.6463000000000001</c:v>
                </c:pt>
                <c:pt idx="4">
                  <c:v>0.46380000000000005</c:v>
                </c:pt>
                <c:pt idx="5">
                  <c:v>0.53490000000000004</c:v>
                </c:pt>
                <c:pt idx="6">
                  <c:v>0.29960000000000003</c:v>
                </c:pt>
                <c:pt idx="7">
                  <c:v>0.35600000000000004</c:v>
                </c:pt>
                <c:pt idx="8">
                  <c:v>0.3040000000000001</c:v>
                </c:pt>
                <c:pt idx="9">
                  <c:v>0.11320000000000002</c:v>
                </c:pt>
                <c:pt idx="10">
                  <c:v>-7.700000000000002E-3</c:v>
                </c:pt>
                <c:pt idx="11">
                  <c:v>-5.1299999999999998E-2</c:v>
                </c:pt>
                <c:pt idx="12">
                  <c:v>-0.28420000000000001</c:v>
                </c:pt>
                <c:pt idx="13">
                  <c:v>-0.28880000000000006</c:v>
                </c:pt>
                <c:pt idx="14">
                  <c:v>-0.31430000000000008</c:v>
                </c:pt>
                <c:pt idx="15">
                  <c:v>-0.3176000000000001</c:v>
                </c:pt>
                <c:pt idx="16">
                  <c:v>-0.3998000000000001</c:v>
                </c:pt>
                <c:pt idx="17">
                  <c:v>-0.45710000000000001</c:v>
                </c:pt>
                <c:pt idx="18">
                  <c:v>-0.54200000000000004</c:v>
                </c:pt>
                <c:pt idx="19">
                  <c:v>-0.65880000000000016</c:v>
                </c:pt>
                <c:pt idx="20">
                  <c:v>-0.71600000000000008</c:v>
                </c:pt>
              </c:numCache>
            </c:numRef>
          </c:val>
          <c:smooth val="0"/>
        </c:ser>
        <c:dLbls>
          <c:showLegendKey val="0"/>
          <c:showVal val="0"/>
          <c:showCatName val="0"/>
          <c:showSerName val="0"/>
          <c:showPercent val="0"/>
          <c:showBubbleSize val="0"/>
        </c:dLbls>
        <c:marker val="1"/>
        <c:smooth val="0"/>
        <c:axId val="66983808"/>
        <c:axId val="66985344"/>
      </c:lineChart>
      <c:catAx>
        <c:axId val="66955136"/>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66981888"/>
        <c:crosses val="autoZero"/>
        <c:auto val="1"/>
        <c:lblAlgn val="ctr"/>
        <c:lblOffset val="100"/>
        <c:noMultiLvlLbl val="0"/>
      </c:catAx>
      <c:valAx>
        <c:axId val="66981888"/>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smtClean="0"/>
                  <a:t>SO4 Anomaly </a:t>
                </a:r>
                <a:r>
                  <a:rPr lang="en-US" sz="1400" b="1" i="0" baseline="0" dirty="0" smtClean="0">
                    <a:effectLst/>
                  </a:rPr>
                  <a:t>(µg/m3)</a:t>
                </a:r>
                <a:endParaRPr lang="en-US" sz="1400" dirty="0" smtClean="0">
                  <a:effectLst/>
                </a:endParaRPr>
              </a:p>
            </c:rich>
          </c:tx>
          <c:layout/>
          <c:overlay val="0"/>
        </c:title>
        <c:numFmt formatCode="0.00" sourceLinked="0"/>
        <c:majorTickMark val="out"/>
        <c:minorTickMark val="none"/>
        <c:tickLblPos val="nextTo"/>
        <c:crossAx val="66955136"/>
        <c:crosses val="autoZero"/>
        <c:crossBetween val="midCat"/>
      </c:valAx>
      <c:catAx>
        <c:axId val="66983808"/>
        <c:scaling>
          <c:orientation val="minMax"/>
        </c:scaling>
        <c:delete val="1"/>
        <c:axPos val="b"/>
        <c:numFmt formatCode="General" sourceLinked="1"/>
        <c:majorTickMark val="out"/>
        <c:minorTickMark val="none"/>
        <c:tickLblPos val="nextTo"/>
        <c:crossAx val="66985344"/>
        <c:crosses val="autoZero"/>
        <c:auto val="1"/>
        <c:lblAlgn val="ctr"/>
        <c:lblOffset val="100"/>
        <c:noMultiLvlLbl val="0"/>
      </c:catAx>
      <c:valAx>
        <c:axId val="66985344"/>
        <c:scaling>
          <c:orientation val="minMax"/>
        </c:scaling>
        <c:delete val="0"/>
        <c:axPos val="r"/>
        <c:title>
          <c:tx>
            <c:rich>
              <a:bodyPr/>
              <a:lstStyle/>
              <a:p>
                <a:pPr>
                  <a:defRPr/>
                </a:pPr>
                <a:r>
                  <a:rPr lang="en-US" sz="1400" dirty="0"/>
                  <a:t>SO2 Anomaly (mole/sec/m2)</a:t>
                </a:r>
              </a:p>
            </c:rich>
          </c:tx>
          <c:layout>
            <c:manualLayout>
              <c:xMode val="edge"/>
              <c:yMode val="edge"/>
              <c:x val="0.86348379629629657"/>
              <c:y val="7.197164213169005E-2"/>
            </c:manualLayout>
          </c:layout>
          <c:overlay val="0"/>
        </c:title>
        <c:numFmt formatCode="0.00" sourceLinked="0"/>
        <c:majorTickMark val="out"/>
        <c:minorTickMark val="none"/>
        <c:tickLblPos val="nextTo"/>
        <c:txPr>
          <a:bodyPr/>
          <a:lstStyle/>
          <a:p>
            <a:pPr>
              <a:defRPr>
                <a:solidFill>
                  <a:srgbClr val="7030A0"/>
                </a:solidFill>
              </a:defRPr>
            </a:pPr>
            <a:endParaRPr lang="en-US"/>
          </a:p>
        </c:txPr>
        <c:crossAx val="66983808"/>
        <c:crosses val="max"/>
        <c:crossBetween val="midCat"/>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CONC_I!$H$2</c:f>
              <c:strCache>
                <c:ptCount val="1"/>
                <c:pt idx="0">
                  <c:v>IMPROVE</c:v>
                </c:pt>
              </c:strCache>
            </c:strRef>
          </c:tx>
          <c:trendline>
            <c:spPr>
              <a:ln>
                <a:solidFill>
                  <a:srgbClr val="0070C0"/>
                </a:solidFill>
              </a:ln>
            </c:spPr>
            <c:trendlineType val="linear"/>
            <c:dispRSqr val="0"/>
            <c:dispEq val="0"/>
          </c:trendline>
          <c:cat>
            <c:numRef>
              <c:f>CONC_I!$G$3:$G$23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CONC_I!$H$3:$H$23</c:f>
              <c:numCache>
                <c:formatCode>General</c:formatCode>
                <c:ptCount val="21"/>
                <c:pt idx="5" formatCode="0.0000">
                  <c:v>-5.0566921373200437E-2</c:v>
                </c:pt>
                <c:pt idx="6" formatCode="0.0000">
                  <c:v>-2.7832270210409751E-2</c:v>
                </c:pt>
                <c:pt idx="7" formatCode="0.0000">
                  <c:v>-0.11477769656699889</c:v>
                </c:pt>
                <c:pt idx="8" formatCode="0.0000">
                  <c:v>-7.6814518272425261E-2</c:v>
                </c:pt>
                <c:pt idx="9" formatCode="0.0000">
                  <c:v>-0.19485369647471387</c:v>
                </c:pt>
                <c:pt idx="10" formatCode="0.0000">
                  <c:v>1.9724170553822224E-3</c:v>
                </c:pt>
                <c:pt idx="11" formatCode="0.0000">
                  <c:v>7.9033941603185817E-2</c:v>
                </c:pt>
                <c:pt idx="12" formatCode="0.0000">
                  <c:v>7.508226201662252E-2</c:v>
                </c:pt>
                <c:pt idx="13" formatCode="0.0000">
                  <c:v>4.3234506471134613E-3</c:v>
                </c:pt>
                <c:pt idx="14" formatCode="0.0000">
                  <c:v>4.5633166409387367E-2</c:v>
                </c:pt>
                <c:pt idx="15" formatCode="0.0000">
                  <c:v>-8.9399121335164355E-4</c:v>
                </c:pt>
                <c:pt idx="16" formatCode="0.0000">
                  <c:v>-2.150753126503124E-2</c:v>
                </c:pt>
                <c:pt idx="17" formatCode="0.0000">
                  <c:v>2.0406215504994652E-2</c:v>
                </c:pt>
                <c:pt idx="18" formatCode="0.0000">
                  <c:v>-5.7898568464265585E-3</c:v>
                </c:pt>
                <c:pt idx="19" formatCode="0.0000">
                  <c:v>-1.420355590791567E-3</c:v>
                </c:pt>
                <c:pt idx="20" formatCode="0.0000">
                  <c:v>3.3879644409208369E-2</c:v>
                </c:pt>
              </c:numCache>
            </c:numRef>
          </c:val>
          <c:smooth val="0"/>
        </c:ser>
        <c:ser>
          <c:idx val="1"/>
          <c:order val="1"/>
          <c:tx>
            <c:strRef>
              <c:f>CONC_I!$I$2</c:f>
              <c:strCache>
                <c:ptCount val="1"/>
                <c:pt idx="0">
                  <c:v>MODEL 16 YRS</c:v>
                </c:pt>
              </c:strCache>
            </c:strRef>
          </c:tx>
          <c:trendline>
            <c:spPr>
              <a:ln>
                <a:solidFill>
                  <a:schemeClr val="accent2"/>
                </a:solidFill>
                <a:prstDash val="sysDash"/>
              </a:ln>
            </c:spPr>
            <c:trendlineType val="linear"/>
            <c:dispRSqr val="0"/>
            <c:dispEq val="0"/>
          </c:trendline>
          <c:cat>
            <c:numRef>
              <c:f>CONC_I!$G$3:$G$23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CONC_I!$I$3:$I$23</c:f>
              <c:numCache>
                <c:formatCode>General</c:formatCode>
                <c:ptCount val="21"/>
                <c:pt idx="5" formatCode="0.000">
                  <c:v>-5.6267303872437301E-3</c:v>
                </c:pt>
                <c:pt idx="6" formatCode="0.000">
                  <c:v>7.3755612352515931E-2</c:v>
                </c:pt>
                <c:pt idx="7" formatCode="0.000">
                  <c:v>-1.3900751952841362E-3</c:v>
                </c:pt>
                <c:pt idx="8" formatCode="0.000">
                  <c:v>5.5041927523082464E-2</c:v>
                </c:pt>
                <c:pt idx="9" formatCode="0.000">
                  <c:v>2.5696094278174531E-2</c:v>
                </c:pt>
                <c:pt idx="10" formatCode="0.000">
                  <c:v>1.0367633012337557E-2</c:v>
                </c:pt>
                <c:pt idx="11" formatCode="0.000">
                  <c:v>1.4175607142102659E-2</c:v>
                </c:pt>
                <c:pt idx="12" formatCode="0.000">
                  <c:v>1.9612575523923162E-2</c:v>
                </c:pt>
                <c:pt idx="13" formatCode="0.000">
                  <c:v>2.7928384347709907E-2</c:v>
                </c:pt>
                <c:pt idx="14" formatCode="0.000">
                  <c:v>3.2107792150860542E-2</c:v>
                </c:pt>
                <c:pt idx="15" formatCode="0.000">
                  <c:v>-1.8964969659671583E-2</c:v>
                </c:pt>
                <c:pt idx="16" formatCode="0.000">
                  <c:v>-3.8037662241848284E-2</c:v>
                </c:pt>
                <c:pt idx="17" formatCode="0.000">
                  <c:v>-6.3084420172784234E-2</c:v>
                </c:pt>
                <c:pt idx="18" formatCode="0.000">
                  <c:v>-7.4584686924533988E-2</c:v>
                </c:pt>
                <c:pt idx="19" formatCode="0.000">
                  <c:v>-3.1219075480911008E-2</c:v>
                </c:pt>
                <c:pt idx="20" formatCode="0.000">
                  <c:v>-2.5778006268430197E-2</c:v>
                </c:pt>
              </c:numCache>
            </c:numRef>
          </c:val>
          <c:smooth val="0"/>
        </c:ser>
        <c:ser>
          <c:idx val="2"/>
          <c:order val="2"/>
          <c:tx>
            <c:strRef>
              <c:f>CONC_I!$J$2</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CONC_I!$G$3:$G$23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CONC_I!$J$3:$J$23</c:f>
              <c:numCache>
                <c:formatCode>0.000</c:formatCode>
                <c:ptCount val="21"/>
                <c:pt idx="0">
                  <c:v>-0.114</c:v>
                </c:pt>
                <c:pt idx="1">
                  <c:v>-8.2000000000000003E-2</c:v>
                </c:pt>
                <c:pt idx="2">
                  <c:v>0</c:v>
                </c:pt>
                <c:pt idx="3">
                  <c:v>-2.1999999999999999E-2</c:v>
                </c:pt>
                <c:pt idx="4">
                  <c:v>-5.8000000000000003E-2</c:v>
                </c:pt>
                <c:pt idx="5">
                  <c:v>1.2E-2</c:v>
                </c:pt>
                <c:pt idx="6">
                  <c:v>9.1000000000000025E-2</c:v>
                </c:pt>
                <c:pt idx="7">
                  <c:v>1.6000000000000004E-2</c:v>
                </c:pt>
                <c:pt idx="8">
                  <c:v>7.1999999999999995E-2</c:v>
                </c:pt>
                <c:pt idx="9">
                  <c:v>4.3000000000000003E-2</c:v>
                </c:pt>
                <c:pt idx="10">
                  <c:v>2.8000000000000001E-2</c:v>
                </c:pt>
                <c:pt idx="11">
                  <c:v>3.1000000000000003E-2</c:v>
                </c:pt>
                <c:pt idx="12">
                  <c:v>3.6999999999999998E-2</c:v>
                </c:pt>
                <c:pt idx="13">
                  <c:v>4.5000000000000005E-2</c:v>
                </c:pt>
                <c:pt idx="14">
                  <c:v>4.9000000000000009E-2</c:v>
                </c:pt>
                <c:pt idx="15">
                  <c:v>-2.0000000000000005E-3</c:v>
                </c:pt>
                <c:pt idx="16">
                  <c:v>-2.1000000000000005E-2</c:v>
                </c:pt>
                <c:pt idx="17">
                  <c:v>-4.5999999999999999E-2</c:v>
                </c:pt>
                <c:pt idx="18">
                  <c:v>-5.7000000000000009E-2</c:v>
                </c:pt>
                <c:pt idx="19">
                  <c:v>-1.4E-2</c:v>
                </c:pt>
                <c:pt idx="20">
                  <c:v>-9.0000000000000028E-3</c:v>
                </c:pt>
              </c:numCache>
            </c:numRef>
          </c:val>
          <c:smooth val="0"/>
        </c:ser>
        <c:dLbls>
          <c:showLegendKey val="0"/>
          <c:showVal val="0"/>
          <c:showCatName val="0"/>
          <c:showSerName val="0"/>
          <c:showPercent val="0"/>
          <c:showBubbleSize val="0"/>
        </c:dLbls>
        <c:marker val="1"/>
        <c:smooth val="0"/>
        <c:axId val="97244288"/>
        <c:axId val="97246208"/>
      </c:lineChart>
      <c:lineChart>
        <c:grouping val="standard"/>
        <c:varyColors val="0"/>
        <c:ser>
          <c:idx val="3"/>
          <c:order val="3"/>
          <c:tx>
            <c:strRef>
              <c:f>CONC_I!$K$2</c:f>
              <c:strCache>
                <c:ptCount val="1"/>
                <c:pt idx="0">
                  <c:v>EMIS NO 21 YRS</c:v>
                </c:pt>
              </c:strCache>
            </c:strRef>
          </c:tx>
          <c:trendline>
            <c:spPr>
              <a:ln>
                <a:solidFill>
                  <a:srgbClr val="7030A0"/>
                </a:solidFill>
              </a:ln>
            </c:spPr>
            <c:trendlineType val="linear"/>
            <c:dispRSqr val="0"/>
            <c:dispEq val="0"/>
          </c:trendline>
          <c:cat>
            <c:numRef>
              <c:f>CONC_I!$G$3:$G$23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CONC_I!$K$3:$K$23</c:f>
              <c:numCache>
                <c:formatCode>0.000</c:formatCode>
                <c:ptCount val="21"/>
                <c:pt idx="0">
                  <c:v>0.3837000000000001</c:v>
                </c:pt>
                <c:pt idx="1">
                  <c:v>0.3852000000000001</c:v>
                </c:pt>
                <c:pt idx="2">
                  <c:v>0.28660000000000002</c:v>
                </c:pt>
                <c:pt idx="3">
                  <c:v>0.28010000000000002</c:v>
                </c:pt>
                <c:pt idx="4">
                  <c:v>0.18340000000000004</c:v>
                </c:pt>
                <c:pt idx="5">
                  <c:v>0.14090000000000003</c:v>
                </c:pt>
                <c:pt idx="6">
                  <c:v>0.15660000000000002</c:v>
                </c:pt>
                <c:pt idx="7">
                  <c:v>0.18960000000000002</c:v>
                </c:pt>
                <c:pt idx="8">
                  <c:v>0.12520000000000001</c:v>
                </c:pt>
                <c:pt idx="9">
                  <c:v>0.16070000000000001</c:v>
                </c:pt>
                <c:pt idx="10">
                  <c:v>0.11660000000000001</c:v>
                </c:pt>
                <c:pt idx="11">
                  <c:v>0.28410000000000002</c:v>
                </c:pt>
                <c:pt idx="12">
                  <c:v>-3.8199999999999998E-2</c:v>
                </c:pt>
                <c:pt idx="13">
                  <c:v>-0.1401</c:v>
                </c:pt>
                <c:pt idx="14">
                  <c:v>-0.191</c:v>
                </c:pt>
                <c:pt idx="15">
                  <c:v>-0.26020000000000004</c:v>
                </c:pt>
                <c:pt idx="16">
                  <c:v>-0.3181000000000001</c:v>
                </c:pt>
                <c:pt idx="17">
                  <c:v>-0.38100000000000006</c:v>
                </c:pt>
                <c:pt idx="18">
                  <c:v>-0.40920000000000001</c:v>
                </c:pt>
                <c:pt idx="19">
                  <c:v>-0.52559999999999996</c:v>
                </c:pt>
                <c:pt idx="20">
                  <c:v>-0.42910000000000004</c:v>
                </c:pt>
              </c:numCache>
            </c:numRef>
          </c:val>
          <c:smooth val="0"/>
        </c:ser>
        <c:dLbls>
          <c:showLegendKey val="0"/>
          <c:showVal val="0"/>
          <c:showCatName val="0"/>
          <c:showSerName val="0"/>
          <c:showPercent val="0"/>
          <c:showBubbleSize val="0"/>
        </c:dLbls>
        <c:marker val="1"/>
        <c:smooth val="0"/>
        <c:axId val="97256576"/>
        <c:axId val="97258112"/>
      </c:lineChart>
      <c:catAx>
        <c:axId val="9724428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7246208"/>
        <c:crosses val="autoZero"/>
        <c:auto val="1"/>
        <c:lblAlgn val="ctr"/>
        <c:lblOffset val="100"/>
        <c:noMultiLvlLbl val="0"/>
      </c:catAx>
      <c:valAx>
        <c:axId val="97246208"/>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NO3 </a:t>
                </a:r>
                <a:r>
                  <a:rPr lang="en-US" sz="1400" dirty="0" smtClean="0"/>
                  <a:t>Anomaly </a:t>
                </a:r>
                <a:r>
                  <a:rPr lang="en-US" sz="1400" b="1" i="0" baseline="0" dirty="0" smtClean="0">
                    <a:effectLst/>
                  </a:rPr>
                  <a:t>(µg/m3)</a:t>
                </a:r>
                <a:endParaRPr lang="en-US" sz="1400" dirty="0" smtClean="0">
                  <a:effectLst/>
                </a:endParaRPr>
              </a:p>
            </c:rich>
          </c:tx>
          <c:layout/>
          <c:overlay val="0"/>
        </c:title>
        <c:numFmt formatCode="0.00" sourceLinked="0"/>
        <c:majorTickMark val="out"/>
        <c:minorTickMark val="none"/>
        <c:tickLblPos val="nextTo"/>
        <c:crossAx val="97244288"/>
        <c:crosses val="autoZero"/>
        <c:crossBetween val="midCat"/>
      </c:valAx>
      <c:catAx>
        <c:axId val="97256576"/>
        <c:scaling>
          <c:orientation val="minMax"/>
        </c:scaling>
        <c:delete val="1"/>
        <c:axPos val="b"/>
        <c:numFmt formatCode="General" sourceLinked="1"/>
        <c:majorTickMark val="out"/>
        <c:minorTickMark val="none"/>
        <c:tickLblPos val="nextTo"/>
        <c:crossAx val="97258112"/>
        <c:crosses val="autoZero"/>
        <c:auto val="1"/>
        <c:lblAlgn val="ctr"/>
        <c:lblOffset val="100"/>
        <c:noMultiLvlLbl val="0"/>
      </c:catAx>
      <c:valAx>
        <c:axId val="97258112"/>
        <c:scaling>
          <c:orientation val="minMax"/>
        </c:scaling>
        <c:delete val="0"/>
        <c:axPos val="r"/>
        <c:title>
          <c:tx>
            <c:rich>
              <a:bodyPr/>
              <a:lstStyle/>
              <a:p>
                <a:pPr>
                  <a:defRPr/>
                </a:pPr>
                <a:r>
                  <a:rPr lang="en-US" sz="1400" b="1" i="0" baseline="0" dirty="0" smtClean="0">
                    <a:effectLst/>
                  </a:rPr>
                  <a:t>NO Anomaly (mole/sec/M2)</a:t>
                </a:r>
                <a:endParaRPr lang="en-US" sz="1400" dirty="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7256576"/>
        <c:crosses val="max"/>
        <c:crossBetween val="midCat"/>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East</a:t>
            </a:r>
          </a:p>
        </c:rich>
      </c:tx>
      <c:layout>
        <c:manualLayout>
          <c:xMode val="edge"/>
          <c:yMode val="edge"/>
          <c:x val="0.4634204154713219"/>
          <c:y val="5.0925925925925923E-2"/>
        </c:manualLayout>
      </c:layout>
      <c:overlay val="0"/>
    </c:title>
    <c:autoTitleDeleted val="0"/>
    <c:plotArea>
      <c:layout/>
      <c:lineChart>
        <c:grouping val="standard"/>
        <c:varyColors val="0"/>
        <c:ser>
          <c:idx val="0"/>
          <c:order val="0"/>
          <c:tx>
            <c:strRef>
              <c:f>RAD!$B$178</c:f>
              <c:strCache>
                <c:ptCount val="1"/>
                <c:pt idx="0">
                  <c:v>SURFRAD</c:v>
                </c:pt>
              </c:strCache>
            </c:strRef>
          </c:tx>
          <c:trendline>
            <c:spPr>
              <a:ln>
                <a:solidFill>
                  <a:srgbClr val="0070C0"/>
                </a:solidFill>
              </a:ln>
            </c:spPr>
            <c:trendlineType val="linear"/>
            <c:dispRSqr val="0"/>
            <c:dispEq val="0"/>
          </c:trendline>
          <c:cat>
            <c:numRef>
              <c:f>RAD!$A$179:$A$199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RAD!$B$179:$B$199</c:f>
              <c:numCache>
                <c:formatCode>General</c:formatCode>
                <c:ptCount val="21"/>
                <c:pt idx="7" formatCode="0.0000">
                  <c:v>0.148759716009639</c:v>
                </c:pt>
                <c:pt idx="8" formatCode="0.0000">
                  <c:v>0.16314172347809702</c:v>
                </c:pt>
                <c:pt idx="9" formatCode="0.0000">
                  <c:v>0.14348633882078657</c:v>
                </c:pt>
                <c:pt idx="10" formatCode="0.0000">
                  <c:v>0.14457391360474872</c:v>
                </c:pt>
                <c:pt idx="11" formatCode="0.0000">
                  <c:v>0.17177928670835976</c:v>
                </c:pt>
                <c:pt idx="12" formatCode="0.0000">
                  <c:v>0.17408843515165179</c:v>
                </c:pt>
                <c:pt idx="13" formatCode="0.0000">
                  <c:v>0.15729172904813124</c:v>
                </c:pt>
                <c:pt idx="14" formatCode="0.0000">
                  <c:v>0.1560490142528875</c:v>
                </c:pt>
                <c:pt idx="15" formatCode="0.0000">
                  <c:v>0.14576698408535063</c:v>
                </c:pt>
                <c:pt idx="16" formatCode="0.0000">
                  <c:v>0.15301171093063176</c:v>
                </c:pt>
                <c:pt idx="17" formatCode="0.0000">
                  <c:v>0.15894163241927006</c:v>
                </c:pt>
                <c:pt idx="18" formatCode="0.0000">
                  <c:v>0.15440184692560449</c:v>
                </c:pt>
                <c:pt idx="19" formatCode="0.0000">
                  <c:v>0.12615744490686323</c:v>
                </c:pt>
                <c:pt idx="20" formatCode="0.0000">
                  <c:v>0.13547072415412606</c:v>
                </c:pt>
              </c:numCache>
            </c:numRef>
          </c:val>
          <c:smooth val="0"/>
        </c:ser>
        <c:ser>
          <c:idx val="1"/>
          <c:order val="1"/>
          <c:tx>
            <c:strRef>
              <c:f>RAD!$C$178</c:f>
              <c:strCache>
                <c:ptCount val="1"/>
                <c:pt idx="0">
                  <c:v>MODEL 16 YRS</c:v>
                </c:pt>
              </c:strCache>
            </c:strRef>
          </c:tx>
          <c:trendline>
            <c:spPr>
              <a:ln>
                <a:solidFill>
                  <a:schemeClr val="accent2"/>
                </a:solidFill>
                <a:prstDash val="sysDash"/>
              </a:ln>
            </c:spPr>
            <c:trendlineType val="linear"/>
            <c:dispRSqr val="0"/>
            <c:dispEq val="0"/>
          </c:trendline>
          <c:cat>
            <c:numRef>
              <c:f>RAD!$A$179:$A$199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RAD!$C$179:$C$199</c:f>
              <c:numCache>
                <c:formatCode>General</c:formatCode>
                <c:ptCount val="21"/>
                <c:pt idx="5" formatCode="0.000">
                  <c:v>8.9633914954337895E-2</c:v>
                </c:pt>
                <c:pt idx="6" formatCode="0.000">
                  <c:v>9.5534716814663009E-2</c:v>
                </c:pt>
                <c:pt idx="7" formatCode="0.000">
                  <c:v>9.4963374542124543E-2</c:v>
                </c:pt>
                <c:pt idx="8" formatCode="0.000">
                  <c:v>9.5879632268773093E-2</c:v>
                </c:pt>
                <c:pt idx="9" formatCode="0.000">
                  <c:v>0.10128231021689489</c:v>
                </c:pt>
                <c:pt idx="10" formatCode="0.000">
                  <c:v>9.1539051940639368E-2</c:v>
                </c:pt>
                <c:pt idx="11" formatCode="0.000">
                  <c:v>9.7060164548992564E-2</c:v>
                </c:pt>
                <c:pt idx="12" formatCode="0.000">
                  <c:v>8.7815770089285691E-2</c:v>
                </c:pt>
                <c:pt idx="13" formatCode="0.000">
                  <c:v>9.6749123454670377E-2</c:v>
                </c:pt>
                <c:pt idx="14" formatCode="0.000">
                  <c:v>8.6659754952185933E-2</c:v>
                </c:pt>
                <c:pt idx="15" formatCode="0.000">
                  <c:v>8.6965555507990747E-2</c:v>
                </c:pt>
                <c:pt idx="16" formatCode="0.000">
                  <c:v>8.3899444634703293E-2</c:v>
                </c:pt>
                <c:pt idx="17" formatCode="0.000">
                  <c:v>8.043696452625583E-2</c:v>
                </c:pt>
                <c:pt idx="18" formatCode="0.000">
                  <c:v>7.9607165670537466E-2</c:v>
                </c:pt>
                <c:pt idx="19" formatCode="0.000">
                  <c:v>7.615227506868133E-2</c:v>
                </c:pt>
                <c:pt idx="20" formatCode="0.000">
                  <c:v>6.7909442851419421E-2</c:v>
                </c:pt>
              </c:numCache>
            </c:numRef>
          </c:val>
          <c:smooth val="0"/>
        </c:ser>
        <c:ser>
          <c:idx val="2"/>
          <c:order val="2"/>
          <c:tx>
            <c:strRef>
              <c:f>RAD!$D$178</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RAD!$A$179:$A$199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RAD!$D$179:$D$199</c:f>
              <c:numCache>
                <c:formatCode>0.000</c:formatCode>
                <c:ptCount val="21"/>
                <c:pt idx="0">
                  <c:v>8.7948007263284625E-2</c:v>
                </c:pt>
                <c:pt idx="1">
                  <c:v>9.5467326369863076E-2</c:v>
                </c:pt>
                <c:pt idx="2">
                  <c:v>9.2123420793488162E-2</c:v>
                </c:pt>
                <c:pt idx="3">
                  <c:v>8.9381864440639308E-2</c:v>
                </c:pt>
                <c:pt idx="4">
                  <c:v>9.0110818493150696E-2</c:v>
                </c:pt>
                <c:pt idx="5">
                  <c:v>8.9633914954337895E-2</c:v>
                </c:pt>
                <c:pt idx="6">
                  <c:v>9.5534716814663009E-2</c:v>
                </c:pt>
                <c:pt idx="7">
                  <c:v>9.4963374542124543E-2</c:v>
                </c:pt>
                <c:pt idx="8">
                  <c:v>9.5879632268773093E-2</c:v>
                </c:pt>
                <c:pt idx="9">
                  <c:v>0.10128231021689489</c:v>
                </c:pt>
                <c:pt idx="10">
                  <c:v>9.1539051940639368E-2</c:v>
                </c:pt>
                <c:pt idx="11">
                  <c:v>9.7060164548992564E-2</c:v>
                </c:pt>
                <c:pt idx="12">
                  <c:v>8.7815770089285691E-2</c:v>
                </c:pt>
                <c:pt idx="13">
                  <c:v>9.6749123454670377E-2</c:v>
                </c:pt>
                <c:pt idx="14">
                  <c:v>8.6659754952185933E-2</c:v>
                </c:pt>
                <c:pt idx="15">
                  <c:v>8.6965555507990747E-2</c:v>
                </c:pt>
                <c:pt idx="16">
                  <c:v>8.3899444634703293E-2</c:v>
                </c:pt>
                <c:pt idx="17">
                  <c:v>8.043696452625583E-2</c:v>
                </c:pt>
                <c:pt idx="18">
                  <c:v>7.9607165670537466E-2</c:v>
                </c:pt>
                <c:pt idx="19">
                  <c:v>7.615227506868133E-2</c:v>
                </c:pt>
                <c:pt idx="20">
                  <c:v>6.7909442851419421E-2</c:v>
                </c:pt>
              </c:numCache>
            </c:numRef>
          </c:val>
          <c:smooth val="0"/>
        </c:ser>
        <c:dLbls>
          <c:showLegendKey val="0"/>
          <c:showVal val="0"/>
          <c:showCatName val="0"/>
          <c:showSerName val="0"/>
          <c:showPercent val="0"/>
          <c:showBubbleSize val="0"/>
        </c:dLbls>
        <c:marker val="1"/>
        <c:smooth val="0"/>
        <c:axId val="97340032"/>
        <c:axId val="97366784"/>
      </c:lineChart>
      <c:catAx>
        <c:axId val="9734003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97366784"/>
        <c:crosses val="autoZero"/>
        <c:auto val="1"/>
        <c:lblAlgn val="ctr"/>
        <c:lblOffset val="100"/>
        <c:tickLblSkip val="2"/>
        <c:noMultiLvlLbl val="0"/>
      </c:catAx>
      <c:valAx>
        <c:axId val="97366784"/>
        <c:scaling>
          <c:orientation val="minMax"/>
          <c:max val="0.18000000000000005"/>
          <c:min val="2.0000000000000007E-2"/>
        </c:scaling>
        <c:delete val="0"/>
        <c:axPos val="l"/>
        <c:majorGridlines/>
        <c:title>
          <c:tx>
            <c:rich>
              <a:bodyPr rot="-5400000" vert="horz"/>
              <a:lstStyle/>
              <a:p>
                <a:pPr>
                  <a:defRPr/>
                </a:pPr>
                <a:r>
                  <a:rPr lang="en-US" sz="1400" dirty="0"/>
                  <a:t>AOD (unitless)</a:t>
                </a:r>
              </a:p>
            </c:rich>
          </c:tx>
          <c:layout/>
          <c:overlay val="0"/>
        </c:title>
        <c:numFmt formatCode="0.00" sourceLinked="0"/>
        <c:majorTickMark val="out"/>
        <c:minorTickMark val="none"/>
        <c:tickLblPos val="nextTo"/>
        <c:crossAx val="97340032"/>
        <c:crosses val="autoZero"/>
        <c:crossBetween val="midCat"/>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West</a:t>
            </a:r>
          </a:p>
        </c:rich>
      </c:tx>
      <c:layout>
        <c:manualLayout>
          <c:xMode val="edge"/>
          <c:yMode val="edge"/>
          <c:x val="0.42901305214755131"/>
          <c:y val="5.0925925925925923E-2"/>
        </c:manualLayout>
      </c:layout>
      <c:overlay val="0"/>
    </c:title>
    <c:autoTitleDeleted val="0"/>
    <c:plotArea>
      <c:layout/>
      <c:lineChart>
        <c:grouping val="standard"/>
        <c:varyColors val="0"/>
        <c:ser>
          <c:idx val="0"/>
          <c:order val="0"/>
          <c:tx>
            <c:strRef>
              <c:f>RAD!$G$178</c:f>
              <c:strCache>
                <c:ptCount val="1"/>
                <c:pt idx="0">
                  <c:v>SURFRAD</c:v>
                </c:pt>
              </c:strCache>
            </c:strRef>
          </c:tx>
          <c:trendline>
            <c:spPr>
              <a:ln>
                <a:solidFill>
                  <a:srgbClr val="0070C0"/>
                </a:solidFill>
              </a:ln>
            </c:spPr>
            <c:trendlineType val="linear"/>
            <c:dispRSqr val="0"/>
            <c:dispEq val="0"/>
          </c:trendline>
          <c:cat>
            <c:numRef>
              <c:f>RAD!$F$179:$F$199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RAD!$G$179:$G$199</c:f>
              <c:numCache>
                <c:formatCode>General</c:formatCode>
                <c:ptCount val="21"/>
                <c:pt idx="7" formatCode="0.0000">
                  <c:v>7.6110062984680538E-2</c:v>
                </c:pt>
                <c:pt idx="8" formatCode="0.0000">
                  <c:v>7.5479806584849235E-2</c:v>
                </c:pt>
                <c:pt idx="9" formatCode="0.0000">
                  <c:v>7.0757501997674624E-2</c:v>
                </c:pt>
                <c:pt idx="10" formatCode="0.0000">
                  <c:v>8.6341259341247187E-2</c:v>
                </c:pt>
                <c:pt idx="11" formatCode="0.0000">
                  <c:v>8.0234028063702251E-2</c:v>
                </c:pt>
                <c:pt idx="12" formatCode="0.0000">
                  <c:v>8.5461119605846195E-2</c:v>
                </c:pt>
                <c:pt idx="13" formatCode="0.0000">
                  <c:v>8.4935247993654039E-2</c:v>
                </c:pt>
                <c:pt idx="14" formatCode="0.0000">
                  <c:v>7.2625437551311206E-2</c:v>
                </c:pt>
                <c:pt idx="15" formatCode="0.0000">
                  <c:v>7.2337232265037479E-2</c:v>
                </c:pt>
                <c:pt idx="16" formatCode="0.0000">
                  <c:v>8.1922478540531959E-2</c:v>
                </c:pt>
                <c:pt idx="17" formatCode="0.0000">
                  <c:v>9.1927131559432856E-2</c:v>
                </c:pt>
                <c:pt idx="18" formatCode="0.0000">
                  <c:v>8.8551609264930525E-2</c:v>
                </c:pt>
                <c:pt idx="19" formatCode="0.0000">
                  <c:v>8.9595984487900085E-2</c:v>
                </c:pt>
                <c:pt idx="20" formatCode="0.0000">
                  <c:v>8.3202657878938907E-2</c:v>
                </c:pt>
              </c:numCache>
            </c:numRef>
          </c:val>
          <c:smooth val="0"/>
        </c:ser>
        <c:ser>
          <c:idx val="1"/>
          <c:order val="1"/>
          <c:tx>
            <c:strRef>
              <c:f>RAD!$H$178</c:f>
              <c:strCache>
                <c:ptCount val="1"/>
                <c:pt idx="0">
                  <c:v>MODEL 16 YRS</c:v>
                </c:pt>
              </c:strCache>
            </c:strRef>
          </c:tx>
          <c:trendline>
            <c:spPr>
              <a:ln>
                <a:solidFill>
                  <a:schemeClr val="accent2"/>
                </a:solidFill>
                <a:prstDash val="sysDash"/>
              </a:ln>
            </c:spPr>
            <c:trendlineType val="linear"/>
            <c:dispRSqr val="0"/>
            <c:dispEq val="0"/>
          </c:trendline>
          <c:cat>
            <c:numRef>
              <c:f>RAD!$F$179:$F$199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RAD!$H$179:$H$199</c:f>
              <c:numCache>
                <c:formatCode>General</c:formatCode>
                <c:ptCount val="21"/>
                <c:pt idx="5" formatCode="0.000">
                  <c:v>2.8143644025875204E-2</c:v>
                </c:pt>
                <c:pt idx="6" formatCode="0.000">
                  <c:v>3.2779467061323612E-2</c:v>
                </c:pt>
                <c:pt idx="7" formatCode="0.000">
                  <c:v>2.879393318833947E-2</c:v>
                </c:pt>
                <c:pt idx="8" formatCode="0.000">
                  <c:v>2.9095333218864473E-2</c:v>
                </c:pt>
                <c:pt idx="9" formatCode="0.000">
                  <c:v>4.3224534284627067E-2</c:v>
                </c:pt>
                <c:pt idx="10" formatCode="0.000">
                  <c:v>3.1234825342465775E-2</c:v>
                </c:pt>
                <c:pt idx="11" formatCode="0.000">
                  <c:v>3.6443658424908446E-2</c:v>
                </c:pt>
                <c:pt idx="12" formatCode="0.000">
                  <c:v>3.0064418727106204E-2</c:v>
                </c:pt>
                <c:pt idx="13" formatCode="0.000">
                  <c:v>3.8545832455738699E-2</c:v>
                </c:pt>
                <c:pt idx="14" formatCode="0.000">
                  <c:v>3.4355676874620496E-2</c:v>
                </c:pt>
                <c:pt idx="15" formatCode="0.000">
                  <c:v>3.1930515220700173E-2</c:v>
                </c:pt>
                <c:pt idx="16" formatCode="0.000">
                  <c:v>4.0998507305936085E-2</c:v>
                </c:pt>
                <c:pt idx="17" formatCode="0.000">
                  <c:v>3.3350408066971066E-2</c:v>
                </c:pt>
                <c:pt idx="18" formatCode="0.000">
                  <c:v>3.4972136042805101E-2</c:v>
                </c:pt>
                <c:pt idx="19" formatCode="0.000">
                  <c:v>3.3103630952380968E-2</c:v>
                </c:pt>
                <c:pt idx="20" formatCode="0.000">
                  <c:v>3.2320564102564071E-2</c:v>
                </c:pt>
              </c:numCache>
            </c:numRef>
          </c:val>
          <c:smooth val="0"/>
        </c:ser>
        <c:ser>
          <c:idx val="2"/>
          <c:order val="2"/>
          <c:tx>
            <c:strRef>
              <c:f>RAD!$I$178</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RAD!$F$179:$F$199</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RAD!$I$179:$I$199</c:f>
              <c:numCache>
                <c:formatCode>0.000</c:formatCode>
                <c:ptCount val="21"/>
                <c:pt idx="0">
                  <c:v>2.7336058187398603E-2</c:v>
                </c:pt>
                <c:pt idx="1">
                  <c:v>3.2331768264840181E-2</c:v>
                </c:pt>
                <c:pt idx="2">
                  <c:v>3.3301151335761968E-2</c:v>
                </c:pt>
                <c:pt idx="3">
                  <c:v>2.7983046499239002E-2</c:v>
                </c:pt>
                <c:pt idx="4">
                  <c:v>3.1763338508371382E-2</c:v>
                </c:pt>
                <c:pt idx="5">
                  <c:v>2.8143644025875204E-2</c:v>
                </c:pt>
                <c:pt idx="6">
                  <c:v>3.2779467061323612E-2</c:v>
                </c:pt>
                <c:pt idx="7">
                  <c:v>2.879393318833947E-2</c:v>
                </c:pt>
                <c:pt idx="8">
                  <c:v>2.9095333218864473E-2</c:v>
                </c:pt>
                <c:pt idx="9">
                  <c:v>4.3224534284627067E-2</c:v>
                </c:pt>
                <c:pt idx="10">
                  <c:v>3.1234825342465775E-2</c:v>
                </c:pt>
                <c:pt idx="11">
                  <c:v>3.6443658424908446E-2</c:v>
                </c:pt>
                <c:pt idx="12">
                  <c:v>3.0064418727106204E-2</c:v>
                </c:pt>
                <c:pt idx="13">
                  <c:v>3.8545832455738699E-2</c:v>
                </c:pt>
                <c:pt idx="14">
                  <c:v>3.4355676874620496E-2</c:v>
                </c:pt>
                <c:pt idx="15">
                  <c:v>3.1930515220700173E-2</c:v>
                </c:pt>
                <c:pt idx="16">
                  <c:v>4.0998507305936085E-2</c:v>
                </c:pt>
                <c:pt idx="17">
                  <c:v>3.3350408066971066E-2</c:v>
                </c:pt>
                <c:pt idx="18">
                  <c:v>3.4972136042805101E-2</c:v>
                </c:pt>
                <c:pt idx="19">
                  <c:v>3.3103630952380968E-2</c:v>
                </c:pt>
                <c:pt idx="20">
                  <c:v>3.2320564102564071E-2</c:v>
                </c:pt>
              </c:numCache>
            </c:numRef>
          </c:val>
          <c:smooth val="0"/>
        </c:ser>
        <c:dLbls>
          <c:showLegendKey val="0"/>
          <c:showVal val="0"/>
          <c:showCatName val="0"/>
          <c:showSerName val="0"/>
          <c:showPercent val="0"/>
          <c:showBubbleSize val="0"/>
        </c:dLbls>
        <c:marker val="1"/>
        <c:smooth val="0"/>
        <c:axId val="97761152"/>
        <c:axId val="97767424"/>
      </c:lineChart>
      <c:catAx>
        <c:axId val="9776115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97767424"/>
        <c:crosses val="autoZero"/>
        <c:auto val="1"/>
        <c:lblAlgn val="ctr"/>
        <c:lblOffset val="100"/>
        <c:tickLblSkip val="2"/>
        <c:noMultiLvlLbl val="0"/>
      </c:catAx>
      <c:valAx>
        <c:axId val="97767424"/>
        <c:scaling>
          <c:orientation val="minMax"/>
          <c:max val="0.18000000000000005"/>
          <c:min val="2.0000000000000007E-2"/>
        </c:scaling>
        <c:delete val="0"/>
        <c:axPos val="l"/>
        <c:majorGridlines/>
        <c:title>
          <c:tx>
            <c:rich>
              <a:bodyPr rot="-5400000" vert="horz"/>
              <a:lstStyle/>
              <a:p>
                <a:pPr>
                  <a:defRPr/>
                </a:pPr>
                <a:r>
                  <a:rPr lang="en-US" sz="1400" dirty="0"/>
                  <a:t>AOD (unitless)</a:t>
                </a:r>
              </a:p>
            </c:rich>
          </c:tx>
          <c:layout/>
          <c:overlay val="0"/>
        </c:title>
        <c:numFmt formatCode="0.00" sourceLinked="0"/>
        <c:majorTickMark val="out"/>
        <c:minorTickMark val="none"/>
        <c:tickLblPos val="nextTo"/>
        <c:crossAx val="97761152"/>
        <c:crosses val="autoZero"/>
        <c:crossBetween val="midCat"/>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RAD!$B$27</c:f>
              <c:strCache>
                <c:ptCount val="1"/>
                <c:pt idx="0">
                  <c:v>SURFRAD</c:v>
                </c:pt>
              </c:strCache>
            </c:strRef>
          </c:tx>
          <c:trendline>
            <c:spPr>
              <a:ln>
                <a:solidFill>
                  <a:srgbClr val="0070C0"/>
                </a:solidFill>
              </a:ln>
            </c:spPr>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RAD!$B$28:$B$48</c:f>
              <c:numCache>
                <c:formatCode>General</c:formatCode>
                <c:ptCount val="21"/>
                <c:pt idx="5" formatCode="0.0000">
                  <c:v>-0.76871555100017042</c:v>
                </c:pt>
                <c:pt idx="6" formatCode="0.0000">
                  <c:v>-2.4347481384072003</c:v>
                </c:pt>
                <c:pt idx="7" formatCode="0.0000">
                  <c:v>5.7632808408139148E-2</c:v>
                </c:pt>
                <c:pt idx="8" formatCode="0.0000">
                  <c:v>-6.3594858854868717</c:v>
                </c:pt>
                <c:pt idx="9" formatCode="0.0000">
                  <c:v>-4.1118719159363906</c:v>
                </c:pt>
                <c:pt idx="10" formatCode="0.0000">
                  <c:v>-1.1671744733531426</c:v>
                </c:pt>
                <c:pt idx="11" formatCode="0.0000">
                  <c:v>-1.0686592715431331</c:v>
                </c:pt>
                <c:pt idx="12" formatCode="0.0000">
                  <c:v>0.86854137376560203</c:v>
                </c:pt>
                <c:pt idx="13" formatCode="0.0000">
                  <c:v>1.0733360811816084</c:v>
                </c:pt>
                <c:pt idx="14" formatCode="0.0000">
                  <c:v>1.9414948930123539</c:v>
                </c:pt>
                <c:pt idx="15" formatCode="0.0000">
                  <c:v>0.10970178213786143</c:v>
                </c:pt>
                <c:pt idx="16" formatCode="0.0000">
                  <c:v>1.5111082692338584</c:v>
                </c:pt>
                <c:pt idx="17" formatCode="0.0000">
                  <c:v>1.9501935474528551</c:v>
                </c:pt>
                <c:pt idx="18" formatCode="0.0000">
                  <c:v>1.0094930813228655</c:v>
                </c:pt>
                <c:pt idx="19" formatCode="0.0000">
                  <c:v>2.3600738699108628</c:v>
                </c:pt>
                <c:pt idx="20" formatCode="0.0000">
                  <c:v>2.4605714499293612</c:v>
                </c:pt>
              </c:numCache>
            </c:numRef>
          </c:val>
          <c:smooth val="0"/>
        </c:ser>
        <c:ser>
          <c:idx val="1"/>
          <c:order val="1"/>
          <c:tx>
            <c:strRef>
              <c:f>RAD!$C$27</c:f>
              <c:strCache>
                <c:ptCount val="1"/>
                <c:pt idx="0">
                  <c:v>MODEL 16 YRS</c:v>
                </c:pt>
              </c:strCache>
            </c:strRef>
          </c:tx>
          <c:trendline>
            <c:spPr>
              <a:ln>
                <a:solidFill>
                  <a:schemeClr val="accent2"/>
                </a:solidFill>
                <a:prstDash val="sysDash"/>
              </a:ln>
            </c:spPr>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RAD!$C$28:$C$48</c:f>
              <c:numCache>
                <c:formatCode>General</c:formatCode>
                <c:ptCount val="21"/>
                <c:pt idx="5" formatCode="0.0000">
                  <c:v>0.42029797173379502</c:v>
                </c:pt>
                <c:pt idx="6" formatCode="0.0000">
                  <c:v>-0.25239930547695621</c:v>
                </c:pt>
                <c:pt idx="7" formatCode="0.0000">
                  <c:v>0.25246450367304624</c:v>
                </c:pt>
                <c:pt idx="8" formatCode="0.0000">
                  <c:v>-1.0871000899627037</c:v>
                </c:pt>
                <c:pt idx="9" formatCode="0.0000">
                  <c:v>-1.363294114453204</c:v>
                </c:pt>
                <c:pt idx="10" formatCode="0.0000">
                  <c:v>-0.63613058106270159</c:v>
                </c:pt>
                <c:pt idx="11" formatCode="0.0000">
                  <c:v>-0.78210779257219809</c:v>
                </c:pt>
                <c:pt idx="12" formatCode="0.0000">
                  <c:v>0.23133687003079473</c:v>
                </c:pt>
                <c:pt idx="13" formatCode="0.0000">
                  <c:v>-0.32288379617821061</c:v>
                </c:pt>
                <c:pt idx="14" formatCode="0.0000">
                  <c:v>-0.33632516499420734</c:v>
                </c:pt>
                <c:pt idx="15" formatCode="0.0000">
                  <c:v>-0.2021177069192035</c:v>
                </c:pt>
                <c:pt idx="16" formatCode="0.0000">
                  <c:v>-8.0970896131461259E-2</c:v>
                </c:pt>
                <c:pt idx="17" formatCode="0.0000">
                  <c:v>1.2115465057931376E-3</c:v>
                </c:pt>
                <c:pt idx="18" formatCode="0.0000">
                  <c:v>0.49194365274229312</c:v>
                </c:pt>
                <c:pt idx="19" formatCode="0.0000">
                  <c:v>1.5446582233390487</c:v>
                </c:pt>
                <c:pt idx="20" formatCode="0.0000">
                  <c:v>2.1214166797262948</c:v>
                </c:pt>
              </c:numCache>
            </c:numRef>
          </c:val>
          <c:smooth val="0"/>
        </c:ser>
        <c:ser>
          <c:idx val="2"/>
          <c:order val="2"/>
          <c:tx>
            <c:strRef>
              <c:f>RAD!$D$27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RAD!$D$28:$D$48</c:f>
              <c:numCache>
                <c:formatCode>0.000</c:formatCode>
                <c:ptCount val="21"/>
                <c:pt idx="0">
                  <c:v>0.5437126477272044</c:v>
                </c:pt>
                <c:pt idx="1">
                  <c:v>-0.5722140072385572</c:v>
                </c:pt>
                <c:pt idx="2">
                  <c:v>0.26120798274944695</c:v>
                </c:pt>
                <c:pt idx="3">
                  <c:v>0.6840461465856934</c:v>
                </c:pt>
                <c:pt idx="4">
                  <c:v>0.61532851017019419</c:v>
                </c:pt>
                <c:pt idx="5">
                  <c:v>0.32454289173419687</c:v>
                </c:pt>
                <c:pt idx="6">
                  <c:v>-0.34815438547655481</c:v>
                </c:pt>
                <c:pt idx="7">
                  <c:v>0.1567094236734477</c:v>
                </c:pt>
                <c:pt idx="8">
                  <c:v>-1.1828551699623024</c:v>
                </c:pt>
                <c:pt idx="9">
                  <c:v>-1.4590491944528026</c:v>
                </c:pt>
                <c:pt idx="10">
                  <c:v>-0.73188566106230013</c:v>
                </c:pt>
                <c:pt idx="11">
                  <c:v>-0.87786287257179674</c:v>
                </c:pt>
                <c:pt idx="12">
                  <c:v>0.13558179003119622</c:v>
                </c:pt>
                <c:pt idx="13">
                  <c:v>-0.41863887617780915</c:v>
                </c:pt>
                <c:pt idx="14">
                  <c:v>-0.43208024499380582</c:v>
                </c:pt>
                <c:pt idx="15">
                  <c:v>-0.2978727869188022</c:v>
                </c:pt>
                <c:pt idx="16">
                  <c:v>-0.17672597613105978</c:v>
                </c:pt>
                <c:pt idx="17">
                  <c:v>-9.4543533493805385E-2</c:v>
                </c:pt>
                <c:pt idx="18">
                  <c:v>0.39618857274269476</c:v>
                </c:pt>
                <c:pt idx="19">
                  <c:v>1.4489031433394497</c:v>
                </c:pt>
                <c:pt idx="20">
                  <c:v>2.0256615997266962</c:v>
                </c:pt>
              </c:numCache>
            </c:numRef>
          </c:val>
          <c:smooth val="0"/>
        </c:ser>
        <c:dLbls>
          <c:showLegendKey val="0"/>
          <c:showVal val="0"/>
          <c:showCatName val="0"/>
          <c:showSerName val="0"/>
          <c:showPercent val="0"/>
          <c:showBubbleSize val="0"/>
        </c:dLbls>
        <c:marker val="1"/>
        <c:smooth val="0"/>
        <c:axId val="103822464"/>
        <c:axId val="103824384"/>
      </c:lineChart>
      <c:catAx>
        <c:axId val="10382246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103824384"/>
        <c:crosses val="autoZero"/>
        <c:auto val="1"/>
        <c:lblAlgn val="ctr"/>
        <c:lblOffset val="100"/>
        <c:noMultiLvlLbl val="0"/>
      </c:catAx>
      <c:valAx>
        <c:axId val="103824384"/>
        <c:scaling>
          <c:orientation val="minMax"/>
          <c:max val="13"/>
          <c:min val="-12"/>
        </c:scaling>
        <c:delete val="0"/>
        <c:axPos val="l"/>
        <c:majorGridlines/>
        <c:title>
          <c:tx>
            <c:rich>
              <a:bodyPr rot="-5400000" vert="horz"/>
              <a:lstStyle/>
              <a:p>
                <a:pPr>
                  <a:defRPr/>
                </a:pPr>
                <a:r>
                  <a:rPr lang="en-US" sz="1400" dirty="0"/>
                  <a:t>Clear-sky</a:t>
                </a:r>
                <a:r>
                  <a:rPr lang="en-US" sz="1400" baseline="0" dirty="0"/>
                  <a:t> SW (W/m</a:t>
                </a:r>
                <a:r>
                  <a:rPr lang="en-US" sz="1400" baseline="30000" dirty="0"/>
                  <a:t>2</a:t>
                </a:r>
                <a:r>
                  <a:rPr lang="en-US" sz="1400" baseline="0" dirty="0"/>
                  <a:t>)</a:t>
                </a:r>
                <a:endParaRPr lang="en-US" sz="1400" dirty="0"/>
              </a:p>
            </c:rich>
          </c:tx>
          <c:layout/>
          <c:overlay val="0"/>
        </c:title>
        <c:numFmt formatCode="0.0" sourceLinked="0"/>
        <c:majorTickMark val="out"/>
        <c:minorTickMark val="none"/>
        <c:tickLblPos val="nextTo"/>
        <c:crossAx val="103822464"/>
        <c:crosses val="autoZero"/>
        <c:crossBetween val="midCat"/>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RAD!$G$27</c:f>
              <c:strCache>
                <c:ptCount val="1"/>
                <c:pt idx="0">
                  <c:v>SURFRAD</c:v>
                </c:pt>
              </c:strCache>
            </c:strRef>
          </c:tx>
          <c:trendline>
            <c:spPr>
              <a:ln>
                <a:solidFill>
                  <a:srgbClr val="0070C0"/>
                </a:solidFill>
              </a:ln>
            </c:spPr>
            <c:trendlineType val="linear"/>
            <c:dispRSqr val="0"/>
            <c:dispEq val="0"/>
          </c:trendline>
          <c:cat>
            <c:numRef>
              <c:f>RAD!$F$28:$F$48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RAD!$G$28:$G$48</c:f>
              <c:numCache>
                <c:formatCode>General</c:formatCode>
                <c:ptCount val="21"/>
                <c:pt idx="6" formatCode="0.0000">
                  <c:v>-1.4889525516534834</c:v>
                </c:pt>
                <c:pt idx="7" formatCode="0.0000">
                  <c:v>-2.485803347044993</c:v>
                </c:pt>
                <c:pt idx="8" formatCode="0.0000">
                  <c:v>-4.0759480072539844</c:v>
                </c:pt>
                <c:pt idx="9" formatCode="0.0000">
                  <c:v>-3.3127082011158389</c:v>
                </c:pt>
                <c:pt idx="10" formatCode="0.0000">
                  <c:v>-5.9446132385558403</c:v>
                </c:pt>
                <c:pt idx="11" formatCode="0.0000">
                  <c:v>-0.45355304603784435</c:v>
                </c:pt>
                <c:pt idx="12" formatCode="0.0000">
                  <c:v>3.2175019443978292</c:v>
                </c:pt>
                <c:pt idx="13" formatCode="0.0000">
                  <c:v>0.68410464174549668</c:v>
                </c:pt>
                <c:pt idx="14" formatCode="0.0000">
                  <c:v>2.218508864107823</c:v>
                </c:pt>
                <c:pt idx="15" formatCode="0.0000">
                  <c:v>-0.15904546323851795</c:v>
                </c:pt>
                <c:pt idx="16" formatCode="0.0000">
                  <c:v>-1.156308208955513</c:v>
                </c:pt>
                <c:pt idx="17" formatCode="0.0000">
                  <c:v>1.3562691386164829</c:v>
                </c:pt>
                <c:pt idx="18" formatCode="0.0000">
                  <c:v>1.9487332651568181</c:v>
                </c:pt>
                <c:pt idx="19" formatCode="0.0000">
                  <c:v>2.4887063390781439</c:v>
                </c:pt>
                <c:pt idx="20" formatCode="0.0000">
                  <c:v>4.4795399021024984</c:v>
                </c:pt>
              </c:numCache>
            </c:numRef>
          </c:val>
          <c:smooth val="0"/>
        </c:ser>
        <c:ser>
          <c:idx val="1"/>
          <c:order val="1"/>
          <c:tx>
            <c:strRef>
              <c:f>RAD!$H$27</c:f>
              <c:strCache>
                <c:ptCount val="1"/>
                <c:pt idx="0">
                  <c:v>MODEL 16 YRS</c:v>
                </c:pt>
              </c:strCache>
            </c:strRef>
          </c:tx>
          <c:trendline>
            <c:spPr>
              <a:ln>
                <a:solidFill>
                  <a:schemeClr val="accent2"/>
                </a:solidFill>
                <a:prstDash val="sysDash"/>
              </a:ln>
            </c:spPr>
            <c:trendlineType val="linear"/>
            <c:dispRSqr val="0"/>
            <c:dispEq val="0"/>
          </c:trendline>
          <c:cat>
            <c:numRef>
              <c:f>RAD!$F$28:$F$48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RAD!$H$28:$H$48</c:f>
              <c:numCache>
                <c:formatCode>General</c:formatCode>
                <c:ptCount val="21"/>
                <c:pt idx="5" formatCode="0.0000">
                  <c:v>0.65565557562319099</c:v>
                </c:pt>
                <c:pt idx="6" formatCode="0.0000">
                  <c:v>4.8532459878458684E-3</c:v>
                </c:pt>
                <c:pt idx="7" formatCode="0.0000">
                  <c:v>0.87178207900184168</c:v>
                </c:pt>
                <c:pt idx="8" formatCode="0.0000">
                  <c:v>0.3081051479121773</c:v>
                </c:pt>
                <c:pt idx="9" formatCode="0.0000">
                  <c:v>-1.398606124148823</c:v>
                </c:pt>
                <c:pt idx="10" formatCode="0.0000">
                  <c:v>-0.5033407204191368</c:v>
                </c:pt>
                <c:pt idx="11" formatCode="0.0000">
                  <c:v>-0.59501501692280578</c:v>
                </c:pt>
                <c:pt idx="12" formatCode="0.0000">
                  <c:v>1.4656740593131869</c:v>
                </c:pt>
                <c:pt idx="13" formatCode="0.0000">
                  <c:v>-0.41803310949015327</c:v>
                </c:pt>
                <c:pt idx="14" formatCode="0.0000">
                  <c:v>-0.12071136694513029</c:v>
                </c:pt>
                <c:pt idx="15" formatCode="0.0000">
                  <c:v>-0.21382748411813665</c:v>
                </c:pt>
                <c:pt idx="16" formatCode="0.0000">
                  <c:v>-1.5239905929461388</c:v>
                </c:pt>
                <c:pt idx="17" formatCode="0.0000">
                  <c:v>-0.7288296066444867</c:v>
                </c:pt>
                <c:pt idx="18" formatCode="0.0000">
                  <c:v>0.29372964208685448</c:v>
                </c:pt>
                <c:pt idx="19" formatCode="0.0000">
                  <c:v>1.005469424850522</c:v>
                </c:pt>
                <c:pt idx="20" formatCode="0.0000">
                  <c:v>0.89708484685885059</c:v>
                </c:pt>
              </c:numCache>
            </c:numRef>
          </c:val>
          <c:smooth val="0"/>
        </c:ser>
        <c:ser>
          <c:idx val="2"/>
          <c:order val="2"/>
          <c:tx>
            <c:strRef>
              <c:f>RAD!$I$27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RAD!$F$28:$F$48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RAD!$I$28:$I$48</c:f>
              <c:numCache>
                <c:formatCode>0.000</c:formatCode>
                <c:ptCount val="21"/>
                <c:pt idx="0">
                  <c:v>0.69331858172805949</c:v>
                </c:pt>
                <c:pt idx="1">
                  <c:v>-9.1728600919945322E-2</c:v>
                </c:pt>
                <c:pt idx="2">
                  <c:v>-1.0246024093732826</c:v>
                </c:pt>
                <c:pt idx="3">
                  <c:v>1.230076157070717</c:v>
                </c:pt>
                <c:pt idx="4">
                  <c:v>-6.5545835318952556E-2</c:v>
                </c:pt>
                <c:pt idx="5">
                  <c:v>0.60931070729905434</c:v>
                </c:pt>
                <c:pt idx="6">
                  <c:v>-4.1491622336290376E-2</c:v>
                </c:pt>
                <c:pt idx="7">
                  <c:v>0.82543721067770559</c:v>
                </c:pt>
                <c:pt idx="8">
                  <c:v>0.26176027958804116</c:v>
                </c:pt>
                <c:pt idx="9">
                  <c:v>-1.4449509924729584</c:v>
                </c:pt>
                <c:pt idx="10">
                  <c:v>-0.549685588743273</c:v>
                </c:pt>
                <c:pt idx="11">
                  <c:v>-0.64135988524694199</c:v>
                </c:pt>
                <c:pt idx="12">
                  <c:v>1.4193291909890504</c:v>
                </c:pt>
                <c:pt idx="13">
                  <c:v>-0.46437797781428963</c:v>
                </c:pt>
                <c:pt idx="14">
                  <c:v>-0.16705623526926655</c:v>
                </c:pt>
                <c:pt idx="15">
                  <c:v>-0.26017235244227283</c:v>
                </c:pt>
                <c:pt idx="16">
                  <c:v>-1.5703354612702756</c:v>
                </c:pt>
                <c:pt idx="17">
                  <c:v>-0.77517447496862268</c:v>
                </c:pt>
                <c:pt idx="18">
                  <c:v>0.2473847737627182</c:v>
                </c:pt>
                <c:pt idx="19">
                  <c:v>0.95912455652638573</c:v>
                </c:pt>
                <c:pt idx="20">
                  <c:v>0.85073997853471439</c:v>
                </c:pt>
              </c:numCache>
            </c:numRef>
          </c:val>
          <c:smooth val="0"/>
        </c:ser>
        <c:dLbls>
          <c:showLegendKey val="0"/>
          <c:showVal val="0"/>
          <c:showCatName val="0"/>
          <c:showSerName val="0"/>
          <c:showPercent val="0"/>
          <c:showBubbleSize val="0"/>
        </c:dLbls>
        <c:marker val="1"/>
        <c:smooth val="0"/>
        <c:axId val="103927808"/>
        <c:axId val="103929728"/>
      </c:lineChart>
      <c:catAx>
        <c:axId val="103927808"/>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103929728"/>
        <c:crosses val="autoZero"/>
        <c:auto val="1"/>
        <c:lblAlgn val="ctr"/>
        <c:lblOffset val="100"/>
        <c:noMultiLvlLbl val="0"/>
      </c:catAx>
      <c:valAx>
        <c:axId val="103929728"/>
        <c:scaling>
          <c:orientation val="minMax"/>
          <c:max val="13"/>
          <c:min val="-12"/>
        </c:scaling>
        <c:delete val="0"/>
        <c:axPos val="l"/>
        <c:majorGridlines/>
        <c:title>
          <c:tx>
            <c:rich>
              <a:bodyPr rot="-5400000" vert="horz"/>
              <a:lstStyle/>
              <a:p>
                <a:pPr>
                  <a:defRPr/>
                </a:pPr>
                <a:r>
                  <a:rPr lang="en-US" sz="1400" dirty="0"/>
                  <a:t>Clear-sky SW (W/m</a:t>
                </a:r>
                <a:r>
                  <a:rPr lang="en-US" sz="1400" baseline="30000" dirty="0"/>
                  <a:t>2</a:t>
                </a:r>
                <a:r>
                  <a:rPr lang="en-US" sz="1400" dirty="0"/>
                  <a:t>)</a:t>
                </a:r>
              </a:p>
            </c:rich>
          </c:tx>
          <c:layout/>
          <c:overlay val="0"/>
        </c:title>
        <c:numFmt formatCode="0.0" sourceLinked="0"/>
        <c:majorTickMark val="out"/>
        <c:minorTickMark val="none"/>
        <c:tickLblPos val="nextTo"/>
        <c:crossAx val="103927808"/>
        <c:crosses val="autoZero"/>
        <c:crossBetween val="midCat"/>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RAD!$B$2</c:f>
              <c:strCache>
                <c:ptCount val="1"/>
                <c:pt idx="0">
                  <c:v>SURFRAD</c:v>
                </c:pt>
              </c:strCache>
            </c:strRef>
          </c:tx>
          <c:spPr>
            <a:ln>
              <a:solidFill>
                <a:srgbClr val="0070C0"/>
              </a:solidFill>
            </a:ln>
          </c:spPr>
          <c:marker>
            <c:spPr>
              <a:solidFill>
                <a:srgbClr val="0070C0"/>
              </a:solidFill>
              <a:ln>
                <a:solidFill>
                  <a:srgbClr val="0070C0"/>
                </a:solidFill>
              </a:ln>
            </c:spPr>
          </c:marker>
          <c:trendline>
            <c:spPr>
              <a:ln>
                <a:solidFill>
                  <a:srgbClr val="0070C0"/>
                </a:solidFill>
              </a:ln>
            </c:spPr>
            <c:trendlineType val="linear"/>
            <c:dispRSqr val="0"/>
            <c:dispEq val="0"/>
          </c:trendline>
          <c:cat>
            <c:numRef>
              <c:f>RAD!$A$3:$A$23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RAD!$B$3:$B$23</c:f>
              <c:numCache>
                <c:formatCode>General</c:formatCode>
                <c:ptCount val="21"/>
                <c:pt idx="5" formatCode="0.0000">
                  <c:v>-1.6181485926802852</c:v>
                </c:pt>
                <c:pt idx="6" formatCode="0.0000">
                  <c:v>-5.861166620590808</c:v>
                </c:pt>
                <c:pt idx="7" formatCode="0.0000">
                  <c:v>-7.9157791174291496</c:v>
                </c:pt>
                <c:pt idx="8" formatCode="0.0000">
                  <c:v>-8.5385081987198035</c:v>
                </c:pt>
                <c:pt idx="9" formatCode="0.0000">
                  <c:v>3.8712500599034949</c:v>
                </c:pt>
                <c:pt idx="10" formatCode="0.0000">
                  <c:v>-1.8940269036792474</c:v>
                </c:pt>
                <c:pt idx="11" formatCode="0.0000">
                  <c:v>1.8269583804052518</c:v>
                </c:pt>
                <c:pt idx="12" formatCode="0.0000">
                  <c:v>-0.93203709805424484</c:v>
                </c:pt>
                <c:pt idx="13" formatCode="0.0000">
                  <c:v>-2.6611715926277459</c:v>
                </c:pt>
                <c:pt idx="14" formatCode="0.0000">
                  <c:v>-3.7145674759434972</c:v>
                </c:pt>
                <c:pt idx="15" formatCode="0.0000">
                  <c:v>5.177010015308503</c:v>
                </c:pt>
                <c:pt idx="16" formatCode="0.0000">
                  <c:v>4.6422114413635001</c:v>
                </c:pt>
                <c:pt idx="17" formatCode="0.0000">
                  <c:v>4.8687367245647479</c:v>
                </c:pt>
                <c:pt idx="18" formatCode="0.0000">
                  <c:v>1.7347312461842459</c:v>
                </c:pt>
                <c:pt idx="19" formatCode="0.0000">
                  <c:v>-4.5202054735134913</c:v>
                </c:pt>
                <c:pt idx="20" formatCode="0.0000">
                  <c:v>9.1467754249834989</c:v>
                </c:pt>
              </c:numCache>
            </c:numRef>
          </c:val>
          <c:smooth val="0"/>
        </c:ser>
        <c:ser>
          <c:idx val="1"/>
          <c:order val="1"/>
          <c:tx>
            <c:strRef>
              <c:f>RAD!$C$2</c:f>
              <c:strCache>
                <c:ptCount val="1"/>
                <c:pt idx="0">
                  <c:v>MODEL 16 YRS</c:v>
                </c:pt>
              </c:strCache>
            </c:strRef>
          </c:tx>
          <c:spPr>
            <a:ln>
              <a:solidFill>
                <a:schemeClr val="accent5"/>
              </a:solidFill>
            </a:ln>
          </c:spPr>
          <c:marker>
            <c:spPr>
              <a:solidFill>
                <a:schemeClr val="accent5"/>
              </a:solidFill>
              <a:ln>
                <a:solidFill>
                  <a:schemeClr val="accent5"/>
                </a:solidFill>
              </a:ln>
            </c:spPr>
          </c:marker>
          <c:trendline>
            <c:spPr>
              <a:ln>
                <a:solidFill>
                  <a:schemeClr val="accent5"/>
                </a:solidFill>
                <a:prstDash val="sysDash"/>
              </a:ln>
            </c:spPr>
            <c:trendlineType val="linear"/>
            <c:dispRSqr val="0"/>
            <c:dispEq val="0"/>
          </c:trendline>
          <c:cat>
            <c:numRef>
              <c:f>RAD!$A$3:$A$23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RAD!$C$3:$C$23</c:f>
              <c:numCache>
                <c:formatCode>General</c:formatCode>
                <c:ptCount val="21"/>
                <c:pt idx="5" formatCode="0.0000">
                  <c:v>-0.73283044232564987</c:v>
                </c:pt>
                <c:pt idx="6" formatCode="0.0000">
                  <c:v>-4.0445896854319017</c:v>
                </c:pt>
                <c:pt idx="7" formatCode="0.0000">
                  <c:v>-4.1684710434079042</c:v>
                </c:pt>
                <c:pt idx="8" formatCode="0.0000">
                  <c:v>-5.0071284853146532</c:v>
                </c:pt>
                <c:pt idx="9" formatCode="0.0000">
                  <c:v>4.058862878736341</c:v>
                </c:pt>
                <c:pt idx="10" formatCode="0.0000">
                  <c:v>1.475236534700848</c:v>
                </c:pt>
                <c:pt idx="11" formatCode="0.0000">
                  <c:v>-1.1740559950448957</c:v>
                </c:pt>
                <c:pt idx="12" formatCode="0.0000">
                  <c:v>-2.2548934506881579</c:v>
                </c:pt>
                <c:pt idx="13" formatCode="0.0000">
                  <c:v>-3.6695233247721508</c:v>
                </c:pt>
                <c:pt idx="14" formatCode="0.0000">
                  <c:v>-1.6231853383231467</c:v>
                </c:pt>
                <c:pt idx="15" formatCode="0.0000">
                  <c:v>3.1404911475718515</c:v>
                </c:pt>
                <c:pt idx="16" formatCode="0.0000">
                  <c:v>3.9363213213161004</c:v>
                </c:pt>
                <c:pt idx="17" formatCode="0.0000">
                  <c:v>4.7129825100145899</c:v>
                </c:pt>
                <c:pt idx="18" formatCode="0.0000">
                  <c:v>0.33710945818160098</c:v>
                </c:pt>
                <c:pt idx="19" formatCode="0.0000">
                  <c:v>-3.2989532128788994</c:v>
                </c:pt>
                <c:pt idx="20" formatCode="0.0000">
                  <c:v>8.312627127666099</c:v>
                </c:pt>
              </c:numCache>
            </c:numRef>
          </c:val>
          <c:smooth val="0"/>
        </c:ser>
        <c:ser>
          <c:idx val="2"/>
          <c:order val="2"/>
          <c:tx>
            <c:strRef>
              <c:f>RAD!$D$2</c:f>
              <c:strCache>
                <c:ptCount val="1"/>
                <c:pt idx="0">
                  <c:v>MODEL 21 YRS</c:v>
                </c:pt>
              </c:strCache>
            </c:strRef>
          </c:tx>
          <c:spPr>
            <a:ln>
              <a:solidFill>
                <a:schemeClr val="accent1"/>
              </a:solidFill>
              <a:prstDash val="sysDash"/>
            </a:ln>
          </c:spPr>
          <c:marker>
            <c:spPr>
              <a:solidFill>
                <a:schemeClr val="accent1"/>
              </a:solidFill>
              <a:ln>
                <a:solidFill>
                  <a:schemeClr val="accent1"/>
                </a:solidFill>
              </a:ln>
            </c:spPr>
          </c:marker>
          <c:trendline>
            <c:spPr>
              <a:ln>
                <a:solidFill>
                  <a:srgbClr val="9BBB59">
                    <a:shade val="95000"/>
                    <a:satMod val="105000"/>
                  </a:srgbClr>
                </a:solidFill>
                <a:prstDash val="sysDash"/>
              </a:ln>
            </c:spPr>
            <c:trendlineType val="linear"/>
            <c:dispRSqr val="0"/>
            <c:dispEq val="0"/>
          </c:trendline>
          <c:cat>
            <c:numRef>
              <c:f>RAD!$A$3:$A$23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RAD!$D$3:$D$23</c:f>
              <c:numCache>
                <c:formatCode>0.000</c:formatCode>
                <c:ptCount val="21"/>
                <c:pt idx="0">
                  <c:v>-1.7234953437006622</c:v>
                </c:pt>
                <c:pt idx="1">
                  <c:v>0.94682988460934336</c:v>
                </c:pt>
                <c:pt idx="2">
                  <c:v>-4.3860443430309175</c:v>
                </c:pt>
                <c:pt idx="3">
                  <c:v>-8.6605326687579112</c:v>
                </c:pt>
                <c:pt idx="4">
                  <c:v>-1.0265583262921609</c:v>
                </c:pt>
                <c:pt idx="5">
                  <c:v>0.19528210749759017</c:v>
                </c:pt>
                <c:pt idx="6">
                  <c:v>-3.1164771356086609</c:v>
                </c:pt>
                <c:pt idx="7">
                  <c:v>-3.2403584935846643</c:v>
                </c:pt>
                <c:pt idx="8">
                  <c:v>-4.0790159354914115</c:v>
                </c:pt>
                <c:pt idx="9">
                  <c:v>4.9869754285595818</c:v>
                </c:pt>
                <c:pt idx="10">
                  <c:v>2.4033490845240877</c:v>
                </c:pt>
                <c:pt idx="11">
                  <c:v>-0.24594344522165562</c:v>
                </c:pt>
                <c:pt idx="12">
                  <c:v>-1.3267809008649181</c:v>
                </c:pt>
                <c:pt idx="13">
                  <c:v>-2.7414107749489109</c:v>
                </c:pt>
                <c:pt idx="14">
                  <c:v>-0.69507278849990672</c:v>
                </c:pt>
                <c:pt idx="15">
                  <c:v>4.0686036973950905</c:v>
                </c:pt>
                <c:pt idx="16">
                  <c:v>4.8644338711393385</c:v>
                </c:pt>
                <c:pt idx="17">
                  <c:v>5.6410950598378307</c:v>
                </c:pt>
                <c:pt idx="18">
                  <c:v>1.2652220080048406</c:v>
                </c:pt>
                <c:pt idx="19">
                  <c:v>-2.3708406630556587</c:v>
                </c:pt>
                <c:pt idx="20">
                  <c:v>9.2407396774893389</c:v>
                </c:pt>
              </c:numCache>
            </c:numRef>
          </c:val>
          <c:smooth val="0"/>
        </c:ser>
        <c:dLbls>
          <c:showLegendKey val="0"/>
          <c:showVal val="0"/>
          <c:showCatName val="0"/>
          <c:showSerName val="0"/>
          <c:showPercent val="0"/>
          <c:showBubbleSize val="0"/>
        </c:dLbls>
        <c:marker val="1"/>
        <c:smooth val="0"/>
        <c:axId val="104184448"/>
        <c:axId val="104190720"/>
      </c:lineChart>
      <c:catAx>
        <c:axId val="10418444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104190720"/>
        <c:crosses val="autoZero"/>
        <c:auto val="1"/>
        <c:lblAlgn val="ctr"/>
        <c:lblOffset val="100"/>
        <c:tickLblSkip val="2"/>
        <c:noMultiLvlLbl val="0"/>
      </c:catAx>
      <c:valAx>
        <c:axId val="104190720"/>
        <c:scaling>
          <c:orientation val="minMax"/>
          <c:max val="13"/>
          <c:min val="-12"/>
        </c:scaling>
        <c:delete val="0"/>
        <c:axPos val="l"/>
        <c:majorGridlines/>
        <c:title>
          <c:tx>
            <c:rich>
              <a:bodyPr rot="-5400000" vert="horz"/>
              <a:lstStyle/>
              <a:p>
                <a:pPr>
                  <a:defRPr/>
                </a:pPr>
                <a:r>
                  <a:rPr lang="en-US" sz="1400" dirty="0"/>
                  <a:t>SW (W/m</a:t>
                </a:r>
                <a:r>
                  <a:rPr lang="en-US" sz="1400" baseline="30000" dirty="0"/>
                  <a:t>2</a:t>
                </a:r>
                <a:r>
                  <a:rPr lang="en-US" sz="1400" dirty="0"/>
                  <a:t>)</a:t>
                </a:r>
              </a:p>
            </c:rich>
          </c:tx>
          <c:layout/>
          <c:overlay val="0"/>
        </c:title>
        <c:numFmt formatCode="0.0" sourceLinked="0"/>
        <c:majorTickMark val="out"/>
        <c:minorTickMark val="none"/>
        <c:tickLblPos val="nextTo"/>
        <c:crossAx val="104184448"/>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RAD!$G$2</c:f>
              <c:strCache>
                <c:ptCount val="1"/>
                <c:pt idx="0">
                  <c:v>SURFRAD</c:v>
                </c:pt>
              </c:strCache>
            </c:strRef>
          </c:tx>
          <c:spPr>
            <a:ln>
              <a:solidFill>
                <a:srgbClr val="0070C0"/>
              </a:solidFill>
            </a:ln>
          </c:spPr>
          <c:marker>
            <c:spPr>
              <a:solidFill>
                <a:srgbClr val="0070C0"/>
              </a:solidFill>
              <a:ln>
                <a:solidFill>
                  <a:srgbClr val="0070C0"/>
                </a:solidFill>
              </a:ln>
            </c:spPr>
          </c:marker>
          <c:trendline>
            <c:spPr>
              <a:ln>
                <a:solidFill>
                  <a:srgbClr val="0070C0"/>
                </a:solidFill>
              </a:ln>
            </c:spPr>
            <c:trendlineType val="linear"/>
            <c:dispRSqr val="0"/>
            <c:dispEq val="0"/>
          </c:trendline>
          <c:cat>
            <c:numRef>
              <c:f>RAD!$F$3:$F$23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RAD!$G$3:$G$23</c:f>
              <c:numCache>
                <c:formatCode>General</c:formatCode>
                <c:ptCount val="21"/>
                <c:pt idx="6" formatCode="0.0000">
                  <c:v>-3.3091176220952718</c:v>
                </c:pt>
                <c:pt idx="7" formatCode="0.0000">
                  <c:v>-0.65128312946426081</c:v>
                </c:pt>
                <c:pt idx="8" formatCode="0.0000">
                  <c:v>-4.6921425661237626</c:v>
                </c:pt>
                <c:pt idx="9" formatCode="0.0000">
                  <c:v>-2.9208700185751204</c:v>
                </c:pt>
                <c:pt idx="10" formatCode="0.0000">
                  <c:v>-5.436446380607455</c:v>
                </c:pt>
                <c:pt idx="11" formatCode="0.0000">
                  <c:v>-0.74296467599845073</c:v>
                </c:pt>
                <c:pt idx="12" formatCode="0.0000">
                  <c:v>3.7339089450448828</c:v>
                </c:pt>
                <c:pt idx="13" formatCode="0.0000">
                  <c:v>-1.164189615146455</c:v>
                </c:pt>
                <c:pt idx="14" formatCode="0.0000">
                  <c:v>-3.3819184335783348E-2</c:v>
                </c:pt>
                <c:pt idx="15" formatCode="0.0000">
                  <c:v>-0.89082213456145121</c:v>
                </c:pt>
                <c:pt idx="16" formatCode="0.0000">
                  <c:v>6.0525319677878983E-2</c:v>
                </c:pt>
                <c:pt idx="17" formatCode="0.0000">
                  <c:v>4.0905548389312196</c:v>
                </c:pt>
                <c:pt idx="18" formatCode="0.0000">
                  <c:v>4.6325441486765531</c:v>
                </c:pt>
                <c:pt idx="19" formatCode="0.0000">
                  <c:v>1.5842591782832096</c:v>
                </c:pt>
                <c:pt idx="20" formatCode="0.0000">
                  <c:v>2.8556817903995388</c:v>
                </c:pt>
              </c:numCache>
            </c:numRef>
          </c:val>
          <c:smooth val="0"/>
        </c:ser>
        <c:ser>
          <c:idx val="1"/>
          <c:order val="1"/>
          <c:tx>
            <c:strRef>
              <c:f>RAD!$H$2</c:f>
              <c:strCache>
                <c:ptCount val="1"/>
                <c:pt idx="0">
                  <c:v>MODEL 16 YRS</c:v>
                </c:pt>
              </c:strCache>
            </c:strRef>
          </c:tx>
          <c:spPr>
            <a:ln>
              <a:solidFill>
                <a:schemeClr val="accent5"/>
              </a:solidFill>
            </a:ln>
          </c:spPr>
          <c:marker>
            <c:spPr>
              <a:solidFill>
                <a:schemeClr val="accent5"/>
              </a:solidFill>
              <a:ln>
                <a:solidFill>
                  <a:schemeClr val="accent5"/>
                </a:solidFill>
              </a:ln>
            </c:spPr>
          </c:marker>
          <c:trendline>
            <c:spPr>
              <a:ln>
                <a:solidFill>
                  <a:schemeClr val="accent5"/>
                </a:solidFill>
                <a:prstDash val="sysDash"/>
              </a:ln>
            </c:spPr>
            <c:trendlineType val="linear"/>
            <c:dispRSqr val="0"/>
            <c:dispEq val="0"/>
          </c:trendline>
          <c:cat>
            <c:numRef>
              <c:f>RAD!$F$3:$F$23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RAD!$H$3:$H$23</c:f>
              <c:numCache>
                <c:formatCode>General</c:formatCode>
                <c:ptCount val="21"/>
                <c:pt idx="5" formatCode="0.0000">
                  <c:v>-4.2889464956062788</c:v>
                </c:pt>
                <c:pt idx="6" formatCode="0.0000">
                  <c:v>-0.35399161760428421</c:v>
                </c:pt>
                <c:pt idx="7" formatCode="0.0000">
                  <c:v>2.4120090517407293</c:v>
                </c:pt>
                <c:pt idx="8" formatCode="0.0000">
                  <c:v>-1.0932111088592744</c:v>
                </c:pt>
                <c:pt idx="9" formatCode="0.0000">
                  <c:v>-3.383462238415281</c:v>
                </c:pt>
                <c:pt idx="10" formatCode="0.0000">
                  <c:v>-1.1889945926385979</c:v>
                </c:pt>
                <c:pt idx="11" formatCode="0.0000">
                  <c:v>-0.51009056326228119</c:v>
                </c:pt>
                <c:pt idx="12" formatCode="0.0000">
                  <c:v>1.2869152048233921</c:v>
                </c:pt>
                <c:pt idx="13" formatCode="0.0000">
                  <c:v>1.0526574492527203</c:v>
                </c:pt>
                <c:pt idx="14" formatCode="0.0000">
                  <c:v>-1.372741529944951</c:v>
                </c:pt>
                <c:pt idx="15" formatCode="0.0000">
                  <c:v>-0.91349613715893452</c:v>
                </c:pt>
                <c:pt idx="16" formatCode="0.0000">
                  <c:v>-0.66680274941160178</c:v>
                </c:pt>
                <c:pt idx="17" formatCode="0.0000">
                  <c:v>2.5349978693093935</c:v>
                </c:pt>
                <c:pt idx="18" formatCode="0.0000">
                  <c:v>4.7272214413667273</c:v>
                </c:pt>
                <c:pt idx="19" formatCode="0.0000">
                  <c:v>2.0688549767250586</c:v>
                </c:pt>
                <c:pt idx="20" formatCode="0.0000">
                  <c:v>-0.31091896031660837</c:v>
                </c:pt>
              </c:numCache>
            </c:numRef>
          </c:val>
          <c:smooth val="0"/>
        </c:ser>
        <c:ser>
          <c:idx val="2"/>
          <c:order val="2"/>
          <c:tx>
            <c:strRef>
              <c:f>RAD!$I$2</c:f>
              <c:strCache>
                <c:ptCount val="1"/>
                <c:pt idx="0">
                  <c:v>MODEL 21 YRS</c:v>
                </c:pt>
              </c:strCache>
            </c:strRef>
          </c:tx>
          <c:spPr>
            <a:ln>
              <a:solidFill>
                <a:schemeClr val="accent1"/>
              </a:solidFill>
              <a:prstDash val="sysDash"/>
            </a:ln>
          </c:spPr>
          <c:marker>
            <c:spPr>
              <a:solidFill>
                <a:schemeClr val="accent1"/>
              </a:solidFill>
              <a:ln>
                <a:solidFill>
                  <a:schemeClr val="accent1"/>
                </a:solidFill>
              </a:ln>
            </c:spPr>
          </c:marker>
          <c:trendline>
            <c:spPr>
              <a:ln>
                <a:solidFill>
                  <a:srgbClr val="9BBB59">
                    <a:shade val="95000"/>
                    <a:satMod val="105000"/>
                  </a:srgbClr>
                </a:solidFill>
                <a:prstDash val="sysDash"/>
              </a:ln>
            </c:spPr>
            <c:trendlineType val="linear"/>
            <c:dispRSqr val="0"/>
            <c:dispEq val="0"/>
          </c:trendline>
          <c:cat>
            <c:numRef>
              <c:f>RAD!$F$3:$F$23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RAD!$I$3:$I$23</c:f>
              <c:numCache>
                <c:formatCode>0.000</c:formatCode>
                <c:ptCount val="21"/>
                <c:pt idx="0">
                  <c:v>3.2628943666010746</c:v>
                </c:pt>
                <c:pt idx="1">
                  <c:v>3.3947231898072992E-2</c:v>
                </c:pt>
                <c:pt idx="2">
                  <c:v>-5.9780165139365984</c:v>
                </c:pt>
                <c:pt idx="3">
                  <c:v>-2.175860748086583</c:v>
                </c:pt>
                <c:pt idx="4">
                  <c:v>-1.4978570091222614</c:v>
                </c:pt>
                <c:pt idx="5">
                  <c:v>-3.8917657035659277</c:v>
                </c:pt>
                <c:pt idx="6">
                  <c:v>4.31891744360655E-2</c:v>
                </c:pt>
                <c:pt idx="7">
                  <c:v>2.8091898437810792</c:v>
                </c:pt>
                <c:pt idx="8">
                  <c:v>-0.69603031681892469</c:v>
                </c:pt>
                <c:pt idx="9">
                  <c:v>-2.9862814463749316</c:v>
                </c:pt>
                <c:pt idx="10">
                  <c:v>-0.79181380059824857</c:v>
                </c:pt>
                <c:pt idx="11">
                  <c:v>-0.11290977122193153</c:v>
                </c:pt>
                <c:pt idx="12">
                  <c:v>1.6840959968637421</c:v>
                </c:pt>
                <c:pt idx="13">
                  <c:v>1.4498382412930746</c:v>
                </c:pt>
                <c:pt idx="14">
                  <c:v>-0.97556073790460118</c:v>
                </c:pt>
                <c:pt idx="15">
                  <c:v>-0.5163153451185849</c:v>
                </c:pt>
                <c:pt idx="16">
                  <c:v>-0.26962195737125216</c:v>
                </c:pt>
                <c:pt idx="17">
                  <c:v>2.9321786613497425</c:v>
                </c:pt>
                <c:pt idx="18">
                  <c:v>5.1244022334070767</c:v>
                </c:pt>
                <c:pt idx="19">
                  <c:v>2.4660357687654089</c:v>
                </c:pt>
                <c:pt idx="20">
                  <c:v>8.6261831723741494E-2</c:v>
                </c:pt>
              </c:numCache>
            </c:numRef>
          </c:val>
          <c:smooth val="0"/>
        </c:ser>
        <c:dLbls>
          <c:showLegendKey val="0"/>
          <c:showVal val="0"/>
          <c:showCatName val="0"/>
          <c:showSerName val="0"/>
          <c:showPercent val="0"/>
          <c:showBubbleSize val="0"/>
        </c:dLbls>
        <c:marker val="1"/>
        <c:smooth val="0"/>
        <c:axId val="87004672"/>
        <c:axId val="87006592"/>
      </c:lineChart>
      <c:catAx>
        <c:axId val="8700467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87006592"/>
        <c:crosses val="autoZero"/>
        <c:auto val="1"/>
        <c:lblAlgn val="ctr"/>
        <c:lblOffset val="100"/>
        <c:tickLblSkip val="2"/>
        <c:tickMarkSkip val="2"/>
        <c:noMultiLvlLbl val="0"/>
      </c:catAx>
      <c:valAx>
        <c:axId val="87006592"/>
        <c:scaling>
          <c:orientation val="minMax"/>
          <c:max val="13"/>
          <c:min val="-12"/>
        </c:scaling>
        <c:delete val="0"/>
        <c:axPos val="l"/>
        <c:majorGridlines/>
        <c:title>
          <c:tx>
            <c:rich>
              <a:bodyPr rot="-5400000" vert="horz"/>
              <a:lstStyle/>
              <a:p>
                <a:pPr>
                  <a:defRPr/>
                </a:pPr>
                <a:r>
                  <a:rPr lang="en-US" sz="1400" dirty="0"/>
                  <a:t>SW (W/m</a:t>
                </a:r>
                <a:r>
                  <a:rPr lang="en-US" sz="1400" baseline="30000" dirty="0"/>
                  <a:t>2</a:t>
                </a:r>
                <a:r>
                  <a:rPr lang="en-US" sz="1400" dirty="0"/>
                  <a:t>)</a:t>
                </a:r>
              </a:p>
            </c:rich>
          </c:tx>
          <c:layout/>
          <c:overlay val="0"/>
        </c:title>
        <c:numFmt formatCode="0.0" sourceLinked="0"/>
        <c:majorTickMark val="out"/>
        <c:minorTickMark val="none"/>
        <c:tickLblPos val="nextTo"/>
        <c:crossAx val="87004672"/>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19403130164291"/>
          <c:y val="6.7044200996614553E-2"/>
          <c:w val="0.72255905511811025"/>
          <c:h val="0.64758929590322944"/>
        </c:manualLayout>
      </c:layout>
      <c:lineChart>
        <c:grouping val="standard"/>
        <c:varyColors val="0"/>
        <c:ser>
          <c:idx val="0"/>
          <c:order val="0"/>
          <c:tx>
            <c:strRef>
              <c:f>RAD!$B$77</c:f>
              <c:strCache>
                <c:ptCount val="1"/>
                <c:pt idx="0">
                  <c:v>SURFRAD</c:v>
                </c:pt>
              </c:strCache>
            </c:strRef>
          </c:tx>
          <c:trendline>
            <c:spPr>
              <a:ln>
                <a:solidFill>
                  <a:srgbClr val="0070C0"/>
                </a:solidFill>
              </a:ln>
            </c:spPr>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RAD!$B$78:$B$98</c:f>
              <c:numCache>
                <c:formatCode>General</c:formatCode>
                <c:ptCount val="21"/>
                <c:pt idx="5" formatCode="0.0000">
                  <c:v>1.963759914238125</c:v>
                </c:pt>
                <c:pt idx="6" formatCode="0.0000">
                  <c:v>1.0838391077585923</c:v>
                </c:pt>
                <c:pt idx="7" formatCode="0.0000">
                  <c:v>3.5649231884275805</c:v>
                </c:pt>
                <c:pt idx="8" formatCode="0.0000">
                  <c:v>-6.3876036675107555</c:v>
                </c:pt>
                <c:pt idx="9" formatCode="0.0000">
                  <c:v>-1.8933964164466841</c:v>
                </c:pt>
                <c:pt idx="10" formatCode="0.0000">
                  <c:v>0.18996174554531114</c:v>
                </c:pt>
                <c:pt idx="11" formatCode="0.0000">
                  <c:v>-0.67647963898843977</c:v>
                </c:pt>
                <c:pt idx="12" formatCode="0.0000">
                  <c:v>0.48770312541930849</c:v>
                </c:pt>
                <c:pt idx="13" formatCode="0.0000">
                  <c:v>0.19863261859856607</c:v>
                </c:pt>
                <c:pt idx="14" formatCode="0.0000">
                  <c:v>2.5052283737073111</c:v>
                </c:pt>
                <c:pt idx="15" formatCode="0.0000">
                  <c:v>-0.95139338005193941</c:v>
                </c:pt>
                <c:pt idx="16" formatCode="0.0000">
                  <c:v>1.0828869155360581</c:v>
                </c:pt>
                <c:pt idx="17" formatCode="0.0000">
                  <c:v>0.7376087067390672</c:v>
                </c:pt>
                <c:pt idx="18" formatCode="0.0000">
                  <c:v>-2.1241270562754275</c:v>
                </c:pt>
                <c:pt idx="19" formatCode="0.0000">
                  <c:v>-0.17690199345594243</c:v>
                </c:pt>
                <c:pt idx="20" formatCode="0.0000">
                  <c:v>0.94252807104731318</c:v>
                </c:pt>
              </c:numCache>
            </c:numRef>
          </c:val>
          <c:smooth val="0"/>
        </c:ser>
        <c:ser>
          <c:idx val="1"/>
          <c:order val="1"/>
          <c:tx>
            <c:strRef>
              <c:f>RAD!$C$77</c:f>
              <c:strCache>
                <c:ptCount val="1"/>
                <c:pt idx="0">
                  <c:v>MODEL 16 YRS</c:v>
                </c:pt>
              </c:strCache>
            </c:strRef>
          </c:tx>
          <c:trendline>
            <c:spPr>
              <a:ln>
                <a:solidFill>
                  <a:schemeClr val="accent2"/>
                </a:solidFill>
                <a:prstDash val="sysDash"/>
              </a:ln>
            </c:spPr>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RAD!$C$78:$C$98</c:f>
              <c:numCache>
                <c:formatCode>General</c:formatCode>
                <c:ptCount val="21"/>
                <c:pt idx="5" formatCode="0.000">
                  <c:v>-0.39608863002298744</c:v>
                </c:pt>
                <c:pt idx="6" formatCode="0.000">
                  <c:v>-2.6393833881842284</c:v>
                </c:pt>
                <c:pt idx="7" formatCode="0.000">
                  <c:v>-1.4674011961439815</c:v>
                </c:pt>
                <c:pt idx="8" formatCode="0.000">
                  <c:v>-2.7724008574817276</c:v>
                </c:pt>
                <c:pt idx="9" formatCode="0.000">
                  <c:v>-4.3792278594167371</c:v>
                </c:pt>
                <c:pt idx="10" formatCode="0.000">
                  <c:v>-1.1482924895079805</c:v>
                </c:pt>
                <c:pt idx="11" formatCode="0.000">
                  <c:v>-3.3627038307337282</c:v>
                </c:pt>
                <c:pt idx="12" formatCode="0.000">
                  <c:v>0.22838555403302507</c:v>
                </c:pt>
                <c:pt idx="13" formatCode="0.000">
                  <c:v>-2.5436530278134772</c:v>
                </c:pt>
                <c:pt idx="14" formatCode="0.000">
                  <c:v>-0.10120508484597225</c:v>
                </c:pt>
                <c:pt idx="15" formatCode="0.000">
                  <c:v>0.3136763462110253</c:v>
                </c:pt>
                <c:pt idx="16" formatCode="0.000">
                  <c:v>1.0888383094145269</c:v>
                </c:pt>
                <c:pt idx="17" formatCode="0.000">
                  <c:v>2.3857982057367768</c:v>
                </c:pt>
                <c:pt idx="18" formatCode="0.000">
                  <c:v>2.6806633569682745</c:v>
                </c:pt>
                <c:pt idx="19" formatCode="0.000">
                  <c:v>4.3094838713690251</c:v>
                </c:pt>
                <c:pt idx="20" formatCode="0.000">
                  <c:v>7.8035107204182728</c:v>
                </c:pt>
              </c:numCache>
            </c:numRef>
          </c:val>
          <c:smooth val="0"/>
        </c:ser>
        <c:ser>
          <c:idx val="2"/>
          <c:order val="2"/>
          <c:tx>
            <c:strRef>
              <c:f>RAD!$D$77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RAD!$D$78:$D$98</c:f>
              <c:numCache>
                <c:formatCode>0.000</c:formatCode>
                <c:ptCount val="21"/>
                <c:pt idx="0">
                  <c:v>0.67169798126668934</c:v>
                </c:pt>
                <c:pt idx="1">
                  <c:v>-3.3790370874958171</c:v>
                </c:pt>
                <c:pt idx="2">
                  <c:v>-1.7844446729033121</c:v>
                </c:pt>
                <c:pt idx="3">
                  <c:v>-0.44297416800156242</c:v>
                </c:pt>
                <c:pt idx="4">
                  <c:v>-0.78948151183656978</c:v>
                </c:pt>
                <c:pt idx="5">
                  <c:v>-3.832366383732478E-2</c:v>
                </c:pt>
                <c:pt idx="6">
                  <c:v>-2.2816184219985653</c:v>
                </c:pt>
                <c:pt idx="7">
                  <c:v>-1.1096362299583191</c:v>
                </c:pt>
                <c:pt idx="8">
                  <c:v>-2.4146358912960646</c:v>
                </c:pt>
                <c:pt idx="9">
                  <c:v>-4.0214628932310763</c:v>
                </c:pt>
                <c:pt idx="10">
                  <c:v>-0.79052752332231779</c:v>
                </c:pt>
                <c:pt idx="11">
                  <c:v>-3.0049388645480661</c:v>
                </c:pt>
                <c:pt idx="12">
                  <c:v>0.58615052021868752</c:v>
                </c:pt>
                <c:pt idx="13">
                  <c:v>-2.1858880616278142</c:v>
                </c:pt>
                <c:pt idx="14">
                  <c:v>0.25655988133969038</c:v>
                </c:pt>
                <c:pt idx="15">
                  <c:v>0.67144131239668803</c:v>
                </c:pt>
                <c:pt idx="16">
                  <c:v>1.4466032756001892</c:v>
                </c:pt>
                <c:pt idx="17">
                  <c:v>2.7435631719224398</c:v>
                </c:pt>
                <c:pt idx="18">
                  <c:v>3.0384283231539366</c:v>
                </c:pt>
                <c:pt idx="19">
                  <c:v>4.6672488375546877</c:v>
                </c:pt>
                <c:pt idx="20">
                  <c:v>8.1612756866039344</c:v>
                </c:pt>
              </c:numCache>
            </c:numRef>
          </c:val>
          <c:smooth val="0"/>
        </c:ser>
        <c:dLbls>
          <c:showLegendKey val="0"/>
          <c:showVal val="0"/>
          <c:showCatName val="0"/>
          <c:showSerName val="0"/>
          <c:showPercent val="0"/>
          <c:showBubbleSize val="0"/>
        </c:dLbls>
        <c:marker val="1"/>
        <c:smooth val="0"/>
        <c:axId val="97447296"/>
        <c:axId val="103949824"/>
      </c:lineChart>
      <c:catAx>
        <c:axId val="97447296"/>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103949824"/>
        <c:crosses val="autoZero"/>
        <c:auto val="1"/>
        <c:lblAlgn val="ctr"/>
        <c:lblOffset val="100"/>
        <c:noMultiLvlLbl val="0"/>
      </c:catAx>
      <c:valAx>
        <c:axId val="103949824"/>
        <c:scaling>
          <c:orientation val="minMax"/>
          <c:max val="20"/>
          <c:min val="-15"/>
        </c:scaling>
        <c:delete val="0"/>
        <c:axPos val="l"/>
        <c:majorGridlines/>
        <c:title>
          <c:tx>
            <c:rich>
              <a:bodyPr rot="-5400000" vert="horz"/>
              <a:lstStyle/>
              <a:p>
                <a:pPr>
                  <a:defRPr/>
                </a:pPr>
                <a:r>
                  <a:rPr lang="en-US" sz="1400" dirty="0"/>
                  <a:t>Clear-sky SW Direct (W/m</a:t>
                </a:r>
                <a:r>
                  <a:rPr lang="en-US" sz="1400" baseline="30000" dirty="0"/>
                  <a:t>2</a:t>
                </a:r>
                <a:r>
                  <a:rPr lang="en-US" sz="1400" dirty="0"/>
                  <a:t>)</a:t>
                </a:r>
              </a:p>
            </c:rich>
          </c:tx>
          <c:layout>
            <c:manualLayout>
              <c:xMode val="edge"/>
              <c:yMode val="edge"/>
              <c:x val="6.1728395061728392E-3"/>
              <c:y val="6.7044200996614553E-2"/>
            </c:manualLayout>
          </c:layout>
          <c:overlay val="0"/>
        </c:title>
        <c:numFmt formatCode="0.0" sourceLinked="0"/>
        <c:majorTickMark val="out"/>
        <c:minorTickMark val="none"/>
        <c:tickLblPos val="nextTo"/>
        <c:crossAx val="97447296"/>
        <c:crosses val="autoZero"/>
        <c:crossBetween val="midCat"/>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36687080781572"/>
          <c:y val="6.7044200996614553E-2"/>
          <c:w val="0.71638621561193738"/>
          <c:h val="0.64758929590322944"/>
        </c:manualLayout>
      </c:layout>
      <c:lineChart>
        <c:grouping val="standard"/>
        <c:varyColors val="0"/>
        <c:ser>
          <c:idx val="0"/>
          <c:order val="0"/>
          <c:tx>
            <c:strRef>
              <c:f>RAD!$G$77</c:f>
              <c:strCache>
                <c:ptCount val="1"/>
                <c:pt idx="0">
                  <c:v>SURFRAD</c:v>
                </c:pt>
              </c:strCache>
            </c:strRef>
          </c:tx>
          <c:trendline>
            <c:spPr>
              <a:ln>
                <a:solidFill>
                  <a:srgbClr val="0070C0"/>
                </a:solidFill>
              </a:ln>
            </c:spPr>
            <c:trendlineType val="linear"/>
            <c:dispRSqr val="0"/>
            <c:dispEq val="0"/>
          </c:trendline>
          <c:cat>
            <c:numRef>
              <c:f>RAD!$F$78:$F$98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RAD!$G$78:$G$98</c:f>
              <c:numCache>
                <c:formatCode>General</c:formatCode>
                <c:ptCount val="21"/>
                <c:pt idx="6" formatCode="0.0000">
                  <c:v>-0.2130819903248522</c:v>
                </c:pt>
                <c:pt idx="7" formatCode="0.0000">
                  <c:v>1.4380880384006502</c:v>
                </c:pt>
                <c:pt idx="8" formatCode="0.0000">
                  <c:v>-1.8459612724083312</c:v>
                </c:pt>
                <c:pt idx="9" formatCode="0.0000">
                  <c:v>0.36940708795542804</c:v>
                </c:pt>
                <c:pt idx="10" formatCode="0.0000">
                  <c:v>-1.9603053087865687</c:v>
                </c:pt>
                <c:pt idx="11" formatCode="0.0000">
                  <c:v>0.60051011325275749</c:v>
                </c:pt>
                <c:pt idx="12" formatCode="0.0000">
                  <c:v>2.9831793082660938</c:v>
                </c:pt>
                <c:pt idx="13" formatCode="0.0000">
                  <c:v>0.39526296778142495</c:v>
                </c:pt>
                <c:pt idx="14" formatCode="0.0000">
                  <c:v>1.5293771103497704</c:v>
                </c:pt>
                <c:pt idx="15" formatCode="0.0000">
                  <c:v>-0.40175155598622792</c:v>
                </c:pt>
                <c:pt idx="16" formatCode="0.0000">
                  <c:v>-2.4947675885302378</c:v>
                </c:pt>
                <c:pt idx="17" formatCode="0.0000">
                  <c:v>-1.4871757878258902</c:v>
                </c:pt>
                <c:pt idx="18" formatCode="0.0000">
                  <c:v>-1.5295528139942387</c:v>
                </c:pt>
                <c:pt idx="19" formatCode="0.0000">
                  <c:v>-1.3110836159899006</c:v>
                </c:pt>
                <c:pt idx="20" formatCode="0.0000">
                  <c:v>3.7208702330627639</c:v>
                </c:pt>
              </c:numCache>
            </c:numRef>
          </c:val>
          <c:smooth val="0"/>
        </c:ser>
        <c:ser>
          <c:idx val="1"/>
          <c:order val="1"/>
          <c:tx>
            <c:strRef>
              <c:f>RAD!$H$77</c:f>
              <c:strCache>
                <c:ptCount val="1"/>
                <c:pt idx="0">
                  <c:v>MODEL 16 YRS</c:v>
                </c:pt>
              </c:strCache>
            </c:strRef>
          </c:tx>
          <c:trendline>
            <c:spPr>
              <a:ln>
                <a:solidFill>
                  <a:schemeClr val="accent2"/>
                </a:solidFill>
                <a:prstDash val="sysDash"/>
              </a:ln>
            </c:spPr>
            <c:trendlineType val="linear"/>
            <c:dispRSqr val="0"/>
            <c:dispEq val="0"/>
          </c:trendline>
          <c:cat>
            <c:numRef>
              <c:f>RAD!$F$78:$F$98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RAD!$H$78:$H$98</c:f>
              <c:numCache>
                <c:formatCode>General</c:formatCode>
                <c:ptCount val="21"/>
                <c:pt idx="5" formatCode="0.000">
                  <c:v>2.6822936543996998</c:v>
                </c:pt>
                <c:pt idx="6" formatCode="0.000">
                  <c:v>0.49145006254203361</c:v>
                </c:pt>
                <c:pt idx="7" formatCode="0.000">
                  <c:v>2.3721103931553666</c:v>
                </c:pt>
                <c:pt idx="8" formatCode="0.000">
                  <c:v>2.1038977791130362</c:v>
                </c:pt>
                <c:pt idx="9" formatCode="0.000">
                  <c:v>-3.4467682177033034</c:v>
                </c:pt>
                <c:pt idx="10" formatCode="0.000">
                  <c:v>0.35624575753336285</c:v>
                </c:pt>
                <c:pt idx="11" formatCode="0.000">
                  <c:v>-1.3947419353649668</c:v>
                </c:pt>
                <c:pt idx="12" formatCode="0.000">
                  <c:v>2.6295067386027053</c:v>
                </c:pt>
                <c:pt idx="13" formatCode="0.000">
                  <c:v>-2.1164273684363009</c:v>
                </c:pt>
                <c:pt idx="14" formatCode="0.000">
                  <c:v>-0.96975029914763888</c:v>
                </c:pt>
                <c:pt idx="15" formatCode="0.000">
                  <c:v>0.41223855901502776</c:v>
                </c:pt>
                <c:pt idx="16" formatCode="0.000">
                  <c:v>-3.6055257773196376</c:v>
                </c:pt>
                <c:pt idx="17" formatCode="0.000">
                  <c:v>-0.56358265823997533</c:v>
                </c:pt>
                <c:pt idx="18" formatCode="0.000">
                  <c:v>-0.48531406393497434</c:v>
                </c:pt>
                <c:pt idx="19" formatCode="0.000">
                  <c:v>0.46405090357903123</c:v>
                </c:pt>
                <c:pt idx="20" formatCode="0.000">
                  <c:v>1.0703164722070351</c:v>
                </c:pt>
              </c:numCache>
            </c:numRef>
          </c:val>
          <c:smooth val="0"/>
        </c:ser>
        <c:ser>
          <c:idx val="2"/>
          <c:order val="2"/>
          <c:tx>
            <c:strRef>
              <c:f>RAD!$I$77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RAD!$F$78:$F$98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RAD!$I$78:$I$98</c:f>
              <c:numCache>
                <c:formatCode>0.000</c:formatCode>
                <c:ptCount val="21"/>
                <c:pt idx="0">
                  <c:v>3.3651551930645662</c:v>
                </c:pt>
                <c:pt idx="1">
                  <c:v>2.5288696793239751E-2</c:v>
                </c:pt>
                <c:pt idx="2">
                  <c:v>-1.2913857188191</c:v>
                </c:pt>
                <c:pt idx="3">
                  <c:v>2.9339793886432326</c:v>
                </c:pt>
                <c:pt idx="4">
                  <c:v>0.3322428601759006</c:v>
                </c:pt>
                <c:pt idx="5">
                  <c:v>2.3469636281585711</c:v>
                </c:pt>
                <c:pt idx="6">
                  <c:v>0.15612003630090499</c:v>
                </c:pt>
                <c:pt idx="7">
                  <c:v>2.0367803669142384</c:v>
                </c:pt>
                <c:pt idx="8">
                  <c:v>1.7685677528719073</c:v>
                </c:pt>
                <c:pt idx="9">
                  <c:v>-3.7820982439444326</c:v>
                </c:pt>
                <c:pt idx="10">
                  <c:v>2.0915731292234337E-2</c:v>
                </c:pt>
                <c:pt idx="11">
                  <c:v>-1.730071961606096</c:v>
                </c:pt>
                <c:pt idx="12">
                  <c:v>2.2941767123615771</c:v>
                </c:pt>
                <c:pt idx="13">
                  <c:v>-2.4517573946774287</c:v>
                </c:pt>
                <c:pt idx="14">
                  <c:v>-1.3050803253887677</c:v>
                </c:pt>
                <c:pt idx="15">
                  <c:v>7.6908532773899183E-2</c:v>
                </c:pt>
                <c:pt idx="16">
                  <c:v>-3.9408558035607646</c:v>
                </c:pt>
                <c:pt idx="17">
                  <c:v>-0.89891268448110384</c:v>
                </c:pt>
                <c:pt idx="18">
                  <c:v>-0.82064409017610285</c:v>
                </c:pt>
                <c:pt idx="19">
                  <c:v>0.12872087733790258</c:v>
                </c:pt>
                <c:pt idx="20">
                  <c:v>0.73498644596590634</c:v>
                </c:pt>
              </c:numCache>
            </c:numRef>
          </c:val>
          <c:smooth val="0"/>
        </c:ser>
        <c:dLbls>
          <c:showLegendKey val="0"/>
          <c:showVal val="0"/>
          <c:showCatName val="0"/>
          <c:showSerName val="0"/>
          <c:showPercent val="0"/>
          <c:showBubbleSize val="0"/>
        </c:dLbls>
        <c:marker val="1"/>
        <c:smooth val="0"/>
        <c:axId val="103999744"/>
        <c:axId val="104018304"/>
      </c:lineChart>
      <c:catAx>
        <c:axId val="10399974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104018304"/>
        <c:crosses val="autoZero"/>
        <c:auto val="1"/>
        <c:lblAlgn val="ctr"/>
        <c:lblOffset val="100"/>
        <c:noMultiLvlLbl val="0"/>
      </c:catAx>
      <c:valAx>
        <c:axId val="104018304"/>
        <c:scaling>
          <c:orientation val="minMax"/>
          <c:max val="20"/>
          <c:min val="-15"/>
        </c:scaling>
        <c:delete val="0"/>
        <c:axPos val="l"/>
        <c:majorGridlines/>
        <c:title>
          <c:tx>
            <c:rich>
              <a:bodyPr rot="-5400000" vert="horz"/>
              <a:lstStyle/>
              <a:p>
                <a:pPr>
                  <a:defRPr/>
                </a:pPr>
                <a:r>
                  <a:rPr lang="en-US" sz="1400" dirty="0"/>
                  <a:t>Clear-sky SW Direct (W/m</a:t>
                </a:r>
                <a:r>
                  <a:rPr lang="en-US" sz="1400" baseline="30000" dirty="0"/>
                  <a:t>2</a:t>
                </a:r>
                <a:r>
                  <a:rPr lang="en-US" sz="1400" dirty="0"/>
                  <a:t>)</a:t>
                </a:r>
              </a:p>
            </c:rich>
          </c:tx>
          <c:layout>
            <c:manualLayout>
              <c:xMode val="edge"/>
              <c:yMode val="edge"/>
              <c:x val="1.2345679012345682E-2"/>
              <c:y val="6.7044200996614553E-2"/>
            </c:manualLayout>
          </c:layout>
          <c:overlay val="0"/>
        </c:title>
        <c:numFmt formatCode="0.0" sourceLinked="0"/>
        <c:majorTickMark val="out"/>
        <c:minorTickMark val="none"/>
        <c:tickLblPos val="nextTo"/>
        <c:crossAx val="103999744"/>
        <c:crosses val="autoZero"/>
        <c:crossBetween val="midCat"/>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76193253621077"/>
          <c:y val="6.7044200996614553E-2"/>
          <c:w val="0.73799115388354253"/>
          <c:h val="0.65362794324622464"/>
        </c:manualLayout>
      </c:layout>
      <c:lineChart>
        <c:grouping val="standard"/>
        <c:varyColors val="0"/>
        <c:ser>
          <c:idx val="0"/>
          <c:order val="0"/>
          <c:tx>
            <c:strRef>
              <c:f>RAD!$B$127</c:f>
              <c:strCache>
                <c:ptCount val="1"/>
                <c:pt idx="0">
                  <c:v>SURFRAD</c:v>
                </c:pt>
              </c:strCache>
            </c:strRef>
          </c:tx>
          <c:trendline>
            <c:spPr>
              <a:ln>
                <a:solidFill>
                  <a:srgbClr val="0070C0"/>
                </a:solidFill>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RAD!$B$128:$B$148</c:f>
              <c:numCache>
                <c:formatCode>General</c:formatCode>
                <c:ptCount val="21"/>
                <c:pt idx="5" formatCode="0.0000">
                  <c:v>-2.7196637604401741</c:v>
                </c:pt>
                <c:pt idx="6" formatCode="0.0000">
                  <c:v>-3.517826217492515</c:v>
                </c:pt>
                <c:pt idx="7" formatCode="0.0000">
                  <c:v>-3.5034842535518149</c:v>
                </c:pt>
                <c:pt idx="8" formatCode="0.0000">
                  <c:v>2.8280875029719741E-2</c:v>
                </c:pt>
                <c:pt idx="9" formatCode="0.0000">
                  <c:v>-2.1860815304388925</c:v>
                </c:pt>
                <c:pt idx="10" formatCode="0.0000">
                  <c:v>-1.3482279039747687</c:v>
                </c:pt>
                <c:pt idx="11" formatCode="0.0000">
                  <c:v>-0.39405884435771921</c:v>
                </c:pt>
                <c:pt idx="12" formatCode="0.0000">
                  <c:v>0.37577118237010687</c:v>
                </c:pt>
                <c:pt idx="13" formatCode="0.0000">
                  <c:v>0.87067873035365673</c:v>
                </c:pt>
                <c:pt idx="14" formatCode="0.0000">
                  <c:v>-0.57008775819136659</c:v>
                </c:pt>
                <c:pt idx="15" formatCode="0.0000">
                  <c:v>1.055201104144059</c:v>
                </c:pt>
                <c:pt idx="16" formatCode="0.0000">
                  <c:v>0.42328602817023159</c:v>
                </c:pt>
                <c:pt idx="17" formatCode="0.0000">
                  <c:v>1.2037613538523055</c:v>
                </c:pt>
                <c:pt idx="18" formatCode="0.0000">
                  <c:v>3.127850646108334</c:v>
                </c:pt>
                <c:pt idx="19" formatCode="0.0000">
                  <c:v>2.5326727304778327</c:v>
                </c:pt>
                <c:pt idx="20" formatCode="0.0000">
                  <c:v>1.5138383387172816</c:v>
                </c:pt>
              </c:numCache>
            </c:numRef>
          </c:val>
          <c:smooth val="0"/>
        </c:ser>
        <c:ser>
          <c:idx val="1"/>
          <c:order val="1"/>
          <c:tx>
            <c:strRef>
              <c:f>RAD!$C$127</c:f>
              <c:strCache>
                <c:ptCount val="1"/>
                <c:pt idx="0">
                  <c:v>MODEL 16 YRS</c:v>
                </c:pt>
              </c:strCache>
            </c:strRef>
          </c:tx>
          <c:trendline>
            <c:spPr>
              <a:ln>
                <a:solidFill>
                  <a:schemeClr val="accent2"/>
                </a:solidFill>
                <a:prstDash val="sysDash"/>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RAD!$C$128:$C$148</c:f>
              <c:numCache>
                <c:formatCode>General</c:formatCode>
                <c:ptCount val="21"/>
                <c:pt idx="5" formatCode="0.000">
                  <c:v>0.81638660175687328</c:v>
                </c:pt>
                <c:pt idx="6" formatCode="0.000">
                  <c:v>2.386984082707349</c:v>
                </c:pt>
                <c:pt idx="7" formatCode="0.000">
                  <c:v>1.7198656998171713</c:v>
                </c:pt>
                <c:pt idx="8" formatCode="0.000">
                  <c:v>1.6853007675192728</c:v>
                </c:pt>
                <c:pt idx="9" formatCode="0.000">
                  <c:v>3.0159337449636241</c:v>
                </c:pt>
                <c:pt idx="10" formatCode="0.000">
                  <c:v>0.51216190844479925</c:v>
                </c:pt>
                <c:pt idx="11" formatCode="0.000">
                  <c:v>2.5805960381612252</c:v>
                </c:pt>
                <c:pt idx="12" formatCode="0.000">
                  <c:v>2.9513159976239938E-3</c:v>
                </c:pt>
                <c:pt idx="13" formatCode="0.000">
                  <c:v>2.2207692316353738</c:v>
                </c:pt>
                <c:pt idx="14" formatCode="0.000">
                  <c:v>-0.23512008014832556</c:v>
                </c:pt>
                <c:pt idx="15" formatCode="0.000">
                  <c:v>-0.51579405313017579</c:v>
                </c:pt>
                <c:pt idx="16" formatCode="0.000">
                  <c:v>-1.1698092055458742</c:v>
                </c:pt>
                <c:pt idx="17" formatCode="0.000">
                  <c:v>-2.3845866592314029</c:v>
                </c:pt>
                <c:pt idx="18" formatCode="0.000">
                  <c:v>-2.1887197042253286</c:v>
                </c:pt>
                <c:pt idx="19" formatCode="0.000">
                  <c:v>-2.7648256480301532</c:v>
                </c:pt>
                <c:pt idx="20" formatCode="0.000">
                  <c:v>-5.6820940406919993</c:v>
                </c:pt>
              </c:numCache>
            </c:numRef>
          </c:val>
          <c:smooth val="0"/>
        </c:ser>
        <c:ser>
          <c:idx val="2"/>
          <c:order val="2"/>
          <c:tx>
            <c:strRef>
              <c:f>RAD!$D$127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RAD!$D$128:$D$148</c:f>
              <c:numCache>
                <c:formatCode>0.000</c:formatCode>
                <c:ptCount val="21"/>
                <c:pt idx="0">
                  <c:v>-0.13986602972051498</c:v>
                </c:pt>
                <c:pt idx="1">
                  <c:v>2.8074171150666367</c:v>
                </c:pt>
                <c:pt idx="2">
                  <c:v>2.0462466904620853</c:v>
                </c:pt>
                <c:pt idx="3">
                  <c:v>1.1276143493961595</c:v>
                </c:pt>
                <c:pt idx="4">
                  <c:v>1.4054040568158095</c:v>
                </c:pt>
                <c:pt idx="5">
                  <c:v>0.36346059038061018</c:v>
                </c:pt>
                <c:pt idx="6">
                  <c:v>1.9340580713310858</c:v>
                </c:pt>
                <c:pt idx="7">
                  <c:v>1.2669396884409081</c:v>
                </c:pt>
                <c:pt idx="8">
                  <c:v>1.2323747561430096</c:v>
                </c:pt>
                <c:pt idx="9">
                  <c:v>2.5630077335873609</c:v>
                </c:pt>
                <c:pt idx="10">
                  <c:v>5.9235897068536061E-2</c:v>
                </c:pt>
                <c:pt idx="11">
                  <c:v>2.1276700267849624</c:v>
                </c:pt>
                <c:pt idx="12">
                  <c:v>-0.44997469537863932</c:v>
                </c:pt>
                <c:pt idx="13">
                  <c:v>1.7678432202591094</c:v>
                </c:pt>
                <c:pt idx="14">
                  <c:v>-0.68804609152458884</c:v>
                </c:pt>
                <c:pt idx="15">
                  <c:v>-0.96872006450643877</c:v>
                </c:pt>
                <c:pt idx="16">
                  <c:v>-1.6227352169221376</c:v>
                </c:pt>
                <c:pt idx="17">
                  <c:v>-2.8375126706076657</c:v>
                </c:pt>
                <c:pt idx="18">
                  <c:v>-2.6416457156015909</c:v>
                </c:pt>
                <c:pt idx="19">
                  <c:v>-3.2177516594064159</c:v>
                </c:pt>
                <c:pt idx="20">
                  <c:v>-6.1350200520682625</c:v>
                </c:pt>
              </c:numCache>
            </c:numRef>
          </c:val>
          <c:smooth val="0"/>
        </c:ser>
        <c:dLbls>
          <c:showLegendKey val="0"/>
          <c:showVal val="0"/>
          <c:showCatName val="0"/>
          <c:showSerName val="0"/>
          <c:showPercent val="0"/>
          <c:showBubbleSize val="0"/>
        </c:dLbls>
        <c:marker val="1"/>
        <c:smooth val="0"/>
        <c:axId val="104064128"/>
        <c:axId val="104066048"/>
      </c:lineChart>
      <c:catAx>
        <c:axId val="104064128"/>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104066048"/>
        <c:crosses val="autoZero"/>
        <c:auto val="1"/>
        <c:lblAlgn val="ctr"/>
        <c:lblOffset val="100"/>
        <c:noMultiLvlLbl val="0"/>
      </c:catAx>
      <c:valAx>
        <c:axId val="104066048"/>
        <c:scaling>
          <c:orientation val="minMax"/>
          <c:max val="10"/>
        </c:scaling>
        <c:delete val="0"/>
        <c:axPos val="l"/>
        <c:majorGridlines/>
        <c:title>
          <c:tx>
            <c:rich>
              <a:bodyPr rot="-5400000" vert="horz"/>
              <a:lstStyle/>
              <a:p>
                <a:pPr>
                  <a:defRPr/>
                </a:pPr>
                <a:r>
                  <a:rPr lang="en-US" sz="1400" dirty="0"/>
                  <a:t>Clear-sky SW Diffuse (W/m</a:t>
                </a:r>
                <a:r>
                  <a:rPr lang="en-US" sz="1400" baseline="30000" dirty="0"/>
                  <a:t>2</a:t>
                </a:r>
                <a:r>
                  <a:rPr lang="en-US" sz="1400" dirty="0"/>
                  <a:t>)</a:t>
                </a:r>
              </a:p>
            </c:rich>
          </c:tx>
          <c:layout>
            <c:manualLayout>
              <c:xMode val="edge"/>
              <c:yMode val="edge"/>
              <c:x val="3.08641975308642E-3"/>
              <c:y val="5.4966906310624238E-2"/>
            </c:manualLayout>
          </c:layout>
          <c:overlay val="0"/>
        </c:title>
        <c:numFmt formatCode="0.0" sourceLinked="0"/>
        <c:majorTickMark val="out"/>
        <c:minorTickMark val="none"/>
        <c:tickLblPos val="nextTo"/>
        <c:crossAx val="104064128"/>
        <c:crosses val="autoZero"/>
        <c:crossBetween val="midCat"/>
        <c:majorUnit val="5"/>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CONC_C!$B$27</c:f>
              <c:strCache>
                <c:ptCount val="1"/>
                <c:pt idx="0">
                  <c:v>CASTNET</c:v>
                </c:pt>
              </c:strCache>
            </c:strRef>
          </c:tx>
          <c:trendline>
            <c:spPr>
              <a:ln>
                <a:solidFill>
                  <a:srgbClr val="0070C0"/>
                </a:solidFill>
              </a:ln>
            </c:spPr>
            <c:trendlineType val="linear"/>
            <c:dispRSqr val="0"/>
            <c:dispEq val="0"/>
          </c:trendline>
          <c:cat>
            <c:numRef>
              <c:f>CONC_C!$A$28:$A$48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CONC_C!$B$28:$B$48</c:f>
              <c:numCache>
                <c:formatCode>General</c:formatCode>
                <c:ptCount val="21"/>
                <c:pt idx="5" formatCode="0.0000">
                  <c:v>1.1371333333333338</c:v>
                </c:pt>
                <c:pt idx="6" formatCode="0.0000">
                  <c:v>0.73230000000000051</c:v>
                </c:pt>
                <c:pt idx="7" formatCode="0.0000">
                  <c:v>1.7385666666666666</c:v>
                </c:pt>
                <c:pt idx="8" formatCode="0.0000">
                  <c:v>1.3144666666666669</c:v>
                </c:pt>
                <c:pt idx="9" formatCode="0.0000">
                  <c:v>0.76313333333333377</c:v>
                </c:pt>
                <c:pt idx="10" formatCode="0.0000">
                  <c:v>1.054333333333334</c:v>
                </c:pt>
                <c:pt idx="11" formatCode="0.0000">
                  <c:v>0.33636666666666698</c:v>
                </c:pt>
                <c:pt idx="12" formatCode="0.0000">
                  <c:v>-0.12028333333333296</c:v>
                </c:pt>
                <c:pt idx="13" formatCode="0.0000">
                  <c:v>0.18149166666666702</c:v>
                </c:pt>
                <c:pt idx="14" formatCode="0.0000">
                  <c:v>0.26534166666666681</c:v>
                </c:pt>
                <c:pt idx="15" formatCode="0.0000">
                  <c:v>0.45021666666666682</c:v>
                </c:pt>
                <c:pt idx="16" formatCode="0.0000">
                  <c:v>-0.41933333333333295</c:v>
                </c:pt>
                <c:pt idx="17" formatCode="0.0000">
                  <c:v>-0.68623333333333314</c:v>
                </c:pt>
                <c:pt idx="18" formatCode="0.0000">
                  <c:v>-0.82285833333333325</c:v>
                </c:pt>
                <c:pt idx="19" formatCode="0.0000">
                  <c:v>-2.1329833333333328</c:v>
                </c:pt>
                <c:pt idx="20" formatCode="0.0000">
                  <c:v>-2.0225833333333334</c:v>
                </c:pt>
              </c:numCache>
            </c:numRef>
          </c:val>
          <c:smooth val="0"/>
        </c:ser>
        <c:ser>
          <c:idx val="1"/>
          <c:order val="1"/>
          <c:tx>
            <c:strRef>
              <c:f>CONC_C!$C$27</c:f>
              <c:strCache>
                <c:ptCount val="1"/>
                <c:pt idx="0">
                  <c:v>MODEL 16 YRS</c:v>
                </c:pt>
              </c:strCache>
            </c:strRef>
          </c:tx>
          <c:trendline>
            <c:spPr>
              <a:ln>
                <a:solidFill>
                  <a:schemeClr val="accent2"/>
                </a:solidFill>
                <a:prstDash val="sysDash"/>
              </a:ln>
            </c:spPr>
            <c:trendlineType val="linear"/>
            <c:dispRSqr val="0"/>
            <c:dispEq val="0"/>
          </c:trendline>
          <c:cat>
            <c:numRef>
              <c:f>CONC_C!$A$28:$A$48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CONC_C!$C$28:$C$48</c:f>
              <c:numCache>
                <c:formatCode>General</c:formatCode>
                <c:ptCount val="21"/>
                <c:pt idx="5" formatCode="0.0000">
                  <c:v>1.758</c:v>
                </c:pt>
                <c:pt idx="6" formatCode="0.0000">
                  <c:v>1.0349999999999997</c:v>
                </c:pt>
                <c:pt idx="7" formatCode="0.0000">
                  <c:v>1.486</c:v>
                </c:pt>
                <c:pt idx="8" formatCode="0.0000">
                  <c:v>1.3420000000000001</c:v>
                </c:pt>
                <c:pt idx="9" formatCode="0.0000">
                  <c:v>1.5609999999999997</c:v>
                </c:pt>
                <c:pt idx="10" formatCode="0.0000">
                  <c:v>0.72700000000000009</c:v>
                </c:pt>
                <c:pt idx="11" formatCode="0.0000">
                  <c:v>0.33400000000000007</c:v>
                </c:pt>
                <c:pt idx="12" formatCode="0.0000">
                  <c:v>-0.19400000000000001</c:v>
                </c:pt>
                <c:pt idx="13" formatCode="0.0000">
                  <c:v>-0.3610000000000001</c:v>
                </c:pt>
                <c:pt idx="14" formatCode="0.0000">
                  <c:v>0.11700000000000002</c:v>
                </c:pt>
                <c:pt idx="15" formatCode="0.0000">
                  <c:v>-0.254</c:v>
                </c:pt>
                <c:pt idx="16" formatCode="0.0000">
                  <c:v>-0.44</c:v>
                </c:pt>
                <c:pt idx="17" formatCode="0.0000">
                  <c:v>-0.98599999999999999</c:v>
                </c:pt>
                <c:pt idx="18" formatCode="0.0000">
                  <c:v>-1.4359999999999995</c:v>
                </c:pt>
                <c:pt idx="19" formatCode="0.0000">
                  <c:v>-2.3049999999999997</c:v>
                </c:pt>
                <c:pt idx="20" formatCode="0.0000">
                  <c:v>-2.3849999999999998</c:v>
                </c:pt>
              </c:numCache>
            </c:numRef>
          </c:val>
          <c:smooth val="0"/>
        </c:ser>
        <c:ser>
          <c:idx val="2"/>
          <c:order val="2"/>
          <c:tx>
            <c:strRef>
              <c:f>CONC_C!$D$27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CONC_C!$A$28:$A$48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CONC_C!$D$28:$D$48</c:f>
              <c:numCache>
                <c:formatCode>0.0000</c:formatCode>
                <c:ptCount val="21"/>
                <c:pt idx="0">
                  <c:v>3.4239999999999999</c:v>
                </c:pt>
                <c:pt idx="1">
                  <c:v>2.94</c:v>
                </c:pt>
                <c:pt idx="2">
                  <c:v>1.5229999999999997</c:v>
                </c:pt>
                <c:pt idx="3">
                  <c:v>1.2369999999999999</c:v>
                </c:pt>
                <c:pt idx="4">
                  <c:v>2.2149999999999999</c:v>
                </c:pt>
                <c:pt idx="5">
                  <c:v>1.0489999999999997</c:v>
                </c:pt>
                <c:pt idx="6">
                  <c:v>0.32700000000000007</c:v>
                </c:pt>
                <c:pt idx="7">
                  <c:v>0.77700000000000014</c:v>
                </c:pt>
                <c:pt idx="8">
                  <c:v>0.63300000000000012</c:v>
                </c:pt>
                <c:pt idx="9">
                  <c:v>0.85200000000000009</c:v>
                </c:pt>
                <c:pt idx="10">
                  <c:v>1.7999999999999999E-2</c:v>
                </c:pt>
                <c:pt idx="11">
                  <c:v>-0.37500000000000006</c:v>
                </c:pt>
                <c:pt idx="12">
                  <c:v>-0.90300000000000002</c:v>
                </c:pt>
                <c:pt idx="13">
                  <c:v>-1.069</c:v>
                </c:pt>
                <c:pt idx="14">
                  <c:v>-0.59099999999999997</c:v>
                </c:pt>
                <c:pt idx="15">
                  <c:v>-0.96200000000000008</c:v>
                </c:pt>
                <c:pt idx="16">
                  <c:v>-1.149</c:v>
                </c:pt>
                <c:pt idx="17">
                  <c:v>-1.6950000000000001</c:v>
                </c:pt>
                <c:pt idx="18">
                  <c:v>-2.145</c:v>
                </c:pt>
                <c:pt idx="19">
                  <c:v>-3.0129999999999995</c:v>
                </c:pt>
                <c:pt idx="20">
                  <c:v>-3.093</c:v>
                </c:pt>
              </c:numCache>
            </c:numRef>
          </c:val>
          <c:smooth val="0"/>
        </c:ser>
        <c:dLbls>
          <c:showLegendKey val="0"/>
          <c:showVal val="0"/>
          <c:showCatName val="0"/>
          <c:showSerName val="0"/>
          <c:showPercent val="0"/>
          <c:showBubbleSize val="0"/>
        </c:dLbls>
        <c:marker val="1"/>
        <c:smooth val="0"/>
        <c:axId val="86224256"/>
        <c:axId val="86681088"/>
      </c:lineChart>
      <c:lineChart>
        <c:grouping val="standard"/>
        <c:varyColors val="0"/>
        <c:ser>
          <c:idx val="3"/>
          <c:order val="3"/>
          <c:tx>
            <c:strRef>
              <c:f>CONC_C!$E$27</c:f>
              <c:strCache>
                <c:ptCount val="1"/>
                <c:pt idx="0">
                  <c:v>EMIS SO2 21 YRS</c:v>
                </c:pt>
              </c:strCache>
            </c:strRef>
          </c:tx>
          <c:trendline>
            <c:spPr>
              <a:ln>
                <a:solidFill>
                  <a:srgbClr val="7030A0"/>
                </a:solidFill>
              </a:ln>
            </c:spPr>
            <c:trendlineType val="linear"/>
            <c:dispRSqr val="0"/>
            <c:dispEq val="0"/>
          </c:trendline>
          <c:cat>
            <c:numRef>
              <c:f>CONC_C!$A$28:$A$48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CONC_C!$E$28:$E$48</c:f>
              <c:numCache>
                <c:formatCode>0.0000</c:formatCode>
                <c:ptCount val="21"/>
                <c:pt idx="0">
                  <c:v>0.32360000000000005</c:v>
                </c:pt>
                <c:pt idx="1">
                  <c:v>0.52490000000000003</c:v>
                </c:pt>
                <c:pt idx="2">
                  <c:v>0.47130000000000005</c:v>
                </c:pt>
                <c:pt idx="3">
                  <c:v>0.6463000000000001</c:v>
                </c:pt>
                <c:pt idx="4">
                  <c:v>0.46380000000000005</c:v>
                </c:pt>
                <c:pt idx="5">
                  <c:v>0.53490000000000004</c:v>
                </c:pt>
                <c:pt idx="6">
                  <c:v>0.29960000000000003</c:v>
                </c:pt>
                <c:pt idx="7">
                  <c:v>0.35600000000000004</c:v>
                </c:pt>
                <c:pt idx="8">
                  <c:v>0.3040000000000001</c:v>
                </c:pt>
                <c:pt idx="9">
                  <c:v>0.11320000000000001</c:v>
                </c:pt>
                <c:pt idx="10">
                  <c:v>-7.7000000000000011E-3</c:v>
                </c:pt>
                <c:pt idx="11">
                  <c:v>-5.1299999999999998E-2</c:v>
                </c:pt>
                <c:pt idx="12">
                  <c:v>-0.28420000000000001</c:v>
                </c:pt>
                <c:pt idx="13">
                  <c:v>-0.28880000000000006</c:v>
                </c:pt>
                <c:pt idx="14">
                  <c:v>-0.31430000000000008</c:v>
                </c:pt>
                <c:pt idx="15">
                  <c:v>-0.3176000000000001</c:v>
                </c:pt>
                <c:pt idx="16">
                  <c:v>-0.3998000000000001</c:v>
                </c:pt>
                <c:pt idx="17">
                  <c:v>-0.45710000000000001</c:v>
                </c:pt>
                <c:pt idx="18">
                  <c:v>-0.54200000000000004</c:v>
                </c:pt>
                <c:pt idx="19">
                  <c:v>-0.65880000000000016</c:v>
                </c:pt>
                <c:pt idx="20">
                  <c:v>-0.71600000000000008</c:v>
                </c:pt>
              </c:numCache>
            </c:numRef>
          </c:val>
          <c:smooth val="0"/>
        </c:ser>
        <c:dLbls>
          <c:showLegendKey val="0"/>
          <c:showVal val="0"/>
          <c:showCatName val="0"/>
          <c:showSerName val="0"/>
          <c:showPercent val="0"/>
          <c:showBubbleSize val="0"/>
        </c:dLbls>
        <c:marker val="1"/>
        <c:smooth val="0"/>
        <c:axId val="86683008"/>
        <c:axId val="86684800"/>
      </c:lineChart>
      <c:catAx>
        <c:axId val="86224256"/>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86681088"/>
        <c:crosses val="autoZero"/>
        <c:auto val="1"/>
        <c:lblAlgn val="ctr"/>
        <c:lblOffset val="100"/>
        <c:noMultiLvlLbl val="0"/>
      </c:catAx>
      <c:valAx>
        <c:axId val="86681088"/>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SO2 </a:t>
                </a:r>
                <a:r>
                  <a:rPr lang="en-US" sz="1400" dirty="0" smtClean="0"/>
                  <a:t>Anomaly </a:t>
                </a:r>
                <a:r>
                  <a:rPr lang="en-US" sz="1400" b="1" i="0" baseline="0" dirty="0" smtClean="0">
                    <a:effectLst/>
                  </a:rPr>
                  <a:t>(µg/m3)</a:t>
                </a:r>
                <a:r>
                  <a:rPr lang="en-US" sz="1400" baseline="0" dirty="0" smtClean="0"/>
                  <a:t> </a:t>
                </a:r>
                <a:endParaRPr lang="en-US" sz="1400" dirty="0"/>
              </a:p>
            </c:rich>
          </c:tx>
          <c:layout/>
          <c:overlay val="0"/>
        </c:title>
        <c:numFmt formatCode="0.00" sourceLinked="0"/>
        <c:majorTickMark val="out"/>
        <c:minorTickMark val="none"/>
        <c:tickLblPos val="nextTo"/>
        <c:crossAx val="86224256"/>
        <c:crosses val="autoZero"/>
        <c:crossBetween val="midCat"/>
      </c:valAx>
      <c:catAx>
        <c:axId val="86683008"/>
        <c:scaling>
          <c:orientation val="minMax"/>
        </c:scaling>
        <c:delete val="1"/>
        <c:axPos val="b"/>
        <c:numFmt formatCode="General" sourceLinked="1"/>
        <c:majorTickMark val="out"/>
        <c:minorTickMark val="none"/>
        <c:tickLblPos val="nextTo"/>
        <c:crossAx val="86684800"/>
        <c:crosses val="autoZero"/>
        <c:auto val="1"/>
        <c:lblAlgn val="ctr"/>
        <c:lblOffset val="100"/>
        <c:noMultiLvlLbl val="0"/>
      </c:catAx>
      <c:valAx>
        <c:axId val="86684800"/>
        <c:scaling>
          <c:orientation val="minMax"/>
        </c:scaling>
        <c:delete val="0"/>
        <c:axPos val="r"/>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SO2 Anomaly (mole/sec/m2)</a:t>
                </a:r>
                <a:endParaRPr lang="en-US" sz="1400" dirty="0" smtClean="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86683008"/>
        <c:crosses val="max"/>
        <c:crossBetween val="midCat"/>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3477204238361"/>
          <c:y val="6.7044200996614553E-2"/>
          <c:w val="0.73181831437736955"/>
          <c:h val="0.65362794324622464"/>
        </c:manualLayout>
      </c:layout>
      <c:lineChart>
        <c:grouping val="standard"/>
        <c:varyColors val="0"/>
        <c:ser>
          <c:idx val="0"/>
          <c:order val="0"/>
          <c:tx>
            <c:strRef>
              <c:f>RAD!$G$127</c:f>
              <c:strCache>
                <c:ptCount val="1"/>
                <c:pt idx="0">
                  <c:v>SURFRAD</c:v>
                </c:pt>
              </c:strCache>
            </c:strRef>
          </c:tx>
          <c:trendline>
            <c:spPr>
              <a:ln>
                <a:solidFill>
                  <a:srgbClr val="0070C0"/>
                </a:solidFill>
              </a:ln>
            </c:spPr>
            <c:trendlineType val="linear"/>
            <c:dispRSqr val="0"/>
            <c:dispEq val="0"/>
          </c:trendline>
          <c:cat>
            <c:numRef>
              <c:f>RAD!$F$128:$F$148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RAD!$G$128:$G$148</c:f>
              <c:numCache>
                <c:formatCode>General</c:formatCode>
                <c:ptCount val="21"/>
                <c:pt idx="6" formatCode="0.0000">
                  <c:v>-1.2648877883479344</c:v>
                </c:pt>
                <c:pt idx="7" formatCode="0.0000">
                  <c:v>-3.9133439803745329</c:v>
                </c:pt>
                <c:pt idx="8" formatCode="0.0000">
                  <c:v>-2.2217043903798821</c:v>
                </c:pt>
                <c:pt idx="9" formatCode="0.0000">
                  <c:v>-3.6735910600503354</c:v>
                </c:pt>
                <c:pt idx="10" formatCode="0.0000">
                  <c:v>-3.9746395476578016</c:v>
                </c:pt>
                <c:pt idx="11" formatCode="0.0000">
                  <c:v>-1.0491701763995021</c:v>
                </c:pt>
                <c:pt idx="12" formatCode="0.0000">
                  <c:v>0.23327092313629672</c:v>
                </c:pt>
                <c:pt idx="13" formatCode="0.0000">
                  <c:v>0.28044105932319846</c:v>
                </c:pt>
                <c:pt idx="14" formatCode="0.0000">
                  <c:v>0.6824052543465996</c:v>
                </c:pt>
                <c:pt idx="15" formatCode="0.0000">
                  <c:v>0.23599989726206522</c:v>
                </c:pt>
                <c:pt idx="16" formatCode="0.0000">
                  <c:v>1.3345471108386646</c:v>
                </c:pt>
                <c:pt idx="17" formatCode="0.0000">
                  <c:v>2.8391672034701312</c:v>
                </c:pt>
                <c:pt idx="18" formatCode="0.0000">
                  <c:v>3.4739950344926989</c:v>
                </c:pt>
                <c:pt idx="19" formatCode="0.0000">
                  <c:v>3.7963490696719324</c:v>
                </c:pt>
                <c:pt idx="20" formatCode="0.0000">
                  <c:v>0.75451600430093291</c:v>
                </c:pt>
              </c:numCache>
            </c:numRef>
          </c:val>
          <c:smooth val="0"/>
        </c:ser>
        <c:ser>
          <c:idx val="1"/>
          <c:order val="1"/>
          <c:tx>
            <c:strRef>
              <c:f>RAD!$H$127</c:f>
              <c:strCache>
                <c:ptCount val="1"/>
                <c:pt idx="0">
                  <c:v>MODEL 16 YRS</c:v>
                </c:pt>
              </c:strCache>
            </c:strRef>
          </c:tx>
          <c:trendline>
            <c:spPr>
              <a:ln>
                <a:solidFill>
                  <a:schemeClr val="accent2"/>
                </a:solidFill>
                <a:prstDash val="sysDash"/>
              </a:ln>
            </c:spPr>
            <c:trendlineType val="linear"/>
            <c:dispRSqr val="0"/>
            <c:dispEq val="0"/>
          </c:trendline>
          <c:cat>
            <c:numRef>
              <c:f>RAD!$F$128:$F$148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RAD!$H$128:$H$148</c:f>
              <c:numCache>
                <c:formatCode>General</c:formatCode>
                <c:ptCount val="21"/>
                <c:pt idx="5" formatCode="0.000">
                  <c:v>-2.0266380787764779</c:v>
                </c:pt>
                <c:pt idx="6" formatCode="0.000">
                  <c:v>-0.48659681655374482</c:v>
                </c:pt>
                <c:pt idx="7" formatCode="0.000">
                  <c:v>-1.5003283141537445</c:v>
                </c:pt>
                <c:pt idx="8" formatCode="0.000">
                  <c:v>-1.7957926312011439</c:v>
                </c:pt>
                <c:pt idx="9" formatCode="0.000">
                  <c:v>2.048162093554823</c:v>
                </c:pt>
                <c:pt idx="10" formatCode="0.000">
                  <c:v>-0.85958647795271159</c:v>
                </c:pt>
                <c:pt idx="11" formatCode="0.000">
                  <c:v>0.79972691844165666</c:v>
                </c:pt>
                <c:pt idx="12" formatCode="0.000">
                  <c:v>-1.1638326792895117</c:v>
                </c:pt>
                <c:pt idx="13" formatCode="0.000">
                  <c:v>1.6983942589462231</c:v>
                </c:pt>
                <c:pt idx="14" formatCode="0.000">
                  <c:v>0.8490389322030879</c:v>
                </c:pt>
                <c:pt idx="15" formatCode="0.000">
                  <c:v>-0.62606604313284453</c:v>
                </c:pt>
                <c:pt idx="16" formatCode="0.000">
                  <c:v>2.0815351843734877</c:v>
                </c:pt>
                <c:pt idx="17" formatCode="0.000">
                  <c:v>-0.16524694840457721</c:v>
                </c:pt>
                <c:pt idx="18" formatCode="0.000">
                  <c:v>0.77904370602185713</c:v>
                </c:pt>
                <c:pt idx="19" formatCode="0.000">
                  <c:v>0.54141852127149059</c:v>
                </c:pt>
                <c:pt idx="20" formatCode="0.000">
                  <c:v>-0.17323162534787784</c:v>
                </c:pt>
              </c:numCache>
            </c:numRef>
          </c:val>
          <c:smooth val="0"/>
        </c:ser>
        <c:ser>
          <c:idx val="2"/>
          <c:order val="2"/>
          <c:tx>
            <c:strRef>
              <c:f>RAD!$I$127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RAD!$F$128:$F$148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RAD!$I$128:$I$148</c:f>
              <c:numCache>
                <c:formatCode>0.000</c:formatCode>
                <c:ptCount val="21"/>
                <c:pt idx="0">
                  <c:v>-2.6885880810378961</c:v>
                </c:pt>
                <c:pt idx="1">
                  <c:v>-0.11617972422856226</c:v>
                </c:pt>
                <c:pt idx="2">
                  <c:v>0.26762088293110392</c:v>
                </c:pt>
                <c:pt idx="3">
                  <c:v>-1.7030656580876946</c:v>
                </c:pt>
                <c:pt idx="4">
                  <c:v>-0.39695112200976257</c:v>
                </c:pt>
                <c:pt idx="5">
                  <c:v>-1.7368153473744288</c:v>
                </c:pt>
                <c:pt idx="6">
                  <c:v>-0.19677408515169625</c:v>
                </c:pt>
                <c:pt idx="7">
                  <c:v>-1.210505582751696</c:v>
                </c:pt>
                <c:pt idx="8">
                  <c:v>-1.5059698997990949</c:v>
                </c:pt>
                <c:pt idx="9">
                  <c:v>2.3379848249568718</c:v>
                </c:pt>
                <c:pt idx="10">
                  <c:v>-0.56976374655066309</c:v>
                </c:pt>
                <c:pt idx="11">
                  <c:v>1.0895496498437054</c:v>
                </c:pt>
                <c:pt idx="12">
                  <c:v>-0.87400994788746311</c:v>
                </c:pt>
                <c:pt idx="13">
                  <c:v>1.988216990348272</c:v>
                </c:pt>
                <c:pt idx="14">
                  <c:v>1.1388616636051361</c:v>
                </c:pt>
                <c:pt idx="15">
                  <c:v>-0.33624331173079608</c:v>
                </c:pt>
                <c:pt idx="16">
                  <c:v>2.3713579157755369</c:v>
                </c:pt>
                <c:pt idx="17">
                  <c:v>0.12457578299747143</c:v>
                </c:pt>
                <c:pt idx="18">
                  <c:v>1.0688664374239056</c:v>
                </c:pt>
                <c:pt idx="19">
                  <c:v>0.83124125267353965</c:v>
                </c:pt>
                <c:pt idx="20">
                  <c:v>0.11659110605417075</c:v>
                </c:pt>
              </c:numCache>
            </c:numRef>
          </c:val>
          <c:smooth val="0"/>
        </c:ser>
        <c:dLbls>
          <c:showLegendKey val="0"/>
          <c:showVal val="0"/>
          <c:showCatName val="0"/>
          <c:showSerName val="0"/>
          <c:showPercent val="0"/>
          <c:showBubbleSize val="0"/>
        </c:dLbls>
        <c:marker val="1"/>
        <c:smooth val="0"/>
        <c:axId val="76550144"/>
        <c:axId val="76552064"/>
      </c:lineChart>
      <c:catAx>
        <c:axId val="7655014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76552064"/>
        <c:crosses val="autoZero"/>
        <c:auto val="1"/>
        <c:lblAlgn val="ctr"/>
        <c:lblOffset val="100"/>
        <c:noMultiLvlLbl val="0"/>
      </c:catAx>
      <c:valAx>
        <c:axId val="76552064"/>
        <c:scaling>
          <c:orientation val="minMax"/>
          <c:max val="10"/>
        </c:scaling>
        <c:delete val="0"/>
        <c:axPos val="l"/>
        <c:majorGridlines/>
        <c:title>
          <c:tx>
            <c:rich>
              <a:bodyPr rot="-5400000" vert="horz"/>
              <a:lstStyle/>
              <a:p>
                <a:pPr>
                  <a:defRPr/>
                </a:pPr>
                <a:r>
                  <a:rPr lang="en-US" sz="1400" dirty="0"/>
                  <a:t>Clear-sky SW Diffuse (W/m</a:t>
                </a:r>
                <a:r>
                  <a:rPr lang="en-US" sz="1400" baseline="30000" dirty="0"/>
                  <a:t>2</a:t>
                </a:r>
                <a:r>
                  <a:rPr lang="en-US" sz="1400" dirty="0"/>
                  <a:t>)</a:t>
                </a:r>
              </a:p>
            </c:rich>
          </c:tx>
          <c:layout>
            <c:manualLayout>
              <c:xMode val="edge"/>
              <c:yMode val="edge"/>
              <c:x val="9.2592592592592622E-3"/>
              <c:y val="7.9121495682604889E-2"/>
            </c:manualLayout>
          </c:layout>
          <c:overlay val="0"/>
        </c:title>
        <c:numFmt formatCode="0.0" sourceLinked="0"/>
        <c:majorTickMark val="out"/>
        <c:minorTickMark val="none"/>
        <c:tickLblPos val="nextTo"/>
        <c:crossAx val="76550144"/>
        <c:crosses val="autoZero"/>
        <c:crossBetween val="midCat"/>
        <c:majorUnit val="5"/>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3477204238361"/>
          <c:y val="6.7044200996614553E-2"/>
          <c:w val="0.73181831437736955"/>
          <c:h val="0.65362794324622464"/>
        </c:manualLayout>
      </c:layout>
      <c:lineChart>
        <c:grouping val="standard"/>
        <c:varyColors val="0"/>
        <c:ser>
          <c:idx val="0"/>
          <c:order val="0"/>
          <c:tx>
            <c:strRef>
              <c:f>RAD!$G$127</c:f>
              <c:strCache>
                <c:ptCount val="1"/>
                <c:pt idx="0">
                  <c:v>SURFRAD</c:v>
                </c:pt>
              </c:strCache>
            </c:strRef>
          </c:tx>
          <c:trendline>
            <c:spPr>
              <a:ln>
                <a:solidFill>
                  <a:srgbClr val="0070C0"/>
                </a:solidFill>
              </a:ln>
            </c:spPr>
            <c:trendlineType val="linear"/>
            <c:dispRSqr val="0"/>
            <c:dispEq val="0"/>
          </c:trendline>
          <c:cat>
            <c:numRef>
              <c:f>RAD!$F$128:$F$148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RAD!$G$128:$G$148</c:f>
              <c:numCache>
                <c:formatCode>General</c:formatCode>
                <c:ptCount val="21"/>
                <c:pt idx="6" formatCode="0.0000">
                  <c:v>-1.2648877883479344</c:v>
                </c:pt>
                <c:pt idx="7" formatCode="0.0000">
                  <c:v>-3.9133439803745329</c:v>
                </c:pt>
                <c:pt idx="8" formatCode="0.0000">
                  <c:v>-2.2217043903798821</c:v>
                </c:pt>
                <c:pt idx="9" formatCode="0.0000">
                  <c:v>-3.6735910600503354</c:v>
                </c:pt>
                <c:pt idx="10" formatCode="0.0000">
                  <c:v>-3.9746395476578016</c:v>
                </c:pt>
                <c:pt idx="11" formatCode="0.0000">
                  <c:v>-1.0491701763995021</c:v>
                </c:pt>
                <c:pt idx="12" formatCode="0.0000">
                  <c:v>0.23327092313629672</c:v>
                </c:pt>
                <c:pt idx="13" formatCode="0.0000">
                  <c:v>0.28044105932319846</c:v>
                </c:pt>
                <c:pt idx="14" formatCode="0.0000">
                  <c:v>0.6824052543465996</c:v>
                </c:pt>
                <c:pt idx="15" formatCode="0.0000">
                  <c:v>0.23599989726206522</c:v>
                </c:pt>
                <c:pt idx="16" formatCode="0.0000">
                  <c:v>1.3345471108386646</c:v>
                </c:pt>
                <c:pt idx="17" formatCode="0.0000">
                  <c:v>2.8391672034701312</c:v>
                </c:pt>
                <c:pt idx="18" formatCode="0.0000">
                  <c:v>3.4739950344926989</c:v>
                </c:pt>
                <c:pt idx="19" formatCode="0.0000">
                  <c:v>3.7963490696719324</c:v>
                </c:pt>
                <c:pt idx="20" formatCode="0.0000">
                  <c:v>0.75451600430093291</c:v>
                </c:pt>
              </c:numCache>
            </c:numRef>
          </c:val>
          <c:smooth val="0"/>
        </c:ser>
        <c:ser>
          <c:idx val="1"/>
          <c:order val="1"/>
          <c:tx>
            <c:strRef>
              <c:f>RAD!$H$127</c:f>
              <c:strCache>
                <c:ptCount val="1"/>
                <c:pt idx="0">
                  <c:v>MODEL 16 YRS</c:v>
                </c:pt>
              </c:strCache>
            </c:strRef>
          </c:tx>
          <c:trendline>
            <c:spPr>
              <a:ln>
                <a:solidFill>
                  <a:schemeClr val="accent2"/>
                </a:solidFill>
                <a:prstDash val="sysDash"/>
              </a:ln>
            </c:spPr>
            <c:trendlineType val="linear"/>
            <c:dispRSqr val="0"/>
            <c:dispEq val="0"/>
          </c:trendline>
          <c:cat>
            <c:numRef>
              <c:f>RAD!$F$128:$F$148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RAD!$H$128:$H$148</c:f>
              <c:numCache>
                <c:formatCode>General</c:formatCode>
                <c:ptCount val="21"/>
                <c:pt idx="5" formatCode="0.000">
                  <c:v>-2.0266380787764779</c:v>
                </c:pt>
                <c:pt idx="6" formatCode="0.000">
                  <c:v>-0.48659681655374482</c:v>
                </c:pt>
                <c:pt idx="7" formatCode="0.000">
                  <c:v>-1.5003283141537445</c:v>
                </c:pt>
                <c:pt idx="8" formatCode="0.000">
                  <c:v>-1.7957926312011439</c:v>
                </c:pt>
                <c:pt idx="9" formatCode="0.000">
                  <c:v>2.048162093554823</c:v>
                </c:pt>
                <c:pt idx="10" formatCode="0.000">
                  <c:v>-0.85958647795271159</c:v>
                </c:pt>
                <c:pt idx="11" formatCode="0.000">
                  <c:v>0.79972691844165666</c:v>
                </c:pt>
                <c:pt idx="12" formatCode="0.000">
                  <c:v>-1.1638326792895117</c:v>
                </c:pt>
                <c:pt idx="13" formatCode="0.000">
                  <c:v>1.6983942589462231</c:v>
                </c:pt>
                <c:pt idx="14" formatCode="0.000">
                  <c:v>0.8490389322030879</c:v>
                </c:pt>
                <c:pt idx="15" formatCode="0.000">
                  <c:v>-0.62606604313284453</c:v>
                </c:pt>
                <c:pt idx="16" formatCode="0.000">
                  <c:v>2.0815351843734877</c:v>
                </c:pt>
                <c:pt idx="17" formatCode="0.000">
                  <c:v>-0.16524694840457721</c:v>
                </c:pt>
                <c:pt idx="18" formatCode="0.000">
                  <c:v>0.77904370602185713</c:v>
                </c:pt>
                <c:pt idx="19" formatCode="0.000">
                  <c:v>0.54141852127149059</c:v>
                </c:pt>
                <c:pt idx="20" formatCode="0.000">
                  <c:v>-0.17323162534787784</c:v>
                </c:pt>
              </c:numCache>
            </c:numRef>
          </c:val>
          <c:smooth val="0"/>
        </c:ser>
        <c:ser>
          <c:idx val="2"/>
          <c:order val="2"/>
          <c:tx>
            <c:strRef>
              <c:f>RAD!$I$127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RAD!$F$128:$F$148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RAD!$I$128:$I$148</c:f>
              <c:numCache>
                <c:formatCode>0.000</c:formatCode>
                <c:ptCount val="21"/>
                <c:pt idx="0">
                  <c:v>-2.6885880810378961</c:v>
                </c:pt>
                <c:pt idx="1">
                  <c:v>-0.11617972422856226</c:v>
                </c:pt>
                <c:pt idx="2">
                  <c:v>0.26762088293110392</c:v>
                </c:pt>
                <c:pt idx="3">
                  <c:v>-1.7030656580876946</c:v>
                </c:pt>
                <c:pt idx="4">
                  <c:v>-0.39695112200976257</c:v>
                </c:pt>
                <c:pt idx="5">
                  <c:v>-1.7368153473744288</c:v>
                </c:pt>
                <c:pt idx="6">
                  <c:v>-0.19677408515169625</c:v>
                </c:pt>
                <c:pt idx="7">
                  <c:v>-1.210505582751696</c:v>
                </c:pt>
                <c:pt idx="8">
                  <c:v>-1.5059698997990949</c:v>
                </c:pt>
                <c:pt idx="9">
                  <c:v>2.3379848249568718</c:v>
                </c:pt>
                <c:pt idx="10">
                  <c:v>-0.56976374655066309</c:v>
                </c:pt>
                <c:pt idx="11">
                  <c:v>1.0895496498437054</c:v>
                </c:pt>
                <c:pt idx="12">
                  <c:v>-0.87400994788746311</c:v>
                </c:pt>
                <c:pt idx="13">
                  <c:v>1.988216990348272</c:v>
                </c:pt>
                <c:pt idx="14">
                  <c:v>1.1388616636051361</c:v>
                </c:pt>
                <c:pt idx="15">
                  <c:v>-0.33624331173079608</c:v>
                </c:pt>
                <c:pt idx="16">
                  <c:v>2.3713579157755369</c:v>
                </c:pt>
                <c:pt idx="17">
                  <c:v>0.12457578299747143</c:v>
                </c:pt>
                <c:pt idx="18">
                  <c:v>1.0688664374239056</c:v>
                </c:pt>
                <c:pt idx="19">
                  <c:v>0.83124125267353965</c:v>
                </c:pt>
                <c:pt idx="20">
                  <c:v>0.11659110605417075</c:v>
                </c:pt>
              </c:numCache>
            </c:numRef>
          </c:val>
          <c:smooth val="0"/>
        </c:ser>
        <c:dLbls>
          <c:showLegendKey val="0"/>
          <c:showVal val="0"/>
          <c:showCatName val="0"/>
          <c:showSerName val="0"/>
          <c:showPercent val="0"/>
          <c:showBubbleSize val="0"/>
        </c:dLbls>
        <c:marker val="1"/>
        <c:smooth val="0"/>
        <c:axId val="77299072"/>
        <c:axId val="77309440"/>
      </c:lineChart>
      <c:catAx>
        <c:axId val="7729907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77309440"/>
        <c:crosses val="autoZero"/>
        <c:auto val="1"/>
        <c:lblAlgn val="ctr"/>
        <c:lblOffset val="100"/>
        <c:noMultiLvlLbl val="0"/>
      </c:catAx>
      <c:valAx>
        <c:axId val="77309440"/>
        <c:scaling>
          <c:orientation val="minMax"/>
          <c:max val="10"/>
        </c:scaling>
        <c:delete val="0"/>
        <c:axPos val="l"/>
        <c:majorGridlines/>
        <c:title>
          <c:tx>
            <c:rich>
              <a:bodyPr rot="-5400000" vert="horz"/>
              <a:lstStyle/>
              <a:p>
                <a:pPr>
                  <a:defRPr/>
                </a:pPr>
                <a:r>
                  <a:rPr lang="en-US" sz="1400" dirty="0"/>
                  <a:t>Clear-sky SW Diffuse (W/m</a:t>
                </a:r>
                <a:r>
                  <a:rPr lang="en-US" sz="1400" baseline="30000" dirty="0"/>
                  <a:t>2</a:t>
                </a:r>
                <a:r>
                  <a:rPr lang="en-US" sz="1400" dirty="0"/>
                  <a:t>)</a:t>
                </a:r>
              </a:p>
            </c:rich>
          </c:tx>
          <c:layout>
            <c:manualLayout>
              <c:xMode val="edge"/>
              <c:yMode val="edge"/>
              <c:x val="9.2592592592592622E-3"/>
              <c:y val="7.9121495682604889E-2"/>
            </c:manualLayout>
          </c:layout>
          <c:overlay val="0"/>
        </c:title>
        <c:numFmt formatCode="0.0" sourceLinked="0"/>
        <c:majorTickMark val="out"/>
        <c:minorTickMark val="none"/>
        <c:tickLblPos val="nextTo"/>
        <c:crossAx val="77299072"/>
        <c:crosses val="autoZero"/>
        <c:crossBetween val="midCat"/>
        <c:majorUnit val="5"/>
      </c:valAx>
    </c:plotArea>
    <c:plotVisOnly val="1"/>
    <c:dispBlanksAs val="gap"/>
    <c:showDLblsOverMax val="0"/>
  </c:chart>
  <c:spPr>
    <a:solidFill>
      <a:sysClr val="window" lastClr="FFFFFF"/>
    </a:solidFill>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76193253621077"/>
          <c:y val="6.7044200996614553E-2"/>
          <c:w val="0.73799115388354253"/>
          <c:h val="0.65362794324622464"/>
        </c:manualLayout>
      </c:layout>
      <c:lineChart>
        <c:grouping val="standard"/>
        <c:varyColors val="0"/>
        <c:ser>
          <c:idx val="0"/>
          <c:order val="0"/>
          <c:tx>
            <c:strRef>
              <c:f>RAD!$B$127</c:f>
              <c:strCache>
                <c:ptCount val="1"/>
                <c:pt idx="0">
                  <c:v>SURFRAD</c:v>
                </c:pt>
              </c:strCache>
            </c:strRef>
          </c:tx>
          <c:trendline>
            <c:spPr>
              <a:ln>
                <a:solidFill>
                  <a:srgbClr val="0070C0"/>
                </a:solidFill>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RAD!$B$128:$B$148</c:f>
              <c:numCache>
                <c:formatCode>General</c:formatCode>
                <c:ptCount val="21"/>
                <c:pt idx="5" formatCode="0.0000">
                  <c:v>-2.7196637604401741</c:v>
                </c:pt>
                <c:pt idx="6" formatCode="0.0000">
                  <c:v>-3.517826217492515</c:v>
                </c:pt>
                <c:pt idx="7" formatCode="0.0000">
                  <c:v>-3.5034842535518149</c:v>
                </c:pt>
                <c:pt idx="8" formatCode="0.0000">
                  <c:v>2.8280875029719741E-2</c:v>
                </c:pt>
                <c:pt idx="9" formatCode="0.0000">
                  <c:v>-2.1860815304388925</c:v>
                </c:pt>
                <c:pt idx="10" formatCode="0.0000">
                  <c:v>-1.3482279039747687</c:v>
                </c:pt>
                <c:pt idx="11" formatCode="0.0000">
                  <c:v>-0.39405884435771921</c:v>
                </c:pt>
                <c:pt idx="12" formatCode="0.0000">
                  <c:v>0.37577118237010687</c:v>
                </c:pt>
                <c:pt idx="13" formatCode="0.0000">
                  <c:v>0.87067873035365673</c:v>
                </c:pt>
                <c:pt idx="14" formatCode="0.0000">
                  <c:v>-0.57008775819136659</c:v>
                </c:pt>
                <c:pt idx="15" formatCode="0.0000">
                  <c:v>1.055201104144059</c:v>
                </c:pt>
                <c:pt idx="16" formatCode="0.0000">
                  <c:v>0.42328602817023159</c:v>
                </c:pt>
                <c:pt idx="17" formatCode="0.0000">
                  <c:v>1.2037613538523055</c:v>
                </c:pt>
                <c:pt idx="18" formatCode="0.0000">
                  <c:v>3.127850646108334</c:v>
                </c:pt>
                <c:pt idx="19" formatCode="0.0000">
                  <c:v>2.5326727304778327</c:v>
                </c:pt>
                <c:pt idx="20" formatCode="0.0000">
                  <c:v>1.5138383387172816</c:v>
                </c:pt>
              </c:numCache>
            </c:numRef>
          </c:val>
          <c:smooth val="0"/>
        </c:ser>
        <c:ser>
          <c:idx val="1"/>
          <c:order val="1"/>
          <c:tx>
            <c:strRef>
              <c:f>RAD!$C$127</c:f>
              <c:strCache>
                <c:ptCount val="1"/>
                <c:pt idx="0">
                  <c:v>MODEL 16 YRS</c:v>
                </c:pt>
              </c:strCache>
            </c:strRef>
          </c:tx>
          <c:trendline>
            <c:spPr>
              <a:ln>
                <a:solidFill>
                  <a:schemeClr val="accent2"/>
                </a:solidFill>
                <a:prstDash val="sysDash"/>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RAD!$C$128:$C$148</c:f>
              <c:numCache>
                <c:formatCode>General</c:formatCode>
                <c:ptCount val="21"/>
                <c:pt idx="5" formatCode="0.000">
                  <c:v>0.81638660175687328</c:v>
                </c:pt>
                <c:pt idx="6" formatCode="0.000">
                  <c:v>2.386984082707349</c:v>
                </c:pt>
                <c:pt idx="7" formatCode="0.000">
                  <c:v>1.7198656998171713</c:v>
                </c:pt>
                <c:pt idx="8" formatCode="0.000">
                  <c:v>1.6853007675192728</c:v>
                </c:pt>
                <c:pt idx="9" formatCode="0.000">
                  <c:v>3.0159337449636241</c:v>
                </c:pt>
                <c:pt idx="10" formatCode="0.000">
                  <c:v>0.51216190844479925</c:v>
                </c:pt>
                <c:pt idx="11" formatCode="0.000">
                  <c:v>2.5805960381612252</c:v>
                </c:pt>
                <c:pt idx="12" formatCode="0.000">
                  <c:v>2.9513159976239938E-3</c:v>
                </c:pt>
                <c:pt idx="13" formatCode="0.000">
                  <c:v>2.2207692316353738</c:v>
                </c:pt>
                <c:pt idx="14" formatCode="0.000">
                  <c:v>-0.23512008014832556</c:v>
                </c:pt>
                <c:pt idx="15" formatCode="0.000">
                  <c:v>-0.51579405313017579</c:v>
                </c:pt>
                <c:pt idx="16" formatCode="0.000">
                  <c:v>-1.1698092055458742</c:v>
                </c:pt>
                <c:pt idx="17" formatCode="0.000">
                  <c:v>-2.3845866592314029</c:v>
                </c:pt>
                <c:pt idx="18" formatCode="0.000">
                  <c:v>-2.1887197042253286</c:v>
                </c:pt>
                <c:pt idx="19" formatCode="0.000">
                  <c:v>-2.7648256480301532</c:v>
                </c:pt>
                <c:pt idx="20" formatCode="0.000">
                  <c:v>-5.6820940406919993</c:v>
                </c:pt>
              </c:numCache>
            </c:numRef>
          </c:val>
          <c:smooth val="0"/>
        </c:ser>
        <c:ser>
          <c:idx val="2"/>
          <c:order val="2"/>
          <c:tx>
            <c:strRef>
              <c:f>RAD!$D$127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RAD!$D$128:$D$148</c:f>
              <c:numCache>
                <c:formatCode>0.000</c:formatCode>
                <c:ptCount val="21"/>
                <c:pt idx="0">
                  <c:v>-0.13986602972051498</c:v>
                </c:pt>
                <c:pt idx="1">
                  <c:v>2.8074171150666367</c:v>
                </c:pt>
                <c:pt idx="2">
                  <c:v>2.0462466904620853</c:v>
                </c:pt>
                <c:pt idx="3">
                  <c:v>1.1276143493961595</c:v>
                </c:pt>
                <c:pt idx="4">
                  <c:v>1.4054040568158095</c:v>
                </c:pt>
                <c:pt idx="5">
                  <c:v>0.36346059038061018</c:v>
                </c:pt>
                <c:pt idx="6">
                  <c:v>1.9340580713310858</c:v>
                </c:pt>
                <c:pt idx="7">
                  <c:v>1.2669396884409081</c:v>
                </c:pt>
                <c:pt idx="8">
                  <c:v>1.2323747561430096</c:v>
                </c:pt>
                <c:pt idx="9">
                  <c:v>2.5630077335873609</c:v>
                </c:pt>
                <c:pt idx="10">
                  <c:v>5.9235897068536061E-2</c:v>
                </c:pt>
                <c:pt idx="11">
                  <c:v>2.1276700267849624</c:v>
                </c:pt>
                <c:pt idx="12">
                  <c:v>-0.44997469537863932</c:v>
                </c:pt>
                <c:pt idx="13">
                  <c:v>1.7678432202591094</c:v>
                </c:pt>
                <c:pt idx="14">
                  <c:v>-0.68804609152458884</c:v>
                </c:pt>
                <c:pt idx="15">
                  <c:v>-0.96872006450643877</c:v>
                </c:pt>
                <c:pt idx="16">
                  <c:v>-1.6227352169221376</c:v>
                </c:pt>
                <c:pt idx="17">
                  <c:v>-2.8375126706076657</c:v>
                </c:pt>
                <c:pt idx="18">
                  <c:v>-2.6416457156015909</c:v>
                </c:pt>
                <c:pt idx="19">
                  <c:v>-3.2177516594064159</c:v>
                </c:pt>
                <c:pt idx="20">
                  <c:v>-6.1350200520682625</c:v>
                </c:pt>
              </c:numCache>
            </c:numRef>
          </c:val>
          <c:smooth val="0"/>
        </c:ser>
        <c:dLbls>
          <c:showLegendKey val="0"/>
          <c:showVal val="0"/>
          <c:showCatName val="0"/>
          <c:showSerName val="0"/>
          <c:showPercent val="0"/>
          <c:showBubbleSize val="0"/>
        </c:dLbls>
        <c:marker val="1"/>
        <c:smooth val="0"/>
        <c:axId val="76310784"/>
        <c:axId val="76329344"/>
      </c:lineChart>
      <c:catAx>
        <c:axId val="76310784"/>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76329344"/>
        <c:crosses val="autoZero"/>
        <c:auto val="1"/>
        <c:lblAlgn val="ctr"/>
        <c:lblOffset val="100"/>
        <c:noMultiLvlLbl val="0"/>
      </c:catAx>
      <c:valAx>
        <c:axId val="76329344"/>
        <c:scaling>
          <c:orientation val="minMax"/>
          <c:max val="10"/>
        </c:scaling>
        <c:delete val="0"/>
        <c:axPos val="l"/>
        <c:majorGridlines/>
        <c:title>
          <c:tx>
            <c:rich>
              <a:bodyPr rot="-5400000" vert="horz"/>
              <a:lstStyle/>
              <a:p>
                <a:pPr>
                  <a:defRPr/>
                </a:pPr>
                <a:r>
                  <a:rPr lang="en-US" sz="1400" dirty="0"/>
                  <a:t>Clear-sky SW Diffuse (W/m</a:t>
                </a:r>
                <a:r>
                  <a:rPr lang="en-US" sz="1400" baseline="30000" dirty="0"/>
                  <a:t>2</a:t>
                </a:r>
                <a:r>
                  <a:rPr lang="en-US" sz="1400" dirty="0"/>
                  <a:t>)</a:t>
                </a:r>
              </a:p>
            </c:rich>
          </c:tx>
          <c:layout>
            <c:manualLayout>
              <c:xMode val="edge"/>
              <c:yMode val="edge"/>
              <c:x val="3.08641975308642E-3"/>
              <c:y val="5.4966906310624238E-2"/>
            </c:manualLayout>
          </c:layout>
          <c:overlay val="0"/>
        </c:title>
        <c:numFmt formatCode="0.0" sourceLinked="0"/>
        <c:majorTickMark val="out"/>
        <c:minorTickMark val="none"/>
        <c:tickLblPos val="nextTo"/>
        <c:crossAx val="76310784"/>
        <c:crosses val="autoZero"/>
        <c:crossBetween val="midCat"/>
        <c:majorUnit val="5"/>
      </c:valAx>
    </c:plotArea>
    <c:plotVisOnly val="1"/>
    <c:dispBlanksAs val="gap"/>
    <c:showDLblsOverMax val="0"/>
  </c:chart>
  <c:spPr>
    <a:solidFill>
      <a:sysClr val="window" lastClr="FFFFFF"/>
    </a:solidFill>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RAD!$B$27</c:f>
              <c:strCache>
                <c:ptCount val="1"/>
                <c:pt idx="0">
                  <c:v>SURFRAD</c:v>
                </c:pt>
              </c:strCache>
            </c:strRef>
          </c:tx>
          <c:trendline>
            <c:spPr>
              <a:ln>
                <a:solidFill>
                  <a:srgbClr val="0070C0"/>
                </a:solidFill>
              </a:ln>
            </c:spPr>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RAD!$B$28:$B$48</c:f>
              <c:numCache>
                <c:formatCode>General</c:formatCode>
                <c:ptCount val="21"/>
                <c:pt idx="5" formatCode="0.0000">
                  <c:v>-0.76871555100017042</c:v>
                </c:pt>
                <c:pt idx="6" formatCode="0.0000">
                  <c:v>-2.4347481384072003</c:v>
                </c:pt>
                <c:pt idx="7" formatCode="0.0000">
                  <c:v>5.7632808408139148E-2</c:v>
                </c:pt>
                <c:pt idx="8" formatCode="0.0000">
                  <c:v>-6.3594858854868717</c:v>
                </c:pt>
                <c:pt idx="9" formatCode="0.0000">
                  <c:v>-4.1118719159363906</c:v>
                </c:pt>
                <c:pt idx="10" formatCode="0.0000">
                  <c:v>-1.1671744733531426</c:v>
                </c:pt>
                <c:pt idx="11" formatCode="0.0000">
                  <c:v>-1.0686592715431331</c:v>
                </c:pt>
                <c:pt idx="12" formatCode="0.0000">
                  <c:v>0.86854137376560203</c:v>
                </c:pt>
                <c:pt idx="13" formatCode="0.0000">
                  <c:v>1.0733360811816084</c:v>
                </c:pt>
                <c:pt idx="14" formatCode="0.0000">
                  <c:v>1.9414948930123539</c:v>
                </c:pt>
                <c:pt idx="15" formatCode="0.0000">
                  <c:v>0.10970178213786143</c:v>
                </c:pt>
                <c:pt idx="16" formatCode="0.0000">
                  <c:v>1.5111082692338584</c:v>
                </c:pt>
                <c:pt idx="17" formatCode="0.0000">
                  <c:v>1.9501935474528551</c:v>
                </c:pt>
                <c:pt idx="18" formatCode="0.0000">
                  <c:v>1.0094930813228655</c:v>
                </c:pt>
                <c:pt idx="19" formatCode="0.0000">
                  <c:v>2.3600738699108628</c:v>
                </c:pt>
                <c:pt idx="20" formatCode="0.0000">
                  <c:v>2.4605714499293612</c:v>
                </c:pt>
              </c:numCache>
            </c:numRef>
          </c:val>
          <c:smooth val="0"/>
        </c:ser>
        <c:ser>
          <c:idx val="1"/>
          <c:order val="1"/>
          <c:tx>
            <c:strRef>
              <c:f>RAD!$C$27</c:f>
              <c:strCache>
                <c:ptCount val="1"/>
                <c:pt idx="0">
                  <c:v>SF sim 16 YRS</c:v>
                </c:pt>
              </c:strCache>
            </c:strRef>
          </c:tx>
          <c:trendline>
            <c:spPr>
              <a:ln>
                <a:solidFill>
                  <a:schemeClr val="accent2"/>
                </a:solidFill>
                <a:prstDash val="sysDash"/>
              </a:ln>
            </c:spPr>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RAD!$C$28:$C$48</c:f>
              <c:numCache>
                <c:formatCode>General</c:formatCode>
                <c:ptCount val="21"/>
                <c:pt idx="5" formatCode="0.0000">
                  <c:v>0.42029797173379502</c:v>
                </c:pt>
                <c:pt idx="6" formatCode="0.0000">
                  <c:v>-0.25239930547695621</c:v>
                </c:pt>
                <c:pt idx="7" formatCode="0.0000">
                  <c:v>0.25246450367304624</c:v>
                </c:pt>
                <c:pt idx="8" formatCode="0.0000">
                  <c:v>-1.0871000899627037</c:v>
                </c:pt>
                <c:pt idx="9" formatCode="0.0000">
                  <c:v>-1.363294114453204</c:v>
                </c:pt>
                <c:pt idx="10" formatCode="0.0000">
                  <c:v>-0.63613058106270159</c:v>
                </c:pt>
                <c:pt idx="11" formatCode="0.0000">
                  <c:v>-0.78210779257219809</c:v>
                </c:pt>
                <c:pt idx="12" formatCode="0.0000">
                  <c:v>0.23133687003079473</c:v>
                </c:pt>
                <c:pt idx="13" formatCode="0.0000">
                  <c:v>-0.32288379617821061</c:v>
                </c:pt>
                <c:pt idx="14" formatCode="0.0000">
                  <c:v>-0.33632516499420734</c:v>
                </c:pt>
                <c:pt idx="15" formatCode="0.0000">
                  <c:v>-0.2021177069192035</c:v>
                </c:pt>
                <c:pt idx="16" formatCode="0.0000">
                  <c:v>-8.0970896131461259E-2</c:v>
                </c:pt>
                <c:pt idx="17" formatCode="0.0000">
                  <c:v>1.2115465057931376E-3</c:v>
                </c:pt>
                <c:pt idx="18" formatCode="0.0000">
                  <c:v>0.49194365274229312</c:v>
                </c:pt>
                <c:pt idx="19" formatCode="0.0000">
                  <c:v>1.5446582233390487</c:v>
                </c:pt>
                <c:pt idx="20" formatCode="0.0000">
                  <c:v>2.1214166797262948</c:v>
                </c:pt>
              </c:numCache>
            </c:numRef>
          </c:val>
          <c:smooth val="0"/>
        </c:ser>
        <c:ser>
          <c:idx val="4"/>
          <c:order val="2"/>
          <c:tx>
            <c:strRef>
              <c:f>RAD!$G$27</c:f>
              <c:strCache>
                <c:ptCount val="1"/>
                <c:pt idx="0">
                  <c:v>NF sim 16 YRS</c:v>
                </c:pt>
              </c:strCache>
            </c:strRef>
          </c:tx>
          <c:trendline>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RAD!$G$28:$G$48</c:f>
              <c:numCache>
                <c:formatCode>General</c:formatCode>
                <c:ptCount val="21"/>
                <c:pt idx="5" formatCode="0.000">
                  <c:v>-3.5999999999999997E-2</c:v>
                </c:pt>
                <c:pt idx="6" formatCode="0.000">
                  <c:v>-0.21700000000000003</c:v>
                </c:pt>
                <c:pt idx="7" formatCode="0.000">
                  <c:v>0.69599999999999995</c:v>
                </c:pt>
                <c:pt idx="8" formatCode="0.000">
                  <c:v>-0.72600000000000009</c:v>
                </c:pt>
                <c:pt idx="9" formatCode="0.000">
                  <c:v>0.26600000000000001</c:v>
                </c:pt>
                <c:pt idx="10" formatCode="0.000">
                  <c:v>-0.10700000000000001</c:v>
                </c:pt>
                <c:pt idx="11" formatCode="0.000">
                  <c:v>4.8000000000000001E-2</c:v>
                </c:pt>
                <c:pt idx="12" formatCode="0.000">
                  <c:v>-0.16700000000000001</c:v>
                </c:pt>
                <c:pt idx="13" formatCode="0.000">
                  <c:v>0.31300000000000006</c:v>
                </c:pt>
                <c:pt idx="14" formatCode="0.000">
                  <c:v>-0.68</c:v>
                </c:pt>
                <c:pt idx="15" formatCode="0.000">
                  <c:v>-0.30000000000000004</c:v>
                </c:pt>
                <c:pt idx="16" formatCode="0.000">
                  <c:v>-2.4E-2</c:v>
                </c:pt>
                <c:pt idx="17" formatCode="0.000">
                  <c:v>-8.3000000000000018E-2</c:v>
                </c:pt>
                <c:pt idx="18" formatCode="0.000">
                  <c:v>0.28400000000000003</c:v>
                </c:pt>
                <c:pt idx="19" formatCode="0.000">
                  <c:v>0.4220000000000001</c:v>
                </c:pt>
                <c:pt idx="20" formatCode="0.000">
                  <c:v>0.31300000000000006</c:v>
                </c:pt>
              </c:numCache>
            </c:numRef>
          </c:val>
          <c:smooth val="0"/>
        </c:ser>
        <c:ser>
          <c:idx val="2"/>
          <c:order val="3"/>
          <c:tx>
            <c:strRef>
              <c:f>RAD!$D$27</c:f>
              <c:strCache>
                <c:ptCount val="1"/>
                <c:pt idx="0">
                  <c:v>SF sim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RAD!$D$28:$D$48</c:f>
              <c:numCache>
                <c:formatCode>0.000</c:formatCode>
                <c:ptCount val="21"/>
                <c:pt idx="0">
                  <c:v>0.5437126477272044</c:v>
                </c:pt>
                <c:pt idx="1">
                  <c:v>-0.5722140072385572</c:v>
                </c:pt>
                <c:pt idx="2">
                  <c:v>0.26120798274944695</c:v>
                </c:pt>
                <c:pt idx="3">
                  <c:v>0.6840461465856934</c:v>
                </c:pt>
                <c:pt idx="4">
                  <c:v>0.61532851017019419</c:v>
                </c:pt>
                <c:pt idx="5">
                  <c:v>0.32454289173419687</c:v>
                </c:pt>
                <c:pt idx="6">
                  <c:v>-0.34815438547655481</c:v>
                </c:pt>
                <c:pt idx="7">
                  <c:v>0.1567094236734477</c:v>
                </c:pt>
                <c:pt idx="8">
                  <c:v>-1.1828551699623024</c:v>
                </c:pt>
                <c:pt idx="9">
                  <c:v>-1.4590491944528026</c:v>
                </c:pt>
                <c:pt idx="10">
                  <c:v>-0.73188566106230013</c:v>
                </c:pt>
                <c:pt idx="11">
                  <c:v>-0.87786287257179674</c:v>
                </c:pt>
                <c:pt idx="12">
                  <c:v>0.13558179003119622</c:v>
                </c:pt>
                <c:pt idx="13">
                  <c:v>-0.41863887617780915</c:v>
                </c:pt>
                <c:pt idx="14">
                  <c:v>-0.43208024499380582</c:v>
                </c:pt>
                <c:pt idx="15">
                  <c:v>-0.2978727869188022</c:v>
                </c:pt>
                <c:pt idx="16">
                  <c:v>-0.17672597613105978</c:v>
                </c:pt>
                <c:pt idx="17">
                  <c:v>-9.4543533493805385E-2</c:v>
                </c:pt>
                <c:pt idx="18">
                  <c:v>0.39618857274269476</c:v>
                </c:pt>
                <c:pt idx="19">
                  <c:v>1.4489031433394497</c:v>
                </c:pt>
                <c:pt idx="20">
                  <c:v>2.0256615997266962</c:v>
                </c:pt>
              </c:numCache>
            </c:numRef>
          </c:val>
          <c:smooth val="0"/>
        </c:ser>
        <c:ser>
          <c:idx val="3"/>
          <c:order val="4"/>
          <c:tx>
            <c:strRef>
              <c:f>RAD!$H$27</c:f>
              <c:strCache>
                <c:ptCount val="1"/>
                <c:pt idx="0">
                  <c:v>NF sim 21 YRS</c:v>
                </c:pt>
              </c:strCache>
            </c:strRef>
          </c:tx>
          <c:trendline>
            <c:trendlineType val="linear"/>
            <c:dispRSqr val="0"/>
            <c:dispEq val="0"/>
          </c:trendline>
          <c:cat>
            <c:numRef>
              <c:f>RAD!$A$28:$A$48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RAD!$H$28:$H$48</c:f>
              <c:numCache>
                <c:formatCode>0.000</c:formatCode>
                <c:ptCount val="21"/>
                <c:pt idx="0">
                  <c:v>-0.32300000000000006</c:v>
                </c:pt>
                <c:pt idx="1">
                  <c:v>-0.76200000000000012</c:v>
                </c:pt>
                <c:pt idx="2">
                  <c:v>-0.15300000000000002</c:v>
                </c:pt>
                <c:pt idx="3">
                  <c:v>-0.28100000000000008</c:v>
                </c:pt>
                <c:pt idx="4">
                  <c:v>9.1000000000000025E-2</c:v>
                </c:pt>
                <c:pt idx="5">
                  <c:v>5.3000000000000005E-2</c:v>
                </c:pt>
                <c:pt idx="6">
                  <c:v>-0.128</c:v>
                </c:pt>
                <c:pt idx="7">
                  <c:v>0.78500000000000003</c:v>
                </c:pt>
                <c:pt idx="8">
                  <c:v>-0.63700000000000012</c:v>
                </c:pt>
                <c:pt idx="9">
                  <c:v>0.35600000000000004</c:v>
                </c:pt>
                <c:pt idx="10">
                  <c:v>-1.7999999999999999E-2</c:v>
                </c:pt>
                <c:pt idx="11">
                  <c:v>0.13700000000000001</c:v>
                </c:pt>
                <c:pt idx="12">
                  <c:v>-7.8000000000000014E-2</c:v>
                </c:pt>
                <c:pt idx="13">
                  <c:v>0.40200000000000002</c:v>
                </c:pt>
                <c:pt idx="14">
                  <c:v>-0.59099999999999997</c:v>
                </c:pt>
                <c:pt idx="15">
                  <c:v>-0.21100000000000002</c:v>
                </c:pt>
                <c:pt idx="16">
                  <c:v>6.5000000000000002E-2</c:v>
                </c:pt>
                <c:pt idx="17">
                  <c:v>6.000000000000001E-3</c:v>
                </c:pt>
                <c:pt idx="18">
                  <c:v>0.37300000000000005</c:v>
                </c:pt>
                <c:pt idx="19">
                  <c:v>0.51100000000000001</c:v>
                </c:pt>
                <c:pt idx="20">
                  <c:v>0.40200000000000002</c:v>
                </c:pt>
              </c:numCache>
            </c:numRef>
          </c:val>
          <c:smooth val="0"/>
        </c:ser>
        <c:dLbls>
          <c:showLegendKey val="0"/>
          <c:showVal val="0"/>
          <c:showCatName val="0"/>
          <c:showSerName val="0"/>
          <c:showPercent val="0"/>
          <c:showBubbleSize val="0"/>
        </c:dLbls>
        <c:marker val="1"/>
        <c:smooth val="0"/>
        <c:axId val="69743360"/>
        <c:axId val="69745280"/>
      </c:lineChart>
      <c:catAx>
        <c:axId val="69743360"/>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69745280"/>
        <c:crosses val="autoZero"/>
        <c:auto val="1"/>
        <c:lblAlgn val="ctr"/>
        <c:lblOffset val="100"/>
        <c:noMultiLvlLbl val="0"/>
      </c:catAx>
      <c:valAx>
        <c:axId val="69745280"/>
        <c:scaling>
          <c:orientation val="minMax"/>
          <c:max val="10"/>
          <c:min val="-10"/>
        </c:scaling>
        <c:delete val="0"/>
        <c:axPos val="l"/>
        <c:majorGridlines/>
        <c:title>
          <c:tx>
            <c:rich>
              <a:bodyPr rot="-5400000" vert="horz"/>
              <a:lstStyle/>
              <a:p>
                <a:pPr>
                  <a:defRPr/>
                </a:pPr>
                <a:r>
                  <a:rPr lang="en-US" sz="1400" dirty="0"/>
                  <a:t>Clear-sky</a:t>
                </a:r>
                <a:r>
                  <a:rPr lang="en-US" sz="1400" baseline="0" dirty="0"/>
                  <a:t> SW (W/m</a:t>
                </a:r>
                <a:r>
                  <a:rPr lang="en-US" sz="1400" baseline="30000" dirty="0"/>
                  <a:t>2</a:t>
                </a:r>
                <a:r>
                  <a:rPr lang="en-US" sz="1400" baseline="0" dirty="0"/>
                  <a:t>)</a:t>
                </a:r>
                <a:endParaRPr lang="en-US" sz="1400" dirty="0"/>
              </a:p>
            </c:rich>
          </c:tx>
          <c:layout/>
          <c:overlay val="0"/>
        </c:title>
        <c:numFmt formatCode="0.0" sourceLinked="0"/>
        <c:majorTickMark val="out"/>
        <c:minorTickMark val="none"/>
        <c:tickLblPos val="nextTo"/>
        <c:crossAx val="69743360"/>
        <c:crosses val="autoZero"/>
        <c:crossBetween val="midCat"/>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RAD!$K$27</c:f>
              <c:strCache>
                <c:ptCount val="1"/>
                <c:pt idx="0">
                  <c:v>SURFRAD</c:v>
                </c:pt>
              </c:strCache>
            </c:strRef>
          </c:tx>
          <c:trendline>
            <c:spPr>
              <a:ln>
                <a:solidFill>
                  <a:srgbClr val="0070C0"/>
                </a:solidFill>
              </a:ln>
            </c:spPr>
            <c:trendlineType val="linear"/>
            <c:dispRSqr val="0"/>
            <c:dispEq val="0"/>
          </c:trendline>
          <c:cat>
            <c:numRef>
              <c:f>RAD!$J$28:$J$48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RAD!$K$28:$K$48</c:f>
              <c:numCache>
                <c:formatCode>General</c:formatCode>
                <c:ptCount val="21"/>
                <c:pt idx="6" formatCode="0.0000">
                  <c:v>-1.4889525516534834</c:v>
                </c:pt>
                <c:pt idx="7" formatCode="0.0000">
                  <c:v>-2.485803347044993</c:v>
                </c:pt>
                <c:pt idx="8" formatCode="0.0000">
                  <c:v>-4.0759480072539844</c:v>
                </c:pt>
                <c:pt idx="9" formatCode="0.0000">
                  <c:v>-3.3127082011158389</c:v>
                </c:pt>
                <c:pt idx="10" formatCode="0.0000">
                  <c:v>-5.9446132385558403</c:v>
                </c:pt>
                <c:pt idx="11" formatCode="0.0000">
                  <c:v>-0.45355304603784435</c:v>
                </c:pt>
                <c:pt idx="12" formatCode="0.0000">
                  <c:v>3.2175019443978292</c:v>
                </c:pt>
                <c:pt idx="13" formatCode="0.0000">
                  <c:v>0.68410464174549668</c:v>
                </c:pt>
                <c:pt idx="14" formatCode="0.0000">
                  <c:v>2.218508864107823</c:v>
                </c:pt>
                <c:pt idx="15" formatCode="0.0000">
                  <c:v>-0.15904546323851795</c:v>
                </c:pt>
                <c:pt idx="16" formatCode="0.0000">
                  <c:v>-1.156308208955513</c:v>
                </c:pt>
                <c:pt idx="17" formatCode="0.0000">
                  <c:v>1.3562691386164829</c:v>
                </c:pt>
                <c:pt idx="18" formatCode="0.0000">
                  <c:v>1.9487332651568181</c:v>
                </c:pt>
                <c:pt idx="19" formatCode="0.0000">
                  <c:v>2.4887063390781439</c:v>
                </c:pt>
                <c:pt idx="20" formatCode="0.0000">
                  <c:v>4.4795399021024984</c:v>
                </c:pt>
              </c:numCache>
            </c:numRef>
          </c:val>
          <c:smooth val="0"/>
        </c:ser>
        <c:ser>
          <c:idx val="1"/>
          <c:order val="1"/>
          <c:tx>
            <c:strRef>
              <c:f>RAD!$L$27</c:f>
              <c:strCache>
                <c:ptCount val="1"/>
                <c:pt idx="0">
                  <c:v>SF sim 16 YRS</c:v>
                </c:pt>
              </c:strCache>
            </c:strRef>
          </c:tx>
          <c:trendline>
            <c:spPr>
              <a:ln>
                <a:solidFill>
                  <a:schemeClr val="accent2"/>
                </a:solidFill>
                <a:prstDash val="sysDash"/>
              </a:ln>
            </c:spPr>
            <c:trendlineType val="linear"/>
            <c:dispRSqr val="0"/>
            <c:dispEq val="0"/>
          </c:trendline>
          <c:cat>
            <c:numRef>
              <c:f>RAD!$J$28:$J$48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RAD!$L$28:$L$48</c:f>
              <c:numCache>
                <c:formatCode>General</c:formatCode>
                <c:ptCount val="21"/>
                <c:pt idx="5" formatCode="0.0000">
                  <c:v>0.65565557562319099</c:v>
                </c:pt>
                <c:pt idx="6" formatCode="0.0000">
                  <c:v>4.8532459878458684E-3</c:v>
                </c:pt>
                <c:pt idx="7" formatCode="0.0000">
                  <c:v>0.87178207900184168</c:v>
                </c:pt>
                <c:pt idx="8" formatCode="0.0000">
                  <c:v>0.3081051479121773</c:v>
                </c:pt>
                <c:pt idx="9" formatCode="0.0000">
                  <c:v>-1.398606124148823</c:v>
                </c:pt>
                <c:pt idx="10" formatCode="0.0000">
                  <c:v>-0.5033407204191368</c:v>
                </c:pt>
                <c:pt idx="11" formatCode="0.0000">
                  <c:v>-0.59501501692280578</c:v>
                </c:pt>
                <c:pt idx="12" formatCode="0.0000">
                  <c:v>1.4656740593131869</c:v>
                </c:pt>
                <c:pt idx="13" formatCode="0.0000">
                  <c:v>-0.41803310949015327</c:v>
                </c:pt>
                <c:pt idx="14" formatCode="0.0000">
                  <c:v>-0.12071136694513029</c:v>
                </c:pt>
                <c:pt idx="15" formatCode="0.0000">
                  <c:v>-0.21382748411813665</c:v>
                </c:pt>
                <c:pt idx="16" formatCode="0.0000">
                  <c:v>-1.5239905929461388</c:v>
                </c:pt>
                <c:pt idx="17" formatCode="0.0000">
                  <c:v>-0.7288296066444867</c:v>
                </c:pt>
                <c:pt idx="18" formatCode="0.0000">
                  <c:v>0.29372964208685448</c:v>
                </c:pt>
                <c:pt idx="19" formatCode="0.0000">
                  <c:v>1.005469424850522</c:v>
                </c:pt>
                <c:pt idx="20" formatCode="0.0000">
                  <c:v>0.89708484685885059</c:v>
                </c:pt>
              </c:numCache>
            </c:numRef>
          </c:val>
          <c:smooth val="0"/>
        </c:ser>
        <c:ser>
          <c:idx val="4"/>
          <c:order val="2"/>
          <c:tx>
            <c:strRef>
              <c:f>RAD!$P$27</c:f>
              <c:strCache>
                <c:ptCount val="1"/>
                <c:pt idx="0">
                  <c:v>NF sim 16 YRS</c:v>
                </c:pt>
              </c:strCache>
            </c:strRef>
          </c:tx>
          <c:trendline>
            <c:trendlineType val="linear"/>
            <c:dispRSqr val="0"/>
            <c:dispEq val="0"/>
          </c:trendline>
          <c:cat>
            <c:numRef>
              <c:f>RAD!$J$28:$J$48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RAD!$P$28:$P$48</c:f>
              <c:numCache>
                <c:formatCode>General</c:formatCode>
                <c:ptCount val="21"/>
                <c:pt idx="5" formatCode="0.000">
                  <c:v>-0.39600000000000007</c:v>
                </c:pt>
                <c:pt idx="6" formatCode="0.000">
                  <c:v>-0.32000000000000006</c:v>
                </c:pt>
                <c:pt idx="7" formatCode="0.000">
                  <c:v>5.6000000000000001E-2</c:v>
                </c:pt>
                <c:pt idx="8" formatCode="0.000">
                  <c:v>-0.57199999999999995</c:v>
                </c:pt>
                <c:pt idx="9" formatCode="0.000">
                  <c:v>-0.34900000000000003</c:v>
                </c:pt>
                <c:pt idx="10" formatCode="0.000">
                  <c:v>-0.70000000000000007</c:v>
                </c:pt>
                <c:pt idx="11" formatCode="0.000">
                  <c:v>-0.2980000000000001</c:v>
                </c:pt>
                <c:pt idx="12" formatCode="0.000">
                  <c:v>0.97400000000000009</c:v>
                </c:pt>
                <c:pt idx="13" formatCode="0.000">
                  <c:v>0.12200000000000001</c:v>
                </c:pt>
                <c:pt idx="14" formatCode="0.000">
                  <c:v>-0.17</c:v>
                </c:pt>
                <c:pt idx="15" formatCode="0.000">
                  <c:v>-0.39400000000000007</c:v>
                </c:pt>
                <c:pt idx="16" formatCode="0.000">
                  <c:v>-0.33700000000000008</c:v>
                </c:pt>
                <c:pt idx="17" formatCode="0.000">
                  <c:v>0</c:v>
                </c:pt>
                <c:pt idx="18" formatCode="0.000">
                  <c:v>0.92400000000000004</c:v>
                </c:pt>
                <c:pt idx="19" formatCode="0.000">
                  <c:v>0.87100000000000011</c:v>
                </c:pt>
                <c:pt idx="20" formatCode="0.000">
                  <c:v>0.58899999999999997</c:v>
                </c:pt>
              </c:numCache>
            </c:numRef>
          </c:val>
          <c:smooth val="0"/>
        </c:ser>
        <c:ser>
          <c:idx val="2"/>
          <c:order val="3"/>
          <c:tx>
            <c:strRef>
              <c:f>RAD!$M$27</c:f>
              <c:strCache>
                <c:ptCount val="1"/>
                <c:pt idx="0">
                  <c:v>SF sim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RAD!$J$28:$J$48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RAD!$M$28:$M$48</c:f>
              <c:numCache>
                <c:formatCode>0.000</c:formatCode>
                <c:ptCount val="21"/>
                <c:pt idx="0">
                  <c:v>0.69331858172805949</c:v>
                </c:pt>
                <c:pt idx="1">
                  <c:v>-9.1728600919945322E-2</c:v>
                </c:pt>
                <c:pt idx="2">
                  <c:v>-1.0246024093732826</c:v>
                </c:pt>
                <c:pt idx="3">
                  <c:v>1.230076157070717</c:v>
                </c:pt>
                <c:pt idx="4">
                  <c:v>-6.5545835318952556E-2</c:v>
                </c:pt>
                <c:pt idx="5">
                  <c:v>0.60931070729905434</c:v>
                </c:pt>
                <c:pt idx="6">
                  <c:v>-4.1491622336290376E-2</c:v>
                </c:pt>
                <c:pt idx="7">
                  <c:v>0.82543721067770559</c:v>
                </c:pt>
                <c:pt idx="8">
                  <c:v>0.26176027958804116</c:v>
                </c:pt>
                <c:pt idx="9">
                  <c:v>-1.4449509924729584</c:v>
                </c:pt>
                <c:pt idx="10">
                  <c:v>-0.549685588743273</c:v>
                </c:pt>
                <c:pt idx="11">
                  <c:v>-0.64135988524694199</c:v>
                </c:pt>
                <c:pt idx="12">
                  <c:v>1.4193291909890504</c:v>
                </c:pt>
                <c:pt idx="13">
                  <c:v>-0.46437797781428963</c:v>
                </c:pt>
                <c:pt idx="14">
                  <c:v>-0.16705623526926655</c:v>
                </c:pt>
                <c:pt idx="15">
                  <c:v>-0.26017235244227283</c:v>
                </c:pt>
                <c:pt idx="16">
                  <c:v>-1.5703354612702756</c:v>
                </c:pt>
                <c:pt idx="17">
                  <c:v>-0.77517447496862268</c:v>
                </c:pt>
                <c:pt idx="18">
                  <c:v>0.2473847737627182</c:v>
                </c:pt>
                <c:pt idx="19">
                  <c:v>0.95912455652638573</c:v>
                </c:pt>
                <c:pt idx="20">
                  <c:v>0.85073997853471439</c:v>
                </c:pt>
              </c:numCache>
            </c:numRef>
          </c:val>
          <c:smooth val="0"/>
        </c:ser>
        <c:ser>
          <c:idx val="3"/>
          <c:order val="4"/>
          <c:tx>
            <c:strRef>
              <c:f>RAD!$Q$27</c:f>
              <c:strCache>
                <c:ptCount val="1"/>
                <c:pt idx="0">
                  <c:v>NF sim 21 YRS</c:v>
                </c:pt>
              </c:strCache>
            </c:strRef>
          </c:tx>
          <c:trendline>
            <c:trendlineType val="linear"/>
            <c:dispRSqr val="0"/>
            <c:dispEq val="0"/>
          </c:trendline>
          <c:cat>
            <c:numRef>
              <c:f>RAD!$J$28:$J$48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RAD!$Q$28:$Q$48</c:f>
              <c:numCache>
                <c:formatCode>0.000</c:formatCode>
                <c:ptCount val="21"/>
                <c:pt idx="0">
                  <c:v>-7.3999999999999996E-2</c:v>
                </c:pt>
                <c:pt idx="1">
                  <c:v>-0.24400000000000002</c:v>
                </c:pt>
                <c:pt idx="2">
                  <c:v>-1.163</c:v>
                </c:pt>
                <c:pt idx="3">
                  <c:v>0.37200000000000005</c:v>
                </c:pt>
                <c:pt idx="4">
                  <c:v>-0.31100000000000005</c:v>
                </c:pt>
                <c:pt idx="5">
                  <c:v>-0.30800000000000005</c:v>
                </c:pt>
                <c:pt idx="6">
                  <c:v>-0.23100000000000001</c:v>
                </c:pt>
                <c:pt idx="7">
                  <c:v>0.14500000000000002</c:v>
                </c:pt>
                <c:pt idx="8">
                  <c:v>-0.48300000000000004</c:v>
                </c:pt>
                <c:pt idx="9">
                  <c:v>-0.26</c:v>
                </c:pt>
                <c:pt idx="10">
                  <c:v>-0.6110000000000001</c:v>
                </c:pt>
                <c:pt idx="11">
                  <c:v>-0.20900000000000002</c:v>
                </c:pt>
                <c:pt idx="12">
                  <c:v>1.0629999999999997</c:v>
                </c:pt>
                <c:pt idx="13">
                  <c:v>0.21100000000000002</c:v>
                </c:pt>
                <c:pt idx="14">
                  <c:v>-8.1000000000000003E-2</c:v>
                </c:pt>
                <c:pt idx="15">
                  <c:v>-0.3050000000000001</c:v>
                </c:pt>
                <c:pt idx="16">
                  <c:v>-0.24800000000000003</c:v>
                </c:pt>
                <c:pt idx="17">
                  <c:v>8.9000000000000037E-2</c:v>
                </c:pt>
                <c:pt idx="18">
                  <c:v>1.0129999999999997</c:v>
                </c:pt>
                <c:pt idx="19">
                  <c:v>0.96000000000000008</c:v>
                </c:pt>
                <c:pt idx="20">
                  <c:v>0.67800000000000016</c:v>
                </c:pt>
              </c:numCache>
            </c:numRef>
          </c:val>
          <c:smooth val="0"/>
        </c:ser>
        <c:dLbls>
          <c:showLegendKey val="0"/>
          <c:showVal val="0"/>
          <c:showCatName val="0"/>
          <c:showSerName val="0"/>
          <c:showPercent val="0"/>
          <c:showBubbleSize val="0"/>
        </c:dLbls>
        <c:marker val="1"/>
        <c:smooth val="0"/>
        <c:axId val="69819776"/>
        <c:axId val="69850624"/>
      </c:lineChart>
      <c:catAx>
        <c:axId val="69819776"/>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69850624"/>
        <c:crosses val="autoZero"/>
        <c:auto val="1"/>
        <c:lblAlgn val="ctr"/>
        <c:lblOffset val="100"/>
        <c:noMultiLvlLbl val="0"/>
      </c:catAx>
      <c:valAx>
        <c:axId val="69850624"/>
        <c:scaling>
          <c:orientation val="minMax"/>
          <c:max val="10"/>
          <c:min val="-10"/>
        </c:scaling>
        <c:delete val="0"/>
        <c:axPos val="l"/>
        <c:majorGridlines/>
        <c:title>
          <c:tx>
            <c:rich>
              <a:bodyPr rot="-5400000" vert="horz"/>
              <a:lstStyle/>
              <a:p>
                <a:pPr>
                  <a:defRPr/>
                </a:pPr>
                <a:r>
                  <a:rPr lang="en-US" sz="1400" dirty="0"/>
                  <a:t>Clear-sky SW (W/m</a:t>
                </a:r>
                <a:r>
                  <a:rPr lang="en-US" sz="1400" baseline="30000" dirty="0"/>
                  <a:t>2</a:t>
                </a:r>
                <a:r>
                  <a:rPr lang="en-US" sz="1400" dirty="0"/>
                  <a:t>)</a:t>
                </a:r>
              </a:p>
            </c:rich>
          </c:tx>
          <c:layout/>
          <c:overlay val="0"/>
        </c:title>
        <c:numFmt formatCode="0.0" sourceLinked="0"/>
        <c:majorTickMark val="out"/>
        <c:minorTickMark val="none"/>
        <c:tickLblPos val="nextTo"/>
        <c:crossAx val="69819776"/>
        <c:crosses val="autoZero"/>
        <c:crossBetween val="midCat"/>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RAD!$B$77</c:f>
              <c:strCache>
                <c:ptCount val="1"/>
                <c:pt idx="0">
                  <c:v>SURFRAD</c:v>
                </c:pt>
              </c:strCache>
            </c:strRef>
          </c:tx>
          <c:trendline>
            <c:spPr>
              <a:ln>
                <a:solidFill>
                  <a:srgbClr val="0070C0"/>
                </a:solidFill>
              </a:ln>
            </c:spPr>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RAD!$B$78:$B$98</c:f>
              <c:numCache>
                <c:formatCode>General</c:formatCode>
                <c:ptCount val="21"/>
                <c:pt idx="5" formatCode="0.0000">
                  <c:v>1.963759914238125</c:v>
                </c:pt>
                <c:pt idx="6" formatCode="0.0000">
                  <c:v>1.0838391077585923</c:v>
                </c:pt>
                <c:pt idx="7" formatCode="0.0000">
                  <c:v>3.5649231884275805</c:v>
                </c:pt>
                <c:pt idx="8" formatCode="0.0000">
                  <c:v>-6.3876036675107555</c:v>
                </c:pt>
                <c:pt idx="9" formatCode="0.0000">
                  <c:v>-1.8933964164466841</c:v>
                </c:pt>
                <c:pt idx="10" formatCode="0.0000">
                  <c:v>0.18996174554531114</c:v>
                </c:pt>
                <c:pt idx="11" formatCode="0.0000">
                  <c:v>-0.67647963898843977</c:v>
                </c:pt>
                <c:pt idx="12" formatCode="0.0000">
                  <c:v>0.48770312541930849</c:v>
                </c:pt>
                <c:pt idx="13" formatCode="0.0000">
                  <c:v>0.19863261859856607</c:v>
                </c:pt>
                <c:pt idx="14" formatCode="0.0000">
                  <c:v>2.5052283737073111</c:v>
                </c:pt>
                <c:pt idx="15" formatCode="0.0000">
                  <c:v>-0.95139338005193941</c:v>
                </c:pt>
                <c:pt idx="16" formatCode="0.0000">
                  <c:v>1.0828869155360581</c:v>
                </c:pt>
                <c:pt idx="17" formatCode="0.0000">
                  <c:v>0.7376087067390672</c:v>
                </c:pt>
                <c:pt idx="18" formatCode="0.0000">
                  <c:v>-2.1241270562754275</c:v>
                </c:pt>
                <c:pt idx="19" formatCode="0.0000">
                  <c:v>-0.17690199345594243</c:v>
                </c:pt>
                <c:pt idx="20" formatCode="0.0000">
                  <c:v>0.94252807104731318</c:v>
                </c:pt>
              </c:numCache>
            </c:numRef>
          </c:val>
          <c:smooth val="0"/>
        </c:ser>
        <c:ser>
          <c:idx val="1"/>
          <c:order val="1"/>
          <c:tx>
            <c:strRef>
              <c:f>RAD!$C$77</c:f>
              <c:strCache>
                <c:ptCount val="1"/>
                <c:pt idx="0">
                  <c:v>SF sim 16 YRS</c:v>
                </c:pt>
              </c:strCache>
            </c:strRef>
          </c:tx>
          <c:trendline>
            <c:spPr>
              <a:ln>
                <a:solidFill>
                  <a:schemeClr val="accent2"/>
                </a:solidFill>
                <a:prstDash val="sysDash"/>
              </a:ln>
            </c:spPr>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RAD!$C$78:$C$98</c:f>
              <c:numCache>
                <c:formatCode>General</c:formatCode>
                <c:ptCount val="21"/>
                <c:pt idx="5" formatCode="0.000">
                  <c:v>-0.39608863002298744</c:v>
                </c:pt>
                <c:pt idx="6" formatCode="0.000">
                  <c:v>-2.6393833881842284</c:v>
                </c:pt>
                <c:pt idx="7" formatCode="0.000">
                  <c:v>-1.4674011961439815</c:v>
                </c:pt>
                <c:pt idx="8" formatCode="0.000">
                  <c:v>-2.7724008574817276</c:v>
                </c:pt>
                <c:pt idx="9" formatCode="0.000">
                  <c:v>-4.3792278594167371</c:v>
                </c:pt>
                <c:pt idx="10" formatCode="0.000">
                  <c:v>-1.1482924895079805</c:v>
                </c:pt>
                <c:pt idx="11" formatCode="0.000">
                  <c:v>-3.3627038307337282</c:v>
                </c:pt>
                <c:pt idx="12" formatCode="0.000">
                  <c:v>0.22838555403302507</c:v>
                </c:pt>
                <c:pt idx="13" formatCode="0.000">
                  <c:v>-2.5436530278134772</c:v>
                </c:pt>
                <c:pt idx="14" formatCode="0.000">
                  <c:v>-0.10120508484597225</c:v>
                </c:pt>
                <c:pt idx="15" formatCode="0.000">
                  <c:v>0.3136763462110253</c:v>
                </c:pt>
                <c:pt idx="16" formatCode="0.000">
                  <c:v>1.0888383094145269</c:v>
                </c:pt>
                <c:pt idx="17" formatCode="0.000">
                  <c:v>2.3857982057367768</c:v>
                </c:pt>
                <c:pt idx="18" formatCode="0.000">
                  <c:v>2.6806633569682745</c:v>
                </c:pt>
                <c:pt idx="19" formatCode="0.000">
                  <c:v>4.3094838713690251</c:v>
                </c:pt>
                <c:pt idx="20" formatCode="0.000">
                  <c:v>7.8035107204182728</c:v>
                </c:pt>
              </c:numCache>
            </c:numRef>
          </c:val>
          <c:smooth val="0"/>
        </c:ser>
        <c:ser>
          <c:idx val="4"/>
          <c:order val="2"/>
          <c:tx>
            <c:strRef>
              <c:f>RAD!$G$77</c:f>
              <c:strCache>
                <c:ptCount val="1"/>
                <c:pt idx="0">
                  <c:v>NF sim 16 YRS</c:v>
                </c:pt>
              </c:strCache>
            </c:strRef>
          </c:tx>
          <c:trendline>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RAD!$G$78:$G$98</c:f>
              <c:numCache>
                <c:formatCode>General</c:formatCode>
                <c:ptCount val="21"/>
                <c:pt idx="5" formatCode="0.000">
                  <c:v>-9.0000000000000028E-3</c:v>
                </c:pt>
                <c:pt idx="6" formatCode="0.000">
                  <c:v>-0.25</c:v>
                </c:pt>
                <c:pt idx="7" formatCode="0.000">
                  <c:v>0.68400000000000005</c:v>
                </c:pt>
                <c:pt idx="8" formatCode="0.000">
                  <c:v>-0.72800000000000009</c:v>
                </c:pt>
                <c:pt idx="9" formatCode="0.000">
                  <c:v>0.26</c:v>
                </c:pt>
                <c:pt idx="10" formatCode="0.000">
                  <c:v>-8.7000000000000022E-2</c:v>
                </c:pt>
                <c:pt idx="11" formatCode="0.000">
                  <c:v>1.7000000000000001E-2</c:v>
                </c:pt>
                <c:pt idx="12" formatCode="0.000">
                  <c:v>-0.191</c:v>
                </c:pt>
                <c:pt idx="13" formatCode="0.000">
                  <c:v>0.253</c:v>
                </c:pt>
                <c:pt idx="14" formatCode="0.000">
                  <c:v>-0.71900000000000008</c:v>
                </c:pt>
                <c:pt idx="15" formatCode="0.000">
                  <c:v>-0.27800000000000002</c:v>
                </c:pt>
                <c:pt idx="16" formatCode="0.000">
                  <c:v>4.3000000000000003E-2</c:v>
                </c:pt>
                <c:pt idx="17" formatCode="0.000">
                  <c:v>-0.16400000000000001</c:v>
                </c:pt>
                <c:pt idx="18" formatCode="0.000">
                  <c:v>0.36000000000000004</c:v>
                </c:pt>
                <c:pt idx="19" formatCode="0.000">
                  <c:v>0.45600000000000002</c:v>
                </c:pt>
                <c:pt idx="20" formatCode="0.000">
                  <c:v>0.35300000000000004</c:v>
                </c:pt>
              </c:numCache>
            </c:numRef>
          </c:val>
          <c:smooth val="0"/>
        </c:ser>
        <c:ser>
          <c:idx val="2"/>
          <c:order val="3"/>
          <c:tx>
            <c:strRef>
              <c:f>RAD!$D$77</c:f>
              <c:strCache>
                <c:ptCount val="1"/>
                <c:pt idx="0">
                  <c:v>SF sim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RAD!$D$78:$D$98</c:f>
              <c:numCache>
                <c:formatCode>0.000</c:formatCode>
                <c:ptCount val="21"/>
                <c:pt idx="0">
                  <c:v>0.67169798126668934</c:v>
                </c:pt>
                <c:pt idx="1">
                  <c:v>-3.3790370874958171</c:v>
                </c:pt>
                <c:pt idx="2">
                  <c:v>-1.7844446729033121</c:v>
                </c:pt>
                <c:pt idx="3">
                  <c:v>-0.44297416800156242</c:v>
                </c:pt>
                <c:pt idx="4">
                  <c:v>-0.78948151183656978</c:v>
                </c:pt>
                <c:pt idx="5">
                  <c:v>-3.832366383732478E-2</c:v>
                </c:pt>
                <c:pt idx="6">
                  <c:v>-2.2816184219985653</c:v>
                </c:pt>
                <c:pt idx="7">
                  <c:v>-1.1096362299583191</c:v>
                </c:pt>
                <c:pt idx="8">
                  <c:v>-2.4146358912960646</c:v>
                </c:pt>
                <c:pt idx="9">
                  <c:v>-4.0214628932310763</c:v>
                </c:pt>
                <c:pt idx="10">
                  <c:v>-0.79052752332231779</c:v>
                </c:pt>
                <c:pt idx="11">
                  <c:v>-3.0049388645480661</c:v>
                </c:pt>
                <c:pt idx="12">
                  <c:v>0.58615052021868752</c:v>
                </c:pt>
                <c:pt idx="13">
                  <c:v>-2.1858880616278142</c:v>
                </c:pt>
                <c:pt idx="14">
                  <c:v>0.25655988133969038</c:v>
                </c:pt>
                <c:pt idx="15">
                  <c:v>0.67144131239668803</c:v>
                </c:pt>
                <c:pt idx="16">
                  <c:v>1.4466032756001892</c:v>
                </c:pt>
                <c:pt idx="17">
                  <c:v>2.7435631719224398</c:v>
                </c:pt>
                <c:pt idx="18">
                  <c:v>3.0384283231539366</c:v>
                </c:pt>
                <c:pt idx="19">
                  <c:v>4.6672488375546877</c:v>
                </c:pt>
                <c:pt idx="20">
                  <c:v>8.1612756866039344</c:v>
                </c:pt>
              </c:numCache>
            </c:numRef>
          </c:val>
          <c:smooth val="0"/>
        </c:ser>
        <c:ser>
          <c:idx val="3"/>
          <c:order val="4"/>
          <c:tx>
            <c:strRef>
              <c:f>RAD!$H$77</c:f>
              <c:strCache>
                <c:ptCount val="1"/>
                <c:pt idx="0">
                  <c:v>NF sim 21 YRS</c:v>
                </c:pt>
              </c:strCache>
            </c:strRef>
          </c:tx>
          <c:trendline>
            <c:trendlineType val="linear"/>
            <c:dispRSqr val="0"/>
            <c:dispEq val="0"/>
          </c:trendline>
          <c:cat>
            <c:numRef>
              <c:f>RAD!$A$78:$A$98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RAD!$H$78:$H$98</c:f>
              <c:numCache>
                <c:formatCode>0.000</c:formatCode>
                <c:ptCount val="21"/>
                <c:pt idx="0">
                  <c:v>-0.2980000000000001</c:v>
                </c:pt>
                <c:pt idx="1">
                  <c:v>-0.76600000000000013</c:v>
                </c:pt>
                <c:pt idx="2">
                  <c:v>-8.5000000000000006E-2</c:v>
                </c:pt>
                <c:pt idx="3">
                  <c:v>-0.31500000000000006</c:v>
                </c:pt>
                <c:pt idx="4">
                  <c:v>4.5999999999999999E-2</c:v>
                </c:pt>
                <c:pt idx="5">
                  <c:v>8.0000000000000016E-2</c:v>
                </c:pt>
                <c:pt idx="6">
                  <c:v>-0.161</c:v>
                </c:pt>
                <c:pt idx="7">
                  <c:v>0.77300000000000013</c:v>
                </c:pt>
                <c:pt idx="8">
                  <c:v>-0.64000000000000012</c:v>
                </c:pt>
                <c:pt idx="9">
                  <c:v>0.34900000000000003</c:v>
                </c:pt>
                <c:pt idx="10">
                  <c:v>1.0000000000000002E-3</c:v>
                </c:pt>
                <c:pt idx="11">
                  <c:v>0.10500000000000001</c:v>
                </c:pt>
                <c:pt idx="12">
                  <c:v>-0.10299999999999998</c:v>
                </c:pt>
                <c:pt idx="13">
                  <c:v>0.34100000000000008</c:v>
                </c:pt>
                <c:pt idx="14">
                  <c:v>-0.63000000000000012</c:v>
                </c:pt>
                <c:pt idx="15">
                  <c:v>-0.19</c:v>
                </c:pt>
                <c:pt idx="16">
                  <c:v>0.13100000000000001</c:v>
                </c:pt>
                <c:pt idx="17">
                  <c:v>-7.5000000000000011E-2</c:v>
                </c:pt>
                <c:pt idx="18">
                  <c:v>0.44900000000000001</c:v>
                </c:pt>
                <c:pt idx="19">
                  <c:v>0.54500000000000004</c:v>
                </c:pt>
                <c:pt idx="20">
                  <c:v>0.441</c:v>
                </c:pt>
              </c:numCache>
            </c:numRef>
          </c:val>
          <c:smooth val="0"/>
        </c:ser>
        <c:dLbls>
          <c:showLegendKey val="0"/>
          <c:showVal val="0"/>
          <c:showCatName val="0"/>
          <c:showSerName val="0"/>
          <c:showPercent val="0"/>
          <c:showBubbleSize val="0"/>
        </c:dLbls>
        <c:marker val="1"/>
        <c:smooth val="0"/>
        <c:axId val="82237696"/>
        <c:axId val="82317696"/>
      </c:lineChart>
      <c:catAx>
        <c:axId val="82237696"/>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82317696"/>
        <c:crosses val="autoZero"/>
        <c:auto val="1"/>
        <c:lblAlgn val="ctr"/>
        <c:lblOffset val="100"/>
        <c:noMultiLvlLbl val="0"/>
      </c:catAx>
      <c:valAx>
        <c:axId val="82317696"/>
        <c:scaling>
          <c:orientation val="minMax"/>
        </c:scaling>
        <c:delete val="0"/>
        <c:axPos val="l"/>
        <c:majorGridlines/>
        <c:title>
          <c:tx>
            <c:rich>
              <a:bodyPr rot="-5400000" vert="horz"/>
              <a:lstStyle/>
              <a:p>
                <a:pPr>
                  <a:defRPr/>
                </a:pPr>
                <a:r>
                  <a:rPr lang="en-US" sz="1400" dirty="0"/>
                  <a:t>Clear-sky SW Direct (W/m</a:t>
                </a:r>
                <a:r>
                  <a:rPr lang="en-US" sz="1400" baseline="30000" dirty="0"/>
                  <a:t>2</a:t>
                </a:r>
                <a:r>
                  <a:rPr lang="en-US" sz="1400" dirty="0"/>
                  <a:t>)</a:t>
                </a:r>
              </a:p>
            </c:rich>
          </c:tx>
          <c:layout/>
          <c:overlay val="0"/>
        </c:title>
        <c:numFmt formatCode="0.0" sourceLinked="0"/>
        <c:majorTickMark val="out"/>
        <c:minorTickMark val="none"/>
        <c:tickLblPos val="nextTo"/>
        <c:crossAx val="82237696"/>
        <c:crosses val="autoZero"/>
        <c:crossBetween val="midCat"/>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RAD!$K$77</c:f>
              <c:strCache>
                <c:ptCount val="1"/>
                <c:pt idx="0">
                  <c:v>SURFRAD</c:v>
                </c:pt>
              </c:strCache>
            </c:strRef>
          </c:tx>
          <c:trendline>
            <c:spPr>
              <a:ln>
                <a:solidFill>
                  <a:srgbClr val="0070C0"/>
                </a:solidFill>
              </a:ln>
            </c:spPr>
            <c:trendlineType val="linear"/>
            <c:dispRSqr val="0"/>
            <c:dispEq val="0"/>
          </c:trendline>
          <c:cat>
            <c:numRef>
              <c:f>RAD!$J$78:$J$98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RAD!$K$78:$K$98</c:f>
              <c:numCache>
                <c:formatCode>General</c:formatCode>
                <c:ptCount val="21"/>
                <c:pt idx="6" formatCode="0.0000">
                  <c:v>-0.2130819903248522</c:v>
                </c:pt>
                <c:pt idx="7" formatCode="0.0000">
                  <c:v>1.4380880384006502</c:v>
                </c:pt>
                <c:pt idx="8" formatCode="0.0000">
                  <c:v>-1.8459612724083312</c:v>
                </c:pt>
                <c:pt idx="9" formatCode="0.0000">
                  <c:v>0.36940708795542804</c:v>
                </c:pt>
                <c:pt idx="10" formatCode="0.0000">
                  <c:v>-1.9603053087865687</c:v>
                </c:pt>
                <c:pt idx="11" formatCode="0.0000">
                  <c:v>0.60051011325275749</c:v>
                </c:pt>
                <c:pt idx="12" formatCode="0.0000">
                  <c:v>2.9831793082660938</c:v>
                </c:pt>
                <c:pt idx="13" formatCode="0.0000">
                  <c:v>0.39526296778142495</c:v>
                </c:pt>
                <c:pt idx="14" formatCode="0.0000">
                  <c:v>1.5293771103497704</c:v>
                </c:pt>
                <c:pt idx="15" formatCode="0.0000">
                  <c:v>-0.40175155598622792</c:v>
                </c:pt>
                <c:pt idx="16" formatCode="0.0000">
                  <c:v>-2.4947675885302378</c:v>
                </c:pt>
                <c:pt idx="17" formatCode="0.0000">
                  <c:v>-1.4871757878258902</c:v>
                </c:pt>
                <c:pt idx="18" formatCode="0.0000">
                  <c:v>-1.5295528139942387</c:v>
                </c:pt>
                <c:pt idx="19" formatCode="0.0000">
                  <c:v>-1.3110836159899006</c:v>
                </c:pt>
                <c:pt idx="20" formatCode="0.0000">
                  <c:v>3.7208702330627639</c:v>
                </c:pt>
              </c:numCache>
            </c:numRef>
          </c:val>
          <c:smooth val="0"/>
        </c:ser>
        <c:ser>
          <c:idx val="1"/>
          <c:order val="1"/>
          <c:tx>
            <c:strRef>
              <c:f>RAD!$L$77</c:f>
              <c:strCache>
                <c:ptCount val="1"/>
                <c:pt idx="0">
                  <c:v>SF sim 16 YRS</c:v>
                </c:pt>
              </c:strCache>
            </c:strRef>
          </c:tx>
          <c:trendline>
            <c:spPr>
              <a:ln>
                <a:solidFill>
                  <a:schemeClr val="accent2"/>
                </a:solidFill>
                <a:prstDash val="sysDash"/>
              </a:ln>
            </c:spPr>
            <c:trendlineType val="linear"/>
            <c:dispRSqr val="0"/>
            <c:dispEq val="0"/>
          </c:trendline>
          <c:cat>
            <c:numRef>
              <c:f>RAD!$J$78:$J$98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RAD!$L$78:$L$98</c:f>
              <c:numCache>
                <c:formatCode>General</c:formatCode>
                <c:ptCount val="21"/>
                <c:pt idx="5" formatCode="0.000">
                  <c:v>2.6822936543996998</c:v>
                </c:pt>
                <c:pt idx="6" formatCode="0.000">
                  <c:v>0.49145006254203361</c:v>
                </c:pt>
                <c:pt idx="7" formatCode="0.000">
                  <c:v>2.3721103931553666</c:v>
                </c:pt>
                <c:pt idx="8" formatCode="0.000">
                  <c:v>2.1038977791130362</c:v>
                </c:pt>
                <c:pt idx="9" formatCode="0.000">
                  <c:v>-3.4467682177033034</c:v>
                </c:pt>
                <c:pt idx="10" formatCode="0.000">
                  <c:v>0.35624575753336285</c:v>
                </c:pt>
                <c:pt idx="11" formatCode="0.000">
                  <c:v>-1.3947419353649668</c:v>
                </c:pt>
                <c:pt idx="12" formatCode="0.000">
                  <c:v>2.6295067386027053</c:v>
                </c:pt>
                <c:pt idx="13" formatCode="0.000">
                  <c:v>-2.1164273684363009</c:v>
                </c:pt>
                <c:pt idx="14" formatCode="0.000">
                  <c:v>-0.96975029914763888</c:v>
                </c:pt>
                <c:pt idx="15" formatCode="0.000">
                  <c:v>0.41223855901502776</c:v>
                </c:pt>
                <c:pt idx="16" formatCode="0.000">
                  <c:v>-3.6055257773196376</c:v>
                </c:pt>
                <c:pt idx="17" formatCode="0.000">
                  <c:v>-0.56358265823997533</c:v>
                </c:pt>
                <c:pt idx="18" formatCode="0.000">
                  <c:v>-0.48531406393497434</c:v>
                </c:pt>
                <c:pt idx="19" formatCode="0.000">
                  <c:v>0.46405090357903123</c:v>
                </c:pt>
                <c:pt idx="20" formatCode="0.000">
                  <c:v>1.0703164722070351</c:v>
                </c:pt>
              </c:numCache>
            </c:numRef>
          </c:val>
          <c:smooth val="0"/>
        </c:ser>
        <c:ser>
          <c:idx val="4"/>
          <c:order val="2"/>
          <c:tx>
            <c:strRef>
              <c:f>RAD!$P$77</c:f>
              <c:strCache>
                <c:ptCount val="1"/>
                <c:pt idx="0">
                  <c:v>NF sim 16 YRS</c:v>
                </c:pt>
              </c:strCache>
            </c:strRef>
          </c:tx>
          <c:trendline>
            <c:trendlineType val="linear"/>
            <c:dispRSqr val="0"/>
            <c:dispEq val="0"/>
          </c:trendline>
          <c:cat>
            <c:numRef>
              <c:f>RAD!$J$78:$J$98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RAD!$P$78:$P$98</c:f>
              <c:numCache>
                <c:formatCode>General</c:formatCode>
                <c:ptCount val="21"/>
                <c:pt idx="5" formatCode="0.000">
                  <c:v>-0.29300000000000004</c:v>
                </c:pt>
                <c:pt idx="6" formatCode="0.000">
                  <c:v>-0.39200000000000007</c:v>
                </c:pt>
                <c:pt idx="7" formatCode="0.000">
                  <c:v>-0.1</c:v>
                </c:pt>
                <c:pt idx="8" formatCode="0.000">
                  <c:v>-0.52900000000000003</c:v>
                </c:pt>
                <c:pt idx="9" formatCode="0.000">
                  <c:v>-0.22</c:v>
                </c:pt>
                <c:pt idx="10" formatCode="0.000">
                  <c:v>-0.53400000000000003</c:v>
                </c:pt>
                <c:pt idx="11" formatCode="0.000">
                  <c:v>-0.27500000000000002</c:v>
                </c:pt>
                <c:pt idx="12" formatCode="0.000">
                  <c:v>1.0269999999999997</c:v>
                </c:pt>
                <c:pt idx="13" formatCode="0.000">
                  <c:v>5.000000000000001E-3</c:v>
                </c:pt>
                <c:pt idx="14" formatCode="0.000">
                  <c:v>-0.4240000000000001</c:v>
                </c:pt>
                <c:pt idx="15" formatCode="0.000">
                  <c:v>-0.38300000000000006</c:v>
                </c:pt>
                <c:pt idx="16" formatCode="0.000">
                  <c:v>-0.30000000000000004</c:v>
                </c:pt>
                <c:pt idx="17" formatCode="0.000">
                  <c:v>-5.7000000000000009E-2</c:v>
                </c:pt>
                <c:pt idx="18" formatCode="0.000">
                  <c:v>0.999</c:v>
                </c:pt>
                <c:pt idx="19" formatCode="0.000">
                  <c:v>0.86900000000000011</c:v>
                </c:pt>
                <c:pt idx="20" formatCode="0.000">
                  <c:v>0.60600000000000009</c:v>
                </c:pt>
              </c:numCache>
            </c:numRef>
          </c:val>
          <c:smooth val="0"/>
        </c:ser>
        <c:ser>
          <c:idx val="2"/>
          <c:order val="3"/>
          <c:tx>
            <c:strRef>
              <c:f>RAD!$M$77</c:f>
              <c:strCache>
                <c:ptCount val="1"/>
                <c:pt idx="0">
                  <c:v>SF sim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RAD!$J$78:$J$98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RAD!$M$78:$M$98</c:f>
              <c:numCache>
                <c:formatCode>0.000</c:formatCode>
                <c:ptCount val="21"/>
                <c:pt idx="0">
                  <c:v>3.3651551930645662</c:v>
                </c:pt>
                <c:pt idx="1">
                  <c:v>2.5288696793239751E-2</c:v>
                </c:pt>
                <c:pt idx="2">
                  <c:v>-1.2913857188191</c:v>
                </c:pt>
                <c:pt idx="3">
                  <c:v>2.9339793886432326</c:v>
                </c:pt>
                <c:pt idx="4">
                  <c:v>0.3322428601759006</c:v>
                </c:pt>
                <c:pt idx="5">
                  <c:v>2.3469636281585711</c:v>
                </c:pt>
                <c:pt idx="6">
                  <c:v>0.15612003630090499</c:v>
                </c:pt>
                <c:pt idx="7">
                  <c:v>2.0367803669142384</c:v>
                </c:pt>
                <c:pt idx="8">
                  <c:v>1.7685677528719073</c:v>
                </c:pt>
                <c:pt idx="9">
                  <c:v>-3.7820982439444326</c:v>
                </c:pt>
                <c:pt idx="10">
                  <c:v>2.0915731292234337E-2</c:v>
                </c:pt>
                <c:pt idx="11">
                  <c:v>-1.730071961606096</c:v>
                </c:pt>
                <c:pt idx="12">
                  <c:v>2.2941767123615771</c:v>
                </c:pt>
                <c:pt idx="13">
                  <c:v>-2.4517573946774287</c:v>
                </c:pt>
                <c:pt idx="14">
                  <c:v>-1.3050803253887677</c:v>
                </c:pt>
                <c:pt idx="15">
                  <c:v>7.6908532773899183E-2</c:v>
                </c:pt>
                <c:pt idx="16">
                  <c:v>-3.9408558035607646</c:v>
                </c:pt>
                <c:pt idx="17">
                  <c:v>-0.89891268448110384</c:v>
                </c:pt>
                <c:pt idx="18">
                  <c:v>-0.82064409017610285</c:v>
                </c:pt>
                <c:pt idx="19">
                  <c:v>0.12872087733790258</c:v>
                </c:pt>
                <c:pt idx="20">
                  <c:v>0.73498644596590634</c:v>
                </c:pt>
              </c:numCache>
            </c:numRef>
          </c:val>
          <c:smooth val="0"/>
        </c:ser>
        <c:ser>
          <c:idx val="3"/>
          <c:order val="4"/>
          <c:tx>
            <c:strRef>
              <c:f>RAD!$Q$77</c:f>
              <c:strCache>
                <c:ptCount val="1"/>
                <c:pt idx="0">
                  <c:v>NF sim 21 YRS</c:v>
                </c:pt>
              </c:strCache>
            </c:strRef>
          </c:tx>
          <c:trendline>
            <c:trendlineType val="linear"/>
            <c:dispRSqr val="0"/>
            <c:dispEq val="0"/>
          </c:trendline>
          <c:cat>
            <c:numRef>
              <c:f>RAD!$J$78:$J$98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RAD!$Q$78:$Q$98</c:f>
              <c:numCache>
                <c:formatCode>0.000</c:formatCode>
                <c:ptCount val="21"/>
                <c:pt idx="0">
                  <c:v>7.0000000000000021E-2</c:v>
                </c:pt>
                <c:pt idx="1">
                  <c:v>-0.1</c:v>
                </c:pt>
                <c:pt idx="2">
                  <c:v>-0.96500000000000008</c:v>
                </c:pt>
                <c:pt idx="3">
                  <c:v>0.4</c:v>
                </c:pt>
                <c:pt idx="4">
                  <c:v>-0.22800000000000001</c:v>
                </c:pt>
                <c:pt idx="5">
                  <c:v>-0.24200000000000002</c:v>
                </c:pt>
                <c:pt idx="6">
                  <c:v>-0.34100000000000008</c:v>
                </c:pt>
                <c:pt idx="7">
                  <c:v>-4.8000000000000001E-2</c:v>
                </c:pt>
                <c:pt idx="8">
                  <c:v>-0.47800000000000004</c:v>
                </c:pt>
                <c:pt idx="9">
                  <c:v>-0.16800000000000001</c:v>
                </c:pt>
                <c:pt idx="10">
                  <c:v>-0.48300000000000004</c:v>
                </c:pt>
                <c:pt idx="11">
                  <c:v>-0.224</c:v>
                </c:pt>
                <c:pt idx="12">
                  <c:v>1.0780000000000001</c:v>
                </c:pt>
                <c:pt idx="13">
                  <c:v>5.6000000000000001E-2</c:v>
                </c:pt>
                <c:pt idx="14">
                  <c:v>-0.37200000000000005</c:v>
                </c:pt>
                <c:pt idx="15">
                  <c:v>-0.33100000000000007</c:v>
                </c:pt>
                <c:pt idx="16">
                  <c:v>-0.24900000000000003</c:v>
                </c:pt>
                <c:pt idx="17">
                  <c:v>-5.000000000000001E-3</c:v>
                </c:pt>
                <c:pt idx="18">
                  <c:v>1.0509999999999997</c:v>
                </c:pt>
                <c:pt idx="19">
                  <c:v>0.92</c:v>
                </c:pt>
                <c:pt idx="20">
                  <c:v>0.65800000000000014</c:v>
                </c:pt>
              </c:numCache>
            </c:numRef>
          </c:val>
          <c:smooth val="0"/>
        </c:ser>
        <c:dLbls>
          <c:showLegendKey val="0"/>
          <c:showVal val="0"/>
          <c:showCatName val="0"/>
          <c:showSerName val="0"/>
          <c:showPercent val="0"/>
          <c:showBubbleSize val="0"/>
        </c:dLbls>
        <c:marker val="1"/>
        <c:smooth val="0"/>
        <c:axId val="82375808"/>
        <c:axId val="82377728"/>
      </c:lineChart>
      <c:catAx>
        <c:axId val="82375808"/>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82377728"/>
        <c:crosses val="autoZero"/>
        <c:auto val="1"/>
        <c:lblAlgn val="ctr"/>
        <c:lblOffset val="100"/>
        <c:noMultiLvlLbl val="0"/>
      </c:catAx>
      <c:valAx>
        <c:axId val="82377728"/>
        <c:scaling>
          <c:orientation val="minMax"/>
          <c:max val="10"/>
          <c:min val="-10"/>
        </c:scaling>
        <c:delete val="0"/>
        <c:axPos val="l"/>
        <c:majorGridlines/>
        <c:title>
          <c:tx>
            <c:rich>
              <a:bodyPr rot="-5400000" vert="horz"/>
              <a:lstStyle/>
              <a:p>
                <a:pPr>
                  <a:defRPr/>
                </a:pPr>
                <a:r>
                  <a:rPr lang="en-US" sz="1400" dirty="0"/>
                  <a:t>Clear-sky SW Direct (W/m</a:t>
                </a:r>
                <a:r>
                  <a:rPr lang="en-US" sz="1400" baseline="30000" dirty="0"/>
                  <a:t>2</a:t>
                </a:r>
                <a:r>
                  <a:rPr lang="en-US" sz="1400" dirty="0"/>
                  <a:t>)</a:t>
                </a:r>
              </a:p>
            </c:rich>
          </c:tx>
          <c:layout/>
          <c:overlay val="0"/>
        </c:title>
        <c:numFmt formatCode="0.0" sourceLinked="0"/>
        <c:majorTickMark val="out"/>
        <c:minorTickMark val="none"/>
        <c:tickLblPos val="nextTo"/>
        <c:crossAx val="82375808"/>
        <c:crosses val="autoZero"/>
        <c:crossBetween val="midCat"/>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RAD!$B$127</c:f>
              <c:strCache>
                <c:ptCount val="1"/>
                <c:pt idx="0">
                  <c:v>SURFRAD</c:v>
                </c:pt>
              </c:strCache>
            </c:strRef>
          </c:tx>
          <c:trendline>
            <c:spPr>
              <a:ln>
                <a:solidFill>
                  <a:srgbClr val="0070C0"/>
                </a:solidFill>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RAD!$B$128:$B$148</c:f>
              <c:numCache>
                <c:formatCode>General</c:formatCode>
                <c:ptCount val="21"/>
                <c:pt idx="5" formatCode="0.0000">
                  <c:v>-2.7196637604401741</c:v>
                </c:pt>
                <c:pt idx="6" formatCode="0.0000">
                  <c:v>-3.517826217492515</c:v>
                </c:pt>
                <c:pt idx="7" formatCode="0.0000">
                  <c:v>-3.5034842535518149</c:v>
                </c:pt>
                <c:pt idx="8" formatCode="0.0000">
                  <c:v>2.8280875029719741E-2</c:v>
                </c:pt>
                <c:pt idx="9" formatCode="0.0000">
                  <c:v>-2.1860815304388925</c:v>
                </c:pt>
                <c:pt idx="10" formatCode="0.0000">
                  <c:v>-1.3482279039747687</c:v>
                </c:pt>
                <c:pt idx="11" formatCode="0.0000">
                  <c:v>-0.39405884435771921</c:v>
                </c:pt>
                <c:pt idx="12" formatCode="0.0000">
                  <c:v>0.37577118237010687</c:v>
                </c:pt>
                <c:pt idx="13" formatCode="0.0000">
                  <c:v>0.87067873035365673</c:v>
                </c:pt>
                <c:pt idx="14" formatCode="0.0000">
                  <c:v>-0.57008775819136659</c:v>
                </c:pt>
                <c:pt idx="15" formatCode="0.0000">
                  <c:v>1.055201104144059</c:v>
                </c:pt>
                <c:pt idx="16" formatCode="0.0000">
                  <c:v>0.42328602817023159</c:v>
                </c:pt>
                <c:pt idx="17" formatCode="0.0000">
                  <c:v>1.2037613538523055</c:v>
                </c:pt>
                <c:pt idx="18" formatCode="0.0000">
                  <c:v>3.127850646108334</c:v>
                </c:pt>
                <c:pt idx="19" formatCode="0.0000">
                  <c:v>2.5326727304778327</c:v>
                </c:pt>
                <c:pt idx="20" formatCode="0.0000">
                  <c:v>1.5138383387172816</c:v>
                </c:pt>
              </c:numCache>
            </c:numRef>
          </c:val>
          <c:smooth val="0"/>
        </c:ser>
        <c:ser>
          <c:idx val="1"/>
          <c:order val="1"/>
          <c:tx>
            <c:strRef>
              <c:f>RAD!$C$127</c:f>
              <c:strCache>
                <c:ptCount val="1"/>
                <c:pt idx="0">
                  <c:v>SF sim 16 YRS</c:v>
                </c:pt>
              </c:strCache>
            </c:strRef>
          </c:tx>
          <c:trendline>
            <c:spPr>
              <a:ln>
                <a:solidFill>
                  <a:schemeClr val="accent2"/>
                </a:solidFill>
                <a:prstDash val="sysDash"/>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RAD!$C$128:$C$148</c:f>
              <c:numCache>
                <c:formatCode>General</c:formatCode>
                <c:ptCount val="21"/>
                <c:pt idx="5" formatCode="0.000">
                  <c:v>0.81638660175687328</c:v>
                </c:pt>
                <c:pt idx="6" formatCode="0.000">
                  <c:v>2.386984082707349</c:v>
                </c:pt>
                <c:pt idx="7" formatCode="0.000">
                  <c:v>1.7198656998171713</c:v>
                </c:pt>
                <c:pt idx="8" formatCode="0.000">
                  <c:v>1.6853007675192728</c:v>
                </c:pt>
                <c:pt idx="9" formatCode="0.000">
                  <c:v>3.0159337449636241</c:v>
                </c:pt>
                <c:pt idx="10" formatCode="0.000">
                  <c:v>0.51216190844479925</c:v>
                </c:pt>
                <c:pt idx="11" formatCode="0.000">
                  <c:v>2.5805960381612252</c:v>
                </c:pt>
                <c:pt idx="12" formatCode="0.000">
                  <c:v>2.9513159976239938E-3</c:v>
                </c:pt>
                <c:pt idx="13" formatCode="0.000">
                  <c:v>2.2207692316353738</c:v>
                </c:pt>
                <c:pt idx="14" formatCode="0.000">
                  <c:v>-0.23512008014832556</c:v>
                </c:pt>
                <c:pt idx="15" formatCode="0.000">
                  <c:v>-0.51579405313017579</c:v>
                </c:pt>
                <c:pt idx="16" formatCode="0.000">
                  <c:v>-1.1698092055458742</c:v>
                </c:pt>
                <c:pt idx="17" formatCode="0.000">
                  <c:v>-2.3845866592314029</c:v>
                </c:pt>
                <c:pt idx="18" formatCode="0.000">
                  <c:v>-2.1887197042253286</c:v>
                </c:pt>
                <c:pt idx="19" formatCode="0.000">
                  <c:v>-2.7648256480301532</c:v>
                </c:pt>
                <c:pt idx="20" formatCode="0.000">
                  <c:v>-5.6820940406919993</c:v>
                </c:pt>
              </c:numCache>
            </c:numRef>
          </c:val>
          <c:smooth val="0"/>
        </c:ser>
        <c:ser>
          <c:idx val="4"/>
          <c:order val="2"/>
          <c:tx>
            <c:strRef>
              <c:f>RAD!$G$127</c:f>
              <c:strCache>
                <c:ptCount val="1"/>
                <c:pt idx="0">
                  <c:v>NF sim 16 YRS</c:v>
                </c:pt>
              </c:strCache>
            </c:strRef>
          </c:tx>
          <c:trendline>
            <c:trendlineType val="linear"/>
            <c:dispRSqr val="0"/>
            <c:dispEq val="0"/>
          </c:trendline>
          <c:trendline>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RAD!$G$128:$G$148</c:f>
              <c:numCache>
                <c:formatCode>General</c:formatCode>
                <c:ptCount val="21"/>
                <c:pt idx="5" formatCode="0.000">
                  <c:v>-2.7000000000000003E-2</c:v>
                </c:pt>
                <c:pt idx="6" formatCode="0.000">
                  <c:v>3.3000000000000002E-2</c:v>
                </c:pt>
                <c:pt idx="7" formatCode="0.000">
                  <c:v>1.0999999999999998E-2</c:v>
                </c:pt>
                <c:pt idx="8" formatCode="0.000">
                  <c:v>2.0000000000000005E-3</c:v>
                </c:pt>
                <c:pt idx="9" formatCode="0.000">
                  <c:v>6.000000000000001E-3</c:v>
                </c:pt>
                <c:pt idx="10" formatCode="0.000">
                  <c:v>-2.0000000000000004E-2</c:v>
                </c:pt>
                <c:pt idx="11" formatCode="0.000">
                  <c:v>3.2000000000000008E-2</c:v>
                </c:pt>
                <c:pt idx="12" formatCode="0.000">
                  <c:v>2.4E-2</c:v>
                </c:pt>
                <c:pt idx="13" formatCode="0.000">
                  <c:v>6.0000000000000005E-2</c:v>
                </c:pt>
                <c:pt idx="14" formatCode="0.000">
                  <c:v>3.9000000000000007E-2</c:v>
                </c:pt>
                <c:pt idx="15" formatCode="0.000">
                  <c:v>-2.1999999999999999E-2</c:v>
                </c:pt>
                <c:pt idx="16" formatCode="0.000">
                  <c:v>-6.7000000000000004E-2</c:v>
                </c:pt>
                <c:pt idx="17" formatCode="0.000">
                  <c:v>8.0000000000000016E-2</c:v>
                </c:pt>
                <c:pt idx="18" formatCode="0.000">
                  <c:v>-7.5999999999999998E-2</c:v>
                </c:pt>
                <c:pt idx="19" formatCode="0.000">
                  <c:v>-3.500000000000001E-2</c:v>
                </c:pt>
                <c:pt idx="20" formatCode="0.000">
                  <c:v>-4.0000000000000008E-2</c:v>
                </c:pt>
              </c:numCache>
            </c:numRef>
          </c:val>
          <c:smooth val="0"/>
        </c:ser>
        <c:ser>
          <c:idx val="2"/>
          <c:order val="3"/>
          <c:tx>
            <c:strRef>
              <c:f>RAD!$D$127</c:f>
              <c:strCache>
                <c:ptCount val="1"/>
                <c:pt idx="0">
                  <c:v>SF sim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RAD!$D$128:$D$148</c:f>
              <c:numCache>
                <c:formatCode>0.000</c:formatCode>
                <c:ptCount val="21"/>
                <c:pt idx="0">
                  <c:v>-0.13986602972051498</c:v>
                </c:pt>
                <c:pt idx="1">
                  <c:v>2.8074171150666367</c:v>
                </c:pt>
                <c:pt idx="2">
                  <c:v>2.0462466904620853</c:v>
                </c:pt>
                <c:pt idx="3">
                  <c:v>1.1276143493961595</c:v>
                </c:pt>
                <c:pt idx="4">
                  <c:v>1.4054040568158095</c:v>
                </c:pt>
                <c:pt idx="5">
                  <c:v>0.36346059038061018</c:v>
                </c:pt>
                <c:pt idx="6">
                  <c:v>1.9340580713310858</c:v>
                </c:pt>
                <c:pt idx="7">
                  <c:v>1.2669396884409081</c:v>
                </c:pt>
                <c:pt idx="8">
                  <c:v>1.2323747561430096</c:v>
                </c:pt>
                <c:pt idx="9">
                  <c:v>2.5630077335873609</c:v>
                </c:pt>
                <c:pt idx="10">
                  <c:v>5.9235897068536061E-2</c:v>
                </c:pt>
                <c:pt idx="11">
                  <c:v>2.1276700267849624</c:v>
                </c:pt>
                <c:pt idx="12">
                  <c:v>-0.44997469537863932</c:v>
                </c:pt>
                <c:pt idx="13">
                  <c:v>1.7678432202591094</c:v>
                </c:pt>
                <c:pt idx="14">
                  <c:v>-0.68804609152458884</c:v>
                </c:pt>
                <c:pt idx="15">
                  <c:v>-0.96872006450643877</c:v>
                </c:pt>
                <c:pt idx="16">
                  <c:v>-1.6227352169221376</c:v>
                </c:pt>
                <c:pt idx="17">
                  <c:v>-2.8375126706076657</c:v>
                </c:pt>
                <c:pt idx="18">
                  <c:v>-2.6416457156015909</c:v>
                </c:pt>
                <c:pt idx="19">
                  <c:v>-3.2177516594064159</c:v>
                </c:pt>
                <c:pt idx="20">
                  <c:v>-6.1350200520682625</c:v>
                </c:pt>
              </c:numCache>
            </c:numRef>
          </c:val>
          <c:smooth val="0"/>
        </c:ser>
        <c:ser>
          <c:idx val="3"/>
          <c:order val="4"/>
          <c:tx>
            <c:strRef>
              <c:f>RAD!$H$127</c:f>
              <c:strCache>
                <c:ptCount val="1"/>
                <c:pt idx="0">
                  <c:v>NF sim 21 YRS</c:v>
                </c:pt>
              </c:strCache>
            </c:strRef>
          </c:tx>
          <c:trendline>
            <c:trendlineType val="linear"/>
            <c:dispRSqr val="0"/>
            <c:dispEq val="0"/>
          </c:trendline>
          <c:cat>
            <c:numRef>
              <c:f>RAD!$A$128:$A$148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RAD!$H$128:$H$148</c:f>
              <c:numCache>
                <c:formatCode>0.000</c:formatCode>
                <c:ptCount val="21"/>
                <c:pt idx="0">
                  <c:v>-2.5000000000000001E-2</c:v>
                </c:pt>
                <c:pt idx="1">
                  <c:v>4.000000000000001E-3</c:v>
                </c:pt>
                <c:pt idx="2">
                  <c:v>-6.8000000000000019E-2</c:v>
                </c:pt>
                <c:pt idx="3">
                  <c:v>3.4000000000000002E-2</c:v>
                </c:pt>
                <c:pt idx="4">
                  <c:v>4.5999999999999999E-2</c:v>
                </c:pt>
                <c:pt idx="5">
                  <c:v>-2.7000000000000003E-2</c:v>
                </c:pt>
                <c:pt idx="6">
                  <c:v>3.3000000000000002E-2</c:v>
                </c:pt>
                <c:pt idx="7">
                  <c:v>1.2E-2</c:v>
                </c:pt>
                <c:pt idx="8">
                  <c:v>2.0000000000000005E-3</c:v>
                </c:pt>
                <c:pt idx="9">
                  <c:v>7.000000000000001E-3</c:v>
                </c:pt>
                <c:pt idx="10">
                  <c:v>-1.9000000000000003E-2</c:v>
                </c:pt>
                <c:pt idx="11">
                  <c:v>3.2000000000000008E-2</c:v>
                </c:pt>
                <c:pt idx="12">
                  <c:v>2.5000000000000001E-2</c:v>
                </c:pt>
                <c:pt idx="13">
                  <c:v>6.1000000000000006E-2</c:v>
                </c:pt>
                <c:pt idx="14">
                  <c:v>3.9000000000000007E-2</c:v>
                </c:pt>
                <c:pt idx="15">
                  <c:v>-2.1000000000000005E-2</c:v>
                </c:pt>
                <c:pt idx="16">
                  <c:v>-6.6000000000000003E-2</c:v>
                </c:pt>
                <c:pt idx="17">
                  <c:v>8.1000000000000003E-2</c:v>
                </c:pt>
                <c:pt idx="18">
                  <c:v>-7.5999999999999998E-2</c:v>
                </c:pt>
                <c:pt idx="19">
                  <c:v>-3.4000000000000002E-2</c:v>
                </c:pt>
                <c:pt idx="20">
                  <c:v>-4.0000000000000008E-2</c:v>
                </c:pt>
              </c:numCache>
            </c:numRef>
          </c:val>
          <c:smooth val="0"/>
        </c:ser>
        <c:dLbls>
          <c:showLegendKey val="0"/>
          <c:showVal val="0"/>
          <c:showCatName val="0"/>
          <c:showSerName val="0"/>
          <c:showPercent val="0"/>
          <c:showBubbleSize val="0"/>
        </c:dLbls>
        <c:marker val="1"/>
        <c:smooth val="0"/>
        <c:axId val="85873408"/>
        <c:axId val="85875328"/>
      </c:lineChart>
      <c:catAx>
        <c:axId val="85873408"/>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85875328"/>
        <c:crosses val="autoZero"/>
        <c:auto val="1"/>
        <c:lblAlgn val="ctr"/>
        <c:lblOffset val="100"/>
        <c:noMultiLvlLbl val="0"/>
      </c:catAx>
      <c:valAx>
        <c:axId val="85875328"/>
        <c:scaling>
          <c:orientation val="minMax"/>
          <c:max val="10"/>
        </c:scaling>
        <c:delete val="0"/>
        <c:axPos val="l"/>
        <c:majorGridlines/>
        <c:title>
          <c:tx>
            <c:rich>
              <a:bodyPr rot="-5400000" vert="horz"/>
              <a:lstStyle/>
              <a:p>
                <a:pPr>
                  <a:defRPr/>
                </a:pPr>
                <a:r>
                  <a:rPr lang="en-US" sz="1400" dirty="0"/>
                  <a:t>Clear-sky SW Diffuse (W/m</a:t>
                </a:r>
                <a:r>
                  <a:rPr lang="en-US" sz="1400" baseline="30000" dirty="0"/>
                  <a:t>2</a:t>
                </a:r>
                <a:r>
                  <a:rPr lang="en-US" sz="1400" dirty="0"/>
                  <a:t>)</a:t>
                </a:r>
              </a:p>
            </c:rich>
          </c:tx>
          <c:layout/>
          <c:overlay val="0"/>
        </c:title>
        <c:numFmt formatCode="0.0" sourceLinked="0"/>
        <c:majorTickMark val="out"/>
        <c:minorTickMark val="none"/>
        <c:tickLblPos val="nextTo"/>
        <c:crossAx val="85873408"/>
        <c:crosses val="autoZero"/>
        <c:crossBetween val="midCat"/>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RAD!$K$127</c:f>
              <c:strCache>
                <c:ptCount val="1"/>
                <c:pt idx="0">
                  <c:v>SURFRAD</c:v>
                </c:pt>
              </c:strCache>
            </c:strRef>
          </c:tx>
          <c:trendline>
            <c:spPr>
              <a:ln>
                <a:solidFill>
                  <a:srgbClr val="0070C0"/>
                </a:solidFill>
              </a:ln>
            </c:spPr>
            <c:trendlineType val="linear"/>
            <c:dispRSqr val="0"/>
            <c:dispEq val="0"/>
          </c:trendline>
          <c:cat>
            <c:numRef>
              <c:f>RAD!$J$128:$J$148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RAD!$K$128:$K$148</c:f>
              <c:numCache>
                <c:formatCode>General</c:formatCode>
                <c:ptCount val="21"/>
                <c:pt idx="6" formatCode="0.0000">
                  <c:v>-1.2648877883479344</c:v>
                </c:pt>
                <c:pt idx="7" formatCode="0.0000">
                  <c:v>-3.9133439803745329</c:v>
                </c:pt>
                <c:pt idx="8" formatCode="0.0000">
                  <c:v>-2.2217043903798821</c:v>
                </c:pt>
                <c:pt idx="9" formatCode="0.0000">
                  <c:v>-3.6735910600503354</c:v>
                </c:pt>
                <c:pt idx="10" formatCode="0.0000">
                  <c:v>-3.9746395476578016</c:v>
                </c:pt>
                <c:pt idx="11" formatCode="0.0000">
                  <c:v>-1.0491701763995021</c:v>
                </c:pt>
                <c:pt idx="12" formatCode="0.0000">
                  <c:v>0.23327092313629672</c:v>
                </c:pt>
                <c:pt idx="13" formatCode="0.0000">
                  <c:v>0.28044105932319846</c:v>
                </c:pt>
                <c:pt idx="14" formatCode="0.0000">
                  <c:v>0.6824052543465996</c:v>
                </c:pt>
                <c:pt idx="15" formatCode="0.0000">
                  <c:v>0.23599989726206522</c:v>
                </c:pt>
                <c:pt idx="16" formatCode="0.0000">
                  <c:v>1.3345471108386646</c:v>
                </c:pt>
                <c:pt idx="17" formatCode="0.0000">
                  <c:v>2.8391672034701312</c:v>
                </c:pt>
                <c:pt idx="18" formatCode="0.0000">
                  <c:v>3.4739950344926989</c:v>
                </c:pt>
                <c:pt idx="19" formatCode="0.0000">
                  <c:v>3.7963490696719324</c:v>
                </c:pt>
                <c:pt idx="20" formatCode="0.0000">
                  <c:v>0.75451600430093291</c:v>
                </c:pt>
              </c:numCache>
            </c:numRef>
          </c:val>
          <c:smooth val="0"/>
        </c:ser>
        <c:ser>
          <c:idx val="1"/>
          <c:order val="1"/>
          <c:tx>
            <c:strRef>
              <c:f>RAD!$L$127</c:f>
              <c:strCache>
                <c:ptCount val="1"/>
                <c:pt idx="0">
                  <c:v>SF sim 16 YRS</c:v>
                </c:pt>
              </c:strCache>
            </c:strRef>
          </c:tx>
          <c:trendline>
            <c:spPr>
              <a:ln>
                <a:solidFill>
                  <a:schemeClr val="accent2"/>
                </a:solidFill>
                <a:prstDash val="sysDash"/>
              </a:ln>
            </c:spPr>
            <c:trendlineType val="linear"/>
            <c:dispRSqr val="0"/>
            <c:dispEq val="0"/>
          </c:trendline>
          <c:cat>
            <c:numRef>
              <c:f>RAD!$J$128:$J$148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RAD!$L$128:$L$148</c:f>
              <c:numCache>
                <c:formatCode>General</c:formatCode>
                <c:ptCount val="21"/>
                <c:pt idx="5" formatCode="0.000">
                  <c:v>-2.0266380787764779</c:v>
                </c:pt>
                <c:pt idx="6" formatCode="0.000">
                  <c:v>-0.48659681655374482</c:v>
                </c:pt>
                <c:pt idx="7" formatCode="0.000">
                  <c:v>-1.5003283141537445</c:v>
                </c:pt>
                <c:pt idx="8" formatCode="0.000">
                  <c:v>-1.7957926312011439</c:v>
                </c:pt>
                <c:pt idx="9" formatCode="0.000">
                  <c:v>2.048162093554823</c:v>
                </c:pt>
                <c:pt idx="10" formatCode="0.000">
                  <c:v>-0.85958647795271159</c:v>
                </c:pt>
                <c:pt idx="11" formatCode="0.000">
                  <c:v>0.79972691844165666</c:v>
                </c:pt>
                <c:pt idx="12" formatCode="0.000">
                  <c:v>-1.1638326792895117</c:v>
                </c:pt>
                <c:pt idx="13" formatCode="0.000">
                  <c:v>1.6983942589462231</c:v>
                </c:pt>
                <c:pt idx="14" formatCode="0.000">
                  <c:v>0.8490389322030879</c:v>
                </c:pt>
                <c:pt idx="15" formatCode="0.000">
                  <c:v>-0.62606604313284453</c:v>
                </c:pt>
                <c:pt idx="16" formatCode="0.000">
                  <c:v>2.0815351843734877</c:v>
                </c:pt>
                <c:pt idx="17" formatCode="0.000">
                  <c:v>-0.16524694840457721</c:v>
                </c:pt>
                <c:pt idx="18" formatCode="0.000">
                  <c:v>0.77904370602185713</c:v>
                </c:pt>
                <c:pt idx="19" formatCode="0.000">
                  <c:v>0.54141852127149059</c:v>
                </c:pt>
                <c:pt idx="20" formatCode="0.000">
                  <c:v>-0.17323162534787784</c:v>
                </c:pt>
              </c:numCache>
            </c:numRef>
          </c:val>
          <c:smooth val="0"/>
        </c:ser>
        <c:ser>
          <c:idx val="4"/>
          <c:order val="2"/>
          <c:tx>
            <c:strRef>
              <c:f>RAD!$P$127</c:f>
              <c:strCache>
                <c:ptCount val="1"/>
                <c:pt idx="0">
                  <c:v>NF sim 16 YRS</c:v>
                </c:pt>
              </c:strCache>
            </c:strRef>
          </c:tx>
          <c:trendline>
            <c:trendlineType val="linear"/>
            <c:dispRSqr val="0"/>
            <c:dispEq val="0"/>
          </c:trendline>
          <c:cat>
            <c:numRef>
              <c:f>RAD!$J$128:$J$148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RAD!$P$128:$P$148</c:f>
              <c:numCache>
                <c:formatCode>General</c:formatCode>
                <c:ptCount val="21"/>
                <c:pt idx="5" formatCode="0.000">
                  <c:v>-0.10299999999999998</c:v>
                </c:pt>
                <c:pt idx="6" formatCode="0.000">
                  <c:v>7.1999999999999995E-2</c:v>
                </c:pt>
                <c:pt idx="7" formatCode="0.000">
                  <c:v>0.15600000000000003</c:v>
                </c:pt>
                <c:pt idx="8" formatCode="0.000">
                  <c:v>-4.3000000000000003E-2</c:v>
                </c:pt>
                <c:pt idx="9" formatCode="0.000">
                  <c:v>-0.13</c:v>
                </c:pt>
                <c:pt idx="10" formatCode="0.000">
                  <c:v>-0.16600000000000001</c:v>
                </c:pt>
                <c:pt idx="11" formatCode="0.000">
                  <c:v>-2.3E-2</c:v>
                </c:pt>
                <c:pt idx="12" formatCode="0.000">
                  <c:v>-5.3000000000000005E-2</c:v>
                </c:pt>
                <c:pt idx="13" formatCode="0.000">
                  <c:v>0.11700000000000002</c:v>
                </c:pt>
                <c:pt idx="14" formatCode="0.000">
                  <c:v>0.253</c:v>
                </c:pt>
                <c:pt idx="15" formatCode="0.000">
                  <c:v>-1.0999999999999998E-2</c:v>
                </c:pt>
                <c:pt idx="16" formatCode="0.000">
                  <c:v>-3.6999999999999998E-2</c:v>
                </c:pt>
                <c:pt idx="17" formatCode="0.000">
                  <c:v>5.7000000000000009E-2</c:v>
                </c:pt>
                <c:pt idx="18" formatCode="0.000">
                  <c:v>-7.5999999999999998E-2</c:v>
                </c:pt>
                <c:pt idx="19" formatCode="0.000">
                  <c:v>2.0000000000000005E-3</c:v>
                </c:pt>
                <c:pt idx="20" formatCode="0.000">
                  <c:v>-1.7000000000000001E-2</c:v>
                </c:pt>
              </c:numCache>
            </c:numRef>
          </c:val>
          <c:smooth val="0"/>
        </c:ser>
        <c:ser>
          <c:idx val="2"/>
          <c:order val="3"/>
          <c:tx>
            <c:strRef>
              <c:f>RAD!$M$127</c:f>
              <c:strCache>
                <c:ptCount val="1"/>
                <c:pt idx="0">
                  <c:v>SF sim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RAD!$J$128:$J$148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RAD!$M$128:$M$148</c:f>
              <c:numCache>
                <c:formatCode>0.000</c:formatCode>
                <c:ptCount val="21"/>
                <c:pt idx="0">
                  <c:v>-2.6885880810378961</c:v>
                </c:pt>
                <c:pt idx="1">
                  <c:v>-0.11617972422856226</c:v>
                </c:pt>
                <c:pt idx="2">
                  <c:v>0.26762088293110392</c:v>
                </c:pt>
                <c:pt idx="3">
                  <c:v>-1.7030656580876946</c:v>
                </c:pt>
                <c:pt idx="4">
                  <c:v>-0.39695112200976257</c:v>
                </c:pt>
                <c:pt idx="5">
                  <c:v>-1.7368153473744288</c:v>
                </c:pt>
                <c:pt idx="6">
                  <c:v>-0.19677408515169625</c:v>
                </c:pt>
                <c:pt idx="7">
                  <c:v>-1.210505582751696</c:v>
                </c:pt>
                <c:pt idx="8">
                  <c:v>-1.5059698997990949</c:v>
                </c:pt>
                <c:pt idx="9">
                  <c:v>2.3379848249568718</c:v>
                </c:pt>
                <c:pt idx="10">
                  <c:v>-0.56976374655066309</c:v>
                </c:pt>
                <c:pt idx="11">
                  <c:v>1.0895496498437054</c:v>
                </c:pt>
                <c:pt idx="12">
                  <c:v>-0.87400994788746311</c:v>
                </c:pt>
                <c:pt idx="13">
                  <c:v>1.988216990348272</c:v>
                </c:pt>
                <c:pt idx="14">
                  <c:v>1.1388616636051361</c:v>
                </c:pt>
                <c:pt idx="15">
                  <c:v>-0.33624331173079608</c:v>
                </c:pt>
                <c:pt idx="16">
                  <c:v>2.3713579157755369</c:v>
                </c:pt>
                <c:pt idx="17">
                  <c:v>0.12457578299747143</c:v>
                </c:pt>
                <c:pt idx="18">
                  <c:v>1.0688664374239056</c:v>
                </c:pt>
                <c:pt idx="19">
                  <c:v>0.83124125267353965</c:v>
                </c:pt>
                <c:pt idx="20">
                  <c:v>0.11659110605417075</c:v>
                </c:pt>
              </c:numCache>
            </c:numRef>
          </c:val>
          <c:smooth val="0"/>
        </c:ser>
        <c:ser>
          <c:idx val="3"/>
          <c:order val="4"/>
          <c:tx>
            <c:strRef>
              <c:f>RAD!$Q$127</c:f>
              <c:strCache>
                <c:ptCount val="1"/>
                <c:pt idx="0">
                  <c:v>NF sim 21 YRS</c:v>
                </c:pt>
              </c:strCache>
            </c:strRef>
          </c:tx>
          <c:trendline>
            <c:trendlineType val="linear"/>
            <c:dispRSqr val="0"/>
            <c:dispEq val="0"/>
          </c:trendline>
          <c:cat>
            <c:numRef>
              <c:f>RAD!$J$128:$J$148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RAD!$Q$128:$Q$148</c:f>
              <c:numCache>
                <c:formatCode>0.000</c:formatCode>
                <c:ptCount val="21"/>
                <c:pt idx="0">
                  <c:v>-0.14400000000000002</c:v>
                </c:pt>
                <c:pt idx="1">
                  <c:v>-0.14500000000000002</c:v>
                </c:pt>
                <c:pt idx="2">
                  <c:v>-0.19900000000000001</c:v>
                </c:pt>
                <c:pt idx="3">
                  <c:v>-2.8000000000000001E-2</c:v>
                </c:pt>
                <c:pt idx="4">
                  <c:v>-8.3000000000000018E-2</c:v>
                </c:pt>
                <c:pt idx="5">
                  <c:v>-6.6000000000000003E-2</c:v>
                </c:pt>
                <c:pt idx="6">
                  <c:v>0.11</c:v>
                </c:pt>
                <c:pt idx="7">
                  <c:v>0.19400000000000001</c:v>
                </c:pt>
                <c:pt idx="8">
                  <c:v>-5.000000000000001E-3</c:v>
                </c:pt>
                <c:pt idx="9">
                  <c:v>-9.2000000000000026E-2</c:v>
                </c:pt>
                <c:pt idx="10">
                  <c:v>-0.128</c:v>
                </c:pt>
                <c:pt idx="11">
                  <c:v>1.4E-2</c:v>
                </c:pt>
                <c:pt idx="12">
                  <c:v>-1.4999999999999998E-2</c:v>
                </c:pt>
                <c:pt idx="13">
                  <c:v>0.15400000000000003</c:v>
                </c:pt>
                <c:pt idx="14">
                  <c:v>0.29100000000000004</c:v>
                </c:pt>
                <c:pt idx="15">
                  <c:v>2.5999999999999999E-2</c:v>
                </c:pt>
                <c:pt idx="16">
                  <c:v>0</c:v>
                </c:pt>
                <c:pt idx="17">
                  <c:v>9.4000000000000014E-2</c:v>
                </c:pt>
                <c:pt idx="18">
                  <c:v>-3.7999999999999999E-2</c:v>
                </c:pt>
                <c:pt idx="19">
                  <c:v>3.9000000000000007E-2</c:v>
                </c:pt>
                <c:pt idx="20">
                  <c:v>2.0000000000000004E-2</c:v>
                </c:pt>
              </c:numCache>
            </c:numRef>
          </c:val>
          <c:smooth val="0"/>
        </c:ser>
        <c:dLbls>
          <c:showLegendKey val="0"/>
          <c:showVal val="0"/>
          <c:showCatName val="0"/>
          <c:showSerName val="0"/>
          <c:showPercent val="0"/>
          <c:showBubbleSize val="0"/>
        </c:dLbls>
        <c:marker val="1"/>
        <c:smooth val="0"/>
        <c:axId val="86003072"/>
        <c:axId val="86009344"/>
      </c:lineChart>
      <c:catAx>
        <c:axId val="86003072"/>
        <c:scaling>
          <c:orientation val="minMax"/>
        </c:scaling>
        <c:delete val="0"/>
        <c:axPos val="b"/>
        <c:title>
          <c:tx>
            <c:rich>
              <a:bodyPr/>
              <a:lstStyle/>
              <a:p>
                <a:pPr>
                  <a:defRPr/>
                </a:pPr>
                <a:r>
                  <a:rPr lang="en-US" dirty="0" smtClean="0"/>
                  <a:t>Year</a:t>
                </a:r>
                <a:endParaRPr lang="en-US" dirty="0"/>
              </a:p>
            </c:rich>
          </c:tx>
          <c:layout/>
          <c:overlay val="0"/>
        </c:title>
        <c:numFmt formatCode="General" sourceLinked="1"/>
        <c:majorTickMark val="out"/>
        <c:minorTickMark val="none"/>
        <c:tickLblPos val="low"/>
        <c:crossAx val="86009344"/>
        <c:crosses val="autoZero"/>
        <c:auto val="1"/>
        <c:lblAlgn val="ctr"/>
        <c:lblOffset val="100"/>
        <c:noMultiLvlLbl val="0"/>
      </c:catAx>
      <c:valAx>
        <c:axId val="86009344"/>
        <c:scaling>
          <c:orientation val="minMax"/>
          <c:max val="10"/>
        </c:scaling>
        <c:delete val="0"/>
        <c:axPos val="l"/>
        <c:majorGridlines/>
        <c:title>
          <c:tx>
            <c:rich>
              <a:bodyPr rot="-5400000" vert="horz"/>
              <a:lstStyle/>
              <a:p>
                <a:pPr>
                  <a:defRPr/>
                </a:pPr>
                <a:r>
                  <a:rPr lang="en-US" sz="1400" dirty="0"/>
                  <a:t>Clear-sky SW Diffuse (W/m</a:t>
                </a:r>
                <a:r>
                  <a:rPr lang="en-US" sz="1400" baseline="30000" dirty="0"/>
                  <a:t>2</a:t>
                </a:r>
                <a:r>
                  <a:rPr lang="en-US" sz="1400" dirty="0"/>
                  <a:t>)</a:t>
                </a:r>
              </a:p>
            </c:rich>
          </c:tx>
          <c:layout/>
          <c:overlay val="0"/>
        </c:title>
        <c:numFmt formatCode="0.0" sourceLinked="0"/>
        <c:majorTickMark val="out"/>
        <c:minorTickMark val="none"/>
        <c:tickLblPos val="nextTo"/>
        <c:crossAx val="86003072"/>
        <c:crosses val="autoZero"/>
        <c:crossBetween val="midCat"/>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CONC_C!$H$27</c:f>
              <c:strCache>
                <c:ptCount val="1"/>
                <c:pt idx="0">
                  <c:v>CASTNET</c:v>
                </c:pt>
              </c:strCache>
            </c:strRef>
          </c:tx>
          <c:trendline>
            <c:spPr>
              <a:ln>
                <a:solidFill>
                  <a:srgbClr val="0070C0"/>
                </a:solidFill>
              </a:ln>
            </c:spPr>
            <c:trendlineType val="linear"/>
            <c:dispRSqr val="0"/>
            <c:dispEq val="0"/>
          </c:trendline>
          <c:cat>
            <c:numRef>
              <c:f>CONC_C!$G$28:$G$48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CONC_C!$H$28:$H$48</c:f>
              <c:numCache>
                <c:formatCode>General</c:formatCode>
                <c:ptCount val="21"/>
                <c:pt idx="5" formatCode="0.0000">
                  <c:v>-7.7403846153845129E-5</c:v>
                </c:pt>
                <c:pt idx="6" formatCode="0.0000">
                  <c:v>-2.5077403846153874E-2</c:v>
                </c:pt>
                <c:pt idx="7" formatCode="0.0000">
                  <c:v>3.5522596153846148E-2</c:v>
                </c:pt>
                <c:pt idx="8" formatCode="0.0000">
                  <c:v>0.15892788461538468</c:v>
                </c:pt>
                <c:pt idx="9" formatCode="0.0000">
                  <c:v>4.6278846153846214E-3</c:v>
                </c:pt>
                <c:pt idx="10" formatCode="0.0000">
                  <c:v>9.5494551282051254E-2</c:v>
                </c:pt>
                <c:pt idx="11" formatCode="0.0000">
                  <c:v>8.6327884615384612E-2</c:v>
                </c:pt>
                <c:pt idx="12" formatCode="0.0000">
                  <c:v>-1.4505448717948734E-2</c:v>
                </c:pt>
                <c:pt idx="13" formatCode="0.0000">
                  <c:v>2.8927884615384588E-2</c:v>
                </c:pt>
                <c:pt idx="14" formatCode="0.0000">
                  <c:v>-4.5054487179487426E-3</c:v>
                </c:pt>
                <c:pt idx="15" formatCode="0.0000">
                  <c:v>-1.373878205128202E-2</c:v>
                </c:pt>
                <c:pt idx="16" formatCode="0.0000">
                  <c:v>-2.8838782051282038E-2</c:v>
                </c:pt>
                <c:pt idx="17" formatCode="0.0000">
                  <c:v>-5.4372115384615366E-2</c:v>
                </c:pt>
                <c:pt idx="18" formatCode="0.0000">
                  <c:v>-0.13041201923076923</c:v>
                </c:pt>
                <c:pt idx="19" formatCode="0.0000">
                  <c:v>-0.12161201923076928</c:v>
                </c:pt>
                <c:pt idx="20" formatCode="0.0000">
                  <c:v>-0.14586201923076925</c:v>
                </c:pt>
              </c:numCache>
            </c:numRef>
          </c:val>
          <c:smooth val="0"/>
        </c:ser>
        <c:ser>
          <c:idx val="1"/>
          <c:order val="1"/>
          <c:tx>
            <c:strRef>
              <c:f>CONC_C!$I$27</c:f>
              <c:strCache>
                <c:ptCount val="1"/>
                <c:pt idx="0">
                  <c:v>MODEL 16 YRS</c:v>
                </c:pt>
              </c:strCache>
            </c:strRef>
          </c:tx>
          <c:trendline>
            <c:spPr>
              <a:ln>
                <a:solidFill>
                  <a:schemeClr val="accent2"/>
                </a:solidFill>
                <a:prstDash val="sysDash"/>
              </a:ln>
            </c:spPr>
            <c:trendlineType val="linear"/>
            <c:dispRSqr val="0"/>
            <c:dispEq val="0"/>
          </c:trendline>
          <c:cat>
            <c:numRef>
              <c:f>CONC_C!$G$28:$G$48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CONC_C!$I$28:$I$48</c:f>
              <c:numCache>
                <c:formatCode>General</c:formatCode>
                <c:ptCount val="21"/>
                <c:pt idx="5" formatCode="0.0000">
                  <c:v>4.5000000000000005E-2</c:v>
                </c:pt>
                <c:pt idx="6" formatCode="0.0000">
                  <c:v>5.1000000000000004E-2</c:v>
                </c:pt>
                <c:pt idx="7" formatCode="0.0000">
                  <c:v>5.9000000000000004E-2</c:v>
                </c:pt>
                <c:pt idx="8" formatCode="0.0000">
                  <c:v>6.2000000000000006E-2</c:v>
                </c:pt>
                <c:pt idx="9" formatCode="0.0000">
                  <c:v>8.1000000000000003E-2</c:v>
                </c:pt>
                <c:pt idx="10" formatCode="0.0000">
                  <c:v>2.8000000000000001E-2</c:v>
                </c:pt>
                <c:pt idx="11" formatCode="0.0000">
                  <c:v>3.0000000000000002E-2</c:v>
                </c:pt>
                <c:pt idx="12" formatCode="0.0000">
                  <c:v>5.000000000000001E-3</c:v>
                </c:pt>
                <c:pt idx="13" formatCode="0.0000">
                  <c:v>5.000000000000001E-3</c:v>
                </c:pt>
                <c:pt idx="14" formatCode="0.0000">
                  <c:v>-1.0000000000000002E-2</c:v>
                </c:pt>
                <c:pt idx="15" formatCode="0.0000">
                  <c:v>-3.3000000000000002E-2</c:v>
                </c:pt>
                <c:pt idx="16" formatCode="0.0000">
                  <c:v>-3.9000000000000007E-2</c:v>
                </c:pt>
                <c:pt idx="17" formatCode="0.0000">
                  <c:v>-4.8000000000000001E-2</c:v>
                </c:pt>
                <c:pt idx="18" formatCode="0.0000">
                  <c:v>-6.5000000000000002E-2</c:v>
                </c:pt>
                <c:pt idx="19" formatCode="0.0000">
                  <c:v>-7.3000000000000009E-2</c:v>
                </c:pt>
                <c:pt idx="20" formatCode="0.0000">
                  <c:v>-9.9000000000000019E-2</c:v>
                </c:pt>
              </c:numCache>
            </c:numRef>
          </c:val>
          <c:smooth val="0"/>
        </c:ser>
        <c:ser>
          <c:idx val="2"/>
          <c:order val="2"/>
          <c:tx>
            <c:strRef>
              <c:f>CONC_C!$J$27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CONC_C!$G$28:$G$48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CONC_C!$J$28:$J$48</c:f>
              <c:numCache>
                <c:formatCode>0.0000</c:formatCode>
                <c:ptCount val="21"/>
                <c:pt idx="0">
                  <c:v>0.14800000000000002</c:v>
                </c:pt>
                <c:pt idx="1">
                  <c:v>9.7000000000000003E-2</c:v>
                </c:pt>
                <c:pt idx="2">
                  <c:v>9.8000000000000018E-2</c:v>
                </c:pt>
                <c:pt idx="3">
                  <c:v>2.7000000000000003E-2</c:v>
                </c:pt>
                <c:pt idx="4">
                  <c:v>5.5000000000000007E-2</c:v>
                </c:pt>
                <c:pt idx="5">
                  <c:v>1.7999999999999999E-2</c:v>
                </c:pt>
                <c:pt idx="6">
                  <c:v>2.4E-2</c:v>
                </c:pt>
                <c:pt idx="7">
                  <c:v>3.3000000000000002E-2</c:v>
                </c:pt>
                <c:pt idx="8">
                  <c:v>3.5999999999999997E-2</c:v>
                </c:pt>
                <c:pt idx="9">
                  <c:v>5.5000000000000007E-2</c:v>
                </c:pt>
                <c:pt idx="10">
                  <c:v>2.0000000000000005E-3</c:v>
                </c:pt>
                <c:pt idx="11">
                  <c:v>4.000000000000001E-3</c:v>
                </c:pt>
                <c:pt idx="12">
                  <c:v>-2.1999999999999999E-2</c:v>
                </c:pt>
                <c:pt idx="13">
                  <c:v>-2.1999999999999999E-2</c:v>
                </c:pt>
                <c:pt idx="14">
                  <c:v>-3.5999999999999997E-2</c:v>
                </c:pt>
                <c:pt idx="15">
                  <c:v>-6.0000000000000005E-2</c:v>
                </c:pt>
                <c:pt idx="16">
                  <c:v>-6.6000000000000003E-2</c:v>
                </c:pt>
                <c:pt idx="17">
                  <c:v>-7.3999999999999996E-2</c:v>
                </c:pt>
                <c:pt idx="18">
                  <c:v>-9.1000000000000025E-2</c:v>
                </c:pt>
                <c:pt idx="19">
                  <c:v>-0.1</c:v>
                </c:pt>
                <c:pt idx="20">
                  <c:v>-0.126</c:v>
                </c:pt>
              </c:numCache>
            </c:numRef>
          </c:val>
          <c:smooth val="0"/>
        </c:ser>
        <c:dLbls>
          <c:showLegendKey val="0"/>
          <c:showVal val="0"/>
          <c:showCatName val="0"/>
          <c:showSerName val="0"/>
          <c:showPercent val="0"/>
          <c:showBubbleSize val="0"/>
        </c:dLbls>
        <c:marker val="1"/>
        <c:smooth val="0"/>
        <c:axId val="93156480"/>
        <c:axId val="93158400"/>
      </c:lineChart>
      <c:lineChart>
        <c:grouping val="standard"/>
        <c:varyColors val="0"/>
        <c:ser>
          <c:idx val="3"/>
          <c:order val="3"/>
          <c:tx>
            <c:strRef>
              <c:f>CONC_C!$K$27</c:f>
              <c:strCache>
                <c:ptCount val="1"/>
                <c:pt idx="0">
                  <c:v>EMIS SO2 21 YRS</c:v>
                </c:pt>
              </c:strCache>
            </c:strRef>
          </c:tx>
          <c:trendline>
            <c:spPr>
              <a:ln>
                <a:solidFill>
                  <a:srgbClr val="7030A0"/>
                </a:solidFill>
              </a:ln>
            </c:spPr>
            <c:trendlineType val="linear"/>
            <c:dispRSqr val="0"/>
            <c:dispEq val="0"/>
          </c:trendline>
          <c:cat>
            <c:numRef>
              <c:f>CONC_C!$G$28:$G$48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CONC_C!$K$28:$K$48</c:f>
              <c:numCache>
                <c:formatCode>0.0000</c:formatCode>
                <c:ptCount val="21"/>
                <c:pt idx="0">
                  <c:v>5.6700000000000007E-2</c:v>
                </c:pt>
                <c:pt idx="1">
                  <c:v>6.0200000000000004E-2</c:v>
                </c:pt>
                <c:pt idx="2">
                  <c:v>5.7500000000000009E-2</c:v>
                </c:pt>
                <c:pt idx="3">
                  <c:v>6.1800000000000001E-2</c:v>
                </c:pt>
                <c:pt idx="4">
                  <c:v>6.7100000000000021E-2</c:v>
                </c:pt>
                <c:pt idx="5">
                  <c:v>4.5699999999999998E-2</c:v>
                </c:pt>
                <c:pt idx="6">
                  <c:v>8.9000000000000051E-3</c:v>
                </c:pt>
                <c:pt idx="7">
                  <c:v>5.4700000000000006E-2</c:v>
                </c:pt>
                <c:pt idx="8">
                  <c:v>2.3199999999999995E-2</c:v>
                </c:pt>
                <c:pt idx="9">
                  <c:v>2.9000000000000001E-2</c:v>
                </c:pt>
                <c:pt idx="10">
                  <c:v>2.2100000000000002E-2</c:v>
                </c:pt>
                <c:pt idx="11">
                  <c:v>3.0100000000000002E-2</c:v>
                </c:pt>
                <c:pt idx="12">
                  <c:v>1.9000000000000004E-3</c:v>
                </c:pt>
                <c:pt idx="13">
                  <c:v>-2.5600000000000005E-2</c:v>
                </c:pt>
                <c:pt idx="14">
                  <c:v>-3.6799999999999999E-2</c:v>
                </c:pt>
                <c:pt idx="15">
                  <c:v>-5.4800000000000008E-2</c:v>
                </c:pt>
                <c:pt idx="16">
                  <c:v>-6.7000000000000004E-2</c:v>
                </c:pt>
                <c:pt idx="17">
                  <c:v>-8.3800000000000055E-2</c:v>
                </c:pt>
                <c:pt idx="18">
                  <c:v>-6.8900000000000003E-2</c:v>
                </c:pt>
                <c:pt idx="19">
                  <c:v>-9.5300000000000024E-2</c:v>
                </c:pt>
                <c:pt idx="20">
                  <c:v>-8.6900000000000005E-2</c:v>
                </c:pt>
              </c:numCache>
            </c:numRef>
          </c:val>
          <c:smooth val="0"/>
        </c:ser>
        <c:dLbls>
          <c:showLegendKey val="0"/>
          <c:showVal val="0"/>
          <c:showCatName val="0"/>
          <c:showSerName val="0"/>
          <c:showPercent val="0"/>
          <c:showBubbleSize val="0"/>
        </c:dLbls>
        <c:marker val="1"/>
        <c:smooth val="0"/>
        <c:axId val="93217920"/>
        <c:axId val="93219456"/>
      </c:lineChart>
      <c:catAx>
        <c:axId val="9315648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3158400"/>
        <c:crosses val="autoZero"/>
        <c:auto val="1"/>
        <c:lblAlgn val="ctr"/>
        <c:lblOffset val="100"/>
        <c:noMultiLvlLbl val="0"/>
      </c:catAx>
      <c:valAx>
        <c:axId val="9315840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SO2 </a:t>
                </a:r>
                <a:r>
                  <a:rPr lang="en-US" sz="1400" dirty="0" smtClean="0"/>
                  <a:t>Anomaly </a:t>
                </a:r>
                <a:r>
                  <a:rPr lang="en-US" sz="1400" b="1" i="0" baseline="0" dirty="0" smtClean="0">
                    <a:effectLst/>
                  </a:rPr>
                  <a:t>(µg/m3)</a:t>
                </a:r>
                <a:endParaRPr lang="en-US" sz="1400" dirty="0" smtClean="0">
                  <a:effectLst/>
                </a:endParaRPr>
              </a:p>
            </c:rich>
          </c:tx>
          <c:layout/>
          <c:overlay val="0"/>
        </c:title>
        <c:numFmt formatCode="0.00" sourceLinked="0"/>
        <c:majorTickMark val="out"/>
        <c:minorTickMark val="none"/>
        <c:tickLblPos val="nextTo"/>
        <c:crossAx val="93156480"/>
        <c:crosses val="autoZero"/>
        <c:crossBetween val="midCat"/>
      </c:valAx>
      <c:catAx>
        <c:axId val="93217920"/>
        <c:scaling>
          <c:orientation val="minMax"/>
        </c:scaling>
        <c:delete val="1"/>
        <c:axPos val="b"/>
        <c:numFmt formatCode="General" sourceLinked="1"/>
        <c:majorTickMark val="out"/>
        <c:minorTickMark val="none"/>
        <c:tickLblPos val="nextTo"/>
        <c:crossAx val="93219456"/>
        <c:crosses val="autoZero"/>
        <c:auto val="1"/>
        <c:lblAlgn val="ctr"/>
        <c:lblOffset val="100"/>
        <c:noMultiLvlLbl val="0"/>
      </c:catAx>
      <c:valAx>
        <c:axId val="93219456"/>
        <c:scaling>
          <c:orientation val="minMax"/>
        </c:scaling>
        <c:delete val="0"/>
        <c:axPos val="r"/>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SO2 Anomaly (mole/sec/m2)</a:t>
                </a:r>
                <a:endParaRPr lang="en-US" sz="1400" dirty="0" smtClean="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3217920"/>
        <c:crosses val="max"/>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CONC_C!$H$2</c:f>
              <c:strCache>
                <c:ptCount val="1"/>
                <c:pt idx="0">
                  <c:v>CASTNET</c:v>
                </c:pt>
              </c:strCache>
            </c:strRef>
          </c:tx>
          <c:trendline>
            <c:spPr>
              <a:ln>
                <a:solidFill>
                  <a:srgbClr val="0070C0"/>
                </a:solidFill>
              </a:ln>
            </c:spPr>
            <c:trendlineType val="linear"/>
            <c:dispRSqr val="0"/>
            <c:dispEq val="0"/>
          </c:trendline>
          <c:cat>
            <c:numRef>
              <c:f>CONC_C!$G$3:$G$23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CONC_C!$H$3:$H$23</c:f>
              <c:numCache>
                <c:formatCode>General</c:formatCode>
                <c:ptCount val="21"/>
                <c:pt idx="5" formatCode="0.0000">
                  <c:v>-2.291009615384609E-2</c:v>
                </c:pt>
                <c:pt idx="6" formatCode="0.0000">
                  <c:v>-7.660096153846164E-3</c:v>
                </c:pt>
                <c:pt idx="7" formatCode="0.0000">
                  <c:v>-3.1100961538461651E-3</c:v>
                </c:pt>
                <c:pt idx="8" formatCode="0.0000">
                  <c:v>-4.591698717948723E-2</c:v>
                </c:pt>
                <c:pt idx="9" formatCode="0.0000">
                  <c:v>1.2830128205127602E-3</c:v>
                </c:pt>
                <c:pt idx="10" formatCode="0.0000">
                  <c:v>9.8830128205127741E-3</c:v>
                </c:pt>
                <c:pt idx="11" formatCode="0.0000">
                  <c:v>0.12234967948717948</c:v>
                </c:pt>
                <c:pt idx="12" formatCode="0.0000">
                  <c:v>4.0849679487179429E-2</c:v>
                </c:pt>
                <c:pt idx="13" formatCode="0.0000">
                  <c:v>-6.7169871794872478E-3</c:v>
                </c:pt>
                <c:pt idx="14" formatCode="0.0000">
                  <c:v>1.118301282051278E-2</c:v>
                </c:pt>
                <c:pt idx="15" formatCode="0.0000">
                  <c:v>3.0496794871794912E-3</c:v>
                </c:pt>
                <c:pt idx="16" formatCode="0.0000">
                  <c:v>5.049679487179457E-3</c:v>
                </c:pt>
                <c:pt idx="17" formatCode="0.0000">
                  <c:v>-1.2483653846153873E-2</c:v>
                </c:pt>
                <c:pt idx="18" formatCode="0.0000">
                  <c:v>-2.6171634615384635E-2</c:v>
                </c:pt>
                <c:pt idx="19" formatCode="0.0000">
                  <c:v>-4.5921634615384684E-2</c:v>
                </c:pt>
                <c:pt idx="20" formatCode="0.0000">
                  <c:v>-8.7021634615384619E-2</c:v>
                </c:pt>
              </c:numCache>
            </c:numRef>
          </c:val>
          <c:smooth val="0"/>
        </c:ser>
        <c:ser>
          <c:idx val="1"/>
          <c:order val="1"/>
          <c:tx>
            <c:strRef>
              <c:f>CONC_C!$I$2</c:f>
              <c:strCache>
                <c:ptCount val="1"/>
                <c:pt idx="0">
                  <c:v>MODEL 16 YRS</c:v>
                </c:pt>
              </c:strCache>
            </c:strRef>
          </c:tx>
          <c:trendline>
            <c:spPr>
              <a:ln>
                <a:solidFill>
                  <a:schemeClr val="accent2"/>
                </a:solidFill>
                <a:prstDash val="sysDash"/>
              </a:ln>
            </c:spPr>
            <c:trendlineType val="linear"/>
            <c:dispRSqr val="0"/>
            <c:dispEq val="0"/>
          </c:trendline>
          <c:cat>
            <c:numRef>
              <c:f>CONC_C!$G$3:$G$23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CONC_C!$I$3:$I$23</c:f>
              <c:numCache>
                <c:formatCode>General</c:formatCode>
                <c:ptCount val="21"/>
                <c:pt idx="5" formatCode="0.000">
                  <c:v>-3.1349727813912438E-2</c:v>
                </c:pt>
                <c:pt idx="6" formatCode="0.000">
                  <c:v>-6.3646451758755718E-2</c:v>
                </c:pt>
                <c:pt idx="7" formatCode="0.000">
                  <c:v>4.3546559517991572E-2</c:v>
                </c:pt>
                <c:pt idx="8" formatCode="0.000">
                  <c:v>3.1907551657795914E-2</c:v>
                </c:pt>
                <c:pt idx="9" formatCode="0.000">
                  <c:v>5.8157417446875392E-3</c:v>
                </c:pt>
                <c:pt idx="10" formatCode="0.000">
                  <c:v>1.365081857117123E-2</c:v>
                </c:pt>
                <c:pt idx="11" formatCode="0.000">
                  <c:v>-2.7372197097254402E-3</c:v>
                </c:pt>
                <c:pt idx="12" formatCode="0.000">
                  <c:v>-2.7794521678590089E-2</c:v>
                </c:pt>
                <c:pt idx="13" formatCode="0.000">
                  <c:v>-2.6962437162411756E-2</c:v>
                </c:pt>
                <c:pt idx="14" formatCode="0.000">
                  <c:v>-8.5587664217794419E-3</c:v>
                </c:pt>
                <c:pt idx="15" formatCode="0.000">
                  <c:v>-2.6310365637351753E-2</c:v>
                </c:pt>
                <c:pt idx="16" formatCode="0.000">
                  <c:v>2.7281721425052925E-2</c:v>
                </c:pt>
                <c:pt idx="17" formatCode="0.000">
                  <c:v>2.5304509514855262E-2</c:v>
                </c:pt>
                <c:pt idx="18" formatCode="0.000">
                  <c:v>1.8305785908214599E-2</c:v>
                </c:pt>
                <c:pt idx="19" formatCode="0.000">
                  <c:v>-6.0222464191270761E-3</c:v>
                </c:pt>
                <c:pt idx="20" formatCode="0.000">
                  <c:v>2.7569048261885928E-2</c:v>
                </c:pt>
              </c:numCache>
            </c:numRef>
          </c:val>
          <c:smooth val="0"/>
        </c:ser>
        <c:ser>
          <c:idx val="2"/>
          <c:order val="2"/>
          <c:tx>
            <c:strRef>
              <c:f>CONC_C!$J$2</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CONC_C!$G$3:$G$23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CONC_C!$J$3:$J$23</c:f>
              <c:numCache>
                <c:formatCode>0.000</c:formatCode>
                <c:ptCount val="21"/>
                <c:pt idx="0">
                  <c:v>1.2999999999999998E-2</c:v>
                </c:pt>
                <c:pt idx="1">
                  <c:v>2.1999999999999999E-2</c:v>
                </c:pt>
                <c:pt idx="2">
                  <c:v>2.8000000000000001E-2</c:v>
                </c:pt>
                <c:pt idx="3">
                  <c:v>7.000000000000001E-3</c:v>
                </c:pt>
                <c:pt idx="4">
                  <c:v>1.0999999999999998E-2</c:v>
                </c:pt>
                <c:pt idx="5">
                  <c:v>-3.5999999999999997E-2</c:v>
                </c:pt>
                <c:pt idx="6">
                  <c:v>-6.900000000000002E-2</c:v>
                </c:pt>
                <c:pt idx="7">
                  <c:v>3.7999999999999999E-2</c:v>
                </c:pt>
                <c:pt idx="8">
                  <c:v>2.7000000000000003E-2</c:v>
                </c:pt>
                <c:pt idx="9">
                  <c:v>1.0000000000000002E-3</c:v>
                </c:pt>
                <c:pt idx="10">
                  <c:v>9.0000000000000028E-3</c:v>
                </c:pt>
                <c:pt idx="11">
                  <c:v>-8.0000000000000019E-3</c:v>
                </c:pt>
                <c:pt idx="12">
                  <c:v>-3.3000000000000002E-2</c:v>
                </c:pt>
                <c:pt idx="13">
                  <c:v>-3.2000000000000008E-2</c:v>
                </c:pt>
                <c:pt idx="14">
                  <c:v>-1.4E-2</c:v>
                </c:pt>
                <c:pt idx="15">
                  <c:v>-3.1000000000000003E-2</c:v>
                </c:pt>
                <c:pt idx="16">
                  <c:v>2.1999999999999999E-2</c:v>
                </c:pt>
                <c:pt idx="17">
                  <c:v>2.0000000000000004E-2</c:v>
                </c:pt>
                <c:pt idx="18">
                  <c:v>1.2999999999999998E-2</c:v>
                </c:pt>
                <c:pt idx="19">
                  <c:v>-1.0999999999999998E-2</c:v>
                </c:pt>
                <c:pt idx="20">
                  <c:v>2.3E-2</c:v>
                </c:pt>
              </c:numCache>
            </c:numRef>
          </c:val>
          <c:smooth val="0"/>
        </c:ser>
        <c:dLbls>
          <c:showLegendKey val="0"/>
          <c:showVal val="0"/>
          <c:showCatName val="0"/>
          <c:showSerName val="0"/>
          <c:showPercent val="0"/>
          <c:showBubbleSize val="0"/>
        </c:dLbls>
        <c:marker val="1"/>
        <c:smooth val="0"/>
        <c:axId val="93272704"/>
        <c:axId val="93278976"/>
      </c:lineChart>
      <c:lineChart>
        <c:grouping val="standard"/>
        <c:varyColors val="0"/>
        <c:ser>
          <c:idx val="3"/>
          <c:order val="3"/>
          <c:tx>
            <c:strRef>
              <c:f>CONC_C!$K$2</c:f>
              <c:strCache>
                <c:ptCount val="1"/>
                <c:pt idx="0">
                  <c:v>EMIS SO2 21 YRS</c:v>
                </c:pt>
              </c:strCache>
            </c:strRef>
          </c:tx>
          <c:trendline>
            <c:spPr>
              <a:ln>
                <a:solidFill>
                  <a:srgbClr val="7030A0"/>
                </a:solidFill>
              </a:ln>
            </c:spPr>
            <c:trendlineType val="linear"/>
            <c:dispRSqr val="0"/>
            <c:dispEq val="0"/>
          </c:trendline>
          <c:cat>
            <c:numRef>
              <c:f>CONC_C!$G$3:$G$23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CONC_C!$K$3:$K$23</c:f>
              <c:numCache>
                <c:formatCode>0.000</c:formatCode>
                <c:ptCount val="21"/>
                <c:pt idx="0">
                  <c:v>5.6700000000000007E-2</c:v>
                </c:pt>
                <c:pt idx="1">
                  <c:v>6.0200000000000004E-2</c:v>
                </c:pt>
                <c:pt idx="2">
                  <c:v>5.7500000000000009E-2</c:v>
                </c:pt>
                <c:pt idx="3">
                  <c:v>6.1800000000000001E-2</c:v>
                </c:pt>
                <c:pt idx="4">
                  <c:v>6.7100000000000021E-2</c:v>
                </c:pt>
                <c:pt idx="5">
                  <c:v>4.5699999999999998E-2</c:v>
                </c:pt>
                <c:pt idx="6">
                  <c:v>8.9000000000000051E-3</c:v>
                </c:pt>
                <c:pt idx="7">
                  <c:v>5.4700000000000006E-2</c:v>
                </c:pt>
                <c:pt idx="8">
                  <c:v>2.3199999999999995E-2</c:v>
                </c:pt>
                <c:pt idx="9">
                  <c:v>2.9000000000000001E-2</c:v>
                </c:pt>
                <c:pt idx="10">
                  <c:v>2.2100000000000002E-2</c:v>
                </c:pt>
                <c:pt idx="11">
                  <c:v>3.0100000000000002E-2</c:v>
                </c:pt>
                <c:pt idx="12">
                  <c:v>1.9000000000000004E-3</c:v>
                </c:pt>
                <c:pt idx="13">
                  <c:v>-2.5600000000000005E-2</c:v>
                </c:pt>
                <c:pt idx="14">
                  <c:v>-3.6799999999999999E-2</c:v>
                </c:pt>
                <c:pt idx="15">
                  <c:v>-5.4800000000000008E-2</c:v>
                </c:pt>
                <c:pt idx="16">
                  <c:v>-6.7000000000000004E-2</c:v>
                </c:pt>
                <c:pt idx="17">
                  <c:v>-8.3800000000000055E-2</c:v>
                </c:pt>
                <c:pt idx="18">
                  <c:v>-6.8900000000000003E-2</c:v>
                </c:pt>
                <c:pt idx="19">
                  <c:v>-9.5300000000000024E-2</c:v>
                </c:pt>
                <c:pt idx="20">
                  <c:v>-8.6900000000000005E-2</c:v>
                </c:pt>
              </c:numCache>
            </c:numRef>
          </c:val>
          <c:smooth val="0"/>
        </c:ser>
        <c:dLbls>
          <c:showLegendKey val="0"/>
          <c:showVal val="0"/>
          <c:showCatName val="0"/>
          <c:showSerName val="0"/>
          <c:showPercent val="0"/>
          <c:showBubbleSize val="0"/>
        </c:dLbls>
        <c:marker val="1"/>
        <c:smooth val="0"/>
        <c:axId val="93280896"/>
        <c:axId val="93282688"/>
      </c:lineChart>
      <c:catAx>
        <c:axId val="9327270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3278976"/>
        <c:crosses val="autoZero"/>
        <c:auto val="1"/>
        <c:lblAlgn val="ctr"/>
        <c:lblOffset val="100"/>
        <c:noMultiLvlLbl val="0"/>
      </c:catAx>
      <c:valAx>
        <c:axId val="93278976"/>
        <c:scaling>
          <c:orientation val="minMax"/>
          <c:min val="-0.15000000000000005"/>
        </c:scaling>
        <c:delete val="0"/>
        <c:axPos val="l"/>
        <c:majorGridlines/>
        <c:title>
          <c:tx>
            <c:rich>
              <a:bodyPr rot="-5400000" vert="horz"/>
              <a:lstStyle/>
              <a:p>
                <a:pPr>
                  <a:defRPr/>
                </a:pPr>
                <a:r>
                  <a:rPr lang="en-US" sz="1400" dirty="0" smtClean="0"/>
                  <a:t>SO4 Anomaly (µg/m3)</a:t>
                </a:r>
                <a:endParaRPr lang="en-US" sz="1400" dirty="0"/>
              </a:p>
            </c:rich>
          </c:tx>
          <c:layout>
            <c:manualLayout>
              <c:xMode val="edge"/>
              <c:yMode val="edge"/>
              <c:x val="3.1828703703703713E-2"/>
              <c:y val="0.10700625737000267"/>
            </c:manualLayout>
          </c:layout>
          <c:overlay val="0"/>
        </c:title>
        <c:numFmt formatCode="0.00" sourceLinked="0"/>
        <c:majorTickMark val="out"/>
        <c:minorTickMark val="none"/>
        <c:tickLblPos val="nextTo"/>
        <c:crossAx val="93272704"/>
        <c:crosses val="autoZero"/>
        <c:crossBetween val="midCat"/>
      </c:valAx>
      <c:catAx>
        <c:axId val="93280896"/>
        <c:scaling>
          <c:orientation val="minMax"/>
        </c:scaling>
        <c:delete val="1"/>
        <c:axPos val="b"/>
        <c:numFmt formatCode="General" sourceLinked="1"/>
        <c:majorTickMark val="out"/>
        <c:minorTickMark val="none"/>
        <c:tickLblPos val="nextTo"/>
        <c:crossAx val="93282688"/>
        <c:crosses val="autoZero"/>
        <c:auto val="1"/>
        <c:lblAlgn val="ctr"/>
        <c:lblOffset val="100"/>
        <c:noMultiLvlLbl val="0"/>
      </c:catAx>
      <c:valAx>
        <c:axId val="93282688"/>
        <c:scaling>
          <c:orientation val="minMax"/>
          <c:max val="0.15000000000000005"/>
        </c:scaling>
        <c:delete val="0"/>
        <c:axPos val="r"/>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SO2 Anomaly (mole/sec/m2)</a:t>
                </a:r>
                <a:endParaRPr lang="en-US" sz="1400" dirty="0" smtClean="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3280896"/>
        <c:crosses val="max"/>
        <c:crossBetween val="midCat"/>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CONC_C!$B$52</c:f>
              <c:strCache>
                <c:ptCount val="1"/>
                <c:pt idx="0">
                  <c:v>CASTNET</c:v>
                </c:pt>
              </c:strCache>
            </c:strRef>
          </c:tx>
          <c:trendline>
            <c:spPr>
              <a:ln>
                <a:solidFill>
                  <a:srgbClr val="0070C0"/>
                </a:solidFill>
              </a:ln>
            </c:spPr>
            <c:trendlineType val="linear"/>
            <c:dispRSqr val="0"/>
            <c:dispEq val="0"/>
          </c:trendline>
          <c:cat>
            <c:numRef>
              <c:f>CONC_C!$A$53:$A$73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CONC_C!$B$53:$B$73</c:f>
              <c:numCache>
                <c:formatCode>General</c:formatCode>
                <c:ptCount val="21"/>
                <c:pt idx="5" formatCode="0.0000">
                  <c:v>0.86382916666666665</c:v>
                </c:pt>
                <c:pt idx="6" formatCode="0.0000">
                  <c:v>0.50446249999999959</c:v>
                </c:pt>
                <c:pt idx="7" formatCode="0.0000">
                  <c:v>0.44346249999999982</c:v>
                </c:pt>
                <c:pt idx="8" formatCode="0.0000">
                  <c:v>0.4084624999999999</c:v>
                </c:pt>
                <c:pt idx="9" formatCode="0.0000">
                  <c:v>0.43382916666666677</c:v>
                </c:pt>
                <c:pt idx="10" formatCode="0.0000">
                  <c:v>0.47766249999999977</c:v>
                </c:pt>
                <c:pt idx="11" formatCode="0.0000">
                  <c:v>0.32956249999999992</c:v>
                </c:pt>
                <c:pt idx="12" formatCode="0.0000">
                  <c:v>0.15479131944444427</c:v>
                </c:pt>
                <c:pt idx="13" formatCode="0.0000">
                  <c:v>0.26599131944444426</c:v>
                </c:pt>
                <c:pt idx="14" formatCode="0.0000">
                  <c:v>-5.7533680555555917E-2</c:v>
                </c:pt>
                <c:pt idx="15" formatCode="0.0000">
                  <c:v>8.7716319444444205E-2</c:v>
                </c:pt>
                <c:pt idx="16" formatCode="0.0000">
                  <c:v>-0.39593368055555583</c:v>
                </c:pt>
                <c:pt idx="17" formatCode="0.0000">
                  <c:v>-0.4531836805555558</c:v>
                </c:pt>
                <c:pt idx="18" formatCode="0.0000">
                  <c:v>-0.58148368055555566</c:v>
                </c:pt>
                <c:pt idx="19" formatCode="0.0000">
                  <c:v>-0.92703368055555579</c:v>
                </c:pt>
                <c:pt idx="20" formatCode="0.0000">
                  <c:v>-0.68928368055555589</c:v>
                </c:pt>
              </c:numCache>
            </c:numRef>
          </c:val>
          <c:smooth val="0"/>
        </c:ser>
        <c:ser>
          <c:idx val="1"/>
          <c:order val="1"/>
          <c:tx>
            <c:strRef>
              <c:f>CONC_C!$C$52</c:f>
              <c:strCache>
                <c:ptCount val="1"/>
                <c:pt idx="0">
                  <c:v>MODEL 16 YRS</c:v>
                </c:pt>
              </c:strCache>
            </c:strRef>
          </c:tx>
          <c:trendline>
            <c:spPr>
              <a:ln>
                <a:solidFill>
                  <a:schemeClr val="accent2"/>
                </a:solidFill>
                <a:prstDash val="sysDash"/>
              </a:ln>
            </c:spPr>
            <c:trendlineType val="linear"/>
            <c:dispRSqr val="0"/>
            <c:dispEq val="0"/>
          </c:trendline>
          <c:cat>
            <c:numRef>
              <c:f>CONC_C!$A$53:$A$73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CONC_C!$C$53:$C$73</c:f>
              <c:numCache>
                <c:formatCode>General</c:formatCode>
                <c:ptCount val="21"/>
                <c:pt idx="5" formatCode="0.000">
                  <c:v>-3.4613561964669535E-3</c:v>
                </c:pt>
                <c:pt idx="6" formatCode="0.000">
                  <c:v>8.4854278073705366E-2</c:v>
                </c:pt>
                <c:pt idx="7" formatCode="0.000">
                  <c:v>0.18254002401267067</c:v>
                </c:pt>
                <c:pt idx="8" formatCode="0.000">
                  <c:v>2.8137249404135929E-2</c:v>
                </c:pt>
                <c:pt idx="9" formatCode="0.000">
                  <c:v>6.5527873759829575E-2</c:v>
                </c:pt>
                <c:pt idx="10" formatCode="0.000">
                  <c:v>0.2825476662238855</c:v>
                </c:pt>
                <c:pt idx="11" formatCode="0.000">
                  <c:v>0.2543077679321829</c:v>
                </c:pt>
                <c:pt idx="12" formatCode="0.000">
                  <c:v>0.14210997769104791</c:v>
                </c:pt>
                <c:pt idx="13" formatCode="0.000">
                  <c:v>0.14349349168387221</c:v>
                </c:pt>
                <c:pt idx="14" formatCode="0.000">
                  <c:v>-9.6954867612365159E-2</c:v>
                </c:pt>
                <c:pt idx="15" formatCode="0.000">
                  <c:v>-6.8703459932309668E-2</c:v>
                </c:pt>
                <c:pt idx="16" formatCode="0.000">
                  <c:v>-0.26200631194312385</c:v>
                </c:pt>
                <c:pt idx="17" formatCode="0.000">
                  <c:v>-0.23590184262828504</c:v>
                </c:pt>
                <c:pt idx="18" formatCode="0.000">
                  <c:v>-9.4802062401223103E-2</c:v>
                </c:pt>
                <c:pt idx="19" formatCode="0.000">
                  <c:v>-0.30953929670523911</c:v>
                </c:pt>
                <c:pt idx="20" formatCode="0.000">
                  <c:v>-0.11214913136231984</c:v>
                </c:pt>
              </c:numCache>
            </c:numRef>
          </c:val>
          <c:smooth val="0"/>
        </c:ser>
        <c:ser>
          <c:idx val="2"/>
          <c:order val="2"/>
          <c:tx>
            <c:strRef>
              <c:f>CONC_C!$D$52</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CONC_C!$A$53:$A$73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CONC_C!$D$53:$D$73</c:f>
              <c:numCache>
                <c:formatCode>0.000</c:formatCode>
                <c:ptCount val="21"/>
                <c:pt idx="0">
                  <c:v>-0.28600000000000003</c:v>
                </c:pt>
                <c:pt idx="1">
                  <c:v>-0.26100000000000001</c:v>
                </c:pt>
                <c:pt idx="2">
                  <c:v>-3.2000000000000008E-2</c:v>
                </c:pt>
                <c:pt idx="3">
                  <c:v>0.23800000000000002</c:v>
                </c:pt>
                <c:pt idx="4">
                  <c:v>1.2E-2</c:v>
                </c:pt>
                <c:pt idx="5">
                  <c:v>1.7000000000000001E-2</c:v>
                </c:pt>
                <c:pt idx="6">
                  <c:v>0.10500000000000001</c:v>
                </c:pt>
                <c:pt idx="7">
                  <c:v>0.20300000000000001</c:v>
                </c:pt>
                <c:pt idx="8">
                  <c:v>4.9000000000000009E-2</c:v>
                </c:pt>
                <c:pt idx="9">
                  <c:v>8.6000000000000021E-2</c:v>
                </c:pt>
                <c:pt idx="10">
                  <c:v>0.3030000000000001</c:v>
                </c:pt>
                <c:pt idx="11">
                  <c:v>0.27500000000000002</c:v>
                </c:pt>
                <c:pt idx="12">
                  <c:v>0.16300000000000001</c:v>
                </c:pt>
                <c:pt idx="13">
                  <c:v>0.16400000000000001</c:v>
                </c:pt>
                <c:pt idx="14">
                  <c:v>-7.5999999999999998E-2</c:v>
                </c:pt>
                <c:pt idx="15">
                  <c:v>-4.8000000000000001E-2</c:v>
                </c:pt>
                <c:pt idx="16">
                  <c:v>-0.24100000000000002</c:v>
                </c:pt>
                <c:pt idx="17">
                  <c:v>-0.21500000000000002</c:v>
                </c:pt>
                <c:pt idx="18">
                  <c:v>-7.3999999999999996E-2</c:v>
                </c:pt>
                <c:pt idx="19">
                  <c:v>-0.28900000000000003</c:v>
                </c:pt>
                <c:pt idx="20">
                  <c:v>-9.2000000000000026E-2</c:v>
                </c:pt>
              </c:numCache>
            </c:numRef>
          </c:val>
          <c:smooth val="0"/>
        </c:ser>
        <c:dLbls>
          <c:showLegendKey val="0"/>
          <c:showVal val="0"/>
          <c:showCatName val="0"/>
          <c:showSerName val="0"/>
          <c:showPercent val="0"/>
          <c:showBubbleSize val="0"/>
        </c:dLbls>
        <c:marker val="1"/>
        <c:smooth val="0"/>
        <c:axId val="93335936"/>
        <c:axId val="93337856"/>
      </c:lineChart>
      <c:lineChart>
        <c:grouping val="standard"/>
        <c:varyColors val="0"/>
        <c:ser>
          <c:idx val="3"/>
          <c:order val="3"/>
          <c:tx>
            <c:strRef>
              <c:f>CONC_C!$E$52</c:f>
              <c:strCache>
                <c:ptCount val="1"/>
                <c:pt idx="0">
                  <c:v>EMIS NO 21 YRS</c:v>
                </c:pt>
              </c:strCache>
            </c:strRef>
          </c:tx>
          <c:trendline>
            <c:spPr>
              <a:ln>
                <a:solidFill>
                  <a:srgbClr val="7030A0"/>
                </a:solidFill>
              </a:ln>
            </c:spPr>
            <c:trendlineType val="linear"/>
            <c:dispRSqr val="0"/>
            <c:dispEq val="0"/>
          </c:trendline>
          <c:cat>
            <c:numRef>
              <c:f>CONC_C!$A$53:$A$73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CONC_C!$E$53:$E$73</c:f>
              <c:numCache>
                <c:formatCode>0.000</c:formatCode>
                <c:ptCount val="21"/>
                <c:pt idx="0">
                  <c:v>0.21530000000000002</c:v>
                </c:pt>
                <c:pt idx="1">
                  <c:v>0.35330000000000006</c:v>
                </c:pt>
                <c:pt idx="2">
                  <c:v>0.29980000000000007</c:v>
                </c:pt>
                <c:pt idx="3">
                  <c:v>0.35220000000000001</c:v>
                </c:pt>
                <c:pt idx="4">
                  <c:v>0.2985000000000001</c:v>
                </c:pt>
                <c:pt idx="5">
                  <c:v>0.38950000000000007</c:v>
                </c:pt>
                <c:pt idx="6">
                  <c:v>0.2802</c:v>
                </c:pt>
                <c:pt idx="7">
                  <c:v>0.25729999999999997</c:v>
                </c:pt>
                <c:pt idx="8">
                  <c:v>0.24930000000000002</c:v>
                </c:pt>
                <c:pt idx="9">
                  <c:v>0.10879999999999999</c:v>
                </c:pt>
                <c:pt idx="10">
                  <c:v>0.1008</c:v>
                </c:pt>
                <c:pt idx="11">
                  <c:v>5.000000000000001E-3</c:v>
                </c:pt>
                <c:pt idx="12">
                  <c:v>-7.240000000000002E-2</c:v>
                </c:pt>
                <c:pt idx="13">
                  <c:v>-0.17</c:v>
                </c:pt>
                <c:pt idx="14">
                  <c:v>-0.24750000000000003</c:v>
                </c:pt>
                <c:pt idx="15">
                  <c:v>-0.23</c:v>
                </c:pt>
                <c:pt idx="16">
                  <c:v>-0.31020000000000003</c:v>
                </c:pt>
                <c:pt idx="17">
                  <c:v>-0.3726000000000001</c:v>
                </c:pt>
                <c:pt idx="18">
                  <c:v>-0.39550000000000007</c:v>
                </c:pt>
                <c:pt idx="19">
                  <c:v>-0.55589999999999995</c:v>
                </c:pt>
                <c:pt idx="20">
                  <c:v>-0.55589999999999995</c:v>
                </c:pt>
              </c:numCache>
            </c:numRef>
          </c:val>
          <c:smooth val="0"/>
        </c:ser>
        <c:dLbls>
          <c:showLegendKey val="0"/>
          <c:showVal val="0"/>
          <c:showCatName val="0"/>
          <c:showSerName val="0"/>
          <c:showPercent val="0"/>
          <c:showBubbleSize val="0"/>
        </c:dLbls>
        <c:marker val="1"/>
        <c:smooth val="0"/>
        <c:axId val="93344128"/>
        <c:axId val="93345664"/>
      </c:lineChart>
      <c:catAx>
        <c:axId val="93335936"/>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3337856"/>
        <c:crosses val="autoZero"/>
        <c:auto val="1"/>
        <c:lblAlgn val="ctr"/>
        <c:lblOffset val="100"/>
        <c:noMultiLvlLbl val="0"/>
      </c:catAx>
      <c:valAx>
        <c:axId val="93337856"/>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NO3 </a:t>
                </a:r>
                <a:r>
                  <a:rPr lang="en-US" sz="1400" dirty="0" smtClean="0"/>
                  <a:t>Anomaly </a:t>
                </a:r>
                <a:r>
                  <a:rPr lang="en-US" sz="1400" b="1" i="0" baseline="0" dirty="0" smtClean="0">
                    <a:effectLst/>
                  </a:rPr>
                  <a:t>(µg/m3)</a:t>
                </a:r>
                <a:endParaRPr lang="en-US" sz="1400" dirty="0" smtClean="0">
                  <a:effectLst/>
                </a:endParaRPr>
              </a:p>
            </c:rich>
          </c:tx>
          <c:layout/>
          <c:overlay val="0"/>
        </c:title>
        <c:numFmt formatCode="0.00" sourceLinked="0"/>
        <c:majorTickMark val="out"/>
        <c:minorTickMark val="none"/>
        <c:tickLblPos val="nextTo"/>
        <c:crossAx val="93335936"/>
        <c:crosses val="autoZero"/>
        <c:crossBetween val="midCat"/>
      </c:valAx>
      <c:catAx>
        <c:axId val="93344128"/>
        <c:scaling>
          <c:orientation val="minMax"/>
        </c:scaling>
        <c:delete val="1"/>
        <c:axPos val="b"/>
        <c:numFmt formatCode="General" sourceLinked="1"/>
        <c:majorTickMark val="out"/>
        <c:minorTickMark val="none"/>
        <c:tickLblPos val="nextTo"/>
        <c:crossAx val="93345664"/>
        <c:crosses val="autoZero"/>
        <c:auto val="1"/>
        <c:lblAlgn val="ctr"/>
        <c:lblOffset val="100"/>
        <c:noMultiLvlLbl val="0"/>
      </c:catAx>
      <c:valAx>
        <c:axId val="93345664"/>
        <c:scaling>
          <c:orientation val="minMax"/>
        </c:scaling>
        <c:delete val="0"/>
        <c:axPos val="r"/>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NO Anomaly (mole/sec/M2)</a:t>
                </a:r>
                <a:endParaRPr lang="en-US" sz="1400" dirty="0" smtClean="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3344128"/>
        <c:crosses val="max"/>
        <c:crossBetween val="midCat"/>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CONC_C!$H$52</c:f>
              <c:strCache>
                <c:ptCount val="1"/>
                <c:pt idx="0">
                  <c:v>CASTNET</c:v>
                </c:pt>
              </c:strCache>
            </c:strRef>
          </c:tx>
          <c:trendline>
            <c:spPr>
              <a:ln>
                <a:solidFill>
                  <a:srgbClr val="0070C0"/>
                </a:solidFill>
              </a:ln>
            </c:spPr>
            <c:trendlineType val="linear"/>
            <c:dispRSqr val="0"/>
            <c:dispEq val="0"/>
          </c:trendline>
          <c:cat>
            <c:numRef>
              <c:f>CONC_C!$G$53:$G$73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CONC_C!$H$53:$H$73</c:f>
              <c:numCache>
                <c:formatCode>General</c:formatCode>
                <c:ptCount val="21"/>
                <c:pt idx="5" formatCode="0.0000">
                  <c:v>-4.4906490384615326E-2</c:v>
                </c:pt>
                <c:pt idx="6" formatCode="0.0000">
                  <c:v>0.12889350961538473</c:v>
                </c:pt>
                <c:pt idx="7" formatCode="0.0000">
                  <c:v>-5.5564903846151998E-3</c:v>
                </c:pt>
                <c:pt idx="8" formatCode="0.0000">
                  <c:v>4.7352083333333503E-2</c:v>
                </c:pt>
                <c:pt idx="9" formatCode="0.0000">
                  <c:v>4.4518750000000204E-2</c:v>
                </c:pt>
                <c:pt idx="10" formatCode="0.0000">
                  <c:v>6.588541666666678E-2</c:v>
                </c:pt>
                <c:pt idx="11" formatCode="0.0000">
                  <c:v>0.1417520833333335</c:v>
                </c:pt>
                <c:pt idx="12" formatCode="0.0000">
                  <c:v>4.9685416666666739E-2</c:v>
                </c:pt>
                <c:pt idx="13" formatCode="0.0000">
                  <c:v>2.9318750000000133E-2</c:v>
                </c:pt>
                <c:pt idx="14" formatCode="0.0000">
                  <c:v>-3.4214583333333187E-2</c:v>
                </c:pt>
                <c:pt idx="15" formatCode="0.0000">
                  <c:v>-9.0581249999999849E-2</c:v>
                </c:pt>
                <c:pt idx="16" formatCode="0.0000">
                  <c:v>-7.4247916666666525E-2</c:v>
                </c:pt>
                <c:pt idx="17" formatCode="0.0000">
                  <c:v>-4.5781249999999857E-2</c:v>
                </c:pt>
                <c:pt idx="18" formatCode="0.0000">
                  <c:v>-7.6937259615384557E-2</c:v>
                </c:pt>
                <c:pt idx="19" formatCode="0.0000">
                  <c:v>-0.15573725961538457</c:v>
                </c:pt>
                <c:pt idx="20" formatCode="0.0000">
                  <c:v>-4.6287259615384595E-2</c:v>
                </c:pt>
              </c:numCache>
            </c:numRef>
          </c:val>
          <c:smooth val="0"/>
        </c:ser>
        <c:ser>
          <c:idx val="1"/>
          <c:order val="1"/>
          <c:tx>
            <c:strRef>
              <c:f>CONC_C!$I$52</c:f>
              <c:strCache>
                <c:ptCount val="1"/>
                <c:pt idx="0">
                  <c:v>MODEL 16 YRS</c:v>
                </c:pt>
              </c:strCache>
            </c:strRef>
          </c:tx>
          <c:trendline>
            <c:spPr>
              <a:ln>
                <a:solidFill>
                  <a:schemeClr val="accent2"/>
                </a:solidFill>
                <a:prstDash val="sysDash"/>
              </a:ln>
            </c:spPr>
            <c:trendlineType val="linear"/>
            <c:dispRSqr val="0"/>
            <c:dispEq val="0"/>
          </c:trendline>
          <c:cat>
            <c:numRef>
              <c:f>CONC_C!$G$53:$G$73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CONC_C!$I$53:$I$73</c:f>
              <c:numCache>
                <c:formatCode>General</c:formatCode>
                <c:ptCount val="21"/>
                <c:pt idx="5" formatCode="0.000">
                  <c:v>-3.0341720753144997E-2</c:v>
                </c:pt>
                <c:pt idx="6" formatCode="0.000">
                  <c:v>6.4185368556015018E-2</c:v>
                </c:pt>
                <c:pt idx="7" formatCode="0.000">
                  <c:v>-1.4320698290194431E-2</c:v>
                </c:pt>
                <c:pt idx="8" formatCode="0.000">
                  <c:v>5.8543484811766529E-2</c:v>
                </c:pt>
                <c:pt idx="9" formatCode="0.000">
                  <c:v>3.059806619190791E-2</c:v>
                </c:pt>
                <c:pt idx="10" formatCode="0.000">
                  <c:v>5.686690301116599E-3</c:v>
                </c:pt>
                <c:pt idx="11" formatCode="0.000">
                  <c:v>3.7016351710097242E-3</c:v>
                </c:pt>
                <c:pt idx="12" formatCode="0.000">
                  <c:v>1.675997880351722E-2</c:v>
                </c:pt>
                <c:pt idx="13" formatCode="0.000">
                  <c:v>1.3900781966036395E-3</c:v>
                </c:pt>
                <c:pt idx="14" formatCode="0.000">
                  <c:v>-3.9477880615871702E-4</c:v>
                </c:pt>
                <c:pt idx="15" formatCode="0.000">
                  <c:v>-9.5653938450555136E-3</c:v>
                </c:pt>
                <c:pt idx="16" formatCode="0.000">
                  <c:v>-1.6974905565740561E-2</c:v>
                </c:pt>
                <c:pt idx="17" formatCode="0.000">
                  <c:v>-4.5145861028259203E-2</c:v>
                </c:pt>
                <c:pt idx="18" formatCode="0.000">
                  <c:v>-5.7705143417801551E-2</c:v>
                </c:pt>
                <c:pt idx="19" formatCode="0.000">
                  <c:v>-2.3484936472199919E-2</c:v>
                </c:pt>
                <c:pt idx="20" formatCode="0.000">
                  <c:v>1.7068136146618534E-2</c:v>
                </c:pt>
              </c:numCache>
            </c:numRef>
          </c:val>
          <c:smooth val="0"/>
        </c:ser>
        <c:ser>
          <c:idx val="2"/>
          <c:order val="2"/>
          <c:tx>
            <c:strRef>
              <c:f>CONC_C!$J$52</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CONC_C!$G$53:$G$73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CONC_C!$J$53:$J$73</c:f>
              <c:numCache>
                <c:formatCode>0.000</c:formatCode>
                <c:ptCount val="21"/>
                <c:pt idx="0">
                  <c:v>-9.3000000000000041E-2</c:v>
                </c:pt>
                <c:pt idx="1">
                  <c:v>-6.2000000000000006E-2</c:v>
                </c:pt>
                <c:pt idx="2">
                  <c:v>3.0000000000000005E-3</c:v>
                </c:pt>
                <c:pt idx="3">
                  <c:v>0</c:v>
                </c:pt>
                <c:pt idx="4">
                  <c:v>-2.7000000000000003E-2</c:v>
                </c:pt>
                <c:pt idx="5">
                  <c:v>-1.9000000000000003E-2</c:v>
                </c:pt>
                <c:pt idx="6">
                  <c:v>7.5000000000000011E-2</c:v>
                </c:pt>
                <c:pt idx="7">
                  <c:v>-3.0000000000000005E-3</c:v>
                </c:pt>
                <c:pt idx="8">
                  <c:v>7.0000000000000021E-2</c:v>
                </c:pt>
                <c:pt idx="9">
                  <c:v>4.200000000000001E-2</c:v>
                </c:pt>
                <c:pt idx="10">
                  <c:v>1.7000000000000001E-2</c:v>
                </c:pt>
                <c:pt idx="11">
                  <c:v>1.4999999999999998E-2</c:v>
                </c:pt>
                <c:pt idx="12">
                  <c:v>2.8000000000000001E-2</c:v>
                </c:pt>
                <c:pt idx="13">
                  <c:v>1.2999999999999998E-2</c:v>
                </c:pt>
                <c:pt idx="14">
                  <c:v>1.0999999999999998E-2</c:v>
                </c:pt>
                <c:pt idx="15">
                  <c:v>2.0000000000000005E-3</c:v>
                </c:pt>
                <c:pt idx="16">
                  <c:v>-6.000000000000001E-3</c:v>
                </c:pt>
                <c:pt idx="17">
                  <c:v>-3.4000000000000002E-2</c:v>
                </c:pt>
                <c:pt idx="18">
                  <c:v>-4.7000000000000007E-2</c:v>
                </c:pt>
                <c:pt idx="19">
                  <c:v>-1.2E-2</c:v>
                </c:pt>
                <c:pt idx="20">
                  <c:v>2.8000000000000001E-2</c:v>
                </c:pt>
              </c:numCache>
            </c:numRef>
          </c:val>
          <c:smooth val="0"/>
        </c:ser>
        <c:dLbls>
          <c:showLegendKey val="0"/>
          <c:showVal val="0"/>
          <c:showCatName val="0"/>
          <c:showSerName val="0"/>
          <c:showPercent val="0"/>
          <c:showBubbleSize val="0"/>
        </c:dLbls>
        <c:marker val="1"/>
        <c:smooth val="0"/>
        <c:axId val="93853568"/>
        <c:axId val="93880320"/>
      </c:lineChart>
      <c:lineChart>
        <c:grouping val="standard"/>
        <c:varyColors val="0"/>
        <c:ser>
          <c:idx val="3"/>
          <c:order val="3"/>
          <c:tx>
            <c:strRef>
              <c:f>CONC_C!$K$52</c:f>
              <c:strCache>
                <c:ptCount val="1"/>
                <c:pt idx="0">
                  <c:v>EMIS NO 21 YRS</c:v>
                </c:pt>
              </c:strCache>
            </c:strRef>
          </c:tx>
          <c:trendline>
            <c:spPr>
              <a:ln>
                <a:solidFill>
                  <a:srgbClr val="7030A0"/>
                </a:solidFill>
              </a:ln>
            </c:spPr>
            <c:trendlineType val="linear"/>
            <c:dispRSqr val="0"/>
            <c:dispEq val="0"/>
          </c:trendline>
          <c:cat>
            <c:numRef>
              <c:f>CONC_C!$G$53:$G$73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CONC_C!$K$53:$K$73</c:f>
              <c:numCache>
                <c:formatCode>0.000</c:formatCode>
                <c:ptCount val="21"/>
                <c:pt idx="0">
                  <c:v>0.38100000000000006</c:v>
                </c:pt>
                <c:pt idx="1">
                  <c:v>0.38390000000000007</c:v>
                </c:pt>
                <c:pt idx="2">
                  <c:v>0.2854000000000001</c:v>
                </c:pt>
                <c:pt idx="3">
                  <c:v>0.27960000000000002</c:v>
                </c:pt>
                <c:pt idx="4">
                  <c:v>0.18520000000000003</c:v>
                </c:pt>
                <c:pt idx="5">
                  <c:v>0.14360000000000001</c:v>
                </c:pt>
                <c:pt idx="6">
                  <c:v>0.15840000000000004</c:v>
                </c:pt>
                <c:pt idx="7">
                  <c:v>0.192</c:v>
                </c:pt>
                <c:pt idx="8">
                  <c:v>0.12690000000000001</c:v>
                </c:pt>
                <c:pt idx="9">
                  <c:v>0.1633</c:v>
                </c:pt>
                <c:pt idx="10">
                  <c:v>0.11810000000000001</c:v>
                </c:pt>
                <c:pt idx="11">
                  <c:v>0.28450000000000003</c:v>
                </c:pt>
                <c:pt idx="12">
                  <c:v>-3.7700000000000004E-2</c:v>
                </c:pt>
                <c:pt idx="13">
                  <c:v>-0.14140000000000003</c:v>
                </c:pt>
                <c:pt idx="14">
                  <c:v>-0.19209999999999999</c:v>
                </c:pt>
                <c:pt idx="15">
                  <c:v>-0.2636</c:v>
                </c:pt>
                <c:pt idx="16">
                  <c:v>-0.3207000000000001</c:v>
                </c:pt>
                <c:pt idx="17">
                  <c:v>-0.38280000000000003</c:v>
                </c:pt>
                <c:pt idx="18">
                  <c:v>-0.40970000000000001</c:v>
                </c:pt>
                <c:pt idx="19">
                  <c:v>-0.52610000000000001</c:v>
                </c:pt>
                <c:pt idx="20">
                  <c:v>-0.42760000000000004</c:v>
                </c:pt>
              </c:numCache>
            </c:numRef>
          </c:val>
          <c:smooth val="0"/>
        </c:ser>
        <c:dLbls>
          <c:showLegendKey val="0"/>
          <c:showVal val="0"/>
          <c:showCatName val="0"/>
          <c:showSerName val="0"/>
          <c:showPercent val="0"/>
          <c:showBubbleSize val="0"/>
        </c:dLbls>
        <c:marker val="1"/>
        <c:smooth val="0"/>
        <c:axId val="93882240"/>
        <c:axId val="93883776"/>
      </c:lineChart>
      <c:catAx>
        <c:axId val="9385356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3880320"/>
        <c:crosses val="autoZero"/>
        <c:auto val="1"/>
        <c:lblAlgn val="ctr"/>
        <c:lblOffset val="100"/>
        <c:noMultiLvlLbl val="0"/>
      </c:catAx>
      <c:valAx>
        <c:axId val="9388032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NO3 </a:t>
                </a:r>
                <a:r>
                  <a:rPr lang="en-US" sz="1400" dirty="0" smtClean="0"/>
                  <a:t>Anomaly </a:t>
                </a:r>
                <a:r>
                  <a:rPr lang="en-US" sz="1400" b="1" i="0" baseline="0" dirty="0" smtClean="0">
                    <a:effectLst/>
                  </a:rPr>
                  <a:t>(µg/m3)</a:t>
                </a:r>
                <a:endParaRPr lang="en-US" sz="1400" dirty="0"/>
              </a:p>
            </c:rich>
          </c:tx>
          <c:layout/>
          <c:overlay val="0"/>
        </c:title>
        <c:numFmt formatCode="0.00" sourceLinked="0"/>
        <c:majorTickMark val="out"/>
        <c:minorTickMark val="none"/>
        <c:tickLblPos val="nextTo"/>
        <c:crossAx val="93853568"/>
        <c:crosses val="autoZero"/>
        <c:crossBetween val="midCat"/>
      </c:valAx>
      <c:catAx>
        <c:axId val="93882240"/>
        <c:scaling>
          <c:orientation val="minMax"/>
        </c:scaling>
        <c:delete val="1"/>
        <c:axPos val="b"/>
        <c:numFmt formatCode="General" sourceLinked="1"/>
        <c:majorTickMark val="out"/>
        <c:minorTickMark val="none"/>
        <c:tickLblPos val="nextTo"/>
        <c:crossAx val="93883776"/>
        <c:crosses val="autoZero"/>
        <c:auto val="1"/>
        <c:lblAlgn val="ctr"/>
        <c:lblOffset val="100"/>
        <c:noMultiLvlLbl val="0"/>
      </c:catAx>
      <c:valAx>
        <c:axId val="93883776"/>
        <c:scaling>
          <c:orientation val="minMax"/>
        </c:scaling>
        <c:delete val="0"/>
        <c:axPos val="r"/>
        <c:title>
          <c:tx>
            <c:rich>
              <a:bodyPr/>
              <a:lstStyle/>
              <a:p>
                <a:pPr>
                  <a:defRPr/>
                </a:pPr>
                <a:r>
                  <a:rPr lang="en-US" sz="1400" dirty="0" smtClean="0"/>
                  <a:t>NO</a:t>
                </a:r>
                <a:r>
                  <a:rPr lang="en-US" sz="1400" baseline="0" dirty="0" smtClean="0"/>
                  <a:t> Anomaly (mole/sec/M2)</a:t>
                </a:r>
                <a:endParaRPr lang="en-US" sz="1400" dirty="0"/>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3882240"/>
        <c:crosses val="max"/>
        <c:crossBetween val="midCat"/>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CONC_I!$B$27</c:f>
              <c:strCache>
                <c:ptCount val="1"/>
                <c:pt idx="0">
                  <c:v>IMPROVE</c:v>
                </c:pt>
              </c:strCache>
            </c:strRef>
          </c:tx>
          <c:trendline>
            <c:spPr>
              <a:ln>
                <a:solidFill>
                  <a:srgbClr val="0070C0"/>
                </a:solidFill>
              </a:ln>
            </c:spPr>
            <c:trendlineType val="linear"/>
            <c:dispRSqr val="0"/>
            <c:dispEq val="0"/>
          </c:trendline>
          <c:cat>
            <c:numRef>
              <c:f>CONC_I!$A$28:$A$48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CONC_I!$B$28:$B$48</c:f>
              <c:numCache>
                <c:formatCode>General</c:formatCode>
                <c:ptCount val="21"/>
                <c:pt idx="5" formatCode="0.0000">
                  <c:v>0.36511747727272736</c:v>
                </c:pt>
                <c:pt idx="6" formatCode="0.0000">
                  <c:v>0.71145165909090879</c:v>
                </c:pt>
                <c:pt idx="7" formatCode="0.0000">
                  <c:v>0.68325602272727204</c:v>
                </c:pt>
                <c:pt idx="8" formatCode="0.0000">
                  <c:v>0.6589243863636367</c:v>
                </c:pt>
                <c:pt idx="9" formatCode="0.0000">
                  <c:v>0.31401384090909096</c:v>
                </c:pt>
                <c:pt idx="10" formatCode="0.0000">
                  <c:v>0.41670511363636326</c:v>
                </c:pt>
                <c:pt idx="11" formatCode="0.0000">
                  <c:v>7.9962609090908923E-2</c:v>
                </c:pt>
                <c:pt idx="12" formatCode="0.0000">
                  <c:v>0.12558864368686865</c:v>
                </c:pt>
                <c:pt idx="13" formatCode="0.0000">
                  <c:v>2.6705007323232225E-2</c:v>
                </c:pt>
                <c:pt idx="14" formatCode="0.0000">
                  <c:v>-0.20324608358585866</c:v>
                </c:pt>
                <c:pt idx="15" formatCode="0.0000">
                  <c:v>1.1252186436868692</c:v>
                </c:pt>
                <c:pt idx="16" formatCode="0.0000">
                  <c:v>-4.2531356313131215E-2</c:v>
                </c:pt>
                <c:pt idx="17" formatCode="0.0000">
                  <c:v>-9.2727719949495024E-2</c:v>
                </c:pt>
                <c:pt idx="18" formatCode="0.0000">
                  <c:v>-0.53244462904040402</c:v>
                </c:pt>
                <c:pt idx="19" formatCode="0.0000">
                  <c:v>-0.98173462904040409</c:v>
                </c:pt>
                <c:pt idx="20" formatCode="0.0000">
                  <c:v>-1.0595340835858584</c:v>
                </c:pt>
              </c:numCache>
            </c:numRef>
          </c:val>
          <c:smooth val="0"/>
        </c:ser>
        <c:ser>
          <c:idx val="1"/>
          <c:order val="1"/>
          <c:tx>
            <c:strRef>
              <c:f>CONC_I!$C$27</c:f>
              <c:strCache>
                <c:ptCount val="1"/>
                <c:pt idx="0">
                  <c:v>MODEL 16 YRS</c:v>
                </c:pt>
              </c:strCache>
            </c:strRef>
          </c:tx>
          <c:trendline>
            <c:spPr>
              <a:ln>
                <a:solidFill>
                  <a:schemeClr val="accent2"/>
                </a:solidFill>
                <a:prstDash val="sysDash"/>
              </a:ln>
            </c:spPr>
            <c:trendlineType val="linear"/>
            <c:dispRSqr val="0"/>
            <c:dispEq val="0"/>
          </c:trendline>
          <c:cat>
            <c:numRef>
              <c:f>CONC_I!$A$28:$A$48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CONC_I!$C$28:$C$48</c:f>
              <c:numCache>
                <c:formatCode>General</c:formatCode>
                <c:ptCount val="21"/>
                <c:pt idx="5" formatCode="0.000">
                  <c:v>0.48341250301746141</c:v>
                </c:pt>
                <c:pt idx="6" formatCode="0.000">
                  <c:v>0.66411047787874133</c:v>
                </c:pt>
                <c:pt idx="7" formatCode="0.000">
                  <c:v>0.76762085504567634</c:v>
                </c:pt>
                <c:pt idx="8" formatCode="0.000">
                  <c:v>1.2690517620111064</c:v>
                </c:pt>
                <c:pt idx="9" formatCode="0.000">
                  <c:v>0.74915550872522096</c:v>
                </c:pt>
                <c:pt idx="10" formatCode="0.000">
                  <c:v>0.42247533920467628</c:v>
                </c:pt>
                <c:pt idx="11" formatCode="0.000">
                  <c:v>0.4479556374975987</c:v>
                </c:pt>
                <c:pt idx="12" formatCode="0.000">
                  <c:v>-9.1730112645486375E-2</c:v>
                </c:pt>
                <c:pt idx="13" formatCode="0.000">
                  <c:v>9.9747458267973627E-2</c:v>
                </c:pt>
                <c:pt idx="14" formatCode="0.000">
                  <c:v>-0.2463581372738062</c:v>
                </c:pt>
                <c:pt idx="15" formatCode="0.000">
                  <c:v>8.7729703331385953E-2</c:v>
                </c:pt>
                <c:pt idx="16" formatCode="0.000">
                  <c:v>-0.57245106130902634</c:v>
                </c:pt>
                <c:pt idx="17" formatCode="0.000">
                  <c:v>-0.60165526675993652</c:v>
                </c:pt>
                <c:pt idx="18" formatCode="0.000">
                  <c:v>-0.86634628367635402</c:v>
                </c:pt>
                <c:pt idx="19" formatCode="0.000">
                  <c:v>-1.2606579552507966</c:v>
                </c:pt>
                <c:pt idx="20" formatCode="0.000">
                  <c:v>-1.3520604280644413</c:v>
                </c:pt>
              </c:numCache>
            </c:numRef>
          </c:val>
          <c:smooth val="0"/>
        </c:ser>
        <c:ser>
          <c:idx val="2"/>
          <c:order val="2"/>
          <c:tx>
            <c:strRef>
              <c:f>CONC_I!$D$27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CONC_I!$A$28:$A$48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CONC_I!$D$28:$D$48</c:f>
              <c:numCache>
                <c:formatCode>0.000</c:formatCode>
                <c:ptCount val="21"/>
                <c:pt idx="0">
                  <c:v>0.74600000000000011</c:v>
                </c:pt>
                <c:pt idx="1">
                  <c:v>0.80100000000000005</c:v>
                </c:pt>
                <c:pt idx="2">
                  <c:v>0.4270000000000001</c:v>
                </c:pt>
                <c:pt idx="3">
                  <c:v>0.31100000000000005</c:v>
                </c:pt>
                <c:pt idx="4">
                  <c:v>0.38100000000000006</c:v>
                </c:pt>
                <c:pt idx="5">
                  <c:v>0.31700000000000006</c:v>
                </c:pt>
                <c:pt idx="6">
                  <c:v>0.49800000000000005</c:v>
                </c:pt>
                <c:pt idx="7">
                  <c:v>0.60100000000000009</c:v>
                </c:pt>
                <c:pt idx="8">
                  <c:v>1.1020000000000001</c:v>
                </c:pt>
                <c:pt idx="9">
                  <c:v>0.58299999999999996</c:v>
                </c:pt>
                <c:pt idx="10">
                  <c:v>0.25600000000000001</c:v>
                </c:pt>
                <c:pt idx="11">
                  <c:v>0.28100000000000008</c:v>
                </c:pt>
                <c:pt idx="12">
                  <c:v>-0.25800000000000001</c:v>
                </c:pt>
                <c:pt idx="13">
                  <c:v>-6.7000000000000004E-2</c:v>
                </c:pt>
                <c:pt idx="14">
                  <c:v>-0.41300000000000003</c:v>
                </c:pt>
                <c:pt idx="15">
                  <c:v>-7.9000000000000015E-2</c:v>
                </c:pt>
                <c:pt idx="16">
                  <c:v>-0.7390000000000001</c:v>
                </c:pt>
                <c:pt idx="17">
                  <c:v>-0.76800000000000013</c:v>
                </c:pt>
                <c:pt idx="18">
                  <c:v>-1.0329999999999997</c:v>
                </c:pt>
                <c:pt idx="19">
                  <c:v>-1.4269999999999998</c:v>
                </c:pt>
                <c:pt idx="20">
                  <c:v>-1.5189999999999997</c:v>
                </c:pt>
              </c:numCache>
            </c:numRef>
          </c:val>
          <c:smooth val="0"/>
        </c:ser>
        <c:dLbls>
          <c:showLegendKey val="0"/>
          <c:showVal val="0"/>
          <c:showCatName val="0"/>
          <c:showSerName val="0"/>
          <c:showPercent val="0"/>
          <c:showBubbleSize val="0"/>
        </c:dLbls>
        <c:marker val="1"/>
        <c:smooth val="0"/>
        <c:axId val="96993664"/>
        <c:axId val="96995584"/>
      </c:lineChart>
      <c:lineChart>
        <c:grouping val="standard"/>
        <c:varyColors val="0"/>
        <c:ser>
          <c:idx val="3"/>
          <c:order val="3"/>
          <c:tx>
            <c:strRef>
              <c:f>CONC_I!$E$27</c:f>
              <c:strCache>
                <c:ptCount val="1"/>
                <c:pt idx="0">
                  <c:v>EMIS SO2 21 YRS</c:v>
                </c:pt>
              </c:strCache>
            </c:strRef>
          </c:tx>
          <c:trendline>
            <c:spPr>
              <a:ln>
                <a:solidFill>
                  <a:srgbClr val="7030A0"/>
                </a:solidFill>
              </a:ln>
            </c:spPr>
            <c:trendlineType val="linear"/>
            <c:dispRSqr val="0"/>
            <c:dispEq val="0"/>
          </c:trendline>
          <c:cat>
            <c:numRef>
              <c:f>CONC_I!$A$28:$A$48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CONC_I!$E$28:$E$48</c:f>
              <c:numCache>
                <c:formatCode>0.000</c:formatCode>
                <c:ptCount val="21"/>
                <c:pt idx="0">
                  <c:v>0.61580000000000013</c:v>
                </c:pt>
                <c:pt idx="1">
                  <c:v>0.63270000000000015</c:v>
                </c:pt>
                <c:pt idx="2">
                  <c:v>0.41360000000000002</c:v>
                </c:pt>
                <c:pt idx="3">
                  <c:v>0.57150000000000001</c:v>
                </c:pt>
                <c:pt idx="4">
                  <c:v>0.55810000000000004</c:v>
                </c:pt>
                <c:pt idx="5">
                  <c:v>0.22</c:v>
                </c:pt>
                <c:pt idx="6">
                  <c:v>0.15930000000000002</c:v>
                </c:pt>
                <c:pt idx="7">
                  <c:v>0.16969999999999999</c:v>
                </c:pt>
                <c:pt idx="8">
                  <c:v>0.32610000000000006</c:v>
                </c:pt>
                <c:pt idx="9">
                  <c:v>0.32020000000000004</c:v>
                </c:pt>
                <c:pt idx="10">
                  <c:v>0.1139</c:v>
                </c:pt>
                <c:pt idx="11">
                  <c:v>9.2600000000000002E-2</c:v>
                </c:pt>
                <c:pt idx="12">
                  <c:v>-1.1599999999999997E-2</c:v>
                </c:pt>
                <c:pt idx="13">
                  <c:v>5.8000000000000005E-3</c:v>
                </c:pt>
                <c:pt idx="14">
                  <c:v>-6.1499999999999999E-2</c:v>
                </c:pt>
                <c:pt idx="15">
                  <c:v>-2.3800000000000002E-2</c:v>
                </c:pt>
                <c:pt idx="16">
                  <c:v>-0.33320000000000005</c:v>
                </c:pt>
                <c:pt idx="17">
                  <c:v>-0.51900000000000002</c:v>
                </c:pt>
                <c:pt idx="18">
                  <c:v>-0.78200000000000003</c:v>
                </c:pt>
                <c:pt idx="19">
                  <c:v>-1.1049</c:v>
                </c:pt>
                <c:pt idx="20">
                  <c:v>-1.3633</c:v>
                </c:pt>
              </c:numCache>
            </c:numRef>
          </c:val>
          <c:smooth val="0"/>
        </c:ser>
        <c:dLbls>
          <c:showLegendKey val="0"/>
          <c:showVal val="0"/>
          <c:showCatName val="0"/>
          <c:showSerName val="0"/>
          <c:showPercent val="0"/>
          <c:showBubbleSize val="0"/>
        </c:dLbls>
        <c:marker val="1"/>
        <c:smooth val="0"/>
        <c:axId val="97005952"/>
        <c:axId val="97007488"/>
      </c:lineChart>
      <c:catAx>
        <c:axId val="9699366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6995584"/>
        <c:crosses val="autoZero"/>
        <c:auto val="1"/>
        <c:lblAlgn val="ctr"/>
        <c:lblOffset val="100"/>
        <c:noMultiLvlLbl val="0"/>
      </c:catAx>
      <c:valAx>
        <c:axId val="96995584"/>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SO4 </a:t>
                </a:r>
                <a:r>
                  <a:rPr lang="en-US" sz="1400" dirty="0" smtClean="0"/>
                  <a:t>Anomaly </a:t>
                </a:r>
                <a:r>
                  <a:rPr lang="en-US" sz="1400" b="1" i="0" baseline="0" dirty="0" smtClean="0">
                    <a:effectLst/>
                  </a:rPr>
                  <a:t>(µg/m3)</a:t>
                </a:r>
                <a:endParaRPr lang="en-US" sz="1400" dirty="0" smtClean="0">
                  <a:effectLst/>
                </a:endParaRPr>
              </a:p>
            </c:rich>
          </c:tx>
          <c:layout/>
          <c:overlay val="0"/>
        </c:title>
        <c:numFmt formatCode="0.00" sourceLinked="0"/>
        <c:majorTickMark val="out"/>
        <c:minorTickMark val="none"/>
        <c:tickLblPos val="nextTo"/>
        <c:crossAx val="96993664"/>
        <c:crosses val="autoZero"/>
        <c:crossBetween val="midCat"/>
      </c:valAx>
      <c:catAx>
        <c:axId val="97005952"/>
        <c:scaling>
          <c:orientation val="minMax"/>
        </c:scaling>
        <c:delete val="1"/>
        <c:axPos val="b"/>
        <c:numFmt formatCode="General" sourceLinked="1"/>
        <c:majorTickMark val="out"/>
        <c:minorTickMark val="none"/>
        <c:tickLblPos val="nextTo"/>
        <c:crossAx val="97007488"/>
        <c:crosses val="autoZero"/>
        <c:auto val="1"/>
        <c:lblAlgn val="ctr"/>
        <c:lblOffset val="100"/>
        <c:noMultiLvlLbl val="0"/>
      </c:catAx>
      <c:valAx>
        <c:axId val="97007488"/>
        <c:scaling>
          <c:orientation val="minMax"/>
        </c:scaling>
        <c:delete val="0"/>
        <c:axPos val="r"/>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SO2 Anomaly (mole/sec/m2)</a:t>
                </a:r>
                <a:endParaRPr lang="en-US" sz="1400" dirty="0" smtClean="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7005952"/>
        <c:crosses val="max"/>
        <c:crossBetween val="midCat"/>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CONC_I!$H$27</c:f>
              <c:strCache>
                <c:ptCount val="1"/>
                <c:pt idx="0">
                  <c:v>IMPROVE</c:v>
                </c:pt>
              </c:strCache>
            </c:strRef>
          </c:tx>
          <c:trendline>
            <c:spPr>
              <a:ln>
                <a:solidFill>
                  <a:srgbClr val="0070C0"/>
                </a:solidFill>
              </a:ln>
            </c:spPr>
            <c:trendlineType val="linear"/>
            <c:dispRSqr val="0"/>
            <c:dispEq val="0"/>
          </c:trendline>
          <c:cat>
            <c:numRef>
              <c:f>CONC_I!$G$28:$G$48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CONC_I!$H$28:$H$48</c:f>
              <c:numCache>
                <c:formatCode>General</c:formatCode>
                <c:ptCount val="21"/>
                <c:pt idx="5" formatCode="0.0000">
                  <c:v>-2.3750767207792126E-2</c:v>
                </c:pt>
                <c:pt idx="6" formatCode="0.0000">
                  <c:v>-1.5647639935064853E-2</c:v>
                </c:pt>
                <c:pt idx="7" formatCode="0.0000">
                  <c:v>-3.4894944805193844E-3</c:v>
                </c:pt>
                <c:pt idx="8" formatCode="0.0000">
                  <c:v>4.258610551948061E-2</c:v>
                </c:pt>
                <c:pt idx="9" formatCode="0.0000">
                  <c:v>-0.18138033571428569</c:v>
                </c:pt>
                <c:pt idx="10" formatCode="0.0000">
                  <c:v>-4.8988811688310818E-3</c:v>
                </c:pt>
                <c:pt idx="11" formatCode="0.0000">
                  <c:v>2.6070040043290058E-2</c:v>
                </c:pt>
                <c:pt idx="12" formatCode="0.0000">
                  <c:v>-1.1674881168831162E-2</c:v>
                </c:pt>
                <c:pt idx="13" formatCode="0.0000">
                  <c:v>-3.010397207792205E-2</c:v>
                </c:pt>
                <c:pt idx="14" formatCode="0.0000">
                  <c:v>2.3423446103896132E-2</c:v>
                </c:pt>
                <c:pt idx="15" formatCode="0.0000">
                  <c:v>0.1341719794372295</c:v>
                </c:pt>
                <c:pt idx="16" formatCode="0.0000">
                  <c:v>4.135059761904767E-2</c:v>
                </c:pt>
                <c:pt idx="17" formatCode="0.0000">
                  <c:v>-7.2835599567098912E-3</c:v>
                </c:pt>
                <c:pt idx="18" formatCode="0.0000">
                  <c:v>3.3865006493507912E-3</c:v>
                </c:pt>
                <c:pt idx="19" formatCode="0.0000">
                  <c:v>-5.1837295454545424E-3</c:v>
                </c:pt>
                <c:pt idx="20" formatCode="0.0000">
                  <c:v>1.5894124999999981E-2</c:v>
                </c:pt>
              </c:numCache>
            </c:numRef>
          </c:val>
          <c:smooth val="0"/>
        </c:ser>
        <c:ser>
          <c:idx val="1"/>
          <c:order val="1"/>
          <c:tx>
            <c:strRef>
              <c:f>CONC_I!$I$27</c:f>
              <c:strCache>
                <c:ptCount val="1"/>
                <c:pt idx="0">
                  <c:v>MODEL 16 YRS</c:v>
                </c:pt>
              </c:strCache>
            </c:strRef>
          </c:tx>
          <c:trendline>
            <c:spPr>
              <a:ln>
                <a:solidFill>
                  <a:schemeClr val="accent2"/>
                </a:solidFill>
                <a:prstDash val="sysDash"/>
              </a:ln>
            </c:spPr>
            <c:trendlineType val="linear"/>
            <c:dispRSqr val="0"/>
            <c:dispEq val="0"/>
          </c:trendline>
          <c:cat>
            <c:numRef>
              <c:f>CONC_I!$G$28:$G$48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CONC_I!$I$28:$I$48</c:f>
              <c:numCache>
                <c:formatCode>General</c:formatCode>
                <c:ptCount val="21"/>
                <c:pt idx="5" formatCode="0.000">
                  <c:v>7.6175140490587472E-3</c:v>
                </c:pt>
                <c:pt idx="6" formatCode="0.000">
                  <c:v>-5.300725653454786E-2</c:v>
                </c:pt>
                <c:pt idx="7" formatCode="0.000">
                  <c:v>4.7590184432878782E-2</c:v>
                </c:pt>
                <c:pt idx="8" formatCode="0.000">
                  <c:v>3.9791652381596432E-2</c:v>
                </c:pt>
                <c:pt idx="9" formatCode="0.000">
                  <c:v>1.4137998177027691E-3</c:v>
                </c:pt>
                <c:pt idx="10" formatCode="0.000">
                  <c:v>1.1741402975998091E-2</c:v>
                </c:pt>
                <c:pt idx="11" formatCode="0.000">
                  <c:v>-1.4793986583604901E-2</c:v>
                </c:pt>
                <c:pt idx="12" formatCode="0.000">
                  <c:v>-3.2834626617182547E-2</c:v>
                </c:pt>
                <c:pt idx="13" formatCode="0.000">
                  <c:v>-2.8388152525301875E-2</c:v>
                </c:pt>
                <c:pt idx="14" formatCode="0.000">
                  <c:v>-1.1935566256228902E-3</c:v>
                </c:pt>
                <c:pt idx="15" formatCode="0.000">
                  <c:v>-3.374250676524989E-2</c:v>
                </c:pt>
                <c:pt idx="16" formatCode="0.000">
                  <c:v>2.2085605829879482E-2</c:v>
                </c:pt>
                <c:pt idx="17" formatCode="0.000">
                  <c:v>1.9862142549818815E-2</c:v>
                </c:pt>
                <c:pt idx="18" formatCode="0.000">
                  <c:v>1.1946028225621821E-2</c:v>
                </c:pt>
                <c:pt idx="19" formatCode="0.000">
                  <c:v>-2.2483834797890553E-2</c:v>
                </c:pt>
                <c:pt idx="20" formatCode="0.000">
                  <c:v>2.439559018684645E-2</c:v>
                </c:pt>
              </c:numCache>
            </c:numRef>
          </c:val>
          <c:smooth val="0"/>
        </c:ser>
        <c:ser>
          <c:idx val="2"/>
          <c:order val="2"/>
          <c:tx>
            <c:strRef>
              <c:f>CONC_I!$J$27</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CONC_I!$G$28:$G$48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CONC_I!$J$28:$J$48</c:f>
              <c:numCache>
                <c:formatCode>0.000</c:formatCode>
                <c:ptCount val="21"/>
                <c:pt idx="0">
                  <c:v>1.2E-2</c:v>
                </c:pt>
                <c:pt idx="1">
                  <c:v>2.1999999999999999E-2</c:v>
                </c:pt>
                <c:pt idx="2">
                  <c:v>3.3000000000000002E-2</c:v>
                </c:pt>
                <c:pt idx="3">
                  <c:v>-3.0000000000000005E-3</c:v>
                </c:pt>
                <c:pt idx="4">
                  <c:v>1.0999999999999998E-2</c:v>
                </c:pt>
                <c:pt idx="5">
                  <c:v>3.0000000000000005E-3</c:v>
                </c:pt>
                <c:pt idx="6">
                  <c:v>-5.8000000000000003E-2</c:v>
                </c:pt>
                <c:pt idx="7">
                  <c:v>4.3000000000000003E-2</c:v>
                </c:pt>
                <c:pt idx="8">
                  <c:v>3.500000000000001E-2</c:v>
                </c:pt>
                <c:pt idx="9">
                  <c:v>-3.0000000000000005E-3</c:v>
                </c:pt>
                <c:pt idx="10">
                  <c:v>7.000000000000001E-3</c:v>
                </c:pt>
                <c:pt idx="11">
                  <c:v>-2.0000000000000004E-2</c:v>
                </c:pt>
                <c:pt idx="12">
                  <c:v>-3.7999999999999999E-2</c:v>
                </c:pt>
                <c:pt idx="13">
                  <c:v>-3.3000000000000002E-2</c:v>
                </c:pt>
                <c:pt idx="14">
                  <c:v>-6.000000000000001E-3</c:v>
                </c:pt>
                <c:pt idx="15">
                  <c:v>-3.7999999999999999E-2</c:v>
                </c:pt>
                <c:pt idx="16">
                  <c:v>1.7000000000000001E-2</c:v>
                </c:pt>
                <c:pt idx="17">
                  <c:v>1.4999999999999998E-2</c:v>
                </c:pt>
                <c:pt idx="18">
                  <c:v>7.000000000000001E-3</c:v>
                </c:pt>
                <c:pt idx="19">
                  <c:v>-2.7000000000000003E-2</c:v>
                </c:pt>
                <c:pt idx="20">
                  <c:v>2.0000000000000004E-2</c:v>
                </c:pt>
              </c:numCache>
            </c:numRef>
          </c:val>
          <c:smooth val="0"/>
        </c:ser>
        <c:dLbls>
          <c:showLegendKey val="0"/>
          <c:showVal val="0"/>
          <c:showCatName val="0"/>
          <c:showSerName val="0"/>
          <c:showPercent val="0"/>
          <c:showBubbleSize val="0"/>
        </c:dLbls>
        <c:marker val="1"/>
        <c:smooth val="0"/>
        <c:axId val="97052544"/>
        <c:axId val="97075200"/>
      </c:lineChart>
      <c:lineChart>
        <c:grouping val="standard"/>
        <c:varyColors val="0"/>
        <c:ser>
          <c:idx val="3"/>
          <c:order val="3"/>
          <c:tx>
            <c:strRef>
              <c:f>CONC_I!$K$27</c:f>
              <c:strCache>
                <c:ptCount val="1"/>
                <c:pt idx="0">
                  <c:v>EMIS SO2 21 YRS</c:v>
                </c:pt>
              </c:strCache>
            </c:strRef>
          </c:tx>
          <c:trendline>
            <c:spPr>
              <a:ln>
                <a:solidFill>
                  <a:srgbClr val="7030A0"/>
                </a:solidFill>
              </a:ln>
            </c:spPr>
            <c:trendlineType val="linear"/>
            <c:dispRSqr val="0"/>
            <c:dispEq val="0"/>
          </c:trendline>
          <c:cat>
            <c:numRef>
              <c:f>CONC_I!$G$28:$G$48</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CONC_I!$K$28:$K$48</c:f>
              <c:numCache>
                <c:formatCode>0.000</c:formatCode>
                <c:ptCount val="21"/>
                <c:pt idx="0">
                  <c:v>5.6700000000000007E-2</c:v>
                </c:pt>
                <c:pt idx="1">
                  <c:v>5.9600000000000007E-2</c:v>
                </c:pt>
                <c:pt idx="2">
                  <c:v>5.6800000000000003E-2</c:v>
                </c:pt>
                <c:pt idx="3">
                  <c:v>6.1000000000000006E-2</c:v>
                </c:pt>
                <c:pt idx="4">
                  <c:v>6.6299999999999998E-2</c:v>
                </c:pt>
                <c:pt idx="5">
                  <c:v>4.5200000000000004E-2</c:v>
                </c:pt>
                <c:pt idx="6">
                  <c:v>8.5000000000000006E-3</c:v>
                </c:pt>
                <c:pt idx="7">
                  <c:v>5.4900000000000011E-2</c:v>
                </c:pt>
                <c:pt idx="8">
                  <c:v>2.3299999999999998E-2</c:v>
                </c:pt>
                <c:pt idx="9">
                  <c:v>2.9000000000000001E-2</c:v>
                </c:pt>
                <c:pt idx="10">
                  <c:v>2.2100000000000002E-2</c:v>
                </c:pt>
                <c:pt idx="11">
                  <c:v>2.9899999999999999E-2</c:v>
                </c:pt>
                <c:pt idx="12">
                  <c:v>2.2000000000000006E-3</c:v>
                </c:pt>
                <c:pt idx="13">
                  <c:v>-2.5100000000000001E-2</c:v>
                </c:pt>
                <c:pt idx="14">
                  <c:v>-3.6500000000000005E-2</c:v>
                </c:pt>
                <c:pt idx="15">
                  <c:v>-5.4300000000000015E-2</c:v>
                </c:pt>
                <c:pt idx="16">
                  <c:v>-6.6299999999999998E-2</c:v>
                </c:pt>
                <c:pt idx="17">
                  <c:v>-8.3200000000000024E-2</c:v>
                </c:pt>
                <c:pt idx="18">
                  <c:v>-6.8500000000000019E-2</c:v>
                </c:pt>
                <c:pt idx="19">
                  <c:v>-9.470000000000002E-2</c:v>
                </c:pt>
                <c:pt idx="20">
                  <c:v>-8.6900000000000005E-2</c:v>
                </c:pt>
              </c:numCache>
            </c:numRef>
          </c:val>
          <c:smooth val="0"/>
        </c:ser>
        <c:dLbls>
          <c:showLegendKey val="0"/>
          <c:showVal val="0"/>
          <c:showCatName val="0"/>
          <c:showSerName val="0"/>
          <c:showPercent val="0"/>
          <c:showBubbleSize val="0"/>
        </c:dLbls>
        <c:marker val="1"/>
        <c:smooth val="0"/>
        <c:axId val="97077120"/>
        <c:axId val="97078656"/>
      </c:lineChart>
      <c:catAx>
        <c:axId val="9705254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low"/>
        <c:crossAx val="97075200"/>
        <c:crosses val="autoZero"/>
        <c:auto val="1"/>
        <c:lblAlgn val="ctr"/>
        <c:lblOffset val="100"/>
        <c:noMultiLvlLbl val="0"/>
      </c:catAx>
      <c:valAx>
        <c:axId val="97075200"/>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dirty="0"/>
                  <a:t>SO4 </a:t>
                </a:r>
                <a:r>
                  <a:rPr lang="en-US" sz="1400" dirty="0" smtClean="0"/>
                  <a:t>Anomaly </a:t>
                </a:r>
                <a:r>
                  <a:rPr lang="en-US" sz="1400" b="1" i="0" baseline="0" dirty="0" smtClean="0">
                    <a:effectLst/>
                  </a:rPr>
                  <a:t>(µg/m3)</a:t>
                </a:r>
                <a:endParaRPr lang="en-US" sz="1400" dirty="0" smtClean="0">
                  <a:effectLst/>
                </a:endParaRPr>
              </a:p>
            </c:rich>
          </c:tx>
          <c:layout/>
          <c:overlay val="0"/>
        </c:title>
        <c:numFmt formatCode="0.00" sourceLinked="0"/>
        <c:majorTickMark val="out"/>
        <c:minorTickMark val="none"/>
        <c:tickLblPos val="nextTo"/>
        <c:crossAx val="97052544"/>
        <c:crosses val="autoZero"/>
        <c:crossBetween val="midCat"/>
      </c:valAx>
      <c:catAx>
        <c:axId val="97077120"/>
        <c:scaling>
          <c:orientation val="minMax"/>
        </c:scaling>
        <c:delete val="1"/>
        <c:axPos val="b"/>
        <c:numFmt formatCode="General" sourceLinked="1"/>
        <c:majorTickMark val="out"/>
        <c:minorTickMark val="none"/>
        <c:tickLblPos val="nextTo"/>
        <c:crossAx val="97078656"/>
        <c:crosses val="autoZero"/>
        <c:auto val="1"/>
        <c:lblAlgn val="ctr"/>
        <c:lblOffset val="100"/>
        <c:noMultiLvlLbl val="0"/>
      </c:catAx>
      <c:valAx>
        <c:axId val="97078656"/>
        <c:scaling>
          <c:orientation val="minMax"/>
        </c:scaling>
        <c:delete val="0"/>
        <c:axPos val="r"/>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SO2 Anomaly (mole/sec/m2)</a:t>
                </a:r>
                <a:endParaRPr lang="en-US" sz="1400" dirty="0" smtClean="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7077120"/>
        <c:crosses val="max"/>
        <c:crossBetween val="midCat"/>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CONC_I!$B$2</c:f>
              <c:strCache>
                <c:ptCount val="1"/>
                <c:pt idx="0">
                  <c:v>IMPROVE</c:v>
                </c:pt>
              </c:strCache>
            </c:strRef>
          </c:tx>
          <c:trendline>
            <c:spPr>
              <a:ln>
                <a:solidFill>
                  <a:srgbClr val="0070C0"/>
                </a:solidFill>
              </a:ln>
            </c:spPr>
            <c:trendlineType val="linear"/>
            <c:dispRSqr val="0"/>
            <c:dispEq val="0"/>
          </c:trendline>
          <c:cat>
            <c:numRef>
              <c:f>CONC_I!$A$3:$A$23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CONC_I!$B$3:$B$23</c:f>
              <c:numCache>
                <c:formatCode>General</c:formatCode>
                <c:ptCount val="21"/>
                <c:pt idx="5" formatCode="0.0000">
                  <c:v>4.6796908914728728E-2</c:v>
                </c:pt>
                <c:pt idx="6" formatCode="0.0000">
                  <c:v>-6.3673401162790799E-2</c:v>
                </c:pt>
                <c:pt idx="7" formatCode="0.0000">
                  <c:v>-0.2537244864341085</c:v>
                </c:pt>
                <c:pt idx="8" formatCode="0.0000">
                  <c:v>-0.36651510658914732</c:v>
                </c:pt>
                <c:pt idx="9" formatCode="0.0000">
                  <c:v>-0.33745762596899237</c:v>
                </c:pt>
                <c:pt idx="10" formatCode="0.0000">
                  <c:v>0.15376024224806203</c:v>
                </c:pt>
                <c:pt idx="11" formatCode="0.0000">
                  <c:v>0.16424129844961224</c:v>
                </c:pt>
                <c:pt idx="12" formatCode="0.0000">
                  <c:v>0.28643082310508161</c:v>
                </c:pt>
                <c:pt idx="13" formatCode="0.0000">
                  <c:v>0.23972907891903511</c:v>
                </c:pt>
                <c:pt idx="14" formatCode="0.0000">
                  <c:v>0.10696241225236851</c:v>
                </c:pt>
                <c:pt idx="15" formatCode="0.0000">
                  <c:v>0.24080756729112821</c:v>
                </c:pt>
                <c:pt idx="16" formatCode="0.0000">
                  <c:v>-9.8932161391042467E-2</c:v>
                </c:pt>
                <c:pt idx="17" formatCode="0.0000">
                  <c:v>3.9123846360895727E-2</c:v>
                </c:pt>
                <c:pt idx="18" formatCode="0.0000">
                  <c:v>-0.15758991332902689</c:v>
                </c:pt>
                <c:pt idx="19" formatCode="0.0000">
                  <c:v>-0.27034582418173991</c:v>
                </c:pt>
                <c:pt idx="20" formatCode="0.0000">
                  <c:v>-9.8960068367786549E-2</c:v>
                </c:pt>
              </c:numCache>
            </c:numRef>
          </c:val>
          <c:smooth val="0"/>
        </c:ser>
        <c:ser>
          <c:idx val="1"/>
          <c:order val="1"/>
          <c:tx>
            <c:strRef>
              <c:f>CONC_I!$C$2</c:f>
              <c:strCache>
                <c:ptCount val="1"/>
                <c:pt idx="0">
                  <c:v>MODEL 16 YRS</c:v>
                </c:pt>
              </c:strCache>
            </c:strRef>
          </c:tx>
          <c:trendline>
            <c:spPr>
              <a:ln>
                <a:solidFill>
                  <a:schemeClr val="accent2"/>
                </a:solidFill>
                <a:prstDash val="sysDash"/>
              </a:ln>
            </c:spPr>
            <c:trendlineType val="linear"/>
            <c:dispRSqr val="0"/>
            <c:dispEq val="0"/>
          </c:trendline>
          <c:cat>
            <c:numRef>
              <c:f>CONC_I!$A$3:$A$23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CONC_I!$C$3:$C$23</c:f>
              <c:numCache>
                <c:formatCode>General</c:formatCode>
                <c:ptCount val="21"/>
                <c:pt idx="5" formatCode="0.000">
                  <c:v>0.10780148489477456</c:v>
                </c:pt>
                <c:pt idx="6" formatCode="0.000">
                  <c:v>0.16518560161904469</c:v>
                </c:pt>
                <c:pt idx="7" formatCode="0.000">
                  <c:v>0.35993807145776485</c:v>
                </c:pt>
                <c:pt idx="8" formatCode="0.000">
                  <c:v>0.14126311965606222</c:v>
                </c:pt>
                <c:pt idx="9" formatCode="0.000">
                  <c:v>0.20927336628329973</c:v>
                </c:pt>
                <c:pt idx="10" formatCode="0.000">
                  <c:v>0.34680028568008225</c:v>
                </c:pt>
                <c:pt idx="11" formatCode="0.000">
                  <c:v>0.31473994338619715</c:v>
                </c:pt>
                <c:pt idx="12" formatCode="0.000">
                  <c:v>7.022447555037481E-2</c:v>
                </c:pt>
                <c:pt idx="13" formatCode="0.000">
                  <c:v>0.16525305151205474</c:v>
                </c:pt>
                <c:pt idx="14" formatCode="0.000">
                  <c:v>-0.11480257234352033</c:v>
                </c:pt>
                <c:pt idx="15" formatCode="0.000">
                  <c:v>-7.5725464679062826E-2</c:v>
                </c:pt>
                <c:pt idx="16" formatCode="0.000">
                  <c:v>-0.40855231310090545</c:v>
                </c:pt>
                <c:pt idx="17" formatCode="0.000">
                  <c:v>-0.36808018870091036</c:v>
                </c:pt>
                <c:pt idx="18" formatCode="0.000">
                  <c:v>-0.22095923317526783</c:v>
                </c:pt>
                <c:pt idx="19" formatCode="0.000">
                  <c:v>-0.48975583415675783</c:v>
                </c:pt>
                <c:pt idx="20" formatCode="0.000">
                  <c:v>-0.20260379388323271</c:v>
                </c:pt>
              </c:numCache>
            </c:numRef>
          </c:val>
          <c:smooth val="0"/>
        </c:ser>
        <c:ser>
          <c:idx val="2"/>
          <c:order val="2"/>
          <c:tx>
            <c:strRef>
              <c:f>CONC_I!$D$2</c:f>
              <c:strCache>
                <c:ptCount val="1"/>
                <c:pt idx="0">
                  <c:v>MODEL 21 YRS</c:v>
                </c:pt>
              </c:strCache>
            </c:strRef>
          </c:tx>
          <c:spPr>
            <a:ln>
              <a:prstDash val="sysDash"/>
            </a:ln>
          </c:spPr>
          <c:trendline>
            <c:spPr>
              <a:ln>
                <a:solidFill>
                  <a:srgbClr val="9BBB59">
                    <a:shade val="95000"/>
                    <a:satMod val="105000"/>
                  </a:srgbClr>
                </a:solidFill>
                <a:prstDash val="sysDash"/>
              </a:ln>
            </c:spPr>
            <c:trendlineType val="linear"/>
            <c:dispRSqr val="0"/>
            <c:dispEq val="0"/>
          </c:trendline>
          <c:cat>
            <c:numRef>
              <c:f>CONC_I!$A$3:$A$23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CONC_I!$D$3:$D$23</c:f>
              <c:numCache>
                <c:formatCode>0.000</c:formatCode>
                <c:ptCount val="21"/>
                <c:pt idx="0">
                  <c:v>-0.3020000000000001</c:v>
                </c:pt>
                <c:pt idx="1">
                  <c:v>-0.29500000000000004</c:v>
                </c:pt>
                <c:pt idx="2">
                  <c:v>0.10600000000000001</c:v>
                </c:pt>
                <c:pt idx="3">
                  <c:v>0.30000000000000004</c:v>
                </c:pt>
                <c:pt idx="4">
                  <c:v>0.13400000000000001</c:v>
                </c:pt>
                <c:pt idx="5">
                  <c:v>0.111</c:v>
                </c:pt>
                <c:pt idx="6">
                  <c:v>0.16900000000000001</c:v>
                </c:pt>
                <c:pt idx="7">
                  <c:v>0.3640000000000001</c:v>
                </c:pt>
                <c:pt idx="8">
                  <c:v>0.14500000000000002</c:v>
                </c:pt>
                <c:pt idx="9">
                  <c:v>0.21300000000000002</c:v>
                </c:pt>
                <c:pt idx="10">
                  <c:v>0.35000000000000003</c:v>
                </c:pt>
                <c:pt idx="11">
                  <c:v>0.31800000000000006</c:v>
                </c:pt>
                <c:pt idx="12">
                  <c:v>7.3999999999999996E-2</c:v>
                </c:pt>
                <c:pt idx="13">
                  <c:v>0.16900000000000001</c:v>
                </c:pt>
                <c:pt idx="14">
                  <c:v>-0.111</c:v>
                </c:pt>
                <c:pt idx="15">
                  <c:v>-7.1999999999999995E-2</c:v>
                </c:pt>
                <c:pt idx="16">
                  <c:v>-0.40500000000000008</c:v>
                </c:pt>
                <c:pt idx="17">
                  <c:v>-0.3640000000000001</c:v>
                </c:pt>
                <c:pt idx="18">
                  <c:v>-0.21700000000000003</c:v>
                </c:pt>
                <c:pt idx="19">
                  <c:v>-0.4860000000000001</c:v>
                </c:pt>
                <c:pt idx="20">
                  <c:v>-0.19900000000000001</c:v>
                </c:pt>
              </c:numCache>
            </c:numRef>
          </c:val>
          <c:smooth val="0"/>
        </c:ser>
        <c:dLbls>
          <c:showLegendKey val="0"/>
          <c:showVal val="0"/>
          <c:showCatName val="0"/>
          <c:showSerName val="0"/>
          <c:showPercent val="0"/>
          <c:showBubbleSize val="0"/>
        </c:dLbls>
        <c:marker val="1"/>
        <c:smooth val="0"/>
        <c:axId val="97127808"/>
        <c:axId val="97146368"/>
      </c:lineChart>
      <c:lineChart>
        <c:grouping val="standard"/>
        <c:varyColors val="0"/>
        <c:ser>
          <c:idx val="3"/>
          <c:order val="3"/>
          <c:tx>
            <c:strRef>
              <c:f>CONC_I!$E$2</c:f>
              <c:strCache>
                <c:ptCount val="1"/>
                <c:pt idx="0">
                  <c:v>EMIS NO 21 YRS</c:v>
                </c:pt>
              </c:strCache>
            </c:strRef>
          </c:tx>
          <c:trendline>
            <c:spPr>
              <a:ln>
                <a:solidFill>
                  <a:srgbClr val="7030A0"/>
                </a:solidFill>
              </a:ln>
            </c:spPr>
            <c:trendlineType val="linear"/>
            <c:dispRSqr val="0"/>
            <c:dispEq val="0"/>
          </c:trendline>
          <c:cat>
            <c:numRef>
              <c:f>CONC_I!$A$3:$A$23</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CONC_I!$E$3:$E$23</c:f>
              <c:numCache>
                <c:formatCode>0.000</c:formatCode>
                <c:ptCount val="21"/>
                <c:pt idx="0">
                  <c:v>0.85670000000000013</c:v>
                </c:pt>
                <c:pt idx="1">
                  <c:v>0.97440000000000004</c:v>
                </c:pt>
                <c:pt idx="2">
                  <c:v>0.82320000000000004</c:v>
                </c:pt>
                <c:pt idx="3">
                  <c:v>0.83860000000000012</c:v>
                </c:pt>
                <c:pt idx="4">
                  <c:v>0.79920000000000002</c:v>
                </c:pt>
                <c:pt idx="5">
                  <c:v>0.70209999999999995</c:v>
                </c:pt>
                <c:pt idx="6">
                  <c:v>0.60660000000000014</c:v>
                </c:pt>
                <c:pt idx="7">
                  <c:v>0.56259999999999999</c:v>
                </c:pt>
                <c:pt idx="8">
                  <c:v>0.60560000000000014</c:v>
                </c:pt>
                <c:pt idx="9">
                  <c:v>0.60050000000000003</c:v>
                </c:pt>
                <c:pt idx="10">
                  <c:v>0.27230000000000004</c:v>
                </c:pt>
                <c:pt idx="11">
                  <c:v>-1.4000000000000002E-3</c:v>
                </c:pt>
                <c:pt idx="12">
                  <c:v>-5.0400000000000007E-2</c:v>
                </c:pt>
                <c:pt idx="13">
                  <c:v>-0.34950000000000003</c:v>
                </c:pt>
                <c:pt idx="14">
                  <c:v>-0.59239999999999993</c:v>
                </c:pt>
                <c:pt idx="15">
                  <c:v>-0.59519999999999984</c:v>
                </c:pt>
                <c:pt idx="16">
                  <c:v>-0.87830000000000008</c:v>
                </c:pt>
                <c:pt idx="17">
                  <c:v>-1.0364</c:v>
                </c:pt>
                <c:pt idx="18">
                  <c:v>-1.1446000000000001</c:v>
                </c:pt>
                <c:pt idx="19">
                  <c:v>-1.4822</c:v>
                </c:pt>
                <c:pt idx="20">
                  <c:v>-1.5113999999999999</c:v>
                </c:pt>
              </c:numCache>
            </c:numRef>
          </c:val>
          <c:smooth val="0"/>
        </c:ser>
        <c:dLbls>
          <c:showLegendKey val="0"/>
          <c:showVal val="0"/>
          <c:showCatName val="0"/>
          <c:showSerName val="0"/>
          <c:showPercent val="0"/>
          <c:showBubbleSize val="0"/>
        </c:dLbls>
        <c:marker val="1"/>
        <c:smooth val="0"/>
        <c:axId val="97148288"/>
        <c:axId val="97150080"/>
      </c:lineChart>
      <c:catAx>
        <c:axId val="97127808"/>
        <c:scaling>
          <c:orientation val="minMax"/>
        </c:scaling>
        <c:delete val="0"/>
        <c:axPos val="b"/>
        <c:title>
          <c:layout/>
          <c:overlay val="0"/>
        </c:title>
        <c:numFmt formatCode="General" sourceLinked="1"/>
        <c:majorTickMark val="out"/>
        <c:minorTickMark val="none"/>
        <c:tickLblPos val="low"/>
        <c:crossAx val="97146368"/>
        <c:crosses val="autoZero"/>
        <c:auto val="1"/>
        <c:lblAlgn val="ctr"/>
        <c:lblOffset val="100"/>
        <c:noMultiLvlLbl val="0"/>
      </c:catAx>
      <c:valAx>
        <c:axId val="97146368"/>
        <c:scaling>
          <c:orientation val="minMax"/>
        </c:scaling>
        <c:delete val="0"/>
        <c:axPos val="l"/>
        <c:majorGridlines/>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prstClr val="black"/>
                    </a:solidFill>
                    <a:latin typeface="+mn-lt"/>
                    <a:ea typeface="+mn-ea"/>
                    <a:cs typeface="+mn-cs"/>
                  </a:defRPr>
                </a:pPr>
                <a:r>
                  <a:rPr lang="en-US" sz="1400" b="1" i="0" baseline="0" dirty="0" smtClean="0">
                    <a:effectLst/>
                  </a:rPr>
                  <a:t>NO3 Anomaly (µg/m3)</a:t>
                </a:r>
                <a:endParaRPr lang="en-US" sz="1400" dirty="0" smtClean="0">
                  <a:effectLst/>
                </a:endParaRPr>
              </a:p>
            </c:rich>
          </c:tx>
          <c:layout/>
          <c:overlay val="0"/>
        </c:title>
        <c:numFmt formatCode="0.00" sourceLinked="0"/>
        <c:majorTickMark val="out"/>
        <c:minorTickMark val="none"/>
        <c:tickLblPos val="nextTo"/>
        <c:crossAx val="97127808"/>
        <c:crosses val="autoZero"/>
        <c:crossBetween val="midCat"/>
      </c:valAx>
      <c:catAx>
        <c:axId val="97148288"/>
        <c:scaling>
          <c:orientation val="minMax"/>
        </c:scaling>
        <c:delete val="1"/>
        <c:axPos val="b"/>
        <c:numFmt formatCode="General" sourceLinked="1"/>
        <c:majorTickMark val="out"/>
        <c:minorTickMark val="none"/>
        <c:tickLblPos val="nextTo"/>
        <c:crossAx val="97150080"/>
        <c:crosses val="autoZero"/>
        <c:auto val="1"/>
        <c:lblAlgn val="ctr"/>
        <c:lblOffset val="100"/>
        <c:noMultiLvlLbl val="0"/>
      </c:catAx>
      <c:valAx>
        <c:axId val="97150080"/>
        <c:scaling>
          <c:orientation val="minMax"/>
        </c:scaling>
        <c:delete val="0"/>
        <c:axPos val="r"/>
        <c:title>
          <c:tx>
            <c:rich>
              <a:bodyPr/>
              <a:lstStyle/>
              <a:p>
                <a:pPr>
                  <a:defRPr/>
                </a:pPr>
                <a:r>
                  <a:rPr lang="en-US" sz="1400" b="1" i="0" baseline="0" dirty="0" smtClean="0">
                    <a:effectLst/>
                  </a:rPr>
                  <a:t>NO Anomaly (mole/sec/M2)</a:t>
                </a:r>
                <a:endParaRPr lang="en-US" sz="1400" dirty="0">
                  <a:effectLst/>
                </a:endParaRPr>
              </a:p>
            </c:rich>
          </c:tx>
          <c:layout/>
          <c:overlay val="0"/>
        </c:title>
        <c:numFmt formatCode="0.00" sourceLinked="0"/>
        <c:majorTickMark val="out"/>
        <c:minorTickMark val="none"/>
        <c:tickLblPos val="nextTo"/>
        <c:txPr>
          <a:bodyPr/>
          <a:lstStyle/>
          <a:p>
            <a:pPr>
              <a:defRPr>
                <a:solidFill>
                  <a:srgbClr val="7030A0"/>
                </a:solidFill>
              </a:defRPr>
            </a:pPr>
            <a:endParaRPr lang="en-US"/>
          </a:p>
        </c:txPr>
        <c:crossAx val="97148288"/>
        <c:crosses val="max"/>
        <c:crossBetween val="midCat"/>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ECEB5FA-E652-4511-A0F0-3E0C9B650D5C}" type="datetimeFigureOut">
              <a:rPr lang="en-US" smtClean="0"/>
              <a:pPr/>
              <a:t>10/28/2014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B7FDB34-F2E3-4BB7-BF10-9011A8ED7EC1}" type="slidenum">
              <a:rPr lang="en-US" smtClean="0"/>
              <a:pPr/>
              <a:t>‹#›</a:t>
            </a:fld>
            <a:endParaRPr lang="en-US"/>
          </a:p>
        </p:txBody>
      </p:sp>
    </p:spTree>
    <p:extLst>
      <p:ext uri="{BB962C8B-B14F-4D97-AF65-F5344CB8AC3E}">
        <p14:creationId xmlns:p14="http://schemas.microsoft.com/office/powerpoint/2010/main" val="326674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91238E6-465D-4C67-86C5-C0E71FBC9FBE}" type="datetimeFigureOut">
              <a:rPr lang="en-US" smtClean="0"/>
              <a:pPr/>
              <a:t>10/28/2014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870A86-506F-4A4E-AD33-363E5071F31C}" type="slidenum">
              <a:rPr lang="en-US" smtClean="0"/>
              <a:pPr/>
              <a:t>‹#›</a:t>
            </a:fld>
            <a:endParaRPr lang="en-US"/>
          </a:p>
        </p:txBody>
      </p:sp>
    </p:spTree>
    <p:extLst>
      <p:ext uri="{BB962C8B-B14F-4D97-AF65-F5344CB8AC3E}">
        <p14:creationId xmlns:p14="http://schemas.microsoft.com/office/powerpoint/2010/main" val="127759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a:t>
            </a:fld>
            <a:endParaRPr lang="en-US"/>
          </a:p>
        </p:txBody>
      </p:sp>
    </p:spTree>
    <p:extLst>
      <p:ext uri="{BB962C8B-B14F-4D97-AF65-F5344CB8AC3E}">
        <p14:creationId xmlns:p14="http://schemas.microsoft.com/office/powerpoint/2010/main" val="298010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a:t>
            </a:r>
            <a:r>
              <a:rPr lang="en-US" baseline="0" dirty="0" smtClean="0"/>
              <a:t> is due to the aerosol direct effect, SWC direct should increase while SWC diffuse decrease. However, in the obs, the SWC direct shown no much trend (slightly increase) while the SWC diffuse increase significantly.</a:t>
            </a:r>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11</a:t>
            </a:fld>
            <a:endParaRPr lang="en-US"/>
          </a:p>
        </p:txBody>
      </p:sp>
    </p:spTree>
    <p:extLst>
      <p:ext uri="{BB962C8B-B14F-4D97-AF65-F5344CB8AC3E}">
        <p14:creationId xmlns:p14="http://schemas.microsoft.com/office/powerpoint/2010/main" val="2424202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12</a:t>
            </a:fld>
            <a:endParaRPr lang="en-US"/>
          </a:p>
        </p:txBody>
      </p:sp>
    </p:spTree>
    <p:extLst>
      <p:ext uri="{BB962C8B-B14F-4D97-AF65-F5344CB8AC3E}">
        <p14:creationId xmlns:p14="http://schemas.microsoft.com/office/powerpoint/2010/main" val="347884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13</a:t>
            </a:fld>
            <a:endParaRPr lang="en-US"/>
          </a:p>
        </p:txBody>
      </p:sp>
    </p:spTree>
    <p:extLst>
      <p:ext uri="{BB962C8B-B14F-4D97-AF65-F5344CB8AC3E}">
        <p14:creationId xmlns:p14="http://schemas.microsoft.com/office/powerpoint/2010/main" val="395556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1"/>
                </a:solidFill>
              </a:rPr>
              <a:t>*For the clear-sky SW radiation, the NF case shows a very flat trend (SWC, direct and diffuse).</a:t>
            </a:r>
          </a:p>
          <a:p>
            <a:r>
              <a:rPr lang="en-US" dirty="0" smtClean="0">
                <a:solidFill>
                  <a:schemeClr val="tx1"/>
                </a:solidFill>
              </a:rPr>
              <a:t>*This finding proves that the aerosol direct effect does play a role in the “brightening” phenomena.  </a:t>
            </a:r>
          </a:p>
          <a:p>
            <a:r>
              <a:rPr lang="en-US" dirty="0" smtClean="0">
                <a:solidFill>
                  <a:schemeClr val="tx1"/>
                </a:solidFill>
              </a:rPr>
              <a:t>*More works need to be done to address the causes of the increase of measured clear-sky SW diffuse radiation.</a:t>
            </a:r>
          </a:p>
          <a:p>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14</a:t>
            </a:fld>
            <a:endParaRPr lang="en-US"/>
          </a:p>
        </p:txBody>
      </p:sp>
    </p:spTree>
    <p:extLst>
      <p:ext uri="{BB962C8B-B14F-4D97-AF65-F5344CB8AC3E}">
        <p14:creationId xmlns:p14="http://schemas.microsoft.com/office/powerpoint/2010/main" val="2875408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15</a:t>
            </a:fld>
            <a:endParaRPr lang="en-US"/>
          </a:p>
        </p:txBody>
      </p:sp>
    </p:spTree>
    <p:extLst>
      <p:ext uri="{BB962C8B-B14F-4D97-AF65-F5344CB8AC3E}">
        <p14:creationId xmlns:p14="http://schemas.microsoft.com/office/powerpoint/2010/main" val="2614967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16</a:t>
            </a:fld>
            <a:endParaRPr lang="en-US"/>
          </a:p>
        </p:txBody>
      </p:sp>
    </p:spTree>
    <p:extLst>
      <p:ext uri="{BB962C8B-B14F-4D97-AF65-F5344CB8AC3E}">
        <p14:creationId xmlns:p14="http://schemas.microsoft.com/office/powerpoint/2010/main" val="19269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17</a:t>
            </a:fld>
            <a:endParaRPr lang="en-US"/>
          </a:p>
        </p:txBody>
      </p:sp>
    </p:spTree>
    <p:extLst>
      <p:ext uri="{BB962C8B-B14F-4D97-AF65-F5344CB8AC3E}">
        <p14:creationId xmlns:p14="http://schemas.microsoft.com/office/powerpoint/2010/main" val="105456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18</a:t>
            </a:fld>
            <a:endParaRPr lang="en-US"/>
          </a:p>
        </p:txBody>
      </p:sp>
    </p:spTree>
    <p:extLst>
      <p:ext uri="{BB962C8B-B14F-4D97-AF65-F5344CB8AC3E}">
        <p14:creationId xmlns:p14="http://schemas.microsoft.com/office/powerpoint/2010/main" val="352258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2</a:t>
            </a:fld>
            <a:endParaRPr lang="en-US"/>
          </a:p>
        </p:txBody>
      </p:sp>
    </p:spTree>
    <p:extLst>
      <p:ext uri="{BB962C8B-B14F-4D97-AF65-F5344CB8AC3E}">
        <p14:creationId xmlns:p14="http://schemas.microsoft.com/office/powerpoint/2010/main" val="165560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3</a:t>
            </a:fld>
            <a:endParaRPr lang="en-US"/>
          </a:p>
        </p:txBody>
      </p:sp>
    </p:spTree>
    <p:extLst>
      <p:ext uri="{BB962C8B-B14F-4D97-AF65-F5344CB8AC3E}">
        <p14:creationId xmlns:p14="http://schemas.microsoft.com/office/powerpoint/2010/main" val="945429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Mainly focus on 6 sites from SURFRAD &amp; 1 site from ARM.</a:t>
            </a:r>
          </a:p>
          <a:p>
            <a:r>
              <a:rPr lang="en-US" dirty="0" smtClean="0"/>
              <a:t>Locate sites from CASTNET &amp; IMPROVE which is the closest with</a:t>
            </a:r>
            <a:r>
              <a:rPr lang="en-US" baseline="0" dirty="0" smtClean="0"/>
              <a:t> each SURFRAD sites </a:t>
            </a:r>
            <a:r>
              <a:rPr lang="en-US" dirty="0" smtClean="0"/>
              <a:t>&amp; consist</a:t>
            </a:r>
            <a:r>
              <a:rPr lang="en-US" baseline="0" dirty="0" smtClean="0"/>
              <a:t> the longest available measurements.</a:t>
            </a:r>
          </a:p>
          <a:p>
            <a:r>
              <a:rPr lang="en-US" baseline="0" dirty="0" smtClean="0"/>
              <a:t>Annual mean for each sites, then average them for network mean. </a:t>
            </a:r>
          </a:p>
          <a:p>
            <a:r>
              <a:rPr lang="en-US" baseline="0" dirty="0" smtClean="0"/>
              <a:t>They are shown as anomalies except AOD.</a:t>
            </a:r>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4</a:t>
            </a:fld>
            <a:endParaRPr lang="en-US"/>
          </a:p>
        </p:txBody>
      </p:sp>
    </p:spTree>
    <p:extLst>
      <p:ext uri="{BB962C8B-B14F-4D97-AF65-F5344CB8AC3E}">
        <p14:creationId xmlns:p14="http://schemas.microsoft.com/office/powerpoint/2010/main" val="776638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averaging technique is used for model</a:t>
            </a:r>
            <a:r>
              <a:rPr lang="en-US" baseline="0" dirty="0" smtClean="0"/>
              <a:t> and emission. Data is subset from each </a:t>
            </a:r>
            <a:r>
              <a:rPr lang="en-US" baseline="0" smtClean="0"/>
              <a:t>grid cell.</a:t>
            </a:r>
            <a:endParaRPr lang="en-US" dirty="0" smtClean="0"/>
          </a:p>
          <a:p>
            <a:r>
              <a:rPr lang="en-US" dirty="0" smtClean="0"/>
              <a:t>*no</a:t>
            </a:r>
            <a:r>
              <a:rPr lang="en-US" baseline="0" dirty="0" smtClean="0"/>
              <a:t> much change in the western but significant decreasing trends in the eastern US especially sulfate.</a:t>
            </a:r>
          </a:p>
          <a:p>
            <a:r>
              <a:rPr lang="en-US" baseline="0" dirty="0" smtClean="0"/>
              <a:t>*also, emission trends do agree well with the obs. </a:t>
            </a:r>
          </a:p>
          <a:p>
            <a:pPr defTabSz="931774">
              <a:defRPr/>
            </a:pPr>
            <a:r>
              <a:rPr lang="en-US" dirty="0" smtClean="0">
                <a:solidFill>
                  <a:schemeClr val="tx1"/>
                </a:solidFill>
              </a:rPr>
              <a:t>*One of the possible reasons for better agreement for the last 10 years may be the improvement of instrumentation / technology and sufficient information to construct better emission datasets. </a:t>
            </a:r>
          </a:p>
          <a:p>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5</a:t>
            </a:fld>
            <a:endParaRPr lang="en-US"/>
          </a:p>
        </p:txBody>
      </p:sp>
    </p:spTree>
    <p:extLst>
      <p:ext uri="{BB962C8B-B14F-4D97-AF65-F5344CB8AC3E}">
        <p14:creationId xmlns:p14="http://schemas.microsoft.com/office/powerpoint/2010/main" val="3416265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7</a:t>
            </a:fld>
            <a:endParaRPr lang="en-US"/>
          </a:p>
        </p:txBody>
      </p:sp>
    </p:spTree>
    <p:extLst>
      <p:ext uri="{BB962C8B-B14F-4D97-AF65-F5344CB8AC3E}">
        <p14:creationId xmlns:p14="http://schemas.microsoft.com/office/powerpoint/2010/main" val="3439734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870A86-506F-4A4E-AD33-363E5071F31C}" type="slidenum">
              <a:rPr lang="en-US" smtClean="0"/>
              <a:pPr/>
              <a:t>8</a:t>
            </a:fld>
            <a:endParaRPr lang="en-US"/>
          </a:p>
        </p:txBody>
      </p:sp>
    </p:spTree>
    <p:extLst>
      <p:ext uri="{BB962C8B-B14F-4D97-AF65-F5344CB8AC3E}">
        <p14:creationId xmlns:p14="http://schemas.microsoft.com/office/powerpoint/2010/main" val="204093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thought</a:t>
            </a:r>
            <a:r>
              <a:rPr lang="en-US" baseline="0" dirty="0" smtClean="0"/>
              <a:t> the AOD from model is underestimate but it still capable to capture the trend from observed. </a:t>
            </a:r>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9</a:t>
            </a:fld>
            <a:endParaRPr lang="en-US"/>
          </a:p>
        </p:txBody>
      </p:sp>
    </p:spTree>
    <p:extLst>
      <p:ext uri="{BB962C8B-B14F-4D97-AF65-F5344CB8AC3E}">
        <p14:creationId xmlns:p14="http://schemas.microsoft.com/office/powerpoint/2010/main" val="234345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of them (all sky and clear-sky) illustrate increasing trend in the rad.</a:t>
            </a:r>
          </a:p>
          <a:p>
            <a:r>
              <a:rPr lang="en-US" dirty="0" smtClean="0"/>
              <a:t>*Larger</a:t>
            </a:r>
            <a:r>
              <a:rPr lang="en-US" baseline="0" dirty="0" smtClean="0"/>
              <a:t> trend in the all-sky simulation, but it can due to cloud effect and aerosol indirect effect.</a:t>
            </a:r>
          </a:p>
          <a:p>
            <a:r>
              <a:rPr lang="en-US" baseline="0" dirty="0" smtClean="0"/>
              <a:t>*in order to exam only aerosol direct effect, we need to focus on clear-sky scenario.</a:t>
            </a:r>
          </a:p>
          <a:p>
            <a:r>
              <a:rPr lang="en-US" baseline="0" dirty="0" smtClean="0"/>
              <a:t>*even thought the model clear-sky SW rad show smaller trend but it still able to represent the observed trend.</a:t>
            </a:r>
            <a:endParaRPr lang="en-US" dirty="0"/>
          </a:p>
        </p:txBody>
      </p:sp>
      <p:sp>
        <p:nvSpPr>
          <p:cNvPr id="4" name="Slide Number Placeholder 3"/>
          <p:cNvSpPr>
            <a:spLocks noGrp="1"/>
          </p:cNvSpPr>
          <p:nvPr>
            <p:ph type="sldNum" sz="quarter" idx="10"/>
          </p:nvPr>
        </p:nvSpPr>
        <p:spPr/>
        <p:txBody>
          <a:bodyPr/>
          <a:lstStyle/>
          <a:p>
            <a:fld id="{6A870A86-506F-4A4E-AD33-363E5071F31C}" type="slidenum">
              <a:rPr lang="en-US" smtClean="0"/>
              <a:pPr/>
              <a:t>10</a:t>
            </a:fld>
            <a:endParaRPr lang="en-US"/>
          </a:p>
        </p:txBody>
      </p:sp>
    </p:spTree>
    <p:extLst>
      <p:ext uri="{BB962C8B-B14F-4D97-AF65-F5344CB8AC3E}">
        <p14:creationId xmlns:p14="http://schemas.microsoft.com/office/powerpoint/2010/main" val="98255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09431E-42BD-4A6E-9A48-C5BF8AE8C379}"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321870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BD94E9-A3DD-41DA-AEA8-A77A15BEE436}"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105650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E9576-9C38-4AC6-8457-5FAA0ADA1C5A}"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16731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29289-6790-4237-BF05-A6ED6E02EE2F}"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391916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15E089-06A7-4F1C-8EF8-F86DB6693C4E}"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493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99C88-81FE-4740-84F5-C62A9011031E}"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1639519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C6D642-2DFD-4F5F-A8BE-542EAF3480C5}"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1908533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EDB1FD-BA78-4313-A25E-BB89CC3A4A05}"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207508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181354-522B-4A08-AB00-3317FA473900}"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482587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A1871-F07C-4BFA-983B-5EB9C612379F}" type="datetime1">
              <a:rPr lang="en-US" smtClean="0"/>
              <a:pPr/>
              <a:t>10/28/2014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15450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A424E0-4F36-4364-8BF2-A055856254E6}" type="datetime1">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203082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4DC613-48DC-4FC0-8925-9981120374F5}" type="datetime1">
              <a:rPr lang="en-US" smtClean="0"/>
              <a:pPr/>
              <a:t>10/28/2014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204936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ED76EE-3B32-4E23-A91F-803E2566F9ED}" type="datetime1">
              <a:rPr lang="en-US" smtClean="0"/>
              <a:pPr/>
              <a:t>10/28/2014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2966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1E7D7-FD68-40DB-9226-F48AE4E27424}" type="datetime1">
              <a:rPr lang="en-US" smtClean="0"/>
              <a:pPr/>
              <a:t>10/28/2014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70995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30FA78-1236-4E1C-9EE6-74A9110A4945}" type="datetime1">
              <a:rPr lang="en-US" smtClean="0"/>
              <a:pPr/>
              <a:t>10/28/2014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2563263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77AB5-5055-494A-B73D-06CB8FD6E993}" type="datetime1">
              <a:rPr lang="en-US" smtClean="0"/>
              <a:pPr/>
              <a:t>10/28/2014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F03687-B62C-4205-A9C5-06DFB2DA46E7}" type="slidenum">
              <a:rPr lang="en-US" smtClean="0"/>
              <a:pPr/>
              <a:t>‹#›</a:t>
            </a:fld>
            <a:endParaRPr lang="en-US"/>
          </a:p>
        </p:txBody>
      </p:sp>
    </p:spTree>
    <p:extLst>
      <p:ext uri="{BB962C8B-B14F-4D97-AF65-F5344CB8AC3E}">
        <p14:creationId xmlns:p14="http://schemas.microsoft.com/office/powerpoint/2010/main" val="332094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12EDEC-C5C3-421F-A7F6-0CF65B0D4B6B}" type="datetime1">
              <a:rPr lang="en-US" smtClean="0"/>
              <a:pPr/>
              <a:t>10/28/2014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3F03687-B62C-4205-A9C5-06DFB2DA46E7}" type="slidenum">
              <a:rPr lang="en-US" smtClean="0"/>
              <a:pPr/>
              <a:t>‹#›</a:t>
            </a:fld>
            <a:endParaRPr lang="en-US"/>
          </a:p>
        </p:txBody>
      </p:sp>
    </p:spTree>
    <p:extLst>
      <p:ext uri="{BB962C8B-B14F-4D97-AF65-F5344CB8AC3E}">
        <p14:creationId xmlns:p14="http://schemas.microsoft.com/office/powerpoint/2010/main" val="97939460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chart" Target="../charts/chart13.xm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chart" Target="../charts/chart17.xml"/><Relationship Id="rId7"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chart" Target="../charts/chart18.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hyperlink" Target="http://www.proaerobusiness.com/route_maps.htm"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chart" Target="../charts/chart23.xml"/><Relationship Id="rId7"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image" Target="../media/image23.png"/><Relationship Id="rId4" Type="http://schemas.openxmlformats.org/officeDocument/2006/relationships/chart" Target="../charts/chart24.xml"/><Relationship Id="rId9" Type="http://schemas.openxmlformats.org/officeDocument/2006/relationships/chart" Target="../charts/char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409623" cy="3124200"/>
          </a:xfrm>
        </p:spPr>
        <p:txBody>
          <a:bodyPr>
            <a:normAutofit fontScale="90000"/>
          </a:bodyPr>
          <a:lstStyle/>
          <a:p>
            <a:r>
              <a:rPr lang="en-US" sz="4000" b="1" dirty="0">
                <a:solidFill>
                  <a:schemeClr val="accent6">
                    <a:lumMod val="50000"/>
                  </a:schemeClr>
                </a:solidFill>
              </a:rPr>
              <a:t>Assessment of long-term simulations with various observations for better understanding of aerosol effects on radiation “brightening” in the </a:t>
            </a:r>
            <a:r>
              <a:rPr lang="en-US" sz="4000" b="1" dirty="0" smtClean="0">
                <a:solidFill>
                  <a:schemeClr val="accent6">
                    <a:lumMod val="50000"/>
                  </a:schemeClr>
                </a:solidFill>
              </a:rPr>
              <a:t>US.</a:t>
            </a:r>
            <a:endParaRPr lang="en-US" sz="4000" dirty="0">
              <a:solidFill>
                <a:schemeClr val="accent6">
                  <a:lumMod val="50000"/>
                </a:schemeClr>
              </a:solidFill>
            </a:endParaRPr>
          </a:p>
        </p:txBody>
      </p:sp>
      <p:sp>
        <p:nvSpPr>
          <p:cNvPr id="3" name="Content Placeholder 2"/>
          <p:cNvSpPr>
            <a:spLocks noGrp="1"/>
          </p:cNvSpPr>
          <p:nvPr>
            <p:ph idx="1"/>
          </p:nvPr>
        </p:nvSpPr>
        <p:spPr>
          <a:xfrm>
            <a:off x="378143" y="4267200"/>
            <a:ext cx="8080057" cy="1981200"/>
          </a:xfrm>
        </p:spPr>
        <p:txBody>
          <a:bodyPr>
            <a:normAutofit/>
          </a:bodyPr>
          <a:lstStyle/>
          <a:p>
            <a:pPr marL="0" indent="0">
              <a:buNone/>
            </a:pPr>
            <a:r>
              <a:rPr lang="en-US" sz="2800" b="1" dirty="0"/>
              <a:t>Chuen-Meei </a:t>
            </a:r>
            <a:r>
              <a:rPr lang="en-US" sz="2800" b="1" dirty="0" smtClean="0"/>
              <a:t>Gan</a:t>
            </a:r>
            <a:r>
              <a:rPr lang="en-US" sz="2800" dirty="0" smtClean="0"/>
              <a:t>, </a:t>
            </a:r>
            <a:r>
              <a:rPr lang="en-US" sz="2800" dirty="0"/>
              <a:t>Jonathan </a:t>
            </a:r>
            <a:r>
              <a:rPr lang="en-US" sz="2800" dirty="0" smtClean="0"/>
              <a:t>Pleim, </a:t>
            </a:r>
            <a:r>
              <a:rPr lang="en-US" sz="2800" dirty="0"/>
              <a:t>Rohit </a:t>
            </a:r>
            <a:r>
              <a:rPr lang="en-US" sz="2800" dirty="0" smtClean="0"/>
              <a:t>Mathur, </a:t>
            </a:r>
            <a:r>
              <a:rPr lang="en-US" sz="2800" dirty="0"/>
              <a:t>Christian </a:t>
            </a:r>
            <a:r>
              <a:rPr lang="en-US" sz="2800" dirty="0" smtClean="0"/>
              <a:t>Hogrefe, </a:t>
            </a:r>
            <a:r>
              <a:rPr lang="en-US" sz="2800" dirty="0"/>
              <a:t>Charles N. </a:t>
            </a:r>
            <a:r>
              <a:rPr lang="en-US" sz="2800" dirty="0" smtClean="0"/>
              <a:t>Long, </a:t>
            </a:r>
            <a:r>
              <a:rPr lang="en-US" sz="2800" dirty="0"/>
              <a:t>Jia </a:t>
            </a:r>
            <a:r>
              <a:rPr lang="en-US" sz="2800" dirty="0" smtClean="0"/>
              <a:t>Xing, </a:t>
            </a:r>
            <a:r>
              <a:rPr lang="en-US" sz="2800" dirty="0"/>
              <a:t>David </a:t>
            </a:r>
            <a:r>
              <a:rPr lang="en-US" sz="2800" dirty="0" smtClean="0"/>
              <a:t>Wong, </a:t>
            </a:r>
            <a:r>
              <a:rPr lang="en-US" sz="2800" dirty="0"/>
              <a:t>Robert </a:t>
            </a:r>
            <a:r>
              <a:rPr lang="en-US" sz="2800" dirty="0" smtClean="0"/>
              <a:t>Gilliam, </a:t>
            </a:r>
            <a:r>
              <a:rPr lang="en-US" sz="2800" dirty="0"/>
              <a:t>Shawn </a:t>
            </a:r>
            <a:r>
              <a:rPr lang="en-US" sz="2800" dirty="0" smtClean="0"/>
              <a:t>Roselle </a:t>
            </a:r>
            <a:r>
              <a:rPr lang="en-US" sz="2800" dirty="0"/>
              <a:t>and Chao </a:t>
            </a:r>
            <a:r>
              <a:rPr lang="en-US" sz="2800" dirty="0" smtClean="0"/>
              <a:t>Wei</a:t>
            </a:r>
            <a:endParaRPr lang="en-US" sz="2800" dirty="0"/>
          </a:p>
        </p:txBody>
      </p:sp>
      <p:grpSp>
        <p:nvGrpSpPr>
          <p:cNvPr id="4" name="Group 54"/>
          <p:cNvGrpSpPr>
            <a:grpSpLocks/>
          </p:cNvGrpSpPr>
          <p:nvPr/>
        </p:nvGrpSpPr>
        <p:grpSpPr bwMode="auto">
          <a:xfrm>
            <a:off x="7696200" y="151156"/>
            <a:ext cx="1097280" cy="1097280"/>
            <a:chOff x="1296" y="1152"/>
            <a:chExt cx="768" cy="768"/>
          </a:xfrm>
        </p:grpSpPr>
        <p:sp>
          <p:nvSpPr>
            <p:cNvPr id="5" name="Oval 55"/>
            <p:cNvSpPr>
              <a:spLocks noChangeArrowheads="1"/>
            </p:cNvSpPr>
            <p:nvPr/>
          </p:nvSpPr>
          <p:spPr bwMode="auto">
            <a:xfrm>
              <a:off x="1296" y="1152"/>
              <a:ext cx="766" cy="766"/>
            </a:xfrm>
            <a:prstGeom prst="ellipse">
              <a:avLst/>
            </a:prstGeom>
            <a:solidFill>
              <a:schemeClr val="bg1"/>
            </a:solidFill>
            <a:ln w="9525">
              <a:noFill/>
              <a:round/>
              <a:headEnd/>
              <a:tailEnd/>
            </a:ln>
          </p:spPr>
          <p:txBody>
            <a:bodyPr wrap="none" anchor="ctr"/>
            <a:lstStyle/>
            <a:p>
              <a:endParaRPr lang="en-US"/>
            </a:p>
          </p:txBody>
        </p:sp>
        <p:pic>
          <p:nvPicPr>
            <p:cNvPr id="6" name="Picture 56" descr="epa_seal_small"/>
            <p:cNvPicPr>
              <a:picLocks noChangeAspect="1" noChangeArrowheads="1"/>
            </p:cNvPicPr>
            <p:nvPr/>
          </p:nvPicPr>
          <p:blipFill>
            <a:blip r:embed="rId3" cstate="print"/>
            <a:srcRect/>
            <a:stretch>
              <a:fillRect/>
            </a:stretch>
          </p:blipFill>
          <p:spPr bwMode="auto">
            <a:xfrm>
              <a:off x="1296" y="1152"/>
              <a:ext cx="768" cy="768"/>
            </a:xfrm>
            <a:prstGeom prst="rect">
              <a:avLst/>
            </a:prstGeom>
            <a:noFill/>
            <a:ln w="9525">
              <a:noFill/>
              <a:miter lim="800000"/>
              <a:headEnd/>
              <a:tailEnd/>
            </a:ln>
          </p:spPr>
        </p:pic>
      </p:grpSp>
      <p:pic>
        <p:nvPicPr>
          <p:cNvPr id="7" name="Picture 32" descr="ASR_Logo_Color_HighRes.png"/>
          <p:cNvPicPr>
            <a:picLocks noChangeAspect="1"/>
          </p:cNvPicPr>
          <p:nvPr/>
        </p:nvPicPr>
        <p:blipFill>
          <a:blip r:embed="rId4" cstate="print"/>
          <a:srcRect/>
          <a:stretch>
            <a:fillRect/>
          </a:stretch>
        </p:blipFill>
        <p:spPr bwMode="auto">
          <a:xfrm>
            <a:off x="304800" y="151156"/>
            <a:ext cx="2709864" cy="109728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3F03687-B62C-4205-A9C5-06DFB2DA46E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596901"/>
          </a:xfrm>
        </p:spPr>
        <p:txBody>
          <a:bodyPr>
            <a:normAutofit fontScale="90000"/>
          </a:bodyPr>
          <a:lstStyle/>
          <a:p>
            <a:r>
              <a:rPr lang="en-US" sz="2800" dirty="0" smtClean="0"/>
              <a:t>SURFRAD Shortwave (SW) Radiation (Rad) with Feedback (FB)</a:t>
            </a:r>
            <a:endParaRPr lang="en-US" sz="2800" dirty="0"/>
          </a:p>
        </p:txBody>
      </p:sp>
      <p:graphicFrame>
        <p:nvGraphicFramePr>
          <p:cNvPr id="11" name="Chart 10"/>
          <p:cNvGraphicFramePr>
            <a:graphicFrameLocks/>
          </p:cNvGraphicFramePr>
          <p:nvPr>
            <p:extLst>
              <p:ext uri="{D42A27DB-BD31-4B8C-83A1-F6EECF244321}">
                <p14:modId xmlns:p14="http://schemas.microsoft.com/office/powerpoint/2010/main" val="3651064088"/>
              </p:ext>
            </p:extLst>
          </p:nvPr>
        </p:nvGraphicFramePr>
        <p:xfrm>
          <a:off x="4065813" y="2590586"/>
          <a:ext cx="411480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973655245"/>
              </p:ext>
            </p:extLst>
          </p:nvPr>
        </p:nvGraphicFramePr>
        <p:xfrm>
          <a:off x="0" y="2583179"/>
          <a:ext cx="411480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042018517"/>
              </p:ext>
            </p:extLst>
          </p:nvPr>
        </p:nvGraphicFramePr>
        <p:xfrm>
          <a:off x="4038600" y="704850"/>
          <a:ext cx="4114800" cy="2103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3204817986"/>
              </p:ext>
            </p:extLst>
          </p:nvPr>
        </p:nvGraphicFramePr>
        <p:xfrm>
          <a:off x="0" y="685800"/>
          <a:ext cx="4114800" cy="2103120"/>
        </p:xfrm>
        <a:graphic>
          <a:graphicData uri="http://schemas.openxmlformats.org/drawingml/2006/chart">
            <c:chart xmlns:c="http://schemas.openxmlformats.org/drawingml/2006/chart" xmlns:r="http://schemas.openxmlformats.org/officeDocument/2006/relationships" r:id="rId6"/>
          </a:graphicData>
        </a:graphic>
      </p:graphicFrame>
      <p:pic>
        <p:nvPicPr>
          <p:cNvPr id="18" name="Picture 17"/>
          <p:cNvPicPr>
            <a:picLocks noChangeAspect="1"/>
          </p:cNvPicPr>
          <p:nvPr/>
        </p:nvPicPr>
        <p:blipFill>
          <a:blip r:embed="rId7"/>
          <a:stretch>
            <a:fillRect/>
          </a:stretch>
        </p:blipFill>
        <p:spPr>
          <a:xfrm>
            <a:off x="8077200" y="844871"/>
            <a:ext cx="1060938" cy="768731"/>
          </a:xfrm>
          <a:prstGeom prst="rect">
            <a:avLst/>
          </a:prstGeom>
        </p:spPr>
      </p:pic>
      <p:sp>
        <p:nvSpPr>
          <p:cNvPr id="19" name="TextBox 18"/>
          <p:cNvSpPr txBox="1"/>
          <p:nvPr/>
        </p:nvSpPr>
        <p:spPr>
          <a:xfrm>
            <a:off x="1981200" y="457200"/>
            <a:ext cx="990600" cy="369332"/>
          </a:xfrm>
          <a:prstGeom prst="rect">
            <a:avLst/>
          </a:prstGeom>
          <a:noFill/>
        </p:spPr>
        <p:txBody>
          <a:bodyPr wrap="square" rtlCol="0">
            <a:spAutoFit/>
          </a:bodyPr>
          <a:lstStyle/>
          <a:p>
            <a:r>
              <a:rPr lang="en-US" dirty="0" smtClean="0"/>
              <a:t>WEST</a:t>
            </a:r>
            <a:endParaRPr lang="en-US" dirty="0"/>
          </a:p>
        </p:txBody>
      </p:sp>
      <p:sp>
        <p:nvSpPr>
          <p:cNvPr id="20" name="TextBox 19"/>
          <p:cNvSpPr txBox="1"/>
          <p:nvPr/>
        </p:nvSpPr>
        <p:spPr>
          <a:xfrm>
            <a:off x="6019800" y="475539"/>
            <a:ext cx="990600" cy="369332"/>
          </a:xfrm>
          <a:prstGeom prst="rect">
            <a:avLst/>
          </a:prstGeom>
          <a:noFill/>
        </p:spPr>
        <p:txBody>
          <a:bodyPr wrap="square" rtlCol="0">
            <a:spAutoFit/>
          </a:bodyPr>
          <a:lstStyle/>
          <a:p>
            <a:r>
              <a:rPr lang="en-US" dirty="0" smtClean="0"/>
              <a:t>EAST</a:t>
            </a:r>
            <a:endParaRPr lang="en-US" dirty="0"/>
          </a:p>
        </p:txBody>
      </p:sp>
      <p:grpSp>
        <p:nvGrpSpPr>
          <p:cNvPr id="21" name="Group 20"/>
          <p:cNvGrpSpPr/>
          <p:nvPr/>
        </p:nvGrpSpPr>
        <p:grpSpPr>
          <a:xfrm>
            <a:off x="381000" y="4518005"/>
            <a:ext cx="3474720" cy="2286000"/>
            <a:chOff x="4572000" y="1524000"/>
            <a:chExt cx="3276600" cy="2563078"/>
          </a:xfrm>
        </p:grpSpPr>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1524000"/>
              <a:ext cx="3200400" cy="2218943"/>
            </a:xfrm>
            <a:prstGeom prst="rect">
              <a:avLst/>
            </a:prstGeom>
          </p:spPr>
        </p:pic>
        <p:sp>
          <p:nvSpPr>
            <p:cNvPr id="23" name="TextBox 22"/>
            <p:cNvSpPr txBox="1"/>
            <p:nvPr/>
          </p:nvSpPr>
          <p:spPr>
            <a:xfrm>
              <a:off x="4572000" y="3581400"/>
              <a:ext cx="2057400" cy="505678"/>
            </a:xfrm>
            <a:prstGeom prst="rect">
              <a:avLst/>
            </a:prstGeom>
            <a:noFill/>
          </p:spPr>
          <p:txBody>
            <a:bodyPr wrap="square" rtlCol="0">
              <a:spAutoFit/>
            </a:bodyPr>
            <a:lstStyle/>
            <a:p>
              <a:r>
                <a:rPr lang="en-US" sz="1200" b="1" dirty="0" smtClean="0"/>
                <a:t>SURFRAD all-sky SW rad 16 years</a:t>
              </a:r>
              <a:endParaRPr lang="en-US" sz="1200" b="1" dirty="0"/>
            </a:p>
          </p:txBody>
        </p:sp>
      </p:grpSp>
      <p:grpSp>
        <p:nvGrpSpPr>
          <p:cNvPr id="24" name="Group 23"/>
          <p:cNvGrpSpPr/>
          <p:nvPr/>
        </p:nvGrpSpPr>
        <p:grpSpPr>
          <a:xfrm>
            <a:off x="4831080" y="4551493"/>
            <a:ext cx="3474720" cy="2286000"/>
            <a:chOff x="4343400" y="1075276"/>
            <a:chExt cx="3352800" cy="2552741"/>
          </a:xfrm>
        </p:grpSpPr>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5800" y="1075276"/>
              <a:ext cx="3200400" cy="2218944"/>
            </a:xfrm>
            <a:prstGeom prst="rect">
              <a:avLst/>
            </a:prstGeom>
          </p:spPr>
        </p:pic>
        <p:sp>
          <p:nvSpPr>
            <p:cNvPr id="26" name="TextBox 25"/>
            <p:cNvSpPr txBox="1"/>
            <p:nvPr/>
          </p:nvSpPr>
          <p:spPr>
            <a:xfrm>
              <a:off x="4343400" y="3124200"/>
              <a:ext cx="2247900" cy="503817"/>
            </a:xfrm>
            <a:prstGeom prst="rect">
              <a:avLst/>
            </a:prstGeom>
            <a:noFill/>
          </p:spPr>
          <p:txBody>
            <a:bodyPr wrap="square" rtlCol="0">
              <a:spAutoFit/>
            </a:bodyPr>
            <a:lstStyle/>
            <a:p>
              <a:r>
                <a:rPr lang="en-US" sz="1200" b="1" dirty="0" smtClean="0"/>
                <a:t>SURFRAD clear-sky SW rad 16 years</a:t>
              </a:r>
              <a:endParaRPr lang="en-US" sz="1200" b="1" dirty="0"/>
            </a:p>
          </p:txBody>
        </p:sp>
      </p:grpSp>
      <p:sp>
        <p:nvSpPr>
          <p:cNvPr id="3" name="Oval 2"/>
          <p:cNvSpPr/>
          <p:nvPr/>
        </p:nvSpPr>
        <p:spPr>
          <a:xfrm>
            <a:off x="6126480" y="4718630"/>
            <a:ext cx="1645920" cy="164592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563341" y="4718630"/>
            <a:ext cx="1645920" cy="164592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36527" y="4800600"/>
            <a:ext cx="1020727" cy="461665"/>
          </a:xfrm>
          <a:prstGeom prst="rect">
            <a:avLst/>
          </a:prstGeom>
          <a:noFill/>
        </p:spPr>
        <p:txBody>
          <a:bodyPr wrap="square" rtlCol="0">
            <a:spAutoFit/>
          </a:bodyPr>
          <a:lstStyle/>
          <a:p>
            <a:r>
              <a:rPr lang="en-US" sz="1200" b="1" dirty="0" smtClean="0">
                <a:solidFill>
                  <a:srgbClr val="7030A0"/>
                </a:solidFill>
              </a:rPr>
              <a:t>Brightening effect</a:t>
            </a:r>
            <a:endParaRPr lang="en-US" sz="1200" b="1" dirty="0">
              <a:solidFill>
                <a:srgbClr val="7030A0"/>
              </a:solidFill>
            </a:endParaRPr>
          </a:p>
        </p:txBody>
      </p:sp>
      <p:cxnSp>
        <p:nvCxnSpPr>
          <p:cNvPr id="6" name="Straight Arrow Connector 5"/>
          <p:cNvCxnSpPr>
            <a:stCxn id="4" idx="3"/>
          </p:cNvCxnSpPr>
          <p:nvPr/>
        </p:nvCxnSpPr>
        <p:spPr>
          <a:xfrm>
            <a:off x="4957254" y="5031433"/>
            <a:ext cx="1062546" cy="23083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209261" y="5031432"/>
            <a:ext cx="715088" cy="11541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3F03687-B62C-4205-A9C5-06DFB2DA46E7}" type="slidenum">
              <a:rPr lang="en-US" smtClean="0"/>
              <a:pPr/>
              <a:t>10</a:t>
            </a:fld>
            <a:endParaRPr lang="en-US"/>
          </a:p>
        </p:txBody>
      </p:sp>
    </p:spTree>
    <p:extLst>
      <p:ext uri="{BB962C8B-B14F-4D97-AF65-F5344CB8AC3E}">
        <p14:creationId xmlns:p14="http://schemas.microsoft.com/office/powerpoint/2010/main" val="894862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8" y="12699"/>
            <a:ext cx="7848601" cy="596901"/>
          </a:xfrm>
        </p:spPr>
        <p:txBody>
          <a:bodyPr>
            <a:normAutofit fontScale="90000"/>
          </a:bodyPr>
          <a:lstStyle/>
          <a:p>
            <a:r>
              <a:rPr lang="en-US" sz="2800" dirty="0" smtClean="0"/>
              <a:t>SURFRAD Clear-sky Direct &amp; Diffuse SW Rad (FB)</a:t>
            </a:r>
            <a:endParaRPr lang="en-US" sz="2800" dirty="0"/>
          </a:p>
        </p:txBody>
      </p:sp>
      <p:sp>
        <p:nvSpPr>
          <p:cNvPr id="13" name="TextBox 12"/>
          <p:cNvSpPr txBox="1"/>
          <p:nvPr/>
        </p:nvSpPr>
        <p:spPr>
          <a:xfrm>
            <a:off x="1981200" y="457200"/>
            <a:ext cx="990600" cy="369332"/>
          </a:xfrm>
          <a:prstGeom prst="rect">
            <a:avLst/>
          </a:prstGeom>
          <a:noFill/>
        </p:spPr>
        <p:txBody>
          <a:bodyPr wrap="square" rtlCol="0">
            <a:spAutoFit/>
          </a:bodyPr>
          <a:lstStyle/>
          <a:p>
            <a:r>
              <a:rPr lang="en-US" dirty="0" smtClean="0"/>
              <a:t>WEST</a:t>
            </a:r>
            <a:endParaRPr lang="en-US" dirty="0"/>
          </a:p>
        </p:txBody>
      </p:sp>
      <p:sp>
        <p:nvSpPr>
          <p:cNvPr id="14" name="TextBox 13"/>
          <p:cNvSpPr txBox="1"/>
          <p:nvPr/>
        </p:nvSpPr>
        <p:spPr>
          <a:xfrm>
            <a:off x="5943600" y="456072"/>
            <a:ext cx="990600" cy="369332"/>
          </a:xfrm>
          <a:prstGeom prst="rect">
            <a:avLst/>
          </a:prstGeom>
          <a:noFill/>
        </p:spPr>
        <p:txBody>
          <a:bodyPr wrap="square" rtlCol="0">
            <a:spAutoFit/>
          </a:bodyPr>
          <a:lstStyle/>
          <a:p>
            <a:r>
              <a:rPr lang="en-US" dirty="0" smtClean="0"/>
              <a:t>EAST</a:t>
            </a:r>
            <a:endParaRPr lang="en-US" dirty="0"/>
          </a:p>
        </p:txBody>
      </p:sp>
      <p:graphicFrame>
        <p:nvGraphicFramePr>
          <p:cNvPr id="15" name="Chart 14"/>
          <p:cNvGraphicFramePr>
            <a:graphicFrameLocks/>
          </p:cNvGraphicFramePr>
          <p:nvPr>
            <p:extLst>
              <p:ext uri="{D42A27DB-BD31-4B8C-83A1-F6EECF244321}">
                <p14:modId xmlns:p14="http://schemas.microsoft.com/office/powerpoint/2010/main" val="476289726"/>
              </p:ext>
            </p:extLst>
          </p:nvPr>
        </p:nvGraphicFramePr>
        <p:xfrm>
          <a:off x="4155077" y="685800"/>
          <a:ext cx="411480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a:graphicFrameLocks/>
          </p:cNvGraphicFramePr>
          <p:nvPr>
            <p:extLst>
              <p:ext uri="{D42A27DB-BD31-4B8C-83A1-F6EECF244321}">
                <p14:modId xmlns:p14="http://schemas.microsoft.com/office/powerpoint/2010/main" val="629687341"/>
              </p:ext>
            </p:extLst>
          </p:nvPr>
        </p:nvGraphicFramePr>
        <p:xfrm>
          <a:off x="18506" y="696686"/>
          <a:ext cx="4114800" cy="2103120"/>
        </p:xfrm>
        <a:graphic>
          <a:graphicData uri="http://schemas.openxmlformats.org/drawingml/2006/chart">
            <c:chart xmlns:c="http://schemas.openxmlformats.org/drawingml/2006/chart" xmlns:r="http://schemas.openxmlformats.org/officeDocument/2006/relationships" r:id="rId4"/>
          </a:graphicData>
        </a:graphic>
      </p:graphicFrame>
      <p:grpSp>
        <p:nvGrpSpPr>
          <p:cNvPr id="20" name="Group 19"/>
          <p:cNvGrpSpPr/>
          <p:nvPr/>
        </p:nvGrpSpPr>
        <p:grpSpPr>
          <a:xfrm>
            <a:off x="243840" y="4480560"/>
            <a:ext cx="3474720" cy="2377440"/>
            <a:chOff x="4800600" y="1066800"/>
            <a:chExt cx="3956538" cy="3189232"/>
          </a:xfrm>
        </p:grpSpPr>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0" y="1066800"/>
              <a:ext cx="3956538" cy="2743200"/>
            </a:xfrm>
            <a:prstGeom prst="rect">
              <a:avLst/>
            </a:prstGeom>
          </p:spPr>
        </p:pic>
        <p:sp>
          <p:nvSpPr>
            <p:cNvPr id="22" name="TextBox 21"/>
            <p:cNvSpPr txBox="1"/>
            <p:nvPr/>
          </p:nvSpPr>
          <p:spPr>
            <a:xfrm>
              <a:off x="4800601" y="3609945"/>
              <a:ext cx="2209800" cy="646087"/>
            </a:xfrm>
            <a:prstGeom prst="rect">
              <a:avLst/>
            </a:prstGeom>
            <a:noFill/>
          </p:spPr>
          <p:txBody>
            <a:bodyPr wrap="square" rtlCol="0">
              <a:spAutoFit/>
            </a:bodyPr>
            <a:lstStyle/>
            <a:p>
              <a:r>
                <a:rPr lang="en-US" sz="1200" b="1" dirty="0" smtClean="0"/>
                <a:t>SURFRAD clear-sky direct SW rad 16 years</a:t>
              </a:r>
              <a:endParaRPr lang="en-US" sz="1200" b="1" dirty="0"/>
            </a:p>
          </p:txBody>
        </p:sp>
      </p:grpSp>
      <p:pic>
        <p:nvPicPr>
          <p:cNvPr id="3" name="Picture 2"/>
          <p:cNvPicPr>
            <a:picLocks noChangeAspect="1"/>
          </p:cNvPicPr>
          <p:nvPr/>
        </p:nvPicPr>
        <p:blipFill>
          <a:blip r:embed="rId6"/>
          <a:stretch>
            <a:fillRect/>
          </a:stretch>
        </p:blipFill>
        <p:spPr>
          <a:xfrm>
            <a:off x="8115300" y="914400"/>
            <a:ext cx="1028700" cy="638175"/>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2772601762"/>
              </p:ext>
            </p:extLst>
          </p:nvPr>
        </p:nvGraphicFramePr>
        <p:xfrm>
          <a:off x="4338015" y="2545080"/>
          <a:ext cx="4114800" cy="2103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Chart 23"/>
          <p:cNvGraphicFramePr>
            <a:graphicFrameLocks/>
          </p:cNvGraphicFramePr>
          <p:nvPr>
            <p:extLst>
              <p:ext uri="{D42A27DB-BD31-4B8C-83A1-F6EECF244321}">
                <p14:modId xmlns:p14="http://schemas.microsoft.com/office/powerpoint/2010/main" val="2844665872"/>
              </p:ext>
            </p:extLst>
          </p:nvPr>
        </p:nvGraphicFramePr>
        <p:xfrm>
          <a:off x="0" y="2542658"/>
          <a:ext cx="4114800" cy="2103120"/>
        </p:xfrm>
        <a:graphic>
          <a:graphicData uri="http://schemas.openxmlformats.org/drawingml/2006/chart">
            <c:chart xmlns:c="http://schemas.openxmlformats.org/drawingml/2006/chart" xmlns:r="http://schemas.openxmlformats.org/officeDocument/2006/relationships" r:id="rId8"/>
          </a:graphicData>
        </a:graphic>
      </p:graphicFrame>
      <p:grpSp>
        <p:nvGrpSpPr>
          <p:cNvPr id="25" name="Group 24"/>
          <p:cNvGrpSpPr/>
          <p:nvPr/>
        </p:nvGrpSpPr>
        <p:grpSpPr>
          <a:xfrm>
            <a:off x="3829049" y="4514850"/>
            <a:ext cx="3531871" cy="2323184"/>
            <a:chOff x="-2956490" y="4379031"/>
            <a:chExt cx="4021613" cy="3495255"/>
          </a:xfrm>
        </p:grpSpPr>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1415" y="4379031"/>
              <a:ext cx="3956538" cy="3047979"/>
            </a:xfrm>
            <a:prstGeom prst="rect">
              <a:avLst/>
            </a:prstGeom>
          </p:spPr>
        </p:pic>
        <p:sp>
          <p:nvSpPr>
            <p:cNvPr id="27" name="TextBox 26"/>
            <p:cNvSpPr txBox="1"/>
            <p:nvPr/>
          </p:nvSpPr>
          <p:spPr>
            <a:xfrm>
              <a:off x="-2956490" y="7179706"/>
              <a:ext cx="2496388" cy="694580"/>
            </a:xfrm>
            <a:prstGeom prst="rect">
              <a:avLst/>
            </a:prstGeom>
            <a:noFill/>
          </p:spPr>
          <p:txBody>
            <a:bodyPr wrap="square" rtlCol="0">
              <a:spAutoFit/>
            </a:bodyPr>
            <a:lstStyle/>
            <a:p>
              <a:r>
                <a:rPr lang="en-US" sz="1200" b="1" dirty="0" smtClean="0"/>
                <a:t>SURFRAD clear-sky diffuse SW rad 16 years</a:t>
              </a:r>
              <a:endParaRPr lang="en-US" sz="1200" b="1" dirty="0"/>
            </a:p>
          </p:txBody>
        </p:sp>
      </p:grpSp>
      <p:sp>
        <p:nvSpPr>
          <p:cNvPr id="28" name="TextBox 27"/>
          <p:cNvSpPr txBox="1"/>
          <p:nvPr/>
        </p:nvSpPr>
        <p:spPr>
          <a:xfrm>
            <a:off x="7418070" y="4480560"/>
            <a:ext cx="1573530" cy="2092881"/>
          </a:xfrm>
          <a:prstGeom prst="rect">
            <a:avLst/>
          </a:prstGeom>
          <a:noFill/>
          <a:ln w="19050">
            <a:solidFill>
              <a:srgbClr val="7030A0"/>
            </a:solidFill>
          </a:ln>
        </p:spPr>
        <p:txBody>
          <a:bodyPr wrap="square" rtlCol="0">
            <a:spAutoFit/>
          </a:bodyPr>
          <a:lstStyle/>
          <a:p>
            <a:r>
              <a:rPr lang="en-US" sz="1300" dirty="0" smtClean="0">
                <a:latin typeface="Times New Roman" panose="02020603050405020304" pitchFamily="18" charset="0"/>
                <a:cs typeface="Times New Roman" panose="02020603050405020304" pitchFamily="18" charset="0"/>
              </a:rPr>
              <a:t>The </a:t>
            </a:r>
            <a:r>
              <a:rPr lang="en-US" sz="1300" dirty="0">
                <a:latin typeface="Times New Roman" panose="02020603050405020304" pitchFamily="18" charset="0"/>
                <a:cs typeface="Times New Roman" panose="02020603050405020304" pitchFamily="18" charset="0"/>
              </a:rPr>
              <a:t>observed clear-sky diffuse SW </a:t>
            </a:r>
            <a:r>
              <a:rPr lang="en-US" sz="1300" dirty="0" smtClean="0">
                <a:latin typeface="Times New Roman" panose="02020603050405020304" pitchFamily="18" charset="0"/>
                <a:cs typeface="Times New Roman" panose="02020603050405020304" pitchFamily="18" charset="0"/>
              </a:rPr>
              <a:t>rad </a:t>
            </a:r>
            <a:r>
              <a:rPr lang="en-US" sz="1300" dirty="0">
                <a:latin typeface="Times New Roman" panose="02020603050405020304" pitchFamily="18" charset="0"/>
                <a:cs typeface="Times New Roman" panose="02020603050405020304" pitchFamily="18" charset="0"/>
              </a:rPr>
              <a:t>is </a:t>
            </a:r>
            <a:r>
              <a:rPr lang="en-US" sz="1300" dirty="0" smtClean="0">
                <a:latin typeface="Times New Roman" panose="02020603050405020304" pitchFamily="18" charset="0"/>
                <a:cs typeface="Times New Roman" panose="02020603050405020304" pitchFamily="18" charset="0"/>
              </a:rPr>
              <a:t>increasing which is  </a:t>
            </a:r>
            <a:r>
              <a:rPr lang="en-US" sz="1300" dirty="0">
                <a:latin typeface="Times New Roman" panose="02020603050405020304" pitchFamily="18" charset="0"/>
                <a:cs typeface="Times New Roman" panose="02020603050405020304" pitchFamily="18" charset="0"/>
              </a:rPr>
              <a:t>opposite of what would be expected if changes in clear-sky </a:t>
            </a:r>
            <a:r>
              <a:rPr lang="en-US" sz="1300" dirty="0" smtClean="0">
                <a:latin typeface="Times New Roman" panose="02020603050405020304" pitchFamily="18" charset="0"/>
                <a:cs typeface="Times New Roman" panose="02020603050405020304" pitchFamily="18" charset="0"/>
              </a:rPr>
              <a:t>rad </a:t>
            </a:r>
            <a:r>
              <a:rPr lang="en-US" sz="1300" dirty="0">
                <a:latin typeface="Times New Roman" panose="02020603050405020304" pitchFamily="18" charset="0"/>
                <a:cs typeface="Times New Roman" panose="02020603050405020304" pitchFamily="18" charset="0"/>
              </a:rPr>
              <a:t>were </a:t>
            </a:r>
            <a:r>
              <a:rPr lang="en-US" sz="1300" dirty="0" smtClean="0">
                <a:latin typeface="Times New Roman" panose="02020603050405020304" pitchFamily="18" charset="0"/>
                <a:cs typeface="Times New Roman" panose="02020603050405020304" pitchFamily="18" charset="0"/>
              </a:rPr>
              <a:t>just </a:t>
            </a:r>
            <a:r>
              <a:rPr lang="en-US" sz="1300" dirty="0">
                <a:latin typeface="Times New Roman" panose="02020603050405020304" pitchFamily="18" charset="0"/>
                <a:cs typeface="Times New Roman" panose="02020603050405020304" pitchFamily="18" charset="0"/>
              </a:rPr>
              <a:t>attributable to changes in the aerosol direct effect.  </a:t>
            </a:r>
          </a:p>
        </p:txBody>
      </p:sp>
      <p:sp>
        <p:nvSpPr>
          <p:cNvPr id="4" name="Slide Number Placeholder 3"/>
          <p:cNvSpPr>
            <a:spLocks noGrp="1"/>
          </p:cNvSpPr>
          <p:nvPr>
            <p:ph type="sldNum" sz="quarter" idx="12"/>
          </p:nvPr>
        </p:nvSpPr>
        <p:spPr/>
        <p:txBody>
          <a:bodyPr/>
          <a:lstStyle/>
          <a:p>
            <a:fld id="{B3F03687-B62C-4205-A9C5-06DFB2DA46E7}" type="slidenum">
              <a:rPr lang="en-US" smtClean="0"/>
              <a:pPr/>
              <a:t>11</a:t>
            </a:fld>
            <a:endParaRPr lang="en-US"/>
          </a:p>
        </p:txBody>
      </p:sp>
    </p:spTree>
    <p:extLst>
      <p:ext uri="{BB962C8B-B14F-4D97-AF65-F5344CB8AC3E}">
        <p14:creationId xmlns:p14="http://schemas.microsoft.com/office/powerpoint/2010/main" val="1787620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Chart 1"/>
          <p:cNvPicPr>
            <a:picLocks noChangeArrowheads="1"/>
          </p:cNvPicPr>
          <p:nvPr/>
        </p:nvPicPr>
        <p:blipFill>
          <a:blip r:embed="rId3">
            <a:extLst>
              <a:ext uri="{28A0092B-C50C-407E-A947-70E740481C1C}">
                <a14:useLocalDpi xmlns:a14="http://schemas.microsoft.com/office/drawing/2010/main" val="0"/>
              </a:ext>
            </a:extLst>
          </a:blip>
          <a:srcRect l="-6148" t="-8191" r="-5307" b="-9764"/>
          <a:stretch>
            <a:fillRect/>
          </a:stretch>
        </p:blipFill>
        <p:spPr bwMode="auto">
          <a:xfrm>
            <a:off x="1905000" y="2219325"/>
            <a:ext cx="3474720"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Chart 2"/>
          <p:cNvPicPr>
            <a:picLocks noChangeArrowheads="1"/>
          </p:cNvPicPr>
          <p:nvPr/>
        </p:nvPicPr>
        <p:blipFill>
          <a:blip r:embed="rId4">
            <a:extLst>
              <a:ext uri="{28A0092B-C50C-407E-A947-70E740481C1C}">
                <a14:useLocalDpi xmlns:a14="http://schemas.microsoft.com/office/drawing/2010/main" val="0"/>
              </a:ext>
            </a:extLst>
          </a:blip>
          <a:srcRect l="-6134" t="-8191" r="-5075" b="-9764"/>
          <a:stretch>
            <a:fillRect/>
          </a:stretch>
        </p:blipFill>
        <p:spPr bwMode="auto">
          <a:xfrm>
            <a:off x="5410200" y="2209800"/>
            <a:ext cx="3474720"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200" y="2752725"/>
            <a:ext cx="1828800" cy="954107"/>
          </a:xfrm>
          <a:prstGeom prst="rect">
            <a:avLst/>
          </a:prstGeom>
        </p:spPr>
        <p:txBody>
          <a:bodyPr wrap="square">
            <a:spAutoFit/>
          </a:bodyPr>
          <a:lstStyle/>
          <a:p>
            <a:r>
              <a:rPr lang="en-US" sz="1400" dirty="0" smtClean="0">
                <a:latin typeface="Times New Roman" panose="02020603050405020304" pitchFamily="18" charset="0"/>
                <a:ea typeface="Times New Roman" panose="02020603050405020304" pitchFamily="18" charset="0"/>
              </a:rPr>
              <a:t>Annual </a:t>
            </a:r>
            <a:r>
              <a:rPr lang="en-US" sz="1400" dirty="0">
                <a:latin typeface="Times New Roman" panose="02020603050405020304" pitchFamily="18" charset="0"/>
                <a:ea typeface="Times New Roman" panose="02020603050405020304" pitchFamily="18" charset="0"/>
              </a:rPr>
              <a:t>mean of AOD versus clear-sky SW radiation </a:t>
            </a:r>
            <a:r>
              <a:rPr lang="en-US" sz="1400" dirty="0" smtClean="0">
                <a:latin typeface="Times New Roman" panose="02020603050405020304" pitchFamily="18" charset="0"/>
                <a:ea typeface="Times New Roman" panose="02020603050405020304" pitchFamily="18" charset="0"/>
              </a:rPr>
              <a:t>between </a:t>
            </a:r>
            <a:r>
              <a:rPr lang="en-US" sz="1400" dirty="0">
                <a:latin typeface="Times New Roman" panose="02020603050405020304" pitchFamily="18" charset="0"/>
                <a:ea typeface="Times New Roman" panose="02020603050405020304" pitchFamily="18" charset="0"/>
              </a:rPr>
              <a:t>1995 -</a:t>
            </a:r>
            <a:r>
              <a:rPr lang="en-US" sz="1400" dirty="0" smtClean="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2010</a:t>
            </a:r>
            <a:endParaRPr lang="en-US" sz="1400" dirty="0"/>
          </a:p>
        </p:txBody>
      </p:sp>
      <p:sp>
        <p:nvSpPr>
          <p:cNvPr id="6" name="Title 1"/>
          <p:cNvSpPr>
            <a:spLocks noGrp="1"/>
          </p:cNvSpPr>
          <p:nvPr>
            <p:ph type="title"/>
          </p:nvPr>
        </p:nvSpPr>
        <p:spPr>
          <a:xfrm>
            <a:off x="685798" y="12699"/>
            <a:ext cx="7696201" cy="596901"/>
          </a:xfrm>
        </p:spPr>
        <p:txBody>
          <a:bodyPr>
            <a:normAutofit/>
          </a:bodyPr>
          <a:lstStyle/>
          <a:p>
            <a:r>
              <a:rPr lang="en-US" sz="2800" dirty="0" smtClean="0"/>
              <a:t>SURFRAD Comparison</a:t>
            </a:r>
            <a:endParaRPr lang="en-US" sz="2800" dirty="0"/>
          </a:p>
        </p:txBody>
      </p:sp>
      <p:sp>
        <p:nvSpPr>
          <p:cNvPr id="7" name="TextBox 6"/>
          <p:cNvSpPr txBox="1"/>
          <p:nvPr/>
        </p:nvSpPr>
        <p:spPr>
          <a:xfrm>
            <a:off x="76200" y="4501515"/>
            <a:ext cx="9067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all-sky SW radiation, the "brightening" occurs at the same time that cloudiness exhibits a decreasing trend suggesting the possibility that indirect effects of decreasing aerosols may be a contributing factor. However, </a:t>
            </a:r>
            <a:r>
              <a:rPr lang="en-US" dirty="0" smtClean="0">
                <a:latin typeface="Times New Roman" panose="02020603050405020304" pitchFamily="18" charset="0"/>
                <a:cs typeface="Times New Roman" panose="02020603050405020304" pitchFamily="18" charset="0"/>
              </a:rPr>
              <a:t>trends </a:t>
            </a:r>
            <a:r>
              <a:rPr lang="en-US" dirty="0">
                <a:latin typeface="Times New Roman" panose="02020603050405020304" pitchFamily="18" charset="0"/>
                <a:cs typeface="Times New Roman" panose="02020603050405020304" pitchFamily="18" charset="0"/>
              </a:rPr>
              <a:t>in cloud cover can have many other reasons.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clear-sky SW radiation may be associated at least in part with a decrease in aerosols, particularly in the eastern US where substantial reductions in anthropogenic emissions of SO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NO</a:t>
            </a:r>
            <a:r>
              <a:rPr lang="en-US" baseline="-25000" dirty="0" err="1"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 resulted from </a:t>
            </a:r>
            <a:r>
              <a:rPr lang="en-US" dirty="0">
                <a:latin typeface="Times New Roman" panose="02020603050405020304" pitchFamily="18" charset="0"/>
                <a:cs typeface="Times New Roman" panose="02020603050405020304" pitchFamily="18" charset="0"/>
              </a:rPr>
              <a:t>the implementation of </a:t>
            </a:r>
            <a:r>
              <a:rPr lang="en-US" dirty="0" smtClean="0">
                <a:latin typeface="Times New Roman" panose="02020603050405020304" pitchFamily="18" charset="0"/>
                <a:cs typeface="Times New Roman" panose="02020603050405020304" pitchFamily="18" charset="0"/>
              </a:rPr>
              <a:t>CAA. </a:t>
            </a: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However</a:t>
            </a:r>
            <a:r>
              <a:rPr lang="en-US" dirty="0">
                <a:latin typeface="Times New Roman" panose="02020603050405020304" pitchFamily="18" charset="0"/>
                <a:cs typeface="Times New Roman" panose="02020603050405020304" pitchFamily="18" charset="0"/>
              </a:rPr>
              <a:t>, analysis of the clear-sky diffuse SW radiation shows that the radiative impacts of decreasing aerosol concentrations are confounded by other </a:t>
            </a:r>
            <a:r>
              <a:rPr lang="en-US" dirty="0" smtClean="0">
                <a:latin typeface="Times New Roman" panose="02020603050405020304" pitchFamily="18" charset="0"/>
                <a:cs typeface="Times New Roman" panose="02020603050405020304" pitchFamily="18" charset="0"/>
              </a:rPr>
              <a:t>factors.</a:t>
            </a:r>
          </a:p>
        </p:txBody>
      </p:sp>
      <p:graphicFrame>
        <p:nvGraphicFramePr>
          <p:cNvPr id="4" name="Table 3"/>
          <p:cNvGraphicFramePr>
            <a:graphicFrameLocks noGrp="1"/>
          </p:cNvGraphicFramePr>
          <p:nvPr>
            <p:extLst>
              <p:ext uri="{D42A27DB-BD31-4B8C-83A1-F6EECF244321}">
                <p14:modId xmlns:p14="http://schemas.microsoft.com/office/powerpoint/2010/main" val="4245188434"/>
              </p:ext>
            </p:extLst>
          </p:nvPr>
        </p:nvGraphicFramePr>
        <p:xfrm>
          <a:off x="228600" y="574192"/>
          <a:ext cx="8458202" cy="1711810"/>
        </p:xfrm>
        <a:graphic>
          <a:graphicData uri="http://schemas.openxmlformats.org/drawingml/2006/table">
            <a:tbl>
              <a:tblPr>
                <a:tableStyleId>{5C22544A-7EE6-4342-B048-85BDC9FD1C3A}</a:tableStyleId>
              </a:tblPr>
              <a:tblGrid>
                <a:gridCol w="917330"/>
                <a:gridCol w="942609"/>
                <a:gridCol w="942609"/>
                <a:gridCol w="942609"/>
                <a:gridCol w="942609"/>
                <a:gridCol w="942609"/>
                <a:gridCol w="942609"/>
                <a:gridCol w="942609"/>
                <a:gridCol w="942609"/>
              </a:tblGrid>
              <a:tr h="182029">
                <a:tc rowSpan="2">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4">
                  <a:txBody>
                    <a:bodyPr/>
                    <a:lstStyle/>
                    <a:p>
                      <a:pPr algn="ctr" fontAlgn="b"/>
                      <a:r>
                        <a:rPr lang="en-US" sz="1100" b="1" u="none" strike="noStrike" dirty="0">
                          <a:effectLst/>
                        </a:rPr>
                        <a:t>WEST </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gridSpan="4">
                  <a:txBody>
                    <a:bodyPr/>
                    <a:lstStyle/>
                    <a:p>
                      <a:pPr algn="ctr" fontAlgn="b"/>
                      <a:r>
                        <a:rPr lang="en-US" sz="1100" b="1" u="none" strike="noStrike" dirty="0">
                          <a:effectLst/>
                        </a:rPr>
                        <a:t>EAST</a:t>
                      </a:r>
                      <a:endParaRPr lang="en-US" sz="1100" b="1"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tc>
              </a:tr>
              <a:tr h="250461">
                <a:tc v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2">
                        <a:lumMod val="60000"/>
                        <a:lumOff val="40000"/>
                      </a:schemeClr>
                    </a:solidFill>
                  </a:tcPr>
                </a:tc>
                <a:tc>
                  <a:txBody>
                    <a:bodyPr/>
                    <a:lstStyle/>
                    <a:p>
                      <a:pPr algn="ctr" rtl="0" fontAlgn="b"/>
                      <a:r>
                        <a:rPr lang="en-US" sz="1100" b="1" u="none" strike="noStrike" dirty="0">
                          <a:effectLst/>
                        </a:rPr>
                        <a:t>16 </a:t>
                      </a:r>
                      <a:r>
                        <a:rPr lang="en-US" sz="1100" b="1" u="none" strike="noStrike" dirty="0" err="1">
                          <a:effectLst/>
                        </a:rPr>
                        <a:t>yrs</a:t>
                      </a:r>
                      <a:r>
                        <a:rPr lang="en-US" sz="1100" b="1" u="none" strike="noStrike" dirty="0">
                          <a:effectLst/>
                        </a:rPr>
                        <a:t> obs</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b="1" u="none" strike="noStrike" dirty="0">
                          <a:effectLst/>
                        </a:rPr>
                        <a:t>16 </a:t>
                      </a:r>
                      <a:r>
                        <a:rPr lang="en-US" sz="1100" b="1" u="none" strike="noStrike" dirty="0" err="1">
                          <a:effectLst/>
                        </a:rPr>
                        <a:t>yrs</a:t>
                      </a:r>
                      <a:r>
                        <a:rPr lang="en-US" sz="1100" b="1" u="none" strike="noStrike" dirty="0">
                          <a:effectLst/>
                        </a:rPr>
                        <a:t> </a:t>
                      </a:r>
                      <a:r>
                        <a:rPr lang="en-US" sz="1100" b="1" u="none" strike="noStrike" dirty="0" err="1">
                          <a:effectLst/>
                        </a:rPr>
                        <a:t>sim</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b="1" u="none" strike="noStrike" dirty="0">
                          <a:effectLst/>
                        </a:rPr>
                        <a:t>10 </a:t>
                      </a:r>
                      <a:r>
                        <a:rPr lang="en-US" sz="1100" b="1" u="none" strike="noStrike" dirty="0" err="1">
                          <a:effectLst/>
                        </a:rPr>
                        <a:t>yrs</a:t>
                      </a:r>
                      <a:r>
                        <a:rPr lang="en-US" sz="1100" b="1" u="none" strike="noStrike" dirty="0">
                          <a:effectLst/>
                        </a:rPr>
                        <a:t> obs</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b="1" u="none" strike="noStrike" dirty="0">
                          <a:effectLst/>
                        </a:rPr>
                        <a:t>10 </a:t>
                      </a:r>
                      <a:r>
                        <a:rPr lang="en-US" sz="1100" b="1" u="none" strike="noStrike" dirty="0" err="1">
                          <a:effectLst/>
                        </a:rPr>
                        <a:t>yrs</a:t>
                      </a:r>
                      <a:r>
                        <a:rPr lang="en-US" sz="1100" b="1" u="none" strike="noStrike" dirty="0">
                          <a:effectLst/>
                        </a:rPr>
                        <a:t> </a:t>
                      </a:r>
                      <a:r>
                        <a:rPr lang="en-US" sz="1100" b="1" u="none" strike="noStrike" dirty="0" err="1">
                          <a:effectLst/>
                        </a:rPr>
                        <a:t>sim</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b="1" u="none" strike="noStrike" dirty="0">
                          <a:effectLst/>
                        </a:rPr>
                        <a:t>16 </a:t>
                      </a:r>
                      <a:r>
                        <a:rPr lang="en-US" sz="1100" b="1" u="none" strike="noStrike" dirty="0" err="1">
                          <a:effectLst/>
                        </a:rPr>
                        <a:t>yrs</a:t>
                      </a:r>
                      <a:r>
                        <a:rPr lang="en-US" sz="1100" b="1" u="none" strike="noStrike" dirty="0">
                          <a:effectLst/>
                        </a:rPr>
                        <a:t> obs</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b="1" u="none" strike="noStrike" dirty="0">
                          <a:effectLst/>
                        </a:rPr>
                        <a:t>16 </a:t>
                      </a:r>
                      <a:r>
                        <a:rPr lang="en-US" sz="1100" b="1" u="none" strike="noStrike" dirty="0" err="1">
                          <a:effectLst/>
                        </a:rPr>
                        <a:t>yrs</a:t>
                      </a:r>
                      <a:r>
                        <a:rPr lang="en-US" sz="1100" b="1" u="none" strike="noStrike" dirty="0">
                          <a:effectLst/>
                        </a:rPr>
                        <a:t> </a:t>
                      </a:r>
                      <a:r>
                        <a:rPr lang="en-US" sz="1100" b="1" u="none" strike="noStrike" dirty="0" err="1">
                          <a:effectLst/>
                        </a:rPr>
                        <a:t>sim</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b="1" u="none" strike="noStrike" dirty="0">
                          <a:effectLst/>
                        </a:rPr>
                        <a:t>10 </a:t>
                      </a:r>
                      <a:r>
                        <a:rPr lang="en-US" sz="1100" b="1" u="none" strike="noStrike" dirty="0" err="1">
                          <a:effectLst/>
                        </a:rPr>
                        <a:t>yrs</a:t>
                      </a:r>
                      <a:r>
                        <a:rPr lang="en-US" sz="1100" b="1" u="none" strike="noStrike" dirty="0">
                          <a:effectLst/>
                        </a:rPr>
                        <a:t> obs</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b="1" u="none" strike="noStrike" dirty="0">
                          <a:effectLst/>
                        </a:rPr>
                        <a:t>10 </a:t>
                      </a:r>
                      <a:r>
                        <a:rPr lang="en-US" sz="1100" b="1" u="none" strike="noStrike" dirty="0" err="1">
                          <a:effectLst/>
                        </a:rPr>
                        <a:t>yrs</a:t>
                      </a:r>
                      <a:r>
                        <a:rPr lang="en-US" sz="1100" b="1" u="none" strike="noStrike" dirty="0">
                          <a:effectLst/>
                        </a:rPr>
                        <a:t> </a:t>
                      </a:r>
                      <a:r>
                        <a:rPr lang="en-US" sz="1100" b="1" u="none" strike="noStrike" dirty="0" err="1">
                          <a:effectLst/>
                        </a:rPr>
                        <a:t>sim</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SW</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0.5131</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dirty="0">
                          <a:effectLst/>
                        </a:rPr>
                        <a:t>0.2454</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a:effectLst/>
                        </a:rPr>
                        <a:t>0.5824</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0.2609</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0.6296</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dirty="0">
                          <a:effectLst/>
                        </a:rPr>
                        <a:t>0.4222</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dirty="0">
                          <a:effectLst/>
                        </a:rPr>
                        <a:t>0.5567</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a:effectLst/>
                        </a:rPr>
                        <a:t>0.5072</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SWC</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0.4799</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dirty="0">
                          <a:effectLst/>
                        </a:rPr>
                        <a:t>0.0015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a:effectLst/>
                        </a:rPr>
                        <a:t>0.5278</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0.0715</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0.3691</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dirty="0">
                          <a:effectLst/>
                        </a:rPr>
                        <a:t>0.1077</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rtl="0" fontAlgn="b"/>
                      <a:r>
                        <a:rPr lang="en-US" sz="1100" u="none" strike="noStrike" dirty="0">
                          <a:effectLst/>
                        </a:rPr>
                        <a:t>0.3055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0.2253</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SW DIR</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a:effectLst/>
                        </a:rPr>
                        <a:t>0.1739</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0.4575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-0.0723</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0.4385</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0.4149</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a:effectLst/>
                        </a:rPr>
                        <a:t>0.7614</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0.4213</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1.0551</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SW DIF</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a:effectLst/>
                        </a:rPr>
                        <a:t>0.4009</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-0.2072</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0.6481</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-0.1742</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0.2555</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a:effectLst/>
                        </a:rPr>
                        <a:t>-0.3318</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a:effectLst/>
                        </a:rPr>
                        <a:t>0.2104</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-0.5313</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SWC DIR</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0.0005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a:effectLst/>
                        </a:rPr>
                        <a:t>-0.1239</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dirty="0">
                          <a:effectLst/>
                        </a:rPr>
                        <a:t>-0.0052</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0.0194</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-0.0085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dirty="0">
                          <a:effectLst/>
                        </a:rPr>
                        <a:t>0.5264</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a:effectLst/>
                        </a:rPr>
                        <a:t>-0.022</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0.8532</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SWC DIF</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0.4781</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dirty="0">
                          <a:effectLst/>
                        </a:rPr>
                        <a:t>0.1255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dirty="0">
                          <a:effectLst/>
                        </a:rPr>
                        <a:t>0.532</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0.0521</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a:effectLst/>
                        </a:rPr>
                        <a:t>0.3764</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dirty="0">
                          <a:effectLst/>
                        </a:rPr>
                        <a:t>-0.4187</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rtl="0" fontAlgn="b"/>
                      <a:r>
                        <a:rPr lang="en-US" sz="1100" u="none" strike="noStrike">
                          <a:effectLst/>
                        </a:rPr>
                        <a:t>0.3267</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-0.628</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82760">
                <a:tc>
                  <a:txBody>
                    <a:bodyPr/>
                    <a:lstStyle/>
                    <a:p>
                      <a:pPr algn="ctr" rtl="0" fontAlgn="b"/>
                      <a:r>
                        <a:rPr lang="en-US" sz="1100" b="1" u="none" strike="noStrike" dirty="0">
                          <a:effectLst/>
                        </a:rPr>
                        <a:t>AOD</a:t>
                      </a:r>
                      <a:endParaRPr lang="en-US" sz="11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0.0009</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1100" u="none" strike="noStrike" dirty="0">
                          <a:effectLst/>
                        </a:rPr>
                        <a:t>0.0002</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1100" u="none" strike="noStrike">
                          <a:effectLst/>
                        </a:rPr>
                        <a:t>0.0005</a:t>
                      </a:r>
                      <a:endParaRPr lang="en-US" sz="11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0.00003</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100" u="none" strike="noStrike" dirty="0">
                          <a:effectLst/>
                        </a:rPr>
                        <a:t>-0.0012</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1100" u="none" strike="noStrike" dirty="0">
                          <a:effectLst/>
                        </a:rPr>
                        <a:t>-0.0015</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US" sz="1100" u="none" strike="noStrike" dirty="0">
                          <a:effectLst/>
                        </a:rPr>
                        <a:t>-0.0026</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100" u="none" strike="noStrike" dirty="0">
                          <a:effectLst/>
                        </a:rPr>
                        <a:t>-0.0024</a:t>
                      </a:r>
                      <a:endParaRPr lang="en-US" sz="11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bl>
          </a:graphicData>
        </a:graphic>
      </p:graphicFrame>
      <p:sp>
        <p:nvSpPr>
          <p:cNvPr id="3" name="Slide Number Placeholder 2"/>
          <p:cNvSpPr>
            <a:spLocks noGrp="1"/>
          </p:cNvSpPr>
          <p:nvPr>
            <p:ph type="sldNum" sz="quarter" idx="12"/>
          </p:nvPr>
        </p:nvSpPr>
        <p:spPr/>
        <p:txBody>
          <a:bodyPr/>
          <a:lstStyle/>
          <a:p>
            <a:fld id="{B3F03687-B62C-4205-A9C5-06DFB2DA46E7}" type="slidenum">
              <a:rPr lang="en-US" smtClean="0"/>
              <a:pPr/>
              <a:t>12</a:t>
            </a:fld>
            <a:endParaRPr lang="en-US"/>
          </a:p>
        </p:txBody>
      </p:sp>
    </p:spTree>
    <p:extLst>
      <p:ext uri="{BB962C8B-B14F-4D97-AF65-F5344CB8AC3E}">
        <p14:creationId xmlns:p14="http://schemas.microsoft.com/office/powerpoint/2010/main" val="2160398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541"/>
            <a:ext cx="7803269" cy="1320800"/>
          </a:xfrm>
        </p:spPr>
        <p:txBody>
          <a:bodyPr/>
          <a:lstStyle/>
          <a:p>
            <a:r>
              <a:rPr lang="en-US" dirty="0" smtClean="0"/>
              <a:t>Contrail effect on SW radiation</a:t>
            </a:r>
            <a:endParaRPr lang="en-US" dirty="0"/>
          </a:p>
        </p:txBody>
      </p:sp>
      <p:pic>
        <p:nvPicPr>
          <p:cNvPr id="3074" name="Picture 2" descr="y_g_dom_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24" y="914400"/>
            <a:ext cx="428664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Chart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4240" y="914400"/>
            <a:ext cx="4321160" cy="292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0" y="3766417"/>
            <a:ext cx="4343400" cy="954107"/>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rPr>
              <a:t>Monthly US system (international and domestic) aircraft airborne flight hours for the period January 1996 through December 2010 for the sum of passenger and cargo flights. (source: US Bureau of transportation Statistics)</a:t>
            </a:r>
            <a:endParaRPr lang="en-US" sz="1400" dirty="0"/>
          </a:p>
        </p:txBody>
      </p:sp>
      <p:sp>
        <p:nvSpPr>
          <p:cNvPr id="5" name="Rectangle 4"/>
          <p:cNvSpPr/>
          <p:nvPr/>
        </p:nvSpPr>
        <p:spPr>
          <a:xfrm>
            <a:off x="20053" y="3835666"/>
            <a:ext cx="4608095" cy="815608"/>
          </a:xfrm>
          <a:prstGeom prst="rect">
            <a:avLst/>
          </a:prstGeom>
        </p:spPr>
        <p:txBody>
          <a:bodyPr wrap="square">
            <a:spAutoFit/>
          </a:bodyPr>
          <a:lstStyle/>
          <a:p>
            <a:pPr>
              <a:lnSpc>
                <a:spcPct val="150000"/>
              </a:lnSpc>
              <a:spcBef>
                <a:spcPts val="600"/>
              </a:spcBef>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Figure 12: US Airways and Delta combined domestic routes. </a:t>
            </a: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Bef>
                <a:spcPts val="600"/>
              </a:spcBef>
            </a:pPr>
            <a:r>
              <a:rPr lang="en-US" sz="1400" dirty="0">
                <a:latin typeface="Times New Roman" panose="02020603050405020304" pitchFamily="18" charset="0"/>
                <a:ea typeface="Times New Roman" panose="02020603050405020304" pitchFamily="18" charset="0"/>
                <a:cs typeface="Times New Roman" panose="02020603050405020304" pitchFamily="18" charset="0"/>
              </a:rPr>
              <a:t>(source: </a:t>
            </a:r>
            <a:r>
              <a:rPr lang="en-US" sz="1400"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http://www.proaerobusiness.com/route_maps.htm</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304800" y="4876800"/>
            <a:ext cx="8458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As a result of the increasing air traffic, the contrails persistence can potentially increase the diffuse radiation. </a:t>
            </a:r>
          </a:p>
          <a:p>
            <a:pPr marL="285750" indent="-285750">
              <a:buFont typeface="Arial" panose="020B0604020202020204" pitchFamily="34" charset="0"/>
              <a:buChar char="•"/>
            </a:pPr>
            <a:r>
              <a:rPr lang="en-US" dirty="0" smtClean="0"/>
              <a:t>Characterization of contrails or ice cloud properties (crystal shapes, contrail altitude and etc.) are important. </a:t>
            </a:r>
          </a:p>
          <a:p>
            <a:pPr marL="285750" indent="-285750">
              <a:buFont typeface="Arial" panose="020B0604020202020204" pitchFamily="34" charset="0"/>
              <a:buChar char="•"/>
            </a:pPr>
            <a:r>
              <a:rPr lang="en-US" dirty="0" smtClean="0"/>
              <a:t>Other factors: “clear-sky” definition, aerosol semi-direct and indirect effect and other cloud effects.</a:t>
            </a:r>
            <a:endParaRPr lang="en-US" dirty="0"/>
          </a:p>
        </p:txBody>
      </p:sp>
      <p:grpSp>
        <p:nvGrpSpPr>
          <p:cNvPr id="7" name="Group 6"/>
          <p:cNvGrpSpPr/>
          <p:nvPr/>
        </p:nvGrpSpPr>
        <p:grpSpPr>
          <a:xfrm>
            <a:off x="196481" y="685800"/>
            <a:ext cx="4114800" cy="2103120"/>
            <a:chOff x="196481" y="685800"/>
            <a:chExt cx="4114800" cy="2103120"/>
          </a:xfrm>
        </p:grpSpPr>
        <p:graphicFrame>
          <p:nvGraphicFramePr>
            <p:cNvPr id="9" name="Chart 8"/>
            <p:cNvGraphicFramePr>
              <a:graphicFrameLocks/>
            </p:cNvGraphicFramePr>
            <p:nvPr>
              <p:extLst>
                <p:ext uri="{D42A27DB-BD31-4B8C-83A1-F6EECF244321}">
                  <p14:modId xmlns:p14="http://schemas.microsoft.com/office/powerpoint/2010/main" val="1712376673"/>
                </p:ext>
              </p:extLst>
            </p:nvPr>
          </p:nvGraphicFramePr>
          <p:xfrm>
            <a:off x="196481" y="685800"/>
            <a:ext cx="4114800" cy="2103120"/>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p:cNvSpPr txBox="1"/>
            <p:nvPr/>
          </p:nvSpPr>
          <p:spPr>
            <a:xfrm>
              <a:off x="1295400" y="852739"/>
              <a:ext cx="762000" cy="369332"/>
            </a:xfrm>
            <a:prstGeom prst="rect">
              <a:avLst/>
            </a:prstGeom>
            <a:noFill/>
          </p:spPr>
          <p:txBody>
            <a:bodyPr wrap="square" rtlCol="0">
              <a:spAutoFit/>
            </a:bodyPr>
            <a:lstStyle/>
            <a:p>
              <a:r>
                <a:rPr lang="en-US" dirty="0" smtClean="0"/>
                <a:t>WEST</a:t>
              </a:r>
              <a:endParaRPr lang="en-US" dirty="0"/>
            </a:p>
          </p:txBody>
        </p:sp>
      </p:grpSp>
      <p:grpSp>
        <p:nvGrpSpPr>
          <p:cNvPr id="10" name="Group 9"/>
          <p:cNvGrpSpPr/>
          <p:nvPr/>
        </p:nvGrpSpPr>
        <p:grpSpPr>
          <a:xfrm>
            <a:off x="218253" y="2617404"/>
            <a:ext cx="4114800" cy="2103120"/>
            <a:chOff x="218253" y="2617404"/>
            <a:chExt cx="4114800" cy="2103120"/>
          </a:xfrm>
        </p:grpSpPr>
        <p:graphicFrame>
          <p:nvGraphicFramePr>
            <p:cNvPr id="8" name="Chart 7"/>
            <p:cNvGraphicFramePr>
              <a:graphicFrameLocks/>
            </p:cNvGraphicFramePr>
            <p:nvPr>
              <p:extLst>
                <p:ext uri="{D42A27DB-BD31-4B8C-83A1-F6EECF244321}">
                  <p14:modId xmlns:p14="http://schemas.microsoft.com/office/powerpoint/2010/main" val="2455695146"/>
                </p:ext>
              </p:extLst>
            </p:nvPr>
          </p:nvGraphicFramePr>
          <p:xfrm>
            <a:off x="218253" y="2617404"/>
            <a:ext cx="4114800" cy="2103120"/>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Box 10"/>
            <p:cNvSpPr txBox="1"/>
            <p:nvPr/>
          </p:nvSpPr>
          <p:spPr>
            <a:xfrm>
              <a:off x="1219200" y="2667000"/>
              <a:ext cx="762000" cy="369332"/>
            </a:xfrm>
            <a:prstGeom prst="rect">
              <a:avLst/>
            </a:prstGeom>
            <a:noFill/>
          </p:spPr>
          <p:txBody>
            <a:bodyPr wrap="square" rtlCol="0">
              <a:spAutoFit/>
            </a:bodyPr>
            <a:lstStyle/>
            <a:p>
              <a:r>
                <a:rPr lang="en-US" dirty="0" smtClean="0"/>
                <a:t>EAST</a:t>
              </a:r>
              <a:endParaRPr lang="en-US" dirty="0"/>
            </a:p>
          </p:txBody>
        </p:sp>
      </p:grpSp>
      <p:sp>
        <p:nvSpPr>
          <p:cNvPr id="12" name="Oval 11"/>
          <p:cNvSpPr/>
          <p:nvPr/>
        </p:nvSpPr>
        <p:spPr>
          <a:xfrm>
            <a:off x="7696200" y="1350341"/>
            <a:ext cx="1066800" cy="990067"/>
          </a:xfrm>
          <a:prstGeom prst="ellipse">
            <a:avLst/>
          </a:prstGeom>
          <a:solidFill>
            <a:srgbClr val="7030A0">
              <a:alpha val="4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352800" y="981637"/>
            <a:ext cx="929834" cy="860729"/>
          </a:xfrm>
          <a:prstGeom prst="ellipse">
            <a:avLst/>
          </a:prstGeom>
          <a:solidFill>
            <a:srgbClr val="7030A0">
              <a:alpha val="4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349632" y="2845169"/>
            <a:ext cx="929834" cy="860729"/>
          </a:xfrm>
          <a:prstGeom prst="ellipse">
            <a:avLst/>
          </a:prstGeom>
          <a:solidFill>
            <a:srgbClr val="7030A0">
              <a:alpha val="40000"/>
            </a:srgbClr>
          </a:solid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B3F03687-B62C-4205-A9C5-06DFB2DA46E7}" type="slidenum">
              <a:rPr lang="en-US" smtClean="0"/>
              <a:pPr/>
              <a:t>13</a:t>
            </a:fld>
            <a:endParaRPr lang="en-US"/>
          </a:p>
        </p:txBody>
      </p:sp>
    </p:spTree>
    <p:extLst>
      <p:ext uri="{BB962C8B-B14F-4D97-AF65-F5344CB8AC3E}">
        <p14:creationId xmlns:p14="http://schemas.microsoft.com/office/powerpoint/2010/main" val="312538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9"/>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9"/>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9"/>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85800" y="21771"/>
            <a:ext cx="7696201" cy="59690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dirty="0" smtClean="0"/>
              <a:t>SURFRAD clear-sky SW Rad (FB vs. NFB)</a:t>
            </a:r>
            <a:endParaRPr lang="en-US" sz="2800" dirty="0"/>
          </a:p>
        </p:txBody>
      </p:sp>
      <p:sp>
        <p:nvSpPr>
          <p:cNvPr id="5" name="TextBox 4"/>
          <p:cNvSpPr txBox="1"/>
          <p:nvPr/>
        </p:nvSpPr>
        <p:spPr>
          <a:xfrm>
            <a:off x="1752600" y="457200"/>
            <a:ext cx="990600" cy="369332"/>
          </a:xfrm>
          <a:prstGeom prst="rect">
            <a:avLst/>
          </a:prstGeom>
          <a:noFill/>
        </p:spPr>
        <p:txBody>
          <a:bodyPr wrap="square" rtlCol="0">
            <a:spAutoFit/>
          </a:bodyPr>
          <a:lstStyle/>
          <a:p>
            <a:r>
              <a:rPr lang="en-US" dirty="0" smtClean="0"/>
              <a:t>WEST</a:t>
            </a:r>
            <a:endParaRPr lang="en-US" dirty="0"/>
          </a:p>
        </p:txBody>
      </p:sp>
      <p:sp>
        <p:nvSpPr>
          <p:cNvPr id="6" name="TextBox 5"/>
          <p:cNvSpPr txBox="1"/>
          <p:nvPr/>
        </p:nvSpPr>
        <p:spPr>
          <a:xfrm>
            <a:off x="6275613" y="465437"/>
            <a:ext cx="990600" cy="369332"/>
          </a:xfrm>
          <a:prstGeom prst="rect">
            <a:avLst/>
          </a:prstGeom>
          <a:noFill/>
        </p:spPr>
        <p:txBody>
          <a:bodyPr wrap="square" rtlCol="0">
            <a:spAutoFit/>
          </a:bodyPr>
          <a:lstStyle/>
          <a:p>
            <a:r>
              <a:rPr lang="en-US" dirty="0" smtClean="0"/>
              <a:t>EAST</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386275370"/>
              </p:ext>
            </p:extLst>
          </p:nvPr>
        </p:nvGraphicFramePr>
        <p:xfrm>
          <a:off x="4452257" y="747487"/>
          <a:ext cx="438912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017963883"/>
              </p:ext>
            </p:extLst>
          </p:nvPr>
        </p:nvGraphicFramePr>
        <p:xfrm>
          <a:off x="0" y="762000"/>
          <a:ext cx="4389120" cy="2103120"/>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stretch>
            <a:fillRect/>
          </a:stretch>
        </p:blipFill>
        <p:spPr>
          <a:xfrm>
            <a:off x="8062597" y="161472"/>
            <a:ext cx="1070517" cy="914400"/>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500819190"/>
              </p:ext>
            </p:extLst>
          </p:nvPr>
        </p:nvGraphicFramePr>
        <p:xfrm>
          <a:off x="4506687" y="2667000"/>
          <a:ext cx="4389120" cy="2103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p:cNvGraphicFramePr>
            <a:graphicFrameLocks/>
          </p:cNvGraphicFramePr>
          <p:nvPr>
            <p:extLst>
              <p:ext uri="{D42A27DB-BD31-4B8C-83A1-F6EECF244321}">
                <p14:modId xmlns:p14="http://schemas.microsoft.com/office/powerpoint/2010/main" val="1362050786"/>
              </p:ext>
            </p:extLst>
          </p:nvPr>
        </p:nvGraphicFramePr>
        <p:xfrm>
          <a:off x="10886" y="2743200"/>
          <a:ext cx="4389120" cy="2103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p:cNvGraphicFramePr>
            <a:graphicFrameLocks/>
          </p:cNvGraphicFramePr>
          <p:nvPr>
            <p:extLst>
              <p:ext uri="{D42A27DB-BD31-4B8C-83A1-F6EECF244321}">
                <p14:modId xmlns:p14="http://schemas.microsoft.com/office/powerpoint/2010/main" val="2292962785"/>
              </p:ext>
            </p:extLst>
          </p:nvPr>
        </p:nvGraphicFramePr>
        <p:xfrm>
          <a:off x="4572000" y="4754880"/>
          <a:ext cx="4389120" cy="210312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p:cNvGraphicFramePr>
            <a:graphicFrameLocks/>
          </p:cNvGraphicFramePr>
          <p:nvPr>
            <p:extLst>
              <p:ext uri="{D42A27DB-BD31-4B8C-83A1-F6EECF244321}">
                <p14:modId xmlns:p14="http://schemas.microsoft.com/office/powerpoint/2010/main" val="604337375"/>
              </p:ext>
            </p:extLst>
          </p:nvPr>
        </p:nvGraphicFramePr>
        <p:xfrm>
          <a:off x="0" y="4754880"/>
          <a:ext cx="4389120" cy="2103120"/>
        </p:xfrm>
        <a:graphic>
          <a:graphicData uri="http://schemas.openxmlformats.org/drawingml/2006/chart">
            <c:chart xmlns:c="http://schemas.openxmlformats.org/drawingml/2006/chart" xmlns:r="http://schemas.openxmlformats.org/officeDocument/2006/relationships" r:id="rId9"/>
          </a:graphicData>
        </a:graphic>
      </p:graphicFrame>
      <p:sp>
        <p:nvSpPr>
          <p:cNvPr id="2" name="Slide Number Placeholder 1"/>
          <p:cNvSpPr>
            <a:spLocks noGrp="1"/>
          </p:cNvSpPr>
          <p:nvPr>
            <p:ph type="sldNum" sz="quarter" idx="12"/>
          </p:nvPr>
        </p:nvSpPr>
        <p:spPr/>
        <p:txBody>
          <a:bodyPr/>
          <a:lstStyle/>
          <a:p>
            <a:fld id="{B3F03687-B62C-4205-A9C5-06DFB2DA46E7}" type="slidenum">
              <a:rPr lang="en-US" smtClean="0"/>
              <a:pPr/>
              <a:t>14</a:t>
            </a:fld>
            <a:endParaRPr lang="en-US"/>
          </a:p>
        </p:txBody>
      </p:sp>
    </p:spTree>
    <p:extLst>
      <p:ext uri="{BB962C8B-B14F-4D97-AF65-F5344CB8AC3E}">
        <p14:creationId xmlns:p14="http://schemas.microsoft.com/office/powerpoint/2010/main" val="1864080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07680" cy="990600"/>
          </a:xfrm>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04799" y="609600"/>
            <a:ext cx="7924801" cy="6193970"/>
          </a:xfrm>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In general, the coupled WRF-CMAQ model is capable to replicate the observed trends in surface concentration and AOD </a:t>
            </a:r>
            <a:r>
              <a:rPr lang="en-US" dirty="0" smtClean="0">
                <a:solidFill>
                  <a:schemeClr val="tx1"/>
                </a:solidFill>
                <a:latin typeface="Times New Roman" panose="02020603050405020304" pitchFamily="18" charset="0"/>
                <a:cs typeface="Times New Roman" panose="02020603050405020304" pitchFamily="18" charset="0"/>
              </a:rPr>
              <a:t>especially </a:t>
            </a:r>
            <a:r>
              <a:rPr lang="en-US" dirty="0" smtClean="0">
                <a:solidFill>
                  <a:schemeClr val="tx1"/>
                </a:solidFill>
                <a:latin typeface="Times New Roman" panose="02020603050405020304" pitchFamily="18" charset="0"/>
                <a:cs typeface="Times New Roman" panose="02020603050405020304" pitchFamily="18" charset="0"/>
              </a:rPr>
              <a:t>the last 10 years. This finding illustrates</a:t>
            </a: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the importance of the accuracy of the emission. </a:t>
            </a:r>
          </a:p>
          <a:p>
            <a:r>
              <a:rPr lang="en-US" dirty="0">
                <a:solidFill>
                  <a:schemeClr val="tx1"/>
                </a:solidFill>
                <a:latin typeface="Times New Roman" panose="02020603050405020304" pitchFamily="18" charset="0"/>
                <a:cs typeface="Times New Roman" panose="02020603050405020304" pitchFamily="18" charset="0"/>
              </a:rPr>
              <a:t>In conclusion, this analysis suggest that there was a SW radiation “brightening” over the past 16 years in the </a:t>
            </a:r>
            <a:r>
              <a:rPr lang="en-US" dirty="0" smtClean="0">
                <a:solidFill>
                  <a:schemeClr val="tx1"/>
                </a:solidFill>
                <a:latin typeface="Times New Roman" panose="02020603050405020304" pitchFamily="18" charset="0"/>
                <a:cs typeface="Times New Roman" panose="02020603050405020304" pitchFamily="18" charset="0"/>
              </a:rPr>
              <a:t>US especially in the east but less apparent in the west. </a:t>
            </a:r>
          </a:p>
          <a:p>
            <a:r>
              <a:rPr lang="en-US" dirty="0" smtClean="0">
                <a:solidFill>
                  <a:schemeClr val="tx1"/>
                </a:solidFill>
                <a:latin typeface="Times New Roman" panose="02020603050405020304" pitchFamily="18" charset="0"/>
                <a:cs typeface="Times New Roman" panose="02020603050405020304" pitchFamily="18" charset="0"/>
              </a:rPr>
              <a:t>The western US </a:t>
            </a:r>
            <a:r>
              <a:rPr lang="en-US" dirty="0">
                <a:solidFill>
                  <a:schemeClr val="tx1"/>
                </a:solidFill>
                <a:latin typeface="Times New Roman" panose="02020603050405020304" pitchFamily="18" charset="0"/>
                <a:cs typeface="Times New Roman" panose="02020603050405020304" pitchFamily="18" charset="0"/>
              </a:rPr>
              <a:t>could be influenced by local terrain influences as well as episodic long-range pollution transport which may contribute to the lack of a clear association between trends in aerosol burden and surface radiation at these locations.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However</a:t>
            </a:r>
            <a:r>
              <a:rPr lang="en-US" dirty="0">
                <a:solidFill>
                  <a:schemeClr val="tx1"/>
                </a:solidFill>
                <a:latin typeface="Times New Roman" panose="02020603050405020304" pitchFamily="18" charset="0"/>
                <a:cs typeface="Times New Roman" panose="02020603050405020304" pitchFamily="18" charset="0"/>
              </a:rPr>
              <a:t>, analysis of the clear-sky diffuse SW radiation shows that the radiative impacts of decreasing aerosol concentrations are confounded by other factors. </a:t>
            </a:r>
            <a:endParaRPr lang="en-US" dirty="0" smtClean="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There </a:t>
            </a:r>
            <a:r>
              <a:rPr lang="en-US" dirty="0">
                <a:solidFill>
                  <a:schemeClr val="tx1"/>
                </a:solidFill>
                <a:latin typeface="Times New Roman" panose="02020603050405020304" pitchFamily="18" charset="0"/>
                <a:cs typeface="Times New Roman" panose="02020603050405020304" pitchFamily="18" charset="0"/>
              </a:rPr>
              <a:t>are several possible interpretations to resolve this seeming contradiction such as increasing contrails from air traffic, classification of “clear-sky” conditions in the radiation retrieval methodology and indirect aerosol and other cloud effects.</a:t>
            </a:r>
          </a:p>
          <a:p>
            <a:r>
              <a:rPr lang="en-US" dirty="0" smtClean="0">
                <a:solidFill>
                  <a:schemeClr val="tx1"/>
                </a:solidFill>
                <a:latin typeface="Times New Roman" panose="02020603050405020304" pitchFamily="18" charset="0"/>
                <a:cs typeface="Times New Roman" panose="02020603050405020304" pitchFamily="18" charset="0"/>
              </a:rPr>
              <a:t>On going tests: Ice clouds simulation tests to identify inconsistencies in observed diffuse radiation.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3F03687-B62C-4205-A9C5-06DFB2DA46E7}"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498080" cy="792162"/>
          </a:xfrm>
        </p:spPr>
        <p:txBody>
          <a:bodyPr/>
          <a:lstStyle/>
          <a:p>
            <a:r>
              <a:rPr lang="en-US" dirty="0" smtClean="0"/>
              <a:t>Thank you! Questions?</a:t>
            </a:r>
            <a:endParaRPr lang="en-US" dirty="0"/>
          </a:p>
        </p:txBody>
      </p:sp>
      <p:sp>
        <p:nvSpPr>
          <p:cNvPr id="3" name="Content Placeholder 2"/>
          <p:cNvSpPr>
            <a:spLocks noGrp="1"/>
          </p:cNvSpPr>
          <p:nvPr>
            <p:ph idx="1"/>
          </p:nvPr>
        </p:nvSpPr>
        <p:spPr>
          <a:xfrm>
            <a:off x="609600" y="2362200"/>
            <a:ext cx="6629400" cy="4114800"/>
          </a:xfrm>
        </p:spPr>
        <p:txBody>
          <a:bodyPr>
            <a:normAutofit fontScale="92500" lnSpcReduction="20000"/>
          </a:bodyPr>
          <a:lstStyle/>
          <a:p>
            <a:pPr marL="0" lvl="1" indent="0">
              <a:buNone/>
            </a:pPr>
            <a:r>
              <a:rPr lang="en-US" sz="1900" i="1" dirty="0" smtClean="0"/>
              <a:t>Acknowledgment:</a:t>
            </a:r>
          </a:p>
          <a:p>
            <a:pPr marL="0" lvl="1" indent="0">
              <a:buNone/>
            </a:pPr>
            <a:r>
              <a:rPr lang="en-US" sz="2000" dirty="0" smtClean="0"/>
              <a:t>This </a:t>
            </a:r>
            <a:r>
              <a:rPr lang="en-US" sz="2000" dirty="0"/>
              <a:t>research was performed while Chuen-Meei Gan held a National Research Council Research </a:t>
            </a:r>
            <a:r>
              <a:rPr lang="en-US" sz="2000" dirty="0" err="1"/>
              <a:t>Associateship</a:t>
            </a:r>
            <a:r>
              <a:rPr lang="en-US" sz="2000" dirty="0"/>
              <a:t> Award at US EPA. </a:t>
            </a:r>
            <a:endParaRPr lang="en-US" sz="2000" dirty="0" smtClean="0"/>
          </a:p>
          <a:p>
            <a:pPr marL="0" lvl="1" indent="0">
              <a:buNone/>
            </a:pPr>
            <a:r>
              <a:rPr lang="en-US" sz="2000" dirty="0" smtClean="0"/>
              <a:t>The </a:t>
            </a:r>
            <a:r>
              <a:rPr lang="en-US" sz="2000" dirty="0"/>
              <a:t>research presented in this study was supported through an interagency agreement between the US Department of Energy (funding IA DE-SC0003782) and the US Environmental Protection Agency (funding IA RW-89-9233260). </a:t>
            </a:r>
            <a:endParaRPr lang="en-US" sz="2000" dirty="0" smtClean="0"/>
          </a:p>
          <a:p>
            <a:pPr marL="0" lvl="1" indent="0">
              <a:buNone/>
            </a:pPr>
            <a:r>
              <a:rPr lang="en-US" sz="2000" dirty="0" smtClean="0"/>
              <a:t>The </a:t>
            </a:r>
            <a:r>
              <a:rPr lang="en-US" sz="2000" dirty="0"/>
              <a:t>author also would like thank John Augustine from NOAA-SURFRAD for his support and assistance in obtaining the SURFRAD data. </a:t>
            </a:r>
            <a:endParaRPr lang="en-US" sz="2000" dirty="0" smtClean="0"/>
          </a:p>
          <a:p>
            <a:pPr marL="0" lvl="1" indent="0">
              <a:buNone/>
            </a:pPr>
            <a:r>
              <a:rPr lang="en-US" sz="2000" dirty="0" smtClean="0"/>
              <a:t>Dr</a:t>
            </a:r>
            <a:r>
              <a:rPr lang="en-US" sz="2000" dirty="0"/>
              <a:t>. Long acknowledges the support of the Climate Change Research Division of the US Department of Energy as part of the Atmospheric System Research (ASR) Program. </a:t>
            </a:r>
            <a:endParaRPr lang="en-US" sz="1900" i="1" dirty="0" smtClean="0"/>
          </a:p>
        </p:txBody>
      </p:sp>
      <p:sp>
        <p:nvSpPr>
          <p:cNvPr id="4" name="TextBox 3"/>
          <p:cNvSpPr txBox="1"/>
          <p:nvPr/>
        </p:nvSpPr>
        <p:spPr>
          <a:xfrm>
            <a:off x="762000" y="1371600"/>
            <a:ext cx="6477000" cy="646331"/>
          </a:xfrm>
          <a:prstGeom prst="rect">
            <a:avLst/>
          </a:prstGeom>
          <a:noFill/>
        </p:spPr>
        <p:txBody>
          <a:bodyPr wrap="square" rtlCol="0">
            <a:spAutoFit/>
          </a:bodyPr>
          <a:lstStyle/>
          <a:p>
            <a:r>
              <a:rPr lang="en-US" b="1" i="1" dirty="0" smtClean="0"/>
              <a:t>*Special thanks to all the co-authors for their contributions and support.</a:t>
            </a:r>
            <a:endParaRPr lang="en-US" b="1" i="1" dirty="0"/>
          </a:p>
        </p:txBody>
      </p:sp>
      <p:sp>
        <p:nvSpPr>
          <p:cNvPr id="5" name="Slide Number Placeholder 4"/>
          <p:cNvSpPr>
            <a:spLocks noGrp="1"/>
          </p:cNvSpPr>
          <p:nvPr>
            <p:ph type="sldNum" sz="quarter" idx="12"/>
          </p:nvPr>
        </p:nvSpPr>
        <p:spPr/>
        <p:txBody>
          <a:bodyPr/>
          <a:lstStyle/>
          <a:p>
            <a:fld id="{B3F03687-B62C-4205-A9C5-06DFB2DA46E7}"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Slide Number Placeholder 2"/>
          <p:cNvSpPr>
            <a:spLocks noGrp="1"/>
          </p:cNvSpPr>
          <p:nvPr>
            <p:ph type="sldNum" sz="quarter" idx="12"/>
          </p:nvPr>
        </p:nvSpPr>
        <p:spPr/>
        <p:txBody>
          <a:bodyPr/>
          <a:lstStyle/>
          <a:p>
            <a:fld id="{B3F03687-B62C-4205-A9C5-06DFB2DA46E7}" type="slidenum">
              <a:rPr lang="en-US" smtClean="0"/>
              <a:pPr/>
              <a:t>17</a:t>
            </a:fld>
            <a:endParaRPr lang="en-US"/>
          </a:p>
        </p:txBody>
      </p:sp>
    </p:spTree>
    <p:extLst>
      <p:ext uri="{BB962C8B-B14F-4D97-AF65-F5344CB8AC3E}">
        <p14:creationId xmlns:p14="http://schemas.microsoft.com/office/powerpoint/2010/main" val="2147025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57223" y="107950"/>
            <a:ext cx="7696201" cy="596901"/>
          </a:xfrm>
        </p:spPr>
        <p:txBody>
          <a:bodyPr>
            <a:normAutofit fontScale="90000"/>
          </a:bodyPr>
          <a:lstStyle/>
          <a:p>
            <a:r>
              <a:rPr lang="en-US" dirty="0" smtClean="0"/>
              <a:t>Case study:</a:t>
            </a:r>
            <a:br>
              <a:rPr lang="en-US" dirty="0" smtClean="0"/>
            </a:br>
            <a:r>
              <a:rPr lang="en-US" dirty="0" smtClean="0"/>
              <a:t>SW Rad Aerosol Forcing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153698"/>
              </p:ext>
            </p:extLst>
          </p:nvPr>
        </p:nvGraphicFramePr>
        <p:xfrm>
          <a:off x="533400" y="3833658"/>
          <a:ext cx="7219949" cy="2414742"/>
        </p:xfrm>
        <a:graphic>
          <a:graphicData uri="http://schemas.openxmlformats.org/drawingml/2006/table">
            <a:tbl>
              <a:tblPr>
                <a:tableStyleId>{793D81CF-94F2-401A-BA57-92F5A7B2D0C5}</a:tableStyleId>
              </a:tblPr>
              <a:tblGrid>
                <a:gridCol w="1804987"/>
                <a:gridCol w="1090513"/>
                <a:gridCol w="1222128"/>
                <a:gridCol w="1616967"/>
                <a:gridCol w="1485354"/>
              </a:tblGrid>
              <a:tr h="160797">
                <a:tc gridSpan="3">
                  <a:txBody>
                    <a:bodyPr/>
                    <a:lstStyle/>
                    <a:p>
                      <a:pPr algn="ctr" rtl="0" fontAlgn="b"/>
                      <a:r>
                        <a:rPr lang="en-US" sz="1400" b="1" u="none" strike="noStrike" dirty="0">
                          <a:effectLst/>
                        </a:rPr>
                        <a:t>Mean aerosol SW Radiative Forcing</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b"/>
                      <a:r>
                        <a:rPr lang="en-US" sz="1400" b="1" u="none" strike="noStrike" dirty="0">
                          <a:effectLst/>
                        </a:rPr>
                        <a:t> W/m</a:t>
                      </a:r>
                      <a:r>
                        <a:rPr lang="en-US" sz="1400" b="1" u="none" strike="noStrike" baseline="30000" dirty="0">
                          <a:effectLst/>
                        </a:rPr>
                        <a:t>2</a:t>
                      </a:r>
                      <a:r>
                        <a:rPr lang="en-US" sz="1400" b="1" u="none" strike="noStrike" dirty="0">
                          <a:effectLst/>
                        </a:rPr>
                        <a:t>/year</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255993">
                <a:tc>
                  <a:txBody>
                    <a:bodyPr/>
                    <a:lstStyle/>
                    <a:p>
                      <a:pPr algn="l" rtl="0" fontAlgn="b"/>
                      <a:r>
                        <a:rPr lang="en-US" sz="1400" b="1" u="none" strike="noStrike">
                          <a:effectLst/>
                        </a:rPr>
                        <a:t> </a:t>
                      </a:r>
                      <a:endParaRPr lang="en-US"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b="1" u="none" strike="noStrike" dirty="0" err="1">
                          <a:effectLst/>
                        </a:rPr>
                        <a:t>dT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l" rtl="0" fontAlgn="b"/>
                      <a:r>
                        <a:rPr lang="en-US" sz="1400" b="1" u="none" strike="noStrike" dirty="0" err="1">
                          <a:effectLst/>
                        </a:rPr>
                        <a:t>RFaer</a:t>
                      </a:r>
                      <a:r>
                        <a:rPr lang="en-US" sz="1400" b="1" u="none" strike="noStrike" dirty="0">
                          <a:effectLst/>
                        </a:rPr>
                        <a:t> (Eqt1)</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b="1" u="none" strike="noStrike" dirty="0">
                          <a:effectLst/>
                        </a:rPr>
                        <a:t>Obs SW trend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b="1" u="none" strike="noStrike" dirty="0">
                          <a:effectLst/>
                        </a:rPr>
                        <a:t>Obs SWC trend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20503">
                <a:tc>
                  <a:txBody>
                    <a:bodyPr/>
                    <a:lstStyle/>
                    <a:p>
                      <a:pPr algn="l" rtl="0" fontAlgn="b"/>
                      <a:r>
                        <a:rPr lang="en-US" sz="1400" b="1" u="none" strike="noStrike" dirty="0">
                          <a:effectLst/>
                        </a:rPr>
                        <a:t>Aug et al. </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dirty="0">
                          <a:effectLst/>
                        </a:rPr>
                        <a:t>-0.0016</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0.0518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0.6875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a:effectLst/>
                        </a:rPr>
                        <a:t> </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28600">
                <a:tc>
                  <a:txBody>
                    <a:bodyPr/>
                    <a:lstStyle/>
                    <a:p>
                      <a:pPr algn="l" rtl="0" fontAlgn="b"/>
                      <a:r>
                        <a:rPr lang="en-US" sz="1400" b="1" u="none" strike="noStrike" dirty="0" err="1">
                          <a:effectLst/>
                        </a:rPr>
                        <a:t>obs_east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a:effectLst/>
                        </a:rPr>
                        <a:t>-0.0012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0.0388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0.6866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dirty="0">
                          <a:effectLst/>
                        </a:rPr>
                        <a:t>0.4732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0752">
                <a:tc>
                  <a:txBody>
                    <a:bodyPr/>
                    <a:lstStyle/>
                    <a:p>
                      <a:pPr algn="l" rtl="0" fontAlgn="b"/>
                      <a:r>
                        <a:rPr lang="en-US" sz="1400" b="1" u="none" strike="noStrike" dirty="0" err="1">
                          <a:effectLst/>
                        </a:rPr>
                        <a:t>obs_west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a:effectLst/>
                        </a:rPr>
                        <a:t>0.0009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-0.0291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0.5024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dirty="0">
                          <a:effectLst/>
                        </a:rPr>
                        <a:t>0.4697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52648">
                <a:tc>
                  <a:txBody>
                    <a:bodyPr/>
                    <a:lstStyle/>
                    <a:p>
                      <a:pPr algn="l" rtl="0" fontAlgn="b"/>
                      <a:r>
                        <a:rPr lang="en-US" sz="1400" b="1" u="none" strike="noStrike" dirty="0">
                          <a:effectLst/>
                        </a:rPr>
                        <a:t>model_east_16yrs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a:effectLst/>
                        </a:rPr>
                        <a:t>-0.0015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0.0486</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0.4222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dirty="0">
                          <a:effectLst/>
                        </a:rPr>
                        <a:t>0.1027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0752">
                <a:tc>
                  <a:txBody>
                    <a:bodyPr/>
                    <a:lstStyle/>
                    <a:p>
                      <a:pPr algn="l" rtl="0" fontAlgn="b"/>
                      <a:r>
                        <a:rPr lang="en-US" sz="1400" b="1" u="none" strike="noStrike" dirty="0">
                          <a:effectLst/>
                        </a:rPr>
                        <a:t>model_west_16yrs</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a:effectLst/>
                        </a:rPr>
                        <a:t>0.0002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-0.0065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0.2454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dirty="0">
                          <a:effectLst/>
                        </a:rPr>
                        <a:t>0.0015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0752">
                <a:tc>
                  <a:txBody>
                    <a:bodyPr/>
                    <a:lstStyle/>
                    <a:p>
                      <a:pPr algn="l" rtl="0" fontAlgn="b"/>
                      <a:r>
                        <a:rPr lang="en-US" sz="1400" b="1" u="none" strike="noStrike" dirty="0" err="1">
                          <a:effectLst/>
                        </a:rPr>
                        <a:t>BON_aeronet</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a:effectLst/>
                        </a:rPr>
                        <a:t>-0.003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0.0972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1.0328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dirty="0">
                          <a:effectLst/>
                        </a:rPr>
                        <a:t>0.7598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96347">
                <a:tc>
                  <a:txBody>
                    <a:bodyPr/>
                    <a:lstStyle/>
                    <a:p>
                      <a:pPr algn="l" rtl="0" fontAlgn="b"/>
                      <a:r>
                        <a:rPr lang="en-US" sz="1400" b="1" u="none" strike="noStrike" dirty="0" err="1">
                          <a:effectLst/>
                        </a:rPr>
                        <a:t>bon_surfrad</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u="none" strike="noStrike">
                          <a:effectLst/>
                        </a:rPr>
                        <a:t>-0.0008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dirty="0">
                          <a:effectLst/>
                        </a:rPr>
                        <a:t>0.0253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rtl="0" fontAlgn="b"/>
                      <a:r>
                        <a:rPr lang="en-US" sz="1400" u="none" strike="noStrike">
                          <a:effectLst/>
                        </a:rPr>
                        <a:t>1.0328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rtl="0" fontAlgn="b"/>
                      <a:r>
                        <a:rPr lang="en-US" sz="1400" u="none" strike="noStrike" dirty="0">
                          <a:effectLst/>
                        </a:rPr>
                        <a:t>0.7598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035" marR="5035" marT="503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mc:AlternateContent xmlns:mc="http://schemas.openxmlformats.org/markup-compatibility/2006" xmlns:a14="http://schemas.microsoft.com/office/drawing/2010/main">
        <mc:Choice Requires="a14">
          <p:sp>
            <p:nvSpPr>
              <p:cNvPr id="4" name="TextBox 3"/>
              <p:cNvSpPr txBox="1"/>
              <p:nvPr/>
            </p:nvSpPr>
            <p:spPr>
              <a:xfrm>
                <a:off x="533400" y="1747788"/>
                <a:ext cx="5308441" cy="347403"/>
              </a:xfrm>
              <a:prstGeom prst="rect">
                <a:avLst/>
              </a:prstGeom>
              <a:noFill/>
            </p:spPr>
            <p:txBody>
              <a:bodyPr wrap="none" lIns="0" tIns="0" rIns="0" bIns="0" rtlCol="0">
                <a:spAutoFit/>
              </a:bodyPr>
              <a:lstStyle/>
              <a:p>
                <a14:m>
                  <m:oMath xmlns:m="http://schemas.openxmlformats.org/officeDocument/2006/math">
                    <m:sSub>
                      <m:sSubPr>
                        <m:ctrlPr>
                          <a:rPr lang="en-US" sz="2000" b="0" i="1" smtClean="0">
                            <a:latin typeface="Cambria Math"/>
                          </a:rPr>
                        </m:ctrlPr>
                      </m:sSubPr>
                      <m:e>
                        <m:r>
                          <a:rPr lang="en-US" sz="2000" i="1">
                            <a:latin typeface="Cambria Math" panose="02040503050406030204" pitchFamily="18" charset="0"/>
                          </a:rPr>
                          <m:t>𝑆𝑊</m:t>
                        </m:r>
                        <m:r>
                          <a:rPr lang="en-US" sz="2000" b="0" i="1" smtClean="0">
                            <a:latin typeface="Cambria Math" panose="02040503050406030204" pitchFamily="18" charset="0"/>
                          </a:rPr>
                          <m:t> </m:t>
                        </m:r>
                        <m:r>
                          <a:rPr lang="en-US" sz="2000" i="1">
                            <a:latin typeface="Cambria Math" panose="02040503050406030204" pitchFamily="18" charset="0"/>
                          </a:rPr>
                          <m:t>𝑅𝐹</m:t>
                        </m:r>
                      </m:e>
                      <m:sub>
                        <m:r>
                          <a:rPr lang="en-US" sz="2000" b="0" i="1" smtClean="0">
                            <a:latin typeface="Cambria Math" panose="02040503050406030204" pitchFamily="18" charset="0"/>
                          </a:rPr>
                          <m:t>𝑎𝑒𝑟𝑜𝑠𝑜𝑙</m:t>
                        </m:r>
                      </m:sub>
                    </m:sSub>
                  </m:oMath>
                </a14:m>
                <a:r>
                  <a:rPr lang="en-US" sz="2000" dirty="0" smtClean="0"/>
                  <a:t>= </a:t>
                </a:r>
                <a14:m>
                  <m:oMath xmlns:m="http://schemas.openxmlformats.org/officeDocument/2006/math">
                    <m:sSub>
                      <m:sSubPr>
                        <m:ctrlPr>
                          <a:rPr lang="en-US" sz="2000" i="1" smtClean="0">
                            <a:latin typeface="Cambria Math"/>
                          </a:rPr>
                        </m:ctrlPr>
                      </m:sSubPr>
                      <m:e>
                        <m:r>
                          <a:rPr lang="en-US" sz="2000" b="0" i="1" smtClean="0">
                            <a:latin typeface="Cambria Math" panose="02040503050406030204" pitchFamily="18" charset="0"/>
                          </a:rPr>
                          <m:t>−</m:t>
                        </m:r>
                        <m:r>
                          <a:rPr lang="en-US" sz="2000" b="0" i="1" smtClean="0">
                            <a:latin typeface="Cambria Math" panose="02040503050406030204" pitchFamily="18" charset="0"/>
                          </a:rPr>
                          <m:t>𝑆</m:t>
                        </m:r>
                      </m:e>
                      <m:sub>
                        <m:r>
                          <a:rPr lang="en-US" sz="2000" b="0" i="1" smtClean="0">
                            <a:latin typeface="Cambria Math" panose="02040503050406030204" pitchFamily="18" charset="0"/>
                          </a:rPr>
                          <m:t>𝑜</m:t>
                        </m:r>
                      </m:sub>
                    </m:sSub>
                    <m:d>
                      <m:dPr>
                        <m:ctrlPr>
                          <a:rPr lang="en-US" sz="2000" i="1" smtClean="0">
                            <a:latin typeface="Cambria Math"/>
                          </a:rPr>
                        </m:ctrlPr>
                      </m:dPr>
                      <m:e>
                        <m:r>
                          <a:rPr lang="en-US" sz="2000" b="0" i="1" smtClean="0">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𝛼</m:t>
                        </m:r>
                      </m:e>
                    </m:d>
                    <m:d>
                      <m:dPr>
                        <m:ctrlPr>
                          <a:rPr lang="en-US" sz="2000" i="1" smtClean="0">
                            <a:latin typeface="Cambria Math"/>
                          </a:rPr>
                        </m:ctrlPr>
                      </m:dPr>
                      <m:e>
                        <m:r>
                          <a:rPr lang="en-US" sz="2000" b="0" i="1" smtClean="0">
                            <a:latin typeface="Cambria Math" panose="02040503050406030204" pitchFamily="18" charset="0"/>
                          </a:rPr>
                          <m:t>1−</m:t>
                        </m:r>
                        <m:sSup>
                          <m:sSupPr>
                            <m:ctrlPr>
                              <a:rPr lang="en-US" sz="2000" b="0" i="1" smtClean="0">
                                <a:latin typeface="Cambria Math"/>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𝜏</m:t>
                            </m:r>
                          </m:sup>
                        </m:sSup>
                      </m:e>
                    </m:d>
                    <m:d>
                      <m:dPr>
                        <m:ctrlPr>
                          <a:rPr lang="en-US" sz="2000" i="1" smtClean="0">
                            <a:latin typeface="Cambria Math"/>
                          </a:rPr>
                        </m:ctrlPr>
                      </m:dPr>
                      <m:e>
                        <m:r>
                          <a:rPr lang="en-US" sz="2000" b="0" i="1" smtClean="0">
                            <a:latin typeface="Cambria Math" panose="02040503050406030204" pitchFamily="18" charset="0"/>
                          </a:rPr>
                          <m:t>1−</m:t>
                        </m:r>
                        <m:r>
                          <a:rPr lang="en-US" sz="2000" b="0" i="1" smtClean="0">
                            <a:latin typeface="Cambria Math" panose="02040503050406030204" pitchFamily="18" charset="0"/>
                          </a:rPr>
                          <m:t>𝑔</m:t>
                        </m:r>
                      </m:e>
                    </m:d>
                    <m:sSub>
                      <m:sSubPr>
                        <m:ctrlPr>
                          <a:rPr lang="en-US" sz="2000" i="1" smtClean="0">
                            <a:latin typeface="Cambria Math"/>
                          </a:rPr>
                        </m:ctrlPr>
                      </m:sSubPr>
                      <m:e>
                        <m:r>
                          <a:rPr lang="en-US" sz="2000" i="1" smtClean="0">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rPr>
                          <m:t>𝑜</m:t>
                        </m:r>
                      </m:sub>
                    </m:sSub>
                  </m:oMath>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533400" y="1747788"/>
                <a:ext cx="5308441" cy="347403"/>
              </a:xfrm>
              <a:prstGeom prst="rect">
                <a:avLst/>
              </a:prstGeom>
              <a:blipFill rotWithShape="0">
                <a:blip r:embed="rId3"/>
                <a:stretch>
                  <a:fillRect l="-1724" t="-19298" b="-35088"/>
                </a:stretch>
              </a:blipFill>
            </p:spPr>
            <p:txBody>
              <a:bodyPr/>
              <a:lstStyle/>
              <a:p>
                <a:r>
                  <a:rPr lang="en-US">
                    <a:noFill/>
                  </a:rPr>
                  <a:t> </a:t>
                </a:r>
              </a:p>
            </p:txBody>
          </p:sp>
        </mc:Fallback>
      </mc:AlternateContent>
      <p:sp>
        <p:nvSpPr>
          <p:cNvPr id="5" name="TextBox 4"/>
          <p:cNvSpPr txBox="1"/>
          <p:nvPr/>
        </p:nvSpPr>
        <p:spPr>
          <a:xfrm>
            <a:off x="533400" y="2318874"/>
            <a:ext cx="7696200" cy="1384995"/>
          </a:xfrm>
          <a:prstGeom prst="rect">
            <a:avLst/>
          </a:prstGeom>
          <a:noFill/>
        </p:spPr>
        <p:txBody>
          <a:bodyPr wrap="square" rtlCol="0">
            <a:spAutoFit/>
          </a:bodyPr>
          <a:lstStyle/>
          <a:p>
            <a:r>
              <a:rPr lang="en-US" sz="1400" dirty="0" smtClean="0"/>
              <a:t>So (extraterrestrial downward SW flux at the TOA at 40</a:t>
            </a:r>
            <a:r>
              <a:rPr lang="en-US" sz="1400" baseline="30000" dirty="0" smtClean="0"/>
              <a:t>o</a:t>
            </a:r>
            <a:r>
              <a:rPr lang="en-US" sz="1400" dirty="0" smtClean="0"/>
              <a:t>N) = 343 W/m</a:t>
            </a:r>
            <a:r>
              <a:rPr lang="en-US" sz="1400" baseline="30000" dirty="0" smtClean="0"/>
              <a:t>2</a:t>
            </a:r>
          </a:p>
          <a:p>
            <a:r>
              <a:rPr lang="el-GR" sz="1400" dirty="0" smtClean="0"/>
              <a:t>α</a:t>
            </a:r>
            <a:r>
              <a:rPr lang="en-US" sz="1400" dirty="0" smtClean="0"/>
              <a:t> is computed SURFRAD network mean surface albedo of continental aerosols = 0.2522</a:t>
            </a:r>
          </a:p>
          <a:p>
            <a:r>
              <a:rPr lang="en-US" sz="1400" dirty="0" smtClean="0"/>
              <a:t>Δ</a:t>
            </a:r>
            <a:r>
              <a:rPr lang="el-GR" sz="1400" dirty="0" smtClean="0"/>
              <a:t>τ</a:t>
            </a:r>
            <a:r>
              <a:rPr lang="en-US" sz="1400" dirty="0" smtClean="0"/>
              <a:t> is the measured change in 500-nm AOD</a:t>
            </a:r>
          </a:p>
          <a:p>
            <a:r>
              <a:rPr lang="en-US" sz="1400" dirty="0" smtClean="0"/>
              <a:t>g is the typical asymmetry parameter for continental aerosols = 0.87</a:t>
            </a:r>
          </a:p>
          <a:p>
            <a:r>
              <a:rPr lang="el-GR" sz="1400" dirty="0"/>
              <a:t>ω</a:t>
            </a:r>
            <a:r>
              <a:rPr lang="en-US" sz="1400" baseline="-25000" dirty="0" smtClean="0"/>
              <a:t>o</a:t>
            </a:r>
            <a:r>
              <a:rPr lang="en-US" sz="1400" dirty="0" smtClean="0"/>
              <a:t> is a representative single scattering albedo of continental aerosol = 0.97</a:t>
            </a:r>
          </a:p>
          <a:p>
            <a:endParaRPr lang="en-US" sz="1400" dirty="0"/>
          </a:p>
        </p:txBody>
      </p:sp>
      <p:grpSp>
        <p:nvGrpSpPr>
          <p:cNvPr id="9" name="Group 8"/>
          <p:cNvGrpSpPr/>
          <p:nvPr/>
        </p:nvGrpSpPr>
        <p:grpSpPr>
          <a:xfrm>
            <a:off x="6019800" y="220480"/>
            <a:ext cx="2934620" cy="2011680"/>
            <a:chOff x="5813183" y="4263764"/>
            <a:chExt cx="2934620" cy="201168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3183" y="4263764"/>
              <a:ext cx="2934620" cy="2011680"/>
            </a:xfrm>
            <a:prstGeom prst="rect">
              <a:avLst/>
            </a:prstGeom>
          </p:spPr>
        </p:pic>
        <p:sp>
          <p:nvSpPr>
            <p:cNvPr id="8" name="Rectangle 7"/>
            <p:cNvSpPr/>
            <p:nvPr/>
          </p:nvSpPr>
          <p:spPr>
            <a:xfrm>
              <a:off x="7183582" y="4914900"/>
              <a:ext cx="838200" cy="6858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3F03687-B62C-4205-A9C5-06DFB2DA46E7}" type="slidenum">
              <a:rPr lang="en-US" smtClean="0"/>
              <a:pPr/>
              <a:t>18</a:t>
            </a:fld>
            <a:endParaRPr lang="en-US"/>
          </a:p>
        </p:txBody>
      </p:sp>
    </p:spTree>
    <p:extLst>
      <p:ext uri="{BB962C8B-B14F-4D97-AF65-F5344CB8AC3E}">
        <p14:creationId xmlns:p14="http://schemas.microsoft.com/office/powerpoint/2010/main" val="2009999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47700"/>
            <a:ext cx="7498080" cy="1143000"/>
          </a:xfrm>
        </p:spPr>
        <p:txBody>
          <a:bodyPr/>
          <a:lstStyle/>
          <a:p>
            <a:r>
              <a:rPr lang="en-US" dirty="0" smtClean="0"/>
              <a:t>Objective</a:t>
            </a:r>
            <a:endParaRPr lang="en-US" dirty="0"/>
          </a:p>
        </p:txBody>
      </p:sp>
      <p:sp>
        <p:nvSpPr>
          <p:cNvPr id="3" name="Content Placeholder 2"/>
          <p:cNvSpPr>
            <a:spLocks noGrp="1"/>
          </p:cNvSpPr>
          <p:nvPr>
            <p:ph idx="1"/>
          </p:nvPr>
        </p:nvSpPr>
        <p:spPr>
          <a:xfrm>
            <a:off x="914400" y="1600200"/>
            <a:ext cx="7239000" cy="4648200"/>
          </a:xfrm>
        </p:spPr>
        <p:txBody>
          <a:bodyPr>
            <a:normAutofit/>
          </a:bodyPr>
          <a:lstStyle/>
          <a:p>
            <a:pPr marL="0" indent="0">
              <a:buNone/>
            </a:pPr>
            <a:r>
              <a:rPr lang="en-US" sz="2800" dirty="0" smtClean="0"/>
              <a:t>The main goal of this project is </a:t>
            </a:r>
            <a:r>
              <a:rPr lang="en-US" sz="2800" dirty="0"/>
              <a:t>to </a:t>
            </a:r>
            <a:r>
              <a:rPr lang="en-US" sz="2800" dirty="0" smtClean="0"/>
              <a:t>investigate </a:t>
            </a:r>
            <a:r>
              <a:rPr lang="en-US" sz="2800" dirty="0"/>
              <a:t>the changes in anthropogenic emissions of SO</a:t>
            </a:r>
            <a:r>
              <a:rPr lang="en-US" sz="2800" baseline="-25000" dirty="0"/>
              <a:t>2</a:t>
            </a:r>
            <a:r>
              <a:rPr lang="en-US" sz="2800" dirty="0"/>
              <a:t> and </a:t>
            </a:r>
            <a:r>
              <a:rPr lang="en-US" sz="2800" dirty="0" err="1"/>
              <a:t>NO</a:t>
            </a:r>
            <a:r>
              <a:rPr lang="en-US" sz="2800" baseline="-25000" dirty="0" err="1"/>
              <a:t>x</a:t>
            </a:r>
            <a:r>
              <a:rPr lang="en-US" sz="2800" dirty="0"/>
              <a:t> over the past 21 years (1990-2010) across the United States (US), their impacts on anthropogenic aerosol loading over North America, and subsequent impacts on regional radiation budgets. </a:t>
            </a:r>
            <a:endParaRPr lang="en-US" sz="2800"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B3F03687-B62C-4205-A9C5-06DFB2DA46E7}"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
            <a:ext cx="7315200" cy="990600"/>
          </a:xfrm>
        </p:spPr>
        <p:txBody>
          <a:bodyPr>
            <a:normAutofit/>
          </a:bodyPr>
          <a:lstStyle/>
          <a:p>
            <a:pPr algn="just"/>
            <a:r>
              <a:rPr lang="en-US" sz="2800" dirty="0" smtClean="0">
                <a:solidFill>
                  <a:schemeClr val="accent6">
                    <a:lumMod val="50000"/>
                  </a:schemeClr>
                </a:solidFill>
              </a:rPr>
              <a:t>Overview of coupled WRF-CMAQ model with feedback (</a:t>
            </a:r>
            <a:r>
              <a:rPr lang="en-US" sz="2800" dirty="0" err="1" smtClean="0">
                <a:solidFill>
                  <a:schemeClr val="accent6">
                    <a:lumMod val="50000"/>
                  </a:schemeClr>
                </a:solidFill>
              </a:rPr>
              <a:t>fb</a:t>
            </a:r>
            <a:r>
              <a:rPr lang="en-US" sz="2800" dirty="0" smtClean="0">
                <a:solidFill>
                  <a:schemeClr val="accent6">
                    <a:lumMod val="50000"/>
                  </a:schemeClr>
                </a:solidFill>
              </a:rPr>
              <a:t>) and without feedback (</a:t>
            </a:r>
            <a:r>
              <a:rPr lang="en-US" sz="2800" dirty="0" err="1" smtClean="0">
                <a:solidFill>
                  <a:schemeClr val="accent6">
                    <a:lumMod val="50000"/>
                  </a:schemeClr>
                </a:solidFill>
              </a:rPr>
              <a:t>nfb</a:t>
            </a:r>
            <a:r>
              <a:rPr lang="en-US" sz="2800" dirty="0" smtClean="0">
                <a:solidFill>
                  <a:schemeClr val="accent6">
                    <a:lumMod val="50000"/>
                  </a:schemeClr>
                </a:solidFill>
              </a:rPr>
              <a:t>)</a:t>
            </a:r>
            <a:endParaRPr lang="en-US" sz="2800" dirty="0">
              <a:solidFill>
                <a:schemeClr val="accent6">
                  <a:lumMod val="50000"/>
                </a:schemeClr>
              </a:solidFill>
            </a:endParaRPr>
          </a:p>
        </p:txBody>
      </p:sp>
      <p:sp>
        <p:nvSpPr>
          <p:cNvPr id="3" name="Subtitle 2"/>
          <p:cNvSpPr>
            <a:spLocks noGrp="1"/>
          </p:cNvSpPr>
          <p:nvPr>
            <p:ph type="subTitle" idx="1"/>
          </p:nvPr>
        </p:nvSpPr>
        <p:spPr>
          <a:xfrm>
            <a:off x="4953000" y="1217712"/>
            <a:ext cx="3810000" cy="3505200"/>
          </a:xfrm>
        </p:spPr>
        <p:txBody>
          <a:bodyPr>
            <a:normAutofit/>
          </a:bodyPr>
          <a:lstStyle/>
          <a:p>
            <a:pPr algn="l">
              <a:buFont typeface="Arial" pitchFamily="34" charset="0"/>
              <a:buChar char="•"/>
            </a:pPr>
            <a:r>
              <a:rPr lang="en-US" sz="1800" dirty="0" smtClean="0">
                <a:solidFill>
                  <a:schemeClr val="tx1"/>
                </a:solidFill>
              </a:rPr>
              <a:t>WRFv3.4 &amp; CMAQv5.02</a:t>
            </a:r>
          </a:p>
          <a:p>
            <a:pPr algn="l">
              <a:buFont typeface="Arial" pitchFamily="34" charset="0"/>
              <a:buChar char="•"/>
            </a:pPr>
            <a:r>
              <a:rPr lang="en-US" dirty="0" smtClean="0">
                <a:solidFill>
                  <a:schemeClr val="tx1"/>
                </a:solidFill>
              </a:rPr>
              <a:t>Simulation period: 1990 - 2010</a:t>
            </a:r>
            <a:endParaRPr lang="en-US" sz="1800" dirty="0" smtClean="0">
              <a:solidFill>
                <a:schemeClr val="tx1"/>
              </a:solidFill>
            </a:endParaRPr>
          </a:p>
          <a:p>
            <a:pPr algn="l">
              <a:buFont typeface="Arial" pitchFamily="34" charset="0"/>
              <a:buChar char="•"/>
            </a:pPr>
            <a:r>
              <a:rPr lang="en-US" sz="1800" dirty="0" smtClean="0">
                <a:solidFill>
                  <a:schemeClr val="tx1"/>
                </a:solidFill>
              </a:rPr>
              <a:t>Resolution: </a:t>
            </a:r>
            <a:r>
              <a:rPr lang="en-US" dirty="0" smtClean="0">
                <a:solidFill>
                  <a:schemeClr val="tx1"/>
                </a:solidFill>
              </a:rPr>
              <a:t>36 </a:t>
            </a:r>
            <a:r>
              <a:rPr lang="en-US" sz="1800" dirty="0" smtClean="0">
                <a:solidFill>
                  <a:schemeClr val="tx1"/>
                </a:solidFill>
              </a:rPr>
              <a:t>km, 1-hour</a:t>
            </a:r>
          </a:p>
          <a:p>
            <a:pPr algn="l">
              <a:buFont typeface="Arial" pitchFamily="34" charset="0"/>
              <a:buChar char="•"/>
            </a:pPr>
            <a:r>
              <a:rPr lang="en-US" dirty="0">
                <a:solidFill>
                  <a:schemeClr val="tx1"/>
                </a:solidFill>
              </a:rPr>
              <a:t>Nudging </a:t>
            </a:r>
            <a:r>
              <a:rPr lang="en-US" dirty="0" smtClean="0">
                <a:solidFill>
                  <a:schemeClr val="tx1"/>
                </a:solidFill>
              </a:rPr>
              <a:t>coefficients (lower than typical nudging coefficients of standard run):  </a:t>
            </a:r>
            <a:endParaRPr lang="en-US" dirty="0">
              <a:solidFill>
                <a:schemeClr val="tx1"/>
              </a:solidFill>
            </a:endParaRPr>
          </a:p>
          <a:p>
            <a:pPr lvl="1" algn="l">
              <a:spcBef>
                <a:spcPts val="0"/>
              </a:spcBef>
              <a:buFont typeface="Arial" pitchFamily="34" charset="0"/>
              <a:buChar char="•"/>
            </a:pPr>
            <a:r>
              <a:rPr lang="en-US" dirty="0">
                <a:solidFill>
                  <a:schemeClr val="tx1"/>
                </a:solidFill>
              </a:rPr>
              <a:t>guv: 0.00005</a:t>
            </a:r>
          </a:p>
          <a:p>
            <a:pPr lvl="1" algn="l">
              <a:spcBef>
                <a:spcPts val="0"/>
              </a:spcBef>
              <a:buFont typeface="Arial" pitchFamily="34" charset="0"/>
              <a:buChar char="•"/>
            </a:pPr>
            <a:r>
              <a:rPr lang="en-US" dirty="0" err="1">
                <a:solidFill>
                  <a:schemeClr val="tx1"/>
                </a:solidFill>
              </a:rPr>
              <a:t>gt</a:t>
            </a:r>
            <a:r>
              <a:rPr lang="en-US" dirty="0">
                <a:solidFill>
                  <a:schemeClr val="tx1"/>
                </a:solidFill>
              </a:rPr>
              <a:t>:   0.00005</a:t>
            </a:r>
          </a:p>
          <a:p>
            <a:pPr lvl="1" algn="l">
              <a:spcBef>
                <a:spcPts val="0"/>
              </a:spcBef>
              <a:buFont typeface="Arial" pitchFamily="34" charset="0"/>
              <a:buChar char="•"/>
            </a:pPr>
            <a:r>
              <a:rPr lang="en-US" dirty="0" err="1">
                <a:solidFill>
                  <a:schemeClr val="tx1"/>
                </a:solidFill>
              </a:rPr>
              <a:t>gq</a:t>
            </a:r>
            <a:r>
              <a:rPr lang="en-US" dirty="0">
                <a:solidFill>
                  <a:schemeClr val="tx1"/>
                </a:solidFill>
              </a:rPr>
              <a:t>:   0.00001</a:t>
            </a:r>
          </a:p>
          <a:p>
            <a:pPr algn="l">
              <a:spcBef>
                <a:spcPts val="0"/>
              </a:spcBef>
              <a:buFont typeface="Arial" pitchFamily="34" charset="0"/>
              <a:buChar char="•"/>
            </a:pPr>
            <a:endParaRPr lang="en-US" dirty="0">
              <a:solidFill>
                <a:schemeClr val="tx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949130013"/>
              </p:ext>
            </p:extLst>
          </p:nvPr>
        </p:nvGraphicFramePr>
        <p:xfrm>
          <a:off x="914400" y="1596277"/>
          <a:ext cx="3949831" cy="3146918"/>
        </p:xfrm>
        <a:graphic>
          <a:graphicData uri="http://schemas.openxmlformats.org/drawingml/2006/table">
            <a:tbl>
              <a:tblPr firstCol="1" bandCol="1">
                <a:tableStyleId>{69CF1AB2-1976-4502-BF36-3FF5EA218861}</a:tableStyleId>
              </a:tblPr>
              <a:tblGrid>
                <a:gridCol w="1511260"/>
                <a:gridCol w="2438571"/>
              </a:tblGrid>
              <a:tr h="445840">
                <a:tc>
                  <a:txBody>
                    <a:bodyPr/>
                    <a:lstStyle/>
                    <a:p>
                      <a:r>
                        <a:rPr lang="en-US" sz="1600" dirty="0" smtClean="0"/>
                        <a:t>PBL</a:t>
                      </a:r>
                      <a:endParaRPr lang="en-US" sz="1600" dirty="0"/>
                    </a:p>
                  </a:txBody>
                  <a:tcPr/>
                </a:tc>
                <a:tc>
                  <a:txBody>
                    <a:bodyPr/>
                    <a:lstStyle/>
                    <a:p>
                      <a:r>
                        <a:rPr lang="en-US" sz="1600" dirty="0" smtClean="0"/>
                        <a:t>ACM2 (Pleim 2007)</a:t>
                      </a:r>
                      <a:endParaRPr lang="en-US" sz="1600" dirty="0"/>
                    </a:p>
                  </a:txBody>
                  <a:tcPr/>
                </a:tc>
              </a:tr>
              <a:tr h="445840">
                <a:tc>
                  <a:txBody>
                    <a:bodyPr/>
                    <a:lstStyle/>
                    <a:p>
                      <a:r>
                        <a:rPr lang="en-US" sz="1600" dirty="0" smtClean="0"/>
                        <a:t>Microphysics</a:t>
                      </a:r>
                    </a:p>
                  </a:txBody>
                  <a:tcPr/>
                </a:tc>
                <a:tc>
                  <a:txBody>
                    <a:bodyPr/>
                    <a:lstStyle/>
                    <a:p>
                      <a:r>
                        <a:rPr lang="en-US" sz="1600" dirty="0" smtClean="0"/>
                        <a:t>Morrison 2-moment</a:t>
                      </a:r>
                      <a:endParaRPr lang="en-US" sz="1600" dirty="0"/>
                    </a:p>
                  </a:txBody>
                  <a:tcPr/>
                </a:tc>
              </a:tr>
              <a:tr h="445840">
                <a:tc>
                  <a:txBody>
                    <a:bodyPr/>
                    <a:lstStyle/>
                    <a:p>
                      <a:r>
                        <a:rPr lang="en-US" sz="1600" dirty="0" smtClean="0"/>
                        <a:t>Chemistry</a:t>
                      </a:r>
                    </a:p>
                  </a:txBody>
                  <a:tcPr/>
                </a:tc>
                <a:tc>
                  <a:txBody>
                    <a:bodyPr/>
                    <a:lstStyle/>
                    <a:p>
                      <a:r>
                        <a:rPr lang="en-US" sz="1600" dirty="0" smtClean="0"/>
                        <a:t>Carbon Bond</a:t>
                      </a:r>
                      <a:r>
                        <a:rPr lang="en-US" sz="1600" baseline="0" dirty="0" smtClean="0"/>
                        <a:t> </a:t>
                      </a:r>
                      <a:r>
                        <a:rPr lang="en-US" sz="1600" dirty="0" smtClean="0"/>
                        <a:t>05</a:t>
                      </a:r>
                      <a:endParaRPr lang="en-US" sz="1600" dirty="0"/>
                    </a:p>
                  </a:txBody>
                  <a:tcPr/>
                </a:tc>
              </a:tr>
              <a:tr h="471878">
                <a:tc>
                  <a:txBody>
                    <a:bodyPr/>
                    <a:lstStyle/>
                    <a:p>
                      <a:r>
                        <a:rPr lang="en-US" sz="1600" dirty="0" smtClean="0"/>
                        <a:t>Surface layer</a:t>
                      </a:r>
                    </a:p>
                  </a:txBody>
                  <a:tcPr/>
                </a:tc>
                <a:tc>
                  <a:txBody>
                    <a:bodyPr/>
                    <a:lstStyle/>
                    <a:p>
                      <a:r>
                        <a:rPr kumimoji="0" lang="fr-FR" sz="1600" kern="1200" dirty="0" smtClean="0">
                          <a:solidFill>
                            <a:schemeClr val="dk1"/>
                          </a:solidFill>
                          <a:latin typeface="+mn-lt"/>
                          <a:ea typeface="+mn-ea"/>
                          <a:cs typeface="+mn-cs"/>
                        </a:rPr>
                        <a:t>Pleim-</a:t>
                      </a:r>
                      <a:r>
                        <a:rPr kumimoji="0" lang="fr-FR" sz="1600" kern="1200" dirty="0" err="1" smtClean="0">
                          <a:solidFill>
                            <a:schemeClr val="dk1"/>
                          </a:solidFill>
                          <a:latin typeface="+mn-lt"/>
                          <a:ea typeface="+mn-ea"/>
                          <a:cs typeface="+mn-cs"/>
                        </a:rPr>
                        <a:t>Xiu</a:t>
                      </a:r>
                      <a:r>
                        <a:rPr kumimoji="0" lang="fr-FR" sz="1600" kern="1200" dirty="0" smtClean="0">
                          <a:solidFill>
                            <a:schemeClr val="dk1"/>
                          </a:solidFill>
                          <a:latin typeface="+mn-lt"/>
                          <a:ea typeface="+mn-ea"/>
                          <a:cs typeface="+mn-cs"/>
                        </a:rPr>
                        <a:t> </a:t>
                      </a:r>
                      <a:endParaRPr lang="en-US" sz="1600" dirty="0"/>
                    </a:p>
                  </a:txBody>
                  <a:tcPr/>
                </a:tc>
              </a:tr>
              <a:tr h="445840">
                <a:tc>
                  <a:txBody>
                    <a:bodyPr/>
                    <a:lstStyle/>
                    <a:p>
                      <a:r>
                        <a:rPr lang="en-US" sz="1600" dirty="0" smtClean="0"/>
                        <a:t>Cumulus</a:t>
                      </a:r>
                    </a:p>
                  </a:txBody>
                  <a:tcPr/>
                </a:tc>
                <a:tc>
                  <a:txBody>
                    <a:bodyPr/>
                    <a:lstStyle/>
                    <a:p>
                      <a:r>
                        <a:rPr lang="en-US" sz="1600" dirty="0" err="1" smtClean="0"/>
                        <a:t>Kain</a:t>
                      </a:r>
                      <a:r>
                        <a:rPr lang="en-US" sz="1600" dirty="0" smtClean="0"/>
                        <a:t>-Fritsch (new Eta)</a:t>
                      </a:r>
                      <a:endParaRPr lang="en-US" sz="1600" dirty="0"/>
                    </a:p>
                  </a:txBody>
                  <a:tcPr/>
                </a:tc>
              </a:tr>
              <a:tr h="445840">
                <a:tc>
                  <a:txBody>
                    <a:bodyPr/>
                    <a:lstStyle/>
                    <a:p>
                      <a:r>
                        <a:rPr lang="en-US" sz="1600" dirty="0" smtClean="0"/>
                        <a:t>Radiation</a:t>
                      </a:r>
                    </a:p>
                  </a:txBody>
                  <a:tcPr/>
                </a:tc>
                <a:tc>
                  <a:txBody>
                    <a:bodyPr/>
                    <a:lstStyle/>
                    <a:p>
                      <a:r>
                        <a:rPr lang="en-US" sz="1600" dirty="0" smtClean="0"/>
                        <a:t>RRTMG</a:t>
                      </a:r>
                      <a:endParaRPr lang="en-US" sz="1600" dirty="0"/>
                    </a:p>
                  </a:txBody>
                  <a:tcPr/>
                </a:tc>
              </a:tr>
              <a:tr h="445840">
                <a:tc>
                  <a:txBody>
                    <a:bodyPr/>
                    <a:lstStyle/>
                    <a:p>
                      <a:r>
                        <a:rPr lang="en-US" sz="1600" dirty="0" smtClean="0"/>
                        <a:t>Land Use</a:t>
                      </a:r>
                    </a:p>
                  </a:txBody>
                  <a:tcPr/>
                </a:tc>
                <a:tc>
                  <a:txBody>
                    <a:bodyPr/>
                    <a:lstStyle/>
                    <a:p>
                      <a:r>
                        <a:rPr lang="en-US" sz="1600" dirty="0" smtClean="0"/>
                        <a:t>NLCD 50</a:t>
                      </a:r>
                      <a:endParaRPr lang="en-US" sz="1600" dirty="0"/>
                    </a:p>
                  </a:txBody>
                  <a:tcPr/>
                </a:tc>
              </a:tr>
            </a:tbl>
          </a:graphicData>
        </a:graphic>
      </p:graphicFrame>
      <p:sp>
        <p:nvSpPr>
          <p:cNvPr id="5" name="TextBox 4"/>
          <p:cNvSpPr txBox="1"/>
          <p:nvPr/>
        </p:nvSpPr>
        <p:spPr>
          <a:xfrm>
            <a:off x="762000" y="5257800"/>
            <a:ext cx="7315200" cy="1323439"/>
          </a:xfrm>
          <a:prstGeom prst="rect">
            <a:avLst/>
          </a:prstGeom>
          <a:noFill/>
        </p:spPr>
        <p:txBody>
          <a:bodyPr wrap="square" rtlCol="0">
            <a:spAutoFit/>
          </a:bodyPr>
          <a:lstStyle/>
          <a:p>
            <a:pPr lvl="0"/>
            <a:r>
              <a:rPr lang="en-US" sz="1600" b="1" dirty="0" smtClean="0"/>
              <a:t>Emissions: </a:t>
            </a:r>
          </a:p>
          <a:p>
            <a:pPr lvl="0"/>
            <a:r>
              <a:rPr lang="en-US" sz="1600" dirty="0" smtClean="0"/>
              <a:t>Jia </a:t>
            </a:r>
            <a:r>
              <a:rPr lang="en-US" sz="1600" dirty="0"/>
              <a:t>Xing, Jonathan Pleim, Rohit Mathur, George </a:t>
            </a:r>
            <a:r>
              <a:rPr lang="en-US" sz="1600" dirty="0" err="1"/>
              <a:t>Pouliot</a:t>
            </a:r>
            <a:r>
              <a:rPr lang="en-US" sz="1600" dirty="0"/>
              <a:t>, Christian Hogrefe, Chuen-Meei Gan, and Chao We., “Historical gaseous and primary aerosol emissions in the United States from 1990–2010”, Atmos. Chem. Phys., 13, 7531-7549, doi:10.5194/acp-13-7531-2013, 2013</a:t>
            </a:r>
            <a:r>
              <a:rPr lang="en-US" sz="1600" dirty="0" smtClean="0"/>
              <a:t>.</a:t>
            </a:r>
            <a:endParaRPr lang="en-US" sz="1600" dirty="0"/>
          </a:p>
        </p:txBody>
      </p:sp>
      <p:sp>
        <p:nvSpPr>
          <p:cNvPr id="6" name="TextBox 5"/>
          <p:cNvSpPr txBox="1"/>
          <p:nvPr/>
        </p:nvSpPr>
        <p:spPr>
          <a:xfrm>
            <a:off x="4964723" y="4289048"/>
            <a:ext cx="3569677" cy="1169551"/>
          </a:xfrm>
          <a:prstGeom prst="rect">
            <a:avLst/>
          </a:prstGeom>
          <a:solidFill>
            <a:schemeClr val="bg1"/>
          </a:solidFill>
          <a:ln w="19050">
            <a:solidFill>
              <a:schemeClr val="accent2">
                <a:lumMod val="50000"/>
              </a:schemeClr>
            </a:solidFill>
          </a:ln>
        </p:spPr>
        <p:txBody>
          <a:bodyPr wrap="square" rtlCol="0">
            <a:spAutoFit/>
          </a:bodyPr>
          <a:lstStyle/>
          <a:p>
            <a:pPr fontAlgn="t"/>
            <a:r>
              <a:rPr lang="en-US" sz="1400" b="1" i="1" dirty="0">
                <a:latin typeface="Times New Roman" panose="02020603050405020304" pitchFamily="18" charset="0"/>
                <a:cs typeface="Times New Roman" panose="02020603050405020304" pitchFamily="18" charset="0"/>
              </a:rPr>
              <a:t>Poster Session 2</a:t>
            </a:r>
            <a:endParaRPr lang="en-US" sz="1400" b="1" dirty="0">
              <a:latin typeface="Times New Roman" panose="02020603050405020304" pitchFamily="18" charset="0"/>
              <a:cs typeface="Times New Roman" panose="02020603050405020304" pitchFamily="18" charset="0"/>
            </a:endParaRPr>
          </a:p>
          <a:p>
            <a:pPr fontAlgn="t"/>
            <a:r>
              <a:rPr lang="en-US" sz="1400" b="1" i="1" dirty="0" smtClean="0">
                <a:latin typeface="Times New Roman" panose="02020603050405020304" pitchFamily="18" charset="0"/>
                <a:cs typeface="Times New Roman" panose="02020603050405020304" pitchFamily="18" charset="0"/>
              </a:rPr>
              <a:t>Emissions </a:t>
            </a:r>
            <a:r>
              <a:rPr lang="en-US" sz="1400" b="1" i="1" dirty="0">
                <a:latin typeface="Times New Roman" panose="02020603050405020304" pitchFamily="18" charset="0"/>
                <a:cs typeface="Times New Roman" panose="02020603050405020304" pitchFamily="18" charset="0"/>
              </a:rPr>
              <a:t>Inventories, Models, and Processes</a:t>
            </a:r>
            <a:endParaRPr lang="en-US" sz="1400" b="1" dirty="0">
              <a:latin typeface="Times New Roman" panose="02020603050405020304" pitchFamily="18" charset="0"/>
              <a:cs typeface="Times New Roman" panose="02020603050405020304" pitchFamily="18" charset="0"/>
            </a:endParaRPr>
          </a:p>
          <a:p>
            <a:pPr fontAlgn="t"/>
            <a:r>
              <a:rPr lang="en-US" sz="1400" dirty="0" smtClean="0">
                <a:latin typeface="Times New Roman" panose="02020603050405020304" pitchFamily="18" charset="0"/>
                <a:cs typeface="Times New Roman" panose="02020603050405020304" pitchFamily="18" charset="0"/>
              </a:rPr>
              <a:t>26</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Jia Xing</a:t>
            </a:r>
            <a:r>
              <a:rPr lang="en-US" sz="1400" dirty="0">
                <a:latin typeface="Times New Roman" panose="02020603050405020304" pitchFamily="18" charset="0"/>
                <a:cs typeface="Times New Roman" panose="02020603050405020304" pitchFamily="18" charset="0"/>
              </a:rPr>
              <a:t> - Development and validation of long-term emission inventories in the United States from 1990 to 2010 </a:t>
            </a:r>
          </a:p>
        </p:txBody>
      </p:sp>
      <p:sp>
        <p:nvSpPr>
          <p:cNvPr id="7" name="Slide Number Placeholder 6"/>
          <p:cNvSpPr>
            <a:spLocks noGrp="1"/>
          </p:cNvSpPr>
          <p:nvPr>
            <p:ph type="sldNum" sz="quarter" idx="12"/>
          </p:nvPr>
        </p:nvSpPr>
        <p:spPr/>
        <p:txBody>
          <a:bodyPr/>
          <a:lstStyle/>
          <a:p>
            <a:fld id="{B3F03687-B62C-4205-A9C5-06DFB2DA46E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080270"/>
            <a:ext cx="4861560" cy="3646170"/>
          </a:xfrm>
          <a:prstGeom prst="rect">
            <a:avLst/>
          </a:prstGeom>
        </p:spPr>
      </p:pic>
      <p:sp>
        <p:nvSpPr>
          <p:cNvPr id="2" name="Title 1"/>
          <p:cNvSpPr>
            <a:spLocks noGrp="1"/>
          </p:cNvSpPr>
          <p:nvPr>
            <p:ph type="title"/>
          </p:nvPr>
        </p:nvSpPr>
        <p:spPr>
          <a:xfrm>
            <a:off x="609600" y="79685"/>
            <a:ext cx="6042913" cy="685800"/>
          </a:xfrm>
        </p:spPr>
        <p:txBody>
          <a:bodyPr/>
          <a:lstStyle/>
          <a:p>
            <a:r>
              <a:rPr lang="en-US" dirty="0" smtClean="0"/>
              <a:t>Observations Overview</a:t>
            </a:r>
            <a:endParaRPr lang="en-US" dirty="0"/>
          </a:p>
        </p:txBody>
      </p:sp>
      <p:sp>
        <p:nvSpPr>
          <p:cNvPr id="3" name="Content Placeholder 2"/>
          <p:cNvSpPr>
            <a:spLocks noGrp="1"/>
          </p:cNvSpPr>
          <p:nvPr>
            <p:ph idx="1"/>
          </p:nvPr>
        </p:nvSpPr>
        <p:spPr>
          <a:xfrm>
            <a:off x="381000" y="717896"/>
            <a:ext cx="7467600" cy="1436914"/>
          </a:xfrm>
        </p:spPr>
        <p:txBody>
          <a:bodyPr>
            <a:normAutofit fontScale="85000" lnSpcReduction="20000"/>
          </a:bodyPr>
          <a:lstStyle/>
          <a:p>
            <a:r>
              <a:rPr lang="en-US" dirty="0" smtClean="0">
                <a:solidFill>
                  <a:schemeClr val="tx1"/>
                </a:solidFill>
              </a:rPr>
              <a:t>Surface networks used in this study: </a:t>
            </a:r>
          </a:p>
          <a:p>
            <a:pPr marL="0" indent="0">
              <a:buNone/>
            </a:pPr>
            <a:r>
              <a:rPr lang="en-US" dirty="0">
                <a:solidFill>
                  <a:schemeClr val="tx1"/>
                </a:solidFill>
              </a:rPr>
              <a:t> </a:t>
            </a:r>
            <a:r>
              <a:rPr lang="en-US" dirty="0" smtClean="0">
                <a:solidFill>
                  <a:schemeClr val="tx1"/>
                </a:solidFill>
              </a:rPr>
              <a:t>    </a:t>
            </a:r>
            <a:r>
              <a:rPr lang="en-US" b="1" i="1" dirty="0" smtClean="0">
                <a:solidFill>
                  <a:schemeClr val="tx1"/>
                </a:solidFill>
              </a:rPr>
              <a:t>SURFRAD</a:t>
            </a:r>
            <a:r>
              <a:rPr lang="en-US" dirty="0" smtClean="0">
                <a:solidFill>
                  <a:schemeClr val="tx1"/>
                </a:solidFill>
              </a:rPr>
              <a:t>,</a:t>
            </a:r>
            <a:r>
              <a:rPr lang="en-US" b="1" i="1" dirty="0" smtClean="0">
                <a:solidFill>
                  <a:schemeClr val="tx1"/>
                </a:solidFill>
              </a:rPr>
              <a:t> ARM</a:t>
            </a:r>
            <a:r>
              <a:rPr lang="en-US" dirty="0" smtClean="0">
                <a:solidFill>
                  <a:schemeClr val="tx1"/>
                </a:solidFill>
              </a:rPr>
              <a:t>, CASTNET &amp; IMPROVE.</a:t>
            </a:r>
          </a:p>
          <a:p>
            <a:r>
              <a:rPr lang="en-US" dirty="0" smtClean="0">
                <a:solidFill>
                  <a:schemeClr val="tx1"/>
                </a:solidFill>
              </a:rPr>
              <a:t>Variables of interest: SO</a:t>
            </a:r>
            <a:r>
              <a:rPr lang="en-US" baseline="-25000" dirty="0" smtClean="0">
                <a:solidFill>
                  <a:schemeClr val="tx1"/>
                </a:solidFill>
              </a:rPr>
              <a:t>4</a:t>
            </a:r>
            <a:r>
              <a:rPr lang="en-US" dirty="0" smtClean="0">
                <a:solidFill>
                  <a:schemeClr val="tx1"/>
                </a:solidFill>
              </a:rPr>
              <a:t>, </a:t>
            </a:r>
            <a:r>
              <a:rPr lang="en-US" dirty="0" err="1" smtClean="0">
                <a:solidFill>
                  <a:schemeClr val="tx1"/>
                </a:solidFill>
              </a:rPr>
              <a:t>NO</a:t>
            </a:r>
            <a:r>
              <a:rPr lang="en-US" baseline="-25000" dirty="0" err="1" smtClean="0">
                <a:solidFill>
                  <a:schemeClr val="tx1"/>
                </a:solidFill>
              </a:rPr>
              <a:t>x</a:t>
            </a:r>
            <a:r>
              <a:rPr lang="en-US" dirty="0" smtClean="0">
                <a:solidFill>
                  <a:schemeClr val="tx1"/>
                </a:solidFill>
              </a:rPr>
              <a:t>, PM</a:t>
            </a:r>
            <a:r>
              <a:rPr lang="en-US" baseline="-25000" dirty="0" smtClean="0">
                <a:solidFill>
                  <a:schemeClr val="tx1"/>
                </a:solidFill>
              </a:rPr>
              <a:t>2.5</a:t>
            </a:r>
            <a:r>
              <a:rPr lang="en-US" dirty="0" smtClean="0">
                <a:solidFill>
                  <a:schemeClr val="tx1"/>
                </a:solidFill>
              </a:rPr>
              <a:t>, AOD and SW radiation.</a:t>
            </a:r>
          </a:p>
          <a:p>
            <a:r>
              <a:rPr lang="en-US" dirty="0" smtClean="0">
                <a:solidFill>
                  <a:schemeClr val="tx1"/>
                </a:solidFill>
              </a:rPr>
              <a:t>Analysis </a:t>
            </a:r>
            <a:r>
              <a:rPr lang="en-US" dirty="0" smtClean="0"/>
              <a:t>region is seperated by 100</a:t>
            </a:r>
            <a:r>
              <a:rPr lang="en-US" baseline="30000" dirty="0" smtClean="0"/>
              <a:t>o</a:t>
            </a:r>
            <a:r>
              <a:rPr lang="en-US" dirty="0" smtClean="0"/>
              <a:t> into East (i.e. bon, </a:t>
            </a:r>
            <a:r>
              <a:rPr lang="en-US" dirty="0" err="1" smtClean="0"/>
              <a:t>psu</a:t>
            </a:r>
            <a:r>
              <a:rPr lang="en-US" dirty="0" smtClean="0"/>
              <a:t>, </a:t>
            </a:r>
            <a:r>
              <a:rPr lang="en-US" dirty="0" err="1" smtClean="0"/>
              <a:t>gwn</a:t>
            </a:r>
            <a:r>
              <a:rPr lang="en-US" dirty="0" smtClean="0"/>
              <a:t> &amp; </a:t>
            </a:r>
            <a:r>
              <a:rPr lang="en-US" dirty="0" err="1" smtClean="0"/>
              <a:t>sgp</a:t>
            </a:r>
            <a:r>
              <a:rPr lang="en-US" dirty="0" smtClean="0"/>
              <a:t>) and West (i.e. </a:t>
            </a:r>
            <a:r>
              <a:rPr lang="en-US" dirty="0" err="1" smtClean="0"/>
              <a:t>fpk</a:t>
            </a:r>
            <a:r>
              <a:rPr lang="en-US" dirty="0" smtClean="0"/>
              <a:t>, </a:t>
            </a:r>
            <a:r>
              <a:rPr lang="en-US" dirty="0" err="1" smtClean="0"/>
              <a:t>tbl</a:t>
            </a:r>
            <a:r>
              <a:rPr lang="en-US" dirty="0" smtClean="0"/>
              <a:t> &amp; </a:t>
            </a:r>
            <a:r>
              <a:rPr lang="en-US" dirty="0" err="1" smtClean="0"/>
              <a:t>dra</a:t>
            </a:r>
            <a:r>
              <a:rPr lang="en-US" dirty="0" smtClean="0"/>
              <a:t>) of USA.</a:t>
            </a:r>
          </a:p>
          <a:p>
            <a:endParaRPr lang="en-US" dirty="0"/>
          </a:p>
        </p:txBody>
      </p:sp>
      <p:sp>
        <p:nvSpPr>
          <p:cNvPr id="5" name="TextBox 4"/>
          <p:cNvSpPr txBox="1"/>
          <p:nvPr/>
        </p:nvSpPr>
        <p:spPr>
          <a:xfrm>
            <a:off x="381000" y="5478248"/>
            <a:ext cx="8077199" cy="1323439"/>
          </a:xfrm>
          <a:prstGeom prst="rect">
            <a:avLst/>
          </a:prstGeom>
          <a:noFill/>
        </p:spPr>
        <p:txBody>
          <a:bodyPr wrap="square" rtlCol="0">
            <a:spAutoFit/>
          </a:bodyPr>
          <a:lstStyle/>
          <a:p>
            <a:pPr lvl="0"/>
            <a:r>
              <a:rPr lang="en-US" sz="1600" b="1" dirty="0" smtClean="0"/>
              <a:t>Reference</a:t>
            </a:r>
            <a:r>
              <a:rPr lang="en-US" sz="1600" b="1" dirty="0"/>
              <a:t>: </a:t>
            </a:r>
            <a:r>
              <a:rPr lang="en-US" sz="1600" dirty="0"/>
              <a:t>Chuen-Meei Gan, Jonathan Pleim, Rohit Mathur, Christian Hogrefe, Charles Long, Jia Xing, Shawn </a:t>
            </a:r>
            <a:r>
              <a:rPr lang="en-US" sz="1600" dirty="0" smtClean="0"/>
              <a:t>Roselle </a:t>
            </a:r>
            <a:r>
              <a:rPr lang="en-US" sz="1600" dirty="0"/>
              <a:t>and Chao Wei: “Assessment of the effect of air pollution controls on trends in shortwave radiation over the United States from 1995 through 2010 from multiple observation networks”, Atmos. Chem. Phys., 14, 1701-1715, doi:10.5194/acp-14-1701-2014, 2014</a:t>
            </a:r>
            <a:r>
              <a:rPr lang="en-US" sz="1600" dirty="0" smtClean="0"/>
              <a:t>.</a:t>
            </a:r>
            <a:endParaRPr lang="en-US" sz="1600" dirty="0"/>
          </a:p>
        </p:txBody>
      </p:sp>
      <p:sp>
        <p:nvSpPr>
          <p:cNvPr id="6" name="TextBox 5"/>
          <p:cNvSpPr txBox="1"/>
          <p:nvPr/>
        </p:nvSpPr>
        <p:spPr>
          <a:xfrm>
            <a:off x="5852160" y="4267200"/>
            <a:ext cx="1905000" cy="954107"/>
          </a:xfrm>
          <a:prstGeom prst="rect">
            <a:avLst/>
          </a:prstGeom>
          <a:noFill/>
          <a:ln w="19050">
            <a:solidFill>
              <a:schemeClr val="accent2">
                <a:lumMod val="50000"/>
              </a:schemeClr>
            </a:solidFill>
          </a:ln>
        </p:spPr>
        <p:txBody>
          <a:bodyPr wrap="square" rtlCol="0">
            <a:spAutoFit/>
          </a:bodyPr>
          <a:lstStyle/>
          <a:p>
            <a:r>
              <a:rPr lang="en-US" sz="1400" dirty="0" smtClean="0"/>
              <a:t>A complete analysis of observed trends was presented in Gan et al. 2014.</a:t>
            </a:r>
            <a:endParaRPr lang="en-US" sz="1400" dirty="0"/>
          </a:p>
        </p:txBody>
      </p:sp>
      <p:sp>
        <p:nvSpPr>
          <p:cNvPr id="7" name="Slide Number Placeholder 6"/>
          <p:cNvSpPr>
            <a:spLocks noGrp="1"/>
          </p:cNvSpPr>
          <p:nvPr>
            <p:ph type="sldNum" sz="quarter" idx="12"/>
          </p:nvPr>
        </p:nvSpPr>
        <p:spPr/>
        <p:txBody>
          <a:bodyPr/>
          <a:lstStyle/>
          <a:p>
            <a:fld id="{B3F03687-B62C-4205-A9C5-06DFB2DA46E7}" type="slidenum">
              <a:rPr lang="en-US" smtClean="0"/>
              <a:pPr/>
              <a:t>4</a:t>
            </a:fld>
            <a:endParaRPr lang="en-US"/>
          </a:p>
        </p:txBody>
      </p:sp>
    </p:spTree>
    <p:extLst>
      <p:ext uri="{BB962C8B-B14F-4D97-AF65-F5344CB8AC3E}">
        <p14:creationId xmlns:p14="http://schemas.microsoft.com/office/powerpoint/2010/main" val="1924880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4"/>
            <a:ext cx="6638294" cy="596901"/>
          </a:xfrm>
        </p:spPr>
        <p:txBody>
          <a:bodyPr>
            <a:normAutofit/>
          </a:bodyPr>
          <a:lstStyle/>
          <a:p>
            <a:r>
              <a:rPr lang="en-US" sz="2800" dirty="0" smtClean="0"/>
              <a:t>CASTNET Comparison (time series)</a:t>
            </a:r>
            <a:endParaRPr lang="en-US" sz="2800" dirty="0"/>
          </a:p>
        </p:txBody>
      </p:sp>
      <p:graphicFrame>
        <p:nvGraphicFramePr>
          <p:cNvPr id="4" name="Chart 3"/>
          <p:cNvGraphicFramePr>
            <a:graphicFrameLocks/>
          </p:cNvGraphicFramePr>
          <p:nvPr>
            <p:extLst>
              <p:ext uri="{D42A27DB-BD31-4B8C-83A1-F6EECF244321}">
                <p14:modId xmlns:p14="http://schemas.microsoft.com/office/powerpoint/2010/main" val="3801319501"/>
              </p:ext>
            </p:extLst>
          </p:nvPr>
        </p:nvGraphicFramePr>
        <p:xfrm>
          <a:off x="4572000" y="966233"/>
          <a:ext cx="457200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820612998"/>
              </p:ext>
            </p:extLst>
          </p:nvPr>
        </p:nvGraphicFramePr>
        <p:xfrm>
          <a:off x="4572000" y="2895600"/>
          <a:ext cx="4572000" cy="21031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049061254"/>
              </p:ext>
            </p:extLst>
          </p:nvPr>
        </p:nvGraphicFramePr>
        <p:xfrm>
          <a:off x="0" y="2895600"/>
          <a:ext cx="4572000" cy="2103120"/>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1971310" y="685801"/>
            <a:ext cx="990600" cy="369332"/>
          </a:xfrm>
          <a:prstGeom prst="rect">
            <a:avLst/>
          </a:prstGeom>
          <a:noFill/>
        </p:spPr>
        <p:txBody>
          <a:bodyPr wrap="square" rtlCol="0">
            <a:spAutoFit/>
          </a:bodyPr>
          <a:lstStyle/>
          <a:p>
            <a:r>
              <a:rPr lang="en-US" dirty="0" smtClean="0"/>
              <a:t>WEST</a:t>
            </a:r>
            <a:endParaRPr lang="en-US" dirty="0"/>
          </a:p>
        </p:txBody>
      </p:sp>
      <p:sp>
        <p:nvSpPr>
          <p:cNvPr id="16" name="TextBox 15"/>
          <p:cNvSpPr txBox="1"/>
          <p:nvPr/>
        </p:nvSpPr>
        <p:spPr>
          <a:xfrm>
            <a:off x="6400800" y="693155"/>
            <a:ext cx="990600" cy="369332"/>
          </a:xfrm>
          <a:prstGeom prst="rect">
            <a:avLst/>
          </a:prstGeom>
          <a:noFill/>
        </p:spPr>
        <p:txBody>
          <a:bodyPr wrap="square" rtlCol="0">
            <a:spAutoFit/>
          </a:bodyPr>
          <a:lstStyle/>
          <a:p>
            <a:r>
              <a:rPr lang="en-US" dirty="0" smtClean="0"/>
              <a:t>EAST</a:t>
            </a:r>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3271883036"/>
              </p:ext>
            </p:extLst>
          </p:nvPr>
        </p:nvGraphicFramePr>
        <p:xfrm>
          <a:off x="0" y="1007277"/>
          <a:ext cx="4572000" cy="21031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val="1039043369"/>
              </p:ext>
            </p:extLst>
          </p:nvPr>
        </p:nvGraphicFramePr>
        <p:xfrm>
          <a:off x="4572000" y="4754880"/>
          <a:ext cx="4572000" cy="21031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3450769133"/>
              </p:ext>
            </p:extLst>
          </p:nvPr>
        </p:nvGraphicFramePr>
        <p:xfrm>
          <a:off x="0" y="4774933"/>
          <a:ext cx="4572000" cy="2103120"/>
        </p:xfrm>
        <a:graphic>
          <a:graphicData uri="http://schemas.openxmlformats.org/drawingml/2006/chart">
            <c:chart xmlns:c="http://schemas.openxmlformats.org/drawingml/2006/chart" xmlns:r="http://schemas.openxmlformats.org/officeDocument/2006/relationships" r:id="rId8"/>
          </a:graphicData>
        </a:graphic>
      </p:graphicFrame>
      <p:sp>
        <p:nvSpPr>
          <p:cNvPr id="5" name="Oval 4"/>
          <p:cNvSpPr/>
          <p:nvPr/>
        </p:nvSpPr>
        <p:spPr>
          <a:xfrm>
            <a:off x="381000" y="914400"/>
            <a:ext cx="7620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1000" y="2812047"/>
            <a:ext cx="7620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81000" y="4650015"/>
            <a:ext cx="7620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9"/>
          <a:stretch>
            <a:fillRect/>
          </a:stretch>
        </p:blipFill>
        <p:spPr>
          <a:xfrm>
            <a:off x="7452863" y="96254"/>
            <a:ext cx="1362075" cy="895350"/>
          </a:xfrm>
          <a:prstGeom prst="rect">
            <a:avLst/>
          </a:prstGeom>
        </p:spPr>
      </p:pic>
      <p:sp>
        <p:nvSpPr>
          <p:cNvPr id="6" name="Slide Number Placeholder 5"/>
          <p:cNvSpPr>
            <a:spLocks noGrp="1"/>
          </p:cNvSpPr>
          <p:nvPr>
            <p:ph type="sldNum" sz="quarter" idx="12"/>
          </p:nvPr>
        </p:nvSpPr>
        <p:spPr/>
        <p:txBody>
          <a:bodyPr/>
          <a:lstStyle/>
          <a:p>
            <a:fld id="{B3F03687-B62C-4205-A9C5-06DFB2DA46E7}" type="slidenum">
              <a:rPr lang="en-US" smtClean="0"/>
              <a:pPr/>
              <a:t>5</a:t>
            </a:fld>
            <a:endParaRPr lang="en-US"/>
          </a:p>
        </p:txBody>
      </p:sp>
    </p:spTree>
    <p:extLst>
      <p:ext uri="{BB962C8B-B14F-4D97-AF65-F5344CB8AC3E}">
        <p14:creationId xmlns:p14="http://schemas.microsoft.com/office/powerpoint/2010/main" val="1282174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399" y="-5636"/>
            <a:ext cx="6389914" cy="596901"/>
          </a:xfrm>
        </p:spPr>
        <p:txBody>
          <a:bodyPr>
            <a:normAutofit/>
          </a:bodyPr>
          <a:lstStyle/>
          <a:p>
            <a:r>
              <a:rPr lang="en-US" sz="2800" dirty="0"/>
              <a:t>CASTNET </a:t>
            </a:r>
            <a:r>
              <a:rPr lang="en-US" sz="2800" dirty="0" smtClean="0"/>
              <a:t>Comparison</a:t>
            </a:r>
            <a:endParaRPr lang="en-US" sz="2800" dirty="0"/>
          </a:p>
        </p:txBody>
      </p:sp>
      <p:grpSp>
        <p:nvGrpSpPr>
          <p:cNvPr id="14" name="Group 13"/>
          <p:cNvGrpSpPr/>
          <p:nvPr/>
        </p:nvGrpSpPr>
        <p:grpSpPr>
          <a:xfrm>
            <a:off x="660399" y="518471"/>
            <a:ext cx="3566160" cy="2501473"/>
            <a:chOff x="2743200" y="4343400"/>
            <a:chExt cx="3474720" cy="2501473"/>
          </a:xfrm>
        </p:grpSpPr>
        <p:pic>
          <p:nvPicPr>
            <p:cNvPr id="15" name="Picture 14" title="CASTNET SO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4343400"/>
              <a:ext cx="3474720" cy="2409140"/>
            </a:xfrm>
            <a:prstGeom prst="rect">
              <a:avLst/>
            </a:prstGeom>
          </p:spPr>
        </p:pic>
        <p:sp>
          <p:nvSpPr>
            <p:cNvPr id="16" name="TextBox 15"/>
            <p:cNvSpPr txBox="1"/>
            <p:nvPr/>
          </p:nvSpPr>
          <p:spPr>
            <a:xfrm>
              <a:off x="2743200" y="6567874"/>
              <a:ext cx="1828800" cy="276999"/>
            </a:xfrm>
            <a:prstGeom prst="rect">
              <a:avLst/>
            </a:prstGeom>
            <a:noFill/>
          </p:spPr>
          <p:txBody>
            <a:bodyPr wrap="square" rtlCol="0">
              <a:spAutoFit/>
            </a:bodyPr>
            <a:lstStyle/>
            <a:p>
              <a:r>
                <a:rPr lang="en-US" sz="1200" b="1" dirty="0" smtClean="0"/>
                <a:t>CASTNET SO4 16 years</a:t>
              </a:r>
              <a:endParaRPr lang="en-US" sz="1200" b="1" dirty="0"/>
            </a:p>
          </p:txBody>
        </p:sp>
      </p:grpSp>
      <p:grpSp>
        <p:nvGrpSpPr>
          <p:cNvPr id="6" name="Group 5"/>
          <p:cNvGrpSpPr/>
          <p:nvPr/>
        </p:nvGrpSpPr>
        <p:grpSpPr>
          <a:xfrm>
            <a:off x="614679" y="2983547"/>
            <a:ext cx="3566160" cy="2551789"/>
            <a:chOff x="614679" y="2983547"/>
            <a:chExt cx="3566160" cy="2551789"/>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679" y="2983547"/>
              <a:ext cx="3566160" cy="2472538"/>
            </a:xfrm>
            <a:prstGeom prst="rect">
              <a:avLst/>
            </a:prstGeom>
          </p:spPr>
        </p:pic>
        <p:sp>
          <p:nvSpPr>
            <p:cNvPr id="18" name="TextBox 17"/>
            <p:cNvSpPr txBox="1"/>
            <p:nvPr/>
          </p:nvSpPr>
          <p:spPr>
            <a:xfrm>
              <a:off x="614679" y="5258337"/>
              <a:ext cx="1828800" cy="276999"/>
            </a:xfrm>
            <a:prstGeom prst="rect">
              <a:avLst/>
            </a:prstGeom>
            <a:noFill/>
          </p:spPr>
          <p:txBody>
            <a:bodyPr wrap="square" rtlCol="0">
              <a:spAutoFit/>
            </a:bodyPr>
            <a:lstStyle/>
            <a:p>
              <a:r>
                <a:rPr lang="en-US" sz="1200" b="1" dirty="0" smtClean="0"/>
                <a:t>CASTNET SO2 16 years</a:t>
              </a:r>
              <a:endParaRPr lang="en-US" sz="1200" b="1" dirty="0"/>
            </a:p>
          </p:txBody>
        </p:sp>
      </p:grpSp>
      <p:grpSp>
        <p:nvGrpSpPr>
          <p:cNvPr id="5" name="Group 4"/>
          <p:cNvGrpSpPr/>
          <p:nvPr/>
        </p:nvGrpSpPr>
        <p:grpSpPr>
          <a:xfrm>
            <a:off x="4572000" y="535330"/>
            <a:ext cx="3566160" cy="2497580"/>
            <a:chOff x="5669280" y="2447472"/>
            <a:chExt cx="3474720" cy="2476677"/>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280" y="2447472"/>
              <a:ext cx="3474720" cy="2409139"/>
            </a:xfrm>
            <a:prstGeom prst="rect">
              <a:avLst/>
            </a:prstGeom>
          </p:spPr>
        </p:pic>
        <p:sp>
          <p:nvSpPr>
            <p:cNvPr id="20" name="TextBox 19"/>
            <p:cNvSpPr txBox="1"/>
            <p:nvPr/>
          </p:nvSpPr>
          <p:spPr>
            <a:xfrm>
              <a:off x="5669280" y="4649468"/>
              <a:ext cx="1828800" cy="274681"/>
            </a:xfrm>
            <a:prstGeom prst="rect">
              <a:avLst/>
            </a:prstGeom>
            <a:noFill/>
          </p:spPr>
          <p:txBody>
            <a:bodyPr wrap="square" rtlCol="0">
              <a:spAutoFit/>
            </a:bodyPr>
            <a:lstStyle/>
            <a:p>
              <a:r>
                <a:rPr lang="en-US" sz="1200" b="1" dirty="0" smtClean="0"/>
                <a:t>CASTNET NO3 16 years</a:t>
              </a:r>
              <a:endParaRPr lang="en-US" sz="1200" b="1" dirty="0"/>
            </a:p>
          </p:txBody>
        </p:sp>
      </p:grpSp>
      <p:sp>
        <p:nvSpPr>
          <p:cNvPr id="3" name="TextBox 2"/>
          <p:cNvSpPr txBox="1"/>
          <p:nvPr/>
        </p:nvSpPr>
        <p:spPr>
          <a:xfrm>
            <a:off x="4315326" y="3434492"/>
            <a:ext cx="4523874"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Model agreed well with observations especially the </a:t>
            </a:r>
            <a:r>
              <a:rPr lang="en-US" dirty="0" smtClean="0"/>
              <a:t>last </a:t>
            </a:r>
            <a:r>
              <a:rPr lang="en-US" dirty="0" smtClean="0"/>
              <a:t>10 years comparisons</a:t>
            </a:r>
            <a:r>
              <a:rPr lang="en-US" dirty="0" smtClean="0"/>
              <a:t>.</a:t>
            </a:r>
          </a:p>
          <a:p>
            <a:pPr marL="285750" indent="-285750">
              <a:buFont typeface="Arial" panose="020B0604020202020204" pitchFamily="34" charset="0"/>
              <a:buChar char="•"/>
            </a:pPr>
            <a:r>
              <a:rPr lang="en-US" dirty="0" smtClean="0"/>
              <a:t>Model is able to characterize the observed SO2 and SO4 trends.</a:t>
            </a:r>
            <a:endParaRPr lang="en-US" dirty="0" smtClean="0"/>
          </a:p>
          <a:p>
            <a:pPr marL="285750" indent="-285750">
              <a:buFont typeface="Arial" panose="020B0604020202020204" pitchFamily="34" charset="0"/>
              <a:buChar char="•"/>
            </a:pPr>
            <a:r>
              <a:rPr lang="en-US" dirty="0" smtClean="0"/>
              <a:t>Similar trends are shown in the emission trends (i.e. decreasing).</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7490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3813"/>
            <a:ext cx="6389914" cy="596901"/>
          </a:xfrm>
        </p:spPr>
        <p:txBody>
          <a:bodyPr>
            <a:normAutofit/>
          </a:bodyPr>
          <a:lstStyle/>
          <a:p>
            <a:r>
              <a:rPr lang="en-US" sz="2800" dirty="0"/>
              <a:t>IMPROVE Comparison (time series)</a:t>
            </a:r>
          </a:p>
        </p:txBody>
      </p:sp>
      <p:graphicFrame>
        <p:nvGraphicFramePr>
          <p:cNvPr id="9" name="Chart 8"/>
          <p:cNvGraphicFramePr>
            <a:graphicFrameLocks/>
          </p:cNvGraphicFramePr>
          <p:nvPr>
            <p:extLst>
              <p:ext uri="{D42A27DB-BD31-4B8C-83A1-F6EECF244321}">
                <p14:modId xmlns:p14="http://schemas.microsoft.com/office/powerpoint/2010/main" val="479563640"/>
              </p:ext>
            </p:extLst>
          </p:nvPr>
        </p:nvGraphicFramePr>
        <p:xfrm>
          <a:off x="4419600" y="1542813"/>
          <a:ext cx="4572000" cy="2103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986865665"/>
              </p:ext>
            </p:extLst>
          </p:nvPr>
        </p:nvGraphicFramePr>
        <p:xfrm>
          <a:off x="-9525" y="1542813"/>
          <a:ext cx="457200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1981200" y="1165244"/>
            <a:ext cx="990600" cy="369332"/>
          </a:xfrm>
          <a:prstGeom prst="rect">
            <a:avLst/>
          </a:prstGeom>
          <a:noFill/>
        </p:spPr>
        <p:txBody>
          <a:bodyPr wrap="square" rtlCol="0">
            <a:spAutoFit/>
          </a:bodyPr>
          <a:lstStyle/>
          <a:p>
            <a:r>
              <a:rPr lang="en-US" dirty="0" smtClean="0"/>
              <a:t>WEST</a:t>
            </a:r>
            <a:endParaRPr lang="en-US" dirty="0"/>
          </a:p>
        </p:txBody>
      </p:sp>
      <p:sp>
        <p:nvSpPr>
          <p:cNvPr id="15" name="TextBox 14"/>
          <p:cNvSpPr txBox="1"/>
          <p:nvPr/>
        </p:nvSpPr>
        <p:spPr>
          <a:xfrm>
            <a:off x="6580413" y="1173481"/>
            <a:ext cx="990600" cy="369332"/>
          </a:xfrm>
          <a:prstGeom prst="rect">
            <a:avLst/>
          </a:prstGeom>
          <a:noFill/>
        </p:spPr>
        <p:txBody>
          <a:bodyPr wrap="square" rtlCol="0">
            <a:spAutoFit/>
          </a:bodyPr>
          <a:lstStyle/>
          <a:p>
            <a:r>
              <a:rPr lang="en-US" dirty="0" smtClean="0"/>
              <a:t>EAST</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2959303037"/>
              </p:ext>
            </p:extLst>
          </p:nvPr>
        </p:nvGraphicFramePr>
        <p:xfrm>
          <a:off x="4472343" y="3733800"/>
          <a:ext cx="4572000" cy="21031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p:cNvGraphicFramePr>
          <p:nvPr>
            <p:extLst>
              <p:ext uri="{D42A27DB-BD31-4B8C-83A1-F6EECF244321}">
                <p14:modId xmlns:p14="http://schemas.microsoft.com/office/powerpoint/2010/main" val="1092236390"/>
              </p:ext>
            </p:extLst>
          </p:nvPr>
        </p:nvGraphicFramePr>
        <p:xfrm>
          <a:off x="9525" y="3733800"/>
          <a:ext cx="4572000" cy="2103120"/>
        </p:xfrm>
        <a:graphic>
          <a:graphicData uri="http://schemas.openxmlformats.org/drawingml/2006/chart">
            <c:chart xmlns:c="http://schemas.openxmlformats.org/drawingml/2006/chart" xmlns:r="http://schemas.openxmlformats.org/officeDocument/2006/relationships" r:id="rId6"/>
          </a:graphicData>
        </a:graphic>
      </p:graphicFrame>
      <p:sp>
        <p:nvSpPr>
          <p:cNvPr id="13" name="Oval 12"/>
          <p:cNvSpPr/>
          <p:nvPr/>
        </p:nvSpPr>
        <p:spPr>
          <a:xfrm>
            <a:off x="365819" y="1443487"/>
            <a:ext cx="7620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50638" y="3657600"/>
            <a:ext cx="76200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a:stretch>
            <a:fillRect/>
          </a:stretch>
        </p:blipFill>
        <p:spPr>
          <a:xfrm>
            <a:off x="7527470" y="250844"/>
            <a:ext cx="1428750" cy="914400"/>
          </a:xfrm>
          <a:prstGeom prst="rect">
            <a:avLst/>
          </a:prstGeom>
        </p:spPr>
      </p:pic>
      <p:sp>
        <p:nvSpPr>
          <p:cNvPr id="3" name="Slide Number Placeholder 2"/>
          <p:cNvSpPr>
            <a:spLocks noGrp="1"/>
          </p:cNvSpPr>
          <p:nvPr>
            <p:ph type="sldNum" sz="quarter" idx="12"/>
          </p:nvPr>
        </p:nvSpPr>
        <p:spPr/>
        <p:txBody>
          <a:bodyPr/>
          <a:lstStyle/>
          <a:p>
            <a:fld id="{B3F03687-B62C-4205-A9C5-06DFB2DA46E7}" type="slidenum">
              <a:rPr lang="en-US" smtClean="0"/>
              <a:pPr/>
              <a:t>7</a:t>
            </a:fld>
            <a:endParaRPr lang="en-US"/>
          </a:p>
        </p:txBody>
      </p:sp>
    </p:spTree>
    <p:extLst>
      <p:ext uri="{BB962C8B-B14F-4D97-AF65-F5344CB8AC3E}">
        <p14:creationId xmlns:p14="http://schemas.microsoft.com/office/powerpoint/2010/main" val="1512144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8900"/>
            <a:ext cx="6389914" cy="596901"/>
          </a:xfrm>
        </p:spPr>
        <p:txBody>
          <a:bodyPr>
            <a:normAutofit/>
          </a:bodyPr>
          <a:lstStyle/>
          <a:p>
            <a:r>
              <a:rPr lang="en-US" sz="2800" dirty="0" smtClean="0"/>
              <a:t>IMPROVE Comparison</a:t>
            </a:r>
            <a:endParaRPr lang="en-US" sz="2800" dirty="0"/>
          </a:p>
        </p:txBody>
      </p:sp>
      <p:grpSp>
        <p:nvGrpSpPr>
          <p:cNvPr id="10" name="Group 9"/>
          <p:cNvGrpSpPr/>
          <p:nvPr/>
        </p:nvGrpSpPr>
        <p:grpSpPr>
          <a:xfrm>
            <a:off x="533400" y="905883"/>
            <a:ext cx="3750863" cy="2810521"/>
            <a:chOff x="5486400" y="2311917"/>
            <a:chExt cx="3563320" cy="2516817"/>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311917"/>
              <a:ext cx="3563320" cy="2456531"/>
            </a:xfrm>
            <a:prstGeom prst="rect">
              <a:avLst/>
            </a:prstGeom>
          </p:spPr>
        </p:pic>
        <p:sp>
          <p:nvSpPr>
            <p:cNvPr id="12" name="TextBox 11"/>
            <p:cNvSpPr txBox="1"/>
            <p:nvPr/>
          </p:nvSpPr>
          <p:spPr>
            <a:xfrm>
              <a:off x="5486400" y="4580682"/>
              <a:ext cx="1828800" cy="248052"/>
            </a:xfrm>
            <a:prstGeom prst="rect">
              <a:avLst/>
            </a:prstGeom>
            <a:noFill/>
          </p:spPr>
          <p:txBody>
            <a:bodyPr wrap="square" rtlCol="0">
              <a:spAutoFit/>
            </a:bodyPr>
            <a:lstStyle/>
            <a:p>
              <a:r>
                <a:rPr lang="en-US" sz="1200" b="1" dirty="0" smtClean="0"/>
                <a:t>IMPROVE SO4 16 years</a:t>
              </a:r>
              <a:endParaRPr lang="en-US" sz="1200" b="1" dirty="0"/>
            </a:p>
          </p:txBody>
        </p:sp>
      </p:grpSp>
      <p:grpSp>
        <p:nvGrpSpPr>
          <p:cNvPr id="5" name="Group 4"/>
          <p:cNvGrpSpPr/>
          <p:nvPr/>
        </p:nvGrpSpPr>
        <p:grpSpPr>
          <a:xfrm>
            <a:off x="4800600" y="924959"/>
            <a:ext cx="3657600" cy="2791445"/>
            <a:chOff x="4838784" y="797883"/>
            <a:chExt cx="3581232" cy="2578739"/>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84" y="797883"/>
              <a:ext cx="3581232" cy="2468880"/>
            </a:xfrm>
            <a:prstGeom prst="rect">
              <a:avLst/>
            </a:prstGeom>
          </p:spPr>
        </p:pic>
        <p:sp>
          <p:nvSpPr>
            <p:cNvPr id="13" name="TextBox 12"/>
            <p:cNvSpPr txBox="1"/>
            <p:nvPr/>
          </p:nvSpPr>
          <p:spPr>
            <a:xfrm>
              <a:off x="4838784" y="3099623"/>
              <a:ext cx="1828800" cy="276999"/>
            </a:xfrm>
            <a:prstGeom prst="rect">
              <a:avLst/>
            </a:prstGeom>
            <a:noFill/>
          </p:spPr>
          <p:txBody>
            <a:bodyPr wrap="square" rtlCol="0">
              <a:spAutoFit/>
            </a:bodyPr>
            <a:lstStyle/>
            <a:p>
              <a:r>
                <a:rPr lang="en-US" sz="1200" b="1" dirty="0" smtClean="0"/>
                <a:t>IMPROVE NO3 16 years</a:t>
              </a:r>
              <a:endParaRPr lang="en-US" sz="1200" b="1" dirty="0"/>
            </a:p>
          </p:txBody>
        </p:sp>
      </p:grpSp>
      <p:sp>
        <p:nvSpPr>
          <p:cNvPr id="14" name="TextBox 13"/>
          <p:cNvSpPr txBox="1"/>
          <p:nvPr/>
        </p:nvSpPr>
        <p:spPr>
          <a:xfrm>
            <a:off x="304800" y="3962400"/>
            <a:ext cx="84582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 general, the surface measured concentrations agreed well with the model predictions (16-10 years comparison</a:t>
            </a:r>
            <a:r>
              <a:rPr lang="en-US" dirty="0" smtClean="0"/>
              <a:t>) for both networks especially SO4.</a:t>
            </a:r>
          </a:p>
          <a:p>
            <a:pPr marL="285750" indent="-285750">
              <a:buFont typeface="Arial" panose="020B0604020202020204" pitchFamily="34" charset="0"/>
              <a:buChar char="•"/>
            </a:pPr>
            <a:r>
              <a:rPr lang="en-US" dirty="0" smtClean="0"/>
              <a:t>This finding shows that model is able to replicate the long-term trends which give confident in examining the aerosol direct effect.</a:t>
            </a:r>
            <a:endParaRPr lang="en-US" dirty="0"/>
          </a:p>
        </p:txBody>
      </p:sp>
      <p:sp>
        <p:nvSpPr>
          <p:cNvPr id="3" name="Slide Number Placeholder 2"/>
          <p:cNvSpPr>
            <a:spLocks noGrp="1"/>
          </p:cNvSpPr>
          <p:nvPr>
            <p:ph type="sldNum" sz="quarter" idx="12"/>
          </p:nvPr>
        </p:nvSpPr>
        <p:spPr/>
        <p:txBody>
          <a:bodyPr/>
          <a:lstStyle/>
          <a:p>
            <a:fld id="{B3F03687-B62C-4205-A9C5-06DFB2DA46E7}" type="slidenum">
              <a:rPr lang="en-US" smtClean="0"/>
              <a:pPr/>
              <a:t>8</a:t>
            </a:fld>
            <a:endParaRPr lang="en-US"/>
          </a:p>
        </p:txBody>
      </p:sp>
    </p:spTree>
    <p:extLst>
      <p:ext uri="{BB962C8B-B14F-4D97-AF65-F5344CB8AC3E}">
        <p14:creationId xmlns:p14="http://schemas.microsoft.com/office/powerpoint/2010/main" val="228899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596901"/>
          </a:xfrm>
        </p:spPr>
        <p:txBody>
          <a:bodyPr>
            <a:normAutofit/>
          </a:bodyPr>
          <a:lstStyle/>
          <a:p>
            <a:r>
              <a:rPr lang="en-US" sz="2800" dirty="0" smtClean="0"/>
              <a:t>SURFRAD Aerosol Optical Depth (AOD)</a:t>
            </a:r>
            <a:endParaRPr lang="en-US" sz="2800" dirty="0"/>
          </a:p>
        </p:txBody>
      </p:sp>
      <p:graphicFrame>
        <p:nvGraphicFramePr>
          <p:cNvPr id="5" name="Chart 4"/>
          <p:cNvGraphicFramePr>
            <a:graphicFrameLocks/>
          </p:cNvGraphicFramePr>
          <p:nvPr>
            <p:extLst>
              <p:ext uri="{D42A27DB-BD31-4B8C-83A1-F6EECF244321}">
                <p14:modId xmlns:p14="http://schemas.microsoft.com/office/powerpoint/2010/main" val="3990388746"/>
              </p:ext>
            </p:extLst>
          </p:nvPr>
        </p:nvGraphicFramePr>
        <p:xfrm>
          <a:off x="3750655" y="313071"/>
          <a:ext cx="393192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451746918"/>
              </p:ext>
            </p:extLst>
          </p:nvPr>
        </p:nvGraphicFramePr>
        <p:xfrm>
          <a:off x="0" y="304800"/>
          <a:ext cx="393192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5342435" y="4007613"/>
            <a:ext cx="3657600" cy="2667584"/>
            <a:chOff x="5070672" y="3696357"/>
            <a:chExt cx="3869318" cy="2727035"/>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3110" y="3696357"/>
              <a:ext cx="3736880" cy="2561629"/>
            </a:xfrm>
            <a:prstGeom prst="rect">
              <a:avLst/>
            </a:prstGeom>
          </p:spPr>
        </p:pic>
        <p:sp>
          <p:nvSpPr>
            <p:cNvPr id="9" name="TextBox 8"/>
            <p:cNvSpPr txBox="1"/>
            <p:nvPr/>
          </p:nvSpPr>
          <p:spPr>
            <a:xfrm>
              <a:off x="5070672" y="6108756"/>
              <a:ext cx="2265851" cy="314636"/>
            </a:xfrm>
            <a:prstGeom prst="rect">
              <a:avLst/>
            </a:prstGeom>
            <a:noFill/>
          </p:spPr>
          <p:txBody>
            <a:bodyPr wrap="square" rtlCol="0">
              <a:spAutoFit/>
            </a:bodyPr>
            <a:lstStyle/>
            <a:p>
              <a:r>
                <a:rPr lang="en-US" sz="1400" b="1" dirty="0" smtClean="0"/>
                <a:t>SURFRAD AOD 16 years</a:t>
              </a:r>
              <a:endParaRPr lang="en-US" sz="1400" b="1" dirty="0"/>
            </a:p>
          </p:txBody>
        </p:sp>
      </p:grpSp>
      <p:sp>
        <p:nvSpPr>
          <p:cNvPr id="14" name="TextBox 13"/>
          <p:cNvSpPr txBox="1"/>
          <p:nvPr/>
        </p:nvSpPr>
        <p:spPr>
          <a:xfrm>
            <a:off x="0" y="3810000"/>
            <a:ext cx="5441552" cy="304698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Both simulations and observations show a decreasing trend in eastern US and an slightly increasing trend in western US. </a:t>
            </a:r>
          </a:p>
          <a:p>
            <a:pPr marL="285750" indent="-285750">
              <a:buFont typeface="Arial" panose="020B0604020202020204" pitchFamily="34" charset="0"/>
              <a:buChar char="•"/>
            </a:pPr>
            <a:r>
              <a:rPr lang="en-US" sz="1600" dirty="0"/>
              <a:t>This is because many control programs under the CAA were aimed at reducing the pollution concentrations mainly in the </a:t>
            </a:r>
            <a:r>
              <a:rPr lang="en-US" sz="1600" dirty="0" smtClean="0"/>
              <a:t>developed area but the </a:t>
            </a:r>
            <a:r>
              <a:rPr lang="en-US" sz="1600" dirty="0"/>
              <a:t>pollution concentrations were low at the rural western monitors from the beginning. </a:t>
            </a:r>
            <a:endParaRPr lang="en-US" sz="1600" dirty="0" smtClean="0"/>
          </a:p>
          <a:p>
            <a:pPr marL="285750" indent="-285750">
              <a:buFont typeface="Arial" panose="020B0604020202020204" pitchFamily="34" charset="0"/>
              <a:buChar char="•"/>
            </a:pPr>
            <a:r>
              <a:rPr lang="en-US" sz="1600" dirty="0" smtClean="0"/>
              <a:t>This </a:t>
            </a:r>
            <a:r>
              <a:rPr lang="en-US" sz="1600" dirty="0"/>
              <a:t>finding shows that the implementation of CAA does affect the US in particular eastern US</a:t>
            </a:r>
            <a:r>
              <a:rPr lang="en-US" sz="1600" dirty="0" smtClean="0"/>
              <a:t>.</a:t>
            </a:r>
          </a:p>
          <a:p>
            <a:pPr marL="285750" indent="-285750">
              <a:buFont typeface="Arial" panose="020B0604020202020204" pitchFamily="34" charset="0"/>
              <a:buChar char="•"/>
            </a:pPr>
            <a:r>
              <a:rPr lang="en-US" sz="1600" dirty="0" smtClean="0"/>
              <a:t>As </a:t>
            </a:r>
            <a:r>
              <a:rPr lang="en-US" sz="1600" dirty="0"/>
              <a:t>a result of the reduction of particulate matter, the AOD is reduced over the past 16 years.  </a:t>
            </a:r>
          </a:p>
        </p:txBody>
      </p:sp>
      <p:sp>
        <p:nvSpPr>
          <p:cNvPr id="15" name="Oval 14"/>
          <p:cNvSpPr/>
          <p:nvPr/>
        </p:nvSpPr>
        <p:spPr>
          <a:xfrm>
            <a:off x="6781800" y="4510534"/>
            <a:ext cx="1645920" cy="164592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24749347"/>
              </p:ext>
            </p:extLst>
          </p:nvPr>
        </p:nvGraphicFramePr>
        <p:xfrm>
          <a:off x="381000" y="2995784"/>
          <a:ext cx="7162800" cy="740204"/>
        </p:xfrm>
        <a:graphic>
          <a:graphicData uri="http://schemas.openxmlformats.org/drawingml/2006/table">
            <a:tbl>
              <a:tblPr>
                <a:tableStyleId>{5C22544A-7EE6-4342-B048-85BDC9FD1C3A}</a:tableStyleId>
              </a:tblPr>
              <a:tblGrid>
                <a:gridCol w="895350"/>
                <a:gridCol w="895350"/>
                <a:gridCol w="895350"/>
                <a:gridCol w="895350"/>
                <a:gridCol w="895350"/>
                <a:gridCol w="895350"/>
                <a:gridCol w="895350"/>
                <a:gridCol w="895350"/>
              </a:tblGrid>
              <a:tr h="193777">
                <a:tc gridSpan="4">
                  <a:txBody>
                    <a:bodyPr/>
                    <a:lstStyle/>
                    <a:p>
                      <a:pPr algn="ctr" rtl="0" fontAlgn="b"/>
                      <a:r>
                        <a:rPr lang="en-US" sz="1400" b="1" u="none" strike="noStrike" dirty="0">
                          <a:effectLst/>
                        </a:rPr>
                        <a:t>WEST </a:t>
                      </a:r>
                      <a:endParaRPr lang="en-US" sz="14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rtl="0" fontAlgn="b"/>
                      <a:endParaRPr lang="en-US" sz="1400" b="1" i="0" u="none" strike="noStrike" dirty="0">
                        <a:solidFill>
                          <a:srgbClr val="000000"/>
                        </a:solidFill>
                        <a:effectLst/>
                        <a:latin typeface="Trebuchet MS" panose="020B0603020202020204" pitchFamily="34" charset="0"/>
                      </a:endParaRPr>
                    </a:p>
                  </a:txBody>
                  <a:tcPr marL="7620" marR="7620" marT="7620" marB="0" anchor="b">
                    <a:solidFill>
                      <a:schemeClr val="accent2">
                        <a:lumMod val="40000"/>
                        <a:lumOff val="60000"/>
                      </a:schemeClr>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marB="0" anchor="b">
                    <a:solidFill>
                      <a:schemeClr val="accent2">
                        <a:lumMod val="40000"/>
                        <a:lumOff val="60000"/>
                      </a:schemeClr>
                    </a:solidFill>
                  </a:tcPr>
                </a:tc>
                <a:tc gridSpan="4">
                  <a:txBody>
                    <a:bodyPr/>
                    <a:lstStyle/>
                    <a:p>
                      <a:pPr algn="ctr" rtl="0" fontAlgn="b"/>
                      <a:r>
                        <a:rPr lang="en-US" sz="1400" b="1" u="none" strike="noStrike" dirty="0">
                          <a:effectLst/>
                        </a:rPr>
                        <a:t> EAST</a:t>
                      </a:r>
                      <a:endParaRPr lang="en-US" sz="1400" b="1"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rtl="0" fontAlgn="b"/>
                      <a:endParaRPr lang="en-US" sz="1400" b="1" i="0" u="none" strike="noStrike" dirty="0">
                        <a:solidFill>
                          <a:srgbClr val="000000"/>
                        </a:solidFill>
                        <a:effectLst/>
                        <a:latin typeface="Trebuchet MS" panose="020B0603020202020204" pitchFamily="34" charset="0"/>
                      </a:endParaRPr>
                    </a:p>
                  </a:txBody>
                  <a:tcPr marL="7620" marR="7620" marT="7620" marB="0" anchor="b">
                    <a:solidFill>
                      <a:srgbClr val="92D050"/>
                    </a:solidFill>
                  </a:tcPr>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tc hMerge="1">
                  <a:txBody>
                    <a:bodyPr/>
                    <a:lstStyle/>
                    <a:p>
                      <a:pPr algn="l" fontAlgn="b"/>
                      <a:endParaRPr lang="en-US" sz="1100" b="1" i="0" u="none" strike="noStrike" dirty="0">
                        <a:solidFill>
                          <a:srgbClr val="000000"/>
                        </a:solidFill>
                        <a:effectLst/>
                        <a:latin typeface="Calibri" panose="020F0502020204030204" pitchFamily="34" charset="0"/>
                      </a:endParaRPr>
                    </a:p>
                  </a:txBody>
                  <a:tcPr marL="7620" marR="7620" marT="7620" marB="0" anchor="b">
                    <a:solidFill>
                      <a:srgbClr val="92D050"/>
                    </a:solidFill>
                  </a:tcPr>
                </a:tc>
              </a:tr>
              <a:tr h="298244">
                <a:tc>
                  <a:txBody>
                    <a:bodyPr/>
                    <a:lstStyle/>
                    <a:p>
                      <a:pPr algn="ctr" rtl="0" fontAlgn="b"/>
                      <a:r>
                        <a:rPr lang="en-US" sz="1400" u="none" strike="noStrike" dirty="0" smtClean="0">
                          <a:effectLst/>
                        </a:rPr>
                        <a:t>14 </a:t>
                      </a:r>
                      <a:r>
                        <a:rPr lang="en-US" sz="1400" u="none" strike="noStrike" dirty="0" err="1">
                          <a:effectLst/>
                        </a:rPr>
                        <a:t>yrs</a:t>
                      </a:r>
                      <a:r>
                        <a:rPr lang="en-US" sz="1400" u="none" strike="noStrike" dirty="0">
                          <a:effectLst/>
                        </a:rPr>
                        <a:t> obs</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a:effectLst/>
                        </a:rPr>
                        <a:t>16 yrs sim</a:t>
                      </a:r>
                      <a:endParaRPr lang="en-US" sz="14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dirty="0">
                          <a:effectLst/>
                        </a:rPr>
                        <a:t>10 </a:t>
                      </a:r>
                      <a:r>
                        <a:rPr lang="en-US" sz="1400" u="none" strike="noStrike" dirty="0" err="1">
                          <a:effectLst/>
                        </a:rPr>
                        <a:t>yrs</a:t>
                      </a:r>
                      <a:r>
                        <a:rPr lang="en-US" sz="1400" u="none" strike="noStrike" dirty="0">
                          <a:effectLst/>
                        </a:rPr>
                        <a:t> obs</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dirty="0">
                          <a:effectLst/>
                        </a:rPr>
                        <a:t>10 </a:t>
                      </a:r>
                      <a:r>
                        <a:rPr lang="en-US" sz="1400" u="none" strike="noStrike" dirty="0" err="1">
                          <a:effectLst/>
                        </a:rPr>
                        <a:t>yrs</a:t>
                      </a:r>
                      <a:r>
                        <a:rPr lang="en-US" sz="1400" u="none" strike="noStrike" dirty="0">
                          <a:effectLst/>
                        </a:rPr>
                        <a:t> </a:t>
                      </a:r>
                      <a:r>
                        <a:rPr lang="en-US" sz="1400" u="none" strike="noStrike" dirty="0" err="1">
                          <a:effectLst/>
                        </a:rPr>
                        <a:t>sim</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dirty="0" smtClean="0">
                          <a:effectLst/>
                        </a:rPr>
                        <a:t>14 </a:t>
                      </a:r>
                      <a:r>
                        <a:rPr lang="en-US" sz="1400" u="none" strike="noStrike" dirty="0" err="1">
                          <a:effectLst/>
                        </a:rPr>
                        <a:t>yrs</a:t>
                      </a:r>
                      <a:r>
                        <a:rPr lang="en-US" sz="1400" u="none" strike="noStrike" dirty="0">
                          <a:effectLst/>
                        </a:rPr>
                        <a:t> obs</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en-US" sz="1400" u="none" strike="noStrike" dirty="0">
                          <a:effectLst/>
                        </a:rPr>
                        <a:t>16 </a:t>
                      </a:r>
                      <a:r>
                        <a:rPr lang="en-US" sz="1400" u="none" strike="noStrike" dirty="0" err="1">
                          <a:effectLst/>
                        </a:rPr>
                        <a:t>yrs</a:t>
                      </a:r>
                      <a:r>
                        <a:rPr lang="en-US" sz="1400" u="none" strike="noStrike" dirty="0">
                          <a:effectLst/>
                        </a:rPr>
                        <a:t> </a:t>
                      </a:r>
                      <a:r>
                        <a:rPr lang="en-US" sz="1400" u="none" strike="noStrike" dirty="0" err="1">
                          <a:effectLst/>
                        </a:rPr>
                        <a:t>sim</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en-US" sz="1400" u="none" strike="noStrike" dirty="0">
                          <a:effectLst/>
                        </a:rPr>
                        <a:t>10 </a:t>
                      </a:r>
                      <a:r>
                        <a:rPr lang="en-US" sz="1400" u="none" strike="noStrike" dirty="0" err="1">
                          <a:effectLst/>
                        </a:rPr>
                        <a:t>yrs</a:t>
                      </a:r>
                      <a:r>
                        <a:rPr lang="en-US" sz="1400" u="none" strike="noStrike" dirty="0">
                          <a:effectLst/>
                        </a:rPr>
                        <a:t> obs</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en-US" sz="1400" u="none" strike="noStrike" dirty="0">
                          <a:effectLst/>
                        </a:rPr>
                        <a:t>10 </a:t>
                      </a:r>
                      <a:r>
                        <a:rPr lang="en-US" sz="1400" u="none" strike="noStrike" dirty="0" err="1">
                          <a:effectLst/>
                        </a:rPr>
                        <a:t>yrs</a:t>
                      </a:r>
                      <a:r>
                        <a:rPr lang="en-US" sz="1400" u="none" strike="noStrike" dirty="0">
                          <a:effectLst/>
                        </a:rPr>
                        <a:t> </a:t>
                      </a:r>
                      <a:r>
                        <a:rPr lang="en-US" sz="1400" u="none" strike="noStrike" dirty="0" err="1">
                          <a:effectLst/>
                        </a:rPr>
                        <a:t>sim</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93777">
                <a:tc>
                  <a:txBody>
                    <a:bodyPr/>
                    <a:lstStyle/>
                    <a:p>
                      <a:pPr algn="ctr" rtl="0" fontAlgn="b"/>
                      <a:r>
                        <a:rPr lang="en-US" sz="1400" u="none" strike="noStrike">
                          <a:effectLst/>
                        </a:rPr>
                        <a:t>0.0009</a:t>
                      </a:r>
                      <a:endParaRPr lang="en-US" sz="14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a:effectLst/>
                        </a:rPr>
                        <a:t>0.0002</a:t>
                      </a:r>
                      <a:endParaRPr lang="en-US" sz="14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a:effectLst/>
                        </a:rPr>
                        <a:t>0.0005</a:t>
                      </a:r>
                      <a:endParaRPr lang="en-US" sz="14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b="0" i="0" u="none" strike="noStrike" dirty="0" smtClean="0">
                          <a:solidFill>
                            <a:schemeClr val="dk1"/>
                          </a:solidFill>
                          <a:effectLst/>
                          <a:latin typeface="+mn-lt"/>
                        </a:rPr>
                        <a:t>0.00003</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rtl="0" fontAlgn="b"/>
                      <a:r>
                        <a:rPr lang="en-US" sz="1400" u="none" strike="noStrike">
                          <a:effectLst/>
                        </a:rPr>
                        <a:t>-0.001</a:t>
                      </a:r>
                      <a:endParaRPr lang="en-US" sz="14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en-US" sz="1400" u="none" strike="noStrike">
                          <a:effectLst/>
                        </a:rPr>
                        <a:t>-0.002</a:t>
                      </a:r>
                      <a:endParaRPr lang="en-US" sz="1400" b="0" i="0" u="none" strike="noStrike">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en-US" sz="1400" u="none" strike="noStrike" dirty="0">
                          <a:effectLst/>
                        </a:rPr>
                        <a:t>-0.003</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en-US" sz="1400" u="none" strike="noStrike" dirty="0">
                          <a:effectLst/>
                        </a:rPr>
                        <a:t>-0.002</a:t>
                      </a:r>
                      <a:endParaRPr lang="en-US" sz="1400" b="0" i="0" u="none" strike="noStrike" dirty="0">
                        <a:solidFill>
                          <a:srgbClr val="000000"/>
                        </a:solidFill>
                        <a:effectLst/>
                        <a:latin typeface="Trebuchet MS" panose="020B060302020202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pic>
        <p:nvPicPr>
          <p:cNvPr id="7" name="Picture 6"/>
          <p:cNvPicPr>
            <a:picLocks noChangeAspect="1"/>
          </p:cNvPicPr>
          <p:nvPr/>
        </p:nvPicPr>
        <p:blipFill>
          <a:blip r:embed="rId6"/>
          <a:stretch>
            <a:fillRect/>
          </a:stretch>
        </p:blipFill>
        <p:spPr>
          <a:xfrm>
            <a:off x="7484305" y="739174"/>
            <a:ext cx="1504950" cy="976184"/>
          </a:xfrm>
          <a:prstGeom prst="rect">
            <a:avLst/>
          </a:prstGeom>
        </p:spPr>
      </p:pic>
      <p:sp>
        <p:nvSpPr>
          <p:cNvPr id="10" name="Slide Number Placeholder 9"/>
          <p:cNvSpPr>
            <a:spLocks noGrp="1"/>
          </p:cNvSpPr>
          <p:nvPr>
            <p:ph type="sldNum" sz="quarter" idx="12"/>
          </p:nvPr>
        </p:nvSpPr>
        <p:spPr/>
        <p:txBody>
          <a:bodyPr/>
          <a:lstStyle/>
          <a:p>
            <a:fld id="{B3F03687-B62C-4205-A9C5-06DFB2DA46E7}" type="slidenum">
              <a:rPr lang="en-US" smtClean="0"/>
              <a:pPr/>
              <a:t>9</a:t>
            </a:fld>
            <a:endParaRPr lang="en-US"/>
          </a:p>
        </p:txBody>
      </p:sp>
    </p:spTree>
    <p:extLst>
      <p:ext uri="{BB962C8B-B14F-4D97-AF65-F5344CB8AC3E}">
        <p14:creationId xmlns:p14="http://schemas.microsoft.com/office/powerpoint/2010/main" val="1149578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9673</TotalTime>
  <Words>2143</Words>
  <Application>Microsoft Office PowerPoint</Application>
  <PresentationFormat>On-screen Show (4:3)</PresentationFormat>
  <Paragraphs>365</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Facet</vt:lpstr>
      <vt:lpstr>Assessment of long-term simulations with various observations for better understanding of aerosol effects on radiation “brightening” in the US.</vt:lpstr>
      <vt:lpstr>Objective</vt:lpstr>
      <vt:lpstr>Overview of coupled WRF-CMAQ model with feedback (fb) and without feedback (nfb)</vt:lpstr>
      <vt:lpstr>Observations Overview</vt:lpstr>
      <vt:lpstr>CASTNET Comparison (time series)</vt:lpstr>
      <vt:lpstr>CASTNET Comparison</vt:lpstr>
      <vt:lpstr>IMPROVE Comparison (time series)</vt:lpstr>
      <vt:lpstr>IMPROVE Comparison</vt:lpstr>
      <vt:lpstr>SURFRAD Aerosol Optical Depth (AOD)</vt:lpstr>
      <vt:lpstr>SURFRAD Shortwave (SW) Radiation (Rad) with Feedback (FB)</vt:lpstr>
      <vt:lpstr>SURFRAD Clear-sky Direct &amp; Diffuse SW Rad (FB)</vt:lpstr>
      <vt:lpstr>SURFRAD Comparison</vt:lpstr>
      <vt:lpstr>Contrail effect on SW radiation</vt:lpstr>
      <vt:lpstr>PowerPoint Presentation</vt:lpstr>
      <vt:lpstr>Conclusion</vt:lpstr>
      <vt:lpstr>Thank you! Questions?</vt:lpstr>
      <vt:lpstr>Extra Slides</vt:lpstr>
      <vt:lpstr>Case study: SW Rad Aerosol Forcing</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cgan</dc:creator>
  <cp:lastModifiedBy>Lenovo User</cp:lastModifiedBy>
  <cp:revision>951</cp:revision>
  <cp:lastPrinted>2014-10-24T19:08:59Z</cp:lastPrinted>
  <dcterms:created xsi:type="dcterms:W3CDTF">2013-02-12T15:23:33Z</dcterms:created>
  <dcterms:modified xsi:type="dcterms:W3CDTF">2014-10-28T13:56:28Z</dcterms:modified>
</cp:coreProperties>
</file>