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2"/>
  </p:notesMasterIdLst>
  <p:sldIdLst>
    <p:sldId id="256" r:id="rId2"/>
    <p:sldId id="265" r:id="rId3"/>
    <p:sldId id="257" r:id="rId4"/>
    <p:sldId id="266" r:id="rId5"/>
    <p:sldId id="280" r:id="rId6"/>
    <p:sldId id="267" r:id="rId7"/>
    <p:sldId id="275" r:id="rId8"/>
    <p:sldId id="277" r:id="rId9"/>
    <p:sldId id="268" r:id="rId10"/>
    <p:sldId id="272" r:id="rId11"/>
    <p:sldId id="279" r:id="rId12"/>
    <p:sldId id="269" r:id="rId13"/>
    <p:sldId id="270" r:id="rId14"/>
    <p:sldId id="276" r:id="rId15"/>
    <p:sldId id="278" r:id="rId16"/>
    <p:sldId id="271" r:id="rId17"/>
    <p:sldId id="273" r:id="rId18"/>
    <p:sldId id="274" r:id="rId19"/>
    <p:sldId id="264" r:id="rId20"/>
    <p:sldId id="281" r:id="rId21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47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7E9FF79-E43E-49E8-8914-8D091CA35092}" type="datetimeFigureOut">
              <a:rPr lang="zh-CN" altLang="en-US" smtClean="0"/>
              <a:pPr/>
              <a:t>2013-10-29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10B206-585D-400D-ADDD-F639D1B765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B206-585D-400D-ADDD-F639D1B765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B206-585D-400D-ADDD-F639D1B7655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  <a:extLst/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dirty="0" smtClean="0"/>
              <a:t>单击此处编辑母版副标题样式</a:t>
            </a:r>
            <a:endParaRPr kumimoji="0" lang="en-US" dirty="0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0" y="6237317"/>
            <a:ext cx="9144000" cy="627776"/>
            <a:chOff x="0" y="6197880"/>
            <a:chExt cx="9144000" cy="667208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6197880"/>
              <a:ext cx="7456487" cy="21269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0" y="6350942"/>
              <a:ext cx="9144000" cy="50661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6197880"/>
              <a:ext cx="9144000" cy="6672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</p:grpSp>
      <p:pic>
        <p:nvPicPr>
          <p:cNvPr id="13" name="图片 12" descr="hebeu_logo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1" y="260647"/>
            <a:ext cx="2952962" cy="79208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399584" y="6550223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i="0" kern="12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12th Annual CMAS, Chapel Hill, NC, 2013</a:t>
            </a:r>
            <a:endParaRPr lang="zh-CN" altLang="en-US" sz="14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5pPr>
            <a:extLst/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  <a:extLst/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2013-10-29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2013-10-29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2013-10-29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2013-10-29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2013-10-29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960" y="6268042"/>
            <a:ext cx="4932040" cy="58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35496" y="63813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i="0" kern="1200" baseline="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12th Annual CMAS, Chapel Hill, NC, 2013</a:t>
            </a:r>
            <a:endParaRPr lang="zh-CN" altLang="en-US" sz="1400" b="1" baseline="0" dirty="0">
              <a:solidFill>
                <a:schemeClr val="bg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xinhuanet.com/city/2013-01/10/c_124213096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icmodel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568952" cy="15121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2013 Severe Haze over the Southern </a:t>
            </a:r>
            <a:r>
              <a:rPr lang="en-US" altLang="zh-CN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Hebei</a:t>
            </a:r>
            <a:r>
              <a:rPr lang="en-US" altLang="zh-CN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China: Source Apportionment and Policy Implications</a:t>
            </a:r>
            <a:endParaRPr lang="zh-CN" altLang="en-US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7920880" cy="273630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CN" sz="1900" b="1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Litao Wang</a:t>
            </a:r>
            <a:r>
              <a:rPr lang="en-US" altLang="zh-CN" sz="19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en-US" altLang="zh-CN" sz="19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Zhe</a:t>
            </a:r>
            <a:r>
              <a:rPr lang="en-US" altLang="zh-CN" sz="19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Wei, Jing Yang, Pu Zhang, Xiujuan Zhao, Yang Zhang, </a:t>
            </a:r>
            <a:r>
              <a:rPr lang="en-US" altLang="zh-CN" sz="19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Fenfen</a:t>
            </a:r>
            <a:r>
              <a:rPr lang="en-US" altLang="zh-CN" sz="19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Zhang, </a:t>
            </a:r>
            <a:r>
              <a:rPr lang="en-US" altLang="zh-CN" sz="19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Jie</a:t>
            </a:r>
            <a:r>
              <a:rPr lang="en-US" altLang="zh-CN" sz="19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Su, </a:t>
            </a:r>
            <a:r>
              <a:rPr lang="en-US" altLang="zh-CN" sz="19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Chenchen</a:t>
            </a:r>
            <a:r>
              <a:rPr lang="en-US" altLang="zh-CN" sz="19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9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Meng</a:t>
            </a:r>
            <a:r>
              <a:rPr lang="en-US" altLang="zh-CN" sz="19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and </a:t>
            </a:r>
            <a:r>
              <a:rPr lang="en-US" altLang="zh-CN" sz="19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Qiang</a:t>
            </a:r>
            <a:r>
              <a:rPr lang="en-US" altLang="zh-CN" sz="19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Zhang</a:t>
            </a:r>
          </a:p>
          <a:p>
            <a:pPr>
              <a:spcBef>
                <a:spcPts val="1200"/>
              </a:spcBef>
            </a:pPr>
            <a:r>
              <a:rPr lang="en-US" altLang="zh-CN" sz="1800" dirty="0" err="1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Hebei</a:t>
            </a:r>
            <a:r>
              <a:rPr lang="en-US" altLang="zh-CN" sz="18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University of Engineering, Handan, </a:t>
            </a:r>
            <a:r>
              <a:rPr lang="en-US" altLang="zh-CN" sz="1800" dirty="0" err="1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Hebei</a:t>
            </a:r>
            <a:r>
              <a:rPr lang="en-US" altLang="zh-CN" sz="18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China</a:t>
            </a:r>
          </a:p>
          <a:p>
            <a:r>
              <a:rPr lang="en-US" altLang="zh-CN" sz="18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State Environmental Protection Key Laboratory of Sources and Control of Air Pollution Complex, Beijing, China</a:t>
            </a:r>
          </a:p>
          <a:p>
            <a:r>
              <a:rPr lang="en-US" altLang="zh-CN" sz="18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North Carolina State University, Raleigh, NC, USA</a:t>
            </a:r>
          </a:p>
          <a:p>
            <a:r>
              <a:rPr lang="en-US" altLang="zh-CN" sz="1800" dirty="0" err="1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Tsinghua</a:t>
            </a:r>
            <a:r>
              <a:rPr lang="en-US" altLang="zh-CN" sz="18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University, Beijing , China</a:t>
            </a:r>
          </a:p>
          <a:p>
            <a:endParaRPr lang="en-US" altLang="zh-CN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zh-CN" alt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5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Emission Scenarios</a:t>
            </a:r>
            <a:endParaRPr lang="zh-CN" altLang="en-US" dirty="0"/>
          </a:p>
        </p:txBody>
      </p:sp>
      <p:pic>
        <p:nvPicPr>
          <p:cNvPr id="4" name="内容占位符 3" descr="map_hebe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1844824"/>
            <a:ext cx="2195735" cy="2488500"/>
          </a:xfrm>
          <a:prstGeom prst="rect">
            <a:avLst/>
          </a:prstGeom>
        </p:spPr>
      </p:pic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1979711" y="1268760"/>
          <a:ext cx="7128796" cy="4968551"/>
        </p:xfrm>
        <a:graphic>
          <a:graphicData uri="http://schemas.openxmlformats.org/drawingml/2006/table">
            <a:tbl>
              <a:tblPr/>
              <a:tblGrid>
                <a:gridCol w="1465640"/>
                <a:gridCol w="689576"/>
                <a:gridCol w="1179482"/>
                <a:gridCol w="874321"/>
                <a:gridCol w="874321"/>
                <a:gridCol w="1126650"/>
                <a:gridCol w="918806"/>
              </a:tblGrid>
              <a:tr h="907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   Sectors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Regions 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All sectors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(AL)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Powerplants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(PO)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Industrial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(IN)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Domestic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(DO)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Transportation</a:t>
                      </a:r>
                      <a:endParaRPr lang="zh-CN" sz="1200" b="1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(TR)</a:t>
                      </a:r>
                      <a:endParaRPr lang="zh-CN" sz="1200" b="1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Agriculture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(AG)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Southern </a:t>
                      </a:r>
                      <a:r>
                        <a:rPr lang="en-GB" sz="12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Hebei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(SHB)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30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Northern </a:t>
                      </a:r>
                      <a:r>
                        <a:rPr lang="en-GB" sz="12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Hebei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(NHB)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7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Beijing &amp; Tianjin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(BJTJ)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0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Shanxi</a:t>
                      </a:r>
                      <a:endParaRPr lang="zh-CN" sz="1200" b="1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(SX)</a:t>
                      </a:r>
                      <a:endParaRPr lang="zh-CN" sz="1200" b="1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0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Shandong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(SD)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0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Henan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(HN)</a:t>
                      </a:r>
                      <a:endParaRPr lang="zh-CN" sz="12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588224" y="692696"/>
            <a:ext cx="2123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Brute Force Method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23528" y="1412777"/>
          <a:ext cx="8496943" cy="4268158"/>
        </p:xfrm>
        <a:graphic>
          <a:graphicData uri="http://schemas.openxmlformats.org/drawingml/2006/table">
            <a:tbl>
              <a:tblPr/>
              <a:tblGrid>
                <a:gridCol w="1008112"/>
                <a:gridCol w="1368152"/>
                <a:gridCol w="1872208"/>
                <a:gridCol w="1800200"/>
                <a:gridCol w="1017491"/>
                <a:gridCol w="1430780"/>
              </a:tblGrid>
              <a:tr h="869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Dataset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Data type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Variable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Data frequency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Site number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Time period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47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NCDC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Meteorology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T2, RH2, WD10, WS10,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Every 1 or 3-hour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371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Jan. 1 – Feb. 28, 2013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Precipitation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Daily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941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CNEMC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 </a:t>
                      </a:r>
                      <a:endParaRPr lang="zh-CN" sz="1800" b="1" dirty="0">
                        <a:solidFill>
                          <a:srgbClr val="FF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Air quality</a:t>
                      </a:r>
                      <a:endParaRPr lang="zh-CN" sz="1800" b="1" dirty="0">
                        <a:solidFill>
                          <a:srgbClr val="FF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PM</a:t>
                      </a:r>
                      <a:r>
                        <a:rPr lang="en-GB" sz="1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2.5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, PM</a:t>
                      </a:r>
                      <a:r>
                        <a:rPr lang="en-GB" sz="1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10</a:t>
                      </a:r>
                      <a:endParaRPr lang="zh-CN" sz="1800" b="1" dirty="0">
                        <a:solidFill>
                          <a:srgbClr val="FF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Hourly</a:t>
                      </a:r>
                      <a:endParaRPr lang="zh-CN" sz="1800" b="1" dirty="0">
                        <a:solidFill>
                          <a:srgbClr val="FF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496</a:t>
                      </a:r>
                      <a:endParaRPr lang="zh-CN" sz="1800" b="1" dirty="0">
                        <a:solidFill>
                          <a:srgbClr val="FF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Jan. 13 – Feb. 28, 2013</a:t>
                      </a:r>
                      <a:endParaRPr lang="zh-CN" sz="1800" b="1" dirty="0">
                        <a:solidFill>
                          <a:srgbClr val="FF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9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HEBEU 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Air quality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PM</a:t>
                      </a:r>
                      <a:r>
                        <a:rPr lang="en-GB" sz="1800" baseline="-25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2.5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, PM</a:t>
                      </a:r>
                      <a:r>
                        <a:rPr lang="en-GB" sz="1800" baseline="-25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10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Hourly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1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Jan. 1 – Feb. 28, 2013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database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8052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b="1" dirty="0" smtClean="0">
                <a:latin typeface="Times New Roman"/>
                <a:ea typeface="宋体"/>
              </a:rPr>
              <a:t>CNEMC- China National Environmental Monitoring </a:t>
            </a:r>
            <a:r>
              <a:rPr lang="en-GB" altLang="zh-CN" b="1" dirty="0" err="1" smtClean="0">
                <a:latin typeface="Times New Roman"/>
                <a:ea typeface="宋体"/>
              </a:rPr>
              <a:t>Center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 Performance Evaluation- 36km</a:t>
            </a:r>
            <a:endParaRPr lang="zh-CN" altLang="en-U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 t="6494" r="49424" b="59241"/>
          <a:stretch>
            <a:fillRect/>
          </a:stretch>
        </p:blipFill>
        <p:spPr bwMode="auto">
          <a:xfrm>
            <a:off x="107504" y="1422068"/>
            <a:ext cx="874875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874" t="7822" r="251" b="56231"/>
          <a:stretch>
            <a:fillRect/>
          </a:stretch>
        </p:blipFill>
        <p:spPr bwMode="auto">
          <a:xfrm>
            <a:off x="107504" y="4003337"/>
            <a:ext cx="8784976" cy="25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07904" y="11967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January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38703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February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 Performance Evaluation- 12km</a:t>
            </a:r>
            <a:endParaRPr lang="zh-CN" alt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 t="4091" b="6851"/>
          <a:stretch>
            <a:fillRect/>
          </a:stretch>
        </p:blipFill>
        <p:spPr bwMode="auto">
          <a:xfrm>
            <a:off x="-1016" y="1700808"/>
            <a:ext cx="91450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35696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January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February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Concentrations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10526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NMBs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9208" y="44624"/>
            <a:ext cx="8147248" cy="850106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Model Performance Evaluation</a:t>
            </a:r>
            <a:endParaRPr lang="zh-CN" altLang="en-US" sz="24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3221" b="7443"/>
          <a:stretch>
            <a:fillRect/>
          </a:stretch>
        </p:blipFill>
        <p:spPr bwMode="auto">
          <a:xfrm>
            <a:off x="323528" y="1814556"/>
            <a:ext cx="8496944" cy="5043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544" y="836712"/>
            <a:ext cx="80648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Time series of PM</a:t>
            </a:r>
            <a:r>
              <a:rPr lang="en-US" altLang="zh-CN" sz="2000" b="1" baseline="-25000" dirty="0" smtClean="0">
                <a:latin typeface="Times New Roman" pitchFamily="18" charset="0"/>
                <a:cs typeface="Times New Roman" pitchFamily="18" charset="0"/>
              </a:rPr>
              <a:t>2.5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concentrations. (a-d) are for Shijiazhuang, (e-f) are for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Xingtai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, (g-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) are for Handan.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70080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Urban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70080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CC"/>
                </a:solidFill>
              </a:rPr>
              <a:t>Rural</a:t>
            </a:r>
            <a:endParaRPr lang="zh-CN" altLang="en-US" sz="1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170080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Urban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508518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Urban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8" y="508518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Urban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338556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Urban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696" y="338556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CC"/>
                </a:solidFill>
              </a:rPr>
              <a:t>Rural</a:t>
            </a:r>
            <a:endParaRPr lang="zh-CN" altLang="en-US" sz="1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337128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CC"/>
                </a:solidFill>
              </a:rPr>
              <a:t>Rural</a:t>
            </a:r>
            <a:endParaRPr lang="zh-CN" altLang="en-US" sz="140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5584" y="507032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CC"/>
                </a:solidFill>
              </a:rPr>
              <a:t>Rural</a:t>
            </a:r>
            <a:endParaRPr lang="zh-CN" altLang="en-US" sz="1400" b="1" dirty="0">
              <a:solidFill>
                <a:srgbClr val="0000CC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65517" t="62511" r="3221" b="7443"/>
          <a:stretch>
            <a:fillRect/>
          </a:stretch>
        </p:blipFill>
        <p:spPr bwMode="auto">
          <a:xfrm>
            <a:off x="899592" y="1628800"/>
            <a:ext cx="7522206" cy="44869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椭圆 15"/>
          <p:cNvSpPr/>
          <p:nvPr/>
        </p:nvSpPr>
        <p:spPr>
          <a:xfrm>
            <a:off x="2123728" y="2132856"/>
            <a:ext cx="1080120" cy="2448272"/>
          </a:xfrm>
          <a:prstGeom prst="ellipse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3933056"/>
            <a:ext cx="8435280" cy="2290259"/>
          </a:xfrm>
        </p:spPr>
        <p:txBody>
          <a:bodyPr>
            <a:normAutofit fontScale="77500" lnSpcReduction="20000"/>
          </a:bodyPr>
          <a:lstStyle/>
          <a:p>
            <a:r>
              <a:rPr lang="en-GB" altLang="zh-CN" dirty="0" smtClean="0"/>
              <a:t>Even with the same emission, the southern </a:t>
            </a:r>
            <a:r>
              <a:rPr lang="en-GB" altLang="zh-CN" dirty="0" err="1" smtClean="0"/>
              <a:t>Hebei</a:t>
            </a:r>
            <a:r>
              <a:rPr lang="en-GB" altLang="zh-CN" dirty="0" smtClean="0"/>
              <a:t> cities may experience heavier air pollution than the other cities.</a:t>
            </a:r>
          </a:p>
          <a:p>
            <a:r>
              <a:rPr lang="en-GB" altLang="zh-CN" dirty="0" smtClean="0"/>
              <a:t>The convergence and confrontation of the stable air blowing from the </a:t>
            </a:r>
            <a:r>
              <a:rPr lang="en-GB" altLang="zh-CN" dirty="0" err="1" smtClean="0"/>
              <a:t>Taihang</a:t>
            </a:r>
            <a:r>
              <a:rPr lang="en-GB" altLang="zh-CN" dirty="0" smtClean="0"/>
              <a:t> Mountain and the air blowing from the south or east over southern </a:t>
            </a:r>
            <a:r>
              <a:rPr lang="en-GB" altLang="zh-CN" dirty="0" err="1" smtClean="0"/>
              <a:t>Hebei</a:t>
            </a:r>
            <a:r>
              <a:rPr lang="en-GB" altLang="zh-CN" dirty="0" smtClean="0"/>
              <a:t>, result in a very stable atmosphere.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 of PBL height</a:t>
            </a:r>
            <a:endParaRPr lang="zh-CN" altLang="en-US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 l="2701" t="29890" r="25948"/>
          <a:stretch>
            <a:fillRect/>
          </a:stretch>
        </p:blipFill>
        <p:spPr bwMode="auto">
          <a:xfrm>
            <a:off x="1" y="1700808"/>
            <a:ext cx="680424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143426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Dec, 2007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43426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Jan 1-13, 2013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43426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Jan 14-31, 2013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1792" y="1412776"/>
            <a:ext cx="1476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Feb, 2013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l="75563" t="29890"/>
          <a:stretch>
            <a:fillRect/>
          </a:stretch>
        </p:blipFill>
        <p:spPr bwMode="auto">
          <a:xfrm>
            <a:off x="6778094" y="1700808"/>
            <a:ext cx="233041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Contributions by Region</a:t>
            </a:r>
            <a:endParaRPr lang="zh-CN" altLang="en-US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 b="6166"/>
          <a:stretch>
            <a:fillRect/>
          </a:stretch>
        </p:blipFill>
        <p:spPr bwMode="auto">
          <a:xfrm>
            <a:off x="84509" y="1844824"/>
            <a:ext cx="9023995" cy="48965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93861" r="2760" b="88312"/>
          <a:stretch>
            <a:fillRect/>
          </a:stretch>
        </p:blipFill>
        <p:spPr bwMode="auto">
          <a:xfrm>
            <a:off x="8424428" y="1196752"/>
            <a:ext cx="719572" cy="1439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504" y="134076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Southern </a:t>
            </a:r>
            <a:r>
              <a:rPr lang="en-US" altLang="zh-CN" sz="1600" b="1" dirty="0" err="1" smtClean="0">
                <a:solidFill>
                  <a:srgbClr val="0000CC"/>
                </a:solidFill>
              </a:rPr>
              <a:t>Hebei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34076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Northern </a:t>
            </a:r>
            <a:r>
              <a:rPr lang="en-US" altLang="zh-CN" sz="1600" b="1" dirty="0" err="1" smtClean="0">
                <a:solidFill>
                  <a:srgbClr val="0000CC"/>
                </a:solidFill>
              </a:rPr>
              <a:t>Hebei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141277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Beijing &amp;Tianjin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141277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Shanxi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143426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Shandong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336" y="141277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Henan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8432" y="3162454"/>
            <a:ext cx="16916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Shijiazhuang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4725144"/>
            <a:ext cx="16916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FF0000"/>
                </a:solidFill>
              </a:rPr>
              <a:t>Xingtai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6381328"/>
            <a:ext cx="16916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Handan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Contributions by Region and Sector</a:t>
            </a:r>
            <a:endParaRPr lang="zh-CN" alt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 r="2032" b="7315"/>
          <a:stretch>
            <a:fillRect/>
          </a:stretch>
        </p:blipFill>
        <p:spPr bwMode="auto">
          <a:xfrm>
            <a:off x="5824" y="1844824"/>
            <a:ext cx="9185582" cy="49685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92099" t="1081" r="2189" b="88113"/>
          <a:stretch>
            <a:fillRect/>
          </a:stretch>
        </p:blipFill>
        <p:spPr bwMode="auto">
          <a:xfrm>
            <a:off x="7812360" y="188640"/>
            <a:ext cx="1331640" cy="1440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504" y="147607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Southern </a:t>
            </a:r>
            <a:r>
              <a:rPr lang="en-US" altLang="zh-CN" sz="1600" b="1" dirty="0" err="1" smtClean="0">
                <a:solidFill>
                  <a:srgbClr val="0000CC"/>
                </a:solidFill>
              </a:rPr>
              <a:t>Hebei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47607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Northern </a:t>
            </a:r>
            <a:r>
              <a:rPr lang="en-US" altLang="zh-CN" sz="1600" b="1" dirty="0" err="1" smtClean="0">
                <a:solidFill>
                  <a:srgbClr val="0000CC"/>
                </a:solidFill>
              </a:rPr>
              <a:t>Hebei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1548081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Beijing &amp;Tianjin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54808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Shanxi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156956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Shandong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0352" y="154808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Henan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8960" y="3212976"/>
            <a:ext cx="16916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Shijiazhuang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0480" y="4775666"/>
            <a:ext cx="16916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FF0000"/>
                </a:solidFill>
              </a:rPr>
              <a:t>Xingtai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0480" y="6431850"/>
            <a:ext cx="16916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Handan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altLang="zh-CN" sz="2000" b="1" dirty="0" smtClean="0"/>
              <a:t>Even in the top two most polluted months, i.e., Jan 2013 and Dec 2007, a large faction of PM</a:t>
            </a:r>
            <a:r>
              <a:rPr lang="en-GB" altLang="zh-CN" sz="2000" b="1" baseline="-25000" dirty="0" smtClean="0"/>
              <a:t>2.5</a:t>
            </a:r>
            <a:r>
              <a:rPr lang="en-GB" altLang="zh-CN" sz="2000" b="1" dirty="0" smtClean="0"/>
              <a:t> may originate from quite different regional sources.</a:t>
            </a:r>
          </a:p>
          <a:p>
            <a:pPr>
              <a:spcBef>
                <a:spcPts val="600"/>
              </a:spcBef>
            </a:pPr>
            <a:r>
              <a:rPr lang="en-GB" altLang="zh-CN" sz="2000" b="1" dirty="0" smtClean="0">
                <a:solidFill>
                  <a:srgbClr val="0000CC"/>
                </a:solidFill>
              </a:rPr>
              <a:t>Domestic and industrial sources in northern </a:t>
            </a:r>
            <a:r>
              <a:rPr lang="en-GB" altLang="zh-CN" sz="2000" b="1" dirty="0" err="1" smtClean="0">
                <a:solidFill>
                  <a:srgbClr val="0000CC"/>
                </a:solidFill>
              </a:rPr>
              <a:t>Hebei</a:t>
            </a:r>
            <a:r>
              <a:rPr lang="en-GB" altLang="zh-CN" sz="2000" b="1" dirty="0" smtClean="0">
                <a:solidFill>
                  <a:srgbClr val="0000CC"/>
                </a:solidFill>
              </a:rPr>
              <a:t>, Beijing &amp; Tianjin, and Shanxi are the two most important contributors. But the top two largest contributors in Shandong and Henan to </a:t>
            </a:r>
            <a:r>
              <a:rPr lang="en-GB" altLang="zh-CN" sz="2000" b="1" dirty="0" err="1" smtClean="0">
                <a:solidFill>
                  <a:srgbClr val="0000CC"/>
                </a:solidFill>
              </a:rPr>
              <a:t>Xingtai</a:t>
            </a:r>
            <a:r>
              <a:rPr lang="en-GB" altLang="zh-CN" sz="2000" b="1" dirty="0" smtClean="0">
                <a:solidFill>
                  <a:srgbClr val="0000CC"/>
                </a:solidFill>
              </a:rPr>
              <a:t> and Handan are domestic and agricultural emissions.</a:t>
            </a:r>
          </a:p>
          <a:p>
            <a:pPr>
              <a:spcBef>
                <a:spcPts val="600"/>
              </a:spcBef>
            </a:pPr>
            <a:r>
              <a:rPr lang="en-GB" altLang="zh-CN" sz="2000" b="1" dirty="0" smtClean="0"/>
              <a:t>The special locations, huge amounts of emissions, and highly complex emission environment, pose a significant challenge to mitigate air pollution in southern </a:t>
            </a:r>
            <a:r>
              <a:rPr lang="en-GB" altLang="zh-CN" sz="2000" b="1" dirty="0" err="1" smtClean="0"/>
              <a:t>Hebei</a:t>
            </a:r>
            <a:r>
              <a:rPr lang="en-GB" altLang="zh-CN" sz="2000" b="1" dirty="0" smtClean="0"/>
              <a:t> to meet the national standards for PM concentrations.</a:t>
            </a:r>
            <a:endParaRPr lang="zh-CN" altLang="en-US" sz="20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75252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ea typeface="Arial Unicode MS" pitchFamily="34" charset="-122"/>
              </a:rPr>
              <a:t>This study was co-sponsored by the National Natural Science Foundation of China, the Natural Science Foundation of </a:t>
            </a:r>
            <a:r>
              <a:rPr lang="en-US" altLang="zh-CN" sz="2000" b="1" dirty="0" err="1" smtClean="0">
                <a:solidFill>
                  <a:srgbClr val="0000CC"/>
                </a:solidFill>
                <a:ea typeface="Arial Unicode MS" pitchFamily="34" charset="-122"/>
              </a:rPr>
              <a:t>Hebei</a:t>
            </a:r>
            <a:r>
              <a:rPr lang="en-US" altLang="zh-CN" sz="2000" b="1" dirty="0" smtClean="0">
                <a:solidFill>
                  <a:srgbClr val="0000CC"/>
                </a:solidFill>
                <a:ea typeface="Arial Unicode MS" pitchFamily="34" charset="-122"/>
              </a:rPr>
              <a:t> Province, the State Environmental Protection Key Laboratory of Sources and Control of Air Pollution Complex, the Excellent Young Scientist Foundation of </a:t>
            </a:r>
            <a:r>
              <a:rPr lang="en-US" altLang="zh-CN" sz="2000" b="1" dirty="0" err="1" smtClean="0">
                <a:solidFill>
                  <a:srgbClr val="0000CC"/>
                </a:solidFill>
                <a:ea typeface="Arial Unicode MS" pitchFamily="34" charset="-122"/>
              </a:rPr>
              <a:t>Hebei</a:t>
            </a:r>
            <a:r>
              <a:rPr lang="en-US" altLang="zh-CN" sz="2000" b="1" dirty="0" smtClean="0">
                <a:solidFill>
                  <a:srgbClr val="0000CC"/>
                </a:solidFill>
                <a:ea typeface="Arial Unicode MS" pitchFamily="34" charset="-122"/>
              </a:rPr>
              <a:t> Education, and the China Scholarship Council at HEBEU, China and the U.S. DOE climate modeling programs at NCSU, U.S.A.</a:t>
            </a:r>
          </a:p>
          <a:p>
            <a:pPr>
              <a:spcBef>
                <a:spcPts val="12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ea typeface="Arial Unicode MS" pitchFamily="34" charset="-122"/>
              </a:rPr>
              <a:t>This study used resources of the National Energy Research Scientific Computing Center (NERSC), which is supported by the Office of Science of the U.S. Department of Energy.</a:t>
            </a:r>
            <a:endParaRPr lang="zh-CN" altLang="en-US" sz="2000" b="1" dirty="0">
              <a:solidFill>
                <a:srgbClr val="0000CC"/>
              </a:solidFill>
              <a:ea typeface="Arial Unicode MS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Acknowledgement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Where is </a:t>
            </a:r>
            <a:r>
              <a:rPr lang="en-US" altLang="zh-CN" dirty="0" err="1" smtClean="0"/>
              <a:t>Hebei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24136"/>
            <a:ext cx="4081347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899592" y="2780928"/>
            <a:ext cx="1584176" cy="194421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99592" y="1196752"/>
            <a:ext cx="3744416" cy="1584176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99592" y="4725144"/>
            <a:ext cx="3744416" cy="144016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r="4323" b="348"/>
          <a:stretch>
            <a:fillRect/>
          </a:stretch>
        </p:blipFill>
        <p:spPr bwMode="auto">
          <a:xfrm>
            <a:off x="4664771" y="1124744"/>
            <a:ext cx="429971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椭圆 10"/>
          <p:cNvSpPr/>
          <p:nvPr/>
        </p:nvSpPr>
        <p:spPr>
          <a:xfrm>
            <a:off x="5940152" y="3068960"/>
            <a:ext cx="1152128" cy="115212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326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Thank you for your attention!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329"/>
            <a:ext cx="8435280" cy="108357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January 27, 2013, Shijiazhuang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the southern </a:t>
            </a:r>
            <a:r>
              <a:rPr lang="en-US" altLang="zh-CN" dirty="0" err="1" smtClean="0"/>
              <a:t>Hebei</a:t>
            </a:r>
            <a:r>
              <a:rPr lang="en-US" altLang="zh-CN" dirty="0" smtClean="0"/>
              <a:t> cities</a:t>
            </a:r>
            <a:endParaRPr lang="zh-CN" altLang="en-US" dirty="0"/>
          </a:p>
        </p:txBody>
      </p:sp>
      <p:pic>
        <p:nvPicPr>
          <p:cNvPr id="5" name="Picture 4" descr="http://www.sjzntv.cn/liv_loadfile/news/ms/fold3/1359253903_35152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421" y="2204864"/>
            <a:ext cx="4996752" cy="3240000"/>
          </a:xfrm>
          <a:prstGeom prst="rect">
            <a:avLst/>
          </a:prstGeom>
          <a:noFill/>
        </p:spPr>
      </p:pic>
      <p:pic>
        <p:nvPicPr>
          <p:cNvPr id="6" name="Picture 6" descr="http://www.sjzntv.cn/liv_loadfile/news/ms/fold3/1359254051_37392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588" y="2204864"/>
            <a:ext cx="4756932" cy="3240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80528" y="572396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http://news.xinhuanet.com/city/2013-01/10/c_124213096.htm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833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824536" y="1124744"/>
            <a:ext cx="4355976" cy="532859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3800" b="1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Top 10 polluted cities in China (MEP) in Jan. 2013:</a:t>
            </a:r>
          </a:p>
          <a:p>
            <a:r>
              <a:rPr lang="en-US" altLang="zh-CN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Xingtai</a:t>
            </a:r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(Southern </a:t>
            </a:r>
            <a:r>
              <a:rPr lang="en-US" altLang="zh-CN" b="1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Hebei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Shijiazhuang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(Southern </a:t>
            </a:r>
            <a:r>
              <a:rPr lang="en-US" altLang="zh-CN" b="1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Hebei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Baoding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(</a:t>
            </a:r>
            <a:r>
              <a:rPr lang="en-US" altLang="zh-CN" b="1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Hebei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Handan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(Southern </a:t>
            </a:r>
            <a:r>
              <a:rPr lang="en-US" altLang="zh-CN" b="1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Hebei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Langfang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(</a:t>
            </a:r>
            <a:r>
              <a:rPr lang="en-US" altLang="zh-CN" b="1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Hebei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Hengshui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(</a:t>
            </a:r>
            <a:r>
              <a:rPr lang="en-US" altLang="zh-CN" b="1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Hebei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Jinan</a:t>
            </a:r>
          </a:p>
          <a:p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Tangshan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(</a:t>
            </a:r>
            <a:r>
              <a:rPr lang="en-US" altLang="zh-CN" b="1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Hebei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Beijing</a:t>
            </a:r>
          </a:p>
          <a:p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Zhengzhou</a:t>
            </a:r>
            <a:endParaRPr lang="zh-CN" altLang="en-US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0832" y="4462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Why the southern </a:t>
            </a:r>
            <a:r>
              <a:rPr lang="en-US" altLang="zh-CN" dirty="0" err="1" smtClean="0"/>
              <a:t>Hebei</a:t>
            </a:r>
            <a:r>
              <a:rPr lang="en-US" altLang="zh-CN" dirty="0" smtClean="0"/>
              <a:t> cities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1124744"/>
            <a:ext cx="3851920" cy="506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 flipH="1">
            <a:off x="1259632" y="2348880"/>
            <a:ext cx="3744416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1259632" y="2780928"/>
            <a:ext cx="3744416" cy="1872208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1259632" y="3501008"/>
            <a:ext cx="3744416" cy="2160240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293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73824" y="1556792"/>
            <a:ext cx="3070176" cy="4525963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Jul</a:t>
            </a:r>
            <a:r>
              <a:rPr lang="en-US" altLang="zh-CN" b="1" dirty="0" smtClean="0"/>
              <a:t>.-Sep, 2013</a:t>
            </a:r>
          </a:p>
          <a:p>
            <a:pPr lvl="1"/>
            <a:r>
              <a:rPr lang="en-US" altLang="zh-CN" b="1" dirty="0" err="1" smtClean="0">
                <a:solidFill>
                  <a:srgbClr val="FF0000"/>
                </a:solidFill>
              </a:rPr>
              <a:t>Xingtai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</a:rPr>
              <a:t>Shijiazhuang</a:t>
            </a:r>
          </a:p>
          <a:p>
            <a:pPr lvl="1"/>
            <a:r>
              <a:rPr lang="en-US" altLang="zh-CN" b="1" dirty="0" smtClean="0"/>
              <a:t>Tangshan</a:t>
            </a: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</a:rPr>
              <a:t>Handan</a:t>
            </a:r>
          </a:p>
          <a:p>
            <a:pPr lvl="1"/>
            <a:r>
              <a:rPr lang="en-US" altLang="zh-CN" b="1" dirty="0" smtClean="0"/>
              <a:t>Jinan</a:t>
            </a:r>
            <a:endParaRPr lang="zh-CN" altLang="en-US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 5 polluted cities in China</a:t>
            </a:r>
            <a:endParaRPr lang="zh-CN" altLang="en-US" dirty="0"/>
          </a:p>
        </p:txBody>
      </p:sp>
      <p:sp>
        <p:nvSpPr>
          <p:cNvPr id="4" name="内容占位符 1"/>
          <p:cNvSpPr txBox="1">
            <a:spLocks/>
          </p:cNvSpPr>
          <p:nvPr/>
        </p:nvSpPr>
        <p:spPr>
          <a:xfrm>
            <a:off x="3337520" y="1556792"/>
            <a:ext cx="3322712" cy="4248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.-Jun., 2013</a:t>
            </a:r>
          </a:p>
          <a:p>
            <a:pPr marL="621792" marR="0" lvl="1" indent="-228600" algn="l" defTabSz="914400" rtl="0" eaLnBrk="1" fontAlgn="auto" latinLnBrk="0" hangingPunct="1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altLang="zh-CN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Xingtai</a:t>
            </a: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altLang="zh-CN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Shijiazhuang</a:t>
            </a:r>
          </a:p>
          <a:p>
            <a:pPr marL="621792" marR="0" lvl="1" indent="-228600" algn="l" defTabSz="914400" rtl="0" eaLnBrk="1" fontAlgn="auto" latinLnBrk="0" hangingPunct="1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altLang="zh-CN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Handan</a:t>
            </a:r>
          </a:p>
          <a:p>
            <a:pPr marL="621792" marR="0" lvl="1" indent="-228600" algn="l" defTabSz="914400" rtl="0" eaLnBrk="1" fontAlgn="auto" latinLnBrk="0" hangingPunct="1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altLang="zh-CN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Baoding</a:t>
            </a:r>
          </a:p>
          <a:p>
            <a:pPr marL="621792" marR="0" lvl="1" indent="-228600" algn="l" defTabSz="914400" rtl="0" eaLnBrk="1" fontAlgn="auto" latinLnBrk="0" hangingPunct="1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altLang="zh-CN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Tangshan</a:t>
            </a:r>
            <a:endParaRPr kumimoji="0" lang="zh-CN" altLang="en-US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图片 4" descr="QQ图片20131022093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570028"/>
            <a:ext cx="3354425" cy="42352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07904" y="1700807"/>
            <a:ext cx="2376264" cy="3312368"/>
          </a:xfrm>
          <a:prstGeom prst="rect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444208" y="1700808"/>
            <a:ext cx="2376264" cy="3312368"/>
          </a:xfrm>
          <a:prstGeom prst="rect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Emissions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7505"/>
            <a:ext cx="5265695" cy="585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55177" y="440698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1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9233" y="440698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1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214861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2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9233" y="214861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2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5177" y="245173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5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9233" y="245406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5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5177" y="475599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7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9233" y="475599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7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4937" y="440698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1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4937" y="216370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3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4937" y="475599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6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4937" y="245173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8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8993" y="475599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8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440698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1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216370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4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8993" y="2462771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5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176" y="216370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1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440698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2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7065" y="475599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4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245173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10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121" y="440698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1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51121" y="214628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4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3129" y="245173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6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8224" y="4755995"/>
            <a:ext cx="422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15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35297" y="475599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1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81109" y="214628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2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35297" y="245173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4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2400" y="440698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5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67345" y="4755994"/>
            <a:ext cx="279648" cy="28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8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76456" y="440698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2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49927" y="214861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3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21866" y="2434320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4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932637" y="4566097"/>
            <a:ext cx="4896544" cy="144016"/>
          </a:xfrm>
          <a:prstGeom prst="rect">
            <a:avLst/>
          </a:prstGeom>
          <a:solidFill>
            <a:schemeClr val="tx1">
              <a:lumMod val="75000"/>
              <a:lumOff val="25000"/>
              <a:alpha val="51000"/>
            </a:schemeClr>
          </a:solidFill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923928" y="2290304"/>
            <a:ext cx="4896544" cy="144016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923928" y="4900010"/>
            <a:ext cx="4896544" cy="144016"/>
          </a:xfrm>
          <a:prstGeom prst="rect">
            <a:avLst/>
          </a:prstGeom>
          <a:solidFill>
            <a:schemeClr val="bg1">
              <a:lumMod val="65000"/>
              <a:alpha val="51000"/>
            </a:schemeClr>
          </a:solidFill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932637" y="2613172"/>
            <a:ext cx="4896544" cy="144016"/>
          </a:xfrm>
          <a:prstGeom prst="rect">
            <a:avLst/>
          </a:prstGeom>
          <a:solidFill>
            <a:schemeClr val="tx1">
              <a:alpha val="51000"/>
            </a:schemeClr>
          </a:solidFill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2699792" y="6268162"/>
            <a:ext cx="6444208" cy="473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b="1" dirty="0" smtClean="0"/>
              <a:t>4 Province total</a:t>
            </a:r>
            <a:r>
              <a:rPr lang="zh-CN" altLang="en-US" b="1" dirty="0" smtClean="0"/>
              <a:t>：</a:t>
            </a:r>
            <a:r>
              <a:rPr lang="en-US" altLang="zh-CN" sz="1600" b="1" dirty="0">
                <a:solidFill>
                  <a:srgbClr val="FF0000"/>
                </a:solidFill>
              </a:rPr>
              <a:t>28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%   25%  28%  24%  29%  28%  30%  24%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43" name="内容占位符 3" descr="map_hebe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7984" y="1412776"/>
            <a:ext cx="3558042" cy="4032448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3635896" y="75474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/>
              <a:t>INTEX-B</a:t>
            </a:r>
            <a:r>
              <a:rPr lang="zh-CN" altLang="en-US" b="1" dirty="0" smtClean="0"/>
              <a:t>，</a:t>
            </a:r>
            <a:r>
              <a:rPr lang="en-US" altLang="zh-CN" b="1" dirty="0" smtClean="0"/>
              <a:t>2006. (Zhang et al., 2009., ACP)</a:t>
            </a:r>
            <a:endParaRPr lang="zh-CN" altLang="en-US" b="1" dirty="0"/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4955165"/>
            <a:ext cx="8291264" cy="13541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altLang="zh-CN" b="1" dirty="0" smtClean="0"/>
              <a:t>   Monthly total number of hazy days occurred in the seven cities: </a:t>
            </a:r>
            <a:r>
              <a:rPr lang="en-GB" altLang="zh-CN" b="1" dirty="0" smtClean="0">
                <a:solidFill>
                  <a:srgbClr val="FF0000"/>
                </a:solidFill>
              </a:rPr>
              <a:t>Shijiazhuang, </a:t>
            </a:r>
            <a:r>
              <a:rPr lang="en-GB" altLang="zh-CN" b="1" dirty="0" err="1" smtClean="0">
                <a:solidFill>
                  <a:srgbClr val="FF0000"/>
                </a:solidFill>
              </a:rPr>
              <a:t>Xingtai</a:t>
            </a:r>
            <a:r>
              <a:rPr lang="en-GB" altLang="zh-CN" b="1" dirty="0" smtClean="0">
                <a:solidFill>
                  <a:srgbClr val="FF0000"/>
                </a:solidFill>
              </a:rPr>
              <a:t>, Beijing, Tianjin, Taiyuan, Zhengzhou and Jinan</a:t>
            </a:r>
            <a:r>
              <a:rPr lang="en-GB" altLang="zh-CN" b="1" dirty="0" smtClean="0"/>
              <a:t>, from 2001 to February 2013.</a:t>
            </a:r>
            <a:endParaRPr lang="zh-CN" altLang="en-US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Haze frequencies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7048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 8"/>
          <p:cNvSpPr/>
          <p:nvPr/>
        </p:nvSpPr>
        <p:spPr>
          <a:xfrm>
            <a:off x="5046912" y="1427064"/>
            <a:ext cx="288032" cy="3600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898656" y="1441352"/>
            <a:ext cx="288032" cy="3600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956376" y="1916832"/>
            <a:ext cx="288032" cy="360040"/>
          </a:xfrm>
          <a:prstGeom prst="ellipse">
            <a:avLst/>
          </a:prstGeom>
          <a:noFill/>
          <a:ln w="381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004048" y="836712"/>
            <a:ext cx="40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Wang et al.,</a:t>
            </a:r>
            <a:r>
              <a:rPr lang="en-US" altLang="zh-CN" dirty="0" smtClean="0"/>
              <a:t> </a:t>
            </a:r>
            <a:r>
              <a:rPr lang="en-US" altLang="zh-CN" dirty="0" smtClean="0"/>
              <a:t>2012. Atmos. Environ.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5190928" y="1124744"/>
            <a:ext cx="245168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Comparison of Dec 2007, Jan and Feb, 2013</a:t>
            </a:r>
            <a:endParaRPr lang="zh-CN" altLang="en-US" sz="3200" dirty="0"/>
          </a:p>
        </p:txBody>
      </p:sp>
      <p:pic>
        <p:nvPicPr>
          <p:cNvPr id="4" name="图片 3"/>
          <p:cNvPicPr/>
          <p:nvPr/>
        </p:nvPicPr>
        <p:blipFill>
          <a:blip r:embed="rId3" cstate="print"/>
          <a:srcRect r="11213"/>
          <a:stretch>
            <a:fillRect/>
          </a:stretch>
        </p:blipFill>
        <p:spPr bwMode="auto">
          <a:xfrm>
            <a:off x="323528" y="1340768"/>
            <a:ext cx="56886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4" cstate="print"/>
          <a:srcRect r="5833"/>
          <a:stretch>
            <a:fillRect/>
          </a:stretch>
        </p:blipFill>
        <p:spPr bwMode="auto">
          <a:xfrm>
            <a:off x="2915816" y="3356992"/>
            <a:ext cx="6000968" cy="330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1412775"/>
            <a:ext cx="6696744" cy="51125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b="1" dirty="0" smtClean="0">
                <a:solidFill>
                  <a:srgbClr val="0000CC"/>
                </a:solidFill>
              </a:rPr>
              <a:t>CMAQ 4.7.1</a:t>
            </a:r>
          </a:p>
          <a:p>
            <a:pPr>
              <a:lnSpc>
                <a:spcPct val="120000"/>
              </a:lnSpc>
            </a:pPr>
            <a:r>
              <a:rPr lang="en-US" altLang="zh-CN" sz="2200" b="1" dirty="0" smtClean="0">
                <a:solidFill>
                  <a:srgbClr val="0000CC"/>
                </a:solidFill>
              </a:rPr>
              <a:t>MM5 3.7</a:t>
            </a:r>
          </a:p>
          <a:p>
            <a:pPr>
              <a:lnSpc>
                <a:spcPct val="120000"/>
              </a:lnSpc>
            </a:pPr>
            <a:r>
              <a:rPr lang="en-US" altLang="zh-CN" sz="2200" b="1" dirty="0" smtClean="0"/>
              <a:t>Period: </a:t>
            </a:r>
            <a:r>
              <a:rPr lang="en-US" altLang="zh-CN" sz="2200" b="1" dirty="0" smtClean="0">
                <a:solidFill>
                  <a:srgbClr val="0000CC"/>
                </a:solidFill>
              </a:rPr>
              <a:t>Jan. and Feb., 2013</a:t>
            </a:r>
          </a:p>
          <a:p>
            <a:pPr>
              <a:lnSpc>
                <a:spcPct val="120000"/>
              </a:lnSpc>
            </a:pPr>
            <a:r>
              <a:rPr lang="en-US" altLang="zh-CN" sz="2200" b="1" dirty="0" smtClean="0"/>
              <a:t>Horizontal:</a:t>
            </a:r>
          </a:p>
          <a:p>
            <a:pPr lvl="1">
              <a:lnSpc>
                <a:spcPct val="120000"/>
              </a:lnSpc>
            </a:pPr>
            <a:r>
              <a:rPr lang="en-US" altLang="zh-CN" sz="2200" b="1" dirty="0" smtClean="0"/>
              <a:t>Domain 1: </a:t>
            </a:r>
            <a:r>
              <a:rPr lang="en-US" altLang="zh-CN" sz="2200" b="1" dirty="0" smtClean="0">
                <a:solidFill>
                  <a:srgbClr val="0000CC"/>
                </a:solidFill>
              </a:rPr>
              <a:t>36</a:t>
            </a:r>
            <a:r>
              <a:rPr lang="zh-CN" altLang="en-US" sz="2200" b="1" dirty="0" smtClean="0">
                <a:solidFill>
                  <a:srgbClr val="0000CC"/>
                </a:solidFill>
              </a:rPr>
              <a:t>*</a:t>
            </a:r>
            <a:r>
              <a:rPr lang="en-US" altLang="zh-CN" sz="2200" b="1" dirty="0" smtClean="0">
                <a:solidFill>
                  <a:srgbClr val="0000CC"/>
                </a:solidFill>
              </a:rPr>
              <a:t>36 km</a:t>
            </a:r>
          </a:p>
          <a:p>
            <a:pPr lvl="1">
              <a:lnSpc>
                <a:spcPct val="120000"/>
              </a:lnSpc>
            </a:pPr>
            <a:r>
              <a:rPr lang="en-US" altLang="zh-CN" sz="2200" b="1" dirty="0" smtClean="0"/>
              <a:t>Domain 2: </a:t>
            </a:r>
            <a:r>
              <a:rPr lang="en-US" altLang="zh-CN" sz="2200" b="1" dirty="0" smtClean="0">
                <a:solidFill>
                  <a:srgbClr val="0000CC"/>
                </a:solidFill>
              </a:rPr>
              <a:t>12</a:t>
            </a:r>
            <a:r>
              <a:rPr lang="zh-CN" altLang="en-US" sz="2200" b="1" dirty="0" smtClean="0">
                <a:solidFill>
                  <a:srgbClr val="0000CC"/>
                </a:solidFill>
              </a:rPr>
              <a:t>*</a:t>
            </a:r>
            <a:r>
              <a:rPr lang="en-US" altLang="zh-CN" sz="2200" b="1" dirty="0" smtClean="0">
                <a:solidFill>
                  <a:srgbClr val="0000CC"/>
                </a:solidFill>
              </a:rPr>
              <a:t>12 km</a:t>
            </a:r>
          </a:p>
          <a:p>
            <a:pPr>
              <a:lnSpc>
                <a:spcPct val="120000"/>
              </a:lnSpc>
            </a:pPr>
            <a:r>
              <a:rPr lang="en-US" altLang="zh-CN" sz="2200" b="1" dirty="0" smtClean="0"/>
              <a:t>Vertical: </a:t>
            </a:r>
            <a:r>
              <a:rPr lang="en-US" altLang="zh-CN" sz="2200" b="1" dirty="0" smtClean="0">
                <a:solidFill>
                  <a:srgbClr val="0000CC"/>
                </a:solidFill>
              </a:rPr>
              <a:t>14 layers</a:t>
            </a:r>
          </a:p>
          <a:p>
            <a:pPr>
              <a:lnSpc>
                <a:spcPct val="120000"/>
              </a:lnSpc>
            </a:pPr>
            <a:r>
              <a:rPr lang="en-US" altLang="zh-CN" sz="2200" b="1" dirty="0" smtClean="0"/>
              <a:t>Gas phase: </a:t>
            </a:r>
            <a:r>
              <a:rPr lang="en-US" altLang="zh-CN" sz="2200" b="1" dirty="0" smtClean="0">
                <a:solidFill>
                  <a:srgbClr val="0000CC"/>
                </a:solidFill>
              </a:rPr>
              <a:t>SAPRC-99</a:t>
            </a:r>
          </a:p>
          <a:p>
            <a:pPr>
              <a:lnSpc>
                <a:spcPct val="120000"/>
              </a:lnSpc>
            </a:pPr>
            <a:r>
              <a:rPr lang="en-US" altLang="zh-CN" sz="2200" b="1" dirty="0" smtClean="0"/>
              <a:t>Aerosol: </a:t>
            </a:r>
            <a:r>
              <a:rPr lang="en-US" altLang="zh-CN" sz="2200" b="1" dirty="0" smtClean="0">
                <a:solidFill>
                  <a:srgbClr val="0000CC"/>
                </a:solidFill>
              </a:rPr>
              <a:t>AERO4</a:t>
            </a:r>
          </a:p>
          <a:p>
            <a:pPr>
              <a:lnSpc>
                <a:spcPct val="120000"/>
              </a:lnSpc>
            </a:pPr>
            <a:r>
              <a:rPr lang="en-US" altLang="zh-CN" sz="2200" b="1" dirty="0" smtClean="0"/>
              <a:t>Emission: </a:t>
            </a:r>
            <a:r>
              <a:rPr lang="en-US" altLang="zh-CN" sz="2200" b="1" dirty="0" smtClean="0">
                <a:solidFill>
                  <a:srgbClr val="0000CC"/>
                </a:solidFill>
              </a:rPr>
              <a:t>MEIC</a:t>
            </a:r>
            <a:r>
              <a:rPr lang="en-US" altLang="zh-CN" sz="2200" b="1" dirty="0" smtClean="0"/>
              <a:t> (</a:t>
            </a:r>
            <a:r>
              <a:rPr lang="en-US" altLang="zh-CN" sz="2200" b="1" dirty="0" smtClean="0">
                <a:hlinkClick r:id="rId3"/>
              </a:rPr>
              <a:t>http://www.meicmodel.org/</a:t>
            </a:r>
            <a:r>
              <a:rPr lang="en-US" altLang="zh-CN" sz="2200" b="1" dirty="0" smtClean="0"/>
              <a:t>)</a:t>
            </a:r>
            <a:endParaRPr lang="zh-CN" altLang="en-US" sz="2200" b="1" dirty="0" smtClean="0"/>
          </a:p>
          <a:p>
            <a:pPr>
              <a:lnSpc>
                <a:spcPct val="120000"/>
              </a:lnSpc>
            </a:pPr>
            <a:endParaRPr lang="zh-CN" altLang="en-US" sz="22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 Configuration</a:t>
            </a: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7146" y="1988840"/>
            <a:ext cx="4999350" cy="3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2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2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537</TotalTime>
  <Words>904</Words>
  <Application>Microsoft Office PowerPoint</Application>
  <PresentationFormat>全屏显示(4:3)</PresentationFormat>
  <Paragraphs>233</Paragraphs>
  <Slides>20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聚合</vt:lpstr>
      <vt:lpstr>The 2013 Severe Haze over the Southern Hebei, China: Source Apportionment and Policy Implications</vt:lpstr>
      <vt:lpstr>Where is Hebei </vt:lpstr>
      <vt:lpstr>Why the southern Hebei cities</vt:lpstr>
      <vt:lpstr>Why the southern Hebei cities</vt:lpstr>
      <vt:lpstr>Top 5 polluted cities in China</vt:lpstr>
      <vt:lpstr>Emissions</vt:lpstr>
      <vt:lpstr>Haze frequencies</vt:lpstr>
      <vt:lpstr>Comparison of Dec 2007, Jan and Feb, 2013</vt:lpstr>
      <vt:lpstr>Model Configuration</vt:lpstr>
      <vt:lpstr>Emission Scenarios</vt:lpstr>
      <vt:lpstr>Evaluation database</vt:lpstr>
      <vt:lpstr>Model Performance Evaluation- 36km</vt:lpstr>
      <vt:lpstr>Model Performance Evaluation- 12km</vt:lpstr>
      <vt:lpstr>Model Performance Evaluation</vt:lpstr>
      <vt:lpstr>Comparison of PBL height</vt:lpstr>
      <vt:lpstr>Contributions by Region</vt:lpstr>
      <vt:lpstr>Contributions by Region and Sector</vt:lpstr>
      <vt:lpstr>Conclusions</vt:lpstr>
      <vt:lpstr>Acknowledgement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wanglitao</dc:creator>
  <cp:lastModifiedBy>wanglitao</cp:lastModifiedBy>
  <cp:revision>88</cp:revision>
  <dcterms:created xsi:type="dcterms:W3CDTF">2013-08-20T20:20:38Z</dcterms:created>
  <dcterms:modified xsi:type="dcterms:W3CDTF">2013-10-30T00:29:20Z</dcterms:modified>
</cp:coreProperties>
</file>