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322" r:id="rId2"/>
    <p:sldId id="379" r:id="rId3"/>
    <p:sldId id="384" r:id="rId4"/>
    <p:sldId id="380" r:id="rId5"/>
    <p:sldId id="324" r:id="rId6"/>
    <p:sldId id="378" r:id="rId7"/>
    <p:sldId id="377" r:id="rId8"/>
    <p:sldId id="270" r:id="rId9"/>
    <p:sldId id="386" r:id="rId10"/>
    <p:sldId id="387" r:id="rId11"/>
    <p:sldId id="391" r:id="rId12"/>
    <p:sldId id="393" r:id="rId13"/>
    <p:sldId id="383" r:id="rId14"/>
    <p:sldId id="287" r:id="rId15"/>
    <p:sldId id="394" r:id="rId16"/>
    <p:sldId id="367" r:id="rId17"/>
    <p:sldId id="381" r:id="rId18"/>
    <p:sldId id="382" r:id="rId19"/>
    <p:sldId id="390" r:id="rId20"/>
    <p:sldId id="392" r:id="rId21"/>
    <p:sldId id="37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33CC"/>
    <a:srgbClr val="006600"/>
    <a:srgbClr val="CC3300"/>
    <a:srgbClr val="FF9966"/>
    <a:srgbClr val="99FF66"/>
    <a:srgbClr val="9999FF"/>
    <a:srgbClr val="FFCC99"/>
    <a:srgbClr val="A50021"/>
    <a:srgbClr val="66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214" autoAdjust="0"/>
    <p:restoredTop sz="62454" autoAdjust="0"/>
  </p:normalViewPr>
  <p:slideViewPr>
    <p:cSldViewPr>
      <p:cViewPr varScale="1">
        <p:scale>
          <a:sx n="60" d="100"/>
          <a:sy n="60" d="100"/>
        </p:scale>
        <p:origin x="-96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pieChart>
        <c:varyColors val="1"/>
        <c:ser>
          <c:idx val="0"/>
          <c:order val="0"/>
          <c:tx>
            <c:strRef>
              <c:f>Sheet1!$B$1</c:f>
              <c:strCache>
                <c:ptCount val="1"/>
                <c:pt idx="0">
                  <c:v>ng m-3</c:v>
                </c:pt>
              </c:strCache>
            </c:strRef>
          </c:tx>
          <c:spPr>
            <a:ln>
              <a:solidFill>
                <a:schemeClr val="tx1"/>
              </a:solidFill>
            </a:ln>
          </c:spPr>
          <c:cat>
            <c:strRef>
              <c:f>Sheet1!$A$2:$A$10</c:f>
              <c:strCache>
                <c:ptCount val="9"/>
                <c:pt idx="0">
                  <c:v>2-methyltetrols</c:v>
                </c:pt>
                <c:pt idx="1">
                  <c:v>C5 alkene triols</c:v>
                </c:pt>
                <c:pt idx="2">
                  <c:v>furan-diols</c:v>
                </c:pt>
                <c:pt idx="3">
                  <c:v>dimers</c:v>
                </c:pt>
                <c:pt idx="4">
                  <c:v>IEPOX organosulfate</c:v>
                </c:pt>
                <c:pt idx="5">
                  <c:v>organosulfate dimers</c:v>
                </c:pt>
                <c:pt idx="6">
                  <c:v>2-methylglyceric acid</c:v>
                </c:pt>
                <c:pt idx="7">
                  <c:v>MPAN organosulfate</c:v>
                </c:pt>
                <c:pt idx="8">
                  <c:v>other OM</c:v>
                </c:pt>
              </c:strCache>
            </c:strRef>
          </c:cat>
          <c:val>
            <c:numRef>
              <c:f>Sheet1!$B$2:$B$10</c:f>
              <c:numCache>
                <c:formatCode>General</c:formatCode>
                <c:ptCount val="9"/>
                <c:pt idx="0">
                  <c:v>572.70000000000005</c:v>
                </c:pt>
                <c:pt idx="1">
                  <c:v>524.1</c:v>
                </c:pt>
                <c:pt idx="2">
                  <c:v>19</c:v>
                </c:pt>
                <c:pt idx="3">
                  <c:v>2.1</c:v>
                </c:pt>
                <c:pt idx="4">
                  <c:v>104.3</c:v>
                </c:pt>
                <c:pt idx="5">
                  <c:v>3.1</c:v>
                </c:pt>
                <c:pt idx="6">
                  <c:v>9.9</c:v>
                </c:pt>
                <c:pt idx="7">
                  <c:v>9.9</c:v>
                </c:pt>
                <c:pt idx="8">
                  <c:v>5170</c:v>
                </c:pt>
              </c:numCache>
            </c:numRef>
          </c:val>
        </c:ser>
        <c:firstSliceAng val="0"/>
      </c:pieChart>
    </c:plotArea>
    <c:legend>
      <c:legendPos val="r"/>
      <c:layout>
        <c:manualLayout>
          <c:xMode val="edge"/>
          <c:yMode val="edge"/>
          <c:x val="0.62715660542432194"/>
          <c:y val="3.0275821058446849E-2"/>
          <c:w val="0.3722190255064271"/>
          <c:h val="0.94604966577174887"/>
        </c:manualLayout>
      </c:layout>
      <c:txPr>
        <a:bodyPr/>
        <a:lstStyle/>
        <a:p>
          <a:pPr>
            <a:defRPr sz="1600"/>
          </a:pPr>
          <a:endParaRPr lang="en-US"/>
        </a:p>
      </c:txPr>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0" tIns="46576" rIns="93150" bIns="46576" rtlCol="0"/>
          <a:lstStyle>
            <a:lvl1pPr algn="r">
              <a:defRPr sz="1200"/>
            </a:lvl1pPr>
          </a:lstStyle>
          <a:p>
            <a:fld id="{23827DEF-D2E0-476C-B798-4308FE1DD3FA}" type="datetimeFigureOut">
              <a:rPr lang="en-US" smtClean="0"/>
              <a:pPr/>
              <a:t>10/25/2013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0" tIns="46576" rIns="93150" bIns="465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0" tIns="46576" rIns="93150" bIns="46576" rtlCol="0" anchor="b"/>
          <a:lstStyle>
            <a:lvl1pPr algn="r">
              <a:defRPr sz="1200"/>
            </a:lvl1pPr>
          </a:lstStyle>
          <a:p>
            <a:fld id="{03DCF2F6-2694-493F-A557-A781F279A7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96CE6-909A-4CAA-AE51-B45690FF17B1}" type="slidenum">
              <a:rPr lang="en-US">
                <a:solidFill>
                  <a:prstClr val="black"/>
                </a:solidFill>
              </a:rPr>
              <a:pPr/>
              <a:t>1</a:t>
            </a:fld>
            <a:endParaRPr lang="en-US">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pPr>
              <a:buFont typeface="Arial" pitchFamily="34" charset="0"/>
              <a:buChar char="•"/>
            </a:pPr>
            <a:r>
              <a:rPr lang="en-US" baseline="0" dirty="0" smtClean="0"/>
              <a:t> mechanism by which isoprene forms organic aerosol </a:t>
            </a:r>
          </a:p>
          <a:p>
            <a:pPr>
              <a:buFont typeface="Arial" pitchFamily="34" charset="0"/>
              <a:buChar char="•"/>
            </a:pPr>
            <a:r>
              <a:rPr lang="en-US" baseline="0" dirty="0" smtClean="0"/>
              <a:t> which shows that a significant portion of isoprene SOA is controlled by acidity </a:t>
            </a:r>
          </a:p>
          <a:p>
            <a:endParaRPr lang="en-US" baseline="0" dirty="0" smtClean="0"/>
          </a:p>
          <a:p>
            <a:pPr>
              <a:buFont typeface="Arial" pitchFamily="34" charset="0"/>
              <a:buChar char="•"/>
            </a:pPr>
            <a:r>
              <a:rPr lang="en-US" baseline="0" dirty="0" smtClean="0"/>
              <a:t> collaboration across the EPA </a:t>
            </a:r>
            <a:r>
              <a:rPr lang="en-US" baseline="0" dirty="0" err="1" smtClean="0"/>
              <a:t>Natl</a:t>
            </a:r>
            <a:r>
              <a:rPr lang="en-US" baseline="0" dirty="0" smtClean="0"/>
              <a:t> Exp Res Lab, UNC-Chapel Hill, </a:t>
            </a:r>
            <a:r>
              <a:rPr lang="en-US" baseline="0" dirty="0" err="1" smtClean="0"/>
              <a:t>Alion</a:t>
            </a:r>
            <a:r>
              <a:rPr lang="en-US" baseline="0" dirty="0" smtClean="0"/>
              <a:t>, and a summer student from the University of Wisconsin.</a:t>
            </a:r>
          </a:p>
          <a:p>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look over a larger geographic</a:t>
            </a:r>
            <a:r>
              <a:rPr lang="en-US" baseline="0" dirty="0" smtClean="0"/>
              <a:t> region, we see that 2-methyltetrols are well predicted over much of the united states.</a:t>
            </a:r>
            <a:endParaRPr lang="en-US" dirty="0"/>
          </a:p>
        </p:txBody>
      </p:sp>
      <p:sp>
        <p:nvSpPr>
          <p:cNvPr id="4" name="Slide Number Placeholder 3"/>
          <p:cNvSpPr>
            <a:spLocks noGrp="1"/>
          </p:cNvSpPr>
          <p:nvPr>
            <p:ph type="sldNum" sz="quarter" idx="10"/>
          </p:nvPr>
        </p:nvSpPr>
        <p:spPr/>
        <p:txBody>
          <a:bodyPr/>
          <a:lstStyle/>
          <a:p>
            <a:fld id="{03DCF2F6-2694-493F-A557-A781F279A7D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smtClean="0"/>
          </a:p>
          <a:p>
            <a:pPr>
              <a:buFont typeface="Arial" pitchFamily="34" charset="0"/>
              <a:buNone/>
            </a:pPr>
            <a:r>
              <a:rPr lang="en-US" dirty="0" smtClean="0"/>
              <a:t>In work by Karambelas et al. in prep, we have been examining model predictions compared</a:t>
            </a:r>
            <a:r>
              <a:rPr lang="en-US" baseline="0" dirty="0" smtClean="0"/>
              <a:t> to the Budisulistiorini PMF data.</a:t>
            </a:r>
            <a:endParaRPr lang="en-US" dirty="0" smtClean="0"/>
          </a:p>
          <a:p>
            <a:pPr>
              <a:buFont typeface="Arial" pitchFamily="34" charset="0"/>
              <a:buNone/>
            </a:pPr>
            <a:r>
              <a:rPr lang="en-US" dirty="0" smtClean="0"/>
              <a:t>The goals of which are two</a:t>
            </a:r>
            <a:r>
              <a:rPr lang="en-US" baseline="0" dirty="0" smtClean="0"/>
              <a:t> fold:</a:t>
            </a:r>
          </a:p>
          <a:p>
            <a:pPr marL="220348" indent="-220348">
              <a:buFont typeface="Arial" pitchFamily="34" charset="0"/>
              <a:buAutoNum type="arabicPeriod"/>
            </a:pPr>
            <a:r>
              <a:rPr lang="en-US" baseline="0" dirty="0" smtClean="0"/>
              <a:t>Determine if ACSM data is plausible given the amount of IEPOX in the model and uptake pathways</a:t>
            </a:r>
          </a:p>
          <a:p>
            <a:pPr marL="220348" indent="-220348">
              <a:buFont typeface="Arial" pitchFamily="34" charset="0"/>
              <a:buAutoNum type="arabicPeriod"/>
            </a:pPr>
            <a:r>
              <a:rPr lang="en-US" baseline="0" dirty="0" smtClean="0"/>
              <a:t>Determine if one of the CMAQ species could serve as a surrogate for IEPOX-OA (does it have the right governing pathway?)</a:t>
            </a:r>
          </a:p>
          <a:p>
            <a:pPr marL="220348" indent="-220348"/>
            <a:endParaRPr lang="en-US" dirty="0" smtClean="0"/>
          </a:p>
          <a:p>
            <a:pPr marL="220348" indent="-220348"/>
            <a:r>
              <a:rPr lang="en-US" dirty="0" smtClean="0"/>
              <a:t>In</a:t>
            </a:r>
            <a:r>
              <a:rPr lang="en-US" baseline="0" dirty="0" smtClean="0"/>
              <a:t> this plot, the PMF factor from ambient data is shown in red. In blue, is our baseline model which is a subset of total isoprene SOA. If we assume that the aerosol we do have in CMAQ is representative of the pathways leading to IEPOX-OA and we scale the uptake coefficient by a factor of 10 to account for missing particle-phase reactions, we get the black trace.</a:t>
            </a:r>
            <a:endParaRPr lang="en-US" dirty="0" smtClean="0"/>
          </a:p>
          <a:p>
            <a:endParaRPr lang="en-US" dirty="0"/>
          </a:p>
        </p:txBody>
      </p:sp>
      <p:sp>
        <p:nvSpPr>
          <p:cNvPr id="4" name="Slide Number Placeholder 3"/>
          <p:cNvSpPr>
            <a:spLocks noGrp="1"/>
          </p:cNvSpPr>
          <p:nvPr>
            <p:ph type="sldNum" sz="quarter" idx="10"/>
          </p:nvPr>
        </p:nvSpPr>
        <p:spPr/>
        <p:txBody>
          <a:bodyPr/>
          <a:lstStyle/>
          <a:p>
            <a:fld id="{03DCF2F6-2694-493F-A557-A781F279A7D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0348" indent="-220348"/>
            <a:r>
              <a:rPr lang="en-US" dirty="0" smtClean="0"/>
              <a:t>Based on this analysis</a:t>
            </a:r>
          </a:p>
          <a:p>
            <a:pPr>
              <a:buFont typeface="Arial" pitchFamily="34" charset="0"/>
              <a:buChar char="•"/>
            </a:pPr>
            <a:endParaRPr lang="en-US" dirty="0" smtClean="0"/>
          </a:p>
          <a:p>
            <a:pPr>
              <a:buFont typeface="Arial" pitchFamily="34" charset="0"/>
              <a:buChar char="•"/>
            </a:pPr>
            <a:r>
              <a:rPr lang="en-US" dirty="0" smtClean="0"/>
              <a:t>CMAQ results support a significant contribution of IEPOX to ambient</a:t>
            </a:r>
            <a:r>
              <a:rPr lang="en-US" baseline="0" dirty="0" smtClean="0"/>
              <a:t> organic aerosol: sufficient precursor, good correlation in other words, the IEPOX-OA PMF factor is plausible</a:t>
            </a:r>
          </a:p>
          <a:p>
            <a:pPr>
              <a:buFont typeface="Arial" pitchFamily="34" charset="0"/>
              <a:buChar char="•"/>
            </a:pPr>
            <a:endParaRPr lang="en-US" baseline="0" dirty="0" smtClean="0"/>
          </a:p>
          <a:p>
            <a:pPr defTabSz="881390">
              <a:buFont typeface="Arial" pitchFamily="34" charset="0"/>
              <a:buChar char="•"/>
              <a:defRPr/>
            </a:pPr>
            <a:r>
              <a:rPr lang="en-US" dirty="0" smtClean="0"/>
              <a:t>New CMAQ uptake pathways have higher correlation with IEPOX-OA PMF factor than </a:t>
            </a:r>
            <a:r>
              <a:rPr lang="en-US" dirty="0" err="1" smtClean="0"/>
              <a:t>semivolatile</a:t>
            </a:r>
            <a:r>
              <a:rPr lang="en-US" dirty="0" smtClean="0"/>
              <a:t> </a:t>
            </a:r>
            <a:r>
              <a:rPr lang="en-US" dirty="0" err="1" smtClean="0"/>
              <a:t>Odum</a:t>
            </a:r>
            <a:r>
              <a:rPr lang="en-US" dirty="0" smtClean="0"/>
              <a:t> 2-product </a:t>
            </a:r>
            <a:r>
              <a:rPr lang="en-US" dirty="0" err="1" smtClean="0"/>
              <a:t>SOA</a:t>
            </a:r>
            <a:r>
              <a:rPr lang="en-US" dirty="0" err="1" smtClean="0">
                <a:sym typeface="Wingdings" pitchFamily="2" charset="2"/>
              </a:rPr>
              <a:t>may</a:t>
            </a:r>
            <a:r>
              <a:rPr lang="en-US" dirty="0" smtClean="0">
                <a:sym typeface="Wingdings" pitchFamily="2" charset="2"/>
              </a:rPr>
              <a:t> serve as surrogate for IEPOX-derive OA</a:t>
            </a:r>
            <a:endParaRPr lang="en-US" dirty="0" smtClean="0"/>
          </a:p>
          <a:p>
            <a:pPr>
              <a:buFont typeface="Arial" pitchFamily="34" charset="0"/>
              <a:buChar char="•"/>
            </a:pPr>
            <a:endParaRPr lang="en-US" baseline="0" dirty="0" smtClean="0"/>
          </a:p>
          <a:p>
            <a:pPr rtl="0" eaLnBrk="1" fontAlgn="t" latinLnBrk="0" hangingPunct="1"/>
            <a:r>
              <a:rPr lang="en-US" dirty="0" smtClean="0"/>
              <a:t>CMAQ Model Pathway		Correlation with IEPOX-OA PMF factor (r</a:t>
            </a:r>
            <a:r>
              <a:rPr lang="en-US" baseline="30000" dirty="0" smtClean="0"/>
              <a:t>2</a:t>
            </a:r>
            <a:r>
              <a:rPr lang="en-US" dirty="0" smtClean="0"/>
              <a:t>)</a:t>
            </a:r>
          </a:p>
          <a:p>
            <a:pPr rtl="0" eaLnBrk="1" fontAlgn="t" latinLnBrk="0" hangingPunct="1"/>
            <a:r>
              <a:rPr lang="en-US" dirty="0" err="1" smtClean="0"/>
              <a:t>Semivolatile</a:t>
            </a:r>
            <a:r>
              <a:rPr lang="en-US" dirty="0" smtClean="0"/>
              <a:t> </a:t>
            </a:r>
            <a:r>
              <a:rPr lang="en-US" dirty="0" err="1" smtClean="0"/>
              <a:t>Odum</a:t>
            </a:r>
            <a:r>
              <a:rPr lang="en-US" dirty="0" smtClean="0"/>
              <a:t> 2-product	0.49</a:t>
            </a:r>
          </a:p>
          <a:p>
            <a:pPr rtl="0" eaLnBrk="1" fontAlgn="t" latinLnBrk="0" hangingPunct="1"/>
            <a:r>
              <a:rPr lang="en-US" dirty="0" smtClean="0"/>
              <a:t>Reactive uptake [Pye et al. 2013]	0.53</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3DCF2F6-2694-493F-A557-A781F279A7D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our goals is to develop a model that properly response to changes in emissions as well as other factors. Here we examine the effect of a 25% reduction in </a:t>
            </a:r>
            <a:r>
              <a:rPr lang="en-US" dirty="0" err="1" smtClean="0"/>
              <a:t>NOx</a:t>
            </a:r>
            <a:r>
              <a:rPr lang="en-US" baseline="0" dirty="0" smtClean="0"/>
              <a:t> and </a:t>
            </a:r>
            <a:r>
              <a:rPr lang="en-US" baseline="0" dirty="0" err="1" smtClean="0"/>
              <a:t>SOx</a:t>
            </a:r>
            <a:r>
              <a:rPr lang="en-US" baseline="0" dirty="0" smtClean="0"/>
              <a:t> emissions on isoprene SOA.</a:t>
            </a:r>
          </a:p>
          <a:p>
            <a:endParaRPr lang="en-US" baseline="0" dirty="0" smtClean="0"/>
          </a:p>
          <a:p>
            <a:r>
              <a:rPr lang="en-US" baseline="0" dirty="0" smtClean="0"/>
              <a:t>On the vertical axis is the percent change in isoprene SOA from IEPOX, MPAN or MAE, and </a:t>
            </a:r>
            <a:r>
              <a:rPr lang="en-US" baseline="0" dirty="0" err="1" smtClean="0"/>
              <a:t>semivolatile</a:t>
            </a:r>
            <a:r>
              <a:rPr lang="en-US" baseline="0" dirty="0" smtClean="0"/>
              <a:t> </a:t>
            </a:r>
            <a:r>
              <a:rPr lang="en-US" baseline="0" dirty="0" err="1" smtClean="0"/>
              <a:t>Odum</a:t>
            </a:r>
            <a:r>
              <a:rPr lang="en-US" baseline="0" dirty="0" smtClean="0"/>
              <a:t> 2-product pathways. </a:t>
            </a:r>
          </a:p>
          <a:p>
            <a:endParaRPr lang="en-US" baseline="0" dirty="0" smtClean="0"/>
          </a:p>
          <a:p>
            <a:r>
              <a:rPr lang="en-US" baseline="0" dirty="0" smtClean="0"/>
              <a:t>The </a:t>
            </a:r>
            <a:r>
              <a:rPr lang="en-US" baseline="0" dirty="0" err="1" smtClean="0"/>
              <a:t>NOx</a:t>
            </a:r>
            <a:r>
              <a:rPr lang="en-US" baseline="0" dirty="0" smtClean="0"/>
              <a:t> reduction is shown on the left while </a:t>
            </a:r>
            <a:r>
              <a:rPr lang="en-US" baseline="0" dirty="0" err="1" smtClean="0"/>
              <a:t>SOx</a:t>
            </a:r>
            <a:r>
              <a:rPr lang="en-US" baseline="0" dirty="0" smtClean="0"/>
              <a:t> is on the right.</a:t>
            </a:r>
          </a:p>
          <a:p>
            <a:endParaRPr lang="en-US" baseline="0" dirty="0" smtClean="0"/>
          </a:p>
          <a:p>
            <a:r>
              <a:rPr lang="en-US" baseline="0" dirty="0" smtClean="0"/>
              <a:t>One thing to note is that the </a:t>
            </a:r>
            <a:r>
              <a:rPr lang="en-US" baseline="0" dirty="0" err="1" smtClean="0"/>
              <a:t>SOx</a:t>
            </a:r>
            <a:r>
              <a:rPr lang="en-US" baseline="0" dirty="0" smtClean="0"/>
              <a:t> reduction has a large impact on both </a:t>
            </a:r>
            <a:r>
              <a:rPr lang="en-US" baseline="0" dirty="0" err="1" smtClean="0"/>
              <a:t>epoxide</a:t>
            </a:r>
            <a:r>
              <a:rPr lang="en-US" baseline="0" dirty="0" smtClean="0"/>
              <a:t>-derived aerosol types. This occurs because all the aerosol from those pathways is modeled as acid catalyzed. As </a:t>
            </a:r>
            <a:r>
              <a:rPr lang="en-US" baseline="0" dirty="0" err="1" smtClean="0"/>
              <a:t>SOx</a:t>
            </a:r>
            <a:r>
              <a:rPr lang="en-US" baseline="0" dirty="0" smtClean="0"/>
              <a:t> is reduced, sulfate concentrations are lower, acidity is reduced, and the rate of particle phase reaction is slowed such that uptake is less efficient. </a:t>
            </a:r>
          </a:p>
          <a:p>
            <a:endParaRPr lang="en-US" baseline="0" dirty="0" smtClean="0"/>
          </a:p>
          <a:p>
            <a:r>
              <a:rPr lang="en-US" baseline="0" dirty="0" smtClean="0"/>
              <a:t>Note that </a:t>
            </a:r>
            <a:r>
              <a:rPr lang="en-US" baseline="0" dirty="0" err="1" smtClean="0"/>
              <a:t>althougth</a:t>
            </a:r>
            <a:r>
              <a:rPr lang="en-US" baseline="0" dirty="0" smtClean="0"/>
              <a:t> both IEPOX and MPAN-derived aerosol show significant changes, the IEPOX-derived signal will dominate since IEPOX produces more aerosol than MPAN.</a:t>
            </a:r>
          </a:p>
          <a:p>
            <a:endParaRPr lang="en-US" baseline="0" dirty="0" smtClean="0"/>
          </a:p>
          <a:p>
            <a:r>
              <a:rPr lang="en-US" baseline="0" dirty="0" smtClean="0"/>
              <a:t>As a result, the net effect of a reduction in NOX is to increase </a:t>
            </a:r>
            <a:r>
              <a:rPr lang="en-US" baseline="0" dirty="0" err="1" smtClean="0"/>
              <a:t>epoxide</a:t>
            </a:r>
            <a:r>
              <a:rPr lang="en-US" baseline="0" dirty="0" smtClean="0"/>
              <a:t> SOA while </a:t>
            </a:r>
            <a:r>
              <a:rPr lang="en-US" baseline="0" dirty="0" err="1" smtClean="0"/>
              <a:t>Odum</a:t>
            </a:r>
            <a:r>
              <a:rPr lang="en-US" baseline="0" dirty="0" smtClean="0"/>
              <a:t> 2-product SOA is predicted to decrease.</a:t>
            </a:r>
          </a:p>
          <a:p>
            <a:endParaRPr lang="en-US" baseline="0" dirty="0" smtClean="0"/>
          </a:p>
          <a:p>
            <a:r>
              <a:rPr lang="en-US" baseline="0" dirty="0" smtClean="0"/>
              <a:t>For both emission changes, the </a:t>
            </a:r>
            <a:r>
              <a:rPr lang="en-US" baseline="0" dirty="0" err="1" smtClean="0"/>
              <a:t>semivolatile</a:t>
            </a:r>
            <a:r>
              <a:rPr lang="en-US" baseline="0" dirty="0" smtClean="0"/>
              <a:t> aerosol is generally less responsive to changes in emissions and </a:t>
            </a:r>
            <a:r>
              <a:rPr lang="en-US" baseline="0" dirty="0" err="1" smtClean="0"/>
              <a:t>reponds</a:t>
            </a:r>
            <a:r>
              <a:rPr lang="en-US" baseline="0" dirty="0" smtClean="0"/>
              <a:t> in the opposite direction.</a:t>
            </a:r>
          </a:p>
        </p:txBody>
      </p:sp>
      <p:sp>
        <p:nvSpPr>
          <p:cNvPr id="4" name="Slide Number Placeholder 3"/>
          <p:cNvSpPr>
            <a:spLocks noGrp="1"/>
          </p:cNvSpPr>
          <p:nvPr>
            <p:ph type="sldNum" sz="quarter" idx="10"/>
          </p:nvPr>
        </p:nvSpPr>
        <p:spPr/>
        <p:txBody>
          <a:bodyPr/>
          <a:lstStyle/>
          <a:p>
            <a:fld id="{03DCF2F6-2694-493F-A557-A781F279A7D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03DCF2F6-2694-493F-A557-A781F279A7D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03DCF2F6-2694-493F-A557-A781F279A7D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six</a:t>
            </a:r>
            <a:r>
              <a:rPr lang="en-US" baseline="0" dirty="0" smtClean="0"/>
              <a:t> isoprene SOA species we update CMAQ to predict.</a:t>
            </a:r>
          </a:p>
          <a:p>
            <a:endParaRPr lang="en-US" baseline="0" dirty="0" smtClean="0"/>
          </a:p>
          <a:p>
            <a:r>
              <a:rPr lang="en-US" baseline="0" dirty="0" smtClean="0"/>
              <a:t>BOXES</a:t>
            </a:r>
          </a:p>
          <a:p>
            <a:endParaRPr lang="en-US" baseline="0" dirty="0" smtClean="0"/>
          </a:p>
          <a:p>
            <a:r>
              <a:rPr lang="en-US" baseline="0" dirty="0" smtClean="0"/>
              <a:t>These six chosen for a number of reasons: LIST</a:t>
            </a:r>
          </a:p>
          <a:p>
            <a:endParaRPr lang="en-US" baseline="0" dirty="0" smtClean="0"/>
          </a:p>
          <a:p>
            <a:r>
              <a:rPr lang="en-US" baseline="0" dirty="0" smtClean="0"/>
              <a:t>Focus of the presentation will be heavily on 2-methyltetrols and 2-MG since they have been quantified in many datasets.</a:t>
            </a:r>
            <a:endParaRPr lang="en-US" dirty="0"/>
          </a:p>
        </p:txBody>
      </p:sp>
      <p:sp>
        <p:nvSpPr>
          <p:cNvPr id="4" name="Slide Number Placeholder 3"/>
          <p:cNvSpPr>
            <a:spLocks noGrp="1"/>
          </p:cNvSpPr>
          <p:nvPr>
            <p:ph type="sldNum" sz="quarter" idx="10"/>
          </p:nvPr>
        </p:nvSpPr>
        <p:spPr/>
        <p:txBody>
          <a:bodyPr/>
          <a:lstStyle/>
          <a:p>
            <a:fld id="{03DCF2F6-2694-493F-A557-A781F279A7D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add up our</a:t>
            </a:r>
            <a:r>
              <a:rPr lang="en-US" baseline="0" dirty="0" smtClean="0"/>
              <a:t> 12 explicit model species (shown in green) in our most aggressive uptake scenario and compare to the total organic aerosol (brown for model, line for observations), we see that we don’t predict enough mass to match the IEPOX-OA factor from JST. </a:t>
            </a:r>
          </a:p>
          <a:p>
            <a:endParaRPr lang="en-US" baseline="0" dirty="0" smtClean="0"/>
          </a:p>
        </p:txBody>
      </p:sp>
      <p:sp>
        <p:nvSpPr>
          <p:cNvPr id="4" name="Slide Number Placeholder 3"/>
          <p:cNvSpPr>
            <a:spLocks noGrp="1"/>
          </p:cNvSpPr>
          <p:nvPr>
            <p:ph type="sldNum" sz="quarter" idx="10"/>
          </p:nvPr>
        </p:nvSpPr>
        <p:spPr/>
        <p:txBody>
          <a:bodyPr/>
          <a:lstStyle/>
          <a:p>
            <a:fld id="{03DCF2F6-2694-493F-A557-A781F279A7DC}"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Organic aerosol is an important component of PM2.5 and isoprene is a major</a:t>
            </a:r>
            <a:r>
              <a:rPr lang="en-US" baseline="0" dirty="0" smtClean="0"/>
              <a:t> contributor to that organic aerosol, particularly in the Southeast United States.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3DCF2F6-2694-493F-A557-A781F279A7D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Isoprene aerosol modeling has typically followed what is called an </a:t>
            </a:r>
            <a:r>
              <a:rPr lang="en-US" dirty="0" err="1" smtClean="0"/>
              <a:t>Odum</a:t>
            </a:r>
            <a:r>
              <a:rPr lang="en-US" dirty="0" smtClean="0"/>
              <a:t> 2-product approach in which chamber experiments</a:t>
            </a:r>
            <a:r>
              <a:rPr lang="en-US" baseline="0" dirty="0" smtClean="0"/>
              <a:t> are parameterized using two surrogate species that partition between the gas and aerosol phase based on vapor pressure. </a:t>
            </a:r>
          </a:p>
          <a:p>
            <a:endParaRPr lang="en-US" baseline="0" dirty="0" smtClean="0"/>
          </a:p>
          <a:p>
            <a:pPr>
              <a:buFont typeface="Arial" pitchFamily="34" charset="0"/>
              <a:buNone/>
            </a:pPr>
            <a:r>
              <a:rPr lang="en-US" dirty="0" smtClean="0"/>
              <a:t>There are a number of limitations to this model including the fact that there </a:t>
            </a:r>
          </a:p>
          <a:p>
            <a:pPr>
              <a:buFont typeface="Arial" pitchFamily="34" charset="0"/>
              <a:buChar char="•"/>
            </a:pPr>
            <a:r>
              <a:rPr lang="en-US" dirty="0" smtClean="0"/>
              <a:t> are </a:t>
            </a:r>
            <a:r>
              <a:rPr lang="en-US" b="1" dirty="0" smtClean="0"/>
              <a:t>few influences</a:t>
            </a:r>
            <a:r>
              <a:rPr lang="en-US" b="1" baseline="0" dirty="0" smtClean="0"/>
              <a:t> </a:t>
            </a:r>
            <a:r>
              <a:rPr lang="en-US" baseline="0" dirty="0" smtClean="0"/>
              <a:t>on aerosol mass, </a:t>
            </a:r>
          </a:p>
          <a:p>
            <a:pPr>
              <a:buFont typeface="Arial" pitchFamily="34" charset="0"/>
              <a:buChar char="•"/>
            </a:pPr>
            <a:r>
              <a:rPr lang="en-US" baseline="0" dirty="0" smtClean="0"/>
              <a:t> mass is potentially </a:t>
            </a:r>
            <a:r>
              <a:rPr lang="en-US" b="1" baseline="0" dirty="0" smtClean="0"/>
              <a:t>double counted </a:t>
            </a:r>
            <a:r>
              <a:rPr lang="en-US" baseline="0" dirty="0" smtClean="0"/>
              <a:t>between the gas and aerosol phase, and </a:t>
            </a:r>
          </a:p>
          <a:p>
            <a:pPr>
              <a:buFont typeface="Arial" pitchFamily="34" charset="0"/>
              <a:buChar char="•"/>
            </a:pPr>
            <a:r>
              <a:rPr lang="en-US" dirty="0" smtClean="0"/>
              <a:t> current </a:t>
            </a:r>
            <a:r>
              <a:rPr lang="en-US" b="1" dirty="0" smtClean="0"/>
              <a:t>model performance</a:t>
            </a:r>
            <a:r>
              <a:rPr lang="en-US" b="1" baseline="0" dirty="0" smtClean="0"/>
              <a:t> </a:t>
            </a:r>
            <a:r>
              <a:rPr lang="en-US" baseline="0" dirty="0" smtClean="0"/>
              <a:t>indicates we are underestimating isoprene SOA.</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3DCF2F6-2694-493F-A557-A781F279A7D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900" dirty="0" smtClean="0">
                <a:sym typeface="Wingdings" pitchFamily="2" charset="2"/>
              </a:rPr>
              <a:t>Want to understand if any of the species have formation pathways that are representative of overall isoprene aerosol production</a:t>
            </a:r>
          </a:p>
          <a:p>
            <a:endParaRPr lang="en-US" sz="1900" dirty="0" smtClean="0"/>
          </a:p>
        </p:txBody>
      </p:sp>
      <p:sp>
        <p:nvSpPr>
          <p:cNvPr id="4" name="Slide Number Placeholder 3"/>
          <p:cNvSpPr>
            <a:spLocks noGrp="1"/>
          </p:cNvSpPr>
          <p:nvPr>
            <p:ph type="sldNum" sz="quarter" idx="10"/>
          </p:nvPr>
        </p:nvSpPr>
        <p:spPr/>
        <p:txBody>
          <a:bodyPr/>
          <a:lstStyle/>
          <a:p>
            <a:fld id="{03DCF2F6-2694-493F-A557-A781F279A7D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90">
              <a:defRPr/>
            </a:pPr>
            <a:r>
              <a:rPr lang="en-US" dirty="0" smtClean="0"/>
              <a:t>In order to predict the 12</a:t>
            </a:r>
            <a:r>
              <a:rPr lang="en-US" baseline="0" dirty="0" smtClean="0"/>
              <a:t> new species, we base their formation on later generation isoprene oxidation products. </a:t>
            </a:r>
          </a:p>
          <a:p>
            <a:pPr defTabSz="881390">
              <a:defRPr/>
            </a:pPr>
            <a:endParaRPr lang="en-US" baseline="0" dirty="0" smtClean="0"/>
          </a:p>
          <a:p>
            <a:pPr defTabSz="881390">
              <a:defRPr/>
            </a:pPr>
            <a:r>
              <a:rPr lang="en-US" dirty="0" smtClean="0"/>
              <a:t>Under low-</a:t>
            </a:r>
            <a:r>
              <a:rPr lang="en-US" dirty="0" err="1" smtClean="0"/>
              <a:t>NOx</a:t>
            </a:r>
            <a:r>
              <a:rPr lang="en-US" dirty="0" smtClean="0"/>
              <a:t> conditions, isoprene </a:t>
            </a:r>
            <a:r>
              <a:rPr lang="en-US" dirty="0" err="1" smtClean="0"/>
              <a:t>epoxydiols</a:t>
            </a:r>
            <a:r>
              <a:rPr lang="en-US" dirty="0" smtClean="0"/>
              <a:t>, or IEPOX, have been identified as a precursor to organic aerosol. </a:t>
            </a:r>
          </a:p>
          <a:p>
            <a:endParaRPr lang="en-US" baseline="0" dirty="0" smtClean="0"/>
          </a:p>
          <a:p>
            <a:r>
              <a:rPr lang="en-US" baseline="0" dirty="0" smtClean="0"/>
              <a:t>IEPOX forms under low-</a:t>
            </a:r>
            <a:r>
              <a:rPr lang="en-US" baseline="0" dirty="0" err="1" smtClean="0"/>
              <a:t>NOx</a:t>
            </a:r>
            <a:r>
              <a:rPr lang="en-US" baseline="0" dirty="0" smtClean="0"/>
              <a:t> conditions in which the </a:t>
            </a:r>
            <a:r>
              <a:rPr lang="en-US" baseline="0" dirty="0" err="1" smtClean="0"/>
              <a:t>peroxy</a:t>
            </a:r>
            <a:r>
              <a:rPr lang="en-US" baseline="0" dirty="0" smtClean="0"/>
              <a:t> radical from initial reaction with OH further reacts to form IEPOX. </a:t>
            </a:r>
          </a:p>
          <a:p>
            <a:endParaRPr lang="en-US" baseline="0" dirty="0" smtClean="0"/>
          </a:p>
          <a:p>
            <a:r>
              <a:rPr lang="en-US" baseline="0" dirty="0" smtClean="0"/>
              <a:t>Previous work by Xie et al. has implemented this chemistry in CMAQ with SAPRC07 gas-phase chemistry.</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3DCF2F6-2694-493F-A557-A781F279A7D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a:t>
            </a:r>
            <a:r>
              <a:rPr lang="en-US" baseline="0" dirty="0" err="1" smtClean="0"/>
              <a:t>NOx</a:t>
            </a:r>
            <a:r>
              <a:rPr lang="en-US" baseline="0" dirty="0" smtClean="0"/>
              <a:t> concentrations are higher, the fate of the RO2 radical from isoprene reacts changes and it reacts to a greater degree with NO to form </a:t>
            </a:r>
            <a:r>
              <a:rPr lang="en-US" baseline="0" dirty="0" err="1" smtClean="0"/>
              <a:t>methacrolein</a:t>
            </a:r>
            <a:r>
              <a:rPr lang="en-US" baseline="0" dirty="0" smtClean="0"/>
              <a:t>. When NO2/NO ratios are high, it continues to react and form MPAN. </a:t>
            </a:r>
          </a:p>
          <a:p>
            <a:endParaRPr lang="en-US" baseline="0" dirty="0" smtClean="0"/>
          </a:p>
          <a:p>
            <a:r>
              <a:rPr lang="en-US" baseline="0" dirty="0" smtClean="0"/>
              <a:t>MPAN has been demonstrated to lead to aerosol when isoprene is oxidized under high-</a:t>
            </a:r>
            <a:r>
              <a:rPr lang="en-US" baseline="0" dirty="0" err="1" smtClean="0"/>
              <a:t>NOx</a:t>
            </a:r>
            <a:r>
              <a:rPr lang="en-US" baseline="0" dirty="0" smtClean="0"/>
              <a:t> conditions, but until recently, the identity of the intermediate between MPAN and the aerosol phase had not been identified.</a:t>
            </a:r>
            <a:endParaRPr lang="en-US" dirty="0" smtClean="0"/>
          </a:p>
        </p:txBody>
      </p:sp>
      <p:sp>
        <p:nvSpPr>
          <p:cNvPr id="4" name="Slide Number Placeholder 3"/>
          <p:cNvSpPr>
            <a:spLocks noGrp="1"/>
          </p:cNvSpPr>
          <p:nvPr>
            <p:ph type="sldNum" sz="quarter" idx="10"/>
          </p:nvPr>
        </p:nvSpPr>
        <p:spPr/>
        <p:txBody>
          <a:bodyPr/>
          <a:lstStyle/>
          <a:p>
            <a:fld id="{03DCF2F6-2694-493F-A557-A781F279A7D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by Lin et al. provided evidence in the</a:t>
            </a:r>
            <a:r>
              <a:rPr lang="en-US" baseline="0" dirty="0" smtClean="0"/>
              <a:t> form of computational chemistry, laboratory experiments, ambient observations and CMAQ modeling to support the identification of </a:t>
            </a:r>
            <a:r>
              <a:rPr lang="en-US" baseline="0" dirty="0" err="1" smtClean="0"/>
              <a:t>methacrylic</a:t>
            </a:r>
            <a:r>
              <a:rPr lang="en-US" baseline="0" dirty="0" smtClean="0"/>
              <a:t> acid </a:t>
            </a:r>
            <a:r>
              <a:rPr lang="en-US" baseline="0" dirty="0" err="1" smtClean="0"/>
              <a:t>epoxide</a:t>
            </a:r>
            <a:r>
              <a:rPr lang="en-US" baseline="0" dirty="0" smtClean="0"/>
              <a:t>, or MAE, as a precursor to isoprene SOA under high-</a:t>
            </a:r>
            <a:r>
              <a:rPr lang="en-US" baseline="0" dirty="0" err="1" smtClean="0"/>
              <a:t>NOx</a:t>
            </a:r>
            <a:r>
              <a:rPr lang="en-US" baseline="0" dirty="0" smtClean="0"/>
              <a:t> conditions. CMAQ was updated to predict MAE from MPAN+OH reaction.</a:t>
            </a:r>
            <a:endParaRPr lang="en-US" dirty="0" smtClean="0"/>
          </a:p>
          <a:p>
            <a:endParaRPr lang="en-US" dirty="0" smtClean="0"/>
          </a:p>
          <a:p>
            <a:r>
              <a:rPr lang="en-US" b="1" dirty="0" smtClean="0"/>
              <a:t>CMAQ simulations </a:t>
            </a:r>
            <a:r>
              <a:rPr lang="en-US" dirty="0" smtClean="0"/>
              <a:t>indicate the MAE pathways are important over</a:t>
            </a:r>
            <a:r>
              <a:rPr lang="en-US" baseline="0" dirty="0" smtClean="0"/>
              <a:t> a large area of the Eastern United states and </a:t>
            </a:r>
            <a:r>
              <a:rPr lang="en-US" baseline="0" dirty="0" err="1" smtClean="0"/>
              <a:t>california</a:t>
            </a:r>
            <a:r>
              <a:rPr lang="en-US" baseline="0" dirty="0" smtClean="0"/>
              <a:t>. and highlight the fact that </a:t>
            </a:r>
            <a:r>
              <a:rPr lang="en-US" baseline="0" dirty="0" err="1" smtClean="0"/>
              <a:t>NOx</a:t>
            </a:r>
            <a:r>
              <a:rPr lang="en-US" baseline="0" dirty="0" smtClean="0"/>
              <a:t> sources are necessary to convert isoprene to this new species since concentrations tend to be high over urban areas like Atlanta and So Cal.</a:t>
            </a:r>
          </a:p>
        </p:txBody>
      </p:sp>
      <p:sp>
        <p:nvSpPr>
          <p:cNvPr id="4" name="Slide Number Placeholder 3"/>
          <p:cNvSpPr>
            <a:spLocks noGrp="1"/>
          </p:cNvSpPr>
          <p:nvPr>
            <p:ph type="sldNum" sz="quarter" idx="10"/>
          </p:nvPr>
        </p:nvSpPr>
        <p:spPr/>
        <p:txBody>
          <a:bodyPr/>
          <a:lstStyle/>
          <a:p>
            <a:fld id="{03DCF2F6-2694-493F-A557-A781F279A7D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a:t>
            </a:r>
            <a:r>
              <a:rPr lang="en-US" dirty="0" err="1" smtClean="0"/>
              <a:t>epoxides</a:t>
            </a:r>
            <a:r>
              <a:rPr lang="en-US" dirty="0" smtClean="0"/>
              <a:t> are soluble and participate in unique particle</a:t>
            </a:r>
            <a:r>
              <a:rPr lang="en-US" baseline="0" dirty="0" smtClean="0"/>
              <a:t> phase reactions, we are able to expand CMAQ to predict 12 individual isoprene aerosol species. </a:t>
            </a:r>
          </a:p>
          <a:p>
            <a:endParaRPr lang="en-US" baseline="0" dirty="0" smtClean="0"/>
          </a:p>
          <a:p>
            <a:r>
              <a:rPr lang="en-US" baseline="0" dirty="0" smtClean="0"/>
              <a:t>For each </a:t>
            </a:r>
            <a:r>
              <a:rPr lang="en-US" baseline="0" dirty="0" err="1" smtClean="0"/>
              <a:t>epoxide</a:t>
            </a:r>
            <a:r>
              <a:rPr lang="en-US" baseline="0" dirty="0" smtClean="0"/>
              <a:t>, we model their uptake using a Henry’s law coefficient and allow them to react in the particle with various </a:t>
            </a:r>
            <a:r>
              <a:rPr lang="en-US" baseline="0" dirty="0" err="1" smtClean="0"/>
              <a:t>nucleophiles</a:t>
            </a:r>
            <a:r>
              <a:rPr lang="en-US" baseline="0" dirty="0" smtClean="0"/>
              <a:t> such as water, sulfate, and nitrate to form </a:t>
            </a:r>
            <a:r>
              <a:rPr lang="en-US" baseline="0" dirty="0" err="1" smtClean="0"/>
              <a:t>methyltetrols</a:t>
            </a:r>
            <a:r>
              <a:rPr lang="en-US" baseline="0" dirty="0" smtClean="0"/>
              <a:t>, OS, ON, etc from IEPOX. The particle phase reactions are modeled as acid-catalyzed so all particle phase reactions are a function of the particle phase acidity.</a:t>
            </a:r>
          </a:p>
          <a:p>
            <a:endParaRPr lang="en-US" dirty="0" smtClean="0"/>
          </a:p>
          <a:p>
            <a:r>
              <a:rPr lang="en-US" dirty="0" smtClean="0"/>
              <a:t>For IEPOX, acid catalyzed reactions with water lead to the</a:t>
            </a:r>
            <a:r>
              <a:rPr lang="en-US" baseline="0" dirty="0" smtClean="0"/>
              <a:t> known isoprene aerosol constituent 2-methyltetrols while for MAE, it leads to 2-methylglyceric acid. </a:t>
            </a:r>
          </a:p>
          <a:p>
            <a:endParaRPr lang="en-US" baseline="0" dirty="0" smtClean="0"/>
          </a:p>
        </p:txBody>
      </p:sp>
      <p:sp>
        <p:nvSpPr>
          <p:cNvPr id="4" name="Slide Number Placeholder 3"/>
          <p:cNvSpPr>
            <a:spLocks noGrp="1"/>
          </p:cNvSpPr>
          <p:nvPr>
            <p:ph type="sldNum" sz="quarter" idx="10"/>
          </p:nvPr>
        </p:nvSpPr>
        <p:spPr/>
        <p:txBody>
          <a:bodyPr/>
          <a:lstStyle/>
          <a:p>
            <a:fld id="{03DCF2F6-2694-493F-A557-A781F279A7D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evaluate CMAQ’s predictions, we compared to filter based measurements taken in RTP during 2006. </a:t>
            </a:r>
          </a:p>
          <a:p>
            <a:endParaRPr lang="en-US" dirty="0" smtClean="0"/>
          </a:p>
          <a:p>
            <a:r>
              <a:rPr lang="en-US" dirty="0" smtClean="0"/>
              <a:t>Each point on this figure represents a 1 day sample. </a:t>
            </a:r>
          </a:p>
          <a:p>
            <a:endParaRPr lang="en-US" dirty="0" smtClean="0"/>
          </a:p>
          <a:p>
            <a:r>
              <a:rPr lang="en-US" dirty="0" smtClean="0"/>
              <a:t>vertical axis</a:t>
            </a:r>
          </a:p>
          <a:p>
            <a:pPr>
              <a:buFont typeface="Arial" pitchFamily="34" charset="0"/>
              <a:buChar char="•"/>
            </a:pPr>
            <a:r>
              <a:rPr lang="en-US" baseline="0" dirty="0" smtClean="0"/>
              <a:t>2-methyltetrols are overestimated by about a factor of 2, </a:t>
            </a:r>
          </a:p>
          <a:p>
            <a:pPr>
              <a:buFont typeface="Arial" pitchFamily="34" charset="0"/>
              <a:buChar char="•"/>
            </a:pPr>
            <a:r>
              <a:rPr lang="en-US" baseline="0" dirty="0" smtClean="0"/>
              <a:t>2-MG has very little mean bias. </a:t>
            </a:r>
          </a:p>
          <a:p>
            <a:pPr>
              <a:buFont typeface="Arial" pitchFamily="34" charset="0"/>
              <a:buChar char="•"/>
            </a:pPr>
            <a:r>
              <a:rPr lang="en-US" baseline="0" dirty="0" smtClean="0"/>
              <a:t>The concordance correlation coefficient is around 0.3 for both.</a:t>
            </a:r>
          </a:p>
          <a:p>
            <a:endParaRPr lang="en-US" baseline="0" dirty="0" smtClean="0"/>
          </a:p>
          <a:p>
            <a:r>
              <a:rPr lang="en-US" baseline="0" dirty="0" smtClean="0"/>
              <a:t>You will also note that the model is capturing the relative abundance of 2-methyltetrols compared to 2-MG. </a:t>
            </a:r>
          </a:p>
          <a:p>
            <a:endParaRPr lang="en-US" baseline="0" dirty="0" smtClean="0"/>
          </a:p>
          <a:p>
            <a:r>
              <a:rPr lang="en-US" baseline="0" dirty="0" smtClean="0"/>
              <a:t>Also included on the plot in green triangles is an estimate of the sum of 2-tet and 2-MG based on the </a:t>
            </a:r>
            <a:r>
              <a:rPr lang="en-US" baseline="0" dirty="0" err="1" smtClean="0"/>
              <a:t>semivolatile</a:t>
            </a:r>
            <a:r>
              <a:rPr lang="en-US" baseline="0" dirty="0" smtClean="0"/>
              <a:t> </a:t>
            </a:r>
            <a:r>
              <a:rPr lang="en-US" baseline="0" dirty="0" err="1" smtClean="0"/>
              <a:t>odum</a:t>
            </a:r>
            <a:r>
              <a:rPr lang="en-US" baseline="0" dirty="0" smtClean="0"/>
              <a:t> 2-product SOA in standard CMAQ with laboratory based speciation. This approach tends to underestimate the species by up to a factor of 10 on several days.</a:t>
            </a:r>
            <a:endParaRPr lang="en-US" dirty="0"/>
          </a:p>
        </p:txBody>
      </p:sp>
      <p:sp>
        <p:nvSpPr>
          <p:cNvPr id="4" name="Slide Number Placeholder 3"/>
          <p:cNvSpPr>
            <a:spLocks noGrp="1"/>
          </p:cNvSpPr>
          <p:nvPr>
            <p:ph type="sldNum" sz="quarter" idx="10"/>
          </p:nvPr>
        </p:nvSpPr>
        <p:spPr/>
        <p:txBody>
          <a:bodyPr/>
          <a:lstStyle/>
          <a:p>
            <a:fld id="{03DCF2F6-2694-493F-A557-A781F279A7D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9" name="Picture 27"/>
          <p:cNvPicPr>
            <a:picLocks noChangeAspect="1" noChangeArrowheads="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4613" y="-87313"/>
            <a:ext cx="9331326" cy="700087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2914650" y="1447800"/>
            <a:ext cx="5713413"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971800" y="4724400"/>
            <a:ext cx="5713413"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smtClean="0"/>
              <a:t>Click to edit Master subtitle style</a:t>
            </a:r>
          </a:p>
        </p:txBody>
      </p:sp>
      <p:sp>
        <p:nvSpPr>
          <p:cNvPr id="3080" name="Rectangle 8"/>
          <p:cNvSpPr>
            <a:spLocks noChangeArrowheads="1"/>
          </p:cNvSpPr>
          <p:nvPr userDrawn="1"/>
        </p:nvSpPr>
        <p:spPr bwMode="auto">
          <a:xfrm>
            <a:off x="0" y="6224588"/>
            <a:ext cx="762000" cy="22860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pic>
        <p:nvPicPr>
          <p:cNvPr id="3097" name="Picture 25" descr="EPA Logo"/>
          <p:cNvPicPr>
            <a:picLocks noChangeAspect="1" noChangeArrowheads="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57200" y="457200"/>
            <a:ext cx="1676400" cy="661988"/>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7" name="Rectangle 16"/>
          <p:cNvSpPr>
            <a:spLocks noChangeArrowheads="1"/>
          </p:cNvSpPr>
          <p:nvPr userDrawn="1"/>
        </p:nvSpPr>
        <p:spPr bwMode="auto">
          <a:xfrm>
            <a:off x="833438" y="6224588"/>
            <a:ext cx="5643562" cy="228600"/>
          </a:xfrm>
          <a:prstGeom prst="rect">
            <a:avLst/>
          </a:prstGeom>
          <a:solidFill>
            <a:srgbClr val="003F69">
              <a:alpha val="0"/>
            </a:srgbClr>
          </a:solidFill>
          <a:ln>
            <a:noFill/>
          </a:ln>
          <a:effectLst/>
          <a:extLs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lIns="0" tIns="0" rIns="0" bIns="0"/>
          <a:lstStyle/>
          <a:p>
            <a:pPr eaLnBrk="0" fontAlgn="base" hangingPunct="0">
              <a:lnSpc>
                <a:spcPct val="90000"/>
              </a:lnSpc>
              <a:spcBef>
                <a:spcPct val="0"/>
              </a:spcBef>
              <a:spcAft>
                <a:spcPct val="0"/>
              </a:spcAft>
            </a:pPr>
            <a:r>
              <a:rPr lang="en-US" sz="900" b="1" dirty="0">
                <a:solidFill>
                  <a:srgbClr val="FFFFFF"/>
                </a:solidFill>
              </a:rPr>
              <a:t>Office of Research and </a:t>
            </a:r>
            <a:r>
              <a:rPr lang="en-US" sz="900" b="1" dirty="0" smtClean="0">
                <a:solidFill>
                  <a:srgbClr val="FFFFFF"/>
                </a:solidFill>
              </a:rPr>
              <a:t>Development</a:t>
            </a:r>
            <a:endParaRPr lang="en-US" sz="900" b="1" dirty="0" smtClean="0">
              <a:solidFill>
                <a:srgbClr val="000000"/>
              </a:solidFill>
            </a:endParaRPr>
          </a:p>
          <a:p>
            <a:pPr eaLnBrk="0" fontAlgn="base" hangingPunct="0">
              <a:lnSpc>
                <a:spcPct val="90000"/>
              </a:lnSpc>
              <a:spcBef>
                <a:spcPct val="0"/>
              </a:spcBef>
              <a:spcAft>
                <a:spcPct val="0"/>
              </a:spcAft>
            </a:pPr>
            <a:r>
              <a:rPr lang="en-US" sz="900" dirty="0" smtClean="0">
                <a:solidFill>
                  <a:srgbClr val="FFFFFF"/>
                </a:solidFill>
              </a:rPr>
              <a:t>National Exposure Research Lab, Atmospheric Modeling and Analysis Division</a:t>
            </a:r>
            <a:endParaRPr lang="en-US" sz="900" dirty="0">
              <a:solidFill>
                <a:srgbClr val="FFFFFF"/>
              </a:solidFill>
            </a:endParaRPr>
          </a:p>
        </p:txBody>
      </p:sp>
      <p:sp>
        <p:nvSpPr>
          <p:cNvPr id="8" name="Rectangle 4"/>
          <p:cNvSpPr txBox="1">
            <a:spLocks noChangeArrowheads="1"/>
          </p:cNvSpPr>
          <p:nvPr userDrawn="1"/>
        </p:nvSpPr>
        <p:spPr bwMode="auto">
          <a:xfrm>
            <a:off x="6629400" y="6224588"/>
            <a:ext cx="1905000" cy="228600"/>
          </a:xfrm>
          <a:prstGeom prst="rect">
            <a:avLst/>
          </a:prstGeom>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smtClean="0">
                <a:solidFill>
                  <a:schemeClr val="bg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r>
              <a:rPr lang="en-US" dirty="0" smtClean="0">
                <a:solidFill>
                  <a:srgbClr val="FFFFFF"/>
                </a:solidFill>
              </a:rPr>
              <a:t>28 October </a:t>
            </a:r>
            <a:r>
              <a:rPr lang="en-US" baseline="0" dirty="0" smtClean="0">
                <a:solidFill>
                  <a:srgbClr val="FFFFFF"/>
                </a:solidFill>
              </a:rPr>
              <a:t>2013</a:t>
            </a:r>
            <a:endParaRPr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 val="424586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53106BCF-92D8-4AAF-BEDC-6FD6D8CD2C3C}" type="slidenum">
              <a:rPr lang="en-US">
                <a:solidFill>
                  <a:srgbClr val="FFFFFF"/>
                </a:solidFill>
              </a:rPr>
              <a:pPr/>
              <a:t>‹#›</a:t>
            </a:fld>
            <a:endParaRPr lang="en-US">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2530365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7AC5F283-8774-49F4-84D1-2CCA387CA942}" type="slidenum">
              <a:rPr lang="en-US">
                <a:solidFill>
                  <a:srgbClr val="FFFFFF"/>
                </a:solidFill>
              </a:rPr>
              <a:pPr/>
              <a:t>‹#›</a:t>
            </a:fld>
            <a:endParaRPr lang="en-US">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18355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08E0EDAC-61D3-4986-80C1-85E3B8650A18}" type="slidenum">
              <a:rPr lang="en-US">
                <a:solidFill>
                  <a:srgbClr val="FFFFFF"/>
                </a:solidFill>
              </a:rPr>
              <a:pPr/>
              <a:t>‹#›</a:t>
            </a:fld>
            <a:endParaRPr lang="en-US">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2213924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a:prstGeom prst="rect">
            <a:avLst/>
          </a:prstGeo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293E41FE-078F-454E-98CF-624400F30540}" type="slidenum">
              <a:rPr lang="en-US" smtClean="0"/>
              <a:pPr/>
              <a:t>‹#›</a:t>
            </a:fld>
            <a:endParaRPr lang="en-US" dirty="0"/>
          </a:p>
        </p:txBody>
      </p:sp>
      <p:sp>
        <p:nvSpPr>
          <p:cNvPr id="5" name="Text Placeholder 4"/>
          <p:cNvSpPr>
            <a:spLocks noGrp="1"/>
          </p:cNvSpPr>
          <p:nvPr>
            <p:ph type="body" sz="quarter" idx="11"/>
          </p:nvPr>
        </p:nvSpPr>
        <p:spPr>
          <a:xfrm>
            <a:off x="457200" y="1600200"/>
            <a:ext cx="8153400" cy="4648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0B3E69-4A20-4327-B1A9-9CF3CC4D82CF}" type="datetimeFigureOut">
              <a:rPr lang="en-US" smtClean="0"/>
              <a:pPr/>
              <a:t>10/25/2013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CC8D8B-19A0-45D9-A725-30C0AA311C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099" name="Picture 27"/>
          <p:cNvPicPr>
            <a:picLocks noChangeAspect="1" noChangeArrowheads="1"/>
          </p:cNvPicPr>
          <p:nvPr userDrawn="1"/>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74613" y="-87313"/>
            <a:ext cx="9331326" cy="7000876"/>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1715294" y="2705100"/>
            <a:ext cx="5713413" cy="1447800"/>
          </a:xfrm>
          <a:prstGeom prst="rect">
            <a:avLst/>
          </a:prstGeom>
          <a:solidFill>
            <a:srgbClr val="003F69">
              <a:alpha val="0"/>
            </a:srgbClr>
          </a:solidFill>
        </p:spPr>
        <p:txBody>
          <a:bodyPr lIns="0" tIns="0" rIns="0" bIns="0" anchor="t"/>
          <a:lstStyle>
            <a:lvl1pPr algn="ctr">
              <a:lnSpc>
                <a:spcPct val="100000"/>
              </a:lnSpc>
              <a:defRPr sz="4000">
                <a:solidFill>
                  <a:schemeClr val="bg1"/>
                </a:solidFill>
              </a:defRPr>
            </a:lvl1pPr>
          </a:lstStyle>
          <a:p>
            <a:pPr lvl="0"/>
            <a:r>
              <a:rPr lang="en-US" noProof="0" dirty="0" smtClean="0"/>
              <a:t>Click to edit Master title style</a:t>
            </a:r>
          </a:p>
        </p:txBody>
      </p:sp>
      <p:sp>
        <p:nvSpPr>
          <p:cNvPr id="3080" name="Rectangle 8"/>
          <p:cNvSpPr>
            <a:spLocks noChangeArrowheads="1"/>
          </p:cNvSpPr>
          <p:nvPr userDrawn="1"/>
        </p:nvSpPr>
        <p:spPr bwMode="auto">
          <a:xfrm>
            <a:off x="0" y="6224588"/>
            <a:ext cx="762000" cy="22860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dirty="0">
              <a:solidFill>
                <a:schemeClr val="tx1"/>
              </a:solidFill>
            </a:endParaRPr>
          </a:p>
        </p:txBody>
      </p:sp>
      <p:pic>
        <p:nvPicPr>
          <p:cNvPr id="3097" name="Picture 25" descr="EPA Logo"/>
          <p:cNvPicPr>
            <a:picLocks noChangeAspect="1" noChangeArrowheads="1"/>
          </p:cNvPicPr>
          <p:nvPr userDrawn="1"/>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457200" y="457200"/>
            <a:ext cx="1676400" cy="661988"/>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srgbClr val="FFFFFF"/>
                </a:solidFill>
              </a:rPr>
              <a:pPr/>
              <a:t>‹#›</a:t>
            </a:fld>
            <a:endParaRPr lang="en-US">
              <a:solidFill>
                <a:srgbClr val="FFFFFF"/>
              </a:solidFill>
            </a:endParaRPr>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 val="174327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srgbClr val="FFFFFF"/>
                </a:solidFill>
              </a:rPr>
              <a:pPr/>
              <a:t>‹#›</a:t>
            </a:fld>
            <a:endParaRPr lang="en-US">
              <a:solidFill>
                <a:srgbClr val="FFFFFF"/>
              </a:solidFill>
            </a:endParaRPr>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 val="174327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C17BD84-1B59-4CD3-BBFE-9B8928763ADD}" type="slidenum">
              <a:rPr lang="en-US">
                <a:solidFill>
                  <a:srgbClr val="FFFFFF"/>
                </a:solidFill>
              </a:rPr>
              <a:pPr/>
              <a:t>‹#›</a:t>
            </a:fld>
            <a:endParaRPr lang="en-US">
              <a:solidFill>
                <a:srgbClr val="FFFFFF"/>
              </a:solidFill>
            </a:endParaRPr>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 val="351253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CC61F6C8-05D9-420A-A8D9-7300BD0F6B64}" type="slidenum">
              <a:rPr lang="en-US">
                <a:solidFill>
                  <a:srgbClr val="FFFFFF"/>
                </a:solidFill>
              </a:rPr>
              <a:pPr/>
              <a:t>‹#›</a:t>
            </a:fld>
            <a:endParaRPr lang="en-US">
              <a:solidFill>
                <a:srgbClr val="FFFFFF"/>
              </a:solidFill>
            </a:endParaRPr>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 val="56466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lvl1pPr>
          </a:lstStyle>
          <a:p>
            <a:fld id="{4376FCE6-6A19-4063-B007-650567C3776F}" type="slidenum">
              <a:rPr lang="en-US">
                <a:solidFill>
                  <a:srgbClr val="FFFFFF"/>
                </a:solidFill>
              </a:rPr>
              <a:pPr/>
              <a:t>‹#›</a:t>
            </a:fld>
            <a:endParaRPr lang="en-US">
              <a:solidFill>
                <a:srgbClr val="FFFFFF"/>
              </a:solidFill>
            </a:endParaRPr>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 val="293268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7238" y="1708150"/>
            <a:ext cx="7772400" cy="3048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0D4DF23-7E53-4D36-89F4-0E94F9B13FF6}" type="slidenum">
              <a:rPr lang="en-US">
                <a:solidFill>
                  <a:srgbClr val="FFFFFF"/>
                </a:solidFill>
              </a:rPr>
              <a:pPr/>
              <a:t>‹#›</a:t>
            </a:fld>
            <a:endParaRPr lang="en-US">
              <a:solidFill>
                <a:srgbClr val="FFFFFF"/>
              </a:solidFill>
            </a:endParaRPr>
          </a:p>
        </p:txBody>
      </p:sp>
    </p:spTree>
    <p:extLst>
      <p:ext uri="{BB962C8B-B14F-4D97-AF65-F5344CB8AC3E}">
        <p14:creationId xmlns:mc="http://schemas.openxmlformats.org/markup-compatibility/2006" xmlns:mv="urn:schemas-microsoft-com:mac:vml" xmlns:p14="http://schemas.microsoft.com/office/powerpoint/2010/main" xmlns="" val="38173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D1BADB-0226-4665-A1CF-C5FD75EC2A50}" type="slidenum">
              <a:rPr lang="en-US">
                <a:solidFill>
                  <a:srgbClr val="FFFFFF"/>
                </a:solidFill>
              </a:rPr>
              <a:pPr/>
              <a:t>‹#›</a:t>
            </a:fld>
            <a:endParaRPr lang="en-US">
              <a:solidFill>
                <a:srgbClr val="FFFFFF"/>
              </a:solidFill>
            </a:endParaRPr>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mc="http://schemas.openxmlformats.org/markup-compatibility/2006" xmlns:mv="urn:schemas-microsoft-com:mac:vml" xmlns:p14="http://schemas.microsoft.com/office/powerpoint/2010/main" xmlns="" val="124959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6224588"/>
            <a:ext cx="685800" cy="228600"/>
          </a:xfrm>
          <a:prstGeom prst="rect">
            <a:avLst/>
          </a:prstGeom>
          <a:solidFill>
            <a:srgbClr val="355777"/>
          </a:solidFill>
          <a:ln>
            <a:noFill/>
          </a:ln>
          <a:extLs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609600" cy="228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D781B3BE-A21F-444E-AE2B-939028EF3E67}" type="slidenum">
              <a:rPr lang="en-US">
                <a:solidFill>
                  <a:srgbClr val="FFFFFF"/>
                </a:solidFill>
              </a:rPr>
              <a:pPr eaLnBrk="0" fontAlgn="base" hangingPunct="0">
                <a:spcBef>
                  <a:spcPct val="0"/>
                </a:spcBef>
                <a:spcAft>
                  <a:spcPct val="0"/>
                </a:spcAft>
              </a:pPr>
              <a:t>‹#›</a:t>
            </a:fld>
            <a:endParaRPr lang="en-US">
              <a:solidFill>
                <a:srgbClr val="FFFFFF"/>
              </a:solidFill>
            </a:endParaRPr>
          </a:p>
        </p:txBody>
      </p:sp>
      <p:pic>
        <p:nvPicPr>
          <p:cNvPr id="1041" name="Picture 17" descr="EPA Logo 2955 RGB"/>
          <p:cNvPicPr>
            <a:picLocks noChangeAspect="1" noChangeArrowheads="1"/>
          </p:cNvPicPr>
          <p:nvPr/>
        </p:nvPicPr>
        <p:blipFill>
          <a:blip r:embed="rId17" cstate="print">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504825" y="457200"/>
            <a:ext cx="1704975" cy="67151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76" r:id="rId2"/>
    <p:sldLayoutId id="2147483663" r:id="rId3"/>
    <p:sldLayoutId id="2147483675"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 id="2147483677" r:id="rId15"/>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5194/acp-13-8439-2013"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hyperlink" Target="http://dx.doi.org/10.1021/es402106h" TargetMode="External"/><Relationship Id="rId4" Type="http://schemas.openxmlformats.org/officeDocument/2006/relationships/hyperlink" Target="http://dx.doi.org/10.1073/pnas.122115011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hyperlink" Target="http://dx.doi.org/10.1073/pnas.0911114107" TargetMode="External"/><Relationship Id="rId3" Type="http://schemas.openxmlformats.org/officeDocument/2006/relationships/hyperlink" Target="http://dx.doi.org/10.1021/es100636q" TargetMode="External"/><Relationship Id="rId7" Type="http://schemas.openxmlformats.org/officeDocument/2006/relationships/hyperlink" Target="http://dx.doi.org/10.5194/acp-11-1039-2011" TargetMode="External"/><Relationship Id="rId2" Type="http://schemas.openxmlformats.org/officeDocument/2006/relationships/hyperlink" Target="http://dx.doi.org/10.1021/es400023n" TargetMode="External"/><Relationship Id="rId1" Type="http://schemas.openxmlformats.org/officeDocument/2006/relationships/slideLayout" Target="../slideLayouts/slideLayout14.xml"/><Relationship Id="rId6" Type="http://schemas.openxmlformats.org/officeDocument/2006/relationships/hyperlink" Target="http://dx.doi.org/10.1126/science.1172910" TargetMode="External"/><Relationship Id="rId5" Type="http://schemas.openxmlformats.org/officeDocument/2006/relationships/hyperlink" Target="http://dx.doi.org/10.5194/acp-13-8457-2013" TargetMode="External"/><Relationship Id="rId4" Type="http://schemas.openxmlformats.org/officeDocument/2006/relationships/hyperlink" Target="http://dx.doi.org/10.1021/es703263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8.png"/><Relationship Id="rId1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7.wmf"/><Relationship Id="rId9" Type="http://schemas.openxmlformats.org/officeDocument/2006/relationships/image" Target="../media/image17.png"/><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subTitle" idx="1"/>
          </p:nvPr>
        </p:nvSpPr>
        <p:spPr>
          <a:xfrm>
            <a:off x="3067050" y="4419600"/>
            <a:ext cx="5619750" cy="1600200"/>
          </a:xfrm>
        </p:spPr>
        <p:txBody>
          <a:bodyPr/>
          <a:lstStyle/>
          <a:p>
            <a:pPr>
              <a:lnSpc>
                <a:spcPct val="100000"/>
              </a:lnSpc>
            </a:pPr>
            <a:r>
              <a:rPr lang="en-US" sz="1800" i="0" dirty="0" smtClean="0"/>
              <a:t>H. O. T. Pye, R. Pinder, I. Piletic, A. Karambelas, Y. Xie, S. Capps, Y.-H. Lin, S. H. Budisulistiorini</a:t>
            </a:r>
            <a:r>
              <a:rPr lang="en-US" sz="1800" dirty="0" smtClean="0"/>
              <a:t>, </a:t>
            </a:r>
            <a:r>
              <a:rPr lang="en-US" sz="1800" i="0" dirty="0" smtClean="0"/>
              <a:t>J. Surratt, Z. Zhang, A. Gold, D. Luecken, B. Hutzell, M. Jaoui, J. Offenberg, T. Kleindienst, M. Lewandowski, E. Edney</a:t>
            </a:r>
          </a:p>
          <a:p>
            <a:pPr>
              <a:lnSpc>
                <a:spcPct val="100000"/>
              </a:lnSpc>
            </a:pPr>
            <a:r>
              <a:rPr lang="en-US" sz="1600" dirty="0" smtClean="0"/>
              <a:t>US EPA NERL, UNC-Chapel Hill, </a:t>
            </a:r>
            <a:r>
              <a:rPr lang="en-US" sz="1600" dirty="0" err="1" smtClean="0"/>
              <a:t>Alion</a:t>
            </a:r>
            <a:r>
              <a:rPr lang="en-US" sz="1600" dirty="0" smtClean="0"/>
              <a:t> Science &amp; Technology</a:t>
            </a:r>
          </a:p>
          <a:p>
            <a:pPr>
              <a:lnSpc>
                <a:spcPct val="100000"/>
              </a:lnSpc>
            </a:pPr>
            <a:endParaRPr lang="en-US" sz="1800" i="0" dirty="0"/>
          </a:p>
        </p:txBody>
      </p:sp>
      <p:sp>
        <p:nvSpPr>
          <p:cNvPr id="7177" name="Rectangle 9"/>
          <p:cNvSpPr>
            <a:spLocks noGrp="1" noChangeArrowheads="1"/>
          </p:cNvSpPr>
          <p:nvPr>
            <p:ph type="ctrTitle"/>
          </p:nvPr>
        </p:nvSpPr>
        <p:spPr>
          <a:xfrm>
            <a:off x="3067050" y="1447800"/>
            <a:ext cx="5713413" cy="1447800"/>
          </a:xfrm>
        </p:spPr>
        <p:txBody>
          <a:bodyPr/>
          <a:lstStyle/>
          <a:p>
            <a:r>
              <a:rPr lang="en-US" dirty="0" smtClean="0"/>
              <a:t>A significant source of isoprene aerosol controlled by acidity</a:t>
            </a:r>
            <a:endParaRPr lang="en-US" sz="2000" dirty="0"/>
          </a:p>
        </p:txBody>
      </p:sp>
      <p:grpSp>
        <p:nvGrpSpPr>
          <p:cNvPr id="8" name="Group 7"/>
          <p:cNvGrpSpPr/>
          <p:nvPr/>
        </p:nvGrpSpPr>
        <p:grpSpPr>
          <a:xfrm>
            <a:off x="3101898" y="3115149"/>
            <a:ext cx="5105400" cy="1152051"/>
            <a:chOff x="3048000" y="3092847"/>
            <a:chExt cx="5105400" cy="1152051"/>
          </a:xfrm>
        </p:grpSpPr>
        <p:pic>
          <p:nvPicPr>
            <p:cNvPr id="46083" name="Picture 3"/>
            <p:cNvPicPr>
              <a:picLocks noChangeAspect="1" noChangeArrowheads="1"/>
            </p:cNvPicPr>
            <p:nvPr/>
          </p:nvPicPr>
          <p:blipFill>
            <a:blip r:embed="rId3" cstate="print"/>
            <a:srcRect/>
            <a:stretch>
              <a:fillRect/>
            </a:stretch>
          </p:blipFill>
          <p:spPr bwMode="auto">
            <a:xfrm>
              <a:off x="6414945" y="3092847"/>
              <a:ext cx="1738455" cy="1143000"/>
            </a:xfrm>
            <a:prstGeom prst="rect">
              <a:avLst/>
            </a:prstGeom>
            <a:noFill/>
            <a:ln w="9525">
              <a:noFill/>
              <a:miter lim="800000"/>
              <a:headEnd/>
              <a:tailEnd/>
            </a:ln>
          </p:spPr>
        </p:pic>
        <p:pic>
          <p:nvPicPr>
            <p:cNvPr id="46081" name="Picture 1"/>
            <p:cNvPicPr>
              <a:picLocks noChangeAspect="1" noChangeArrowheads="1"/>
            </p:cNvPicPr>
            <p:nvPr/>
          </p:nvPicPr>
          <p:blipFill>
            <a:blip r:embed="rId4" cstate="print"/>
            <a:srcRect/>
            <a:stretch>
              <a:fillRect/>
            </a:stretch>
          </p:blipFill>
          <p:spPr bwMode="auto">
            <a:xfrm>
              <a:off x="4724400" y="3092847"/>
              <a:ext cx="1706120" cy="1143000"/>
            </a:xfrm>
            <a:prstGeom prst="rect">
              <a:avLst/>
            </a:prstGeom>
            <a:noFill/>
            <a:ln w="9525">
              <a:noFill/>
              <a:miter lim="800000"/>
              <a:headEnd/>
              <a:tailEnd/>
            </a:ln>
          </p:spPr>
        </p:pic>
        <p:pic>
          <p:nvPicPr>
            <p:cNvPr id="46082" name="Picture 2"/>
            <p:cNvPicPr>
              <a:picLocks noChangeAspect="1" noChangeArrowheads="1"/>
            </p:cNvPicPr>
            <p:nvPr/>
          </p:nvPicPr>
          <p:blipFill>
            <a:blip r:embed="rId5" cstate="print"/>
            <a:srcRect/>
            <a:stretch>
              <a:fillRect/>
            </a:stretch>
          </p:blipFill>
          <p:spPr bwMode="auto">
            <a:xfrm>
              <a:off x="3048002" y="3092847"/>
              <a:ext cx="1740243" cy="1143000"/>
            </a:xfrm>
            <a:prstGeom prst="rect">
              <a:avLst/>
            </a:prstGeom>
            <a:noFill/>
            <a:ln w="9525">
              <a:noFill/>
              <a:miter lim="800000"/>
              <a:headEnd/>
              <a:tailEnd/>
            </a:ln>
          </p:spPr>
        </p:pic>
        <p:sp>
          <p:nvSpPr>
            <p:cNvPr id="7" name="Rectangle 6"/>
            <p:cNvSpPr/>
            <p:nvPr/>
          </p:nvSpPr>
          <p:spPr bwMode="auto">
            <a:xfrm>
              <a:off x="3048000" y="3101898"/>
              <a:ext cx="5105400" cy="1143000"/>
            </a:xfrm>
            <a:prstGeom prst="rect">
              <a:avLst/>
            </a:prstGeom>
            <a:noFill/>
            <a:ln w="19050" cap="flat" cmpd="sng" algn="ctr">
              <a:solidFill>
                <a:schemeClr val="bg1">
                  <a:lumMod val="50000"/>
                </a:schemeClr>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Observations: 2-methyltetrols</a:t>
            </a:r>
            <a:endParaRPr lang="en-US" dirty="0"/>
          </a:p>
        </p:txBody>
      </p:sp>
      <p:sp>
        <p:nvSpPr>
          <p:cNvPr id="3" name="Slide Number Placeholder 2"/>
          <p:cNvSpPr>
            <a:spLocks noGrp="1"/>
          </p:cNvSpPr>
          <p:nvPr>
            <p:ph type="sldNum" sz="quarter" idx="10"/>
          </p:nvPr>
        </p:nvSpPr>
        <p:spPr/>
        <p:txBody>
          <a:bodyPr/>
          <a:lstStyle/>
          <a:p>
            <a:fld id="{293E41FE-078F-454E-98CF-624400F30540}" type="slidenum">
              <a:rPr lang="en-US" smtClean="0"/>
              <a:pPr/>
              <a:t>10</a:t>
            </a:fld>
            <a:endParaRPr lang="en-US" dirty="0"/>
          </a:p>
        </p:txBody>
      </p:sp>
      <p:pic>
        <p:nvPicPr>
          <p:cNvPr id="66562" name="Picture 2"/>
          <p:cNvPicPr>
            <a:picLocks noChangeAspect="1" noChangeArrowheads="1"/>
          </p:cNvPicPr>
          <p:nvPr/>
        </p:nvPicPr>
        <p:blipFill>
          <a:blip r:embed="rId3" cstate="print"/>
          <a:srcRect/>
          <a:stretch>
            <a:fillRect/>
          </a:stretch>
        </p:blipFill>
        <p:spPr bwMode="auto">
          <a:xfrm>
            <a:off x="1524000" y="1752600"/>
            <a:ext cx="5943600" cy="41368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Treatment a Subset of Isoprene SOA</a:t>
            </a:r>
            <a:endParaRPr lang="en-US" dirty="0"/>
          </a:p>
        </p:txBody>
      </p:sp>
      <p:sp>
        <p:nvSpPr>
          <p:cNvPr id="3" name="Slide Number Placeholder 2"/>
          <p:cNvSpPr>
            <a:spLocks noGrp="1"/>
          </p:cNvSpPr>
          <p:nvPr>
            <p:ph type="sldNum" sz="quarter" idx="10"/>
          </p:nvPr>
        </p:nvSpPr>
        <p:spPr/>
        <p:txBody>
          <a:bodyPr/>
          <a:lstStyle/>
          <a:p>
            <a:fld id="{293E41FE-078F-454E-98CF-624400F30540}" type="slidenum">
              <a:rPr lang="en-US" smtClean="0"/>
              <a:pPr/>
              <a:t>11</a:t>
            </a:fld>
            <a:endParaRPr lang="en-US" dirty="0"/>
          </a:p>
        </p:txBody>
      </p:sp>
      <p:sp>
        <p:nvSpPr>
          <p:cNvPr id="4" name="Text Placeholder 3"/>
          <p:cNvSpPr>
            <a:spLocks noGrp="1"/>
          </p:cNvSpPr>
          <p:nvPr>
            <p:ph type="body" sz="quarter" idx="11"/>
          </p:nvPr>
        </p:nvSpPr>
        <p:spPr>
          <a:xfrm>
            <a:off x="457200" y="1600200"/>
            <a:ext cx="4038600" cy="4648200"/>
          </a:xfrm>
        </p:spPr>
        <p:txBody>
          <a:bodyPr/>
          <a:lstStyle/>
          <a:p>
            <a:r>
              <a:rPr lang="en-US" sz="1800" dirty="0" smtClean="0"/>
              <a:t>Some known isoprene SOA species not represented in CMAQ </a:t>
            </a:r>
            <a:r>
              <a:rPr lang="en-US" sz="1600" dirty="0" smtClean="0"/>
              <a:t>(e.g. C</a:t>
            </a:r>
            <a:r>
              <a:rPr lang="en-US" sz="1600" baseline="-25000" dirty="0" smtClean="0"/>
              <a:t>5</a:t>
            </a:r>
            <a:r>
              <a:rPr lang="en-US" sz="1600" dirty="0" smtClean="0"/>
              <a:t> </a:t>
            </a:r>
            <a:r>
              <a:rPr lang="en-US" sz="1600" dirty="0" err="1" smtClean="0"/>
              <a:t>alkene</a:t>
            </a:r>
            <a:r>
              <a:rPr lang="en-US" sz="1600" dirty="0" smtClean="0"/>
              <a:t> </a:t>
            </a:r>
            <a:r>
              <a:rPr lang="en-US" sz="1600" dirty="0" err="1" smtClean="0"/>
              <a:t>triols</a:t>
            </a:r>
            <a:r>
              <a:rPr lang="en-US" sz="1600" dirty="0" smtClean="0"/>
              <a:t>, 3-MeTHF-3,4-diols)</a:t>
            </a:r>
          </a:p>
          <a:p>
            <a:endParaRPr lang="en-US" sz="1600" dirty="0" smtClean="0"/>
          </a:p>
          <a:p>
            <a:r>
              <a:rPr lang="en-US" sz="1800" dirty="0" smtClean="0"/>
              <a:t>PMF analysis of ACSM/AMS data attributes a significant portion of ambient OA to IEPOX:</a:t>
            </a:r>
          </a:p>
          <a:p>
            <a:pPr lvl="1"/>
            <a:r>
              <a:rPr lang="en-US" sz="1600" dirty="0" smtClean="0"/>
              <a:t>33% of organic aerosol in Atlanta, GA [Budisulistiorini et al. 2013 ES&amp;T]</a:t>
            </a:r>
          </a:p>
          <a:p>
            <a:pPr lvl="1"/>
            <a:r>
              <a:rPr lang="en-US" sz="1600" dirty="0" smtClean="0"/>
              <a:t>Up to 53% of total organic aerosol in Borneo [Robinson et al. 2011 ACP]</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4648200" y="1600200"/>
            <a:ext cx="4310354" cy="4998991"/>
          </a:xfrm>
          <a:prstGeom prst="rect">
            <a:avLst/>
          </a:prstGeom>
          <a:noFill/>
          <a:ln w="9525">
            <a:noFill/>
            <a:miter lim="800000"/>
            <a:headEnd/>
            <a:tailEnd/>
          </a:ln>
        </p:spPr>
      </p:pic>
      <p:sp>
        <p:nvSpPr>
          <p:cNvPr id="6" name="TextBox 5"/>
          <p:cNvSpPr txBox="1"/>
          <p:nvPr/>
        </p:nvSpPr>
        <p:spPr>
          <a:xfrm rot="16200000">
            <a:off x="4459189" y="3618011"/>
            <a:ext cx="838200" cy="307777"/>
          </a:xfrm>
          <a:prstGeom prst="rect">
            <a:avLst/>
          </a:prstGeom>
          <a:solidFill>
            <a:schemeClr val="bg1"/>
          </a:solidFill>
        </p:spPr>
        <p:txBody>
          <a:bodyPr wrap="square" rtlCol="0">
            <a:spAutoFit/>
          </a:bodyPr>
          <a:lstStyle/>
          <a:p>
            <a:pPr algn="ctr"/>
            <a:r>
              <a:rPr lang="en-US" sz="1400" dirty="0" smtClean="0">
                <a:latin typeface="Symbol" pitchFamily="18" charset="2"/>
              </a:rPr>
              <a:t>m</a:t>
            </a:r>
            <a:r>
              <a:rPr lang="en-US" sz="1400" dirty="0" smtClean="0"/>
              <a:t>g m</a:t>
            </a:r>
            <a:r>
              <a:rPr lang="en-US" sz="1400" baseline="30000" dirty="0" smtClean="0"/>
              <a:t>-3</a:t>
            </a:r>
            <a:endParaRPr lang="en-US" sz="1400" baseline="30000" dirty="0"/>
          </a:p>
        </p:txBody>
      </p:sp>
      <p:sp>
        <p:nvSpPr>
          <p:cNvPr id="7" name="TextBox 6"/>
          <p:cNvSpPr txBox="1"/>
          <p:nvPr/>
        </p:nvSpPr>
        <p:spPr>
          <a:xfrm>
            <a:off x="5486400" y="6248400"/>
            <a:ext cx="3200400" cy="523220"/>
          </a:xfrm>
          <a:prstGeom prst="rect">
            <a:avLst/>
          </a:prstGeom>
          <a:solidFill>
            <a:schemeClr val="bg1"/>
          </a:solidFill>
        </p:spPr>
        <p:txBody>
          <a:bodyPr wrap="square" rtlCol="0">
            <a:spAutoFit/>
          </a:bodyPr>
          <a:lstStyle/>
          <a:p>
            <a:pPr algn="ctr"/>
            <a:r>
              <a:rPr lang="en-US" sz="1400" dirty="0" smtClean="0"/>
              <a:t>Karambelas, Pye, Budisulistiorini, Surratt, and Pinder, </a:t>
            </a:r>
            <a:r>
              <a:rPr lang="en-US" sz="1400" i="1" dirty="0" smtClean="0"/>
              <a:t>in preparation</a:t>
            </a:r>
            <a:endParaRPr lang="en-U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Mechanism Consistent with ACSM Data</a:t>
            </a:r>
            <a:endParaRPr lang="en-US" dirty="0"/>
          </a:p>
        </p:txBody>
      </p:sp>
      <p:sp>
        <p:nvSpPr>
          <p:cNvPr id="3" name="Slide Number Placeholder 2"/>
          <p:cNvSpPr>
            <a:spLocks noGrp="1"/>
          </p:cNvSpPr>
          <p:nvPr>
            <p:ph type="sldNum" sz="quarter" idx="10"/>
          </p:nvPr>
        </p:nvSpPr>
        <p:spPr/>
        <p:txBody>
          <a:bodyPr/>
          <a:lstStyle/>
          <a:p>
            <a:fld id="{293E41FE-078F-454E-98CF-624400F30540}" type="slidenum">
              <a:rPr lang="en-US" smtClean="0"/>
              <a:pPr/>
              <a:t>12</a:t>
            </a:fld>
            <a:endParaRPr lang="en-US" dirty="0"/>
          </a:p>
        </p:txBody>
      </p:sp>
      <p:sp>
        <p:nvSpPr>
          <p:cNvPr id="4" name="Text Placeholder 3"/>
          <p:cNvSpPr>
            <a:spLocks noGrp="1"/>
          </p:cNvSpPr>
          <p:nvPr>
            <p:ph type="body" sz="quarter" idx="11"/>
          </p:nvPr>
        </p:nvSpPr>
        <p:spPr>
          <a:xfrm>
            <a:off x="609600" y="1828800"/>
            <a:ext cx="3505200" cy="4267200"/>
          </a:xfrm>
        </p:spPr>
        <p:txBody>
          <a:bodyPr/>
          <a:lstStyle/>
          <a:p>
            <a:r>
              <a:rPr lang="en-US" sz="1800" dirty="0" smtClean="0"/>
              <a:t>CMAQ results support a significant contribution of IEPOX to organic aerosol consistent with ACSM data</a:t>
            </a:r>
          </a:p>
          <a:p>
            <a:endParaRPr lang="en-US" sz="1800" dirty="0" smtClean="0"/>
          </a:p>
          <a:p>
            <a:r>
              <a:rPr lang="en-US" sz="1800" dirty="0" smtClean="0"/>
              <a:t>Increasing the existing model IEPOX uptake pathways in CMAQ (</a:t>
            </a:r>
            <a:r>
              <a:rPr lang="en-US" sz="1800" kern="1200" dirty="0" smtClean="0"/>
              <a:t>r</a:t>
            </a:r>
            <a:r>
              <a:rPr lang="en-US" sz="1800" kern="1200" baseline="30000" dirty="0" smtClean="0"/>
              <a:t>2</a:t>
            </a:r>
            <a:r>
              <a:rPr lang="en-US" sz="1800" dirty="0" smtClean="0"/>
              <a:t> =0.53) brings model predictions close to the IEPOX-OA PMF factor observations and significantly increases modeled aerosol mass</a:t>
            </a:r>
            <a:endParaRPr lang="en-US" sz="1800" dirty="0"/>
          </a:p>
        </p:txBody>
      </p:sp>
      <p:pic>
        <p:nvPicPr>
          <p:cNvPr id="1026" name="Picture 2"/>
          <p:cNvPicPr>
            <a:picLocks noChangeAspect="1" noChangeArrowheads="1"/>
          </p:cNvPicPr>
          <p:nvPr/>
        </p:nvPicPr>
        <p:blipFill>
          <a:blip r:embed="rId3" cstate="print"/>
          <a:srcRect/>
          <a:stretch>
            <a:fillRect/>
          </a:stretch>
        </p:blipFill>
        <p:spPr bwMode="auto">
          <a:xfrm>
            <a:off x="4648200" y="1600200"/>
            <a:ext cx="4310354" cy="4998991"/>
          </a:xfrm>
          <a:prstGeom prst="rect">
            <a:avLst/>
          </a:prstGeom>
          <a:noFill/>
          <a:ln w="9525">
            <a:noFill/>
            <a:miter lim="800000"/>
            <a:headEnd/>
            <a:tailEnd/>
          </a:ln>
        </p:spPr>
      </p:pic>
      <p:sp>
        <p:nvSpPr>
          <p:cNvPr id="7" name="TextBox 6"/>
          <p:cNvSpPr txBox="1"/>
          <p:nvPr/>
        </p:nvSpPr>
        <p:spPr>
          <a:xfrm>
            <a:off x="990600" y="5943600"/>
            <a:ext cx="3505200" cy="584775"/>
          </a:xfrm>
          <a:prstGeom prst="rect">
            <a:avLst/>
          </a:prstGeom>
          <a:noFill/>
        </p:spPr>
        <p:txBody>
          <a:bodyPr wrap="square" rtlCol="0">
            <a:spAutoFit/>
          </a:bodyPr>
          <a:lstStyle/>
          <a:p>
            <a:r>
              <a:rPr lang="en-US" sz="1600" dirty="0" smtClean="0"/>
              <a:t>Karambelas, Pye, Budisulistiorini, Surratt, and Pinder, </a:t>
            </a:r>
            <a:r>
              <a:rPr lang="en-US" sz="1600" i="1" dirty="0" smtClean="0"/>
              <a:t>in preparation</a:t>
            </a:r>
            <a:endParaRPr lang="en-US" sz="1600" i="1" dirty="0"/>
          </a:p>
        </p:txBody>
      </p:sp>
      <p:sp>
        <p:nvSpPr>
          <p:cNvPr id="9" name="TextBox 8"/>
          <p:cNvSpPr txBox="1"/>
          <p:nvPr/>
        </p:nvSpPr>
        <p:spPr>
          <a:xfrm rot="16200000">
            <a:off x="4459189" y="3618011"/>
            <a:ext cx="838200" cy="307777"/>
          </a:xfrm>
          <a:prstGeom prst="rect">
            <a:avLst/>
          </a:prstGeom>
          <a:solidFill>
            <a:schemeClr val="bg1"/>
          </a:solidFill>
        </p:spPr>
        <p:txBody>
          <a:bodyPr wrap="square" rtlCol="0">
            <a:spAutoFit/>
          </a:bodyPr>
          <a:lstStyle/>
          <a:p>
            <a:pPr algn="ctr"/>
            <a:r>
              <a:rPr lang="en-US" sz="1400" dirty="0" smtClean="0">
                <a:latin typeface="Symbol" pitchFamily="18" charset="2"/>
              </a:rPr>
              <a:t>m</a:t>
            </a:r>
            <a:r>
              <a:rPr lang="en-US" sz="1400" dirty="0" smtClean="0"/>
              <a:t>g m</a:t>
            </a:r>
            <a:r>
              <a:rPr lang="en-US" sz="1400" baseline="30000" dirty="0" smtClean="0"/>
              <a:t>-3</a:t>
            </a:r>
            <a:endParaRPr lang="en-US" sz="1400" baseline="30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Effect of 25% Emission Reduction on Isoprene SOA</a:t>
            </a:r>
            <a:endParaRPr lang="en-US" sz="2800" dirty="0"/>
          </a:p>
        </p:txBody>
      </p:sp>
      <p:sp>
        <p:nvSpPr>
          <p:cNvPr id="3" name="Slide Number Placeholder 2"/>
          <p:cNvSpPr>
            <a:spLocks noGrp="1"/>
          </p:cNvSpPr>
          <p:nvPr>
            <p:ph type="sldNum" sz="quarter" idx="10"/>
          </p:nvPr>
        </p:nvSpPr>
        <p:spPr/>
        <p:txBody>
          <a:bodyPr/>
          <a:lstStyle/>
          <a:p>
            <a:fld id="{293E41FE-078F-454E-98CF-624400F30540}" type="slidenum">
              <a:rPr lang="en-US" smtClean="0"/>
              <a:pPr/>
              <a:t>13</a:t>
            </a:fld>
            <a:endParaRPr lang="en-US" dirty="0"/>
          </a:p>
        </p:txBody>
      </p:sp>
      <p:sp>
        <p:nvSpPr>
          <p:cNvPr id="4" name="Text Placeholder 3"/>
          <p:cNvSpPr>
            <a:spLocks noGrp="1"/>
          </p:cNvSpPr>
          <p:nvPr>
            <p:ph type="body" sz="quarter" idx="11"/>
          </p:nvPr>
        </p:nvSpPr>
        <p:spPr>
          <a:xfrm>
            <a:off x="914400" y="5181600"/>
            <a:ext cx="7772400" cy="1219200"/>
          </a:xfrm>
        </p:spPr>
        <p:txBody>
          <a:bodyPr/>
          <a:lstStyle/>
          <a:p>
            <a:r>
              <a:rPr lang="en-US" sz="1800" dirty="0" err="1" smtClean="0"/>
              <a:t>SO</a:t>
            </a:r>
            <a:r>
              <a:rPr lang="en-US" sz="1800" baseline="-25000" dirty="0" err="1" smtClean="0"/>
              <a:t>x</a:t>
            </a:r>
            <a:r>
              <a:rPr lang="en-US" sz="1800" dirty="0" smtClean="0"/>
              <a:t> reduction has larger impact than </a:t>
            </a:r>
            <a:r>
              <a:rPr lang="en-US" sz="1800" dirty="0" err="1" smtClean="0"/>
              <a:t>NO</a:t>
            </a:r>
            <a:r>
              <a:rPr lang="en-US" sz="1800" baseline="-25000" dirty="0" err="1" smtClean="0"/>
              <a:t>x</a:t>
            </a:r>
            <a:r>
              <a:rPr lang="en-US" sz="1800" dirty="0" smtClean="0"/>
              <a:t> reduction</a:t>
            </a:r>
          </a:p>
          <a:p>
            <a:r>
              <a:rPr lang="en-US" sz="1800" dirty="0" smtClean="0"/>
              <a:t>Change in </a:t>
            </a:r>
            <a:r>
              <a:rPr lang="en-US" sz="1800" dirty="0" err="1" smtClean="0"/>
              <a:t>epoxide</a:t>
            </a:r>
            <a:r>
              <a:rPr lang="en-US" sz="1800" dirty="0" smtClean="0"/>
              <a:t> OA in opposite direction of change in </a:t>
            </a:r>
            <a:r>
              <a:rPr lang="en-US" sz="1800" dirty="0" err="1" smtClean="0"/>
              <a:t>semivolatile</a:t>
            </a:r>
            <a:r>
              <a:rPr lang="en-US" sz="1800" dirty="0" smtClean="0"/>
              <a:t> OA</a:t>
            </a:r>
            <a:endParaRPr lang="en-US" sz="1800" dirty="0"/>
          </a:p>
        </p:txBody>
      </p:sp>
      <p:pic>
        <p:nvPicPr>
          <p:cNvPr id="67586" name="Picture 2"/>
          <p:cNvPicPr>
            <a:picLocks noChangeAspect="1" noChangeArrowheads="1"/>
          </p:cNvPicPr>
          <p:nvPr/>
        </p:nvPicPr>
        <p:blipFill>
          <a:blip r:embed="rId3" cstate="print"/>
          <a:srcRect/>
          <a:stretch>
            <a:fillRect/>
          </a:stretch>
        </p:blipFill>
        <p:spPr bwMode="auto">
          <a:xfrm>
            <a:off x="2438400" y="1676400"/>
            <a:ext cx="3858719" cy="3124200"/>
          </a:xfrm>
          <a:prstGeom prst="rect">
            <a:avLst/>
          </a:prstGeom>
          <a:noFill/>
          <a:ln w="9525">
            <a:noFill/>
            <a:miter lim="800000"/>
            <a:headEnd/>
            <a:tailEnd/>
          </a:ln>
        </p:spPr>
      </p:pic>
      <p:sp>
        <p:nvSpPr>
          <p:cNvPr id="6" name="TextBox 5"/>
          <p:cNvSpPr txBox="1"/>
          <p:nvPr/>
        </p:nvSpPr>
        <p:spPr>
          <a:xfrm>
            <a:off x="1752600" y="6172200"/>
            <a:ext cx="5638800" cy="369332"/>
          </a:xfrm>
          <a:prstGeom prst="rect">
            <a:avLst/>
          </a:prstGeom>
          <a:noFill/>
        </p:spPr>
        <p:txBody>
          <a:bodyPr wrap="square" rtlCol="0">
            <a:spAutoFit/>
          </a:bodyPr>
          <a:lstStyle/>
          <a:p>
            <a:pPr algn="ctr"/>
            <a:r>
              <a:rPr lang="en-US" dirty="0" smtClean="0"/>
              <a:t>[Pye et al. 2013 ES&amp;T]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type="body" sz="quarter" idx="11"/>
          </p:nvPr>
        </p:nvSpPr>
        <p:spPr>
          <a:xfrm>
            <a:off x="609600" y="1600200"/>
            <a:ext cx="7848600" cy="4267200"/>
          </a:xfrm>
        </p:spPr>
        <p:txBody>
          <a:bodyPr>
            <a:normAutofit/>
          </a:bodyPr>
          <a:lstStyle/>
          <a:p>
            <a:pPr marL="457200" indent="-457200">
              <a:buFont typeface="+mj-lt"/>
              <a:buAutoNum type="arabicPeriod"/>
            </a:pPr>
            <a:r>
              <a:rPr lang="en-US" dirty="0" smtClean="0"/>
              <a:t>CMAQ can now explicitly simulate known isoprene derived aerosol-phase constituents resulting in organic carbon concentrations that are more consistent with observations</a:t>
            </a:r>
          </a:p>
          <a:p>
            <a:pPr marL="457200" lvl="0" indent="-457200">
              <a:buFont typeface="+mj-lt"/>
              <a:buAutoNum type="arabicPeriod"/>
            </a:pPr>
            <a:endParaRPr lang="en-US" dirty="0" smtClean="0">
              <a:solidFill>
                <a:srgbClr val="000000"/>
              </a:solidFill>
              <a:cs typeface="Times" pitchFamily="18" charset="0"/>
            </a:endParaRPr>
          </a:p>
          <a:p>
            <a:pPr marL="457200" lvl="0" indent="-457200">
              <a:buFont typeface="+mj-lt"/>
              <a:buAutoNum type="arabicPeriod"/>
            </a:pPr>
            <a:r>
              <a:rPr lang="en-US" dirty="0" smtClean="0">
                <a:solidFill>
                  <a:srgbClr val="000000"/>
                </a:solidFill>
                <a:cs typeface="Times" pitchFamily="18" charset="0"/>
              </a:rPr>
              <a:t>New pathways respond differently than </a:t>
            </a:r>
            <a:r>
              <a:rPr lang="en-US" dirty="0" err="1" smtClean="0">
                <a:solidFill>
                  <a:srgbClr val="000000"/>
                </a:solidFill>
                <a:cs typeface="Times" pitchFamily="18" charset="0"/>
              </a:rPr>
              <a:t>semivolatile</a:t>
            </a:r>
            <a:r>
              <a:rPr lang="en-US" dirty="0" smtClean="0">
                <a:solidFill>
                  <a:srgbClr val="000000"/>
                </a:solidFill>
                <a:cs typeface="Times" pitchFamily="18" charset="0"/>
              </a:rPr>
              <a:t> isoprene aerosol to emission reductions</a:t>
            </a:r>
          </a:p>
          <a:p>
            <a:pPr marL="741363" lvl="1" indent="-457200">
              <a:buFont typeface="+mj-lt"/>
              <a:buAutoNum type="arabicPeriod"/>
            </a:pPr>
            <a:endParaRPr lang="en-US" dirty="0" smtClean="0">
              <a:solidFill>
                <a:srgbClr val="000000"/>
              </a:solidFill>
              <a:cs typeface="Times" pitchFamily="18" charset="0"/>
            </a:endParaRPr>
          </a:p>
          <a:p>
            <a:pPr marL="457200" lvl="0" indent="-457200">
              <a:buFont typeface="+mj-lt"/>
              <a:buAutoNum type="arabicPeriod"/>
            </a:pPr>
            <a:r>
              <a:rPr lang="en-US" dirty="0" err="1" smtClean="0">
                <a:solidFill>
                  <a:srgbClr val="000000"/>
                </a:solidFill>
                <a:cs typeface="Times" pitchFamily="18" charset="0"/>
              </a:rPr>
              <a:t>SO</a:t>
            </a:r>
            <a:r>
              <a:rPr lang="en-US" baseline="-25000" dirty="0" err="1" smtClean="0">
                <a:solidFill>
                  <a:srgbClr val="000000"/>
                </a:solidFill>
                <a:cs typeface="Times" pitchFamily="18" charset="0"/>
              </a:rPr>
              <a:t>x</a:t>
            </a:r>
            <a:r>
              <a:rPr lang="en-US" dirty="0" smtClean="0">
                <a:solidFill>
                  <a:srgbClr val="000000"/>
                </a:solidFill>
                <a:cs typeface="Times" pitchFamily="18" charset="0"/>
              </a:rPr>
              <a:t> likely represents an anthropogenic control on biogenic aerosol</a:t>
            </a:r>
          </a:p>
        </p:txBody>
      </p:sp>
      <p:sp>
        <p:nvSpPr>
          <p:cNvPr id="4" name="Slide Number Placeholder 3"/>
          <p:cNvSpPr>
            <a:spLocks noGrp="1"/>
          </p:cNvSpPr>
          <p:nvPr>
            <p:ph type="sldNum" sz="quarter" idx="10"/>
          </p:nvPr>
        </p:nvSpPr>
        <p:spPr/>
        <p:txBody>
          <a:bodyPr/>
          <a:lstStyle/>
          <a:p>
            <a:fld id="{293E41FE-078F-454E-98CF-624400F30540}"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References for CMAQ Updates</a:t>
            </a:r>
            <a:br>
              <a:rPr lang="en-US" sz="2800" dirty="0" smtClean="0"/>
            </a:br>
            <a:r>
              <a:rPr lang="en-US" sz="2000" b="0" dirty="0" smtClean="0"/>
              <a:t>Updates Scheduled for 2015 CMAQ Release</a:t>
            </a:r>
            <a:endParaRPr lang="en-US" sz="2000" b="0" dirty="0"/>
          </a:p>
        </p:txBody>
      </p:sp>
      <p:sp>
        <p:nvSpPr>
          <p:cNvPr id="3" name="Content Placeholder 2"/>
          <p:cNvSpPr>
            <a:spLocks noGrp="1"/>
          </p:cNvSpPr>
          <p:nvPr>
            <p:ph type="body" sz="quarter" idx="11"/>
          </p:nvPr>
        </p:nvSpPr>
        <p:spPr>
          <a:xfrm>
            <a:off x="762000" y="1371600"/>
            <a:ext cx="7848600" cy="5181600"/>
          </a:xfrm>
        </p:spPr>
        <p:txBody>
          <a:bodyPr>
            <a:noAutofit/>
          </a:bodyPr>
          <a:lstStyle/>
          <a:p>
            <a:pPr marL="280988" indent="-280988">
              <a:lnSpc>
                <a:spcPct val="110000"/>
              </a:lnSpc>
              <a:buNone/>
            </a:pPr>
            <a:r>
              <a:rPr lang="en-US" sz="1800" b="1" dirty="0" smtClean="0">
                <a:solidFill>
                  <a:srgbClr val="000000"/>
                </a:solidFill>
                <a:cs typeface="Times" pitchFamily="18" charset="0"/>
              </a:rPr>
              <a:t>Gas-phase isoprene chemistry updates:</a:t>
            </a:r>
          </a:p>
          <a:p>
            <a:pPr marL="280988" indent="-280988">
              <a:lnSpc>
                <a:spcPct val="110000"/>
              </a:lnSpc>
              <a:buNone/>
            </a:pPr>
            <a:r>
              <a:rPr lang="en-US" sz="1400" dirty="0" smtClean="0">
                <a:solidFill>
                  <a:srgbClr val="000000"/>
                </a:solidFill>
                <a:cs typeface="Times" pitchFamily="18" charset="0"/>
              </a:rPr>
              <a:t>Xie, Y., F. </a:t>
            </a:r>
            <a:r>
              <a:rPr lang="en-US" sz="1400" dirty="0" err="1" smtClean="0">
                <a:solidFill>
                  <a:srgbClr val="000000"/>
                </a:solidFill>
                <a:cs typeface="Times" pitchFamily="18" charset="0"/>
              </a:rPr>
              <a:t>Paulot</a:t>
            </a:r>
            <a:r>
              <a:rPr lang="en-US" sz="1400" dirty="0" smtClean="0">
                <a:solidFill>
                  <a:srgbClr val="000000"/>
                </a:solidFill>
                <a:cs typeface="Times" pitchFamily="18" charset="0"/>
              </a:rPr>
              <a:t>, W. P. L. Carter, C. G. Nolte, D. J. Luecken, W. T. Hutzell, P. O. Wennberg, R. C. Cohen, and R. W. Pinder, Understanding the impact of recent advances in isoprene </a:t>
            </a:r>
            <a:r>
              <a:rPr lang="en-US" sz="1400" dirty="0" err="1" smtClean="0">
                <a:solidFill>
                  <a:srgbClr val="000000"/>
                </a:solidFill>
                <a:cs typeface="Times" pitchFamily="18" charset="0"/>
              </a:rPr>
              <a:t>photooxidation</a:t>
            </a:r>
            <a:r>
              <a:rPr lang="en-US" sz="1400" dirty="0" smtClean="0">
                <a:solidFill>
                  <a:srgbClr val="000000"/>
                </a:solidFill>
                <a:cs typeface="Times" pitchFamily="18" charset="0"/>
              </a:rPr>
              <a:t> on simulations of regional air quality, </a:t>
            </a:r>
            <a:r>
              <a:rPr lang="en-US" sz="1400" i="1" dirty="0" smtClean="0">
                <a:solidFill>
                  <a:srgbClr val="000000"/>
                </a:solidFill>
                <a:cs typeface="Times" pitchFamily="18" charset="0"/>
              </a:rPr>
              <a:t>Atmos. Chem. Phys.,</a:t>
            </a:r>
            <a:r>
              <a:rPr lang="en-US" sz="1400" dirty="0" smtClean="0">
                <a:solidFill>
                  <a:srgbClr val="000000"/>
                </a:solidFill>
                <a:cs typeface="Times" pitchFamily="18" charset="0"/>
              </a:rPr>
              <a:t>13, 8439-8455, (2013). </a:t>
            </a:r>
            <a:r>
              <a:rPr lang="en-US" sz="1400" dirty="0" smtClean="0">
                <a:solidFill>
                  <a:srgbClr val="000000"/>
                </a:solidFill>
                <a:cs typeface="Times" pitchFamily="18" charset="0"/>
                <a:hlinkClick r:id="rId3"/>
              </a:rPr>
              <a:t>doi:</a:t>
            </a:r>
            <a:r>
              <a:rPr lang="en-US" sz="1400" dirty="0" smtClean="0">
                <a:hlinkClick r:id="rId3"/>
              </a:rPr>
              <a:t>10.5194/acp-13-8439-2013</a:t>
            </a:r>
            <a:r>
              <a:rPr lang="en-US" sz="1400" dirty="0" smtClean="0"/>
              <a:t> </a:t>
            </a:r>
            <a:endParaRPr lang="en-US" sz="1400" dirty="0" smtClean="0">
              <a:solidFill>
                <a:srgbClr val="000000"/>
              </a:solidFill>
              <a:cs typeface="Times" pitchFamily="18" charset="0"/>
            </a:endParaRPr>
          </a:p>
          <a:p>
            <a:pPr marL="280988" lvl="0" indent="-280988">
              <a:lnSpc>
                <a:spcPct val="110000"/>
              </a:lnSpc>
              <a:buNone/>
            </a:pPr>
            <a:r>
              <a:rPr lang="en-US" sz="1400" dirty="0" smtClean="0"/>
              <a:t>Lin, Y.-H., H. Zhang. H. O. T. Pye, Z. Zhang, W. J. </a:t>
            </a:r>
            <a:r>
              <a:rPr lang="en-US" sz="1400" dirty="0" err="1" smtClean="0"/>
              <a:t>Marth</a:t>
            </a:r>
            <a:r>
              <a:rPr lang="en-US" sz="1400" dirty="0" smtClean="0"/>
              <a:t>, S. Park, M. </a:t>
            </a:r>
            <a:r>
              <a:rPr lang="en-US" sz="1400" dirty="0" err="1" smtClean="0"/>
              <a:t>Arashiro</a:t>
            </a:r>
            <a:r>
              <a:rPr lang="en-US" sz="1400" dirty="0" smtClean="0"/>
              <a:t>, T. Cui, S. H. Budisulistiorini, K. G. Sexton, W. </a:t>
            </a:r>
            <a:r>
              <a:rPr lang="en-US" sz="1400" dirty="0" err="1" smtClean="0"/>
              <a:t>Vizuete</a:t>
            </a:r>
            <a:r>
              <a:rPr lang="en-US" sz="1400" dirty="0" smtClean="0"/>
              <a:t>, Y. Xie, D. J. Luecken, I. R. Piletic, E. O. Edney, L. J. </a:t>
            </a:r>
            <a:r>
              <a:rPr lang="en-US" sz="1400" dirty="0" err="1" smtClean="0"/>
              <a:t>Bartolotti</a:t>
            </a:r>
            <a:r>
              <a:rPr lang="en-US" sz="1400" dirty="0" smtClean="0"/>
              <a:t>, A. Gold, J. D. Surratt, </a:t>
            </a:r>
            <a:r>
              <a:rPr lang="en-US" sz="1400" dirty="0" err="1" smtClean="0"/>
              <a:t>Epoxide</a:t>
            </a:r>
            <a:r>
              <a:rPr lang="en-US" sz="1400" dirty="0" smtClean="0"/>
              <a:t> as a precursor to secondary organic aerosol formation from isoprene </a:t>
            </a:r>
            <a:r>
              <a:rPr lang="en-US" sz="1400" dirty="0" err="1" smtClean="0"/>
              <a:t>photooxidation</a:t>
            </a:r>
            <a:r>
              <a:rPr lang="en-US" sz="1400" dirty="0" smtClean="0"/>
              <a:t> in the presence of nitrogen oxides. </a:t>
            </a:r>
            <a:r>
              <a:rPr lang="en-US" sz="1400" i="1" dirty="0" smtClean="0"/>
              <a:t>Proc. Nat. Acad. Sci. U.S.A.</a:t>
            </a:r>
            <a:r>
              <a:rPr lang="en-US" sz="1400" dirty="0" smtClean="0"/>
              <a:t> 110, 6718 (2013).</a:t>
            </a:r>
            <a:r>
              <a:rPr lang="en-US" sz="1400" dirty="0" smtClean="0">
                <a:solidFill>
                  <a:srgbClr val="000000"/>
                </a:solidFill>
                <a:cs typeface="Times" pitchFamily="18" charset="0"/>
              </a:rPr>
              <a:t> </a:t>
            </a:r>
            <a:r>
              <a:rPr lang="en-US" sz="1400" dirty="0" smtClean="0">
                <a:solidFill>
                  <a:srgbClr val="000000"/>
                </a:solidFill>
                <a:cs typeface="Times" pitchFamily="18" charset="0"/>
                <a:hlinkClick r:id="rId4"/>
              </a:rPr>
              <a:t>doi:</a:t>
            </a:r>
            <a:r>
              <a:rPr lang="en-US" sz="1400" dirty="0" smtClean="0">
                <a:hlinkClick r:id="rId4"/>
              </a:rPr>
              <a:t>10.1073/pnas.1221150110</a:t>
            </a:r>
            <a:r>
              <a:rPr lang="en-US" sz="1400" dirty="0" smtClean="0"/>
              <a:t> </a:t>
            </a:r>
          </a:p>
          <a:p>
            <a:pPr marL="280988" lvl="0" indent="-280988">
              <a:lnSpc>
                <a:spcPct val="110000"/>
              </a:lnSpc>
              <a:buNone/>
            </a:pPr>
            <a:endParaRPr lang="en-US" sz="1800" dirty="0" smtClean="0"/>
          </a:p>
          <a:p>
            <a:pPr marL="280988" lvl="0" indent="-280988">
              <a:lnSpc>
                <a:spcPct val="110000"/>
              </a:lnSpc>
              <a:buNone/>
            </a:pPr>
            <a:r>
              <a:rPr lang="en-US" sz="1800" b="1" dirty="0" smtClean="0"/>
              <a:t>Isoprene aerosol updates:</a:t>
            </a:r>
          </a:p>
          <a:p>
            <a:pPr marL="280988" lvl="0" indent="-280988">
              <a:lnSpc>
                <a:spcPct val="110000"/>
              </a:lnSpc>
              <a:buNone/>
            </a:pPr>
            <a:r>
              <a:rPr lang="en-US" sz="1400" dirty="0" smtClean="0"/>
              <a:t>Pye, H. O. T., R. W. Pinder, I. Piletic, Y. Xie, S. L. Capps, Y.-H. Lin, J. D. Surratt, Z. Zhang, A. Gold, D. J. Luecken, W. T. Hutzell, M. Jaoui, J. H. Offenberg, T. E. Kleindienst, M. Lewandowski, E. O. Edney, </a:t>
            </a:r>
            <a:r>
              <a:rPr lang="en-US" sz="1400" dirty="0" err="1" smtClean="0"/>
              <a:t>Epoxide</a:t>
            </a:r>
            <a:r>
              <a:rPr lang="en-US" sz="1400" dirty="0" smtClean="0"/>
              <a:t> pathways improve model predictions of isoprene markers and reveal key role of acidity in aerosol formation. </a:t>
            </a:r>
            <a:r>
              <a:rPr lang="en-US" sz="1400" i="1" dirty="0" smtClean="0"/>
              <a:t>Environ. Sci. Technol</a:t>
            </a:r>
            <a:r>
              <a:rPr lang="en-US" sz="1400" dirty="0" smtClean="0"/>
              <a:t>. 47, 11056-11064 (2013). </a:t>
            </a:r>
            <a:r>
              <a:rPr lang="en-US" sz="1400" dirty="0" smtClean="0">
                <a:hlinkClick r:id="rId5"/>
              </a:rPr>
              <a:t>doi:10.1021/es402106h</a:t>
            </a:r>
            <a:r>
              <a:rPr lang="en-US" sz="1400" dirty="0" smtClean="0"/>
              <a:t> </a:t>
            </a:r>
          </a:p>
          <a:p>
            <a:pPr marL="280988" lvl="0" indent="-280988">
              <a:lnSpc>
                <a:spcPct val="110000"/>
              </a:lnSpc>
              <a:buNone/>
            </a:pPr>
            <a:endParaRPr lang="en-US" sz="1800" dirty="0" smtClean="0"/>
          </a:p>
          <a:p>
            <a:pPr marL="280988" indent="-280988">
              <a:lnSpc>
                <a:spcPct val="110000"/>
              </a:lnSpc>
              <a:buNone/>
            </a:pPr>
            <a:endParaRPr lang="en-US" sz="1800" dirty="0" smtClean="0">
              <a:solidFill>
                <a:srgbClr val="000000"/>
              </a:solidFill>
              <a:cs typeface="Times" pitchFamily="18" charset="0"/>
            </a:endParaRPr>
          </a:p>
        </p:txBody>
      </p:sp>
      <p:sp>
        <p:nvSpPr>
          <p:cNvPr id="4" name="Slide Number Placeholder 3"/>
          <p:cNvSpPr>
            <a:spLocks noGrp="1"/>
          </p:cNvSpPr>
          <p:nvPr>
            <p:ph type="sldNum" sz="quarter" idx="10"/>
          </p:nvPr>
        </p:nvSpPr>
        <p:spPr/>
        <p:txBody>
          <a:bodyPr/>
          <a:lstStyle/>
          <a:p>
            <a:fld id="{293E41FE-078F-454E-98CF-624400F30540}"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p:cNvPicPr>
            <a:picLocks noChangeAspect="1" noChangeArrowheads="1"/>
          </p:cNvPicPr>
          <p:nvPr/>
        </p:nvPicPr>
        <p:blipFill>
          <a:blip r:embed="rId3" cstate="print"/>
          <a:srcRect/>
          <a:stretch>
            <a:fillRect/>
          </a:stretch>
        </p:blipFill>
        <p:spPr bwMode="auto">
          <a:xfrm>
            <a:off x="6705600" y="3276600"/>
            <a:ext cx="921328" cy="533400"/>
          </a:xfrm>
          <a:prstGeom prst="rect">
            <a:avLst/>
          </a:prstGeom>
          <a:noFill/>
          <a:ln w="9525">
            <a:noFill/>
            <a:miter lim="800000"/>
            <a:headEnd/>
            <a:tailEnd/>
          </a:ln>
        </p:spPr>
      </p:pic>
      <p:sp>
        <p:nvSpPr>
          <p:cNvPr id="21" name="Rectangle 20"/>
          <p:cNvSpPr/>
          <p:nvPr/>
        </p:nvSpPr>
        <p:spPr bwMode="auto">
          <a:xfrm>
            <a:off x="6553200" y="3048000"/>
            <a:ext cx="304800" cy="26356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71" name="Straight Connector 70"/>
          <p:cNvCxnSpPr/>
          <p:nvPr/>
        </p:nvCxnSpPr>
        <p:spPr bwMode="auto">
          <a:xfrm>
            <a:off x="6286500" y="3918474"/>
            <a:ext cx="1752600" cy="0"/>
          </a:xfrm>
          <a:prstGeom prst="line">
            <a:avLst/>
          </a:prstGeom>
          <a:solidFill>
            <a:schemeClr val="accent1"/>
          </a:solidFill>
          <a:ln w="76200"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2" name="Straight Connector 71"/>
          <p:cNvCxnSpPr/>
          <p:nvPr/>
        </p:nvCxnSpPr>
        <p:spPr bwMode="auto">
          <a:xfrm>
            <a:off x="6286500" y="3994674"/>
            <a:ext cx="1752600" cy="0"/>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3" name="Straight Connector 72"/>
          <p:cNvCxnSpPr/>
          <p:nvPr/>
        </p:nvCxnSpPr>
        <p:spPr bwMode="auto">
          <a:xfrm>
            <a:off x="6286500" y="4070874"/>
            <a:ext cx="1752600" cy="0"/>
          </a:xfrm>
          <a:prstGeom prst="line">
            <a:avLst/>
          </a:prstGeom>
          <a:solidFill>
            <a:schemeClr val="accent1"/>
          </a:solidFill>
          <a:ln w="76200" cap="flat" cmpd="sng" algn="ctr">
            <a:solidFill>
              <a:srgbClr val="A500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4" name="Rectangle 73"/>
          <p:cNvSpPr/>
          <p:nvPr/>
        </p:nvSpPr>
        <p:spPr bwMode="auto">
          <a:xfrm>
            <a:off x="6286500" y="2590800"/>
            <a:ext cx="1752600" cy="1524000"/>
          </a:xfrm>
          <a:prstGeom prst="rect">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A5002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sz="2800" dirty="0" smtClean="0">
                <a:solidFill>
                  <a:schemeClr val="tx1"/>
                </a:solidFill>
              </a:rPr>
              <a:t>Explicit Isoprene SOA Species</a:t>
            </a:r>
            <a:endParaRPr lang="en-US" sz="2800" dirty="0">
              <a:solidFill>
                <a:srgbClr val="663300"/>
              </a:solidFill>
            </a:endParaRPr>
          </a:p>
        </p:txBody>
      </p:sp>
      <p:sp>
        <p:nvSpPr>
          <p:cNvPr id="3" name="Slide Number Placeholder 2"/>
          <p:cNvSpPr>
            <a:spLocks noGrp="1"/>
          </p:cNvSpPr>
          <p:nvPr>
            <p:ph type="sldNum" sz="quarter" idx="10"/>
          </p:nvPr>
        </p:nvSpPr>
        <p:spPr/>
        <p:txBody>
          <a:bodyPr/>
          <a:lstStyle/>
          <a:p>
            <a:fld id="{293E41FE-078F-454E-98CF-624400F30540}" type="slidenum">
              <a:rPr lang="en-US" smtClean="0"/>
              <a:pPr/>
              <a:t>17</a:t>
            </a:fld>
            <a:endParaRPr lang="en-US" dirty="0"/>
          </a:p>
        </p:txBody>
      </p:sp>
      <p:sp>
        <p:nvSpPr>
          <p:cNvPr id="7" name="TextBox 6"/>
          <p:cNvSpPr txBox="1"/>
          <p:nvPr/>
        </p:nvSpPr>
        <p:spPr>
          <a:xfrm>
            <a:off x="828261" y="3011269"/>
            <a:ext cx="1981200" cy="646331"/>
          </a:xfrm>
          <a:prstGeom prst="rect">
            <a:avLst/>
          </a:prstGeom>
          <a:noFill/>
        </p:spPr>
        <p:txBody>
          <a:bodyPr wrap="square" rtlCol="0">
            <a:spAutoFit/>
          </a:bodyPr>
          <a:lstStyle/>
          <a:p>
            <a:pPr algn="ctr"/>
            <a:r>
              <a:rPr lang="en-US" dirty="0" smtClean="0"/>
              <a:t>2-methylglyceric acid</a:t>
            </a:r>
            <a:endParaRPr lang="en-US" dirty="0"/>
          </a:p>
        </p:txBody>
      </p:sp>
      <p:sp>
        <p:nvSpPr>
          <p:cNvPr id="8" name="TextBox 7"/>
          <p:cNvSpPr txBox="1"/>
          <p:nvPr/>
        </p:nvSpPr>
        <p:spPr>
          <a:xfrm>
            <a:off x="3429000" y="1258669"/>
            <a:ext cx="2057400" cy="646331"/>
          </a:xfrm>
          <a:prstGeom prst="rect">
            <a:avLst/>
          </a:prstGeom>
          <a:noFill/>
        </p:spPr>
        <p:txBody>
          <a:bodyPr wrap="square" rtlCol="0">
            <a:spAutoFit/>
          </a:bodyPr>
          <a:lstStyle/>
          <a:p>
            <a:pPr algn="ctr"/>
            <a:r>
              <a:rPr lang="en-US" dirty="0" smtClean="0"/>
              <a:t>IEPOX-derived </a:t>
            </a:r>
            <a:r>
              <a:rPr lang="en-US" dirty="0" err="1" smtClean="0"/>
              <a:t>organosulfate</a:t>
            </a:r>
            <a:endParaRPr lang="en-US" dirty="0"/>
          </a:p>
        </p:txBody>
      </p:sp>
      <p:sp>
        <p:nvSpPr>
          <p:cNvPr id="10" name="TextBox 9"/>
          <p:cNvSpPr txBox="1"/>
          <p:nvPr/>
        </p:nvSpPr>
        <p:spPr>
          <a:xfrm>
            <a:off x="6134100" y="1655778"/>
            <a:ext cx="2057400" cy="646331"/>
          </a:xfrm>
          <a:prstGeom prst="rect">
            <a:avLst/>
          </a:prstGeom>
          <a:noFill/>
        </p:spPr>
        <p:txBody>
          <a:bodyPr wrap="square" rtlCol="0">
            <a:spAutoFit/>
          </a:bodyPr>
          <a:lstStyle/>
          <a:p>
            <a:pPr algn="ctr"/>
            <a:r>
              <a:rPr lang="en-US" dirty="0" smtClean="0"/>
              <a:t>IEPOX-derived </a:t>
            </a:r>
            <a:r>
              <a:rPr lang="en-US" dirty="0" err="1" smtClean="0"/>
              <a:t>organonitrate</a:t>
            </a:r>
            <a:endParaRPr lang="en-US" dirty="0"/>
          </a:p>
        </p:txBody>
      </p:sp>
      <p:sp>
        <p:nvSpPr>
          <p:cNvPr id="12" name="TextBox 11"/>
          <p:cNvSpPr txBox="1"/>
          <p:nvPr/>
        </p:nvSpPr>
        <p:spPr>
          <a:xfrm>
            <a:off x="5905500" y="4332642"/>
            <a:ext cx="2514600" cy="584775"/>
          </a:xfrm>
          <a:prstGeom prst="rect">
            <a:avLst/>
          </a:prstGeom>
          <a:noFill/>
        </p:spPr>
        <p:txBody>
          <a:bodyPr wrap="square" rtlCol="0">
            <a:spAutoFit/>
          </a:bodyPr>
          <a:lstStyle/>
          <a:p>
            <a:pPr algn="ctr"/>
            <a:r>
              <a:rPr lang="en-US" dirty="0" err="1" smtClean="0"/>
              <a:t>Oligomers</a:t>
            </a:r>
            <a:r>
              <a:rPr lang="en-US" dirty="0" smtClean="0"/>
              <a:t>  </a:t>
            </a:r>
          </a:p>
          <a:p>
            <a:pPr algn="ctr"/>
            <a:r>
              <a:rPr lang="en-US" sz="1400" dirty="0" smtClean="0"/>
              <a:t>(</a:t>
            </a:r>
            <a:r>
              <a:rPr lang="en-US" sz="1400" dirty="0" err="1" smtClean="0"/>
              <a:t>dimers</a:t>
            </a:r>
            <a:r>
              <a:rPr lang="en-US" sz="1400" dirty="0" smtClean="0"/>
              <a:t>, six forms)</a:t>
            </a:r>
            <a:endParaRPr lang="en-US" sz="1400" dirty="0"/>
          </a:p>
        </p:txBody>
      </p:sp>
      <p:pic>
        <p:nvPicPr>
          <p:cNvPr id="14" name="Picture 4"/>
          <p:cNvPicPr>
            <a:picLocks noChangeAspect="1" noChangeArrowheads="1"/>
          </p:cNvPicPr>
          <p:nvPr/>
        </p:nvPicPr>
        <p:blipFill>
          <a:blip r:embed="rId4" cstate="print"/>
          <a:srcRect/>
          <a:stretch>
            <a:fillRect/>
          </a:stretch>
        </p:blipFill>
        <p:spPr bwMode="auto">
          <a:xfrm>
            <a:off x="1361661" y="1676400"/>
            <a:ext cx="990600" cy="561448"/>
          </a:xfrm>
          <a:prstGeom prst="rect">
            <a:avLst/>
          </a:prstGeom>
          <a:noFill/>
          <a:ln w="9525">
            <a:noFill/>
            <a:miter lim="800000"/>
            <a:headEnd/>
            <a:tailEnd/>
          </a:ln>
        </p:spPr>
      </p:pic>
      <p:pic>
        <p:nvPicPr>
          <p:cNvPr id="15" name="Picture 5"/>
          <p:cNvPicPr>
            <a:picLocks noChangeAspect="1" noChangeArrowheads="1"/>
          </p:cNvPicPr>
          <p:nvPr/>
        </p:nvPicPr>
        <p:blipFill>
          <a:blip r:embed="rId5" cstate="print"/>
          <a:srcRect/>
          <a:stretch>
            <a:fillRect/>
          </a:stretch>
        </p:blipFill>
        <p:spPr bwMode="auto">
          <a:xfrm>
            <a:off x="3962400" y="1942405"/>
            <a:ext cx="953496" cy="495995"/>
          </a:xfrm>
          <a:prstGeom prst="rect">
            <a:avLst/>
          </a:prstGeom>
          <a:noFill/>
          <a:ln w="9525">
            <a:noFill/>
            <a:miter lim="800000"/>
            <a:headEnd/>
            <a:tailEnd/>
          </a:ln>
        </p:spPr>
      </p:pic>
      <p:pic>
        <p:nvPicPr>
          <p:cNvPr id="16" name="Picture 2"/>
          <p:cNvPicPr>
            <a:picLocks noChangeAspect="1" noChangeArrowheads="1"/>
          </p:cNvPicPr>
          <p:nvPr/>
        </p:nvPicPr>
        <p:blipFill>
          <a:blip r:embed="rId6" cstate="print"/>
          <a:srcRect/>
          <a:stretch>
            <a:fillRect/>
          </a:stretch>
        </p:blipFill>
        <p:spPr bwMode="auto">
          <a:xfrm>
            <a:off x="6019800" y="5858164"/>
            <a:ext cx="990600" cy="390236"/>
          </a:xfrm>
          <a:prstGeom prst="rect">
            <a:avLst/>
          </a:prstGeom>
          <a:noFill/>
          <a:ln w="9525">
            <a:noFill/>
            <a:miter lim="800000"/>
            <a:headEnd/>
            <a:tailEnd/>
          </a:ln>
        </p:spPr>
      </p:pic>
      <p:pic>
        <p:nvPicPr>
          <p:cNvPr id="17" name="Picture 3"/>
          <p:cNvPicPr>
            <a:picLocks noChangeAspect="1" noChangeArrowheads="1"/>
          </p:cNvPicPr>
          <p:nvPr/>
        </p:nvPicPr>
        <p:blipFill>
          <a:blip r:embed="rId7" cstate="print"/>
          <a:srcRect/>
          <a:stretch>
            <a:fillRect/>
          </a:stretch>
        </p:blipFill>
        <p:spPr bwMode="auto">
          <a:xfrm>
            <a:off x="6717252" y="5038059"/>
            <a:ext cx="952500" cy="361383"/>
          </a:xfrm>
          <a:prstGeom prst="rect">
            <a:avLst/>
          </a:prstGeom>
          <a:noFill/>
          <a:ln w="9525">
            <a:noFill/>
            <a:miter lim="800000"/>
            <a:headEnd/>
            <a:tailEnd/>
          </a:ln>
        </p:spPr>
      </p:pic>
      <p:pic>
        <p:nvPicPr>
          <p:cNvPr id="18" name="Picture 6"/>
          <p:cNvPicPr>
            <a:picLocks noChangeAspect="1" noChangeArrowheads="1"/>
          </p:cNvPicPr>
          <p:nvPr/>
        </p:nvPicPr>
        <p:blipFill>
          <a:blip r:embed="rId8" cstate="print"/>
          <a:srcRect/>
          <a:stretch>
            <a:fillRect/>
          </a:stretch>
        </p:blipFill>
        <p:spPr bwMode="auto">
          <a:xfrm>
            <a:off x="3886200" y="3720662"/>
            <a:ext cx="990600" cy="546538"/>
          </a:xfrm>
          <a:prstGeom prst="rect">
            <a:avLst/>
          </a:prstGeom>
          <a:noFill/>
          <a:ln w="9525">
            <a:noFill/>
            <a:miter lim="800000"/>
            <a:headEnd/>
            <a:tailEnd/>
          </a:ln>
        </p:spPr>
      </p:pic>
      <p:pic>
        <p:nvPicPr>
          <p:cNvPr id="19" name="Picture 7"/>
          <p:cNvPicPr>
            <a:picLocks noChangeAspect="1" noChangeArrowheads="1"/>
          </p:cNvPicPr>
          <p:nvPr/>
        </p:nvPicPr>
        <p:blipFill>
          <a:blip r:embed="rId9" cstate="print"/>
          <a:srcRect/>
          <a:stretch>
            <a:fillRect/>
          </a:stretch>
        </p:blipFill>
        <p:spPr bwMode="auto">
          <a:xfrm>
            <a:off x="7238999" y="5813610"/>
            <a:ext cx="1037457" cy="489826"/>
          </a:xfrm>
          <a:prstGeom prst="rect">
            <a:avLst/>
          </a:prstGeom>
          <a:noFill/>
          <a:ln w="9525">
            <a:noFill/>
            <a:miter lim="800000"/>
            <a:headEnd/>
            <a:tailEnd/>
          </a:ln>
        </p:spPr>
      </p:pic>
      <p:pic>
        <p:nvPicPr>
          <p:cNvPr id="20" name="Picture 9"/>
          <p:cNvPicPr>
            <a:picLocks noChangeAspect="1" noChangeArrowheads="1"/>
          </p:cNvPicPr>
          <p:nvPr/>
        </p:nvPicPr>
        <p:blipFill>
          <a:blip r:embed="rId10" cstate="print"/>
          <a:srcRect/>
          <a:stretch>
            <a:fillRect/>
          </a:stretch>
        </p:blipFill>
        <p:spPr bwMode="auto">
          <a:xfrm>
            <a:off x="1361661" y="3687932"/>
            <a:ext cx="762000" cy="503068"/>
          </a:xfrm>
          <a:prstGeom prst="rect">
            <a:avLst/>
          </a:prstGeom>
          <a:noFill/>
          <a:ln w="9525">
            <a:noFill/>
            <a:miter lim="800000"/>
            <a:headEnd/>
            <a:tailEnd/>
          </a:ln>
        </p:spPr>
      </p:pic>
      <p:sp>
        <p:nvSpPr>
          <p:cNvPr id="6" name="TextBox 5"/>
          <p:cNvSpPr txBox="1"/>
          <p:nvPr/>
        </p:nvSpPr>
        <p:spPr>
          <a:xfrm>
            <a:off x="752061" y="1295400"/>
            <a:ext cx="2067339" cy="369332"/>
          </a:xfrm>
          <a:prstGeom prst="rect">
            <a:avLst/>
          </a:prstGeom>
          <a:noFill/>
          <a:ln w="76200">
            <a:noFill/>
          </a:ln>
        </p:spPr>
        <p:txBody>
          <a:bodyPr wrap="square" rtlCol="0">
            <a:spAutoFit/>
          </a:bodyPr>
          <a:lstStyle/>
          <a:p>
            <a:pPr algn="ctr"/>
            <a:r>
              <a:rPr lang="en-US" dirty="0" smtClean="0"/>
              <a:t>2-methyltetrols</a:t>
            </a:r>
            <a:endParaRPr lang="en-US" dirty="0"/>
          </a:p>
        </p:txBody>
      </p:sp>
      <p:cxnSp>
        <p:nvCxnSpPr>
          <p:cNvPr id="56" name="Straight Connector 55"/>
          <p:cNvCxnSpPr/>
          <p:nvPr/>
        </p:nvCxnSpPr>
        <p:spPr bwMode="auto">
          <a:xfrm>
            <a:off x="828261" y="2372958"/>
            <a:ext cx="1981200" cy="0"/>
          </a:xfrm>
          <a:prstGeom prst="line">
            <a:avLst/>
          </a:prstGeom>
          <a:solidFill>
            <a:schemeClr val="accent1"/>
          </a:solidFill>
          <a:ln w="76200"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7" name="Straight Connector 56"/>
          <p:cNvCxnSpPr/>
          <p:nvPr/>
        </p:nvCxnSpPr>
        <p:spPr bwMode="auto">
          <a:xfrm>
            <a:off x="828261" y="2449158"/>
            <a:ext cx="1981200" cy="0"/>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8" name="Straight Connector 57"/>
          <p:cNvCxnSpPr/>
          <p:nvPr/>
        </p:nvCxnSpPr>
        <p:spPr bwMode="auto">
          <a:xfrm>
            <a:off x="828261" y="2525358"/>
            <a:ext cx="1981200" cy="0"/>
          </a:xfrm>
          <a:prstGeom prst="line">
            <a:avLst/>
          </a:prstGeom>
          <a:solidFill>
            <a:schemeClr val="accent1"/>
          </a:solidFill>
          <a:ln w="7620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9" name="Straight Connector 58"/>
          <p:cNvCxnSpPr/>
          <p:nvPr/>
        </p:nvCxnSpPr>
        <p:spPr bwMode="auto">
          <a:xfrm>
            <a:off x="828261" y="2601558"/>
            <a:ext cx="1981200" cy="0"/>
          </a:xfrm>
          <a:prstGeom prst="line">
            <a:avLst/>
          </a:prstGeom>
          <a:solidFill>
            <a:schemeClr val="accent1"/>
          </a:solidFill>
          <a:ln w="762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0" name="Straight Connector 59"/>
          <p:cNvCxnSpPr/>
          <p:nvPr/>
        </p:nvCxnSpPr>
        <p:spPr bwMode="auto">
          <a:xfrm>
            <a:off x="828261" y="2667000"/>
            <a:ext cx="1981200" cy="0"/>
          </a:xfrm>
          <a:prstGeom prst="line">
            <a:avLst/>
          </a:prstGeom>
          <a:solidFill>
            <a:schemeClr val="accent1"/>
          </a:solidFill>
          <a:ln w="762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1" name="Straight Connector 60"/>
          <p:cNvCxnSpPr/>
          <p:nvPr/>
        </p:nvCxnSpPr>
        <p:spPr bwMode="auto">
          <a:xfrm>
            <a:off x="3581400" y="2552704"/>
            <a:ext cx="1752600" cy="0"/>
          </a:xfrm>
          <a:prstGeom prst="line">
            <a:avLst/>
          </a:prstGeom>
          <a:solidFill>
            <a:schemeClr val="accent1"/>
          </a:solidFill>
          <a:ln w="76200"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2" name="Straight Connector 61"/>
          <p:cNvCxnSpPr/>
          <p:nvPr/>
        </p:nvCxnSpPr>
        <p:spPr bwMode="auto">
          <a:xfrm>
            <a:off x="3581400" y="2624141"/>
            <a:ext cx="1752600" cy="0"/>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4" name="Straight Connector 63"/>
          <p:cNvCxnSpPr/>
          <p:nvPr/>
        </p:nvCxnSpPr>
        <p:spPr bwMode="auto">
          <a:xfrm>
            <a:off x="3581400" y="2696027"/>
            <a:ext cx="1752600" cy="0"/>
          </a:xfrm>
          <a:prstGeom prst="line">
            <a:avLst/>
          </a:prstGeom>
          <a:solidFill>
            <a:schemeClr val="accent1"/>
          </a:solidFill>
          <a:ln w="762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4" name="Rectangle 53"/>
          <p:cNvSpPr/>
          <p:nvPr/>
        </p:nvSpPr>
        <p:spPr bwMode="auto">
          <a:xfrm>
            <a:off x="828261" y="1219200"/>
            <a:ext cx="1981200" cy="1490832"/>
          </a:xfrm>
          <a:prstGeom prst="rect">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A50021"/>
              </a:solidFill>
              <a:effectLst/>
              <a:latin typeface="Arial" charset="0"/>
              <a:ea typeface="ＭＳ Ｐゴシック" pitchFamily="1" charset="-128"/>
            </a:endParaRPr>
          </a:p>
        </p:txBody>
      </p:sp>
      <p:sp>
        <p:nvSpPr>
          <p:cNvPr id="66" name="Rectangle 65"/>
          <p:cNvSpPr/>
          <p:nvPr/>
        </p:nvSpPr>
        <p:spPr bwMode="auto">
          <a:xfrm>
            <a:off x="3581400" y="1219200"/>
            <a:ext cx="1752600" cy="1530617"/>
          </a:xfrm>
          <a:prstGeom prst="rect">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A50021"/>
              </a:solidFill>
              <a:effectLst/>
              <a:latin typeface="Arial" charset="0"/>
              <a:ea typeface="ＭＳ Ｐゴシック" pitchFamily="1" charset="-128"/>
            </a:endParaRPr>
          </a:p>
        </p:txBody>
      </p:sp>
      <p:cxnSp>
        <p:nvCxnSpPr>
          <p:cNvPr id="67" name="Straight Connector 66"/>
          <p:cNvCxnSpPr/>
          <p:nvPr/>
        </p:nvCxnSpPr>
        <p:spPr bwMode="auto">
          <a:xfrm>
            <a:off x="6286500" y="2328694"/>
            <a:ext cx="1752600" cy="0"/>
          </a:xfrm>
          <a:prstGeom prst="line">
            <a:avLst/>
          </a:prstGeom>
          <a:solidFill>
            <a:schemeClr val="accent1"/>
          </a:solidFill>
          <a:ln w="76200"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 name="Straight Connector 67"/>
          <p:cNvCxnSpPr/>
          <p:nvPr/>
        </p:nvCxnSpPr>
        <p:spPr bwMode="auto">
          <a:xfrm>
            <a:off x="6286500" y="2400131"/>
            <a:ext cx="1752600" cy="0"/>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9" name="Straight Connector 68"/>
          <p:cNvCxnSpPr/>
          <p:nvPr/>
        </p:nvCxnSpPr>
        <p:spPr bwMode="auto">
          <a:xfrm>
            <a:off x="6286500" y="2471568"/>
            <a:ext cx="1752600" cy="0"/>
          </a:xfrm>
          <a:prstGeom prst="line">
            <a:avLst/>
          </a:prstGeom>
          <a:solidFill>
            <a:schemeClr val="accent1"/>
          </a:solidFill>
          <a:ln w="762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0" name="Rectangle 69"/>
          <p:cNvSpPr/>
          <p:nvPr/>
        </p:nvSpPr>
        <p:spPr bwMode="auto">
          <a:xfrm>
            <a:off x="6286500" y="1633368"/>
            <a:ext cx="1752600" cy="881232"/>
          </a:xfrm>
          <a:prstGeom prst="rect">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A50021"/>
              </a:solidFill>
              <a:effectLst/>
              <a:latin typeface="Arial" charset="0"/>
              <a:ea typeface="ＭＳ Ｐゴシック" pitchFamily="1" charset="-128"/>
            </a:endParaRPr>
          </a:p>
        </p:txBody>
      </p:sp>
      <p:cxnSp>
        <p:nvCxnSpPr>
          <p:cNvPr id="75" name="Straight Connector 74"/>
          <p:cNvCxnSpPr/>
          <p:nvPr/>
        </p:nvCxnSpPr>
        <p:spPr bwMode="auto">
          <a:xfrm>
            <a:off x="828261" y="4268094"/>
            <a:ext cx="1981200" cy="0"/>
          </a:xfrm>
          <a:prstGeom prst="line">
            <a:avLst/>
          </a:prstGeom>
          <a:solidFill>
            <a:schemeClr val="accent1"/>
          </a:solidFill>
          <a:ln w="76200"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Straight Connector 75"/>
          <p:cNvCxnSpPr/>
          <p:nvPr/>
        </p:nvCxnSpPr>
        <p:spPr bwMode="auto">
          <a:xfrm>
            <a:off x="828261" y="4344294"/>
            <a:ext cx="1981200" cy="0"/>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7" name="Straight Connector 76"/>
          <p:cNvCxnSpPr/>
          <p:nvPr/>
        </p:nvCxnSpPr>
        <p:spPr bwMode="auto">
          <a:xfrm>
            <a:off x="828261" y="4409736"/>
            <a:ext cx="1981200" cy="0"/>
          </a:xfrm>
          <a:prstGeom prst="line">
            <a:avLst/>
          </a:prstGeom>
          <a:solidFill>
            <a:schemeClr val="accent1"/>
          </a:solidFill>
          <a:ln w="76200" cap="flat" cmpd="sng" algn="ctr">
            <a:solidFill>
              <a:srgbClr val="A500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Straight Connector 78"/>
          <p:cNvCxnSpPr/>
          <p:nvPr/>
        </p:nvCxnSpPr>
        <p:spPr bwMode="auto">
          <a:xfrm>
            <a:off x="828261" y="4485936"/>
            <a:ext cx="1981200" cy="0"/>
          </a:xfrm>
          <a:prstGeom prst="line">
            <a:avLst/>
          </a:prstGeom>
          <a:solidFill>
            <a:schemeClr val="accent1"/>
          </a:solidFill>
          <a:ln w="762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0" name="Rectangle 79"/>
          <p:cNvSpPr/>
          <p:nvPr/>
        </p:nvSpPr>
        <p:spPr bwMode="auto">
          <a:xfrm>
            <a:off x="828261" y="2971800"/>
            <a:ext cx="1981200" cy="1568820"/>
          </a:xfrm>
          <a:prstGeom prst="rect">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A50021"/>
              </a:solidFill>
              <a:effectLst/>
              <a:latin typeface="Arial" charset="0"/>
              <a:ea typeface="ＭＳ Ｐゴシック" pitchFamily="1" charset="-128"/>
            </a:endParaRPr>
          </a:p>
        </p:txBody>
      </p:sp>
      <p:cxnSp>
        <p:nvCxnSpPr>
          <p:cNvPr id="91" name="Straight Connector 90"/>
          <p:cNvCxnSpPr/>
          <p:nvPr/>
        </p:nvCxnSpPr>
        <p:spPr bwMode="auto">
          <a:xfrm>
            <a:off x="3581400" y="4381504"/>
            <a:ext cx="1752600" cy="0"/>
          </a:xfrm>
          <a:prstGeom prst="line">
            <a:avLst/>
          </a:prstGeom>
          <a:solidFill>
            <a:schemeClr val="accent1"/>
          </a:solidFill>
          <a:ln w="76200"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 name="Straight Connector 91"/>
          <p:cNvCxnSpPr/>
          <p:nvPr/>
        </p:nvCxnSpPr>
        <p:spPr bwMode="auto">
          <a:xfrm>
            <a:off x="3581400" y="4452941"/>
            <a:ext cx="1752600" cy="0"/>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3" name="Straight Connector 92"/>
          <p:cNvCxnSpPr/>
          <p:nvPr/>
        </p:nvCxnSpPr>
        <p:spPr bwMode="auto">
          <a:xfrm>
            <a:off x="3581400" y="4524378"/>
            <a:ext cx="1752600" cy="0"/>
          </a:xfrm>
          <a:prstGeom prst="line">
            <a:avLst/>
          </a:prstGeom>
          <a:solidFill>
            <a:schemeClr val="accent1"/>
          </a:solidFill>
          <a:ln w="76200" cap="flat" cmpd="sng" algn="ctr">
            <a:solidFill>
              <a:srgbClr val="A500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4" name="Rectangle 93"/>
          <p:cNvSpPr/>
          <p:nvPr/>
        </p:nvSpPr>
        <p:spPr bwMode="auto">
          <a:xfrm>
            <a:off x="3581400" y="2971800"/>
            <a:ext cx="1752600" cy="1600200"/>
          </a:xfrm>
          <a:prstGeom prst="rect">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A50021"/>
              </a:solidFill>
              <a:effectLst/>
              <a:latin typeface="Arial" charset="0"/>
              <a:ea typeface="ＭＳ Ｐゴシック" pitchFamily="1" charset="-128"/>
            </a:endParaRPr>
          </a:p>
        </p:txBody>
      </p:sp>
      <p:sp>
        <p:nvSpPr>
          <p:cNvPr id="9" name="TextBox 8"/>
          <p:cNvSpPr txBox="1"/>
          <p:nvPr/>
        </p:nvSpPr>
        <p:spPr>
          <a:xfrm>
            <a:off x="3429000" y="3048000"/>
            <a:ext cx="2057400" cy="646331"/>
          </a:xfrm>
          <a:prstGeom prst="rect">
            <a:avLst/>
          </a:prstGeom>
          <a:noFill/>
        </p:spPr>
        <p:txBody>
          <a:bodyPr wrap="square" rtlCol="0">
            <a:spAutoFit/>
          </a:bodyPr>
          <a:lstStyle/>
          <a:p>
            <a:pPr algn="ctr"/>
            <a:r>
              <a:rPr lang="en-US" dirty="0" smtClean="0"/>
              <a:t>MPAN-derived </a:t>
            </a:r>
            <a:r>
              <a:rPr lang="en-US" dirty="0" err="1" smtClean="0"/>
              <a:t>organosulfate</a:t>
            </a:r>
            <a:endParaRPr lang="en-US" dirty="0"/>
          </a:p>
        </p:txBody>
      </p:sp>
      <p:cxnSp>
        <p:nvCxnSpPr>
          <p:cNvPr id="95" name="Straight Connector 94"/>
          <p:cNvCxnSpPr/>
          <p:nvPr/>
        </p:nvCxnSpPr>
        <p:spPr bwMode="auto">
          <a:xfrm>
            <a:off x="7162800" y="6346116"/>
            <a:ext cx="1219200" cy="0"/>
          </a:xfrm>
          <a:prstGeom prst="line">
            <a:avLst/>
          </a:prstGeom>
          <a:solidFill>
            <a:schemeClr val="accent1"/>
          </a:solidFill>
          <a:ln w="76200"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6" name="Straight Connector 95"/>
          <p:cNvCxnSpPr/>
          <p:nvPr/>
        </p:nvCxnSpPr>
        <p:spPr bwMode="auto">
          <a:xfrm>
            <a:off x="7162800" y="6422316"/>
            <a:ext cx="1219200" cy="0"/>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7" name="Straight Connector 96"/>
          <p:cNvCxnSpPr/>
          <p:nvPr/>
        </p:nvCxnSpPr>
        <p:spPr bwMode="auto">
          <a:xfrm>
            <a:off x="7162800" y="6499410"/>
            <a:ext cx="1219200" cy="0"/>
          </a:xfrm>
          <a:prstGeom prst="line">
            <a:avLst/>
          </a:prstGeom>
          <a:solidFill>
            <a:schemeClr val="accent1"/>
          </a:solidFill>
          <a:ln w="76200" cap="flat" cmpd="sng" algn="ctr">
            <a:solidFill>
              <a:srgbClr val="A5002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8" name="Rectangle 97"/>
          <p:cNvSpPr/>
          <p:nvPr/>
        </p:nvSpPr>
        <p:spPr bwMode="auto">
          <a:xfrm>
            <a:off x="7162800" y="5780442"/>
            <a:ext cx="1219200" cy="762000"/>
          </a:xfrm>
          <a:prstGeom prst="rect">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A50021"/>
              </a:solidFill>
              <a:effectLst/>
              <a:latin typeface="Arial" charset="0"/>
              <a:ea typeface="ＭＳ Ｐゴシック" pitchFamily="1" charset="-128"/>
            </a:endParaRPr>
          </a:p>
        </p:txBody>
      </p:sp>
      <p:cxnSp>
        <p:nvCxnSpPr>
          <p:cNvPr id="102" name="Straight Connector 101"/>
          <p:cNvCxnSpPr/>
          <p:nvPr/>
        </p:nvCxnSpPr>
        <p:spPr bwMode="auto">
          <a:xfrm>
            <a:off x="5943600" y="6368526"/>
            <a:ext cx="1143000" cy="0"/>
          </a:xfrm>
          <a:prstGeom prst="line">
            <a:avLst/>
          </a:prstGeom>
          <a:solidFill>
            <a:schemeClr val="accent1"/>
          </a:solidFill>
          <a:ln w="76200"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3" name="Straight Connector 102"/>
          <p:cNvCxnSpPr/>
          <p:nvPr/>
        </p:nvCxnSpPr>
        <p:spPr bwMode="auto">
          <a:xfrm>
            <a:off x="5943600" y="6433968"/>
            <a:ext cx="1143000" cy="0"/>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4" name="Straight Connector 103"/>
          <p:cNvCxnSpPr/>
          <p:nvPr/>
        </p:nvCxnSpPr>
        <p:spPr bwMode="auto">
          <a:xfrm>
            <a:off x="5943600" y="6499410"/>
            <a:ext cx="1143000" cy="0"/>
          </a:xfrm>
          <a:prstGeom prst="line">
            <a:avLst/>
          </a:prstGeom>
          <a:solidFill>
            <a:schemeClr val="accent1"/>
          </a:solidFill>
          <a:ln w="762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5" name="Rectangle 104"/>
          <p:cNvSpPr/>
          <p:nvPr/>
        </p:nvSpPr>
        <p:spPr bwMode="auto">
          <a:xfrm>
            <a:off x="5943600" y="5780442"/>
            <a:ext cx="1143000" cy="772758"/>
          </a:xfrm>
          <a:prstGeom prst="rect">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A50021"/>
              </a:solidFill>
              <a:effectLst/>
              <a:latin typeface="Arial" charset="0"/>
              <a:ea typeface="ＭＳ Ｐゴシック" pitchFamily="1" charset="-128"/>
            </a:endParaRPr>
          </a:p>
        </p:txBody>
      </p:sp>
      <p:cxnSp>
        <p:nvCxnSpPr>
          <p:cNvPr id="109" name="Straight Connector 108"/>
          <p:cNvCxnSpPr/>
          <p:nvPr/>
        </p:nvCxnSpPr>
        <p:spPr bwMode="auto">
          <a:xfrm>
            <a:off x="6629400" y="5486400"/>
            <a:ext cx="1143000" cy="0"/>
          </a:xfrm>
          <a:prstGeom prst="line">
            <a:avLst/>
          </a:prstGeom>
          <a:solidFill>
            <a:schemeClr val="accent1"/>
          </a:solidFill>
          <a:ln w="76200" cap="flat" cmpd="sng" algn="ctr">
            <a:solidFill>
              <a:srgbClr val="6633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0" name="Straight Connector 109"/>
          <p:cNvCxnSpPr/>
          <p:nvPr/>
        </p:nvCxnSpPr>
        <p:spPr bwMode="auto">
          <a:xfrm>
            <a:off x="6629400" y="5562600"/>
            <a:ext cx="1143000" cy="0"/>
          </a:xfrm>
          <a:prstGeom prst="line">
            <a:avLst/>
          </a:prstGeom>
          <a:solidFill>
            <a:schemeClr val="accent1"/>
          </a:solidFill>
          <a:ln w="762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11" name="Straight Connector 110"/>
          <p:cNvCxnSpPr/>
          <p:nvPr/>
        </p:nvCxnSpPr>
        <p:spPr bwMode="auto">
          <a:xfrm>
            <a:off x="6629400" y="5638800"/>
            <a:ext cx="1143000" cy="0"/>
          </a:xfrm>
          <a:prstGeom prst="line">
            <a:avLst/>
          </a:prstGeom>
          <a:solidFill>
            <a:schemeClr val="accent1"/>
          </a:solidFill>
          <a:ln w="762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2" name="Rectangle 111"/>
          <p:cNvSpPr/>
          <p:nvPr/>
        </p:nvSpPr>
        <p:spPr bwMode="auto">
          <a:xfrm>
            <a:off x="6629400" y="4942242"/>
            <a:ext cx="1143000" cy="728832"/>
          </a:xfrm>
          <a:prstGeom prst="rect">
            <a:avLst/>
          </a:prstGeom>
          <a:no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A50021"/>
              </a:solidFill>
              <a:effectLst/>
              <a:latin typeface="Arial" charset="0"/>
              <a:ea typeface="ＭＳ Ｐゴシック" pitchFamily="1" charset="-128"/>
            </a:endParaRPr>
          </a:p>
        </p:txBody>
      </p:sp>
      <p:sp>
        <p:nvSpPr>
          <p:cNvPr id="116" name="Title 1"/>
          <p:cNvSpPr txBox="1">
            <a:spLocks/>
          </p:cNvSpPr>
          <p:nvPr/>
        </p:nvSpPr>
        <p:spPr>
          <a:xfrm>
            <a:off x="762000" y="4876800"/>
            <a:ext cx="4876800" cy="1828800"/>
          </a:xfrm>
          <a:prstGeom prst="rect">
            <a:avLst/>
          </a:prstGeom>
        </p:spPr>
        <p:txBody>
          <a:bodyPr/>
          <a:lstStyle/>
          <a:p>
            <a:pPr marL="228600" marR="0" lvl="0" indent="-228600" algn="l" defTabSz="914400" rtl="0" eaLnBrk="1" fontAlgn="base" latinLnBrk="0" hangingPunct="1">
              <a:lnSpc>
                <a:spcPct val="100000"/>
              </a:lnSpc>
              <a:spcBef>
                <a:spcPct val="0"/>
              </a:spcBef>
              <a:spcAft>
                <a:spcPct val="0"/>
              </a:spcAft>
              <a:buClrTx/>
              <a:buSzPct val="150000"/>
              <a:buFont typeface="Wingdings" pitchFamily="2" charset="2"/>
              <a:buChar char="§"/>
              <a:tabLst/>
              <a:defRPr/>
            </a:pPr>
            <a:r>
              <a:rPr kumimoji="0" lang="en-US" sz="1500" b="1" i="0" u="none" strike="noStrike" kern="0" cap="none" spc="0" normalizeH="0" baseline="0" noProof="0" dirty="0" smtClean="0">
                <a:ln>
                  <a:noFill/>
                </a:ln>
                <a:solidFill>
                  <a:srgbClr val="663300"/>
                </a:solidFill>
                <a:effectLst/>
                <a:uLnTx/>
                <a:uFillTx/>
                <a:latin typeface="+mj-lt"/>
                <a:ea typeface="+mj-ea"/>
                <a:cs typeface="+mj-cs"/>
              </a:rPr>
              <a:t>Proposed Mechanism </a:t>
            </a:r>
          </a:p>
          <a:p>
            <a:pPr marL="228600" marR="0" lvl="0" indent="-228600" algn="l" defTabSz="914400" rtl="0" eaLnBrk="1" fontAlgn="base" latinLnBrk="0" hangingPunct="1">
              <a:lnSpc>
                <a:spcPct val="100000"/>
              </a:lnSpc>
              <a:spcBef>
                <a:spcPct val="0"/>
              </a:spcBef>
              <a:spcAft>
                <a:spcPct val="0"/>
              </a:spcAft>
              <a:buClrTx/>
              <a:buSzPct val="150000"/>
              <a:tabLst/>
              <a:defRPr/>
            </a:pPr>
            <a:r>
              <a:rPr lang="en-US" sz="1500" b="1" kern="0" dirty="0" smtClean="0">
                <a:solidFill>
                  <a:srgbClr val="663300"/>
                </a:solidFill>
                <a:latin typeface="+mj-lt"/>
                <a:ea typeface="+mj-ea"/>
                <a:cs typeface="+mj-cs"/>
              </a:rPr>
              <a:t>	</a:t>
            </a:r>
            <a:r>
              <a:rPr kumimoji="0" lang="en-US" sz="1500" b="1" i="0" u="none" strike="noStrike" kern="0" cap="none" spc="0" normalizeH="0" baseline="0" noProof="0" dirty="0" smtClean="0">
                <a:ln>
                  <a:noFill/>
                </a:ln>
                <a:solidFill>
                  <a:srgbClr val="663300"/>
                </a:solidFill>
                <a:effectLst/>
                <a:uLnTx/>
                <a:uFillTx/>
                <a:latin typeface="+mj-lt"/>
                <a:ea typeface="+mj-ea"/>
                <a:cs typeface="+mj-cs"/>
              </a:rPr>
              <a:t>[Surratt et al. 2010 PNAS, Lin et al. 2013 PNAS]</a:t>
            </a:r>
          </a:p>
          <a:p>
            <a:pPr marL="228600" lvl="0" indent="-228600" fontAlgn="base">
              <a:spcBef>
                <a:spcPct val="0"/>
              </a:spcBef>
              <a:spcAft>
                <a:spcPct val="0"/>
              </a:spcAft>
              <a:buSzPct val="150000"/>
              <a:buFont typeface="Wingdings" pitchFamily="2" charset="2"/>
              <a:buChar char="§"/>
            </a:pPr>
            <a:r>
              <a:rPr lang="en-US" sz="1500" b="1" dirty="0" smtClean="0">
                <a:solidFill>
                  <a:srgbClr val="006600"/>
                </a:solidFill>
              </a:rPr>
              <a:t>Detected in Ambient Aerosol</a:t>
            </a:r>
          </a:p>
          <a:p>
            <a:pPr marL="228600" lvl="0" indent="-228600" fontAlgn="base">
              <a:spcBef>
                <a:spcPct val="0"/>
              </a:spcBef>
              <a:spcAft>
                <a:spcPct val="0"/>
              </a:spcAft>
              <a:buSzPct val="150000"/>
              <a:buFont typeface="Wingdings" pitchFamily="2" charset="2"/>
              <a:buChar char="§"/>
            </a:pPr>
            <a:r>
              <a:rPr lang="en-US" sz="1500" b="1" dirty="0" smtClean="0">
                <a:solidFill>
                  <a:srgbClr val="7030A0"/>
                </a:solidFill>
              </a:rPr>
              <a:t>Contributes Significant Mass</a:t>
            </a:r>
          </a:p>
          <a:p>
            <a:pPr marL="228600" lvl="0" indent="-228600" fontAlgn="base">
              <a:spcBef>
                <a:spcPct val="0"/>
              </a:spcBef>
              <a:spcAft>
                <a:spcPct val="0"/>
              </a:spcAft>
              <a:buSzPct val="150000"/>
              <a:buFont typeface="Wingdings" pitchFamily="2" charset="2"/>
              <a:buChar char="§"/>
            </a:pPr>
            <a:r>
              <a:rPr lang="en-US" sz="1500" b="1" dirty="0" smtClean="0">
                <a:solidFill>
                  <a:srgbClr val="0070C0"/>
                </a:solidFill>
              </a:rPr>
              <a:t>Indicative of Low-</a:t>
            </a:r>
            <a:r>
              <a:rPr lang="en-US" sz="1500" b="1" dirty="0" err="1" smtClean="0">
                <a:solidFill>
                  <a:srgbClr val="0070C0"/>
                </a:solidFill>
              </a:rPr>
              <a:t>NO</a:t>
            </a:r>
            <a:r>
              <a:rPr lang="en-US" sz="1500" b="1" baseline="-25000" dirty="0" err="1" smtClean="0">
                <a:solidFill>
                  <a:srgbClr val="0070C0"/>
                </a:solidFill>
              </a:rPr>
              <a:t>x</a:t>
            </a:r>
            <a:r>
              <a:rPr lang="en-US" sz="1500" b="1" dirty="0" smtClean="0">
                <a:solidFill>
                  <a:srgbClr val="0070C0"/>
                </a:solidFill>
              </a:rPr>
              <a:t> Conditions</a:t>
            </a:r>
          </a:p>
          <a:p>
            <a:pPr marL="228600" lvl="0" indent="-228600" fontAlgn="base">
              <a:spcBef>
                <a:spcPct val="0"/>
              </a:spcBef>
              <a:spcAft>
                <a:spcPct val="0"/>
              </a:spcAft>
              <a:buSzPct val="150000"/>
              <a:buFont typeface="Wingdings" pitchFamily="2" charset="2"/>
              <a:buChar char="§"/>
            </a:pPr>
            <a:r>
              <a:rPr lang="en-US" sz="1500" b="1" dirty="0" smtClean="0">
                <a:solidFill>
                  <a:srgbClr val="A50021"/>
                </a:solidFill>
              </a:rPr>
              <a:t>Indicative of High-</a:t>
            </a:r>
            <a:r>
              <a:rPr lang="en-US" sz="1500" b="1" dirty="0" err="1" smtClean="0">
                <a:solidFill>
                  <a:srgbClr val="A50021"/>
                </a:solidFill>
              </a:rPr>
              <a:t>NO</a:t>
            </a:r>
            <a:r>
              <a:rPr lang="en-US" sz="1500" b="1" baseline="-25000" dirty="0" err="1" smtClean="0">
                <a:solidFill>
                  <a:srgbClr val="A50021"/>
                </a:solidFill>
              </a:rPr>
              <a:t>x</a:t>
            </a:r>
            <a:r>
              <a:rPr lang="en-US" sz="1500" b="1" dirty="0" smtClean="0">
                <a:solidFill>
                  <a:srgbClr val="A50021"/>
                </a:solidFill>
              </a:rPr>
              <a:t> Conditions</a:t>
            </a:r>
          </a:p>
          <a:p>
            <a:pPr marL="228600" lvl="0" indent="-228600" fontAlgn="base">
              <a:spcBef>
                <a:spcPct val="0"/>
              </a:spcBef>
              <a:spcAft>
                <a:spcPct val="0"/>
              </a:spcAft>
              <a:buSzPct val="150000"/>
              <a:buFont typeface="Wingdings" pitchFamily="2" charset="2"/>
              <a:buChar char="§"/>
            </a:pPr>
            <a:r>
              <a:rPr lang="en-US" sz="1500" b="1" dirty="0" smtClean="0">
                <a:solidFill>
                  <a:schemeClr val="bg1">
                    <a:lumMod val="50000"/>
                  </a:schemeClr>
                </a:solidFill>
              </a:rPr>
              <a:t>Quantified in Many Datasets </a:t>
            </a:r>
            <a:endParaRPr kumimoji="0" lang="en-US" sz="1500" b="1" i="0" u="none" strike="noStrike" kern="0" cap="none" spc="0" normalizeH="0" baseline="0" noProof="0" dirty="0">
              <a:ln>
                <a:noFill/>
              </a:ln>
              <a:solidFill>
                <a:srgbClr val="663300"/>
              </a:solidFill>
              <a:effectLst/>
              <a:uLnTx/>
              <a:uFillTx/>
              <a:latin typeface="+mj-lt"/>
              <a:ea typeface="+mj-ea"/>
              <a:cs typeface="+mj-cs"/>
            </a:endParaRPr>
          </a:p>
        </p:txBody>
      </p:sp>
      <p:sp>
        <p:nvSpPr>
          <p:cNvPr id="11" name="TextBox 10"/>
          <p:cNvSpPr txBox="1"/>
          <p:nvPr/>
        </p:nvSpPr>
        <p:spPr>
          <a:xfrm>
            <a:off x="6134100" y="2667000"/>
            <a:ext cx="2057400" cy="646331"/>
          </a:xfrm>
          <a:prstGeom prst="rect">
            <a:avLst/>
          </a:prstGeom>
          <a:noFill/>
        </p:spPr>
        <p:txBody>
          <a:bodyPr wrap="square" rtlCol="0">
            <a:spAutoFit/>
          </a:bodyPr>
          <a:lstStyle/>
          <a:p>
            <a:pPr algn="ctr"/>
            <a:r>
              <a:rPr lang="en-US" dirty="0" smtClean="0"/>
              <a:t>MPAN-derived </a:t>
            </a:r>
            <a:r>
              <a:rPr lang="en-US" dirty="0" err="1" smtClean="0"/>
              <a:t>organonitrate</a:t>
            </a:r>
            <a:endParaRPr lang="en-US" dirty="0"/>
          </a:p>
        </p:txBody>
      </p:sp>
      <p:sp>
        <p:nvSpPr>
          <p:cNvPr id="123" name="Rectangle 122"/>
          <p:cNvSpPr/>
          <p:nvPr/>
        </p:nvSpPr>
        <p:spPr bwMode="auto">
          <a:xfrm>
            <a:off x="5867400" y="4343400"/>
            <a:ext cx="2590800" cy="2286000"/>
          </a:xfrm>
          <a:prstGeom prst="rect">
            <a:avLst/>
          </a:prstGeom>
          <a:no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3" name="Rectangle 62"/>
          <p:cNvSpPr/>
          <p:nvPr/>
        </p:nvSpPr>
        <p:spPr bwMode="auto">
          <a:xfrm>
            <a:off x="5867400" y="990600"/>
            <a:ext cx="2590800" cy="3200400"/>
          </a:xfrm>
          <a:prstGeom prst="rect">
            <a:avLst/>
          </a:prstGeom>
          <a:noFill/>
          <a:ln w="127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5" name="TextBox 64"/>
          <p:cNvSpPr txBox="1"/>
          <p:nvPr/>
        </p:nvSpPr>
        <p:spPr>
          <a:xfrm>
            <a:off x="5867400" y="990600"/>
            <a:ext cx="2590800" cy="584775"/>
          </a:xfrm>
          <a:prstGeom prst="rect">
            <a:avLst/>
          </a:prstGeom>
          <a:noFill/>
        </p:spPr>
        <p:txBody>
          <a:bodyPr wrap="square" rtlCol="0">
            <a:spAutoFit/>
          </a:bodyPr>
          <a:lstStyle/>
          <a:p>
            <a:pPr algn="ctr"/>
            <a:r>
              <a:rPr lang="en-US" dirty="0" err="1" smtClean="0"/>
              <a:t>Organonitrates</a:t>
            </a:r>
            <a:r>
              <a:rPr lang="en-US" dirty="0" smtClean="0"/>
              <a:t>  </a:t>
            </a:r>
          </a:p>
          <a:p>
            <a:pPr algn="ctr"/>
            <a:r>
              <a:rPr lang="en-US" sz="1400" dirty="0" smtClean="0"/>
              <a:t>(two forms)</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new species: ~1 </a:t>
            </a:r>
            <a:r>
              <a:rPr lang="en-US" dirty="0" smtClean="0">
                <a:latin typeface="Symbol" pitchFamily="18" charset="2"/>
              </a:rPr>
              <a:t>m</a:t>
            </a:r>
            <a:r>
              <a:rPr lang="en-US" dirty="0" smtClean="0"/>
              <a:t>g m</a:t>
            </a:r>
            <a:r>
              <a:rPr lang="en-US" baseline="30000" dirty="0" smtClean="0"/>
              <a:t>-3</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92944" y="1447800"/>
            <a:ext cx="7841456" cy="5046056"/>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293E41FE-078F-454E-98CF-624400F30540}"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p:cNvPicPr>
            <a:picLocks noChangeAspect="1" noChangeArrowheads="1"/>
          </p:cNvPicPr>
          <p:nvPr/>
        </p:nvPicPr>
        <p:blipFill>
          <a:blip r:embed="rId2" cstate="print"/>
          <a:srcRect/>
          <a:stretch>
            <a:fillRect/>
          </a:stretch>
        </p:blipFill>
        <p:spPr bwMode="auto">
          <a:xfrm>
            <a:off x="5307145" y="4038600"/>
            <a:ext cx="2846255" cy="2659997"/>
          </a:xfrm>
          <a:prstGeom prst="rect">
            <a:avLst/>
          </a:prstGeom>
          <a:noFill/>
          <a:ln w="9525">
            <a:noFill/>
            <a:miter lim="800000"/>
            <a:headEnd/>
            <a:tailEnd/>
          </a:ln>
        </p:spPr>
      </p:pic>
      <p:pic>
        <p:nvPicPr>
          <p:cNvPr id="100355" name="Picture 3"/>
          <p:cNvPicPr>
            <a:picLocks noChangeAspect="1" noChangeArrowheads="1"/>
          </p:cNvPicPr>
          <p:nvPr/>
        </p:nvPicPr>
        <p:blipFill>
          <a:blip r:embed="rId3" cstate="print"/>
          <a:srcRect/>
          <a:stretch>
            <a:fillRect/>
          </a:stretch>
        </p:blipFill>
        <p:spPr bwMode="auto">
          <a:xfrm>
            <a:off x="5329210" y="1243584"/>
            <a:ext cx="2802124" cy="2528888"/>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Gas-Phase Precursors</a:t>
            </a:r>
            <a:endParaRPr lang="en-US" dirty="0"/>
          </a:p>
        </p:txBody>
      </p:sp>
      <p:sp>
        <p:nvSpPr>
          <p:cNvPr id="4" name="Slide Number Placeholder 3"/>
          <p:cNvSpPr>
            <a:spLocks noGrp="1"/>
          </p:cNvSpPr>
          <p:nvPr>
            <p:ph type="sldNum" sz="quarter" idx="10"/>
          </p:nvPr>
        </p:nvSpPr>
        <p:spPr/>
        <p:txBody>
          <a:bodyPr/>
          <a:lstStyle/>
          <a:p>
            <a:fld id="{293E41FE-078F-454E-98CF-624400F30540}" type="slidenum">
              <a:rPr lang="en-US" smtClean="0"/>
              <a:pPr/>
              <a:t>19</a:t>
            </a:fld>
            <a:endParaRPr lang="en-US" dirty="0"/>
          </a:p>
        </p:txBody>
      </p:sp>
      <p:pic>
        <p:nvPicPr>
          <p:cNvPr id="100354" name="Picture 2"/>
          <p:cNvPicPr>
            <a:picLocks noChangeAspect="1" noChangeArrowheads="1"/>
          </p:cNvPicPr>
          <p:nvPr/>
        </p:nvPicPr>
        <p:blipFill>
          <a:blip r:embed="rId4" cstate="print"/>
          <a:srcRect t="10507" r="66663"/>
          <a:stretch>
            <a:fillRect/>
          </a:stretch>
        </p:blipFill>
        <p:spPr bwMode="auto">
          <a:xfrm>
            <a:off x="609600" y="2781300"/>
            <a:ext cx="2895600" cy="2596254"/>
          </a:xfrm>
          <a:prstGeom prst="rect">
            <a:avLst/>
          </a:prstGeom>
          <a:noFill/>
          <a:ln w="9525">
            <a:noFill/>
            <a:miter lim="800000"/>
            <a:headEnd/>
            <a:tailEnd/>
          </a:ln>
        </p:spPr>
      </p:pic>
      <p:sp>
        <p:nvSpPr>
          <p:cNvPr id="6" name="TextBox 5"/>
          <p:cNvSpPr txBox="1"/>
          <p:nvPr/>
        </p:nvSpPr>
        <p:spPr>
          <a:xfrm>
            <a:off x="1143000" y="2450068"/>
            <a:ext cx="1905000" cy="369332"/>
          </a:xfrm>
          <a:prstGeom prst="rect">
            <a:avLst/>
          </a:prstGeom>
          <a:solidFill>
            <a:schemeClr val="bg1"/>
          </a:solidFill>
        </p:spPr>
        <p:txBody>
          <a:bodyPr wrap="square" rtlCol="0">
            <a:spAutoFit/>
          </a:bodyPr>
          <a:lstStyle/>
          <a:p>
            <a:pPr algn="ctr"/>
            <a:r>
              <a:rPr lang="en-US" dirty="0" smtClean="0"/>
              <a:t>Isoprene [ppb]</a:t>
            </a:r>
            <a:endParaRPr lang="en-US" dirty="0"/>
          </a:p>
        </p:txBody>
      </p:sp>
      <p:sp>
        <p:nvSpPr>
          <p:cNvPr id="7" name="TextBox 6"/>
          <p:cNvSpPr txBox="1"/>
          <p:nvPr/>
        </p:nvSpPr>
        <p:spPr>
          <a:xfrm>
            <a:off x="5777772" y="914400"/>
            <a:ext cx="1905000" cy="369332"/>
          </a:xfrm>
          <a:prstGeom prst="rect">
            <a:avLst/>
          </a:prstGeom>
          <a:noFill/>
        </p:spPr>
        <p:txBody>
          <a:bodyPr wrap="square" rtlCol="0">
            <a:spAutoFit/>
          </a:bodyPr>
          <a:lstStyle/>
          <a:p>
            <a:pPr algn="ctr"/>
            <a:r>
              <a:rPr lang="en-US" dirty="0" smtClean="0"/>
              <a:t>IEPOX [</a:t>
            </a:r>
            <a:r>
              <a:rPr lang="en-US" dirty="0" err="1" smtClean="0"/>
              <a:t>ppt</a:t>
            </a:r>
            <a:r>
              <a:rPr lang="en-US" dirty="0" smtClean="0"/>
              <a:t>]</a:t>
            </a:r>
            <a:endParaRPr lang="en-US" dirty="0"/>
          </a:p>
        </p:txBody>
      </p:sp>
      <p:sp>
        <p:nvSpPr>
          <p:cNvPr id="8" name="TextBox 7"/>
          <p:cNvSpPr txBox="1"/>
          <p:nvPr/>
        </p:nvSpPr>
        <p:spPr>
          <a:xfrm>
            <a:off x="5777772" y="3733800"/>
            <a:ext cx="1905000" cy="369332"/>
          </a:xfrm>
          <a:prstGeom prst="rect">
            <a:avLst/>
          </a:prstGeom>
          <a:noFill/>
        </p:spPr>
        <p:txBody>
          <a:bodyPr wrap="square" rtlCol="0">
            <a:spAutoFit/>
          </a:bodyPr>
          <a:lstStyle/>
          <a:p>
            <a:pPr algn="ctr"/>
            <a:r>
              <a:rPr lang="en-US" dirty="0" smtClean="0"/>
              <a:t>MAE [</a:t>
            </a:r>
            <a:r>
              <a:rPr lang="en-US" dirty="0" err="1" smtClean="0"/>
              <a:t>ppt</a:t>
            </a:r>
            <a:r>
              <a:rPr lang="en-US" dirty="0" smtClean="0"/>
              <a:t>]</a:t>
            </a:r>
            <a:endParaRPr lang="en-US" dirty="0"/>
          </a:p>
        </p:txBody>
      </p:sp>
      <p:cxnSp>
        <p:nvCxnSpPr>
          <p:cNvPr id="12" name="Straight Arrow Connector 11"/>
          <p:cNvCxnSpPr/>
          <p:nvPr/>
        </p:nvCxnSpPr>
        <p:spPr bwMode="auto">
          <a:xfrm flipV="1">
            <a:off x="3505200" y="2286000"/>
            <a:ext cx="1752600" cy="1371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TextBox 12"/>
          <p:cNvSpPr txBox="1"/>
          <p:nvPr/>
        </p:nvSpPr>
        <p:spPr>
          <a:xfrm rot="19281009">
            <a:off x="3683008" y="2520076"/>
            <a:ext cx="1516981" cy="338554"/>
          </a:xfrm>
          <a:prstGeom prst="rect">
            <a:avLst/>
          </a:prstGeom>
          <a:noFill/>
        </p:spPr>
        <p:txBody>
          <a:bodyPr wrap="square" rtlCol="0">
            <a:spAutoFit/>
          </a:bodyPr>
          <a:lstStyle/>
          <a:p>
            <a:r>
              <a:rPr lang="en-US" sz="1600" dirty="0" smtClean="0"/>
              <a:t>RO</a:t>
            </a:r>
            <a:r>
              <a:rPr lang="en-US" sz="1600" baseline="-25000" dirty="0" smtClean="0"/>
              <a:t>2</a:t>
            </a:r>
            <a:r>
              <a:rPr lang="en-US" sz="1600" dirty="0" smtClean="0"/>
              <a:t>+HO</a:t>
            </a:r>
            <a:r>
              <a:rPr lang="en-US" sz="1600" baseline="-25000" dirty="0" smtClean="0"/>
              <a:t>2 </a:t>
            </a:r>
            <a:r>
              <a:rPr lang="en-US" sz="1600" dirty="0" smtClean="0"/>
              <a:t>…</a:t>
            </a:r>
            <a:endParaRPr lang="en-US" sz="1600" baseline="-25000" dirty="0"/>
          </a:p>
        </p:txBody>
      </p:sp>
      <p:sp>
        <p:nvSpPr>
          <p:cNvPr id="14" name="TextBox 13"/>
          <p:cNvSpPr txBox="1"/>
          <p:nvPr/>
        </p:nvSpPr>
        <p:spPr>
          <a:xfrm rot="2269541">
            <a:off x="3863354" y="4100405"/>
            <a:ext cx="1295400" cy="338554"/>
          </a:xfrm>
          <a:prstGeom prst="rect">
            <a:avLst/>
          </a:prstGeom>
          <a:noFill/>
        </p:spPr>
        <p:txBody>
          <a:bodyPr wrap="square" rtlCol="0">
            <a:spAutoFit/>
          </a:bodyPr>
          <a:lstStyle/>
          <a:p>
            <a:r>
              <a:rPr lang="en-US" sz="1600" dirty="0" smtClean="0"/>
              <a:t>RO</a:t>
            </a:r>
            <a:r>
              <a:rPr lang="en-US" sz="1600" baseline="-25000" dirty="0" smtClean="0"/>
              <a:t>2</a:t>
            </a:r>
            <a:r>
              <a:rPr lang="en-US" sz="1600" dirty="0" smtClean="0"/>
              <a:t>+NO…</a:t>
            </a:r>
            <a:endParaRPr lang="en-US" sz="1600" dirty="0"/>
          </a:p>
        </p:txBody>
      </p:sp>
      <p:cxnSp>
        <p:nvCxnSpPr>
          <p:cNvPr id="15" name="Straight Arrow Connector 14"/>
          <p:cNvCxnSpPr/>
          <p:nvPr/>
        </p:nvCxnSpPr>
        <p:spPr bwMode="auto">
          <a:xfrm>
            <a:off x="3505200" y="3733800"/>
            <a:ext cx="1752600" cy="1295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3429000" y="5384442"/>
            <a:ext cx="3505200" cy="304800"/>
          </a:xfrm>
          <a:prstGeom prst="rect">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4" name="Rectangle 33"/>
          <p:cNvSpPr/>
          <p:nvPr/>
        </p:nvSpPr>
        <p:spPr bwMode="auto">
          <a:xfrm>
            <a:off x="3429000" y="4694237"/>
            <a:ext cx="3505200" cy="685800"/>
          </a:xfrm>
          <a:prstGeom prst="rect">
            <a:avLst/>
          </a:prstGeom>
          <a:solidFill>
            <a:schemeClr val="bg2">
              <a:lumMod val="40000"/>
              <a:lumOff val="6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3" name="Rectangle 32"/>
          <p:cNvSpPr/>
          <p:nvPr/>
        </p:nvSpPr>
        <p:spPr bwMode="auto">
          <a:xfrm>
            <a:off x="3429000" y="2636837"/>
            <a:ext cx="3505200" cy="2057400"/>
          </a:xfrm>
          <a:prstGeom prst="rect">
            <a:avLst/>
          </a:prstGeom>
          <a:solidFill>
            <a:schemeClr val="bg2">
              <a:lumMod val="20000"/>
              <a:lumOff val="80000"/>
            </a:scheme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normAutofit fontScale="90000"/>
          </a:bodyPr>
          <a:lstStyle/>
          <a:p>
            <a:r>
              <a:rPr lang="en-US" dirty="0" smtClean="0"/>
              <a:t>Isoprene is a Major </a:t>
            </a:r>
            <a:br>
              <a:rPr lang="en-US" dirty="0" smtClean="0"/>
            </a:br>
            <a:r>
              <a:rPr lang="en-US" dirty="0" smtClean="0"/>
              <a:t>Contributor to Organic Aerosol</a:t>
            </a:r>
            <a:endParaRPr lang="en-US" dirty="0"/>
          </a:p>
        </p:txBody>
      </p:sp>
      <p:graphicFrame>
        <p:nvGraphicFramePr>
          <p:cNvPr id="5" name="Content Placeholder 4"/>
          <p:cNvGraphicFramePr>
            <a:graphicFrameLocks noGrp="1"/>
          </p:cNvGraphicFramePr>
          <p:nvPr>
            <p:ph idx="4294967295"/>
          </p:nvPr>
        </p:nvGraphicFramePr>
        <p:xfrm>
          <a:off x="-228600" y="2636837"/>
          <a:ext cx="5943600" cy="31543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91200" y="2713037"/>
            <a:ext cx="1143000" cy="584775"/>
          </a:xfrm>
          <a:prstGeom prst="rect">
            <a:avLst/>
          </a:prstGeom>
          <a:noFill/>
        </p:spPr>
        <p:txBody>
          <a:bodyPr wrap="square" rtlCol="0">
            <a:spAutoFit/>
          </a:bodyPr>
          <a:lstStyle/>
          <a:p>
            <a:pPr algn="ctr"/>
            <a:r>
              <a:rPr lang="en-US" sz="1600" i="1" dirty="0" smtClean="0">
                <a:latin typeface="+mj-lt"/>
              </a:rPr>
              <a:t>Low-</a:t>
            </a:r>
            <a:r>
              <a:rPr lang="en-US" sz="1600" i="1" dirty="0" err="1" smtClean="0">
                <a:latin typeface="+mj-lt"/>
              </a:rPr>
              <a:t>NO</a:t>
            </a:r>
            <a:r>
              <a:rPr lang="en-US" sz="1600" i="1" baseline="-25000" dirty="0" err="1" smtClean="0">
                <a:latin typeface="+mj-lt"/>
              </a:rPr>
              <a:t>x</a:t>
            </a:r>
            <a:r>
              <a:rPr lang="en-US" sz="1600" i="1" dirty="0" smtClean="0">
                <a:latin typeface="+mj-lt"/>
              </a:rPr>
              <a:t> products</a:t>
            </a:r>
            <a:endParaRPr lang="en-US" sz="1600" i="1" dirty="0">
              <a:latin typeface="+mj-lt"/>
            </a:endParaRPr>
          </a:p>
        </p:txBody>
      </p:sp>
      <p:sp>
        <p:nvSpPr>
          <p:cNvPr id="10" name="TextBox 9"/>
          <p:cNvSpPr txBox="1"/>
          <p:nvPr/>
        </p:nvSpPr>
        <p:spPr>
          <a:xfrm>
            <a:off x="5715000" y="4729407"/>
            <a:ext cx="1271694" cy="584775"/>
          </a:xfrm>
          <a:prstGeom prst="rect">
            <a:avLst/>
          </a:prstGeom>
          <a:noFill/>
        </p:spPr>
        <p:txBody>
          <a:bodyPr wrap="square" rtlCol="0">
            <a:spAutoFit/>
          </a:bodyPr>
          <a:lstStyle/>
          <a:p>
            <a:pPr algn="ctr"/>
            <a:r>
              <a:rPr lang="en-US" sz="1600" i="1" dirty="0" smtClean="0">
                <a:latin typeface="+mj-lt"/>
              </a:rPr>
              <a:t>High-</a:t>
            </a:r>
            <a:r>
              <a:rPr lang="en-US" sz="1600" i="1" dirty="0" err="1" smtClean="0">
                <a:latin typeface="+mj-lt"/>
              </a:rPr>
              <a:t>NO</a:t>
            </a:r>
            <a:r>
              <a:rPr lang="en-US" sz="1600" i="1" baseline="-25000" dirty="0" err="1" smtClean="0">
                <a:latin typeface="+mj-lt"/>
              </a:rPr>
              <a:t>x</a:t>
            </a:r>
            <a:r>
              <a:rPr lang="en-US" sz="1600" i="1" dirty="0" smtClean="0">
                <a:latin typeface="+mj-lt"/>
              </a:rPr>
              <a:t> products</a:t>
            </a:r>
            <a:endParaRPr lang="en-US" sz="1600" i="1" dirty="0">
              <a:latin typeface="+mj-lt"/>
            </a:endParaRPr>
          </a:p>
        </p:txBody>
      </p:sp>
      <p:sp>
        <p:nvSpPr>
          <p:cNvPr id="11" name="TextBox 10"/>
          <p:cNvSpPr txBox="1"/>
          <p:nvPr/>
        </p:nvSpPr>
        <p:spPr>
          <a:xfrm>
            <a:off x="7467600" y="3429000"/>
            <a:ext cx="1905000" cy="1477328"/>
          </a:xfrm>
          <a:prstGeom prst="rect">
            <a:avLst/>
          </a:prstGeom>
          <a:noFill/>
        </p:spPr>
        <p:txBody>
          <a:bodyPr wrap="square" rtlCol="0">
            <a:spAutoFit/>
          </a:bodyPr>
          <a:lstStyle/>
          <a:p>
            <a:r>
              <a:rPr lang="en-US" dirty="0" err="1" smtClean="0"/>
              <a:t>Speciated</a:t>
            </a:r>
            <a:r>
              <a:rPr lang="en-US" dirty="0" smtClean="0"/>
              <a:t> </a:t>
            </a:r>
          </a:p>
          <a:p>
            <a:r>
              <a:rPr lang="en-US" dirty="0" smtClean="0"/>
              <a:t>isoprene aerosol: </a:t>
            </a:r>
          </a:p>
          <a:p>
            <a:r>
              <a:rPr lang="en-US" dirty="0" smtClean="0"/>
              <a:t>19% of </a:t>
            </a:r>
          </a:p>
          <a:p>
            <a:r>
              <a:rPr lang="en-US" dirty="0" smtClean="0"/>
              <a:t>total OM</a:t>
            </a:r>
            <a:endParaRPr lang="en-US" dirty="0"/>
          </a:p>
        </p:txBody>
      </p:sp>
      <p:sp>
        <p:nvSpPr>
          <p:cNvPr id="12" name="Slide Number Placeholder 11"/>
          <p:cNvSpPr>
            <a:spLocks noGrp="1"/>
          </p:cNvSpPr>
          <p:nvPr>
            <p:ph type="sldNum" sz="quarter" idx="10"/>
          </p:nvPr>
        </p:nvSpPr>
        <p:spPr/>
        <p:txBody>
          <a:bodyPr/>
          <a:lstStyle/>
          <a:p>
            <a:fld id="{293E41FE-078F-454E-98CF-624400F30540}" type="slidenum">
              <a:rPr lang="en-US" smtClean="0"/>
              <a:pPr/>
              <a:t>2</a:t>
            </a:fld>
            <a:endParaRPr lang="en-US" dirty="0"/>
          </a:p>
        </p:txBody>
      </p:sp>
      <p:sp>
        <p:nvSpPr>
          <p:cNvPr id="16" name="Right Brace 15"/>
          <p:cNvSpPr/>
          <p:nvPr/>
        </p:nvSpPr>
        <p:spPr bwMode="auto">
          <a:xfrm>
            <a:off x="7010400" y="2636837"/>
            <a:ext cx="381000" cy="2743200"/>
          </a:xfrm>
          <a:prstGeom prst="rightBrace">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cxnSp>
        <p:nvCxnSpPr>
          <p:cNvPr id="19" name="Straight Arrow Connector 18"/>
          <p:cNvCxnSpPr/>
          <p:nvPr/>
        </p:nvCxnSpPr>
        <p:spPr bwMode="auto">
          <a:xfrm flipH="1">
            <a:off x="2057400" y="2865437"/>
            <a:ext cx="1524000" cy="1222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1" name="Straight Arrow Connector 20"/>
          <p:cNvCxnSpPr/>
          <p:nvPr/>
        </p:nvCxnSpPr>
        <p:spPr bwMode="auto">
          <a:xfrm flipH="1">
            <a:off x="2590800" y="3246437"/>
            <a:ext cx="990600" cy="1984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3" name="Straight Arrow Connector 22"/>
          <p:cNvCxnSpPr/>
          <p:nvPr/>
        </p:nvCxnSpPr>
        <p:spPr bwMode="auto">
          <a:xfrm flipH="1" flipV="1">
            <a:off x="2895600" y="3703637"/>
            <a:ext cx="685800" cy="457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4" name="TextBox 23"/>
          <p:cNvSpPr txBox="1"/>
          <p:nvPr/>
        </p:nvSpPr>
        <p:spPr>
          <a:xfrm>
            <a:off x="2743200" y="1752600"/>
            <a:ext cx="4953000" cy="723275"/>
          </a:xfrm>
          <a:prstGeom prst="rect">
            <a:avLst/>
          </a:prstGeom>
          <a:noFill/>
        </p:spPr>
        <p:txBody>
          <a:bodyPr wrap="square" rtlCol="0">
            <a:spAutoFit/>
          </a:bodyPr>
          <a:lstStyle/>
          <a:p>
            <a:pPr algn="ctr">
              <a:spcAft>
                <a:spcPts val="600"/>
              </a:spcAft>
            </a:pPr>
            <a:r>
              <a:rPr lang="en-US" dirty="0" smtClean="0"/>
              <a:t>Total OM in Yorkville, Georgia 2010</a:t>
            </a:r>
          </a:p>
          <a:p>
            <a:pPr algn="ctr">
              <a:spcAft>
                <a:spcPts val="600"/>
              </a:spcAft>
            </a:pPr>
            <a:r>
              <a:rPr lang="en-US" dirty="0" smtClean="0"/>
              <a:t>Data: Lin et al. 2013 ACP</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Treatment a Subset of Isoprene SOA</a:t>
            </a:r>
            <a:endParaRPr lang="en-US" dirty="0"/>
          </a:p>
        </p:txBody>
      </p:sp>
      <p:sp>
        <p:nvSpPr>
          <p:cNvPr id="3" name="Slide Number Placeholder 2"/>
          <p:cNvSpPr>
            <a:spLocks noGrp="1"/>
          </p:cNvSpPr>
          <p:nvPr>
            <p:ph type="sldNum" sz="quarter" idx="10"/>
          </p:nvPr>
        </p:nvSpPr>
        <p:spPr/>
        <p:txBody>
          <a:bodyPr/>
          <a:lstStyle/>
          <a:p>
            <a:fld id="{293E41FE-078F-454E-98CF-624400F30540}" type="slidenum">
              <a:rPr lang="en-US" smtClean="0"/>
              <a:pPr/>
              <a:t>20</a:t>
            </a:fld>
            <a:endParaRPr lang="en-US" dirty="0"/>
          </a:p>
        </p:txBody>
      </p:sp>
      <p:sp>
        <p:nvSpPr>
          <p:cNvPr id="4" name="Text Placeholder 3"/>
          <p:cNvSpPr>
            <a:spLocks noGrp="1"/>
          </p:cNvSpPr>
          <p:nvPr>
            <p:ph type="body" sz="quarter" idx="11"/>
          </p:nvPr>
        </p:nvSpPr>
        <p:spPr/>
        <p:txBody>
          <a:bodyPr/>
          <a:lstStyle/>
          <a:p>
            <a:r>
              <a:rPr lang="en-US" sz="1800" dirty="0" smtClean="0"/>
              <a:t>Some known isoprene SOA species not represented in CMAQ </a:t>
            </a:r>
            <a:r>
              <a:rPr lang="en-US" sz="1600" dirty="0" smtClean="0"/>
              <a:t>(e.g. C</a:t>
            </a:r>
            <a:r>
              <a:rPr lang="en-US" sz="1600" baseline="-25000" dirty="0" smtClean="0"/>
              <a:t>5</a:t>
            </a:r>
            <a:r>
              <a:rPr lang="en-US" sz="1600" dirty="0" smtClean="0"/>
              <a:t> </a:t>
            </a:r>
            <a:r>
              <a:rPr lang="en-US" sz="1600" dirty="0" err="1" smtClean="0"/>
              <a:t>alkene</a:t>
            </a:r>
            <a:r>
              <a:rPr lang="en-US" sz="1600" dirty="0" smtClean="0"/>
              <a:t> </a:t>
            </a:r>
            <a:r>
              <a:rPr lang="en-US" sz="1600" dirty="0" err="1" smtClean="0"/>
              <a:t>triols</a:t>
            </a:r>
            <a:r>
              <a:rPr lang="en-US" sz="1600" dirty="0" smtClean="0"/>
              <a:t>, 3-MeTHF-3,4-diols)</a:t>
            </a:r>
          </a:p>
          <a:p>
            <a:r>
              <a:rPr lang="en-US" sz="1800" dirty="0" smtClean="0"/>
              <a:t>PMF analysis of ACSM/AMS data attributes a significant portion of ambient OA to IEPOX:</a:t>
            </a:r>
          </a:p>
          <a:p>
            <a:pPr lvl="1"/>
            <a:r>
              <a:rPr lang="en-US" sz="1600" dirty="0" smtClean="0"/>
              <a:t>33% of organic aerosol in Atlanta, GA [Budisulistiorini et al. 2013 ES&amp;T]</a:t>
            </a:r>
          </a:p>
          <a:p>
            <a:pPr lvl="1"/>
            <a:r>
              <a:rPr lang="en-US" sz="1600" dirty="0" smtClean="0"/>
              <a:t>Up to 53% of total organic aerosol in Borneo [Robinson et al. 2011 ACP]</a:t>
            </a:r>
          </a:p>
          <a:p>
            <a:endParaRPr lang="en-US" dirty="0"/>
          </a:p>
        </p:txBody>
      </p:sp>
      <p:pic>
        <p:nvPicPr>
          <p:cNvPr id="5" name="Picture 2"/>
          <p:cNvPicPr>
            <a:picLocks noChangeAspect="1" noChangeArrowheads="1"/>
          </p:cNvPicPr>
          <p:nvPr/>
        </p:nvPicPr>
        <p:blipFill>
          <a:blip r:embed="rId3" cstate="print"/>
          <a:srcRect t="52792"/>
          <a:stretch>
            <a:fillRect/>
          </a:stretch>
        </p:blipFill>
        <p:spPr bwMode="auto">
          <a:xfrm>
            <a:off x="838200" y="3811537"/>
            <a:ext cx="3352800" cy="2041460"/>
          </a:xfrm>
          <a:prstGeom prst="rect">
            <a:avLst/>
          </a:prstGeom>
          <a:noFill/>
          <a:ln w="9525">
            <a:noFill/>
            <a:miter lim="800000"/>
            <a:headEnd/>
            <a:tailEnd/>
          </a:ln>
        </p:spPr>
      </p:pic>
      <p:cxnSp>
        <p:nvCxnSpPr>
          <p:cNvPr id="6" name="Straight Arrow Connector 5"/>
          <p:cNvCxnSpPr/>
          <p:nvPr/>
        </p:nvCxnSpPr>
        <p:spPr bwMode="auto">
          <a:xfrm flipH="1" flipV="1">
            <a:off x="3124200" y="4770124"/>
            <a:ext cx="457200" cy="94487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 name="TextBox 6"/>
          <p:cNvSpPr txBox="1"/>
          <p:nvPr/>
        </p:nvSpPr>
        <p:spPr>
          <a:xfrm>
            <a:off x="3352800" y="5638800"/>
            <a:ext cx="1371600" cy="523220"/>
          </a:xfrm>
          <a:prstGeom prst="rect">
            <a:avLst/>
          </a:prstGeom>
          <a:noFill/>
        </p:spPr>
        <p:txBody>
          <a:bodyPr wrap="square" rtlCol="0">
            <a:spAutoFit/>
          </a:bodyPr>
          <a:lstStyle/>
          <a:p>
            <a:pPr algn="ctr"/>
            <a:r>
              <a:rPr lang="en-US" sz="1400" b="1" dirty="0" smtClean="0"/>
              <a:t>SEARCH observed OC</a:t>
            </a:r>
            <a:endParaRPr lang="en-US" sz="1400" b="1" dirty="0"/>
          </a:p>
        </p:txBody>
      </p:sp>
      <p:sp>
        <p:nvSpPr>
          <p:cNvPr id="8" name="TextBox 7"/>
          <p:cNvSpPr txBox="1"/>
          <p:nvPr/>
        </p:nvSpPr>
        <p:spPr>
          <a:xfrm>
            <a:off x="1524000" y="3962400"/>
            <a:ext cx="2286000" cy="307777"/>
          </a:xfrm>
          <a:prstGeom prst="rect">
            <a:avLst/>
          </a:prstGeom>
          <a:noFill/>
        </p:spPr>
        <p:txBody>
          <a:bodyPr wrap="square" rtlCol="0">
            <a:spAutoFit/>
          </a:bodyPr>
          <a:lstStyle/>
          <a:p>
            <a:pPr algn="ctr"/>
            <a:r>
              <a:rPr lang="en-US" sz="1400" dirty="0" smtClean="0"/>
              <a:t>Downtown Atlanta</a:t>
            </a:r>
            <a:endParaRPr lang="en-US" sz="1400" dirty="0"/>
          </a:p>
        </p:txBody>
      </p:sp>
      <p:sp>
        <p:nvSpPr>
          <p:cNvPr id="9" name="TextBox 8"/>
          <p:cNvSpPr txBox="1"/>
          <p:nvPr/>
        </p:nvSpPr>
        <p:spPr>
          <a:xfrm rot="16200000">
            <a:off x="252799" y="4666747"/>
            <a:ext cx="838200" cy="276999"/>
          </a:xfrm>
          <a:prstGeom prst="rect">
            <a:avLst/>
          </a:prstGeom>
          <a:noFill/>
        </p:spPr>
        <p:txBody>
          <a:bodyPr wrap="square" rtlCol="0">
            <a:spAutoFit/>
          </a:bodyPr>
          <a:lstStyle/>
          <a:p>
            <a:pPr algn="ctr"/>
            <a:r>
              <a:rPr lang="en-US" sz="1200" dirty="0" err="1" smtClean="0">
                <a:latin typeface="Symbol" pitchFamily="18" charset="2"/>
              </a:rPr>
              <a:t>m</a:t>
            </a:r>
            <a:r>
              <a:rPr lang="en-US" sz="1200" dirty="0" err="1" smtClean="0"/>
              <a:t>gC</a:t>
            </a:r>
            <a:r>
              <a:rPr lang="en-US" sz="1200" dirty="0" smtClean="0"/>
              <a:t> m</a:t>
            </a:r>
            <a:r>
              <a:rPr lang="en-US" sz="1200" baseline="30000" dirty="0" smtClean="0"/>
              <a:t>-3</a:t>
            </a:r>
            <a:endParaRPr lang="en-US" sz="1200" baseline="30000" dirty="0"/>
          </a:p>
        </p:txBody>
      </p:sp>
      <p:pic>
        <p:nvPicPr>
          <p:cNvPr id="10" name="Picture 5"/>
          <p:cNvPicPr>
            <a:picLocks noChangeAspect="1" noChangeArrowheads="1"/>
          </p:cNvPicPr>
          <p:nvPr/>
        </p:nvPicPr>
        <p:blipFill>
          <a:blip r:embed="rId4" cstate="print"/>
          <a:srcRect/>
          <a:stretch>
            <a:fillRect/>
          </a:stretch>
        </p:blipFill>
        <p:spPr bwMode="auto">
          <a:xfrm>
            <a:off x="5029200" y="4095750"/>
            <a:ext cx="3581400" cy="2152650"/>
          </a:xfrm>
          <a:prstGeom prst="rect">
            <a:avLst/>
          </a:prstGeom>
          <a:noFill/>
          <a:ln w="9525">
            <a:noFill/>
            <a:miter lim="800000"/>
            <a:headEnd/>
            <a:tailEnd/>
          </a:ln>
        </p:spPr>
      </p:pic>
      <p:sp>
        <p:nvSpPr>
          <p:cNvPr id="11" name="TextBox 10"/>
          <p:cNvSpPr txBox="1"/>
          <p:nvPr/>
        </p:nvSpPr>
        <p:spPr>
          <a:xfrm>
            <a:off x="5105400" y="6245423"/>
            <a:ext cx="3200400" cy="307777"/>
          </a:xfrm>
          <a:prstGeom prst="rect">
            <a:avLst/>
          </a:prstGeom>
          <a:noFill/>
        </p:spPr>
        <p:txBody>
          <a:bodyPr wrap="square" rtlCol="0">
            <a:spAutoFit/>
          </a:bodyPr>
          <a:lstStyle/>
          <a:p>
            <a:pPr algn="ctr"/>
            <a:r>
              <a:rPr lang="en-US" sz="1400" dirty="0" smtClean="0"/>
              <a:t>JST [Budisulistiorini et al. 2013 ES&amp;T]</a:t>
            </a:r>
            <a:endParaRPr lang="en-US" sz="1400" dirty="0"/>
          </a:p>
        </p:txBody>
      </p:sp>
      <p:sp>
        <p:nvSpPr>
          <p:cNvPr id="14" name="TextBox 13"/>
          <p:cNvSpPr txBox="1"/>
          <p:nvPr/>
        </p:nvSpPr>
        <p:spPr>
          <a:xfrm>
            <a:off x="6858000" y="3519931"/>
            <a:ext cx="1752600" cy="523220"/>
          </a:xfrm>
          <a:prstGeom prst="rect">
            <a:avLst/>
          </a:prstGeom>
          <a:noFill/>
        </p:spPr>
        <p:txBody>
          <a:bodyPr wrap="square" rtlCol="0">
            <a:spAutoFit/>
          </a:bodyPr>
          <a:lstStyle/>
          <a:p>
            <a:pPr algn="ctr"/>
            <a:r>
              <a:rPr lang="en-US" sz="1400" b="1" dirty="0" smtClean="0">
                <a:solidFill>
                  <a:srgbClr val="0033CC"/>
                </a:solidFill>
              </a:rPr>
              <a:t>IEPOX-OA </a:t>
            </a:r>
          </a:p>
          <a:p>
            <a:pPr algn="ctr"/>
            <a:r>
              <a:rPr lang="en-US" sz="1400" b="1" dirty="0" smtClean="0">
                <a:solidFill>
                  <a:srgbClr val="0033CC"/>
                </a:solidFill>
              </a:rPr>
              <a:t>~33% of aerosol</a:t>
            </a:r>
            <a:endParaRPr lang="en-US" sz="1400" b="1" dirty="0">
              <a:solidFill>
                <a:srgbClr val="0033CC"/>
              </a:solidFill>
            </a:endParaRPr>
          </a:p>
        </p:txBody>
      </p:sp>
      <p:cxnSp>
        <p:nvCxnSpPr>
          <p:cNvPr id="15" name="Straight Arrow Connector 14"/>
          <p:cNvCxnSpPr/>
          <p:nvPr/>
        </p:nvCxnSpPr>
        <p:spPr bwMode="auto">
          <a:xfrm flipH="1">
            <a:off x="7924800" y="4053331"/>
            <a:ext cx="76200" cy="619780"/>
          </a:xfrm>
          <a:prstGeom prst="straightConnector1">
            <a:avLst/>
          </a:prstGeom>
          <a:solidFill>
            <a:schemeClr val="accent1"/>
          </a:solidFill>
          <a:ln w="9525" cap="flat" cmpd="sng" algn="ctr">
            <a:solidFill>
              <a:srgbClr val="0033CC"/>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TextBox 17"/>
          <p:cNvSpPr txBox="1"/>
          <p:nvPr/>
        </p:nvSpPr>
        <p:spPr>
          <a:xfrm>
            <a:off x="457200" y="3657600"/>
            <a:ext cx="1524000" cy="523220"/>
          </a:xfrm>
          <a:prstGeom prst="rect">
            <a:avLst/>
          </a:prstGeom>
          <a:noFill/>
        </p:spPr>
        <p:txBody>
          <a:bodyPr wrap="square" rtlCol="0">
            <a:spAutoFit/>
          </a:bodyPr>
          <a:lstStyle/>
          <a:p>
            <a:r>
              <a:rPr lang="en-US" sz="1400" b="1" dirty="0" smtClean="0">
                <a:solidFill>
                  <a:srgbClr val="A50021"/>
                </a:solidFill>
              </a:rPr>
              <a:t>CMAQ model total OC</a:t>
            </a:r>
            <a:endParaRPr lang="en-US" sz="1400" b="1" dirty="0">
              <a:solidFill>
                <a:srgbClr val="A50021"/>
              </a:solidFill>
            </a:endParaRPr>
          </a:p>
        </p:txBody>
      </p:sp>
      <p:cxnSp>
        <p:nvCxnSpPr>
          <p:cNvPr id="19" name="Straight Arrow Connector 18"/>
          <p:cNvCxnSpPr/>
          <p:nvPr/>
        </p:nvCxnSpPr>
        <p:spPr bwMode="auto">
          <a:xfrm>
            <a:off x="1447800" y="4038600"/>
            <a:ext cx="304800" cy="533400"/>
          </a:xfrm>
          <a:prstGeom prst="straightConnector1">
            <a:avLst/>
          </a:prstGeom>
          <a:solidFill>
            <a:schemeClr val="accent1"/>
          </a:solidFill>
          <a:ln w="9525" cap="flat" cmpd="sng" algn="ctr">
            <a:solidFill>
              <a:srgbClr val="A5002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TextBox 19"/>
          <p:cNvSpPr txBox="1"/>
          <p:nvPr/>
        </p:nvSpPr>
        <p:spPr>
          <a:xfrm>
            <a:off x="914400" y="6172200"/>
            <a:ext cx="3352800" cy="307777"/>
          </a:xfrm>
          <a:prstGeom prst="rect">
            <a:avLst/>
          </a:prstGeom>
          <a:noFill/>
        </p:spPr>
        <p:txBody>
          <a:bodyPr wrap="square" rtlCol="0">
            <a:spAutoFit/>
          </a:bodyPr>
          <a:lstStyle/>
          <a:p>
            <a:pPr algn="ctr"/>
            <a:r>
              <a:rPr lang="en-US" sz="1400" b="1" dirty="0" smtClean="0">
                <a:solidFill>
                  <a:srgbClr val="006600"/>
                </a:solidFill>
              </a:rPr>
              <a:t>Model MPAN- and IEPOX-derived OC</a:t>
            </a:r>
            <a:endParaRPr lang="en-US" sz="1400" b="1" dirty="0">
              <a:solidFill>
                <a:srgbClr val="006600"/>
              </a:solidFill>
            </a:endParaRPr>
          </a:p>
        </p:txBody>
      </p:sp>
      <p:cxnSp>
        <p:nvCxnSpPr>
          <p:cNvPr id="21" name="Straight Arrow Connector 20"/>
          <p:cNvCxnSpPr/>
          <p:nvPr/>
        </p:nvCxnSpPr>
        <p:spPr bwMode="auto">
          <a:xfrm flipV="1">
            <a:off x="1524000" y="5334000"/>
            <a:ext cx="0" cy="762000"/>
          </a:xfrm>
          <a:prstGeom prst="straightConnector1">
            <a:avLst/>
          </a:prstGeom>
          <a:solidFill>
            <a:schemeClr val="accent1"/>
          </a:solidFill>
          <a:ln w="9525" cap="flat" cmpd="sng" algn="ctr">
            <a:solidFill>
              <a:srgbClr val="0066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References</a:t>
            </a:r>
            <a:endParaRPr lang="en-US" dirty="0"/>
          </a:p>
        </p:txBody>
      </p:sp>
      <p:sp>
        <p:nvSpPr>
          <p:cNvPr id="3" name="Slide Number Placeholder 2"/>
          <p:cNvSpPr>
            <a:spLocks noGrp="1"/>
          </p:cNvSpPr>
          <p:nvPr>
            <p:ph type="sldNum" sz="quarter" idx="10"/>
          </p:nvPr>
        </p:nvSpPr>
        <p:spPr/>
        <p:txBody>
          <a:bodyPr/>
          <a:lstStyle/>
          <a:p>
            <a:fld id="{293E41FE-078F-454E-98CF-624400F30540}" type="slidenum">
              <a:rPr lang="en-US" smtClean="0"/>
              <a:pPr/>
              <a:t>21</a:t>
            </a:fld>
            <a:endParaRPr lang="en-US" dirty="0"/>
          </a:p>
        </p:txBody>
      </p:sp>
      <p:sp>
        <p:nvSpPr>
          <p:cNvPr id="4" name="Text Placeholder 3"/>
          <p:cNvSpPr>
            <a:spLocks noGrp="1"/>
          </p:cNvSpPr>
          <p:nvPr>
            <p:ph type="body" sz="quarter" idx="11"/>
          </p:nvPr>
        </p:nvSpPr>
        <p:spPr>
          <a:xfrm>
            <a:off x="533400" y="1295400"/>
            <a:ext cx="8382000" cy="5029200"/>
          </a:xfrm>
        </p:spPr>
        <p:txBody>
          <a:bodyPr/>
          <a:lstStyle/>
          <a:p>
            <a:pPr>
              <a:buNone/>
            </a:pPr>
            <a:r>
              <a:rPr lang="en-US" sz="1200" dirty="0" smtClean="0"/>
              <a:t>Budisulistiorini, S. H., et al. (2013), Real-time continuous characterization of secondary organic aerosol derived from isoprene </a:t>
            </a:r>
            <a:r>
              <a:rPr lang="en-US" sz="1200" dirty="0" err="1" smtClean="0"/>
              <a:t>epoxydiols</a:t>
            </a:r>
            <a:r>
              <a:rPr lang="en-US" sz="1200" dirty="0" smtClean="0"/>
              <a:t> (IEPOX) in downtown Atlanta, Georgia, using the Aerodyne Aerosol Chemical Speciation Monitor (ACSM), </a:t>
            </a:r>
            <a:r>
              <a:rPr lang="en-US" sz="1200" i="1" dirty="0" smtClean="0"/>
              <a:t>Environ. Sci. Technol.</a:t>
            </a:r>
            <a:r>
              <a:rPr lang="en-US" sz="1200" dirty="0" smtClean="0"/>
              <a:t>, </a:t>
            </a:r>
            <a:r>
              <a:rPr lang="en-US" sz="1200" i="1" dirty="0" smtClean="0"/>
              <a:t>47</a:t>
            </a:r>
            <a:r>
              <a:rPr lang="en-US" sz="1200" dirty="0" smtClean="0"/>
              <a:t>, 5686-5694. </a:t>
            </a:r>
            <a:r>
              <a:rPr lang="en-US" sz="1200" dirty="0" smtClean="0">
                <a:hlinkClick r:id="rId2"/>
              </a:rPr>
              <a:t>http://dx.doi.org/10.1021/es400023n</a:t>
            </a:r>
            <a:r>
              <a:rPr lang="en-US" sz="1200" dirty="0" smtClean="0"/>
              <a:t> </a:t>
            </a:r>
          </a:p>
          <a:p>
            <a:pPr>
              <a:buNone/>
            </a:pPr>
            <a:r>
              <a:rPr lang="en-US" sz="1200" dirty="0" smtClean="0"/>
              <a:t> </a:t>
            </a:r>
          </a:p>
          <a:p>
            <a:pPr>
              <a:buNone/>
            </a:pPr>
            <a:r>
              <a:rPr lang="en-US" sz="1200" dirty="0" smtClean="0"/>
              <a:t>Carlton, A. G., P. V. Bhave, S. L. Napelenok, E. D. Edney, G. Sarwar, R. W. Pinder, G. A. Pouliot, and M. </a:t>
            </a:r>
            <a:r>
              <a:rPr lang="en-US" sz="1200" dirty="0" err="1" smtClean="0"/>
              <a:t>Houyoux</a:t>
            </a:r>
            <a:r>
              <a:rPr lang="en-US" sz="1200" dirty="0" smtClean="0"/>
              <a:t> (2010), Model representation of secondary organic aerosol in CMAQv4.7, </a:t>
            </a:r>
            <a:r>
              <a:rPr lang="en-US" sz="1200" i="1" dirty="0" smtClean="0"/>
              <a:t>Environ. Sci. Technol.</a:t>
            </a:r>
            <a:r>
              <a:rPr lang="en-US" sz="1200" dirty="0" smtClean="0"/>
              <a:t>, </a:t>
            </a:r>
            <a:r>
              <a:rPr lang="en-US" sz="1200" i="1" dirty="0" smtClean="0"/>
              <a:t>44</a:t>
            </a:r>
            <a:r>
              <a:rPr lang="en-US" sz="1200" dirty="0" smtClean="0"/>
              <a:t>(22), 8553-8560. </a:t>
            </a:r>
            <a:r>
              <a:rPr lang="en-US" sz="1200" dirty="0" smtClean="0">
                <a:hlinkClick r:id="rId3"/>
              </a:rPr>
              <a:t>http://dx.doi.org/10.1021/es100636q</a:t>
            </a:r>
            <a:r>
              <a:rPr lang="en-US" sz="1200" dirty="0" smtClean="0"/>
              <a:t> </a:t>
            </a:r>
          </a:p>
          <a:p>
            <a:pPr>
              <a:buNone/>
            </a:pPr>
            <a:r>
              <a:rPr lang="en-US" sz="1200" dirty="0" smtClean="0"/>
              <a:t> </a:t>
            </a:r>
          </a:p>
          <a:p>
            <a:pPr>
              <a:buNone/>
            </a:pPr>
            <a:r>
              <a:rPr lang="en-US" sz="1200" dirty="0" smtClean="0"/>
              <a:t>Ding, X., M. </a:t>
            </a:r>
            <a:r>
              <a:rPr lang="en-US" sz="1200" dirty="0" err="1" smtClean="0"/>
              <a:t>Zheng</a:t>
            </a:r>
            <a:r>
              <a:rPr lang="en-US" sz="1200" dirty="0" smtClean="0"/>
              <a:t>, L. Yu, X. Zhang, R. J. Weber, B. Yan, A. G. Russell, E. S. Edgerton, and X. Wang (2008), Spatial and seasonal trends in biogenic secondary organic aerosol tracers and water-soluble organic carbon in the southeastern United States, </a:t>
            </a:r>
            <a:r>
              <a:rPr lang="en-US" sz="1200" i="1" dirty="0" smtClean="0"/>
              <a:t>Environ. Sci. Technol.</a:t>
            </a:r>
            <a:r>
              <a:rPr lang="en-US" sz="1200" dirty="0" smtClean="0"/>
              <a:t>, </a:t>
            </a:r>
            <a:r>
              <a:rPr lang="en-US" sz="1200" i="1" dirty="0" smtClean="0"/>
              <a:t>42</a:t>
            </a:r>
            <a:r>
              <a:rPr lang="en-US" sz="1200" dirty="0" smtClean="0"/>
              <a:t>(14), 5171-5176. </a:t>
            </a:r>
            <a:r>
              <a:rPr lang="en-US" sz="1200" dirty="0" smtClean="0">
                <a:hlinkClick r:id="rId4"/>
              </a:rPr>
              <a:t>http://dx.doi.org/10.1021/es7032636</a:t>
            </a:r>
            <a:r>
              <a:rPr lang="en-US" sz="1200" dirty="0" smtClean="0"/>
              <a:t> </a:t>
            </a:r>
          </a:p>
          <a:p>
            <a:pPr>
              <a:buNone/>
            </a:pPr>
            <a:r>
              <a:rPr lang="en-US" sz="1200" dirty="0" smtClean="0"/>
              <a:t> </a:t>
            </a:r>
          </a:p>
          <a:p>
            <a:pPr>
              <a:buNone/>
            </a:pPr>
            <a:r>
              <a:rPr lang="en-US" sz="1200" dirty="0" smtClean="0"/>
              <a:t>Lin, Y. H., E. M. Knipping, E. S. Edgerton, S. L. Shaw, and J. D. Surratt (2013), Investigating the influences of SO</a:t>
            </a:r>
            <a:r>
              <a:rPr lang="en-US" sz="1200" baseline="-25000" dirty="0" smtClean="0"/>
              <a:t>2</a:t>
            </a:r>
            <a:r>
              <a:rPr lang="en-US" sz="1200" dirty="0" smtClean="0"/>
              <a:t> and NH</a:t>
            </a:r>
            <a:r>
              <a:rPr lang="en-US" sz="1200" baseline="-25000" dirty="0" smtClean="0"/>
              <a:t>3</a:t>
            </a:r>
            <a:r>
              <a:rPr lang="en-US" sz="1200" dirty="0" smtClean="0"/>
              <a:t> levels on isoprene-derived secondary organic aerosol formation using conditional sampling approaches, </a:t>
            </a:r>
            <a:r>
              <a:rPr lang="en-US" sz="1200" i="1" dirty="0" smtClean="0"/>
              <a:t>Atmos. Chem. Phys.</a:t>
            </a:r>
            <a:r>
              <a:rPr lang="en-US" sz="1200" dirty="0" smtClean="0"/>
              <a:t>, </a:t>
            </a:r>
            <a:r>
              <a:rPr lang="en-US" sz="1200" i="1" dirty="0" smtClean="0"/>
              <a:t>13</a:t>
            </a:r>
            <a:r>
              <a:rPr lang="en-US" sz="1200" dirty="0" smtClean="0"/>
              <a:t>(16), 8457-8470.  </a:t>
            </a:r>
            <a:r>
              <a:rPr lang="en-US" sz="1200" dirty="0" smtClean="0">
                <a:hlinkClick r:id="rId5"/>
              </a:rPr>
              <a:t>http://dx.doi.org/10.5194/acp-13-8457-2013</a:t>
            </a:r>
            <a:r>
              <a:rPr lang="en-US" sz="1200" dirty="0" smtClean="0"/>
              <a:t> </a:t>
            </a:r>
          </a:p>
          <a:p>
            <a:pPr>
              <a:buNone/>
            </a:pPr>
            <a:r>
              <a:rPr lang="en-US" sz="1200" dirty="0" smtClean="0"/>
              <a:t> </a:t>
            </a:r>
          </a:p>
          <a:p>
            <a:pPr>
              <a:buNone/>
            </a:pPr>
            <a:r>
              <a:rPr lang="en-US" sz="1200" dirty="0" err="1" smtClean="0"/>
              <a:t>Paulot</a:t>
            </a:r>
            <a:r>
              <a:rPr lang="en-US" sz="1200" dirty="0" smtClean="0"/>
              <a:t>, F., J. D. </a:t>
            </a:r>
            <a:r>
              <a:rPr lang="en-US" sz="1200" dirty="0" err="1" smtClean="0"/>
              <a:t>Crounse</a:t>
            </a:r>
            <a:r>
              <a:rPr lang="en-US" sz="1200" dirty="0" smtClean="0"/>
              <a:t>, H. G. </a:t>
            </a:r>
            <a:r>
              <a:rPr lang="en-US" sz="1200" dirty="0" err="1" smtClean="0"/>
              <a:t>Kjaergaard</a:t>
            </a:r>
            <a:r>
              <a:rPr lang="en-US" sz="1200" dirty="0" smtClean="0"/>
              <a:t>, A. Kurten, J. M. St Clair, J. H. Seinfeld, and P. O. Wennberg (2009), Unexpected </a:t>
            </a:r>
            <a:r>
              <a:rPr lang="en-US" sz="1200" dirty="0" err="1" smtClean="0"/>
              <a:t>epoxide</a:t>
            </a:r>
            <a:r>
              <a:rPr lang="en-US" sz="1200" dirty="0" smtClean="0"/>
              <a:t> formation in the gas-phase </a:t>
            </a:r>
            <a:r>
              <a:rPr lang="en-US" sz="1200" dirty="0" err="1" smtClean="0"/>
              <a:t>photooxidation</a:t>
            </a:r>
            <a:r>
              <a:rPr lang="en-US" sz="1200" dirty="0" smtClean="0"/>
              <a:t> of isoprene, </a:t>
            </a:r>
            <a:r>
              <a:rPr lang="en-US" sz="1200" i="1" dirty="0" smtClean="0"/>
              <a:t>Science</a:t>
            </a:r>
            <a:r>
              <a:rPr lang="en-US" sz="1200" dirty="0" smtClean="0"/>
              <a:t>, </a:t>
            </a:r>
            <a:r>
              <a:rPr lang="en-US" sz="1200" i="1" dirty="0" smtClean="0"/>
              <a:t>325</a:t>
            </a:r>
            <a:r>
              <a:rPr lang="en-US" sz="1200" dirty="0" smtClean="0"/>
              <a:t>(5941), 730-733. </a:t>
            </a:r>
            <a:r>
              <a:rPr lang="en-US" sz="1200" dirty="0" smtClean="0">
                <a:hlinkClick r:id="rId6"/>
              </a:rPr>
              <a:t>http://dx.doi.org/10.1126/science.1172910</a:t>
            </a:r>
            <a:r>
              <a:rPr lang="en-US" sz="1200" dirty="0" smtClean="0"/>
              <a:t> </a:t>
            </a:r>
          </a:p>
          <a:p>
            <a:pPr>
              <a:buNone/>
            </a:pPr>
            <a:r>
              <a:rPr lang="en-US" sz="1200" dirty="0" smtClean="0"/>
              <a:t>  </a:t>
            </a:r>
          </a:p>
          <a:p>
            <a:pPr>
              <a:buNone/>
            </a:pPr>
            <a:r>
              <a:rPr lang="en-US" sz="1200" dirty="0" smtClean="0"/>
              <a:t>Robinson, N. H., et al. (2011), Evidence for a significant proportion of secondary organic aerosol from isoprene above a maritime tropical forest, </a:t>
            </a:r>
            <a:r>
              <a:rPr lang="en-US" sz="1200" i="1" dirty="0" smtClean="0"/>
              <a:t>Atmos. Chem. Phys.</a:t>
            </a:r>
            <a:r>
              <a:rPr lang="en-US" sz="1200" dirty="0" smtClean="0"/>
              <a:t>, </a:t>
            </a:r>
            <a:r>
              <a:rPr lang="en-US" sz="1200" i="1" dirty="0" smtClean="0"/>
              <a:t>11</a:t>
            </a:r>
            <a:r>
              <a:rPr lang="en-US" sz="1200" dirty="0" smtClean="0"/>
              <a:t>(3), 1039-1050. </a:t>
            </a:r>
            <a:r>
              <a:rPr lang="en-US" sz="1200" dirty="0" smtClean="0">
                <a:hlinkClick r:id="rId7"/>
              </a:rPr>
              <a:t>http://dx.doi.org/10.5194/acp-11-1039-2011</a:t>
            </a:r>
            <a:r>
              <a:rPr lang="en-US" sz="1200" dirty="0" smtClean="0"/>
              <a:t> </a:t>
            </a:r>
          </a:p>
          <a:p>
            <a:pPr>
              <a:buNone/>
            </a:pPr>
            <a:r>
              <a:rPr lang="en-US" sz="1200" dirty="0" smtClean="0"/>
              <a:t> </a:t>
            </a:r>
          </a:p>
          <a:p>
            <a:pPr>
              <a:buNone/>
            </a:pPr>
            <a:r>
              <a:rPr lang="en-US" sz="1200" dirty="0" smtClean="0"/>
              <a:t>Surratt, J. D., A. W. H. Chan, N. C. </a:t>
            </a:r>
            <a:r>
              <a:rPr lang="en-US" sz="1200" dirty="0" err="1" smtClean="0"/>
              <a:t>Eddingsaas</a:t>
            </a:r>
            <a:r>
              <a:rPr lang="en-US" sz="1200" dirty="0" smtClean="0"/>
              <a:t>, M. Chan, C. L. </a:t>
            </a:r>
            <a:r>
              <a:rPr lang="en-US" sz="1200" dirty="0" err="1" smtClean="0"/>
              <a:t>Loza</a:t>
            </a:r>
            <a:r>
              <a:rPr lang="en-US" sz="1200" dirty="0" smtClean="0"/>
              <a:t>, A. J. Kwan, S. P. Hersey, R. C. </a:t>
            </a:r>
            <a:r>
              <a:rPr lang="en-US" sz="1200" dirty="0" err="1" smtClean="0"/>
              <a:t>Flagan</a:t>
            </a:r>
            <a:r>
              <a:rPr lang="en-US" sz="1200" dirty="0" smtClean="0"/>
              <a:t>, P. O. Wennberg, and J. H. Seinfeld (2010), Reactive intermediates revealed in secondary organic aerosol formation from isoprene, </a:t>
            </a:r>
            <a:r>
              <a:rPr lang="en-US" sz="1200" i="1" dirty="0" smtClean="0"/>
              <a:t>Proc. Nat. Acad. Sci. U.S.A.</a:t>
            </a:r>
            <a:r>
              <a:rPr lang="en-US" sz="1200" dirty="0" smtClean="0"/>
              <a:t>, </a:t>
            </a:r>
            <a:r>
              <a:rPr lang="en-US" sz="1200" i="1" dirty="0" smtClean="0"/>
              <a:t>107</a:t>
            </a:r>
            <a:r>
              <a:rPr lang="en-US" sz="1200" dirty="0" smtClean="0"/>
              <a:t>(15), 6640-6645. </a:t>
            </a:r>
            <a:r>
              <a:rPr lang="en-US" sz="1200" dirty="0" smtClean="0">
                <a:hlinkClick r:id="rId8"/>
              </a:rPr>
              <a:t>http://dx.doi.org/10.1073/pnas.0911114107</a:t>
            </a:r>
            <a:r>
              <a:rPr lang="en-US" sz="12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0" y="5181600"/>
            <a:ext cx="2209800" cy="16764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Oval 10"/>
          <p:cNvSpPr/>
          <p:nvPr/>
        </p:nvSpPr>
        <p:spPr>
          <a:xfrm>
            <a:off x="5257800" y="1295400"/>
            <a:ext cx="6324600" cy="5715000"/>
          </a:xfrm>
          <a:prstGeom prst="ellipse">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685800" y="3657600"/>
            <a:ext cx="0" cy="2667000"/>
          </a:xfrm>
          <a:prstGeom prst="straightConnector1">
            <a:avLst/>
          </a:prstGeom>
          <a:ln w="762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3212068"/>
            <a:ext cx="1066800" cy="369332"/>
          </a:xfrm>
          <a:prstGeom prst="rect">
            <a:avLst/>
          </a:prstGeom>
          <a:noFill/>
        </p:spPr>
        <p:txBody>
          <a:bodyPr wrap="square" rtlCol="0">
            <a:spAutoFit/>
          </a:bodyPr>
          <a:lstStyle/>
          <a:p>
            <a:r>
              <a:rPr lang="en-US" dirty="0" smtClean="0"/>
              <a:t>isoprene</a:t>
            </a:r>
            <a:endParaRPr lang="en-US" dirty="0"/>
          </a:p>
        </p:txBody>
      </p:sp>
      <p:cxnSp>
        <p:nvCxnSpPr>
          <p:cNvPr id="14" name="Straight Arrow Connector 13"/>
          <p:cNvCxnSpPr/>
          <p:nvPr/>
        </p:nvCxnSpPr>
        <p:spPr>
          <a:xfrm>
            <a:off x="1371600" y="3352800"/>
            <a:ext cx="152400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52600" y="2938046"/>
            <a:ext cx="1219200" cy="338554"/>
          </a:xfrm>
          <a:prstGeom prst="rect">
            <a:avLst/>
          </a:prstGeom>
          <a:noFill/>
        </p:spPr>
        <p:txBody>
          <a:bodyPr wrap="square" rtlCol="0">
            <a:spAutoFit/>
          </a:bodyPr>
          <a:lstStyle/>
          <a:p>
            <a:r>
              <a:rPr lang="en-US" sz="1600" dirty="0" smtClean="0"/>
              <a:t>+ OH</a:t>
            </a:r>
            <a:endParaRPr lang="en-US" sz="1600" baseline="-25000" dirty="0"/>
          </a:p>
        </p:txBody>
      </p:sp>
      <p:grpSp>
        <p:nvGrpSpPr>
          <p:cNvPr id="2" name="Group 50"/>
          <p:cNvGrpSpPr/>
          <p:nvPr/>
        </p:nvGrpSpPr>
        <p:grpSpPr>
          <a:xfrm>
            <a:off x="228600" y="5334001"/>
            <a:ext cx="1676095" cy="1302714"/>
            <a:chOff x="228600" y="5334001"/>
            <a:chExt cx="1676095" cy="1302714"/>
          </a:xfrm>
        </p:grpSpPr>
        <p:pic>
          <p:nvPicPr>
            <p:cNvPr id="52" name="Picture 5" descr="C:\Documents and Settings\phavala\Local Settings\Temporary Internet Files\Content.IE5\RXDU8XR6\MC900389362[1].wmf"/>
            <p:cNvPicPr>
              <a:picLocks noChangeAspect="1" noChangeArrowheads="1"/>
            </p:cNvPicPr>
            <p:nvPr/>
          </p:nvPicPr>
          <p:blipFill>
            <a:blip r:embed="rId3" cstate="print"/>
            <a:srcRect/>
            <a:stretch>
              <a:fillRect/>
            </a:stretch>
          </p:blipFill>
          <p:spPr bwMode="auto">
            <a:xfrm>
              <a:off x="533400" y="5334001"/>
              <a:ext cx="990295" cy="1066800"/>
            </a:xfrm>
            <a:prstGeom prst="rect">
              <a:avLst/>
            </a:prstGeom>
            <a:noFill/>
          </p:spPr>
        </p:pic>
        <p:pic>
          <p:nvPicPr>
            <p:cNvPr id="53" name="Picture 5" descr="C:\Documents and Settings\phavala\Local Settings\Temporary Internet Files\Content.IE5\RXDU8XR6\MC900389362[1].wmf"/>
            <p:cNvPicPr>
              <a:picLocks noChangeAspect="1" noChangeArrowheads="1"/>
            </p:cNvPicPr>
            <p:nvPr/>
          </p:nvPicPr>
          <p:blipFill>
            <a:blip r:embed="rId3" cstate="print"/>
            <a:srcRect/>
            <a:stretch>
              <a:fillRect/>
            </a:stretch>
          </p:blipFill>
          <p:spPr bwMode="auto">
            <a:xfrm>
              <a:off x="228600" y="5715000"/>
              <a:ext cx="990295" cy="921715"/>
            </a:xfrm>
            <a:prstGeom prst="rect">
              <a:avLst/>
            </a:prstGeom>
            <a:noFill/>
          </p:spPr>
        </p:pic>
        <p:pic>
          <p:nvPicPr>
            <p:cNvPr id="54" name="Picture 5" descr="C:\Documents and Settings\phavala\Local Settings\Temporary Internet Files\Content.IE5\RXDU8XR6\MC900389362[1].wmf"/>
            <p:cNvPicPr>
              <a:picLocks noChangeAspect="1" noChangeArrowheads="1"/>
            </p:cNvPicPr>
            <p:nvPr/>
          </p:nvPicPr>
          <p:blipFill>
            <a:blip r:embed="rId3" cstate="print"/>
            <a:srcRect/>
            <a:stretch>
              <a:fillRect/>
            </a:stretch>
          </p:blipFill>
          <p:spPr bwMode="auto">
            <a:xfrm>
              <a:off x="914400" y="5638800"/>
              <a:ext cx="990295" cy="921715"/>
            </a:xfrm>
            <a:prstGeom prst="rect">
              <a:avLst/>
            </a:prstGeom>
            <a:noFill/>
          </p:spPr>
        </p:pic>
      </p:grpSp>
      <p:pic>
        <p:nvPicPr>
          <p:cNvPr id="1026" name="Picture 2"/>
          <p:cNvPicPr>
            <a:picLocks noChangeAspect="1" noChangeArrowheads="1"/>
          </p:cNvPicPr>
          <p:nvPr/>
        </p:nvPicPr>
        <p:blipFill>
          <a:blip r:embed="rId4" cstate="print"/>
          <a:srcRect/>
          <a:stretch>
            <a:fillRect/>
          </a:stretch>
        </p:blipFill>
        <p:spPr bwMode="auto">
          <a:xfrm>
            <a:off x="304800" y="2678906"/>
            <a:ext cx="762000" cy="521494"/>
          </a:xfrm>
          <a:prstGeom prst="rect">
            <a:avLst/>
          </a:prstGeom>
          <a:noFill/>
          <a:ln w="9525">
            <a:noFill/>
            <a:miter lim="800000"/>
            <a:headEnd/>
            <a:tailEnd/>
          </a:ln>
        </p:spPr>
      </p:pic>
      <p:sp>
        <p:nvSpPr>
          <p:cNvPr id="59" name="TextBox 58"/>
          <p:cNvSpPr txBox="1"/>
          <p:nvPr/>
        </p:nvSpPr>
        <p:spPr>
          <a:xfrm>
            <a:off x="762000" y="4953000"/>
            <a:ext cx="1219200" cy="381000"/>
          </a:xfrm>
          <a:prstGeom prst="rect">
            <a:avLst/>
          </a:prstGeom>
          <a:noFill/>
        </p:spPr>
        <p:txBody>
          <a:bodyPr wrap="square" rtlCol="0">
            <a:spAutoFit/>
          </a:bodyPr>
          <a:lstStyle/>
          <a:p>
            <a:pPr algn="ctr"/>
            <a:r>
              <a:rPr lang="en-US" dirty="0" smtClean="0"/>
              <a:t>Emission</a:t>
            </a:r>
            <a:endParaRPr lang="en-US" dirty="0"/>
          </a:p>
        </p:txBody>
      </p:sp>
      <p:sp>
        <p:nvSpPr>
          <p:cNvPr id="126" name="Rectangle 125"/>
          <p:cNvSpPr/>
          <p:nvPr/>
        </p:nvSpPr>
        <p:spPr>
          <a:xfrm>
            <a:off x="7162800" y="518160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05000" y="5715000"/>
            <a:ext cx="4267200" cy="646331"/>
          </a:xfrm>
          <a:prstGeom prst="rect">
            <a:avLst/>
          </a:prstGeom>
          <a:noFill/>
        </p:spPr>
        <p:txBody>
          <a:bodyPr wrap="square" rtlCol="0">
            <a:spAutoFit/>
          </a:bodyPr>
          <a:lstStyle/>
          <a:p>
            <a:pPr algn="ctr"/>
            <a:r>
              <a:rPr lang="en-US" dirty="0" smtClean="0"/>
              <a:t>GEOS-</a:t>
            </a:r>
            <a:r>
              <a:rPr lang="en-US" dirty="0" err="1" smtClean="0"/>
              <a:t>Chem</a:t>
            </a:r>
            <a:r>
              <a:rPr lang="en-US" dirty="0" smtClean="0"/>
              <a:t> </a:t>
            </a:r>
          </a:p>
          <a:p>
            <a:pPr algn="ctr"/>
            <a:r>
              <a:rPr lang="en-US" dirty="0" smtClean="0"/>
              <a:t>[</a:t>
            </a:r>
            <a:r>
              <a:rPr lang="en-US" dirty="0" err="1" smtClean="0"/>
              <a:t>Henze</a:t>
            </a:r>
            <a:r>
              <a:rPr lang="en-US" dirty="0" smtClean="0"/>
              <a:t> and Seinfeld 2006 GRL]</a:t>
            </a:r>
          </a:p>
        </p:txBody>
      </p:sp>
      <p:sp>
        <p:nvSpPr>
          <p:cNvPr id="68" name="TextBox 67"/>
          <p:cNvSpPr txBox="1"/>
          <p:nvPr/>
        </p:nvSpPr>
        <p:spPr>
          <a:xfrm>
            <a:off x="6248400" y="3048000"/>
            <a:ext cx="1447800" cy="646331"/>
          </a:xfrm>
          <a:prstGeom prst="rect">
            <a:avLst/>
          </a:prstGeom>
          <a:noFill/>
        </p:spPr>
        <p:txBody>
          <a:bodyPr wrap="square" rtlCol="0">
            <a:spAutoFit/>
          </a:bodyPr>
          <a:lstStyle/>
          <a:p>
            <a:r>
              <a:rPr lang="en-US" dirty="0" smtClean="0"/>
              <a:t>Surrogate 1</a:t>
            </a:r>
          </a:p>
          <a:p>
            <a:r>
              <a:rPr lang="en-US" dirty="0" smtClean="0"/>
              <a:t>Surrogate 2</a:t>
            </a:r>
            <a:endParaRPr lang="en-US" dirty="0"/>
          </a:p>
        </p:txBody>
      </p:sp>
      <p:sp>
        <p:nvSpPr>
          <p:cNvPr id="69" name="TextBox 68"/>
          <p:cNvSpPr txBox="1"/>
          <p:nvPr/>
        </p:nvSpPr>
        <p:spPr>
          <a:xfrm>
            <a:off x="3048000" y="3048000"/>
            <a:ext cx="1447800" cy="646331"/>
          </a:xfrm>
          <a:prstGeom prst="rect">
            <a:avLst/>
          </a:prstGeom>
          <a:noFill/>
        </p:spPr>
        <p:txBody>
          <a:bodyPr wrap="square" rtlCol="0">
            <a:spAutoFit/>
          </a:bodyPr>
          <a:lstStyle/>
          <a:p>
            <a:r>
              <a:rPr lang="en-US" dirty="0" smtClean="0"/>
              <a:t>Surrogate 1</a:t>
            </a:r>
          </a:p>
          <a:p>
            <a:r>
              <a:rPr lang="en-US" dirty="0" smtClean="0"/>
              <a:t>Surrogate 2</a:t>
            </a:r>
            <a:endParaRPr lang="en-US" dirty="0"/>
          </a:p>
        </p:txBody>
      </p:sp>
      <p:sp>
        <p:nvSpPr>
          <p:cNvPr id="70" name="TextBox 69"/>
          <p:cNvSpPr txBox="1"/>
          <p:nvPr/>
        </p:nvSpPr>
        <p:spPr>
          <a:xfrm>
            <a:off x="6248400" y="3821668"/>
            <a:ext cx="1447800" cy="369332"/>
          </a:xfrm>
          <a:prstGeom prst="rect">
            <a:avLst/>
          </a:prstGeom>
          <a:noFill/>
        </p:spPr>
        <p:txBody>
          <a:bodyPr wrap="square" rtlCol="0">
            <a:spAutoFit/>
          </a:bodyPr>
          <a:lstStyle/>
          <a:p>
            <a:pPr algn="ctr"/>
            <a:r>
              <a:rPr lang="en-US" dirty="0" smtClean="0"/>
              <a:t>Y</a:t>
            </a:r>
            <a:r>
              <a:rPr lang="en-US" baseline="-25000" dirty="0" smtClean="0"/>
              <a:t>mass</a:t>
            </a:r>
            <a:r>
              <a:rPr lang="en-US" dirty="0" smtClean="0"/>
              <a:t>≈3%</a:t>
            </a:r>
            <a:endParaRPr lang="en-US" dirty="0"/>
          </a:p>
        </p:txBody>
      </p:sp>
      <p:cxnSp>
        <p:nvCxnSpPr>
          <p:cNvPr id="72" name="Straight Arrow Connector 71"/>
          <p:cNvCxnSpPr/>
          <p:nvPr/>
        </p:nvCxnSpPr>
        <p:spPr>
          <a:xfrm>
            <a:off x="4572000" y="3276600"/>
            <a:ext cx="1524000" cy="0"/>
          </a:xfrm>
          <a:prstGeom prst="straightConnector1">
            <a:avLst/>
          </a:prstGeom>
          <a:ln w="28575">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572000" y="3505200"/>
            <a:ext cx="1524000" cy="0"/>
          </a:xfrm>
          <a:prstGeom prst="straightConnector1">
            <a:avLst/>
          </a:prstGeom>
          <a:ln w="28575">
            <a:solidFill>
              <a:schemeClr val="accent3">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itle 21"/>
          <p:cNvSpPr>
            <a:spLocks noGrp="1"/>
          </p:cNvSpPr>
          <p:nvPr>
            <p:ph type="title"/>
          </p:nvPr>
        </p:nvSpPr>
        <p:spPr/>
        <p:txBody>
          <a:bodyPr/>
          <a:lstStyle/>
          <a:p>
            <a:r>
              <a:rPr lang="en-US" sz="3000" dirty="0" smtClean="0"/>
              <a:t>Initial Isoprene Aerosol Modeling</a:t>
            </a:r>
            <a:endParaRPr lang="en-US" sz="3000" dirty="0"/>
          </a:p>
        </p:txBody>
      </p:sp>
      <p:sp>
        <p:nvSpPr>
          <p:cNvPr id="23" name="Slide Number Placeholder 22"/>
          <p:cNvSpPr>
            <a:spLocks noGrp="1"/>
          </p:cNvSpPr>
          <p:nvPr>
            <p:ph type="sldNum" sz="quarter" idx="10"/>
          </p:nvPr>
        </p:nvSpPr>
        <p:spPr>
          <a:xfrm>
            <a:off x="-457200" y="6224588"/>
            <a:ext cx="609600" cy="228600"/>
          </a:xfrm>
        </p:spPr>
        <p:txBody>
          <a:bodyPr/>
          <a:lstStyle/>
          <a:p>
            <a:fld id="{293E41FE-078F-454E-98CF-624400F30540}" type="slidenum">
              <a:rPr lang="en-US" smtClean="0">
                <a:solidFill>
                  <a:schemeClr val="tx1"/>
                </a:solidFill>
              </a:rPr>
              <a:pPr/>
              <a:t>3</a:t>
            </a:fld>
            <a:endParaRPr lang="en-US" dirty="0">
              <a:solidFill>
                <a:schemeClr val="tx1"/>
              </a:solidFill>
            </a:endParaRPr>
          </a:p>
        </p:txBody>
      </p:sp>
      <p:sp>
        <p:nvSpPr>
          <p:cNvPr id="27" name="TextBox 26"/>
          <p:cNvSpPr txBox="1"/>
          <p:nvPr/>
        </p:nvSpPr>
        <p:spPr>
          <a:xfrm>
            <a:off x="5867400" y="4572000"/>
            <a:ext cx="3048000" cy="923330"/>
          </a:xfrm>
          <a:prstGeom prst="rect">
            <a:avLst/>
          </a:prstGeom>
          <a:noFill/>
        </p:spPr>
        <p:txBody>
          <a:bodyPr wrap="square" rtlCol="0">
            <a:spAutoFit/>
          </a:bodyPr>
          <a:lstStyle/>
          <a:p>
            <a:r>
              <a:rPr lang="en-US" b="1" dirty="0" smtClean="0">
                <a:solidFill>
                  <a:schemeClr val="bg2">
                    <a:lumMod val="75000"/>
                  </a:schemeClr>
                </a:solidFill>
              </a:rPr>
              <a:t>Aerosol affected by:</a:t>
            </a:r>
          </a:p>
          <a:p>
            <a:pPr marL="120650" indent="-120650">
              <a:buFont typeface="Arial" pitchFamily="34" charset="0"/>
              <a:buChar char="•"/>
            </a:pPr>
            <a:r>
              <a:rPr lang="en-US" b="1" dirty="0" smtClean="0">
                <a:solidFill>
                  <a:schemeClr val="bg2">
                    <a:lumMod val="75000"/>
                  </a:schemeClr>
                </a:solidFill>
              </a:rPr>
              <a:t>OH</a:t>
            </a:r>
          </a:p>
          <a:p>
            <a:pPr marL="120650" indent="-120650">
              <a:buFont typeface="Arial" pitchFamily="34" charset="0"/>
              <a:buChar char="•"/>
            </a:pPr>
            <a:r>
              <a:rPr lang="en-US" b="1" dirty="0" smtClean="0">
                <a:solidFill>
                  <a:schemeClr val="bg2">
                    <a:lumMod val="75000"/>
                  </a:schemeClr>
                </a:solidFill>
              </a:rPr>
              <a:t>Aerosol mass</a:t>
            </a:r>
            <a:endParaRPr lang="en-US" b="1" dirty="0">
              <a:solidFill>
                <a:schemeClr val="bg2">
                  <a:lumMod val="75000"/>
                </a:schemeClr>
              </a:solidFill>
            </a:endParaRPr>
          </a:p>
        </p:txBody>
      </p:sp>
      <p:sp>
        <p:nvSpPr>
          <p:cNvPr id="30" name="TextBox 29"/>
          <p:cNvSpPr txBox="1"/>
          <p:nvPr/>
        </p:nvSpPr>
        <p:spPr>
          <a:xfrm>
            <a:off x="609600" y="1524000"/>
            <a:ext cx="1600200" cy="369332"/>
          </a:xfrm>
          <a:prstGeom prst="rect">
            <a:avLst/>
          </a:prstGeom>
          <a:noFill/>
        </p:spPr>
        <p:txBody>
          <a:bodyPr wrap="square" rtlCol="0">
            <a:spAutoFit/>
          </a:bodyPr>
          <a:lstStyle/>
          <a:p>
            <a:r>
              <a:rPr lang="en-US" b="1" i="1" dirty="0" smtClean="0">
                <a:solidFill>
                  <a:schemeClr val="bg1">
                    <a:lumMod val="50000"/>
                  </a:schemeClr>
                </a:solidFill>
              </a:rPr>
              <a:t>Gas phase</a:t>
            </a:r>
            <a:endParaRPr lang="en-US" b="1" i="1" dirty="0">
              <a:solidFill>
                <a:schemeClr val="bg1">
                  <a:lumMod val="50000"/>
                </a:schemeClr>
              </a:solidFill>
            </a:endParaRPr>
          </a:p>
        </p:txBody>
      </p:sp>
      <p:sp>
        <p:nvSpPr>
          <p:cNvPr id="31" name="TextBox 30"/>
          <p:cNvSpPr txBox="1"/>
          <p:nvPr/>
        </p:nvSpPr>
        <p:spPr>
          <a:xfrm>
            <a:off x="7086600" y="5943600"/>
            <a:ext cx="1600200" cy="646331"/>
          </a:xfrm>
          <a:prstGeom prst="rect">
            <a:avLst/>
          </a:prstGeom>
          <a:noFill/>
        </p:spPr>
        <p:txBody>
          <a:bodyPr wrap="square" rtlCol="0">
            <a:spAutoFit/>
          </a:bodyPr>
          <a:lstStyle/>
          <a:p>
            <a:pPr algn="ctr"/>
            <a:r>
              <a:rPr lang="en-US" b="1" i="1" dirty="0" smtClean="0">
                <a:solidFill>
                  <a:schemeClr val="bg1">
                    <a:lumMod val="50000"/>
                  </a:schemeClr>
                </a:solidFill>
              </a:rPr>
              <a:t>Particle phase</a:t>
            </a:r>
            <a:endParaRPr lang="en-US" b="1" i="1" dirty="0">
              <a:solidFill>
                <a:schemeClr val="bg1">
                  <a:lumMod val="50000"/>
                </a:schemeClr>
              </a:solidFill>
            </a:endParaRPr>
          </a:p>
        </p:txBody>
      </p:sp>
      <p:sp>
        <p:nvSpPr>
          <p:cNvPr id="26" name="TextBox 25"/>
          <p:cNvSpPr txBox="1"/>
          <p:nvPr/>
        </p:nvSpPr>
        <p:spPr>
          <a:xfrm>
            <a:off x="2895600" y="3810000"/>
            <a:ext cx="1752600" cy="369332"/>
          </a:xfrm>
          <a:prstGeom prst="rect">
            <a:avLst/>
          </a:prstGeom>
          <a:noFill/>
        </p:spPr>
        <p:txBody>
          <a:bodyPr wrap="square" rtlCol="0">
            <a:spAutoFit/>
          </a:bodyPr>
          <a:lstStyle/>
          <a:p>
            <a:pPr algn="ctr"/>
            <a:r>
              <a:rPr lang="en-US" dirty="0" err="1" smtClean="0"/>
              <a:t>Y</a:t>
            </a:r>
            <a:r>
              <a:rPr lang="en-US" baseline="-25000" dirty="0" err="1" smtClean="0"/>
              <a:t>mass</a:t>
            </a:r>
            <a:r>
              <a:rPr lang="en-US" dirty="0" smtClean="0"/>
              <a:t>=26%</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477000" cy="1143000"/>
          </a:xfrm>
        </p:spPr>
        <p:txBody>
          <a:bodyPr/>
          <a:lstStyle/>
          <a:p>
            <a:r>
              <a:rPr lang="en-US" sz="3200" dirty="0" smtClean="0"/>
              <a:t>Explicit Prediction of Known Isoprene-derived SOA Species</a:t>
            </a:r>
            <a:endParaRPr lang="en-US" sz="3200" dirty="0"/>
          </a:p>
        </p:txBody>
      </p:sp>
      <p:sp>
        <p:nvSpPr>
          <p:cNvPr id="3" name="Slide Number Placeholder 2"/>
          <p:cNvSpPr>
            <a:spLocks noGrp="1"/>
          </p:cNvSpPr>
          <p:nvPr>
            <p:ph type="sldNum" sz="quarter" idx="10"/>
          </p:nvPr>
        </p:nvSpPr>
        <p:spPr/>
        <p:txBody>
          <a:bodyPr/>
          <a:lstStyle/>
          <a:p>
            <a:fld id="{293E41FE-078F-454E-98CF-624400F30540}" type="slidenum">
              <a:rPr lang="en-US" smtClean="0"/>
              <a:pPr/>
              <a:t>4</a:t>
            </a:fld>
            <a:endParaRPr lang="en-US" dirty="0"/>
          </a:p>
        </p:txBody>
      </p:sp>
      <p:sp>
        <p:nvSpPr>
          <p:cNvPr id="4" name="Text Placeholder 3"/>
          <p:cNvSpPr>
            <a:spLocks noGrp="1"/>
          </p:cNvSpPr>
          <p:nvPr>
            <p:ph type="body" sz="quarter" idx="11"/>
          </p:nvPr>
        </p:nvSpPr>
        <p:spPr>
          <a:xfrm>
            <a:off x="609600" y="1828800"/>
            <a:ext cx="8077200" cy="4419600"/>
          </a:xfrm>
        </p:spPr>
        <p:txBody>
          <a:bodyPr/>
          <a:lstStyle/>
          <a:p>
            <a:r>
              <a:rPr lang="en-US" sz="2000" dirty="0" smtClean="0"/>
              <a:t>Allows for direct comparison of model predictions and observations</a:t>
            </a:r>
          </a:p>
          <a:p>
            <a:r>
              <a:rPr lang="en-US" sz="2000" dirty="0" smtClean="0"/>
              <a:t>One species (2-methyltetrols) often accounts for a significant portion of total organic aerosol:</a:t>
            </a:r>
          </a:p>
          <a:p>
            <a:pPr lvl="1"/>
            <a:r>
              <a:rPr lang="en-US" sz="2000" dirty="0" smtClean="0"/>
              <a:t>6.6% of OC in Centreville, AL [Ding et al. 2008 ES&amp;T]</a:t>
            </a:r>
          </a:p>
          <a:p>
            <a:pPr lvl="1"/>
            <a:r>
              <a:rPr lang="en-US" sz="2000" dirty="0" smtClean="0"/>
              <a:t>5.2 to 8.9% of total OM in Yorkville, GA [Lin et al. 2013 ACP]</a:t>
            </a:r>
          </a:p>
          <a:p>
            <a:r>
              <a:rPr lang="en-US" sz="2000" dirty="0" smtClean="0"/>
              <a:t>Individual species may serve as surrogates for TOTAL </a:t>
            </a:r>
            <a:r>
              <a:rPr lang="en-US" sz="2000" smtClean="0"/>
              <a:t>isoprene aerosol </a:t>
            </a:r>
            <a:endParaRPr lang="en-US" sz="2000" dirty="0" smtClean="0"/>
          </a:p>
          <a:p>
            <a:r>
              <a:rPr lang="en-US" sz="2000" dirty="0" smtClean="0"/>
              <a:t>Individual species indicate interaction with </a:t>
            </a:r>
            <a:r>
              <a:rPr lang="en-US" sz="2000" dirty="0" err="1" smtClean="0"/>
              <a:t>NO</a:t>
            </a:r>
            <a:r>
              <a:rPr lang="en-US" sz="2000" baseline="-25000" dirty="0" err="1" smtClean="0"/>
              <a:t>x</a:t>
            </a:r>
            <a:r>
              <a:rPr lang="en-US" sz="2000" dirty="0" smtClean="0"/>
              <a:t>, acidity, and aerosol constituents in a mechanistic manner</a:t>
            </a:r>
          </a:p>
          <a:p>
            <a:pPr>
              <a:buNone/>
            </a:pPr>
            <a:r>
              <a:rPr lang="en-US" sz="2000" dirty="0" smtClean="0">
                <a:sym typeface="Wingdings" pitchFamily="2" charset="2"/>
              </a:rPr>
              <a:t>	should lead to improved model response to changes in emissions</a:t>
            </a:r>
          </a:p>
          <a:p>
            <a:endParaRPr lang="en-US" sz="2000" i="1" dirty="0" smtClean="0"/>
          </a:p>
          <a:p>
            <a:pPr lvl="1"/>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0" y="5181600"/>
            <a:ext cx="2209800" cy="16764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 name="Title 27"/>
          <p:cNvSpPr>
            <a:spLocks noGrp="1"/>
          </p:cNvSpPr>
          <p:nvPr>
            <p:ph type="title"/>
          </p:nvPr>
        </p:nvSpPr>
        <p:spPr/>
        <p:txBody>
          <a:bodyPr/>
          <a:lstStyle/>
          <a:p>
            <a:r>
              <a:rPr lang="en-US" sz="3200" dirty="0" smtClean="0"/>
              <a:t>Low-</a:t>
            </a:r>
            <a:r>
              <a:rPr lang="en-US" sz="3200" dirty="0" err="1" smtClean="0"/>
              <a:t>NO</a:t>
            </a:r>
            <a:r>
              <a:rPr lang="en-US" sz="3200" baseline="-25000" dirty="0" err="1" smtClean="0"/>
              <a:t>x</a:t>
            </a:r>
            <a:r>
              <a:rPr lang="en-US" sz="3200" dirty="0" smtClean="0"/>
              <a:t> Isoprene Chemistry</a:t>
            </a:r>
            <a:endParaRPr lang="en-US" sz="3200" dirty="0"/>
          </a:p>
        </p:txBody>
      </p:sp>
      <p:cxnSp>
        <p:nvCxnSpPr>
          <p:cNvPr id="5" name="Straight Arrow Connector 4"/>
          <p:cNvCxnSpPr/>
          <p:nvPr/>
        </p:nvCxnSpPr>
        <p:spPr>
          <a:xfrm flipV="1">
            <a:off x="685800" y="3657600"/>
            <a:ext cx="0" cy="2667000"/>
          </a:xfrm>
          <a:prstGeom prst="straightConnector1">
            <a:avLst/>
          </a:prstGeom>
          <a:ln w="762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3212068"/>
            <a:ext cx="1066800" cy="369332"/>
          </a:xfrm>
          <a:prstGeom prst="rect">
            <a:avLst/>
          </a:prstGeom>
          <a:noFill/>
        </p:spPr>
        <p:txBody>
          <a:bodyPr wrap="square" rtlCol="0">
            <a:spAutoFit/>
          </a:bodyPr>
          <a:lstStyle/>
          <a:p>
            <a:r>
              <a:rPr lang="en-US" dirty="0" smtClean="0"/>
              <a:t>isoprene</a:t>
            </a:r>
            <a:endParaRPr lang="en-US" dirty="0"/>
          </a:p>
        </p:txBody>
      </p:sp>
      <p:cxnSp>
        <p:nvCxnSpPr>
          <p:cNvPr id="14" name="Straight Arrow Connector 13"/>
          <p:cNvCxnSpPr/>
          <p:nvPr/>
        </p:nvCxnSpPr>
        <p:spPr>
          <a:xfrm>
            <a:off x="1371600" y="3352800"/>
            <a:ext cx="99060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71600" y="2938046"/>
            <a:ext cx="1219200" cy="338554"/>
          </a:xfrm>
          <a:prstGeom prst="rect">
            <a:avLst/>
          </a:prstGeom>
          <a:noFill/>
        </p:spPr>
        <p:txBody>
          <a:bodyPr wrap="square" rtlCol="0">
            <a:spAutoFit/>
          </a:bodyPr>
          <a:lstStyle/>
          <a:p>
            <a:r>
              <a:rPr lang="en-US" sz="1600" dirty="0" smtClean="0"/>
              <a:t>+OH,O</a:t>
            </a:r>
            <a:r>
              <a:rPr lang="en-US" sz="1600" baseline="-25000" dirty="0" smtClean="0"/>
              <a:t>2</a:t>
            </a:r>
            <a:endParaRPr lang="en-US" sz="1600" baseline="-25000" dirty="0"/>
          </a:p>
        </p:txBody>
      </p:sp>
      <p:sp>
        <p:nvSpPr>
          <p:cNvPr id="17" name="TextBox 16"/>
          <p:cNvSpPr txBox="1"/>
          <p:nvPr/>
        </p:nvSpPr>
        <p:spPr>
          <a:xfrm>
            <a:off x="2438400" y="3212068"/>
            <a:ext cx="685800" cy="338554"/>
          </a:xfrm>
          <a:prstGeom prst="rect">
            <a:avLst/>
          </a:prstGeom>
          <a:noFill/>
        </p:spPr>
        <p:txBody>
          <a:bodyPr wrap="square" rtlCol="0">
            <a:spAutoFit/>
          </a:bodyPr>
          <a:lstStyle/>
          <a:p>
            <a:r>
              <a:rPr lang="en-US" sz="1600" dirty="0" smtClean="0"/>
              <a:t>RO</a:t>
            </a:r>
            <a:r>
              <a:rPr lang="en-US" sz="1600" baseline="-25000" dirty="0" smtClean="0"/>
              <a:t>2</a:t>
            </a:r>
            <a:endParaRPr lang="en-US" sz="1600" baseline="-25000" dirty="0"/>
          </a:p>
        </p:txBody>
      </p:sp>
      <p:cxnSp>
        <p:nvCxnSpPr>
          <p:cNvPr id="19" name="Straight Arrow Connector 18"/>
          <p:cNvCxnSpPr/>
          <p:nvPr/>
        </p:nvCxnSpPr>
        <p:spPr>
          <a:xfrm flipV="1">
            <a:off x="2667000" y="1981200"/>
            <a:ext cx="0" cy="114300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67000" y="2676196"/>
            <a:ext cx="838200" cy="338554"/>
          </a:xfrm>
          <a:prstGeom prst="rect">
            <a:avLst/>
          </a:prstGeom>
          <a:noFill/>
        </p:spPr>
        <p:txBody>
          <a:bodyPr wrap="square" rtlCol="0">
            <a:spAutoFit/>
          </a:bodyPr>
          <a:lstStyle/>
          <a:p>
            <a:r>
              <a:rPr lang="en-US" sz="1600" dirty="0" smtClean="0"/>
              <a:t>+HO</a:t>
            </a:r>
            <a:r>
              <a:rPr lang="en-US" sz="1600" baseline="-25000" dirty="0" smtClean="0"/>
              <a:t>2</a:t>
            </a:r>
            <a:endParaRPr lang="en-US" sz="1600" baseline="-25000" dirty="0"/>
          </a:p>
        </p:txBody>
      </p:sp>
      <p:sp>
        <p:nvSpPr>
          <p:cNvPr id="27" name="TextBox 26"/>
          <p:cNvSpPr txBox="1"/>
          <p:nvPr/>
        </p:nvSpPr>
        <p:spPr>
          <a:xfrm>
            <a:off x="3950495" y="2069068"/>
            <a:ext cx="1143000" cy="338554"/>
          </a:xfrm>
          <a:prstGeom prst="rect">
            <a:avLst/>
          </a:prstGeom>
          <a:noFill/>
        </p:spPr>
        <p:txBody>
          <a:bodyPr wrap="square" rtlCol="0">
            <a:spAutoFit/>
          </a:bodyPr>
          <a:lstStyle/>
          <a:p>
            <a:pPr algn="ctr"/>
            <a:r>
              <a:rPr lang="en-US" sz="1600" dirty="0" smtClean="0"/>
              <a:t>IEPOX</a:t>
            </a:r>
            <a:endParaRPr lang="en-US" sz="1600" baseline="-25000" dirty="0"/>
          </a:p>
        </p:txBody>
      </p:sp>
      <p:grpSp>
        <p:nvGrpSpPr>
          <p:cNvPr id="2" name="Group 50"/>
          <p:cNvGrpSpPr/>
          <p:nvPr/>
        </p:nvGrpSpPr>
        <p:grpSpPr>
          <a:xfrm>
            <a:off x="228600" y="5334001"/>
            <a:ext cx="1676095" cy="1302714"/>
            <a:chOff x="228600" y="5334001"/>
            <a:chExt cx="1676095" cy="1302714"/>
          </a:xfrm>
        </p:grpSpPr>
        <p:pic>
          <p:nvPicPr>
            <p:cNvPr id="52" name="Picture 5" descr="C:\Documents and Settings\phavala\Local Settings\Temporary Internet Files\Content.IE5\RXDU8XR6\MC900389362[1].wmf"/>
            <p:cNvPicPr>
              <a:picLocks noChangeAspect="1" noChangeArrowheads="1"/>
            </p:cNvPicPr>
            <p:nvPr/>
          </p:nvPicPr>
          <p:blipFill>
            <a:blip r:embed="rId3" cstate="print"/>
            <a:srcRect/>
            <a:stretch>
              <a:fillRect/>
            </a:stretch>
          </p:blipFill>
          <p:spPr bwMode="auto">
            <a:xfrm>
              <a:off x="533400" y="5334001"/>
              <a:ext cx="990295" cy="1066800"/>
            </a:xfrm>
            <a:prstGeom prst="rect">
              <a:avLst/>
            </a:prstGeom>
            <a:noFill/>
          </p:spPr>
        </p:pic>
        <p:pic>
          <p:nvPicPr>
            <p:cNvPr id="53" name="Picture 5" descr="C:\Documents and Settings\phavala\Local Settings\Temporary Internet Files\Content.IE5\RXDU8XR6\MC900389362[1].wmf"/>
            <p:cNvPicPr>
              <a:picLocks noChangeAspect="1" noChangeArrowheads="1"/>
            </p:cNvPicPr>
            <p:nvPr/>
          </p:nvPicPr>
          <p:blipFill>
            <a:blip r:embed="rId3" cstate="print"/>
            <a:srcRect/>
            <a:stretch>
              <a:fillRect/>
            </a:stretch>
          </p:blipFill>
          <p:spPr bwMode="auto">
            <a:xfrm>
              <a:off x="228600" y="5715000"/>
              <a:ext cx="990295" cy="921715"/>
            </a:xfrm>
            <a:prstGeom prst="rect">
              <a:avLst/>
            </a:prstGeom>
            <a:noFill/>
          </p:spPr>
        </p:pic>
        <p:pic>
          <p:nvPicPr>
            <p:cNvPr id="54" name="Picture 5" descr="C:\Documents and Settings\phavala\Local Settings\Temporary Internet Files\Content.IE5\RXDU8XR6\MC900389362[1].wmf"/>
            <p:cNvPicPr>
              <a:picLocks noChangeAspect="1" noChangeArrowheads="1"/>
            </p:cNvPicPr>
            <p:nvPr/>
          </p:nvPicPr>
          <p:blipFill>
            <a:blip r:embed="rId3" cstate="print"/>
            <a:srcRect/>
            <a:stretch>
              <a:fillRect/>
            </a:stretch>
          </p:blipFill>
          <p:spPr bwMode="auto">
            <a:xfrm>
              <a:off x="914400" y="5638800"/>
              <a:ext cx="990295" cy="921715"/>
            </a:xfrm>
            <a:prstGeom prst="rect">
              <a:avLst/>
            </a:prstGeom>
            <a:noFill/>
          </p:spPr>
        </p:pic>
      </p:grpSp>
      <p:pic>
        <p:nvPicPr>
          <p:cNvPr id="1026" name="Picture 2"/>
          <p:cNvPicPr>
            <a:picLocks noChangeAspect="1" noChangeArrowheads="1"/>
          </p:cNvPicPr>
          <p:nvPr/>
        </p:nvPicPr>
        <p:blipFill>
          <a:blip r:embed="rId4" cstate="print"/>
          <a:srcRect/>
          <a:stretch>
            <a:fillRect/>
          </a:stretch>
        </p:blipFill>
        <p:spPr bwMode="auto">
          <a:xfrm>
            <a:off x="304800" y="2678906"/>
            <a:ext cx="762000" cy="52149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950494" y="1393031"/>
            <a:ext cx="1231106" cy="664369"/>
          </a:xfrm>
          <a:prstGeom prst="rect">
            <a:avLst/>
          </a:prstGeom>
          <a:noFill/>
          <a:ln w="9525">
            <a:noFill/>
            <a:miter lim="800000"/>
            <a:headEnd/>
            <a:tailEnd/>
          </a:ln>
        </p:spPr>
      </p:pic>
      <p:sp>
        <p:nvSpPr>
          <p:cNvPr id="57" name="Rectangle 56"/>
          <p:cNvSpPr/>
          <p:nvPr/>
        </p:nvSpPr>
        <p:spPr>
          <a:xfrm>
            <a:off x="3733800" y="1600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2819400" y="1981200"/>
            <a:ext cx="121920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7315200" y="3048000"/>
            <a:ext cx="533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lide Number Placeholder 47"/>
          <p:cNvSpPr>
            <a:spLocks noGrp="1"/>
          </p:cNvSpPr>
          <p:nvPr>
            <p:ph type="sldNum" sz="quarter" idx="10"/>
          </p:nvPr>
        </p:nvSpPr>
        <p:spPr>
          <a:xfrm>
            <a:off x="-381000" y="6224588"/>
            <a:ext cx="609600" cy="228600"/>
          </a:xfrm>
        </p:spPr>
        <p:txBody>
          <a:bodyPr/>
          <a:lstStyle/>
          <a:p>
            <a:fld id="{293E41FE-078F-454E-98CF-624400F30540}" type="slidenum">
              <a:rPr lang="en-US" smtClean="0">
                <a:solidFill>
                  <a:schemeClr val="tx1"/>
                </a:solidFill>
              </a:rPr>
              <a:pPr/>
              <a:t>5</a:t>
            </a:fld>
            <a:endParaRPr lang="en-US" dirty="0">
              <a:solidFill>
                <a:schemeClr val="tx1"/>
              </a:solidFill>
            </a:endParaRPr>
          </a:p>
        </p:txBody>
      </p:sp>
      <p:sp>
        <p:nvSpPr>
          <p:cNvPr id="55" name="TextBox 54"/>
          <p:cNvSpPr txBox="1"/>
          <p:nvPr/>
        </p:nvSpPr>
        <p:spPr>
          <a:xfrm>
            <a:off x="609600" y="1524000"/>
            <a:ext cx="1600200" cy="369332"/>
          </a:xfrm>
          <a:prstGeom prst="rect">
            <a:avLst/>
          </a:prstGeom>
          <a:noFill/>
        </p:spPr>
        <p:txBody>
          <a:bodyPr wrap="square" rtlCol="0">
            <a:spAutoFit/>
          </a:bodyPr>
          <a:lstStyle/>
          <a:p>
            <a:r>
              <a:rPr lang="en-US" b="1" i="1" dirty="0" smtClean="0">
                <a:solidFill>
                  <a:schemeClr val="bg1">
                    <a:lumMod val="50000"/>
                  </a:schemeClr>
                </a:solidFill>
              </a:rPr>
              <a:t>Gas phase</a:t>
            </a:r>
            <a:endParaRPr lang="en-US" b="1" i="1" dirty="0">
              <a:solidFill>
                <a:schemeClr val="bg1">
                  <a:lumMod val="50000"/>
                </a:schemeClr>
              </a:solidFill>
            </a:endParaRPr>
          </a:p>
        </p:txBody>
      </p:sp>
      <p:sp>
        <p:nvSpPr>
          <p:cNvPr id="60" name="TextBox 59"/>
          <p:cNvSpPr txBox="1"/>
          <p:nvPr/>
        </p:nvSpPr>
        <p:spPr>
          <a:xfrm rot="16200000">
            <a:off x="1718905" y="2325528"/>
            <a:ext cx="1441967" cy="307777"/>
          </a:xfrm>
          <a:prstGeom prst="rect">
            <a:avLst/>
          </a:prstGeom>
          <a:noFill/>
        </p:spPr>
        <p:txBody>
          <a:bodyPr wrap="square" rtlCol="0">
            <a:spAutoFit/>
          </a:bodyPr>
          <a:lstStyle/>
          <a:p>
            <a:r>
              <a:rPr lang="en-US" sz="1400" dirty="0" smtClean="0">
                <a:solidFill>
                  <a:schemeClr val="bg1">
                    <a:lumMod val="50000"/>
                  </a:schemeClr>
                </a:solidFill>
              </a:rPr>
              <a:t>Low-</a:t>
            </a:r>
            <a:r>
              <a:rPr lang="en-US" sz="1400" dirty="0" err="1" smtClean="0">
                <a:solidFill>
                  <a:schemeClr val="bg1">
                    <a:lumMod val="50000"/>
                  </a:schemeClr>
                </a:solidFill>
              </a:rPr>
              <a:t>NO</a:t>
            </a:r>
            <a:r>
              <a:rPr lang="en-US" sz="1400" baseline="-25000" dirty="0" err="1" smtClean="0">
                <a:solidFill>
                  <a:schemeClr val="bg1">
                    <a:lumMod val="50000"/>
                  </a:schemeClr>
                </a:solidFill>
              </a:rPr>
              <a:t>x</a:t>
            </a:r>
            <a:r>
              <a:rPr lang="en-US" sz="1400" dirty="0" smtClean="0">
                <a:solidFill>
                  <a:schemeClr val="bg1">
                    <a:lumMod val="50000"/>
                  </a:schemeClr>
                </a:solidFill>
              </a:rPr>
              <a:t> Path</a:t>
            </a:r>
            <a:endParaRPr lang="en-US" sz="1400" baseline="-25000" dirty="0">
              <a:solidFill>
                <a:schemeClr val="bg1">
                  <a:lumMod val="50000"/>
                </a:schemeClr>
              </a:solidFill>
            </a:endParaRPr>
          </a:p>
        </p:txBody>
      </p:sp>
      <p:sp>
        <p:nvSpPr>
          <p:cNvPr id="42" name="TextBox 41"/>
          <p:cNvSpPr txBox="1"/>
          <p:nvPr/>
        </p:nvSpPr>
        <p:spPr>
          <a:xfrm>
            <a:off x="762000" y="4953000"/>
            <a:ext cx="1219200" cy="381000"/>
          </a:xfrm>
          <a:prstGeom prst="rect">
            <a:avLst/>
          </a:prstGeom>
          <a:noFill/>
        </p:spPr>
        <p:txBody>
          <a:bodyPr wrap="square" rtlCol="0">
            <a:spAutoFit/>
          </a:bodyPr>
          <a:lstStyle/>
          <a:p>
            <a:pPr algn="ctr"/>
            <a:r>
              <a:rPr lang="en-US" dirty="0" smtClean="0"/>
              <a:t>Emission</a:t>
            </a:r>
            <a:endParaRPr lang="en-US" dirty="0"/>
          </a:p>
        </p:txBody>
      </p:sp>
      <p:sp>
        <p:nvSpPr>
          <p:cNvPr id="26" name="TextBox 25"/>
          <p:cNvSpPr txBox="1"/>
          <p:nvPr/>
        </p:nvSpPr>
        <p:spPr>
          <a:xfrm>
            <a:off x="3657600" y="3733800"/>
            <a:ext cx="4572000" cy="923330"/>
          </a:xfrm>
          <a:prstGeom prst="rect">
            <a:avLst/>
          </a:prstGeom>
          <a:noFill/>
        </p:spPr>
        <p:txBody>
          <a:bodyPr wrap="square" rtlCol="0">
            <a:spAutoFit/>
          </a:bodyPr>
          <a:lstStyle/>
          <a:p>
            <a:pPr algn="ctr"/>
            <a:endParaRPr lang="en-US" dirty="0" smtClean="0"/>
          </a:p>
          <a:p>
            <a:pPr algn="ctr"/>
            <a:r>
              <a:rPr lang="en-US" dirty="0" smtClean="0"/>
              <a:t>Implemented in CMAQ with SAPRC07 chemistry [Xie et al. 2013 ACP]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0" y="5181600"/>
            <a:ext cx="2209800" cy="16764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 name="Title 27"/>
          <p:cNvSpPr>
            <a:spLocks noGrp="1"/>
          </p:cNvSpPr>
          <p:nvPr>
            <p:ph type="title"/>
          </p:nvPr>
        </p:nvSpPr>
        <p:spPr/>
        <p:txBody>
          <a:bodyPr/>
          <a:lstStyle/>
          <a:p>
            <a:r>
              <a:rPr lang="en-US" sz="3200" dirty="0" smtClean="0"/>
              <a:t>High-</a:t>
            </a:r>
            <a:r>
              <a:rPr lang="en-US" sz="3200" dirty="0" err="1" smtClean="0"/>
              <a:t>NO</a:t>
            </a:r>
            <a:r>
              <a:rPr lang="en-US" sz="3200" baseline="-25000" dirty="0" err="1" smtClean="0"/>
              <a:t>x</a:t>
            </a:r>
            <a:r>
              <a:rPr lang="en-US" sz="3200" dirty="0" smtClean="0"/>
              <a:t> Isoprene Chemistry</a:t>
            </a:r>
            <a:endParaRPr lang="en-US" sz="3200" dirty="0"/>
          </a:p>
        </p:txBody>
      </p:sp>
      <p:cxnSp>
        <p:nvCxnSpPr>
          <p:cNvPr id="5" name="Straight Arrow Connector 4"/>
          <p:cNvCxnSpPr/>
          <p:nvPr/>
        </p:nvCxnSpPr>
        <p:spPr>
          <a:xfrm flipV="1">
            <a:off x="685800" y="3657600"/>
            <a:ext cx="0" cy="2667000"/>
          </a:xfrm>
          <a:prstGeom prst="straightConnector1">
            <a:avLst/>
          </a:prstGeom>
          <a:ln w="762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3212068"/>
            <a:ext cx="1066800" cy="369332"/>
          </a:xfrm>
          <a:prstGeom prst="rect">
            <a:avLst/>
          </a:prstGeom>
          <a:noFill/>
        </p:spPr>
        <p:txBody>
          <a:bodyPr wrap="square" rtlCol="0">
            <a:spAutoFit/>
          </a:bodyPr>
          <a:lstStyle/>
          <a:p>
            <a:r>
              <a:rPr lang="en-US" dirty="0" smtClean="0"/>
              <a:t>isoprene</a:t>
            </a:r>
            <a:endParaRPr lang="en-US" dirty="0"/>
          </a:p>
        </p:txBody>
      </p:sp>
      <p:cxnSp>
        <p:nvCxnSpPr>
          <p:cNvPr id="14" name="Straight Arrow Connector 13"/>
          <p:cNvCxnSpPr/>
          <p:nvPr/>
        </p:nvCxnSpPr>
        <p:spPr>
          <a:xfrm>
            <a:off x="1371600" y="3352800"/>
            <a:ext cx="99060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71600" y="2938046"/>
            <a:ext cx="1219200" cy="338554"/>
          </a:xfrm>
          <a:prstGeom prst="rect">
            <a:avLst/>
          </a:prstGeom>
          <a:noFill/>
        </p:spPr>
        <p:txBody>
          <a:bodyPr wrap="square" rtlCol="0">
            <a:spAutoFit/>
          </a:bodyPr>
          <a:lstStyle/>
          <a:p>
            <a:r>
              <a:rPr lang="en-US" sz="1600" dirty="0" smtClean="0"/>
              <a:t>+OH,O</a:t>
            </a:r>
            <a:r>
              <a:rPr lang="en-US" sz="1600" baseline="-25000" dirty="0" smtClean="0"/>
              <a:t>2</a:t>
            </a:r>
            <a:endParaRPr lang="en-US" sz="1600" baseline="-25000" dirty="0"/>
          </a:p>
        </p:txBody>
      </p:sp>
      <p:sp>
        <p:nvSpPr>
          <p:cNvPr id="17" name="TextBox 16"/>
          <p:cNvSpPr txBox="1"/>
          <p:nvPr/>
        </p:nvSpPr>
        <p:spPr>
          <a:xfrm>
            <a:off x="2438400" y="3212068"/>
            <a:ext cx="685800" cy="338554"/>
          </a:xfrm>
          <a:prstGeom prst="rect">
            <a:avLst/>
          </a:prstGeom>
          <a:noFill/>
        </p:spPr>
        <p:txBody>
          <a:bodyPr wrap="square" rtlCol="0">
            <a:spAutoFit/>
          </a:bodyPr>
          <a:lstStyle/>
          <a:p>
            <a:r>
              <a:rPr lang="en-US" sz="1600" dirty="0" smtClean="0"/>
              <a:t>RO</a:t>
            </a:r>
            <a:r>
              <a:rPr lang="en-US" sz="1600" baseline="-25000" dirty="0" smtClean="0"/>
              <a:t>2</a:t>
            </a:r>
            <a:endParaRPr lang="en-US" sz="1600" baseline="-25000" dirty="0"/>
          </a:p>
        </p:txBody>
      </p:sp>
      <p:cxnSp>
        <p:nvCxnSpPr>
          <p:cNvPr id="19" name="Straight Arrow Connector 18"/>
          <p:cNvCxnSpPr/>
          <p:nvPr/>
        </p:nvCxnSpPr>
        <p:spPr>
          <a:xfrm flipV="1">
            <a:off x="2667000" y="1981200"/>
            <a:ext cx="0" cy="114300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67000" y="2676196"/>
            <a:ext cx="838200" cy="338554"/>
          </a:xfrm>
          <a:prstGeom prst="rect">
            <a:avLst/>
          </a:prstGeom>
          <a:noFill/>
        </p:spPr>
        <p:txBody>
          <a:bodyPr wrap="square" rtlCol="0">
            <a:spAutoFit/>
          </a:bodyPr>
          <a:lstStyle/>
          <a:p>
            <a:r>
              <a:rPr lang="en-US" sz="1600" dirty="0" smtClean="0"/>
              <a:t>+HO</a:t>
            </a:r>
            <a:r>
              <a:rPr lang="en-US" sz="1600" baseline="-25000" dirty="0" smtClean="0"/>
              <a:t>2</a:t>
            </a:r>
            <a:endParaRPr lang="en-US" sz="1600" baseline="-25000" dirty="0"/>
          </a:p>
        </p:txBody>
      </p:sp>
      <p:sp>
        <p:nvSpPr>
          <p:cNvPr id="27" name="TextBox 26"/>
          <p:cNvSpPr txBox="1"/>
          <p:nvPr/>
        </p:nvSpPr>
        <p:spPr>
          <a:xfrm>
            <a:off x="3950495" y="2069068"/>
            <a:ext cx="1143000" cy="338554"/>
          </a:xfrm>
          <a:prstGeom prst="rect">
            <a:avLst/>
          </a:prstGeom>
          <a:noFill/>
        </p:spPr>
        <p:txBody>
          <a:bodyPr wrap="square" rtlCol="0">
            <a:spAutoFit/>
          </a:bodyPr>
          <a:lstStyle/>
          <a:p>
            <a:pPr algn="ctr"/>
            <a:r>
              <a:rPr lang="en-US" sz="1600" dirty="0" smtClean="0"/>
              <a:t>IEPOX</a:t>
            </a:r>
            <a:endParaRPr lang="en-US" sz="1600" baseline="-25000" dirty="0"/>
          </a:p>
        </p:txBody>
      </p:sp>
      <p:grpSp>
        <p:nvGrpSpPr>
          <p:cNvPr id="2" name="Group 50"/>
          <p:cNvGrpSpPr/>
          <p:nvPr/>
        </p:nvGrpSpPr>
        <p:grpSpPr>
          <a:xfrm>
            <a:off x="228600" y="5334001"/>
            <a:ext cx="1676095" cy="1302714"/>
            <a:chOff x="228600" y="5334001"/>
            <a:chExt cx="1676095" cy="1302714"/>
          </a:xfrm>
        </p:grpSpPr>
        <p:pic>
          <p:nvPicPr>
            <p:cNvPr id="52" name="Picture 5" descr="C:\Documents and Settings\phavala\Local Settings\Temporary Internet Files\Content.IE5\RXDU8XR6\MC900389362[1].wmf"/>
            <p:cNvPicPr>
              <a:picLocks noChangeAspect="1" noChangeArrowheads="1"/>
            </p:cNvPicPr>
            <p:nvPr/>
          </p:nvPicPr>
          <p:blipFill>
            <a:blip r:embed="rId3" cstate="print"/>
            <a:srcRect/>
            <a:stretch>
              <a:fillRect/>
            </a:stretch>
          </p:blipFill>
          <p:spPr bwMode="auto">
            <a:xfrm>
              <a:off x="533400" y="5334001"/>
              <a:ext cx="990295" cy="1066800"/>
            </a:xfrm>
            <a:prstGeom prst="rect">
              <a:avLst/>
            </a:prstGeom>
            <a:noFill/>
          </p:spPr>
        </p:pic>
        <p:pic>
          <p:nvPicPr>
            <p:cNvPr id="53" name="Picture 5" descr="C:\Documents and Settings\phavala\Local Settings\Temporary Internet Files\Content.IE5\RXDU8XR6\MC900389362[1].wmf"/>
            <p:cNvPicPr>
              <a:picLocks noChangeAspect="1" noChangeArrowheads="1"/>
            </p:cNvPicPr>
            <p:nvPr/>
          </p:nvPicPr>
          <p:blipFill>
            <a:blip r:embed="rId3" cstate="print"/>
            <a:srcRect/>
            <a:stretch>
              <a:fillRect/>
            </a:stretch>
          </p:blipFill>
          <p:spPr bwMode="auto">
            <a:xfrm>
              <a:off x="228600" y="5715000"/>
              <a:ext cx="990295" cy="921715"/>
            </a:xfrm>
            <a:prstGeom prst="rect">
              <a:avLst/>
            </a:prstGeom>
            <a:noFill/>
          </p:spPr>
        </p:pic>
        <p:pic>
          <p:nvPicPr>
            <p:cNvPr id="54" name="Picture 5" descr="C:\Documents and Settings\phavala\Local Settings\Temporary Internet Files\Content.IE5\RXDU8XR6\MC900389362[1].wmf"/>
            <p:cNvPicPr>
              <a:picLocks noChangeAspect="1" noChangeArrowheads="1"/>
            </p:cNvPicPr>
            <p:nvPr/>
          </p:nvPicPr>
          <p:blipFill>
            <a:blip r:embed="rId3" cstate="print"/>
            <a:srcRect/>
            <a:stretch>
              <a:fillRect/>
            </a:stretch>
          </p:blipFill>
          <p:spPr bwMode="auto">
            <a:xfrm>
              <a:off x="914400" y="5638800"/>
              <a:ext cx="990295" cy="921715"/>
            </a:xfrm>
            <a:prstGeom prst="rect">
              <a:avLst/>
            </a:prstGeom>
            <a:noFill/>
          </p:spPr>
        </p:pic>
      </p:grpSp>
      <p:pic>
        <p:nvPicPr>
          <p:cNvPr id="1026" name="Picture 2"/>
          <p:cNvPicPr>
            <a:picLocks noChangeAspect="1" noChangeArrowheads="1"/>
          </p:cNvPicPr>
          <p:nvPr/>
        </p:nvPicPr>
        <p:blipFill>
          <a:blip r:embed="rId4" cstate="print"/>
          <a:srcRect/>
          <a:stretch>
            <a:fillRect/>
          </a:stretch>
        </p:blipFill>
        <p:spPr bwMode="auto">
          <a:xfrm>
            <a:off x="304800" y="2678906"/>
            <a:ext cx="762000" cy="52149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950494" y="1393031"/>
            <a:ext cx="1231106" cy="664369"/>
          </a:xfrm>
          <a:prstGeom prst="rect">
            <a:avLst/>
          </a:prstGeom>
          <a:noFill/>
          <a:ln w="9525">
            <a:noFill/>
            <a:miter lim="800000"/>
            <a:headEnd/>
            <a:tailEnd/>
          </a:ln>
        </p:spPr>
      </p:pic>
      <p:sp>
        <p:nvSpPr>
          <p:cNvPr id="57" name="Rectangle 56"/>
          <p:cNvSpPr/>
          <p:nvPr/>
        </p:nvSpPr>
        <p:spPr>
          <a:xfrm>
            <a:off x="3733800" y="1600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2819400" y="1981200"/>
            <a:ext cx="121920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7315200" y="3048000"/>
            <a:ext cx="533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6"/>
          <p:cNvPicPr>
            <a:picLocks noChangeAspect="1" noChangeArrowheads="1"/>
          </p:cNvPicPr>
          <p:nvPr/>
        </p:nvPicPr>
        <p:blipFill>
          <a:blip r:embed="rId6" cstate="print"/>
          <a:srcRect/>
          <a:stretch>
            <a:fillRect/>
          </a:stretch>
        </p:blipFill>
        <p:spPr bwMode="auto">
          <a:xfrm>
            <a:off x="2209800" y="5226844"/>
            <a:ext cx="964406" cy="792956"/>
          </a:xfrm>
          <a:prstGeom prst="rect">
            <a:avLst/>
          </a:prstGeom>
          <a:noFill/>
          <a:ln w="9525">
            <a:noFill/>
            <a:miter lim="800000"/>
            <a:headEnd/>
            <a:tailEnd/>
          </a:ln>
        </p:spPr>
      </p:pic>
      <p:cxnSp>
        <p:nvCxnSpPr>
          <p:cNvPr id="31" name="Straight Arrow Connector 30"/>
          <p:cNvCxnSpPr/>
          <p:nvPr/>
        </p:nvCxnSpPr>
        <p:spPr>
          <a:xfrm>
            <a:off x="2667000" y="3581400"/>
            <a:ext cx="0" cy="76200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67000" y="3776246"/>
            <a:ext cx="838200" cy="338554"/>
          </a:xfrm>
          <a:prstGeom prst="rect">
            <a:avLst/>
          </a:prstGeom>
          <a:noFill/>
        </p:spPr>
        <p:txBody>
          <a:bodyPr wrap="square" rtlCol="0">
            <a:spAutoFit/>
          </a:bodyPr>
          <a:lstStyle/>
          <a:p>
            <a:r>
              <a:rPr lang="en-US" sz="1600" dirty="0" smtClean="0"/>
              <a:t>+NO</a:t>
            </a:r>
            <a:endParaRPr lang="en-US" sz="1600" baseline="-25000" dirty="0"/>
          </a:p>
        </p:txBody>
      </p:sp>
      <p:cxnSp>
        <p:nvCxnSpPr>
          <p:cNvPr id="34" name="Straight Arrow Connector 33"/>
          <p:cNvCxnSpPr/>
          <p:nvPr/>
        </p:nvCxnSpPr>
        <p:spPr>
          <a:xfrm>
            <a:off x="2667000" y="4419600"/>
            <a:ext cx="0" cy="91440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86000" y="6031468"/>
            <a:ext cx="914400" cy="338554"/>
          </a:xfrm>
          <a:prstGeom prst="rect">
            <a:avLst/>
          </a:prstGeom>
          <a:noFill/>
        </p:spPr>
        <p:txBody>
          <a:bodyPr wrap="square" rtlCol="0">
            <a:spAutoFit/>
          </a:bodyPr>
          <a:lstStyle/>
          <a:p>
            <a:r>
              <a:rPr lang="en-US" sz="1600" dirty="0" smtClean="0"/>
              <a:t>MPAN</a:t>
            </a:r>
            <a:endParaRPr lang="en-US" sz="1600" dirty="0"/>
          </a:p>
        </p:txBody>
      </p:sp>
      <p:sp>
        <p:nvSpPr>
          <p:cNvPr id="48" name="Slide Number Placeholder 47"/>
          <p:cNvSpPr>
            <a:spLocks noGrp="1"/>
          </p:cNvSpPr>
          <p:nvPr>
            <p:ph type="sldNum" sz="quarter" idx="10"/>
          </p:nvPr>
        </p:nvSpPr>
        <p:spPr>
          <a:xfrm>
            <a:off x="-381000" y="6224588"/>
            <a:ext cx="609600" cy="228600"/>
          </a:xfrm>
        </p:spPr>
        <p:txBody>
          <a:bodyPr/>
          <a:lstStyle/>
          <a:p>
            <a:fld id="{293E41FE-078F-454E-98CF-624400F30540}" type="slidenum">
              <a:rPr lang="en-US" smtClean="0">
                <a:solidFill>
                  <a:schemeClr val="tx1"/>
                </a:solidFill>
              </a:rPr>
              <a:pPr/>
              <a:t>6</a:t>
            </a:fld>
            <a:endParaRPr lang="en-US" dirty="0">
              <a:solidFill>
                <a:schemeClr val="tx1"/>
              </a:solidFill>
            </a:endParaRPr>
          </a:p>
        </p:txBody>
      </p:sp>
      <p:sp>
        <p:nvSpPr>
          <p:cNvPr id="55" name="TextBox 54"/>
          <p:cNvSpPr txBox="1"/>
          <p:nvPr/>
        </p:nvSpPr>
        <p:spPr>
          <a:xfrm>
            <a:off x="609600" y="1524000"/>
            <a:ext cx="1600200" cy="369332"/>
          </a:xfrm>
          <a:prstGeom prst="rect">
            <a:avLst/>
          </a:prstGeom>
          <a:noFill/>
        </p:spPr>
        <p:txBody>
          <a:bodyPr wrap="square" rtlCol="0">
            <a:spAutoFit/>
          </a:bodyPr>
          <a:lstStyle/>
          <a:p>
            <a:r>
              <a:rPr lang="en-US" b="1" i="1" dirty="0" smtClean="0">
                <a:solidFill>
                  <a:schemeClr val="bg1">
                    <a:lumMod val="50000"/>
                  </a:schemeClr>
                </a:solidFill>
              </a:rPr>
              <a:t>Gas phase</a:t>
            </a:r>
            <a:endParaRPr lang="en-US" b="1" i="1" dirty="0">
              <a:solidFill>
                <a:schemeClr val="bg1">
                  <a:lumMod val="50000"/>
                </a:schemeClr>
              </a:solidFill>
            </a:endParaRPr>
          </a:p>
        </p:txBody>
      </p:sp>
      <p:sp>
        <p:nvSpPr>
          <p:cNvPr id="60" name="TextBox 59"/>
          <p:cNvSpPr txBox="1"/>
          <p:nvPr/>
        </p:nvSpPr>
        <p:spPr>
          <a:xfrm rot="16200000">
            <a:off x="1718905" y="2325528"/>
            <a:ext cx="1441967" cy="307777"/>
          </a:xfrm>
          <a:prstGeom prst="rect">
            <a:avLst/>
          </a:prstGeom>
          <a:noFill/>
        </p:spPr>
        <p:txBody>
          <a:bodyPr wrap="square" rtlCol="0">
            <a:spAutoFit/>
          </a:bodyPr>
          <a:lstStyle/>
          <a:p>
            <a:r>
              <a:rPr lang="en-US" sz="1400" dirty="0" smtClean="0">
                <a:solidFill>
                  <a:schemeClr val="bg1">
                    <a:lumMod val="50000"/>
                  </a:schemeClr>
                </a:solidFill>
              </a:rPr>
              <a:t>Low-</a:t>
            </a:r>
            <a:r>
              <a:rPr lang="en-US" sz="1400" dirty="0" err="1" smtClean="0">
                <a:solidFill>
                  <a:schemeClr val="bg1">
                    <a:lumMod val="50000"/>
                  </a:schemeClr>
                </a:solidFill>
              </a:rPr>
              <a:t>NO</a:t>
            </a:r>
            <a:r>
              <a:rPr lang="en-US" sz="1400" baseline="-25000" dirty="0" err="1" smtClean="0">
                <a:solidFill>
                  <a:schemeClr val="bg1">
                    <a:lumMod val="50000"/>
                  </a:schemeClr>
                </a:solidFill>
              </a:rPr>
              <a:t>x</a:t>
            </a:r>
            <a:r>
              <a:rPr lang="en-US" sz="1400" dirty="0" smtClean="0">
                <a:solidFill>
                  <a:schemeClr val="bg1">
                    <a:lumMod val="50000"/>
                  </a:schemeClr>
                </a:solidFill>
              </a:rPr>
              <a:t> Path</a:t>
            </a:r>
            <a:endParaRPr lang="en-US" sz="1400" baseline="-25000" dirty="0">
              <a:solidFill>
                <a:schemeClr val="bg1">
                  <a:lumMod val="50000"/>
                </a:schemeClr>
              </a:solidFill>
            </a:endParaRPr>
          </a:p>
        </p:txBody>
      </p:sp>
      <p:sp>
        <p:nvSpPr>
          <p:cNvPr id="61" name="TextBox 60"/>
          <p:cNvSpPr txBox="1"/>
          <p:nvPr/>
        </p:nvSpPr>
        <p:spPr>
          <a:xfrm rot="16200000">
            <a:off x="1759535" y="4184065"/>
            <a:ext cx="1360707" cy="307777"/>
          </a:xfrm>
          <a:prstGeom prst="rect">
            <a:avLst/>
          </a:prstGeom>
          <a:noFill/>
        </p:spPr>
        <p:txBody>
          <a:bodyPr wrap="square" rtlCol="0">
            <a:spAutoFit/>
          </a:bodyPr>
          <a:lstStyle/>
          <a:p>
            <a:r>
              <a:rPr lang="en-US" sz="1400" dirty="0" smtClean="0">
                <a:solidFill>
                  <a:schemeClr val="bg1">
                    <a:lumMod val="50000"/>
                  </a:schemeClr>
                </a:solidFill>
              </a:rPr>
              <a:t>High-</a:t>
            </a:r>
            <a:r>
              <a:rPr lang="en-US" sz="1400" dirty="0" err="1" smtClean="0">
                <a:solidFill>
                  <a:schemeClr val="bg1">
                    <a:lumMod val="50000"/>
                  </a:schemeClr>
                </a:solidFill>
              </a:rPr>
              <a:t>NO</a:t>
            </a:r>
            <a:r>
              <a:rPr lang="en-US" sz="1400" baseline="-25000" dirty="0" err="1" smtClean="0">
                <a:solidFill>
                  <a:schemeClr val="bg1">
                    <a:lumMod val="50000"/>
                  </a:schemeClr>
                </a:solidFill>
              </a:rPr>
              <a:t>x</a:t>
            </a:r>
            <a:r>
              <a:rPr lang="en-US" sz="1400" baseline="-25000" dirty="0" smtClean="0">
                <a:solidFill>
                  <a:schemeClr val="bg1">
                    <a:lumMod val="50000"/>
                  </a:schemeClr>
                </a:solidFill>
              </a:rPr>
              <a:t> </a:t>
            </a:r>
            <a:r>
              <a:rPr lang="en-US" sz="1400" dirty="0" smtClean="0">
                <a:solidFill>
                  <a:schemeClr val="bg1">
                    <a:lumMod val="50000"/>
                  </a:schemeClr>
                </a:solidFill>
              </a:rPr>
              <a:t>Path</a:t>
            </a:r>
            <a:endParaRPr lang="en-US" sz="1400" dirty="0">
              <a:solidFill>
                <a:schemeClr val="bg1">
                  <a:lumMod val="50000"/>
                </a:schemeClr>
              </a:solidFill>
            </a:endParaRPr>
          </a:p>
        </p:txBody>
      </p:sp>
      <p:sp>
        <p:nvSpPr>
          <p:cNvPr id="62" name="TextBox 61"/>
          <p:cNvSpPr txBox="1"/>
          <p:nvPr/>
        </p:nvSpPr>
        <p:spPr>
          <a:xfrm>
            <a:off x="2667000" y="4800600"/>
            <a:ext cx="1143000" cy="338554"/>
          </a:xfrm>
          <a:prstGeom prst="rect">
            <a:avLst/>
          </a:prstGeom>
          <a:noFill/>
        </p:spPr>
        <p:txBody>
          <a:bodyPr wrap="square" rtlCol="0">
            <a:spAutoFit/>
          </a:bodyPr>
          <a:lstStyle/>
          <a:p>
            <a:r>
              <a:rPr lang="en-US" sz="1600" dirty="0" smtClean="0"/>
              <a:t>+OH, NO</a:t>
            </a:r>
            <a:r>
              <a:rPr lang="en-US" sz="1600" baseline="-25000" dirty="0" smtClean="0"/>
              <a:t>2</a:t>
            </a:r>
            <a:endParaRPr lang="en-US" sz="1600" baseline="-25000" dirty="0"/>
          </a:p>
        </p:txBody>
      </p:sp>
      <p:sp>
        <p:nvSpPr>
          <p:cNvPr id="42" name="TextBox 41"/>
          <p:cNvSpPr txBox="1"/>
          <p:nvPr/>
        </p:nvSpPr>
        <p:spPr>
          <a:xfrm>
            <a:off x="762000" y="4953000"/>
            <a:ext cx="1219200" cy="381000"/>
          </a:xfrm>
          <a:prstGeom prst="rect">
            <a:avLst/>
          </a:prstGeom>
          <a:noFill/>
        </p:spPr>
        <p:txBody>
          <a:bodyPr wrap="square" rtlCol="0">
            <a:spAutoFit/>
          </a:bodyPr>
          <a:lstStyle/>
          <a:p>
            <a:pPr algn="ctr"/>
            <a:r>
              <a:rPr lang="en-US" dirty="0" smtClean="0"/>
              <a:t>Emission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0" y="5181600"/>
            <a:ext cx="2209800" cy="16764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8" name="Title 27"/>
          <p:cNvSpPr>
            <a:spLocks noGrp="1"/>
          </p:cNvSpPr>
          <p:nvPr>
            <p:ph type="title"/>
          </p:nvPr>
        </p:nvSpPr>
        <p:spPr/>
        <p:txBody>
          <a:bodyPr/>
          <a:lstStyle/>
          <a:p>
            <a:r>
              <a:rPr lang="en-US" sz="3200" dirty="0" smtClean="0"/>
              <a:t>High-</a:t>
            </a:r>
            <a:r>
              <a:rPr lang="en-US" sz="3200" dirty="0" err="1" smtClean="0"/>
              <a:t>NO</a:t>
            </a:r>
            <a:r>
              <a:rPr lang="en-US" sz="3200" baseline="-25000" dirty="0" err="1" smtClean="0"/>
              <a:t>x</a:t>
            </a:r>
            <a:r>
              <a:rPr lang="en-US" sz="3200" dirty="0" smtClean="0"/>
              <a:t> Isoprene Chemistry</a:t>
            </a:r>
            <a:endParaRPr lang="en-US" sz="3200" dirty="0"/>
          </a:p>
        </p:txBody>
      </p:sp>
      <p:cxnSp>
        <p:nvCxnSpPr>
          <p:cNvPr id="5" name="Straight Arrow Connector 4"/>
          <p:cNvCxnSpPr/>
          <p:nvPr/>
        </p:nvCxnSpPr>
        <p:spPr>
          <a:xfrm flipV="1">
            <a:off x="685800" y="3657600"/>
            <a:ext cx="0" cy="2667000"/>
          </a:xfrm>
          <a:prstGeom prst="straightConnector1">
            <a:avLst/>
          </a:prstGeom>
          <a:ln w="762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3212068"/>
            <a:ext cx="1066800" cy="369332"/>
          </a:xfrm>
          <a:prstGeom prst="rect">
            <a:avLst/>
          </a:prstGeom>
          <a:noFill/>
        </p:spPr>
        <p:txBody>
          <a:bodyPr wrap="square" rtlCol="0">
            <a:spAutoFit/>
          </a:bodyPr>
          <a:lstStyle/>
          <a:p>
            <a:r>
              <a:rPr lang="en-US" dirty="0" smtClean="0"/>
              <a:t>isoprene</a:t>
            </a:r>
            <a:endParaRPr lang="en-US" dirty="0"/>
          </a:p>
        </p:txBody>
      </p:sp>
      <p:cxnSp>
        <p:nvCxnSpPr>
          <p:cNvPr id="14" name="Straight Arrow Connector 13"/>
          <p:cNvCxnSpPr/>
          <p:nvPr/>
        </p:nvCxnSpPr>
        <p:spPr>
          <a:xfrm>
            <a:off x="1371600" y="3352800"/>
            <a:ext cx="99060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71600" y="2938046"/>
            <a:ext cx="1219200" cy="338554"/>
          </a:xfrm>
          <a:prstGeom prst="rect">
            <a:avLst/>
          </a:prstGeom>
          <a:noFill/>
        </p:spPr>
        <p:txBody>
          <a:bodyPr wrap="square" rtlCol="0">
            <a:spAutoFit/>
          </a:bodyPr>
          <a:lstStyle/>
          <a:p>
            <a:r>
              <a:rPr lang="en-US" sz="1600" dirty="0" smtClean="0"/>
              <a:t>+OH,O</a:t>
            </a:r>
            <a:r>
              <a:rPr lang="en-US" sz="1600" baseline="-25000" dirty="0" smtClean="0"/>
              <a:t>2</a:t>
            </a:r>
            <a:endParaRPr lang="en-US" sz="1600" baseline="-25000" dirty="0"/>
          </a:p>
        </p:txBody>
      </p:sp>
      <p:sp>
        <p:nvSpPr>
          <p:cNvPr id="17" name="TextBox 16"/>
          <p:cNvSpPr txBox="1"/>
          <p:nvPr/>
        </p:nvSpPr>
        <p:spPr>
          <a:xfrm>
            <a:off x="2438400" y="3212068"/>
            <a:ext cx="685800" cy="338554"/>
          </a:xfrm>
          <a:prstGeom prst="rect">
            <a:avLst/>
          </a:prstGeom>
          <a:noFill/>
        </p:spPr>
        <p:txBody>
          <a:bodyPr wrap="square" rtlCol="0">
            <a:spAutoFit/>
          </a:bodyPr>
          <a:lstStyle/>
          <a:p>
            <a:r>
              <a:rPr lang="en-US" sz="1600" dirty="0" smtClean="0"/>
              <a:t>RO</a:t>
            </a:r>
            <a:r>
              <a:rPr lang="en-US" sz="1600" baseline="-25000" dirty="0" smtClean="0"/>
              <a:t>2</a:t>
            </a:r>
            <a:endParaRPr lang="en-US" sz="1600" baseline="-25000" dirty="0"/>
          </a:p>
        </p:txBody>
      </p:sp>
      <p:cxnSp>
        <p:nvCxnSpPr>
          <p:cNvPr id="19" name="Straight Arrow Connector 18"/>
          <p:cNvCxnSpPr/>
          <p:nvPr/>
        </p:nvCxnSpPr>
        <p:spPr>
          <a:xfrm flipV="1">
            <a:off x="2667000" y="1981200"/>
            <a:ext cx="0" cy="114300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67000" y="2676196"/>
            <a:ext cx="838200" cy="338554"/>
          </a:xfrm>
          <a:prstGeom prst="rect">
            <a:avLst/>
          </a:prstGeom>
          <a:noFill/>
        </p:spPr>
        <p:txBody>
          <a:bodyPr wrap="square" rtlCol="0">
            <a:spAutoFit/>
          </a:bodyPr>
          <a:lstStyle/>
          <a:p>
            <a:r>
              <a:rPr lang="en-US" sz="1600" dirty="0" smtClean="0"/>
              <a:t>+HO</a:t>
            </a:r>
            <a:r>
              <a:rPr lang="en-US" sz="1600" baseline="-25000" dirty="0" smtClean="0"/>
              <a:t>2</a:t>
            </a:r>
            <a:endParaRPr lang="en-US" sz="1600" baseline="-25000" dirty="0"/>
          </a:p>
        </p:txBody>
      </p:sp>
      <p:sp>
        <p:nvSpPr>
          <p:cNvPr id="27" name="TextBox 26"/>
          <p:cNvSpPr txBox="1"/>
          <p:nvPr/>
        </p:nvSpPr>
        <p:spPr>
          <a:xfrm>
            <a:off x="3950495" y="2069068"/>
            <a:ext cx="1143000" cy="338554"/>
          </a:xfrm>
          <a:prstGeom prst="rect">
            <a:avLst/>
          </a:prstGeom>
          <a:noFill/>
        </p:spPr>
        <p:txBody>
          <a:bodyPr wrap="square" rtlCol="0">
            <a:spAutoFit/>
          </a:bodyPr>
          <a:lstStyle/>
          <a:p>
            <a:pPr algn="ctr"/>
            <a:r>
              <a:rPr lang="en-US" sz="1600" dirty="0" smtClean="0"/>
              <a:t>IEPOX</a:t>
            </a:r>
            <a:endParaRPr lang="en-US" sz="1600" baseline="-25000" dirty="0"/>
          </a:p>
        </p:txBody>
      </p:sp>
      <p:grpSp>
        <p:nvGrpSpPr>
          <p:cNvPr id="2" name="Group 50"/>
          <p:cNvGrpSpPr/>
          <p:nvPr/>
        </p:nvGrpSpPr>
        <p:grpSpPr>
          <a:xfrm>
            <a:off x="228600" y="5334001"/>
            <a:ext cx="1676095" cy="1302714"/>
            <a:chOff x="228600" y="5334001"/>
            <a:chExt cx="1676095" cy="1302714"/>
          </a:xfrm>
        </p:grpSpPr>
        <p:pic>
          <p:nvPicPr>
            <p:cNvPr id="52" name="Picture 5" descr="C:\Documents and Settings\phavala\Local Settings\Temporary Internet Files\Content.IE5\RXDU8XR6\MC900389362[1].wmf"/>
            <p:cNvPicPr>
              <a:picLocks noChangeAspect="1" noChangeArrowheads="1"/>
            </p:cNvPicPr>
            <p:nvPr/>
          </p:nvPicPr>
          <p:blipFill>
            <a:blip r:embed="rId3" cstate="print"/>
            <a:srcRect/>
            <a:stretch>
              <a:fillRect/>
            </a:stretch>
          </p:blipFill>
          <p:spPr bwMode="auto">
            <a:xfrm>
              <a:off x="533400" y="5334001"/>
              <a:ext cx="990295" cy="1066800"/>
            </a:xfrm>
            <a:prstGeom prst="rect">
              <a:avLst/>
            </a:prstGeom>
            <a:noFill/>
          </p:spPr>
        </p:pic>
        <p:pic>
          <p:nvPicPr>
            <p:cNvPr id="53" name="Picture 5" descr="C:\Documents and Settings\phavala\Local Settings\Temporary Internet Files\Content.IE5\RXDU8XR6\MC900389362[1].wmf"/>
            <p:cNvPicPr>
              <a:picLocks noChangeAspect="1" noChangeArrowheads="1"/>
            </p:cNvPicPr>
            <p:nvPr/>
          </p:nvPicPr>
          <p:blipFill>
            <a:blip r:embed="rId3" cstate="print"/>
            <a:srcRect/>
            <a:stretch>
              <a:fillRect/>
            </a:stretch>
          </p:blipFill>
          <p:spPr bwMode="auto">
            <a:xfrm>
              <a:off x="228600" y="5715000"/>
              <a:ext cx="990295" cy="921715"/>
            </a:xfrm>
            <a:prstGeom prst="rect">
              <a:avLst/>
            </a:prstGeom>
            <a:noFill/>
          </p:spPr>
        </p:pic>
        <p:pic>
          <p:nvPicPr>
            <p:cNvPr id="54" name="Picture 5" descr="C:\Documents and Settings\phavala\Local Settings\Temporary Internet Files\Content.IE5\RXDU8XR6\MC900389362[1].wmf"/>
            <p:cNvPicPr>
              <a:picLocks noChangeAspect="1" noChangeArrowheads="1"/>
            </p:cNvPicPr>
            <p:nvPr/>
          </p:nvPicPr>
          <p:blipFill>
            <a:blip r:embed="rId3" cstate="print"/>
            <a:srcRect/>
            <a:stretch>
              <a:fillRect/>
            </a:stretch>
          </p:blipFill>
          <p:spPr bwMode="auto">
            <a:xfrm>
              <a:off x="914400" y="5638800"/>
              <a:ext cx="990295" cy="921715"/>
            </a:xfrm>
            <a:prstGeom prst="rect">
              <a:avLst/>
            </a:prstGeom>
            <a:noFill/>
          </p:spPr>
        </p:pic>
      </p:grpSp>
      <p:pic>
        <p:nvPicPr>
          <p:cNvPr id="1026" name="Picture 2"/>
          <p:cNvPicPr>
            <a:picLocks noChangeAspect="1" noChangeArrowheads="1"/>
          </p:cNvPicPr>
          <p:nvPr/>
        </p:nvPicPr>
        <p:blipFill>
          <a:blip r:embed="rId4" cstate="print"/>
          <a:srcRect/>
          <a:stretch>
            <a:fillRect/>
          </a:stretch>
        </p:blipFill>
        <p:spPr bwMode="auto">
          <a:xfrm>
            <a:off x="304800" y="2678906"/>
            <a:ext cx="762000" cy="52149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950494" y="1393031"/>
            <a:ext cx="1231106" cy="664369"/>
          </a:xfrm>
          <a:prstGeom prst="rect">
            <a:avLst/>
          </a:prstGeom>
          <a:noFill/>
          <a:ln w="9525">
            <a:noFill/>
            <a:miter lim="800000"/>
            <a:headEnd/>
            <a:tailEnd/>
          </a:ln>
        </p:spPr>
      </p:pic>
      <p:sp>
        <p:nvSpPr>
          <p:cNvPr id="57" name="Rectangle 56"/>
          <p:cNvSpPr/>
          <p:nvPr/>
        </p:nvSpPr>
        <p:spPr>
          <a:xfrm>
            <a:off x="3733800" y="1600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2819400" y="1981200"/>
            <a:ext cx="121920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7315200" y="3048000"/>
            <a:ext cx="533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6"/>
          <p:cNvPicPr>
            <a:picLocks noChangeAspect="1" noChangeArrowheads="1"/>
          </p:cNvPicPr>
          <p:nvPr/>
        </p:nvPicPr>
        <p:blipFill>
          <a:blip r:embed="rId6" cstate="print"/>
          <a:srcRect/>
          <a:stretch>
            <a:fillRect/>
          </a:stretch>
        </p:blipFill>
        <p:spPr bwMode="auto">
          <a:xfrm>
            <a:off x="2209800" y="5226844"/>
            <a:ext cx="964406" cy="792956"/>
          </a:xfrm>
          <a:prstGeom prst="rect">
            <a:avLst/>
          </a:prstGeom>
          <a:noFill/>
          <a:ln w="9525">
            <a:noFill/>
            <a:miter lim="800000"/>
            <a:headEnd/>
            <a:tailEnd/>
          </a:ln>
        </p:spPr>
      </p:pic>
      <p:cxnSp>
        <p:nvCxnSpPr>
          <p:cNvPr id="31" name="Straight Arrow Connector 30"/>
          <p:cNvCxnSpPr/>
          <p:nvPr/>
        </p:nvCxnSpPr>
        <p:spPr>
          <a:xfrm>
            <a:off x="2667000" y="3581400"/>
            <a:ext cx="0" cy="76200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67000" y="3776246"/>
            <a:ext cx="838200" cy="338554"/>
          </a:xfrm>
          <a:prstGeom prst="rect">
            <a:avLst/>
          </a:prstGeom>
          <a:noFill/>
        </p:spPr>
        <p:txBody>
          <a:bodyPr wrap="square" rtlCol="0">
            <a:spAutoFit/>
          </a:bodyPr>
          <a:lstStyle/>
          <a:p>
            <a:r>
              <a:rPr lang="en-US" sz="1600" dirty="0" smtClean="0"/>
              <a:t>+NO</a:t>
            </a:r>
            <a:endParaRPr lang="en-US" sz="1600" baseline="-25000" dirty="0"/>
          </a:p>
        </p:txBody>
      </p:sp>
      <p:cxnSp>
        <p:nvCxnSpPr>
          <p:cNvPr id="34" name="Straight Arrow Connector 33"/>
          <p:cNvCxnSpPr/>
          <p:nvPr/>
        </p:nvCxnSpPr>
        <p:spPr>
          <a:xfrm>
            <a:off x="2667000" y="4419600"/>
            <a:ext cx="0" cy="91440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86000" y="6031468"/>
            <a:ext cx="914400" cy="338554"/>
          </a:xfrm>
          <a:prstGeom prst="rect">
            <a:avLst/>
          </a:prstGeom>
          <a:noFill/>
        </p:spPr>
        <p:txBody>
          <a:bodyPr wrap="square" rtlCol="0">
            <a:spAutoFit/>
          </a:bodyPr>
          <a:lstStyle/>
          <a:p>
            <a:r>
              <a:rPr lang="en-US" sz="1600" dirty="0" smtClean="0"/>
              <a:t>MPAN</a:t>
            </a:r>
            <a:endParaRPr lang="en-US" sz="1600" dirty="0"/>
          </a:p>
        </p:txBody>
      </p:sp>
      <p:pic>
        <p:nvPicPr>
          <p:cNvPr id="41" name="Picture 9"/>
          <p:cNvPicPr>
            <a:picLocks noChangeAspect="1" noChangeArrowheads="1"/>
          </p:cNvPicPr>
          <p:nvPr/>
        </p:nvPicPr>
        <p:blipFill>
          <a:blip r:embed="rId7" cstate="print">
            <a:biLevel thresh="50000"/>
          </a:blip>
          <a:srcRect/>
          <a:stretch>
            <a:fillRect/>
          </a:stretch>
        </p:blipFill>
        <p:spPr bwMode="auto">
          <a:xfrm>
            <a:off x="4191000" y="5181600"/>
            <a:ext cx="854966" cy="833438"/>
          </a:xfrm>
          <a:prstGeom prst="rect">
            <a:avLst/>
          </a:prstGeom>
          <a:noFill/>
          <a:ln w="9525">
            <a:noFill/>
            <a:miter lim="800000"/>
            <a:headEnd/>
            <a:tailEnd/>
          </a:ln>
        </p:spPr>
      </p:pic>
      <p:sp>
        <p:nvSpPr>
          <p:cNvPr id="43" name="TextBox 42"/>
          <p:cNvSpPr txBox="1"/>
          <p:nvPr/>
        </p:nvSpPr>
        <p:spPr>
          <a:xfrm>
            <a:off x="4191000" y="6031468"/>
            <a:ext cx="914400" cy="338554"/>
          </a:xfrm>
          <a:prstGeom prst="rect">
            <a:avLst/>
          </a:prstGeom>
          <a:noFill/>
        </p:spPr>
        <p:txBody>
          <a:bodyPr wrap="square" rtlCol="0">
            <a:spAutoFit/>
          </a:bodyPr>
          <a:lstStyle/>
          <a:p>
            <a:pPr algn="ctr"/>
            <a:r>
              <a:rPr lang="en-US" sz="1600" dirty="0" smtClean="0"/>
              <a:t>MAE</a:t>
            </a:r>
            <a:endParaRPr lang="en-US" sz="1600" dirty="0"/>
          </a:p>
        </p:txBody>
      </p:sp>
      <p:cxnSp>
        <p:nvCxnSpPr>
          <p:cNvPr id="47" name="Straight Arrow Connector 46"/>
          <p:cNvCxnSpPr/>
          <p:nvPr/>
        </p:nvCxnSpPr>
        <p:spPr>
          <a:xfrm>
            <a:off x="3374570" y="5867400"/>
            <a:ext cx="89263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Slide Number Placeholder 47"/>
          <p:cNvSpPr>
            <a:spLocks noGrp="1"/>
          </p:cNvSpPr>
          <p:nvPr>
            <p:ph type="sldNum" sz="quarter" idx="10"/>
          </p:nvPr>
        </p:nvSpPr>
        <p:spPr>
          <a:xfrm>
            <a:off x="-381000" y="6224588"/>
            <a:ext cx="609600" cy="228600"/>
          </a:xfrm>
        </p:spPr>
        <p:txBody>
          <a:bodyPr/>
          <a:lstStyle/>
          <a:p>
            <a:fld id="{293E41FE-078F-454E-98CF-624400F30540}" type="slidenum">
              <a:rPr lang="en-US" smtClean="0">
                <a:solidFill>
                  <a:schemeClr val="tx1"/>
                </a:solidFill>
              </a:rPr>
              <a:pPr/>
              <a:t>7</a:t>
            </a:fld>
            <a:endParaRPr lang="en-US" dirty="0">
              <a:solidFill>
                <a:schemeClr val="tx1"/>
              </a:solidFill>
            </a:endParaRPr>
          </a:p>
        </p:txBody>
      </p:sp>
      <p:sp>
        <p:nvSpPr>
          <p:cNvPr id="55" name="TextBox 54"/>
          <p:cNvSpPr txBox="1"/>
          <p:nvPr/>
        </p:nvSpPr>
        <p:spPr>
          <a:xfrm>
            <a:off x="609600" y="1524000"/>
            <a:ext cx="1600200" cy="369332"/>
          </a:xfrm>
          <a:prstGeom prst="rect">
            <a:avLst/>
          </a:prstGeom>
          <a:noFill/>
        </p:spPr>
        <p:txBody>
          <a:bodyPr wrap="square" rtlCol="0">
            <a:spAutoFit/>
          </a:bodyPr>
          <a:lstStyle/>
          <a:p>
            <a:r>
              <a:rPr lang="en-US" b="1" i="1" dirty="0" smtClean="0">
                <a:solidFill>
                  <a:schemeClr val="bg1">
                    <a:lumMod val="50000"/>
                  </a:schemeClr>
                </a:solidFill>
              </a:rPr>
              <a:t>Gas phase</a:t>
            </a:r>
            <a:endParaRPr lang="en-US" b="1" i="1" dirty="0">
              <a:solidFill>
                <a:schemeClr val="bg1">
                  <a:lumMod val="50000"/>
                </a:schemeClr>
              </a:solidFill>
            </a:endParaRPr>
          </a:p>
        </p:txBody>
      </p:sp>
      <p:sp>
        <p:nvSpPr>
          <p:cNvPr id="60" name="TextBox 59"/>
          <p:cNvSpPr txBox="1"/>
          <p:nvPr/>
        </p:nvSpPr>
        <p:spPr>
          <a:xfrm rot="16200000">
            <a:off x="1718905" y="2325528"/>
            <a:ext cx="1441967" cy="307777"/>
          </a:xfrm>
          <a:prstGeom prst="rect">
            <a:avLst/>
          </a:prstGeom>
          <a:noFill/>
        </p:spPr>
        <p:txBody>
          <a:bodyPr wrap="square" rtlCol="0">
            <a:spAutoFit/>
          </a:bodyPr>
          <a:lstStyle/>
          <a:p>
            <a:r>
              <a:rPr lang="en-US" sz="1400" dirty="0" smtClean="0">
                <a:solidFill>
                  <a:schemeClr val="bg1">
                    <a:lumMod val="50000"/>
                  </a:schemeClr>
                </a:solidFill>
              </a:rPr>
              <a:t>Low-</a:t>
            </a:r>
            <a:r>
              <a:rPr lang="en-US" sz="1400" dirty="0" err="1" smtClean="0">
                <a:solidFill>
                  <a:schemeClr val="bg1">
                    <a:lumMod val="50000"/>
                  </a:schemeClr>
                </a:solidFill>
              </a:rPr>
              <a:t>NO</a:t>
            </a:r>
            <a:r>
              <a:rPr lang="en-US" sz="1400" baseline="-25000" dirty="0" err="1" smtClean="0">
                <a:solidFill>
                  <a:schemeClr val="bg1">
                    <a:lumMod val="50000"/>
                  </a:schemeClr>
                </a:solidFill>
              </a:rPr>
              <a:t>x</a:t>
            </a:r>
            <a:r>
              <a:rPr lang="en-US" sz="1400" dirty="0" smtClean="0">
                <a:solidFill>
                  <a:schemeClr val="bg1">
                    <a:lumMod val="50000"/>
                  </a:schemeClr>
                </a:solidFill>
              </a:rPr>
              <a:t> Path</a:t>
            </a:r>
            <a:endParaRPr lang="en-US" sz="1400" baseline="-25000" dirty="0">
              <a:solidFill>
                <a:schemeClr val="bg1">
                  <a:lumMod val="50000"/>
                </a:schemeClr>
              </a:solidFill>
            </a:endParaRPr>
          </a:p>
        </p:txBody>
      </p:sp>
      <p:sp>
        <p:nvSpPr>
          <p:cNvPr id="61" name="TextBox 60"/>
          <p:cNvSpPr txBox="1"/>
          <p:nvPr/>
        </p:nvSpPr>
        <p:spPr>
          <a:xfrm rot="16200000">
            <a:off x="1759535" y="4184065"/>
            <a:ext cx="1360707" cy="307777"/>
          </a:xfrm>
          <a:prstGeom prst="rect">
            <a:avLst/>
          </a:prstGeom>
          <a:noFill/>
        </p:spPr>
        <p:txBody>
          <a:bodyPr wrap="square" rtlCol="0">
            <a:spAutoFit/>
          </a:bodyPr>
          <a:lstStyle/>
          <a:p>
            <a:r>
              <a:rPr lang="en-US" sz="1400" dirty="0" smtClean="0">
                <a:solidFill>
                  <a:schemeClr val="bg1">
                    <a:lumMod val="50000"/>
                  </a:schemeClr>
                </a:solidFill>
              </a:rPr>
              <a:t>High-</a:t>
            </a:r>
            <a:r>
              <a:rPr lang="en-US" sz="1400" dirty="0" err="1" smtClean="0">
                <a:solidFill>
                  <a:schemeClr val="bg1">
                    <a:lumMod val="50000"/>
                  </a:schemeClr>
                </a:solidFill>
              </a:rPr>
              <a:t>NO</a:t>
            </a:r>
            <a:r>
              <a:rPr lang="en-US" sz="1400" baseline="-25000" dirty="0" err="1" smtClean="0">
                <a:solidFill>
                  <a:schemeClr val="bg1">
                    <a:lumMod val="50000"/>
                  </a:schemeClr>
                </a:solidFill>
              </a:rPr>
              <a:t>x</a:t>
            </a:r>
            <a:r>
              <a:rPr lang="en-US" sz="1400" baseline="-25000" dirty="0" smtClean="0">
                <a:solidFill>
                  <a:schemeClr val="bg1">
                    <a:lumMod val="50000"/>
                  </a:schemeClr>
                </a:solidFill>
              </a:rPr>
              <a:t> </a:t>
            </a:r>
            <a:r>
              <a:rPr lang="en-US" sz="1400" dirty="0" smtClean="0">
                <a:solidFill>
                  <a:schemeClr val="bg1">
                    <a:lumMod val="50000"/>
                  </a:schemeClr>
                </a:solidFill>
              </a:rPr>
              <a:t>Path</a:t>
            </a:r>
            <a:endParaRPr lang="en-US" sz="1400" dirty="0">
              <a:solidFill>
                <a:schemeClr val="bg1">
                  <a:lumMod val="50000"/>
                </a:schemeClr>
              </a:solidFill>
            </a:endParaRPr>
          </a:p>
        </p:txBody>
      </p:sp>
      <p:sp>
        <p:nvSpPr>
          <p:cNvPr id="62" name="TextBox 61"/>
          <p:cNvSpPr txBox="1"/>
          <p:nvPr/>
        </p:nvSpPr>
        <p:spPr>
          <a:xfrm>
            <a:off x="2667000" y="4800600"/>
            <a:ext cx="1143000" cy="338554"/>
          </a:xfrm>
          <a:prstGeom prst="rect">
            <a:avLst/>
          </a:prstGeom>
          <a:noFill/>
        </p:spPr>
        <p:txBody>
          <a:bodyPr wrap="square" rtlCol="0">
            <a:spAutoFit/>
          </a:bodyPr>
          <a:lstStyle/>
          <a:p>
            <a:r>
              <a:rPr lang="en-US" sz="1600" dirty="0" smtClean="0"/>
              <a:t>+OH, NO</a:t>
            </a:r>
            <a:r>
              <a:rPr lang="en-US" sz="1600" baseline="-25000" dirty="0" smtClean="0"/>
              <a:t>2</a:t>
            </a:r>
            <a:endParaRPr lang="en-US" sz="1600" baseline="-25000" dirty="0"/>
          </a:p>
        </p:txBody>
      </p:sp>
      <p:sp>
        <p:nvSpPr>
          <p:cNvPr id="63" name="TextBox 62"/>
          <p:cNvSpPr txBox="1"/>
          <p:nvPr/>
        </p:nvSpPr>
        <p:spPr>
          <a:xfrm>
            <a:off x="3429000" y="5486400"/>
            <a:ext cx="762000" cy="338554"/>
          </a:xfrm>
          <a:prstGeom prst="rect">
            <a:avLst/>
          </a:prstGeom>
          <a:noFill/>
        </p:spPr>
        <p:txBody>
          <a:bodyPr wrap="square" rtlCol="0">
            <a:spAutoFit/>
          </a:bodyPr>
          <a:lstStyle/>
          <a:p>
            <a:r>
              <a:rPr lang="en-US" sz="1600" dirty="0" smtClean="0"/>
              <a:t>+OH</a:t>
            </a:r>
            <a:endParaRPr lang="en-US" sz="1600" baseline="-25000" dirty="0"/>
          </a:p>
        </p:txBody>
      </p:sp>
      <p:sp>
        <p:nvSpPr>
          <p:cNvPr id="42" name="TextBox 41"/>
          <p:cNvSpPr txBox="1"/>
          <p:nvPr/>
        </p:nvSpPr>
        <p:spPr>
          <a:xfrm>
            <a:off x="762000" y="4953000"/>
            <a:ext cx="1219200" cy="381000"/>
          </a:xfrm>
          <a:prstGeom prst="rect">
            <a:avLst/>
          </a:prstGeom>
          <a:noFill/>
        </p:spPr>
        <p:txBody>
          <a:bodyPr wrap="square" rtlCol="0">
            <a:spAutoFit/>
          </a:bodyPr>
          <a:lstStyle/>
          <a:p>
            <a:pPr algn="ctr"/>
            <a:r>
              <a:rPr lang="en-US" dirty="0" smtClean="0"/>
              <a:t>Emission</a:t>
            </a:r>
            <a:endParaRPr lang="en-US" dirty="0"/>
          </a:p>
        </p:txBody>
      </p:sp>
      <p:sp>
        <p:nvSpPr>
          <p:cNvPr id="56" name="TextBox 55"/>
          <p:cNvSpPr txBox="1"/>
          <p:nvPr/>
        </p:nvSpPr>
        <p:spPr>
          <a:xfrm>
            <a:off x="5562600" y="5105400"/>
            <a:ext cx="2895600" cy="1200329"/>
          </a:xfrm>
          <a:prstGeom prst="rect">
            <a:avLst/>
          </a:prstGeom>
          <a:noFill/>
        </p:spPr>
        <p:txBody>
          <a:bodyPr wrap="square" rtlCol="0">
            <a:spAutoFit/>
          </a:bodyPr>
          <a:lstStyle/>
          <a:p>
            <a:pPr algn="ctr"/>
            <a:r>
              <a:rPr lang="en-US" dirty="0" smtClean="0"/>
              <a:t>MAE formation implemented in CMAQ with SAPRC07 chemistry [Lin et al. 2013 PNAS]</a:t>
            </a:r>
          </a:p>
        </p:txBody>
      </p:sp>
      <p:pic>
        <p:nvPicPr>
          <p:cNvPr id="58" name="Picture 4"/>
          <p:cNvPicPr>
            <a:picLocks noChangeAspect="1" noChangeArrowheads="1"/>
          </p:cNvPicPr>
          <p:nvPr/>
        </p:nvPicPr>
        <p:blipFill>
          <a:blip r:embed="rId8" cstate="print"/>
          <a:srcRect/>
          <a:stretch>
            <a:fillRect/>
          </a:stretch>
        </p:blipFill>
        <p:spPr bwMode="auto">
          <a:xfrm>
            <a:off x="5562600" y="2057400"/>
            <a:ext cx="2846255" cy="2659997"/>
          </a:xfrm>
          <a:prstGeom prst="rect">
            <a:avLst/>
          </a:prstGeom>
          <a:noFill/>
          <a:ln w="9525">
            <a:noFill/>
            <a:miter lim="800000"/>
            <a:headEnd/>
            <a:tailEnd/>
          </a:ln>
        </p:spPr>
      </p:pic>
      <p:sp>
        <p:nvSpPr>
          <p:cNvPr id="59" name="TextBox 58"/>
          <p:cNvSpPr txBox="1"/>
          <p:nvPr/>
        </p:nvSpPr>
        <p:spPr>
          <a:xfrm>
            <a:off x="6033227" y="1752600"/>
            <a:ext cx="1905000" cy="369332"/>
          </a:xfrm>
          <a:prstGeom prst="rect">
            <a:avLst/>
          </a:prstGeom>
          <a:noFill/>
        </p:spPr>
        <p:txBody>
          <a:bodyPr wrap="square" rtlCol="0">
            <a:spAutoFit/>
          </a:bodyPr>
          <a:lstStyle/>
          <a:p>
            <a:pPr algn="ctr"/>
            <a:r>
              <a:rPr lang="en-US" dirty="0" smtClean="0"/>
              <a:t>MAE [</a:t>
            </a:r>
            <a:r>
              <a:rPr lang="en-US" dirty="0" err="1" smtClean="0"/>
              <a:t>ppt</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bwMode="auto">
          <a:xfrm>
            <a:off x="0" y="5181600"/>
            <a:ext cx="2209800" cy="16764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50184" name="Picture 8"/>
          <p:cNvPicPr>
            <a:picLocks noChangeAspect="1" noChangeArrowheads="1"/>
          </p:cNvPicPr>
          <p:nvPr/>
        </p:nvPicPr>
        <p:blipFill>
          <a:blip r:embed="rId3" cstate="print"/>
          <a:srcRect/>
          <a:stretch>
            <a:fillRect/>
          </a:stretch>
        </p:blipFill>
        <p:spPr bwMode="auto">
          <a:xfrm>
            <a:off x="7239000" y="5257800"/>
            <a:ext cx="921328" cy="533400"/>
          </a:xfrm>
          <a:prstGeom prst="rect">
            <a:avLst/>
          </a:prstGeom>
          <a:noFill/>
          <a:ln w="9525">
            <a:noFill/>
            <a:miter lim="800000"/>
            <a:headEnd/>
            <a:tailEnd/>
          </a:ln>
        </p:spPr>
      </p:pic>
      <p:sp>
        <p:nvSpPr>
          <p:cNvPr id="11" name="Oval 10"/>
          <p:cNvSpPr/>
          <p:nvPr/>
        </p:nvSpPr>
        <p:spPr>
          <a:xfrm>
            <a:off x="5257800" y="1295400"/>
            <a:ext cx="6324600" cy="5715000"/>
          </a:xfrm>
          <a:prstGeom prst="ellipse">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685800" y="3657600"/>
            <a:ext cx="0" cy="2667000"/>
          </a:xfrm>
          <a:prstGeom prst="straightConnector1">
            <a:avLst/>
          </a:prstGeom>
          <a:ln w="762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3212068"/>
            <a:ext cx="1066800" cy="369332"/>
          </a:xfrm>
          <a:prstGeom prst="rect">
            <a:avLst/>
          </a:prstGeom>
          <a:noFill/>
        </p:spPr>
        <p:txBody>
          <a:bodyPr wrap="square" rtlCol="0">
            <a:spAutoFit/>
          </a:bodyPr>
          <a:lstStyle/>
          <a:p>
            <a:r>
              <a:rPr lang="en-US" dirty="0" smtClean="0"/>
              <a:t>isoprene</a:t>
            </a:r>
            <a:endParaRPr lang="en-US" dirty="0"/>
          </a:p>
        </p:txBody>
      </p:sp>
      <p:cxnSp>
        <p:nvCxnSpPr>
          <p:cNvPr id="14" name="Straight Arrow Connector 13"/>
          <p:cNvCxnSpPr/>
          <p:nvPr/>
        </p:nvCxnSpPr>
        <p:spPr>
          <a:xfrm>
            <a:off x="1371600" y="3352800"/>
            <a:ext cx="99060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71600" y="2938046"/>
            <a:ext cx="1219200" cy="338554"/>
          </a:xfrm>
          <a:prstGeom prst="rect">
            <a:avLst/>
          </a:prstGeom>
          <a:noFill/>
        </p:spPr>
        <p:txBody>
          <a:bodyPr wrap="square" rtlCol="0">
            <a:spAutoFit/>
          </a:bodyPr>
          <a:lstStyle/>
          <a:p>
            <a:r>
              <a:rPr lang="en-US" sz="1600" dirty="0" smtClean="0"/>
              <a:t>+OH,O</a:t>
            </a:r>
            <a:r>
              <a:rPr lang="en-US" sz="1600" baseline="-25000" dirty="0" smtClean="0"/>
              <a:t>2</a:t>
            </a:r>
            <a:endParaRPr lang="en-US" sz="1600" baseline="-25000" dirty="0"/>
          </a:p>
        </p:txBody>
      </p:sp>
      <p:grpSp>
        <p:nvGrpSpPr>
          <p:cNvPr id="51" name="Group 50"/>
          <p:cNvGrpSpPr/>
          <p:nvPr/>
        </p:nvGrpSpPr>
        <p:grpSpPr>
          <a:xfrm>
            <a:off x="228600" y="5334001"/>
            <a:ext cx="1676095" cy="1302714"/>
            <a:chOff x="228600" y="5334001"/>
            <a:chExt cx="1676095" cy="1302714"/>
          </a:xfrm>
        </p:grpSpPr>
        <p:pic>
          <p:nvPicPr>
            <p:cNvPr id="52" name="Picture 5" descr="C:\Documents and Settings\phavala\Local Settings\Temporary Internet Files\Content.IE5\RXDU8XR6\MC900389362[1].wmf"/>
            <p:cNvPicPr>
              <a:picLocks noChangeAspect="1" noChangeArrowheads="1"/>
            </p:cNvPicPr>
            <p:nvPr/>
          </p:nvPicPr>
          <p:blipFill>
            <a:blip r:embed="rId4" cstate="print"/>
            <a:srcRect/>
            <a:stretch>
              <a:fillRect/>
            </a:stretch>
          </p:blipFill>
          <p:spPr bwMode="auto">
            <a:xfrm>
              <a:off x="533400" y="5334001"/>
              <a:ext cx="990295" cy="1066800"/>
            </a:xfrm>
            <a:prstGeom prst="rect">
              <a:avLst/>
            </a:prstGeom>
            <a:noFill/>
          </p:spPr>
        </p:pic>
        <p:pic>
          <p:nvPicPr>
            <p:cNvPr id="53" name="Picture 5" descr="C:\Documents and Settings\phavala\Local Settings\Temporary Internet Files\Content.IE5\RXDU8XR6\MC900389362[1].wmf"/>
            <p:cNvPicPr>
              <a:picLocks noChangeAspect="1" noChangeArrowheads="1"/>
            </p:cNvPicPr>
            <p:nvPr/>
          </p:nvPicPr>
          <p:blipFill>
            <a:blip r:embed="rId4" cstate="print"/>
            <a:srcRect/>
            <a:stretch>
              <a:fillRect/>
            </a:stretch>
          </p:blipFill>
          <p:spPr bwMode="auto">
            <a:xfrm>
              <a:off x="228600" y="5715000"/>
              <a:ext cx="990295" cy="921715"/>
            </a:xfrm>
            <a:prstGeom prst="rect">
              <a:avLst/>
            </a:prstGeom>
            <a:noFill/>
          </p:spPr>
        </p:pic>
        <p:pic>
          <p:nvPicPr>
            <p:cNvPr id="54" name="Picture 5" descr="C:\Documents and Settings\phavala\Local Settings\Temporary Internet Files\Content.IE5\RXDU8XR6\MC900389362[1].wmf"/>
            <p:cNvPicPr>
              <a:picLocks noChangeAspect="1" noChangeArrowheads="1"/>
            </p:cNvPicPr>
            <p:nvPr/>
          </p:nvPicPr>
          <p:blipFill>
            <a:blip r:embed="rId4" cstate="print"/>
            <a:srcRect/>
            <a:stretch>
              <a:fillRect/>
            </a:stretch>
          </p:blipFill>
          <p:spPr bwMode="auto">
            <a:xfrm>
              <a:off x="914400" y="5638800"/>
              <a:ext cx="990295" cy="921715"/>
            </a:xfrm>
            <a:prstGeom prst="rect">
              <a:avLst/>
            </a:prstGeom>
            <a:noFill/>
          </p:spPr>
        </p:pic>
      </p:grpSp>
      <p:pic>
        <p:nvPicPr>
          <p:cNvPr id="1026" name="Picture 2"/>
          <p:cNvPicPr>
            <a:picLocks noChangeAspect="1" noChangeArrowheads="1"/>
          </p:cNvPicPr>
          <p:nvPr/>
        </p:nvPicPr>
        <p:blipFill>
          <a:blip r:embed="rId5" cstate="print"/>
          <a:srcRect/>
          <a:stretch>
            <a:fillRect/>
          </a:stretch>
        </p:blipFill>
        <p:spPr bwMode="auto">
          <a:xfrm>
            <a:off x="304800" y="2678906"/>
            <a:ext cx="762000" cy="521494"/>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7696200" y="1843499"/>
            <a:ext cx="990600" cy="561448"/>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7504704" y="2552005"/>
            <a:ext cx="953496" cy="495995"/>
          </a:xfrm>
          <a:prstGeom prst="rect">
            <a:avLst/>
          </a:prstGeom>
          <a:noFill/>
          <a:ln w="9525">
            <a:noFill/>
            <a:miter lim="800000"/>
            <a:headEnd/>
            <a:tailEnd/>
          </a:ln>
        </p:spPr>
      </p:pic>
      <p:sp>
        <p:nvSpPr>
          <p:cNvPr id="57" name="Rectangle 56"/>
          <p:cNvSpPr/>
          <p:nvPr/>
        </p:nvSpPr>
        <p:spPr>
          <a:xfrm>
            <a:off x="3733800" y="1600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178" name="Picture 2"/>
          <p:cNvPicPr>
            <a:picLocks noChangeAspect="1" noChangeArrowheads="1"/>
          </p:cNvPicPr>
          <p:nvPr/>
        </p:nvPicPr>
        <p:blipFill>
          <a:blip r:embed="rId8" cstate="print"/>
          <a:srcRect/>
          <a:stretch>
            <a:fillRect/>
          </a:stretch>
        </p:blipFill>
        <p:spPr bwMode="auto">
          <a:xfrm>
            <a:off x="5562600" y="3276600"/>
            <a:ext cx="1219200" cy="480290"/>
          </a:xfrm>
          <a:prstGeom prst="rect">
            <a:avLst/>
          </a:prstGeom>
          <a:noFill/>
          <a:ln w="9525">
            <a:noFill/>
            <a:miter lim="800000"/>
            <a:headEnd/>
            <a:tailEnd/>
          </a:ln>
        </p:spPr>
      </p:pic>
      <p:pic>
        <p:nvPicPr>
          <p:cNvPr id="50179" name="Picture 3"/>
          <p:cNvPicPr>
            <a:picLocks noChangeAspect="1" noChangeArrowheads="1"/>
          </p:cNvPicPr>
          <p:nvPr/>
        </p:nvPicPr>
        <p:blipFill>
          <a:blip r:embed="rId9" cstate="print"/>
          <a:srcRect/>
          <a:stretch>
            <a:fillRect/>
          </a:stretch>
        </p:blipFill>
        <p:spPr bwMode="auto">
          <a:xfrm>
            <a:off x="6934200" y="3352800"/>
            <a:ext cx="1219200" cy="462570"/>
          </a:xfrm>
          <a:prstGeom prst="rect">
            <a:avLst/>
          </a:prstGeom>
          <a:noFill/>
          <a:ln w="9525">
            <a:noFill/>
            <a:miter lim="800000"/>
            <a:headEnd/>
            <a:tailEnd/>
          </a:ln>
        </p:spPr>
      </p:pic>
      <p:pic>
        <p:nvPicPr>
          <p:cNvPr id="50182" name="Picture 6"/>
          <p:cNvPicPr>
            <a:picLocks noChangeAspect="1" noChangeArrowheads="1"/>
          </p:cNvPicPr>
          <p:nvPr/>
        </p:nvPicPr>
        <p:blipFill>
          <a:blip r:embed="rId10" cstate="print"/>
          <a:srcRect/>
          <a:stretch>
            <a:fillRect/>
          </a:stretch>
        </p:blipFill>
        <p:spPr bwMode="auto">
          <a:xfrm>
            <a:off x="6629400" y="4648200"/>
            <a:ext cx="990600" cy="546538"/>
          </a:xfrm>
          <a:prstGeom prst="rect">
            <a:avLst/>
          </a:prstGeom>
          <a:noFill/>
          <a:ln w="9525">
            <a:noFill/>
            <a:miter lim="800000"/>
            <a:headEnd/>
            <a:tailEnd/>
          </a:ln>
        </p:spPr>
      </p:pic>
      <p:pic>
        <p:nvPicPr>
          <p:cNvPr id="50183" name="Picture 7"/>
          <p:cNvPicPr>
            <a:picLocks noChangeAspect="1" noChangeArrowheads="1"/>
          </p:cNvPicPr>
          <p:nvPr/>
        </p:nvPicPr>
        <p:blipFill>
          <a:blip r:embed="rId11" cstate="print"/>
          <a:srcRect/>
          <a:stretch>
            <a:fillRect/>
          </a:stretch>
        </p:blipFill>
        <p:spPr bwMode="auto">
          <a:xfrm>
            <a:off x="7239000" y="5943600"/>
            <a:ext cx="1295400" cy="611612"/>
          </a:xfrm>
          <a:prstGeom prst="rect">
            <a:avLst/>
          </a:prstGeom>
          <a:noFill/>
          <a:ln w="9525">
            <a:noFill/>
            <a:miter lim="800000"/>
            <a:headEnd/>
            <a:tailEnd/>
          </a:ln>
        </p:spPr>
      </p:pic>
      <p:pic>
        <p:nvPicPr>
          <p:cNvPr id="50185" name="Picture 9"/>
          <p:cNvPicPr>
            <a:picLocks noChangeAspect="1" noChangeArrowheads="1"/>
          </p:cNvPicPr>
          <p:nvPr/>
        </p:nvPicPr>
        <p:blipFill>
          <a:blip r:embed="rId12" cstate="print"/>
          <a:srcRect/>
          <a:stretch>
            <a:fillRect/>
          </a:stretch>
        </p:blipFill>
        <p:spPr bwMode="auto">
          <a:xfrm>
            <a:off x="5791200" y="4204138"/>
            <a:ext cx="762000" cy="503068"/>
          </a:xfrm>
          <a:prstGeom prst="rect">
            <a:avLst/>
          </a:prstGeom>
          <a:noFill/>
          <a:ln w="9525">
            <a:noFill/>
            <a:miter lim="800000"/>
            <a:headEnd/>
            <a:tailEnd/>
          </a:ln>
        </p:spPr>
      </p:pic>
      <p:cxnSp>
        <p:nvCxnSpPr>
          <p:cNvPr id="64" name="Straight Arrow Connector 63"/>
          <p:cNvCxnSpPr/>
          <p:nvPr/>
        </p:nvCxnSpPr>
        <p:spPr>
          <a:xfrm>
            <a:off x="5334000" y="1981200"/>
            <a:ext cx="2286000" cy="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334000" y="1981200"/>
            <a:ext cx="2057400" cy="68580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334000" y="1981200"/>
            <a:ext cx="838200" cy="121920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257800" y="4800600"/>
            <a:ext cx="914400" cy="106680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5257800" y="5181600"/>
            <a:ext cx="1752600" cy="68580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257800" y="5715000"/>
            <a:ext cx="2057400" cy="15240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257800" y="5867400"/>
            <a:ext cx="1828800" cy="30480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5334000" y="1981200"/>
            <a:ext cx="1600200" cy="106680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858000" y="1642646"/>
            <a:ext cx="914400" cy="307777"/>
          </a:xfrm>
          <a:prstGeom prst="rect">
            <a:avLst/>
          </a:prstGeom>
          <a:noFill/>
        </p:spPr>
        <p:txBody>
          <a:bodyPr wrap="square" rtlCol="0">
            <a:spAutoFit/>
          </a:bodyPr>
          <a:lstStyle/>
          <a:p>
            <a:r>
              <a:rPr lang="en-US" sz="1400" dirty="0" smtClean="0"/>
              <a:t>+H</a:t>
            </a:r>
            <a:r>
              <a:rPr lang="en-US" sz="1400" baseline="-25000" dirty="0" smtClean="0"/>
              <a:t>2</a:t>
            </a:r>
            <a:r>
              <a:rPr lang="en-US" sz="1400" dirty="0" smtClean="0"/>
              <a:t>O</a:t>
            </a:r>
            <a:endParaRPr lang="en-US" sz="1400" baseline="-25000" dirty="0"/>
          </a:p>
        </p:txBody>
      </p:sp>
      <p:sp>
        <p:nvSpPr>
          <p:cNvPr id="112" name="TextBox 111"/>
          <p:cNvSpPr txBox="1"/>
          <p:nvPr/>
        </p:nvSpPr>
        <p:spPr>
          <a:xfrm>
            <a:off x="6553200" y="2057400"/>
            <a:ext cx="914400" cy="307777"/>
          </a:xfrm>
          <a:prstGeom prst="rect">
            <a:avLst/>
          </a:prstGeom>
          <a:noFill/>
        </p:spPr>
        <p:txBody>
          <a:bodyPr wrap="square" rtlCol="0">
            <a:spAutoFit/>
          </a:bodyPr>
          <a:lstStyle/>
          <a:p>
            <a:r>
              <a:rPr lang="en-US" sz="1400" dirty="0" smtClean="0"/>
              <a:t>+SO</a:t>
            </a:r>
            <a:r>
              <a:rPr lang="en-US" sz="1400" baseline="-25000" dirty="0" smtClean="0"/>
              <a:t>4</a:t>
            </a:r>
            <a:r>
              <a:rPr lang="en-US" sz="1400" baseline="30000" dirty="0" smtClean="0"/>
              <a:t>-2</a:t>
            </a:r>
            <a:endParaRPr lang="en-US" sz="1400" baseline="-25000" dirty="0"/>
          </a:p>
        </p:txBody>
      </p:sp>
      <p:sp>
        <p:nvSpPr>
          <p:cNvPr id="115" name="TextBox 114"/>
          <p:cNvSpPr txBox="1"/>
          <p:nvPr/>
        </p:nvSpPr>
        <p:spPr>
          <a:xfrm>
            <a:off x="6400800" y="2514600"/>
            <a:ext cx="914400" cy="307777"/>
          </a:xfrm>
          <a:prstGeom prst="rect">
            <a:avLst/>
          </a:prstGeom>
          <a:noFill/>
        </p:spPr>
        <p:txBody>
          <a:bodyPr wrap="square" rtlCol="0">
            <a:spAutoFit/>
          </a:bodyPr>
          <a:lstStyle/>
          <a:p>
            <a:r>
              <a:rPr lang="en-US" sz="1400" dirty="0" smtClean="0"/>
              <a:t>+NO</a:t>
            </a:r>
            <a:r>
              <a:rPr lang="en-US" sz="1400" baseline="-25000" dirty="0" smtClean="0"/>
              <a:t>3</a:t>
            </a:r>
            <a:r>
              <a:rPr lang="en-US" sz="1400" baseline="30000" dirty="0" smtClean="0"/>
              <a:t>-</a:t>
            </a:r>
            <a:endParaRPr lang="en-US" sz="1400" baseline="-25000" dirty="0"/>
          </a:p>
        </p:txBody>
      </p:sp>
      <p:sp>
        <p:nvSpPr>
          <p:cNvPr id="120" name="TextBox 119"/>
          <p:cNvSpPr txBox="1"/>
          <p:nvPr/>
        </p:nvSpPr>
        <p:spPr>
          <a:xfrm>
            <a:off x="5410200" y="4721423"/>
            <a:ext cx="914400" cy="307777"/>
          </a:xfrm>
          <a:prstGeom prst="rect">
            <a:avLst/>
          </a:prstGeom>
          <a:noFill/>
        </p:spPr>
        <p:txBody>
          <a:bodyPr wrap="square" rtlCol="0">
            <a:spAutoFit/>
          </a:bodyPr>
          <a:lstStyle/>
          <a:p>
            <a:r>
              <a:rPr lang="en-US" sz="1400" dirty="0" smtClean="0"/>
              <a:t>+H</a:t>
            </a:r>
            <a:r>
              <a:rPr lang="en-US" sz="1400" baseline="-25000" dirty="0" smtClean="0"/>
              <a:t>2</a:t>
            </a:r>
            <a:r>
              <a:rPr lang="en-US" sz="1400" dirty="0" smtClean="0"/>
              <a:t>O</a:t>
            </a:r>
            <a:endParaRPr lang="en-US" sz="1400" baseline="-25000" dirty="0"/>
          </a:p>
        </p:txBody>
      </p:sp>
      <p:sp>
        <p:nvSpPr>
          <p:cNvPr id="121" name="TextBox 120"/>
          <p:cNvSpPr txBox="1"/>
          <p:nvPr/>
        </p:nvSpPr>
        <p:spPr>
          <a:xfrm>
            <a:off x="6019800" y="5029200"/>
            <a:ext cx="914400" cy="307777"/>
          </a:xfrm>
          <a:prstGeom prst="rect">
            <a:avLst/>
          </a:prstGeom>
          <a:noFill/>
        </p:spPr>
        <p:txBody>
          <a:bodyPr wrap="square" rtlCol="0">
            <a:spAutoFit/>
          </a:bodyPr>
          <a:lstStyle/>
          <a:p>
            <a:r>
              <a:rPr lang="en-US" sz="1400" dirty="0" smtClean="0"/>
              <a:t>+SO</a:t>
            </a:r>
            <a:r>
              <a:rPr lang="en-US" sz="1400" baseline="-25000" dirty="0" smtClean="0"/>
              <a:t>4</a:t>
            </a:r>
            <a:r>
              <a:rPr lang="en-US" sz="1400" baseline="30000" dirty="0" smtClean="0"/>
              <a:t>-2</a:t>
            </a:r>
            <a:endParaRPr lang="en-US" sz="1400" baseline="-25000" dirty="0"/>
          </a:p>
        </p:txBody>
      </p:sp>
      <p:sp>
        <p:nvSpPr>
          <p:cNvPr id="122" name="TextBox 121"/>
          <p:cNvSpPr txBox="1"/>
          <p:nvPr/>
        </p:nvSpPr>
        <p:spPr>
          <a:xfrm>
            <a:off x="6553200" y="5410200"/>
            <a:ext cx="914400" cy="307777"/>
          </a:xfrm>
          <a:prstGeom prst="rect">
            <a:avLst/>
          </a:prstGeom>
          <a:noFill/>
        </p:spPr>
        <p:txBody>
          <a:bodyPr wrap="square" rtlCol="0">
            <a:spAutoFit/>
          </a:bodyPr>
          <a:lstStyle/>
          <a:p>
            <a:r>
              <a:rPr lang="en-US" sz="1400" dirty="0" smtClean="0"/>
              <a:t>+NO</a:t>
            </a:r>
            <a:r>
              <a:rPr lang="en-US" sz="1400" baseline="-25000" dirty="0" smtClean="0"/>
              <a:t>3</a:t>
            </a:r>
            <a:r>
              <a:rPr lang="en-US" sz="1400" baseline="30000" dirty="0" smtClean="0"/>
              <a:t>-</a:t>
            </a:r>
            <a:endParaRPr lang="en-US" sz="1400" baseline="-25000" dirty="0"/>
          </a:p>
        </p:txBody>
      </p:sp>
      <p:sp>
        <p:nvSpPr>
          <p:cNvPr id="126" name="Rectangle 125"/>
          <p:cNvSpPr/>
          <p:nvPr/>
        </p:nvSpPr>
        <p:spPr>
          <a:xfrm>
            <a:off x="7162800" y="518160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rot="18889035">
            <a:off x="5867400" y="2209800"/>
            <a:ext cx="685800" cy="369332"/>
          </a:xfrm>
          <a:prstGeom prst="rect">
            <a:avLst/>
          </a:prstGeom>
          <a:noFill/>
        </p:spPr>
        <p:txBody>
          <a:bodyPr wrap="square" rtlCol="0">
            <a:spAutoFit/>
          </a:bodyPr>
          <a:lstStyle/>
          <a:p>
            <a:r>
              <a:rPr lang="en-US" b="1" dirty="0" smtClean="0"/>
              <a:t>acid</a:t>
            </a:r>
            <a:endParaRPr lang="en-US" b="1" dirty="0"/>
          </a:p>
        </p:txBody>
      </p:sp>
      <p:sp>
        <p:nvSpPr>
          <p:cNvPr id="128" name="TextBox 127"/>
          <p:cNvSpPr txBox="1"/>
          <p:nvPr/>
        </p:nvSpPr>
        <p:spPr>
          <a:xfrm rot="2767206">
            <a:off x="5687113" y="5511166"/>
            <a:ext cx="685800" cy="369332"/>
          </a:xfrm>
          <a:prstGeom prst="rect">
            <a:avLst/>
          </a:prstGeom>
          <a:noFill/>
        </p:spPr>
        <p:txBody>
          <a:bodyPr wrap="square" rtlCol="0">
            <a:spAutoFit/>
          </a:bodyPr>
          <a:lstStyle/>
          <a:p>
            <a:r>
              <a:rPr lang="en-US" b="1" dirty="0" smtClean="0"/>
              <a:t>acid</a:t>
            </a:r>
            <a:endParaRPr lang="en-US" b="1" dirty="0"/>
          </a:p>
        </p:txBody>
      </p:sp>
      <p:sp>
        <p:nvSpPr>
          <p:cNvPr id="132" name="Rectangle 131"/>
          <p:cNvSpPr/>
          <p:nvPr/>
        </p:nvSpPr>
        <p:spPr>
          <a:xfrm>
            <a:off x="7315200" y="3048000"/>
            <a:ext cx="533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62"/>
          <p:cNvSpPr>
            <a:spLocks noGrp="1"/>
          </p:cNvSpPr>
          <p:nvPr>
            <p:ph type="title"/>
          </p:nvPr>
        </p:nvSpPr>
        <p:spPr/>
        <p:txBody>
          <a:bodyPr/>
          <a:lstStyle/>
          <a:p>
            <a:r>
              <a:rPr lang="en-US" sz="3200" dirty="0" smtClean="0"/>
              <a:t>Formation of Isoprene Aerosol</a:t>
            </a:r>
            <a:endParaRPr lang="en-US" sz="3200" dirty="0"/>
          </a:p>
        </p:txBody>
      </p:sp>
      <p:sp>
        <p:nvSpPr>
          <p:cNvPr id="69" name="TextBox 68"/>
          <p:cNvSpPr txBox="1"/>
          <p:nvPr/>
        </p:nvSpPr>
        <p:spPr>
          <a:xfrm>
            <a:off x="2438400" y="3212068"/>
            <a:ext cx="685800" cy="338554"/>
          </a:xfrm>
          <a:prstGeom prst="rect">
            <a:avLst/>
          </a:prstGeom>
          <a:noFill/>
        </p:spPr>
        <p:txBody>
          <a:bodyPr wrap="square" rtlCol="0">
            <a:spAutoFit/>
          </a:bodyPr>
          <a:lstStyle/>
          <a:p>
            <a:r>
              <a:rPr lang="en-US" sz="1600" dirty="0" smtClean="0"/>
              <a:t>RO</a:t>
            </a:r>
            <a:r>
              <a:rPr lang="en-US" sz="1600" baseline="-25000" dirty="0" smtClean="0"/>
              <a:t>2</a:t>
            </a:r>
            <a:endParaRPr lang="en-US" sz="1600" baseline="-25000" dirty="0"/>
          </a:p>
        </p:txBody>
      </p:sp>
      <p:cxnSp>
        <p:nvCxnSpPr>
          <p:cNvPr id="70" name="Straight Arrow Connector 69"/>
          <p:cNvCxnSpPr/>
          <p:nvPr/>
        </p:nvCxnSpPr>
        <p:spPr>
          <a:xfrm flipV="1">
            <a:off x="2667000" y="1981200"/>
            <a:ext cx="0" cy="114300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667000" y="2676196"/>
            <a:ext cx="838200" cy="338554"/>
          </a:xfrm>
          <a:prstGeom prst="rect">
            <a:avLst/>
          </a:prstGeom>
          <a:noFill/>
        </p:spPr>
        <p:txBody>
          <a:bodyPr wrap="square" rtlCol="0">
            <a:spAutoFit/>
          </a:bodyPr>
          <a:lstStyle/>
          <a:p>
            <a:r>
              <a:rPr lang="en-US" sz="1600" dirty="0" smtClean="0"/>
              <a:t>+HO</a:t>
            </a:r>
            <a:r>
              <a:rPr lang="en-US" sz="1600" baseline="-25000" dirty="0" smtClean="0"/>
              <a:t>2</a:t>
            </a:r>
            <a:endParaRPr lang="en-US" sz="1600" baseline="-25000" dirty="0"/>
          </a:p>
        </p:txBody>
      </p:sp>
      <p:sp>
        <p:nvSpPr>
          <p:cNvPr id="74" name="TextBox 73"/>
          <p:cNvSpPr txBox="1"/>
          <p:nvPr/>
        </p:nvSpPr>
        <p:spPr>
          <a:xfrm>
            <a:off x="3950495" y="2069068"/>
            <a:ext cx="1143000" cy="338554"/>
          </a:xfrm>
          <a:prstGeom prst="rect">
            <a:avLst/>
          </a:prstGeom>
          <a:noFill/>
        </p:spPr>
        <p:txBody>
          <a:bodyPr wrap="square" rtlCol="0">
            <a:spAutoFit/>
          </a:bodyPr>
          <a:lstStyle/>
          <a:p>
            <a:pPr algn="ctr"/>
            <a:r>
              <a:rPr lang="en-US" sz="1600" dirty="0" smtClean="0"/>
              <a:t>IEPOX</a:t>
            </a:r>
            <a:endParaRPr lang="en-US" sz="1600" baseline="-25000" dirty="0"/>
          </a:p>
        </p:txBody>
      </p:sp>
      <p:pic>
        <p:nvPicPr>
          <p:cNvPr id="75" name="Picture 3"/>
          <p:cNvPicPr>
            <a:picLocks noChangeAspect="1" noChangeArrowheads="1"/>
          </p:cNvPicPr>
          <p:nvPr/>
        </p:nvPicPr>
        <p:blipFill>
          <a:blip r:embed="rId13" cstate="print"/>
          <a:srcRect/>
          <a:stretch>
            <a:fillRect/>
          </a:stretch>
        </p:blipFill>
        <p:spPr bwMode="auto">
          <a:xfrm>
            <a:off x="3950494" y="1393031"/>
            <a:ext cx="1231106" cy="664369"/>
          </a:xfrm>
          <a:prstGeom prst="rect">
            <a:avLst/>
          </a:prstGeom>
          <a:noFill/>
          <a:ln w="9525">
            <a:noFill/>
            <a:miter lim="800000"/>
            <a:headEnd/>
            <a:tailEnd/>
          </a:ln>
        </p:spPr>
      </p:pic>
      <p:sp>
        <p:nvSpPr>
          <p:cNvPr id="77" name="Rectangle 76"/>
          <p:cNvSpPr/>
          <p:nvPr/>
        </p:nvSpPr>
        <p:spPr>
          <a:xfrm>
            <a:off x="3733800" y="1600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p:cNvCxnSpPr/>
          <p:nvPr/>
        </p:nvCxnSpPr>
        <p:spPr>
          <a:xfrm>
            <a:off x="2819400" y="1981200"/>
            <a:ext cx="121920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80" name="Picture 6"/>
          <p:cNvPicPr>
            <a:picLocks noChangeAspect="1" noChangeArrowheads="1"/>
          </p:cNvPicPr>
          <p:nvPr/>
        </p:nvPicPr>
        <p:blipFill>
          <a:blip r:embed="rId14" cstate="print"/>
          <a:srcRect/>
          <a:stretch>
            <a:fillRect/>
          </a:stretch>
        </p:blipFill>
        <p:spPr bwMode="auto">
          <a:xfrm>
            <a:off x="2209800" y="5226844"/>
            <a:ext cx="964406" cy="792956"/>
          </a:xfrm>
          <a:prstGeom prst="rect">
            <a:avLst/>
          </a:prstGeom>
          <a:noFill/>
          <a:ln w="9525">
            <a:noFill/>
            <a:miter lim="800000"/>
            <a:headEnd/>
            <a:tailEnd/>
          </a:ln>
        </p:spPr>
      </p:pic>
      <p:cxnSp>
        <p:nvCxnSpPr>
          <p:cNvPr id="81" name="Straight Arrow Connector 80"/>
          <p:cNvCxnSpPr/>
          <p:nvPr/>
        </p:nvCxnSpPr>
        <p:spPr>
          <a:xfrm>
            <a:off x="2667000" y="3581400"/>
            <a:ext cx="0" cy="76200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667000" y="3776246"/>
            <a:ext cx="838200" cy="338554"/>
          </a:xfrm>
          <a:prstGeom prst="rect">
            <a:avLst/>
          </a:prstGeom>
          <a:noFill/>
        </p:spPr>
        <p:txBody>
          <a:bodyPr wrap="square" rtlCol="0">
            <a:spAutoFit/>
          </a:bodyPr>
          <a:lstStyle/>
          <a:p>
            <a:r>
              <a:rPr lang="en-US" sz="1600" dirty="0" smtClean="0"/>
              <a:t>+NO</a:t>
            </a:r>
            <a:endParaRPr lang="en-US" sz="1600" baseline="-25000" dirty="0"/>
          </a:p>
        </p:txBody>
      </p:sp>
      <p:cxnSp>
        <p:nvCxnSpPr>
          <p:cNvPr id="88" name="Straight Arrow Connector 87"/>
          <p:cNvCxnSpPr/>
          <p:nvPr/>
        </p:nvCxnSpPr>
        <p:spPr>
          <a:xfrm>
            <a:off x="2667000" y="4419600"/>
            <a:ext cx="0" cy="91440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667000" y="4800600"/>
            <a:ext cx="1143000" cy="338554"/>
          </a:xfrm>
          <a:prstGeom prst="rect">
            <a:avLst/>
          </a:prstGeom>
          <a:noFill/>
        </p:spPr>
        <p:txBody>
          <a:bodyPr wrap="square" rtlCol="0">
            <a:spAutoFit/>
          </a:bodyPr>
          <a:lstStyle/>
          <a:p>
            <a:r>
              <a:rPr lang="en-US" sz="1600" dirty="0" smtClean="0"/>
              <a:t>+OH, NO</a:t>
            </a:r>
            <a:r>
              <a:rPr lang="en-US" sz="1600" baseline="-25000" dirty="0" smtClean="0"/>
              <a:t>2</a:t>
            </a:r>
            <a:endParaRPr lang="en-US" sz="1600" baseline="-25000" dirty="0"/>
          </a:p>
        </p:txBody>
      </p:sp>
      <p:sp>
        <p:nvSpPr>
          <p:cNvPr id="90" name="TextBox 89"/>
          <p:cNvSpPr txBox="1"/>
          <p:nvPr/>
        </p:nvSpPr>
        <p:spPr>
          <a:xfrm>
            <a:off x="2286000" y="6031468"/>
            <a:ext cx="914400" cy="338554"/>
          </a:xfrm>
          <a:prstGeom prst="rect">
            <a:avLst/>
          </a:prstGeom>
          <a:noFill/>
        </p:spPr>
        <p:txBody>
          <a:bodyPr wrap="square" rtlCol="0">
            <a:spAutoFit/>
          </a:bodyPr>
          <a:lstStyle/>
          <a:p>
            <a:r>
              <a:rPr lang="en-US" sz="1600" dirty="0" smtClean="0"/>
              <a:t>MPAN</a:t>
            </a:r>
            <a:endParaRPr lang="en-US" sz="1600" dirty="0"/>
          </a:p>
        </p:txBody>
      </p:sp>
      <p:pic>
        <p:nvPicPr>
          <p:cNvPr id="91" name="Picture 9"/>
          <p:cNvPicPr>
            <a:picLocks noChangeAspect="1" noChangeArrowheads="1"/>
          </p:cNvPicPr>
          <p:nvPr/>
        </p:nvPicPr>
        <p:blipFill>
          <a:blip r:embed="rId15" cstate="print">
            <a:biLevel thresh="50000"/>
          </a:blip>
          <a:srcRect/>
          <a:stretch>
            <a:fillRect/>
          </a:stretch>
        </p:blipFill>
        <p:spPr bwMode="auto">
          <a:xfrm>
            <a:off x="4191000" y="5181600"/>
            <a:ext cx="854966" cy="833438"/>
          </a:xfrm>
          <a:prstGeom prst="rect">
            <a:avLst/>
          </a:prstGeom>
          <a:noFill/>
          <a:ln w="9525">
            <a:noFill/>
            <a:miter lim="800000"/>
            <a:headEnd/>
            <a:tailEnd/>
          </a:ln>
        </p:spPr>
      </p:pic>
      <p:sp>
        <p:nvSpPr>
          <p:cNvPr id="92" name="TextBox 91"/>
          <p:cNvSpPr txBox="1"/>
          <p:nvPr/>
        </p:nvSpPr>
        <p:spPr>
          <a:xfrm>
            <a:off x="3429000" y="5486400"/>
            <a:ext cx="762000" cy="338554"/>
          </a:xfrm>
          <a:prstGeom prst="rect">
            <a:avLst/>
          </a:prstGeom>
          <a:noFill/>
        </p:spPr>
        <p:txBody>
          <a:bodyPr wrap="square" rtlCol="0">
            <a:spAutoFit/>
          </a:bodyPr>
          <a:lstStyle/>
          <a:p>
            <a:r>
              <a:rPr lang="en-US" sz="1600" dirty="0" smtClean="0"/>
              <a:t>+OH</a:t>
            </a:r>
            <a:endParaRPr lang="en-US" sz="1600" baseline="-25000" dirty="0"/>
          </a:p>
        </p:txBody>
      </p:sp>
      <p:sp>
        <p:nvSpPr>
          <p:cNvPr id="93" name="TextBox 92"/>
          <p:cNvSpPr txBox="1"/>
          <p:nvPr/>
        </p:nvSpPr>
        <p:spPr>
          <a:xfrm>
            <a:off x="4191000" y="6031468"/>
            <a:ext cx="914400" cy="338554"/>
          </a:xfrm>
          <a:prstGeom prst="rect">
            <a:avLst/>
          </a:prstGeom>
          <a:noFill/>
        </p:spPr>
        <p:txBody>
          <a:bodyPr wrap="square" rtlCol="0">
            <a:spAutoFit/>
          </a:bodyPr>
          <a:lstStyle/>
          <a:p>
            <a:pPr algn="ctr"/>
            <a:r>
              <a:rPr lang="en-US" sz="1600" dirty="0" smtClean="0"/>
              <a:t>MAE</a:t>
            </a:r>
            <a:endParaRPr lang="en-US" sz="1600" dirty="0"/>
          </a:p>
        </p:txBody>
      </p:sp>
      <p:cxnSp>
        <p:nvCxnSpPr>
          <p:cNvPr id="96" name="Straight Arrow Connector 95"/>
          <p:cNvCxnSpPr/>
          <p:nvPr/>
        </p:nvCxnSpPr>
        <p:spPr>
          <a:xfrm>
            <a:off x="3374570" y="5867400"/>
            <a:ext cx="892630" cy="0"/>
          </a:xfrm>
          <a:prstGeom prst="straightConnector1">
            <a:avLst/>
          </a:prstGeom>
          <a:ln w="2857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Slide Number Placeholder 64"/>
          <p:cNvSpPr>
            <a:spLocks noGrp="1"/>
          </p:cNvSpPr>
          <p:nvPr>
            <p:ph type="sldNum" sz="quarter" idx="10"/>
          </p:nvPr>
        </p:nvSpPr>
        <p:spPr>
          <a:xfrm>
            <a:off x="-381000" y="6172200"/>
            <a:ext cx="609600" cy="228600"/>
          </a:xfrm>
        </p:spPr>
        <p:txBody>
          <a:bodyPr/>
          <a:lstStyle/>
          <a:p>
            <a:fld id="{293E41FE-078F-454E-98CF-624400F30540}" type="slidenum">
              <a:rPr lang="en-US" smtClean="0">
                <a:solidFill>
                  <a:schemeClr val="tx1"/>
                </a:solidFill>
              </a:rPr>
              <a:pPr/>
              <a:t>8</a:t>
            </a:fld>
            <a:endParaRPr lang="en-US" dirty="0">
              <a:solidFill>
                <a:schemeClr val="tx1"/>
              </a:solidFill>
            </a:endParaRPr>
          </a:p>
        </p:txBody>
      </p:sp>
      <p:sp>
        <p:nvSpPr>
          <p:cNvPr id="99" name="TextBox 98"/>
          <p:cNvSpPr txBox="1"/>
          <p:nvPr/>
        </p:nvSpPr>
        <p:spPr>
          <a:xfrm>
            <a:off x="7467600" y="1459468"/>
            <a:ext cx="1752600" cy="338554"/>
          </a:xfrm>
          <a:prstGeom prst="rect">
            <a:avLst/>
          </a:prstGeom>
          <a:noFill/>
        </p:spPr>
        <p:txBody>
          <a:bodyPr wrap="square" rtlCol="0">
            <a:spAutoFit/>
          </a:bodyPr>
          <a:lstStyle/>
          <a:p>
            <a:r>
              <a:rPr lang="en-US" sz="1600" dirty="0" smtClean="0">
                <a:solidFill>
                  <a:srgbClr val="C00000"/>
                </a:solidFill>
              </a:rPr>
              <a:t>2-methyltetrol</a:t>
            </a:r>
            <a:endParaRPr lang="en-US" sz="1600" dirty="0">
              <a:solidFill>
                <a:srgbClr val="C00000"/>
              </a:solidFill>
            </a:endParaRPr>
          </a:p>
        </p:txBody>
      </p:sp>
      <p:sp>
        <p:nvSpPr>
          <p:cNvPr id="100" name="TextBox 99"/>
          <p:cNvSpPr txBox="1"/>
          <p:nvPr/>
        </p:nvSpPr>
        <p:spPr>
          <a:xfrm>
            <a:off x="6400800" y="3810000"/>
            <a:ext cx="1905000" cy="584775"/>
          </a:xfrm>
          <a:prstGeom prst="rect">
            <a:avLst/>
          </a:prstGeom>
          <a:noFill/>
        </p:spPr>
        <p:txBody>
          <a:bodyPr wrap="square" rtlCol="0">
            <a:spAutoFit/>
          </a:bodyPr>
          <a:lstStyle/>
          <a:p>
            <a:pPr algn="ctr"/>
            <a:r>
              <a:rPr lang="en-US" sz="1600" dirty="0" smtClean="0">
                <a:solidFill>
                  <a:srgbClr val="C00000"/>
                </a:solidFill>
              </a:rPr>
              <a:t>2-methylglyceric acid (2-MG)</a:t>
            </a:r>
            <a:endParaRPr lang="en-US" sz="1600" dirty="0">
              <a:solidFill>
                <a:srgbClr val="C00000"/>
              </a:solidFill>
            </a:endParaRPr>
          </a:p>
        </p:txBody>
      </p:sp>
      <p:sp>
        <p:nvSpPr>
          <p:cNvPr id="111" name="TextBox 110"/>
          <p:cNvSpPr txBox="1"/>
          <p:nvPr/>
        </p:nvSpPr>
        <p:spPr>
          <a:xfrm rot="16200000">
            <a:off x="1718905" y="2325528"/>
            <a:ext cx="1441967" cy="307777"/>
          </a:xfrm>
          <a:prstGeom prst="rect">
            <a:avLst/>
          </a:prstGeom>
          <a:noFill/>
        </p:spPr>
        <p:txBody>
          <a:bodyPr wrap="square" rtlCol="0">
            <a:spAutoFit/>
          </a:bodyPr>
          <a:lstStyle/>
          <a:p>
            <a:r>
              <a:rPr lang="en-US" sz="1400" dirty="0" smtClean="0">
                <a:solidFill>
                  <a:schemeClr val="bg1">
                    <a:lumMod val="50000"/>
                  </a:schemeClr>
                </a:solidFill>
              </a:rPr>
              <a:t>Low-</a:t>
            </a:r>
            <a:r>
              <a:rPr lang="en-US" sz="1400" dirty="0" err="1" smtClean="0">
                <a:solidFill>
                  <a:schemeClr val="bg1">
                    <a:lumMod val="50000"/>
                  </a:schemeClr>
                </a:solidFill>
              </a:rPr>
              <a:t>NO</a:t>
            </a:r>
            <a:r>
              <a:rPr lang="en-US" sz="1400" baseline="-25000" dirty="0" err="1" smtClean="0">
                <a:solidFill>
                  <a:schemeClr val="bg1">
                    <a:lumMod val="50000"/>
                  </a:schemeClr>
                </a:solidFill>
              </a:rPr>
              <a:t>x</a:t>
            </a:r>
            <a:r>
              <a:rPr lang="en-US" sz="1400" dirty="0" smtClean="0">
                <a:solidFill>
                  <a:schemeClr val="bg1">
                    <a:lumMod val="50000"/>
                  </a:schemeClr>
                </a:solidFill>
              </a:rPr>
              <a:t> Path</a:t>
            </a:r>
            <a:endParaRPr lang="en-US" sz="1400" baseline="-25000" dirty="0">
              <a:solidFill>
                <a:schemeClr val="bg1">
                  <a:lumMod val="50000"/>
                </a:schemeClr>
              </a:solidFill>
            </a:endParaRPr>
          </a:p>
        </p:txBody>
      </p:sp>
      <p:sp>
        <p:nvSpPr>
          <p:cNvPr id="113" name="TextBox 112"/>
          <p:cNvSpPr txBox="1"/>
          <p:nvPr/>
        </p:nvSpPr>
        <p:spPr>
          <a:xfrm rot="16200000">
            <a:off x="1759535" y="4184065"/>
            <a:ext cx="1360707" cy="307777"/>
          </a:xfrm>
          <a:prstGeom prst="rect">
            <a:avLst/>
          </a:prstGeom>
          <a:noFill/>
        </p:spPr>
        <p:txBody>
          <a:bodyPr wrap="square" rtlCol="0">
            <a:spAutoFit/>
          </a:bodyPr>
          <a:lstStyle/>
          <a:p>
            <a:r>
              <a:rPr lang="en-US" sz="1400" dirty="0" smtClean="0">
                <a:solidFill>
                  <a:schemeClr val="bg1">
                    <a:lumMod val="50000"/>
                  </a:schemeClr>
                </a:solidFill>
              </a:rPr>
              <a:t>High-</a:t>
            </a:r>
            <a:r>
              <a:rPr lang="en-US" sz="1400" dirty="0" err="1" smtClean="0">
                <a:solidFill>
                  <a:schemeClr val="bg1">
                    <a:lumMod val="50000"/>
                  </a:schemeClr>
                </a:solidFill>
              </a:rPr>
              <a:t>NO</a:t>
            </a:r>
            <a:r>
              <a:rPr lang="en-US" sz="1400" baseline="-25000" dirty="0" err="1" smtClean="0">
                <a:solidFill>
                  <a:schemeClr val="bg1">
                    <a:lumMod val="50000"/>
                  </a:schemeClr>
                </a:solidFill>
              </a:rPr>
              <a:t>x</a:t>
            </a:r>
            <a:r>
              <a:rPr lang="en-US" sz="1400" baseline="-25000" dirty="0" smtClean="0">
                <a:solidFill>
                  <a:schemeClr val="bg1">
                    <a:lumMod val="50000"/>
                  </a:schemeClr>
                </a:solidFill>
              </a:rPr>
              <a:t> </a:t>
            </a:r>
            <a:r>
              <a:rPr lang="en-US" sz="1400" dirty="0" smtClean="0">
                <a:solidFill>
                  <a:schemeClr val="bg1">
                    <a:lumMod val="50000"/>
                  </a:schemeClr>
                </a:solidFill>
              </a:rPr>
              <a:t>Path</a:t>
            </a:r>
            <a:endParaRPr lang="en-US" sz="1400" dirty="0">
              <a:solidFill>
                <a:schemeClr val="bg1">
                  <a:lumMod val="50000"/>
                </a:schemeClr>
              </a:solidFill>
            </a:endParaRPr>
          </a:p>
        </p:txBody>
      </p:sp>
      <p:sp>
        <p:nvSpPr>
          <p:cNvPr id="68" name="TextBox 67"/>
          <p:cNvSpPr txBox="1"/>
          <p:nvPr/>
        </p:nvSpPr>
        <p:spPr>
          <a:xfrm>
            <a:off x="609600" y="1524000"/>
            <a:ext cx="1600200" cy="369332"/>
          </a:xfrm>
          <a:prstGeom prst="rect">
            <a:avLst/>
          </a:prstGeom>
          <a:noFill/>
        </p:spPr>
        <p:txBody>
          <a:bodyPr wrap="square" rtlCol="0">
            <a:spAutoFit/>
          </a:bodyPr>
          <a:lstStyle/>
          <a:p>
            <a:r>
              <a:rPr lang="en-US" b="1" i="1" dirty="0" smtClean="0">
                <a:solidFill>
                  <a:schemeClr val="bg1">
                    <a:lumMod val="50000"/>
                  </a:schemeClr>
                </a:solidFill>
              </a:rPr>
              <a:t>Gas phase</a:t>
            </a:r>
            <a:endParaRPr lang="en-US" b="1" i="1" dirty="0">
              <a:solidFill>
                <a:schemeClr val="bg1">
                  <a:lumMod val="50000"/>
                </a:schemeClr>
              </a:solidFill>
            </a:endParaRPr>
          </a:p>
        </p:txBody>
      </p:sp>
      <p:sp>
        <p:nvSpPr>
          <p:cNvPr id="72" name="TextBox 71"/>
          <p:cNvSpPr txBox="1"/>
          <p:nvPr/>
        </p:nvSpPr>
        <p:spPr>
          <a:xfrm rot="16200000">
            <a:off x="7309366" y="4273034"/>
            <a:ext cx="2667001" cy="369332"/>
          </a:xfrm>
          <a:prstGeom prst="rect">
            <a:avLst/>
          </a:prstGeom>
          <a:noFill/>
        </p:spPr>
        <p:txBody>
          <a:bodyPr wrap="square" rtlCol="0">
            <a:spAutoFit/>
          </a:bodyPr>
          <a:lstStyle/>
          <a:p>
            <a:pPr algn="ctr"/>
            <a:r>
              <a:rPr lang="en-US" b="1" i="1" dirty="0" smtClean="0">
                <a:solidFill>
                  <a:schemeClr val="bg1">
                    <a:lumMod val="50000"/>
                  </a:schemeClr>
                </a:solidFill>
              </a:rPr>
              <a:t>Particle phase</a:t>
            </a:r>
            <a:endParaRPr lang="en-US" b="1" i="1" dirty="0">
              <a:solidFill>
                <a:schemeClr val="bg1">
                  <a:lumMod val="50000"/>
                </a:schemeClr>
              </a:solidFill>
            </a:endParaRPr>
          </a:p>
        </p:txBody>
      </p:sp>
      <p:sp>
        <p:nvSpPr>
          <p:cNvPr id="73" name="Oval 72"/>
          <p:cNvSpPr/>
          <p:nvPr/>
        </p:nvSpPr>
        <p:spPr bwMode="auto">
          <a:xfrm>
            <a:off x="5683404" y="4114800"/>
            <a:ext cx="1066800" cy="609600"/>
          </a:xfrm>
          <a:prstGeom prst="ellipse">
            <a:avLst/>
          </a:prstGeom>
          <a:noFill/>
          <a:ln w="28575" cap="flat" cmpd="sng" algn="ctr">
            <a:solidFill>
              <a:srgbClr val="C00000"/>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6" name="Oval 75"/>
          <p:cNvSpPr/>
          <p:nvPr/>
        </p:nvSpPr>
        <p:spPr bwMode="auto">
          <a:xfrm>
            <a:off x="7620000" y="1828800"/>
            <a:ext cx="1143000" cy="609600"/>
          </a:xfrm>
          <a:prstGeom prst="ellipse">
            <a:avLst/>
          </a:prstGeom>
          <a:noFill/>
          <a:ln w="28575" cap="flat" cmpd="sng" algn="ctr">
            <a:solidFill>
              <a:srgbClr val="C00000"/>
            </a:solidFill>
            <a:prstDash val="solid"/>
            <a:round/>
            <a:headEnd type="none" w="med" len="med"/>
            <a:tailEnd type="none" w="med" len="med"/>
          </a:ln>
          <a:effectLst/>
          <a:extLs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9" name="TextBox 78"/>
          <p:cNvSpPr txBox="1"/>
          <p:nvPr/>
        </p:nvSpPr>
        <p:spPr>
          <a:xfrm>
            <a:off x="762000" y="4953000"/>
            <a:ext cx="1219200" cy="381000"/>
          </a:xfrm>
          <a:prstGeom prst="rect">
            <a:avLst/>
          </a:prstGeom>
          <a:noFill/>
        </p:spPr>
        <p:txBody>
          <a:bodyPr wrap="square" rtlCol="0">
            <a:spAutoFit/>
          </a:bodyPr>
          <a:lstStyle/>
          <a:p>
            <a:pPr algn="ctr"/>
            <a:r>
              <a:rPr lang="en-US" dirty="0" smtClean="0"/>
              <a:t>Emission</a:t>
            </a:r>
            <a:endParaRPr lang="en-US" dirty="0"/>
          </a:p>
        </p:txBody>
      </p:sp>
      <p:sp>
        <p:nvSpPr>
          <p:cNvPr id="84" name="TextBox 83"/>
          <p:cNvSpPr txBox="1"/>
          <p:nvPr/>
        </p:nvSpPr>
        <p:spPr>
          <a:xfrm>
            <a:off x="1676400" y="6400800"/>
            <a:ext cx="5638800" cy="369332"/>
          </a:xfrm>
          <a:prstGeom prst="rect">
            <a:avLst/>
          </a:prstGeom>
          <a:noFill/>
        </p:spPr>
        <p:txBody>
          <a:bodyPr wrap="square" rtlCol="0">
            <a:spAutoFit/>
          </a:bodyPr>
          <a:lstStyle/>
          <a:p>
            <a:pPr algn="ctr"/>
            <a:r>
              <a:rPr lang="en-US" dirty="0" smtClean="0"/>
              <a:t>[Pye et al. 2013 ES&amp;T]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73" grpId="0" animBg="1"/>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p:cNvPicPr>
            <a:picLocks noChangeAspect="1" noChangeArrowheads="1"/>
          </p:cNvPicPr>
          <p:nvPr/>
        </p:nvPicPr>
        <p:blipFill>
          <a:blip r:embed="rId3" cstate="print"/>
          <a:srcRect/>
          <a:stretch>
            <a:fillRect/>
          </a:stretch>
        </p:blipFill>
        <p:spPr bwMode="auto">
          <a:xfrm>
            <a:off x="2057400" y="1524000"/>
            <a:ext cx="5029200" cy="5093092"/>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Comparison to Observations in Research Triangle Park, NC</a:t>
            </a:r>
            <a:endParaRPr lang="en-US" dirty="0"/>
          </a:p>
        </p:txBody>
      </p:sp>
      <p:sp>
        <p:nvSpPr>
          <p:cNvPr id="5" name="Slide Number Placeholder 4"/>
          <p:cNvSpPr>
            <a:spLocks noGrp="1"/>
          </p:cNvSpPr>
          <p:nvPr>
            <p:ph type="sldNum" sz="quarter" idx="10"/>
          </p:nvPr>
        </p:nvSpPr>
        <p:spPr/>
        <p:txBody>
          <a:bodyPr/>
          <a:lstStyle/>
          <a:p>
            <a:fld id="{293E41FE-078F-454E-98CF-624400F30540}"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PTTitleSlide_OptionD_Templat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3582</TotalTime>
  <Words>2494</Words>
  <Application>Microsoft Office PowerPoint</Application>
  <PresentationFormat>On-screen Show (4:3)</PresentationFormat>
  <Paragraphs>306</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PPTTitleSlide_OptionD_Template</vt:lpstr>
      <vt:lpstr>A significant source of isoprene aerosol controlled by acidity</vt:lpstr>
      <vt:lpstr>Isoprene is a Major  Contributor to Organic Aerosol</vt:lpstr>
      <vt:lpstr>Initial Isoprene Aerosol Modeling</vt:lpstr>
      <vt:lpstr>Explicit Prediction of Known Isoprene-derived SOA Species</vt:lpstr>
      <vt:lpstr>Low-NOx Isoprene Chemistry</vt:lpstr>
      <vt:lpstr>High-NOx Isoprene Chemistry</vt:lpstr>
      <vt:lpstr>High-NOx Isoprene Chemistry</vt:lpstr>
      <vt:lpstr>Formation of Isoprene Aerosol</vt:lpstr>
      <vt:lpstr>Comparison to Observations in Research Triangle Park, NC</vt:lpstr>
      <vt:lpstr>Comparison to Observations: 2-methyltetrols</vt:lpstr>
      <vt:lpstr>Current Treatment a Subset of Isoprene SOA</vt:lpstr>
      <vt:lpstr>New Mechanism Consistent with ACSM Data</vt:lpstr>
      <vt:lpstr>Effect of 25% Emission Reduction on Isoprene SOA</vt:lpstr>
      <vt:lpstr>Conclusions</vt:lpstr>
      <vt:lpstr>References for CMAQ Updates Updates Scheduled for 2015 CMAQ Release</vt:lpstr>
      <vt:lpstr>Slide 16</vt:lpstr>
      <vt:lpstr>Explicit Isoprene SOA Species</vt:lpstr>
      <vt:lpstr>6 new species: ~1 mg m-3</vt:lpstr>
      <vt:lpstr>Gas-Phase Precursors</vt:lpstr>
      <vt:lpstr>Current Treatment a Subset of Isoprene SOA</vt:lpstr>
      <vt:lpstr>Additional References</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Havala O. T. Pye</dc:creator>
  <cp:lastModifiedBy>Havala O. T. Pye</cp:lastModifiedBy>
  <cp:revision>565</cp:revision>
  <dcterms:created xsi:type="dcterms:W3CDTF">2013-06-04T22:57:57Z</dcterms:created>
  <dcterms:modified xsi:type="dcterms:W3CDTF">2013-10-25T17:21:48Z</dcterms:modified>
</cp:coreProperties>
</file>