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8" r:id="rId3"/>
    <p:sldMasterId id="2147483680" r:id="rId4"/>
    <p:sldMasterId id="2147483682" r:id="rId5"/>
  </p:sldMasterIdLst>
  <p:notesMasterIdLst>
    <p:notesMasterId r:id="rId29"/>
  </p:notesMasterIdLst>
  <p:sldIdLst>
    <p:sldId id="257" r:id="rId6"/>
    <p:sldId id="259" r:id="rId7"/>
    <p:sldId id="260" r:id="rId8"/>
    <p:sldId id="285" r:id="rId9"/>
    <p:sldId id="286" r:id="rId10"/>
    <p:sldId id="287" r:id="rId11"/>
    <p:sldId id="281" r:id="rId12"/>
    <p:sldId id="304" r:id="rId13"/>
    <p:sldId id="298" r:id="rId14"/>
    <p:sldId id="290" r:id="rId15"/>
    <p:sldId id="291" r:id="rId16"/>
    <p:sldId id="292" r:id="rId17"/>
    <p:sldId id="294" r:id="rId18"/>
    <p:sldId id="293" r:id="rId19"/>
    <p:sldId id="283" r:id="rId20"/>
    <p:sldId id="284" r:id="rId21"/>
    <p:sldId id="295" r:id="rId22"/>
    <p:sldId id="297" r:id="rId23"/>
    <p:sldId id="296" r:id="rId24"/>
    <p:sldId id="302" r:id="rId25"/>
    <p:sldId id="300" r:id="rId26"/>
    <p:sldId id="299" r:id="rId27"/>
    <p:sldId id="30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A506A-CC5C-4B13-A667-3A9FB721E84C}" type="datetimeFigureOut">
              <a:rPr lang="en-US" smtClean="0"/>
              <a:pPr/>
              <a:t>10/29/2013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1A37C-E4A6-4FC7-AF59-CF134610A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DISCOVER-AQ  is a 5-year, $30M airborne field study funded under NASA’s Earth Venture 1 program.  The goals of the program are intended to shed light on challenges in observing air quality from space.  Results are expected to be of direct benefit to GEO-CAPE planning and development.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39B656-6E35-4D12-94CE-C7720669A8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The density and simultaneity of observations from different perspectives is a key aspect of DISCOVER-AQ in creating a dataset useful for linking remote sensing and in situ observations of air quality.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9BE286-4BF8-425A-BE95-13759041558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DISCOVER-AQ  is a 5-year, $30M airborne field study funded under NASA’s Earth Venture 1 program.  The goals of the program are intended to shed light on challenges in observing air quality from space.  Results are expected to be of direct benefit to GEO-CAPE planning and development.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39B656-6E35-4D12-94CE-C7720669A8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DISCOVER-AQ  is a 5-year, $30M airborne field study funded under NASA’s Earth Venture 1 program.  The goals of the program are intended to shed light on challenges in observing air quality from space.  Results are expected to be of direct benefit to GEO-CAPE planning and development.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39B656-6E35-4D12-94CE-C7720669A8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days 4,6,11,12,13,14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350FA-29EF-4B63-91D2-B8819C3F3CB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2312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gradFill rotWithShape="0">
          <a:gsLst>
            <a:gs pos="0">
              <a:srgbClr val="EDE8D5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hcrawfo\AppData\Local\Microsoft\Windows\Temporary Internet Files\Content.Outlook\TOUTOY28\discover-aq_ppt_header_3_v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C447F-7DAB-4584-92E8-C3AB94449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8B00-3C5C-4EC3-A147-C2C0D03FB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73A8-A380-4D8C-BCF5-1915877F9D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COVER-AQ">
    <p:bg>
      <p:bgPr>
        <a:gradFill rotWithShape="0">
          <a:gsLst>
            <a:gs pos="0">
              <a:srgbClr val="EDE8D5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hcrawfo\AppData\Local\Microsoft\Windows\Temporary Internet Files\Content.Outlook\TOUTOY28\discover-aq_ppt_header_3_v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AFC88-FF8D-4515-A091-DBBC7BB80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COVER-AQ">
    <p:bg>
      <p:bgPr>
        <a:gradFill rotWithShape="0">
          <a:gsLst>
            <a:gs pos="0">
              <a:srgbClr val="EDE8D5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hcrawfo\AppData\Local\Microsoft\Windows\Temporary Internet Files\Content.Outlook\TOUTOY28\discover-aq_ppt_header_3_v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6BB88-C4EE-48E2-8BC5-FE71A47FC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029F-25BE-457D-90BF-0D3B07F438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F84D-51B7-41D1-A12D-5FE260547D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029F-25BE-457D-90BF-0D3B07F438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F84D-51B7-41D1-A12D-5FE260547D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029F-25BE-457D-90BF-0D3B07F438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9F84D-51B7-41D1-A12D-5FE260547D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9DB29F-1101-4570-BDE5-78D426315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5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0BBB5B-14E3-4306-B53E-842E6BD82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EA5A29-EFCA-4A71-BB0C-05D271D71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4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8029F-25BE-457D-90BF-0D3B07F438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9F84D-51B7-41D1-A12D-5FE260547D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8029F-25BE-457D-90BF-0D3B07F438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9F84D-51B7-41D1-A12D-5FE260547D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enneth.E.Pickering@nasa.gov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discover-aq.larc.nasa.gov/" TargetMode="External"/><Relationship Id="rId4" Type="http://schemas.openxmlformats.org/officeDocument/2006/relationships/hyperlink" Target="mailto:James.H.Crawford@nasa.gov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wmf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wmf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7C56C4B-19FE-43F4-8737-F62CFCFD4D6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6323" name="Picture 6" descr="DISCOVER-AQ 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1"/>
          <p:cNvSpPr>
            <a:spLocks noChangeArrowheads="1"/>
          </p:cNvSpPr>
          <p:nvPr/>
        </p:nvSpPr>
        <p:spPr bwMode="auto">
          <a:xfrm>
            <a:off x="4419600" y="5103674"/>
            <a:ext cx="4038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63300"/>
                </a:solidFill>
                <a:latin typeface="Arial" charset="0"/>
                <a:cs typeface="Arial" charset="0"/>
              </a:rPr>
              <a:t>Ken Pickering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63300"/>
                </a:solidFill>
                <a:latin typeface="Arial" charset="0"/>
                <a:cs typeface="Arial" charset="0"/>
              </a:rPr>
              <a:t>Project Scientist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63300"/>
                </a:solidFill>
                <a:latin typeface="Arial" charset="0"/>
                <a:cs typeface="Arial" charset="0"/>
              </a:rPr>
              <a:t>NASA GSFC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63300"/>
                </a:solidFill>
                <a:latin typeface="Arial" charset="0"/>
                <a:cs typeface="Arial" charset="0"/>
                <a:hlinkClick r:id="rId3"/>
              </a:rPr>
              <a:t>Kenneth.E.Pickering@nasa.gov</a:t>
            </a:r>
            <a:endParaRPr lang="en-US" b="1" dirty="0">
              <a:solidFill>
                <a:srgbClr val="6633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6633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663300"/>
              </a:solidFill>
              <a:latin typeface="Arial" charset="0"/>
              <a:cs typeface="Arial" charset="0"/>
            </a:endParaRPr>
          </a:p>
        </p:txBody>
      </p:sp>
      <p:sp>
        <p:nvSpPr>
          <p:cNvPr id="56325" name="TextBox 1"/>
          <p:cNvSpPr txBox="1">
            <a:spLocks noChangeArrowheads="1"/>
          </p:cNvSpPr>
          <p:nvPr/>
        </p:nvSpPr>
        <p:spPr bwMode="auto">
          <a:xfrm>
            <a:off x="0" y="1828800"/>
            <a:ext cx="9144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</a:rPr>
              <a:t>The 2013 DISCOVER-AQ Field Campaigns in the</a:t>
            </a:r>
            <a:endParaRPr lang="en-US" sz="2800" i="1" dirty="0" smtClean="0">
              <a:solidFill>
                <a:schemeClr val="tx2"/>
              </a:solidFill>
            </a:endParaRPr>
          </a:p>
          <a:p>
            <a:pPr algn="ctr"/>
            <a:r>
              <a:rPr lang="en-US" sz="2800" b="1" i="1" dirty="0" smtClean="0">
                <a:solidFill>
                  <a:schemeClr val="tx2"/>
                </a:solidFill>
              </a:rPr>
              <a:t>San Joaquin Valley of California and in Houston, Texas</a:t>
            </a:r>
            <a:endParaRPr lang="en-US" sz="2800" i="1" dirty="0" smtClean="0">
              <a:solidFill>
                <a:schemeClr val="tx2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i="1" dirty="0">
              <a:solidFill>
                <a:srgbClr val="005A9E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Kenneth Pickering, NASA GSFC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Christopher Loughner, ESSIC, GSFC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James Crawford, NASA LaRC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and the DISCOVER-AQ Observation Team</a:t>
            </a:r>
            <a:endParaRPr lang="en-US" sz="2000" b="1" i="1" dirty="0">
              <a:solidFill>
                <a:srgbClr val="005A9E"/>
              </a:solidFill>
              <a:latin typeface="Arial" charset="0"/>
              <a:cs typeface="Arial" charset="0"/>
            </a:endParaRPr>
          </a:p>
        </p:txBody>
      </p:sp>
      <p:sp>
        <p:nvSpPr>
          <p:cNvPr id="56326" name="Rectangle 1"/>
          <p:cNvSpPr>
            <a:spLocks noChangeArrowheads="1"/>
          </p:cNvSpPr>
          <p:nvPr/>
        </p:nvSpPr>
        <p:spPr bwMode="auto">
          <a:xfrm>
            <a:off x="533400" y="5105400"/>
            <a:ext cx="5029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63300"/>
                </a:solidFill>
                <a:latin typeface="Arial" charset="0"/>
                <a:cs typeface="Arial" charset="0"/>
              </a:rPr>
              <a:t>Jim Crawford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63300"/>
                </a:solidFill>
                <a:latin typeface="Arial" charset="0"/>
                <a:cs typeface="Arial" charset="0"/>
              </a:rPr>
              <a:t>Principal Investigator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63300"/>
                </a:solidFill>
                <a:latin typeface="Arial" charset="0"/>
                <a:cs typeface="Arial" charset="0"/>
              </a:rPr>
              <a:t>NASA LaRC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63300"/>
                </a:solidFill>
                <a:latin typeface="Arial" charset="0"/>
                <a:cs typeface="Arial" charset="0"/>
                <a:hlinkClick r:id="rId4"/>
              </a:rPr>
              <a:t>James.H.Crawford@nasa.gov</a:t>
            </a:r>
            <a:endParaRPr lang="en-US" b="1" dirty="0">
              <a:solidFill>
                <a:srgbClr val="6633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663300"/>
              </a:solidFill>
              <a:latin typeface="Arial" charset="0"/>
              <a:cs typeface="Arial" charset="0"/>
            </a:endParaRPr>
          </a:p>
        </p:txBody>
      </p:sp>
      <p:sp>
        <p:nvSpPr>
          <p:cNvPr id="56327" name="Rectangle 6"/>
          <p:cNvSpPr>
            <a:spLocks noChangeArrowheads="1"/>
          </p:cNvSpPr>
          <p:nvPr/>
        </p:nvSpPr>
        <p:spPr bwMode="auto">
          <a:xfrm>
            <a:off x="1981200" y="6335713"/>
            <a:ext cx="5715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663300"/>
                </a:solidFill>
                <a:latin typeface="Arial" charset="0"/>
                <a:cs typeface="Arial" charset="0"/>
              </a:rPr>
              <a:t>Webpage: </a:t>
            </a:r>
            <a:r>
              <a:rPr lang="en-US" b="1">
                <a:solidFill>
                  <a:srgbClr val="663300"/>
                </a:solidFill>
                <a:latin typeface="Arial" charset="0"/>
                <a:cs typeface="Arial" charset="0"/>
                <a:hlinkClick r:id="rId5"/>
              </a:rPr>
              <a:t>http://discover-aq.larc.nasa.gov/</a:t>
            </a:r>
            <a:endParaRPr lang="en-US">
              <a:solidFill>
                <a:srgbClr val="6633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14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9C447F-7DAB-4584-92E8-C3AB94449FD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252"/>
            <a:ext cx="9144000" cy="687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9C447F-7DAB-4584-92E8-C3AB94449FD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9C447F-7DAB-4584-92E8-C3AB94449FD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9C447F-7DAB-4584-92E8-C3AB94449FD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88"/>
          <p:cNvGraphicFramePr>
            <a:graphicFrameLocks noGrp="1"/>
          </p:cNvGraphicFramePr>
          <p:nvPr>
            <p:ph idx="1"/>
          </p:nvPr>
        </p:nvGraphicFramePr>
        <p:xfrm>
          <a:off x="152400" y="914400"/>
          <a:ext cx="4267200" cy="5242560"/>
        </p:xfrm>
        <a:graphic>
          <a:graphicData uri="http://schemas.openxmlformats.org/drawingml/2006/table">
            <a:tbl>
              <a:tblPr/>
              <a:tblGrid>
                <a:gridCol w="1600200"/>
                <a:gridCol w="2667000"/>
              </a:tblGrid>
              <a:tr h="548639">
                <a:tc gridSpan="2"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Weather Research and Forecasting (WRF) Version 3.4.1 Model Set-up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Re-initialize frequency</a:t>
                      </a:r>
                    </a:p>
                  </a:txBody>
                  <a:tcPr marL="95898" marR="958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~0.5 month</a:t>
                      </a:r>
                    </a:p>
                  </a:txBody>
                  <a:tcPr marL="95898" marR="958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LW: RRTM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SW: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Dudhia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Surface layer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MM5 similarity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Land surface model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Pleim-Xiu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Boundary layer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YSU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Cumulus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Kain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-Fritsch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Microphysics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WSM-6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758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Nudging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nalysis nudging</a:t>
                      </a:r>
                      <a:endParaRPr lang="en-US" sz="20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Initial and boundary conditions</a:t>
                      </a:r>
                    </a:p>
                  </a:txBody>
                  <a:tcPr marL="95898" marR="958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North American Regional Reanalysis</a:t>
                      </a:r>
                    </a:p>
                  </a:txBody>
                  <a:tcPr marL="95898" marR="958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4850" y="1219200"/>
            <a:ext cx="44767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0" y="12954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36 km horizontal resolution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1905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12 km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2667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4 km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DAQ-SJV WRF simulation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228600"/>
            <a:ext cx="352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WRF simulation run by Z. Zhao and</a:t>
            </a:r>
          </a:p>
          <a:p>
            <a:r>
              <a:rPr lang="en-US" b="1" dirty="0" smtClean="0"/>
              <a:t>A. </a:t>
            </a:r>
            <a:r>
              <a:rPr lang="en-US" b="1" dirty="0" err="1" smtClean="0"/>
              <a:t>Kaduwela</a:t>
            </a:r>
            <a:r>
              <a:rPr lang="en-US" b="1" dirty="0" smtClean="0"/>
              <a:t> of CARB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88"/>
          <p:cNvGraphicFramePr>
            <a:graphicFrameLocks noGrp="1"/>
          </p:cNvGraphicFramePr>
          <p:nvPr>
            <p:ph idx="1"/>
          </p:nvPr>
        </p:nvGraphicFramePr>
        <p:xfrm>
          <a:off x="152400" y="762000"/>
          <a:ext cx="8839200" cy="5943600"/>
        </p:xfrm>
        <a:graphic>
          <a:graphicData uri="http://schemas.openxmlformats.org/drawingml/2006/table">
            <a:tbl>
              <a:tblPr/>
              <a:tblGrid>
                <a:gridCol w="4027469"/>
                <a:gridCol w="4811731"/>
              </a:tblGrid>
              <a:tr h="6604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CMAQ Version 5.0 Model Set-up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Chemical mechanism</a:t>
                      </a:r>
                    </a:p>
                  </a:txBody>
                  <a:tcPr marL="95898" marR="958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CB05</a:t>
                      </a:r>
                    </a:p>
                  </a:txBody>
                  <a:tcPr marL="95898" marR="958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Aerosols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898" marR="958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AER05</a:t>
                      </a:r>
                    </a:p>
                  </a:txBody>
                  <a:tcPr marL="95898" marR="958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Dry deposition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898" marR="958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M3DRY</a:t>
                      </a:r>
                    </a:p>
                  </a:txBody>
                  <a:tcPr marL="95898" marR="958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Vertical diffusion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ACM2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Anthropogenic emissions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NEI 2005 projected to year 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Biogenic emissions</a:t>
                      </a:r>
                    </a:p>
                  </a:txBody>
                  <a:tcPr marL="95898" marR="958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BEIS on-line</a:t>
                      </a:r>
                    </a:p>
                  </a:txBody>
                  <a:tcPr marL="95898" marR="958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Lightning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NOx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898" marR="958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On-line; Allen et al. (2012, </a:t>
                      </a: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L="95898" marR="958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Chemical initial and boundary conditions</a:t>
                      </a:r>
                    </a:p>
                  </a:txBody>
                  <a:tcPr marL="95898" marR="958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MOZART CTM</a:t>
                      </a:r>
                    </a:p>
                  </a:txBody>
                  <a:tcPr marL="95898" marR="958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DAQ-SJV and DAQ-Houston CMAQ simulations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9C447F-7DAB-4584-92E8-C3AB94449FD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591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114800" y="152400"/>
            <a:ext cx="26094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tx2"/>
                </a:solidFill>
              </a:rPr>
              <a:t>Houston Campaign</a:t>
            </a:r>
          </a:p>
          <a:p>
            <a:r>
              <a:rPr lang="en-US" b="1" i="1" dirty="0" smtClean="0">
                <a:solidFill>
                  <a:schemeClr val="tx2"/>
                </a:solidFill>
              </a:rPr>
              <a:t>September 4 – 26, 2013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219200"/>
            <a:ext cx="2545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RED  </a:t>
            </a:r>
            <a:r>
              <a:rPr lang="en-US" sz="1600" b="1" dirty="0" smtClean="0">
                <a:solidFill>
                  <a:schemeClr val="bg1"/>
                </a:solidFill>
              </a:rPr>
              <a:t>- P-3B flight track</a:t>
            </a:r>
          </a:p>
          <a:p>
            <a:r>
              <a:rPr lang="en-US" sz="1600" b="1" dirty="0" smtClean="0">
                <a:solidFill>
                  <a:srgbClr val="00B050"/>
                </a:solidFill>
              </a:rPr>
              <a:t>GREEN </a:t>
            </a:r>
            <a:r>
              <a:rPr lang="en-US" sz="1600" b="1" dirty="0" smtClean="0">
                <a:solidFill>
                  <a:schemeClr val="bg1"/>
                </a:solidFill>
              </a:rPr>
              <a:t>- King Air flight track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Yellow  </a:t>
            </a:r>
            <a:r>
              <a:rPr lang="en-US" sz="1600" b="1" dirty="0" smtClean="0">
                <a:solidFill>
                  <a:schemeClr val="bg1"/>
                </a:solidFill>
              </a:rPr>
              <a:t>- ACAM swath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438400"/>
            <a:ext cx="2368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P-3B:  9 flight days</a:t>
            </a:r>
          </a:p>
          <a:p>
            <a:r>
              <a:rPr lang="en-US" b="1" dirty="0" smtClean="0"/>
              <a:t>	194 profiles</a:t>
            </a:r>
          </a:p>
          <a:p>
            <a:endParaRPr lang="en-US" b="1" dirty="0" smtClean="0"/>
          </a:p>
          <a:p>
            <a:r>
              <a:rPr lang="en-US" b="1" dirty="0" smtClean="0"/>
              <a:t>King Air:  11 flight days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BDAFC88-FF8D-4515-A091-DBBC7BB80DC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87534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114800" y="381000"/>
            <a:ext cx="2470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</a:rPr>
              <a:t>Houston Ground Sites</a:t>
            </a:r>
            <a:endParaRPr lang="en-US" sz="2000" b="1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791200"/>
            <a:ext cx="80824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Total Sites	            8           11          15          3                           Three mobile vans:</a:t>
            </a:r>
          </a:p>
          <a:p>
            <a:r>
              <a:rPr lang="en-US" sz="1400" b="1" dirty="0" smtClean="0"/>
              <a:t>                                                                                                           Aerodyne:   Channelview to Deer Park</a:t>
            </a:r>
          </a:p>
          <a:p>
            <a:r>
              <a:rPr lang="en-US" sz="1400" b="1" dirty="0" smtClean="0"/>
              <a:t>                                                                                                           University of Houston:   Conroe to NW Harris Co.</a:t>
            </a:r>
          </a:p>
          <a:p>
            <a:r>
              <a:rPr lang="en-US" sz="1400" b="1" dirty="0" smtClean="0"/>
              <a:t>                                                                                                           NASA/Langley:  Manvel Croix to Galveston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10400" y="3352800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O3 </a:t>
            </a:r>
            <a:r>
              <a:rPr lang="en-US" sz="900" dirty="0" err="1" smtClean="0"/>
              <a:t>sondes</a:t>
            </a:r>
            <a:r>
              <a:rPr lang="en-US" sz="900" dirty="0" smtClean="0"/>
              <a:t>, MOPS</a:t>
            </a: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7888528" y="3962400"/>
            <a:ext cx="13067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  O3, NO2 </a:t>
            </a:r>
            <a:r>
              <a:rPr lang="en-US" sz="900" dirty="0" err="1" smtClean="0"/>
              <a:t>sondes,MOPS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BDAFC88-FF8D-4515-A091-DBBC7BB80DC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57600" y="304800"/>
            <a:ext cx="3521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</a:rPr>
              <a:t>Observing Strategy for Houston</a:t>
            </a:r>
            <a:endParaRPr lang="en-US" sz="2000" b="1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600200"/>
            <a:ext cx="2840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Orange </a:t>
            </a:r>
            <a:r>
              <a:rPr lang="en-US" b="1" dirty="0" smtClean="0">
                <a:solidFill>
                  <a:schemeClr val="bg1"/>
                </a:solidFill>
              </a:rPr>
              <a:t> - Mobile van routes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/>
          <p:cNvSpPr txBox="1">
            <a:spLocks noChangeArrowheads="1"/>
          </p:cNvSpPr>
          <p:nvPr/>
        </p:nvSpPr>
        <p:spPr bwMode="auto">
          <a:xfrm>
            <a:off x="228600" y="990600"/>
            <a:ext cx="8229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D</a:t>
            </a:r>
            <a:r>
              <a:rPr lang="en-US" sz="20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eriving </a:t>
            </a:r>
            <a:r>
              <a:rPr lang="en-US" sz="2000" b="1" i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I</a:t>
            </a:r>
            <a:r>
              <a:rPr lang="en-US" sz="20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nformation on </a:t>
            </a:r>
            <a:r>
              <a:rPr lang="en-US" sz="2000" b="1" i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S</a:t>
            </a:r>
            <a:r>
              <a:rPr lang="en-US" sz="20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urface Conditions from </a:t>
            </a:r>
            <a:r>
              <a:rPr lang="en-US" sz="2000" b="1" i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Co</a:t>
            </a:r>
            <a:r>
              <a:rPr lang="en-US" sz="20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lumn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 and </a:t>
            </a:r>
            <a:r>
              <a:rPr lang="en-US" sz="2000" b="1" i="1" u="sng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VER</a:t>
            </a:r>
            <a:r>
              <a:rPr lang="en-US" sz="2000" b="1" i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tically</a:t>
            </a:r>
            <a:r>
              <a:rPr lang="en-US" sz="20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 Resolved Observations Relevant to </a:t>
            </a:r>
            <a:r>
              <a:rPr lang="en-US" sz="2000" b="1" i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A</a:t>
            </a:r>
            <a:r>
              <a:rPr lang="en-US" sz="20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ir </a:t>
            </a:r>
            <a:r>
              <a:rPr lang="en-US" sz="2000" b="1" i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Q</a:t>
            </a:r>
            <a:r>
              <a:rPr lang="en-US" sz="20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uality</a:t>
            </a:r>
          </a:p>
        </p:txBody>
      </p:sp>
      <p:sp>
        <p:nvSpPr>
          <p:cNvPr id="58371" name="TextBox 9"/>
          <p:cNvSpPr txBox="1">
            <a:spLocks noChangeArrowheads="1"/>
          </p:cNvSpPr>
          <p:nvPr/>
        </p:nvSpPr>
        <p:spPr bwMode="auto">
          <a:xfrm>
            <a:off x="1371600" y="1765300"/>
            <a:ext cx="6248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srgbClr val="336600"/>
                </a:solidFill>
                <a:latin typeface="Arial" charset="0"/>
                <a:cs typeface="Arial" charset="0"/>
              </a:rPr>
              <a:t>A NASA Earth Venture campaign intended to improve the interpretation of satellite observations to diagnose near-surface conditions relating to air quality</a:t>
            </a:r>
          </a:p>
        </p:txBody>
      </p:sp>
      <p:sp>
        <p:nvSpPr>
          <p:cNvPr id="58372" name="Rectangle 1"/>
          <p:cNvSpPr>
            <a:spLocks noChangeArrowheads="1"/>
          </p:cNvSpPr>
          <p:nvPr/>
        </p:nvSpPr>
        <p:spPr bwMode="auto">
          <a:xfrm>
            <a:off x="152400" y="2667000"/>
            <a:ext cx="62484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69863" indent="1588" fontAlgn="base">
              <a:spcBef>
                <a:spcPct val="0"/>
              </a:spcBef>
              <a:spcAft>
                <a:spcPct val="0"/>
              </a:spcAft>
            </a:pPr>
            <a:r>
              <a:rPr lang="en-US" b="1" i="1" u="sng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Objectives:</a:t>
            </a:r>
          </a:p>
          <a:p>
            <a:pPr marL="169863" indent="1588" fontAlgn="base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 1. Relate column observations to surface conditions for aerosols and key trace gases O</a:t>
            </a:r>
            <a:r>
              <a:rPr lang="en-US" b="1" i="1" baseline="-30000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b="1" i="1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, NO</a:t>
            </a:r>
            <a:r>
              <a:rPr lang="en-US" b="1" i="1" baseline="-30000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b="1" i="1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, and CH</a:t>
            </a:r>
            <a:r>
              <a:rPr lang="en-US" b="1" i="1" baseline="-30000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b="1" i="1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O</a:t>
            </a:r>
          </a:p>
          <a:p>
            <a:pPr marL="169863" indent="1588" fontAlgn="base">
              <a:spcBef>
                <a:spcPct val="0"/>
              </a:spcBef>
              <a:spcAft>
                <a:spcPct val="0"/>
              </a:spcAft>
            </a:pPr>
            <a:endParaRPr lang="en-US" sz="1200" b="1" i="1">
              <a:solidFill>
                <a:srgbClr val="663300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169863" indent="1588" fontAlgn="base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2. Characterize differences in diurnal variation of surface and column observations for key trace gases and aerosols</a:t>
            </a:r>
          </a:p>
          <a:p>
            <a:pPr marL="169863" indent="1588" fontAlgn="base">
              <a:spcBef>
                <a:spcPct val="0"/>
              </a:spcBef>
              <a:spcAft>
                <a:spcPct val="0"/>
              </a:spcAft>
            </a:pPr>
            <a:endParaRPr lang="en-US" sz="1200" b="1" i="1">
              <a:solidFill>
                <a:srgbClr val="663300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169863" indent="1588" fontAlgn="base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3. Examine horizontal scales of variability affecting satellites and model calculations</a:t>
            </a:r>
          </a:p>
          <a:p>
            <a:pPr marL="169863" indent="1588" fontAlgn="base">
              <a:spcBef>
                <a:spcPct val="0"/>
              </a:spcBef>
              <a:spcAft>
                <a:spcPct val="0"/>
              </a:spcAft>
            </a:pPr>
            <a:endParaRPr lang="en-US" sz="800" b="1" i="1">
              <a:solidFill>
                <a:srgbClr val="663300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716715" y="2952750"/>
            <a:ext cx="2270903" cy="3752850"/>
            <a:chOff x="6751890" y="2971800"/>
            <a:chExt cx="2270190" cy="3752850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6751890" y="2971800"/>
              <a:ext cx="2239710" cy="2671405"/>
              <a:chOff x="6634584" y="3657600"/>
              <a:chExt cx="2239710" cy="2671405"/>
            </a:xfrm>
          </p:grpSpPr>
          <p:pic>
            <p:nvPicPr>
              <p:cNvPr id="58382" name="Picture 24" descr="B200 99L0243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210" r="403"/>
              <a:stretch>
                <a:fillRect/>
              </a:stretch>
            </p:blipFill>
            <p:spPr bwMode="auto">
              <a:xfrm>
                <a:off x="6637346" y="4374515"/>
                <a:ext cx="2233974" cy="1069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383" name="Picture 26" descr="NASA's P-3B on TRACE-P mission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23"/>
              <a:stretch>
                <a:fillRect/>
              </a:stretch>
            </p:blipFill>
            <p:spPr bwMode="auto">
              <a:xfrm>
                <a:off x="6638858" y="5410200"/>
                <a:ext cx="2232312" cy="9188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384" name="Picture 30" descr="112931main_a-trai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634584" y="3657600"/>
                <a:ext cx="2239710" cy="8776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8378" name="Picture 10" descr="Native Trailer"/>
            <p:cNvPicPr>
              <a:picLocks noChangeAspect="1" noChangeArrowheads="1"/>
            </p:cNvPicPr>
            <p:nvPr/>
          </p:nvPicPr>
          <p:blipFill>
            <a:blip r:embed="rId6" cstate="print"/>
            <a:srcRect l="2333" t="35556"/>
            <a:stretch>
              <a:fillRect/>
            </a:stretch>
          </p:blipFill>
          <p:spPr bwMode="auto">
            <a:xfrm>
              <a:off x="6758940" y="5619743"/>
              <a:ext cx="2232660" cy="1104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9" name="Text Box 36"/>
            <p:cNvSpPr txBox="1">
              <a:spLocks noChangeArrowheads="1"/>
            </p:cNvSpPr>
            <p:nvPr/>
          </p:nvSpPr>
          <p:spPr bwMode="auto">
            <a:xfrm>
              <a:off x="7772400" y="4724400"/>
              <a:ext cx="1143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NASA P-3B</a:t>
              </a:r>
            </a:p>
          </p:txBody>
        </p:sp>
        <p:sp>
          <p:nvSpPr>
            <p:cNvPr id="58380" name="Text Box 37"/>
            <p:cNvSpPr txBox="1">
              <a:spLocks noChangeArrowheads="1"/>
            </p:cNvSpPr>
            <p:nvPr/>
          </p:nvSpPr>
          <p:spPr bwMode="auto">
            <a:xfrm>
              <a:off x="7578715" y="3905250"/>
              <a:ext cx="14276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NASA King Air</a:t>
              </a:r>
              <a:endParaRPr lang="en-US" sz="1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381" name="Text Box 36"/>
            <p:cNvSpPr txBox="1">
              <a:spLocks noChangeArrowheads="1"/>
            </p:cNvSpPr>
            <p:nvPr/>
          </p:nvSpPr>
          <p:spPr bwMode="auto">
            <a:xfrm>
              <a:off x="6812280" y="5638800"/>
              <a:ext cx="2209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NATIVE, EPA AQS, and associated Ground sites</a:t>
              </a:r>
            </a:p>
          </p:txBody>
        </p:sp>
      </p:grpSp>
      <p:sp>
        <p:nvSpPr>
          <p:cNvPr id="58374" name="TextBox 1"/>
          <p:cNvSpPr txBox="1">
            <a:spLocks noChangeArrowheads="1"/>
          </p:cNvSpPr>
          <p:nvPr/>
        </p:nvSpPr>
        <p:spPr bwMode="auto">
          <a:xfrm>
            <a:off x="2438400" y="161925"/>
            <a:ext cx="647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5A9E"/>
                </a:solidFill>
                <a:latin typeface="Arial" charset="0"/>
                <a:cs typeface="Arial" charset="0"/>
              </a:rPr>
              <a:t>Investigation Overview</a:t>
            </a:r>
          </a:p>
        </p:txBody>
      </p:sp>
      <p:sp>
        <p:nvSpPr>
          <p:cNvPr id="58375" name="Rectangle 1"/>
          <p:cNvSpPr>
            <a:spLocks noChangeArrowheads="1"/>
          </p:cNvSpPr>
          <p:nvPr/>
        </p:nvSpPr>
        <p:spPr bwMode="auto">
          <a:xfrm>
            <a:off x="-152400" y="5380672"/>
            <a:ext cx="6858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69863" indent="1588" fontAlgn="base">
              <a:spcBef>
                <a:spcPct val="0"/>
              </a:spcBef>
              <a:spcAft>
                <a:spcPct val="0"/>
              </a:spcAft>
            </a:pPr>
            <a:r>
              <a:rPr lang="en-US" b="1" i="1" u="sng" dirty="0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Deployments and key collaborators</a:t>
            </a:r>
          </a:p>
          <a:p>
            <a:pPr marL="169863" indent="1588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Maryland, July 2011 (EPA, MDE, </a:t>
            </a:r>
            <a:r>
              <a:rPr lang="en-US" b="1" i="1" dirty="0" err="1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UMd</a:t>
            </a:r>
            <a:r>
              <a:rPr lang="en-US" b="1" i="1" dirty="0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, and Howard U.)</a:t>
            </a:r>
          </a:p>
          <a:p>
            <a:pPr marL="169863" indent="1588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SJV, California</a:t>
            </a:r>
            <a:r>
              <a:rPr lang="en-US" b="1" i="1" dirty="0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b="1" i="1" dirty="0" smtClean="0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Jan/Feb </a:t>
            </a:r>
            <a:r>
              <a:rPr lang="en-US" b="1" i="1" dirty="0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2013 (</a:t>
            </a:r>
            <a:r>
              <a:rPr lang="en-US" b="1" i="1" dirty="0" smtClean="0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EPA, CARB, and SJVAPCD)</a:t>
            </a:r>
            <a:endParaRPr lang="en-US" b="1" i="1" dirty="0">
              <a:solidFill>
                <a:srgbClr val="663300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169863" indent="1588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err="1" smtClean="0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Houston,Texas</a:t>
            </a:r>
            <a:r>
              <a:rPr lang="en-US" b="1" i="1" dirty="0" smtClean="0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, Sept. </a:t>
            </a:r>
            <a:r>
              <a:rPr lang="en-US" b="1" i="1" dirty="0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2013 (EPA, TCEQ, and U. of Houston)</a:t>
            </a:r>
          </a:p>
          <a:p>
            <a:pPr marL="169863" indent="1588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6633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Front Range, Colorado, Summer 2014 (EPA, NCAR, CDPHE)</a:t>
            </a:r>
            <a:endParaRPr lang="en-US" b="1" i="1" dirty="0">
              <a:solidFill>
                <a:srgbClr val="663300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C404E-61CE-491B-8ACD-E0A45741CAD9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05" t="34306" r="21570" b="27361"/>
          <a:stretch/>
        </p:blipFill>
        <p:spPr bwMode="auto">
          <a:xfrm>
            <a:off x="293133" y="1219201"/>
            <a:ext cx="8845728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6090" y="76200"/>
            <a:ext cx="72925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Hourly </a:t>
            </a:r>
            <a:r>
              <a:rPr lang="en-US" sz="3600" b="1" dirty="0">
                <a:solidFill>
                  <a:srgbClr val="FF0000"/>
                </a:solidFill>
              </a:rPr>
              <a:t>(8 </a:t>
            </a:r>
            <a:r>
              <a:rPr lang="en-US" sz="3600" b="1" dirty="0" err="1">
                <a:solidFill>
                  <a:srgbClr val="FF0000"/>
                </a:solidFill>
              </a:rPr>
              <a:t>Hr</a:t>
            </a:r>
            <a:r>
              <a:rPr lang="en-US" sz="3600" b="1" dirty="0">
                <a:solidFill>
                  <a:srgbClr val="FF0000"/>
                </a:solidFill>
              </a:rPr>
              <a:t>) </a:t>
            </a:r>
            <a:r>
              <a:rPr lang="en-US" sz="3600" b="1" dirty="0">
                <a:solidFill>
                  <a:prstClr val="black"/>
                </a:solidFill>
              </a:rPr>
              <a:t>Ozone (airnowtech.org)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</a:rPr>
              <a:t>September 25</a:t>
            </a:r>
            <a:r>
              <a:rPr lang="en-US" sz="2400" b="1" baseline="30000" dirty="0">
                <a:solidFill>
                  <a:prstClr val="black"/>
                </a:solidFill>
              </a:rPr>
              <a:t>th 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915852" y="2448615"/>
            <a:ext cx="204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Hourly Ozone (ppb)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" y="1611868"/>
            <a:ext cx="54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100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8200" y="2362200"/>
            <a:ext cx="49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60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0342" y="3124200"/>
            <a:ext cx="49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20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88" t="68754" r="29818" b="14167"/>
          <a:stretch/>
        </p:blipFill>
        <p:spPr bwMode="auto">
          <a:xfrm>
            <a:off x="1016376" y="5020336"/>
            <a:ext cx="7646384" cy="179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" y="1066800"/>
            <a:ext cx="69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130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43397" y="1110734"/>
            <a:ext cx="966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La Porte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2268" y="1480066"/>
            <a:ext cx="108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504D"/>
                </a:solidFill>
              </a:rPr>
              <a:t>Seabrook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21058" y="1743433"/>
            <a:ext cx="111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BBB59">
                    <a:lumMod val="75000"/>
                  </a:srgbClr>
                </a:solidFill>
              </a:rPr>
              <a:t>Texas City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7590" y="1295400"/>
            <a:ext cx="2664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b="1" baseline="30000" dirty="0">
                <a:solidFill>
                  <a:srgbClr val="FF0000"/>
                </a:solidFill>
              </a:rPr>
              <a:t>st</a:t>
            </a:r>
            <a:r>
              <a:rPr lang="en-US" b="1" dirty="0">
                <a:solidFill>
                  <a:srgbClr val="FF0000"/>
                </a:solidFill>
              </a:rPr>
              <a:t> time over 8-hour standard during mission.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3385066"/>
            <a:ext cx="335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La Porte  - Jones Forest ~ 90 ppbv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00966" y="2286000"/>
            <a:ext cx="8566834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3996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9C447F-7DAB-4584-92E8-C3AB94449FD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1"/>
            <a:ext cx="3429000" cy="256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838200"/>
            <a:ext cx="3428999" cy="257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838200"/>
            <a:ext cx="3444106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429000"/>
            <a:ext cx="5562600" cy="260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096000"/>
            <a:ext cx="660224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97185" y="3581400"/>
            <a:ext cx="26468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High AOD associated with</a:t>
            </a:r>
          </a:p>
          <a:p>
            <a:r>
              <a:rPr lang="en-US" b="1" dirty="0" smtClean="0"/>
              <a:t>agricultural fire plumes </a:t>
            </a:r>
          </a:p>
          <a:p>
            <a:r>
              <a:rPr lang="en-US" b="1" dirty="0" smtClean="0"/>
              <a:t>from Mississippi Valley.</a:t>
            </a:r>
          </a:p>
          <a:p>
            <a:r>
              <a:rPr lang="en-US" b="1" dirty="0" smtClean="0"/>
              <a:t>Back door cold front</a:t>
            </a:r>
          </a:p>
          <a:p>
            <a:r>
              <a:rPr lang="en-US" b="1" dirty="0" smtClean="0"/>
              <a:t>pushed smoke over</a:t>
            </a:r>
          </a:p>
          <a:p>
            <a:r>
              <a:rPr lang="en-US" b="1" dirty="0" smtClean="0"/>
              <a:t>Houston.</a:t>
            </a:r>
          </a:p>
          <a:p>
            <a:endParaRPr lang="en-US" b="1" dirty="0" smtClean="0"/>
          </a:p>
          <a:p>
            <a:r>
              <a:rPr lang="en-US" b="1" dirty="0" smtClean="0"/>
              <a:t>No real impact seen in</a:t>
            </a:r>
          </a:p>
          <a:p>
            <a:r>
              <a:rPr lang="en-US" b="1" dirty="0" smtClean="0"/>
              <a:t>surface PM2.5.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29000" y="304800"/>
            <a:ext cx="420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</a:rPr>
              <a:t>Houston Aerosol Episode of Sept. 14, 2013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191000"/>
            <a:ext cx="687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Hourly</a:t>
            </a:r>
          </a:p>
          <a:p>
            <a:r>
              <a:rPr lang="en-US" sz="1200" b="1" dirty="0" smtClean="0"/>
              <a:t>PM2.5</a:t>
            </a:r>
          </a:p>
          <a:p>
            <a:r>
              <a:rPr lang="en-US" sz="1200" b="1" dirty="0" smtClean="0"/>
              <a:t>(µg/m</a:t>
            </a:r>
            <a:r>
              <a:rPr lang="en-US" sz="1200" b="1" baseline="30000" dirty="0" smtClean="0"/>
              <a:t>3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9C447F-7DAB-4584-92E8-C3AB94449FD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1295400"/>
            <a:ext cx="8763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Arial" pitchFamily="34" charset="0"/>
                <a:cs typeface="Arial" pitchFamily="34" charset="0"/>
              </a:rPr>
              <a:t>Univ. of Houston (Yunsoo Choi)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	WRF/CMAQ - 4-km resolution; NEI-2008 with MOVES</a:t>
            </a:r>
          </a:p>
          <a:p>
            <a:pPr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	WRF-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Chem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– 4-km resolution; NEI-2005</a:t>
            </a:r>
          </a:p>
          <a:p>
            <a:pPr>
              <a:buNone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u="sng" dirty="0" smtClean="0">
                <a:latin typeface="Arial" pitchFamily="34" charset="0"/>
                <a:cs typeface="Arial" pitchFamily="34" charset="0"/>
              </a:rPr>
              <a:t>NOAA/ARL (Pius Lee)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	WRF/CMAQ at 12-km resolution; point and area emissions</a:t>
            </a:r>
          </a:p>
          <a:p>
            <a:pPr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	projected to current year; MOBILE6 vehicle emissions</a:t>
            </a:r>
          </a:p>
          <a:p>
            <a:pPr>
              <a:buNone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u="sng" dirty="0" smtClean="0">
                <a:latin typeface="Arial" pitchFamily="34" charset="0"/>
                <a:cs typeface="Arial" pitchFamily="34" charset="0"/>
              </a:rPr>
              <a:t>TCEQ (Mark Estes and ENVIRON)</a:t>
            </a:r>
          </a:p>
          <a:p>
            <a:pPr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	WRF/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CAMx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at 12-km resolution </a:t>
            </a:r>
          </a:p>
          <a:p>
            <a:pPr>
              <a:buNone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u="sng" dirty="0" smtClean="0">
                <a:latin typeface="Arial" pitchFamily="34" charset="0"/>
                <a:cs typeface="Arial" pitchFamily="34" charset="0"/>
              </a:rPr>
              <a:t>NASA/GSFC (Arlindo da Silva)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	GEOS-5 at 0.25 deg. resolution; GOCART aerosols, CO, SO</a:t>
            </a:r>
            <a:r>
              <a:rPr lang="en-US" b="1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304800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Air Quality Forecasts for Houston Deployment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019800"/>
            <a:ext cx="6750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Model evaluation using DISCOVER-AQ observations is now beginning 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9C447F-7DAB-4584-92E8-C3AB94449FD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24400" y="304800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</a:rPr>
              <a:t>Summary</a:t>
            </a:r>
            <a:endParaRPr lang="en-US" sz="2000" b="1" i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143000"/>
            <a:ext cx="8615115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The DISCOVER-AQ field program in the San Joaquin Valley (SJV) provided</a:t>
            </a:r>
          </a:p>
          <a:p>
            <a:r>
              <a:rPr lang="en-US" sz="2000" b="1" dirty="0" smtClean="0"/>
              <a:t>   ~170 profiles and ~150 missed approaches in the layer from near surface</a:t>
            </a:r>
          </a:p>
          <a:p>
            <a:r>
              <a:rPr lang="en-US" sz="2000" b="1" dirty="0" smtClean="0"/>
              <a:t>   to ~3.2 km over 10 flight days in Jan.-Feb. 2013.  Ground-based and air-</a:t>
            </a:r>
          </a:p>
          <a:p>
            <a:r>
              <a:rPr lang="en-US" sz="2000" b="1" dirty="0" smtClean="0"/>
              <a:t>   borne remote sensing data also available.</a:t>
            </a:r>
          </a:p>
          <a:p>
            <a:endParaRPr lang="en-US" sz="2000" b="1" dirty="0" smtClean="0"/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The SJV campaign documented two major wintertime aerosol buildup</a:t>
            </a:r>
          </a:p>
          <a:p>
            <a:r>
              <a:rPr lang="en-US" sz="2000" b="1" dirty="0" smtClean="0"/>
              <a:t>   periods with large surface PM2.5 concentrations but only modest AOD.</a:t>
            </a:r>
          </a:p>
          <a:p>
            <a:endParaRPr lang="en-US" sz="2000" b="1" dirty="0" smtClean="0"/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The September 2013 Houston campaign produced nearly 200 profiles and</a:t>
            </a:r>
          </a:p>
          <a:p>
            <a:r>
              <a:rPr lang="en-US" sz="2000" b="1" dirty="0" smtClean="0"/>
              <a:t>   nearly 100 missed approaches from near surface to 3.2 – 4.7 km over 9 </a:t>
            </a:r>
          </a:p>
          <a:p>
            <a:r>
              <a:rPr lang="en-US" sz="2000" b="1" dirty="0" smtClean="0"/>
              <a:t>   flight days.   Considerable ground site instrument augmentation.</a:t>
            </a:r>
          </a:p>
          <a:p>
            <a:endParaRPr lang="en-US" sz="2000" b="1" dirty="0" smtClean="0"/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Major Houston ozone episode in the final week of September.  AOD enhanced</a:t>
            </a:r>
          </a:p>
          <a:p>
            <a:r>
              <a:rPr lang="en-US" sz="2000" b="1" dirty="0" smtClean="0"/>
              <a:t>   in mid-September due to Mississippi Valley agricultural fires, but little surface</a:t>
            </a:r>
          </a:p>
          <a:p>
            <a:r>
              <a:rPr lang="en-US" sz="2000" b="1" dirty="0" smtClean="0"/>
              <a:t>   PM2.5 impact.</a:t>
            </a:r>
          </a:p>
          <a:p>
            <a:endParaRPr lang="en-US" sz="2000" b="1" dirty="0" smtClean="0"/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DISCOVER-AQ offers a wealth of data for regional model evaluation!</a:t>
            </a:r>
          </a:p>
          <a:p>
            <a:endParaRPr lang="en-US" sz="2000" b="1" dirty="0" smtClean="0"/>
          </a:p>
          <a:p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3" descr="E:\A-Train graphic-all with Parasol, March 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752600"/>
            <a:ext cx="6019800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200400"/>
            <a:ext cx="6019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841847" y="3788229"/>
            <a:ext cx="1279531" cy="605642"/>
          </a:xfrm>
          <a:prstGeom prst="rect">
            <a:avLst/>
          </a:prstGeom>
          <a:blipFill dpi="0" rotWithShape="1">
            <a:blip r:embed="rId5" cstate="print">
              <a:alphaModFix amt="58000"/>
            </a:blip>
            <a:srcRect/>
            <a:stretch>
              <a:fillRect/>
            </a:stretch>
          </a:blipFill>
          <a:ln>
            <a:noFill/>
          </a:ln>
          <a:effectLst>
            <a:outerShdw sx="1000" sy="1000" algn="ctr" rotWithShape="0">
              <a:srgbClr val="000000"/>
            </a:outerShdw>
          </a:effectLst>
          <a:scene3d>
            <a:camera prst="orthographicFront">
              <a:rot lat="2100000" lon="2039999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9461" name="Picture 4" descr="C:\Documents and Settings\jhcrawfo\Local Settings\Temporary Internet Files\Content.IE5\LWK1F5OP\MC900388676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6488" y="5424488"/>
            <a:ext cx="106680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 descr="C:\Documents and Settings\jhcrawfo\Local Settings\Temporary Internet Files\Content.IE5\LWK1F5OP\MC900388676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2288" y="3592513"/>
            <a:ext cx="804862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3657600" y="5638800"/>
            <a:ext cx="838200" cy="762000"/>
          </a:xfrm>
          <a:prstGeom prst="rect">
            <a:avLst/>
          </a:prstGeom>
          <a:blipFill dpi="0" rotWithShape="1">
            <a:blip r:embed="rId7" cstate="print">
              <a:alphaModFix amt="77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4114800"/>
            <a:ext cx="1295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4591099" lon="2410164" rev="3120000"/>
            </a:camera>
            <a:lightRig rig="threePt" dir="t"/>
          </a:scene3d>
        </p:spPr>
      </p:pic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6218238" y="3200400"/>
            <a:ext cx="228600" cy="914400"/>
            <a:chOff x="3505200" y="76200"/>
            <a:chExt cx="304800" cy="1066800"/>
          </a:xfrm>
        </p:grpSpPr>
        <p:sp>
          <p:nvSpPr>
            <p:cNvPr id="46" name="16-Point Star 45"/>
            <p:cNvSpPr/>
            <p:nvPr/>
          </p:nvSpPr>
          <p:spPr>
            <a:xfrm>
              <a:off x="3505200" y="76200"/>
              <a:ext cx="304800" cy="305594"/>
            </a:xfrm>
            <a:prstGeom prst="star1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rot="5400000" flipH="1" flipV="1">
              <a:off x="3201061" y="686462"/>
              <a:ext cx="91307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8686800" y="3048000"/>
            <a:ext cx="228600" cy="914400"/>
            <a:chOff x="3505200" y="76200"/>
            <a:chExt cx="304800" cy="1066800"/>
          </a:xfrm>
        </p:grpSpPr>
        <p:sp>
          <p:nvSpPr>
            <p:cNvPr id="49" name="16-Point Star 48"/>
            <p:cNvSpPr/>
            <p:nvPr/>
          </p:nvSpPr>
          <p:spPr>
            <a:xfrm>
              <a:off x="3505200" y="76200"/>
              <a:ext cx="304800" cy="305594"/>
            </a:xfrm>
            <a:prstGeom prst="star1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rot="5400000" flipH="1" flipV="1">
              <a:off x="3201061" y="686462"/>
              <a:ext cx="91307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>
            <a:off x="8305800" y="4114800"/>
            <a:ext cx="838200" cy="762000"/>
          </a:xfrm>
          <a:prstGeom prst="rect">
            <a:avLst/>
          </a:prstGeom>
          <a:blipFill dpi="0" rotWithShape="1">
            <a:blip r:embed="rId9" cstate="print">
              <a:alphaModFix amt="77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2532" name="Picture 4" descr="C:\Documents and Settings\jhcrawfo\Local Settings\Temporary Internet Files\Content.IE5\A62G3EUS\MC900329273[1]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26500" y="2514600"/>
            <a:ext cx="3175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4191000" y="3810000"/>
            <a:ext cx="4572000" cy="2438400"/>
            <a:chOff x="4191000" y="3810000"/>
            <a:chExt cx="4572000" cy="2438400"/>
          </a:xfrm>
        </p:grpSpPr>
        <p:sp>
          <p:nvSpPr>
            <p:cNvPr id="54" name="Rectangle 53"/>
            <p:cNvSpPr/>
            <p:nvPr/>
          </p:nvSpPr>
          <p:spPr>
            <a:xfrm>
              <a:off x="5638800" y="5410200"/>
              <a:ext cx="1981200" cy="762000"/>
            </a:xfrm>
            <a:prstGeom prst="rect">
              <a:avLst/>
            </a:prstGeom>
            <a:blipFill dpi="0" rotWithShape="1">
              <a:blip r:embed="rId11" cstate="print">
                <a:alphaModFix amt="77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6" name="Straight Arrow Connector 55"/>
            <p:cNvCxnSpPr>
              <a:stCxn id="54" idx="1"/>
            </p:cNvCxnSpPr>
            <p:nvPr/>
          </p:nvCxnSpPr>
          <p:spPr>
            <a:xfrm rot="10800000" flipV="1">
              <a:off x="4191000" y="5791200"/>
              <a:ext cx="1447800" cy="45720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10800000">
              <a:off x="4648200" y="4648200"/>
              <a:ext cx="1219200" cy="76200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5400000" flipH="1" flipV="1">
              <a:off x="5676901" y="4762500"/>
              <a:ext cx="1295400" cy="3175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54" idx="0"/>
            </p:cNvCxnSpPr>
            <p:nvPr/>
          </p:nvCxnSpPr>
          <p:spPr>
            <a:xfrm rot="5400000" flipH="1" flipV="1">
              <a:off x="6019800" y="4419600"/>
              <a:ext cx="1600200" cy="38100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rot="5400000" flipH="1" flipV="1">
              <a:off x="6705600" y="4343400"/>
              <a:ext cx="1295400" cy="83820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5400000" flipH="1" flipV="1">
              <a:off x="7391400" y="4038600"/>
              <a:ext cx="1371600" cy="137160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406" name="TextBox 1"/>
          <p:cNvSpPr txBox="1">
            <a:spLocks noChangeArrowheads="1"/>
          </p:cNvSpPr>
          <p:nvPr/>
        </p:nvSpPr>
        <p:spPr bwMode="auto">
          <a:xfrm>
            <a:off x="2438400" y="161925"/>
            <a:ext cx="647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5A9E"/>
                </a:solidFill>
                <a:latin typeface="Arial" charset="0"/>
                <a:cs typeface="Arial" charset="0"/>
              </a:rPr>
              <a:t>Deployment  Strategy</a:t>
            </a:r>
          </a:p>
        </p:txBody>
      </p:sp>
      <p:sp>
        <p:nvSpPr>
          <p:cNvPr id="59407" name="TextBox 81"/>
          <p:cNvSpPr txBox="1">
            <a:spLocks noChangeArrowheads="1"/>
          </p:cNvSpPr>
          <p:nvPr/>
        </p:nvSpPr>
        <p:spPr bwMode="auto">
          <a:xfrm>
            <a:off x="228600" y="798513"/>
            <a:ext cx="88392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i="1">
                <a:solidFill>
                  <a:srgbClr val="663300"/>
                </a:solidFill>
                <a:latin typeface="Arial" charset="0"/>
                <a:cs typeface="Arial" charset="0"/>
              </a:rPr>
              <a:t>Systematic and concurrent observation of column-integrated, surface, and vertically-resolved distributions of aerosols and trace gases relevant to air quality as they evolve throughout the day. 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FEE085-1D38-46C1-890C-B15557188ABE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76200" y="2667000"/>
            <a:ext cx="3048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u="sng" dirty="0">
                <a:solidFill>
                  <a:srgbClr val="663300"/>
                </a:solidFill>
                <a:latin typeface="Arial" charset="0"/>
                <a:cs typeface="Arial" charset="0"/>
              </a:rPr>
              <a:t>NASA </a:t>
            </a:r>
            <a:r>
              <a:rPr lang="en-US" sz="1400" b="1" i="1" u="sng" dirty="0" smtClean="0">
                <a:solidFill>
                  <a:srgbClr val="663300"/>
                </a:solidFill>
                <a:latin typeface="Arial" charset="0"/>
                <a:cs typeface="Arial" charset="0"/>
              </a:rPr>
              <a:t>King Air </a:t>
            </a:r>
            <a:r>
              <a:rPr lang="en-US" sz="1400" b="1" i="1" u="sng" dirty="0">
                <a:solidFill>
                  <a:srgbClr val="663300"/>
                </a:solidFill>
                <a:latin typeface="Arial" charset="0"/>
                <a:cs typeface="Arial" charset="0"/>
              </a:rPr>
              <a:t>(Remote sensing)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rgbClr val="663300"/>
                </a:solidFill>
                <a:latin typeface="Arial" charset="0"/>
                <a:cs typeface="Arial" charset="0"/>
              </a:rPr>
              <a:t>Continuous mapping of aerosols with HSRL and trace gas columns with ACAM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6200" y="3886200"/>
            <a:ext cx="2971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u="sng">
                <a:solidFill>
                  <a:srgbClr val="663300"/>
                </a:solidFill>
                <a:latin typeface="Arial" charset="0"/>
                <a:cs typeface="Arial" charset="0"/>
              </a:rPr>
              <a:t>NASA P-3B (in situ meas.)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>
                <a:solidFill>
                  <a:srgbClr val="663300"/>
                </a:solidFill>
                <a:latin typeface="Arial" charset="0"/>
                <a:cs typeface="Arial" charset="0"/>
              </a:rPr>
              <a:t>In situ profiling of aerosols and trace gases over surface measurement sites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76200" y="5092700"/>
            <a:ext cx="29718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u="sng" dirty="0">
                <a:solidFill>
                  <a:srgbClr val="663300"/>
                </a:solidFill>
                <a:latin typeface="Arial" charset="0"/>
                <a:cs typeface="Arial" charset="0"/>
              </a:rPr>
              <a:t>Ground sites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rgbClr val="663300"/>
                </a:solidFill>
                <a:latin typeface="Arial" charset="0"/>
                <a:cs typeface="Arial" charset="0"/>
              </a:rPr>
              <a:t>In situ trace gases and aerosols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rgbClr val="663300"/>
                </a:solidFill>
                <a:latin typeface="Arial" charset="0"/>
                <a:cs typeface="Arial" charset="0"/>
              </a:rPr>
              <a:t>Remote sensing of trace gas and aerosol columns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err="1" smtClean="0">
                <a:solidFill>
                  <a:srgbClr val="663300"/>
                </a:solidFill>
                <a:latin typeface="Arial" charset="0"/>
                <a:cs typeface="Arial" charset="0"/>
              </a:rPr>
              <a:t>Ozonesondes</a:t>
            </a:r>
            <a:endParaRPr lang="en-US" sz="1400" b="1" i="1" dirty="0" smtClean="0">
              <a:solidFill>
                <a:srgbClr val="6633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rgbClr val="663300"/>
                </a:solidFill>
                <a:latin typeface="Arial" charset="0"/>
                <a:cs typeface="Arial" charset="0"/>
              </a:rPr>
              <a:t>Tethered balloon</a:t>
            </a:r>
            <a:endParaRPr lang="en-US" sz="1400" b="1" i="1" dirty="0">
              <a:solidFill>
                <a:srgbClr val="6633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rgbClr val="663300"/>
                </a:solidFill>
                <a:latin typeface="Arial" charset="0"/>
                <a:cs typeface="Arial" charset="0"/>
              </a:rPr>
              <a:t>Aerosol </a:t>
            </a:r>
            <a:r>
              <a:rPr lang="en-US" sz="1400" b="1" i="1" dirty="0" err="1">
                <a:solidFill>
                  <a:srgbClr val="663300"/>
                </a:solidFill>
                <a:latin typeface="Arial" charset="0"/>
                <a:cs typeface="Arial" charset="0"/>
              </a:rPr>
              <a:t>lidar</a:t>
            </a:r>
            <a:r>
              <a:rPr lang="en-US" sz="1400" b="1" i="1" dirty="0">
                <a:solidFill>
                  <a:srgbClr val="663300"/>
                </a:solidFill>
                <a:latin typeface="Arial" charset="0"/>
                <a:cs typeface="Arial" charset="0"/>
              </a:rPr>
              <a:t> observations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6200" y="1898650"/>
            <a:ext cx="30480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i="1">
                <a:solidFill>
                  <a:srgbClr val="663300"/>
                </a:solidFill>
                <a:latin typeface="Arial" charset="0"/>
                <a:cs typeface="Arial" charset="0"/>
              </a:rPr>
              <a:t>Three major observational components: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2" grpId="0" animBg="1"/>
      <p:bldP spid="39" grpId="0"/>
      <p:bldP spid="41" grpId="0"/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1"/>
          <p:cNvSpPr>
            <a:spLocks noChangeArrowheads="1"/>
          </p:cNvSpPr>
          <p:nvPr/>
        </p:nvSpPr>
        <p:spPr bwMode="auto">
          <a:xfrm>
            <a:off x="152400" y="3820951"/>
            <a:ext cx="62484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69863" indent="1588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solidFill>
                <a:srgbClr val="663300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169863" indent="1588" fontAlgn="base">
              <a:spcBef>
                <a:spcPct val="0"/>
              </a:spcBef>
              <a:spcAft>
                <a:spcPct val="0"/>
              </a:spcAft>
            </a:pPr>
            <a:endParaRPr lang="en-US" sz="800" b="1" i="1" dirty="0">
              <a:solidFill>
                <a:srgbClr val="663300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8374" name="TextBox 1"/>
          <p:cNvSpPr txBox="1">
            <a:spLocks noChangeArrowheads="1"/>
          </p:cNvSpPr>
          <p:nvPr/>
        </p:nvSpPr>
        <p:spPr bwMode="auto">
          <a:xfrm>
            <a:off x="2438400" y="161925"/>
            <a:ext cx="6477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San Joaquin Valley Campaign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16 January – 6 February 2013</a:t>
            </a:r>
            <a:endParaRPr lang="en-US" b="1" i="1" dirty="0">
              <a:solidFill>
                <a:srgbClr val="005A9E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C404E-61CE-491B-8ACD-E0A45741CAD9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7" name="Picture 16" descr="daq_california_map_22FU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084237"/>
            <a:ext cx="6705600" cy="5645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1"/>
          <p:cNvSpPr>
            <a:spLocks noChangeArrowheads="1"/>
          </p:cNvSpPr>
          <p:nvPr/>
        </p:nvSpPr>
        <p:spPr bwMode="auto">
          <a:xfrm>
            <a:off x="152400" y="3820951"/>
            <a:ext cx="62484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69863" indent="1588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solidFill>
                <a:srgbClr val="663300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marL="169863" indent="1588" fontAlgn="base">
              <a:spcBef>
                <a:spcPct val="0"/>
              </a:spcBef>
              <a:spcAft>
                <a:spcPct val="0"/>
              </a:spcAft>
            </a:pPr>
            <a:endParaRPr lang="en-US" sz="800" b="1" i="1" dirty="0">
              <a:solidFill>
                <a:srgbClr val="663300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8374" name="TextBox 1"/>
          <p:cNvSpPr txBox="1">
            <a:spLocks noChangeArrowheads="1"/>
          </p:cNvSpPr>
          <p:nvPr/>
        </p:nvSpPr>
        <p:spPr bwMode="auto">
          <a:xfrm>
            <a:off x="2438400" y="161925"/>
            <a:ext cx="6477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San Joaquin Valley Campaign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16 January – 6 February 2013</a:t>
            </a:r>
            <a:endParaRPr lang="en-US" b="1" i="1" dirty="0">
              <a:solidFill>
                <a:srgbClr val="005A9E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CC404E-61CE-491B-8ACD-E0A45741CAD9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 descr="DISCOVER-AQ_2013_ALL_P3B_Jan16-Feb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066800"/>
            <a:ext cx="4275086" cy="4191000"/>
          </a:xfrm>
          <a:prstGeom prst="rect">
            <a:avLst/>
          </a:prstGeom>
        </p:spPr>
      </p:pic>
      <p:pic>
        <p:nvPicPr>
          <p:cNvPr id="8" name="Picture 7" descr="DISCOVER-AQ_2013_ALL_B200_Jan16-Feb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066800"/>
            <a:ext cx="4267200" cy="42235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5486400"/>
            <a:ext cx="25254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 flight days</a:t>
            </a:r>
          </a:p>
          <a:p>
            <a:r>
              <a:rPr lang="en-US" b="1" dirty="0" smtClean="0"/>
              <a:t>~170 spiral profiles</a:t>
            </a:r>
          </a:p>
          <a:p>
            <a:r>
              <a:rPr lang="en-US" b="1" dirty="0" smtClean="0"/>
              <a:t>~150 missed approaches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5791200"/>
            <a:ext cx="5729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Collaboration with PODEX ER-2 flights over Pacific and SJV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EE44A-C50B-4070-980E-F95EB97F7B3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1268" name="Picture 4" descr="F:\Group Photos\misc\DSC_0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505200"/>
            <a:ext cx="2590799" cy="173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F:\Group Photos\misc\IMAG19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5308823"/>
            <a:ext cx="2590800" cy="154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F:\Group Photos\misc\DISCOVER-AQ.BELTSVILLE 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3733800"/>
            <a:ext cx="1981200" cy="25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8" name="TextBox 1"/>
          <p:cNvSpPr txBox="1">
            <a:spLocks noChangeArrowheads="1"/>
          </p:cNvSpPr>
          <p:nvPr/>
        </p:nvSpPr>
        <p:spPr bwMode="auto">
          <a:xfrm>
            <a:off x="3048000" y="76200"/>
            <a:ext cx="5410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P-3B flights spiral over six ground sites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(typically 3 times per day, ~2 hours apart)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85800" y="762001"/>
          <a:ext cx="7848600" cy="2673378"/>
        </p:xfrm>
        <a:graphic>
          <a:graphicData uri="http://schemas.openxmlformats.org/drawingml/2006/table">
            <a:tbl>
              <a:tblPr/>
              <a:tblGrid>
                <a:gridCol w="2817445"/>
                <a:gridCol w="5031155"/>
              </a:tblGrid>
              <a:tr h="232551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P-3B In Situ Airborne Measurements</a:t>
                      </a: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5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Bruce Anderson, NASA LaRC </a:t>
                      </a: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aerosol optical, microphysical, and chemical properties</a:t>
                      </a: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</a:tr>
              <a:tr h="2407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Andrew Weinheimer, NCAR </a:t>
                      </a: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n-US" sz="1400" b="1" baseline="-250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, NO</a:t>
                      </a:r>
                      <a:r>
                        <a:rPr lang="en-US" sz="1400" b="1" baseline="-250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, NO, </a:t>
                      </a:r>
                      <a:r>
                        <a:rPr lang="en-US" sz="1400" b="1" dirty="0" err="1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en-US" sz="1400" b="1" baseline="-25000" dirty="0" err="1">
                          <a:latin typeface="Calibri"/>
                          <a:ea typeface="Calibri"/>
                          <a:cs typeface="Times New Roman"/>
                        </a:rPr>
                        <a:t>y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</a:tr>
              <a:tr h="2407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libri"/>
                          <a:ea typeface="Calibri"/>
                          <a:cs typeface="Times New Roman"/>
                        </a:rPr>
                        <a:t>John</a:t>
                      </a:r>
                      <a:r>
                        <a:rPr lang="en-US" sz="14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Holloway, NOAA/ESRL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libri"/>
                          <a:ea typeface="Calibri"/>
                          <a:cs typeface="Times New Roman"/>
                        </a:rPr>
                        <a:t>SO</a:t>
                      </a:r>
                      <a:r>
                        <a:rPr lang="en-US" sz="1400" b="1" baseline="-250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 (Houston only)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</a:tr>
              <a:tr h="2407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libri"/>
                          <a:ea typeface="Calibri"/>
                          <a:cs typeface="Times New Roman"/>
                        </a:rPr>
                        <a:t>John Nowak, NOAA/ESRL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libri"/>
                          <a:ea typeface="Calibri"/>
                          <a:cs typeface="Times New Roman"/>
                        </a:rPr>
                        <a:t>NH</a:t>
                      </a:r>
                      <a:r>
                        <a:rPr lang="en-US" sz="1400" b="1" baseline="-250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4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 (SJV only)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</a:tr>
              <a:tr h="2407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Ronald Cohen, UC Berkeley </a:t>
                      </a: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en-US" sz="1400" b="1" baseline="-250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, ANs, PNs, HNO</a:t>
                      </a:r>
                      <a:r>
                        <a:rPr lang="en-US" sz="1400" b="1" baseline="-250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</a:tr>
              <a:tr h="2325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Alan Fried, NCAR </a:t>
                      </a: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libri"/>
                          <a:ea typeface="Calibri"/>
                          <a:cs typeface="Times New Roman"/>
                        </a:rPr>
                        <a:t>HCHO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</a:tr>
              <a:tr h="2325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Glenn Diskin, NASA LaRC </a:t>
                      </a: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US" sz="1400" b="1" baseline="-250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O, CO, CH</a:t>
                      </a:r>
                      <a:r>
                        <a:rPr lang="en-US" sz="1400" b="1" baseline="-25000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</a:tr>
              <a:tr h="2325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libri"/>
                          <a:ea typeface="Calibri"/>
                          <a:cs typeface="Times New Roman"/>
                        </a:rPr>
                        <a:t>Melissa</a:t>
                      </a:r>
                      <a:r>
                        <a:rPr lang="en-US" sz="14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Yang</a:t>
                      </a:r>
                      <a:r>
                        <a:rPr lang="en-US" sz="1400" b="1" dirty="0" smtClean="0"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NASA LaRC </a:t>
                      </a: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CO</a:t>
                      </a:r>
                      <a:r>
                        <a:rPr lang="en-US" sz="1400" b="1" baseline="-250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</a:tr>
              <a:tr h="2325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Armin Wisthaler, </a:t>
                      </a:r>
                      <a:r>
                        <a:rPr lang="en-US" sz="1400" b="1" dirty="0" smtClean="0">
                          <a:latin typeface="Calibri"/>
                          <a:ea typeface="Calibri"/>
                          <a:cs typeface="Times New Roman"/>
                        </a:rPr>
                        <a:t>NILU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Non-methane hydrocarbons</a:t>
                      </a:r>
                    </a:p>
                  </a:txBody>
                  <a:tcPr marL="53544" marR="53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5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 descr="daq_california_map_22FU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3505200"/>
            <a:ext cx="3982207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9CA0DDE-5426-48A9-AD72-F93726D177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2468" name="TextBox 1"/>
          <p:cNvSpPr txBox="1">
            <a:spLocks noChangeArrowheads="1"/>
          </p:cNvSpPr>
          <p:nvPr/>
        </p:nvSpPr>
        <p:spPr bwMode="auto">
          <a:xfrm>
            <a:off x="3886200" y="76200"/>
            <a:ext cx="3733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King Air flies over ground sites 4-6 times per day</a:t>
            </a:r>
          </a:p>
        </p:txBody>
      </p:sp>
      <p:pic>
        <p:nvPicPr>
          <p:cNvPr id="16389" name="Picture 5" descr="H:\PHOTOS\UC12B\UC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28641"/>
            <a:ext cx="3401928" cy="255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29025" y="3810000"/>
            <a:ext cx="5514975" cy="646113"/>
          </a:xfrm>
          <a:prstGeom prst="rect">
            <a:avLst/>
          </a:prstGeom>
          <a:solidFill>
            <a:srgbClr val="EDE8D5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Airborne Compact Atmospheric </a:t>
            </a:r>
            <a:r>
              <a:rPr lang="en-US" b="1" i="1" dirty="0" err="1" smtClean="0">
                <a:solidFill>
                  <a:srgbClr val="005A9E"/>
                </a:solidFill>
                <a:latin typeface="Arial" charset="0"/>
                <a:cs typeface="Arial" charset="0"/>
              </a:rPr>
              <a:t>Mapper</a:t>
            </a:r>
            <a:r>
              <a:rPr lang="en-US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 (ACAM)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Scott Janz, NASA GSFC</a:t>
            </a:r>
            <a:endParaRPr lang="en-US" b="1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733800" y="838200"/>
            <a:ext cx="5176838" cy="646112"/>
          </a:xfrm>
          <a:prstGeom prst="rect">
            <a:avLst/>
          </a:prstGeom>
          <a:solidFill>
            <a:srgbClr val="EDE8D5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High Spectral Resolution </a:t>
            </a:r>
            <a:r>
              <a:rPr lang="en-US" b="1" i="1" dirty="0" err="1" smtClean="0">
                <a:solidFill>
                  <a:srgbClr val="005A9E"/>
                </a:solidFill>
                <a:latin typeface="Arial" charset="0"/>
                <a:cs typeface="Arial" charset="0"/>
              </a:rPr>
              <a:t>Lidar</a:t>
            </a:r>
            <a:r>
              <a:rPr lang="en-US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 (HSRL-2)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5A9E"/>
                </a:solidFill>
                <a:latin typeface="Arial" charset="0"/>
                <a:cs typeface="Arial" charset="0"/>
              </a:rPr>
              <a:t>Chris Hostetler and Rich Ferrare, NASA LaRC</a:t>
            </a:r>
          </a:p>
        </p:txBody>
      </p:sp>
      <p:pic>
        <p:nvPicPr>
          <p:cNvPr id="14" name="Picture 13" descr="DISCOVER-AQ_2013_ALL_B200_Jan16-Feb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657600"/>
            <a:ext cx="3112380" cy="3080524"/>
          </a:xfrm>
          <a:prstGeom prst="rect">
            <a:avLst/>
          </a:prstGeom>
        </p:spPr>
      </p:pic>
      <p:pic>
        <p:nvPicPr>
          <p:cNvPr id="15" name="Picture 14" descr="HSRL_extinction_curtains_SJ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1447800"/>
            <a:ext cx="4924029" cy="2425047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4436113"/>
            <a:ext cx="4505325" cy="242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105400" y="4495800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Sept 4, 2013</a:t>
            </a:r>
          </a:p>
          <a:p>
            <a:r>
              <a:rPr lang="en-US" sz="1200" b="1" dirty="0" smtClean="0"/>
              <a:t>NO</a:t>
            </a:r>
            <a:r>
              <a:rPr lang="en-US" sz="1200" b="1" baseline="-25000" dirty="0" smtClean="0"/>
              <a:t>2</a:t>
            </a:r>
            <a:r>
              <a:rPr lang="en-US" sz="1200" b="1" dirty="0" smtClean="0"/>
              <a:t>  Morning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315200" y="4495800"/>
            <a:ext cx="1168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Sept. 4, 2013</a:t>
            </a:r>
          </a:p>
          <a:p>
            <a:r>
              <a:rPr lang="en-US" sz="1200" b="1" dirty="0" smtClean="0"/>
              <a:t>NO</a:t>
            </a:r>
            <a:r>
              <a:rPr lang="en-US" sz="1200" b="1" baseline="-25000" dirty="0" smtClean="0"/>
              <a:t>2</a:t>
            </a:r>
            <a:r>
              <a:rPr lang="en-US" sz="1200" b="1" dirty="0" smtClean="0"/>
              <a:t>  Afternoon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495800" y="6488668"/>
            <a:ext cx="16129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Red = 5.2E16 </a:t>
            </a:r>
            <a:r>
              <a:rPr lang="en-US" sz="1100" b="1" dirty="0" err="1" smtClean="0">
                <a:solidFill>
                  <a:srgbClr val="FF0000"/>
                </a:solidFill>
              </a:rPr>
              <a:t>molec</a:t>
            </a:r>
            <a:r>
              <a:rPr lang="en-US" sz="1100" b="1" dirty="0" smtClean="0">
                <a:solidFill>
                  <a:srgbClr val="FF0000"/>
                </a:solidFill>
              </a:rPr>
              <a:t>/cm</a:t>
            </a:r>
            <a:r>
              <a:rPr lang="en-US" sz="1100" b="1" baseline="30000" dirty="0" smtClean="0">
                <a:solidFill>
                  <a:srgbClr val="FF0000"/>
                </a:solidFill>
              </a:rPr>
              <a:t>2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://t1.gstatic.com/images?q=tbn:ANd9GcScMhXlhqGZUEK81GokQ1AeReBHESLy_HXUiBQvalr5LdijpJV9G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914400"/>
            <a:ext cx="3790950" cy="283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:\Group Photos\NATIVE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9624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onde_launch_IMG_58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3962400"/>
            <a:ext cx="2000250" cy="2667000"/>
          </a:xfrm>
          <a:prstGeom prst="rect">
            <a:avLst/>
          </a:prstGeom>
        </p:spPr>
      </p:pic>
      <p:pic>
        <p:nvPicPr>
          <p:cNvPr id="6" name="Picture 2" descr="P10100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914400"/>
            <a:ext cx="238140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06BB88-C4EE-48E2-8BC5-FE71A47FCAD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600" y="228600"/>
            <a:ext cx="3387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</a:rPr>
              <a:t>Augmentation of Surface Sites</a:t>
            </a:r>
            <a:endParaRPr lang="en-US" sz="2000" b="1" i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914400"/>
            <a:ext cx="2428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Pandora UV/VIS Spectrometer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48400" y="4038600"/>
            <a:ext cx="117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Ozonesondes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352800" y="4114800"/>
            <a:ext cx="1709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Instrumented Trailer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038600" y="914400"/>
            <a:ext cx="373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DRAGON network – AERONET Sun Photometers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9C447F-7DAB-4584-92E8-C3AB94449FD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854392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05200" y="304800"/>
            <a:ext cx="3554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</a:rPr>
              <a:t>San Joaquin Valley Ground Sites</a:t>
            </a:r>
            <a:endParaRPr lang="en-US" sz="2000" b="1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172200"/>
            <a:ext cx="5105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Total Sites                       6               12              14                6                    6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1828800"/>
            <a:ext cx="3113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(Y)</a:t>
            </a: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5410200"/>
            <a:ext cx="3113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(Y)</a:t>
            </a:r>
            <a:endParaRPr lang="en-US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6934200" y="4343400"/>
            <a:ext cx="393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NO2</a:t>
            </a:r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6019800" y="5410200"/>
            <a:ext cx="393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NO2</a:t>
            </a:r>
            <a:endParaRPr lang="en-US" sz="900" dirty="0"/>
          </a:p>
        </p:txBody>
      </p:sp>
      <p:sp>
        <p:nvSpPr>
          <p:cNvPr id="10" name="TextBox 9"/>
          <p:cNvSpPr txBox="1"/>
          <p:nvPr/>
        </p:nvSpPr>
        <p:spPr>
          <a:xfrm>
            <a:off x="6324600" y="3581400"/>
            <a:ext cx="9925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Tethered balloon</a:t>
            </a:r>
            <a:endParaRPr lang="en-US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8305800" y="4572000"/>
            <a:ext cx="6751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O3 </a:t>
            </a:r>
            <a:r>
              <a:rPr lang="en-US" sz="900" dirty="0" err="1" smtClean="0"/>
              <a:t>sondes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1213</Words>
  <Application>Microsoft Office PowerPoint</Application>
  <PresentationFormat>On-screen Show (4:3)</PresentationFormat>
  <Paragraphs>248</Paragraphs>
  <Slides>23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2_Office Theme</vt:lpstr>
      <vt:lpstr>4_Office Theme</vt:lpstr>
      <vt:lpstr>9_Office Theme</vt:lpstr>
      <vt:lpstr>1_Office Theme</vt:lpstr>
      <vt:lpstr>3_Office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 pickering</dc:creator>
  <cp:lastModifiedBy>k pickering</cp:lastModifiedBy>
  <cp:revision>138</cp:revision>
  <dcterms:created xsi:type="dcterms:W3CDTF">2012-10-11T01:58:39Z</dcterms:created>
  <dcterms:modified xsi:type="dcterms:W3CDTF">2013-10-29T11:19:25Z</dcterms:modified>
</cp:coreProperties>
</file>