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80" r:id="rId1"/>
  </p:sldMasterIdLst>
  <p:notesMasterIdLst>
    <p:notesMasterId r:id="rId33"/>
  </p:notesMasterIdLst>
  <p:sldIdLst>
    <p:sldId id="317" r:id="rId2"/>
    <p:sldId id="300" r:id="rId3"/>
    <p:sldId id="315" r:id="rId4"/>
    <p:sldId id="339" r:id="rId5"/>
    <p:sldId id="340" r:id="rId6"/>
    <p:sldId id="341" r:id="rId7"/>
    <p:sldId id="343" r:id="rId8"/>
    <p:sldId id="346" r:id="rId9"/>
    <p:sldId id="301" r:id="rId10"/>
    <p:sldId id="334" r:id="rId11"/>
    <p:sldId id="302" r:id="rId12"/>
    <p:sldId id="320" r:id="rId13"/>
    <p:sldId id="309" r:id="rId14"/>
    <p:sldId id="345" r:id="rId15"/>
    <p:sldId id="333" r:id="rId16"/>
    <p:sldId id="325" r:id="rId17"/>
    <p:sldId id="344" r:id="rId18"/>
    <p:sldId id="327" r:id="rId19"/>
    <p:sldId id="332" r:id="rId20"/>
    <p:sldId id="318" r:id="rId21"/>
    <p:sldId id="293" r:id="rId22"/>
    <p:sldId id="294" r:id="rId23"/>
    <p:sldId id="295" r:id="rId24"/>
    <p:sldId id="296" r:id="rId25"/>
    <p:sldId id="297" r:id="rId26"/>
    <p:sldId id="298" r:id="rId27"/>
    <p:sldId id="319" r:id="rId28"/>
    <p:sldId id="335" r:id="rId29"/>
    <p:sldId id="336" r:id="rId30"/>
    <p:sldId id="337" r:id="rId31"/>
    <p:sldId id="33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74" autoAdjust="0"/>
    <p:restoredTop sz="94619" autoAdjust="0"/>
  </p:normalViewPr>
  <p:slideViewPr>
    <p:cSldViewPr>
      <p:cViewPr>
        <p:scale>
          <a:sx n="70" d="100"/>
          <a:sy n="70" d="100"/>
        </p:scale>
        <p:origin x="-408"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238E6-465D-4C67-86C5-C0E71FBC9FBE}" type="datetimeFigureOut">
              <a:rPr lang="en-US" smtClean="0"/>
              <a:pPr/>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70A86-506F-4A4E-AD33-363E5071F3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wide range of ground-based and airborne instruments were deployed to monitor comprehensive aerosol properties, meteorological variables and gaseous species. </a:t>
            </a:r>
          </a:p>
        </p:txBody>
      </p:sp>
      <p:sp>
        <p:nvSpPr>
          <p:cNvPr id="4" name="Slide Number Placeholder 3"/>
          <p:cNvSpPr>
            <a:spLocks noGrp="1"/>
          </p:cNvSpPr>
          <p:nvPr>
            <p:ph type="sldNum" sz="quarter" idx="10"/>
          </p:nvPr>
        </p:nvSpPr>
        <p:spPr/>
        <p:txBody>
          <a:bodyPr/>
          <a:lstStyle/>
          <a:p>
            <a:fld id="{6A870A86-506F-4A4E-AD33-363E5071F31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3F03687-B62C-4205-A9C5-06DFB2DA46E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F03687-B62C-4205-A9C5-06DFB2DA46E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3F03687-B62C-4205-A9C5-06DFB2DA46E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F03687-B62C-4205-A9C5-06DFB2DA46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32D3BC3-59BF-4A88-BAD2-DF448F72FE15}" type="datetimeFigureOut">
              <a:rPr lang="en-US" smtClean="0"/>
              <a:pPr/>
              <a:t>10/28/2013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F03687-B62C-4205-A9C5-06DFB2DA46E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32D3BC3-59BF-4A88-BAD2-DF448F72FE15}" type="datetimeFigureOut">
              <a:rPr lang="en-US" smtClean="0"/>
              <a:pPr/>
              <a:t>10/28/2013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3F03687-B62C-4205-A9C5-06DFB2DA46E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arb.ca.gov/research/calnex2010/calnex2010.htm" TargetMode="External"/><Relationship Id="rId3" Type="http://schemas.openxmlformats.org/officeDocument/2006/relationships/hyperlink" Target="http://dx.doi.org/10.1029/2005JD006250" TargetMode="External"/><Relationship Id="rId7" Type="http://schemas.openxmlformats.org/officeDocument/2006/relationships/hyperlink" Target="http://campaign.arm.gov/cares/" TargetMode="External"/><Relationship Id="rId2" Type="http://schemas.openxmlformats.org/officeDocument/2006/relationships/hyperlink" Target="http://dx.doi.org/10.1029/2005JD005837" TargetMode="External"/><Relationship Id="rId1" Type="http://schemas.openxmlformats.org/officeDocument/2006/relationships/slideLayout" Target="../slideLayouts/slideLayout2.xml"/><Relationship Id="rId6" Type="http://schemas.openxmlformats.org/officeDocument/2006/relationships/hyperlink" Target="http://dx.doi.org/10.1029/2005JD005863" TargetMode="External"/><Relationship Id="rId5" Type="http://schemas.openxmlformats.org/officeDocument/2006/relationships/hyperlink" Target="http://dx.doi.org/10.1029/2005JD006056" TargetMode="External"/><Relationship Id="rId4" Type="http://schemas.openxmlformats.org/officeDocument/2006/relationships/hyperlink" Target="http://dx.doi.org/10.1029/2005JD006341" TargetMode="External"/><Relationship Id="rId9" Type="http://schemas.openxmlformats.org/officeDocument/2006/relationships/hyperlink" Target="http://disc.sci.gsfc.nasa.gov/giovanni/overview/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hyperlink" Target="http://gmao.gsfc.nasa.gov/research/merra/" TargetMode="External"/><Relationship Id="rId7" Type="http://schemas.openxmlformats.org/officeDocument/2006/relationships/image" Target="../media/image76.png"/><Relationship Id="rId2" Type="http://schemas.openxmlformats.org/officeDocument/2006/relationships/image" Target="../media/image74.gif"/><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hyperlink" Target="http://giovanni.gsfc.nasa.gov/" TargetMode="External"/><Relationship Id="rId4" Type="http://schemas.openxmlformats.org/officeDocument/2006/relationships/hyperlink" Target="http://disc.sci.gsfc.nasa.gov/techlab/giovanni/G3_manual_Chapter_18_MERRA.shtml" TargetMode="External"/><Relationship Id="rId9" Type="http://schemas.openxmlformats.org/officeDocument/2006/relationships/hyperlink" Target="http://gdata1.sci.gsfc.nasa.gov/daac-bin/G3/gui.cgi?instance_id=MERRA_MONTH_2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gif"/><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gif"/><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hyperlink" Target="http://gdata1.sci.gsfc.nasa.gov/daac-bin/G3/gui.cgi?instance_id=SWDB_monthl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srl.noaa.gov/csd/projects/calnex/" TargetMode="External"/><Relationship Id="rId2" Type="http://schemas.openxmlformats.org/officeDocument/2006/relationships/hyperlink" Target="http://campaign.arm.gov/car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7790688" cy="3124200"/>
          </a:xfrm>
        </p:spPr>
        <p:txBody>
          <a:bodyPr>
            <a:normAutofit/>
          </a:bodyPr>
          <a:lstStyle/>
          <a:p>
            <a:r>
              <a:rPr lang="en-US" sz="4000" b="1" dirty="0" smtClean="0"/>
              <a:t>Assessment of the two-way Coupled WRF-CMAQ Model with Observations from the CARES</a:t>
            </a:r>
            <a:endParaRPr lang="en-US" sz="4000" dirty="0"/>
          </a:p>
        </p:txBody>
      </p:sp>
      <p:sp>
        <p:nvSpPr>
          <p:cNvPr id="3" name="Content Placeholder 2"/>
          <p:cNvSpPr>
            <a:spLocks noGrp="1"/>
          </p:cNvSpPr>
          <p:nvPr>
            <p:ph idx="1"/>
          </p:nvPr>
        </p:nvSpPr>
        <p:spPr>
          <a:xfrm>
            <a:off x="1143000" y="4267200"/>
            <a:ext cx="7790688" cy="1752600"/>
          </a:xfrm>
        </p:spPr>
        <p:txBody>
          <a:bodyPr>
            <a:normAutofit/>
          </a:bodyPr>
          <a:lstStyle/>
          <a:p>
            <a:pPr marL="0" indent="0">
              <a:buNone/>
            </a:pPr>
            <a:r>
              <a:rPr lang="en-US" sz="2800" b="1" dirty="0" err="1" smtClean="0"/>
              <a:t>Chuen-Meei</a:t>
            </a:r>
            <a:r>
              <a:rPr lang="en-US" sz="2800" b="1" dirty="0" smtClean="0"/>
              <a:t> </a:t>
            </a:r>
            <a:r>
              <a:rPr lang="en-US" sz="2800" b="1" dirty="0" err="1" smtClean="0"/>
              <a:t>Gan</a:t>
            </a:r>
            <a:r>
              <a:rPr lang="en-US" sz="2800" dirty="0" smtClean="0"/>
              <a:t>, Francis Binkowski, Jia Xing, Robert Gilliam, David Wong, Jonathan Pleim, Rohit Mathur, Kirk Baker and James Kelly</a:t>
            </a:r>
            <a:endParaRPr lang="en-US" sz="2800" dirty="0"/>
          </a:p>
        </p:txBody>
      </p:sp>
      <p:grpSp>
        <p:nvGrpSpPr>
          <p:cNvPr id="4" name="Group 54"/>
          <p:cNvGrpSpPr>
            <a:grpSpLocks/>
          </p:cNvGrpSpPr>
          <p:nvPr/>
        </p:nvGrpSpPr>
        <p:grpSpPr bwMode="auto">
          <a:xfrm>
            <a:off x="1219200" y="152400"/>
            <a:ext cx="1097280" cy="1097280"/>
            <a:chOff x="1296" y="1152"/>
            <a:chExt cx="768" cy="768"/>
          </a:xfrm>
        </p:grpSpPr>
        <p:sp>
          <p:nvSpPr>
            <p:cNvPr id="5" name="Oval 55"/>
            <p:cNvSpPr>
              <a:spLocks noChangeArrowheads="1"/>
            </p:cNvSpPr>
            <p:nvPr/>
          </p:nvSpPr>
          <p:spPr bwMode="auto">
            <a:xfrm>
              <a:off x="1296" y="1152"/>
              <a:ext cx="766" cy="766"/>
            </a:xfrm>
            <a:prstGeom prst="ellipse">
              <a:avLst/>
            </a:prstGeom>
            <a:solidFill>
              <a:schemeClr val="bg1"/>
            </a:solidFill>
            <a:ln w="9525">
              <a:noFill/>
              <a:round/>
              <a:headEnd/>
              <a:tailEnd/>
            </a:ln>
          </p:spPr>
          <p:txBody>
            <a:bodyPr wrap="none" anchor="ctr"/>
            <a:lstStyle/>
            <a:p>
              <a:endParaRPr lang="en-US"/>
            </a:p>
          </p:txBody>
        </p:sp>
        <p:pic>
          <p:nvPicPr>
            <p:cNvPr id="6" name="Picture 56" descr="epa_seal_small"/>
            <p:cNvPicPr>
              <a:picLocks noChangeAspect="1" noChangeArrowheads="1"/>
            </p:cNvPicPr>
            <p:nvPr/>
          </p:nvPicPr>
          <p:blipFill>
            <a:blip r:embed="rId2" cstate="print"/>
            <a:srcRect/>
            <a:stretch>
              <a:fillRect/>
            </a:stretch>
          </p:blipFill>
          <p:spPr bwMode="auto">
            <a:xfrm>
              <a:off x="1296" y="1152"/>
              <a:ext cx="768" cy="768"/>
            </a:xfrm>
            <a:prstGeom prst="rect">
              <a:avLst/>
            </a:prstGeom>
            <a:noFill/>
            <a:ln w="9525">
              <a:noFill/>
              <a:miter lim="800000"/>
              <a:headEnd/>
              <a:tailEnd/>
            </a:ln>
          </p:spPr>
        </p:pic>
      </p:grpSp>
      <p:pic>
        <p:nvPicPr>
          <p:cNvPr id="7" name="Picture 32" descr="ASR_Logo_Color_HighRes.png"/>
          <p:cNvPicPr>
            <a:picLocks noChangeAspect="1"/>
          </p:cNvPicPr>
          <p:nvPr/>
        </p:nvPicPr>
        <p:blipFill>
          <a:blip r:embed="rId3" cstate="print"/>
          <a:srcRect/>
          <a:stretch>
            <a:fillRect/>
          </a:stretch>
        </p:blipFill>
        <p:spPr bwMode="auto">
          <a:xfrm>
            <a:off x="6172200" y="152400"/>
            <a:ext cx="2709864" cy="10972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39000" y="1219200"/>
            <a:ext cx="1905000" cy="1015663"/>
          </a:xfrm>
          <a:prstGeom prst="rect">
            <a:avLst/>
          </a:prstGeom>
          <a:noFill/>
        </p:spPr>
        <p:txBody>
          <a:bodyPr wrap="square" rtlCol="0">
            <a:spAutoFit/>
          </a:bodyPr>
          <a:lstStyle/>
          <a:p>
            <a:r>
              <a:rPr lang="en-US" sz="1200" dirty="0" smtClean="0"/>
              <a:t>Figure 5.1 from “Aerosol Modeling Testbed: CARES Field Campaign Data in the Analysis Toolkit Format </a:t>
            </a:r>
          </a:p>
          <a:p>
            <a:r>
              <a:rPr lang="en-US" sz="1200" dirty="0" smtClean="0"/>
              <a:t>(June 2012 Version 1.0)”</a:t>
            </a:r>
            <a:endParaRPr lang="en-US" sz="1200" dirty="0"/>
          </a:p>
        </p:txBody>
      </p:sp>
      <p:pic>
        <p:nvPicPr>
          <p:cNvPr id="52227" name="Picture 3"/>
          <p:cNvPicPr>
            <a:picLocks noChangeAspect="1" noChangeArrowheads="1"/>
          </p:cNvPicPr>
          <p:nvPr/>
        </p:nvPicPr>
        <p:blipFill>
          <a:blip r:embed="rId3" cstate="print"/>
          <a:srcRect/>
          <a:stretch>
            <a:fillRect/>
          </a:stretch>
        </p:blipFill>
        <p:spPr bwMode="auto">
          <a:xfrm>
            <a:off x="1066800" y="990600"/>
            <a:ext cx="6056755" cy="4572000"/>
          </a:xfrm>
          <a:prstGeom prst="rect">
            <a:avLst/>
          </a:prstGeom>
          <a:noFill/>
          <a:ln w="9525">
            <a:noFill/>
            <a:miter lim="800000"/>
            <a:headEnd/>
            <a:tailEnd/>
          </a:ln>
        </p:spPr>
      </p:pic>
      <p:sp>
        <p:nvSpPr>
          <p:cNvPr id="8" name="TextBox 7"/>
          <p:cNvSpPr txBox="1"/>
          <p:nvPr/>
        </p:nvSpPr>
        <p:spPr>
          <a:xfrm>
            <a:off x="1143000" y="54114"/>
            <a:ext cx="7924800" cy="707886"/>
          </a:xfrm>
          <a:prstGeom prst="rect">
            <a:avLst/>
          </a:prstGeom>
          <a:noFill/>
        </p:spPr>
        <p:txBody>
          <a:bodyPr wrap="square" rtlCol="0">
            <a:spAutoFit/>
          </a:bodyPr>
          <a:lstStyle/>
          <a:p>
            <a:r>
              <a:rPr lang="en-US" sz="2000" b="1" dirty="0" smtClean="0"/>
              <a:t>Locations of the supersites, CARB, IMPROVE and AERONET stations as well as the operational profile sites on a regional map.</a:t>
            </a:r>
            <a:endParaRPr lang="en-US" sz="2000" b="1" dirty="0"/>
          </a:p>
        </p:txBody>
      </p:sp>
      <p:sp>
        <p:nvSpPr>
          <p:cNvPr id="6" name="Rectangle 5"/>
          <p:cNvSpPr/>
          <p:nvPr/>
        </p:nvSpPr>
        <p:spPr>
          <a:xfrm>
            <a:off x="1219200" y="5628382"/>
            <a:ext cx="6934200" cy="1077218"/>
          </a:xfrm>
          <a:prstGeom prst="rect">
            <a:avLst/>
          </a:prstGeom>
        </p:spPr>
        <p:txBody>
          <a:bodyPr wrap="square">
            <a:spAutoFit/>
          </a:bodyPr>
          <a:lstStyle/>
          <a:p>
            <a:pPr marL="58738" lvl="1">
              <a:buFont typeface="Arial" pitchFamily="34" charset="0"/>
              <a:buChar char="•"/>
            </a:pPr>
            <a:r>
              <a:rPr lang="fr-FR" sz="1600" dirty="0" smtClean="0"/>
              <a:t>Sacramento, CA (urban area):- </a:t>
            </a:r>
          </a:p>
          <a:p>
            <a:pPr marL="58738" lvl="1">
              <a:buNone/>
            </a:pPr>
            <a:r>
              <a:rPr lang="fr-FR" sz="1600" dirty="0" smtClean="0"/>
              <a:t>T0 [</a:t>
            </a:r>
            <a:r>
              <a:rPr lang="fr-FR" sz="1600" dirty="0" err="1" smtClean="0"/>
              <a:t>lat</a:t>
            </a:r>
            <a:r>
              <a:rPr lang="fr-FR" sz="1600" dirty="0" smtClean="0"/>
              <a:t> = 38.55 </a:t>
            </a:r>
            <a:r>
              <a:rPr lang="fr-FR" sz="1600" dirty="0" err="1" smtClean="0"/>
              <a:t>lon</a:t>
            </a:r>
            <a:r>
              <a:rPr lang="fr-FR" sz="1600" dirty="0" smtClean="0"/>
              <a:t> = -121.47]</a:t>
            </a:r>
          </a:p>
          <a:p>
            <a:pPr marL="58738" lvl="1">
              <a:buFont typeface="Arial" pitchFamily="34" charset="0"/>
              <a:buChar char="•"/>
            </a:pPr>
            <a:r>
              <a:rPr lang="fr-FR" sz="1600" dirty="0" smtClean="0"/>
              <a:t>Cool, CA (~40km </a:t>
            </a:r>
            <a:r>
              <a:rPr lang="fr-FR" sz="1600" dirty="0" err="1" smtClean="0"/>
              <a:t>downwind</a:t>
            </a:r>
            <a:r>
              <a:rPr lang="fr-FR" sz="1600" dirty="0" smtClean="0"/>
              <a:t> in the forested Sierra Nevada </a:t>
            </a:r>
            <a:r>
              <a:rPr lang="fr-FR" sz="1600" dirty="0" err="1" smtClean="0"/>
              <a:t>foothills</a:t>
            </a:r>
            <a:r>
              <a:rPr lang="fr-FR" sz="1600" dirty="0" smtClean="0"/>
              <a:t> area):- </a:t>
            </a:r>
          </a:p>
          <a:p>
            <a:pPr marL="58738" lvl="1"/>
            <a:r>
              <a:rPr lang="fr-FR" sz="1600" dirty="0" smtClean="0"/>
              <a:t>T1 [</a:t>
            </a:r>
            <a:r>
              <a:rPr lang="fr-FR" sz="1600" dirty="0" err="1" smtClean="0"/>
              <a:t>lat</a:t>
            </a:r>
            <a:r>
              <a:rPr lang="fr-FR" sz="1600" dirty="0" smtClean="0"/>
              <a:t> = 38.88 </a:t>
            </a:r>
            <a:r>
              <a:rPr lang="fr-FR" sz="1600" dirty="0" err="1" smtClean="0"/>
              <a:t>lon</a:t>
            </a:r>
            <a:r>
              <a:rPr lang="fr-FR" sz="1600" dirty="0" smtClean="0"/>
              <a:t> = -121.02]</a:t>
            </a:r>
            <a:endParaRPr lang="en-US" sz="1600" dirty="0" smtClean="0"/>
          </a:p>
        </p:txBody>
      </p:sp>
      <p:sp>
        <p:nvSpPr>
          <p:cNvPr id="7" name="Rectangle 6"/>
          <p:cNvSpPr/>
          <p:nvPr/>
        </p:nvSpPr>
        <p:spPr>
          <a:xfrm>
            <a:off x="2895600" y="1371600"/>
            <a:ext cx="914400" cy="914400"/>
          </a:xfrm>
          <a:prstGeom prst="rect">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001000" cy="1143000"/>
          </a:xfrm>
        </p:spPr>
        <p:txBody>
          <a:bodyPr>
            <a:normAutofit fontScale="90000"/>
          </a:bodyPr>
          <a:lstStyle/>
          <a:p>
            <a:r>
              <a:rPr lang="en-US" dirty="0" smtClean="0">
                <a:solidFill>
                  <a:schemeClr val="tx1"/>
                </a:solidFill>
              </a:rPr>
              <a:t>Measured Inputs (aircraft DOE G1) for SCM &amp; Evaluation</a:t>
            </a:r>
            <a:endParaRPr lang="en-US" dirty="0">
              <a:solidFill>
                <a:schemeClr val="tx1"/>
              </a:solidFill>
            </a:endParaRPr>
          </a:p>
        </p:txBody>
      </p:sp>
      <p:sp>
        <p:nvSpPr>
          <p:cNvPr id="3" name="Content Placeholder 2"/>
          <p:cNvSpPr>
            <a:spLocks noGrp="1"/>
          </p:cNvSpPr>
          <p:nvPr>
            <p:ph idx="1"/>
          </p:nvPr>
        </p:nvSpPr>
        <p:spPr>
          <a:xfrm>
            <a:off x="914400" y="1219200"/>
            <a:ext cx="7924800" cy="6019800"/>
          </a:xfrm>
        </p:spPr>
        <p:txBody>
          <a:bodyPr>
            <a:normAutofit/>
          </a:bodyPr>
          <a:lstStyle/>
          <a:p>
            <a:pPr>
              <a:buNone/>
            </a:pPr>
            <a:r>
              <a:rPr lang="en-US" sz="1600" b="1" dirty="0" smtClean="0"/>
              <a:t>Measurement of number of particles for each layer</a:t>
            </a:r>
            <a:endParaRPr lang="en-US" sz="1600" dirty="0" smtClean="0"/>
          </a:p>
          <a:p>
            <a:pPr>
              <a:buNone/>
            </a:pPr>
            <a:r>
              <a:rPr lang="en-US" sz="1600" dirty="0" smtClean="0"/>
              <a:t>a) FIRMS (Fast Integrated Mobility Spectrometer )</a:t>
            </a:r>
          </a:p>
          <a:p>
            <a:pPr marL="365760" lvl="2" indent="-283464">
              <a:spcBef>
                <a:spcPts val="600"/>
              </a:spcBef>
              <a:buClr>
                <a:schemeClr val="accent1"/>
              </a:buClr>
              <a:buSzPct val="80000"/>
              <a:buNone/>
            </a:pPr>
            <a:r>
              <a:rPr lang="en-US" sz="1600" dirty="0" smtClean="0"/>
              <a:t>    diameter range [0.03 - 0.07µm]</a:t>
            </a:r>
          </a:p>
          <a:p>
            <a:pPr>
              <a:buNone/>
            </a:pPr>
            <a:r>
              <a:rPr lang="en-US" sz="1600" dirty="0" smtClean="0"/>
              <a:t>b) UHSAS (Ultra High Sensitivity Aerosol Spectrometer)</a:t>
            </a:r>
          </a:p>
          <a:p>
            <a:pPr marL="228600" lvl="2" indent="-114300">
              <a:buNone/>
            </a:pPr>
            <a:r>
              <a:rPr lang="en-US" sz="1600" dirty="0" smtClean="0"/>
              <a:t>   diameter range [0.06 -1.0µm]</a:t>
            </a:r>
          </a:p>
          <a:p>
            <a:pPr marL="228600" lvl="2" indent="-114300">
              <a:buNone/>
            </a:pPr>
            <a:r>
              <a:rPr lang="en-US" sz="1600" dirty="0" smtClean="0"/>
              <a:t>c) CAPS (Cloud, Aerosol, and Precipitation Spectrometer system)</a:t>
            </a:r>
          </a:p>
          <a:p>
            <a:pPr marL="228600" lvl="2" indent="-114300">
              <a:buNone/>
            </a:pPr>
            <a:r>
              <a:rPr lang="en-US" sz="1600" dirty="0" smtClean="0"/>
              <a:t>   diameter range [0.6 - 56.3µm]</a:t>
            </a:r>
          </a:p>
          <a:p>
            <a:pPr marL="228600" lvl="2" indent="-114300">
              <a:buFont typeface="Arial" charset="0"/>
              <a:buChar char="•"/>
            </a:pPr>
            <a:endParaRPr lang="en-US" sz="1600" dirty="0" smtClean="0"/>
          </a:p>
          <a:p>
            <a:pPr marL="228600" lvl="2" indent="-114300">
              <a:buNone/>
            </a:pPr>
            <a:r>
              <a:rPr lang="en-US" sz="1600" b="1" dirty="0" smtClean="0"/>
              <a:t>Measurement of aerosol composition</a:t>
            </a:r>
            <a:endParaRPr lang="en-US" sz="1600" dirty="0" smtClean="0"/>
          </a:p>
          <a:p>
            <a:pPr marL="457200" lvl="2" indent="-342900">
              <a:buNone/>
            </a:pPr>
            <a:r>
              <a:rPr lang="en-US" sz="1600" dirty="0" smtClean="0"/>
              <a:t>a) AMS (Aerosol mass Spectrometer)</a:t>
            </a:r>
          </a:p>
          <a:p>
            <a:pPr marL="457200" lvl="2" indent="-342900">
              <a:buNone/>
            </a:pPr>
            <a:r>
              <a:rPr lang="en-US" sz="1600" dirty="0" smtClean="0"/>
              <a:t>   CL, NH4, NO3, SO4, and OC</a:t>
            </a:r>
          </a:p>
          <a:p>
            <a:pPr marL="228600" lvl="2" indent="-114300">
              <a:buNone/>
            </a:pPr>
            <a:r>
              <a:rPr lang="en-US" sz="1600" dirty="0" smtClean="0"/>
              <a:t>b) SP2 (Single Particle Soot Photometer)</a:t>
            </a:r>
          </a:p>
          <a:p>
            <a:pPr marL="228600" lvl="2" indent="-114300">
              <a:buNone/>
            </a:pPr>
            <a:r>
              <a:rPr lang="en-US" sz="1600" dirty="0" smtClean="0"/>
              <a:t>   BC</a:t>
            </a:r>
          </a:p>
          <a:p>
            <a:pPr>
              <a:buNone/>
            </a:pPr>
            <a:r>
              <a:rPr lang="en-US" sz="1600" b="1" dirty="0" smtClean="0"/>
              <a:t>Aerosol Optical Properties</a:t>
            </a:r>
            <a:endParaRPr lang="en-US" sz="1600" dirty="0" smtClean="0"/>
          </a:p>
          <a:p>
            <a:pPr marL="457200" lvl="1" indent="-342900">
              <a:buNone/>
            </a:pPr>
            <a:r>
              <a:rPr lang="en-US" sz="1600" dirty="0" smtClean="0"/>
              <a:t>a) TSI 3563 </a:t>
            </a:r>
            <a:r>
              <a:rPr lang="en-US" sz="1600" dirty="0" err="1" smtClean="0"/>
              <a:t>Nephelometer</a:t>
            </a:r>
            <a:r>
              <a:rPr lang="en-US" sz="1600" dirty="0" smtClean="0"/>
              <a:t> (</a:t>
            </a:r>
            <a:r>
              <a:rPr lang="en-US" sz="1600" dirty="0" err="1" smtClean="0"/>
              <a:t>neph</a:t>
            </a:r>
            <a:r>
              <a:rPr lang="en-US" sz="1600" dirty="0" smtClean="0"/>
              <a:t>) </a:t>
            </a:r>
          </a:p>
          <a:p>
            <a:pPr marL="457200" lvl="1" indent="-342900">
              <a:buNone/>
            </a:pPr>
            <a:r>
              <a:rPr lang="en-US" sz="1600" dirty="0" smtClean="0"/>
              <a:t>   total scatter and backscatter (450, 550, and 700 nm).</a:t>
            </a:r>
          </a:p>
          <a:p>
            <a:pPr marL="228600" lvl="1" indent="-114300">
              <a:buNone/>
            </a:pPr>
            <a:r>
              <a:rPr lang="en-US" sz="1600" dirty="0" smtClean="0"/>
              <a:t>b) PSAP (Particle Soot Absorption Photometer) </a:t>
            </a:r>
          </a:p>
          <a:p>
            <a:pPr marL="228600" lvl="1" indent="-114300">
              <a:buNone/>
            </a:pPr>
            <a:r>
              <a:rPr lang="en-US" sz="1600" dirty="0" smtClean="0"/>
              <a:t>   absorption (461.6, 522.7 and 648.3 nm)</a:t>
            </a:r>
          </a:p>
        </p:txBody>
      </p:sp>
      <p:sp>
        <p:nvSpPr>
          <p:cNvPr id="4" name="TextBox 3"/>
          <p:cNvSpPr txBox="1"/>
          <p:nvPr/>
        </p:nvSpPr>
        <p:spPr>
          <a:xfrm>
            <a:off x="6858000" y="2810470"/>
            <a:ext cx="21336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Size resolve composition profiles</a:t>
            </a:r>
          </a:p>
          <a:p>
            <a:pPr algn="ctr"/>
            <a:r>
              <a:rPr lang="en-US" dirty="0" smtClean="0"/>
              <a:t>INPUT</a:t>
            </a:r>
            <a:endParaRPr lang="en-US" dirty="0"/>
          </a:p>
        </p:txBody>
      </p:sp>
      <p:sp>
        <p:nvSpPr>
          <p:cNvPr id="5" name="TextBox 4"/>
          <p:cNvSpPr txBox="1"/>
          <p:nvPr/>
        </p:nvSpPr>
        <p:spPr>
          <a:xfrm>
            <a:off x="7391400" y="4495800"/>
            <a:ext cx="1143000" cy="381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SCM</a:t>
            </a:r>
            <a:endParaRPr lang="en-US" dirty="0"/>
          </a:p>
        </p:txBody>
      </p:sp>
      <p:sp>
        <p:nvSpPr>
          <p:cNvPr id="6" name="Right Brace 5"/>
          <p:cNvSpPr/>
          <p:nvPr/>
        </p:nvSpPr>
        <p:spPr>
          <a:xfrm>
            <a:off x="6400800" y="1295400"/>
            <a:ext cx="381000" cy="3810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239000" y="5715000"/>
            <a:ext cx="13716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OUTPUT</a:t>
            </a:r>
          </a:p>
          <a:p>
            <a:pPr algn="ctr"/>
            <a:r>
              <a:rPr lang="en-US" dirty="0" smtClean="0"/>
              <a:t>AOD</a:t>
            </a:r>
          </a:p>
          <a:p>
            <a:pPr algn="ctr"/>
            <a:r>
              <a:rPr lang="en-US" dirty="0" smtClean="0"/>
              <a:t>SSA</a:t>
            </a:r>
            <a:endParaRPr lang="en-US" dirty="0"/>
          </a:p>
        </p:txBody>
      </p:sp>
      <p:sp>
        <p:nvSpPr>
          <p:cNvPr id="8" name="Down Arrow 7"/>
          <p:cNvSpPr/>
          <p:nvPr/>
        </p:nvSpPr>
        <p:spPr>
          <a:xfrm>
            <a:off x="7848600" y="38100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a:off x="6400800" y="5257800"/>
            <a:ext cx="381000" cy="1371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Down Arrow 9"/>
          <p:cNvSpPr/>
          <p:nvPr/>
        </p:nvSpPr>
        <p:spPr>
          <a:xfrm>
            <a:off x="7848600" y="49530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43000"/>
            <a:ext cx="4267200" cy="3200400"/>
          </a:xfrm>
          <a:prstGeom prst="rect">
            <a:avLst/>
          </a:prstGeom>
          <a:noFill/>
          <a:ln w="9525">
            <a:noFill/>
            <a:miter lim="800000"/>
            <a:headEnd/>
            <a:tailEnd/>
          </a:ln>
          <a:effectLst/>
        </p:spPr>
      </p:pic>
      <p:sp>
        <p:nvSpPr>
          <p:cNvPr id="6" name="Title 1"/>
          <p:cNvSpPr>
            <a:spLocks noGrp="1"/>
          </p:cNvSpPr>
          <p:nvPr>
            <p:ph type="title"/>
          </p:nvPr>
        </p:nvSpPr>
        <p:spPr>
          <a:xfrm>
            <a:off x="457200" y="76200"/>
            <a:ext cx="8488680" cy="762000"/>
          </a:xfrm>
        </p:spPr>
        <p:txBody>
          <a:bodyPr>
            <a:normAutofit/>
          </a:bodyPr>
          <a:lstStyle/>
          <a:p>
            <a:r>
              <a:rPr lang="en-US" sz="2800" b="1" dirty="0" smtClean="0"/>
              <a:t>Flight Information Case1 (June 14, 2010)</a:t>
            </a:r>
            <a:endParaRPr lang="en-US" sz="2800" b="1" dirty="0"/>
          </a:p>
        </p:txBody>
      </p:sp>
      <p:sp>
        <p:nvSpPr>
          <p:cNvPr id="7" name="Rectangle 6"/>
          <p:cNvSpPr/>
          <p:nvPr/>
        </p:nvSpPr>
        <p:spPr>
          <a:xfrm>
            <a:off x="1143000" y="1371600"/>
            <a:ext cx="152400" cy="2590800"/>
          </a:xfrm>
          <a:prstGeom prst="rect">
            <a:avLst/>
          </a:prstGeom>
          <a:solidFill>
            <a:srgbClr val="FFFF00">
              <a:alpha val="40000"/>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4419600"/>
            <a:ext cx="3581400" cy="1524000"/>
          </a:xfrm>
          <a:prstGeom prst="rect">
            <a:avLst/>
          </a:prstGeom>
          <a:noFill/>
        </p:spPr>
        <p:txBody>
          <a:bodyPr wrap="square" rtlCol="0">
            <a:spAutoFit/>
          </a:bodyPr>
          <a:lstStyle/>
          <a:p>
            <a:r>
              <a:rPr lang="en-US" dirty="0" smtClean="0"/>
              <a:t>Flight paths on June 14 of the G-1 (yellow) between 1656 and 2111 UTC and the B-200 (red) between 1723 and 2041 UTC, White dots denote the T0 and T1 supersites.</a:t>
            </a:r>
            <a:endParaRPr lang="en-US" dirty="0"/>
          </a:p>
        </p:txBody>
      </p:sp>
      <p:sp>
        <p:nvSpPr>
          <p:cNvPr id="11" name="TextBox 10"/>
          <p:cNvSpPr txBox="1"/>
          <p:nvPr/>
        </p:nvSpPr>
        <p:spPr>
          <a:xfrm>
            <a:off x="4191000" y="5791200"/>
            <a:ext cx="4572000" cy="461665"/>
          </a:xfrm>
          <a:prstGeom prst="rect">
            <a:avLst/>
          </a:prstGeom>
          <a:noFill/>
        </p:spPr>
        <p:txBody>
          <a:bodyPr wrap="square" rtlCol="0">
            <a:spAutoFit/>
          </a:bodyPr>
          <a:lstStyle/>
          <a:p>
            <a:r>
              <a:rPr lang="en-US" sz="1200" dirty="0" smtClean="0"/>
              <a:t>Figure 4.10 from “Aerosol Modeling Testbed: CARES Field Campaign Data in the Analysis Toolkit Format  (June 2012 Version 1.0)”</a:t>
            </a:r>
            <a:endParaRPr lang="en-US" sz="1200" dirty="0"/>
          </a:p>
        </p:txBody>
      </p:sp>
      <p:pic>
        <p:nvPicPr>
          <p:cNvPr id="2" name="Picture 2"/>
          <p:cNvPicPr>
            <a:picLocks noChangeAspect="1" noChangeArrowheads="1"/>
          </p:cNvPicPr>
          <p:nvPr/>
        </p:nvPicPr>
        <p:blipFill>
          <a:blip r:embed="rId3" cstate="print"/>
          <a:srcRect/>
          <a:stretch>
            <a:fillRect/>
          </a:stretch>
        </p:blipFill>
        <p:spPr bwMode="auto">
          <a:xfrm>
            <a:off x="4191000" y="1143000"/>
            <a:ext cx="437898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895600" y="765631"/>
            <a:ext cx="3169920" cy="237744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0" y="765631"/>
            <a:ext cx="3169920" cy="23774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0" y="3127831"/>
            <a:ext cx="3169920" cy="23774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2895600" y="3127831"/>
            <a:ext cx="3169920" cy="23774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5867400" y="3127831"/>
            <a:ext cx="3169920" cy="2377440"/>
          </a:xfrm>
          <a:prstGeom prst="rect">
            <a:avLst/>
          </a:prstGeom>
          <a:noFill/>
          <a:ln w="9525">
            <a:noFill/>
            <a:miter lim="800000"/>
            <a:headEnd/>
            <a:tailEnd/>
          </a:ln>
          <a:effectLst/>
        </p:spPr>
      </p:pic>
      <p:sp>
        <p:nvSpPr>
          <p:cNvPr id="7" name="TextBox 6"/>
          <p:cNvSpPr txBox="1"/>
          <p:nvPr/>
        </p:nvSpPr>
        <p:spPr>
          <a:xfrm>
            <a:off x="152400" y="5429071"/>
            <a:ext cx="8763000" cy="1200329"/>
          </a:xfrm>
          <a:prstGeom prst="rect">
            <a:avLst/>
          </a:prstGeom>
          <a:noFill/>
        </p:spPr>
        <p:txBody>
          <a:bodyPr wrap="square" rtlCol="0">
            <a:spAutoFit/>
          </a:bodyPr>
          <a:lstStyle/>
          <a:p>
            <a:pPr marL="342900" indent="-342900">
              <a:buFont typeface="Arial" pitchFamily="34" charset="0"/>
              <a:buChar char="•"/>
            </a:pPr>
            <a:r>
              <a:rPr lang="en-US" dirty="0" smtClean="0"/>
              <a:t>Relative humidity and temperature are similar.</a:t>
            </a:r>
          </a:p>
          <a:p>
            <a:pPr marL="342900" indent="-342900">
              <a:buFont typeface="Arial" pitchFamily="34" charset="0"/>
              <a:buChar char="•"/>
            </a:pPr>
            <a:r>
              <a:rPr lang="en-US" dirty="0" smtClean="0"/>
              <a:t>The concentrations in the WRF-CMAQ water soluble (WS) input profiles are much smaller than those in the observation-derived profile while the concentrations in the elemental carbon profile are higher than observations.</a:t>
            </a:r>
          </a:p>
        </p:txBody>
      </p:sp>
      <p:sp>
        <p:nvSpPr>
          <p:cNvPr id="8" name="TextBox 7"/>
          <p:cNvSpPr txBox="1"/>
          <p:nvPr/>
        </p:nvSpPr>
        <p:spPr>
          <a:xfrm>
            <a:off x="381000" y="0"/>
            <a:ext cx="8382000" cy="646331"/>
          </a:xfrm>
          <a:prstGeom prst="rect">
            <a:avLst/>
          </a:prstGeom>
          <a:noFill/>
        </p:spPr>
        <p:txBody>
          <a:bodyPr wrap="square" rtlCol="0">
            <a:spAutoFit/>
          </a:bodyPr>
          <a:lstStyle/>
          <a:p>
            <a:r>
              <a:rPr lang="en-US" b="1" dirty="0" smtClean="0"/>
              <a:t>Comparison of Observation-Derived and WRF-CMAQ input profiles (RH, T, Water and concentration) for CASE 1 </a:t>
            </a:r>
            <a:endParaRPr lang="en-US" b="1" dirty="0"/>
          </a:p>
        </p:txBody>
      </p:sp>
      <p:sp>
        <p:nvSpPr>
          <p:cNvPr id="9" name="TextBox 8"/>
          <p:cNvSpPr txBox="1"/>
          <p:nvPr/>
        </p:nvSpPr>
        <p:spPr>
          <a:xfrm>
            <a:off x="5791200" y="1923871"/>
            <a:ext cx="3352800" cy="1200329"/>
          </a:xfrm>
          <a:prstGeom prst="rect">
            <a:avLst/>
          </a:prstGeom>
          <a:noFill/>
        </p:spPr>
        <p:txBody>
          <a:bodyPr wrap="square" rtlCol="0">
            <a:spAutoFit/>
          </a:bodyPr>
          <a:lstStyle/>
          <a:p>
            <a:pPr fontAlgn="t"/>
            <a:r>
              <a:rPr lang="en-US" dirty="0" err="1" smtClean="0"/>
              <a:t>WS</a:t>
            </a:r>
            <a:r>
              <a:rPr lang="en-US" baseline="-25000" dirty="0" err="1" smtClean="0"/>
              <a:t>model</a:t>
            </a:r>
            <a:r>
              <a:rPr lang="en-US" dirty="0" smtClean="0"/>
              <a:t> = so4 + nh4 + no3 + mg 	+ k + ca</a:t>
            </a:r>
          </a:p>
          <a:p>
            <a:r>
              <a:rPr lang="en-US" dirty="0" err="1" smtClean="0"/>
              <a:t>WS</a:t>
            </a:r>
            <a:r>
              <a:rPr lang="en-US" baseline="-25000" dirty="0" err="1" smtClean="0"/>
              <a:t>obs</a:t>
            </a:r>
            <a:r>
              <a:rPr lang="en-US" dirty="0" smtClean="0"/>
              <a:t> = </a:t>
            </a:r>
            <a:r>
              <a:rPr lang="en-US" dirty="0" err="1" smtClean="0"/>
              <a:t>na</a:t>
            </a:r>
            <a:r>
              <a:rPr lang="en-US" dirty="0" smtClean="0"/>
              <a:t> + so4 + nh4 + no3 + 	</a:t>
            </a:r>
            <a:r>
              <a:rPr lang="en-US" dirty="0" err="1" smtClean="0"/>
              <a:t>cl</a:t>
            </a:r>
            <a:r>
              <a:rPr lang="en-US" dirty="0" smtClean="0"/>
              <a:t> + ca + k + mg + </a:t>
            </a:r>
            <a:r>
              <a:rPr lang="en-US" dirty="0" err="1" smtClean="0"/>
              <a:t>oc</a:t>
            </a:r>
            <a:r>
              <a:rPr lang="en-US" dirty="0" smtClean="0"/>
              <a:t> </a:t>
            </a:r>
          </a:p>
        </p:txBody>
      </p:sp>
      <p:sp>
        <p:nvSpPr>
          <p:cNvPr id="10" name="TextBox 9"/>
          <p:cNvSpPr txBox="1"/>
          <p:nvPr/>
        </p:nvSpPr>
        <p:spPr>
          <a:xfrm>
            <a:off x="5867400" y="704671"/>
            <a:ext cx="3276600" cy="1354217"/>
          </a:xfrm>
          <a:prstGeom prst="rect">
            <a:avLst/>
          </a:prstGeom>
          <a:noFill/>
        </p:spPr>
        <p:txBody>
          <a:bodyPr wrap="square" rtlCol="0">
            <a:spAutoFit/>
          </a:bodyPr>
          <a:lstStyle/>
          <a:p>
            <a:r>
              <a:rPr lang="en-US" sz="1600" dirty="0" err="1" smtClean="0"/>
              <a:t>obs</a:t>
            </a:r>
            <a:r>
              <a:rPr lang="en-US" sz="1600" dirty="0" smtClean="0"/>
              <a:t>: observation (red line)</a:t>
            </a:r>
          </a:p>
          <a:p>
            <a:r>
              <a:rPr lang="en-US" sz="1600" dirty="0" smtClean="0"/>
              <a:t>model FB T0/T1: data from </a:t>
            </a:r>
            <a:r>
              <a:rPr lang="en-US" sz="1600" dirty="0" err="1" smtClean="0"/>
              <a:t>wrf-cmaq</a:t>
            </a:r>
            <a:r>
              <a:rPr lang="en-US" sz="1600" dirty="0" smtClean="0"/>
              <a:t> (feedback) extracted at location T0/T1 (blue / black line)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1828800"/>
            <a:ext cx="3658357" cy="2743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971800" y="1828800"/>
            <a:ext cx="3658357" cy="2743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0" y="4343400"/>
            <a:ext cx="3658355" cy="27432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2971800" y="4343400"/>
            <a:ext cx="3658355" cy="2743200"/>
          </a:xfrm>
          <a:prstGeom prst="rect">
            <a:avLst/>
          </a:prstGeom>
          <a:noFill/>
          <a:ln w="9525">
            <a:noFill/>
            <a:miter lim="800000"/>
            <a:headEnd/>
            <a:tailEnd/>
          </a:ln>
          <a:effectLst/>
        </p:spPr>
      </p:pic>
      <p:sp>
        <p:nvSpPr>
          <p:cNvPr id="9" name="TextBox 8"/>
          <p:cNvSpPr txBox="1"/>
          <p:nvPr/>
        </p:nvSpPr>
        <p:spPr>
          <a:xfrm>
            <a:off x="304800" y="76200"/>
            <a:ext cx="8382000" cy="369332"/>
          </a:xfrm>
          <a:prstGeom prst="rect">
            <a:avLst/>
          </a:prstGeom>
          <a:noFill/>
        </p:spPr>
        <p:txBody>
          <a:bodyPr wrap="square" rtlCol="0">
            <a:spAutoFit/>
          </a:bodyPr>
          <a:lstStyle/>
          <a:p>
            <a:r>
              <a:rPr lang="en-US" b="1" dirty="0" smtClean="0"/>
              <a:t>AOD comparison for CASE 1 </a:t>
            </a:r>
            <a:endParaRPr lang="en-US" b="1" dirty="0"/>
          </a:p>
        </p:txBody>
      </p:sp>
      <p:pic>
        <p:nvPicPr>
          <p:cNvPr id="2050" name="Picture 2"/>
          <p:cNvPicPr>
            <a:picLocks noChangeAspect="1" noChangeArrowheads="1"/>
          </p:cNvPicPr>
          <p:nvPr/>
        </p:nvPicPr>
        <p:blipFill>
          <a:blip r:embed="rId6"/>
          <a:srcRect/>
          <a:stretch>
            <a:fillRect/>
          </a:stretch>
        </p:blipFill>
        <p:spPr bwMode="auto">
          <a:xfrm>
            <a:off x="5943600" y="4343400"/>
            <a:ext cx="3658357" cy="2743200"/>
          </a:xfrm>
          <a:prstGeom prst="rect">
            <a:avLst/>
          </a:prstGeom>
          <a:noFill/>
          <a:ln w="9525">
            <a:noFill/>
            <a:miter lim="800000"/>
            <a:headEnd/>
            <a:tailEnd/>
          </a:ln>
          <a:effectLst/>
        </p:spPr>
      </p:pic>
      <p:sp>
        <p:nvSpPr>
          <p:cNvPr id="10" name="TextBox 9"/>
          <p:cNvSpPr txBox="1"/>
          <p:nvPr/>
        </p:nvSpPr>
        <p:spPr>
          <a:xfrm>
            <a:off x="228600" y="351472"/>
            <a:ext cx="5867400" cy="1477328"/>
          </a:xfrm>
          <a:prstGeom prst="rect">
            <a:avLst/>
          </a:prstGeom>
          <a:noFill/>
        </p:spPr>
        <p:txBody>
          <a:bodyPr wrap="square" rtlCol="0">
            <a:spAutoFit/>
          </a:bodyPr>
          <a:lstStyle/>
          <a:p>
            <a:pPr>
              <a:buFont typeface="Arial" pitchFamily="34" charset="0"/>
              <a:buChar char="•"/>
            </a:pPr>
            <a:r>
              <a:rPr lang="en-US" dirty="0" smtClean="0"/>
              <a:t>The AOD using the observation-derived inputs match observed extinctions better than those calculated with WRF-CMAQ derived inputs.  </a:t>
            </a:r>
          </a:p>
          <a:p>
            <a:pPr>
              <a:buFont typeface="Arial" pitchFamily="34" charset="0"/>
              <a:buChar char="•"/>
            </a:pPr>
            <a:r>
              <a:rPr lang="en-US" dirty="0" smtClean="0"/>
              <a:t>This indicate that the SCM optics calculations are able to represent the “aerosol properties” if inputs are correct.</a:t>
            </a:r>
          </a:p>
        </p:txBody>
      </p:sp>
      <p:sp>
        <p:nvSpPr>
          <p:cNvPr id="12" name="TextBox 11"/>
          <p:cNvSpPr txBox="1"/>
          <p:nvPr/>
        </p:nvSpPr>
        <p:spPr>
          <a:xfrm>
            <a:off x="6172200" y="381000"/>
            <a:ext cx="2971800" cy="3693319"/>
          </a:xfrm>
          <a:prstGeom prst="rect">
            <a:avLst/>
          </a:prstGeom>
          <a:noFill/>
        </p:spPr>
        <p:txBody>
          <a:bodyPr wrap="square" rtlCol="0">
            <a:spAutoFit/>
          </a:bodyPr>
          <a:lstStyle/>
          <a:p>
            <a:pPr>
              <a:buFont typeface="Arial" pitchFamily="34" charset="0"/>
              <a:buChar char="•"/>
            </a:pPr>
            <a:r>
              <a:rPr lang="en-US" dirty="0" smtClean="0"/>
              <a:t>However, the Single Scattering </a:t>
            </a:r>
            <a:r>
              <a:rPr lang="en-US" dirty="0" err="1" smtClean="0"/>
              <a:t>Albedo</a:t>
            </a:r>
            <a:r>
              <a:rPr lang="en-US" dirty="0" smtClean="0"/>
              <a:t> (SSA) computed from observation-derived inputs is not matching as well as the AOD. </a:t>
            </a:r>
          </a:p>
          <a:p>
            <a:pPr>
              <a:buFont typeface="Arial" pitchFamily="34" charset="0"/>
              <a:buChar char="•"/>
            </a:pPr>
            <a:r>
              <a:rPr lang="en-US" dirty="0" smtClean="0"/>
              <a:t>The contributions from absorption and scattering maybe not be accurate.</a:t>
            </a:r>
          </a:p>
          <a:p>
            <a:pPr>
              <a:buFont typeface="Arial" pitchFamily="34" charset="0"/>
              <a:buChar char="•"/>
            </a:pPr>
            <a:r>
              <a:rPr lang="en-US" dirty="0" smtClean="0"/>
              <a:t>Note that this SCM is calculate extinction based on BH (</a:t>
            </a:r>
            <a:r>
              <a:rPr lang="en-US" dirty="0" err="1" smtClean="0"/>
              <a:t>Bohren</a:t>
            </a:r>
            <a:r>
              <a:rPr lang="en-US" dirty="0" smtClean="0"/>
              <a:t> and Huffman)Mie and BH Core.</a:t>
            </a:r>
          </a:p>
          <a:p>
            <a:pPr>
              <a:buFont typeface="Arial" pitchFamily="34" charset="0"/>
              <a:buChar char="•"/>
            </a:pPr>
            <a:r>
              <a:rPr lang="en-US" dirty="0" smtClean="0"/>
              <a:t>EC is not well represented?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0" y="961072"/>
            <a:ext cx="4368800" cy="3276600"/>
          </a:xfrm>
          <a:prstGeom prst="rect">
            <a:avLst/>
          </a:prstGeom>
          <a:noFill/>
          <a:ln w="9525">
            <a:noFill/>
            <a:miter lim="800000"/>
            <a:headEnd/>
            <a:tailEnd/>
          </a:ln>
          <a:effectLst/>
        </p:spPr>
      </p:pic>
      <p:sp>
        <p:nvSpPr>
          <p:cNvPr id="9" name="Rectangle 8"/>
          <p:cNvSpPr/>
          <p:nvPr/>
        </p:nvSpPr>
        <p:spPr>
          <a:xfrm>
            <a:off x="3352800" y="1189672"/>
            <a:ext cx="228600" cy="2667000"/>
          </a:xfrm>
          <a:prstGeom prst="rect">
            <a:avLst/>
          </a:prstGeom>
          <a:solidFill>
            <a:srgbClr val="FFFF00">
              <a:alpha val="40000"/>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19600" y="5715000"/>
            <a:ext cx="4572000" cy="461665"/>
          </a:xfrm>
          <a:prstGeom prst="rect">
            <a:avLst/>
          </a:prstGeom>
          <a:noFill/>
        </p:spPr>
        <p:txBody>
          <a:bodyPr wrap="square" rtlCol="0">
            <a:spAutoFit/>
          </a:bodyPr>
          <a:lstStyle/>
          <a:p>
            <a:r>
              <a:rPr lang="en-US" sz="1200" dirty="0" smtClean="0"/>
              <a:t>Figure 4.21 from “Aerosol Modeling Testbed: CARES Field Campaign Data in the Analysis Toolkit Format  (June 2012 Version 1.0)”</a:t>
            </a:r>
            <a:endParaRPr lang="en-US" sz="1200" dirty="0"/>
          </a:p>
        </p:txBody>
      </p:sp>
      <p:sp>
        <p:nvSpPr>
          <p:cNvPr id="14" name="TextBox 13"/>
          <p:cNvSpPr txBox="1"/>
          <p:nvPr/>
        </p:nvSpPr>
        <p:spPr>
          <a:xfrm>
            <a:off x="228600" y="4466272"/>
            <a:ext cx="4038600" cy="1477328"/>
          </a:xfrm>
          <a:prstGeom prst="rect">
            <a:avLst/>
          </a:prstGeom>
          <a:noFill/>
        </p:spPr>
        <p:txBody>
          <a:bodyPr wrap="square" rtlCol="0">
            <a:spAutoFit/>
          </a:bodyPr>
          <a:lstStyle/>
          <a:p>
            <a:r>
              <a:rPr lang="en-US" dirty="0" smtClean="0"/>
              <a:t>Flight paths on June 24 and 25 of the G-1 (yellow) between 2230 and 0112 UTC and the B-200 (red) between 2221 and 0043 UTC, White dots denote the T0 and T1 supersites.</a:t>
            </a:r>
            <a:endParaRPr lang="en-US" dirty="0"/>
          </a:p>
        </p:txBody>
      </p:sp>
      <p:sp>
        <p:nvSpPr>
          <p:cNvPr id="11" name="Title 1"/>
          <p:cNvSpPr txBox="1">
            <a:spLocks/>
          </p:cNvSpPr>
          <p:nvPr/>
        </p:nvSpPr>
        <p:spPr>
          <a:xfrm>
            <a:off x="533400" y="0"/>
            <a:ext cx="85648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Flight Information Case2</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June 24, 2010</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4419600" y="914400"/>
            <a:ext cx="44178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518160"/>
            <a:ext cx="3169920" cy="237744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895600" y="594360"/>
            <a:ext cx="3169920" cy="23774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3048000" y="3032760"/>
            <a:ext cx="3169920" cy="237744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0" y="2971800"/>
            <a:ext cx="3169920" cy="2377440"/>
          </a:xfrm>
          <a:prstGeom prst="rect">
            <a:avLst/>
          </a:prstGeom>
          <a:noFill/>
          <a:ln w="9525">
            <a:noFill/>
            <a:miter lim="800000"/>
            <a:headEnd/>
            <a:tailEnd/>
          </a:ln>
          <a:effectLst/>
        </p:spPr>
      </p:pic>
      <p:sp>
        <p:nvSpPr>
          <p:cNvPr id="8" name="TextBox 7"/>
          <p:cNvSpPr txBox="1"/>
          <p:nvPr/>
        </p:nvSpPr>
        <p:spPr>
          <a:xfrm>
            <a:off x="381000" y="5401270"/>
            <a:ext cx="8382000" cy="1477328"/>
          </a:xfrm>
          <a:prstGeom prst="rect">
            <a:avLst/>
          </a:prstGeom>
          <a:noFill/>
        </p:spPr>
        <p:txBody>
          <a:bodyPr wrap="square" rtlCol="0">
            <a:spAutoFit/>
          </a:bodyPr>
          <a:lstStyle/>
          <a:p>
            <a:pPr marL="342900" indent="-342900">
              <a:buFont typeface="Arial" pitchFamily="34" charset="0"/>
              <a:buChar char="•"/>
            </a:pPr>
            <a:r>
              <a:rPr lang="en-US" dirty="0" smtClean="0"/>
              <a:t>Relative humidity and temperature of observations and WRF-CMAQ simulations are similar in the lower atmosphere.</a:t>
            </a:r>
          </a:p>
          <a:p>
            <a:pPr marL="342900" indent="-342900">
              <a:buFont typeface="Arial" pitchFamily="34" charset="0"/>
              <a:buChar char="•"/>
            </a:pPr>
            <a:r>
              <a:rPr lang="en-US" dirty="0" smtClean="0"/>
              <a:t>Water soluble input profile is slightly smaller than observation while the elemental carbon is higher than observation. </a:t>
            </a:r>
          </a:p>
          <a:p>
            <a:pPr marL="342900" indent="-342900">
              <a:buFont typeface="Arial" pitchFamily="34" charset="0"/>
              <a:buChar char="•"/>
            </a:pPr>
            <a:r>
              <a:rPr lang="en-US" dirty="0" smtClean="0"/>
              <a:t>Note that the water soluble profile do not show a significant change above 1 km.</a:t>
            </a:r>
            <a:endParaRPr lang="en-US" dirty="0"/>
          </a:p>
        </p:txBody>
      </p:sp>
      <p:pic>
        <p:nvPicPr>
          <p:cNvPr id="2050" name="Picture 2"/>
          <p:cNvPicPr>
            <a:picLocks noChangeAspect="1" noChangeArrowheads="1"/>
          </p:cNvPicPr>
          <p:nvPr/>
        </p:nvPicPr>
        <p:blipFill>
          <a:blip r:embed="rId6" cstate="print"/>
          <a:srcRect/>
          <a:stretch>
            <a:fillRect/>
          </a:stretch>
        </p:blipFill>
        <p:spPr bwMode="auto">
          <a:xfrm>
            <a:off x="5974080" y="3048000"/>
            <a:ext cx="3169920" cy="2377440"/>
          </a:xfrm>
          <a:prstGeom prst="rect">
            <a:avLst/>
          </a:prstGeom>
          <a:noFill/>
          <a:ln w="9525">
            <a:noFill/>
            <a:miter lim="800000"/>
            <a:headEnd/>
            <a:tailEnd/>
          </a:ln>
          <a:effectLst/>
        </p:spPr>
      </p:pic>
      <p:sp>
        <p:nvSpPr>
          <p:cNvPr id="10" name="Oval 9"/>
          <p:cNvSpPr/>
          <p:nvPr/>
        </p:nvSpPr>
        <p:spPr>
          <a:xfrm>
            <a:off x="3200400" y="3733800"/>
            <a:ext cx="1676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1236583"/>
            <a:ext cx="3276600" cy="1354217"/>
          </a:xfrm>
          <a:prstGeom prst="rect">
            <a:avLst/>
          </a:prstGeom>
          <a:noFill/>
        </p:spPr>
        <p:txBody>
          <a:bodyPr wrap="square" rtlCol="0">
            <a:spAutoFit/>
          </a:bodyPr>
          <a:lstStyle/>
          <a:p>
            <a:r>
              <a:rPr lang="en-US" sz="1600" dirty="0" err="1" smtClean="0"/>
              <a:t>obs</a:t>
            </a:r>
            <a:r>
              <a:rPr lang="en-US" sz="1600" dirty="0" smtClean="0"/>
              <a:t>: observation (red line)</a:t>
            </a:r>
          </a:p>
          <a:p>
            <a:r>
              <a:rPr lang="en-US" sz="1600" dirty="0" smtClean="0"/>
              <a:t>model FB T0/T1: data from </a:t>
            </a:r>
            <a:r>
              <a:rPr lang="en-US" sz="1600" dirty="0" err="1" smtClean="0"/>
              <a:t>wrf-cmaq</a:t>
            </a:r>
            <a:r>
              <a:rPr lang="en-US" sz="1600" dirty="0" smtClean="0"/>
              <a:t> (feedback) extracted at location T0/T1 (blue / black line)</a:t>
            </a:r>
          </a:p>
          <a:p>
            <a:endParaRPr lang="en-US" dirty="0"/>
          </a:p>
        </p:txBody>
      </p:sp>
      <p:sp>
        <p:nvSpPr>
          <p:cNvPr id="13" name="TextBox 12"/>
          <p:cNvSpPr txBox="1"/>
          <p:nvPr/>
        </p:nvSpPr>
        <p:spPr>
          <a:xfrm>
            <a:off x="381000" y="0"/>
            <a:ext cx="8382000" cy="646331"/>
          </a:xfrm>
          <a:prstGeom prst="rect">
            <a:avLst/>
          </a:prstGeom>
          <a:noFill/>
        </p:spPr>
        <p:txBody>
          <a:bodyPr wrap="square" rtlCol="0">
            <a:spAutoFit/>
          </a:bodyPr>
          <a:lstStyle/>
          <a:p>
            <a:r>
              <a:rPr lang="en-US" b="1" dirty="0" smtClean="0"/>
              <a:t>Comparison of Observation-Derived and WRF-CMAQ input profiles (RH, T, Water and concentration) for CASE 2 </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942845" y="4343400"/>
            <a:ext cx="3658355" cy="2743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1752600"/>
            <a:ext cx="3658357" cy="2743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048000" y="1752600"/>
            <a:ext cx="3658357" cy="2743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0" y="4267200"/>
            <a:ext cx="3658357" cy="2743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2971800" y="4267200"/>
            <a:ext cx="3658355" cy="2743200"/>
          </a:xfrm>
          <a:prstGeom prst="rect">
            <a:avLst/>
          </a:prstGeom>
          <a:noFill/>
          <a:ln w="9525">
            <a:noFill/>
            <a:miter lim="800000"/>
            <a:headEnd/>
            <a:tailEnd/>
          </a:ln>
          <a:effectLst/>
        </p:spPr>
      </p:pic>
      <p:sp>
        <p:nvSpPr>
          <p:cNvPr id="10" name="TextBox 9"/>
          <p:cNvSpPr txBox="1"/>
          <p:nvPr/>
        </p:nvSpPr>
        <p:spPr>
          <a:xfrm>
            <a:off x="304800" y="76200"/>
            <a:ext cx="8382000" cy="369332"/>
          </a:xfrm>
          <a:prstGeom prst="rect">
            <a:avLst/>
          </a:prstGeom>
          <a:noFill/>
        </p:spPr>
        <p:txBody>
          <a:bodyPr wrap="square" rtlCol="0">
            <a:spAutoFit/>
          </a:bodyPr>
          <a:lstStyle/>
          <a:p>
            <a:r>
              <a:rPr lang="en-US" b="1" dirty="0" smtClean="0"/>
              <a:t>AOD comparison for CASE 2 </a:t>
            </a:r>
            <a:endParaRPr lang="en-US" b="1" dirty="0"/>
          </a:p>
        </p:txBody>
      </p:sp>
      <p:sp>
        <p:nvSpPr>
          <p:cNvPr id="11" name="TextBox 10"/>
          <p:cNvSpPr txBox="1"/>
          <p:nvPr/>
        </p:nvSpPr>
        <p:spPr>
          <a:xfrm>
            <a:off x="304800" y="533400"/>
            <a:ext cx="8610600" cy="923330"/>
          </a:xfrm>
          <a:prstGeom prst="rect">
            <a:avLst/>
          </a:prstGeom>
          <a:noFill/>
        </p:spPr>
        <p:txBody>
          <a:bodyPr wrap="square" rtlCol="0">
            <a:spAutoFit/>
          </a:bodyPr>
          <a:lstStyle/>
          <a:p>
            <a:pPr>
              <a:buFont typeface="Arial" pitchFamily="34" charset="0"/>
              <a:buChar char="•"/>
            </a:pPr>
            <a:r>
              <a:rPr lang="en-US" dirty="0" smtClean="0"/>
              <a:t>Both observation-based and WRF-CMAQ-based input profiles yield similar vertical extinctions compared with the measurement (AOD and SSA). </a:t>
            </a:r>
          </a:p>
          <a:p>
            <a:pPr>
              <a:buFont typeface="Arial" pitchFamily="34" charset="0"/>
              <a:buChar char="•"/>
            </a:pPr>
            <a:r>
              <a:rPr lang="en-US" dirty="0" smtClean="0"/>
              <a:t>Note that, the model-derived WS profile is closer to the observation. </a:t>
            </a:r>
            <a:endParaRPr lang="en-US" dirty="0"/>
          </a:p>
        </p:txBody>
      </p:sp>
      <p:sp>
        <p:nvSpPr>
          <p:cNvPr id="12" name="TextBox 11"/>
          <p:cNvSpPr txBox="1"/>
          <p:nvPr/>
        </p:nvSpPr>
        <p:spPr>
          <a:xfrm>
            <a:off x="6172200" y="1676400"/>
            <a:ext cx="2667000" cy="1200329"/>
          </a:xfrm>
          <a:prstGeom prst="rect">
            <a:avLst/>
          </a:prstGeom>
          <a:noFill/>
        </p:spPr>
        <p:txBody>
          <a:bodyPr wrap="square" rtlCol="0">
            <a:spAutoFit/>
          </a:bodyPr>
          <a:lstStyle/>
          <a:p>
            <a:pPr>
              <a:buFont typeface="Arial" pitchFamily="34" charset="0"/>
              <a:buChar char="•"/>
            </a:pPr>
            <a:r>
              <a:rPr lang="en-US" dirty="0" smtClean="0"/>
              <a:t>Again, this shows that the input profile affect the calculation more than the calculation itself. </a:t>
            </a:r>
            <a:endParaRPr lang="en-US" dirty="0"/>
          </a:p>
        </p:txBody>
      </p:sp>
      <p:sp>
        <p:nvSpPr>
          <p:cNvPr id="13" name="Rectangle 12"/>
          <p:cNvSpPr/>
          <p:nvPr/>
        </p:nvSpPr>
        <p:spPr>
          <a:xfrm>
            <a:off x="6248400" y="3124201"/>
            <a:ext cx="2895600" cy="954107"/>
          </a:xfrm>
          <a:prstGeom prst="rect">
            <a:avLst/>
          </a:prstGeom>
        </p:spPr>
        <p:txBody>
          <a:bodyPr wrap="square">
            <a:spAutoFit/>
          </a:bodyPr>
          <a:lstStyle/>
          <a:p>
            <a:r>
              <a:rPr lang="en-US" sz="1400" dirty="0" smtClean="0"/>
              <a:t>Poster Session 1</a:t>
            </a:r>
          </a:p>
          <a:p>
            <a:r>
              <a:rPr lang="en-US" sz="1400" dirty="0" smtClean="0"/>
              <a:t>Optimizing a coated-sphere module for use in coupled WRF-CMAQ</a:t>
            </a:r>
            <a:br>
              <a:rPr lang="en-US" sz="1400" dirty="0" smtClean="0"/>
            </a:br>
            <a:r>
              <a:rPr lang="en-US" sz="1400" dirty="0" smtClean="0"/>
              <a:t>David Wong and Francis </a:t>
            </a:r>
            <a:r>
              <a:rPr lang="en-US" sz="1400" dirty="0" err="1" smtClean="0"/>
              <a:t>Binkowski</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990600"/>
          </a:xfrm>
        </p:spPr>
        <p:txBody>
          <a:bodyPr/>
          <a:lstStyle/>
          <a:p>
            <a:r>
              <a:rPr lang="en-US" dirty="0" smtClean="0"/>
              <a:t>Conclusion</a:t>
            </a:r>
            <a:endParaRPr lang="en-US" dirty="0"/>
          </a:p>
        </p:txBody>
      </p:sp>
      <p:sp>
        <p:nvSpPr>
          <p:cNvPr id="3" name="Content Placeholder 2"/>
          <p:cNvSpPr>
            <a:spLocks noGrp="1"/>
          </p:cNvSpPr>
          <p:nvPr>
            <p:ph idx="1"/>
          </p:nvPr>
        </p:nvSpPr>
        <p:spPr>
          <a:xfrm>
            <a:off x="990600" y="914400"/>
            <a:ext cx="7924800" cy="5943600"/>
          </a:xfrm>
        </p:spPr>
        <p:txBody>
          <a:bodyPr>
            <a:normAutofit fontScale="62500" lnSpcReduction="20000"/>
          </a:bodyPr>
          <a:lstStyle/>
          <a:p>
            <a:r>
              <a:rPr lang="en-US" dirty="0" smtClean="0"/>
              <a:t>The comparison of AOD and PM2.5 </a:t>
            </a:r>
            <a:r>
              <a:rPr lang="en-US" smtClean="0"/>
              <a:t>between the coupled </a:t>
            </a:r>
            <a:r>
              <a:rPr lang="en-US" dirty="0" smtClean="0"/>
              <a:t>WRF-CMAQ </a:t>
            </a:r>
            <a:r>
              <a:rPr lang="en-US" smtClean="0"/>
              <a:t>with the observations </a:t>
            </a:r>
            <a:r>
              <a:rPr lang="en-US" dirty="0" smtClean="0"/>
              <a:t>(in situ and satellite) are reasonably well.</a:t>
            </a:r>
          </a:p>
          <a:p>
            <a:r>
              <a:rPr lang="en-US" dirty="0" smtClean="0"/>
              <a:t>The coupled WRF-CMAQ with feedback is capable of representing the aerosol optical properties and its direct effect on shortwave radiation. </a:t>
            </a:r>
          </a:p>
          <a:p>
            <a:r>
              <a:rPr lang="en-US" dirty="0" smtClean="0"/>
              <a:t>The comparisons of modeled to observed AOD during the </a:t>
            </a:r>
            <a:r>
              <a:rPr lang="en-US" smtClean="0"/>
              <a:t>CARES field study revealed </a:t>
            </a:r>
            <a:r>
              <a:rPr lang="en-US" dirty="0" smtClean="0"/>
              <a:t>a low bias.</a:t>
            </a:r>
          </a:p>
          <a:p>
            <a:r>
              <a:rPr lang="en-US" dirty="0" smtClean="0"/>
              <a:t>The SCM assessment (temporal and spatial</a:t>
            </a:r>
            <a:r>
              <a:rPr lang="en-US" smtClean="0"/>
              <a:t>) utilizing specialized field measurements helped to identifying possible causes  for this low bias. </a:t>
            </a:r>
            <a:endParaRPr lang="en-US" dirty="0" smtClean="0"/>
          </a:p>
          <a:p>
            <a:r>
              <a:rPr lang="en-US" dirty="0" smtClean="0"/>
              <a:t>After the evaluation of the size resolve composition profiles, AOD and SSA, this study suggests several possible causes: </a:t>
            </a:r>
          </a:p>
          <a:p>
            <a:pPr lvl="1"/>
            <a:r>
              <a:rPr lang="en-US" dirty="0" smtClean="0"/>
              <a:t>Low particulate matter near surface. </a:t>
            </a:r>
          </a:p>
          <a:p>
            <a:pPr lvl="1"/>
            <a:r>
              <a:rPr lang="en-US" dirty="0" smtClean="0"/>
              <a:t>Missing / insufficient of </a:t>
            </a:r>
            <a:r>
              <a:rPr lang="en-US" smtClean="0"/>
              <a:t>some species (e.g. water soluble).</a:t>
            </a:r>
            <a:endParaRPr lang="en-US" dirty="0" smtClean="0"/>
          </a:p>
          <a:p>
            <a:pPr lvl="1"/>
            <a:r>
              <a:rPr lang="en-US" dirty="0" smtClean="0"/>
              <a:t>Vertical aerosol distribution profile. (e.g</a:t>
            </a:r>
            <a:r>
              <a:rPr lang="en-US" smtClean="0"/>
              <a:t>. plume aloft)</a:t>
            </a:r>
            <a:endParaRPr lang="en-US" dirty="0" smtClean="0"/>
          </a:p>
          <a:p>
            <a:r>
              <a:rPr lang="en-US" dirty="0" smtClean="0"/>
              <a:t>On going tests</a:t>
            </a:r>
          </a:p>
          <a:p>
            <a:pPr lvl="1"/>
            <a:r>
              <a:rPr lang="en-US" dirty="0" smtClean="0"/>
              <a:t>Different scale (10 km simulation)</a:t>
            </a:r>
          </a:p>
          <a:p>
            <a:pPr lvl="1"/>
            <a:r>
              <a:rPr lang="en-US" dirty="0" smtClean="0"/>
              <a:t>Finer temporal resolution (hourly to 10 or 20 minutes).</a:t>
            </a:r>
          </a:p>
          <a:p>
            <a:pPr lvl="1"/>
            <a:r>
              <a:rPr lang="en-US" dirty="0" smtClean="0"/>
              <a:t>Different campaign, different location (SGP AIOP field study May 2003)</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792162"/>
          </a:xfrm>
        </p:spPr>
        <p:txBody>
          <a:bodyPr/>
          <a:lstStyle/>
          <a:p>
            <a:r>
              <a:rPr lang="en-US" dirty="0" smtClean="0"/>
              <a:t>Thank you! Questions?</a:t>
            </a:r>
            <a:endParaRPr lang="en-US" dirty="0"/>
          </a:p>
        </p:txBody>
      </p:sp>
      <p:sp>
        <p:nvSpPr>
          <p:cNvPr id="3" name="Content Placeholder 2"/>
          <p:cNvSpPr>
            <a:spLocks noGrp="1"/>
          </p:cNvSpPr>
          <p:nvPr>
            <p:ph idx="1"/>
          </p:nvPr>
        </p:nvSpPr>
        <p:spPr>
          <a:xfrm>
            <a:off x="1066800" y="990600"/>
            <a:ext cx="7866888" cy="5638800"/>
          </a:xfrm>
        </p:spPr>
        <p:txBody>
          <a:bodyPr>
            <a:normAutofit fontScale="70000" lnSpcReduction="20000"/>
          </a:bodyPr>
          <a:lstStyle/>
          <a:p>
            <a:pPr lvl="1">
              <a:buNone/>
            </a:pPr>
            <a:r>
              <a:rPr lang="en-US" dirty="0" smtClean="0"/>
              <a:t>References</a:t>
            </a:r>
          </a:p>
          <a:p>
            <a:pPr lvl="1"/>
            <a:r>
              <a:rPr lang="en-US" sz="1900" i="1" dirty="0" err="1" smtClean="0"/>
              <a:t>Zaveri</a:t>
            </a:r>
            <a:r>
              <a:rPr lang="en-US" sz="1900" i="1" dirty="0" smtClean="0"/>
              <a:t>, R. A. et al.: Overview of the 2010 Carbonaceous Aerosols and Radiative Effects Study (CARES), Atmos. Chem. Phys., 12, 7647-7687, doi:10.5194/acp-12-7647-2012, 2012.</a:t>
            </a:r>
          </a:p>
          <a:p>
            <a:pPr lvl="1"/>
            <a:r>
              <a:rPr lang="en-US" sz="1900" i="1" dirty="0" smtClean="0"/>
              <a:t>Fast, J. D. et al.: Transport and mixing patterns over Central California during </a:t>
            </a:r>
            <a:r>
              <a:rPr lang="en-US" sz="1900" i="1" dirty="0" err="1" smtClean="0"/>
              <a:t>thr</a:t>
            </a:r>
            <a:r>
              <a:rPr lang="en-US" sz="1900" i="1" dirty="0" smtClean="0"/>
              <a:t> carbonaceous aerosol and radiative effect study (CARES), Atmos. Chem. Phys., 12, 1759–1783, 2012 doi:10.5194/acp-12-1759-2012</a:t>
            </a:r>
          </a:p>
          <a:p>
            <a:pPr lvl="1"/>
            <a:r>
              <a:rPr lang="en-US" sz="1900" i="1" dirty="0" smtClean="0"/>
              <a:t>Schmid, B., et al. (2006), How well do state-of-the-art techniques measuring the vertical profile of tropospheric aerosol extinction compare? J. </a:t>
            </a:r>
            <a:r>
              <a:rPr lang="en-US" sz="1900" i="1" dirty="0" err="1" smtClean="0"/>
              <a:t>Geophys</a:t>
            </a:r>
            <a:r>
              <a:rPr lang="en-US" sz="1900" i="1" dirty="0" smtClean="0"/>
              <a:t>. Res., 111, D05S07, doi:</a:t>
            </a:r>
            <a:r>
              <a:rPr lang="en-US" sz="1900" i="1" dirty="0" smtClean="0">
                <a:hlinkClick r:id="rId2" tooltip="Link to external resource: 10.1029/2005JD005837"/>
              </a:rPr>
              <a:t>10.1029/2005JD005837</a:t>
            </a:r>
            <a:r>
              <a:rPr lang="en-US" sz="1900" i="1" dirty="0" smtClean="0"/>
              <a:t>.</a:t>
            </a:r>
          </a:p>
          <a:p>
            <a:pPr lvl="1"/>
            <a:r>
              <a:rPr lang="en-US" sz="1900" i="1" dirty="0" err="1" smtClean="0"/>
              <a:t>Hallar</a:t>
            </a:r>
            <a:r>
              <a:rPr lang="en-US" sz="1900" i="1" dirty="0" smtClean="0"/>
              <a:t>, A. G., et al. (2006), Atmospheric Radiation Measurements Aerosol Intensive Operating Period: Comparison of aerosol scattering during coordinated flights, J. </a:t>
            </a:r>
            <a:r>
              <a:rPr lang="en-US" sz="1900" i="1" dirty="0" err="1" smtClean="0"/>
              <a:t>Geophys</a:t>
            </a:r>
            <a:r>
              <a:rPr lang="en-US" sz="1900" i="1" dirty="0" smtClean="0"/>
              <a:t>. Res., 111, D05S09, doi:</a:t>
            </a:r>
            <a:r>
              <a:rPr lang="en-US" sz="1900" i="1" dirty="0" smtClean="0">
                <a:hlinkClick r:id="rId3" tooltip="Link to external resource: 10.1029/2005JD006250"/>
              </a:rPr>
              <a:t>10.1029/2005JD006250</a:t>
            </a:r>
            <a:r>
              <a:rPr lang="en-US" sz="1900" i="1" dirty="0" smtClean="0"/>
              <a:t>.</a:t>
            </a:r>
          </a:p>
          <a:p>
            <a:pPr lvl="1"/>
            <a:r>
              <a:rPr lang="en-US" sz="1900" i="1" dirty="0" err="1" smtClean="0"/>
              <a:t>Michalsky</a:t>
            </a:r>
            <a:r>
              <a:rPr lang="en-US" sz="1900" i="1" dirty="0" smtClean="0"/>
              <a:t>, J. J., G. P. Anderson, J. Barnard, J. </a:t>
            </a:r>
            <a:r>
              <a:rPr lang="en-US" sz="1900" i="1" dirty="0" err="1" smtClean="0"/>
              <a:t>Delamere</a:t>
            </a:r>
            <a:r>
              <a:rPr lang="en-US" sz="1900" i="1" dirty="0" smtClean="0"/>
              <a:t>, C. </a:t>
            </a:r>
            <a:r>
              <a:rPr lang="en-US" sz="1900" i="1" dirty="0" err="1" smtClean="0"/>
              <a:t>Gueymard</a:t>
            </a:r>
            <a:r>
              <a:rPr lang="en-US" sz="1900" i="1" dirty="0" smtClean="0"/>
              <a:t>, S. Kato, P. </a:t>
            </a:r>
            <a:r>
              <a:rPr lang="en-US" sz="1900" i="1" dirty="0" err="1" smtClean="0"/>
              <a:t>Kiedron</a:t>
            </a:r>
            <a:r>
              <a:rPr lang="en-US" sz="1900" i="1" dirty="0" smtClean="0"/>
              <a:t>, A. </a:t>
            </a:r>
            <a:r>
              <a:rPr lang="en-US" sz="1900" i="1" dirty="0" err="1" smtClean="0"/>
              <a:t>McComiskey</a:t>
            </a:r>
            <a:r>
              <a:rPr lang="en-US" sz="1900" i="1" dirty="0" smtClean="0"/>
              <a:t>, and P. </a:t>
            </a:r>
            <a:r>
              <a:rPr lang="en-US" sz="1900" i="1" dirty="0" err="1" smtClean="0"/>
              <a:t>Ricchiazzi</a:t>
            </a:r>
            <a:r>
              <a:rPr lang="en-US" sz="1900" i="1" dirty="0" smtClean="0"/>
              <a:t> (2006), Shortwave radiative closure studies for clear skies during the Atmospheric Radiation Measurement 2003 Aerosol Intensive Observation Period, J. </a:t>
            </a:r>
            <a:r>
              <a:rPr lang="en-US" sz="1900" i="1" dirty="0" err="1" smtClean="0"/>
              <a:t>Geophys</a:t>
            </a:r>
            <a:r>
              <a:rPr lang="en-US" sz="1900" i="1" dirty="0" smtClean="0"/>
              <a:t>. Res., 111, D14S90, doi:</a:t>
            </a:r>
            <a:r>
              <a:rPr lang="en-US" sz="1900" i="1" dirty="0" smtClean="0">
                <a:hlinkClick r:id="rId4" tooltip="Link to external resource: 10.1029/2005JD006341"/>
              </a:rPr>
              <a:t>10.1029/2005JD006341</a:t>
            </a:r>
            <a:r>
              <a:rPr lang="en-US" sz="1900" i="1" dirty="0" smtClean="0"/>
              <a:t>.</a:t>
            </a:r>
          </a:p>
          <a:p>
            <a:pPr lvl="1"/>
            <a:r>
              <a:rPr lang="en-US" sz="1900" i="1" dirty="0" err="1" smtClean="0"/>
              <a:t>Strawa</a:t>
            </a:r>
            <a:r>
              <a:rPr lang="en-US" sz="1900" i="1" dirty="0" smtClean="0"/>
              <a:t>, A. W., et al. (2006), Comparison of in situ aerosol extinction and scattering coefficient measurements made during the Aerosol Intensive Operating Period, J. </a:t>
            </a:r>
            <a:r>
              <a:rPr lang="en-US" sz="1900" i="1" dirty="0" err="1" smtClean="0"/>
              <a:t>Geophys</a:t>
            </a:r>
            <a:r>
              <a:rPr lang="en-US" sz="1900" i="1" dirty="0" smtClean="0"/>
              <a:t>. Res., 111, D05S03, doi:</a:t>
            </a:r>
            <a:r>
              <a:rPr lang="en-US" sz="1900" i="1" dirty="0" smtClean="0">
                <a:hlinkClick r:id="rId5" tooltip="Link to external resource: 10.1029/2005JD006056"/>
              </a:rPr>
              <a:t>10.1029/2005JD006056</a:t>
            </a:r>
            <a:r>
              <a:rPr lang="en-US" sz="1900" i="1" dirty="0" smtClean="0"/>
              <a:t>.</a:t>
            </a:r>
          </a:p>
          <a:p>
            <a:pPr lvl="1"/>
            <a:r>
              <a:rPr lang="en-US" sz="1900" i="1" dirty="0" err="1" smtClean="0"/>
              <a:t>Ricchiazzi</a:t>
            </a:r>
            <a:r>
              <a:rPr lang="en-US" sz="1900" i="1" dirty="0" smtClean="0"/>
              <a:t>, P., C. Gautier, J. A. Ogren, and B. Schmid (2006), A comparison of aerosol optical properties obtained from in situ measurements and retrieved from Sun and sky radiance observations during the May 2003 ARM Aerosol Intensive Observation Period, J. </a:t>
            </a:r>
            <a:r>
              <a:rPr lang="en-US" sz="1900" i="1" dirty="0" err="1" smtClean="0"/>
              <a:t>Geophys</a:t>
            </a:r>
            <a:r>
              <a:rPr lang="en-US" sz="1900" i="1" dirty="0" smtClean="0"/>
              <a:t>. Res., 111, D05S06, doi:</a:t>
            </a:r>
            <a:r>
              <a:rPr lang="en-US" sz="1900" i="1" dirty="0" smtClean="0">
                <a:hlinkClick r:id="rId6" tooltip="Link to external resource: 10.1029/2005JD005863"/>
              </a:rPr>
              <a:t>10.1029/2005JD005863</a:t>
            </a:r>
            <a:r>
              <a:rPr lang="en-US" sz="1900" i="1" dirty="0" smtClean="0"/>
              <a:t>.</a:t>
            </a:r>
          </a:p>
          <a:p>
            <a:pPr lvl="1"/>
            <a:r>
              <a:rPr lang="en-US" sz="1900" i="1" dirty="0" smtClean="0">
                <a:hlinkClick r:id="rId7"/>
              </a:rPr>
              <a:t>http://campaign.arm.gov/cares/</a:t>
            </a:r>
            <a:endParaRPr lang="en-US" sz="1900" i="1" dirty="0" smtClean="0"/>
          </a:p>
          <a:p>
            <a:pPr lvl="1"/>
            <a:r>
              <a:rPr lang="en-US" sz="1900" i="1" dirty="0" smtClean="0">
                <a:hlinkClick r:id="rId8"/>
              </a:rPr>
              <a:t>http://www.arb.ca.gov/research/calnex2010/calnex2010.htm</a:t>
            </a:r>
            <a:endParaRPr lang="en-US" sz="1900" i="1" dirty="0" smtClean="0"/>
          </a:p>
          <a:p>
            <a:pPr lvl="1"/>
            <a:r>
              <a:rPr lang="en-US" sz="1900" i="1" dirty="0" smtClean="0">
                <a:hlinkClick r:id="rId9"/>
              </a:rPr>
              <a:t>http://disc.sci.gsfc.nasa.gov/giovanni/overview/index.html</a:t>
            </a:r>
            <a:endParaRPr lang="en-US" sz="1900" i="1" dirty="0" smtClean="0"/>
          </a:p>
          <a:p>
            <a:pPr lvl="1">
              <a:buNone/>
            </a:pPr>
            <a:endParaRPr lang="en-US" sz="1900" i="1" dirty="0" smtClean="0"/>
          </a:p>
          <a:p>
            <a:pPr lvl="1">
              <a:buNone/>
            </a:pPr>
            <a:endParaRPr lang="en-US" sz="1900" i="1" dirty="0" smtClean="0"/>
          </a:p>
          <a:p>
            <a:pPr lvl="1">
              <a:buNone/>
            </a:pPr>
            <a:r>
              <a:rPr lang="en-US" sz="1900" i="1" dirty="0" smtClean="0"/>
              <a:t>Acknowledgment:</a:t>
            </a:r>
          </a:p>
          <a:p>
            <a:pPr marL="396875" lvl="1" indent="6350">
              <a:buNone/>
            </a:pPr>
            <a:r>
              <a:rPr lang="en-US" sz="1900" i="1" dirty="0" smtClean="0"/>
              <a:t>This research was performed while </a:t>
            </a:r>
            <a:r>
              <a:rPr lang="en-US" sz="1900" i="1" dirty="0" err="1" smtClean="0"/>
              <a:t>Chuen-Meei</a:t>
            </a:r>
            <a:r>
              <a:rPr lang="en-US" sz="1900" i="1" dirty="0" smtClean="0"/>
              <a:t> </a:t>
            </a:r>
            <a:r>
              <a:rPr lang="en-US" sz="1900" i="1" dirty="0" err="1" smtClean="0"/>
              <a:t>Gan</a:t>
            </a:r>
            <a:r>
              <a:rPr lang="en-US" sz="1900" i="1" dirty="0" smtClean="0"/>
              <a:t> held a National Research Council Research </a:t>
            </a:r>
            <a:r>
              <a:rPr lang="en-US" sz="1900" i="1" dirty="0" err="1" smtClean="0"/>
              <a:t>Associateship</a:t>
            </a:r>
            <a:r>
              <a:rPr lang="en-US" sz="1900" i="1" dirty="0" smtClean="0"/>
              <a:t> Award at U.S. EPA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r>
              <a:rPr lang="en-US" dirty="0" smtClean="0"/>
              <a:t>Objective</a:t>
            </a:r>
          </a:p>
          <a:p>
            <a:r>
              <a:rPr lang="en-US" dirty="0" smtClean="0"/>
              <a:t>WRF-CMAQ overview</a:t>
            </a:r>
          </a:p>
          <a:p>
            <a:r>
              <a:rPr lang="en-US" dirty="0" smtClean="0"/>
              <a:t>CALNEX-CARES overview</a:t>
            </a:r>
          </a:p>
          <a:p>
            <a:r>
              <a:rPr lang="en-US" dirty="0" smtClean="0"/>
              <a:t>Measurements overview</a:t>
            </a:r>
          </a:p>
          <a:p>
            <a:r>
              <a:rPr lang="en-US" dirty="0" smtClean="0"/>
              <a:t>Single Column Model (SCM)</a:t>
            </a:r>
          </a:p>
          <a:p>
            <a:r>
              <a:rPr lang="en-US" dirty="0" smtClean="0"/>
              <a:t>Evaluation, Result &amp; Discussion</a:t>
            </a:r>
          </a:p>
          <a:p>
            <a:r>
              <a:rPr lang="en-US" dirty="0" smtClean="0"/>
              <a:t>Conclusions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Observations </a:t>
            </a:r>
            <a:br>
              <a:rPr lang="en-US" dirty="0" smtClean="0"/>
            </a:br>
            <a:r>
              <a:rPr lang="en-US" dirty="0" smtClean="0"/>
              <a:t>(time series)</a:t>
            </a:r>
            <a:endParaRPr lang="en-US" dirty="0"/>
          </a:p>
        </p:txBody>
      </p:sp>
      <p:sp>
        <p:nvSpPr>
          <p:cNvPr id="3" name="Content Placeholder 2"/>
          <p:cNvSpPr>
            <a:spLocks noGrp="1"/>
          </p:cNvSpPr>
          <p:nvPr>
            <p:ph idx="1"/>
          </p:nvPr>
        </p:nvSpPr>
        <p:spPr>
          <a:xfrm>
            <a:off x="1435608" y="1600200"/>
            <a:ext cx="7498080" cy="4648200"/>
          </a:xfrm>
        </p:spPr>
        <p:txBody>
          <a:bodyPr/>
          <a:lstStyle/>
          <a:p>
            <a:r>
              <a:rPr lang="en-US" dirty="0" smtClean="0"/>
              <a:t>AERONET</a:t>
            </a:r>
          </a:p>
          <a:p>
            <a:r>
              <a:rPr lang="en-US" dirty="0" smtClean="0"/>
              <a:t>IMPROVE</a:t>
            </a:r>
          </a:p>
          <a:p>
            <a:r>
              <a:rPr lang="en-US" dirty="0" smtClean="0"/>
              <a:t>CASTNET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0" y="3505200"/>
            <a:ext cx="3048000" cy="2286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1219200"/>
            <a:ext cx="3048000" cy="2286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0" y="3505200"/>
            <a:ext cx="3048000" cy="2286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096000" y="1219200"/>
            <a:ext cx="3048000" cy="2286000"/>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cstate="print"/>
          <a:srcRect/>
          <a:stretch>
            <a:fillRect/>
          </a:stretch>
        </p:blipFill>
        <p:spPr bwMode="auto">
          <a:xfrm>
            <a:off x="3124200" y="1219200"/>
            <a:ext cx="3048000" cy="228600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7" cstate="print"/>
          <a:srcRect/>
          <a:stretch>
            <a:fillRect/>
          </a:stretch>
        </p:blipFill>
        <p:spPr bwMode="auto">
          <a:xfrm>
            <a:off x="3124200" y="3505200"/>
            <a:ext cx="3048000" cy="2286000"/>
          </a:xfrm>
          <a:prstGeom prst="rect">
            <a:avLst/>
          </a:prstGeom>
          <a:noFill/>
          <a:ln w="9525">
            <a:noFill/>
            <a:miter lim="800000"/>
            <a:headEnd/>
            <a:tailEnd/>
          </a:ln>
          <a:effectLst/>
        </p:spPr>
      </p:pic>
      <p:sp>
        <p:nvSpPr>
          <p:cNvPr id="11" name="TextBox 10"/>
          <p:cNvSpPr txBox="1"/>
          <p:nvPr/>
        </p:nvSpPr>
        <p:spPr>
          <a:xfrm>
            <a:off x="457200" y="304800"/>
            <a:ext cx="7086600" cy="646331"/>
          </a:xfrm>
          <a:prstGeom prst="rect">
            <a:avLst/>
          </a:prstGeom>
          <a:noFill/>
        </p:spPr>
        <p:txBody>
          <a:bodyPr wrap="square" rtlCol="0">
            <a:spAutoFit/>
          </a:bodyPr>
          <a:lstStyle/>
          <a:p>
            <a:r>
              <a:rPr lang="en-US" dirty="0" smtClean="0"/>
              <a:t>AERONET </a:t>
            </a:r>
            <a:r>
              <a:rPr lang="en-US" dirty="0" err="1" smtClean="0"/>
              <a:t>vs</a:t>
            </a:r>
            <a:r>
              <a:rPr lang="en-US" dirty="0" smtClean="0"/>
              <a:t> Feedback model output (AOD hourly)</a:t>
            </a:r>
          </a:p>
          <a:p>
            <a:r>
              <a:rPr lang="en-US" dirty="0" smtClean="0"/>
              <a:t>10 sites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3124200" y="3962400"/>
            <a:ext cx="3048000" cy="2286000"/>
          </a:xfrm>
          <a:prstGeom prst="rect">
            <a:avLst/>
          </a:prstGeom>
          <a:noFill/>
          <a:ln w="9525">
            <a:noFill/>
            <a:miter lim="800000"/>
            <a:headEnd/>
            <a:tailEnd/>
          </a:ln>
          <a:effectLst/>
        </p:spPr>
      </p:pic>
      <p:pic>
        <p:nvPicPr>
          <p:cNvPr id="7" name="Picture 7"/>
          <p:cNvPicPr>
            <a:picLocks noChangeAspect="1" noChangeArrowheads="1"/>
          </p:cNvPicPr>
          <p:nvPr/>
        </p:nvPicPr>
        <p:blipFill>
          <a:blip r:embed="rId3" cstate="print"/>
          <a:srcRect/>
          <a:stretch>
            <a:fillRect/>
          </a:stretch>
        </p:blipFill>
        <p:spPr bwMode="auto">
          <a:xfrm>
            <a:off x="0" y="1600200"/>
            <a:ext cx="3048000" cy="2286000"/>
          </a:xfrm>
          <a:prstGeom prst="rect">
            <a:avLst/>
          </a:prstGeom>
          <a:noFill/>
          <a:ln w="9525">
            <a:noFill/>
            <a:miter lim="800000"/>
            <a:headEnd/>
            <a:tailEnd/>
          </a:ln>
          <a:effectLst/>
        </p:spPr>
      </p:pic>
      <p:pic>
        <p:nvPicPr>
          <p:cNvPr id="8" name="Picture 8"/>
          <p:cNvPicPr>
            <a:picLocks noChangeAspect="1" noChangeArrowheads="1"/>
          </p:cNvPicPr>
          <p:nvPr/>
        </p:nvPicPr>
        <p:blipFill>
          <a:blip r:embed="rId4" cstate="print"/>
          <a:srcRect/>
          <a:stretch>
            <a:fillRect/>
          </a:stretch>
        </p:blipFill>
        <p:spPr bwMode="auto">
          <a:xfrm>
            <a:off x="6096000" y="1600200"/>
            <a:ext cx="3048000" cy="2286000"/>
          </a:xfrm>
          <a:prstGeom prst="rect">
            <a:avLst/>
          </a:prstGeom>
          <a:noFill/>
          <a:ln w="9525">
            <a:noFill/>
            <a:miter lim="800000"/>
            <a:headEnd/>
            <a:tailEnd/>
          </a:ln>
          <a:effectLst/>
        </p:spPr>
      </p:pic>
      <p:pic>
        <p:nvPicPr>
          <p:cNvPr id="9" name="Picture 10"/>
          <p:cNvPicPr>
            <a:picLocks noChangeAspect="1" noChangeArrowheads="1"/>
          </p:cNvPicPr>
          <p:nvPr/>
        </p:nvPicPr>
        <p:blipFill>
          <a:blip r:embed="rId5" cstate="print"/>
          <a:srcRect/>
          <a:stretch>
            <a:fillRect/>
          </a:stretch>
        </p:blipFill>
        <p:spPr bwMode="auto">
          <a:xfrm>
            <a:off x="3124200" y="1600200"/>
            <a:ext cx="3048000" cy="2286000"/>
          </a:xfrm>
          <a:prstGeom prst="rect">
            <a:avLst/>
          </a:prstGeom>
          <a:noFill/>
          <a:ln w="9525">
            <a:noFill/>
            <a:miter lim="800000"/>
            <a:headEnd/>
            <a:tailEnd/>
          </a:ln>
          <a:effectLst/>
        </p:spPr>
      </p:pic>
      <p:sp>
        <p:nvSpPr>
          <p:cNvPr id="10" name="TextBox 9"/>
          <p:cNvSpPr txBox="1"/>
          <p:nvPr/>
        </p:nvSpPr>
        <p:spPr>
          <a:xfrm>
            <a:off x="457200" y="304800"/>
            <a:ext cx="7086600" cy="369332"/>
          </a:xfrm>
          <a:prstGeom prst="rect">
            <a:avLst/>
          </a:prstGeom>
          <a:noFill/>
        </p:spPr>
        <p:txBody>
          <a:bodyPr wrap="square" rtlCol="0">
            <a:spAutoFit/>
          </a:bodyPr>
          <a:lstStyle/>
          <a:p>
            <a:r>
              <a:rPr lang="en-US" dirty="0" smtClean="0"/>
              <a:t>Continue AERONET </a:t>
            </a:r>
            <a:r>
              <a:rPr lang="en-US" dirty="0" err="1" smtClean="0"/>
              <a:t>vs</a:t>
            </a:r>
            <a:r>
              <a:rPr lang="en-US" dirty="0" smtClean="0"/>
              <a:t> Feedback model output (AOD hourly)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1600200"/>
            <a:ext cx="3048000" cy="2286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3048000" y="1600200"/>
            <a:ext cx="3048000" cy="2286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6096000" y="1600200"/>
            <a:ext cx="3048000" cy="2286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0" y="3886200"/>
            <a:ext cx="3048000" cy="22860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cstate="print"/>
          <a:srcRect/>
          <a:stretch>
            <a:fillRect/>
          </a:stretch>
        </p:blipFill>
        <p:spPr bwMode="auto">
          <a:xfrm>
            <a:off x="3048000" y="3886200"/>
            <a:ext cx="3048000" cy="22860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7" cstate="print"/>
          <a:srcRect/>
          <a:stretch>
            <a:fillRect/>
          </a:stretch>
        </p:blipFill>
        <p:spPr bwMode="auto">
          <a:xfrm>
            <a:off x="6096000" y="3886200"/>
            <a:ext cx="3048000" cy="2286000"/>
          </a:xfrm>
          <a:prstGeom prst="rect">
            <a:avLst/>
          </a:prstGeom>
          <a:noFill/>
          <a:ln w="9525">
            <a:noFill/>
            <a:miter lim="800000"/>
            <a:headEnd/>
            <a:tailEnd/>
          </a:ln>
          <a:effectLst/>
        </p:spPr>
      </p:pic>
      <p:sp>
        <p:nvSpPr>
          <p:cNvPr id="11" name="TextBox 10"/>
          <p:cNvSpPr txBox="1"/>
          <p:nvPr/>
        </p:nvSpPr>
        <p:spPr>
          <a:xfrm>
            <a:off x="457200" y="304800"/>
            <a:ext cx="7086600" cy="646331"/>
          </a:xfrm>
          <a:prstGeom prst="rect">
            <a:avLst/>
          </a:prstGeom>
          <a:noFill/>
        </p:spPr>
        <p:txBody>
          <a:bodyPr wrap="square" rtlCol="0">
            <a:spAutoFit/>
          </a:bodyPr>
          <a:lstStyle/>
          <a:p>
            <a:r>
              <a:rPr lang="en-US" dirty="0" smtClean="0"/>
              <a:t>IMPROVE </a:t>
            </a:r>
            <a:r>
              <a:rPr lang="en-US" dirty="0" err="1" smtClean="0"/>
              <a:t>vs</a:t>
            </a:r>
            <a:r>
              <a:rPr lang="en-US" dirty="0" smtClean="0"/>
              <a:t> Feedback model output (PM2.5 daily)</a:t>
            </a:r>
          </a:p>
          <a:p>
            <a:r>
              <a:rPr lang="en-US" dirty="0" smtClean="0"/>
              <a:t>19 sites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0" y="1524000"/>
            <a:ext cx="3048000" cy="22860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3200400" y="1524000"/>
            <a:ext cx="3048000" cy="22860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6096000" y="1524000"/>
            <a:ext cx="3048000" cy="22860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0" y="3810000"/>
            <a:ext cx="3048000" cy="22860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6" cstate="print"/>
          <a:srcRect/>
          <a:stretch>
            <a:fillRect/>
          </a:stretch>
        </p:blipFill>
        <p:spPr bwMode="auto">
          <a:xfrm>
            <a:off x="3200400" y="3810000"/>
            <a:ext cx="3048000" cy="2286000"/>
          </a:xfrm>
          <a:prstGeom prst="rect">
            <a:avLst/>
          </a:prstGeom>
          <a:noFill/>
          <a:ln w="9525">
            <a:noFill/>
            <a:miter lim="800000"/>
            <a:headEnd/>
            <a:tailEnd/>
          </a:ln>
          <a:effectLst/>
        </p:spPr>
      </p:pic>
      <p:pic>
        <p:nvPicPr>
          <p:cNvPr id="3082" name="Picture 10"/>
          <p:cNvPicPr>
            <a:picLocks noChangeAspect="1" noChangeArrowheads="1"/>
          </p:cNvPicPr>
          <p:nvPr/>
        </p:nvPicPr>
        <p:blipFill>
          <a:blip r:embed="rId7" cstate="print"/>
          <a:srcRect/>
          <a:stretch>
            <a:fillRect/>
          </a:stretch>
        </p:blipFill>
        <p:spPr bwMode="auto">
          <a:xfrm>
            <a:off x="6096000" y="3810000"/>
            <a:ext cx="3048000" cy="2286000"/>
          </a:xfrm>
          <a:prstGeom prst="rect">
            <a:avLst/>
          </a:prstGeom>
          <a:noFill/>
          <a:ln w="9525">
            <a:noFill/>
            <a:miter lim="800000"/>
            <a:headEnd/>
            <a:tailEnd/>
          </a:ln>
          <a:effectLst/>
        </p:spPr>
      </p:pic>
      <p:sp>
        <p:nvSpPr>
          <p:cNvPr id="11" name="TextBox 10"/>
          <p:cNvSpPr txBox="1"/>
          <p:nvPr/>
        </p:nvSpPr>
        <p:spPr>
          <a:xfrm>
            <a:off x="457200" y="304800"/>
            <a:ext cx="7086600" cy="646331"/>
          </a:xfrm>
          <a:prstGeom prst="rect">
            <a:avLst/>
          </a:prstGeom>
          <a:noFill/>
        </p:spPr>
        <p:txBody>
          <a:bodyPr wrap="square" rtlCol="0">
            <a:spAutoFit/>
          </a:bodyPr>
          <a:lstStyle/>
          <a:p>
            <a:r>
              <a:rPr lang="en-US" dirty="0" smtClean="0"/>
              <a:t>Continue IMPROVE </a:t>
            </a:r>
            <a:r>
              <a:rPr lang="en-US" dirty="0" err="1" smtClean="0"/>
              <a:t>vs</a:t>
            </a:r>
            <a:r>
              <a:rPr lang="en-US" dirty="0" smtClean="0"/>
              <a:t> Feedback model output (PM2.5 daily)</a:t>
            </a:r>
          </a:p>
          <a:p>
            <a:r>
              <a:rPr lang="en-US" dirty="0" smtClean="0"/>
              <a:t>19 sites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4419600"/>
            <a:ext cx="3048000" cy="22860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6172200" y="4419600"/>
            <a:ext cx="3048000" cy="2286000"/>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3048000" y="4419600"/>
            <a:ext cx="3048000" cy="2286000"/>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096000" y="0"/>
            <a:ext cx="3048000" cy="2286000"/>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0" y="2286000"/>
            <a:ext cx="3048000" cy="2286000"/>
          </a:xfrm>
          <a:prstGeom prst="rect">
            <a:avLst/>
          </a:prstGeom>
          <a:noFill/>
          <a:ln w="9525">
            <a:noFill/>
            <a:miter lim="800000"/>
            <a:headEnd/>
            <a:tailEnd/>
          </a:ln>
          <a:effectLst/>
        </p:spPr>
      </p:pic>
      <p:pic>
        <p:nvPicPr>
          <p:cNvPr id="10" name="Picture 3"/>
          <p:cNvPicPr>
            <a:picLocks noChangeAspect="1" noChangeArrowheads="1"/>
          </p:cNvPicPr>
          <p:nvPr/>
        </p:nvPicPr>
        <p:blipFill>
          <a:blip r:embed="rId7" cstate="print"/>
          <a:srcRect/>
          <a:stretch>
            <a:fillRect/>
          </a:stretch>
        </p:blipFill>
        <p:spPr bwMode="auto">
          <a:xfrm>
            <a:off x="3124200" y="2286000"/>
            <a:ext cx="3048000" cy="2286000"/>
          </a:xfrm>
          <a:prstGeom prst="rect">
            <a:avLst/>
          </a:prstGeom>
          <a:noFill/>
          <a:ln w="9525">
            <a:noFill/>
            <a:miter lim="800000"/>
            <a:headEnd/>
            <a:tailEnd/>
          </a:ln>
          <a:effectLst/>
        </p:spPr>
      </p:pic>
      <p:pic>
        <p:nvPicPr>
          <p:cNvPr id="11" name="Picture 4"/>
          <p:cNvPicPr>
            <a:picLocks noChangeAspect="1" noChangeArrowheads="1"/>
          </p:cNvPicPr>
          <p:nvPr/>
        </p:nvPicPr>
        <p:blipFill>
          <a:blip r:embed="rId8" cstate="print"/>
          <a:srcRect/>
          <a:stretch>
            <a:fillRect/>
          </a:stretch>
        </p:blipFill>
        <p:spPr bwMode="auto">
          <a:xfrm>
            <a:off x="6096000" y="2286000"/>
            <a:ext cx="3048000" cy="2286000"/>
          </a:xfrm>
          <a:prstGeom prst="rect">
            <a:avLst/>
          </a:prstGeom>
          <a:noFill/>
          <a:ln w="9525">
            <a:noFill/>
            <a:miter lim="800000"/>
            <a:headEnd/>
            <a:tailEnd/>
          </a:ln>
          <a:effectLst/>
        </p:spPr>
      </p:pic>
      <p:sp>
        <p:nvSpPr>
          <p:cNvPr id="12" name="TextBox 11"/>
          <p:cNvSpPr txBox="1"/>
          <p:nvPr/>
        </p:nvSpPr>
        <p:spPr>
          <a:xfrm>
            <a:off x="457200" y="304800"/>
            <a:ext cx="7086600" cy="646331"/>
          </a:xfrm>
          <a:prstGeom prst="rect">
            <a:avLst/>
          </a:prstGeom>
          <a:noFill/>
        </p:spPr>
        <p:txBody>
          <a:bodyPr wrap="square" rtlCol="0">
            <a:spAutoFit/>
          </a:bodyPr>
          <a:lstStyle/>
          <a:p>
            <a:r>
              <a:rPr lang="en-US" dirty="0" smtClean="0"/>
              <a:t>Continue IMPROVE </a:t>
            </a:r>
            <a:r>
              <a:rPr lang="en-US" dirty="0" err="1" smtClean="0"/>
              <a:t>vs</a:t>
            </a:r>
            <a:r>
              <a:rPr lang="en-US" dirty="0" smtClean="0"/>
              <a:t> Feedback model output (PM2.5 daily)</a:t>
            </a:r>
          </a:p>
          <a:p>
            <a:r>
              <a:rPr lang="en-US" dirty="0" smtClean="0"/>
              <a:t>19 sites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143000"/>
            <a:ext cx="3169920" cy="23774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48000" y="1143000"/>
            <a:ext cx="3169920" cy="237744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974080" y="1143000"/>
            <a:ext cx="3169920" cy="237744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0" y="3810000"/>
            <a:ext cx="3169920" cy="237744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3048000" y="3810000"/>
            <a:ext cx="3169920" cy="2377440"/>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5974080" y="3810000"/>
            <a:ext cx="3169920" cy="2377440"/>
          </a:xfrm>
          <a:prstGeom prst="rect">
            <a:avLst/>
          </a:prstGeom>
          <a:noFill/>
          <a:ln w="9525">
            <a:noFill/>
            <a:miter lim="800000"/>
            <a:headEnd/>
            <a:tailEnd/>
          </a:ln>
          <a:effectLst/>
        </p:spPr>
      </p:pic>
      <p:sp>
        <p:nvSpPr>
          <p:cNvPr id="8" name="TextBox 7"/>
          <p:cNvSpPr txBox="1"/>
          <p:nvPr/>
        </p:nvSpPr>
        <p:spPr>
          <a:xfrm>
            <a:off x="457200" y="304800"/>
            <a:ext cx="7086600" cy="646331"/>
          </a:xfrm>
          <a:prstGeom prst="rect">
            <a:avLst/>
          </a:prstGeom>
          <a:noFill/>
        </p:spPr>
        <p:txBody>
          <a:bodyPr wrap="square" rtlCol="0">
            <a:spAutoFit/>
          </a:bodyPr>
          <a:lstStyle/>
          <a:p>
            <a:r>
              <a:rPr lang="en-US" dirty="0" smtClean="0"/>
              <a:t>CASTNET </a:t>
            </a:r>
            <a:r>
              <a:rPr lang="en-US" dirty="0" err="1" smtClean="0"/>
              <a:t>vs</a:t>
            </a:r>
            <a:r>
              <a:rPr lang="en-US" dirty="0" smtClean="0"/>
              <a:t> Feedback model output (Ozone 8-hour max daily)</a:t>
            </a:r>
          </a:p>
          <a:p>
            <a:r>
              <a:rPr lang="en-US" dirty="0" smtClean="0"/>
              <a:t>6 sites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lstStyle/>
          <a:p>
            <a:r>
              <a:rPr lang="en-US" dirty="0" smtClean="0"/>
              <a:t>Data Processing</a:t>
            </a:r>
            <a:endParaRPr lang="en-US" dirty="0"/>
          </a:p>
        </p:txBody>
      </p:sp>
      <p:sp>
        <p:nvSpPr>
          <p:cNvPr id="3" name="Content Placeholder 2"/>
          <p:cNvSpPr>
            <a:spLocks noGrp="1"/>
          </p:cNvSpPr>
          <p:nvPr>
            <p:ph idx="1"/>
          </p:nvPr>
        </p:nvSpPr>
        <p:spPr>
          <a:xfrm>
            <a:off x="1143000" y="1143000"/>
            <a:ext cx="7790688" cy="5105400"/>
          </a:xfrm>
        </p:spPr>
        <p:txBody>
          <a:bodyPr>
            <a:noAutofit/>
          </a:bodyPr>
          <a:lstStyle/>
          <a:p>
            <a:pPr>
              <a:buNone/>
            </a:pPr>
            <a:r>
              <a:rPr lang="en-US" sz="1800" dirty="0" smtClean="0"/>
              <a:t>Method of data fusion</a:t>
            </a:r>
          </a:p>
          <a:p>
            <a:pPr marL="228600" lvl="1" indent="-114300">
              <a:buFont typeface="Arial" pitchFamily="34" charset="0"/>
              <a:buChar char="•"/>
            </a:pPr>
            <a:r>
              <a:rPr lang="en-US" sz="1800" dirty="0" smtClean="0"/>
              <a:t>Combine the measurements of FIRM, UHSAS and CAPS by matching diameter bins.</a:t>
            </a:r>
          </a:p>
          <a:p>
            <a:pPr marL="228600" lvl="1" indent="-114300">
              <a:buFont typeface="Arial" pitchFamily="34" charset="0"/>
              <a:buChar char="•"/>
            </a:pPr>
            <a:r>
              <a:rPr lang="en-US" sz="1800" dirty="0" smtClean="0"/>
              <a:t>Mean concentration (number of particles </a:t>
            </a:r>
            <a:r>
              <a:rPr lang="en-US" sz="1800" dirty="0" err="1" smtClean="0"/>
              <a:t>dN</a:t>
            </a:r>
            <a:r>
              <a:rPr lang="en-US" sz="1800" dirty="0" smtClean="0"/>
              <a:t>/</a:t>
            </a:r>
            <a:r>
              <a:rPr lang="en-US" sz="1800" dirty="0" err="1" smtClean="0"/>
              <a:t>dlogDp</a:t>
            </a:r>
            <a:r>
              <a:rPr lang="en-US" sz="1800" dirty="0" smtClean="0"/>
              <a:t>) is used for diameter overlap region. </a:t>
            </a:r>
          </a:p>
          <a:p>
            <a:pPr marL="228600" lvl="1" indent="-114300">
              <a:buFont typeface="Arial" pitchFamily="34" charset="0"/>
              <a:buChar char="•"/>
            </a:pPr>
            <a:r>
              <a:rPr lang="en-US" sz="1800" dirty="0" smtClean="0"/>
              <a:t>Combined the measurements of AMS and SP2 to obtained aerosol compositions vertically.</a:t>
            </a:r>
          </a:p>
          <a:p>
            <a:pPr marL="228600" lvl="1" indent="-114300">
              <a:buFont typeface="Arial" pitchFamily="34" charset="0"/>
              <a:buChar char="•"/>
            </a:pPr>
            <a:r>
              <a:rPr lang="en-US" sz="1800" dirty="0" smtClean="0"/>
              <a:t>This datasets are interpolated to obtain the size distribution and composition uniformly. Spatial resolution is 100 m for both datasets.</a:t>
            </a:r>
          </a:p>
          <a:p>
            <a:pPr marL="228600" lvl="1" indent="-114300">
              <a:buFont typeface="Arial" pitchFamily="34" charset="0"/>
              <a:buChar char="•"/>
            </a:pPr>
            <a:r>
              <a:rPr lang="en-US" sz="1800" dirty="0" smtClean="0"/>
              <a:t>By utilizing the lognormal distribution, the geometry diameter and standard deviation can be estimated.</a:t>
            </a:r>
          </a:p>
          <a:p>
            <a:pPr marL="228600" lvl="1" indent="-114300">
              <a:buFont typeface="Arial" pitchFamily="34" charset="0"/>
              <a:buChar char="•"/>
            </a:pPr>
            <a:r>
              <a:rPr lang="en-US" sz="1800" dirty="0" smtClean="0"/>
              <a:t>The dataset is seperated into 3 modes:</a:t>
            </a:r>
          </a:p>
          <a:p>
            <a:pPr marL="228600" lvl="1" indent="-114300">
              <a:buNone/>
            </a:pPr>
            <a:r>
              <a:rPr lang="en-US" sz="1800" dirty="0" smtClean="0"/>
              <a:t>	 Aitken (0.01 – 0.1µm), Accumulation (0.1 – 2.5µm) and Coarse (2.5 – 40µm)</a:t>
            </a:r>
          </a:p>
          <a:p>
            <a:pPr marL="228600" lvl="1" indent="-114300">
              <a:buFont typeface="Arial" pitchFamily="34" charset="0"/>
              <a:buChar char="•"/>
            </a:pPr>
            <a:r>
              <a:rPr lang="en-US" sz="1800" dirty="0" smtClean="0"/>
              <a:t>Water content is computed by ISOROPPIA using mass and relative humidity measurements.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gdata1.sci.gsfc.nasa.gov/daac-bin/G3/retrieveImage.pl?path=/ftp/incoming/G3/OPS/ws/136085946125467/PBLH.MATMNXFLX.5.2.0.AreaMap.2010-05.gif&amp;wsid=136085946125467"/>
          <p:cNvPicPr>
            <a:picLocks noChangeAspect="1" noChangeArrowheads="1"/>
          </p:cNvPicPr>
          <p:nvPr/>
        </p:nvPicPr>
        <p:blipFill>
          <a:blip r:embed="rId2" cstate="print"/>
          <a:srcRect/>
          <a:stretch>
            <a:fillRect/>
          </a:stretch>
        </p:blipFill>
        <p:spPr bwMode="auto">
          <a:xfrm>
            <a:off x="5029200" y="4038600"/>
            <a:ext cx="3810000" cy="2926080"/>
          </a:xfrm>
          <a:prstGeom prst="rect">
            <a:avLst/>
          </a:prstGeom>
          <a:noFill/>
        </p:spPr>
      </p:pic>
      <p:sp>
        <p:nvSpPr>
          <p:cNvPr id="14337" name="Rectangle 1"/>
          <p:cNvSpPr>
            <a:spLocks noChangeArrowheads="1"/>
          </p:cNvSpPr>
          <p:nvPr/>
        </p:nvSpPr>
        <p:spPr bwMode="auto">
          <a:xfrm>
            <a:off x="0" y="30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
            </a:r>
            <a:br>
              <a:rPr kumimoji="0" lang="en-US" sz="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 name="Rectangle 2"/>
          <p:cNvSpPr>
            <a:spLocks noChangeArrowheads="1"/>
          </p:cNvSpPr>
          <p:nvPr/>
        </p:nvSpPr>
        <p:spPr bwMode="auto">
          <a:xfrm>
            <a:off x="0" y="30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
            </a:r>
            <a:br>
              <a:rPr kumimoji="0" lang="en-US" sz="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9" name="Rectangle 3"/>
          <p:cNvSpPr>
            <a:spLocks noChangeArrowheads="1"/>
          </p:cNvSpPr>
          <p:nvPr/>
        </p:nvSpPr>
        <p:spPr bwMode="auto">
          <a:xfrm>
            <a:off x="0" y="30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
            </a:r>
            <a:br>
              <a:rPr kumimoji="0" lang="en-US" sz="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a:xfrm>
            <a:off x="152400" y="4648200"/>
            <a:ext cx="5334000" cy="830997"/>
          </a:xfrm>
          <a:prstGeom prst="rect">
            <a:avLst/>
          </a:prstGeom>
        </p:spPr>
        <p:txBody>
          <a:bodyPr wrap="square">
            <a:spAutoFit/>
          </a:bodyPr>
          <a:lstStyle/>
          <a:p>
            <a:r>
              <a:rPr lang="en-US" sz="1200" dirty="0" smtClean="0"/>
              <a:t>The </a:t>
            </a:r>
            <a:r>
              <a:rPr lang="en-US" sz="1200" dirty="0" smtClean="0">
                <a:hlinkClick r:id="rId3"/>
              </a:rPr>
              <a:t>MERRA</a:t>
            </a:r>
            <a:r>
              <a:rPr lang="en-US" sz="1200" dirty="0" smtClean="0"/>
              <a:t> is a NASA reanalysis for the satellite era using a major new version (V5) of the Goddard Earth Observing System (GEOS) Data Assimilation System (DAS). The MERRA focuses on historical analyses of the hydrological cycle on a broad range of weather and climate time scales. </a:t>
            </a:r>
            <a:endParaRPr lang="en-US" sz="1200" dirty="0"/>
          </a:p>
        </p:txBody>
      </p:sp>
      <p:sp>
        <p:nvSpPr>
          <p:cNvPr id="14340" name="Rectangle 4"/>
          <p:cNvSpPr>
            <a:spLocks noChangeArrowheads="1"/>
          </p:cNvSpPr>
          <p:nvPr/>
        </p:nvSpPr>
        <p:spPr bwMode="auto">
          <a:xfrm>
            <a:off x="0" y="30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
            </a:r>
            <a:br>
              <a:rPr kumimoji="0" lang="en-US" sz="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a:xfrm>
            <a:off x="152400" y="5638800"/>
            <a:ext cx="5334000" cy="646331"/>
          </a:xfrm>
          <a:prstGeom prst="rect">
            <a:avLst/>
          </a:prstGeom>
        </p:spPr>
        <p:txBody>
          <a:bodyPr wrap="square">
            <a:spAutoFit/>
          </a:bodyPr>
          <a:lstStyle/>
          <a:p>
            <a:r>
              <a:rPr lang="en-US" sz="1200" dirty="0" smtClean="0"/>
              <a:t>This </a:t>
            </a:r>
            <a:r>
              <a:rPr lang="en-US" sz="1200" dirty="0" smtClean="0">
                <a:hlinkClick r:id="rId4"/>
              </a:rPr>
              <a:t>MERRA Instance</a:t>
            </a:r>
            <a:r>
              <a:rPr lang="en-US" sz="1200" dirty="0" smtClean="0"/>
              <a:t> of </a:t>
            </a:r>
            <a:r>
              <a:rPr lang="en-US" sz="1200" dirty="0" smtClean="0">
                <a:hlinkClick r:id="rId5"/>
              </a:rPr>
              <a:t>Giovanni</a:t>
            </a:r>
            <a:r>
              <a:rPr lang="en-US" sz="1200" dirty="0" smtClean="0"/>
              <a:t> focuses on visualizing and analyzing the MERRA 2D monthly data from the MERRA HISTORY COLLECTIONS. All data used here are at GEOS-5 native resolution of 2/3 longitude by 1/2 latitude degrees</a:t>
            </a:r>
            <a:endParaRPr lang="en-US" sz="1200" dirty="0"/>
          </a:p>
        </p:txBody>
      </p:sp>
      <p:sp>
        <p:nvSpPr>
          <p:cNvPr id="18" name="TextBox 17"/>
          <p:cNvSpPr txBox="1"/>
          <p:nvPr/>
        </p:nvSpPr>
        <p:spPr>
          <a:xfrm>
            <a:off x="304800" y="11668"/>
            <a:ext cx="7543800" cy="369332"/>
          </a:xfrm>
          <a:prstGeom prst="rect">
            <a:avLst/>
          </a:prstGeom>
          <a:noFill/>
        </p:spPr>
        <p:txBody>
          <a:bodyPr wrap="square" rtlCol="0">
            <a:spAutoFit/>
          </a:bodyPr>
          <a:lstStyle/>
          <a:p>
            <a:r>
              <a:rPr lang="en-US" dirty="0" smtClean="0"/>
              <a:t>Planetary Boundary Layer Height (meter)</a:t>
            </a:r>
            <a:endParaRPr lang="en-US" dirty="0"/>
          </a:p>
        </p:txBody>
      </p:sp>
      <p:pic>
        <p:nvPicPr>
          <p:cNvPr id="1026" name="Picture 2"/>
          <p:cNvPicPr>
            <a:picLocks noChangeAspect="1" noChangeArrowheads="1"/>
          </p:cNvPicPr>
          <p:nvPr/>
        </p:nvPicPr>
        <p:blipFill>
          <a:blip r:embed="rId6" cstate="print"/>
          <a:srcRect/>
          <a:stretch>
            <a:fillRect/>
          </a:stretch>
        </p:blipFill>
        <p:spPr bwMode="auto">
          <a:xfrm>
            <a:off x="228600" y="426720"/>
            <a:ext cx="2790283" cy="365760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124200" y="426720"/>
            <a:ext cx="2792361" cy="36576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943600" y="426720"/>
            <a:ext cx="2815810" cy="3657600"/>
          </a:xfrm>
          <a:prstGeom prst="rect">
            <a:avLst/>
          </a:prstGeom>
          <a:noFill/>
          <a:ln w="9525">
            <a:noFill/>
            <a:miter lim="800000"/>
            <a:headEnd/>
            <a:tailEnd/>
          </a:ln>
        </p:spPr>
      </p:pic>
      <p:sp>
        <p:nvSpPr>
          <p:cNvPr id="13" name="Rectangle 12"/>
          <p:cNvSpPr/>
          <p:nvPr/>
        </p:nvSpPr>
        <p:spPr>
          <a:xfrm>
            <a:off x="228600" y="4114800"/>
            <a:ext cx="6096000" cy="461665"/>
          </a:xfrm>
          <a:prstGeom prst="rect">
            <a:avLst/>
          </a:prstGeom>
        </p:spPr>
        <p:txBody>
          <a:bodyPr wrap="square">
            <a:spAutoFit/>
          </a:bodyPr>
          <a:lstStyle/>
          <a:p>
            <a:pPr>
              <a:buFont typeface="Arial" pitchFamily="34" charset="0"/>
              <a:buChar char="•"/>
            </a:pPr>
            <a:r>
              <a:rPr lang="en-US" sz="1200" dirty="0" smtClean="0"/>
              <a:t>PBLH observation </a:t>
            </a:r>
          </a:p>
          <a:p>
            <a:r>
              <a:rPr lang="en-US" sz="1200" dirty="0" smtClean="0">
                <a:hlinkClick r:id="rId9"/>
              </a:rPr>
              <a:t>http://gdata1.sci.gsfc.nasa.gov/daac-bin/G3/gui.cgi?instance_id=MERRA_MONTH_2D</a:t>
            </a:r>
            <a:endParaRPr lang="en-US" sz="1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4" descr="http://gdata1.sci.gsfc.nasa.gov/daac-bin/G3/retrieveImage.pl?path=/ftp/incoming/G3/OPS/ws/136085959030098/PBLH.MATMNXFLX.5.2.0.AreaMap.2010-06.gif&amp;wsid=136085959030098"/>
          <p:cNvPicPr>
            <a:picLocks noChangeAspect="1" noChangeArrowheads="1"/>
          </p:cNvPicPr>
          <p:nvPr/>
        </p:nvPicPr>
        <p:blipFill>
          <a:blip r:embed="rId2" cstate="print"/>
          <a:srcRect/>
          <a:stretch>
            <a:fillRect/>
          </a:stretch>
        </p:blipFill>
        <p:spPr bwMode="auto">
          <a:xfrm>
            <a:off x="4953000" y="4038600"/>
            <a:ext cx="3806548" cy="292608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52400" y="381000"/>
            <a:ext cx="2750594" cy="3657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895600" y="381000"/>
            <a:ext cx="2826553" cy="3657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867400" y="381000"/>
            <a:ext cx="2801355" cy="3657600"/>
          </a:xfrm>
          <a:prstGeom prst="rect">
            <a:avLst/>
          </a:prstGeom>
          <a:noFill/>
          <a:ln w="9525">
            <a:noFill/>
            <a:miter lim="800000"/>
            <a:headEnd/>
            <a:tailEnd/>
          </a:ln>
        </p:spPr>
      </p:pic>
      <p:sp>
        <p:nvSpPr>
          <p:cNvPr id="10" name="TextBox 9"/>
          <p:cNvSpPr txBox="1"/>
          <p:nvPr/>
        </p:nvSpPr>
        <p:spPr>
          <a:xfrm>
            <a:off x="304800" y="11668"/>
            <a:ext cx="7543800" cy="369332"/>
          </a:xfrm>
          <a:prstGeom prst="rect">
            <a:avLst/>
          </a:prstGeom>
          <a:noFill/>
        </p:spPr>
        <p:txBody>
          <a:bodyPr wrap="square" rtlCol="0">
            <a:spAutoFit/>
          </a:bodyPr>
          <a:lstStyle/>
          <a:p>
            <a:r>
              <a:rPr lang="en-US" dirty="0" smtClean="0"/>
              <a:t>Planetary Boundary Layer Height (meter)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98080" cy="1143000"/>
          </a:xfrm>
        </p:spPr>
        <p:txBody>
          <a:bodyPr/>
          <a:lstStyle/>
          <a:p>
            <a:r>
              <a:rPr lang="en-US" dirty="0" smtClean="0"/>
              <a:t>Objective</a:t>
            </a:r>
            <a:endParaRPr lang="en-US" dirty="0"/>
          </a:p>
        </p:txBody>
      </p:sp>
      <p:sp>
        <p:nvSpPr>
          <p:cNvPr id="3" name="Content Placeholder 2"/>
          <p:cNvSpPr>
            <a:spLocks noGrp="1"/>
          </p:cNvSpPr>
          <p:nvPr>
            <p:ph idx="1"/>
          </p:nvPr>
        </p:nvSpPr>
        <p:spPr>
          <a:xfrm>
            <a:off x="1143000" y="1066800"/>
            <a:ext cx="7790688" cy="5181600"/>
          </a:xfrm>
        </p:spPr>
        <p:txBody>
          <a:bodyPr>
            <a:normAutofit fontScale="92500" lnSpcReduction="10000"/>
          </a:bodyPr>
          <a:lstStyle/>
          <a:p>
            <a:r>
              <a:rPr lang="en-US" dirty="0" smtClean="0"/>
              <a:t>The main goal of this project is to evaluate the improved aerosol component of the two-way coupled WRF-CMAQ model particularly in representing aerosol physical and optical properties by utilizing observations from the Carbonaceous Aerosol and Radiative Effects Study (CARES) in June 2010 which was held in central California.</a:t>
            </a:r>
          </a:p>
          <a:p>
            <a:r>
              <a:rPr lang="en-US" dirty="0" smtClean="0"/>
              <a:t>The model output is evaluated with observations by using:-</a:t>
            </a:r>
          </a:p>
          <a:p>
            <a:pPr lvl="1"/>
            <a:r>
              <a:rPr lang="en-US" dirty="0" smtClean="0"/>
              <a:t>a Single Column Model</a:t>
            </a:r>
          </a:p>
          <a:p>
            <a:pPr lvl="1"/>
            <a:r>
              <a:rPr lang="en-US" dirty="0" smtClean="0"/>
              <a:t>surface and satellite measurements </a:t>
            </a:r>
          </a:p>
          <a:p>
            <a:endParaRPr lang="en-US" dirty="0" smtClean="0"/>
          </a:p>
          <a:p>
            <a:endParaRPr lang="en-US" dirty="0" smtClean="0"/>
          </a:p>
          <a:p>
            <a:pPr lvl="1">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90" name="Picture 6" descr="http://gdata1.sci.gsfc.nasa.gov/daac-bin/G3/retrieveImage.pl?path=/ftp/incoming/G3/OPS/ws/137840351426201/OzoneTropColumn_Nadir.TL3O3D.002.AreaMap.2010-05-31.gif&amp;wsid=137840351426201"/>
          <p:cNvPicPr>
            <a:picLocks noChangeAspect="1" noChangeArrowheads="1"/>
          </p:cNvPicPr>
          <p:nvPr/>
        </p:nvPicPr>
        <p:blipFill>
          <a:blip r:embed="rId2" cstate="print"/>
          <a:srcRect/>
          <a:stretch>
            <a:fillRect/>
          </a:stretch>
        </p:blipFill>
        <p:spPr bwMode="auto">
          <a:xfrm>
            <a:off x="2026920" y="3581400"/>
            <a:ext cx="3840480" cy="2743200"/>
          </a:xfrm>
          <a:prstGeom prst="rect">
            <a:avLst/>
          </a:prstGeom>
          <a:noFill/>
        </p:spPr>
      </p:pic>
      <p:pic>
        <p:nvPicPr>
          <p:cNvPr id="16392" name="Picture 8" descr="http://gdata1.sci.gsfc.nasa.gov/daac-bin/G3/retrieveImage.pl?path=/ftp/incoming/G3/OPS/ws/137840363026801/OzoneTropColumn_Nadir.TL3O3D.002.AreaMap.2010-05-01.gif&amp;wsid=137840363026801"/>
          <p:cNvPicPr>
            <a:picLocks noChangeAspect="1" noChangeArrowheads="1"/>
          </p:cNvPicPr>
          <p:nvPr/>
        </p:nvPicPr>
        <p:blipFill>
          <a:blip r:embed="rId3" cstate="print"/>
          <a:srcRect/>
          <a:stretch>
            <a:fillRect/>
          </a:stretch>
        </p:blipFill>
        <p:spPr bwMode="auto">
          <a:xfrm>
            <a:off x="2133600" y="228600"/>
            <a:ext cx="3840480" cy="2743200"/>
          </a:xfrm>
          <a:prstGeom prst="rect">
            <a:avLst/>
          </a:prstGeom>
          <a:noFill/>
        </p:spPr>
      </p:pic>
      <p:pic>
        <p:nvPicPr>
          <p:cNvPr id="3" name="Picture 3"/>
          <p:cNvPicPr>
            <a:picLocks noChangeAspect="1" noChangeArrowheads="1"/>
          </p:cNvPicPr>
          <p:nvPr/>
        </p:nvPicPr>
        <p:blipFill>
          <a:blip r:embed="rId4" cstate="print"/>
          <a:srcRect/>
          <a:stretch>
            <a:fillRect/>
          </a:stretch>
        </p:blipFill>
        <p:spPr bwMode="auto">
          <a:xfrm>
            <a:off x="5386825" y="0"/>
            <a:ext cx="3680975" cy="338328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5288695" y="3429000"/>
            <a:ext cx="3753851" cy="3383280"/>
          </a:xfrm>
          <a:prstGeom prst="rect">
            <a:avLst/>
          </a:prstGeom>
          <a:noFill/>
          <a:ln w="9525">
            <a:noFill/>
            <a:miter lim="800000"/>
            <a:headEnd/>
            <a:tailEnd/>
          </a:ln>
        </p:spPr>
      </p:pic>
      <p:sp>
        <p:nvSpPr>
          <p:cNvPr id="7" name="Rectangle 6"/>
          <p:cNvSpPr/>
          <p:nvPr/>
        </p:nvSpPr>
        <p:spPr>
          <a:xfrm>
            <a:off x="152400" y="1524000"/>
            <a:ext cx="2514600" cy="3600986"/>
          </a:xfrm>
          <a:prstGeom prst="rect">
            <a:avLst/>
          </a:prstGeom>
        </p:spPr>
        <p:txBody>
          <a:bodyPr wrap="square">
            <a:spAutoFit/>
          </a:bodyPr>
          <a:lstStyle/>
          <a:p>
            <a:r>
              <a:rPr lang="en-US" sz="1200" dirty="0" smtClean="0"/>
              <a:t>This interface is for the visualization and analysis of EOS Aura TES daily level 3 gridded data. Level 3 daily data (per TES global survey of about 26 hours) are provided at 2° latitude by 4° longitude. The level 3 data are derived from level 2 retrieved parameters at each pressure level using spatial </a:t>
            </a:r>
            <a:r>
              <a:rPr lang="en-US" sz="1200" dirty="0" err="1" smtClean="0"/>
              <a:t>Delauney</a:t>
            </a:r>
            <a:r>
              <a:rPr lang="en-US" sz="1200" dirty="0" smtClean="0"/>
              <a:t> triangulation and interpolation (over poles extrapolation is used). Currently, methane (CH4), carbon monoxide (CO), water vapor (H2O), deuterated water vapor (HDO), nitric acid (HNO3), ozone (O3), and atmospheric temperature data are available. Only nadir observation data are offered, except HNO3 which are limb mode data </a:t>
            </a:r>
            <a:endParaRPr lang="en-US" sz="1200" dirty="0"/>
          </a:p>
        </p:txBody>
      </p:sp>
      <p:sp>
        <p:nvSpPr>
          <p:cNvPr id="8" name="TextBox 7"/>
          <p:cNvSpPr txBox="1"/>
          <p:nvPr/>
        </p:nvSpPr>
        <p:spPr>
          <a:xfrm>
            <a:off x="381000" y="152400"/>
            <a:ext cx="2362200" cy="923330"/>
          </a:xfrm>
          <a:prstGeom prst="rect">
            <a:avLst/>
          </a:prstGeom>
          <a:noFill/>
        </p:spPr>
        <p:txBody>
          <a:bodyPr wrap="square" rtlCol="0">
            <a:spAutoFit/>
          </a:bodyPr>
          <a:lstStyle/>
          <a:p>
            <a:r>
              <a:rPr lang="en-US" dirty="0" smtClean="0"/>
              <a:t>O3 Tropospheric Column Density (mole/cm</a:t>
            </a:r>
            <a:r>
              <a:rPr lang="en-US" baseline="30000" dirty="0" smtClean="0"/>
              <a:t>2</a:t>
            </a: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90800" y="76200"/>
            <a:ext cx="3206463" cy="38404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91200" y="76200"/>
            <a:ext cx="3225586" cy="384048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114800" y="3962400"/>
            <a:ext cx="3901440" cy="2926080"/>
          </a:xfrm>
          <a:prstGeom prst="rect">
            <a:avLst/>
          </a:prstGeom>
          <a:noFill/>
          <a:ln w="9525">
            <a:noFill/>
            <a:miter lim="800000"/>
            <a:headEnd/>
            <a:tailEnd/>
          </a:ln>
          <a:effectLst/>
        </p:spPr>
      </p:pic>
      <p:sp>
        <p:nvSpPr>
          <p:cNvPr id="5" name="TextBox 4"/>
          <p:cNvSpPr txBox="1"/>
          <p:nvPr/>
        </p:nvSpPr>
        <p:spPr>
          <a:xfrm>
            <a:off x="4724400" y="4343400"/>
            <a:ext cx="1371600" cy="307777"/>
          </a:xfrm>
          <a:prstGeom prst="rect">
            <a:avLst/>
          </a:prstGeom>
          <a:noFill/>
        </p:spPr>
        <p:txBody>
          <a:bodyPr wrap="square" rtlCol="0">
            <a:spAutoFit/>
          </a:bodyPr>
          <a:lstStyle/>
          <a:p>
            <a:r>
              <a:rPr lang="en-US" sz="1400" dirty="0" smtClean="0"/>
              <a:t>CASTNET</a:t>
            </a:r>
            <a:endParaRPr lang="en-US" sz="1400" dirty="0"/>
          </a:p>
        </p:txBody>
      </p:sp>
      <p:sp>
        <p:nvSpPr>
          <p:cNvPr id="6" name="TextBox 5"/>
          <p:cNvSpPr txBox="1"/>
          <p:nvPr/>
        </p:nvSpPr>
        <p:spPr>
          <a:xfrm>
            <a:off x="381000" y="4419600"/>
            <a:ext cx="3657600" cy="1077218"/>
          </a:xfrm>
          <a:prstGeom prst="rect">
            <a:avLst/>
          </a:prstGeom>
          <a:noFill/>
        </p:spPr>
        <p:txBody>
          <a:bodyPr wrap="square" rtlCol="0">
            <a:spAutoFit/>
          </a:bodyPr>
          <a:lstStyle/>
          <a:p>
            <a:r>
              <a:rPr lang="en-US" sz="1600" dirty="0" smtClean="0"/>
              <a:t>The O3 from model is higher than satellite and surface observations.</a:t>
            </a:r>
          </a:p>
          <a:p>
            <a:r>
              <a:rPr lang="en-US" sz="1600" dirty="0" smtClean="0"/>
              <a:t>However, it has a good correlation with the surface measurements. </a:t>
            </a:r>
            <a:endParaRPr lang="en-US" sz="1600" dirty="0"/>
          </a:p>
        </p:txBody>
      </p:sp>
      <p:sp>
        <p:nvSpPr>
          <p:cNvPr id="7" name="TextBox 6"/>
          <p:cNvSpPr txBox="1"/>
          <p:nvPr/>
        </p:nvSpPr>
        <p:spPr>
          <a:xfrm>
            <a:off x="228600" y="152400"/>
            <a:ext cx="2514600" cy="646331"/>
          </a:xfrm>
          <a:prstGeom prst="rect">
            <a:avLst/>
          </a:prstGeom>
          <a:noFill/>
        </p:spPr>
        <p:txBody>
          <a:bodyPr wrap="square" rtlCol="0">
            <a:spAutoFit/>
          </a:bodyPr>
          <a:lstStyle/>
          <a:p>
            <a:r>
              <a:rPr lang="en-US" dirty="0" smtClean="0"/>
              <a:t>O3 8-hour max daily (</a:t>
            </a:r>
            <a:r>
              <a:rPr lang="en-US" dirty="0" err="1" smtClean="0"/>
              <a:t>ppmV</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6200"/>
            <a:ext cx="8153400" cy="1066800"/>
          </a:xfrm>
        </p:spPr>
        <p:txBody>
          <a:bodyPr>
            <a:normAutofit/>
          </a:bodyPr>
          <a:lstStyle/>
          <a:p>
            <a:r>
              <a:rPr lang="en-US" sz="3200" dirty="0" smtClean="0"/>
              <a:t>Overview of coupled WRF-CMAQ model with feedback (</a:t>
            </a:r>
            <a:r>
              <a:rPr lang="en-US" sz="3200" dirty="0" err="1" smtClean="0"/>
              <a:t>fb</a:t>
            </a:r>
            <a:r>
              <a:rPr lang="en-US" sz="3200" dirty="0" smtClean="0"/>
              <a:t>) and without feedback (</a:t>
            </a:r>
            <a:r>
              <a:rPr lang="en-US" sz="3200" dirty="0" err="1" smtClean="0"/>
              <a:t>nfb</a:t>
            </a:r>
            <a:r>
              <a:rPr lang="en-US" sz="3200" dirty="0" smtClean="0"/>
              <a:t>)</a:t>
            </a:r>
            <a:endParaRPr lang="en-US" sz="3200" dirty="0">
              <a:solidFill>
                <a:srgbClr val="FF0000"/>
              </a:solidFill>
            </a:endParaRPr>
          </a:p>
        </p:txBody>
      </p:sp>
      <p:sp>
        <p:nvSpPr>
          <p:cNvPr id="3" name="Subtitle 2"/>
          <p:cNvSpPr>
            <a:spLocks noGrp="1"/>
          </p:cNvSpPr>
          <p:nvPr>
            <p:ph type="subTitle" idx="1"/>
          </p:nvPr>
        </p:nvSpPr>
        <p:spPr>
          <a:xfrm>
            <a:off x="1219200" y="5562600"/>
            <a:ext cx="7239000" cy="838200"/>
          </a:xfrm>
        </p:spPr>
        <p:txBody>
          <a:bodyPr>
            <a:normAutofit/>
          </a:bodyPr>
          <a:lstStyle/>
          <a:p>
            <a:pPr algn="l">
              <a:buFont typeface="Arial" pitchFamily="34" charset="0"/>
              <a:buChar char="•"/>
            </a:pPr>
            <a:r>
              <a:rPr lang="en-US" sz="1800" dirty="0" smtClean="0">
                <a:solidFill>
                  <a:schemeClr val="tx1"/>
                </a:solidFill>
              </a:rPr>
              <a:t>Resolution: 4km (2 months simulation May-June 2010)</a:t>
            </a:r>
          </a:p>
          <a:p>
            <a:pPr algn="l">
              <a:buFont typeface="Arial" pitchFamily="34" charset="0"/>
              <a:buChar char="•"/>
            </a:pPr>
            <a:r>
              <a:rPr lang="en-US" sz="1800" dirty="0" smtClean="0">
                <a:solidFill>
                  <a:schemeClr val="tx1"/>
                </a:solidFill>
              </a:rPr>
              <a:t>Nudging coefficients:  </a:t>
            </a:r>
            <a:r>
              <a:rPr lang="en-US" sz="1800" dirty="0" err="1" smtClean="0">
                <a:solidFill>
                  <a:schemeClr val="tx1"/>
                </a:solidFill>
              </a:rPr>
              <a:t>guv</a:t>
            </a:r>
            <a:r>
              <a:rPr lang="en-US" sz="1800" dirty="0" smtClean="0">
                <a:solidFill>
                  <a:schemeClr val="tx1"/>
                </a:solidFill>
              </a:rPr>
              <a:t>: 0.00005; </a:t>
            </a:r>
            <a:r>
              <a:rPr lang="en-US" sz="1800" dirty="0" err="1" smtClean="0">
                <a:solidFill>
                  <a:schemeClr val="tx1"/>
                </a:solidFill>
              </a:rPr>
              <a:t>gt</a:t>
            </a:r>
            <a:r>
              <a:rPr lang="en-US" sz="1800" dirty="0" smtClean="0">
                <a:solidFill>
                  <a:schemeClr val="tx1"/>
                </a:solidFill>
              </a:rPr>
              <a:t>: 0.00 005; </a:t>
            </a:r>
            <a:r>
              <a:rPr lang="en-US" sz="1800" dirty="0" err="1" smtClean="0">
                <a:solidFill>
                  <a:schemeClr val="tx1"/>
                </a:solidFill>
              </a:rPr>
              <a:t>gq</a:t>
            </a:r>
            <a:r>
              <a:rPr lang="en-US" sz="1800" dirty="0" smtClean="0">
                <a:solidFill>
                  <a:schemeClr val="tx1"/>
                </a:solidFill>
              </a:rPr>
              <a:t>: 0.00001</a:t>
            </a:r>
            <a:endParaRPr lang="en-US" sz="1800" dirty="0">
              <a:solidFill>
                <a:schemeClr val="tx1"/>
              </a:solidFill>
            </a:endParaRPr>
          </a:p>
        </p:txBody>
      </p:sp>
      <p:graphicFrame>
        <p:nvGraphicFramePr>
          <p:cNvPr id="4" name="Content Placeholder 3"/>
          <p:cNvGraphicFramePr>
            <a:graphicFrameLocks/>
          </p:cNvGraphicFramePr>
          <p:nvPr/>
        </p:nvGraphicFramePr>
        <p:xfrm>
          <a:off x="1295400" y="1371600"/>
          <a:ext cx="7620000" cy="4038598"/>
        </p:xfrm>
        <a:graphic>
          <a:graphicData uri="http://schemas.openxmlformats.org/drawingml/2006/table">
            <a:tbl>
              <a:tblPr firstCol="1" bandCol="1">
                <a:tableStyleId>{69CF1AB2-1976-4502-BF36-3FF5EA218861}</a:tableStyleId>
              </a:tblPr>
              <a:tblGrid>
                <a:gridCol w="1924242"/>
                <a:gridCol w="3104958"/>
                <a:gridCol w="2590800"/>
              </a:tblGrid>
              <a:tr h="445840">
                <a:tc>
                  <a:txBody>
                    <a:bodyPr/>
                    <a:lstStyle/>
                    <a:p>
                      <a:r>
                        <a:rPr lang="en-US" sz="1600" b="1" dirty="0" smtClean="0"/>
                        <a:t>ID</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Feedback (direct effect only)</a:t>
                      </a:r>
                    </a:p>
                  </a:txBody>
                  <a:tcPr/>
                </a:tc>
                <a:tc>
                  <a:txBody>
                    <a:bodyPr/>
                    <a:lstStyle/>
                    <a:p>
                      <a:r>
                        <a:rPr lang="en-US" sz="1600" b="1" dirty="0" smtClean="0"/>
                        <a:t>Without Feedback</a:t>
                      </a:r>
                      <a:endParaRPr lang="en-US" sz="1600" b="1" dirty="0"/>
                    </a:p>
                  </a:txBody>
                  <a:tcPr/>
                </a:tc>
              </a:tr>
              <a:tr h="445840">
                <a:tc>
                  <a:txBody>
                    <a:bodyPr/>
                    <a:lstStyle/>
                    <a:p>
                      <a:r>
                        <a:rPr lang="en-US" sz="1600" dirty="0" smtClean="0"/>
                        <a:t>PBL</a:t>
                      </a:r>
                      <a:endParaRPr lang="en-US" sz="1600" dirty="0"/>
                    </a:p>
                  </a:txBody>
                  <a:tcPr/>
                </a:tc>
                <a:tc>
                  <a:txBody>
                    <a:bodyPr/>
                    <a:lstStyle/>
                    <a:p>
                      <a:r>
                        <a:rPr lang="en-US" sz="1600" smtClean="0"/>
                        <a:t>ACM2 (Pleim 2007)</a:t>
                      </a:r>
                      <a:endParaRPr lang="en-US"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ACM2 (Pleim 2007)</a:t>
                      </a:r>
                    </a:p>
                  </a:txBody>
                  <a:tcPr/>
                </a:tc>
              </a:tr>
              <a:tr h="445840">
                <a:tc>
                  <a:txBody>
                    <a:bodyPr/>
                    <a:lstStyle/>
                    <a:p>
                      <a:r>
                        <a:rPr lang="en-US" sz="1600" dirty="0" smtClean="0"/>
                        <a:t>Microphysics</a:t>
                      </a:r>
                    </a:p>
                  </a:txBody>
                  <a:tcPr/>
                </a:tc>
                <a:tc>
                  <a:txBody>
                    <a:bodyPr/>
                    <a:lstStyle/>
                    <a:p>
                      <a:r>
                        <a:rPr lang="en-US" sz="1600" dirty="0" smtClean="0"/>
                        <a:t>Morrison 2-mom</a:t>
                      </a:r>
                      <a:endParaRPr lang="en-US" sz="1600" dirty="0"/>
                    </a:p>
                  </a:txBody>
                  <a:tcPr/>
                </a:tc>
                <a:tc>
                  <a:txBody>
                    <a:bodyPr/>
                    <a:lstStyle/>
                    <a:p>
                      <a:r>
                        <a:rPr lang="en-US" sz="1600" dirty="0" smtClean="0"/>
                        <a:t>Morrison</a:t>
                      </a:r>
                      <a:r>
                        <a:rPr lang="en-US" sz="1600" baseline="0" dirty="0" smtClean="0"/>
                        <a:t> 2-mom</a:t>
                      </a:r>
                      <a:endParaRPr lang="en-US" sz="1600" dirty="0"/>
                    </a:p>
                  </a:txBody>
                  <a:tcPr/>
                </a:tc>
              </a:tr>
              <a:tr h="445840">
                <a:tc>
                  <a:txBody>
                    <a:bodyPr/>
                    <a:lstStyle/>
                    <a:p>
                      <a:r>
                        <a:rPr lang="en-US" sz="1600" dirty="0" smtClean="0"/>
                        <a:t>Chemistry</a:t>
                      </a:r>
                    </a:p>
                  </a:txBody>
                  <a:tcPr/>
                </a:tc>
                <a:tc>
                  <a:txBody>
                    <a:bodyPr/>
                    <a:lstStyle/>
                    <a:p>
                      <a:r>
                        <a:rPr lang="en-US" sz="1600" dirty="0" smtClean="0"/>
                        <a:t>CB05</a:t>
                      </a:r>
                      <a:endParaRPr lang="en-US" sz="1600" dirty="0"/>
                    </a:p>
                  </a:txBody>
                  <a:tcPr/>
                </a:tc>
                <a:tc>
                  <a:txBody>
                    <a:bodyPr/>
                    <a:lstStyle/>
                    <a:p>
                      <a:r>
                        <a:rPr lang="en-US" sz="1600" dirty="0" smtClean="0"/>
                        <a:t>CB05</a:t>
                      </a:r>
                      <a:endParaRPr lang="en-US" sz="1600" dirty="0"/>
                    </a:p>
                  </a:txBody>
                  <a:tcPr/>
                </a:tc>
              </a:tr>
              <a:tr h="471878">
                <a:tc>
                  <a:txBody>
                    <a:bodyPr/>
                    <a:lstStyle/>
                    <a:p>
                      <a:r>
                        <a:rPr lang="en-US" sz="1600" dirty="0" smtClean="0"/>
                        <a:t>Surface layer</a:t>
                      </a:r>
                    </a:p>
                  </a:txBody>
                  <a:tcPr/>
                </a:tc>
                <a:tc>
                  <a:txBody>
                    <a:bodyPr/>
                    <a:lstStyle/>
                    <a:p>
                      <a:r>
                        <a:rPr kumimoji="0" lang="fr-FR" sz="1600" kern="1200" dirty="0" smtClean="0">
                          <a:solidFill>
                            <a:schemeClr val="dk1"/>
                          </a:solidFill>
                          <a:latin typeface="+mn-lt"/>
                          <a:ea typeface="+mn-ea"/>
                          <a:cs typeface="+mn-cs"/>
                        </a:rPr>
                        <a:t>Pleim-</a:t>
                      </a:r>
                      <a:r>
                        <a:rPr kumimoji="0" lang="fr-FR" sz="1600" kern="1200" dirty="0" err="1" smtClean="0">
                          <a:solidFill>
                            <a:schemeClr val="dk1"/>
                          </a:solidFill>
                          <a:latin typeface="+mn-lt"/>
                          <a:ea typeface="+mn-ea"/>
                          <a:cs typeface="+mn-cs"/>
                        </a:rPr>
                        <a:t>Xiu</a:t>
                      </a:r>
                      <a:r>
                        <a:rPr kumimoji="0" lang="fr-FR" sz="1600" kern="1200" dirty="0" smtClean="0">
                          <a:solidFill>
                            <a:schemeClr val="dk1"/>
                          </a:solidFill>
                          <a:latin typeface="+mn-lt"/>
                          <a:ea typeface="+mn-ea"/>
                          <a:cs typeface="+mn-cs"/>
                        </a:rPr>
                        <a:t> </a:t>
                      </a:r>
                      <a:endParaRPr lang="en-US" sz="1600" dirty="0"/>
                    </a:p>
                  </a:txBody>
                  <a:tcPr/>
                </a:tc>
                <a:tc>
                  <a:txBody>
                    <a:bodyPr/>
                    <a:lstStyle/>
                    <a:p>
                      <a:r>
                        <a:rPr kumimoji="0" lang="fr-FR" sz="1600" kern="1200" dirty="0" smtClean="0">
                          <a:solidFill>
                            <a:schemeClr val="dk1"/>
                          </a:solidFill>
                          <a:latin typeface="+mn-lt"/>
                          <a:ea typeface="+mn-ea"/>
                          <a:cs typeface="+mn-cs"/>
                        </a:rPr>
                        <a:t>Pleim-</a:t>
                      </a:r>
                      <a:r>
                        <a:rPr kumimoji="0" lang="fr-FR" sz="1600" kern="1200" dirty="0" err="1" smtClean="0">
                          <a:solidFill>
                            <a:schemeClr val="dk1"/>
                          </a:solidFill>
                          <a:latin typeface="+mn-lt"/>
                          <a:ea typeface="+mn-ea"/>
                          <a:cs typeface="+mn-cs"/>
                        </a:rPr>
                        <a:t>Xiu</a:t>
                      </a:r>
                      <a:r>
                        <a:rPr kumimoji="0" lang="fr-FR" sz="1600" kern="1200" dirty="0" smtClean="0">
                          <a:solidFill>
                            <a:schemeClr val="dk1"/>
                          </a:solidFill>
                          <a:latin typeface="+mn-lt"/>
                          <a:ea typeface="+mn-ea"/>
                          <a:cs typeface="+mn-cs"/>
                        </a:rPr>
                        <a:t> </a:t>
                      </a:r>
                      <a:endParaRPr lang="en-US" sz="1600" dirty="0"/>
                    </a:p>
                  </a:txBody>
                  <a:tcPr/>
                </a:tc>
              </a:tr>
              <a:tr h="445840">
                <a:tc>
                  <a:txBody>
                    <a:bodyPr/>
                    <a:lstStyle/>
                    <a:p>
                      <a:r>
                        <a:rPr lang="en-US" sz="1600" dirty="0" smtClean="0"/>
                        <a:t>Cumulus</a:t>
                      </a:r>
                    </a:p>
                  </a:txBody>
                  <a:tcPr/>
                </a:tc>
                <a:tc>
                  <a:txBody>
                    <a:bodyPr/>
                    <a:lstStyle/>
                    <a:p>
                      <a:r>
                        <a:rPr lang="en-US" sz="1600" dirty="0" err="1" smtClean="0"/>
                        <a:t>Kain</a:t>
                      </a:r>
                      <a:r>
                        <a:rPr lang="en-US" sz="1600" dirty="0" smtClean="0"/>
                        <a:t>-Fritsch</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Kain</a:t>
                      </a:r>
                      <a:r>
                        <a:rPr lang="en-US" sz="1600" dirty="0" smtClean="0"/>
                        <a:t>-Fritsch</a:t>
                      </a:r>
                    </a:p>
                  </a:txBody>
                  <a:tcPr/>
                </a:tc>
              </a:tr>
              <a:tr h="445840">
                <a:tc>
                  <a:txBody>
                    <a:bodyPr/>
                    <a:lstStyle/>
                    <a:p>
                      <a:r>
                        <a:rPr lang="en-US" sz="1600" dirty="0" smtClean="0"/>
                        <a:t>Radiation</a:t>
                      </a:r>
                    </a:p>
                  </a:txBody>
                  <a:tcPr/>
                </a:tc>
                <a:tc>
                  <a:txBody>
                    <a:bodyPr/>
                    <a:lstStyle/>
                    <a:p>
                      <a:r>
                        <a:rPr lang="en-US" sz="1600" dirty="0" smtClean="0"/>
                        <a:t>RRTMG</a:t>
                      </a:r>
                      <a:endParaRPr lang="en-US" sz="1600" dirty="0"/>
                    </a:p>
                  </a:txBody>
                  <a:tcPr/>
                </a:tc>
                <a:tc>
                  <a:txBody>
                    <a:bodyPr/>
                    <a:lstStyle/>
                    <a:p>
                      <a:r>
                        <a:rPr lang="en-US" sz="1600" dirty="0" smtClean="0"/>
                        <a:t>RRTMG</a:t>
                      </a:r>
                      <a:endParaRPr lang="en-US" sz="1600" dirty="0"/>
                    </a:p>
                  </a:txBody>
                  <a:tcPr/>
                </a:tc>
              </a:tr>
              <a:tr h="445840">
                <a:tc>
                  <a:txBody>
                    <a:bodyPr/>
                    <a:lstStyle/>
                    <a:p>
                      <a:r>
                        <a:rPr lang="en-US" sz="1600" dirty="0" smtClean="0"/>
                        <a:t>Mobile Profile</a:t>
                      </a:r>
                    </a:p>
                  </a:txBody>
                  <a:tcPr/>
                </a:tc>
                <a:tc>
                  <a:txBody>
                    <a:bodyPr/>
                    <a:lstStyle/>
                    <a:p>
                      <a:r>
                        <a:rPr lang="en-US" sz="1600" dirty="0" smtClean="0"/>
                        <a:t>EPA</a:t>
                      </a:r>
                      <a:endParaRPr lang="en-US" sz="1600" dirty="0"/>
                    </a:p>
                  </a:txBody>
                  <a:tcPr/>
                </a:tc>
                <a:tc>
                  <a:txBody>
                    <a:bodyPr/>
                    <a:lstStyle/>
                    <a:p>
                      <a:r>
                        <a:rPr lang="en-US" sz="1600" dirty="0" smtClean="0"/>
                        <a:t>EPA</a:t>
                      </a:r>
                      <a:endParaRPr lang="en-US" sz="1600" dirty="0"/>
                    </a:p>
                  </a:txBody>
                  <a:tcPr/>
                </a:tc>
              </a:tr>
              <a:tr h="445840">
                <a:tc>
                  <a:txBody>
                    <a:bodyPr/>
                    <a:lstStyle/>
                    <a:p>
                      <a:r>
                        <a:rPr lang="en-US" sz="1600" dirty="0" smtClean="0"/>
                        <a:t>Land Use</a:t>
                      </a:r>
                    </a:p>
                  </a:txBody>
                  <a:tcPr/>
                </a:tc>
                <a:tc>
                  <a:txBody>
                    <a:bodyPr/>
                    <a:lstStyle/>
                    <a:p>
                      <a:r>
                        <a:rPr lang="en-US" sz="1600" dirty="0" smtClean="0"/>
                        <a:t>NLCD</a:t>
                      </a:r>
                      <a:endParaRPr lang="en-US" sz="1600" dirty="0"/>
                    </a:p>
                  </a:txBody>
                  <a:tcPr/>
                </a:tc>
                <a:tc>
                  <a:txBody>
                    <a:bodyPr/>
                    <a:lstStyle/>
                    <a:p>
                      <a:r>
                        <a:rPr lang="en-US" sz="1600" dirty="0" smtClean="0"/>
                        <a:t>NLCD</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cstate="print"/>
          <a:srcRect/>
          <a:stretch>
            <a:fillRect/>
          </a:stretch>
        </p:blipFill>
        <p:spPr bwMode="auto">
          <a:xfrm>
            <a:off x="5105400" y="609600"/>
            <a:ext cx="4000500" cy="3200400"/>
          </a:xfrm>
          <a:prstGeom prst="rect">
            <a:avLst/>
          </a:prstGeom>
          <a:noFill/>
          <a:ln w="9525">
            <a:noFill/>
            <a:miter lim="800000"/>
            <a:headEnd/>
            <a:tailEnd/>
          </a:ln>
        </p:spPr>
      </p:pic>
      <p:sp>
        <p:nvSpPr>
          <p:cNvPr id="6" name="Oval 5"/>
          <p:cNvSpPr/>
          <p:nvPr/>
        </p:nvSpPr>
        <p:spPr>
          <a:xfrm>
            <a:off x="7086600" y="1981200"/>
            <a:ext cx="609600" cy="563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4983480"/>
            <a:ext cx="685800" cy="655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gdata1.sci.gsfc.nasa.gov/daac-bin/G3/retrieveImage.pl?path=/ftp/incoming/G3/OPS/ws/13606991008982/aerosol_optical_thickness_550_land_ocean.SWDB_L3M05_HDF4.003.AreaMap.2010-05.gif&amp;wsid=13606991008982"/>
          <p:cNvPicPr>
            <a:picLocks noChangeAspect="1" noChangeArrowheads="1"/>
          </p:cNvPicPr>
          <p:nvPr/>
        </p:nvPicPr>
        <p:blipFill>
          <a:blip r:embed="rId3" cstate="print"/>
          <a:srcRect/>
          <a:stretch>
            <a:fillRect/>
          </a:stretch>
        </p:blipFill>
        <p:spPr bwMode="auto">
          <a:xfrm>
            <a:off x="1524000" y="685800"/>
            <a:ext cx="3584448" cy="2560320"/>
          </a:xfrm>
          <a:prstGeom prst="rect">
            <a:avLst/>
          </a:prstGeom>
          <a:noFill/>
        </p:spPr>
      </p:pic>
      <p:sp>
        <p:nvSpPr>
          <p:cNvPr id="9" name="TextBox 8"/>
          <p:cNvSpPr txBox="1"/>
          <p:nvPr/>
        </p:nvSpPr>
        <p:spPr>
          <a:xfrm>
            <a:off x="457200" y="76200"/>
            <a:ext cx="8534400" cy="461665"/>
          </a:xfrm>
          <a:prstGeom prst="rect">
            <a:avLst/>
          </a:prstGeom>
          <a:noFill/>
        </p:spPr>
        <p:txBody>
          <a:bodyPr wrap="square" rtlCol="0">
            <a:spAutoFit/>
          </a:bodyPr>
          <a:lstStyle/>
          <a:p>
            <a:r>
              <a:rPr lang="en-US" sz="2400" b="1" dirty="0" smtClean="0"/>
              <a:t>Comparison of WRF-CMAQ and </a:t>
            </a:r>
            <a:r>
              <a:rPr lang="en-US" sz="2400" b="1" dirty="0" err="1" smtClean="0"/>
              <a:t>SeaWiFS</a:t>
            </a:r>
            <a:r>
              <a:rPr lang="en-US" sz="2400" b="1" dirty="0" smtClean="0"/>
              <a:t> Satellite AOD</a:t>
            </a:r>
            <a:endParaRPr lang="en-US" sz="2400" b="1" dirty="0"/>
          </a:p>
        </p:txBody>
      </p:sp>
      <p:sp>
        <p:nvSpPr>
          <p:cNvPr id="10" name="Rectangle 9"/>
          <p:cNvSpPr/>
          <p:nvPr/>
        </p:nvSpPr>
        <p:spPr>
          <a:xfrm>
            <a:off x="152400" y="1447800"/>
            <a:ext cx="1981200" cy="1015663"/>
          </a:xfrm>
          <a:prstGeom prst="rect">
            <a:avLst/>
          </a:prstGeom>
        </p:spPr>
        <p:txBody>
          <a:bodyPr wrap="square">
            <a:spAutoFit/>
          </a:bodyPr>
          <a:lstStyle/>
          <a:p>
            <a:r>
              <a:rPr lang="en-US" sz="1200" dirty="0" err="1" smtClean="0"/>
              <a:t>SeaWiFS</a:t>
            </a:r>
            <a:r>
              <a:rPr lang="en-US" sz="1200" dirty="0" smtClean="0"/>
              <a:t> Deep Blue Level 3 Long-term Aerosol Daily Data products at 0.5x0.5 and 1.0x1.0 degree resolutions (since 1997).</a:t>
            </a:r>
            <a:endParaRPr lang="en-US" sz="1200" dirty="0"/>
          </a:p>
        </p:txBody>
      </p:sp>
      <p:sp>
        <p:nvSpPr>
          <p:cNvPr id="11" name="Rectangle 10"/>
          <p:cNvSpPr/>
          <p:nvPr/>
        </p:nvSpPr>
        <p:spPr>
          <a:xfrm>
            <a:off x="0" y="2971800"/>
            <a:ext cx="5029200" cy="461665"/>
          </a:xfrm>
          <a:prstGeom prst="rect">
            <a:avLst/>
          </a:prstGeom>
        </p:spPr>
        <p:txBody>
          <a:bodyPr wrap="square">
            <a:spAutoFit/>
          </a:bodyPr>
          <a:lstStyle/>
          <a:p>
            <a:pPr>
              <a:buFont typeface="Arial" pitchFamily="34" charset="0"/>
              <a:buChar char="•"/>
            </a:pPr>
            <a:r>
              <a:rPr lang="en-US" sz="1200" dirty="0" smtClean="0"/>
              <a:t>AOD observation:</a:t>
            </a:r>
          </a:p>
          <a:p>
            <a:r>
              <a:rPr lang="en-US" sz="1200" dirty="0" smtClean="0">
                <a:hlinkClick r:id="rId4"/>
              </a:rPr>
              <a:t>http://gdata1.sci.gsfc.nasa.gov/daac-bin/G3/gui.cgi?instance_id=SWDB_monthly</a:t>
            </a:r>
            <a:endParaRPr lang="en-US" sz="1200" dirty="0" smtClean="0"/>
          </a:p>
        </p:txBody>
      </p:sp>
      <p:pic>
        <p:nvPicPr>
          <p:cNvPr id="6148" name="Picture 4" descr="http://gdata1.sci.gsfc.nasa.gov/daac-bin/G3/retrieveImage.pl?path=/ftp/incoming/G3/OPS/ws/136069949712465/aerosol_optical_thickness_550_land_ocean.SWDB_L3M05_HDF4.003.AreaMap.2010-06.gif&amp;wsid=136069949712465"/>
          <p:cNvPicPr>
            <a:picLocks noChangeAspect="1" noChangeArrowheads="1"/>
          </p:cNvPicPr>
          <p:nvPr/>
        </p:nvPicPr>
        <p:blipFill>
          <a:blip r:embed="rId5" cstate="print"/>
          <a:srcRect/>
          <a:stretch>
            <a:fillRect/>
          </a:stretch>
        </p:blipFill>
        <p:spPr bwMode="auto">
          <a:xfrm>
            <a:off x="1524000" y="3505200"/>
            <a:ext cx="3840480" cy="2743200"/>
          </a:xfrm>
          <a:prstGeom prst="rect">
            <a:avLst/>
          </a:prstGeom>
          <a:noFill/>
        </p:spPr>
      </p:pic>
      <p:pic>
        <p:nvPicPr>
          <p:cNvPr id="6151" name="Picture 7"/>
          <p:cNvPicPr>
            <a:picLocks noChangeAspect="1" noChangeArrowheads="1"/>
          </p:cNvPicPr>
          <p:nvPr/>
        </p:nvPicPr>
        <p:blipFill>
          <a:blip r:embed="rId6" cstate="print"/>
          <a:srcRect/>
          <a:stretch>
            <a:fillRect/>
          </a:stretch>
        </p:blipFill>
        <p:spPr bwMode="auto">
          <a:xfrm>
            <a:off x="5105400" y="3429000"/>
            <a:ext cx="4000500" cy="3200400"/>
          </a:xfrm>
          <a:prstGeom prst="rect">
            <a:avLst/>
          </a:prstGeom>
          <a:noFill/>
          <a:ln w="9525">
            <a:noFill/>
            <a:miter lim="800000"/>
            <a:headEnd/>
            <a:tailEnd/>
          </a:ln>
        </p:spPr>
      </p:pic>
      <p:sp>
        <p:nvSpPr>
          <p:cNvPr id="8" name="TextBox 7"/>
          <p:cNvSpPr txBox="1"/>
          <p:nvPr/>
        </p:nvSpPr>
        <p:spPr>
          <a:xfrm>
            <a:off x="838200" y="6096000"/>
            <a:ext cx="4953000" cy="707886"/>
          </a:xfrm>
          <a:prstGeom prst="rect">
            <a:avLst/>
          </a:prstGeom>
          <a:noFill/>
        </p:spPr>
        <p:txBody>
          <a:bodyPr wrap="square" rtlCol="0">
            <a:spAutoFit/>
          </a:bodyPr>
          <a:lstStyle/>
          <a:p>
            <a:pPr>
              <a:buFont typeface="Arial" pitchFamily="34" charset="0"/>
              <a:buChar char="•"/>
            </a:pPr>
            <a:r>
              <a:rPr lang="en-US" sz="2000" dirty="0" smtClean="0"/>
              <a:t>Model AOD range about 0.07-0.1 while observation range 0.2-0.5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371600" y="914400"/>
            <a:ext cx="7010400" cy="5105400"/>
            <a:chOff x="2622431" y="427782"/>
            <a:chExt cx="5962578" cy="4389120"/>
          </a:xfrm>
        </p:grpSpPr>
        <p:pic>
          <p:nvPicPr>
            <p:cNvPr id="5" name="Picture 2"/>
            <p:cNvPicPr>
              <a:picLocks noChangeAspect="1" noChangeArrowheads="1"/>
            </p:cNvPicPr>
            <p:nvPr/>
          </p:nvPicPr>
          <p:blipFill>
            <a:blip r:embed="rId2" cstate="print"/>
            <a:srcRect/>
            <a:stretch>
              <a:fillRect/>
            </a:stretch>
          </p:blipFill>
          <p:spPr bwMode="auto">
            <a:xfrm>
              <a:off x="2622431" y="427782"/>
              <a:ext cx="5962578" cy="4389120"/>
            </a:xfrm>
            <a:prstGeom prst="rect">
              <a:avLst/>
            </a:prstGeom>
            <a:noFill/>
            <a:ln w="9525">
              <a:noFill/>
              <a:miter lim="800000"/>
              <a:headEnd/>
              <a:tailEnd/>
            </a:ln>
            <a:effectLst/>
          </p:spPr>
        </p:pic>
        <p:sp>
          <p:nvSpPr>
            <p:cNvPr id="6" name="TextBox 5"/>
            <p:cNvSpPr txBox="1"/>
            <p:nvPr/>
          </p:nvSpPr>
          <p:spPr>
            <a:xfrm>
              <a:off x="5562598" y="1752600"/>
              <a:ext cx="1718095" cy="451405"/>
            </a:xfrm>
            <a:prstGeom prst="rect">
              <a:avLst/>
            </a:prstGeom>
            <a:noFill/>
          </p:spPr>
          <p:txBody>
            <a:bodyPr wrap="square" rtlCol="0">
              <a:spAutoFit/>
            </a:bodyPr>
            <a:lstStyle/>
            <a:p>
              <a:r>
                <a:rPr lang="en-US" sz="1600" dirty="0" smtClean="0"/>
                <a:t>AERONET</a:t>
              </a:r>
              <a:endParaRPr lang="en-US" sz="1600" dirty="0"/>
            </a:p>
          </p:txBody>
        </p:sp>
      </p:grpSp>
      <p:sp>
        <p:nvSpPr>
          <p:cNvPr id="7" name="TextBox 6"/>
          <p:cNvSpPr txBox="1"/>
          <p:nvPr/>
        </p:nvSpPr>
        <p:spPr>
          <a:xfrm>
            <a:off x="1524000" y="76200"/>
            <a:ext cx="7086600" cy="954107"/>
          </a:xfrm>
          <a:prstGeom prst="rect">
            <a:avLst/>
          </a:prstGeom>
          <a:noFill/>
        </p:spPr>
        <p:txBody>
          <a:bodyPr wrap="square" rtlCol="0">
            <a:spAutoFit/>
          </a:bodyPr>
          <a:lstStyle/>
          <a:p>
            <a:r>
              <a:rPr lang="en-US" sz="2800" b="1" dirty="0" smtClean="0"/>
              <a:t>AERONET vs. Feedback model output (AOD [unitless] hourly)</a:t>
            </a:r>
          </a:p>
        </p:txBody>
      </p:sp>
      <p:sp>
        <p:nvSpPr>
          <p:cNvPr id="8" name="TextBox 7"/>
          <p:cNvSpPr txBox="1"/>
          <p:nvPr/>
        </p:nvSpPr>
        <p:spPr>
          <a:xfrm>
            <a:off x="1524000" y="5934670"/>
            <a:ext cx="7162800" cy="984885"/>
          </a:xfrm>
          <a:prstGeom prst="rect">
            <a:avLst/>
          </a:prstGeom>
          <a:noFill/>
        </p:spPr>
        <p:txBody>
          <a:bodyPr wrap="square" rtlCol="0">
            <a:spAutoFit/>
          </a:bodyPr>
          <a:lstStyle/>
          <a:p>
            <a:r>
              <a:rPr lang="en-US" sz="2000" dirty="0" smtClean="0"/>
              <a:t>In general, the AOD from the WRF-CMAQ with feedback model is lower compared to AERONET (10 sites) and satellite.</a:t>
            </a:r>
          </a:p>
          <a:p>
            <a:pPr>
              <a:buFont typeface="Arial"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80999" y="914400"/>
            <a:ext cx="5105401" cy="3770143"/>
          </a:xfrm>
          <a:prstGeom prst="rect">
            <a:avLst/>
          </a:prstGeom>
          <a:noFill/>
          <a:ln w="9525">
            <a:noFill/>
            <a:miter lim="800000"/>
            <a:headEnd/>
            <a:tailEnd/>
          </a:ln>
          <a:effectLst/>
        </p:spPr>
      </p:pic>
      <p:sp>
        <p:nvSpPr>
          <p:cNvPr id="5" name="TextBox 4"/>
          <p:cNvSpPr txBox="1"/>
          <p:nvPr/>
        </p:nvSpPr>
        <p:spPr>
          <a:xfrm>
            <a:off x="76200" y="21848"/>
            <a:ext cx="6705600" cy="892552"/>
          </a:xfrm>
          <a:prstGeom prst="rect">
            <a:avLst/>
          </a:prstGeom>
          <a:noFill/>
        </p:spPr>
        <p:txBody>
          <a:bodyPr wrap="square" rtlCol="0">
            <a:spAutoFit/>
          </a:bodyPr>
          <a:lstStyle/>
          <a:p>
            <a:r>
              <a:rPr lang="en-US" sz="2600" b="1" dirty="0" smtClean="0"/>
              <a:t>IMPROVE vs. Feedback model output (PM2.5 [µg/m</a:t>
            </a:r>
            <a:r>
              <a:rPr lang="en-US" sz="2600" b="1" baseline="30000" dirty="0" smtClean="0"/>
              <a:t>3</a:t>
            </a:r>
            <a:r>
              <a:rPr lang="en-US" sz="2600" b="1" dirty="0" smtClean="0"/>
              <a:t>] daily)</a:t>
            </a:r>
            <a:endParaRPr lang="en-US" sz="2600" b="1" dirty="0"/>
          </a:p>
        </p:txBody>
      </p:sp>
      <p:sp>
        <p:nvSpPr>
          <p:cNvPr id="6" name="TextBox 5"/>
          <p:cNvSpPr txBox="1"/>
          <p:nvPr/>
        </p:nvSpPr>
        <p:spPr>
          <a:xfrm>
            <a:off x="76200" y="4572000"/>
            <a:ext cx="6096000" cy="2246769"/>
          </a:xfrm>
          <a:prstGeom prst="rect">
            <a:avLst/>
          </a:prstGeom>
          <a:noFill/>
        </p:spPr>
        <p:txBody>
          <a:bodyPr wrap="square" rtlCol="0">
            <a:spAutoFit/>
          </a:bodyPr>
          <a:lstStyle/>
          <a:p>
            <a:pPr>
              <a:buFont typeface="Arial" pitchFamily="34" charset="0"/>
              <a:buChar char="•"/>
            </a:pPr>
            <a:r>
              <a:rPr lang="en-US" sz="2000" dirty="0" smtClean="0"/>
              <a:t> WRF-CMAQ simulations of surface PM2.5 are slightly lower than IMPROVE observations( 19 sites), consistent with the AOD comparison results.</a:t>
            </a:r>
          </a:p>
          <a:p>
            <a:pPr>
              <a:buFont typeface="Arial" pitchFamily="34" charset="0"/>
              <a:buChar char="•"/>
            </a:pPr>
            <a:r>
              <a:rPr lang="en-US" sz="2000" dirty="0" smtClean="0"/>
              <a:t>These underestimations of surface PM2.5 concentrations likely contribute to the AOD underestimations, though potential underestimations in the upper atmosphere would have a bigger impact.</a:t>
            </a:r>
          </a:p>
        </p:txBody>
      </p:sp>
      <p:pic>
        <p:nvPicPr>
          <p:cNvPr id="7" name="Picture 2"/>
          <p:cNvPicPr>
            <a:picLocks noChangeAspect="1" noChangeArrowheads="1"/>
          </p:cNvPicPr>
          <p:nvPr/>
        </p:nvPicPr>
        <p:blipFill>
          <a:blip r:embed="rId3" cstate="print"/>
          <a:srcRect/>
          <a:stretch>
            <a:fillRect/>
          </a:stretch>
        </p:blipFill>
        <p:spPr bwMode="auto">
          <a:xfrm>
            <a:off x="6324600" y="76200"/>
            <a:ext cx="2530129" cy="3291840"/>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6324600" y="3429000"/>
            <a:ext cx="2538395" cy="3291840"/>
          </a:xfrm>
          <a:prstGeom prst="rect">
            <a:avLst/>
          </a:prstGeom>
          <a:noFill/>
          <a:ln w="9525">
            <a:noFill/>
            <a:miter lim="800000"/>
            <a:headEnd/>
            <a:tailEnd/>
          </a:ln>
        </p:spPr>
      </p:pic>
      <p:sp>
        <p:nvSpPr>
          <p:cNvPr id="9" name="Oval 8"/>
          <p:cNvSpPr/>
          <p:nvPr/>
        </p:nvSpPr>
        <p:spPr>
          <a:xfrm>
            <a:off x="7391400" y="1676400"/>
            <a:ext cx="609600" cy="579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5105400"/>
            <a:ext cx="609600" cy="579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2" cstate="print"/>
          <a:srcRect/>
          <a:stretch>
            <a:fillRect/>
          </a:stretch>
        </p:blipFill>
        <p:spPr bwMode="auto">
          <a:xfrm>
            <a:off x="304800" y="838200"/>
            <a:ext cx="3345885" cy="4297680"/>
          </a:xfrm>
          <a:prstGeom prst="rect">
            <a:avLst/>
          </a:prstGeom>
          <a:noFill/>
          <a:ln w="9525">
            <a:noFill/>
            <a:miter lim="800000"/>
            <a:headEnd/>
            <a:tailEnd/>
          </a:ln>
        </p:spPr>
      </p:pic>
      <p:sp>
        <p:nvSpPr>
          <p:cNvPr id="6" name="Oval 5"/>
          <p:cNvSpPr/>
          <p:nvPr/>
        </p:nvSpPr>
        <p:spPr>
          <a:xfrm>
            <a:off x="1981200" y="28956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3" cstate="print"/>
          <a:srcRect/>
          <a:stretch>
            <a:fillRect/>
          </a:stretch>
        </p:blipFill>
        <p:spPr bwMode="auto">
          <a:xfrm>
            <a:off x="5483478" y="838200"/>
            <a:ext cx="3355722" cy="4297680"/>
          </a:xfrm>
          <a:prstGeom prst="rect">
            <a:avLst/>
          </a:prstGeom>
          <a:noFill/>
          <a:ln w="9525">
            <a:noFill/>
            <a:miter lim="800000"/>
            <a:headEnd/>
            <a:tailEnd/>
          </a:ln>
        </p:spPr>
      </p:pic>
      <p:sp>
        <p:nvSpPr>
          <p:cNvPr id="15" name="Oval 14"/>
          <p:cNvSpPr/>
          <p:nvPr/>
        </p:nvSpPr>
        <p:spPr>
          <a:xfrm>
            <a:off x="6858000" y="2971800"/>
            <a:ext cx="685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21848"/>
            <a:ext cx="8763000" cy="892552"/>
          </a:xfrm>
          <a:prstGeom prst="rect">
            <a:avLst/>
          </a:prstGeom>
          <a:noFill/>
        </p:spPr>
        <p:txBody>
          <a:bodyPr wrap="square" rtlCol="0">
            <a:spAutoFit/>
          </a:bodyPr>
          <a:lstStyle/>
          <a:p>
            <a:r>
              <a:rPr lang="en-US" sz="2600" b="1" dirty="0" smtClean="0"/>
              <a:t>Comparison of Shortwave Radiation Down Clear-sky (W/m</a:t>
            </a:r>
            <a:r>
              <a:rPr lang="en-US" sz="2600" b="1" baseline="30000" dirty="0" smtClean="0"/>
              <a:t>2</a:t>
            </a:r>
            <a:r>
              <a:rPr lang="en-US" sz="2600" b="1" dirty="0" smtClean="0"/>
              <a:t>) with feedback and without feedback</a:t>
            </a:r>
            <a:endParaRPr lang="en-US" sz="2600" b="1" dirty="0"/>
          </a:p>
        </p:txBody>
      </p:sp>
      <p:sp>
        <p:nvSpPr>
          <p:cNvPr id="11" name="TextBox 10"/>
          <p:cNvSpPr txBox="1"/>
          <p:nvPr/>
        </p:nvSpPr>
        <p:spPr>
          <a:xfrm>
            <a:off x="3733800" y="2590800"/>
            <a:ext cx="1752600" cy="1292662"/>
          </a:xfrm>
          <a:prstGeom prst="rect">
            <a:avLst/>
          </a:prstGeom>
          <a:noFill/>
        </p:spPr>
        <p:txBody>
          <a:bodyPr wrap="square" rtlCol="0">
            <a:spAutoFit/>
          </a:bodyPr>
          <a:lstStyle/>
          <a:p>
            <a:r>
              <a:rPr lang="en-US" sz="2000" dirty="0" smtClean="0"/>
              <a:t>This shows the aerosol direct effect.</a:t>
            </a:r>
          </a:p>
          <a:p>
            <a:pPr>
              <a:buFont typeface="Arial" pitchFamily="34" charset="0"/>
              <a:buChar char="•"/>
            </a:pPr>
            <a:endParaRPr lang="en-US" dirty="0"/>
          </a:p>
        </p:txBody>
      </p:sp>
      <p:cxnSp>
        <p:nvCxnSpPr>
          <p:cNvPr id="13" name="Straight Arrow Connector 12"/>
          <p:cNvCxnSpPr/>
          <p:nvPr/>
        </p:nvCxnSpPr>
        <p:spPr>
          <a:xfrm>
            <a:off x="5334000" y="3124200"/>
            <a:ext cx="15240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11" idx="1"/>
            <a:endCxn id="6" idx="6"/>
          </p:cNvCxnSpPr>
          <p:nvPr/>
        </p:nvCxnSpPr>
        <p:spPr>
          <a:xfrm rot="10800000" flipV="1">
            <a:off x="2590800" y="3237130"/>
            <a:ext cx="1143000" cy="13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228600" y="5181600"/>
            <a:ext cx="8763000" cy="1846659"/>
          </a:xfrm>
          <a:prstGeom prst="rect">
            <a:avLst/>
          </a:prstGeom>
        </p:spPr>
        <p:txBody>
          <a:bodyPr wrap="square">
            <a:spAutoFit/>
          </a:bodyPr>
          <a:lstStyle/>
          <a:p>
            <a:r>
              <a:rPr lang="en-US" sz="1400" b="1" i="1" dirty="0" smtClean="0">
                <a:solidFill>
                  <a:srgbClr val="002060"/>
                </a:solidFill>
              </a:rPr>
              <a:t>Global/Regional Modeling Applications  (oral presentation Wednesday)</a:t>
            </a:r>
            <a:endParaRPr lang="en-US" sz="1400" b="1" dirty="0" smtClean="0">
              <a:solidFill>
                <a:srgbClr val="002060"/>
              </a:solidFill>
            </a:endParaRPr>
          </a:p>
          <a:p>
            <a:r>
              <a:rPr lang="en-US" sz="1400" dirty="0" smtClean="0">
                <a:solidFill>
                  <a:srgbClr val="002060"/>
                </a:solidFill>
              </a:rPr>
              <a:t>Assessment of aerosol effects on surface radiation in the north hemisphere using two-way WRF-CMAQ model</a:t>
            </a:r>
            <a:br>
              <a:rPr lang="en-US" sz="1400" dirty="0" smtClean="0">
                <a:solidFill>
                  <a:srgbClr val="002060"/>
                </a:solidFill>
              </a:rPr>
            </a:br>
            <a:r>
              <a:rPr lang="en-US" sz="1400" dirty="0" err="1" smtClean="0">
                <a:solidFill>
                  <a:srgbClr val="002060"/>
                </a:solidFill>
              </a:rPr>
              <a:t>Jia</a:t>
            </a:r>
            <a:r>
              <a:rPr lang="en-US" sz="1400" dirty="0" smtClean="0">
                <a:solidFill>
                  <a:srgbClr val="002060"/>
                </a:solidFill>
              </a:rPr>
              <a:t> Xing et al.</a:t>
            </a:r>
          </a:p>
          <a:p>
            <a:r>
              <a:rPr lang="en-US" sz="1400" b="1" i="1" dirty="0" smtClean="0">
                <a:solidFill>
                  <a:srgbClr val="002060"/>
                </a:solidFill>
              </a:rPr>
              <a:t>Poster Session 2</a:t>
            </a:r>
          </a:p>
          <a:p>
            <a:r>
              <a:rPr lang="en-US" sz="1400" dirty="0" smtClean="0">
                <a:solidFill>
                  <a:srgbClr val="002060"/>
                </a:solidFill>
              </a:rPr>
              <a:t>Investigation of multi-decadal trends in aerosol direct </a:t>
            </a:r>
            <a:r>
              <a:rPr lang="en-US" sz="1400" dirty="0" err="1" smtClean="0">
                <a:solidFill>
                  <a:srgbClr val="002060"/>
                </a:solidFill>
              </a:rPr>
              <a:t>radiative</a:t>
            </a:r>
            <a:r>
              <a:rPr lang="en-US" sz="1400" dirty="0" smtClean="0">
                <a:solidFill>
                  <a:srgbClr val="002060"/>
                </a:solidFill>
              </a:rPr>
              <a:t> effect from anthropogenic emission changes over North America by using a </a:t>
            </a:r>
            <a:r>
              <a:rPr lang="en-US" sz="1400" dirty="0" err="1" smtClean="0">
                <a:solidFill>
                  <a:srgbClr val="002060"/>
                </a:solidFill>
              </a:rPr>
              <a:t>multiscale</a:t>
            </a:r>
            <a:r>
              <a:rPr lang="en-US" sz="1400" dirty="0" smtClean="0">
                <a:solidFill>
                  <a:srgbClr val="002060"/>
                </a:solidFill>
              </a:rPr>
              <a:t> two-way coupled WRF-CMAQ model</a:t>
            </a:r>
            <a:br>
              <a:rPr lang="en-US" sz="1400" dirty="0" smtClean="0">
                <a:solidFill>
                  <a:srgbClr val="002060"/>
                </a:solidFill>
              </a:rPr>
            </a:br>
            <a:r>
              <a:rPr lang="en-US" sz="1400" dirty="0" smtClean="0">
                <a:solidFill>
                  <a:srgbClr val="002060"/>
                </a:solidFill>
              </a:rPr>
              <a:t>Chao Wei et al.</a:t>
            </a:r>
          </a:p>
          <a:p>
            <a:endParaRPr lang="en-US" sz="1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26680" cy="1143000"/>
          </a:xfrm>
        </p:spPr>
        <p:txBody>
          <a:bodyPr/>
          <a:lstStyle/>
          <a:p>
            <a:r>
              <a:rPr lang="en-US" dirty="0" smtClean="0"/>
              <a:t>CALNEX – CARES 2010</a:t>
            </a:r>
            <a:endParaRPr lang="en-US" dirty="0"/>
          </a:p>
        </p:txBody>
      </p:sp>
      <p:sp>
        <p:nvSpPr>
          <p:cNvPr id="3" name="Content Placeholder 2"/>
          <p:cNvSpPr>
            <a:spLocks noGrp="1"/>
          </p:cNvSpPr>
          <p:nvPr>
            <p:ph idx="1"/>
          </p:nvPr>
        </p:nvSpPr>
        <p:spPr>
          <a:xfrm>
            <a:off x="990600" y="990600"/>
            <a:ext cx="8001000" cy="5867400"/>
          </a:xfrm>
        </p:spPr>
        <p:txBody>
          <a:bodyPr>
            <a:normAutofit fontScale="47500" lnSpcReduction="20000"/>
          </a:bodyPr>
          <a:lstStyle/>
          <a:p>
            <a:pPr>
              <a:buNone/>
            </a:pPr>
            <a:r>
              <a:rPr lang="en-US" b="1" dirty="0" smtClean="0"/>
              <a:t>Carbonaceous Aerosols and Radiative Effects Study (CARES)</a:t>
            </a:r>
          </a:p>
          <a:p>
            <a:r>
              <a:rPr lang="en-US" b="1" dirty="0" smtClean="0"/>
              <a:t>Where: </a:t>
            </a:r>
            <a:r>
              <a:rPr lang="en-US" dirty="0" smtClean="0"/>
              <a:t>Central California region, to the northeast of Sacramento</a:t>
            </a:r>
          </a:p>
          <a:p>
            <a:r>
              <a:rPr lang="en-US" b="1" dirty="0" smtClean="0"/>
              <a:t>When:  </a:t>
            </a:r>
            <a:r>
              <a:rPr lang="en-US" dirty="0" smtClean="0"/>
              <a:t>June 2-28, 2010. </a:t>
            </a:r>
          </a:p>
          <a:p>
            <a:r>
              <a:rPr lang="en-US" b="1" dirty="0" smtClean="0"/>
              <a:t>What: </a:t>
            </a:r>
            <a:r>
              <a:rPr lang="en-US" dirty="0" smtClean="0"/>
              <a:t>This field campaign is designed to increase scientific knowledge about the evolution of black carbon and secondary organic aerosols from both urban/manmade and biogenic sources. New knowledge gained from subsequent detailed process-level analyses can then be integrated into regional and global aerosol models used for simulating the direct and indirect radiative effects on climate.</a:t>
            </a:r>
          </a:p>
          <a:p>
            <a:pPr marL="365125" indent="-23813">
              <a:buNone/>
            </a:pPr>
            <a:r>
              <a:rPr lang="en-US" dirty="0" smtClean="0">
                <a:hlinkClick r:id="rId2"/>
              </a:rPr>
              <a:t>http://campaign.arm.gov/cares/</a:t>
            </a:r>
            <a:endParaRPr lang="en-US" dirty="0" smtClean="0"/>
          </a:p>
          <a:p>
            <a:pPr>
              <a:buNone/>
            </a:pPr>
            <a:endParaRPr lang="en-US" b="1" dirty="0" smtClean="0"/>
          </a:p>
          <a:p>
            <a:pPr>
              <a:buNone/>
            </a:pPr>
            <a:r>
              <a:rPr lang="en-US" b="1" dirty="0" smtClean="0"/>
              <a:t>California Nexus (CALNEX)</a:t>
            </a:r>
          </a:p>
          <a:p>
            <a:r>
              <a:rPr lang="en-US" b="1" dirty="0" smtClean="0"/>
              <a:t>Where:</a:t>
            </a:r>
            <a:r>
              <a:rPr lang="en-US" dirty="0" smtClean="0"/>
              <a:t> California and the eastern Pacific coastal region</a:t>
            </a:r>
          </a:p>
          <a:p>
            <a:r>
              <a:rPr lang="en-US" b="1" dirty="0" smtClean="0"/>
              <a:t>When:</a:t>
            </a:r>
            <a:r>
              <a:rPr lang="en-US" dirty="0" smtClean="0"/>
              <a:t> May 2010</a:t>
            </a:r>
          </a:p>
          <a:p>
            <a:r>
              <a:rPr lang="en-US" b="1" dirty="0" smtClean="0"/>
              <a:t>What:</a:t>
            </a:r>
            <a:r>
              <a:rPr lang="en-US" dirty="0" smtClean="0"/>
              <a:t> The focus of NOAA's field study includes ESRL CSD airborne measurements using the NOAA WP-3D aircraft and the Twin Otter Remote Sensing aircraft, and surface measurements using the R/V </a:t>
            </a:r>
            <a:r>
              <a:rPr lang="en-US" i="1" dirty="0" smtClean="0"/>
              <a:t>Atlantis</a:t>
            </a:r>
            <a:r>
              <a:rPr lang="en-US" dirty="0" smtClean="0"/>
              <a:t> mobile platform as well as stationary ground sites.</a:t>
            </a:r>
          </a:p>
          <a:p>
            <a:pPr marL="365125" indent="-23813">
              <a:buNone/>
            </a:pPr>
            <a:r>
              <a:rPr lang="en-US" dirty="0" smtClean="0">
                <a:hlinkClick r:id="rId3"/>
              </a:rPr>
              <a:t>http://www.esrl.noaa.gov/csd/projects/calnex/</a:t>
            </a:r>
            <a:endParaRPr lang="en-US" dirty="0" smtClean="0"/>
          </a:p>
          <a:p>
            <a:endParaRPr lang="en-US" dirty="0" smtClean="0"/>
          </a:p>
          <a:p>
            <a:pPr>
              <a:buNone/>
            </a:pPr>
            <a:r>
              <a:rPr lang="en-US" b="1" dirty="0" smtClean="0">
                <a:solidFill>
                  <a:srgbClr val="002060"/>
                </a:solidFill>
              </a:rPr>
              <a:t>Poster Session 1</a:t>
            </a:r>
          </a:p>
          <a:p>
            <a:pPr>
              <a:buNone/>
            </a:pPr>
            <a:r>
              <a:rPr lang="en-US" b="1" dirty="0" smtClean="0">
                <a:solidFill>
                  <a:srgbClr val="002060"/>
                </a:solidFill>
              </a:rPr>
              <a:t>	</a:t>
            </a:r>
            <a:r>
              <a:rPr lang="en-US" dirty="0" smtClean="0">
                <a:solidFill>
                  <a:srgbClr val="002060"/>
                </a:solidFill>
              </a:rPr>
              <a:t>Inter-comparison of Photochemical Modeling by EPA and CARB for the CALNEX 2010 Study</a:t>
            </a:r>
            <a:br>
              <a:rPr lang="en-US" dirty="0" smtClean="0">
                <a:solidFill>
                  <a:srgbClr val="002060"/>
                </a:solidFill>
              </a:rPr>
            </a:br>
            <a:r>
              <a:rPr lang="en-US" dirty="0" smtClean="0">
                <a:solidFill>
                  <a:srgbClr val="002060"/>
                </a:solidFill>
              </a:rPr>
              <a:t>James Kelly and Kirk Baker</a:t>
            </a:r>
          </a:p>
          <a:p>
            <a:pPr>
              <a:buNone/>
            </a:pPr>
            <a:r>
              <a:rPr lang="en-US" b="1" dirty="0" smtClean="0">
                <a:solidFill>
                  <a:srgbClr val="002060"/>
                </a:solidFill>
              </a:rPr>
              <a:t>Oral Presentation (Tuesday)</a:t>
            </a:r>
          </a:p>
          <a:p>
            <a:pPr>
              <a:buNone/>
            </a:pPr>
            <a:r>
              <a:rPr lang="en-US" b="1" dirty="0" smtClean="0">
                <a:solidFill>
                  <a:srgbClr val="002060"/>
                </a:solidFill>
              </a:rPr>
              <a:t>	</a:t>
            </a:r>
            <a:r>
              <a:rPr lang="en-US" dirty="0" smtClean="0">
                <a:solidFill>
                  <a:srgbClr val="002060"/>
                </a:solidFill>
              </a:rPr>
              <a:t>Evaluating fine-scale photochemical modeling for California during May-June 2010</a:t>
            </a:r>
            <a:br>
              <a:rPr lang="en-US" dirty="0" smtClean="0">
                <a:solidFill>
                  <a:srgbClr val="002060"/>
                </a:solidFill>
              </a:rPr>
            </a:br>
            <a:r>
              <a:rPr lang="en-US" dirty="0" smtClean="0">
                <a:solidFill>
                  <a:srgbClr val="002060"/>
                </a:solidFill>
              </a:rPr>
              <a:t>James Kelly, Kirk Baker, and Chris </a:t>
            </a:r>
            <a:r>
              <a:rPr lang="en-US" dirty="0" err="1" smtClean="0">
                <a:solidFill>
                  <a:srgbClr val="002060"/>
                </a:solidFill>
              </a:rPr>
              <a:t>Misenis</a:t>
            </a:r>
            <a:endParaRPr lang="en-US" dirty="0" smtClean="0">
              <a:solidFill>
                <a:srgbClr val="00206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7761</TotalTime>
  <Words>1945</Words>
  <Application>Microsoft Office PowerPoint</Application>
  <PresentationFormat>On-screen Show (4:3)</PresentationFormat>
  <Paragraphs>216</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Assessment of the two-way Coupled WRF-CMAQ Model with Observations from the CARES</vt:lpstr>
      <vt:lpstr>Content</vt:lpstr>
      <vt:lpstr>Objective</vt:lpstr>
      <vt:lpstr>Overview of coupled WRF-CMAQ model with feedback (fb) and without feedback (nfb)</vt:lpstr>
      <vt:lpstr>Slide 5</vt:lpstr>
      <vt:lpstr>Slide 6</vt:lpstr>
      <vt:lpstr>Slide 7</vt:lpstr>
      <vt:lpstr>Slide 8</vt:lpstr>
      <vt:lpstr>CALNEX – CARES 2010</vt:lpstr>
      <vt:lpstr>Slide 10</vt:lpstr>
      <vt:lpstr>Measured Inputs (aircraft DOE G1) for SCM &amp; Evaluation</vt:lpstr>
      <vt:lpstr>Flight Information Case1 (June 14, 2010)</vt:lpstr>
      <vt:lpstr>Slide 13</vt:lpstr>
      <vt:lpstr>Slide 14</vt:lpstr>
      <vt:lpstr>Slide 15</vt:lpstr>
      <vt:lpstr>Slide 16</vt:lpstr>
      <vt:lpstr>Slide 17</vt:lpstr>
      <vt:lpstr>Conclusion</vt:lpstr>
      <vt:lpstr>Thank you! Questions?</vt:lpstr>
      <vt:lpstr>Additional Observations  (time series)</vt:lpstr>
      <vt:lpstr>Slide 21</vt:lpstr>
      <vt:lpstr>Slide 22</vt:lpstr>
      <vt:lpstr>Slide 23</vt:lpstr>
      <vt:lpstr>Slide 24</vt:lpstr>
      <vt:lpstr>Slide 25</vt:lpstr>
      <vt:lpstr>Slide 26</vt:lpstr>
      <vt:lpstr>Data Processing</vt:lpstr>
      <vt:lpstr>Slide 28</vt:lpstr>
      <vt:lpstr>Slide 29</vt:lpstr>
      <vt:lpstr>Slide 30</vt:lpstr>
      <vt:lpstr>Slide 31</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cgan</dc:creator>
  <cp:lastModifiedBy>Meei</cp:lastModifiedBy>
  <cp:revision>640</cp:revision>
  <dcterms:created xsi:type="dcterms:W3CDTF">2013-02-12T15:23:33Z</dcterms:created>
  <dcterms:modified xsi:type="dcterms:W3CDTF">2013-10-29T01:03:30Z</dcterms:modified>
</cp:coreProperties>
</file>