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315" r:id="rId4"/>
    <p:sldId id="262" r:id="rId5"/>
    <p:sldId id="258" r:id="rId6"/>
    <p:sldId id="260" r:id="rId7"/>
    <p:sldId id="317" r:id="rId8"/>
    <p:sldId id="314" r:id="rId9"/>
    <p:sldId id="284" r:id="rId10"/>
    <p:sldId id="303" r:id="rId11"/>
    <p:sldId id="316" r:id="rId12"/>
    <p:sldId id="310" r:id="rId13"/>
    <p:sldId id="308" r:id="rId14"/>
    <p:sldId id="298" r:id="rId15"/>
    <p:sldId id="294" r:id="rId16"/>
    <p:sldId id="282" r:id="rId17"/>
    <p:sldId id="281" r:id="rId18"/>
  </p:sldIdLst>
  <p:sldSz cx="9144000" cy="6858000" type="screen4x3"/>
  <p:notesSz cx="6797675" cy="98742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8219EC-0C25-42F8-ACAB-9891D741DBA4}">
          <p14:sldIdLst>
            <p14:sldId id="256"/>
          </p14:sldIdLst>
        </p14:section>
        <p14:section name="INTRODUCTION" id="{0114E59A-B021-4DEA-BDE4-BB6EC49C2F4D}">
          <p14:sldIdLst>
            <p14:sldId id="257"/>
          </p14:sldIdLst>
        </p14:section>
        <p14:section name="METHODOLOGY &amp; OBJECTIVES" id="{8ECCEF3A-AE25-4531-9B6B-868968D92D64}">
          <p14:sldIdLst>
            <p14:sldId id="315"/>
            <p14:sldId id="262"/>
            <p14:sldId id="258"/>
            <p14:sldId id="260"/>
            <p14:sldId id="317"/>
          </p14:sldIdLst>
        </p14:section>
        <p14:section name="MAIN RESULTS" id="{7D65F687-77FA-4875-906C-27FD546648F7}">
          <p14:sldIdLst>
            <p14:sldId id="314"/>
            <p14:sldId id="284"/>
            <p14:sldId id="303"/>
            <p14:sldId id="316"/>
            <p14:sldId id="310"/>
            <p14:sldId id="308"/>
            <p14:sldId id="298"/>
            <p14:sldId id="294"/>
          </p14:sldIdLst>
        </p14:section>
        <p14:section name="CONCLUSIONS" id="{3A9F34F7-DEB9-4A1B-A4A8-4366D924AAA6}">
          <p14:sldIdLst>
            <p14:sldId id="282"/>
            <p14:sldId id="281"/>
          </p14:sldIdLst>
        </p14:section>
        <p14:section name="Sección sin título" id="{46106906-707F-4799-AF13-79D450EC0379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CC3300"/>
    <a:srgbClr val="D9D9D9"/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149" autoAdjust="0"/>
    <p:restoredTop sz="89862" autoAdjust="0"/>
  </p:normalViewPr>
  <p:slideViewPr>
    <p:cSldViewPr showGuides="1">
      <p:cViewPr varScale="1">
        <p:scale>
          <a:sx n="58" d="100"/>
          <a:sy n="58" d="100"/>
        </p:scale>
        <p:origin x="-1104" y="-67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9C19E-411E-4062-AE4A-73976232EBA1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A4649-BF3F-4C8B-A701-CBD5D5350AB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396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D87C1-4556-4B3E-A2A7-2A9E0CD2F751}" type="datetimeFigureOut">
              <a:rPr lang="en-GB" smtClean="0"/>
              <a:t>15/10/2012</a:t>
            </a:fld>
            <a:endParaRPr lang="en-GB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12DDD-C67D-4B52-89B0-2850DDA9ED6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55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2DDD-C67D-4B52-89B0-2850DDA9ED6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414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2DDD-C67D-4B52-89B0-2850DDA9ED6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596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2DDD-C67D-4B52-89B0-2850DDA9ED6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237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2DDD-C67D-4B52-89B0-2850DDA9ED6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596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2DDD-C67D-4B52-89B0-2850DDA9ED6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886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Pink boxes</a:t>
            </a:r>
            <a:r>
              <a:rPr lang="en-GB" baseline="0" dirty="0" smtClean="0"/>
              <a:t> indicate </a:t>
            </a:r>
            <a:r>
              <a:rPr lang="en-GB" baseline="0" dirty="0" err="1" smtClean="0"/>
              <a:t>differentes</a:t>
            </a:r>
            <a:r>
              <a:rPr lang="en-GB" baseline="0" dirty="0" smtClean="0"/>
              <a:t> between CMAQ versions greater than 10 ugm-3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2DDD-C67D-4B52-89B0-2850DDA9ED6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970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2DDD-C67D-4B52-89B0-2850DDA9ED6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527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2DDD-C67D-4B52-89B0-2850DDA9ED6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11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68960"/>
            <a:ext cx="7772400" cy="747514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86409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67" y="1196752"/>
            <a:ext cx="497194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3894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0" dirty="0" smtClean="0">
                <a:solidFill>
                  <a:schemeClr val="bg1"/>
                </a:solidFill>
              </a:rPr>
              <a:t>www.bsc.es</a:t>
            </a:r>
            <a:endParaRPr lang="es-ES" sz="2000" b="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67" y="1196752"/>
            <a:ext cx="497194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4"/>
          <p:cNvSpPr txBox="1"/>
          <p:nvPr userDrawn="1"/>
        </p:nvSpPr>
        <p:spPr>
          <a:xfrm>
            <a:off x="251520" y="188640"/>
            <a:ext cx="3894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0" dirty="0" smtClean="0">
                <a:solidFill>
                  <a:schemeClr val="bg1"/>
                </a:solidFill>
              </a:rPr>
              <a:t>www.bsc.es</a:t>
            </a:r>
            <a:endParaRPr lang="es-E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4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6356350"/>
            <a:ext cx="6336704" cy="414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357553"/>
            <a:ext cx="442392" cy="412838"/>
          </a:xfrm>
          <a:prstGeom prst="rect">
            <a:avLst/>
          </a:prstGeom>
        </p:spPr>
        <p:txBody>
          <a:bodyPr anchor="b"/>
          <a:lstStyle>
            <a:lvl1pPr algn="r">
              <a:defRPr sz="1100">
                <a:solidFill>
                  <a:srgbClr val="004990"/>
                </a:solidFill>
              </a:defRPr>
            </a:lvl1pPr>
          </a:lstStyle>
          <a:p>
            <a:fld id="{4A490C5D-AEA8-4823-B9B3-806910A0ECF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3000"/>
              </a:lnSpc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pic>
        <p:nvPicPr>
          <p:cNvPr id="6" name="Content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2950"/>
          </a:xfrm>
          <a:prstGeom prst="rect">
            <a:avLst/>
          </a:prstGeom>
        </p:spPr>
      </p:pic>
      <p:sp>
        <p:nvSpPr>
          <p:cNvPr id="11" name="Rectangle 7"/>
          <p:cNvSpPr/>
          <p:nvPr userDrawn="1"/>
        </p:nvSpPr>
        <p:spPr>
          <a:xfrm>
            <a:off x="0" y="457200"/>
            <a:ext cx="9144000" cy="285750"/>
          </a:xfrm>
          <a:prstGeom prst="rect">
            <a:avLst/>
          </a:prstGeom>
          <a:solidFill>
            <a:srgbClr val="00499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68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371181"/>
            <a:ext cx="7772400" cy="1362075"/>
          </a:xfrm>
        </p:spPr>
        <p:txBody>
          <a:bodyPr anchor="t">
            <a:normAutofit/>
          </a:bodyPr>
          <a:lstStyle>
            <a:lvl1pPr algn="r">
              <a:defRPr sz="2800" b="1" cap="all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321714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321714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12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052736"/>
            <a:ext cx="4388296" cy="5112568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388296" cy="5112568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6356350"/>
            <a:ext cx="6336704" cy="414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357553"/>
            <a:ext cx="442392" cy="412838"/>
          </a:xfrm>
          <a:prstGeom prst="rect">
            <a:avLst/>
          </a:prstGeom>
        </p:spPr>
        <p:txBody>
          <a:bodyPr anchor="b"/>
          <a:lstStyle>
            <a:lvl1pPr algn="r">
              <a:defRPr sz="1100">
                <a:solidFill>
                  <a:srgbClr val="004990"/>
                </a:solidFill>
              </a:defRPr>
            </a:lvl1pPr>
          </a:lstStyle>
          <a:p>
            <a:fld id="{4A490C5D-AEA8-4823-B9B3-806910A0ECF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84" y="101"/>
            <a:ext cx="9155384" cy="742950"/>
          </a:xfrm>
          <a:prstGeom prst="rect">
            <a:avLst/>
          </a:prstGeom>
        </p:spPr>
      </p:pic>
      <p:sp>
        <p:nvSpPr>
          <p:cNvPr id="9" name="Rectangle 9"/>
          <p:cNvSpPr/>
          <p:nvPr userDrawn="1"/>
        </p:nvSpPr>
        <p:spPr>
          <a:xfrm>
            <a:off x="0" y="457200"/>
            <a:ext cx="9144000" cy="285750"/>
          </a:xfrm>
          <a:prstGeom prst="rect">
            <a:avLst/>
          </a:prstGeom>
          <a:solidFill>
            <a:srgbClr val="00499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02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 anchor="b"/>
          <a:lstStyle/>
          <a:p>
            <a:fld id="{4A490C5D-AEA8-4823-B9B3-806910A0ECF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1457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6356350"/>
            <a:ext cx="6336704" cy="414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357553"/>
            <a:ext cx="442392" cy="412838"/>
          </a:xfrm>
          <a:prstGeom prst="rect">
            <a:avLst/>
          </a:prstGeom>
        </p:spPr>
        <p:txBody>
          <a:bodyPr anchor="b"/>
          <a:lstStyle>
            <a:lvl1pPr algn="r">
              <a:defRPr sz="1100">
                <a:solidFill>
                  <a:srgbClr val="004990"/>
                </a:solidFill>
              </a:defRPr>
            </a:lvl1pPr>
          </a:lstStyle>
          <a:p>
            <a:fld id="{4A490C5D-AEA8-4823-B9B3-806910A0ECF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4524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68960"/>
            <a:ext cx="7772400" cy="747514"/>
          </a:xfrm>
        </p:spPr>
        <p:txBody>
          <a:bodyPr anchor="ctr">
            <a:normAutofit/>
          </a:bodyPr>
          <a:lstStyle>
            <a:lvl1pPr algn="ctr">
              <a:defRPr sz="3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86409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67" y="1196752"/>
            <a:ext cx="497194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3894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0" dirty="0" smtClean="0">
                <a:solidFill>
                  <a:schemeClr val="bg1"/>
                </a:solidFill>
              </a:rPr>
              <a:t>www.bsc.es</a:t>
            </a:r>
            <a:endParaRPr lang="es-E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3402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371181"/>
            <a:ext cx="7772400" cy="1362075"/>
          </a:xfrm>
        </p:spPr>
        <p:txBody>
          <a:bodyPr anchor="t">
            <a:normAutofit/>
          </a:bodyPr>
          <a:lstStyle>
            <a:lvl1pPr algn="r">
              <a:defRPr sz="2800" b="1" cap="all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321714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12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86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980728"/>
            <a:ext cx="8928992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6356350"/>
            <a:ext cx="6336704" cy="414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357553"/>
            <a:ext cx="442392" cy="412838"/>
          </a:xfrm>
          <a:prstGeom prst="rect">
            <a:avLst/>
          </a:prstGeom>
        </p:spPr>
        <p:txBody>
          <a:bodyPr anchor="b"/>
          <a:lstStyle>
            <a:lvl1pPr algn="r">
              <a:defRPr sz="1100">
                <a:solidFill>
                  <a:srgbClr val="004990"/>
                </a:solidFill>
              </a:defRPr>
            </a:lvl1pPr>
          </a:lstStyle>
          <a:p>
            <a:fld id="{4A490C5D-AEA8-4823-B9B3-806910A0ECF7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09320"/>
            <a:ext cx="1878899" cy="461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3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51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7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2"/>
        </a:buBlip>
        <a:defRPr sz="2400" kern="1200">
          <a:solidFill>
            <a:srgbClr val="00499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499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499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00499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00499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c.es/caliope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hyperlink" Target="http://www.bsc.es/projects/earthscience/DREA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212976"/>
            <a:ext cx="7772400" cy="747514"/>
          </a:xfrm>
        </p:spPr>
        <p:txBody>
          <a:bodyPr>
            <a:noAutofit/>
          </a:bodyPr>
          <a:lstStyle/>
          <a:p>
            <a:r>
              <a:rPr lang="en-US" sz="2400" cap="all" dirty="0"/>
              <a:t>Evaluation of the CMAQ5.0 in the framework of the CALIOPE air quality forecasting system over Europe</a:t>
            </a:r>
            <a:endParaRPr lang="en-GB" sz="2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4365104"/>
            <a:ext cx="7272808" cy="864096"/>
          </a:xfrm>
        </p:spPr>
        <p:txBody>
          <a:bodyPr>
            <a:noAutofit/>
          </a:bodyPr>
          <a:lstStyle/>
          <a:p>
            <a:r>
              <a:rPr lang="es-ES_tradnl" sz="2000" dirty="0" smtClean="0"/>
              <a:t>M.T. Pay</a:t>
            </a:r>
            <a:r>
              <a:rPr lang="es-ES_tradnl" sz="2000" baseline="30000" dirty="0" smtClean="0"/>
              <a:t>1</a:t>
            </a:r>
            <a:r>
              <a:rPr lang="es-ES_tradnl" sz="2000" dirty="0" smtClean="0"/>
              <a:t>. J</a:t>
            </a:r>
            <a:r>
              <a:rPr lang="es-ES_tradnl" sz="2000" dirty="0"/>
              <a:t>. M. </a:t>
            </a:r>
            <a:r>
              <a:rPr lang="es-ES_tradnl" sz="2000" dirty="0" smtClean="0"/>
              <a:t>Baldasano</a:t>
            </a:r>
            <a:r>
              <a:rPr lang="es-ES_tradnl" sz="2000" baseline="30000" dirty="0" smtClean="0"/>
              <a:t>1,2</a:t>
            </a:r>
            <a:r>
              <a:rPr lang="es-ES_tradnl" sz="2000" dirty="0" smtClean="0"/>
              <a:t>, </a:t>
            </a:r>
            <a:r>
              <a:rPr lang="es-ES_tradnl" sz="2000" dirty="0"/>
              <a:t>S. </a:t>
            </a:r>
            <a:r>
              <a:rPr lang="es-ES_tradnl" sz="2000" dirty="0" smtClean="0"/>
              <a:t>Gassó</a:t>
            </a:r>
            <a:r>
              <a:rPr lang="es-ES_tradnl" sz="2000" baseline="30000" dirty="0" smtClean="0"/>
              <a:t>1,2</a:t>
            </a:r>
          </a:p>
          <a:p>
            <a:endParaRPr lang="es-ES_tradnl" sz="2000" baseline="30000" dirty="0" smtClean="0"/>
          </a:p>
          <a:p>
            <a:r>
              <a:rPr lang="es-ES_tradnl" sz="1400" i="1" baseline="30000" dirty="0" smtClean="0"/>
              <a:t>1</a:t>
            </a:r>
            <a:r>
              <a:rPr lang="es-ES_tradnl" sz="1400" i="1" dirty="0" smtClean="0"/>
              <a:t>Earth </a:t>
            </a:r>
            <a:r>
              <a:rPr lang="es-ES_tradnl" sz="1400" i="1" dirty="0" err="1"/>
              <a:t>Science</a:t>
            </a:r>
            <a:r>
              <a:rPr lang="es-ES_tradnl" sz="1400" i="1" dirty="0"/>
              <a:t> </a:t>
            </a:r>
            <a:r>
              <a:rPr lang="es-ES_tradnl" sz="1400" i="1" dirty="0" err="1"/>
              <a:t>Department</a:t>
            </a:r>
            <a:r>
              <a:rPr lang="es-ES_tradnl" sz="1400" i="1" dirty="0"/>
              <a:t>, Barcelona Supercomputing </a:t>
            </a:r>
            <a:r>
              <a:rPr lang="es-ES_tradnl" sz="1400" i="1" dirty="0" smtClean="0"/>
              <a:t>Center, </a:t>
            </a:r>
            <a:r>
              <a:rPr lang="es-ES_tradnl" sz="1400" i="1" dirty="0" err="1" smtClean="0"/>
              <a:t>Spain</a:t>
            </a:r>
            <a:endParaRPr lang="en-GB" sz="1400" dirty="0"/>
          </a:p>
          <a:p>
            <a:r>
              <a:rPr lang="en-GB" sz="1400" i="1" baseline="30000" dirty="0" smtClean="0"/>
              <a:t>2</a:t>
            </a:r>
            <a:r>
              <a:rPr lang="en-GB" sz="1400" i="1" dirty="0" smtClean="0"/>
              <a:t>Environmental </a:t>
            </a:r>
            <a:r>
              <a:rPr lang="en-GB" sz="1400" i="1" dirty="0"/>
              <a:t>Modelling Laboratory, Technical University of Catalonia, Spain</a:t>
            </a:r>
            <a:endParaRPr lang="en-GB" sz="1400" dirty="0"/>
          </a:p>
          <a:p>
            <a:endParaRPr lang="en-GB" sz="1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59532" y="601199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11</a:t>
            </a:r>
            <a:r>
              <a:rPr lang="en-GB" b="1" baseline="30000" dirty="0">
                <a:solidFill>
                  <a:schemeClr val="bg1"/>
                </a:solidFill>
              </a:rPr>
              <a:t>th</a:t>
            </a:r>
            <a:r>
              <a:rPr lang="en-GB" b="1" dirty="0">
                <a:solidFill>
                  <a:schemeClr val="bg1"/>
                </a:solidFill>
              </a:rPr>
              <a:t> Annual CMAS Conference, Chapel Hill, NC, October 15-17, 2012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375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Differences in </a:t>
            </a:r>
            <a:r>
              <a:rPr lang="en-GB" dirty="0" smtClean="0">
                <a:solidFill>
                  <a:srgbClr val="FF0000"/>
                </a:solidFill>
              </a:rPr>
              <a:t>O</a:t>
            </a:r>
            <a:r>
              <a:rPr lang="en-GB" baseline="-25000" dirty="0" smtClean="0">
                <a:solidFill>
                  <a:srgbClr val="FF0000"/>
                </a:solidFill>
              </a:rPr>
              <a:t>3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FF0000"/>
                </a:solidFill>
              </a:rPr>
              <a:t>NO</a:t>
            </a:r>
            <a:r>
              <a:rPr lang="en-GB" baseline="-25000" dirty="0" smtClean="0">
                <a:solidFill>
                  <a:srgbClr val="FF0000"/>
                </a:solidFill>
              </a:rPr>
              <a:t>2</a:t>
            </a:r>
            <a:r>
              <a:rPr lang="en-GB" dirty="0" smtClean="0"/>
              <a:t>: 12/05/2012</a:t>
            </a:r>
            <a:endParaRPr lang="en-GB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41" y="4005032"/>
            <a:ext cx="2688336" cy="2304288"/>
          </a:xfr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43" y="4001536"/>
            <a:ext cx="2688336" cy="2304288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46348" y="49351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</a:t>
            </a:r>
            <a:r>
              <a:rPr lang="en-GB" baseline="-25000" dirty="0" smtClean="0"/>
              <a:t>3</a:t>
            </a:r>
            <a:endParaRPr lang="en-GB" baseline="-25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027040" y="1172710"/>
            <a:ext cx="191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CMAQv4.5</a:t>
            </a:r>
            <a:endParaRPr lang="en-GB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800342" y="1192388"/>
            <a:ext cx="191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CMAQv5.0</a:t>
            </a:r>
            <a:endParaRPr lang="en-GB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4"/>
          <a:stretch/>
        </p:blipFill>
        <p:spPr>
          <a:xfrm>
            <a:off x="6204144" y="4077072"/>
            <a:ext cx="2688336" cy="222722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41" y="1700776"/>
            <a:ext cx="2688336" cy="230428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43" y="1700776"/>
            <a:ext cx="2688336" cy="2304288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107504" y="2483588"/>
            <a:ext cx="75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</a:t>
            </a:r>
            <a:r>
              <a:rPr lang="en-GB" baseline="-25000" dirty="0" smtClean="0"/>
              <a:t>2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5"/>
          <a:stretch/>
        </p:blipFill>
        <p:spPr>
          <a:xfrm>
            <a:off x="6173752" y="1772815"/>
            <a:ext cx="2688336" cy="2189867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103679" y="910461"/>
            <a:ext cx="2788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Bias (µgm</a:t>
            </a:r>
            <a:r>
              <a:rPr lang="en-GB" baseline="30000" dirty="0" smtClean="0"/>
              <a:t>-3</a:t>
            </a:r>
            <a:r>
              <a:rPr lang="en-GB" dirty="0" smtClean="0"/>
              <a:t>)</a:t>
            </a:r>
          </a:p>
          <a:p>
            <a:pPr algn="ctr"/>
            <a:r>
              <a:rPr lang="en-GB" dirty="0" smtClean="0"/>
              <a:t> CMAQv5.0 </a:t>
            </a:r>
            <a:r>
              <a:rPr lang="en-GB" dirty="0"/>
              <a:t>– </a:t>
            </a:r>
            <a:r>
              <a:rPr lang="en-GB" dirty="0" smtClean="0"/>
              <a:t>CMAQv4.5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30808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11</a:t>
            </a:fld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PM10</a:t>
            </a:r>
            <a:r>
              <a:rPr lang="en-GB" dirty="0" smtClean="0"/>
              <a:t> hourly evaluation at </a:t>
            </a:r>
            <a:r>
              <a:rPr lang="en-GB" dirty="0" err="1" smtClean="0"/>
              <a:t>AirBase</a:t>
            </a:r>
            <a:r>
              <a:rPr lang="en-GB" dirty="0" smtClean="0"/>
              <a:t> stations: examples</a:t>
            </a:r>
            <a:endParaRPr lang="en-GB" dirty="0"/>
          </a:p>
        </p:txBody>
      </p:sp>
      <p:pic>
        <p:nvPicPr>
          <p:cNvPr id="11" name="4 Marcador de contenido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0"/>
          <a:stretch/>
        </p:blipFill>
        <p:spPr>
          <a:xfrm>
            <a:off x="122400" y="836712"/>
            <a:ext cx="7111789" cy="228600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1" t="29141" r="69295" b="23046"/>
          <a:stretch/>
        </p:blipFill>
        <p:spPr bwMode="auto">
          <a:xfrm>
            <a:off x="7380312" y="1126264"/>
            <a:ext cx="166101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7740352" y="2643834"/>
            <a:ext cx="123067" cy="650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4 Marcador de contenido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4"/>
          <a:stretch/>
        </p:blipFill>
        <p:spPr>
          <a:xfrm>
            <a:off x="126000" y="2852936"/>
            <a:ext cx="7113761" cy="2286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1" t="29141" r="69295" b="23046"/>
          <a:stretch/>
        </p:blipFill>
        <p:spPr bwMode="auto">
          <a:xfrm>
            <a:off x="7380312" y="3139223"/>
            <a:ext cx="166101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7884368" y="4516042"/>
            <a:ext cx="123067" cy="650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18 Rectángulo"/>
          <p:cNvSpPr/>
          <p:nvPr/>
        </p:nvSpPr>
        <p:spPr>
          <a:xfrm>
            <a:off x="3591704" y="1143000"/>
            <a:ext cx="1605136" cy="1584960"/>
          </a:xfrm>
          <a:prstGeom prst="rect">
            <a:avLst/>
          </a:prstGeom>
          <a:solidFill>
            <a:srgbClr val="FF000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19 Rectángulo"/>
          <p:cNvSpPr/>
          <p:nvPr/>
        </p:nvSpPr>
        <p:spPr>
          <a:xfrm>
            <a:off x="3593978" y="3192439"/>
            <a:ext cx="1605136" cy="1584960"/>
          </a:xfrm>
          <a:prstGeom prst="rect">
            <a:avLst/>
          </a:prstGeom>
          <a:solidFill>
            <a:srgbClr val="FF000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20 Rectángulo"/>
          <p:cNvSpPr/>
          <p:nvPr/>
        </p:nvSpPr>
        <p:spPr>
          <a:xfrm>
            <a:off x="1402147" y="3181407"/>
            <a:ext cx="106613" cy="1584960"/>
          </a:xfrm>
          <a:prstGeom prst="rect">
            <a:avLst/>
          </a:prstGeom>
          <a:solidFill>
            <a:srgbClr val="FF000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21 Rectángulo"/>
          <p:cNvSpPr/>
          <p:nvPr/>
        </p:nvSpPr>
        <p:spPr>
          <a:xfrm>
            <a:off x="2315823" y="3194308"/>
            <a:ext cx="106613" cy="1584960"/>
          </a:xfrm>
          <a:prstGeom prst="rect">
            <a:avLst/>
          </a:prstGeom>
          <a:solidFill>
            <a:srgbClr val="FF000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22 Rectángulo"/>
          <p:cNvSpPr/>
          <p:nvPr/>
        </p:nvSpPr>
        <p:spPr>
          <a:xfrm>
            <a:off x="1635103" y="3181712"/>
            <a:ext cx="106613" cy="1584960"/>
          </a:xfrm>
          <a:prstGeom prst="rect">
            <a:avLst/>
          </a:prstGeom>
          <a:solidFill>
            <a:srgbClr val="FF000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23 Rectángulo"/>
          <p:cNvSpPr/>
          <p:nvPr/>
        </p:nvSpPr>
        <p:spPr>
          <a:xfrm>
            <a:off x="2987824" y="3181712"/>
            <a:ext cx="106613" cy="1584960"/>
          </a:xfrm>
          <a:prstGeom prst="rect">
            <a:avLst/>
          </a:prstGeom>
          <a:solidFill>
            <a:srgbClr val="FF000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24 Rectángulo"/>
          <p:cNvSpPr/>
          <p:nvPr/>
        </p:nvSpPr>
        <p:spPr>
          <a:xfrm>
            <a:off x="2996543" y="1162308"/>
            <a:ext cx="106613" cy="1584960"/>
          </a:xfrm>
          <a:prstGeom prst="rect">
            <a:avLst/>
          </a:prstGeom>
          <a:solidFill>
            <a:srgbClr val="FF000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25 Rectángulo"/>
          <p:cNvSpPr/>
          <p:nvPr/>
        </p:nvSpPr>
        <p:spPr>
          <a:xfrm>
            <a:off x="3097235" y="1172468"/>
            <a:ext cx="106613" cy="1584960"/>
          </a:xfrm>
          <a:prstGeom prst="rect">
            <a:avLst/>
          </a:prstGeom>
          <a:solidFill>
            <a:srgbClr val="FF000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26 Rectángulo"/>
          <p:cNvSpPr/>
          <p:nvPr/>
        </p:nvSpPr>
        <p:spPr>
          <a:xfrm>
            <a:off x="3131840" y="3191872"/>
            <a:ext cx="216024" cy="1584960"/>
          </a:xfrm>
          <a:prstGeom prst="rect">
            <a:avLst/>
          </a:prstGeom>
          <a:solidFill>
            <a:srgbClr val="FF000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27 Rectángulo"/>
          <p:cNvSpPr/>
          <p:nvPr/>
        </p:nvSpPr>
        <p:spPr>
          <a:xfrm>
            <a:off x="6779279" y="3191872"/>
            <a:ext cx="454909" cy="1584960"/>
          </a:xfrm>
          <a:prstGeom prst="rect">
            <a:avLst/>
          </a:prstGeom>
          <a:solidFill>
            <a:srgbClr val="FF000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28 Rectángulo"/>
          <p:cNvSpPr/>
          <p:nvPr/>
        </p:nvSpPr>
        <p:spPr>
          <a:xfrm>
            <a:off x="5580112" y="3181712"/>
            <a:ext cx="382901" cy="1584960"/>
          </a:xfrm>
          <a:prstGeom prst="rect">
            <a:avLst/>
          </a:prstGeom>
          <a:solidFill>
            <a:srgbClr val="FF000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29 Rectángulo"/>
          <p:cNvSpPr/>
          <p:nvPr/>
        </p:nvSpPr>
        <p:spPr>
          <a:xfrm>
            <a:off x="6179552" y="3171552"/>
            <a:ext cx="312687" cy="1584960"/>
          </a:xfrm>
          <a:prstGeom prst="rect">
            <a:avLst/>
          </a:prstGeom>
          <a:solidFill>
            <a:srgbClr val="FF000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15 CuadroTexto"/>
          <p:cNvSpPr txBox="1"/>
          <p:nvPr/>
        </p:nvSpPr>
        <p:spPr>
          <a:xfrm>
            <a:off x="323528" y="5013176"/>
            <a:ext cx="8717802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With </a:t>
            </a:r>
            <a:r>
              <a:rPr lang="en-GB" sz="1600" dirty="0" smtClean="0"/>
              <a:t>CMAQ5.0, PM10 bias reductions against </a:t>
            </a:r>
            <a:r>
              <a:rPr lang="en-GB" sz="1600" dirty="0" err="1" smtClean="0"/>
              <a:t>AirBase</a:t>
            </a:r>
            <a:r>
              <a:rPr lang="en-GB" sz="1600" dirty="0" smtClean="0"/>
              <a:t>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 smtClean="0"/>
              <a:t>Background </a:t>
            </a:r>
            <a:r>
              <a:rPr lang="en-GB" sz="1600" dirty="0"/>
              <a:t>levels </a:t>
            </a:r>
            <a:r>
              <a:rPr lang="en-GB" sz="1600" dirty="0" smtClean="0"/>
              <a:t>~</a:t>
            </a:r>
            <a:r>
              <a:rPr lang="en-GB" sz="1600" dirty="0"/>
              <a:t>5</a:t>
            </a:r>
            <a:r>
              <a:rPr lang="en-GB" sz="1600" dirty="0" smtClean="0"/>
              <a:t> </a:t>
            </a:r>
            <a:r>
              <a:rPr lang="en-GB" sz="1600" dirty="0"/>
              <a:t>µg </a:t>
            </a:r>
            <a:r>
              <a:rPr lang="en-GB" sz="1600" dirty="0" smtClean="0"/>
              <a:t>m</a:t>
            </a:r>
            <a:r>
              <a:rPr lang="en-GB" sz="1600" baseline="30000" dirty="0" smtClean="0"/>
              <a:t>-3</a:t>
            </a:r>
            <a:r>
              <a:rPr lang="en-GB" sz="1600" dirty="0" smtClean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 smtClean="0"/>
              <a:t>Daily peaks </a:t>
            </a:r>
            <a:r>
              <a:rPr lang="en-GB" sz="1600" dirty="0"/>
              <a:t>~10-20 µg </a:t>
            </a:r>
            <a:r>
              <a:rPr lang="en-GB" sz="1600" dirty="0" smtClean="0"/>
              <a:t>m</a:t>
            </a:r>
            <a:r>
              <a:rPr lang="en-GB" sz="1600" baseline="30000" dirty="0" smtClean="0"/>
              <a:t>-3</a:t>
            </a:r>
            <a:r>
              <a:rPr lang="en-GB" sz="1600" dirty="0" smtClean="0"/>
              <a:t>.</a:t>
            </a:r>
          </a:p>
          <a:p>
            <a:pPr lvl="1"/>
            <a:r>
              <a:rPr lang="en-GB" sz="1600" baseline="30000" dirty="0" smtClean="0"/>
              <a:t> </a:t>
            </a:r>
            <a:endParaRPr lang="en-GB" sz="1600" baseline="30000" dirty="0"/>
          </a:p>
          <a:p>
            <a:r>
              <a:rPr lang="en-GB" sz="1600" dirty="0" smtClean="0"/>
              <a:t>This is favoured in part by the improvement in AERO5 (aerosol dynamic, thermodynamic, etc.)  </a:t>
            </a:r>
            <a:endParaRPr lang="en-GB" sz="1600" dirty="0"/>
          </a:p>
        </p:txBody>
      </p:sp>
      <p:sp>
        <p:nvSpPr>
          <p:cNvPr id="31" name="30 Rectángulo"/>
          <p:cNvSpPr/>
          <p:nvPr/>
        </p:nvSpPr>
        <p:spPr>
          <a:xfrm>
            <a:off x="2422436" y="3181712"/>
            <a:ext cx="349364" cy="1584960"/>
          </a:xfrm>
          <a:prstGeom prst="rect">
            <a:avLst/>
          </a:prstGeom>
          <a:solidFill>
            <a:srgbClr val="FF000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654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12</a:t>
            </a:fld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Differences in </a:t>
            </a:r>
            <a:r>
              <a:rPr lang="en-GB" dirty="0" smtClean="0">
                <a:solidFill>
                  <a:srgbClr val="FF0000"/>
                </a:solidFill>
              </a:rPr>
              <a:t>PM10</a:t>
            </a:r>
            <a:r>
              <a:rPr lang="en-GB" dirty="0" smtClean="0"/>
              <a:t>: 12/05/2012</a:t>
            </a:r>
            <a:endParaRPr lang="en-GB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108816"/>
            <a:ext cx="3136392" cy="2688336"/>
          </a:xfr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108816"/>
            <a:ext cx="3136392" cy="2688336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611560" y="1563562"/>
            <a:ext cx="191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CMAQv4.5</a:t>
            </a:r>
            <a:endParaRPr lang="en-GB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612831" y="1573990"/>
            <a:ext cx="191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CMAQv5.0</a:t>
            </a:r>
            <a:endParaRPr lang="en-GB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108816"/>
            <a:ext cx="3136392" cy="2688336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300192" y="1289652"/>
            <a:ext cx="2750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Bias (µgm</a:t>
            </a:r>
            <a:r>
              <a:rPr lang="en-GB" baseline="30000" dirty="0" smtClean="0"/>
              <a:t>-3</a:t>
            </a:r>
            <a:r>
              <a:rPr lang="en-GB" dirty="0" smtClean="0"/>
              <a:t>)</a:t>
            </a:r>
          </a:p>
          <a:p>
            <a:pPr algn="ctr"/>
            <a:r>
              <a:rPr lang="en-GB" dirty="0" smtClean="0"/>
              <a:t> CMAQv5.0 </a:t>
            </a:r>
            <a:r>
              <a:rPr lang="en-GB" dirty="0"/>
              <a:t>– </a:t>
            </a:r>
            <a:r>
              <a:rPr lang="en-GB" dirty="0" smtClean="0"/>
              <a:t>CMAQv4.5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21363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13</a:t>
            </a:fld>
            <a:endParaRPr lang="es-ES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Differences in </a:t>
            </a:r>
            <a:r>
              <a:rPr lang="en-GB" dirty="0" smtClean="0">
                <a:solidFill>
                  <a:srgbClr val="FF0000"/>
                </a:solidFill>
              </a:rPr>
              <a:t>PM10</a:t>
            </a:r>
            <a:r>
              <a:rPr lang="en-GB" dirty="0" smtClean="0"/>
              <a:t> components: 12/05/2012</a:t>
            </a:r>
            <a:endParaRPr lang="en-GB" dirty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108" y="2153413"/>
            <a:ext cx="3252380" cy="2787755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2"/>
          <a:stretch/>
        </p:blipFill>
        <p:spPr>
          <a:xfrm>
            <a:off x="2902188" y="1567396"/>
            <a:ext cx="2688336" cy="214364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3"/>
          <a:stretch/>
        </p:blipFill>
        <p:spPr>
          <a:xfrm>
            <a:off x="371496" y="1567396"/>
            <a:ext cx="2688336" cy="2149604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>
          <a:xfrm>
            <a:off x="371496" y="4005032"/>
            <a:ext cx="2688336" cy="2160272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>
          <a:xfrm>
            <a:off x="2902188" y="4005032"/>
            <a:ext cx="2688336" cy="2160272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6228184" y="155679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CMAQv5.0</a:t>
            </a:r>
            <a:endParaRPr lang="en-GB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35544" y="1279364"/>
            <a:ext cx="216024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SIA</a:t>
            </a:r>
            <a:endParaRPr lang="en-GB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131840" y="1279364"/>
            <a:ext cx="216024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PPM</a:t>
            </a:r>
            <a:endParaRPr lang="en-GB" dirty="0"/>
          </a:p>
        </p:txBody>
      </p:sp>
      <p:sp>
        <p:nvSpPr>
          <p:cNvPr id="18" name="17 CuadroTexto"/>
          <p:cNvSpPr txBox="1"/>
          <p:nvPr/>
        </p:nvSpPr>
        <p:spPr>
          <a:xfrm>
            <a:off x="635544" y="3717032"/>
            <a:ext cx="216024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SOA</a:t>
            </a:r>
            <a:endParaRPr lang="en-GB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131840" y="3717032"/>
            <a:ext cx="216024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SS</a:t>
            </a:r>
            <a:endParaRPr lang="en-GB" dirty="0"/>
          </a:p>
        </p:txBody>
      </p:sp>
      <p:sp>
        <p:nvSpPr>
          <p:cNvPr id="21" name="20 Rectángulo"/>
          <p:cNvSpPr/>
          <p:nvPr/>
        </p:nvSpPr>
        <p:spPr>
          <a:xfrm>
            <a:off x="570840" y="849501"/>
            <a:ext cx="4793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Bias (µgm</a:t>
            </a:r>
            <a:r>
              <a:rPr lang="en-GB" baseline="30000" dirty="0" smtClean="0"/>
              <a:t>-3</a:t>
            </a:r>
            <a:r>
              <a:rPr lang="en-GB" dirty="0" smtClean="0"/>
              <a:t>):  CMAQv5.0 </a:t>
            </a:r>
            <a:r>
              <a:rPr lang="en-GB" dirty="0"/>
              <a:t>– </a:t>
            </a:r>
            <a:r>
              <a:rPr lang="en-GB" dirty="0" smtClean="0"/>
              <a:t>CMAQv4.5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36276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14</a:t>
            </a:fld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Global statistical evaluation from </a:t>
            </a:r>
            <a:r>
              <a:rPr lang="en-GB" dirty="0"/>
              <a:t>April 9</a:t>
            </a:r>
            <a:r>
              <a:rPr lang="en-GB" baseline="30000" dirty="0"/>
              <a:t>th</a:t>
            </a:r>
            <a:r>
              <a:rPr lang="en-GB" dirty="0"/>
              <a:t> till 7</a:t>
            </a:r>
            <a:r>
              <a:rPr lang="en-GB" baseline="30000" dirty="0"/>
              <a:t>th</a:t>
            </a:r>
            <a:r>
              <a:rPr lang="en-GB" dirty="0"/>
              <a:t> June 2012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32"/>
          <a:stretch/>
        </p:blipFill>
        <p:spPr bwMode="auto">
          <a:xfrm>
            <a:off x="508611" y="1140018"/>
            <a:ext cx="1903149" cy="192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427" y="1140018"/>
            <a:ext cx="2611753" cy="192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39552" y="836712"/>
            <a:ext cx="1944216" cy="27699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Spatial correlation (r)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608320" y="836712"/>
            <a:ext cx="2035688" cy="27699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RMSE (µg m</a:t>
            </a:r>
            <a:r>
              <a:rPr lang="en-GB" sz="1200" b="1" baseline="30000" dirty="0" smtClean="0">
                <a:solidFill>
                  <a:schemeClr val="bg1"/>
                </a:solidFill>
              </a:rPr>
              <a:t>-3</a:t>
            </a:r>
            <a:r>
              <a:rPr lang="en-GB" sz="1200" b="1" dirty="0" smtClean="0">
                <a:solidFill>
                  <a:schemeClr val="bg1"/>
                </a:solidFill>
              </a:rPr>
              <a:t>)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 rot="16200000">
            <a:off x="-501074" y="1950603"/>
            <a:ext cx="1696014" cy="30777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O</a:t>
            </a:r>
            <a:r>
              <a:rPr lang="en-GB" sz="1400" b="1" baseline="-25000" dirty="0" smtClean="0">
                <a:solidFill>
                  <a:schemeClr val="bg1"/>
                </a:solidFill>
              </a:rPr>
              <a:t>3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 rot="16200000">
            <a:off x="-553162" y="5685226"/>
            <a:ext cx="1800192" cy="30777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PM10 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5134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12"/>
          <a:stretch/>
        </p:blipFill>
        <p:spPr bwMode="auto">
          <a:xfrm>
            <a:off x="508611" y="3005500"/>
            <a:ext cx="1903149" cy="190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320" y="3037840"/>
            <a:ext cx="2611753" cy="190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37"/>
          <a:stretch/>
        </p:blipFill>
        <p:spPr bwMode="auto">
          <a:xfrm>
            <a:off x="539553" y="4908836"/>
            <a:ext cx="1944216" cy="189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426" y="4908836"/>
            <a:ext cx="2611753" cy="189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21 CuadroTexto"/>
          <p:cNvSpPr txBox="1"/>
          <p:nvPr/>
        </p:nvSpPr>
        <p:spPr>
          <a:xfrm rot="16200000">
            <a:off x="-501073" y="3775658"/>
            <a:ext cx="1696014" cy="30777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NO</a:t>
            </a:r>
            <a:r>
              <a:rPr lang="en-GB" sz="1400" b="1" baseline="-25000" dirty="0" smtClean="0">
                <a:solidFill>
                  <a:schemeClr val="bg1"/>
                </a:solidFill>
              </a:rPr>
              <a:t>2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889416" y="1237809"/>
            <a:ext cx="360040" cy="18250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16 Rectángulo"/>
          <p:cNvSpPr/>
          <p:nvPr/>
        </p:nvSpPr>
        <p:spPr>
          <a:xfrm>
            <a:off x="3995936" y="1243905"/>
            <a:ext cx="360040" cy="18250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17 Rectángulo"/>
          <p:cNvSpPr/>
          <p:nvPr/>
        </p:nvSpPr>
        <p:spPr>
          <a:xfrm>
            <a:off x="1409864" y="5004816"/>
            <a:ext cx="360040" cy="1792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20 Rectángulo"/>
          <p:cNvSpPr/>
          <p:nvPr/>
        </p:nvSpPr>
        <p:spPr>
          <a:xfrm>
            <a:off x="3491880" y="5013176"/>
            <a:ext cx="360040" cy="1792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23 CuadroTexto"/>
          <p:cNvSpPr txBox="1"/>
          <p:nvPr/>
        </p:nvSpPr>
        <p:spPr>
          <a:xfrm>
            <a:off x="5205181" y="985946"/>
            <a:ext cx="3831316" cy="57554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For 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, the </a:t>
            </a:r>
            <a:r>
              <a:rPr lang="en-US" sz="1600" dirty="0"/>
              <a:t>highest improvements with CMAQv5.0 are found at </a:t>
            </a:r>
            <a:r>
              <a:rPr lang="en-US" sz="1600" dirty="0">
                <a:solidFill>
                  <a:srgbClr val="FF0000"/>
                </a:solidFill>
              </a:rPr>
              <a:t>SB stations </a:t>
            </a:r>
            <a:r>
              <a:rPr lang="en-US" sz="1600" dirty="0"/>
              <a:t>where r increases from 0.42 to 0.54 and RMSE decreases by ~1 µgm</a:t>
            </a:r>
            <a:r>
              <a:rPr lang="en-US" sz="1600" baseline="30000" dirty="0"/>
              <a:t>-3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Concerning NO</a:t>
            </a:r>
            <a:r>
              <a:rPr lang="en-US" sz="1600" baseline="-25000" dirty="0"/>
              <a:t>2</a:t>
            </a:r>
            <a:r>
              <a:rPr lang="en-US" sz="1600" dirty="0"/>
              <a:t> model performance, </a:t>
            </a:r>
            <a:r>
              <a:rPr lang="en-US" sz="1600" dirty="0" smtClean="0"/>
              <a:t> r and RMSE do </a:t>
            </a:r>
            <a:r>
              <a:rPr lang="en-US" sz="1600" dirty="0"/>
              <a:t>not show significant improvements between both CMAQ </a:t>
            </a:r>
            <a:r>
              <a:rPr lang="en-US" sz="1600" dirty="0" smtClean="0"/>
              <a:t>versions, </a:t>
            </a:r>
            <a:r>
              <a:rPr lang="en-GB" sz="1600" dirty="0"/>
              <a:t>b</a:t>
            </a:r>
            <a:r>
              <a:rPr lang="en-GB" sz="1600" dirty="0" smtClean="0"/>
              <a:t>ut </a:t>
            </a:r>
            <a:r>
              <a:rPr lang="en-GB" sz="1600" dirty="0"/>
              <a:t>mean bias improves by </a:t>
            </a:r>
            <a:r>
              <a:rPr lang="en-GB" sz="1600" dirty="0" smtClean="0">
                <a:solidFill>
                  <a:srgbClr val="FF0000"/>
                </a:solidFill>
              </a:rPr>
              <a:t>18%</a:t>
            </a:r>
            <a:r>
              <a:rPr lang="en-GB" sz="1600" dirty="0" smtClean="0"/>
              <a:t> </a:t>
            </a:r>
            <a:r>
              <a:rPr lang="en-GB" sz="1600" dirty="0"/>
              <a:t>in </a:t>
            </a:r>
            <a:r>
              <a:rPr lang="en-GB" sz="1600" dirty="0" smtClean="0"/>
              <a:t>CMAQ5.0 respect </a:t>
            </a:r>
            <a:r>
              <a:rPr lang="en-GB" sz="1600" dirty="0"/>
              <a:t>CMAQ4.5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For PM10, relatively improvements of r by </a:t>
            </a:r>
            <a:r>
              <a:rPr lang="en-US" sz="1600" dirty="0"/>
              <a:t>24% for all the </a:t>
            </a:r>
            <a:r>
              <a:rPr lang="en-US" sz="1600" dirty="0" smtClean="0"/>
              <a:t>stations, and reduction of </a:t>
            </a:r>
            <a:r>
              <a:rPr lang="en-US" sz="1600" dirty="0"/>
              <a:t>RMSE </a:t>
            </a:r>
            <a:r>
              <a:rPr lang="en-US" sz="1600" dirty="0" smtClean="0"/>
              <a:t>by </a:t>
            </a:r>
            <a:r>
              <a:rPr lang="en-US" sz="1600" dirty="0"/>
              <a:t>~3 µgm</a:t>
            </a:r>
            <a:r>
              <a:rPr lang="en-US" sz="1600" baseline="30000" dirty="0"/>
              <a:t>-3</a:t>
            </a:r>
            <a:r>
              <a:rPr lang="en-US" sz="1600" dirty="0"/>
              <a:t> using CMAQv5.0, which represents a reduction of 13% in the error. </a:t>
            </a:r>
            <a:r>
              <a:rPr lang="en-US" sz="1600" dirty="0" smtClean="0"/>
              <a:t>Significant improvements at </a:t>
            </a:r>
            <a:r>
              <a:rPr lang="en-US" sz="1600" dirty="0">
                <a:solidFill>
                  <a:srgbClr val="FF0000"/>
                </a:solidFill>
              </a:rPr>
              <a:t>RB stations</a:t>
            </a:r>
            <a:r>
              <a:rPr lang="en-US" sz="1600" dirty="0"/>
              <a:t>, where r increases by 45</a:t>
            </a:r>
            <a:r>
              <a:rPr lang="en-US" sz="1600" dirty="0" smtClean="0"/>
              <a:t>% and RMSE is reduced </a:t>
            </a:r>
            <a:r>
              <a:rPr lang="en-US" sz="1600" dirty="0"/>
              <a:t>by ~5 </a:t>
            </a:r>
            <a:r>
              <a:rPr lang="en-US" sz="1600" dirty="0" smtClean="0"/>
              <a:t>µgm</a:t>
            </a:r>
            <a:r>
              <a:rPr lang="en-US" sz="1600" baseline="30000" dirty="0" smtClean="0"/>
              <a:t>-3</a:t>
            </a:r>
            <a:r>
              <a:rPr lang="en-US" sz="1600" dirty="0" smtClean="0"/>
              <a:t> (26</a:t>
            </a:r>
            <a:r>
              <a:rPr lang="en-US" sz="1600" dirty="0"/>
              <a:t>% </a:t>
            </a:r>
            <a:r>
              <a:rPr lang="en-US" sz="1600" dirty="0" smtClean="0"/>
              <a:t>reduction).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07173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15</a:t>
            </a:fld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Bias correction techniques (Kalman filter)</a:t>
            </a:r>
            <a:endParaRPr lang="en-GB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836712"/>
            <a:ext cx="8924544" cy="278892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5436096" y="3304723"/>
            <a:ext cx="35981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O</a:t>
            </a:r>
            <a:r>
              <a:rPr lang="en-US" sz="1200" b="1" dirty="0" smtClean="0">
                <a:solidFill>
                  <a:srgbClr val="FF0000"/>
                </a:solidFill>
              </a:rPr>
              <a:t>verall </a:t>
            </a:r>
            <a:r>
              <a:rPr lang="en-US" sz="1200" b="1" dirty="0">
                <a:solidFill>
                  <a:srgbClr val="FF0000"/>
                </a:solidFill>
              </a:rPr>
              <a:t>the bias-adjustment technique is more effective over CMAQv5.0 than over version </a:t>
            </a:r>
            <a:r>
              <a:rPr lang="en-US" sz="1200" b="1" dirty="0" smtClean="0">
                <a:solidFill>
                  <a:srgbClr val="FF0000"/>
                </a:solidFill>
              </a:rPr>
              <a:t>4.5</a:t>
            </a:r>
          </a:p>
          <a:p>
            <a:pPr algn="ctr"/>
            <a:endParaRPr lang="en-US" sz="1200" b="1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The </a:t>
            </a:r>
            <a:r>
              <a:rPr lang="en-US" sz="1200" dirty="0"/>
              <a:t>pollutant with the highest improvement is </a:t>
            </a:r>
            <a:r>
              <a:rPr lang="en-US" sz="1200" dirty="0">
                <a:solidFill>
                  <a:srgbClr val="FF0000"/>
                </a:solidFill>
              </a:rPr>
              <a:t>O</a:t>
            </a:r>
            <a:r>
              <a:rPr lang="en-US" sz="1200" baseline="-25000" dirty="0">
                <a:solidFill>
                  <a:srgbClr val="FF0000"/>
                </a:solidFill>
              </a:rPr>
              <a:t>3</a:t>
            </a:r>
            <a:r>
              <a:rPr lang="en-US" sz="1200" dirty="0"/>
              <a:t>. </a:t>
            </a:r>
            <a:r>
              <a:rPr lang="en-US" sz="1200" dirty="0" smtClean="0"/>
              <a:t>r </a:t>
            </a:r>
            <a:r>
              <a:rPr lang="en-US" sz="1200" dirty="0"/>
              <a:t>for all stations increases till 0.53 with CMAQv5.0 after applying KF, meanwhile r reach 0.43 with CMAQ4.5 with the same bias-correction.</a:t>
            </a:r>
            <a:endParaRPr lang="en-GB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/>
              <a:t>The </a:t>
            </a:r>
            <a:r>
              <a:rPr lang="en-US" sz="1200" dirty="0">
                <a:solidFill>
                  <a:srgbClr val="FF0000"/>
                </a:solidFill>
              </a:rPr>
              <a:t>NO</a:t>
            </a:r>
            <a:r>
              <a:rPr lang="en-US" sz="1200" baseline="-25000" dirty="0">
                <a:solidFill>
                  <a:srgbClr val="FF0000"/>
                </a:solidFill>
              </a:rPr>
              <a:t>2</a:t>
            </a:r>
            <a:r>
              <a:rPr lang="en-US" sz="1200" dirty="0"/>
              <a:t> performance after applying KF demonstrate significant relative improvements compared to O</a:t>
            </a:r>
            <a:r>
              <a:rPr lang="en-US" sz="1200" baseline="-25000" dirty="0"/>
              <a:t>3</a:t>
            </a:r>
            <a:r>
              <a:rPr lang="en-US" sz="1200" dirty="0"/>
              <a:t>, mostly because the original modeling system skills are lower for this pollutant.</a:t>
            </a:r>
            <a:endParaRPr lang="en-GB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/>
              <a:t>For </a:t>
            </a:r>
            <a:r>
              <a:rPr lang="en-US" sz="1200" dirty="0">
                <a:solidFill>
                  <a:srgbClr val="FF0000"/>
                </a:solidFill>
              </a:rPr>
              <a:t>PM10</a:t>
            </a:r>
            <a:r>
              <a:rPr lang="en-US" sz="1200" dirty="0"/>
              <a:t>, KF presents a higher relative improvement applied over CMAQ5.0 than over version 4.5, with an increasing of 19% in r (from 0.36 to 0.43) and a decrease of 15% in RMSE (from 18.1 µgm</a:t>
            </a:r>
            <a:r>
              <a:rPr lang="en-US" sz="1200" baseline="30000" dirty="0"/>
              <a:t>-3</a:t>
            </a:r>
            <a:r>
              <a:rPr lang="en-US" sz="1200" dirty="0"/>
              <a:t> to 15.4 µgm</a:t>
            </a:r>
            <a:r>
              <a:rPr lang="en-US" sz="1200" baseline="30000" dirty="0"/>
              <a:t>-3</a:t>
            </a:r>
            <a:r>
              <a:rPr lang="en-US" sz="1200" dirty="0" smtClean="0"/>
              <a:t>).</a:t>
            </a:r>
            <a:endParaRPr lang="en-GB" sz="12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249887"/>
              </p:ext>
            </p:extLst>
          </p:nvPr>
        </p:nvGraphicFramePr>
        <p:xfrm>
          <a:off x="251520" y="3501007"/>
          <a:ext cx="5113691" cy="273630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875348"/>
                <a:gridCol w="1104039"/>
                <a:gridCol w="828609"/>
                <a:gridCol w="828609"/>
                <a:gridCol w="648477"/>
                <a:gridCol w="828609"/>
              </a:tblGrid>
              <a:tr h="52511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Type</a:t>
                      </a:r>
                      <a:endParaRPr lang="en-GB" sz="1800" dirty="0">
                        <a:effectLst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(#n)</a:t>
                      </a:r>
                      <a:endParaRPr lang="en-GB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Version</a:t>
                      </a:r>
                      <a:endParaRPr lang="en-GB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MOD</a:t>
                      </a:r>
                      <a:endParaRPr lang="en-GB" sz="1800">
                        <a:effectLst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(µgm</a:t>
                      </a:r>
                      <a:r>
                        <a:rPr lang="en-US" sz="1200" baseline="30000">
                          <a:effectLst/>
                        </a:rPr>
                        <a:t>-3</a:t>
                      </a:r>
                      <a:r>
                        <a:rPr lang="en-US" sz="1200">
                          <a:effectLst/>
                        </a:rPr>
                        <a:t>)</a:t>
                      </a:r>
                      <a:endParaRPr lang="en-GB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OBS</a:t>
                      </a:r>
                      <a:endParaRPr lang="en-GB" sz="1800">
                        <a:effectLst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(µgm</a:t>
                      </a:r>
                      <a:r>
                        <a:rPr lang="en-US" sz="1200" baseline="30000">
                          <a:effectLst/>
                        </a:rPr>
                        <a:t>-3</a:t>
                      </a:r>
                      <a:r>
                        <a:rPr lang="en-US" sz="1200">
                          <a:effectLst/>
                        </a:rPr>
                        <a:t>)</a:t>
                      </a:r>
                      <a:endParaRPr lang="en-GB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</a:t>
                      </a:r>
                      <a:endParaRPr lang="en-GB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RMSE</a:t>
                      </a:r>
                      <a:endParaRPr lang="en-GB" sz="1800">
                        <a:effectLst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(µgm</a:t>
                      </a:r>
                      <a:r>
                        <a:rPr lang="en-US" sz="1200" baseline="30000">
                          <a:effectLst/>
                        </a:rPr>
                        <a:t>-3</a:t>
                      </a:r>
                      <a:r>
                        <a:rPr lang="en-US" sz="1200">
                          <a:effectLst/>
                        </a:rPr>
                        <a:t>)</a:t>
                      </a:r>
                      <a:endParaRPr lang="en-GB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853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</a:t>
                      </a:r>
                      <a:r>
                        <a:rPr lang="en-US" sz="1200" baseline="-25000">
                          <a:effectLst/>
                        </a:rPr>
                        <a:t>3</a:t>
                      </a:r>
                      <a:endParaRPr lang="en-GB" sz="1800">
                        <a:effectLst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All (167)</a:t>
                      </a:r>
                      <a:endParaRPr lang="en-GB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CMAQv4.5</a:t>
                      </a:r>
                      <a:endParaRPr lang="en-GB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59.1</a:t>
                      </a:r>
                      <a:endParaRPr lang="en-GB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74.3</a:t>
                      </a:r>
                      <a:endParaRPr lang="en-GB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0.43</a:t>
                      </a:r>
                      <a:endParaRPr lang="en-GB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29.2</a:t>
                      </a:r>
                      <a:endParaRPr lang="en-GB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853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800">
                        <a:effectLst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CMAQv5.0</a:t>
                      </a:r>
                      <a:endParaRPr lang="en-GB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58.3</a:t>
                      </a:r>
                      <a:endParaRPr lang="en-GB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74.3</a:t>
                      </a:r>
                      <a:endParaRPr lang="en-GB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0.53</a:t>
                      </a:r>
                      <a:endParaRPr lang="en-GB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28.5</a:t>
                      </a:r>
                      <a:endParaRPr lang="en-GB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853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r>
                        <a:rPr lang="en-US" sz="1200" baseline="-25000">
                          <a:effectLst/>
                        </a:rPr>
                        <a:t>2</a:t>
                      </a:r>
                      <a:endParaRPr lang="en-GB" sz="1800">
                        <a:effectLst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All (128)</a:t>
                      </a:r>
                      <a:endParaRPr lang="en-GB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CMAQv4.5</a:t>
                      </a:r>
                      <a:endParaRPr lang="en-GB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8.8</a:t>
                      </a:r>
                      <a:endParaRPr lang="en-GB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9.8</a:t>
                      </a:r>
                      <a:endParaRPr lang="en-GB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0.59</a:t>
                      </a:r>
                      <a:endParaRPr lang="en-GB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9.4</a:t>
                      </a:r>
                      <a:endParaRPr lang="en-GB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853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800">
                        <a:effectLst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CMAQv5.0</a:t>
                      </a:r>
                      <a:endParaRPr lang="en-GB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8.7</a:t>
                      </a:r>
                      <a:endParaRPr lang="en-GB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9.8</a:t>
                      </a:r>
                      <a:endParaRPr lang="en-GB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0.56</a:t>
                      </a:r>
                      <a:endParaRPr lang="en-GB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9.8</a:t>
                      </a:r>
                      <a:endParaRPr lang="en-GB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853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PM10</a:t>
                      </a:r>
                      <a:endParaRPr lang="en-GB" sz="1800">
                        <a:effectLst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All (74)</a:t>
                      </a:r>
                      <a:endParaRPr lang="en-GB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CMAQv4.5</a:t>
                      </a:r>
                      <a:endParaRPr lang="en-GB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13.3</a:t>
                      </a:r>
                      <a:endParaRPr lang="en-GB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14.2</a:t>
                      </a:r>
                      <a:endParaRPr lang="en-GB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0.36</a:t>
                      </a:r>
                      <a:endParaRPr lang="en-GB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18.1</a:t>
                      </a:r>
                      <a:endParaRPr lang="en-GB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853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800">
                        <a:effectLst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CMAQv5.0</a:t>
                      </a:r>
                      <a:endParaRPr lang="en-GB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13.2</a:t>
                      </a:r>
                      <a:endParaRPr lang="en-GB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14.2</a:t>
                      </a:r>
                      <a:endParaRPr lang="en-GB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0.43</a:t>
                      </a:r>
                      <a:endParaRPr lang="en-GB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15.4</a:t>
                      </a:r>
                      <a:endParaRPr lang="en-GB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1 Elipse"/>
          <p:cNvSpPr/>
          <p:nvPr/>
        </p:nvSpPr>
        <p:spPr>
          <a:xfrm>
            <a:off x="1331640" y="1772816"/>
            <a:ext cx="50405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8 Elipse"/>
          <p:cNvSpPr/>
          <p:nvPr/>
        </p:nvSpPr>
        <p:spPr>
          <a:xfrm>
            <a:off x="1907704" y="1916832"/>
            <a:ext cx="50405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9 Elipse"/>
          <p:cNvSpPr/>
          <p:nvPr/>
        </p:nvSpPr>
        <p:spPr>
          <a:xfrm>
            <a:off x="6804248" y="1556792"/>
            <a:ext cx="50405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934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16</a:t>
            </a:fld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 smtClean="0"/>
              <a:t>The first evaluation </a:t>
            </a:r>
            <a:r>
              <a:rPr lang="en-GB" sz="1600" dirty="0"/>
              <a:t>results (</a:t>
            </a:r>
            <a:r>
              <a:rPr lang="en-GB" sz="1600" i="1" dirty="0"/>
              <a:t>April 9</a:t>
            </a:r>
            <a:r>
              <a:rPr lang="en-GB" sz="1600" i="1" baseline="30000" dirty="0"/>
              <a:t>th</a:t>
            </a:r>
            <a:r>
              <a:rPr lang="en-GB" sz="1600" i="1" dirty="0"/>
              <a:t> till 7</a:t>
            </a:r>
            <a:r>
              <a:rPr lang="en-GB" sz="1600" i="1" baseline="30000" dirty="0"/>
              <a:t>th</a:t>
            </a:r>
            <a:r>
              <a:rPr lang="en-GB" sz="1600" i="1" dirty="0"/>
              <a:t> June 2012</a:t>
            </a:r>
            <a:r>
              <a:rPr lang="en-GB" sz="1600" dirty="0"/>
              <a:t>) </a:t>
            </a:r>
            <a:r>
              <a:rPr lang="en-GB" sz="1600" dirty="0" smtClean="0"/>
              <a:t>of </a:t>
            </a:r>
            <a:r>
              <a:rPr lang="en-GB" sz="1600" dirty="0" smtClean="0"/>
              <a:t>the two </a:t>
            </a:r>
            <a:r>
              <a:rPr lang="en-GB" sz="1600" dirty="0">
                <a:solidFill>
                  <a:srgbClr val="FF0000"/>
                </a:solidFill>
              </a:rPr>
              <a:t>CMAQ </a:t>
            </a:r>
            <a:r>
              <a:rPr lang="en-GB" sz="1600" dirty="0" smtClean="0">
                <a:solidFill>
                  <a:srgbClr val="FF0000"/>
                </a:solidFill>
              </a:rPr>
              <a:t>versions 4.5 and 5.0</a:t>
            </a:r>
            <a:r>
              <a:rPr lang="en-GB" sz="1600" dirty="0" smtClean="0"/>
              <a:t>,</a:t>
            </a:r>
            <a:r>
              <a:rPr lang="en-GB" sz="1600" dirty="0" smtClean="0"/>
              <a:t> both integrated in the </a:t>
            </a:r>
            <a:r>
              <a:rPr lang="en-GB" sz="1600" b="1" dirty="0" smtClean="0"/>
              <a:t>AQF </a:t>
            </a:r>
            <a:r>
              <a:rPr lang="en-GB" sz="1600" b="1" dirty="0" smtClean="0"/>
              <a:t>CALIOPE </a:t>
            </a:r>
            <a:r>
              <a:rPr lang="en-GB" sz="1600" b="1" dirty="0" smtClean="0"/>
              <a:t>system</a:t>
            </a:r>
            <a:r>
              <a:rPr lang="en-GB" sz="1600" dirty="0" smtClean="0"/>
              <a:t>, indicate:</a:t>
            </a:r>
            <a:endParaRPr lang="en-GB" sz="1600" baseline="-25000" dirty="0" smtClean="0"/>
          </a:p>
          <a:p>
            <a:r>
              <a:rPr lang="en-GB" sz="1600" dirty="0" smtClean="0"/>
              <a:t>For </a:t>
            </a:r>
            <a:r>
              <a:rPr lang="en-GB" sz="1600" dirty="0" smtClean="0">
                <a:solidFill>
                  <a:srgbClr val="FF0000"/>
                </a:solidFill>
              </a:rPr>
              <a:t>NO</a:t>
            </a:r>
            <a:r>
              <a:rPr lang="en-GB" sz="1600" baseline="-25000" dirty="0" smtClean="0">
                <a:solidFill>
                  <a:srgbClr val="FF0000"/>
                </a:solidFill>
              </a:rPr>
              <a:t>2</a:t>
            </a:r>
            <a:r>
              <a:rPr lang="en-GB" sz="1600" dirty="0" smtClean="0"/>
              <a:t>, CMAQv5.0 reduces mean bias (r and RMSE do show significant improvements): </a:t>
            </a:r>
          </a:p>
          <a:p>
            <a:pPr lvl="1"/>
            <a:r>
              <a:rPr lang="en-GB" sz="1400" dirty="0" smtClean="0"/>
              <a:t>Bias </a:t>
            </a:r>
            <a:r>
              <a:rPr lang="en-GB" sz="1400" dirty="0"/>
              <a:t>reduction of forecasted NO</a:t>
            </a:r>
            <a:r>
              <a:rPr lang="en-GB" sz="1400" baseline="-25000" dirty="0"/>
              <a:t>2</a:t>
            </a:r>
            <a:r>
              <a:rPr lang="en-GB" sz="1400" dirty="0"/>
              <a:t> peaks (</a:t>
            </a:r>
            <a:r>
              <a:rPr lang="en-US" sz="1400" dirty="0"/>
              <a:t>~10-20 µgm</a:t>
            </a:r>
            <a:r>
              <a:rPr lang="en-US" sz="1400" baseline="30000" dirty="0"/>
              <a:t>-3</a:t>
            </a:r>
            <a:r>
              <a:rPr lang="en-GB" sz="1400" dirty="0"/>
              <a:t>) at </a:t>
            </a:r>
            <a:r>
              <a:rPr lang="en-GB" sz="1400" dirty="0" smtClean="0"/>
              <a:t>SUBURBAN stations </a:t>
            </a:r>
            <a:r>
              <a:rPr lang="en-GB" sz="1400" dirty="0"/>
              <a:t>with CMAQ5.0</a:t>
            </a:r>
            <a:r>
              <a:rPr lang="en-GB" sz="1400" dirty="0" smtClean="0"/>
              <a:t>.</a:t>
            </a:r>
          </a:p>
          <a:p>
            <a:pPr lvl="1"/>
            <a:r>
              <a:rPr lang="en-GB" sz="1400" dirty="0" smtClean="0"/>
              <a:t>Positive biases (CMAQ5.0-CMAQ4.5): &gt; 10 </a:t>
            </a:r>
            <a:r>
              <a:rPr lang="en-US" sz="1400" dirty="0" smtClean="0"/>
              <a:t>µgm</a:t>
            </a:r>
            <a:r>
              <a:rPr lang="en-US" sz="1400" baseline="30000" dirty="0" smtClean="0"/>
              <a:t>-3</a:t>
            </a:r>
            <a:r>
              <a:rPr lang="en-GB" sz="1400" dirty="0" smtClean="0"/>
              <a:t> along shipping routes and 10-15</a:t>
            </a:r>
            <a:r>
              <a:rPr lang="en-US" sz="1400" dirty="0" smtClean="0"/>
              <a:t> </a:t>
            </a:r>
            <a:r>
              <a:rPr lang="en-US" sz="1400" dirty="0"/>
              <a:t>µgm</a:t>
            </a:r>
            <a:r>
              <a:rPr lang="en-US" sz="1400" baseline="30000" dirty="0"/>
              <a:t>-3</a:t>
            </a:r>
            <a:r>
              <a:rPr lang="en-GB" sz="1400" dirty="0" smtClean="0"/>
              <a:t>. over important emission sources.</a:t>
            </a:r>
          </a:p>
          <a:p>
            <a:r>
              <a:rPr lang="en-GB" sz="1600" dirty="0"/>
              <a:t>For </a:t>
            </a:r>
            <a:r>
              <a:rPr lang="en-GB" sz="1600" dirty="0">
                <a:solidFill>
                  <a:srgbClr val="FF0000"/>
                </a:solidFill>
              </a:rPr>
              <a:t>O</a:t>
            </a:r>
            <a:r>
              <a:rPr lang="en-GB" sz="1600" baseline="-25000" dirty="0">
                <a:solidFill>
                  <a:srgbClr val="FF0000"/>
                </a:solidFill>
              </a:rPr>
              <a:t>3</a:t>
            </a:r>
            <a:r>
              <a:rPr lang="en-GB" sz="1600" dirty="0" smtClean="0"/>
              <a:t>, </a:t>
            </a:r>
            <a:r>
              <a:rPr lang="en-GB" sz="1600" dirty="0"/>
              <a:t>CMAQv5.0 improves forecast daily </a:t>
            </a:r>
            <a:r>
              <a:rPr lang="en-GB" sz="1600" dirty="0" smtClean="0"/>
              <a:t>cycle:</a:t>
            </a:r>
            <a:endParaRPr lang="en-GB" sz="1600" dirty="0"/>
          </a:p>
          <a:p>
            <a:pPr lvl="1"/>
            <a:r>
              <a:rPr lang="en-GB" sz="1400" dirty="0" smtClean="0"/>
              <a:t>Especially </a:t>
            </a:r>
            <a:r>
              <a:rPr lang="en-GB" sz="1400" dirty="0"/>
              <a:t>at night-time over SUBURBAN stations, where O</a:t>
            </a:r>
            <a:r>
              <a:rPr lang="en-GB" sz="1400" baseline="-25000" dirty="0"/>
              <a:t>3</a:t>
            </a:r>
            <a:r>
              <a:rPr lang="en-GB" sz="1400" dirty="0"/>
              <a:t> biases are reduced between 20 and 30 µgO</a:t>
            </a:r>
            <a:r>
              <a:rPr lang="en-GB" sz="1400" baseline="-25000" dirty="0"/>
              <a:t>3</a:t>
            </a:r>
            <a:r>
              <a:rPr lang="en-GB" sz="1400" dirty="0"/>
              <a:t> </a:t>
            </a:r>
            <a:r>
              <a:rPr lang="en-GB" sz="1400" dirty="0" smtClean="0"/>
              <a:t>m</a:t>
            </a:r>
            <a:r>
              <a:rPr lang="en-GB" sz="1400" baseline="30000" dirty="0" smtClean="0"/>
              <a:t>-3</a:t>
            </a:r>
            <a:r>
              <a:rPr lang="en-GB" sz="1400" dirty="0" smtClean="0"/>
              <a:t> = positive impact of NO</a:t>
            </a:r>
            <a:r>
              <a:rPr lang="en-GB" sz="1400" baseline="-25000" dirty="0" smtClean="0"/>
              <a:t>2</a:t>
            </a:r>
            <a:r>
              <a:rPr lang="en-GB" sz="1400" dirty="0" smtClean="0"/>
              <a:t> performance.</a:t>
            </a:r>
          </a:p>
          <a:p>
            <a:pPr lvl="1"/>
            <a:r>
              <a:rPr lang="en-GB" sz="1400" dirty="0" smtClean="0"/>
              <a:t>Positive biases (</a:t>
            </a:r>
            <a:r>
              <a:rPr lang="en-GB" sz="1400" dirty="0"/>
              <a:t>CMAQ5.0-CMAQ4.5</a:t>
            </a:r>
            <a:r>
              <a:rPr lang="en-GB" sz="1400" dirty="0" smtClean="0"/>
              <a:t>): 15-25 </a:t>
            </a:r>
            <a:r>
              <a:rPr lang="en-US" sz="1400" dirty="0"/>
              <a:t>µgm</a:t>
            </a:r>
            <a:r>
              <a:rPr lang="en-US" sz="1400" baseline="30000" dirty="0"/>
              <a:t>-3</a:t>
            </a:r>
            <a:r>
              <a:rPr lang="en-GB" sz="1400" dirty="0"/>
              <a:t> </a:t>
            </a:r>
            <a:r>
              <a:rPr lang="en-GB" sz="1400" dirty="0" smtClean="0"/>
              <a:t>in the Mediterranean Sea and 6-15 </a:t>
            </a:r>
            <a:r>
              <a:rPr lang="en-US" sz="1400" dirty="0"/>
              <a:t>µgm</a:t>
            </a:r>
            <a:r>
              <a:rPr lang="en-US" sz="1400" baseline="30000" dirty="0"/>
              <a:t>-3</a:t>
            </a:r>
            <a:r>
              <a:rPr lang="en-GB" sz="1400" dirty="0"/>
              <a:t> </a:t>
            </a:r>
            <a:r>
              <a:rPr lang="en-GB" sz="1400" dirty="0" smtClean="0"/>
              <a:t>downwind important NO</a:t>
            </a:r>
            <a:r>
              <a:rPr lang="en-GB" sz="1400" baseline="-25000" dirty="0" smtClean="0"/>
              <a:t>x</a:t>
            </a:r>
            <a:r>
              <a:rPr lang="en-GB" sz="1400" dirty="0" smtClean="0"/>
              <a:t> emission sources. </a:t>
            </a:r>
            <a:endParaRPr lang="en-GB" sz="1400" dirty="0"/>
          </a:p>
          <a:p>
            <a:r>
              <a:rPr lang="en-GB" sz="1600" dirty="0" smtClean="0"/>
              <a:t>For </a:t>
            </a:r>
            <a:r>
              <a:rPr lang="en-GB" sz="1600" dirty="0" smtClean="0">
                <a:solidFill>
                  <a:srgbClr val="FF0000"/>
                </a:solidFill>
              </a:rPr>
              <a:t>PM10</a:t>
            </a:r>
            <a:r>
              <a:rPr lang="en-GB" sz="1600" dirty="0" smtClean="0"/>
              <a:t>, CMAQv5.0 improves statistics (r, RMSE, and especially bias).</a:t>
            </a:r>
            <a:endParaRPr lang="en-GB" sz="1600" dirty="0"/>
          </a:p>
          <a:p>
            <a:pPr lvl="1"/>
            <a:r>
              <a:rPr lang="en-GB" sz="1400" dirty="0" smtClean="0"/>
              <a:t>Episodes of secondary aerosol formation are now reproduced (i.e. 7-14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May 2012) where daily peaks are reduced in </a:t>
            </a:r>
            <a:r>
              <a:rPr lang="en-US" sz="1400" dirty="0"/>
              <a:t>~10-20 </a:t>
            </a:r>
            <a:r>
              <a:rPr lang="en-US" sz="1400" dirty="0" smtClean="0"/>
              <a:t>µgm</a:t>
            </a:r>
            <a:r>
              <a:rPr lang="en-US" sz="1400" baseline="30000" dirty="0" smtClean="0"/>
              <a:t>-3</a:t>
            </a:r>
            <a:r>
              <a:rPr lang="en-GB" sz="1400" dirty="0" smtClean="0"/>
              <a:t>.</a:t>
            </a:r>
          </a:p>
          <a:p>
            <a:pPr lvl="1"/>
            <a:r>
              <a:rPr lang="en-GB" sz="1400" dirty="0" smtClean="0"/>
              <a:t>Positive </a:t>
            </a:r>
            <a:r>
              <a:rPr lang="en-GB" sz="1400" dirty="0"/>
              <a:t>biases (CMAQ5.0-CMAQ4.5): &gt; </a:t>
            </a:r>
            <a:r>
              <a:rPr lang="en-GB" sz="1400" dirty="0" smtClean="0"/>
              <a:t>12 </a:t>
            </a:r>
            <a:r>
              <a:rPr lang="en-US" sz="1400" dirty="0"/>
              <a:t>µgm</a:t>
            </a:r>
            <a:r>
              <a:rPr lang="en-US" sz="1400" baseline="30000" dirty="0"/>
              <a:t>-3</a:t>
            </a:r>
            <a:r>
              <a:rPr lang="en-GB" sz="1400" dirty="0"/>
              <a:t> </a:t>
            </a:r>
            <a:r>
              <a:rPr lang="en-GB" sz="1400" dirty="0" smtClean="0"/>
              <a:t>over Mediterranean Sea (mainly SS) </a:t>
            </a:r>
            <a:r>
              <a:rPr lang="en-GB" sz="1400" dirty="0"/>
              <a:t>and </a:t>
            </a:r>
            <a:r>
              <a:rPr lang="en-GB" sz="1400" dirty="0" smtClean="0"/>
              <a:t>4-6 </a:t>
            </a:r>
            <a:r>
              <a:rPr lang="en-US" sz="1400" dirty="0"/>
              <a:t>µgm</a:t>
            </a:r>
            <a:r>
              <a:rPr lang="en-US" sz="1400" baseline="30000" dirty="0"/>
              <a:t>-3</a:t>
            </a:r>
            <a:r>
              <a:rPr lang="en-GB" sz="1400" dirty="0" smtClean="0"/>
              <a:t> inland background conc. (mainly SIA </a:t>
            </a:r>
            <a:r>
              <a:rPr lang="en-US" sz="1400" dirty="0" smtClean="0"/>
              <a:t>~</a:t>
            </a:r>
            <a:r>
              <a:rPr lang="en-US" sz="1400" dirty="0"/>
              <a:t>3</a:t>
            </a:r>
            <a:r>
              <a:rPr lang="en-US" sz="1400" dirty="0" smtClean="0"/>
              <a:t> </a:t>
            </a:r>
            <a:r>
              <a:rPr lang="en-US" sz="1400" dirty="0"/>
              <a:t>µgm</a:t>
            </a:r>
            <a:r>
              <a:rPr lang="en-US" sz="1400" baseline="30000" dirty="0"/>
              <a:t>-3</a:t>
            </a:r>
            <a:r>
              <a:rPr lang="en-GB" sz="1400" dirty="0" smtClean="0"/>
              <a:t> and PPM &gt; </a:t>
            </a:r>
            <a:r>
              <a:rPr lang="en-US" sz="1400" dirty="0" smtClean="0"/>
              <a:t>4 µgm</a:t>
            </a:r>
            <a:r>
              <a:rPr lang="en-US" sz="1400" baseline="30000" dirty="0" smtClean="0"/>
              <a:t>-3</a:t>
            </a:r>
            <a:r>
              <a:rPr lang="en-GB" sz="1400" dirty="0" smtClean="0"/>
              <a:t>).</a:t>
            </a:r>
          </a:p>
          <a:p>
            <a:pPr lvl="0"/>
            <a:r>
              <a:rPr lang="en-US" sz="1600" dirty="0" smtClean="0"/>
              <a:t>Bias-adjustment technique based on Kalman filter </a:t>
            </a:r>
            <a:r>
              <a:rPr lang="en-US" sz="1600" dirty="0"/>
              <a:t>is more effective over </a:t>
            </a:r>
            <a:r>
              <a:rPr lang="en-US" sz="1600" dirty="0" smtClean="0"/>
              <a:t>CMAQv5.0</a:t>
            </a:r>
            <a:r>
              <a:rPr lang="en-US" sz="1600" dirty="0" smtClean="0"/>
              <a:t>.</a:t>
            </a:r>
          </a:p>
          <a:p>
            <a:pPr marL="0" lvl="0" indent="0">
              <a:buNone/>
            </a:pPr>
            <a:endParaRPr lang="en-US" sz="1600" dirty="0" smtClean="0"/>
          </a:p>
          <a:p>
            <a:pPr marL="0" lvl="0" indent="0" algn="ctr">
              <a:buNone/>
            </a:pPr>
            <a:r>
              <a:rPr lang="en-US" sz="1600" b="1" dirty="0" smtClean="0"/>
              <a:t>The scientific improvements </a:t>
            </a:r>
            <a:r>
              <a:rPr lang="en-US" sz="1600" b="1" dirty="0" smtClean="0"/>
              <a:t>included </a:t>
            </a:r>
            <a:r>
              <a:rPr lang="en-US" sz="1600" b="1" dirty="0" smtClean="0"/>
              <a:t>in CMAQv5.0 contribute to </a:t>
            </a:r>
            <a:r>
              <a:rPr lang="en-US" sz="1600" b="1" u="sng" dirty="0" smtClean="0"/>
              <a:t>INCREASE</a:t>
            </a:r>
            <a:r>
              <a:rPr lang="en-US" sz="1600" b="1" dirty="0" smtClean="0"/>
              <a:t>:                          (1) the </a:t>
            </a:r>
            <a:r>
              <a:rPr lang="en-US" sz="1600" b="1" dirty="0" smtClean="0">
                <a:solidFill>
                  <a:srgbClr val="FF0000"/>
                </a:solidFill>
              </a:rPr>
              <a:t>knowledge about air quality over Europe</a:t>
            </a:r>
            <a:r>
              <a:rPr lang="en-US" sz="1600" b="1" dirty="0" smtClean="0"/>
              <a:t>, and (2) the </a:t>
            </a:r>
            <a:r>
              <a:rPr lang="en-US" sz="1600" b="1" dirty="0" smtClean="0">
                <a:solidFill>
                  <a:srgbClr val="FF0000"/>
                </a:solidFill>
              </a:rPr>
              <a:t>confidence on CALIOPE AQF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1520" y="5301208"/>
            <a:ext cx="8784976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659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17</a:t>
            </a:fld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1124744"/>
            <a:ext cx="4992554" cy="5001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smtClean="0"/>
              <a:t>Thank you for your attention</a:t>
            </a:r>
            <a:endParaRPr lang="en-GB" sz="28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5508104" y="1124744"/>
            <a:ext cx="0" cy="49685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Marcador de contenido"/>
          <p:cNvSpPr txBox="1">
            <a:spLocks/>
          </p:cNvSpPr>
          <p:nvPr/>
        </p:nvSpPr>
        <p:spPr>
          <a:xfrm>
            <a:off x="5580112" y="1124744"/>
            <a:ext cx="324036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rgbClr val="0049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00499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00499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499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00499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sz="1200" b="1" dirty="0" smtClean="0">
                <a:solidFill>
                  <a:schemeClr val="tx1"/>
                </a:solidFill>
              </a:rPr>
              <a:t>Webs: 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</a:rPr>
              <a:t>Daily </a:t>
            </a:r>
            <a:r>
              <a:rPr lang="en-GB" sz="1200" dirty="0">
                <a:solidFill>
                  <a:schemeClr val="tx1"/>
                </a:solidFill>
              </a:rPr>
              <a:t>Operational </a:t>
            </a:r>
            <a:r>
              <a:rPr lang="en-GB" sz="1200" b="1" dirty="0">
                <a:solidFill>
                  <a:schemeClr val="tx1"/>
                </a:solidFill>
              </a:rPr>
              <a:t>Air Quality Forecasts Europe/Iberian</a:t>
            </a:r>
            <a:r>
              <a:rPr lang="en-GB" sz="1200" dirty="0">
                <a:solidFill>
                  <a:schemeClr val="tx1"/>
                </a:solidFill>
              </a:rPr>
              <a:t> Peninsula: </a:t>
            </a:r>
            <a:r>
              <a:rPr lang="en-GB" sz="1200" dirty="0">
                <a:hlinkClick r:id="rId3"/>
              </a:rPr>
              <a:t>http://www.bsc.es/caliope</a:t>
            </a:r>
            <a:r>
              <a:rPr lang="en-GB" sz="1200" dirty="0"/>
              <a:t>   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</a:rPr>
              <a:t>Daily </a:t>
            </a:r>
            <a:r>
              <a:rPr lang="en-GB" sz="1200" dirty="0">
                <a:solidFill>
                  <a:schemeClr val="tx1"/>
                </a:solidFill>
              </a:rPr>
              <a:t>BSC-DREAM8b </a:t>
            </a:r>
            <a:r>
              <a:rPr lang="en-GB" sz="1200" b="1" dirty="0">
                <a:solidFill>
                  <a:schemeClr val="tx1"/>
                </a:solidFill>
              </a:rPr>
              <a:t>mineral dust model forecasts</a:t>
            </a:r>
            <a:r>
              <a:rPr lang="en-GB" sz="1200" dirty="0">
                <a:solidFill>
                  <a:schemeClr val="tx1"/>
                </a:solidFill>
              </a:rPr>
              <a:t> North Africa/Europe/East-Asia: </a:t>
            </a:r>
            <a:r>
              <a:rPr lang="en-GB" sz="1200" dirty="0">
                <a:hlinkClick r:id="rId4"/>
              </a:rPr>
              <a:t>http://www.bsc.es/projects/earthscience/DREAM</a:t>
            </a:r>
            <a:r>
              <a:rPr lang="en-GB" sz="1200" dirty="0" smtClean="0">
                <a:hlinkClick r:id="rId4"/>
              </a:rPr>
              <a:t>/</a:t>
            </a:r>
            <a:endParaRPr lang="en-GB" sz="1200" dirty="0" smtClean="0"/>
          </a:p>
          <a:p>
            <a:pPr marL="0" indent="0">
              <a:buNone/>
            </a:pPr>
            <a:endParaRPr lang="en-GB" sz="1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200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r>
              <a:rPr lang="en-GB" sz="1200" b="1" dirty="0" smtClean="0">
                <a:solidFill>
                  <a:schemeClr val="tx1"/>
                </a:solidFill>
              </a:rPr>
              <a:t>Some references:</a:t>
            </a:r>
          </a:p>
          <a:p>
            <a:pPr marL="0" indent="0">
              <a:buFontTx/>
              <a:buNone/>
            </a:pPr>
            <a:endParaRPr lang="en-GB" sz="1200" b="1" dirty="0" smtClean="0">
              <a:solidFill>
                <a:schemeClr val="tx1"/>
              </a:solidFill>
            </a:endParaRPr>
          </a:p>
          <a:p>
            <a:pPr marL="252000" lvl="0" indent="-457200">
              <a:buNone/>
            </a:pPr>
            <a:r>
              <a:rPr lang="es-ES_tradnl" sz="1100" dirty="0">
                <a:solidFill>
                  <a:schemeClr val="tx1"/>
                </a:solidFill>
              </a:rPr>
              <a:t>Baldasano, J.M., </a:t>
            </a:r>
            <a:r>
              <a:rPr lang="es-ES_tradnl" sz="1100" dirty="0" smtClean="0">
                <a:solidFill>
                  <a:schemeClr val="tx1"/>
                </a:solidFill>
              </a:rPr>
              <a:t>et al., </a:t>
            </a:r>
            <a:r>
              <a:rPr lang="es-ES_tradnl" sz="1100" dirty="0">
                <a:solidFill>
                  <a:schemeClr val="tx1"/>
                </a:solidFill>
              </a:rPr>
              <a:t>2011. </a:t>
            </a:r>
            <a:r>
              <a:rPr lang="en-GB" sz="1100" dirty="0">
                <a:solidFill>
                  <a:schemeClr val="tx1"/>
                </a:solidFill>
              </a:rPr>
              <a:t>An annual assessment of air quality with the CALIOPE </a:t>
            </a:r>
            <a:r>
              <a:rPr lang="en-GB" sz="1100" dirty="0" err="1">
                <a:solidFill>
                  <a:schemeClr val="tx1"/>
                </a:solidFill>
              </a:rPr>
              <a:t>modeling</a:t>
            </a:r>
            <a:r>
              <a:rPr lang="en-GB" sz="1100" dirty="0">
                <a:solidFill>
                  <a:schemeClr val="tx1"/>
                </a:solidFill>
              </a:rPr>
              <a:t> system over Spain. </a:t>
            </a:r>
            <a:r>
              <a:rPr lang="en-GB" sz="1100" i="1" dirty="0">
                <a:solidFill>
                  <a:schemeClr val="tx1"/>
                </a:solidFill>
              </a:rPr>
              <a:t>Sci. Total Environ.</a:t>
            </a:r>
            <a:r>
              <a:rPr lang="en-GB" sz="1100" dirty="0">
                <a:solidFill>
                  <a:schemeClr val="tx1"/>
                </a:solidFill>
              </a:rPr>
              <a:t>, </a:t>
            </a:r>
            <a:r>
              <a:rPr lang="en-GB" sz="1100" b="1" dirty="0">
                <a:solidFill>
                  <a:schemeClr val="tx1"/>
                </a:solidFill>
              </a:rPr>
              <a:t>409</a:t>
            </a:r>
            <a:r>
              <a:rPr lang="en-GB" sz="1100" dirty="0">
                <a:solidFill>
                  <a:schemeClr val="tx1"/>
                </a:solidFill>
              </a:rPr>
              <a:t>, </a:t>
            </a:r>
            <a:r>
              <a:rPr lang="en-GB" sz="1100" dirty="0" smtClean="0">
                <a:solidFill>
                  <a:schemeClr val="tx1"/>
                </a:solidFill>
              </a:rPr>
              <a:t>2163-2178.</a:t>
            </a:r>
            <a:endParaRPr lang="en-GB" sz="1100" dirty="0">
              <a:solidFill>
                <a:schemeClr val="tx1"/>
              </a:solidFill>
            </a:endParaRPr>
          </a:p>
          <a:p>
            <a:pPr marL="252000" lvl="0" indent="-457200">
              <a:buNone/>
            </a:pPr>
            <a:r>
              <a:rPr lang="es-ES_tradnl" sz="1100" dirty="0">
                <a:solidFill>
                  <a:schemeClr val="tx1"/>
                </a:solidFill>
              </a:rPr>
              <a:t>Pay, M.T., </a:t>
            </a:r>
            <a:r>
              <a:rPr lang="es-ES_tradnl" sz="1100" dirty="0" smtClean="0">
                <a:solidFill>
                  <a:schemeClr val="tx1"/>
                </a:solidFill>
              </a:rPr>
              <a:t>et al., 2012. </a:t>
            </a:r>
            <a:r>
              <a:rPr lang="en-GB" sz="1100" dirty="0" err="1">
                <a:solidFill>
                  <a:schemeClr val="tx1"/>
                </a:solidFill>
              </a:rPr>
              <a:t>Spatio</a:t>
            </a:r>
            <a:r>
              <a:rPr lang="en-GB" sz="1100" dirty="0">
                <a:solidFill>
                  <a:schemeClr val="tx1"/>
                </a:solidFill>
              </a:rPr>
              <a:t>-temporal variability of levels and speciation of particulate matter across Spain in the CALIOPE </a:t>
            </a:r>
            <a:r>
              <a:rPr lang="en-GB" sz="1100" dirty="0" err="1">
                <a:solidFill>
                  <a:schemeClr val="tx1"/>
                </a:solidFill>
              </a:rPr>
              <a:t>modeling</a:t>
            </a:r>
            <a:r>
              <a:rPr lang="en-GB" sz="1100" dirty="0">
                <a:solidFill>
                  <a:schemeClr val="tx1"/>
                </a:solidFill>
              </a:rPr>
              <a:t> system. </a:t>
            </a:r>
            <a:r>
              <a:rPr lang="en-GB" sz="1100" i="1" dirty="0">
                <a:solidFill>
                  <a:schemeClr val="tx1"/>
                </a:solidFill>
              </a:rPr>
              <a:t>Atmospheric Environment</a:t>
            </a:r>
            <a:r>
              <a:rPr lang="en-GB" sz="1100" dirty="0">
                <a:solidFill>
                  <a:schemeClr val="tx1"/>
                </a:solidFill>
              </a:rPr>
              <a:t> </a:t>
            </a:r>
            <a:r>
              <a:rPr lang="en-GB" sz="1100" b="1" dirty="0">
                <a:solidFill>
                  <a:schemeClr val="tx1"/>
                </a:solidFill>
              </a:rPr>
              <a:t>46</a:t>
            </a:r>
            <a:r>
              <a:rPr lang="en-GB" sz="1100" dirty="0">
                <a:solidFill>
                  <a:schemeClr val="tx1"/>
                </a:solidFill>
              </a:rPr>
              <a:t>, 376-396 (2012</a:t>
            </a:r>
            <a:r>
              <a:rPr lang="en-GB" sz="1100" dirty="0" smtClean="0">
                <a:solidFill>
                  <a:schemeClr val="tx1"/>
                </a:solidFill>
              </a:rPr>
              <a:t>).</a:t>
            </a:r>
          </a:p>
          <a:p>
            <a:pPr marL="252000" lvl="0" indent="-457200">
              <a:buNone/>
            </a:pPr>
            <a:r>
              <a:rPr lang="en-GB" sz="1100" dirty="0" smtClean="0">
                <a:solidFill>
                  <a:schemeClr val="tx1"/>
                </a:solidFill>
              </a:rPr>
              <a:t>Sicardi et al., 2012. Assessment of Kalman filer bias-adjustment technique to improve the simulation of ground-level ozone over Spain. </a:t>
            </a:r>
            <a:r>
              <a:rPr lang="en-GB" sz="1100" i="1" dirty="0" smtClean="0">
                <a:solidFill>
                  <a:schemeClr val="tx1"/>
                </a:solidFill>
              </a:rPr>
              <a:t>Sci. Total Environ.</a:t>
            </a:r>
            <a:r>
              <a:rPr lang="en-GB" sz="1100" dirty="0" smtClean="0">
                <a:solidFill>
                  <a:schemeClr val="tx1"/>
                </a:solidFill>
              </a:rPr>
              <a:t> </a:t>
            </a:r>
            <a:r>
              <a:rPr lang="en-GB" sz="1100" b="1" dirty="0" smtClean="0">
                <a:solidFill>
                  <a:schemeClr val="tx1"/>
                </a:solidFill>
              </a:rPr>
              <a:t>416</a:t>
            </a:r>
            <a:r>
              <a:rPr lang="en-GB" sz="1100" dirty="0" smtClean="0">
                <a:solidFill>
                  <a:schemeClr val="tx1"/>
                </a:solidFill>
              </a:rPr>
              <a:t>, 329-342.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4" t="19609" r="56117" b="16953"/>
          <a:stretch/>
        </p:blipFill>
        <p:spPr bwMode="auto">
          <a:xfrm>
            <a:off x="323528" y="1772816"/>
            <a:ext cx="4983805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192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>
          <a:xfrm>
            <a:off x="467544" y="1121925"/>
            <a:ext cx="3816424" cy="5228714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n-GB" dirty="0" smtClean="0"/>
              <a:t>European cities undergo frequent photochemical </a:t>
            </a:r>
            <a:r>
              <a:rPr lang="en-GB" dirty="0" smtClean="0">
                <a:solidFill>
                  <a:srgbClr val="FF0000"/>
                </a:solidFill>
              </a:rPr>
              <a:t>pollution episodes</a:t>
            </a:r>
            <a:r>
              <a:rPr lang="en-GB" dirty="0" smtClean="0"/>
              <a:t> which exceed the European air quality targets (EEA, 2010). (especially NO</a:t>
            </a:r>
            <a:r>
              <a:rPr lang="en-GB" baseline="-25000" dirty="0" smtClean="0"/>
              <a:t>2</a:t>
            </a:r>
            <a:r>
              <a:rPr lang="en-GB" dirty="0" smtClean="0"/>
              <a:t>, PM10 and PM2.5)</a:t>
            </a:r>
          </a:p>
          <a:p>
            <a:pPr>
              <a:spcBef>
                <a:spcPts val="1200"/>
              </a:spcBef>
            </a:pPr>
            <a:r>
              <a:rPr lang="en-GB" dirty="0" smtClean="0">
                <a:solidFill>
                  <a:srgbClr val="FF0000"/>
                </a:solidFill>
              </a:rPr>
              <a:t>Air quality modelling</a:t>
            </a:r>
            <a:r>
              <a:rPr lang="en-GB" dirty="0" smtClean="0"/>
              <a:t> is both a challenge and a scientific problem, being one of the requirements of the 2008/50/EC Directive.</a:t>
            </a:r>
          </a:p>
          <a:p>
            <a:pPr>
              <a:spcBef>
                <a:spcPts val="1200"/>
              </a:spcBef>
            </a:pPr>
            <a:r>
              <a:rPr lang="en-GB" dirty="0"/>
              <a:t>R</a:t>
            </a:r>
            <a:r>
              <a:rPr lang="en-GB" dirty="0" smtClean="0"/>
              <a:t>eliable </a:t>
            </a:r>
            <a:r>
              <a:rPr lang="en-GB" dirty="0" smtClean="0">
                <a:solidFill>
                  <a:srgbClr val="FF0000"/>
                </a:solidFill>
              </a:rPr>
              <a:t>air quality forecasts</a:t>
            </a:r>
            <a:r>
              <a:rPr lang="en-GB" dirty="0" smtClean="0"/>
              <a:t>: exposure is more efficiently reduced and better protection can be ensure by means of information and short-term action plans.</a:t>
            </a:r>
            <a:endParaRPr lang="en-GB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3"/>
          <a:stretch/>
        </p:blipFill>
        <p:spPr>
          <a:xfrm>
            <a:off x="4713181" y="836713"/>
            <a:ext cx="4107291" cy="2376264"/>
          </a:xfr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81" y="3501008"/>
            <a:ext cx="4102283" cy="273485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497157" y="3188598"/>
            <a:ext cx="43183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 smtClean="0"/>
              <a:t>Air pollution in the </a:t>
            </a:r>
            <a:r>
              <a:rPr lang="en-GB" sz="1100" b="1" i="1" dirty="0" smtClean="0"/>
              <a:t>Barcelona</a:t>
            </a:r>
            <a:r>
              <a:rPr lang="en-GB" sz="1100" i="1" dirty="0" smtClean="0"/>
              <a:t> city (Spain). Source: El País.</a:t>
            </a:r>
            <a:endParaRPr lang="en-GB" sz="1100" i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3851921" y="6235864"/>
            <a:ext cx="4963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i="1" dirty="0" smtClean="0"/>
              <a:t>Air pollution in the </a:t>
            </a:r>
            <a:r>
              <a:rPr lang="en-GB" sz="1100" b="1" i="1" dirty="0" smtClean="0"/>
              <a:t>Madrid</a:t>
            </a:r>
            <a:r>
              <a:rPr lang="en-GB" sz="1100" i="1" dirty="0" smtClean="0"/>
              <a:t> city (Spain), </a:t>
            </a:r>
            <a:r>
              <a:rPr lang="en-GB" sz="1100" i="1" dirty="0"/>
              <a:t>8</a:t>
            </a:r>
            <a:r>
              <a:rPr lang="en-GB" sz="1100" i="1" dirty="0" smtClean="0"/>
              <a:t> February 2011. Source: El </a:t>
            </a:r>
            <a:r>
              <a:rPr lang="en-GB" sz="1100" i="1" dirty="0"/>
              <a:t>P</a:t>
            </a:r>
            <a:r>
              <a:rPr lang="en-GB" sz="1100" i="1" dirty="0" smtClean="0"/>
              <a:t>aís.</a:t>
            </a:r>
            <a:endParaRPr lang="en-GB" sz="1100" i="1" dirty="0"/>
          </a:p>
        </p:txBody>
      </p:sp>
    </p:spTree>
    <p:extLst>
      <p:ext uri="{BB962C8B-B14F-4D97-AF65-F5344CB8AC3E}">
        <p14:creationId xmlns:p14="http://schemas.microsoft.com/office/powerpoint/2010/main" val="2133338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Objective</a:t>
            </a:r>
            <a:endParaRPr lang="en-GB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81093" y="980728"/>
            <a:ext cx="8581813" cy="518457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800" dirty="0" smtClean="0"/>
              <a:t>In the European context, CALIOPE is an air quality forecasting system     (</a:t>
            </a:r>
            <a:r>
              <a:rPr lang="en-US" sz="1800" dirty="0" smtClean="0">
                <a:solidFill>
                  <a:srgbClr val="FF0000"/>
                </a:solidFill>
              </a:rPr>
              <a:t>CALIOPE AQF</a:t>
            </a:r>
            <a:r>
              <a:rPr lang="en-US" sz="1800" dirty="0" smtClean="0"/>
              <a:t>) -based on WRF-ARW/HERMES/</a:t>
            </a:r>
            <a:r>
              <a:rPr lang="en-US" sz="1800" dirty="0" smtClean="0">
                <a:solidFill>
                  <a:srgbClr val="FF0000"/>
                </a:solidFill>
              </a:rPr>
              <a:t>CMAQ</a:t>
            </a:r>
            <a:r>
              <a:rPr lang="en-US" sz="1800" dirty="0" smtClean="0"/>
              <a:t>/BSC-DREAM8b models and implemented in the MareNostrum supercomputer-  (Baldasano et al., 2008, ASR) which provide daily forecast for Europe and Spain.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None/>
            </a:pPr>
            <a:endParaRPr lang="en-US" sz="1800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800" dirty="0" smtClean="0"/>
              <a:t>This work compares the two version of the </a:t>
            </a:r>
            <a:r>
              <a:rPr lang="en-US" sz="1800" dirty="0" smtClean="0">
                <a:solidFill>
                  <a:srgbClr val="FF0000"/>
                </a:solidFill>
              </a:rPr>
              <a:t>CMAQ</a:t>
            </a:r>
            <a:r>
              <a:rPr lang="en-US" sz="1800" dirty="0" smtClean="0"/>
              <a:t> Chemical Transport Model </a:t>
            </a:r>
            <a:r>
              <a:rPr lang="en-US" sz="1800" dirty="0" smtClean="0">
                <a:solidFill>
                  <a:srgbClr val="FF0000"/>
                </a:solidFill>
              </a:rPr>
              <a:t>versions 4.5 and 5.0 </a:t>
            </a:r>
            <a:r>
              <a:rPr lang="en-US" sz="1800" dirty="0" smtClean="0"/>
              <a:t>(both integrated in the CALIOPE AQF).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800" dirty="0" smtClean="0"/>
              <a:t>The CMAQ version 5.0 includes scientific improvements for gas-phase chemistry (CB05) and aerosol, especially devoted to SIA and SOA and aerosol dynamic (fine-coarse).</a:t>
            </a:r>
            <a:endParaRPr lang="en-US" sz="18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1800" dirty="0" smtClean="0"/>
              <a:t>The mail goal is to </a:t>
            </a:r>
            <a:r>
              <a:rPr lang="en-US" sz="1800" b="1" dirty="0" smtClean="0"/>
              <a:t>examine the differences  between both CMAQ versions in terms </a:t>
            </a:r>
            <a:r>
              <a:rPr lang="en-US" sz="1800" b="1" dirty="0"/>
              <a:t>of the main pollutants O</a:t>
            </a:r>
            <a:r>
              <a:rPr lang="en-US" sz="1800" b="1" baseline="-25000" dirty="0"/>
              <a:t>3</a:t>
            </a:r>
            <a:r>
              <a:rPr lang="en-US" sz="1800" b="1" dirty="0"/>
              <a:t>, NO</a:t>
            </a:r>
            <a:r>
              <a:rPr lang="en-US" sz="1800" b="1" baseline="-25000" dirty="0"/>
              <a:t>2</a:t>
            </a:r>
            <a:r>
              <a:rPr lang="en-US" sz="1800" b="1" dirty="0"/>
              <a:t> and PM10 </a:t>
            </a:r>
            <a:r>
              <a:rPr lang="en-US" sz="1800" dirty="0" smtClean="0"/>
              <a:t>(and their chemical composition) </a:t>
            </a:r>
            <a:r>
              <a:rPr lang="en-US" sz="1800" b="1" dirty="0" smtClean="0"/>
              <a:t>when they are applied to the European region with high resolution for the forecasted </a:t>
            </a:r>
            <a:r>
              <a:rPr lang="en-GB" sz="1800" b="1" dirty="0" smtClean="0"/>
              <a:t>April </a:t>
            </a:r>
            <a:r>
              <a:rPr lang="en-GB" sz="1800" b="1" dirty="0"/>
              <a:t>9</a:t>
            </a:r>
            <a:r>
              <a:rPr lang="en-GB" sz="1800" b="1" baseline="30000" dirty="0"/>
              <a:t>th</a:t>
            </a:r>
            <a:r>
              <a:rPr lang="en-GB" sz="1800" b="1" dirty="0"/>
              <a:t> -</a:t>
            </a:r>
            <a:r>
              <a:rPr lang="en-GB" sz="1800" b="1" dirty="0" smtClean="0"/>
              <a:t> </a:t>
            </a:r>
            <a:r>
              <a:rPr lang="en-GB" sz="1800" b="1" dirty="0"/>
              <a:t>7</a:t>
            </a:r>
            <a:r>
              <a:rPr lang="en-GB" sz="1800" b="1" baseline="30000" dirty="0"/>
              <a:t>th</a:t>
            </a:r>
            <a:r>
              <a:rPr lang="en-GB" sz="1800" b="1" dirty="0"/>
              <a:t> June </a:t>
            </a:r>
            <a:r>
              <a:rPr lang="en-GB" sz="1800" b="1" dirty="0" smtClean="0"/>
              <a:t>2012</a:t>
            </a:r>
            <a:r>
              <a:rPr lang="en-GB" sz="1800" dirty="0" smtClean="0"/>
              <a:t>.</a:t>
            </a: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1978204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>
          <a:xfrm>
            <a:off x="251520" y="908720"/>
            <a:ext cx="4079304" cy="5641960"/>
          </a:xfrm>
        </p:spPr>
        <p:txBody>
          <a:bodyPr>
            <a:normAutofit fontScale="62500" lnSpcReduction="20000"/>
          </a:bodyPr>
          <a:lstStyle/>
          <a:p>
            <a:pPr marL="0" indent="0">
              <a:spcAft>
                <a:spcPts val="600"/>
              </a:spcAft>
              <a:buClr>
                <a:schemeClr val="accent2"/>
              </a:buClr>
              <a:buNone/>
              <a:defRPr/>
            </a:pPr>
            <a:r>
              <a:rPr lang="en-US" sz="2300" b="1" dirty="0" smtClean="0">
                <a:cs typeface="Calibri" pitchFamily="34" charset="0"/>
              </a:rPr>
              <a:t>Domains</a:t>
            </a:r>
            <a:r>
              <a:rPr lang="en-US" b="1" dirty="0">
                <a:cs typeface="Calibri" pitchFamily="34" charset="0"/>
              </a:rPr>
              <a:t>:</a:t>
            </a:r>
          </a:p>
          <a:p>
            <a:pPr>
              <a:buClr>
                <a:schemeClr val="accent2"/>
              </a:buClr>
              <a:defRPr/>
            </a:pPr>
            <a:r>
              <a:rPr lang="es-ES_tradnl" dirty="0">
                <a:cs typeface="Calibri" pitchFamily="34" charset="0"/>
              </a:rPr>
              <a:t>EU = 12 km x 12 km (</a:t>
            </a:r>
            <a:r>
              <a:rPr lang="en-GB" dirty="0">
                <a:cs typeface="Calibri" pitchFamily="34" charset="0"/>
              </a:rPr>
              <a:t>480 x 400 grid cells</a:t>
            </a:r>
            <a:r>
              <a:rPr lang="es-ES_tradnl" dirty="0">
                <a:cs typeface="Calibri" pitchFamily="34" charset="0"/>
              </a:rPr>
              <a:t>)</a:t>
            </a:r>
          </a:p>
          <a:p>
            <a:pPr>
              <a:spcAft>
                <a:spcPts val="1200"/>
              </a:spcAft>
              <a:buClr>
                <a:schemeClr val="accent2"/>
              </a:buClr>
              <a:defRPr/>
            </a:pPr>
            <a:r>
              <a:rPr lang="es-ES_tradnl" dirty="0">
                <a:cs typeface="Calibri" pitchFamily="34" charset="0"/>
              </a:rPr>
              <a:t>IP = 4 km x 4 km (</a:t>
            </a:r>
            <a:r>
              <a:rPr lang="en-GB" dirty="0">
                <a:cs typeface="Calibri" pitchFamily="34" charset="0"/>
              </a:rPr>
              <a:t>399 x 399 grid cells</a:t>
            </a:r>
            <a:r>
              <a:rPr lang="es-ES_tradnl" dirty="0" smtClean="0">
                <a:cs typeface="Calibri" pitchFamily="34" charset="0"/>
              </a:rPr>
              <a:t>)</a:t>
            </a:r>
          </a:p>
          <a:p>
            <a:pPr>
              <a:spcAft>
                <a:spcPts val="600"/>
              </a:spcAft>
              <a:buClr>
                <a:schemeClr val="accent2"/>
              </a:buClr>
              <a:buFont typeface="Arial" charset="0"/>
              <a:buNone/>
              <a:defRPr/>
            </a:pPr>
            <a:r>
              <a:rPr lang="es-ES" sz="2300" b="1" dirty="0" smtClean="0">
                <a:cs typeface="Calibri" pitchFamily="34" charset="0"/>
              </a:rPr>
              <a:t>Modules</a:t>
            </a:r>
            <a:endParaRPr lang="en-US" b="1" dirty="0">
              <a:cs typeface="Calibri" pitchFamily="34" charset="0"/>
            </a:endParaRPr>
          </a:p>
          <a:p>
            <a:pPr>
              <a:buClr>
                <a:schemeClr val="accent2"/>
              </a:buClr>
              <a:defRPr/>
            </a:pPr>
            <a:r>
              <a:rPr lang="en-US" sz="2100" b="1" dirty="0">
                <a:cs typeface="Calibri" pitchFamily="34" charset="0"/>
              </a:rPr>
              <a:t>Meteorology</a:t>
            </a:r>
            <a:r>
              <a:rPr lang="en-US" sz="2100" b="1" i="1" dirty="0">
                <a:cs typeface="Calibri" pitchFamily="34" charset="0"/>
              </a:rPr>
              <a:t>:  </a:t>
            </a:r>
            <a:r>
              <a:rPr lang="en-US" b="1" i="1" dirty="0">
                <a:cs typeface="Calibri" pitchFamily="34" charset="0"/>
              </a:rPr>
              <a:t>WRF-ARW v3.0.1.1</a:t>
            </a:r>
            <a:r>
              <a:rPr lang="en-US" dirty="0">
                <a:cs typeface="Calibri" pitchFamily="34" charset="0"/>
              </a:rPr>
              <a:t>, </a:t>
            </a:r>
          </a:p>
          <a:p>
            <a:pPr lvl="1">
              <a:buClr>
                <a:schemeClr val="accent2"/>
              </a:buClr>
              <a:defRPr/>
            </a:pPr>
            <a:r>
              <a:rPr lang="en-US" dirty="0">
                <a:cs typeface="Calibri" pitchFamily="34" charset="0"/>
              </a:rPr>
              <a:t>EU = IC &amp; BC: GFS/FNL (NCEP)</a:t>
            </a:r>
          </a:p>
          <a:p>
            <a:pPr lvl="1">
              <a:buClr>
                <a:schemeClr val="accent2"/>
              </a:buClr>
              <a:defRPr/>
            </a:pPr>
            <a:r>
              <a:rPr lang="en-US" dirty="0">
                <a:cs typeface="Calibri" pitchFamily="34" charset="0"/>
              </a:rPr>
              <a:t>IP = one-way nesting</a:t>
            </a:r>
          </a:p>
          <a:p>
            <a:pPr lvl="1">
              <a:spcAft>
                <a:spcPts val="600"/>
              </a:spcAft>
              <a:buClr>
                <a:schemeClr val="accent2"/>
              </a:buClr>
              <a:defRPr/>
            </a:pPr>
            <a:r>
              <a:rPr lang="en-GB" dirty="0">
                <a:cs typeface="Calibri" pitchFamily="34" charset="0"/>
              </a:rPr>
              <a:t>38 sigma levels (50 </a:t>
            </a:r>
            <a:r>
              <a:rPr lang="en-GB" dirty="0" err="1">
                <a:cs typeface="Calibri" pitchFamily="34" charset="0"/>
              </a:rPr>
              <a:t>hPa</a:t>
            </a:r>
            <a:r>
              <a:rPr lang="en-GB" dirty="0">
                <a:cs typeface="Calibri" pitchFamily="34" charset="0"/>
              </a:rPr>
              <a:t>)</a:t>
            </a:r>
            <a:endParaRPr lang="en-US" dirty="0">
              <a:cs typeface="Calibri" pitchFamily="34" charset="0"/>
            </a:endParaRPr>
          </a:p>
          <a:p>
            <a:pPr>
              <a:buClr>
                <a:schemeClr val="accent2"/>
              </a:buClr>
              <a:defRPr/>
            </a:pPr>
            <a:r>
              <a:rPr lang="en-US" sz="2100" b="1" dirty="0">
                <a:cs typeface="Calibri" pitchFamily="34" charset="0"/>
              </a:rPr>
              <a:t>Emissions</a:t>
            </a:r>
            <a:r>
              <a:rPr lang="en-US" sz="2100" b="1" i="1" dirty="0">
                <a:cs typeface="Calibri" pitchFamily="34" charset="0"/>
              </a:rPr>
              <a:t>: HERMES-EMEP </a:t>
            </a:r>
          </a:p>
          <a:p>
            <a:pPr lvl="1">
              <a:buClr>
                <a:schemeClr val="accent2"/>
              </a:buClr>
              <a:defRPr/>
            </a:pPr>
            <a:r>
              <a:rPr lang="en-US" dirty="0">
                <a:cs typeface="Calibri" pitchFamily="34" charset="0"/>
              </a:rPr>
              <a:t>EU = Disaggregation from EMEP inventory. </a:t>
            </a:r>
          </a:p>
          <a:p>
            <a:pPr lvl="1">
              <a:spcAft>
                <a:spcPts val="600"/>
              </a:spcAft>
              <a:buClr>
                <a:schemeClr val="accent2"/>
              </a:buClr>
              <a:defRPr/>
            </a:pPr>
            <a:r>
              <a:rPr lang="en-US" dirty="0">
                <a:cs typeface="Calibri" pitchFamily="34" charset="0"/>
              </a:rPr>
              <a:t>IP = HERMES model  bottom-up.</a:t>
            </a:r>
          </a:p>
          <a:p>
            <a:pPr>
              <a:buClr>
                <a:schemeClr val="accent2"/>
              </a:buClr>
              <a:defRPr/>
            </a:pPr>
            <a:r>
              <a:rPr lang="en-US" sz="2100" b="1" dirty="0">
                <a:cs typeface="Calibri" pitchFamily="34" charset="0"/>
              </a:rPr>
              <a:t>Chemical Transport Model</a:t>
            </a:r>
            <a:r>
              <a:rPr lang="en-US" sz="2100" b="1" i="1" dirty="0">
                <a:cs typeface="Calibri" pitchFamily="34" charset="0"/>
              </a:rPr>
              <a:t>: CMAQv4.5</a:t>
            </a:r>
          </a:p>
          <a:p>
            <a:pPr lvl="1">
              <a:buClr>
                <a:schemeClr val="accent2"/>
              </a:buClr>
              <a:defRPr/>
            </a:pPr>
            <a:r>
              <a:rPr lang="en-US" dirty="0">
                <a:cs typeface="Calibri" pitchFamily="34" charset="0"/>
              </a:rPr>
              <a:t>EU =  BC: LMDz-INCA2 </a:t>
            </a:r>
          </a:p>
          <a:p>
            <a:pPr lvl="1">
              <a:buClr>
                <a:schemeClr val="accent2"/>
              </a:buClr>
              <a:defRPr/>
            </a:pPr>
            <a:r>
              <a:rPr lang="en-US" dirty="0">
                <a:cs typeface="Calibri" pitchFamily="34" charset="0"/>
              </a:rPr>
              <a:t>IP = one-ways nesting</a:t>
            </a:r>
          </a:p>
          <a:p>
            <a:pPr lvl="1">
              <a:buClr>
                <a:schemeClr val="accent2"/>
              </a:buClr>
              <a:defRPr/>
            </a:pPr>
            <a:r>
              <a:rPr lang="en-GB" dirty="0">
                <a:cs typeface="Calibri" pitchFamily="34" charset="0"/>
              </a:rPr>
              <a:t>15 sigma levels (50 </a:t>
            </a:r>
            <a:r>
              <a:rPr lang="en-GB" dirty="0" err="1">
                <a:cs typeface="Calibri" pitchFamily="34" charset="0"/>
              </a:rPr>
              <a:t>hPa</a:t>
            </a:r>
            <a:r>
              <a:rPr lang="en-GB" dirty="0">
                <a:cs typeface="Calibri" pitchFamily="34" charset="0"/>
              </a:rPr>
              <a:t>)</a:t>
            </a:r>
            <a:r>
              <a:rPr lang="en-US" dirty="0">
                <a:cs typeface="Calibri" pitchFamily="34" charset="0"/>
              </a:rPr>
              <a:t> </a:t>
            </a:r>
          </a:p>
          <a:p>
            <a:pPr lvl="1">
              <a:spcAft>
                <a:spcPts val="600"/>
              </a:spcAft>
              <a:buClr>
                <a:schemeClr val="accent2"/>
              </a:buClr>
              <a:defRPr/>
            </a:pPr>
            <a:r>
              <a:rPr lang="en-US" dirty="0">
                <a:cs typeface="Calibri" pitchFamily="34" charset="0"/>
              </a:rPr>
              <a:t>CBIV, Cloud chem., AERO4</a:t>
            </a:r>
          </a:p>
          <a:p>
            <a:pPr>
              <a:spcAft>
                <a:spcPts val="600"/>
              </a:spcAft>
              <a:buClr>
                <a:schemeClr val="accent2"/>
              </a:buClr>
              <a:defRPr/>
            </a:pPr>
            <a:r>
              <a:rPr lang="en-US" sz="2100" b="1" dirty="0">
                <a:cs typeface="Calibri" pitchFamily="34" charset="0"/>
              </a:rPr>
              <a:t>Mineral dust from Africa</a:t>
            </a:r>
            <a:r>
              <a:rPr lang="en-US" sz="2100" b="1" i="1" dirty="0">
                <a:cs typeface="Calibri" pitchFamily="34" charset="0"/>
              </a:rPr>
              <a:t>: </a:t>
            </a:r>
            <a:r>
              <a:rPr lang="en-US" sz="2100" b="1" i="1" dirty="0" smtClean="0">
                <a:cs typeface="Calibri" pitchFamily="34" charset="0"/>
              </a:rPr>
              <a:t>BSC-DREAM8b</a:t>
            </a:r>
          </a:p>
          <a:p>
            <a:pPr>
              <a:spcAft>
                <a:spcPts val="600"/>
              </a:spcAft>
              <a:buClr>
                <a:schemeClr val="accent2"/>
              </a:buClr>
              <a:defRPr/>
            </a:pPr>
            <a:r>
              <a:rPr lang="en-US" sz="2100" b="1" dirty="0" smtClean="0">
                <a:cs typeface="Calibri" pitchFamily="34" charset="0"/>
              </a:rPr>
              <a:t>Model evaluation: </a:t>
            </a:r>
          </a:p>
          <a:p>
            <a:pPr lvl="1">
              <a:spcAft>
                <a:spcPts val="600"/>
              </a:spcAft>
              <a:buClr>
                <a:schemeClr val="accent2"/>
              </a:buClr>
              <a:defRPr/>
            </a:pPr>
            <a:r>
              <a:rPr lang="en-US" sz="1900" b="1" dirty="0" smtClean="0">
                <a:cs typeface="Calibri" pitchFamily="34" charset="0"/>
              </a:rPr>
              <a:t>Near-real time </a:t>
            </a:r>
          </a:p>
          <a:p>
            <a:pPr lvl="1">
              <a:spcAft>
                <a:spcPts val="600"/>
              </a:spcAft>
              <a:buClr>
                <a:schemeClr val="accent2"/>
              </a:buClr>
              <a:defRPr/>
            </a:pPr>
            <a:r>
              <a:rPr lang="en-US" sz="1900" b="1" dirty="0" smtClean="0">
                <a:cs typeface="Calibri" pitchFamily="34" charset="0"/>
              </a:rPr>
              <a:t>Kalman filter post-processing</a:t>
            </a:r>
            <a:endParaRPr lang="en-US" sz="1900" b="1" dirty="0"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863653" y="1124744"/>
            <a:ext cx="4038600" cy="4929411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CALIOPE system (http://www.bsc.es/caliope/)</a:t>
            </a:r>
            <a:endParaRPr lang="en-GB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2"/>
          <a:srcRect b="2323"/>
          <a:stretch/>
        </p:blipFill>
        <p:spPr bwMode="auto">
          <a:xfrm>
            <a:off x="4427413" y="967209"/>
            <a:ext cx="4537075" cy="548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545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Confidence on the CALIOPE system (</a:t>
            </a:r>
            <a:r>
              <a:rPr lang="en-GB" dirty="0" smtClean="0">
                <a:solidFill>
                  <a:srgbClr val="FF0000"/>
                </a:solidFill>
              </a:rPr>
              <a:t>based on CMAQ4.5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0" name="1 Marcador de contenido"/>
          <p:cNvSpPr>
            <a:spLocks noGrp="1"/>
          </p:cNvSpPr>
          <p:nvPr>
            <p:ph idx="1"/>
          </p:nvPr>
        </p:nvSpPr>
        <p:spPr>
          <a:xfrm>
            <a:off x="251520" y="892857"/>
            <a:ext cx="8568952" cy="1960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 smtClean="0"/>
              <a:t>1. Peer Review Publications:</a:t>
            </a:r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31" name="1 Marcador de contenido"/>
          <p:cNvSpPr txBox="1">
            <a:spLocks/>
          </p:cNvSpPr>
          <p:nvPr/>
        </p:nvSpPr>
        <p:spPr>
          <a:xfrm>
            <a:off x="251520" y="3068960"/>
            <a:ext cx="8640960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rgbClr val="0049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00499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00499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499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00499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sz="1600" b="1" dirty="0" smtClean="0"/>
              <a:t>2. Near-Real Time (NRT) evaluation:</a:t>
            </a: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298" y="3501008"/>
            <a:ext cx="2604091" cy="2934044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501008"/>
            <a:ext cx="2619378" cy="2735004"/>
          </a:xfrm>
          <a:prstGeom prst="rect">
            <a:avLst/>
          </a:prstGeom>
        </p:spPr>
      </p:pic>
      <p:sp>
        <p:nvSpPr>
          <p:cNvPr id="17" name="16 Flecha derecha"/>
          <p:cNvSpPr/>
          <p:nvPr/>
        </p:nvSpPr>
        <p:spPr>
          <a:xfrm rot="5400000">
            <a:off x="4076945" y="4140079"/>
            <a:ext cx="162018" cy="1800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17 Flecha derecha"/>
          <p:cNvSpPr/>
          <p:nvPr/>
        </p:nvSpPr>
        <p:spPr>
          <a:xfrm rot="10800000" flipH="1">
            <a:off x="2289338" y="5157192"/>
            <a:ext cx="308270" cy="2968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18 Rectángulo"/>
          <p:cNvSpPr/>
          <p:nvPr/>
        </p:nvSpPr>
        <p:spPr>
          <a:xfrm>
            <a:off x="1857289" y="5157192"/>
            <a:ext cx="36004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19 Flecha derecha"/>
          <p:cNvSpPr/>
          <p:nvPr/>
        </p:nvSpPr>
        <p:spPr>
          <a:xfrm rot="10800000" flipH="1">
            <a:off x="4839794" y="4763408"/>
            <a:ext cx="308270" cy="2968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388" y="3789040"/>
            <a:ext cx="3836099" cy="2624055"/>
          </a:xfrm>
          <a:prstGeom prst="rect">
            <a:avLst/>
          </a:prstGeom>
        </p:spPr>
      </p:pic>
      <p:graphicFrame>
        <p:nvGraphicFramePr>
          <p:cNvPr id="23" name="2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321567"/>
              </p:ext>
            </p:extLst>
          </p:nvPr>
        </p:nvGraphicFramePr>
        <p:xfrm>
          <a:off x="3347864" y="908720"/>
          <a:ext cx="5616624" cy="2085984"/>
        </p:xfrm>
        <a:graphic>
          <a:graphicData uri="http://schemas.openxmlformats.org/drawingml/2006/table">
            <a:tbl>
              <a:tblPr firstRow="1" firstCol="1">
                <a:tableStyleId>{7DF18680-E054-41AD-8BC1-D1AEF772440D}</a:tableStyleId>
              </a:tblPr>
              <a:tblGrid>
                <a:gridCol w="2568578"/>
                <a:gridCol w="3048046"/>
              </a:tblGrid>
              <a:tr h="3181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 Domain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 Reference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1284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lvl="1" algn="l" fontAlgn="b"/>
                      <a:r>
                        <a:rPr lang="en-GB" sz="1400" u="none" strike="noStrike" dirty="0">
                          <a:effectLst/>
                        </a:rPr>
                        <a:t>Europe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lvl="1" algn="l" fontAlgn="b"/>
                      <a:r>
                        <a:rPr lang="en-GB" sz="1400" u="none" strike="noStrike" dirty="0">
                          <a:effectLst/>
                        </a:rPr>
                        <a:t>Pay </a:t>
                      </a:r>
                      <a:r>
                        <a:rPr lang="en-GB" sz="1400" i="1" u="none" strike="noStrike" dirty="0">
                          <a:effectLst/>
                        </a:rPr>
                        <a:t>et al</a:t>
                      </a:r>
                      <a:r>
                        <a:rPr lang="en-GB" sz="1400" i="1" u="none" strike="noStrike" dirty="0" smtClean="0">
                          <a:effectLst/>
                        </a:rPr>
                        <a:t>.</a:t>
                      </a:r>
                      <a:r>
                        <a:rPr lang="en-GB" sz="1400" u="none" strike="noStrike" dirty="0" smtClean="0">
                          <a:effectLst/>
                        </a:rPr>
                        <a:t> (2010, 2012a)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12844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dirty="0" smtClean="0">
                          <a:effectLst/>
                        </a:rPr>
                        <a:t>Basart </a:t>
                      </a:r>
                      <a:r>
                        <a:rPr lang="en-GB" sz="1400" i="1" u="none" strike="noStrike" dirty="0" smtClean="0">
                          <a:effectLst/>
                        </a:rPr>
                        <a:t>et al.</a:t>
                      </a:r>
                      <a:r>
                        <a:rPr lang="en-GB" sz="1400" u="none" strike="noStrike" dirty="0" smtClean="0">
                          <a:effectLst/>
                        </a:rPr>
                        <a:t> (2011)</a:t>
                      </a:r>
                      <a:endParaRPr lang="en-GB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12844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lvl="1" algn="l" fontAlgn="b"/>
                      <a:r>
                        <a:rPr lang="en-GB" sz="1400" u="none" strike="noStrike" dirty="0">
                          <a:effectLst/>
                        </a:rPr>
                        <a:t>Spain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lvl="1" algn="l" fontAlgn="b"/>
                      <a:r>
                        <a:rPr lang="en-GB" sz="1400" u="none" strike="noStrike" dirty="0">
                          <a:effectLst/>
                        </a:rPr>
                        <a:t>Baldasano </a:t>
                      </a:r>
                      <a:r>
                        <a:rPr lang="en-GB" sz="1400" i="1" u="none" strike="noStrike" dirty="0">
                          <a:effectLst/>
                        </a:rPr>
                        <a:t>et al</a:t>
                      </a:r>
                      <a:r>
                        <a:rPr lang="en-GB" sz="1400" i="1" u="none" strike="noStrike" dirty="0" smtClean="0">
                          <a:effectLst/>
                        </a:rPr>
                        <a:t>.</a:t>
                      </a:r>
                      <a:r>
                        <a:rPr lang="en-GB" sz="1400" u="none" strike="noStrike" dirty="0" smtClean="0">
                          <a:effectLst/>
                        </a:rPr>
                        <a:t> (2011)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195452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dirty="0">
                          <a:effectLst/>
                        </a:rPr>
                        <a:t>Pay </a:t>
                      </a:r>
                      <a:r>
                        <a:rPr lang="en-GB" sz="1400" i="1" u="none" strike="noStrike" dirty="0">
                          <a:effectLst/>
                        </a:rPr>
                        <a:t>et al</a:t>
                      </a:r>
                      <a:r>
                        <a:rPr lang="en-GB" sz="1400" i="1" u="none" strike="noStrike" dirty="0" smtClean="0">
                          <a:effectLst/>
                        </a:rPr>
                        <a:t>.</a:t>
                      </a:r>
                      <a:r>
                        <a:rPr lang="en-GB" sz="1400" u="none" strike="noStrike" dirty="0" smtClean="0">
                          <a:effectLst/>
                        </a:rPr>
                        <a:t> (2011, 2012b)</a:t>
                      </a:r>
                      <a:endParaRPr lang="en-GB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195452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dirty="0" smtClean="0">
                          <a:effectLst/>
                        </a:rPr>
                        <a:t>Sicardi </a:t>
                      </a:r>
                      <a:r>
                        <a:rPr lang="en-GB" sz="1400" i="1" u="none" strike="noStrike" kern="1200" dirty="0" smtClean="0">
                          <a:effectLst/>
                        </a:rPr>
                        <a:t>et al.</a:t>
                      </a:r>
                      <a:r>
                        <a:rPr lang="en-GB" sz="1400" u="none" strike="noStrike" kern="1200" dirty="0" smtClean="0">
                          <a:effectLst/>
                        </a:rPr>
                        <a:t> (2011)</a:t>
                      </a:r>
                      <a:endParaRPr lang="en-GB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21284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lvl="1" algn="l" fontAlgn="b"/>
                      <a:r>
                        <a:rPr lang="en-GB" sz="1400" u="none" strike="noStrike" dirty="0">
                          <a:effectLst/>
                        </a:rPr>
                        <a:t>Barcelona &amp; Madrid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lvl="1" algn="l" fontAlgn="b"/>
                      <a:r>
                        <a:rPr lang="en-GB" sz="1400" u="none" strike="noStrike" dirty="0">
                          <a:effectLst/>
                        </a:rPr>
                        <a:t>Gonçalves </a:t>
                      </a:r>
                      <a:r>
                        <a:rPr lang="en-GB" sz="1400" i="1" u="none" strike="noStrike" dirty="0">
                          <a:effectLst/>
                        </a:rPr>
                        <a:t>et al</a:t>
                      </a:r>
                      <a:r>
                        <a:rPr lang="en-GB" sz="1400" i="1" u="none" strike="noStrike" dirty="0" smtClean="0">
                          <a:effectLst/>
                        </a:rPr>
                        <a:t>.</a:t>
                      </a:r>
                      <a:r>
                        <a:rPr lang="en-GB" sz="1400" u="none" strike="noStrike" dirty="0" smtClean="0">
                          <a:effectLst/>
                        </a:rPr>
                        <a:t> (2009)</a:t>
                      </a:r>
                      <a:endParaRPr lang="en-GB" sz="1400" u="none" strike="noStrike" dirty="0" smtClean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12844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lvl="1" algn="l" fontAlgn="b"/>
                      <a:r>
                        <a:rPr lang="en-GB" sz="1400" u="none" strike="noStrike" dirty="0" err="1" smtClean="0">
                          <a:effectLst/>
                        </a:rPr>
                        <a:t>Soret</a:t>
                      </a:r>
                      <a:r>
                        <a:rPr lang="en-GB" sz="1400" u="none" strike="noStrike" dirty="0" smtClean="0">
                          <a:effectLst/>
                        </a:rPr>
                        <a:t> </a:t>
                      </a:r>
                      <a:r>
                        <a:rPr lang="en-GB" sz="1400" i="1" u="none" strike="noStrike" dirty="0" smtClean="0">
                          <a:effectLst/>
                        </a:rPr>
                        <a:t>et al.</a:t>
                      </a:r>
                      <a:r>
                        <a:rPr lang="en-GB" sz="1400" u="none" strike="noStrike" dirty="0" smtClean="0">
                          <a:effectLst/>
                        </a:rPr>
                        <a:t> (2011)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128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lvl="1" algn="l" fontAlgn="b"/>
                      <a:r>
                        <a:rPr lang="en-GB" sz="1400" u="none" strike="noStrike" dirty="0">
                          <a:effectLst/>
                        </a:rPr>
                        <a:t>Cataluña (NE Spain)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lvl="1" algn="l" fontAlgn="b"/>
                      <a:r>
                        <a:rPr lang="en-GB" sz="1400" u="none" strike="noStrike" dirty="0">
                          <a:effectLst/>
                        </a:rPr>
                        <a:t>Jiménez-Guerrero </a:t>
                      </a:r>
                      <a:r>
                        <a:rPr lang="en-GB" sz="1400" i="1" u="none" strike="noStrike" dirty="0">
                          <a:effectLst/>
                        </a:rPr>
                        <a:t>et al</a:t>
                      </a:r>
                      <a:r>
                        <a:rPr lang="en-GB" sz="1400" i="1" u="none" strike="noStrike" dirty="0" smtClean="0">
                          <a:effectLst/>
                        </a:rPr>
                        <a:t>.</a:t>
                      </a:r>
                      <a:r>
                        <a:rPr lang="en-GB" sz="1400" u="none" strike="noStrike" dirty="0" smtClean="0">
                          <a:effectLst/>
                        </a:rPr>
                        <a:t> (2008)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927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Evaluation methods</a:t>
            </a:r>
            <a:endParaRPr lang="en-GB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81093" y="908720"/>
            <a:ext cx="8581813" cy="2952328"/>
          </a:xfrm>
        </p:spPr>
        <p:txBody>
          <a:bodyPr>
            <a:noAutofit/>
          </a:bodyPr>
          <a:lstStyle/>
          <a:p>
            <a:pPr marL="342900" lvl="1" indent="-342900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GB" dirty="0"/>
              <a:t>Evaluation in forecast mode comparing CMAQv4.5 </a:t>
            </a:r>
            <a:r>
              <a:rPr lang="en-GB" dirty="0" err="1"/>
              <a:t>vs</a:t>
            </a:r>
            <a:r>
              <a:rPr lang="en-GB" dirty="0"/>
              <a:t> </a:t>
            </a:r>
            <a:r>
              <a:rPr lang="en-GB" dirty="0" smtClean="0"/>
              <a:t>CMAQv5.0 against air </a:t>
            </a:r>
            <a:r>
              <a:rPr lang="en-GB" dirty="0"/>
              <a:t>quality measurement from the online </a:t>
            </a:r>
            <a:r>
              <a:rPr lang="en-GB" b="1" dirty="0" err="1">
                <a:solidFill>
                  <a:srgbClr val="FF0000"/>
                </a:solidFill>
              </a:rPr>
              <a:t>AirBase</a:t>
            </a:r>
            <a:r>
              <a:rPr lang="en-GB" b="1" dirty="0">
                <a:solidFill>
                  <a:srgbClr val="FF0000"/>
                </a:solidFill>
              </a:rPr>
              <a:t> monitoring network</a:t>
            </a:r>
            <a:r>
              <a:rPr lang="en-GB" b="1" dirty="0"/>
              <a:t> </a:t>
            </a:r>
            <a:r>
              <a:rPr lang="en-GB" dirty="0"/>
              <a:t>(the European </a:t>
            </a:r>
            <a:r>
              <a:rPr lang="en-GB" dirty="0">
                <a:solidFill>
                  <a:srgbClr val="FF0000"/>
                </a:solidFill>
              </a:rPr>
              <a:t>Air</a:t>
            </a:r>
            <a:r>
              <a:rPr lang="en-GB" dirty="0"/>
              <a:t> Quality </a:t>
            </a:r>
            <a:r>
              <a:rPr lang="en-GB" dirty="0" err="1"/>
              <a:t>data</a:t>
            </a:r>
            <a:r>
              <a:rPr lang="en-GB" dirty="0" err="1">
                <a:solidFill>
                  <a:srgbClr val="FF0000"/>
                </a:solidFill>
              </a:rPr>
              <a:t>Base</a:t>
            </a:r>
            <a:r>
              <a:rPr lang="en-GB" dirty="0"/>
              <a:t>) </a:t>
            </a:r>
            <a:r>
              <a:rPr lang="en-US" dirty="0"/>
              <a:t> </a:t>
            </a:r>
            <a:r>
              <a:rPr lang="en-US" dirty="0" smtClean="0"/>
              <a:t>for the p</a:t>
            </a:r>
            <a:r>
              <a:rPr lang="en-GB" dirty="0" err="1" smtClean="0"/>
              <a:t>eriod</a:t>
            </a:r>
            <a:r>
              <a:rPr lang="en-GB" dirty="0"/>
              <a:t>:  from April 9th till 7th June 2012.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3" t="16601" r="68500" b="12383"/>
          <a:stretch/>
        </p:blipFill>
        <p:spPr bwMode="auto">
          <a:xfrm>
            <a:off x="422228" y="2492896"/>
            <a:ext cx="3141660" cy="366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897898"/>
              </p:ext>
            </p:extLst>
          </p:nvPr>
        </p:nvGraphicFramePr>
        <p:xfrm>
          <a:off x="3829720" y="4365104"/>
          <a:ext cx="4933280" cy="17610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27217"/>
                <a:gridCol w="1466874"/>
                <a:gridCol w="2439189"/>
              </a:tblGrid>
              <a:tr h="288032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 AIRBASE</a:t>
                      </a:r>
                      <a:r>
                        <a:rPr lang="en-GB" sz="1600" baseline="0" dirty="0" smtClean="0"/>
                        <a:t> 2012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Selection</a:t>
                      </a:r>
                      <a:r>
                        <a:rPr lang="en-GB" sz="1600" baseline="0" dirty="0" smtClean="0"/>
                        <a:t> from </a:t>
                      </a:r>
                      <a:r>
                        <a:rPr lang="en-GB" sz="1600" dirty="0" smtClean="0"/>
                        <a:t>AIRBASE</a:t>
                      </a:r>
                      <a:r>
                        <a:rPr lang="en-GB" sz="1600" baseline="0" dirty="0" smtClean="0"/>
                        <a:t> 2012</a:t>
                      </a:r>
                      <a:endParaRPr lang="en-GB" sz="1600" dirty="0"/>
                    </a:p>
                  </a:txBody>
                  <a:tcPr anchor="ctr"/>
                </a:tc>
              </a:tr>
              <a:tr h="39396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O</a:t>
                      </a:r>
                      <a:r>
                        <a:rPr lang="en-GB" sz="1600" baseline="-25000" dirty="0" smtClean="0"/>
                        <a:t>3</a:t>
                      </a:r>
                      <a:endParaRPr lang="en-GB" sz="16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569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167</a:t>
                      </a:r>
                      <a:endParaRPr lang="en-GB" sz="1600" dirty="0"/>
                    </a:p>
                  </a:txBody>
                  <a:tcPr anchor="ctr"/>
                </a:tc>
              </a:tr>
              <a:tr h="39396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NO</a:t>
                      </a:r>
                      <a:r>
                        <a:rPr lang="en-GB" sz="1600" baseline="-25000" dirty="0" smtClean="0"/>
                        <a:t>2</a:t>
                      </a:r>
                      <a:endParaRPr lang="en-GB" sz="16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362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128</a:t>
                      </a:r>
                      <a:endParaRPr lang="en-GB" sz="1600" dirty="0"/>
                    </a:p>
                  </a:txBody>
                  <a:tcPr anchor="ctr"/>
                </a:tc>
              </a:tr>
              <a:tr h="39396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PM10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238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74</a:t>
                      </a:r>
                      <a:endParaRPr lang="en-GB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5" name="24 CuadroTexto"/>
          <p:cNvSpPr txBox="1"/>
          <p:nvPr/>
        </p:nvSpPr>
        <p:spPr>
          <a:xfrm>
            <a:off x="3848100" y="2564904"/>
            <a:ext cx="4876800" cy="138499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 algn="ctr" defTabSz="914400" eaLnBrk="1" fontAlgn="auto" latinLnBrk="0" hangingPunct="1">
              <a:lnSpc>
                <a:spcPct val="105000"/>
              </a:lnSpc>
              <a:spcAft>
                <a:spcPts val="0"/>
              </a:spcAft>
              <a:buClr>
                <a:srgbClr val="0058A9"/>
              </a:buClr>
              <a:buSzTx/>
              <a:buFontTx/>
              <a:buNone/>
              <a:tabLst>
                <a:tab pos="990600" algn="l"/>
              </a:tabLst>
              <a:defRPr/>
            </a:pP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AirBase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ground-level concentrations</a:t>
            </a:r>
          </a:p>
          <a:p>
            <a:pPr marR="0" lvl="0" defTabSz="914400" eaLnBrk="1" fontAlgn="auto" latinLnBrk="0" hangingPunct="1">
              <a:lnSpc>
                <a:spcPct val="105000"/>
              </a:lnSpc>
              <a:spcAft>
                <a:spcPts val="0"/>
              </a:spcAft>
              <a:buClr>
                <a:srgbClr val="0058A9"/>
              </a:buClr>
              <a:buSzTx/>
              <a:buFontTx/>
              <a:buNone/>
              <a:tabLst>
                <a:tab pos="990600" algn="l"/>
              </a:tabLst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lvl="1">
              <a:lnSpc>
                <a:spcPct val="105000"/>
              </a:lnSpc>
              <a:buClr>
                <a:srgbClr val="0058A9"/>
              </a:buClr>
              <a:buFontTx/>
              <a:buChar char="•"/>
              <a:tabLst>
                <a:tab pos="990600" algn="l"/>
              </a:tabLst>
            </a:pPr>
            <a:r>
              <a:rPr lang="en-GB" sz="1600" kern="0" dirty="0" smtClean="0">
                <a:solidFill>
                  <a:schemeClr val="accent6"/>
                </a:solidFill>
                <a:latin typeface="Calibri" pitchFamily="34" charset="0"/>
              </a:rPr>
              <a:t> Background </a:t>
            </a:r>
            <a:r>
              <a:rPr lang="en-GB" sz="1600" kern="0" dirty="0">
                <a:solidFill>
                  <a:schemeClr val="accent6"/>
                </a:solidFill>
                <a:latin typeface="Calibri" pitchFamily="34" charset="0"/>
              </a:rPr>
              <a:t>rural/suburban </a:t>
            </a:r>
            <a:r>
              <a:rPr lang="en-GB" sz="1600" kern="0" dirty="0" smtClean="0">
                <a:solidFill>
                  <a:schemeClr val="accent6"/>
                </a:solidFill>
                <a:latin typeface="Calibri" pitchFamily="34" charset="0"/>
              </a:rPr>
              <a:t>stations</a:t>
            </a:r>
          </a:p>
          <a:p>
            <a:pPr marL="0" lvl="1">
              <a:lnSpc>
                <a:spcPct val="105000"/>
              </a:lnSpc>
              <a:buClr>
                <a:srgbClr val="0058A9"/>
              </a:buClr>
              <a:buFontTx/>
              <a:buChar char="•"/>
              <a:tabLst>
                <a:tab pos="990600" algn="l"/>
              </a:tabLst>
            </a:pPr>
            <a:r>
              <a:rPr lang="en-GB" sz="1600" kern="0" dirty="0">
                <a:solidFill>
                  <a:schemeClr val="accent6"/>
                </a:solidFill>
                <a:latin typeface="Calibri" pitchFamily="34" charset="0"/>
              </a:rPr>
              <a:t> Gaseous and particulate matter: O</a:t>
            </a:r>
            <a:r>
              <a:rPr lang="en-GB" sz="1600" kern="0" baseline="-25000" dirty="0">
                <a:solidFill>
                  <a:schemeClr val="accent6"/>
                </a:solidFill>
                <a:latin typeface="Calibri" pitchFamily="34" charset="0"/>
              </a:rPr>
              <a:t>3</a:t>
            </a:r>
            <a:r>
              <a:rPr lang="en-GB" sz="1600" kern="0" dirty="0">
                <a:solidFill>
                  <a:schemeClr val="accent6"/>
                </a:solidFill>
                <a:latin typeface="Calibri" pitchFamily="34" charset="0"/>
              </a:rPr>
              <a:t>, NO</a:t>
            </a:r>
            <a:r>
              <a:rPr lang="en-GB" sz="1600" kern="0" baseline="-25000" dirty="0">
                <a:solidFill>
                  <a:schemeClr val="accent6"/>
                </a:solidFill>
                <a:latin typeface="Calibri" pitchFamily="34" charset="0"/>
              </a:rPr>
              <a:t>2</a:t>
            </a:r>
            <a:r>
              <a:rPr lang="en-GB" sz="1600" kern="0" dirty="0">
                <a:solidFill>
                  <a:schemeClr val="accent6"/>
                </a:solidFill>
                <a:latin typeface="Calibri" pitchFamily="34" charset="0"/>
              </a:rPr>
              <a:t>, and PM10</a:t>
            </a:r>
            <a:r>
              <a:rPr lang="en-GB" sz="1600" kern="0" dirty="0" smtClean="0">
                <a:solidFill>
                  <a:schemeClr val="accent6"/>
                </a:solidFill>
                <a:latin typeface="Calibri" pitchFamily="34" charset="0"/>
              </a:rPr>
              <a:t>.</a:t>
            </a:r>
            <a:endParaRPr lang="en-GB" sz="1600" kern="0" dirty="0">
              <a:solidFill>
                <a:schemeClr val="accent6"/>
              </a:solidFill>
              <a:latin typeface="Calibri" pitchFamily="34" charset="0"/>
            </a:endParaRPr>
          </a:p>
          <a:p>
            <a:pPr marL="0" marR="0" lvl="1" defTabSz="914400" eaLnBrk="1" fontAlgn="auto" latinLnBrk="0" hangingPunct="1">
              <a:lnSpc>
                <a:spcPct val="105000"/>
              </a:lnSpc>
              <a:spcAft>
                <a:spcPts val="0"/>
              </a:spcAft>
              <a:buClr>
                <a:srgbClr val="0058A9"/>
              </a:buClr>
              <a:buSzTx/>
              <a:buFontTx/>
              <a:buChar char="•"/>
              <a:tabLst>
                <a:tab pos="990600" algn="l"/>
              </a:tabLst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Online (NOT VALIDATED</a:t>
            </a:r>
            <a:r>
              <a:rPr kumimoji="0" lang="en-GB" sz="1600" b="0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DATA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40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CMAQ configuration in this study</a:t>
            </a:r>
            <a:endParaRPr lang="en-GB" dirty="0"/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996189"/>
              </p:ext>
            </p:extLst>
          </p:nvPr>
        </p:nvGraphicFramePr>
        <p:xfrm>
          <a:off x="539551" y="980715"/>
          <a:ext cx="8172908" cy="5040572"/>
        </p:xfrm>
        <a:graphic>
          <a:graphicData uri="http://schemas.openxmlformats.org/drawingml/2006/table">
            <a:tbl>
              <a:tblPr firstRow="1" firstCol="1" bandCol="1">
                <a:tableStyleId>{7DF18680-E054-41AD-8BC1-D1AEF772440D}</a:tableStyleId>
              </a:tblPr>
              <a:tblGrid>
                <a:gridCol w="2159732"/>
                <a:gridCol w="2267744"/>
                <a:gridCol w="1872716"/>
                <a:gridCol w="1872716"/>
              </a:tblGrid>
              <a:tr h="622973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 smtClean="0">
                          <a:effectLst/>
                        </a:rPr>
                        <a:t>Version</a:t>
                      </a:r>
                      <a:endParaRPr lang="en-GB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CMAQv4.5 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</a:rPr>
                        <a:t>CMAQv5.0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288675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Compile options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GB" sz="1600" u="none" strike="noStrike" dirty="0" err="1">
                          <a:effectLst/>
                        </a:rPr>
                        <a:t>ModDiver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Yammartino</a:t>
                      </a:r>
                      <a:endParaRPr lang="en-GB" sz="16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Yammartino</a:t>
                      </a:r>
                      <a:endParaRPr lang="en-GB" sz="16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2886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GB" sz="1600" u="none" strike="noStrike" dirty="0" err="1">
                          <a:effectLst/>
                        </a:rPr>
                        <a:t>ModHadv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Yammartino</a:t>
                      </a:r>
                      <a:endParaRPr lang="en-GB" sz="16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Yammartino</a:t>
                      </a:r>
                      <a:endParaRPr lang="en-GB" sz="16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2886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GB" sz="1600" u="none" strike="noStrike" dirty="0" err="1">
                          <a:effectLst/>
                        </a:rPr>
                        <a:t>ModVadv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Yammartino</a:t>
                      </a:r>
                      <a:endParaRPr lang="en-GB" sz="16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Yammartino</a:t>
                      </a:r>
                      <a:endParaRPr lang="en-GB" sz="16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2886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GB" sz="1600" u="none" strike="noStrike" dirty="0" err="1">
                          <a:effectLst/>
                        </a:rPr>
                        <a:t>ModHdiff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multiscale</a:t>
                      </a:r>
                      <a:endParaRPr lang="en-GB" sz="16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multiscale</a:t>
                      </a:r>
                      <a:endParaRPr lang="en-GB" sz="16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2886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GB" sz="1600" u="none" strike="noStrike" dirty="0" err="1">
                          <a:effectLst/>
                        </a:rPr>
                        <a:t>ModVdiff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eddy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acm2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886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GB" sz="1600" u="none" strike="noStrike" dirty="0" err="1">
                          <a:effectLst/>
                        </a:rPr>
                        <a:t>ModDepv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aero_depv2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m3dry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886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GB" sz="1600" u="none" strike="noStrike" dirty="0" err="1">
                          <a:effectLst/>
                        </a:rPr>
                        <a:t>ModCgrds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N/A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namelist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886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GB" sz="1600" u="none" strike="noStrike">
                          <a:effectLst/>
                        </a:rPr>
                        <a:t>ModPhot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photolysis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internal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886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GB" sz="1600" u="none" strike="noStrike" dirty="0" err="1">
                          <a:effectLst/>
                        </a:rPr>
                        <a:t>ModChem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ebi_cb4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ebi_cb05cl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2886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GB" sz="1600" u="none" strike="noStrike" dirty="0" err="1">
                          <a:effectLst/>
                        </a:rPr>
                        <a:t>ModAero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aero4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aero5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2886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GB" sz="1600" u="none" strike="noStrike" dirty="0" err="1">
                          <a:effectLst/>
                        </a:rPr>
                        <a:t>ModCloud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err="1">
                          <a:effectLst/>
                        </a:rPr>
                        <a:t>acm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aero5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2886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GB" sz="1600" u="none" strike="noStrike" dirty="0">
                          <a:effectLst/>
                        </a:rPr>
                        <a:t>Mechanism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cb4_aero4_aq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cb05cl_ae5_aq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848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Execution options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GB" sz="1600" u="none" strike="noStrike" dirty="0">
                          <a:effectLst/>
                        </a:rPr>
                        <a:t>KZMIN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NO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Yes</a:t>
                      </a:r>
                      <a:endParaRPr lang="en-GB" sz="16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5686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en-GB" sz="1600" u="none" strike="noStrike" dirty="0">
                          <a:effectLst/>
                        </a:rPr>
                        <a:t>In-line deposition velocity calculation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-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Yes</a:t>
                      </a:r>
                      <a:endParaRPr lang="en-GB" sz="1600" b="1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2699792" y="3933056"/>
            <a:ext cx="5976664" cy="11135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355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NO</a:t>
            </a:r>
            <a:r>
              <a:rPr lang="en-GB" baseline="-25000" dirty="0" smtClean="0">
                <a:solidFill>
                  <a:srgbClr val="FF0000"/>
                </a:solidFill>
              </a:rPr>
              <a:t>2</a:t>
            </a:r>
            <a:r>
              <a:rPr lang="en-GB" dirty="0" smtClean="0"/>
              <a:t> hourly evaluation at </a:t>
            </a:r>
            <a:r>
              <a:rPr lang="en-GB" dirty="0" err="1" smtClean="0"/>
              <a:t>AirBase</a:t>
            </a:r>
            <a:r>
              <a:rPr lang="en-GB" dirty="0" smtClean="0"/>
              <a:t> stations: examples</a:t>
            </a:r>
            <a:endParaRPr lang="en-GB" dirty="0"/>
          </a:p>
        </p:txBody>
      </p:sp>
      <p:pic>
        <p:nvPicPr>
          <p:cNvPr id="5" name="4 Marcador de contenido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8"/>
          <a:stretch/>
        </p:blipFill>
        <p:spPr>
          <a:xfrm>
            <a:off x="130175" y="908720"/>
            <a:ext cx="7106121" cy="2286000"/>
          </a:xfrm>
          <a:prstGeom prst="rect">
            <a:avLst/>
          </a:prstGeom>
        </p:spPr>
      </p:pic>
      <p:pic>
        <p:nvPicPr>
          <p:cNvPr id="11" name="4 Marcador de contenido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5"/>
          <a:stretch/>
        </p:blipFill>
        <p:spPr>
          <a:xfrm>
            <a:off x="132147" y="2924944"/>
            <a:ext cx="7104149" cy="2286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1" t="29141" r="69295" b="23046"/>
          <a:stretch/>
        </p:blipFill>
        <p:spPr bwMode="auto">
          <a:xfrm>
            <a:off x="7380312" y="3213087"/>
            <a:ext cx="166101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8172145" y="4130824"/>
            <a:ext cx="123067" cy="650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1" t="29141" r="69295" b="23046"/>
          <a:stretch/>
        </p:blipFill>
        <p:spPr bwMode="auto">
          <a:xfrm>
            <a:off x="7380312" y="1196752"/>
            <a:ext cx="166101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7956376" y="2492896"/>
            <a:ext cx="123067" cy="650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15 Rectángulo"/>
          <p:cNvSpPr/>
          <p:nvPr/>
        </p:nvSpPr>
        <p:spPr>
          <a:xfrm>
            <a:off x="3630353" y="1231392"/>
            <a:ext cx="789247" cy="1582827"/>
          </a:xfrm>
          <a:prstGeom prst="rect">
            <a:avLst/>
          </a:prstGeom>
          <a:solidFill>
            <a:srgbClr val="FF0000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16 Rectángulo"/>
          <p:cNvSpPr/>
          <p:nvPr/>
        </p:nvSpPr>
        <p:spPr>
          <a:xfrm>
            <a:off x="6177281" y="1236518"/>
            <a:ext cx="1059016" cy="1575740"/>
          </a:xfrm>
          <a:prstGeom prst="rect">
            <a:avLst/>
          </a:prstGeom>
          <a:solidFill>
            <a:srgbClr val="FF0000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17 Rectángulo"/>
          <p:cNvSpPr/>
          <p:nvPr/>
        </p:nvSpPr>
        <p:spPr>
          <a:xfrm>
            <a:off x="5580112" y="1236518"/>
            <a:ext cx="360040" cy="1582316"/>
          </a:xfrm>
          <a:prstGeom prst="rect">
            <a:avLst/>
          </a:prstGeom>
          <a:solidFill>
            <a:srgbClr val="FF0000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18 Rectángulo"/>
          <p:cNvSpPr/>
          <p:nvPr/>
        </p:nvSpPr>
        <p:spPr>
          <a:xfrm>
            <a:off x="4497824" y="1251752"/>
            <a:ext cx="537984" cy="1555322"/>
          </a:xfrm>
          <a:prstGeom prst="rect">
            <a:avLst/>
          </a:prstGeom>
          <a:solidFill>
            <a:srgbClr val="FF0000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20 Rectángulo"/>
          <p:cNvSpPr/>
          <p:nvPr/>
        </p:nvSpPr>
        <p:spPr>
          <a:xfrm>
            <a:off x="2778832" y="3267456"/>
            <a:ext cx="86288" cy="1551789"/>
          </a:xfrm>
          <a:prstGeom prst="rect">
            <a:avLst/>
          </a:prstGeom>
          <a:solidFill>
            <a:srgbClr val="FF0000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21 Rectángulo"/>
          <p:cNvSpPr/>
          <p:nvPr/>
        </p:nvSpPr>
        <p:spPr>
          <a:xfrm>
            <a:off x="3236471" y="3255264"/>
            <a:ext cx="79753" cy="1563851"/>
          </a:xfrm>
          <a:prstGeom prst="rect">
            <a:avLst/>
          </a:prstGeom>
          <a:solidFill>
            <a:srgbClr val="FF0000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22 Rectángulo"/>
          <p:cNvSpPr/>
          <p:nvPr/>
        </p:nvSpPr>
        <p:spPr>
          <a:xfrm>
            <a:off x="3338737" y="3261360"/>
            <a:ext cx="81119" cy="1568324"/>
          </a:xfrm>
          <a:prstGeom prst="rect">
            <a:avLst/>
          </a:prstGeom>
          <a:solidFill>
            <a:srgbClr val="FF0000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23 Rectángulo"/>
          <p:cNvSpPr/>
          <p:nvPr/>
        </p:nvSpPr>
        <p:spPr>
          <a:xfrm>
            <a:off x="1335833" y="3246120"/>
            <a:ext cx="73868" cy="1559940"/>
          </a:xfrm>
          <a:prstGeom prst="rect">
            <a:avLst/>
          </a:prstGeom>
          <a:solidFill>
            <a:srgbClr val="FF0000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24 Rectángulo"/>
          <p:cNvSpPr/>
          <p:nvPr/>
        </p:nvSpPr>
        <p:spPr>
          <a:xfrm>
            <a:off x="3454161" y="3267456"/>
            <a:ext cx="75424" cy="1562228"/>
          </a:xfrm>
          <a:prstGeom prst="rect">
            <a:avLst/>
          </a:prstGeom>
          <a:solidFill>
            <a:srgbClr val="FF0000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25 Rectángulo"/>
          <p:cNvSpPr/>
          <p:nvPr/>
        </p:nvSpPr>
        <p:spPr>
          <a:xfrm>
            <a:off x="6624057" y="3243935"/>
            <a:ext cx="81543" cy="1575180"/>
          </a:xfrm>
          <a:prstGeom prst="rect">
            <a:avLst/>
          </a:prstGeom>
          <a:solidFill>
            <a:srgbClr val="FF0000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26 Rectángulo"/>
          <p:cNvSpPr/>
          <p:nvPr/>
        </p:nvSpPr>
        <p:spPr>
          <a:xfrm>
            <a:off x="764703" y="3261360"/>
            <a:ext cx="96357" cy="1567122"/>
          </a:xfrm>
          <a:prstGeom prst="rect">
            <a:avLst/>
          </a:prstGeom>
          <a:solidFill>
            <a:srgbClr val="FF0000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28 Rectángulo"/>
          <p:cNvSpPr/>
          <p:nvPr/>
        </p:nvSpPr>
        <p:spPr>
          <a:xfrm>
            <a:off x="3685809" y="3267456"/>
            <a:ext cx="75424" cy="1562228"/>
          </a:xfrm>
          <a:prstGeom prst="rect">
            <a:avLst/>
          </a:prstGeom>
          <a:solidFill>
            <a:srgbClr val="FF0000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29 Rectángulo"/>
          <p:cNvSpPr/>
          <p:nvPr/>
        </p:nvSpPr>
        <p:spPr>
          <a:xfrm>
            <a:off x="1657772" y="3243456"/>
            <a:ext cx="73868" cy="1559940"/>
          </a:xfrm>
          <a:prstGeom prst="rect">
            <a:avLst/>
          </a:prstGeom>
          <a:solidFill>
            <a:srgbClr val="FF0000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30 Rectángulo"/>
          <p:cNvSpPr/>
          <p:nvPr/>
        </p:nvSpPr>
        <p:spPr>
          <a:xfrm>
            <a:off x="4376456" y="3253949"/>
            <a:ext cx="86288" cy="1551789"/>
          </a:xfrm>
          <a:prstGeom prst="rect">
            <a:avLst/>
          </a:prstGeom>
          <a:solidFill>
            <a:srgbClr val="FF0000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31 CuadroTexto"/>
          <p:cNvSpPr txBox="1"/>
          <p:nvPr/>
        </p:nvSpPr>
        <p:spPr>
          <a:xfrm>
            <a:off x="395536" y="5157192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At SUBURBAN stations under the influence traffic emission peaks are reduced around 10-20 µg m</a:t>
            </a:r>
            <a:r>
              <a:rPr lang="en-GB" sz="1600" baseline="30000" dirty="0" smtClean="0"/>
              <a:t>-3</a:t>
            </a:r>
            <a:r>
              <a:rPr lang="en-GB" sz="16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Background levels remain without changes.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At RURAL stations different between version are less than 10 </a:t>
            </a:r>
            <a:r>
              <a:rPr lang="en-GB" sz="1600" dirty="0"/>
              <a:t>µg m</a:t>
            </a:r>
            <a:r>
              <a:rPr lang="en-GB" sz="1600" baseline="30000" dirty="0"/>
              <a:t>-3</a:t>
            </a:r>
            <a:r>
              <a:rPr lang="en-GB" sz="1600" dirty="0" smtClean="0"/>
              <a:t>.</a:t>
            </a:r>
          </a:p>
          <a:p>
            <a:endParaRPr lang="en-GB" sz="1600" dirty="0"/>
          </a:p>
        </p:txBody>
      </p:sp>
      <p:sp>
        <p:nvSpPr>
          <p:cNvPr id="28" name="27 Rectángulo"/>
          <p:cNvSpPr/>
          <p:nvPr/>
        </p:nvSpPr>
        <p:spPr>
          <a:xfrm>
            <a:off x="3441109" y="1244379"/>
            <a:ext cx="86288" cy="1551789"/>
          </a:xfrm>
          <a:prstGeom prst="rect">
            <a:avLst/>
          </a:prstGeom>
          <a:solidFill>
            <a:srgbClr val="FF0000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32 Rectángulo"/>
          <p:cNvSpPr/>
          <p:nvPr/>
        </p:nvSpPr>
        <p:spPr>
          <a:xfrm>
            <a:off x="530269" y="1236759"/>
            <a:ext cx="86288" cy="1551789"/>
          </a:xfrm>
          <a:prstGeom prst="rect">
            <a:avLst/>
          </a:prstGeom>
          <a:solidFill>
            <a:srgbClr val="FF0000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34 Rectángulo"/>
          <p:cNvSpPr/>
          <p:nvPr/>
        </p:nvSpPr>
        <p:spPr>
          <a:xfrm>
            <a:off x="5148064" y="1236759"/>
            <a:ext cx="86288" cy="1551789"/>
          </a:xfrm>
          <a:prstGeom prst="rect">
            <a:avLst/>
          </a:prstGeom>
          <a:solidFill>
            <a:srgbClr val="FF0000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792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9</a:t>
            </a:fld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O</a:t>
            </a:r>
            <a:r>
              <a:rPr lang="en-GB" baseline="-25000" dirty="0" smtClean="0">
                <a:solidFill>
                  <a:srgbClr val="FF0000"/>
                </a:solidFill>
              </a:rPr>
              <a:t>3</a:t>
            </a:r>
            <a:r>
              <a:rPr lang="en-GB" dirty="0" smtClean="0"/>
              <a:t> hourly evaluation at </a:t>
            </a:r>
            <a:r>
              <a:rPr lang="en-GB" dirty="0" err="1" smtClean="0"/>
              <a:t>AirBase</a:t>
            </a:r>
            <a:r>
              <a:rPr lang="en-GB" dirty="0" smtClean="0"/>
              <a:t> stations: examples</a:t>
            </a:r>
            <a:endParaRPr lang="en-GB" dirty="0"/>
          </a:p>
        </p:txBody>
      </p:sp>
      <p:pic>
        <p:nvPicPr>
          <p:cNvPr id="5" name="4 Marcador de contenido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5"/>
          <a:stretch/>
        </p:blipFill>
        <p:spPr>
          <a:xfrm>
            <a:off x="107951" y="908720"/>
            <a:ext cx="7128345" cy="2286000"/>
          </a:xfrm>
          <a:prstGeom prst="rect">
            <a:avLst/>
          </a:prstGeom>
        </p:spPr>
      </p:pic>
      <p:pic>
        <p:nvPicPr>
          <p:cNvPr id="11" name="4 Marcador de contenido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9"/>
          <a:stretch/>
        </p:blipFill>
        <p:spPr>
          <a:xfrm>
            <a:off x="111895" y="2924944"/>
            <a:ext cx="7124401" cy="2286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1" t="29141" r="69295" b="23046"/>
          <a:stretch/>
        </p:blipFill>
        <p:spPr bwMode="auto">
          <a:xfrm>
            <a:off x="7380312" y="3213087"/>
            <a:ext cx="166101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8172145" y="4130824"/>
            <a:ext cx="123067" cy="650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1" t="29141" r="69295" b="23046"/>
          <a:stretch/>
        </p:blipFill>
        <p:spPr bwMode="auto">
          <a:xfrm>
            <a:off x="7380312" y="1196752"/>
            <a:ext cx="166101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7956376" y="2492896"/>
            <a:ext cx="123067" cy="650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15 CuadroTexto"/>
          <p:cNvSpPr txBox="1"/>
          <p:nvPr/>
        </p:nvSpPr>
        <p:spPr>
          <a:xfrm>
            <a:off x="395536" y="5157192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With CMAQ5.0 </a:t>
            </a:r>
            <a:r>
              <a:rPr lang="en-GB" sz="1600" dirty="0" smtClean="0"/>
              <a:t>O</a:t>
            </a:r>
            <a:r>
              <a:rPr lang="en-GB" sz="1600" baseline="-25000" dirty="0" smtClean="0"/>
              <a:t>3</a:t>
            </a:r>
            <a:r>
              <a:rPr lang="en-GB" sz="1600" dirty="0" smtClean="0"/>
              <a:t> bias </a:t>
            </a:r>
            <a:r>
              <a:rPr lang="en-GB" sz="1600" dirty="0"/>
              <a:t>reduction </a:t>
            </a:r>
            <a:r>
              <a:rPr lang="en-GB" sz="1600" dirty="0" smtClean="0"/>
              <a:t>on daily cycle: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 smtClean="0"/>
              <a:t>daily </a:t>
            </a:r>
            <a:r>
              <a:rPr lang="en-GB" sz="1600" dirty="0"/>
              <a:t>peaks ~10-20 µg m</a:t>
            </a:r>
            <a:r>
              <a:rPr lang="en-GB" sz="1600" baseline="30000" dirty="0"/>
              <a:t>-3</a:t>
            </a:r>
            <a:r>
              <a:rPr lang="en-GB" sz="1600" dirty="0"/>
              <a:t> </a:t>
            </a:r>
            <a:endParaRPr lang="en-GB" sz="16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600" dirty="0" smtClean="0"/>
              <a:t>night </a:t>
            </a:r>
            <a:r>
              <a:rPr lang="en-GB" sz="1600" dirty="0"/>
              <a:t>minimum  ~10-30 µg m</a:t>
            </a:r>
            <a:r>
              <a:rPr lang="en-GB" sz="1600" baseline="30000" dirty="0"/>
              <a:t>-3 </a:t>
            </a:r>
          </a:p>
          <a:p>
            <a:r>
              <a:rPr lang="en-GB" sz="1600" dirty="0" smtClean="0"/>
              <a:t>This is favoured in part by the high peaks of NO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12355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PRESENTACIONES BSC-CNS-06032012-v2">
  <a:themeElements>
    <a:clrScheme name="BSC-CNS">
      <a:dk1>
        <a:srgbClr val="0058A9"/>
      </a:dk1>
      <a:lt1>
        <a:sysClr val="window" lastClr="FFFFFF"/>
      </a:lt1>
      <a:dk2>
        <a:srgbClr val="5D91D1"/>
      </a:dk2>
      <a:lt2>
        <a:srgbClr val="DBE7F5"/>
      </a:lt2>
      <a:accent1>
        <a:srgbClr val="B4CCEA"/>
      </a:accent1>
      <a:accent2>
        <a:srgbClr val="87AEDD"/>
      </a:accent2>
      <a:accent3>
        <a:srgbClr val="5D91D1"/>
      </a:accent3>
      <a:accent4>
        <a:srgbClr val="326BB0"/>
      </a:accent4>
      <a:accent5>
        <a:srgbClr val="295993"/>
      </a:accent5>
      <a:accent6>
        <a:srgbClr val="004990"/>
      </a:accent6>
      <a:hlink>
        <a:srgbClr val="002E5C"/>
      </a:hlink>
      <a:folHlink>
        <a:srgbClr val="214775"/>
      </a:folHlink>
    </a:clrScheme>
    <a:fontScheme name="BSC-C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7086</TotalTime>
  <Words>1502</Words>
  <Application>Microsoft Office PowerPoint</Application>
  <PresentationFormat>Presentación en pantalla (4:3)</PresentationFormat>
  <Paragraphs>274</Paragraphs>
  <Slides>17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PLANTILLA PRESENTACIONES BSC-CNS-06032012-v2</vt:lpstr>
      <vt:lpstr>Evaluation of the CMAQ5.0 in the framework of the CALIOPE air quality forecasting system over Europe</vt:lpstr>
      <vt:lpstr>Introduction</vt:lpstr>
      <vt:lpstr>Objective</vt:lpstr>
      <vt:lpstr>The CALIOPE system (http://www.bsc.es/caliope/)</vt:lpstr>
      <vt:lpstr>Confidence on the CALIOPE system (based on CMAQ4.5)</vt:lpstr>
      <vt:lpstr>Evaluation methods</vt:lpstr>
      <vt:lpstr>CMAQ configuration in this study</vt:lpstr>
      <vt:lpstr>NO2 hourly evaluation at AirBase stations: examples</vt:lpstr>
      <vt:lpstr>O3 hourly evaluation at AirBase stations: examples</vt:lpstr>
      <vt:lpstr>Differences in O3 and NO2: 12/05/2012</vt:lpstr>
      <vt:lpstr>PM10 hourly evaluation at AirBase stations: examples</vt:lpstr>
      <vt:lpstr>Differences in PM10: 12/05/2012</vt:lpstr>
      <vt:lpstr>Differences in PM10 components: 12/05/2012</vt:lpstr>
      <vt:lpstr>Global statistical evaluation from April 9th till 7th June 2012</vt:lpstr>
      <vt:lpstr>Bias correction techniques (Kalman filter)</vt:lpstr>
      <vt:lpstr>Summary</vt:lpstr>
      <vt:lpstr>Presentación de PowerPoint</vt:lpstr>
    </vt:vector>
  </TitlesOfParts>
  <Company>BSC-CNS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Teresa Pay</dc:creator>
  <cp:lastModifiedBy>Maria Teresa Pay</cp:lastModifiedBy>
  <cp:revision>263</cp:revision>
  <cp:lastPrinted>2012-03-14T15:55:05Z</cp:lastPrinted>
  <dcterms:created xsi:type="dcterms:W3CDTF">2012-02-23T17:57:31Z</dcterms:created>
  <dcterms:modified xsi:type="dcterms:W3CDTF">2012-10-16T10:37:19Z</dcterms:modified>
</cp:coreProperties>
</file>