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9" r:id="rId3"/>
    <p:sldId id="307" r:id="rId4"/>
    <p:sldId id="292" r:id="rId5"/>
    <p:sldId id="305" r:id="rId6"/>
    <p:sldId id="303" r:id="rId7"/>
    <p:sldId id="295" r:id="rId8"/>
    <p:sldId id="267" r:id="rId9"/>
    <p:sldId id="314" r:id="rId10"/>
    <p:sldId id="311" r:id="rId11"/>
    <p:sldId id="316" r:id="rId12"/>
    <p:sldId id="312" r:id="rId13"/>
    <p:sldId id="313" r:id="rId14"/>
    <p:sldId id="317" r:id="rId15"/>
    <p:sldId id="315" r:id="rId16"/>
    <p:sldId id="318" r:id="rId17"/>
    <p:sldId id="302" r:id="rId1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996633"/>
    <a:srgbClr val="FF33CC"/>
    <a:srgbClr val="FFCC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948B9-7E86-46F3-8084-6B18524271ED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32807-C0DD-4345-BD29-1E53196FF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D12DCDA-D8E2-4610-90C5-87EF7A2E902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E07F637-B43E-453F-A7D8-12D50A222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4038600"/>
            <a:ext cx="6172200" cy="23622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1CFC1B-78F5-4C18-ABF9-86D269A26EA8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3C2172-27BB-4688-8636-DFCA00203B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epa_seal_mediu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76200"/>
            <a:ext cx="2857500" cy="2857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BBD3-D9CE-42A5-AC22-17369D9D8D3C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AC28-3F3D-4280-9518-CCB49421C931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532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EAB132-8B49-4D22-84A0-F13BA93B1D76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C2172-27BB-4688-8636-DFCA00203B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pic>
        <p:nvPicPr>
          <p:cNvPr id="12" name="Picture 11" descr="epa_seal_smal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1450" y="95250"/>
            <a:ext cx="1123950" cy="1123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640EDB-75EF-4904-A66F-AA2EA78E2F47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3C2172-27BB-4688-8636-DFCA0020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532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B4A7-5951-4460-9C4F-01C1DFC55651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0" name="Picture 9" descr="epa_seal_smal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1450" y="95250"/>
            <a:ext cx="1123950" cy="1123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6629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6256-2F45-456D-BB80-83C0DFDAFCCE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15" name="Picture 14" descr="epa_seal_smal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1450" y="95250"/>
            <a:ext cx="1123950" cy="1123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532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9C819A-7CDF-4D93-AB94-BA3F8111C294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3C2172-27BB-4688-8636-DFCA00203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pic>
        <p:nvPicPr>
          <p:cNvPr id="10" name="Picture 9" descr="epa_seal_smal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1450" y="95250"/>
            <a:ext cx="1123950" cy="1123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3E5E-D892-416A-95CB-189415DE5FBE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epa_seal_smal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1450" y="95250"/>
            <a:ext cx="1123950" cy="1123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178D64-36F9-4125-83F3-2E3F258CD5DB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3C2172-27BB-4688-8636-DFCA00203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49A8DA-0AC2-45B7-856E-1C0DDC8F7C25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3C2172-27BB-4688-8636-DFCA00203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D8D5D4-6A59-4AE7-A55F-0B9A6DFA86FF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3C2172-27BB-4688-8636-DFCA0020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144238"/>
            <a:ext cx="6172200" cy="1894362"/>
          </a:xfrm>
        </p:spPr>
        <p:txBody>
          <a:bodyPr/>
          <a:lstStyle/>
          <a:p>
            <a:r>
              <a:rPr lang="en-US" dirty="0" smtClean="0"/>
              <a:t>Sensitivities of Spectral Nudging Toward Moisture</a:t>
            </a:r>
            <a:br>
              <a:rPr lang="en-US" dirty="0" smtClean="0"/>
            </a:br>
            <a:r>
              <a:rPr lang="en-US" dirty="0" smtClean="0"/>
              <a:t>for Regional Climate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5000"/>
              </a:lnSpc>
            </a:pPr>
            <a:r>
              <a:rPr lang="en-US" sz="2300" dirty="0" smtClean="0"/>
              <a:t>Tanya L. Otte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, Martin J. Otte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, Jared H. Bowden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, </a:t>
            </a:r>
            <a:br>
              <a:rPr lang="en-US" sz="2300" dirty="0" smtClean="0"/>
            </a:br>
            <a:r>
              <a:rPr lang="en-US" sz="2300" dirty="0" smtClean="0"/>
              <a:t>and Christopher G. Nolte</a:t>
            </a:r>
            <a:r>
              <a:rPr lang="en-US" sz="2300" baseline="30000" dirty="0" smtClean="0"/>
              <a:t>1</a:t>
            </a:r>
          </a:p>
          <a:p>
            <a:r>
              <a:rPr lang="en-US" baseline="30000" dirty="0" smtClean="0"/>
              <a:t>1</a:t>
            </a:r>
            <a:r>
              <a:rPr lang="en-US" sz="1500" dirty="0" smtClean="0"/>
              <a:t>U.S. Environmental Protection Agency, Research Triangle Park, NC</a:t>
            </a:r>
            <a:endParaRPr lang="en-US" dirty="0" smtClean="0"/>
          </a:p>
          <a:p>
            <a:r>
              <a:rPr lang="en-US" sz="1500" baseline="30000" dirty="0" smtClean="0"/>
              <a:t>2</a:t>
            </a:r>
            <a:r>
              <a:rPr lang="en-US" sz="1500" dirty="0" smtClean="0"/>
              <a:t>University of North Carolina, Chapel Hill, NC</a:t>
            </a:r>
          </a:p>
          <a:p>
            <a:endParaRPr lang="en-US" sz="1400" dirty="0" smtClean="0"/>
          </a:p>
          <a:p>
            <a:r>
              <a:rPr lang="en-US" sz="1500" dirty="0" smtClean="0"/>
              <a:t>11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Annual CMAS Conference</a:t>
            </a:r>
          </a:p>
          <a:p>
            <a:r>
              <a:rPr lang="en-US" sz="1500" dirty="0" smtClean="0"/>
              <a:t>Chapel Hill, North Carolina</a:t>
            </a:r>
          </a:p>
          <a:p>
            <a:r>
              <a:rPr lang="en-US" sz="1500" dirty="0" smtClean="0"/>
              <a:t>17 October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Area-Average Days with Precipitation &gt;0.5”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dp05_land.byyear.Northw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43050"/>
            <a:ext cx="5143500" cy="2571750"/>
          </a:xfrm>
          <a:prstGeom prst="rect">
            <a:avLst/>
          </a:prstGeom>
        </p:spPr>
      </p:pic>
      <p:pic>
        <p:nvPicPr>
          <p:cNvPr id="8" name="Picture 7" descr="dp05_land.byyear.Midw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133850"/>
            <a:ext cx="5143500" cy="257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1447800"/>
            <a:ext cx="12200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Northwest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38600"/>
            <a:ext cx="10091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Midwest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353270"/>
            <a:ext cx="251460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SN_with_Q</a:t>
            </a:r>
            <a:r>
              <a:rPr lang="en-US" dirty="0" smtClean="0"/>
              <a:t> improves prediction of extreme precipitation events.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743200" y="4267200"/>
            <a:ext cx="457200" cy="2195155"/>
            <a:chOff x="2743200" y="4267200"/>
            <a:chExt cx="457200" cy="2195155"/>
          </a:xfrm>
        </p:grpSpPr>
        <p:sp>
          <p:nvSpPr>
            <p:cNvPr id="19" name="Rectangle 18"/>
            <p:cNvSpPr/>
            <p:nvPr/>
          </p:nvSpPr>
          <p:spPr>
            <a:xfrm>
              <a:off x="2743200" y="4267200"/>
              <a:ext cx="4572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54536" y="5407223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66632" y="6093023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68104" y="4648200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40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" y="1676400"/>
            <a:ext cx="457200" cy="2195155"/>
            <a:chOff x="2743200" y="4267200"/>
            <a:chExt cx="457200" cy="2195155"/>
          </a:xfrm>
        </p:grpSpPr>
        <p:sp>
          <p:nvSpPr>
            <p:cNvPr id="25" name="Rectangle 24"/>
            <p:cNvSpPr/>
            <p:nvPr/>
          </p:nvSpPr>
          <p:spPr>
            <a:xfrm>
              <a:off x="2743200" y="4267200"/>
              <a:ext cx="4572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54536" y="5407223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66632" y="6093023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68104" y="4648200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40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81200" y="54102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20-Year Monthly Temperature Difference from CFSR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t2mean_diff_land.mon.Northw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43050"/>
            <a:ext cx="5143500" cy="2571750"/>
          </a:xfrm>
          <a:prstGeom prst="rect">
            <a:avLst/>
          </a:prstGeom>
        </p:spPr>
      </p:pic>
      <p:pic>
        <p:nvPicPr>
          <p:cNvPr id="5" name="Picture 4" descr="t2mean_diff_land.mon.Midw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3700" y="4133850"/>
            <a:ext cx="51435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1447800"/>
            <a:ext cx="12200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Northwest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038600"/>
            <a:ext cx="10091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Midwest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209800"/>
            <a:ext cx="2590800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Overall, </a:t>
            </a:r>
            <a:r>
              <a:rPr lang="en-US" dirty="0" err="1" smtClean="0"/>
              <a:t>SN_with_Q</a:t>
            </a:r>
            <a:r>
              <a:rPr lang="en-US" dirty="0" smtClean="0"/>
              <a:t> improves 2-m temperatures compared with SN.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67000" y="4267200"/>
            <a:ext cx="457200" cy="2209800"/>
            <a:chOff x="2667000" y="4267200"/>
            <a:chExt cx="457200" cy="2209800"/>
          </a:xfrm>
        </p:grpSpPr>
        <p:sp>
          <p:nvSpPr>
            <p:cNvPr id="10" name="Rectangle 9"/>
            <p:cNvSpPr/>
            <p:nvPr/>
          </p:nvSpPr>
          <p:spPr>
            <a:xfrm>
              <a:off x="2667000" y="4267200"/>
              <a:ext cx="457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3752" y="5193268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3488" y="5943600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7320" y="4495800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1676400"/>
            <a:ext cx="457200" cy="2209800"/>
            <a:chOff x="2667000" y="4267200"/>
            <a:chExt cx="457200" cy="2209800"/>
          </a:xfrm>
        </p:grpSpPr>
        <p:sp>
          <p:nvSpPr>
            <p:cNvPr id="16" name="Rectangle 15"/>
            <p:cNvSpPr/>
            <p:nvPr/>
          </p:nvSpPr>
          <p:spPr>
            <a:xfrm>
              <a:off x="2667000" y="4267200"/>
              <a:ext cx="457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93752" y="5193268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3488" y="5943600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07320" y="4495800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61618" y="51816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Area-Average Days with Temperature &gt;90°F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dt90_land.byyear.Northw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43050"/>
            <a:ext cx="5143500" cy="2571750"/>
          </a:xfrm>
          <a:prstGeom prst="rect">
            <a:avLst/>
          </a:prstGeom>
        </p:spPr>
      </p:pic>
      <p:pic>
        <p:nvPicPr>
          <p:cNvPr id="5" name="Picture 4" descr="dt90_land.byyear.Midw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133850"/>
            <a:ext cx="51435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1447800"/>
            <a:ext cx="12200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Northwest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038600"/>
            <a:ext cx="10091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Midwest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2209800"/>
            <a:ext cx="2819400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SN_with_Q</a:t>
            </a:r>
            <a:r>
              <a:rPr lang="en-US" dirty="0" smtClean="0"/>
              <a:t> creates slight to modest improvements in prediction of extreme warm temperatures.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99830" y="51816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67000" y="4267200"/>
            <a:ext cx="457200" cy="2209800"/>
            <a:chOff x="2514600" y="4267200"/>
            <a:chExt cx="457200" cy="2209800"/>
          </a:xfrm>
        </p:grpSpPr>
        <p:sp>
          <p:nvSpPr>
            <p:cNvPr id="13" name="Rectangle 12"/>
            <p:cNvSpPr/>
            <p:nvPr/>
          </p:nvSpPr>
          <p:spPr>
            <a:xfrm>
              <a:off x="2514600" y="4267200"/>
              <a:ext cx="4572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25936" y="5498068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38032" y="6107668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39504" y="4888468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6302" y="4267200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60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" y="1676400"/>
            <a:ext cx="457200" cy="2209800"/>
            <a:chOff x="2514600" y="4267200"/>
            <a:chExt cx="457200" cy="2209800"/>
          </a:xfrm>
        </p:grpSpPr>
        <p:sp>
          <p:nvSpPr>
            <p:cNvPr id="20" name="Rectangle 19"/>
            <p:cNvSpPr/>
            <p:nvPr/>
          </p:nvSpPr>
          <p:spPr>
            <a:xfrm>
              <a:off x="2514600" y="4267200"/>
              <a:ext cx="4572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25936" y="5498068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8032" y="6107668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39504" y="4888468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6302" y="4267200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60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to CERES:</a:t>
            </a:r>
            <a:br>
              <a:rPr lang="en-US" dirty="0" smtClean="0"/>
            </a:br>
            <a:r>
              <a:rPr lang="en-US" dirty="0" smtClean="0"/>
              <a:t>LW Upward Radiation at TOA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LWupwardTOA.mon.Northw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24050"/>
            <a:ext cx="3714750" cy="3714750"/>
          </a:xfrm>
          <a:prstGeom prst="rect">
            <a:avLst/>
          </a:prstGeom>
        </p:spPr>
      </p:pic>
      <p:pic>
        <p:nvPicPr>
          <p:cNvPr id="5" name="Picture 4" descr="LWupwardTOA.mon.Midw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050" y="1924050"/>
            <a:ext cx="3714750" cy="3714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28800" y="1947446"/>
            <a:ext cx="12200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Northwest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1328" y="1947446"/>
            <a:ext cx="10091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Midwest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0" y="5867400"/>
            <a:ext cx="62865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Both agree well with CERES outgoing longwave radiation.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43450" y="2209800"/>
            <a:ext cx="533400" cy="3048000"/>
            <a:chOff x="4343400" y="2209800"/>
            <a:chExt cx="533400" cy="3048000"/>
          </a:xfrm>
        </p:grpSpPr>
        <p:sp>
          <p:nvSpPr>
            <p:cNvPr id="10" name="Rectangle 9"/>
            <p:cNvSpPr/>
            <p:nvPr/>
          </p:nvSpPr>
          <p:spPr>
            <a:xfrm>
              <a:off x="4343400" y="2209800"/>
              <a:ext cx="5334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5885" y="3974068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5885" y="4888468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5885" y="3124200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250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5885" y="2209800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300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2209800"/>
            <a:ext cx="533400" cy="3048000"/>
            <a:chOff x="4343400" y="2209800"/>
            <a:chExt cx="533400" cy="3048000"/>
          </a:xfrm>
        </p:grpSpPr>
        <p:sp>
          <p:nvSpPr>
            <p:cNvPr id="20" name="Rectangle 19"/>
            <p:cNvSpPr/>
            <p:nvPr/>
          </p:nvSpPr>
          <p:spPr>
            <a:xfrm>
              <a:off x="4343400" y="2209800"/>
              <a:ext cx="5334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45885" y="3974068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45885" y="4888468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5885" y="3124200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250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5885" y="2209800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300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114800" y="35052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upwardTOA.mon.Northw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24050"/>
            <a:ext cx="3714750" cy="3714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CERES:</a:t>
            </a:r>
            <a:br>
              <a:rPr lang="en-US" dirty="0" smtClean="0"/>
            </a:br>
            <a:r>
              <a:rPr lang="en-US" dirty="0" smtClean="0"/>
              <a:t>SW Upward Radiation at TOA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WupwardTOA.mon.Midw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050" y="1924050"/>
            <a:ext cx="3714750" cy="3714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947446"/>
            <a:ext cx="12200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Northwest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1328" y="1947446"/>
            <a:ext cx="10091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Midwest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43450" y="2209800"/>
            <a:ext cx="533400" cy="3048000"/>
            <a:chOff x="4343400" y="2209800"/>
            <a:chExt cx="533400" cy="3048000"/>
          </a:xfrm>
        </p:grpSpPr>
        <p:sp>
          <p:nvSpPr>
            <p:cNvPr id="9" name="Rectangle 8"/>
            <p:cNvSpPr/>
            <p:nvPr/>
          </p:nvSpPr>
          <p:spPr>
            <a:xfrm>
              <a:off x="4343400" y="2209800"/>
              <a:ext cx="5334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5885" y="3974068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61302" y="4888468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5885" y="3124200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5885" y="2209800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200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2209800"/>
            <a:ext cx="533400" cy="3048000"/>
            <a:chOff x="4343400" y="2209800"/>
            <a:chExt cx="533400" cy="3048000"/>
          </a:xfrm>
        </p:grpSpPr>
        <p:sp>
          <p:nvSpPr>
            <p:cNvPr id="15" name="Rectangle 14"/>
            <p:cNvSpPr/>
            <p:nvPr/>
          </p:nvSpPr>
          <p:spPr>
            <a:xfrm>
              <a:off x="4343400" y="2209800"/>
              <a:ext cx="5334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5885" y="3974068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61302" y="4888468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5885" y="3124200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45885" y="2209800"/>
              <a:ext cx="53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200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114800" y="35052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40" name="TextBox 39"/>
          <p:cNvSpPr txBox="1"/>
          <p:nvPr/>
        </p:nvSpPr>
        <p:spPr>
          <a:xfrm>
            <a:off x="1295400" y="5867400"/>
            <a:ext cx="655320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Both agree well with CERES outgoing shortwave radiation,</a:t>
            </a:r>
            <a:br>
              <a:rPr lang="en-US" dirty="0" smtClean="0"/>
            </a:br>
            <a:r>
              <a:rPr lang="en-US" dirty="0" smtClean="0"/>
              <a:t>although SN slightly better in Midwest.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Comparison to CERES:</a:t>
            </a:r>
            <a:br>
              <a:rPr lang="en-US" b="1" dirty="0" smtClean="0"/>
            </a:br>
            <a:r>
              <a:rPr lang="en-US" b="1" dirty="0" smtClean="0"/>
              <a:t>Cloud Fraction (above 300 hPa)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VHcloudf.mon.Northw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" y="1847850"/>
            <a:ext cx="3714750" cy="3714750"/>
          </a:xfrm>
          <a:prstGeom prst="rect">
            <a:avLst/>
          </a:prstGeom>
        </p:spPr>
      </p:pic>
      <p:pic>
        <p:nvPicPr>
          <p:cNvPr id="5" name="Picture 4" descr="VHcloudf.mon.Midw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9006" y="1847850"/>
            <a:ext cx="3714750" cy="3714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1786" y="1871246"/>
            <a:ext cx="12200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Northwest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8284" y="1871246"/>
            <a:ext cx="10091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Midwest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867400"/>
            <a:ext cx="69342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SN_with_Q</a:t>
            </a:r>
            <a:r>
              <a:rPr lang="en-US" dirty="0" smtClean="0"/>
              <a:t> reduces </a:t>
            </a:r>
            <a:r>
              <a:rPr lang="en-US" dirty="0" err="1" smtClean="0"/>
              <a:t>overprediction</a:t>
            </a:r>
            <a:r>
              <a:rPr lang="en-US" dirty="0" smtClean="0"/>
              <a:t> of very high clouds by 0.05.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24400" y="2133600"/>
            <a:ext cx="549406" cy="3048000"/>
            <a:chOff x="4191000" y="2133600"/>
            <a:chExt cx="549406" cy="3048000"/>
          </a:xfrm>
        </p:grpSpPr>
        <p:sp>
          <p:nvSpPr>
            <p:cNvPr id="11" name="Rectangle 10"/>
            <p:cNvSpPr/>
            <p:nvPr/>
          </p:nvSpPr>
          <p:spPr>
            <a:xfrm>
              <a:off x="4191000" y="2133600"/>
              <a:ext cx="5334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42672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67200" y="48006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67200" y="26670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0.8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7200" y="21336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1.0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7200" y="32004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0.6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7200" y="37338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0.4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" y="2133600"/>
            <a:ext cx="549406" cy="3048000"/>
            <a:chOff x="4191000" y="2133600"/>
            <a:chExt cx="549406" cy="3048000"/>
          </a:xfrm>
        </p:grpSpPr>
        <p:sp>
          <p:nvSpPr>
            <p:cNvPr id="20" name="Rectangle 19"/>
            <p:cNvSpPr/>
            <p:nvPr/>
          </p:nvSpPr>
          <p:spPr>
            <a:xfrm>
              <a:off x="4191000" y="2133600"/>
              <a:ext cx="5334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67200" y="42672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7200" y="48006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7200" y="26670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0.8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67200" y="21336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1.0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7200" y="32004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0.6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7200" y="37338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0.4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4054253" y="34290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Comparison to CERES:</a:t>
            </a:r>
            <a:br>
              <a:rPr lang="en-US" sz="2800" b="1" dirty="0" smtClean="0"/>
            </a:br>
            <a:r>
              <a:rPr lang="en-US" sz="2800" b="1" dirty="0" smtClean="0"/>
              <a:t>Cloud Fraction (300-500 hPa)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HIcloudf.mon.Northw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47850"/>
            <a:ext cx="3714750" cy="3714750"/>
          </a:xfrm>
          <a:prstGeom prst="rect">
            <a:avLst/>
          </a:prstGeom>
        </p:spPr>
      </p:pic>
      <p:pic>
        <p:nvPicPr>
          <p:cNvPr id="5" name="Picture 4" descr="HIcloudf.mon.Midw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050" y="1847850"/>
            <a:ext cx="3714750" cy="3714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1786" y="1871246"/>
            <a:ext cx="12200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Northwest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8284" y="1871246"/>
            <a:ext cx="10091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Midwest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400" y="2133600"/>
            <a:ext cx="549406" cy="3048000"/>
            <a:chOff x="4191000" y="2133600"/>
            <a:chExt cx="549406" cy="3048000"/>
          </a:xfrm>
        </p:grpSpPr>
        <p:sp>
          <p:nvSpPr>
            <p:cNvPr id="9" name="Rectangle 8"/>
            <p:cNvSpPr/>
            <p:nvPr/>
          </p:nvSpPr>
          <p:spPr>
            <a:xfrm>
              <a:off x="4191000" y="2133600"/>
              <a:ext cx="5334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7200" y="42672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7200" y="48006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26670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0.8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67200" y="21336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1.0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67200" y="32004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0.6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7200" y="37338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0.4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2133600"/>
            <a:ext cx="549406" cy="3048000"/>
            <a:chOff x="4191000" y="2133600"/>
            <a:chExt cx="549406" cy="3048000"/>
          </a:xfrm>
        </p:grpSpPr>
        <p:sp>
          <p:nvSpPr>
            <p:cNvPr id="17" name="Rectangle 16"/>
            <p:cNvSpPr/>
            <p:nvPr/>
          </p:nvSpPr>
          <p:spPr>
            <a:xfrm>
              <a:off x="4191000" y="2133600"/>
              <a:ext cx="5334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67200" y="42672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67200" y="48006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67200" y="26670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0.8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67200" y="21336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1.0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7200" y="32004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0.6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7200" y="373380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0.4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4054253" y="34290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5867400"/>
            <a:ext cx="693420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SN_with_Q</a:t>
            </a:r>
            <a:r>
              <a:rPr lang="en-US" dirty="0" smtClean="0"/>
              <a:t> slightly reduces high cloud fraction throughout year compared to SN.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Spectrally nudging moisture can improve precipitation in WRF!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Did not compromise 2-m temperature verification!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2"/>
                </a:solidFill>
              </a:rPr>
              <a:t>Improved extreme heat predictions!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Must be </a:t>
            </a:r>
            <a:r>
              <a:rPr lang="en-US" b="1" dirty="0" smtClean="0"/>
              <a:t>careful and conservative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Default coefficient (</a:t>
            </a:r>
            <a:r>
              <a:rPr lang="en-US" i="1" dirty="0" smtClean="0">
                <a:solidFill>
                  <a:schemeClr val="tx2"/>
                </a:solidFill>
              </a:rPr>
              <a:t>G</a:t>
            </a:r>
            <a:r>
              <a:rPr lang="en-US" i="1" baseline="-25000" dirty="0" smtClean="0">
                <a:solidFill>
                  <a:schemeClr val="tx2"/>
                </a:solidFill>
              </a:rPr>
              <a:t>Q</a:t>
            </a:r>
            <a:r>
              <a:rPr lang="en-US" dirty="0" smtClean="0">
                <a:solidFill>
                  <a:schemeClr val="tx2"/>
                </a:solidFill>
              </a:rPr>
              <a:t> = 3.0 × 10</a:t>
            </a:r>
            <a:r>
              <a:rPr lang="en-US" baseline="30000" dirty="0" smtClean="0">
                <a:solidFill>
                  <a:schemeClr val="tx2"/>
                </a:solidFill>
              </a:rPr>
              <a:t>-4</a:t>
            </a:r>
            <a:r>
              <a:rPr lang="en-US" dirty="0" smtClean="0">
                <a:solidFill>
                  <a:schemeClr val="tx2"/>
                </a:solidFill>
              </a:rPr>
              <a:t> s</a:t>
            </a:r>
            <a:r>
              <a:rPr lang="en-US" baseline="30000" dirty="0" smtClean="0">
                <a:solidFill>
                  <a:schemeClr val="tx2"/>
                </a:solidFill>
              </a:rPr>
              <a:t>-1</a:t>
            </a:r>
            <a:r>
              <a:rPr lang="en-US" dirty="0" smtClean="0">
                <a:solidFill>
                  <a:schemeClr val="tx2"/>
                </a:solidFill>
              </a:rPr>
              <a:t>) is too high!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Fairly low coefficient (</a:t>
            </a:r>
            <a:r>
              <a:rPr lang="en-US" i="1" dirty="0" smtClean="0">
                <a:solidFill>
                  <a:schemeClr val="tx2"/>
                </a:solidFill>
              </a:rPr>
              <a:t>G</a:t>
            </a:r>
            <a:r>
              <a:rPr lang="en-US" i="1" baseline="-25000" dirty="0" smtClean="0">
                <a:solidFill>
                  <a:schemeClr val="tx2"/>
                </a:solidFill>
              </a:rPr>
              <a:t>Q</a:t>
            </a:r>
            <a:r>
              <a:rPr lang="en-US" dirty="0" smtClean="0">
                <a:solidFill>
                  <a:schemeClr val="tx2"/>
                </a:solidFill>
              </a:rPr>
              <a:t> = 1.0 × 10</a:t>
            </a:r>
            <a:r>
              <a:rPr lang="en-US" baseline="30000" dirty="0" smtClean="0">
                <a:solidFill>
                  <a:schemeClr val="tx2"/>
                </a:solidFill>
              </a:rPr>
              <a:t>-5</a:t>
            </a:r>
            <a:r>
              <a:rPr lang="en-US" dirty="0" smtClean="0">
                <a:solidFill>
                  <a:schemeClr val="tx2"/>
                </a:solidFill>
              </a:rPr>
              <a:t> s</a:t>
            </a:r>
            <a:r>
              <a:rPr lang="en-US" baseline="30000" dirty="0" smtClean="0">
                <a:solidFill>
                  <a:schemeClr val="tx2"/>
                </a:solidFill>
              </a:rPr>
              <a:t>-1</a:t>
            </a:r>
            <a:r>
              <a:rPr lang="en-US" dirty="0" smtClean="0">
                <a:solidFill>
                  <a:schemeClr val="tx2"/>
                </a:solidFill>
              </a:rPr>
              <a:t>) is too low!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Can be limited to below tropopause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High clouds and radiation more consistent with CERES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Little effect on 2-m temperature or precipitation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Also restricting </a:t>
            </a:r>
            <a:r>
              <a:rPr lang="en-US" dirty="0" smtClean="0">
                <a:sym typeface="Symbol"/>
              </a:rPr>
              <a:t></a:t>
            </a:r>
            <a:r>
              <a:rPr lang="en-US" dirty="0" smtClean="0"/>
              <a:t> nudging above tropopause and reducing G</a:t>
            </a:r>
            <a:r>
              <a:rPr lang="en-US" baseline="-25000" dirty="0" smtClean="0">
                <a:sym typeface="Symbol"/>
              </a:rPr>
              <a:t></a:t>
            </a:r>
            <a:r>
              <a:rPr lang="en-US" dirty="0" smtClean="0"/>
              <a:t> improves simulation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2"/>
                </a:solidFill>
              </a:rPr>
              <a:t>Applying consistent nudging to thermodynamics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“nudging”?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Constraint toward a reference state</a:t>
            </a:r>
          </a:p>
          <a:p>
            <a:pPr lvl="1"/>
            <a:r>
              <a:rPr lang="en-US" dirty="0" smtClean="0"/>
              <a:t>Retrospective runs:  reference ~ comparable spatial resolution</a:t>
            </a:r>
          </a:p>
          <a:p>
            <a:pPr lvl="1"/>
            <a:r>
              <a:rPr lang="en-US" dirty="0" smtClean="0"/>
              <a:t>Regional climate runs:  reference ~ coarser spatial resolution</a:t>
            </a:r>
          </a:p>
          <a:p>
            <a:pPr lvl="1"/>
            <a:r>
              <a:rPr lang="en-US" dirty="0" smtClean="0"/>
              <a:t>Nudging strategies depend on application!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Includes non-physical term that is: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smtClean="0">
                <a:solidFill>
                  <a:srgbClr val="336699"/>
                </a:solidFill>
              </a:rPr>
              <a:t>reference </a:t>
            </a:r>
            <a:r>
              <a:rPr lang="en-US" i="1" dirty="0" smtClean="0">
                <a:solidFill>
                  <a:srgbClr val="336699"/>
                </a:solidFill>
              </a:rPr>
              <a:t>minus</a:t>
            </a:r>
            <a:r>
              <a:rPr lang="en-US" dirty="0" smtClean="0">
                <a:solidFill>
                  <a:srgbClr val="336699"/>
                </a:solidFill>
              </a:rPr>
              <a:t> model</a:t>
            </a:r>
          </a:p>
          <a:p>
            <a:pPr lvl="1"/>
            <a:r>
              <a:rPr lang="en-US" dirty="0" smtClean="0"/>
              <a:t>Scaled relative to inverse of </a:t>
            </a:r>
            <a:r>
              <a:rPr lang="en-US" i="1" dirty="0" smtClean="0"/>
              <a:t>e</a:t>
            </a:r>
            <a:r>
              <a:rPr lang="en-US" dirty="0" smtClean="0"/>
              <a:t>-folding time of phenomena (</a:t>
            </a:r>
            <a:r>
              <a:rPr lang="en-US" i="1" dirty="0" smtClean="0"/>
              <a:t>subjective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be restricted in vertical (toward earth’s surface)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Grid nudging types:</a:t>
            </a:r>
          </a:p>
          <a:p>
            <a:pPr lvl="1"/>
            <a:r>
              <a:rPr lang="en-US" dirty="0" smtClean="0"/>
              <a:t>Differences from gridded field at each grid point (“</a:t>
            </a:r>
            <a:r>
              <a:rPr lang="en-US" dirty="0" smtClean="0">
                <a:solidFill>
                  <a:srgbClr val="336699"/>
                </a:solidFill>
              </a:rPr>
              <a:t>analysis</a:t>
            </a:r>
            <a:r>
              <a:rPr lang="en-US" dirty="0" smtClean="0"/>
              <a:t>”)</a:t>
            </a:r>
          </a:p>
          <a:p>
            <a:pPr lvl="2"/>
            <a:r>
              <a:rPr lang="en-US" sz="1900" dirty="0" smtClean="0"/>
              <a:t>Wind, temperature, </a:t>
            </a:r>
            <a:r>
              <a:rPr lang="en-US" sz="1900" u="sng" dirty="0" smtClean="0"/>
              <a:t>moisture</a:t>
            </a:r>
            <a:r>
              <a:rPr lang="en-US" sz="1900" dirty="0" smtClean="0"/>
              <a:t>*</a:t>
            </a:r>
          </a:p>
          <a:p>
            <a:pPr lvl="1"/>
            <a:r>
              <a:rPr lang="en-US" dirty="0" smtClean="0"/>
              <a:t>Differences from gridded field from </a:t>
            </a:r>
            <a:r>
              <a:rPr lang="en-US" dirty="0" smtClean="0">
                <a:solidFill>
                  <a:srgbClr val="336699"/>
                </a:solidFill>
              </a:rPr>
              <a:t>spectral</a:t>
            </a:r>
            <a:r>
              <a:rPr lang="en-US" dirty="0" smtClean="0"/>
              <a:t> wave decomposition</a:t>
            </a:r>
          </a:p>
          <a:p>
            <a:pPr lvl="2"/>
            <a:r>
              <a:rPr lang="en-US" sz="1900" dirty="0" smtClean="0"/>
              <a:t>Wind, temperature, </a:t>
            </a:r>
            <a:r>
              <a:rPr lang="en-US" sz="1900" u="sng" dirty="0" smtClean="0"/>
              <a:t>geopotential</a:t>
            </a:r>
            <a:endParaRPr lang="en-US" sz="19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20-year </a:t>
            </a:r>
            <a:r>
              <a:rPr lang="en-US" i="1" dirty="0" smtClean="0"/>
              <a:t>Historical</a:t>
            </a:r>
            <a:r>
              <a:rPr lang="en-US" dirty="0" smtClean="0"/>
              <a:t> Runs</a:t>
            </a:r>
            <a:br>
              <a:rPr lang="en-US" dirty="0" smtClean="0"/>
            </a:br>
            <a:r>
              <a:rPr lang="en-US" dirty="0" smtClean="0"/>
              <a:t>in Regional Climate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 smtClean="0"/>
              <a:t>WRFv3.2.1:   2 Dec 1987 – 1 Jan 2008, </a:t>
            </a:r>
            <a:r>
              <a:rPr lang="en-US" i="1" dirty="0" smtClean="0"/>
              <a:t>continuous</a:t>
            </a:r>
            <a:r>
              <a:rPr lang="en-US" dirty="0" smtClean="0"/>
              <a:t> run</a:t>
            </a:r>
          </a:p>
          <a:p>
            <a:pPr lvl="1"/>
            <a:r>
              <a:rPr lang="en-US" dirty="0" smtClean="0"/>
              <a:t>Initialized from 2.5° × 2.5° NCEP/DOE Reanalysis II</a:t>
            </a:r>
          </a:p>
          <a:p>
            <a:pPr lvl="1"/>
            <a:r>
              <a:rPr lang="en-US" dirty="0" smtClean="0"/>
              <a:t>108-36-km, 2-way-nested</a:t>
            </a:r>
          </a:p>
          <a:p>
            <a:pPr lvl="1"/>
            <a:r>
              <a:rPr lang="en-US" dirty="0" smtClean="0"/>
              <a:t>34 layers, top at 50 hPa</a:t>
            </a:r>
          </a:p>
          <a:p>
            <a:pPr lvl="1"/>
            <a:r>
              <a:rPr lang="en-US" dirty="0" smtClean="0"/>
              <a:t>WSM6 microphysics</a:t>
            </a:r>
          </a:p>
          <a:p>
            <a:pPr lvl="1"/>
            <a:r>
              <a:rPr lang="en-US" dirty="0" err="1" smtClean="0"/>
              <a:t>Grell</a:t>
            </a:r>
            <a:r>
              <a:rPr lang="en-US" dirty="0" smtClean="0"/>
              <a:t> ensemble convection</a:t>
            </a:r>
          </a:p>
          <a:p>
            <a:pPr lvl="1"/>
            <a:r>
              <a:rPr lang="en-US" dirty="0" smtClean="0"/>
              <a:t>RRTMG radiation</a:t>
            </a:r>
          </a:p>
          <a:p>
            <a:pPr lvl="1"/>
            <a:r>
              <a:rPr lang="en-US" dirty="0" smtClean="0"/>
              <a:t>YSU PBL scheme</a:t>
            </a:r>
          </a:p>
          <a:p>
            <a:pPr lvl="1"/>
            <a:r>
              <a:rPr lang="en-US" dirty="0" smtClean="0"/>
              <a:t>NOAH LSM</a:t>
            </a:r>
          </a:p>
          <a:p>
            <a:r>
              <a:rPr lang="en-US" dirty="0" smtClean="0"/>
              <a:t>Nudging: </a:t>
            </a:r>
            <a:r>
              <a:rPr lang="en-US" dirty="0" smtClean="0">
                <a:solidFill>
                  <a:srgbClr val="00B050"/>
                </a:solidFill>
              </a:rPr>
              <a:t>none (NN)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analysis (AN)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spectral (SN)</a:t>
            </a:r>
          </a:p>
          <a:p>
            <a:pPr lvl="1"/>
            <a:r>
              <a:rPr lang="en-US" dirty="0" smtClean="0"/>
              <a:t>No nudging in PBL; some changes to coefficients</a:t>
            </a:r>
          </a:p>
          <a:p>
            <a:r>
              <a:rPr lang="en-US" dirty="0" smtClean="0"/>
              <a:t>Comparisons to NARR and CFSR on 36-km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108-36km_domains_from_plotgrids.ncl.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759456"/>
            <a:ext cx="3711566" cy="2345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3831" y="2480846"/>
            <a:ext cx="2434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2"/>
                </a:solidFill>
              </a:rPr>
              <a:t>Figure courtesy J. Herwehe</a:t>
            </a:r>
            <a:endParaRPr lang="en-US" sz="1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-anncyc-6r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6248400" cy="468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82714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 smtClean="0">
                <a:solidFill>
                  <a:schemeClr val="tx2"/>
                </a:solidFill>
                <a:latin typeface="+mj-lt"/>
              </a:rPr>
              <a:t>Precipitation Difference from NARR </a:t>
            </a:r>
            <a:br>
              <a:rPr lang="en-US" sz="2000" b="1" cap="small" dirty="0" smtClean="0">
                <a:solidFill>
                  <a:schemeClr val="tx2"/>
                </a:solidFill>
                <a:latin typeface="+mj-lt"/>
              </a:rPr>
            </a:br>
            <a:r>
              <a:rPr lang="en-US" sz="2000" b="1" cap="small" dirty="0" smtClean="0">
                <a:solidFill>
                  <a:schemeClr val="tx2"/>
                </a:solidFill>
                <a:latin typeface="+mj-lt"/>
              </a:rPr>
              <a:t>(averaged over 20-year period)</a:t>
            </a:r>
            <a:endParaRPr lang="en-US" sz="2000" b="1" cap="sm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302" y="5867400"/>
            <a:ext cx="1162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Otte et al., 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J. Climate</a:t>
            </a:r>
            <a:r>
              <a:rPr lang="en-US" sz="1600" dirty="0" smtClean="0">
                <a:solidFill>
                  <a:schemeClr val="tx2"/>
                </a:solidFill>
              </a:rPr>
              <a:t>,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2012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900" y="6059269"/>
            <a:ext cx="5486400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SN</a:t>
            </a:r>
            <a:r>
              <a:rPr lang="en-US" dirty="0" smtClean="0"/>
              <a:t> is consistently wetter than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</a:t>
            </a:r>
            <a:r>
              <a:rPr lang="en-US" dirty="0" smtClean="0"/>
              <a:t> in 5 of 6 regions.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SN</a:t>
            </a:r>
            <a:r>
              <a:rPr lang="en-US" dirty="0" smtClean="0"/>
              <a:t> wet bias is often as large as or larger than </a:t>
            </a:r>
            <a:r>
              <a:rPr lang="en-US" dirty="0" smtClean="0">
                <a:solidFill>
                  <a:srgbClr val="00B050"/>
                </a:solidFill>
              </a:rPr>
              <a:t>NN</a:t>
            </a:r>
            <a:r>
              <a:rPr lang="en-US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regions_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700" y="0"/>
            <a:ext cx="3035300" cy="155257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143487" y="1447800"/>
            <a:ext cx="492443" cy="2121932"/>
            <a:chOff x="1143487" y="1447800"/>
            <a:chExt cx="492443" cy="2121932"/>
          </a:xfrm>
        </p:grpSpPr>
        <p:sp>
          <p:nvSpPr>
            <p:cNvPr id="9" name="TextBox 8"/>
            <p:cNvSpPr txBox="1"/>
            <p:nvPr/>
          </p:nvSpPr>
          <p:spPr>
            <a:xfrm>
              <a:off x="1300118" y="2762250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487" y="3200400"/>
              <a:ext cx="4924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-20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90776" y="2324100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90776" y="1885950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0776" y="1447800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60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3727" y="3745468"/>
            <a:ext cx="496473" cy="2121932"/>
            <a:chOff x="1150271" y="3807023"/>
            <a:chExt cx="496473" cy="2121932"/>
          </a:xfrm>
        </p:grpSpPr>
        <p:sp>
          <p:nvSpPr>
            <p:cNvPr id="16" name="TextBox 15"/>
            <p:cNvSpPr txBox="1"/>
            <p:nvPr/>
          </p:nvSpPr>
          <p:spPr>
            <a:xfrm>
              <a:off x="1340588" y="5121473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50271" y="5559623"/>
              <a:ext cx="4924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-20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31246" y="4683323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31246" y="4245173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31246" y="3807023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60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9600" y="46482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250023" y="3379901"/>
            <a:ext cx="334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336699"/>
                </a:solidFill>
              </a:rPr>
              <a:t>Compare to 3-h, 32-km NARR</a:t>
            </a:r>
            <a:endParaRPr lang="en-US" sz="2000" i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Nudging on </a:t>
            </a:r>
            <a:br>
              <a:rPr lang="en-US" dirty="0" smtClean="0"/>
            </a:br>
            <a:r>
              <a:rPr lang="en-US" dirty="0" smtClean="0"/>
              <a:t>Precipitation Extremes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regions_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700" y="0"/>
            <a:ext cx="3035300" cy="1552575"/>
          </a:xfrm>
          <a:prstGeom prst="rect">
            <a:avLst/>
          </a:prstGeom>
          <a:noFill/>
        </p:spPr>
      </p:pic>
      <p:pic>
        <p:nvPicPr>
          <p:cNvPr id="6" name="Picture 2" descr="dp05_dp10_land.byyear.Midwe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023646"/>
            <a:ext cx="7429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447800" y="25908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Days &gt;0.5”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415087" y="3886200"/>
            <a:ext cx="1585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Days &gt;1.0”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532596" y="6135469"/>
            <a:ext cx="6078809" cy="369332"/>
          </a:xfrm>
          <a:prstGeom prst="rect">
            <a:avLst/>
          </a:prstGeom>
          <a:noFill/>
          <a:ln w="19050">
            <a:solidFill>
              <a:srgbClr val="0070B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AN</a:t>
            </a:r>
            <a:r>
              <a:rPr lang="en-US" sz="1800" dirty="0" smtClean="0"/>
              <a:t> closer to NARR than </a:t>
            </a:r>
            <a:r>
              <a:rPr lang="en-US" sz="1800" dirty="0" smtClean="0">
                <a:solidFill>
                  <a:srgbClr val="FF0000"/>
                </a:solidFill>
              </a:rPr>
              <a:t>SN</a:t>
            </a:r>
            <a:r>
              <a:rPr lang="en-US" sz="1800" dirty="0" smtClean="0"/>
              <a:t> for extremes of precipitation.</a:t>
            </a:r>
            <a:endParaRPr lang="en-US" sz="1800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257800" y="5605046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0070B9"/>
                </a:solidFill>
              </a:rPr>
              <a:t>Otte </a:t>
            </a:r>
            <a:r>
              <a:rPr lang="en-US" sz="1600" dirty="0">
                <a:solidFill>
                  <a:srgbClr val="0070B9"/>
                </a:solidFill>
              </a:rPr>
              <a:t>et al</a:t>
            </a:r>
            <a:r>
              <a:rPr lang="en-US" sz="1600" dirty="0" smtClean="0">
                <a:solidFill>
                  <a:srgbClr val="0070B9"/>
                </a:solidFill>
              </a:rPr>
              <a:t>., </a:t>
            </a:r>
            <a:r>
              <a:rPr lang="en-US" sz="1600" i="1" dirty="0" smtClean="0">
                <a:solidFill>
                  <a:srgbClr val="0070B9"/>
                </a:solidFill>
              </a:rPr>
              <a:t>J</a:t>
            </a:r>
            <a:r>
              <a:rPr lang="en-US" sz="1600" i="1" dirty="0">
                <a:solidFill>
                  <a:srgbClr val="0070B9"/>
                </a:solidFill>
              </a:rPr>
              <a:t>. </a:t>
            </a:r>
            <a:r>
              <a:rPr lang="en-US" sz="1600" i="1" dirty="0" smtClean="0">
                <a:solidFill>
                  <a:srgbClr val="0070B9"/>
                </a:solidFill>
              </a:rPr>
              <a:t>Climate</a:t>
            </a:r>
            <a:r>
              <a:rPr lang="en-US" sz="1600" dirty="0" smtClean="0">
                <a:solidFill>
                  <a:srgbClr val="0070B9"/>
                </a:solidFill>
              </a:rPr>
              <a:t>, 2012</a:t>
            </a:r>
            <a:endParaRPr lang="en-US" sz="1600" dirty="0">
              <a:solidFill>
                <a:srgbClr val="0070B9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4633" y="1600200"/>
            <a:ext cx="769473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 smtClean="0"/>
              <a:t>Annual Area-Average Days Exceeding Threshold Precipitation</a:t>
            </a:r>
            <a:endParaRPr lang="en-US" sz="1800" b="1" i="1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-1250023" y="3458989"/>
            <a:ext cx="334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336699"/>
                </a:solidFill>
              </a:rPr>
              <a:t>Compare</a:t>
            </a:r>
            <a:r>
              <a:rPr lang="en-US" i="1" dirty="0" smtClean="0">
                <a:solidFill>
                  <a:srgbClr val="336699"/>
                </a:solidFill>
              </a:rPr>
              <a:t> to 3-h, 32-km NARR</a:t>
            </a:r>
            <a:endParaRPr lang="en-US" i="1" dirty="0">
              <a:solidFill>
                <a:srgbClr val="336699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85801" y="2365075"/>
            <a:ext cx="381000" cy="3045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ＭＳ Ｐゴシック" pitchFamily="1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95324" y="2390775"/>
            <a:ext cx="400050" cy="21812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ＭＳ Ｐゴシック" pitchFamily="1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3042048"/>
            <a:ext cx="5111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6274" y="5026909"/>
            <a:ext cx="4444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2359909"/>
            <a:ext cx="587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3724187"/>
            <a:ext cx="587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6274" y="4406326"/>
            <a:ext cx="4444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219200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88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1887956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90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556712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92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3225468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94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3894224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96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4562980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98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231736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5900492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02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6569248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04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7238004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06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572375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07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6903626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05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6234870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03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5566114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897358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99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4228602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97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3559846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95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2891090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93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2222334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91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1553578" y="5361801"/>
            <a:ext cx="428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89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114800" y="2023646"/>
            <a:ext cx="10091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Midwest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Prefer to use Spectral Nudging for Regional 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/>
          </a:bodyPr>
          <a:lstStyle/>
          <a:p>
            <a:pPr lvl="0">
              <a:spcBef>
                <a:spcPts val="2400"/>
              </a:spcBef>
              <a:defRPr/>
            </a:pPr>
            <a:r>
              <a:rPr lang="en-US" dirty="0" smtClean="0"/>
              <a:t>SN is spatial-scale-selective whereas AN is not.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SN preserves spatial variability in the desirable range.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AN produces comparable 2-m temperature to and better precipitation than SN, but dampens variability.</a:t>
            </a:r>
          </a:p>
          <a:p>
            <a:pPr lvl="0">
              <a:spcBef>
                <a:spcPts val="2400"/>
              </a:spcBef>
              <a:defRPr/>
            </a:pPr>
            <a:r>
              <a:rPr lang="en-US" u="sng" dirty="0" smtClean="0"/>
              <a:t>Motivating Science Question</a:t>
            </a:r>
            <a:r>
              <a:rPr lang="en-US" dirty="0" smtClean="0"/>
              <a:t>:  </a:t>
            </a:r>
            <a:r>
              <a:rPr lang="en-US" dirty="0" smtClean="0">
                <a:solidFill>
                  <a:schemeClr val="accent1"/>
                </a:solidFill>
              </a:rPr>
              <a:t>Can SN precipitation be improved without compromising 2-m temperature?</a:t>
            </a:r>
            <a:endParaRPr lang="en-US" u="sng" dirty="0" smtClean="0"/>
          </a:p>
          <a:p>
            <a:pPr lvl="0">
              <a:spcBef>
                <a:spcPts val="2400"/>
              </a:spcBef>
              <a:defRPr/>
            </a:pPr>
            <a:r>
              <a:rPr lang="en-US" u="sng" dirty="0" smtClean="0"/>
              <a:t>Hypothesis</a:t>
            </a:r>
            <a:r>
              <a:rPr lang="en-US" dirty="0" smtClean="0"/>
              <a:t>:  </a:t>
            </a:r>
            <a:r>
              <a:rPr lang="en-US" dirty="0" smtClean="0">
                <a:solidFill>
                  <a:schemeClr val="accent1"/>
                </a:solidFill>
              </a:rPr>
              <a:t>SN will predict precipitation better if also nudging toward moisture.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_taylor_pwat_Southw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200400"/>
            <a:ext cx="2743200" cy="2743200"/>
          </a:xfrm>
          <a:prstGeom prst="rect">
            <a:avLst/>
          </a:prstGeom>
        </p:spPr>
      </p:pic>
      <p:pic>
        <p:nvPicPr>
          <p:cNvPr id="4" name="Picture 3" descr="sn_taylor_pwat_Midw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6100" y="838200"/>
            <a:ext cx="2743200" cy="2743200"/>
          </a:xfrm>
          <a:prstGeom prst="rect">
            <a:avLst/>
          </a:prstGeom>
        </p:spPr>
      </p:pic>
      <p:pic>
        <p:nvPicPr>
          <p:cNvPr id="5" name="Picture 4" descr="sn_taylor_pwat_Northea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838200"/>
            <a:ext cx="2743200" cy="2743200"/>
          </a:xfrm>
          <a:prstGeom prst="rect">
            <a:avLst/>
          </a:prstGeom>
        </p:spPr>
      </p:pic>
      <p:pic>
        <p:nvPicPr>
          <p:cNvPr id="6" name="Picture 5" descr="sn_taylor_pwat_Northwe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838200"/>
            <a:ext cx="2743200" cy="2743200"/>
          </a:xfrm>
          <a:prstGeom prst="rect">
            <a:avLst/>
          </a:prstGeom>
        </p:spPr>
      </p:pic>
      <p:pic>
        <p:nvPicPr>
          <p:cNvPr id="7" name="Picture 6" descr="sn_taylor_pwat_Plai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86100" y="3200400"/>
            <a:ext cx="2743200" cy="2743200"/>
          </a:xfrm>
          <a:prstGeom prst="rect">
            <a:avLst/>
          </a:prstGeom>
        </p:spPr>
      </p:pic>
      <p:pic>
        <p:nvPicPr>
          <p:cNvPr id="8" name="Picture 7" descr="sn_taylor_pwat_Southea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200400"/>
            <a:ext cx="2743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1100" y="1303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tx2"/>
                </a:solidFill>
                <a:latin typeface="+mj-lt"/>
              </a:rPr>
              <a:t>Taylor Diagrams – Precipitable Water </a:t>
            </a:r>
            <a:br>
              <a:rPr lang="en-US" sz="2000" b="1" cap="small" dirty="0" smtClean="0">
                <a:solidFill>
                  <a:schemeClr val="tx2"/>
                </a:solidFill>
                <a:latin typeface="+mj-lt"/>
              </a:rPr>
            </a:br>
            <a:r>
              <a:rPr lang="en-US" sz="2000" b="1" cap="small" dirty="0" smtClean="0">
                <a:solidFill>
                  <a:schemeClr val="tx2"/>
                </a:solidFill>
                <a:latin typeface="+mj-lt"/>
              </a:rPr>
              <a:t>(“SN Sensitivities with Nudging Q” vs. NARR, 3-yr)</a:t>
            </a:r>
            <a:endParaRPr lang="en-US" sz="2000" b="1" cap="sm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135469"/>
            <a:ext cx="739140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Adding SN toward moisture (</a:t>
            </a:r>
            <a:r>
              <a:rPr lang="en-US" dirty="0" smtClean="0">
                <a:solidFill>
                  <a:srgbClr val="FF0000"/>
                </a:solidFill>
              </a:rPr>
              <a:t>all except ▪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improves PWAT comparison to NARR, </a:t>
            </a:r>
            <a:r>
              <a:rPr lang="en-US" i="1" dirty="0" smtClean="0"/>
              <a:t>even in PBL</a:t>
            </a:r>
            <a:r>
              <a:rPr lang="en-US" dirty="0" smtClean="0"/>
              <a:t>, and not always in same direction (SW vs. NW).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30" y="952500"/>
            <a:ext cx="12200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Northwest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3878" y="952500"/>
            <a:ext cx="10091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Midwest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6363" y="952500"/>
            <a:ext cx="1177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Northeast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374023"/>
            <a:ext cx="11897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Southeast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3940" y="3374023"/>
            <a:ext cx="78899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Plains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6867" y="3374023"/>
            <a:ext cx="12319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Southwest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3400" y="2819400"/>
            <a:ext cx="685800" cy="685800"/>
          </a:xfrm>
          <a:prstGeom prst="ellipse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19200" y="2819400"/>
            <a:ext cx="685800" cy="685800"/>
          </a:xfrm>
          <a:prstGeom prst="ellipse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9000" y="2819400"/>
            <a:ext cx="685800" cy="685800"/>
          </a:xfrm>
          <a:prstGeom prst="ellipse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62800" y="5181600"/>
            <a:ext cx="685800" cy="685800"/>
          </a:xfrm>
          <a:prstGeom prst="ellipse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67200" y="5181600"/>
            <a:ext cx="685800" cy="685800"/>
          </a:xfrm>
          <a:prstGeom prst="ellipse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71600" y="5181600"/>
            <a:ext cx="685800" cy="685800"/>
          </a:xfrm>
          <a:prstGeom prst="ellipse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iterated on strategies to use spectral nudging of moisture.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“Default” coefficient (~1 h timescale) is too strong</a:t>
            </a:r>
          </a:p>
          <a:p>
            <a:pPr lvl="1"/>
            <a:r>
              <a:rPr lang="en-US" dirty="0" smtClean="0"/>
              <a:t>Did not improve precipitation</a:t>
            </a:r>
          </a:p>
          <a:p>
            <a:pPr lvl="1"/>
            <a:r>
              <a:rPr lang="en-US" dirty="0" smtClean="0"/>
              <a:t>Resulted in too many clouds</a:t>
            </a:r>
          </a:p>
          <a:p>
            <a:r>
              <a:rPr lang="en-US" dirty="0" smtClean="0"/>
              <a:t>Conservative coefficient (~6 h timescale) works well</a:t>
            </a:r>
          </a:p>
          <a:p>
            <a:pPr lvl="1"/>
            <a:r>
              <a:rPr lang="en-US" dirty="0" smtClean="0"/>
              <a:t>Tracks consistently with AN (same coefficient)</a:t>
            </a:r>
          </a:p>
          <a:p>
            <a:r>
              <a:rPr lang="en-US" dirty="0" smtClean="0"/>
              <a:t>Both had too many high clouds and too low OLR!</a:t>
            </a:r>
          </a:p>
          <a:p>
            <a:r>
              <a:rPr lang="en-US" dirty="0" smtClean="0"/>
              <a:t>Implemented “reverse </a:t>
            </a:r>
            <a:r>
              <a:rPr lang="en-US" dirty="0" err="1" smtClean="0"/>
              <a:t>Zfac</a:t>
            </a:r>
            <a:r>
              <a:rPr lang="en-US" dirty="0" smtClean="0"/>
              <a:t>” to limit nudging above tropopause</a:t>
            </a:r>
          </a:p>
          <a:p>
            <a:r>
              <a:rPr lang="en-US" dirty="0" smtClean="0"/>
              <a:t>Restricted nudging of </a:t>
            </a:r>
            <a:r>
              <a:rPr lang="en-US" dirty="0" smtClean="0">
                <a:sym typeface="Symbol"/>
              </a:rPr>
              <a:t></a:t>
            </a:r>
            <a:r>
              <a:rPr lang="en-US" dirty="0" smtClean="0"/>
              <a:t> above tropopause and lowered its coefficient to match Q</a:t>
            </a:r>
          </a:p>
          <a:p>
            <a:pPr lvl="1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= 4.5 × 10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-5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-1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i="1" baseline="-25000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= 4.5 × 10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-5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-1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(time scale ~6 h)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Same coefficients used on both domains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5334000"/>
            <a:ext cx="6629400" cy="762000"/>
          </a:xfrm>
          <a:prstGeom prst="rect">
            <a:avLst/>
          </a:prstGeom>
          <a:solidFill>
            <a:srgbClr val="FFFF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20-Year Monthly Precipitation </a:t>
            </a:r>
            <a:br>
              <a:rPr lang="en-US" dirty="0" smtClean="0"/>
            </a:br>
            <a:r>
              <a:rPr lang="en-US" dirty="0" smtClean="0"/>
              <a:t>Difference from NARR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C2172-27BB-4688-8636-DFCA00203B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precip_diff_land.mon.Northw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1543050"/>
            <a:ext cx="5143500" cy="2571750"/>
          </a:xfrm>
          <a:prstGeom prst="rect">
            <a:avLst/>
          </a:prstGeom>
        </p:spPr>
      </p:pic>
      <p:pic>
        <p:nvPicPr>
          <p:cNvPr id="5" name="Picture 4" descr="precip_diff_land.mon.Midw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133850"/>
            <a:ext cx="51435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1447800"/>
            <a:ext cx="12200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Northwest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038600"/>
            <a:ext cx="10091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</a:rPr>
              <a:t>Midwest</a:t>
            </a:r>
            <a:endParaRPr lang="en-US" sz="16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2209800"/>
            <a:ext cx="2514600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SN_with_Q</a:t>
            </a:r>
            <a:r>
              <a:rPr lang="en-US" dirty="0" smtClean="0"/>
              <a:t> reduces </a:t>
            </a:r>
            <a:r>
              <a:rPr lang="en-US" dirty="0" err="1" smtClean="0"/>
              <a:t>overprediction</a:t>
            </a:r>
            <a:r>
              <a:rPr lang="en-US" dirty="0" smtClean="0"/>
              <a:t> of monthly precipitation in SN.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98071" y="4343400"/>
            <a:ext cx="526129" cy="2195155"/>
            <a:chOff x="2598071" y="4343400"/>
            <a:chExt cx="526129" cy="2195155"/>
          </a:xfrm>
        </p:grpSpPr>
        <p:sp>
          <p:nvSpPr>
            <p:cNvPr id="16" name="Rectangle 15"/>
            <p:cNvSpPr/>
            <p:nvPr/>
          </p:nvSpPr>
          <p:spPr>
            <a:xfrm>
              <a:off x="2667000" y="4343400"/>
              <a:ext cx="4572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3752" y="5483423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8071" y="6169223"/>
              <a:ext cx="4924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-50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1904" y="4800600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50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9671" y="1676400"/>
            <a:ext cx="526129" cy="2195155"/>
            <a:chOff x="2598071" y="4343400"/>
            <a:chExt cx="526129" cy="2195155"/>
          </a:xfrm>
        </p:grpSpPr>
        <p:sp>
          <p:nvSpPr>
            <p:cNvPr id="19" name="Rectangle 18"/>
            <p:cNvSpPr/>
            <p:nvPr/>
          </p:nvSpPr>
          <p:spPr>
            <a:xfrm>
              <a:off x="2667000" y="4343400"/>
              <a:ext cx="4572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93752" y="5483423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98071" y="6169223"/>
              <a:ext cx="4924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-50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91904" y="4800600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50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57400" y="54102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Arial Rounded MT Bold"/>
        <a:ea typeface=""/>
        <a:cs typeface=""/>
      </a:majorFont>
      <a:minorFont>
        <a:latin typeface="Palatino Linotype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1551</TotalTime>
  <Words>875</Words>
  <Application>Microsoft Office PowerPoint</Application>
  <PresentationFormat>On-screen Show (4:3)</PresentationFormat>
  <Paragraphs>244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Sensitivities of Spectral Nudging Toward Moisture for Regional Climate Modeling</vt:lpstr>
      <vt:lpstr>What is “nudging”?</vt:lpstr>
      <vt:lpstr>Three 20-year Historical Runs in Regional Climate Mode</vt:lpstr>
      <vt:lpstr>Slide 4</vt:lpstr>
      <vt:lpstr>Effects of Nudging on  Precipitation Extremes  </vt:lpstr>
      <vt:lpstr>We Prefer to use Spectral Nudging for Regional Climate Modeling</vt:lpstr>
      <vt:lpstr>Slide 7</vt:lpstr>
      <vt:lpstr>We iterated on strategies to use spectral nudging of moisture.</vt:lpstr>
      <vt:lpstr>20-Year Monthly Precipitation  Difference from NARR</vt:lpstr>
      <vt:lpstr>Annual Area-Average Days with Precipitation &gt;0.5”</vt:lpstr>
      <vt:lpstr>20-Year Monthly Temperature Difference from CFSR</vt:lpstr>
      <vt:lpstr>Annual Area-Average Days with Temperature &gt;90°F</vt:lpstr>
      <vt:lpstr>Comparison to CERES: LW Upward Radiation at TOA</vt:lpstr>
      <vt:lpstr>Comparison to CERES: SW Upward Radiation at TOA</vt:lpstr>
      <vt:lpstr>Comparison to CERES: Cloud Fraction (above 300 hPa)</vt:lpstr>
      <vt:lpstr>Comparison to CERES: Cloud Fraction (300-500 hPa)</vt:lpstr>
      <vt:lpstr>Spectrally nudging moisture can improve precipitation in WRF!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Sensitivity toward Spectral Nudging of Moisture</dc:title>
  <dc:creator>Otte, Tanya</dc:creator>
  <cp:lastModifiedBy>Otte, Tanya</cp:lastModifiedBy>
  <cp:revision>144</cp:revision>
  <dcterms:created xsi:type="dcterms:W3CDTF">2012-04-02T19:43:07Z</dcterms:created>
  <dcterms:modified xsi:type="dcterms:W3CDTF">2012-10-17T14:00:47Z</dcterms:modified>
</cp:coreProperties>
</file>