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665" r:id="rId2"/>
  </p:sldMasterIdLst>
  <p:notesMasterIdLst>
    <p:notesMasterId r:id="rId27"/>
  </p:notesMasterIdLst>
  <p:handoutMasterIdLst>
    <p:handoutMasterId r:id="rId28"/>
  </p:handoutMasterIdLst>
  <p:sldIdLst>
    <p:sldId id="256" r:id="rId3"/>
    <p:sldId id="298" r:id="rId4"/>
    <p:sldId id="299" r:id="rId5"/>
    <p:sldId id="300" r:id="rId6"/>
    <p:sldId id="281" r:id="rId7"/>
    <p:sldId id="308" r:id="rId8"/>
    <p:sldId id="302" r:id="rId9"/>
    <p:sldId id="303" r:id="rId10"/>
    <p:sldId id="283" r:id="rId11"/>
    <p:sldId id="285" r:id="rId12"/>
    <p:sldId id="304" r:id="rId13"/>
    <p:sldId id="305" r:id="rId14"/>
    <p:sldId id="306" r:id="rId15"/>
    <p:sldId id="307" r:id="rId16"/>
    <p:sldId id="311" r:id="rId17"/>
    <p:sldId id="310" r:id="rId18"/>
    <p:sldId id="309" r:id="rId19"/>
    <p:sldId id="312" r:id="rId20"/>
    <p:sldId id="313" r:id="rId21"/>
    <p:sldId id="314" r:id="rId22"/>
    <p:sldId id="315" r:id="rId23"/>
    <p:sldId id="294" r:id="rId24"/>
    <p:sldId id="316" r:id="rId25"/>
    <p:sldId id="278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7160" autoAdjust="0"/>
  </p:normalViewPr>
  <p:slideViewPr>
    <p:cSldViewPr>
      <p:cViewPr varScale="1">
        <p:scale>
          <a:sx n="106" d="100"/>
          <a:sy n="106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4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 dirty="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AE785CE3-82DA-4BFD-A106-2EB84CE9AE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0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2FEA8670-32AC-4E6F-BDF0-B236AC8561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20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 dirty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 tIns="45720" bIns="45720" anchor="ctr" anchorCtr="0"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See Next Page for More Instructions.</a:t>
            </a:r>
            <a:endParaRPr lang="en-US" dirty="0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 dirty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44068" y="2133600"/>
            <a:ext cx="8074152" cy="1444752"/>
            <a:chOff x="762000" y="4953000"/>
            <a:chExt cx="8074152" cy="1444752"/>
          </a:xfrm>
        </p:grpSpPr>
        <p:pic>
          <p:nvPicPr>
            <p:cNvPr id="15" name="Picture 2" descr="https://marcomm.environcorp.com/media/lorez/1225_l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4953000"/>
              <a:ext cx="1444752" cy="1444752"/>
            </a:xfrm>
            <a:prstGeom prst="rect">
              <a:avLst/>
            </a:prstGeom>
            <a:noFill/>
          </p:spPr>
        </p:pic>
        <p:pic>
          <p:nvPicPr>
            <p:cNvPr id="16" name="Picture 6" descr="https://marcomm.environcorp.com/media/lorez/1232_l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4953000"/>
              <a:ext cx="1444752" cy="1444752"/>
            </a:xfrm>
            <a:prstGeom prst="rect">
              <a:avLst/>
            </a:prstGeom>
            <a:noFill/>
          </p:spPr>
        </p:pic>
        <p:pic>
          <p:nvPicPr>
            <p:cNvPr id="17" name="Picture 8" descr="https://marcomm.environcorp.com/media/lorez/1255_l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0" y="4953000"/>
              <a:ext cx="1444752" cy="1444752"/>
            </a:xfrm>
            <a:prstGeom prst="rect">
              <a:avLst/>
            </a:prstGeom>
            <a:noFill/>
          </p:spPr>
        </p:pic>
        <p:pic>
          <p:nvPicPr>
            <p:cNvPr id="18" name="Picture 10" descr="https://marcomm.environcorp.com/media/lorez/1266_l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91400" y="4953000"/>
              <a:ext cx="1444752" cy="1444752"/>
            </a:xfrm>
            <a:prstGeom prst="rect">
              <a:avLst/>
            </a:prstGeom>
            <a:noFill/>
          </p:spPr>
        </p:pic>
        <p:pic>
          <p:nvPicPr>
            <p:cNvPr id="19" name="Picture 12" descr="https://marcomm.environcorp.com/media/lorez/1295_l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4953000"/>
              <a:ext cx="1444752" cy="14447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52425"/>
            <a:ext cx="2209800" cy="612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52425"/>
            <a:ext cx="6477000" cy="612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9D41A-3715-42F1-A723-98D6790E634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400-4D59-473D-81F1-6E6E4C7A5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9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400-4D59-473D-81F1-6E6E4C7A5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97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400-4D59-473D-81F1-6E6E4C7A5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61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400-4D59-473D-81F1-6E6E4C7A5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1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400-4D59-473D-81F1-6E6E4C7A5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02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400-4D59-473D-81F1-6E6E4C7A5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2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400-4D59-473D-81F1-6E6E4C7A5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49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400-4D59-473D-81F1-6E6E4C7A5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15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400-4D59-473D-81F1-6E6E4C7A5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0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568712"/>
            <a:ext cx="1012825" cy="252412"/>
          </a:xfrm>
        </p:spPr>
        <p:txBody>
          <a:bodyPr/>
          <a:lstStyle>
            <a:lvl1pPr algn="ctr">
              <a:defRPr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ENVIRONlogoL(rgb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752" y="6586836"/>
            <a:ext cx="916929" cy="198599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400-4D59-473D-81F1-6E6E4C7A5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3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400-4D59-473D-81F1-6E6E4C7A5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4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A2B7A-DBC6-4DA4-A750-7846D78640A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CF92E-BC76-44AA-A5DA-771A8CB7CF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3AB98-9311-4091-AE47-31627F9989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D9A21-8BF5-450F-A89A-3C26815F14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31D09-EC9A-46F6-87A6-B916D888B74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AD227-5B1B-4F0B-B631-F7928D4442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6B4D-1A9B-485F-897F-3AFD793797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52425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67600" y="6602413"/>
            <a:ext cx="5334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773 San Marin Drive, Suite 2115, Novato, CA 94998 P: 415-899-0700 F: 415-899-0707 </a:t>
            </a:r>
          </a:p>
          <a:p>
            <a:r>
              <a:rPr lang="en-US" dirty="0" smtClean="0"/>
              <a:t>www.environcorp.com</a:t>
            </a:r>
          </a:p>
          <a:p>
            <a:endParaRPr lang="en-US" dirty="0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05588"/>
            <a:ext cx="1012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88CDAA-3741-4945-B5F2-FC9B7F66BBE0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72785" y="72695"/>
            <a:ext cx="1635271" cy="292608"/>
            <a:chOff x="762000" y="4953000"/>
            <a:chExt cx="8074152" cy="1444752"/>
          </a:xfrm>
        </p:grpSpPr>
        <p:pic>
          <p:nvPicPr>
            <p:cNvPr id="20" name="Picture 2" descr="https://marcomm.environcorp.com/media/lorez/1225_lr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62200" y="4953000"/>
              <a:ext cx="1444752" cy="1444752"/>
            </a:xfrm>
            <a:prstGeom prst="rect">
              <a:avLst/>
            </a:prstGeom>
            <a:noFill/>
          </p:spPr>
        </p:pic>
        <p:pic>
          <p:nvPicPr>
            <p:cNvPr id="21" name="Picture 6" descr="https://marcomm.environcorp.com/media/lorez/1232_lr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15000" y="4953000"/>
              <a:ext cx="1444752" cy="1444752"/>
            </a:xfrm>
            <a:prstGeom prst="rect">
              <a:avLst/>
            </a:prstGeom>
            <a:noFill/>
          </p:spPr>
        </p:pic>
        <p:pic>
          <p:nvPicPr>
            <p:cNvPr id="22" name="Picture 8" descr="https://marcomm.environcorp.com/media/lorez/1255_lr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38600" y="4953000"/>
              <a:ext cx="1444752" cy="1444752"/>
            </a:xfrm>
            <a:prstGeom prst="rect">
              <a:avLst/>
            </a:prstGeom>
            <a:noFill/>
          </p:spPr>
        </p:pic>
        <p:pic>
          <p:nvPicPr>
            <p:cNvPr id="23" name="Picture 10" descr="https://marcomm.environcorp.com/media/lorez/1266_lr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391400" y="4953000"/>
              <a:ext cx="1444752" cy="1444752"/>
            </a:xfrm>
            <a:prstGeom prst="rect">
              <a:avLst/>
            </a:prstGeom>
            <a:noFill/>
          </p:spPr>
        </p:pic>
        <p:pic>
          <p:nvPicPr>
            <p:cNvPr id="24" name="Picture 12" descr="https://marcomm.environcorp.com/media/lorez/1295_lr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62000" y="4953000"/>
              <a:ext cx="1444752" cy="1444752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ransition>
    <p:cut thruBlk="1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5000"/>
        <a:buFont typeface="Wingdings" pitchFamily="2" charset="2"/>
        <a:buChar char="§"/>
        <a:defRPr sz="2400">
          <a:solidFill>
            <a:srgbClr val="4D4D4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773 San Marin Drive, Suite 2115, Novato, CA 94998 P: 415-899-0700 F: 415-899-0707  www.environcorp.com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B400-4D59-473D-81F1-6E6E4C7A5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3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1470025"/>
          </a:xfrm>
        </p:spPr>
        <p:txBody>
          <a:bodyPr/>
          <a:lstStyle/>
          <a:p>
            <a:r>
              <a:rPr lang="en-US" sz="3200" dirty="0" smtClean="0"/>
              <a:t>Use of Photochemical Grid Models to Assess Single-Source Impacts</a:t>
            </a:r>
            <a:endParaRPr lang="en-US" sz="3200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914400" lvl="2" indent="0" algn="ctr">
              <a:lnSpc>
                <a:spcPct val="90000"/>
              </a:lnSpc>
              <a:buFont typeface="Wingdings" pitchFamily="2" charset="2"/>
              <a:buNone/>
            </a:pPr>
            <a:endParaRPr lang="en-US" sz="1800" dirty="0"/>
          </a:p>
          <a:p>
            <a:pPr marL="914400" lvl="2" indent="0" algn="ctr">
              <a:lnSpc>
                <a:spcPct val="90000"/>
              </a:lnSpc>
              <a:buFont typeface="Wingdings" pitchFamily="2" charset="2"/>
              <a:buNone/>
            </a:pPr>
            <a:endParaRPr lang="en-US" sz="1800" dirty="0"/>
          </a:p>
          <a:p>
            <a:pPr marL="457200" lvl="1" indent="0" algn="ctr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marL="457200" lvl="1" indent="0" algn="ctr"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733800"/>
            <a:ext cx="8077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Ralph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Morris, Tanarit Sakulyanontvittaya,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Darren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Wilton and Lynsey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Parker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ENVIRON International Corp., Novato, CA</a:t>
            </a: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0" dirty="0" smtClean="0">
                <a:latin typeface="Calibri" pitchFamily="34" charset="0"/>
                <a:cs typeface="Calibri" pitchFamily="34" charset="0"/>
              </a:rPr>
              <a:t>11</a:t>
            </a:r>
            <a:r>
              <a:rPr lang="en-US" b="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Annual CMAS Conference</a:t>
            </a:r>
          </a:p>
          <a:p>
            <a:pPr algn="ctr"/>
            <a:r>
              <a:rPr lang="en-US" b="0" dirty="0" smtClean="0">
                <a:latin typeface="Calibri" pitchFamily="34" charset="0"/>
                <a:cs typeface="Calibri" pitchFamily="34" charset="0"/>
              </a:rPr>
              <a:t>Chapel Hill, North Carolina</a:t>
            </a:r>
          </a:p>
          <a:p>
            <a:pPr algn="ctr"/>
            <a:r>
              <a:rPr lang="en-US" b="0" dirty="0" smtClean="0">
                <a:latin typeface="Calibri" pitchFamily="34" charset="0"/>
                <a:cs typeface="Calibri" pitchFamily="34" charset="0"/>
              </a:rPr>
              <a:t>October 15-17, 2012</a:t>
            </a:r>
            <a:endParaRPr lang="en-US" sz="1100" b="0" dirty="0"/>
          </a:p>
        </p:txBody>
      </p:sp>
      <p:pic>
        <p:nvPicPr>
          <p:cNvPr id="5" name="Picture 4" descr="logo_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19" y="6315818"/>
            <a:ext cx="1767281" cy="38978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2B7A-DBC6-4DA4-A750-7846D78640A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152400" y="762000"/>
            <a:ext cx="41910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2006 12 km UT-CO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sz="2800" b="0" dirty="0" smtClean="0"/>
              <a:t>13 EGU Point Sources</a:t>
            </a:r>
          </a:p>
          <a:p>
            <a:pPr lvl="1"/>
            <a:r>
              <a:rPr lang="en-US" sz="2400" b="0" dirty="0" smtClean="0"/>
              <a:t>NO</a:t>
            </a:r>
            <a:r>
              <a:rPr lang="en-US" sz="2400" b="0" baseline="-25000" dirty="0" smtClean="0"/>
              <a:t>X</a:t>
            </a:r>
            <a:r>
              <a:rPr lang="en-US" sz="2400" b="0" dirty="0" smtClean="0"/>
              <a:t>: 13 – 34,700 TPY</a:t>
            </a:r>
          </a:p>
          <a:p>
            <a:pPr lvl="1"/>
            <a:r>
              <a:rPr lang="en-US" sz="2400" b="0" dirty="0" smtClean="0"/>
              <a:t>SO</a:t>
            </a:r>
            <a:r>
              <a:rPr lang="en-US" sz="2400" b="0" baseline="-25000" dirty="0" smtClean="0"/>
              <a:t>2</a:t>
            </a:r>
            <a:r>
              <a:rPr lang="en-US" sz="2400" b="0" dirty="0" smtClean="0"/>
              <a:t>:  0 – 17,300 TPY</a:t>
            </a:r>
          </a:p>
          <a:p>
            <a:r>
              <a:rPr lang="en-US" sz="2800" b="0" dirty="0" smtClean="0"/>
              <a:t>11 O&amp;G Gridded Sources</a:t>
            </a:r>
          </a:p>
          <a:p>
            <a:pPr lvl="1"/>
            <a:r>
              <a:rPr lang="en-US" sz="2400" b="0" dirty="0" smtClean="0"/>
              <a:t>3 x 3 array of 12 km cells</a:t>
            </a:r>
          </a:p>
          <a:p>
            <a:pPr lvl="1"/>
            <a:r>
              <a:rPr lang="en-US" sz="2400" b="0" dirty="0" smtClean="0"/>
              <a:t>NO</a:t>
            </a:r>
            <a:r>
              <a:rPr lang="en-US" sz="2400" b="0" baseline="-25000" dirty="0" smtClean="0"/>
              <a:t>X</a:t>
            </a:r>
            <a:r>
              <a:rPr lang="en-US" sz="2400" b="0" dirty="0" smtClean="0"/>
              <a:t>:  51 – 10,30 TPY</a:t>
            </a:r>
          </a:p>
          <a:p>
            <a:pPr lvl="1"/>
            <a:r>
              <a:rPr lang="en-US" sz="2400" b="0" dirty="0" smtClean="0"/>
              <a:t>SO</a:t>
            </a:r>
            <a:r>
              <a:rPr lang="en-US" sz="2400" b="0" baseline="-25000" dirty="0" smtClean="0"/>
              <a:t>2</a:t>
            </a:r>
            <a:r>
              <a:rPr lang="en-US" sz="2400" b="0" dirty="0" smtClean="0"/>
              <a:t>:  0 - 14 TPY</a:t>
            </a:r>
            <a:endParaRPr lang="en-US" sz="2400" b="0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077200" y="6605588"/>
            <a:ext cx="1012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278BB0A0-5410-4A50-B179-15B166CC9A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 r="13637" b="19392"/>
          <a:stretch>
            <a:fillRect/>
          </a:stretch>
        </p:blipFill>
        <p:spPr bwMode="auto">
          <a:xfrm>
            <a:off x="4152899" y="152401"/>
            <a:ext cx="4873625" cy="34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3" cstate="print"/>
          <a:srcRect r="4376" b="17648"/>
          <a:stretch>
            <a:fillRect/>
          </a:stretch>
        </p:blipFill>
        <p:spPr bwMode="auto">
          <a:xfrm>
            <a:off x="4191000" y="3619499"/>
            <a:ext cx="4797425" cy="31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549775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24-hour SO</a:t>
            </a:r>
            <a:r>
              <a:rPr lang="en-US" baseline="-25000" dirty="0" smtClean="0"/>
              <a:t>2</a:t>
            </a:r>
            <a:r>
              <a:rPr lang="en-US" dirty="0" smtClean="0"/>
              <a:t> – 2005 4 km FCAQTF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976" y="1676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CAMx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CALPUFF/MET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9584" y="1671918"/>
            <a:ext cx="268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CAMx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CALPUFF/MIFF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6124" y="167191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CALPUFF/MET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MIFF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2028"/>
            <a:ext cx="3044952" cy="300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48" y="2063810"/>
            <a:ext cx="3044952" cy="302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2072028"/>
            <a:ext cx="3044952" cy="3006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839846"/>
      </p:ext>
    </p:extLst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4206240"/>
            <a:ext cx="2676525" cy="2651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24-hour SO</a:t>
            </a:r>
            <a:r>
              <a:rPr lang="en-US" baseline="-25000" dirty="0" smtClean="0"/>
              <a:t>2</a:t>
            </a:r>
            <a:r>
              <a:rPr lang="en-US" dirty="0" smtClean="0"/>
              <a:t> – 2006 12 km UT-CO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0637" y="974321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CAMx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CALPUFF/MET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3920" y="967313"/>
            <a:ext cx="268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CAMx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CALPUFF/MIFF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0162" y="3911443"/>
            <a:ext cx="250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CALPUFF/MET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MIFF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411096"/>
            <a:ext cx="2647950" cy="26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382521"/>
            <a:ext cx="2676525" cy="26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88" y="4206240"/>
            <a:ext cx="2676525" cy="26517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756849" y="3919937"/>
            <a:ext cx="327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CALPUFF/MET: 12 km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4 km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66655"/>
      </p:ext>
    </p:extLst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24-hour SO</a:t>
            </a:r>
            <a:r>
              <a:rPr lang="en-US" baseline="-25000" dirty="0" smtClean="0"/>
              <a:t>2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2005 4 </a:t>
            </a:r>
            <a:r>
              <a:rPr lang="en-US" dirty="0"/>
              <a:t>km FCAQTF</a:t>
            </a:r>
          </a:p>
          <a:p>
            <a:pPr lvl="1"/>
            <a:r>
              <a:rPr lang="en-US" dirty="0" err="1"/>
              <a:t>CAMx</a:t>
            </a:r>
            <a:r>
              <a:rPr lang="en-US" dirty="0"/>
              <a:t> &gt; CALPUFF/MET &gt; CALPUFF/MMIF</a:t>
            </a:r>
          </a:p>
          <a:p>
            <a:pPr lvl="1"/>
            <a:r>
              <a:rPr lang="en-US" dirty="0" err="1"/>
              <a:t>CAMx</a:t>
            </a:r>
            <a:r>
              <a:rPr lang="en-US" dirty="0"/>
              <a:t> </a:t>
            </a:r>
            <a:r>
              <a:rPr lang="en-US" dirty="0" smtClean="0"/>
              <a:t>is closer </a:t>
            </a:r>
            <a:r>
              <a:rPr lang="en-US" dirty="0"/>
              <a:t>to </a:t>
            </a:r>
            <a:r>
              <a:rPr lang="en-US" dirty="0" smtClean="0"/>
              <a:t>CALPUFF/MET</a:t>
            </a:r>
            <a:endParaRPr lang="en-US" dirty="0"/>
          </a:p>
          <a:p>
            <a:pPr lvl="2"/>
            <a:r>
              <a:rPr lang="en-US" dirty="0" smtClean="0"/>
              <a:t>Surprising – </a:t>
            </a:r>
            <a:r>
              <a:rPr lang="en-US" dirty="0" err="1" smtClean="0"/>
              <a:t>CAMx</a:t>
            </a:r>
            <a:r>
              <a:rPr lang="en-US" dirty="0" smtClean="0"/>
              <a:t> and </a:t>
            </a:r>
            <a:r>
              <a:rPr lang="en-US" dirty="0"/>
              <a:t>CALPUFF/MMIF share same </a:t>
            </a:r>
            <a:r>
              <a:rPr lang="en-US" dirty="0" smtClean="0"/>
              <a:t>met</a:t>
            </a:r>
          </a:p>
          <a:p>
            <a:pPr lvl="1"/>
            <a:r>
              <a:rPr lang="en-US" dirty="0" err="1" smtClean="0"/>
              <a:t>CAMx</a:t>
            </a:r>
            <a:r>
              <a:rPr lang="en-US" dirty="0" smtClean="0"/>
              <a:t> </a:t>
            </a:r>
            <a:r>
              <a:rPr lang="en-US" dirty="0"/>
              <a:t>estimated </a:t>
            </a:r>
            <a:r>
              <a:rPr lang="en-US" dirty="0" smtClean="0"/>
              <a:t>highest </a:t>
            </a:r>
            <a:r>
              <a:rPr lang="en-US" dirty="0"/>
              <a:t>annual SO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from FCPP at </a:t>
            </a:r>
            <a:r>
              <a:rPr lang="en-US" dirty="0"/>
              <a:t>Mesa Verde </a:t>
            </a:r>
            <a:r>
              <a:rPr lang="en-US" dirty="0" smtClean="0"/>
              <a:t>NP (~</a:t>
            </a:r>
            <a:r>
              <a:rPr lang="en-US" dirty="0"/>
              <a:t>50 km away)</a:t>
            </a:r>
          </a:p>
          <a:p>
            <a:pPr lvl="2"/>
            <a:r>
              <a:rPr lang="en-US" dirty="0"/>
              <a:t>Surprising </a:t>
            </a:r>
            <a:r>
              <a:rPr lang="en-US" dirty="0" smtClean="0"/>
              <a:t>– grid cells thought to produce </a:t>
            </a:r>
            <a:r>
              <a:rPr lang="en-US" dirty="0"/>
              <a:t>lower </a:t>
            </a:r>
            <a:r>
              <a:rPr lang="en-US" dirty="0" smtClean="0"/>
              <a:t>concentrations </a:t>
            </a:r>
            <a:r>
              <a:rPr lang="en-US" dirty="0"/>
              <a:t>than </a:t>
            </a:r>
            <a:r>
              <a:rPr lang="en-US" dirty="0" smtClean="0"/>
              <a:t>receptors</a:t>
            </a:r>
          </a:p>
          <a:p>
            <a:r>
              <a:rPr lang="en-US" dirty="0" smtClean="0"/>
              <a:t>2006 12 </a:t>
            </a:r>
            <a:r>
              <a:rPr lang="en-US" dirty="0"/>
              <a:t>km UT-CO</a:t>
            </a:r>
          </a:p>
          <a:p>
            <a:pPr lvl="1"/>
            <a:r>
              <a:rPr lang="en-US" dirty="0" smtClean="0"/>
              <a:t>CALPUFF/MET ~ </a:t>
            </a:r>
            <a:r>
              <a:rPr lang="en-US" dirty="0"/>
              <a:t>CALPUFF/MMIF &gt; </a:t>
            </a:r>
            <a:r>
              <a:rPr lang="en-US" dirty="0" err="1" smtClean="0"/>
              <a:t>CAMx</a:t>
            </a:r>
            <a:endParaRPr lang="en-US" dirty="0" smtClean="0"/>
          </a:p>
          <a:p>
            <a:pPr lvl="1"/>
            <a:r>
              <a:rPr lang="en-US" dirty="0" err="1"/>
              <a:t>CAMx</a:t>
            </a:r>
            <a:r>
              <a:rPr lang="en-US" dirty="0"/>
              <a:t> grid resolution may play a role</a:t>
            </a:r>
          </a:p>
          <a:p>
            <a:pPr lvl="2"/>
            <a:r>
              <a:rPr lang="en-US" dirty="0"/>
              <a:t>But different year, </a:t>
            </a:r>
            <a:r>
              <a:rPr lang="en-US" dirty="0" smtClean="0"/>
              <a:t>different/farther </a:t>
            </a:r>
            <a:r>
              <a:rPr lang="en-US" dirty="0"/>
              <a:t>source-receptor couples add complexity</a:t>
            </a:r>
          </a:p>
          <a:p>
            <a:pPr lvl="1"/>
            <a:r>
              <a:rPr lang="en-US" dirty="0" smtClean="0"/>
              <a:t>CALPUFF/MET </a:t>
            </a:r>
            <a:r>
              <a:rPr lang="en-US" dirty="0"/>
              <a:t>4 km = </a:t>
            </a:r>
            <a:r>
              <a:rPr lang="en-US" dirty="0" smtClean="0"/>
              <a:t>12 km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3671"/>
      </p:ext>
    </p:extLst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2B7A-DBC6-4DA4-A750-7846D78640A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152400" y="762000"/>
            <a:ext cx="4191000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2006 12 km </a:t>
            </a:r>
            <a:r>
              <a:rPr lang="en-US" b="1" dirty="0" smtClean="0"/>
              <a:t>UT-CO</a:t>
            </a:r>
          </a:p>
          <a:p>
            <a:pPr marL="0" indent="0" algn="ctr">
              <a:buNone/>
            </a:pPr>
            <a:r>
              <a:rPr lang="en-US" dirty="0" smtClean="0"/>
              <a:t>Annual SO4</a:t>
            </a:r>
          </a:p>
          <a:p>
            <a:pPr marL="0" indent="0" algn="ctr">
              <a:buNone/>
            </a:pPr>
            <a:r>
              <a:rPr lang="en-US" dirty="0" smtClean="0"/>
              <a:t>from EGU1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077200" y="6605588"/>
            <a:ext cx="1012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278BB0A0-5410-4A50-B179-15B166CC9A5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457200"/>
            <a:ext cx="2866390" cy="27432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4475" y="3751729"/>
            <a:ext cx="2866390" cy="27432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5975" y="3751729"/>
            <a:ext cx="2866390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55075" y="28545"/>
            <a:ext cx="865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CAMx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3943" y="3278720"/>
            <a:ext cx="180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CALPUFF/MIFF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3820" y="3269755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CALPUFF/MET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5035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4475" y="3738282"/>
            <a:ext cx="2866390" cy="27432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5975" y="3756211"/>
            <a:ext cx="2866390" cy="2743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2B7A-DBC6-4DA4-A750-7846D78640A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152400" y="762000"/>
            <a:ext cx="4191000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2006 12 km </a:t>
            </a:r>
            <a:r>
              <a:rPr lang="en-US" b="1" dirty="0" smtClean="0"/>
              <a:t>UT-CO</a:t>
            </a:r>
          </a:p>
          <a:p>
            <a:pPr marL="0" indent="0" algn="ctr">
              <a:buNone/>
            </a:pPr>
            <a:r>
              <a:rPr lang="en-US" dirty="0" smtClean="0"/>
              <a:t>Annual PNO3</a:t>
            </a:r>
          </a:p>
          <a:p>
            <a:pPr marL="0" indent="0" algn="ctr">
              <a:buNone/>
            </a:pPr>
            <a:r>
              <a:rPr lang="en-US" dirty="0" smtClean="0"/>
              <a:t>from EGU1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077200" y="6605588"/>
            <a:ext cx="1012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278BB0A0-5410-4A50-B179-15B166CC9A5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55075" y="28545"/>
            <a:ext cx="865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CAMx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3943" y="3278720"/>
            <a:ext cx="180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CALPUFF/MIFF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3820" y="3269755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CALPUFF/MET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0" y="456957"/>
            <a:ext cx="286639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9831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4475" y="3742764"/>
            <a:ext cx="2866390" cy="27432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5975" y="3751729"/>
            <a:ext cx="2866390" cy="27432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0" y="457200"/>
            <a:ext cx="2866390" cy="2743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2B7A-DBC6-4DA4-A750-7846D78640A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152400" y="762000"/>
            <a:ext cx="4191000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2006 12 km </a:t>
            </a:r>
            <a:r>
              <a:rPr lang="en-US" b="1" dirty="0" smtClean="0"/>
              <a:t>UT-CO</a:t>
            </a:r>
          </a:p>
          <a:p>
            <a:pPr marL="0" indent="0" algn="ctr">
              <a:buNone/>
            </a:pPr>
            <a:r>
              <a:rPr lang="en-US" dirty="0" smtClean="0"/>
              <a:t>Annual PM10</a:t>
            </a:r>
          </a:p>
          <a:p>
            <a:pPr marL="0" indent="0" algn="ctr">
              <a:buNone/>
            </a:pPr>
            <a:r>
              <a:rPr lang="en-US" dirty="0" smtClean="0"/>
              <a:t>from EGU1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077200" y="6605588"/>
            <a:ext cx="1012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278BB0A0-5410-4A50-B179-15B166CC9A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55075" y="28545"/>
            <a:ext cx="865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CAMx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3943" y="3278720"/>
            <a:ext cx="180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CALPUFF/MIFF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3820" y="3269755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CALPUFF/MET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0153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4475" y="3751729"/>
            <a:ext cx="2866390" cy="27432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0457" y="3751729"/>
            <a:ext cx="2866390" cy="27432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0" y="457200"/>
            <a:ext cx="2866390" cy="2743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2B7A-DBC6-4DA4-A750-7846D78640A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152400" y="762000"/>
            <a:ext cx="4191000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2006 12 km </a:t>
            </a:r>
            <a:r>
              <a:rPr lang="en-US" b="1" dirty="0" smtClean="0"/>
              <a:t>UT-CO</a:t>
            </a:r>
          </a:p>
          <a:p>
            <a:pPr marL="0" indent="0" algn="ctr">
              <a:buNone/>
            </a:pPr>
            <a:r>
              <a:rPr lang="en-US" dirty="0" smtClean="0"/>
              <a:t>Max 24-hour PM10</a:t>
            </a:r>
          </a:p>
          <a:p>
            <a:pPr marL="0" indent="0" algn="ctr">
              <a:buNone/>
            </a:pPr>
            <a:r>
              <a:rPr lang="en-US" dirty="0" smtClean="0"/>
              <a:t>from EGU1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077200" y="6605588"/>
            <a:ext cx="1012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278BB0A0-5410-4A50-B179-15B166CC9A5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55075" y="28545"/>
            <a:ext cx="865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CAMx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3943" y="3278720"/>
            <a:ext cx="180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CALPUFF/MIFF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3820" y="3269755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CALPUFF/MET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5281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24-hour Visibility – 2005 4 km FCAQTF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976" y="1676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CAMx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CALPUFF/MET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9584" y="1671918"/>
            <a:ext cx="268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CAMx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CALPUFF/MIFF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6124" y="167191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CALPUFF/MET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MIFF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510"/>
            <a:ext cx="3044952" cy="281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48" y="2072028"/>
            <a:ext cx="3044952" cy="280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977" y="2057605"/>
            <a:ext cx="3044952" cy="2815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868759"/>
      </p:ext>
    </p:extLst>
  </p:cSld>
  <p:clrMapOvr>
    <a:masterClrMapping/>
  </p:clrMapOvr>
  <p:transition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82" y="4174864"/>
            <a:ext cx="2764155" cy="26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21" y="4174864"/>
            <a:ext cx="2764155" cy="2651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24-hour Visibility – 2006 12 km UT-CO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0637" y="974321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CAMx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CALPUFF/MET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3920" y="967313"/>
            <a:ext cx="268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CAMx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CALPUFF/MIFF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0162" y="3911443"/>
            <a:ext cx="250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CALPUFF/MET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MIFF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6849" y="3919937"/>
            <a:ext cx="327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CALPUFF/MET: 12 km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4 km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42" y="1382521"/>
            <a:ext cx="2764155" cy="26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58" y="1382521"/>
            <a:ext cx="2764155" cy="2651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405089"/>
      </p:ext>
    </p:extLst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Long Range Transport (LRT) models estimate incremental air quality (AQ) concentration and related values (AQRV) at Class I areas </a:t>
            </a:r>
            <a:r>
              <a:rPr lang="en-US" dirty="0" smtClean="0"/>
              <a:t>for </a:t>
            </a:r>
            <a:r>
              <a:rPr lang="en-US" dirty="0"/>
              <a:t>distances &gt; 50 km</a:t>
            </a:r>
          </a:p>
          <a:p>
            <a:pPr lvl="1"/>
            <a:r>
              <a:rPr lang="en-US" dirty="0"/>
              <a:t>e.g., PSD, BART and NEPA</a:t>
            </a:r>
          </a:p>
          <a:p>
            <a:pPr lvl="1"/>
            <a:r>
              <a:rPr lang="en-US" dirty="0"/>
              <a:t>AQRVs include visibility and acid deposition (S and N)</a:t>
            </a:r>
          </a:p>
          <a:p>
            <a:r>
              <a:rPr lang="en-US" dirty="0"/>
              <a:t>1998 Interagency Workgroup on Air Quality Modeling (IWAQM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Recommends </a:t>
            </a:r>
            <a:r>
              <a:rPr lang="en-US" dirty="0"/>
              <a:t>CALPUFF for far-field Class I assessments</a:t>
            </a:r>
          </a:p>
          <a:p>
            <a:r>
              <a:rPr lang="en-US" dirty="0" smtClean="0"/>
              <a:t>2003 EPA </a:t>
            </a:r>
            <a:r>
              <a:rPr lang="en-US" dirty="0"/>
              <a:t>modeling </a:t>
            </a:r>
            <a:r>
              <a:rPr lang="en-US" dirty="0" smtClean="0"/>
              <a:t>guidance</a:t>
            </a:r>
          </a:p>
          <a:p>
            <a:pPr lvl="1"/>
            <a:r>
              <a:rPr lang="en-US" dirty="0" smtClean="0"/>
              <a:t>Recommends </a:t>
            </a:r>
            <a:r>
              <a:rPr lang="en-US" dirty="0"/>
              <a:t>CALPUFF for far-field air quality assessments of inert pollutants</a:t>
            </a:r>
          </a:p>
          <a:p>
            <a:pPr lvl="1"/>
            <a:r>
              <a:rPr lang="en-US" dirty="0"/>
              <a:t>Secondary PM</a:t>
            </a:r>
            <a:r>
              <a:rPr lang="en-US" baseline="-25000" dirty="0"/>
              <a:t>2.5</a:t>
            </a:r>
            <a:r>
              <a:rPr lang="en-US" dirty="0"/>
              <a:t> is important for far-field </a:t>
            </a:r>
            <a:r>
              <a:rPr lang="en-US" dirty="0" smtClean="0"/>
              <a:t>AQ/RV</a:t>
            </a:r>
            <a:endParaRPr lang="en-US" dirty="0"/>
          </a:p>
          <a:p>
            <a:pPr lvl="1"/>
            <a:r>
              <a:rPr lang="en-US" dirty="0" smtClean="0"/>
              <a:t>But CALPUFF </a:t>
            </a:r>
            <a:r>
              <a:rPr lang="en-US" dirty="0"/>
              <a:t>not an EPA-preferred model for secondary </a:t>
            </a:r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63312"/>
      </p:ext>
    </p:extLst>
  </p:cSld>
  <p:clrMapOvr>
    <a:masterClrMapping/>
  </p:clrMapOvr>
  <p:transition>
    <p:cut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Variability Across Class I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1600200"/>
          </a:xfrm>
        </p:spPr>
        <p:txBody>
          <a:bodyPr/>
          <a:lstStyle/>
          <a:p>
            <a:r>
              <a:rPr lang="en-US" dirty="0"/>
              <a:t>Spatial variability not always greater in CALPUFF</a:t>
            </a:r>
          </a:p>
          <a:p>
            <a:pPr lvl="1"/>
            <a:r>
              <a:rPr lang="en-US" dirty="0" smtClean="0"/>
              <a:t>Little </a:t>
            </a:r>
            <a:r>
              <a:rPr lang="en-US" dirty="0"/>
              <a:t>spatial variability </a:t>
            </a:r>
            <a:r>
              <a:rPr lang="en-US" dirty="0" smtClean="0"/>
              <a:t>&gt; </a:t>
            </a:r>
            <a:r>
              <a:rPr lang="en-US" dirty="0"/>
              <a:t>100 km from the </a:t>
            </a: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65294" y="5831851"/>
            <a:ext cx="113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190 km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5912" y="5822594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45 km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8541" y="582259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235 km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1541" y="583829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170 km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9376" y="5815896"/>
            <a:ext cx="116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140 km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5831852"/>
            <a:ext cx="114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225 km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84466"/>
            <a:ext cx="7627659" cy="33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478594"/>
      </p:ext>
    </p:extLst>
  </p:cSld>
  <p:clrMapOvr>
    <a:masterClrMapping/>
  </p:clrMapOvr>
  <p:transition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Used latest IMPROVE equation</a:t>
            </a:r>
          </a:p>
          <a:p>
            <a:pPr lvl="1"/>
            <a:r>
              <a:rPr lang="en-US" dirty="0"/>
              <a:t>Extinction due to SO</a:t>
            </a:r>
            <a:r>
              <a:rPr lang="en-US" baseline="-25000" dirty="0"/>
              <a:t>4</a:t>
            </a:r>
            <a:r>
              <a:rPr lang="en-US" dirty="0"/>
              <a:t>, </a:t>
            </a:r>
            <a:r>
              <a:rPr lang="en-US" dirty="0" smtClean="0"/>
              <a:t>PNO</a:t>
            </a:r>
            <a:r>
              <a:rPr lang="en-US" baseline="-25000" dirty="0" smtClean="0"/>
              <a:t>3</a:t>
            </a:r>
            <a:r>
              <a:rPr lang="en-US" dirty="0"/>
              <a:t>, EC, OA, Crustal (no NO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Monthly average f(RH) values</a:t>
            </a:r>
          </a:p>
          <a:p>
            <a:r>
              <a:rPr lang="en-US" dirty="0"/>
              <a:t>CALPUFF makes </a:t>
            </a:r>
            <a:r>
              <a:rPr lang="en-US" dirty="0" smtClean="0"/>
              <a:t>more PNO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than </a:t>
            </a:r>
            <a:r>
              <a:rPr lang="en-US" dirty="0" err="1" smtClean="0"/>
              <a:t>CAMx</a:t>
            </a:r>
            <a:endParaRPr lang="en-US" dirty="0" smtClean="0"/>
          </a:p>
          <a:p>
            <a:pPr lvl="1"/>
            <a:r>
              <a:rPr lang="en-US" dirty="0"/>
              <a:t>Constant 1 ppb background ammonia in CALPUFF</a:t>
            </a:r>
          </a:p>
          <a:p>
            <a:pPr lvl="1"/>
            <a:r>
              <a:rPr lang="en-US" dirty="0"/>
              <a:t>CALPUFF does not account for chemistry of puff overlap</a:t>
            </a:r>
          </a:p>
          <a:p>
            <a:r>
              <a:rPr lang="en-US" dirty="0" smtClean="0"/>
              <a:t>Little spatial </a:t>
            </a:r>
            <a:r>
              <a:rPr lang="en-US" dirty="0"/>
              <a:t>variability </a:t>
            </a:r>
            <a:r>
              <a:rPr lang="en-US" dirty="0" smtClean="0"/>
              <a:t>for distant Class </a:t>
            </a:r>
            <a:r>
              <a:rPr lang="en-US" dirty="0"/>
              <a:t>I areas </a:t>
            </a:r>
            <a:r>
              <a:rPr lang="en-US" dirty="0" smtClean="0"/>
              <a:t>(&gt; </a:t>
            </a:r>
            <a:r>
              <a:rPr lang="en-US" dirty="0"/>
              <a:t>100 </a:t>
            </a:r>
            <a:r>
              <a:rPr lang="en-US" dirty="0" smtClean="0"/>
              <a:t>km)</a:t>
            </a:r>
            <a:endParaRPr lang="en-US" dirty="0"/>
          </a:p>
          <a:p>
            <a:r>
              <a:rPr lang="en-US" dirty="0"/>
              <a:t>2005 4 km FCAQTF</a:t>
            </a:r>
          </a:p>
          <a:p>
            <a:pPr lvl="1"/>
            <a:r>
              <a:rPr lang="en-US" dirty="0" smtClean="0"/>
              <a:t>CALPUFF/MET </a:t>
            </a:r>
            <a:r>
              <a:rPr lang="en-US" dirty="0"/>
              <a:t>= 1.4 x CALPUFF/MMIF (40% higher)</a:t>
            </a:r>
          </a:p>
          <a:p>
            <a:pPr lvl="1"/>
            <a:r>
              <a:rPr lang="en-US" dirty="0" smtClean="0"/>
              <a:t>CALPUFF/MET </a:t>
            </a:r>
            <a:r>
              <a:rPr lang="en-US" dirty="0"/>
              <a:t>= 2.0 x </a:t>
            </a:r>
            <a:r>
              <a:rPr lang="en-US" dirty="0" err="1"/>
              <a:t>CAMx</a:t>
            </a:r>
            <a:r>
              <a:rPr lang="en-US" dirty="0"/>
              <a:t> (100% higher)</a:t>
            </a:r>
          </a:p>
          <a:p>
            <a:r>
              <a:rPr lang="en-US" dirty="0"/>
              <a:t>2006 12 km UT-CO</a:t>
            </a:r>
          </a:p>
          <a:p>
            <a:pPr lvl="1"/>
            <a:r>
              <a:rPr lang="en-US" dirty="0" smtClean="0"/>
              <a:t>CALPUFF/MET </a:t>
            </a:r>
            <a:r>
              <a:rPr lang="en-US" dirty="0"/>
              <a:t>~ CALPUFF/MMIF &gt; </a:t>
            </a:r>
            <a:r>
              <a:rPr lang="en-US" dirty="0" err="1"/>
              <a:t>CAMx</a:t>
            </a:r>
            <a:endParaRPr lang="en-US" dirty="0"/>
          </a:p>
          <a:p>
            <a:pPr lvl="1"/>
            <a:r>
              <a:rPr lang="en-US" dirty="0" smtClean="0"/>
              <a:t>CALPUFF/MET </a:t>
            </a:r>
            <a:r>
              <a:rPr lang="en-US" dirty="0"/>
              <a:t>12 km </a:t>
            </a:r>
            <a:r>
              <a:rPr lang="en-US" dirty="0" smtClean="0"/>
              <a:t>= </a:t>
            </a:r>
            <a:r>
              <a:rPr lang="en-US" dirty="0"/>
              <a:t>4 </a:t>
            </a:r>
            <a:r>
              <a:rPr lang="en-US" dirty="0" smtClean="0"/>
              <a:t>km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93776"/>
      </p:ext>
    </p:extLst>
  </p:cSld>
  <p:clrMapOvr>
    <a:masterClrMapping/>
  </p:clrMapOvr>
  <p:transition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Deposition – 2005 4 km FCAQTF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0218" y="4876800"/>
            <a:ext cx="8923782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CAMx = 2.0 x </a:t>
            </a:r>
            <a:r>
              <a:rPr lang="en-US" sz="2400" dirty="0" smtClean="0"/>
              <a:t>CALPUFF/MET/MMIF</a:t>
            </a:r>
            <a:endParaRPr lang="en-US" sz="2400" dirty="0" smtClean="0"/>
          </a:p>
          <a:p>
            <a:r>
              <a:rPr lang="en-US" sz="2400" dirty="0" smtClean="0"/>
              <a:t>CALPUFF/MET </a:t>
            </a:r>
            <a:r>
              <a:rPr lang="en-US" sz="2400" dirty="0" smtClean="0"/>
              <a:t>~ CALPUFF/MMIF</a:t>
            </a:r>
          </a:p>
          <a:p>
            <a:r>
              <a:rPr lang="en-US" sz="2400" dirty="0" err="1" smtClean="0"/>
              <a:t>CAMx</a:t>
            </a:r>
            <a:r>
              <a:rPr lang="en-US" sz="2400" dirty="0" smtClean="0"/>
              <a:t> </a:t>
            </a:r>
            <a:r>
              <a:rPr lang="en-US" sz="2400" dirty="0" smtClean="0"/>
              <a:t>carries more 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as HNO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(CALPUFF tends toward PNO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HNO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has higher dry deposition </a:t>
            </a:r>
            <a:r>
              <a:rPr lang="en-US" sz="2000" dirty="0" smtClean="0"/>
              <a:t>rate</a:t>
            </a:r>
            <a:endParaRPr lang="en-US" sz="2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-22413" y="2514600"/>
            <a:ext cx="2779060" cy="1219200"/>
          </a:xfrm>
        </p:spPr>
        <p:txBody>
          <a:bodyPr/>
          <a:lstStyle/>
          <a:p>
            <a:r>
              <a:rPr lang="en-US" sz="2000" dirty="0" err="1" smtClean="0"/>
              <a:t>CAMx</a:t>
            </a:r>
            <a:r>
              <a:rPr lang="en-US" sz="2000" dirty="0" smtClean="0"/>
              <a:t> </a:t>
            </a:r>
            <a:r>
              <a:rPr lang="en-US" sz="2000" dirty="0" smtClean="0"/>
              <a:t>= ∑ N Species</a:t>
            </a:r>
          </a:p>
          <a:p>
            <a:r>
              <a:rPr lang="en-US" sz="2000" dirty="0" smtClean="0"/>
              <a:t>CALPUFF = NOx + HNO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+ 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</a:t>
            </a:r>
            <a:r>
              <a:rPr lang="en-US" sz="2000" dirty="0" smtClean="0"/>
              <a:t>+ NH</a:t>
            </a:r>
            <a:r>
              <a:rPr lang="en-US" sz="2000" baseline="-25000" dirty="0" smtClean="0"/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47800"/>
            <a:ext cx="640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8082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Demonstrate utility of PGM’s for single source AQ/AQRV impacts</a:t>
            </a:r>
          </a:p>
          <a:p>
            <a:pPr lvl="1"/>
            <a:r>
              <a:rPr lang="en-US" dirty="0"/>
              <a:t>Better chemistry, 3-D long-range </a:t>
            </a:r>
            <a:r>
              <a:rPr lang="en-US" dirty="0" smtClean="0"/>
              <a:t>transport/dispersion</a:t>
            </a:r>
          </a:p>
          <a:p>
            <a:r>
              <a:rPr lang="en-US" dirty="0" smtClean="0"/>
              <a:t>Results for inert/linear pollutants not so different</a:t>
            </a:r>
          </a:p>
          <a:p>
            <a:pPr lvl="1"/>
            <a:r>
              <a:rPr lang="en-US" dirty="0" smtClean="0"/>
              <a:t>PGM resolution may play a role at short distances (&lt;100 km)</a:t>
            </a:r>
          </a:p>
          <a:p>
            <a:pPr lvl="1"/>
            <a:r>
              <a:rPr lang="en-US" dirty="0" smtClean="0"/>
              <a:t>High receptor density makes no difference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/>
              <a:t>farther </a:t>
            </a:r>
            <a:r>
              <a:rPr lang="en-US" dirty="0" smtClean="0"/>
              <a:t>distances </a:t>
            </a:r>
          </a:p>
          <a:p>
            <a:pPr lvl="1"/>
            <a:r>
              <a:rPr lang="en-US" dirty="0" smtClean="0"/>
              <a:t>Surprisingly</a:t>
            </a:r>
            <a:r>
              <a:rPr lang="en-US" dirty="0"/>
              <a:t>, </a:t>
            </a:r>
            <a:r>
              <a:rPr lang="en-US" dirty="0" err="1"/>
              <a:t>CAMx</a:t>
            </a:r>
            <a:r>
              <a:rPr lang="en-US" dirty="0"/>
              <a:t> </a:t>
            </a:r>
            <a:r>
              <a:rPr lang="en-US" dirty="0" smtClean="0"/>
              <a:t>most dissimilar to </a:t>
            </a:r>
            <a:r>
              <a:rPr lang="en-US" dirty="0"/>
              <a:t>CALPUFF/MMIF for 2005 </a:t>
            </a:r>
            <a:r>
              <a:rPr lang="en-US" dirty="0" smtClean="0"/>
              <a:t>gas SO</a:t>
            </a:r>
            <a:r>
              <a:rPr lang="en-US" baseline="-25000" dirty="0" smtClean="0"/>
              <a:t>2</a:t>
            </a:r>
            <a:r>
              <a:rPr lang="en-US" dirty="0" smtClean="0"/>
              <a:t> concentrations</a:t>
            </a:r>
          </a:p>
          <a:p>
            <a:r>
              <a:rPr lang="en-US" dirty="0" smtClean="0"/>
              <a:t>Visibility/deposition </a:t>
            </a:r>
            <a:r>
              <a:rPr lang="en-US" dirty="0"/>
              <a:t>differences </a:t>
            </a:r>
            <a:r>
              <a:rPr lang="en-US" dirty="0" smtClean="0"/>
              <a:t>arise from HNO</a:t>
            </a:r>
            <a:r>
              <a:rPr lang="en-US" baseline="-25000" dirty="0" smtClean="0"/>
              <a:t>3</a:t>
            </a:r>
            <a:r>
              <a:rPr lang="en-US" dirty="0" smtClean="0"/>
              <a:t>/PNO</a:t>
            </a:r>
            <a:r>
              <a:rPr lang="en-US" baseline="-25000" dirty="0" smtClean="0"/>
              <a:t>3</a:t>
            </a:r>
            <a:r>
              <a:rPr lang="en-US" dirty="0" smtClean="0"/>
              <a:t> partitioning</a:t>
            </a:r>
            <a:endParaRPr lang="en-US" dirty="0"/>
          </a:p>
          <a:p>
            <a:pPr lvl="1"/>
            <a:r>
              <a:rPr lang="en-US" dirty="0"/>
              <a:t>HNO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has higher </a:t>
            </a:r>
            <a:r>
              <a:rPr lang="en-US" dirty="0"/>
              <a:t>dry deposition rate 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PNO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>
                <a:sym typeface="Symbol"/>
              </a:rPr>
              <a:t> larger</a:t>
            </a:r>
            <a:r>
              <a:rPr lang="en-US" dirty="0" smtClean="0"/>
              <a:t> </a:t>
            </a:r>
            <a:r>
              <a:rPr lang="en-US" dirty="0"/>
              <a:t>visibility </a:t>
            </a:r>
            <a:r>
              <a:rPr lang="en-US" dirty="0" smtClean="0"/>
              <a:t>impact, lower </a:t>
            </a:r>
            <a:r>
              <a:rPr lang="en-US" dirty="0"/>
              <a:t>N deposition</a:t>
            </a:r>
          </a:p>
          <a:p>
            <a:pPr lvl="1"/>
            <a:r>
              <a:rPr lang="en-US" dirty="0" smtClean="0"/>
              <a:t>Partitioning of NO</a:t>
            </a:r>
            <a:r>
              <a:rPr lang="en-US" baseline="-25000" dirty="0" smtClean="0"/>
              <a:t>3</a:t>
            </a:r>
            <a:r>
              <a:rPr lang="en-US" dirty="0" smtClean="0"/>
              <a:t> during transport </a:t>
            </a:r>
            <a:r>
              <a:rPr lang="en-US" dirty="0"/>
              <a:t>is </a:t>
            </a:r>
            <a:r>
              <a:rPr lang="en-US" dirty="0" smtClean="0"/>
              <a:t>important</a:t>
            </a:r>
          </a:p>
          <a:p>
            <a:pPr lvl="2"/>
            <a:r>
              <a:rPr lang="en-US" dirty="0" smtClean="0"/>
              <a:t>POSTUTIL does not remedy this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8694"/>
      </p:ext>
    </p:extLst>
  </p:cSld>
  <p:clrMapOvr>
    <a:masterClrMapping/>
  </p:clrMapOvr>
  <p:transition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funded by EPA OAQPS Air Quality Modeling Group under sub-contract to UNC/Institute of the Environment</a:t>
            </a:r>
          </a:p>
          <a:p>
            <a:r>
              <a:rPr lang="en-US" dirty="0" smtClean="0"/>
              <a:t>Final report will be posted on SCRAM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1909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2009 EPA/IWAQM </a:t>
            </a:r>
            <a:r>
              <a:rPr lang="en-US" dirty="0"/>
              <a:t>Phase II Reassessment Report</a:t>
            </a:r>
          </a:p>
          <a:p>
            <a:pPr lvl="1"/>
            <a:r>
              <a:rPr lang="en-US" dirty="0" smtClean="0"/>
              <a:t>Addresses lack of recommended settings for regulatory applications of CALMET/CALPUFF</a:t>
            </a:r>
            <a:endParaRPr lang="en-US" dirty="0"/>
          </a:p>
          <a:p>
            <a:pPr lvl="2"/>
            <a:r>
              <a:rPr lang="en-US" dirty="0" smtClean="0"/>
              <a:t>“Anything </a:t>
            </a:r>
            <a:r>
              <a:rPr lang="en-US" dirty="0"/>
              <a:t>goes</a:t>
            </a:r>
            <a:r>
              <a:rPr lang="en-US" dirty="0" smtClean="0"/>
              <a:t>” – options set to achieve desired result</a:t>
            </a:r>
            <a:endParaRPr lang="en-US" dirty="0"/>
          </a:p>
          <a:p>
            <a:pPr lvl="1"/>
            <a:r>
              <a:rPr lang="en-US" dirty="0"/>
              <a:t>Recommended CALMET options to “pass through” </a:t>
            </a:r>
            <a:r>
              <a:rPr lang="en-US" dirty="0" smtClean="0"/>
              <a:t>WRF/MM5 </a:t>
            </a:r>
            <a:r>
              <a:rPr lang="en-US" dirty="0"/>
              <a:t>meteorology to CALPUFF</a:t>
            </a:r>
          </a:p>
          <a:p>
            <a:r>
              <a:rPr lang="en-US" dirty="0"/>
              <a:t>August 2009 EPA </a:t>
            </a:r>
            <a:r>
              <a:rPr lang="en-US" dirty="0" smtClean="0"/>
              <a:t>Clarification </a:t>
            </a:r>
            <a:r>
              <a:rPr lang="en-US" dirty="0"/>
              <a:t>Memo</a:t>
            </a:r>
          </a:p>
          <a:p>
            <a:pPr lvl="1"/>
            <a:r>
              <a:rPr lang="en-US" dirty="0"/>
              <a:t>New recommended CALMET </a:t>
            </a:r>
            <a:r>
              <a:rPr lang="en-US" dirty="0" smtClean="0"/>
              <a:t>settings</a:t>
            </a:r>
            <a:endParaRPr lang="en-US" dirty="0"/>
          </a:p>
          <a:p>
            <a:r>
              <a:rPr lang="en-US" dirty="0"/>
              <a:t>EPA </a:t>
            </a:r>
            <a:r>
              <a:rPr lang="en-US" dirty="0" smtClean="0"/>
              <a:t>has developed the </a:t>
            </a:r>
            <a:r>
              <a:rPr lang="en-US" dirty="0" err="1" smtClean="0"/>
              <a:t>Mesoscale</a:t>
            </a:r>
            <a:r>
              <a:rPr lang="en-US" dirty="0" smtClean="0"/>
              <a:t> </a:t>
            </a:r>
            <a:r>
              <a:rPr lang="en-US" dirty="0"/>
              <a:t>Model Interface Tool (MMIF)</a:t>
            </a:r>
          </a:p>
          <a:p>
            <a:pPr lvl="1"/>
            <a:r>
              <a:rPr lang="en-US" dirty="0"/>
              <a:t>Pass through WRF/MM5 meteorology to CALPUFF as much as </a:t>
            </a:r>
            <a:r>
              <a:rPr lang="en-US" dirty="0" smtClean="0"/>
              <a:t>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11729"/>
      </p:ext>
    </p:extLst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EPA is </a:t>
            </a:r>
            <a:r>
              <a:rPr lang="en-US" dirty="0" smtClean="0"/>
              <a:t>examining alternative </a:t>
            </a:r>
            <a:r>
              <a:rPr lang="en-US" dirty="0"/>
              <a:t>LRT models for far-field </a:t>
            </a:r>
            <a:r>
              <a:rPr lang="en-US" dirty="0" smtClean="0"/>
              <a:t>AQ/RV </a:t>
            </a:r>
            <a:r>
              <a:rPr lang="en-US" dirty="0"/>
              <a:t>issues</a:t>
            </a:r>
          </a:p>
          <a:p>
            <a:pPr lvl="1"/>
            <a:r>
              <a:rPr lang="en-US" dirty="0" smtClean="0"/>
              <a:t>Considering photochemical </a:t>
            </a:r>
            <a:r>
              <a:rPr lang="en-US" dirty="0"/>
              <a:t>grid models (PGMs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PGM reluctance in the past:</a:t>
            </a:r>
          </a:p>
          <a:p>
            <a:pPr lvl="1"/>
            <a:r>
              <a:rPr lang="en-US" dirty="0"/>
              <a:t>Bigger/complex databases, higher computational requirements</a:t>
            </a:r>
          </a:p>
          <a:p>
            <a:pPr lvl="1"/>
            <a:r>
              <a:rPr lang="en-US" dirty="0"/>
              <a:t>Multiple model runs (zero-out run for single source)</a:t>
            </a:r>
          </a:p>
          <a:p>
            <a:pPr lvl="1"/>
            <a:r>
              <a:rPr lang="en-US" dirty="0"/>
              <a:t>More modeling expertise to use</a:t>
            </a:r>
          </a:p>
          <a:p>
            <a:pPr lvl="1"/>
            <a:r>
              <a:rPr lang="en-US" dirty="0"/>
              <a:t>Grid resolution issues (e.g., </a:t>
            </a:r>
            <a:r>
              <a:rPr lang="en-US" dirty="0" smtClean="0"/>
              <a:t>miss </a:t>
            </a:r>
            <a:r>
              <a:rPr lang="en-US" dirty="0"/>
              <a:t>max plume concentrations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Overriding considerations:</a:t>
            </a:r>
            <a:endParaRPr lang="en-US" dirty="0"/>
          </a:p>
          <a:p>
            <a:pPr lvl="1"/>
            <a:r>
              <a:rPr lang="en-US" dirty="0" smtClean="0"/>
              <a:t>Treats </a:t>
            </a:r>
            <a:r>
              <a:rPr lang="en-US" dirty="0"/>
              <a:t>ozone </a:t>
            </a:r>
            <a:r>
              <a:rPr lang="en-US" dirty="0" smtClean="0"/>
              <a:t>– a </a:t>
            </a:r>
            <a:r>
              <a:rPr lang="en-US" dirty="0"/>
              <a:t>pollutant of increasing importance</a:t>
            </a:r>
          </a:p>
          <a:p>
            <a:pPr lvl="1"/>
            <a:r>
              <a:rPr lang="en-US" dirty="0"/>
              <a:t>Contains state-of-science </a:t>
            </a:r>
            <a:r>
              <a:rPr lang="en-US" dirty="0" smtClean="0"/>
              <a:t>gas/PM chemistry</a:t>
            </a:r>
          </a:p>
          <a:p>
            <a:pPr lvl="1"/>
            <a:r>
              <a:rPr lang="en-US" dirty="0" smtClean="0"/>
              <a:t>Currently used </a:t>
            </a:r>
            <a:r>
              <a:rPr lang="en-US" dirty="0"/>
              <a:t>for </a:t>
            </a:r>
            <a:r>
              <a:rPr lang="en-US" dirty="0" smtClean="0"/>
              <a:t>NEPA single-source assessments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42972"/>
      </p:ext>
    </p:extLst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single-source Class I AQ/RV demonstration </a:t>
            </a:r>
            <a:r>
              <a:rPr lang="en-US" dirty="0"/>
              <a:t>for example test </a:t>
            </a:r>
            <a:r>
              <a:rPr lang="en-US" dirty="0" smtClean="0"/>
              <a:t>sources</a:t>
            </a:r>
          </a:p>
          <a:p>
            <a:r>
              <a:rPr lang="en-US" dirty="0" smtClean="0"/>
              <a:t>Use </a:t>
            </a:r>
            <a:r>
              <a:rPr lang="en-US" dirty="0"/>
              <a:t>a </a:t>
            </a:r>
            <a:r>
              <a:rPr lang="en-US" dirty="0" smtClean="0"/>
              <a:t>PGM, compare results to CALPUFF</a:t>
            </a:r>
            <a:endParaRPr lang="en-US" dirty="0"/>
          </a:p>
          <a:p>
            <a:pPr lvl="1"/>
            <a:r>
              <a:rPr lang="en-US" dirty="0"/>
              <a:t>Maximum PSD pollutant concentrations</a:t>
            </a:r>
          </a:p>
          <a:p>
            <a:pPr lvl="1"/>
            <a:r>
              <a:rPr lang="en-US" dirty="0"/>
              <a:t>Maximum visibility impacts</a:t>
            </a:r>
          </a:p>
          <a:p>
            <a:pPr lvl="1"/>
            <a:r>
              <a:rPr lang="en-US" dirty="0"/>
              <a:t>Maximum annual sulfur and nitrogen deposition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38684"/>
      </p:ext>
    </p:extLst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Select 2 existing western PGM/MM5 databases</a:t>
            </a:r>
          </a:p>
          <a:p>
            <a:pPr lvl="1"/>
            <a:r>
              <a:rPr lang="en-US" dirty="0"/>
              <a:t>2005 4 km Four Corners Air Quality Task Force (FCAQTF)</a:t>
            </a:r>
          </a:p>
          <a:p>
            <a:pPr lvl="1"/>
            <a:r>
              <a:rPr lang="en-US" dirty="0"/>
              <a:t>2006 12 km Utah-Colorado (UT-CO)</a:t>
            </a:r>
          </a:p>
          <a:p>
            <a:r>
              <a:rPr lang="en-US" dirty="0"/>
              <a:t>Select existing test sources</a:t>
            </a:r>
          </a:p>
          <a:p>
            <a:pPr lvl="1"/>
            <a:r>
              <a:rPr lang="en-US" dirty="0"/>
              <a:t>Electrical Generating Units (EGUs) of various sizes (point source)</a:t>
            </a:r>
          </a:p>
          <a:p>
            <a:pPr lvl="1"/>
            <a:r>
              <a:rPr lang="en-US" dirty="0"/>
              <a:t>Oil and Gas production sources (point and area)</a:t>
            </a:r>
          </a:p>
          <a:p>
            <a:r>
              <a:rPr lang="en-US" dirty="0"/>
              <a:t>Model single-source AQ/RV impacts at Class I areas using multiple models/configurations</a:t>
            </a:r>
          </a:p>
          <a:p>
            <a:pPr lvl="1"/>
            <a:r>
              <a:rPr lang="en-US" dirty="0" err="1"/>
              <a:t>CAMx</a:t>
            </a:r>
            <a:r>
              <a:rPr lang="en-US" dirty="0"/>
              <a:t> PGM</a:t>
            </a:r>
          </a:p>
          <a:p>
            <a:pPr lvl="1"/>
            <a:r>
              <a:rPr lang="en-US" dirty="0"/>
              <a:t>CALPUFF V5.8</a:t>
            </a:r>
          </a:p>
          <a:p>
            <a:pPr lvl="1"/>
            <a:r>
              <a:rPr lang="en-US" dirty="0"/>
              <a:t>CALMET and MMIF meteorological </a:t>
            </a:r>
            <a:r>
              <a:rPr lang="en-US" dirty="0" smtClean="0"/>
              <a:t>inputs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70917"/>
      </p:ext>
    </p:extLst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CALPUFF Gaussian puff formulation</a:t>
            </a:r>
          </a:p>
          <a:p>
            <a:pPr lvl="1"/>
            <a:r>
              <a:rPr lang="en-US" dirty="0"/>
              <a:t>Class I areas represented by hundreds of receptors</a:t>
            </a:r>
          </a:p>
          <a:p>
            <a:pPr lvl="1"/>
            <a:r>
              <a:rPr lang="en-US" dirty="0"/>
              <a:t>Touted as </a:t>
            </a:r>
            <a:r>
              <a:rPr lang="en-US" dirty="0" smtClean="0"/>
              <a:t>resolving higher peak plume concentrations</a:t>
            </a:r>
            <a:endParaRPr lang="en-US" dirty="0"/>
          </a:p>
          <a:p>
            <a:pPr lvl="2"/>
            <a:r>
              <a:rPr lang="en-US" dirty="0"/>
              <a:t>Is this really true at longer downwind distances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POSTUTIL (NO</a:t>
            </a:r>
            <a:r>
              <a:rPr lang="en-US" baseline="-25000" dirty="0" smtClean="0"/>
              <a:t>3</a:t>
            </a:r>
            <a:r>
              <a:rPr lang="en-US" dirty="0" smtClean="0"/>
              <a:t> repartitioning) not used in these analyses</a:t>
            </a:r>
            <a:endParaRPr lang="en-US" dirty="0"/>
          </a:p>
          <a:p>
            <a:r>
              <a:rPr lang="en-US" dirty="0" err="1"/>
              <a:t>CAMx</a:t>
            </a:r>
            <a:r>
              <a:rPr lang="en-US" dirty="0"/>
              <a:t> </a:t>
            </a:r>
            <a:r>
              <a:rPr lang="en-US" dirty="0" err="1" smtClean="0"/>
              <a:t>Eulerian</a:t>
            </a:r>
            <a:r>
              <a:rPr lang="en-US" dirty="0" smtClean="0"/>
              <a:t> grid formulation</a:t>
            </a:r>
            <a:endParaRPr lang="en-US" dirty="0"/>
          </a:p>
          <a:p>
            <a:pPr lvl="1"/>
            <a:r>
              <a:rPr lang="en-US" dirty="0"/>
              <a:t>Resolves </a:t>
            </a:r>
            <a:r>
              <a:rPr lang="en-US" dirty="0" smtClean="0"/>
              <a:t>AQ/RV impacts at </a:t>
            </a:r>
            <a:r>
              <a:rPr lang="en-US" dirty="0"/>
              <a:t>grid </a:t>
            </a:r>
            <a:r>
              <a:rPr lang="en-US" dirty="0" smtClean="0"/>
              <a:t>resolution</a:t>
            </a:r>
          </a:p>
          <a:p>
            <a:pPr lvl="2"/>
            <a:r>
              <a:rPr lang="en-US" dirty="0" smtClean="0"/>
              <a:t>12 </a:t>
            </a:r>
            <a:r>
              <a:rPr lang="en-US" dirty="0"/>
              <a:t>and 4 km in these </a:t>
            </a:r>
            <a:r>
              <a:rPr lang="en-US" dirty="0" smtClean="0"/>
              <a:t>applications</a:t>
            </a:r>
            <a:endParaRPr lang="en-US" dirty="0"/>
          </a:p>
          <a:p>
            <a:pPr lvl="2"/>
            <a:r>
              <a:rPr lang="en-US" dirty="0"/>
              <a:t>Does this </a:t>
            </a:r>
            <a:r>
              <a:rPr lang="en-US" dirty="0" smtClean="0"/>
              <a:t>under estimate </a:t>
            </a:r>
            <a:r>
              <a:rPr lang="en-US" dirty="0"/>
              <a:t>maximum impacts?</a:t>
            </a:r>
          </a:p>
          <a:p>
            <a:pPr lvl="1"/>
            <a:r>
              <a:rPr lang="en-US" dirty="0"/>
              <a:t>Plume-in-Grid (</a:t>
            </a:r>
            <a:r>
              <a:rPr lang="en-US" dirty="0" err="1"/>
              <a:t>PiG</a:t>
            </a:r>
            <a:r>
              <a:rPr lang="en-US" dirty="0"/>
              <a:t>) module </a:t>
            </a:r>
            <a:r>
              <a:rPr lang="en-US" dirty="0" smtClean="0"/>
              <a:t>used </a:t>
            </a:r>
            <a:r>
              <a:rPr lang="en-US" dirty="0"/>
              <a:t>to treat early </a:t>
            </a:r>
            <a:r>
              <a:rPr lang="en-US" dirty="0" smtClean="0"/>
              <a:t>point source plume growth and chemistry</a:t>
            </a:r>
          </a:p>
          <a:p>
            <a:pPr lvl="2"/>
            <a:r>
              <a:rPr lang="en-US" dirty="0" smtClean="0"/>
              <a:t>Addresses non-linear resolution-dependent chemistry</a:t>
            </a:r>
            <a:endParaRPr lang="en-US" dirty="0"/>
          </a:p>
          <a:p>
            <a:pPr lvl="1"/>
            <a:r>
              <a:rPr lang="en-US" dirty="0"/>
              <a:t>Use PM Source Apportionment Technology (PSAT) to track contributions </a:t>
            </a:r>
            <a:r>
              <a:rPr lang="en-US" dirty="0" smtClean="0"/>
              <a:t>from single sources</a:t>
            </a:r>
          </a:p>
          <a:p>
            <a:pPr lvl="2"/>
            <a:r>
              <a:rPr lang="en-US" dirty="0" smtClean="0"/>
              <a:t>Alleviates multiple zero-out runs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5234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 Areas Defined by 12 km 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r="22553"/>
          <a:stretch/>
        </p:blipFill>
        <p:spPr bwMode="auto">
          <a:xfrm>
            <a:off x="959224" y="838200"/>
            <a:ext cx="719417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6660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038600" cy="5715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2005 4 km </a:t>
            </a:r>
            <a:r>
              <a:rPr lang="en-US" sz="3200" b="1" dirty="0" smtClean="0"/>
              <a:t>FCAQTF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r>
              <a:rPr lang="en-US" dirty="0" smtClean="0"/>
              <a:t>5 EGU Point Sources</a:t>
            </a:r>
          </a:p>
          <a:p>
            <a:pPr lvl="1"/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:  4 – 42,000 TPY</a:t>
            </a:r>
          </a:p>
          <a:p>
            <a:pPr lvl="1"/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:  0.1 – 12,500 TPY</a:t>
            </a:r>
          </a:p>
          <a:p>
            <a:r>
              <a:rPr lang="en-US" dirty="0" smtClean="0"/>
              <a:t>9 O&amp;G Gridded Sources</a:t>
            </a:r>
          </a:p>
          <a:p>
            <a:pPr lvl="1"/>
            <a:r>
              <a:rPr lang="en-US" dirty="0" smtClean="0"/>
              <a:t>9 x 9 array of 4 km cells</a:t>
            </a:r>
          </a:p>
          <a:p>
            <a:pPr lvl="1"/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:  175 – 291,800 TPY</a:t>
            </a:r>
          </a:p>
          <a:p>
            <a:pPr lvl="1"/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:  0 - 127 TPY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 r="13725" b="17943"/>
          <a:stretch>
            <a:fillRect/>
          </a:stretch>
        </p:blipFill>
        <p:spPr bwMode="auto">
          <a:xfrm>
            <a:off x="4114800" y="0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 r="6818" b="17824"/>
          <a:stretch>
            <a:fillRect/>
          </a:stretch>
        </p:blipFill>
        <p:spPr bwMode="auto">
          <a:xfrm>
            <a:off x="4114800" y="3505201"/>
            <a:ext cx="46482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57686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ato_twncenttemplate">
  <a:themeElements>
    <a:clrScheme name="2008 environtemplate_twncent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8 environtemplate_twncent (2)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08 environtemplate_twncent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 environtemplate_twncent (2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Novato PPT Template 11-2011</Template>
  <TotalTime>1391</TotalTime>
  <Words>1123</Words>
  <Application>Microsoft Office PowerPoint</Application>
  <PresentationFormat>On-screen Show (4:3)</PresentationFormat>
  <Paragraphs>219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Novato_twncenttemplate</vt:lpstr>
      <vt:lpstr>Custom Design</vt:lpstr>
      <vt:lpstr>Use of Photochemical Grid Models to Assess Single-Source Impacts</vt:lpstr>
      <vt:lpstr>Background</vt:lpstr>
      <vt:lpstr>Background</vt:lpstr>
      <vt:lpstr>Background</vt:lpstr>
      <vt:lpstr>Purpose</vt:lpstr>
      <vt:lpstr>Overview of Approach</vt:lpstr>
      <vt:lpstr>Modeling Differences</vt:lpstr>
      <vt:lpstr>Class I Areas Defined by 12 km Grid</vt:lpstr>
      <vt:lpstr>PowerPoint Presentation</vt:lpstr>
      <vt:lpstr>PowerPoint Presentation</vt:lpstr>
      <vt:lpstr>Max 24-hour SO2 – 2005 4 km FCAQTF</vt:lpstr>
      <vt:lpstr>Max 24-hour SO2 – 2006 12 km UT-CO</vt:lpstr>
      <vt:lpstr>Max 24-hour SO2 Summary</vt:lpstr>
      <vt:lpstr>PowerPoint Presentation</vt:lpstr>
      <vt:lpstr>PowerPoint Presentation</vt:lpstr>
      <vt:lpstr>PowerPoint Presentation</vt:lpstr>
      <vt:lpstr>PowerPoint Presentation</vt:lpstr>
      <vt:lpstr>Max 24-hour Visibility – 2005 4 km FCAQTF</vt:lpstr>
      <vt:lpstr>Max 24-hour Visibility – 2006 12 km UT-CO</vt:lpstr>
      <vt:lpstr>Spatial Variability Across Class I Areas</vt:lpstr>
      <vt:lpstr>Visibility Summary</vt:lpstr>
      <vt:lpstr>Nitrogen Deposition – 2005 4 km FCAQTF 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 Smith - Novato</dc:creator>
  <cp:lastModifiedBy>Chris Emery</cp:lastModifiedBy>
  <cp:revision>109</cp:revision>
  <dcterms:created xsi:type="dcterms:W3CDTF">2010-07-21T23:36:13Z</dcterms:created>
  <dcterms:modified xsi:type="dcterms:W3CDTF">2012-10-09T19:21:52Z</dcterms:modified>
</cp:coreProperties>
</file>