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  <p:sldMasterId id="2147483667" r:id="rId2"/>
    <p:sldMasterId id="2147483679" r:id="rId3"/>
  </p:sldMasterIdLst>
  <p:notesMasterIdLst>
    <p:notesMasterId r:id="rId22"/>
  </p:notesMasterIdLst>
  <p:handoutMasterIdLst>
    <p:handoutMasterId r:id="rId23"/>
  </p:handoutMasterIdLst>
  <p:sldIdLst>
    <p:sldId id="346" r:id="rId4"/>
    <p:sldId id="543" r:id="rId5"/>
    <p:sldId id="542" r:id="rId6"/>
    <p:sldId id="526" r:id="rId7"/>
    <p:sldId id="539" r:id="rId8"/>
    <p:sldId id="536" r:id="rId9"/>
    <p:sldId id="535" r:id="rId10"/>
    <p:sldId id="544" r:id="rId11"/>
    <p:sldId id="523" r:id="rId12"/>
    <p:sldId id="522" r:id="rId13"/>
    <p:sldId id="527" r:id="rId14"/>
    <p:sldId id="558" r:id="rId15"/>
    <p:sldId id="559" r:id="rId16"/>
    <p:sldId id="560" r:id="rId17"/>
    <p:sldId id="561" r:id="rId18"/>
    <p:sldId id="533" r:id="rId19"/>
    <p:sldId id="564" r:id="rId20"/>
    <p:sldId id="557" r:id="rId21"/>
  </p:sldIdLst>
  <p:sldSz cx="9144000" cy="6858000" type="screen4x3"/>
  <p:notesSz cx="6881813" cy="92964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33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747" autoAdjust="0"/>
    <p:restoredTop sz="82545" autoAdjust="0"/>
  </p:normalViewPr>
  <p:slideViewPr>
    <p:cSldViewPr snapToObjects="1">
      <p:cViewPr varScale="1">
        <p:scale>
          <a:sx n="70" d="100"/>
          <a:sy n="70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C8DFB-6733-4C89-AC2A-1A3062B0E8E6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551"/>
            <a:ext cx="2982119" cy="46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30551"/>
            <a:ext cx="2982119" cy="46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9420E-B008-4355-A09F-D5AAE0477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59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2" y="0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6013" y="696913"/>
            <a:ext cx="4649787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415790"/>
            <a:ext cx="550545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278B4EFE-DD2C-423B-BC41-294A17DB3E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57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2ACA6-346B-489E-AE8B-4792AA4ECA55}" type="slidenum">
              <a:rPr lang="en-US"/>
              <a:pPr/>
              <a:t>1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fld id="{1F7ED62D-EDEE-4CAD-8A42-CFF9C4AED200}" type="slidenum">
              <a:rPr lang="en-US" smtClean="0">
                <a:latin typeface="Arial" charset="0"/>
              </a:rPr>
              <a:pPr eaLnBrk="1" hangingPunct="1"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3DAC9E-E578-45AC-B930-ECB15B8FC0CD}" type="slidenum">
              <a:rPr 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6B75A7AB-B7FD-4ED4-921C-68BCC5735487}" type="slidenum">
              <a:rPr lang="en-US" sz="1200">
                <a:solidFill>
                  <a:prstClr val="black"/>
                </a:solidFill>
                <a:latin typeface="Calibri"/>
                <a:cs typeface="Arial" charset="0"/>
              </a:rPr>
              <a:pPr algn="r">
                <a:spcBef>
                  <a:spcPct val="0"/>
                </a:spcBef>
                <a:defRPr/>
              </a:pPr>
              <a:t>11</a:t>
            </a:fld>
            <a:endParaRPr lang="en-US" sz="120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3DAC9E-E578-45AC-B930-ECB15B8FC0CD}" type="slidenum">
              <a:rPr lang="en-US">
                <a:solidFill>
                  <a:prstClr val="black"/>
                </a:solidFill>
              </a:rPr>
              <a:pPr eaLnBrk="1" hangingPunct="1"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6B75A7AB-B7FD-4ED4-921C-68BCC5735487}" type="slidenum">
              <a:rPr lang="en-US" sz="1200">
                <a:solidFill>
                  <a:prstClr val="black"/>
                </a:solidFill>
                <a:latin typeface="Calibri"/>
                <a:cs typeface="Arial" charset="0"/>
              </a:rPr>
              <a:pPr algn="r">
                <a:spcBef>
                  <a:spcPct val="0"/>
                </a:spcBef>
                <a:defRPr/>
              </a:pPr>
              <a:t>12</a:t>
            </a:fld>
            <a:endParaRPr lang="en-US" sz="120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3DAC9E-E578-45AC-B930-ECB15B8FC0CD}" type="slidenum">
              <a:rPr lang="en-US">
                <a:solidFill>
                  <a:prstClr val="black"/>
                </a:solidFill>
              </a:rPr>
              <a:pPr eaLnBrk="1" hangingPunct="1"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6B75A7AB-B7FD-4ED4-921C-68BCC5735487}" type="slidenum">
              <a:rPr lang="en-US" sz="1200">
                <a:solidFill>
                  <a:prstClr val="black"/>
                </a:solidFill>
                <a:latin typeface="Calibri"/>
                <a:cs typeface="Arial" charset="0"/>
              </a:rPr>
              <a:pPr algn="r">
                <a:spcBef>
                  <a:spcPct val="0"/>
                </a:spcBef>
                <a:defRPr/>
              </a:pPr>
              <a:t>13</a:t>
            </a:fld>
            <a:endParaRPr lang="en-US" sz="120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3DAC9E-E578-45AC-B930-ECB15B8FC0CD}" type="slidenum">
              <a:rPr lang="en-US">
                <a:solidFill>
                  <a:prstClr val="black"/>
                </a:solidFill>
              </a:rPr>
              <a:pPr eaLnBrk="1" hangingPunct="1"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6B75A7AB-B7FD-4ED4-921C-68BCC5735487}" type="slidenum">
              <a:rPr lang="en-US" sz="1200">
                <a:solidFill>
                  <a:prstClr val="black"/>
                </a:solidFill>
                <a:latin typeface="Calibri"/>
                <a:cs typeface="Arial" charset="0"/>
              </a:rPr>
              <a:pPr algn="r">
                <a:spcBef>
                  <a:spcPct val="0"/>
                </a:spcBef>
                <a:defRPr/>
              </a:pPr>
              <a:t>14</a:t>
            </a:fld>
            <a:endParaRPr lang="en-US" sz="120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3DAC9E-E578-45AC-B930-ECB15B8FC0CD}" type="slidenum">
              <a:rPr lang="en-US">
                <a:solidFill>
                  <a:prstClr val="black"/>
                </a:solidFill>
              </a:rPr>
              <a:pPr eaLnBrk="1" hangingPunct="1"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6B75A7AB-B7FD-4ED4-921C-68BCC5735487}" type="slidenum">
              <a:rPr lang="en-US" sz="1200">
                <a:solidFill>
                  <a:prstClr val="black"/>
                </a:solidFill>
                <a:latin typeface="Calibri"/>
                <a:cs typeface="Arial" charset="0"/>
              </a:rPr>
              <a:pPr algn="r">
                <a:spcBef>
                  <a:spcPct val="0"/>
                </a:spcBef>
                <a:defRPr/>
              </a:pPr>
              <a:t>15</a:t>
            </a:fld>
            <a:endParaRPr lang="en-US" sz="120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3DAC9E-E578-45AC-B930-ECB15B8FC0CD}" type="slidenum">
              <a:rPr lang="en-US">
                <a:solidFill>
                  <a:prstClr val="black"/>
                </a:solidFill>
              </a:rPr>
              <a:pPr eaLnBrk="1" hangingPunct="1"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6B75A7AB-B7FD-4ED4-921C-68BCC5735487}" type="slidenum">
              <a:rPr lang="en-US" sz="1200">
                <a:solidFill>
                  <a:prstClr val="black"/>
                </a:solidFill>
                <a:latin typeface="Calibri"/>
                <a:cs typeface="Arial" charset="0"/>
              </a:rPr>
              <a:pPr algn="r">
                <a:spcBef>
                  <a:spcPct val="0"/>
                </a:spcBef>
                <a:defRPr/>
              </a:pPr>
              <a:t>16</a:t>
            </a:fld>
            <a:endParaRPr lang="en-US" sz="120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3DAC9E-E578-45AC-B930-ECB15B8FC0CD}" type="slidenum">
              <a:rPr lang="en-US">
                <a:solidFill>
                  <a:prstClr val="black"/>
                </a:solidFill>
              </a:rPr>
              <a:pPr eaLnBrk="1" hangingPunct="1"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6B75A7AB-B7FD-4ED4-921C-68BCC5735487}" type="slidenum">
              <a:rPr lang="en-US" sz="1200">
                <a:solidFill>
                  <a:prstClr val="black"/>
                </a:solidFill>
                <a:latin typeface="Calibri"/>
                <a:cs typeface="Arial" charset="0"/>
              </a:rPr>
              <a:pPr algn="r">
                <a:spcBef>
                  <a:spcPct val="0"/>
                </a:spcBef>
                <a:defRPr/>
              </a:pPr>
              <a:t>17</a:t>
            </a:fld>
            <a:endParaRPr lang="en-US" sz="120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3DAC9E-E578-45AC-B930-ECB15B8FC0CD}" type="slidenum">
              <a:rPr lang="en-US">
                <a:solidFill>
                  <a:prstClr val="black"/>
                </a:solidFill>
              </a:rPr>
              <a:pPr eaLnBrk="1" hangingPunct="1"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446" tIns="46223" rIns="92446" bIns="46223" anchor="b"/>
          <a:lstStyle/>
          <a:p>
            <a:pPr algn="r">
              <a:spcBef>
                <a:spcPct val="0"/>
              </a:spcBef>
              <a:defRPr/>
            </a:pPr>
            <a:fld id="{6B75A7AB-B7FD-4ED4-921C-68BCC5735487}" type="slidenum">
              <a:rPr lang="en-US" sz="1200">
                <a:solidFill>
                  <a:prstClr val="black"/>
                </a:solidFill>
                <a:latin typeface="Calibri"/>
                <a:cs typeface="Arial" charset="0"/>
              </a:rPr>
              <a:pPr algn="r">
                <a:spcBef>
                  <a:spcPct val="0"/>
                </a:spcBef>
                <a:defRPr/>
              </a:pPr>
              <a:t>18</a:t>
            </a:fld>
            <a:endParaRPr lang="en-US" sz="120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3DAC9E-E578-45AC-B930-ECB15B8FC0CD}" type="slidenum">
              <a:rPr lang="en-US">
                <a:solidFill>
                  <a:prstClr val="black"/>
                </a:solidFill>
              </a:rPr>
              <a:pPr eaLnBrk="1" hangingPunct="1"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6B75A7AB-B7FD-4ED4-921C-68BCC5735487}" type="slidenum">
              <a:rPr lang="en-US" sz="1200">
                <a:solidFill>
                  <a:prstClr val="black"/>
                </a:solidFill>
                <a:latin typeface="Calibri"/>
                <a:cs typeface="Arial" charset="0"/>
              </a:rPr>
              <a:pPr algn="r">
                <a:spcBef>
                  <a:spcPct val="0"/>
                </a:spcBef>
                <a:defRPr/>
              </a:pPr>
              <a:t>2</a:t>
            </a:fld>
            <a:endParaRPr lang="en-US" sz="120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3DAC9E-E578-45AC-B930-ECB15B8FC0CD}" type="slidenum">
              <a:rPr lang="en-US">
                <a:solidFill>
                  <a:prstClr val="black"/>
                </a:solidFill>
              </a:rPr>
              <a:pPr eaLnBrk="1" hangingPunct="1"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6B75A7AB-B7FD-4ED4-921C-68BCC5735487}" type="slidenum">
              <a:rPr lang="en-US" sz="1200">
                <a:solidFill>
                  <a:prstClr val="black"/>
                </a:solidFill>
                <a:latin typeface="Calibri"/>
                <a:cs typeface="Arial" charset="0"/>
              </a:rPr>
              <a:pPr algn="r">
                <a:spcBef>
                  <a:spcPct val="0"/>
                </a:spcBef>
                <a:defRPr/>
              </a:pPr>
              <a:t>3</a:t>
            </a:fld>
            <a:endParaRPr lang="en-US" sz="120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3DAC9E-E578-45AC-B930-ECB15B8FC0CD}" type="slidenum">
              <a:rPr lang="en-US">
                <a:solidFill>
                  <a:prstClr val="black"/>
                </a:solidFill>
              </a:rPr>
              <a:pPr eaLnBrk="1" hangingPunct="1"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6B75A7AB-B7FD-4ED4-921C-68BCC5735487}" type="slidenum">
              <a:rPr lang="en-US" sz="1200">
                <a:solidFill>
                  <a:prstClr val="black"/>
                </a:solidFill>
                <a:latin typeface="Calibri"/>
                <a:cs typeface="Arial" charset="0"/>
              </a:rPr>
              <a:pPr algn="r">
                <a:spcBef>
                  <a:spcPct val="0"/>
                </a:spcBef>
                <a:defRPr/>
              </a:pPr>
              <a:t>4</a:t>
            </a:fld>
            <a:endParaRPr lang="en-US" sz="120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3DAC9E-E578-45AC-B930-ECB15B8FC0CD}" type="slidenum">
              <a:rPr lang="en-US">
                <a:solidFill>
                  <a:prstClr val="black"/>
                </a:solidFill>
              </a:rPr>
              <a:pPr eaLnBrk="1" hangingPunct="1"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6B75A7AB-B7FD-4ED4-921C-68BCC5735487}" type="slidenum">
              <a:rPr lang="en-US" sz="1200">
                <a:solidFill>
                  <a:prstClr val="black"/>
                </a:solidFill>
                <a:latin typeface="Calibri"/>
                <a:cs typeface="Arial" charset="0"/>
              </a:rPr>
              <a:pPr algn="r">
                <a:spcBef>
                  <a:spcPct val="0"/>
                </a:spcBef>
                <a:defRPr/>
              </a:pPr>
              <a:t>5</a:t>
            </a:fld>
            <a:endParaRPr lang="en-US" sz="120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3DAC9E-E578-45AC-B930-ECB15B8FC0CD}" type="slidenum">
              <a:rPr lang="en-US">
                <a:solidFill>
                  <a:prstClr val="black"/>
                </a:solidFill>
              </a:rPr>
              <a:pPr eaLnBrk="1" hangingPunct="1"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6B75A7AB-B7FD-4ED4-921C-68BCC5735487}" type="slidenum">
              <a:rPr lang="en-US" sz="1200">
                <a:solidFill>
                  <a:prstClr val="black"/>
                </a:solidFill>
                <a:latin typeface="Calibri"/>
                <a:cs typeface="Arial" charset="0"/>
              </a:rPr>
              <a:pPr algn="r">
                <a:spcBef>
                  <a:spcPct val="0"/>
                </a:spcBef>
                <a:defRPr/>
              </a:pPr>
              <a:t>6</a:t>
            </a:fld>
            <a:endParaRPr lang="en-US" sz="120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3DAC9E-E578-45AC-B930-ECB15B8FC0CD}" type="slidenum">
              <a:rPr lang="en-US">
                <a:solidFill>
                  <a:prstClr val="black"/>
                </a:solidFill>
              </a:rPr>
              <a:pPr eaLnBrk="1" hangingPunct="1"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6B75A7AB-B7FD-4ED4-921C-68BCC5735487}" type="slidenum">
              <a:rPr lang="en-US" sz="1200">
                <a:solidFill>
                  <a:prstClr val="black"/>
                </a:solidFill>
                <a:latin typeface="Calibri"/>
                <a:cs typeface="Arial" charset="0"/>
              </a:rPr>
              <a:pPr algn="r">
                <a:spcBef>
                  <a:spcPct val="0"/>
                </a:spcBef>
                <a:defRPr/>
              </a:pPr>
              <a:t>7</a:t>
            </a:fld>
            <a:endParaRPr lang="en-US" sz="120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3DAC9E-E578-45AC-B930-ECB15B8FC0CD}" type="slidenum">
              <a:rPr lang="en-US">
                <a:solidFill>
                  <a:prstClr val="black"/>
                </a:solidFill>
              </a:rPr>
              <a:pPr eaLnBrk="1" hangingPunct="1"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6B75A7AB-B7FD-4ED4-921C-68BCC5735487}" type="slidenum">
              <a:rPr lang="en-US" sz="1200">
                <a:solidFill>
                  <a:prstClr val="black"/>
                </a:solidFill>
                <a:latin typeface="Calibri"/>
                <a:cs typeface="Arial" charset="0"/>
              </a:rPr>
              <a:pPr algn="r">
                <a:spcBef>
                  <a:spcPct val="0"/>
                </a:spcBef>
                <a:defRPr/>
              </a:pPr>
              <a:t>8</a:t>
            </a:fld>
            <a:endParaRPr lang="en-US" sz="120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fld id="{1F7ED62D-EDEE-4CAD-8A42-CFF9C4AED200}" type="slidenum">
              <a:rPr lang="en-US" smtClean="0">
                <a:latin typeface="Arial" charset="0"/>
              </a:rPr>
              <a:pPr eaLnBrk="1" hangingPunct="1"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A72CE-A169-4726-A186-34C3262144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9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66F23-4E92-431B-892F-D393DFA32A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5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B4B33-2CE4-4085-A4FC-0BA7887587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5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AE57DA-05C9-49D1-9023-8627C828AD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63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494663-5B06-4414-A294-160915D84F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65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48DD9-0AE0-48A5-9A20-3BAABF1E3C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497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54610-6C4E-419F-94EF-A7C77DF9AE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63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16789-48B1-412E-B9AB-C44D00C6B0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48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1E31F-F3C9-4D21-8A7D-5FDC1A1BC9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35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403DA-8906-4A81-828C-4C0DF896AD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64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67C71-BA47-4BF4-80BA-F1695F41D9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5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28850-3122-4CB3-BCA9-4555DE607B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67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ADCA2-CF8A-414A-A870-83DCB3152F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10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85F30-D3AA-4385-86EC-2A58EA2FF2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74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C0AE2-C07F-4BEA-9AA6-ABF00D4A7E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77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51E1F-5ACD-488F-B26D-D45688CF35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814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A2CDB-EDFE-4533-AC19-232E0B26B4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225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532A7-C3B3-48A7-9326-CC33098A26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292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26872-87F7-45DA-AA64-F26DC56CD0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6998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98AE3-9F56-43FA-B626-E197AA1A4C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34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4C2AC-B400-4B96-9A6B-790C98153F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68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C8ACC-9503-4881-9AC1-AD4B466C29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42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D515B-FD5C-4BFD-AC93-62235A733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251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4C7A2-4358-4BD0-817C-2E7C7102E0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8765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7D2DC-D33E-4CE9-B195-5E662C8FE2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27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9D964-B428-402E-9209-CBCC1BBBBA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01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A8B99-C633-477F-94AE-87E6AF5CA8D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5796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556C7-A45F-4BD6-81A2-49301117F2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806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63583-4C31-4868-9EF9-C61A5C4B52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81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9F0E0-7D56-43F9-B427-645C41A0FA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2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9D886-32F5-4E45-B68B-E10551E41E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A2A24-7251-489E-B926-E032DB8607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4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481F2-4DCC-4C36-90C2-6BC729478F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647B2-4E44-4E04-AFFB-1B944935EC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0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348C7-87CD-433E-8DD6-D6A95C3ACF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3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fld id="{0EEE6EF9-7A4B-442B-B665-61F1A9D1B25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l">
              <a:spcBef>
                <a:spcPct val="0"/>
              </a:spcBef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spcBef>
                <a:spcPct val="0"/>
              </a:spcBef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spcBef>
                <a:spcPct val="0"/>
              </a:spcBef>
              <a:defRPr/>
            </a:pPr>
            <a:fld id="{90ECEEFB-7FE1-4FA2-844C-ECB2AA641C67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27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spcBef>
                <a:spcPct val="0"/>
              </a:spcBef>
            </a:pPr>
            <a:fld id="{AEF73EC8-FBE7-4311-A9AB-DC3A1852FA83}" type="slidenum">
              <a:rPr lang="en-US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‹#›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35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://www.nature.nps.gov/air/Pubs/pdf/rmnp-trends/rmnp-trends_2010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1288" y="153988"/>
            <a:ext cx="8839200" cy="1519237"/>
          </a:xfrm>
          <a:solidFill>
            <a:schemeClr val="tx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Modeled 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Ammonia Nitrogen 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Deposition Source Apportionment at 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Rocky Mountain National 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Park for RoMANS2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288" y="2079624"/>
            <a:ext cx="3865562" cy="4568825"/>
          </a:xfrm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en-US" sz="2800" i="1" dirty="0">
                <a:latin typeface="Arial Black" pitchFamily="34" charset="0"/>
              </a:rPr>
              <a:t>Mike Barna</a:t>
            </a:r>
            <a:r>
              <a:rPr lang="en-US" sz="2800" i="1" baseline="30000" dirty="0">
                <a:latin typeface="Arial Black" pitchFamily="34" charset="0"/>
              </a:rPr>
              <a:t>1</a:t>
            </a:r>
            <a:endParaRPr lang="en-US" sz="2800" i="1" dirty="0">
              <a:latin typeface="Arial Black" pitchFamily="34" charset="0"/>
            </a:endParaRPr>
          </a:p>
          <a:p>
            <a:pPr algn="r">
              <a:lnSpc>
                <a:spcPct val="80000"/>
              </a:lnSpc>
            </a:pPr>
            <a:r>
              <a:rPr lang="en-US" sz="2800" i="1" dirty="0">
                <a:latin typeface="Arial Black" pitchFamily="34" charset="0"/>
              </a:rPr>
              <a:t>Marco Rodriguez</a:t>
            </a:r>
            <a:r>
              <a:rPr lang="en-US" sz="2800" i="1" baseline="30000" dirty="0">
                <a:latin typeface="Arial Black" pitchFamily="34" charset="0"/>
              </a:rPr>
              <a:t>2</a:t>
            </a:r>
            <a:endParaRPr lang="en-US" sz="2800" i="1" dirty="0">
              <a:latin typeface="Arial Black" pitchFamily="34" charset="0"/>
            </a:endParaRPr>
          </a:p>
          <a:p>
            <a:pPr algn="r">
              <a:lnSpc>
                <a:spcPct val="80000"/>
              </a:lnSpc>
            </a:pPr>
            <a:r>
              <a:rPr lang="en-US" sz="2800" i="1" dirty="0">
                <a:latin typeface="Arial Black" pitchFamily="34" charset="0"/>
              </a:rPr>
              <a:t>Kristi Gebhart</a:t>
            </a:r>
            <a:r>
              <a:rPr lang="en-US" sz="2800" i="1" baseline="30000" dirty="0">
                <a:latin typeface="Arial Black" pitchFamily="34" charset="0"/>
              </a:rPr>
              <a:t>1</a:t>
            </a:r>
          </a:p>
          <a:p>
            <a:pPr algn="r">
              <a:lnSpc>
                <a:spcPct val="80000"/>
              </a:lnSpc>
            </a:pPr>
            <a:r>
              <a:rPr lang="en-US" sz="2800" i="1" dirty="0" smtClean="0">
                <a:latin typeface="Arial Black" pitchFamily="34" charset="0"/>
              </a:rPr>
              <a:t>Bret Schichtel</a:t>
            </a:r>
            <a:r>
              <a:rPr lang="en-US" sz="2800" i="1" baseline="30000" dirty="0" smtClean="0">
                <a:latin typeface="Arial Black" pitchFamily="34" charset="0"/>
              </a:rPr>
              <a:t>1</a:t>
            </a:r>
          </a:p>
          <a:p>
            <a:pPr algn="r">
              <a:lnSpc>
                <a:spcPct val="80000"/>
              </a:lnSpc>
            </a:pPr>
            <a:r>
              <a:rPr lang="en-US" sz="2800" i="1" dirty="0" smtClean="0">
                <a:latin typeface="Arial Black" pitchFamily="34" charset="0"/>
              </a:rPr>
              <a:t>Bill Malm</a:t>
            </a:r>
            <a:r>
              <a:rPr lang="en-US" sz="2800" i="1" baseline="30000" dirty="0" smtClean="0">
                <a:latin typeface="Arial Black" pitchFamily="34" charset="0"/>
              </a:rPr>
              <a:t>3</a:t>
            </a:r>
            <a:endParaRPr lang="en-US" sz="2800" i="1" baseline="30000" dirty="0">
              <a:latin typeface="Arial Black" pitchFamily="34" charset="0"/>
            </a:endParaRPr>
          </a:p>
          <a:p>
            <a:pPr algn="l">
              <a:lnSpc>
                <a:spcPct val="80000"/>
              </a:lnSpc>
            </a:pPr>
            <a:endParaRPr lang="en-US" sz="2800" i="1" baseline="30000" dirty="0" smtClean="0">
              <a:latin typeface="Arial Black" pitchFamily="34" charset="0"/>
            </a:endParaRPr>
          </a:p>
          <a:p>
            <a:pPr algn="l">
              <a:lnSpc>
                <a:spcPct val="80000"/>
              </a:lnSpc>
            </a:pPr>
            <a:endParaRPr lang="en-US" sz="2800" i="1" baseline="30000" dirty="0">
              <a:latin typeface="Arial Black" pitchFamily="34" charset="0"/>
            </a:endParaRPr>
          </a:p>
          <a:p>
            <a:pPr algn="r">
              <a:lnSpc>
                <a:spcPct val="80000"/>
              </a:lnSpc>
              <a:spcAft>
                <a:spcPct val="20000"/>
              </a:spcAft>
            </a:pPr>
            <a:r>
              <a:rPr lang="en-US" sz="1800" baseline="30000" dirty="0">
                <a:latin typeface="Arial Black" pitchFamily="34" charset="0"/>
              </a:rPr>
              <a:t>1</a:t>
            </a:r>
            <a:r>
              <a:rPr lang="en-US" sz="1800" dirty="0">
                <a:latin typeface="Arial Black" pitchFamily="34" charset="0"/>
              </a:rPr>
              <a:t> </a:t>
            </a:r>
            <a:r>
              <a:rPr lang="en-US" sz="1800" dirty="0" smtClean="0">
                <a:latin typeface="Arial Black" pitchFamily="34" charset="0"/>
              </a:rPr>
              <a:t>NPS, Fort Collins, CO</a:t>
            </a:r>
          </a:p>
          <a:p>
            <a:pPr algn="r">
              <a:lnSpc>
                <a:spcPct val="80000"/>
              </a:lnSpc>
              <a:spcAft>
                <a:spcPct val="20000"/>
              </a:spcAft>
            </a:pPr>
            <a:r>
              <a:rPr lang="en-US" sz="1800" baseline="30000" dirty="0" smtClean="0">
                <a:latin typeface="Arial Black" pitchFamily="34" charset="0"/>
              </a:rPr>
              <a:t>2</a:t>
            </a:r>
            <a:r>
              <a:rPr lang="en-US" sz="1800" dirty="0" smtClean="0">
                <a:latin typeface="Arial Black" pitchFamily="34" charset="0"/>
              </a:rPr>
              <a:t> AECOM, </a:t>
            </a:r>
            <a:r>
              <a:rPr lang="en-US" sz="1800" dirty="0">
                <a:latin typeface="Arial Black" pitchFamily="34" charset="0"/>
              </a:rPr>
              <a:t>Fort Collins, </a:t>
            </a:r>
            <a:r>
              <a:rPr lang="en-US" sz="1800" dirty="0" smtClean="0">
                <a:latin typeface="Arial Black" pitchFamily="34" charset="0"/>
              </a:rPr>
              <a:t>CO</a:t>
            </a:r>
          </a:p>
          <a:p>
            <a:pPr algn="r">
              <a:lnSpc>
                <a:spcPct val="80000"/>
              </a:lnSpc>
              <a:spcAft>
                <a:spcPct val="20000"/>
              </a:spcAft>
            </a:pPr>
            <a:r>
              <a:rPr lang="en-US" sz="1800" baseline="30000" dirty="0" smtClean="0">
                <a:latin typeface="Arial Black" pitchFamily="34" charset="0"/>
              </a:rPr>
              <a:t>3</a:t>
            </a:r>
            <a:r>
              <a:rPr lang="en-US" sz="1800" dirty="0" smtClean="0">
                <a:latin typeface="Arial Black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</a:rPr>
              <a:t>CIRA</a:t>
            </a:r>
            <a:r>
              <a:rPr lang="en-US" sz="1800" dirty="0" smtClean="0">
                <a:latin typeface="Arial Black" pitchFamily="34" charset="0"/>
              </a:rPr>
              <a:t>, </a:t>
            </a:r>
            <a:r>
              <a:rPr lang="en-US" sz="1800" dirty="0">
                <a:latin typeface="Arial Black" pitchFamily="34" charset="0"/>
              </a:rPr>
              <a:t>Fort Collins, CO</a:t>
            </a:r>
          </a:p>
          <a:p>
            <a:pPr algn="l">
              <a:lnSpc>
                <a:spcPct val="80000"/>
              </a:lnSpc>
              <a:spcAft>
                <a:spcPct val="20000"/>
              </a:spcAft>
            </a:pPr>
            <a:endParaRPr lang="en-US" sz="900" dirty="0" smtClean="0">
              <a:latin typeface="Arial Black" pitchFamily="34" charset="0"/>
            </a:endParaRPr>
          </a:p>
        </p:txBody>
      </p:sp>
      <p:pic>
        <p:nvPicPr>
          <p:cNvPr id="33178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2079625"/>
            <a:ext cx="4678362" cy="347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244975" y="5669721"/>
            <a:ext cx="4572000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Aft>
                <a:spcPct val="20000"/>
              </a:spcAft>
            </a:pPr>
            <a:r>
              <a:rPr lang="en-US" i="1" dirty="0" smtClean="0"/>
              <a:t>CMAS Annual Meeting</a:t>
            </a:r>
          </a:p>
          <a:p>
            <a:pPr algn="r">
              <a:lnSpc>
                <a:spcPct val="80000"/>
              </a:lnSpc>
              <a:spcAft>
                <a:spcPct val="20000"/>
              </a:spcAft>
            </a:pPr>
            <a:r>
              <a:rPr lang="en-US" i="1" dirty="0" smtClean="0"/>
              <a:t>	</a:t>
            </a:r>
            <a:r>
              <a:rPr lang="en-US" i="1" dirty="0" err="1" smtClean="0"/>
              <a:t>UNC</a:t>
            </a:r>
            <a:r>
              <a:rPr lang="en-US" i="1" dirty="0" smtClean="0"/>
              <a:t>-Chapel Hill</a:t>
            </a:r>
          </a:p>
          <a:p>
            <a:pPr algn="r">
              <a:lnSpc>
                <a:spcPct val="80000"/>
              </a:lnSpc>
              <a:spcAft>
                <a:spcPct val="20000"/>
              </a:spcAft>
            </a:pPr>
            <a:r>
              <a:rPr lang="en-US" i="1" dirty="0" smtClean="0"/>
              <a:t>October 15-17, 2012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9A8C42-CC48-4DBB-977E-7B7D03F6D774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Romans2 Colorado NH3 emissions</a:t>
            </a: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620995" y="1969610"/>
            <a:ext cx="8085755" cy="4416575"/>
            <a:chOff x="432" y="432"/>
            <a:chExt cx="5009" cy="2736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432" y="432"/>
              <a:ext cx="5009" cy="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" y="440"/>
              <a:ext cx="3597" cy="2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100" y="2909"/>
              <a:ext cx="78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320" y="879"/>
              <a:ext cx="1058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Livestock Numbers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9" y="1028"/>
              <a:ext cx="1105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354" y="2462"/>
              <a:ext cx="78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32" y="432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432" y="432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432" y="432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432" y="432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432" y="432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432" y="432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440" y="432"/>
              <a:ext cx="3715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440" y="432"/>
              <a:ext cx="37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4155" y="432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4155" y="432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4155" y="432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4163" y="432"/>
              <a:ext cx="1270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4163" y="432"/>
              <a:ext cx="127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5433" y="432"/>
              <a:ext cx="7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5433" y="432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5433" y="432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5433" y="432"/>
              <a:ext cx="7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5433" y="432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5433" y="432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432" y="440"/>
              <a:ext cx="8" cy="25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432" y="440"/>
              <a:ext cx="0" cy="25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432" y="3019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432" y="3019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432" y="3019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432" y="3019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>
              <a:off x="432" y="3019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>
              <a:off x="432" y="3019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440" y="3019"/>
              <a:ext cx="3715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>
              <a:off x="440" y="3019"/>
              <a:ext cx="37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4147" y="3019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4147" y="3019"/>
              <a:ext cx="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>
              <a:off x="4147" y="3019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4155" y="3019"/>
              <a:ext cx="127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auto">
            <a:xfrm>
              <a:off x="4155" y="3019"/>
              <a:ext cx="12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5433" y="440"/>
              <a:ext cx="7" cy="25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>
              <a:off x="5433" y="440"/>
              <a:ext cx="0" cy="25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5433" y="3019"/>
              <a:ext cx="7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51"/>
            <p:cNvSpPr>
              <a:spLocks noChangeShapeType="1"/>
            </p:cNvSpPr>
            <p:nvPr/>
          </p:nvSpPr>
          <p:spPr bwMode="auto">
            <a:xfrm>
              <a:off x="5433" y="3019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auto">
            <a:xfrm>
              <a:off x="5433" y="3019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5433" y="3019"/>
              <a:ext cx="7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auto">
            <a:xfrm>
              <a:off x="5433" y="3019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auto">
            <a:xfrm>
              <a:off x="5433" y="3019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495" y="3027"/>
              <a:ext cx="78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2665" y="6436226"/>
            <a:ext cx="3666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(Adelman and </a:t>
            </a:r>
            <a:r>
              <a:rPr lang="en-US" dirty="0" err="1" smtClean="0"/>
              <a:t>Omary</a:t>
            </a:r>
            <a:r>
              <a:rPr lang="en-US" dirty="0" smtClean="0"/>
              <a:t>, 2011)</a:t>
            </a:r>
            <a:endParaRPr lang="en-US" dirty="0"/>
          </a:p>
        </p:txBody>
      </p:sp>
      <p:sp>
        <p:nvSpPr>
          <p:cNvPr id="3" name="5-Point Star 2"/>
          <p:cNvSpPr/>
          <p:nvPr/>
        </p:nvSpPr>
        <p:spPr bwMode="auto">
          <a:xfrm>
            <a:off x="3175170" y="2596564"/>
            <a:ext cx="457200" cy="457200"/>
          </a:xfrm>
          <a:prstGeom prst="star5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265" y="1107699"/>
            <a:ext cx="883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Spatially redistribute county-wide NH3 CAFO emissions relative to CAFO size using Jay Ham’s (CSU) inventory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95955" y="239562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RMNP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5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838200"/>
          </a:xfrm>
          <a:solidFill>
            <a:schemeClr val="tx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Use a ‘top down’ approach for NH3 EI?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D2DC-D33E-4CE9-B195-5E662C8FE2DF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1" t="35167" r="6666" b="9000"/>
          <a:stretch/>
        </p:blipFill>
        <p:spPr bwMode="auto">
          <a:xfrm>
            <a:off x="705295" y="2776115"/>
            <a:ext cx="7584668" cy="386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4044" y="1086295"/>
            <a:ext cx="7975919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Clarisse et al., 2009, Nature Geoscience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IASI – Infrared Atmospheric </a:t>
            </a:r>
            <a:r>
              <a:rPr lang="en-US" dirty="0"/>
              <a:t>Sounding </a:t>
            </a:r>
            <a:r>
              <a:rPr lang="en-US" dirty="0" smtClean="0"/>
              <a:t>Interferometer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“good qualitative agreement”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“emissions significantly underestimated in northern hemisphere”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48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838200"/>
          </a:xfrm>
          <a:solidFill>
            <a:schemeClr val="tx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NH3 regions:  which impact RMNP?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ADCA2-CF8A-414A-A870-83DCB3152F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90758" y="1470499"/>
            <a:ext cx="6862847" cy="5253166"/>
            <a:chOff x="328613" y="100577"/>
            <a:chExt cx="8486775" cy="660661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3" y="153988"/>
              <a:ext cx="8486775" cy="655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600200" y="533400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865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29000" y="501283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867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07315" y="1371600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864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27928" y="1981200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862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00600" y="1845357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861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06779" y="2590800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857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00736" y="2844853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853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54208" y="2866448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852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47164" y="3061156"/>
              <a:ext cx="3385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solidFill>
                    <a:schemeClr val="bg1"/>
                  </a:solidFill>
                </a:rPr>
                <a:t>845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90446" y="3505200"/>
              <a:ext cx="3385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solidFill>
                    <a:schemeClr val="bg1"/>
                  </a:solidFill>
                </a:rPr>
                <a:t>844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47646" y="3518356"/>
              <a:ext cx="3385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solidFill>
                    <a:schemeClr val="bg1"/>
                  </a:solidFill>
                </a:rPr>
                <a:t>842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33800" y="3137356"/>
              <a:ext cx="3385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834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71464" y="3352800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855</a:t>
              </a:r>
              <a:endParaRPr lang="en-US" sz="11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37463" y="4038600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858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19461" y="5105400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860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18328" y="4005590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859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85182" y="4038600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856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7200" y="2459995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001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086600" y="533400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002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3586254" y="1371600"/>
              <a:ext cx="2052546" cy="19050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738654" y="3200400"/>
              <a:ext cx="1900146" cy="23622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858272" y="838200"/>
              <a:ext cx="2646928" cy="23622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3583542" y="1232356"/>
              <a:ext cx="2052546" cy="19050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75846" y="685800"/>
              <a:ext cx="3385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solidFill>
                    <a:schemeClr val="bg1"/>
                  </a:solidFill>
                </a:rPr>
                <a:t>778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528846" y="1079956"/>
              <a:ext cx="5373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solidFill>
                    <a:schemeClr val="bg1"/>
                  </a:solidFill>
                </a:rPr>
                <a:t>820/003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62600" y="1295400"/>
              <a:ext cx="3385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solidFill>
                    <a:schemeClr val="bg1"/>
                  </a:solidFill>
                </a:rPr>
                <a:t>819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28846" y="5499556"/>
              <a:ext cx="3385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solidFill>
                    <a:schemeClr val="bg1"/>
                  </a:solidFill>
                </a:rPr>
                <a:t>821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703402" y="100577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866</a:t>
              </a:r>
              <a:endParaRPr lang="en-US" sz="11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53672" y="2324100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851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26572" y="1080344"/>
            <a:ext cx="744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</a:t>
            </a:r>
            <a:r>
              <a:rPr lang="en-US" sz="2400" dirty="0" err="1" smtClean="0"/>
              <a:t>CAMx</a:t>
            </a:r>
            <a:r>
              <a:rPr lang="en-US" sz="2400" dirty="0" smtClean="0"/>
              <a:t> </a:t>
            </a:r>
            <a:r>
              <a:rPr lang="en-US" sz="2400" dirty="0" smtClean="0"/>
              <a:t>PSAT with ~20 source regions: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51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838200"/>
          </a:xfrm>
          <a:solidFill>
            <a:schemeClr val="tx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NH3 impacts by region: January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ADCA2-CF8A-414A-A870-83DCB3152F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577880" y="1322240"/>
            <a:ext cx="7296380" cy="5486400"/>
            <a:chOff x="73802" y="76200"/>
            <a:chExt cx="8917798" cy="6705600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457200" y="76200"/>
              <a:ext cx="8229600" cy="381000"/>
            </a:xfrm>
            <a:prstGeom prst="rect">
              <a:avLst/>
            </a:prstGeom>
          </p:spPr>
          <p:txBody>
            <a:bodyPr>
              <a:normAutofit fontScale="37500" lnSpcReduction="20000"/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mtClean="0"/>
                <a:t>January</a:t>
              </a:r>
              <a:endParaRPr lang="en-US" dirty="0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832485"/>
              <a:ext cx="5949315" cy="5949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Group 5"/>
            <p:cNvGrpSpPr>
              <a:grpSpLocks noChangeAspect="1"/>
            </p:cNvGrpSpPr>
            <p:nvPr/>
          </p:nvGrpSpPr>
          <p:grpSpPr bwMode="auto">
            <a:xfrm>
              <a:off x="4743445" y="1595431"/>
              <a:ext cx="4248155" cy="3281369"/>
              <a:chOff x="3504" y="1440"/>
              <a:chExt cx="2676" cy="2067"/>
            </a:xfrm>
          </p:grpSpPr>
          <p:sp>
            <p:nvSpPr>
              <p:cNvPr id="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504" y="1440"/>
                <a:ext cx="1783" cy="1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9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" y="1440"/>
                <a:ext cx="2676" cy="2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Oval 9"/>
            <p:cNvSpPr/>
            <p:nvPr/>
          </p:nvSpPr>
          <p:spPr>
            <a:xfrm>
              <a:off x="5715000" y="2691309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147177" y="2528319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149048" y="3041573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802" y="609600"/>
              <a:ext cx="280685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Model Mean = </a:t>
              </a:r>
              <a:r>
                <a:rPr lang="en-US" dirty="0" smtClean="0"/>
                <a:t>0.018 </a:t>
              </a:r>
              <a:r>
                <a:rPr lang="en-US" dirty="0" err="1" smtClean="0"/>
                <a:t>ug</a:t>
              </a:r>
              <a:r>
                <a:rPr lang="en-US" dirty="0" smtClean="0"/>
                <a:t>/m</a:t>
              </a:r>
              <a:r>
                <a:rPr lang="en-US" baseline="30000" dirty="0" smtClean="0"/>
                <a:t>3</a:t>
              </a:r>
            </a:p>
            <a:p>
              <a:r>
                <a:rPr lang="en-US" dirty="0"/>
                <a:t>Model </a:t>
              </a:r>
              <a:r>
                <a:rPr lang="en-US" dirty="0" smtClean="0"/>
                <a:t>Max    </a:t>
              </a:r>
              <a:r>
                <a:rPr lang="en-US" dirty="0"/>
                <a:t>= </a:t>
              </a:r>
              <a:r>
                <a:rPr lang="en-US" dirty="0" smtClean="0"/>
                <a:t>0.057 </a:t>
              </a:r>
              <a:r>
                <a:rPr lang="en-US" dirty="0" err="1" smtClean="0"/>
                <a:t>ug</a:t>
              </a:r>
              <a:r>
                <a:rPr lang="en-US" dirty="0" smtClean="0"/>
                <a:t>/m</a:t>
              </a:r>
              <a:r>
                <a:rPr lang="en-US" baseline="30000" dirty="0" smtClean="0"/>
                <a:t>3</a:t>
              </a:r>
              <a:endParaRPr lang="en-US" baseline="30000" dirty="0"/>
            </a:p>
          </p:txBody>
        </p:sp>
        <p:cxnSp>
          <p:nvCxnSpPr>
            <p:cNvPr id="14" name="Straight Arrow Connector 13"/>
            <p:cNvCxnSpPr>
              <a:endCxn id="12" idx="2"/>
            </p:cNvCxnSpPr>
            <p:nvPr/>
          </p:nvCxnSpPr>
          <p:spPr>
            <a:xfrm flipV="1">
              <a:off x="2687447" y="3117773"/>
              <a:ext cx="3461601" cy="153042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10" idx="3"/>
            </p:cNvCxnSpPr>
            <p:nvPr/>
          </p:nvCxnSpPr>
          <p:spPr>
            <a:xfrm flipV="1">
              <a:off x="2819400" y="2821391"/>
              <a:ext cx="2917918" cy="2284009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11" idx="3"/>
            </p:cNvCxnSpPr>
            <p:nvPr/>
          </p:nvCxnSpPr>
          <p:spPr>
            <a:xfrm flipV="1">
              <a:off x="3124200" y="2658401"/>
              <a:ext cx="3045295" cy="29042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71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838200"/>
          </a:xfrm>
          <a:solidFill>
            <a:schemeClr val="tx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NH3 impacts by region: July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ADCA2-CF8A-414A-A870-83DCB3152F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522279" y="1303468"/>
            <a:ext cx="7296380" cy="5486400"/>
            <a:chOff x="73802" y="76200"/>
            <a:chExt cx="8917798" cy="67056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832485"/>
              <a:ext cx="5949315" cy="5949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itle 1"/>
            <p:cNvSpPr txBox="1">
              <a:spLocks/>
            </p:cNvSpPr>
            <p:nvPr/>
          </p:nvSpPr>
          <p:spPr>
            <a:xfrm>
              <a:off x="457200" y="76200"/>
              <a:ext cx="8229600" cy="381000"/>
            </a:xfrm>
            <a:prstGeom prst="rect">
              <a:avLst/>
            </a:prstGeom>
          </p:spPr>
          <p:txBody>
            <a:bodyPr>
              <a:normAutofit fontScale="37500" lnSpcReduction="20000"/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mtClean="0"/>
                <a:t>July</a:t>
              </a:r>
              <a:endParaRPr lang="en-US" dirty="0"/>
            </a:p>
          </p:txBody>
        </p:sp>
        <p:grpSp>
          <p:nvGrpSpPr>
            <p:cNvPr id="3" name="Group 5"/>
            <p:cNvGrpSpPr>
              <a:grpSpLocks noChangeAspect="1"/>
            </p:cNvGrpSpPr>
            <p:nvPr/>
          </p:nvGrpSpPr>
          <p:grpSpPr bwMode="auto">
            <a:xfrm>
              <a:off x="4743445" y="1595431"/>
              <a:ext cx="4248155" cy="3281369"/>
              <a:chOff x="3504" y="1440"/>
              <a:chExt cx="2676" cy="2067"/>
            </a:xfrm>
          </p:grpSpPr>
          <p:sp>
            <p:nvSpPr>
              <p:cNvPr id="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504" y="1440"/>
                <a:ext cx="1783" cy="1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9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" y="1440"/>
                <a:ext cx="2676" cy="2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Oval 9"/>
            <p:cNvSpPr/>
            <p:nvPr/>
          </p:nvSpPr>
          <p:spPr>
            <a:xfrm>
              <a:off x="6299577" y="3119411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715000" y="2693178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080840" y="2921778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837338" y="42672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410200" y="350394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802" y="572869"/>
              <a:ext cx="280204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Model Mean = </a:t>
              </a:r>
              <a:r>
                <a:rPr lang="en-US" dirty="0" smtClean="0"/>
                <a:t>0.200 </a:t>
              </a:r>
              <a:r>
                <a:rPr lang="en-US" dirty="0" err="1" smtClean="0"/>
                <a:t>ug</a:t>
              </a:r>
              <a:r>
                <a:rPr lang="en-US" dirty="0" smtClean="0"/>
                <a:t>/m</a:t>
              </a:r>
              <a:r>
                <a:rPr lang="en-US" baseline="30000" dirty="0" smtClean="0"/>
                <a:t>3</a:t>
              </a:r>
            </a:p>
            <a:p>
              <a:r>
                <a:rPr lang="en-US" dirty="0"/>
                <a:t>Model </a:t>
              </a:r>
              <a:r>
                <a:rPr lang="en-US" dirty="0" smtClean="0"/>
                <a:t>Max    </a:t>
              </a:r>
              <a:r>
                <a:rPr lang="en-US" dirty="0"/>
                <a:t>= </a:t>
              </a:r>
              <a:r>
                <a:rPr lang="en-US" dirty="0" smtClean="0"/>
                <a:t>1.865 </a:t>
              </a:r>
              <a:r>
                <a:rPr lang="en-US" dirty="0" err="1" smtClean="0"/>
                <a:t>ug</a:t>
              </a:r>
              <a:r>
                <a:rPr lang="en-US" dirty="0" smtClean="0"/>
                <a:t>/m</a:t>
              </a:r>
              <a:r>
                <a:rPr lang="en-US" baseline="30000" dirty="0" smtClean="0"/>
                <a:t>3</a:t>
              </a:r>
              <a:endParaRPr lang="en-US" baseline="30000" dirty="0"/>
            </a:p>
          </p:txBody>
        </p:sp>
        <p:cxnSp>
          <p:nvCxnSpPr>
            <p:cNvPr id="16" name="Straight Arrow Connector 15"/>
            <p:cNvCxnSpPr>
              <a:endCxn id="12" idx="1"/>
            </p:cNvCxnSpPr>
            <p:nvPr/>
          </p:nvCxnSpPr>
          <p:spPr>
            <a:xfrm>
              <a:off x="2505280" y="1524000"/>
              <a:ext cx="2597878" cy="1420096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11" idx="2"/>
            </p:cNvCxnSpPr>
            <p:nvPr/>
          </p:nvCxnSpPr>
          <p:spPr>
            <a:xfrm>
              <a:off x="2743200" y="2561763"/>
              <a:ext cx="2971800" cy="20761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0" idx="2"/>
            </p:cNvCxnSpPr>
            <p:nvPr/>
          </p:nvCxnSpPr>
          <p:spPr>
            <a:xfrm flipV="1">
              <a:off x="2875851" y="3195611"/>
              <a:ext cx="3423726" cy="384529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13" idx="3"/>
            </p:cNvCxnSpPr>
            <p:nvPr/>
          </p:nvCxnSpPr>
          <p:spPr>
            <a:xfrm>
              <a:off x="3028251" y="3732541"/>
              <a:ext cx="2831405" cy="66474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4" idx="2"/>
            </p:cNvCxnSpPr>
            <p:nvPr/>
          </p:nvCxnSpPr>
          <p:spPr>
            <a:xfrm flipV="1">
              <a:off x="3180651" y="3580140"/>
              <a:ext cx="2229549" cy="30480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71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838200"/>
          </a:xfrm>
          <a:solidFill>
            <a:schemeClr val="tx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Apportionment depends on location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ADCA2-CF8A-414A-A870-83DCB3152F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47357" y="1009485"/>
            <a:ext cx="6619498" cy="5456200"/>
            <a:chOff x="189935" y="0"/>
            <a:chExt cx="8420665" cy="678983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35" y="2057400"/>
              <a:ext cx="6515665" cy="4732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itle 1"/>
            <p:cNvSpPr txBox="1">
              <a:spLocks/>
            </p:cNvSpPr>
            <p:nvPr/>
          </p:nvSpPr>
          <p:spPr>
            <a:xfrm>
              <a:off x="4191000" y="0"/>
              <a:ext cx="4419600" cy="2227658"/>
            </a:xfrm>
            <a:prstGeom prst="rect">
              <a:avLst/>
            </a:prstGeom>
          </p:spPr>
          <p:txBody>
            <a:bodyPr>
              <a:normAutofit fontScale="75000" lnSpcReduction="20000"/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mtClean="0"/>
                <a:t>Annual  NH3 Source Apportionment</a:t>
              </a:r>
              <a:br>
                <a:rPr lang="en-US" smtClean="0"/>
              </a:br>
              <a:r>
                <a:rPr lang="en-US" smtClean="0"/>
                <a:t>receptor transect</a:t>
              </a:r>
              <a:endParaRPr lang="en-US" dirty="0"/>
            </a:p>
          </p:txBody>
        </p:sp>
        <p:pic>
          <p:nvPicPr>
            <p:cNvPr id="7" name="Picture 3" descr="C:\Users\marco\Desktop\psat.results\receptors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3" t="6574" r="18846" b="21858"/>
            <a:stretch/>
          </p:blipFill>
          <p:spPr bwMode="auto">
            <a:xfrm>
              <a:off x="304800" y="55526"/>
              <a:ext cx="2950288" cy="238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7"/>
            <p:cNvGrpSpPr>
              <a:grpSpLocks noChangeAspect="1"/>
            </p:cNvGrpSpPr>
            <p:nvPr/>
          </p:nvGrpSpPr>
          <p:grpSpPr bwMode="auto">
            <a:xfrm>
              <a:off x="4191000" y="1676400"/>
              <a:ext cx="4290541" cy="4238157"/>
              <a:chOff x="3504" y="1440"/>
              <a:chExt cx="2457" cy="2427"/>
            </a:xfrm>
          </p:grpSpPr>
          <p:sp>
            <p:nvSpPr>
              <p:cNvPr id="9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504" y="1440"/>
                <a:ext cx="1783" cy="1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" name="Picture 6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273" t="43951" r="54085" b="41297"/>
              <a:stretch/>
            </p:blipFill>
            <p:spPr bwMode="auto">
              <a:xfrm>
                <a:off x="5124" y="3257"/>
                <a:ext cx="837" cy="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1" name="Straight Arrow Connector 10"/>
            <p:cNvCxnSpPr/>
            <p:nvPr/>
          </p:nvCxnSpPr>
          <p:spPr>
            <a:xfrm flipV="1">
              <a:off x="914400" y="1066800"/>
              <a:ext cx="533400" cy="463169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2819400" y="1066800"/>
              <a:ext cx="2928383" cy="15240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837928" y="4343400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820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57128" y="4310390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821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99928" y="6215390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819</a:t>
              </a:r>
            </a:p>
          </p:txBody>
        </p:sp>
        <p:cxnSp>
          <p:nvCxnSpPr>
            <p:cNvPr id="16" name="Straight Arrow Connector 15"/>
            <p:cNvCxnSpPr>
              <a:stCxn id="15" idx="0"/>
            </p:cNvCxnSpPr>
            <p:nvPr/>
          </p:nvCxnSpPr>
          <p:spPr>
            <a:xfrm flipH="1" flipV="1">
              <a:off x="7750734" y="5181600"/>
              <a:ext cx="49730" cy="103379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3" idx="2"/>
            </p:cNvCxnSpPr>
            <p:nvPr/>
          </p:nvCxnSpPr>
          <p:spPr>
            <a:xfrm>
              <a:off x="7038464" y="4605010"/>
              <a:ext cx="712270" cy="36449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4" idx="2"/>
            </p:cNvCxnSpPr>
            <p:nvPr/>
          </p:nvCxnSpPr>
          <p:spPr>
            <a:xfrm flipH="1">
              <a:off x="7903134" y="4572000"/>
              <a:ext cx="354530" cy="4572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1779944" y="1066800"/>
              <a:ext cx="429856" cy="484775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51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838200"/>
          </a:xfrm>
          <a:solidFill>
            <a:schemeClr val="tx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Summary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25462" y="1020763"/>
            <a:ext cx="8313737" cy="522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 variety of local and non-local sources are contributing to ammonia at RMNP</a:t>
            </a:r>
          </a:p>
          <a:p>
            <a:pPr marL="800100" lvl="1" indent="-342900" algn="l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Boundary conditions in winter (lower NH3)</a:t>
            </a:r>
          </a:p>
          <a:p>
            <a:pPr marL="800100" lvl="1" indent="-342900" algn="l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California, Snake River Valley, Front Range, others, in summer (higher NH3)</a:t>
            </a:r>
          </a:p>
          <a:p>
            <a:pPr marL="800100" lvl="1" indent="-342900" algn="l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Results are easily influenced by transport, i.e., not getting easterly flow to RMNP</a:t>
            </a:r>
          </a:p>
          <a:p>
            <a:pPr marL="342900" indent="-342900" algn="l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 algn="l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Model inter-comparison would be nice</a:t>
            </a:r>
          </a:p>
          <a:p>
            <a:pPr marL="800100" lvl="1" indent="-342900" algn="l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Influence of bi-directional flux</a:t>
            </a:r>
          </a:p>
          <a:p>
            <a:pPr marL="800100" lvl="1" indent="-342900" algn="l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Estimation of dry deposition velocities</a:t>
            </a:r>
            <a:endParaRPr lang="en-US" sz="2400" dirty="0">
              <a:solidFill>
                <a:srgbClr val="000000"/>
              </a:solidFill>
            </a:endParaRPr>
          </a:p>
          <a:p>
            <a:pPr marL="342900" indent="-342900" algn="l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ADCA2-CF8A-414A-A870-83DCB3152F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4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838200"/>
          </a:xfrm>
          <a:solidFill>
            <a:schemeClr val="tx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Summary (continued)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25462" y="1020763"/>
            <a:ext cx="8313737" cy="522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What is the role of unmonitored N?</a:t>
            </a:r>
          </a:p>
          <a:p>
            <a:pPr marL="800100" lvl="1" indent="-342900" algn="l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Ammonia</a:t>
            </a:r>
          </a:p>
          <a:p>
            <a:pPr marL="800100" lvl="1" indent="-342900" algn="l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Gas-phase reduced organic N</a:t>
            </a:r>
          </a:p>
          <a:p>
            <a:pPr marL="800100" lvl="1" indent="-342900" algn="l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Gas-phase</a:t>
            </a:r>
            <a:r>
              <a:rPr lang="en-US" sz="2400" dirty="0" smtClean="0">
                <a:solidFill>
                  <a:srgbClr val="000000"/>
                </a:solidFill>
              </a:rPr>
              <a:t> organic nitrates</a:t>
            </a:r>
          </a:p>
          <a:p>
            <a:pPr marL="800100" lvl="1" indent="-342900" algn="l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Particle organic nitrates</a:t>
            </a:r>
          </a:p>
          <a:p>
            <a:pPr marL="800100" lvl="1" indent="-342900" algn="l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N2O5 and NO3 radical</a:t>
            </a:r>
          </a:p>
          <a:p>
            <a:pPr marL="800100" lvl="1" indent="-342900" algn="l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 algn="l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sz="2400" dirty="0"/>
              <a:t>Accounting for ‘missing’ nitrogen can almost double the estimated dry deposition at RMNP (1.2 </a:t>
            </a:r>
            <a:r>
              <a:rPr lang="en-US" sz="2400" dirty="0" err="1"/>
              <a:t>vs</a:t>
            </a:r>
            <a:r>
              <a:rPr lang="en-US" sz="2400" dirty="0"/>
              <a:t> 2.2 kg/ha/</a:t>
            </a:r>
            <a:r>
              <a:rPr lang="en-US" sz="2400" dirty="0" err="1"/>
              <a:t>yr</a:t>
            </a:r>
            <a:r>
              <a:rPr lang="en-US" sz="2400" dirty="0"/>
              <a:t>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ADCA2-CF8A-414A-A870-83DCB3152F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87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838200"/>
          </a:xfrm>
          <a:solidFill>
            <a:schemeClr val="tx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Acknowledgements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44517" y="1028700"/>
            <a:ext cx="8839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endParaRPr lang="en-US" sz="24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l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Arial Black" pitchFamily="34" charset="0"/>
              </a:rPr>
              <a:t>Zac</a:t>
            </a: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</a:rPr>
              <a:t> Adelman and Mohammad </a:t>
            </a:r>
            <a:r>
              <a:rPr lang="en-US" sz="2400" dirty="0" err="1" smtClean="0">
                <a:solidFill>
                  <a:srgbClr val="000000"/>
                </a:solidFill>
                <a:latin typeface="Arial Black" pitchFamily="34" charset="0"/>
              </a:rPr>
              <a:t>Omary</a:t>
            </a: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</a:rPr>
              <a:t> (UNC-Chapel Hill)</a:t>
            </a:r>
          </a:p>
          <a:p>
            <a:pPr algn="l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endParaRPr lang="en-US" sz="24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l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</a:rPr>
              <a:t>Jay Ham (Colorado State U.)</a:t>
            </a:r>
          </a:p>
          <a:p>
            <a:pPr algn="l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endParaRPr lang="en-US" sz="24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l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</a:rPr>
              <a:t>Jeff </a:t>
            </a:r>
            <a:r>
              <a:rPr lang="en-US" sz="2400" dirty="0" err="1" smtClean="0">
                <a:solidFill>
                  <a:srgbClr val="000000"/>
                </a:solidFill>
                <a:latin typeface="Arial Black" pitchFamily="34" charset="0"/>
              </a:rPr>
              <a:t>Collett</a:t>
            </a: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Arial Black" pitchFamily="34" charset="0"/>
              </a:rPr>
              <a:t>Jr</a:t>
            </a: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</a:rPr>
              <a:t> (Colorado State U.)</a:t>
            </a:r>
          </a:p>
        </p:txBody>
      </p:sp>
    </p:spTree>
    <p:extLst>
      <p:ext uri="{BB962C8B-B14F-4D97-AF65-F5344CB8AC3E}">
        <p14:creationId xmlns:p14="http://schemas.microsoft.com/office/powerpoint/2010/main" val="94736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838200"/>
          </a:xfrm>
          <a:solidFill>
            <a:schemeClr val="tx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Nitrogen deposition at Rocky Mt NP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ADCA2-CF8A-414A-A870-83DCB3152F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7334" r="27813" b="3667"/>
          <a:stretch/>
        </p:blipFill>
        <p:spPr bwMode="auto">
          <a:xfrm>
            <a:off x="5340100" y="1259105"/>
            <a:ext cx="3413593" cy="44351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07" y="5912030"/>
            <a:ext cx="9144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hlinkClick r:id="rId4"/>
              </a:rPr>
              <a:t>http://www.nature.nps.gov/air/Pubs/pdf/rmnp-trends/rmnp-trends_2010.pdf</a:t>
            </a:r>
            <a:r>
              <a:rPr lang="en-US" sz="1600" dirty="0"/>
              <a:t> 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17020" y="1124700"/>
            <a:ext cx="4773128" cy="456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</a:rPr>
              <a:t>Nitrogen deposition and ecosystem change has been extensively studied at RMNP</a:t>
            </a:r>
          </a:p>
          <a:p>
            <a:pPr lvl="1" algn="l" eaLnBrk="1" hangingPunct="1"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</a:rPr>
              <a:t>NADP and </a:t>
            </a:r>
            <a:r>
              <a:rPr lang="en-US" sz="2400" dirty="0" err="1" smtClean="0">
                <a:solidFill>
                  <a:srgbClr val="000000"/>
                </a:solidFill>
                <a:latin typeface="Arial Black" pitchFamily="34" charset="0"/>
              </a:rPr>
              <a:t>CASTNet</a:t>
            </a:r>
            <a:endParaRPr lang="en-US" sz="2400" dirty="0">
              <a:solidFill>
                <a:srgbClr val="000000"/>
              </a:solidFill>
              <a:latin typeface="Arial Black" pitchFamily="34" charset="0"/>
            </a:endParaRPr>
          </a:p>
          <a:p>
            <a:pPr lvl="1" algn="l" eaLnBrk="1" hangingPunct="1">
              <a:buFontTx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Arial Black" pitchFamily="34" charset="0"/>
              </a:rPr>
              <a:t>RoMANS</a:t>
            </a: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</a:rPr>
              <a:t> (2006)</a:t>
            </a:r>
          </a:p>
          <a:p>
            <a:pPr lvl="1" algn="l" eaLnBrk="1" hangingPunct="1"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</a:rPr>
              <a:t>RoMANS2 (2009)</a:t>
            </a:r>
            <a:endParaRPr lang="en-US" sz="2400" dirty="0">
              <a:solidFill>
                <a:srgbClr val="000000"/>
              </a:solidFill>
              <a:latin typeface="Arial Black" pitchFamily="34" charset="0"/>
            </a:endParaRPr>
          </a:p>
          <a:p>
            <a:pPr algn="l" eaLnBrk="1" hangingPunct="1">
              <a:buFontTx/>
              <a:buChar char="•"/>
            </a:pPr>
            <a:endParaRPr lang="en-US" sz="24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l" eaLnBrk="1" hangingPunct="1"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</a:rPr>
              <a:t>‘resource management goal’ of 1.5 kg/ha/</a:t>
            </a:r>
            <a:r>
              <a:rPr lang="en-US" sz="2400" dirty="0" err="1" smtClean="0">
                <a:solidFill>
                  <a:srgbClr val="000000"/>
                </a:solidFill>
                <a:latin typeface="Arial Black" pitchFamily="34" charset="0"/>
              </a:rPr>
              <a:t>yr</a:t>
            </a:r>
            <a:endParaRPr lang="en-US" sz="24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99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838200"/>
          </a:xfrm>
          <a:solidFill>
            <a:schemeClr val="tx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N </a:t>
            </a:r>
            <a:r>
              <a:rPr lang="en-US" sz="3200" b="1" dirty="0" err="1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dep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‘glide path’ at Rocky Mountain NP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D2DC-D33E-4CE9-B195-5E662C8FE2DF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8"/>
          <a:stretch/>
        </p:blipFill>
        <p:spPr bwMode="auto">
          <a:xfrm>
            <a:off x="16461" y="1064455"/>
            <a:ext cx="9053870" cy="512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84385" y="6352143"/>
            <a:ext cx="5531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Specified as NADP wet deposited nitrogen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838200"/>
          </a:xfrm>
          <a:solidFill>
            <a:schemeClr val="tx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What is the </a:t>
            </a:r>
            <a:r>
              <a:rPr lang="en-US" sz="3200" b="1" i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total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N deposition at RMNP?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44517" y="1028700"/>
            <a:ext cx="8839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</a:rPr>
              <a:t>NADP and </a:t>
            </a:r>
            <a:r>
              <a:rPr lang="en-US" sz="2400" dirty="0" err="1" smtClean="0">
                <a:solidFill>
                  <a:srgbClr val="000000"/>
                </a:solidFill>
                <a:latin typeface="Arial Black" pitchFamily="34" charset="0"/>
              </a:rPr>
              <a:t>CASTNet</a:t>
            </a: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</a:rPr>
              <a:t> are invaluable resources for investigating trends and patterns in nitrogen </a:t>
            </a: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</a:rPr>
              <a:t>deposition, but can’t answer everything</a:t>
            </a:r>
            <a:endParaRPr lang="en-US" sz="2400" dirty="0">
              <a:solidFill>
                <a:srgbClr val="000000"/>
              </a:solidFill>
              <a:latin typeface="Arial Black" pitchFamily="34" charset="0"/>
            </a:endParaRPr>
          </a:p>
          <a:p>
            <a:pPr algn="l" eaLnBrk="1" hangingPunct="1">
              <a:buFontTx/>
              <a:buChar char="•"/>
            </a:pPr>
            <a:endParaRPr lang="en-US" sz="24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l" eaLnBrk="1" hangingPunct="1"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</a:rPr>
              <a:t>Limitations inherent in monitoring:</a:t>
            </a:r>
          </a:p>
          <a:p>
            <a:pPr lvl="1" algn="l" eaLnBrk="1" hangingPunct="1"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</a:rPr>
              <a:t>Not all species of interest are accounted </a:t>
            </a:r>
          </a:p>
          <a:p>
            <a:pPr lvl="1" algn="l" eaLnBrk="1" hangingPunct="1"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</a:rPr>
              <a:t>Dry deposition not a true flux measurement</a:t>
            </a:r>
          </a:p>
          <a:p>
            <a:pPr lvl="1" algn="l" eaLnBrk="1" hangingPunct="1"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</a:rPr>
              <a:t>Spatial and temporal resolution</a:t>
            </a:r>
          </a:p>
          <a:p>
            <a:pPr lvl="1" algn="l" eaLnBrk="1" hangingPunct="1"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 Black" pitchFamily="34" charset="0"/>
            </a:endParaRPr>
          </a:p>
          <a:p>
            <a:pPr algn="l" eaLnBrk="1" hangingPunct="1"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</a:rPr>
              <a:t>Use chemical transport models to fill in gaps</a:t>
            </a:r>
          </a:p>
          <a:p>
            <a:pPr lvl="1" algn="l" eaLnBrk="1" hangingPunct="1"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</a:rPr>
              <a:t>Estimate deposition in unmonitored areas</a:t>
            </a:r>
          </a:p>
          <a:p>
            <a:pPr lvl="1" algn="l" eaLnBrk="1" hangingPunct="1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Black" pitchFamily="34" charset="0"/>
              </a:rPr>
              <a:t>Round-out the ‘total N deposition’ </a:t>
            </a: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</a:rPr>
              <a:t>budget</a:t>
            </a:r>
            <a:endParaRPr lang="en-US" sz="24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D2DC-D33E-4CE9-B195-5E662C8FE2DF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41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838200"/>
          </a:xfrm>
          <a:solidFill>
            <a:schemeClr val="tx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‘Missing’ (read: unmonitored) nitrogen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44517" y="1028700"/>
            <a:ext cx="8839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</a:rPr>
              <a:t>Reduced </a:t>
            </a:r>
            <a:r>
              <a:rPr lang="en-US" sz="2400" dirty="0">
                <a:solidFill>
                  <a:srgbClr val="000000"/>
                </a:solidFill>
                <a:latin typeface="Arial Black" pitchFamily="34" charset="0"/>
              </a:rPr>
              <a:t>organic nitrogen </a:t>
            </a: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</a:rPr>
              <a:t>gases</a:t>
            </a:r>
          </a:p>
          <a:p>
            <a:pPr lvl="1" algn="l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</a:rPr>
              <a:t>Ammonia, amines</a:t>
            </a:r>
          </a:p>
          <a:p>
            <a:pPr algn="l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endParaRPr lang="en-US" sz="24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l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</a:rPr>
              <a:t>‘Nighttime’ nitrogen</a:t>
            </a:r>
          </a:p>
          <a:p>
            <a:pPr lvl="1" algn="l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</a:rPr>
              <a:t>N2O5, nitrate radical</a:t>
            </a:r>
          </a:p>
          <a:p>
            <a:pPr algn="l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endParaRPr lang="en-US" sz="24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l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</a:rPr>
              <a:t>Gas-phase organic nitrates</a:t>
            </a:r>
          </a:p>
          <a:p>
            <a:pPr lvl="1" algn="l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</a:rPr>
              <a:t>PAN, isoprene nitrate</a:t>
            </a:r>
          </a:p>
          <a:p>
            <a:pPr algn="l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endParaRPr lang="en-US" sz="24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l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</a:rPr>
              <a:t>Particle-phase organic nitrates</a:t>
            </a:r>
          </a:p>
          <a:p>
            <a:pPr lvl="1" algn="l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</a:rPr>
              <a:t>High uncertainty, maybe important (Lin et al., 2010)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D2DC-D33E-4CE9-B195-5E662C8FE2DF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838200"/>
          </a:xfrm>
          <a:solidFill>
            <a:schemeClr val="tx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Simulated HNO3 and NH3 dry </a:t>
            </a:r>
            <a:r>
              <a:rPr lang="en-US" sz="3200" b="1" dirty="0" err="1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dep</a:t>
            </a:r>
            <a:endParaRPr lang="en-US" sz="3200" b="1" dirty="0" smtClean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415754" name="Picture 10" descr="D:\Barna_docs_2011\wrap_mtg_boulder_june_2011\figures\depn\hno3.d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755" name="Picture 11" descr="D:\Barna_docs_2011\wrap_mtg_boulder_june_2011\figures\depn\nh3.d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3600" y="12192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HNO3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12954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NH3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ADCA2-CF8A-414A-A870-83DCB3152F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427" y="926068"/>
            <a:ext cx="8794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Nitric acid is monitored by </a:t>
            </a:r>
            <a:r>
              <a:rPr lang="en-US" dirty="0" err="1" smtClean="0"/>
              <a:t>CASTNet</a:t>
            </a:r>
            <a:r>
              <a:rPr lang="en-US" dirty="0" smtClean="0"/>
              <a:t>, but ammonia </a:t>
            </a:r>
            <a:r>
              <a:rPr lang="en-US" dirty="0" err="1" smtClean="0"/>
              <a:t>obs</a:t>
            </a:r>
            <a:r>
              <a:rPr lang="en-US" dirty="0" smtClean="0"/>
              <a:t> are rare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4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838200"/>
          </a:xfrm>
          <a:solidFill>
            <a:schemeClr val="tx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Simulated ‘total’ N dry </a:t>
            </a:r>
            <a:r>
              <a:rPr lang="en-US" sz="3200" b="1" dirty="0" err="1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dep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at ROMO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l="1457" t="1993" r="2024" b="7646"/>
          <a:stretch/>
        </p:blipFill>
        <p:spPr bwMode="auto">
          <a:xfrm>
            <a:off x="395785" y="1160060"/>
            <a:ext cx="8291016" cy="5085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ADCA2-CF8A-414A-A870-83DCB3152F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25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838200"/>
          </a:xfrm>
          <a:solidFill>
            <a:schemeClr val="tx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Observed &amp; predicted N at RMNP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ADCA2-CF8A-414A-A870-83DCB3152F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385" y="858629"/>
            <a:ext cx="2937107" cy="292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70" y="857247"/>
            <a:ext cx="2937107" cy="292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385" y="3783327"/>
            <a:ext cx="2937107" cy="292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950" y="3783327"/>
            <a:ext cx="2937850" cy="29260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60332" y="1180364"/>
            <a:ext cx="2353013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Reduced N:</a:t>
            </a:r>
          </a:p>
          <a:p>
            <a:r>
              <a:rPr lang="en-US" sz="2400" dirty="0" smtClean="0"/>
              <a:t>NH3</a:t>
            </a:r>
          </a:p>
          <a:p>
            <a:r>
              <a:rPr lang="en-US" sz="2400" dirty="0" smtClean="0"/>
              <a:t>NH4+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2732" y="4312315"/>
            <a:ext cx="2353013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Oxidized N:</a:t>
            </a:r>
          </a:p>
          <a:p>
            <a:r>
              <a:rPr lang="en-US" sz="2400" dirty="0" smtClean="0"/>
              <a:t>HNO3</a:t>
            </a:r>
          </a:p>
          <a:p>
            <a:r>
              <a:rPr lang="en-US" sz="2400" dirty="0" smtClean="0"/>
              <a:t>NO3-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419850" y="1086295"/>
            <a:ext cx="2091919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Ammonia predictions are too 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1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9A8C42-CC48-4DBB-977E-7B7D03F6D774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17106" y="0"/>
            <a:ext cx="9144000" cy="838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Colorado Romans2 NH3 emissions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8" r="6524"/>
          <a:stretch/>
        </p:blipFill>
        <p:spPr bwMode="auto">
          <a:xfrm>
            <a:off x="110291" y="1616700"/>
            <a:ext cx="4768949" cy="462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431375"/>
              </p:ext>
            </p:extLst>
          </p:nvPr>
        </p:nvGraphicFramePr>
        <p:xfrm>
          <a:off x="4879240" y="1009485"/>
          <a:ext cx="3917837" cy="5619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7483"/>
                <a:gridCol w="1450354"/>
              </a:tblGrid>
              <a:tr h="640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sng" strike="noStrike" dirty="0">
                          <a:effectLst/>
                        </a:rPr>
                        <a:t>Colorado </a:t>
                      </a:r>
                      <a:r>
                        <a:rPr lang="en-US" sz="2400" b="1" u="sng" strike="noStrike" dirty="0" smtClean="0">
                          <a:effectLst/>
                        </a:rPr>
                        <a:t>Totals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sng" strike="noStrike" dirty="0">
                          <a:effectLst/>
                        </a:rPr>
                        <a:t> </a:t>
                      </a:r>
                      <a:r>
                        <a:rPr lang="en-US" sz="2400" b="1" u="sng" strike="noStrike" dirty="0" smtClean="0">
                          <a:effectLst/>
                        </a:rPr>
                        <a:t>NH3</a:t>
                      </a:r>
                    </a:p>
                    <a:p>
                      <a:pPr algn="ctr" fontAlgn="b"/>
                      <a:r>
                        <a:rPr lang="en-US" sz="2400" b="1" u="sng" strike="noStrike" dirty="0" smtClean="0">
                          <a:effectLst/>
                        </a:rPr>
                        <a:t>(tons/</a:t>
                      </a:r>
                      <a:r>
                        <a:rPr lang="en-US" sz="2400" b="1" u="sng" strike="noStrike" dirty="0" err="1" smtClean="0">
                          <a:effectLst/>
                        </a:rPr>
                        <a:t>yr</a:t>
                      </a:r>
                      <a:r>
                        <a:rPr lang="en-US" sz="2400" b="1" u="sng" strike="noStrike" dirty="0" smtClean="0">
                          <a:effectLst/>
                        </a:rPr>
                        <a:t>)         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363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Area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>
                          <a:effectLst/>
                        </a:rPr>
                        <a:t>76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363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err="1" smtClean="0">
                          <a:effectLst/>
                        </a:rPr>
                        <a:t>Onroad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>
                          <a:effectLst/>
                        </a:rPr>
                        <a:t>4,484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363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err="1">
                          <a:effectLst/>
                        </a:rPr>
                        <a:t>Nonroad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>
                          <a:effectLst/>
                        </a:rPr>
                        <a:t>49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363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Point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526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363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Fires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>
                          <a:effectLst/>
                        </a:rPr>
                        <a:t>2,152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363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Livestock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</a:rPr>
                        <a:t>54,078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363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Fertilizer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14,527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363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Wild Animals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5,626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363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</a:rPr>
                        <a:t>Domestic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>
                          <a:effectLst/>
                        </a:rPr>
                        <a:t>2,099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363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</a:rPr>
                        <a:t>Oil &amp; Gas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>
                          <a:effectLst/>
                        </a:rPr>
                        <a:t>350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363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</a:rPr>
                        <a:t>Biogenic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>
                          <a:effectLst/>
                        </a:rPr>
                        <a:t>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363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Windblown Dust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363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Colorado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83,967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049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10806</TotalTime>
  <Words>662</Words>
  <Application>Microsoft Office PowerPoint</Application>
  <PresentationFormat>On-screen Show (4:3)</PresentationFormat>
  <Paragraphs>217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Default Design</vt:lpstr>
      <vt:lpstr>1_Default Design</vt:lpstr>
      <vt:lpstr>2_Default Design</vt:lpstr>
      <vt:lpstr>Modeled Ammonia Nitrogen Deposition Source Apportionment at Rocky Mountain National Park for RoMANS2</vt:lpstr>
      <vt:lpstr>Nitrogen deposition at Rocky Mt NP</vt:lpstr>
      <vt:lpstr>N dep ‘glide path’ at Rocky Mountain NP</vt:lpstr>
      <vt:lpstr>What is the total N deposition at RMNP?</vt:lpstr>
      <vt:lpstr>‘Missing’ (read: unmonitored) nitrogen</vt:lpstr>
      <vt:lpstr>Simulated HNO3 and NH3 dry dep</vt:lpstr>
      <vt:lpstr>Simulated ‘total’ N dry dep at ROMO</vt:lpstr>
      <vt:lpstr>Observed &amp; predicted N at RMNP</vt:lpstr>
      <vt:lpstr>PowerPoint Presentation</vt:lpstr>
      <vt:lpstr>PowerPoint Presentation</vt:lpstr>
      <vt:lpstr>Use a ‘top down’ approach for NH3 EI?</vt:lpstr>
      <vt:lpstr>NH3 regions:  which impact RMNP?</vt:lpstr>
      <vt:lpstr>NH3 impacts by region: January </vt:lpstr>
      <vt:lpstr>NH3 impacts by region: July</vt:lpstr>
      <vt:lpstr>Apportionment depends on location</vt:lpstr>
      <vt:lpstr>Summary</vt:lpstr>
      <vt:lpstr>Summary (continued)</vt:lpstr>
      <vt:lpstr>Acknowledgements</vt:lpstr>
    </vt:vector>
  </TitlesOfParts>
  <Company>CIRA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Colorado vs. the World:  CAMx-simulated tracers of NOx and NH3 at RMNP during 15-28 April 2006</dc:title>
  <dc:creator>barna</dc:creator>
  <cp:lastModifiedBy>mgb</cp:lastModifiedBy>
  <cp:revision>348</cp:revision>
  <cp:lastPrinted>2012-10-01T21:41:05Z</cp:lastPrinted>
  <dcterms:created xsi:type="dcterms:W3CDTF">2006-11-06T20:51:15Z</dcterms:created>
  <dcterms:modified xsi:type="dcterms:W3CDTF">2012-10-17T03:24:12Z</dcterms:modified>
</cp:coreProperties>
</file>