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Default Extension="gif" ContentType="image/gif"/>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saveSubsetFonts="1">
  <p:sldMasterIdLst>
    <p:sldMasterId id="2147483648" r:id="rId1"/>
  </p:sldMasterIdLst>
  <p:notesMasterIdLst>
    <p:notesMasterId r:id="rId37"/>
  </p:notesMasterIdLst>
  <p:sldIdLst>
    <p:sldId id="258" r:id="rId2"/>
    <p:sldId id="410" r:id="rId3"/>
    <p:sldId id="401" r:id="rId4"/>
    <p:sldId id="402" r:id="rId5"/>
    <p:sldId id="404" r:id="rId6"/>
    <p:sldId id="259" r:id="rId7"/>
    <p:sldId id="403" r:id="rId8"/>
    <p:sldId id="395" r:id="rId9"/>
    <p:sldId id="376" r:id="rId10"/>
    <p:sldId id="377" r:id="rId11"/>
    <p:sldId id="378" r:id="rId12"/>
    <p:sldId id="379" r:id="rId13"/>
    <p:sldId id="380" r:id="rId14"/>
    <p:sldId id="381" r:id="rId15"/>
    <p:sldId id="382" r:id="rId16"/>
    <p:sldId id="396" r:id="rId17"/>
    <p:sldId id="397" r:id="rId18"/>
    <p:sldId id="383" r:id="rId19"/>
    <p:sldId id="384" r:id="rId20"/>
    <p:sldId id="406" r:id="rId21"/>
    <p:sldId id="385" r:id="rId22"/>
    <p:sldId id="388" r:id="rId23"/>
    <p:sldId id="389" r:id="rId24"/>
    <p:sldId id="386" r:id="rId25"/>
    <p:sldId id="387" r:id="rId26"/>
    <p:sldId id="390" r:id="rId27"/>
    <p:sldId id="391" r:id="rId28"/>
    <p:sldId id="392" r:id="rId29"/>
    <p:sldId id="407" r:id="rId30"/>
    <p:sldId id="408" r:id="rId31"/>
    <p:sldId id="409" r:id="rId32"/>
    <p:sldId id="393" r:id="rId33"/>
    <p:sldId id="398" r:id="rId34"/>
    <p:sldId id="400" r:id="rId35"/>
    <p:sldId id="372" r:id="rId36"/>
  </p:sldIdLst>
  <p:sldSz cx="9144000" cy="6858000" type="screen4x3"/>
  <p:notesSz cx="7019925" cy="9305925"/>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5pPr>
    <a:lvl6pPr marL="2286000" algn="l" defTabSz="914400" rtl="0" eaLnBrk="1" latinLnBrk="0" hangingPunct="1">
      <a:defRPr sz="2400" kern="1200">
        <a:solidFill>
          <a:schemeClr val="tx1"/>
        </a:solidFill>
        <a:latin typeface="Arial" charset="0"/>
        <a:ea typeface="ＭＳ Ｐゴシック" pitchFamily="1" charset="-128"/>
        <a:cs typeface="+mn-cs"/>
      </a:defRPr>
    </a:lvl6pPr>
    <a:lvl7pPr marL="2743200" algn="l" defTabSz="914400" rtl="0" eaLnBrk="1" latinLnBrk="0" hangingPunct="1">
      <a:defRPr sz="2400" kern="1200">
        <a:solidFill>
          <a:schemeClr val="tx1"/>
        </a:solidFill>
        <a:latin typeface="Arial" charset="0"/>
        <a:ea typeface="ＭＳ Ｐゴシック" pitchFamily="1" charset="-128"/>
        <a:cs typeface="+mn-cs"/>
      </a:defRPr>
    </a:lvl7pPr>
    <a:lvl8pPr marL="3200400" algn="l" defTabSz="914400" rtl="0" eaLnBrk="1" latinLnBrk="0" hangingPunct="1">
      <a:defRPr sz="2400" kern="1200">
        <a:solidFill>
          <a:schemeClr val="tx1"/>
        </a:solidFill>
        <a:latin typeface="Arial" charset="0"/>
        <a:ea typeface="ＭＳ Ｐゴシック" pitchFamily="1" charset="-128"/>
        <a:cs typeface="+mn-cs"/>
      </a:defRPr>
    </a:lvl8pPr>
    <a:lvl9pPr marL="3657600" algn="l" defTabSz="914400" rtl="0" eaLnBrk="1" latinLnBrk="0" hangingPunct="1">
      <a:defRPr sz="2400" kern="1200">
        <a:solidFill>
          <a:schemeClr val="tx1"/>
        </a:solidFill>
        <a:latin typeface="Arial" charset="0"/>
        <a:ea typeface="ＭＳ Ｐゴシック" pitchFamily="1"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F69"/>
    <a:srgbClr val="0070B9"/>
    <a:srgbClr val="0B5AA5"/>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72" autoAdjust="0"/>
    <p:restoredTop sz="86692" autoAdjust="0"/>
  </p:normalViewPr>
  <p:slideViewPr>
    <p:cSldViewPr>
      <p:cViewPr varScale="1">
        <p:scale>
          <a:sx n="80" d="100"/>
          <a:sy n="80" d="100"/>
        </p:scale>
        <p:origin x="-1236" y="-84"/>
      </p:cViewPr>
      <p:guideLst>
        <p:guide orient="horz" pos="2160"/>
        <p:guide pos="2880"/>
      </p:guideLst>
    </p:cSldViewPr>
  </p:slideViewPr>
  <p:outlineViewPr>
    <p:cViewPr>
      <p:scale>
        <a:sx n="33" d="100"/>
        <a:sy n="33" d="100"/>
      </p:scale>
      <p:origin x="0" y="906"/>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1" Type="http://schemas.openxmlformats.org/officeDocument/2006/relationships/oleObject" Target="file:///\\AA.AD.EPA.GOV\ORD\RTP\USERS\E-J\gpouliot\Net%20MyDocuments\diurnal_profile_compare_ag_burning.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lineChart>
        <c:grouping val="standard"/>
        <c:ser>
          <c:idx val="0"/>
          <c:order val="0"/>
          <c:tx>
            <c:v>New McCarty Profile</c:v>
          </c:tx>
          <c:spPr>
            <a:ln>
              <a:solidFill>
                <a:srgbClr val="00B0F0"/>
              </a:solidFill>
            </a:ln>
          </c:spPr>
          <c:marker>
            <c:symbol val="none"/>
          </c:marker>
          <c:val>
            <c:numRef>
              <c:f>Sheet1!$D$2:$D$25</c:f>
              <c:numCache>
                <c:formatCode>General</c:formatCode>
                <c:ptCount val="24"/>
                <c:pt idx="0">
                  <c:v>0</c:v>
                </c:pt>
                <c:pt idx="1">
                  <c:v>0</c:v>
                </c:pt>
                <c:pt idx="2">
                  <c:v>0</c:v>
                </c:pt>
                <c:pt idx="3">
                  <c:v>0</c:v>
                </c:pt>
                <c:pt idx="4">
                  <c:v>0</c:v>
                </c:pt>
                <c:pt idx="5">
                  <c:v>0</c:v>
                </c:pt>
                <c:pt idx="6">
                  <c:v>0</c:v>
                </c:pt>
                <c:pt idx="7">
                  <c:v>0</c:v>
                </c:pt>
                <c:pt idx="8">
                  <c:v>4.1666666666666692E-2</c:v>
                </c:pt>
                <c:pt idx="9">
                  <c:v>4.1666666666666692E-2</c:v>
                </c:pt>
                <c:pt idx="10">
                  <c:v>8.3333333333333467E-2</c:v>
                </c:pt>
                <c:pt idx="11">
                  <c:v>8.3333333333333467E-2</c:v>
                </c:pt>
                <c:pt idx="12">
                  <c:v>0.125</c:v>
                </c:pt>
                <c:pt idx="13">
                  <c:v>0.16666666666666671</c:v>
                </c:pt>
                <c:pt idx="14">
                  <c:v>0.125</c:v>
                </c:pt>
                <c:pt idx="15">
                  <c:v>8.3333333333333467E-2</c:v>
                </c:pt>
                <c:pt idx="16">
                  <c:v>8.3333333333333467E-2</c:v>
                </c:pt>
                <c:pt idx="17">
                  <c:v>8.3333333333333467E-2</c:v>
                </c:pt>
                <c:pt idx="18">
                  <c:v>4.1666666666666692E-2</c:v>
                </c:pt>
                <c:pt idx="19">
                  <c:v>4.1666666666666692E-2</c:v>
                </c:pt>
                <c:pt idx="20">
                  <c:v>0</c:v>
                </c:pt>
                <c:pt idx="21">
                  <c:v>0</c:v>
                </c:pt>
                <c:pt idx="22">
                  <c:v>0</c:v>
                </c:pt>
                <c:pt idx="23">
                  <c:v>0</c:v>
                </c:pt>
              </c:numCache>
            </c:numRef>
          </c:val>
        </c:ser>
        <c:ser>
          <c:idx val="1"/>
          <c:order val="1"/>
          <c:val>
            <c:numRef>
              <c:f>Sheet1!$E$2:$E$25</c:f>
            </c:numRef>
          </c:val>
        </c:ser>
        <c:ser>
          <c:idx val="2"/>
          <c:order val="2"/>
          <c:tx>
            <c:v>OLD EPA</c:v>
          </c:tx>
          <c:spPr>
            <a:ln>
              <a:solidFill>
                <a:srgbClr val="FF0000"/>
              </a:solidFill>
            </a:ln>
          </c:spPr>
          <c:marker>
            <c:symbol val="none"/>
          </c:marker>
          <c:val>
            <c:numRef>
              <c:f>Sheet1!$F$2:$F$25</c:f>
              <c:numCache>
                <c:formatCode>General</c:formatCode>
                <c:ptCount val="24"/>
                <c:pt idx="0">
                  <c:v>1.9798020197980222E-2</c:v>
                </c:pt>
                <c:pt idx="1">
                  <c:v>1.8598140185981403E-2</c:v>
                </c:pt>
                <c:pt idx="2">
                  <c:v>1.8198180181981802E-2</c:v>
                </c:pt>
                <c:pt idx="3">
                  <c:v>1.8698130186981323E-2</c:v>
                </c:pt>
                <c:pt idx="4">
                  <c:v>2.0997900209979055E-2</c:v>
                </c:pt>
                <c:pt idx="5">
                  <c:v>2.4997500249975001E-2</c:v>
                </c:pt>
                <c:pt idx="6">
                  <c:v>3.1096890310968912E-2</c:v>
                </c:pt>
                <c:pt idx="7">
                  <c:v>3.8796120387961201E-2</c:v>
                </c:pt>
                <c:pt idx="8">
                  <c:v>4.6695330466953296E-2</c:v>
                </c:pt>
                <c:pt idx="9">
                  <c:v>5.2794720527947363E-2</c:v>
                </c:pt>
                <c:pt idx="10">
                  <c:v>5.7094290570942986E-2</c:v>
                </c:pt>
                <c:pt idx="11">
                  <c:v>6.0393960603939728E-2</c:v>
                </c:pt>
                <c:pt idx="12">
                  <c:v>6.1993800619938082E-2</c:v>
                </c:pt>
                <c:pt idx="13">
                  <c:v>6.3093690630937074E-2</c:v>
                </c:pt>
                <c:pt idx="14">
                  <c:v>6.3493650634936644E-2</c:v>
                </c:pt>
                <c:pt idx="15">
                  <c:v>6.2393760623937748E-2</c:v>
                </c:pt>
                <c:pt idx="16">
                  <c:v>5.9394060593940742E-2</c:v>
                </c:pt>
                <c:pt idx="17">
                  <c:v>5.4794520547945383E-2</c:v>
                </c:pt>
                <c:pt idx="18">
                  <c:v>5.3094690530947036E-2</c:v>
                </c:pt>
                <c:pt idx="19">
                  <c:v>5.089491050894919E-2</c:v>
                </c:pt>
                <c:pt idx="20">
                  <c:v>4.2495750424957512E-2</c:v>
                </c:pt>
                <c:pt idx="21">
                  <c:v>3.2696730326967349E-2</c:v>
                </c:pt>
                <c:pt idx="22">
                  <c:v>2.5697430256974355E-2</c:v>
                </c:pt>
                <c:pt idx="23">
                  <c:v>2.1797820217978211E-2</c:v>
                </c:pt>
              </c:numCache>
            </c:numRef>
          </c:val>
        </c:ser>
        <c:marker val="1"/>
        <c:axId val="66106496"/>
        <c:axId val="66108032"/>
      </c:lineChart>
      <c:catAx>
        <c:axId val="66106496"/>
        <c:scaling>
          <c:orientation val="minMax"/>
        </c:scaling>
        <c:axPos val="b"/>
        <c:tickLblPos val="nextTo"/>
        <c:txPr>
          <a:bodyPr/>
          <a:lstStyle/>
          <a:p>
            <a:pPr>
              <a:defRPr sz="2000" baseline="0"/>
            </a:pPr>
            <a:endParaRPr lang="en-US"/>
          </a:p>
        </c:txPr>
        <c:crossAx val="66108032"/>
        <c:crosses val="autoZero"/>
        <c:auto val="1"/>
        <c:lblAlgn val="ctr"/>
        <c:lblOffset val="100"/>
      </c:catAx>
      <c:valAx>
        <c:axId val="66108032"/>
        <c:scaling>
          <c:orientation val="minMax"/>
        </c:scaling>
        <c:axPos val="l"/>
        <c:majorGridlines/>
        <c:numFmt formatCode="General" sourceLinked="1"/>
        <c:tickLblPos val="nextTo"/>
        <c:txPr>
          <a:bodyPr/>
          <a:lstStyle/>
          <a:p>
            <a:pPr>
              <a:defRPr sz="2000" baseline="0"/>
            </a:pPr>
            <a:endParaRPr lang="en-US"/>
          </a:p>
        </c:txPr>
        <c:crossAx val="66106496"/>
        <c:crosses val="autoZero"/>
        <c:crossBetween val="between"/>
      </c:valAx>
    </c:plotArea>
    <c:legend>
      <c:legendPos val="b"/>
      <c:layout/>
      <c:txPr>
        <a:bodyPr/>
        <a:lstStyle/>
        <a:p>
          <a:pPr>
            <a:defRPr sz="2000" baseline="0"/>
          </a:pPr>
          <a:endParaRPr lang="en-US"/>
        </a:p>
      </c:txPr>
    </c:legend>
    <c:plotVisOnly val="1"/>
  </c:chart>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41968" cy="465296"/>
          </a:xfrm>
          <a:prstGeom prst="rect">
            <a:avLst/>
          </a:prstGeom>
          <a:noFill/>
          <a:ln w="9525">
            <a:noFill/>
            <a:miter lim="800000"/>
            <a:headEnd/>
            <a:tailEnd/>
          </a:ln>
        </p:spPr>
        <p:txBody>
          <a:bodyPr vert="horz" wrap="square" lIns="93287" tIns="46644" rIns="93287" bIns="46644" numCol="1" anchor="t" anchorCtr="0" compatLnSpc="1">
            <a:prstTxWarp prst="textNoShape">
              <a:avLst/>
            </a:prstTxWarp>
          </a:bodyPr>
          <a:lstStyle>
            <a:lvl1pPr>
              <a:defRPr sz="1200"/>
            </a:lvl1pPr>
          </a:lstStyle>
          <a:p>
            <a:endParaRPr lang="en-US"/>
          </a:p>
        </p:txBody>
      </p:sp>
      <p:sp>
        <p:nvSpPr>
          <p:cNvPr id="4099" name="Rectangle 3"/>
          <p:cNvSpPr>
            <a:spLocks noGrp="1" noChangeArrowheads="1"/>
          </p:cNvSpPr>
          <p:nvPr>
            <p:ph type="dt" idx="1"/>
          </p:nvPr>
        </p:nvSpPr>
        <p:spPr bwMode="auto">
          <a:xfrm>
            <a:off x="3977957" y="0"/>
            <a:ext cx="3041968" cy="465296"/>
          </a:xfrm>
          <a:prstGeom prst="rect">
            <a:avLst/>
          </a:prstGeom>
          <a:noFill/>
          <a:ln w="9525">
            <a:noFill/>
            <a:miter lim="800000"/>
            <a:headEnd/>
            <a:tailEnd/>
          </a:ln>
        </p:spPr>
        <p:txBody>
          <a:bodyPr vert="horz" wrap="square" lIns="93287" tIns="46644" rIns="93287" bIns="46644" numCol="1" anchor="t" anchorCtr="0" compatLnSpc="1">
            <a:prstTxWarp prst="textNoShape">
              <a:avLst/>
            </a:prstTxWarp>
          </a:bodyPr>
          <a:lstStyle>
            <a:lvl1pPr algn="r">
              <a:defRPr sz="1200"/>
            </a:lvl1pPr>
          </a:lstStyle>
          <a:p>
            <a:endParaRPr lang="en-US"/>
          </a:p>
        </p:txBody>
      </p:sp>
      <p:sp>
        <p:nvSpPr>
          <p:cNvPr id="4100" name="Rectangle 4"/>
          <p:cNvSpPr>
            <a:spLocks noGrp="1" noRot="1" noChangeAspect="1" noChangeArrowheads="1" noTextEdit="1"/>
          </p:cNvSpPr>
          <p:nvPr>
            <p:ph type="sldImg" idx="2"/>
          </p:nvPr>
        </p:nvSpPr>
        <p:spPr bwMode="auto">
          <a:xfrm>
            <a:off x="1184275" y="698500"/>
            <a:ext cx="4651375" cy="3489325"/>
          </a:xfrm>
          <a:prstGeom prst="rect">
            <a:avLst/>
          </a:prstGeom>
          <a:noFill/>
          <a:ln w="9525">
            <a:solidFill>
              <a:srgbClr val="000000"/>
            </a:solidFill>
            <a:miter lim="800000"/>
            <a:headEnd/>
            <a:tailEnd/>
          </a:ln>
          <a:effectLst/>
        </p:spPr>
      </p:sp>
      <p:sp>
        <p:nvSpPr>
          <p:cNvPr id="4101" name="Rectangle 5"/>
          <p:cNvSpPr>
            <a:spLocks noGrp="1" noChangeArrowheads="1"/>
          </p:cNvSpPr>
          <p:nvPr>
            <p:ph type="body" sz="quarter" idx="3"/>
          </p:nvPr>
        </p:nvSpPr>
        <p:spPr bwMode="auto">
          <a:xfrm>
            <a:off x="935990" y="4420315"/>
            <a:ext cx="5147945" cy="4187666"/>
          </a:xfrm>
          <a:prstGeom prst="rect">
            <a:avLst/>
          </a:prstGeom>
          <a:noFill/>
          <a:ln w="9525">
            <a:noFill/>
            <a:miter lim="800000"/>
            <a:headEnd/>
            <a:tailEnd/>
          </a:ln>
        </p:spPr>
        <p:txBody>
          <a:bodyPr vert="horz" wrap="square" lIns="93287" tIns="46644" rIns="93287" bIns="4664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2" name="Rectangle 6"/>
          <p:cNvSpPr>
            <a:spLocks noGrp="1" noChangeArrowheads="1"/>
          </p:cNvSpPr>
          <p:nvPr>
            <p:ph type="ftr" sz="quarter" idx="4"/>
          </p:nvPr>
        </p:nvSpPr>
        <p:spPr bwMode="auto">
          <a:xfrm>
            <a:off x="0" y="8840629"/>
            <a:ext cx="3041968" cy="465296"/>
          </a:xfrm>
          <a:prstGeom prst="rect">
            <a:avLst/>
          </a:prstGeom>
          <a:noFill/>
          <a:ln w="9525">
            <a:noFill/>
            <a:miter lim="800000"/>
            <a:headEnd/>
            <a:tailEnd/>
          </a:ln>
        </p:spPr>
        <p:txBody>
          <a:bodyPr vert="horz" wrap="square" lIns="93287" tIns="46644" rIns="93287" bIns="46644" numCol="1" anchor="b" anchorCtr="0" compatLnSpc="1">
            <a:prstTxWarp prst="textNoShape">
              <a:avLst/>
            </a:prstTxWarp>
          </a:bodyPr>
          <a:lstStyle>
            <a:lvl1pPr>
              <a:defRPr sz="1200"/>
            </a:lvl1pPr>
          </a:lstStyle>
          <a:p>
            <a:endParaRPr lang="en-US"/>
          </a:p>
        </p:txBody>
      </p:sp>
      <p:sp>
        <p:nvSpPr>
          <p:cNvPr id="4103" name="Rectangle 7"/>
          <p:cNvSpPr>
            <a:spLocks noGrp="1" noChangeArrowheads="1"/>
          </p:cNvSpPr>
          <p:nvPr>
            <p:ph type="sldNum" sz="quarter" idx="5"/>
          </p:nvPr>
        </p:nvSpPr>
        <p:spPr bwMode="auto">
          <a:xfrm>
            <a:off x="3977957" y="8840629"/>
            <a:ext cx="3041968" cy="465296"/>
          </a:xfrm>
          <a:prstGeom prst="rect">
            <a:avLst/>
          </a:prstGeom>
          <a:noFill/>
          <a:ln w="9525">
            <a:noFill/>
            <a:miter lim="800000"/>
            <a:headEnd/>
            <a:tailEnd/>
          </a:ln>
        </p:spPr>
        <p:txBody>
          <a:bodyPr vert="horz" wrap="square" lIns="93287" tIns="46644" rIns="93287" bIns="46644" numCol="1" anchor="b" anchorCtr="0" compatLnSpc="1">
            <a:prstTxWarp prst="textNoShape">
              <a:avLst/>
            </a:prstTxWarp>
          </a:bodyPr>
          <a:lstStyle>
            <a:lvl1pPr algn="r">
              <a:defRPr sz="1200"/>
            </a:lvl1pPr>
          </a:lstStyle>
          <a:p>
            <a:fld id="{42925E2A-1A66-405E-B764-13923E0802F5}"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ＭＳ Ｐゴシック" pitchFamily="1" charset="-128"/>
        <a:cs typeface="+mn-cs"/>
      </a:defRPr>
    </a:lvl1pPr>
    <a:lvl2pPr marL="457200" algn="l" rtl="0" fontAlgn="base">
      <a:spcBef>
        <a:spcPct val="30000"/>
      </a:spcBef>
      <a:spcAft>
        <a:spcPct val="0"/>
      </a:spcAft>
      <a:defRPr sz="1200" kern="1200">
        <a:solidFill>
          <a:schemeClr val="tx1"/>
        </a:solidFill>
        <a:latin typeface="Arial" charset="0"/>
        <a:ea typeface="ＭＳ Ｐゴシック" pitchFamily="1" charset="-128"/>
        <a:cs typeface="+mn-cs"/>
      </a:defRPr>
    </a:lvl2pPr>
    <a:lvl3pPr marL="914400" algn="l" rtl="0" fontAlgn="base">
      <a:spcBef>
        <a:spcPct val="30000"/>
      </a:spcBef>
      <a:spcAft>
        <a:spcPct val="0"/>
      </a:spcAft>
      <a:defRPr sz="1200" kern="1200">
        <a:solidFill>
          <a:schemeClr val="tx1"/>
        </a:solidFill>
        <a:latin typeface="Arial" charset="0"/>
        <a:ea typeface="ＭＳ Ｐゴシック" pitchFamily="1" charset="-128"/>
        <a:cs typeface="+mn-cs"/>
      </a:defRPr>
    </a:lvl3pPr>
    <a:lvl4pPr marL="1371600" algn="l" rtl="0" fontAlgn="base">
      <a:spcBef>
        <a:spcPct val="30000"/>
      </a:spcBef>
      <a:spcAft>
        <a:spcPct val="0"/>
      </a:spcAft>
      <a:defRPr sz="1200" kern="1200">
        <a:solidFill>
          <a:schemeClr val="tx1"/>
        </a:solidFill>
        <a:latin typeface="Arial" charset="0"/>
        <a:ea typeface="ＭＳ Ｐゴシック" pitchFamily="1" charset="-128"/>
        <a:cs typeface="+mn-cs"/>
      </a:defRPr>
    </a:lvl4pPr>
    <a:lvl5pPr marL="1828800" algn="l" rtl="0" fontAlgn="base">
      <a:spcBef>
        <a:spcPct val="30000"/>
      </a:spcBef>
      <a:spcAft>
        <a:spcPct val="0"/>
      </a:spcAft>
      <a:defRPr sz="1200" kern="1200">
        <a:solidFill>
          <a:schemeClr val="tx1"/>
        </a:solidFill>
        <a:latin typeface="Arial" charset="0"/>
        <a:ea typeface="ＭＳ Ｐゴシック"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1D1FED8-CF02-4CC6-ABDF-8E5D2DF1245F}" type="slidenum">
              <a:rPr lang="en-US"/>
              <a:pPr/>
              <a:t>0</a:t>
            </a:fld>
            <a:endParaRPr lang="en-US"/>
          </a:p>
        </p:txBody>
      </p:sp>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Blue</a:t>
            </a:r>
            <a:r>
              <a:rPr lang="en-US" baseline="0" dirty="0" smtClean="0"/>
              <a:t> Grass : These are hot fires</a:t>
            </a:r>
            <a:endParaRPr lang="en-US" dirty="0"/>
          </a:p>
        </p:txBody>
      </p:sp>
      <p:sp>
        <p:nvSpPr>
          <p:cNvPr id="4" name="Slide Number Placeholder 3"/>
          <p:cNvSpPr>
            <a:spLocks noGrp="1"/>
          </p:cNvSpPr>
          <p:nvPr>
            <p:ph type="sldNum" sz="quarter" idx="10"/>
          </p:nvPr>
        </p:nvSpPr>
        <p:spPr/>
        <p:txBody>
          <a:bodyPr/>
          <a:lstStyle/>
          <a:p>
            <a:fld id="{42925E2A-1A66-405E-B764-13923E0802F5}" type="slidenum">
              <a:rPr lang="en-US" smtClean="0"/>
              <a:pPr/>
              <a:t>22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Wheat Burning</a:t>
            </a:r>
            <a:endParaRPr lang="en-US" dirty="0"/>
          </a:p>
        </p:txBody>
      </p:sp>
      <p:sp>
        <p:nvSpPr>
          <p:cNvPr id="4" name="Slide Number Placeholder 3"/>
          <p:cNvSpPr>
            <a:spLocks noGrp="1"/>
          </p:cNvSpPr>
          <p:nvPr>
            <p:ph type="sldNum" sz="quarter" idx="10"/>
          </p:nvPr>
        </p:nvSpPr>
        <p:spPr/>
        <p:txBody>
          <a:bodyPr/>
          <a:lstStyle/>
          <a:p>
            <a:fld id="{42925E2A-1A66-405E-B764-13923E0802F5}" type="slidenum">
              <a:rPr lang="en-US" smtClean="0"/>
              <a:pPr/>
              <a:t>26</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w/ the</a:t>
            </a:r>
            <a:r>
              <a:rPr lang="en-US" baseline="0" dirty="0" smtClean="0"/>
              <a:t> other slides of this sort, it would be good to summarize the overall findings/key points for the audience to focus on.</a:t>
            </a:r>
            <a:endParaRPr lang="en-US" dirty="0"/>
          </a:p>
        </p:txBody>
      </p:sp>
      <p:sp>
        <p:nvSpPr>
          <p:cNvPr id="4" name="Slide Number Placeholder 3"/>
          <p:cNvSpPr>
            <a:spLocks noGrp="1"/>
          </p:cNvSpPr>
          <p:nvPr>
            <p:ph type="sldNum" sz="quarter" idx="10"/>
          </p:nvPr>
        </p:nvSpPr>
        <p:spPr/>
        <p:txBody>
          <a:bodyPr/>
          <a:lstStyle/>
          <a:p>
            <a:fld id="{42925E2A-1A66-405E-B764-13923E0802F5}" type="slidenum">
              <a:rPr lang="en-US" smtClean="0"/>
              <a:pPr/>
              <a:t>30</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ctr"/>
            <a:r>
              <a:rPr lang="en-US" dirty="0" smtClean="0"/>
              <a:t>Note: I would look at </a:t>
            </a:r>
            <a:r>
              <a:rPr lang="en-US" dirty="0" err="1" smtClean="0"/>
              <a:t>underprediction</a:t>
            </a:r>
            <a:r>
              <a:rPr lang="en-US" dirty="0" smtClean="0"/>
              <a:t> in the Pacific NW as a possible culprit … contact the Washington State group who has looked at that</a:t>
            </a:r>
            <a:r>
              <a:rPr lang="en-US" baseline="0" dirty="0" smtClean="0"/>
              <a:t> area in detail … </a:t>
            </a:r>
            <a:r>
              <a:rPr lang="en-US" baseline="0" dirty="0" err="1" smtClean="0"/>
              <a:t>POCs</a:t>
            </a:r>
            <a:r>
              <a:rPr lang="en-US" baseline="0" dirty="0" smtClean="0"/>
              <a:t>: Joe Vaughan or Brian Lamb. … Check your last statement out w/ </a:t>
            </a:r>
            <a:r>
              <a:rPr lang="en-US" baseline="0" dirty="0" err="1" smtClean="0"/>
              <a:t>Wyat</a:t>
            </a:r>
            <a:r>
              <a:rPr lang="en-US" baseline="0" dirty="0" smtClean="0"/>
              <a:t>, Kristen, and Shawn to be sure it’s correct.</a:t>
            </a:r>
            <a:endParaRPr lang="en-US" dirty="0"/>
          </a:p>
        </p:txBody>
      </p:sp>
      <p:sp>
        <p:nvSpPr>
          <p:cNvPr id="4" name="Slide Number Placeholder 3"/>
          <p:cNvSpPr>
            <a:spLocks noGrp="1"/>
          </p:cNvSpPr>
          <p:nvPr>
            <p:ph type="sldNum" sz="quarter" idx="10"/>
          </p:nvPr>
        </p:nvSpPr>
        <p:spPr/>
        <p:txBody>
          <a:bodyPr/>
          <a:lstStyle/>
          <a:p>
            <a:fld id="{42925E2A-1A66-405E-B764-13923E0802F5}" type="slidenum">
              <a:rPr lang="en-US" smtClean="0"/>
              <a:pPr/>
              <a:t>32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 sure to check the accuracy of these statements … I think they are true but am not certain what SMARTFIRE is </a:t>
            </a:r>
            <a:r>
              <a:rPr lang="en-US" smtClean="0"/>
              <a:t>doing currently.</a:t>
            </a:r>
            <a:endParaRPr lang="en-US"/>
          </a:p>
        </p:txBody>
      </p:sp>
      <p:sp>
        <p:nvSpPr>
          <p:cNvPr id="4" name="Slide Number Placeholder 3"/>
          <p:cNvSpPr>
            <a:spLocks noGrp="1"/>
          </p:cNvSpPr>
          <p:nvPr>
            <p:ph type="sldNum" sz="quarter" idx="10"/>
          </p:nvPr>
        </p:nvSpPr>
        <p:spPr/>
        <p:txBody>
          <a:bodyPr/>
          <a:lstStyle/>
          <a:p>
            <a:fld id="{42925E2A-1A66-405E-B764-13923E0802F5}" type="slidenum">
              <a:rPr lang="en-US" smtClean="0"/>
              <a:pPr/>
              <a:t>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seems redundant of previous slides; perhaps</a:t>
            </a:r>
            <a:r>
              <a:rPr lang="en-US" baseline="0" dirty="0" smtClean="0"/>
              <a:t> they could be combined/simplified.</a:t>
            </a:r>
            <a:endParaRPr lang="en-US" dirty="0"/>
          </a:p>
        </p:txBody>
      </p:sp>
      <p:sp>
        <p:nvSpPr>
          <p:cNvPr id="4" name="Slide Number Placeholder 3"/>
          <p:cNvSpPr>
            <a:spLocks noGrp="1"/>
          </p:cNvSpPr>
          <p:nvPr>
            <p:ph type="sldNum" sz="quarter" idx="10"/>
          </p:nvPr>
        </p:nvSpPr>
        <p:spPr/>
        <p:txBody>
          <a:bodyPr/>
          <a:lstStyle/>
          <a:p>
            <a:fld id="{42925E2A-1A66-405E-B764-13923E0802F5}"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Reference</a:t>
            </a:r>
            <a:r>
              <a:rPr lang="en-US" baseline="0" dirty="0" smtClean="0"/>
              <a:t> for VOC and NH3 would be useful although is given later … a simple flow chart rather than words would have been more effective to describe methodology</a:t>
            </a:r>
            <a:endParaRPr lang="en-US" dirty="0"/>
          </a:p>
        </p:txBody>
      </p:sp>
      <p:sp>
        <p:nvSpPr>
          <p:cNvPr id="4" name="Slide Number Placeholder 3"/>
          <p:cNvSpPr>
            <a:spLocks noGrp="1"/>
          </p:cNvSpPr>
          <p:nvPr>
            <p:ph type="sldNum" sz="quarter" idx="10"/>
          </p:nvPr>
        </p:nvSpPr>
        <p:spPr/>
        <p:txBody>
          <a:bodyPr/>
          <a:lstStyle/>
          <a:p>
            <a:fld id="{42925E2A-1A66-405E-B764-13923E0802F5}"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What’s the take home message?  It would be effective to put</a:t>
            </a:r>
            <a:r>
              <a:rPr lang="en-US" baseline="0" dirty="0" smtClean="0"/>
              <a:t> this message at bottom of slide.</a:t>
            </a:r>
            <a:endParaRPr lang="en-US" dirty="0"/>
          </a:p>
        </p:txBody>
      </p:sp>
      <p:sp>
        <p:nvSpPr>
          <p:cNvPr id="4" name="Slide Number Placeholder 3"/>
          <p:cNvSpPr>
            <a:spLocks noGrp="1"/>
          </p:cNvSpPr>
          <p:nvPr>
            <p:ph type="sldNum" sz="quarter" idx="10"/>
          </p:nvPr>
        </p:nvSpPr>
        <p:spPr/>
        <p:txBody>
          <a:bodyPr/>
          <a:lstStyle/>
          <a:p>
            <a:fld id="{42925E2A-1A66-405E-B764-13923E0802F5}"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is the basis for the </a:t>
            </a:r>
            <a:r>
              <a:rPr lang="en-US" dirty="0" err="1" smtClean="0"/>
              <a:t>NOx</a:t>
            </a:r>
            <a:r>
              <a:rPr lang="en-US" dirty="0" smtClean="0"/>
              <a:t> calculation?  Why is the lbs to tons conversion</a:t>
            </a:r>
            <a:r>
              <a:rPr lang="en-US" baseline="0" dirty="0" smtClean="0"/>
              <a:t> an important issue for the audience?</a:t>
            </a:r>
            <a:endParaRPr lang="en-US" dirty="0"/>
          </a:p>
        </p:txBody>
      </p:sp>
      <p:sp>
        <p:nvSpPr>
          <p:cNvPr id="4" name="Slide Number Placeholder 3"/>
          <p:cNvSpPr>
            <a:spLocks noGrp="1"/>
          </p:cNvSpPr>
          <p:nvPr>
            <p:ph type="sldNum" sz="quarter" idx="10"/>
          </p:nvPr>
        </p:nvSpPr>
        <p:spPr/>
        <p:txBody>
          <a:bodyPr/>
          <a:lstStyle/>
          <a:p>
            <a:fld id="{42925E2A-1A66-405E-B764-13923E0802F5}" type="slidenum">
              <a:rPr lang="en-US" smtClean="0"/>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r>
            <a:br>
              <a:rPr lang="en-US" dirty="0" smtClean="0"/>
            </a:br>
            <a:r>
              <a:rPr lang="en-US" dirty="0" smtClean="0"/>
              <a:t>Specific examples starting</a:t>
            </a:r>
            <a:r>
              <a:rPr lang="en-US" baseline="0" dirty="0" smtClean="0"/>
              <a:t> w/ the McCarty values, the standard deviations, the literature values, and the resulting recommendation would have been </a:t>
            </a:r>
            <a:r>
              <a:rPr lang="en-US" baseline="0" smtClean="0"/>
              <a:t>very useful here. </a:t>
            </a:r>
            <a:endParaRPr lang="en-US"/>
          </a:p>
        </p:txBody>
      </p:sp>
      <p:sp>
        <p:nvSpPr>
          <p:cNvPr id="4" name="Slide Number Placeholder 3"/>
          <p:cNvSpPr>
            <a:spLocks noGrp="1"/>
          </p:cNvSpPr>
          <p:nvPr>
            <p:ph type="sldNum" sz="quarter" idx="10"/>
          </p:nvPr>
        </p:nvSpPr>
        <p:spPr/>
        <p:txBody>
          <a:bodyPr/>
          <a:lstStyle/>
          <a:p>
            <a:fld id="{42925E2A-1A66-405E-B764-13923E0802F5}" type="slidenum">
              <a:rPr lang="en-US" smtClean="0"/>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 would be nice to see this is a meaningful</a:t>
            </a:r>
            <a:r>
              <a:rPr lang="en-US" baseline="0" dirty="0" smtClean="0"/>
              <a:t> unit like tons/acre or metric-tons/ha instead of Mg per grid cell.</a:t>
            </a:r>
            <a:endParaRPr lang="en-US" dirty="0"/>
          </a:p>
        </p:txBody>
      </p:sp>
      <p:sp>
        <p:nvSpPr>
          <p:cNvPr id="4" name="Slide Number Placeholder 3"/>
          <p:cNvSpPr>
            <a:spLocks noGrp="1"/>
          </p:cNvSpPr>
          <p:nvPr>
            <p:ph type="sldNum" sz="quarter" idx="10"/>
          </p:nvPr>
        </p:nvSpPr>
        <p:spPr/>
        <p:txBody>
          <a:bodyPr/>
          <a:lstStyle/>
          <a:p>
            <a:fld id="{42925E2A-1A66-405E-B764-13923E0802F5}" type="slidenum">
              <a:rPr lang="en-US" smtClean="0"/>
              <a:pPr/>
              <a:t>11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2925E2A-1A66-405E-B764-13923E0802F5}" type="slidenum">
              <a:rPr lang="en-US" smtClean="0"/>
              <a:pPr/>
              <a:t>21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097" name="Picture 25" descr="EPA_Master Template_B"/>
          <p:cNvPicPr>
            <a:picLocks noChangeAspect="1" noChangeArrowheads="1"/>
          </p:cNvPicPr>
          <p:nvPr userDrawn="1"/>
        </p:nvPicPr>
        <p:blipFill>
          <a:blip r:embed="rId2" cstate="print"/>
          <a:srcRect/>
          <a:stretch>
            <a:fillRect/>
          </a:stretch>
        </p:blipFill>
        <p:spPr bwMode="auto">
          <a:xfrm>
            <a:off x="0" y="0"/>
            <a:ext cx="9145588" cy="6859588"/>
          </a:xfrm>
          <a:prstGeom prst="rect">
            <a:avLst/>
          </a:prstGeom>
          <a:noFill/>
        </p:spPr>
      </p:pic>
      <p:sp>
        <p:nvSpPr>
          <p:cNvPr id="3074" name="Rectangle 2"/>
          <p:cNvSpPr>
            <a:spLocks noGrp="1" noChangeArrowheads="1"/>
          </p:cNvSpPr>
          <p:nvPr>
            <p:ph type="ctrTitle"/>
          </p:nvPr>
        </p:nvSpPr>
        <p:spPr>
          <a:xfrm>
            <a:off x="2914650" y="1447800"/>
            <a:ext cx="5713413" cy="1447800"/>
          </a:xfrm>
          <a:solidFill>
            <a:srgbClr val="003F69">
              <a:alpha val="0"/>
            </a:srgbClr>
          </a:solidFill>
        </p:spPr>
        <p:txBody>
          <a:bodyPr lIns="0" tIns="0" rIns="0" bIns="0" anchor="b"/>
          <a:lstStyle>
            <a:lvl1pPr>
              <a:lnSpc>
                <a:spcPct val="90000"/>
              </a:lnSpc>
              <a:defRPr>
                <a:solidFill>
                  <a:schemeClr val="bg1"/>
                </a:solidFill>
              </a:defRPr>
            </a:lvl1pPr>
          </a:lstStyle>
          <a:p>
            <a:r>
              <a:rPr lang="en-US"/>
              <a:t>Click to edit Master title style</a:t>
            </a:r>
          </a:p>
        </p:txBody>
      </p:sp>
      <p:sp>
        <p:nvSpPr>
          <p:cNvPr id="3075" name="Rectangle 3"/>
          <p:cNvSpPr>
            <a:spLocks noGrp="1" noChangeArrowheads="1"/>
          </p:cNvSpPr>
          <p:nvPr>
            <p:ph type="subTitle" idx="1"/>
          </p:nvPr>
        </p:nvSpPr>
        <p:spPr>
          <a:xfrm>
            <a:off x="2914650" y="3016250"/>
            <a:ext cx="5713413" cy="338138"/>
          </a:xfrm>
          <a:solidFill>
            <a:srgbClr val="003F69">
              <a:alpha val="0"/>
            </a:srgbClr>
          </a:solidFill>
        </p:spPr>
        <p:txBody>
          <a:bodyPr lIns="0" tIns="0" rIns="0" bIns="0"/>
          <a:lstStyle>
            <a:lvl1pPr marL="0" indent="0">
              <a:lnSpc>
                <a:spcPct val="70000"/>
              </a:lnSpc>
              <a:buFont typeface="Times" charset="0"/>
              <a:buNone/>
              <a:defRPr i="1">
                <a:solidFill>
                  <a:schemeClr val="bg1"/>
                </a:solidFill>
                <a:latin typeface="Times New Roman" pitchFamily="18" charset="0"/>
              </a:defRPr>
            </a:lvl1pPr>
          </a:lstStyle>
          <a:p>
            <a:r>
              <a:rPr lang="en-US"/>
              <a:t>Click to edit Master subtitle style</a:t>
            </a:r>
          </a:p>
        </p:txBody>
      </p:sp>
      <p:sp>
        <p:nvSpPr>
          <p:cNvPr id="3076" name="Rectangle 4"/>
          <p:cNvSpPr>
            <a:spLocks noGrp="1" noChangeArrowheads="1"/>
          </p:cNvSpPr>
          <p:nvPr>
            <p:ph type="dt" sz="half" idx="2"/>
          </p:nvPr>
        </p:nvSpPr>
        <p:spPr bwMode="auto">
          <a:xfrm>
            <a:off x="6629400" y="6224588"/>
            <a:ext cx="1905000" cy="228600"/>
          </a:xfrm>
          <a:prstGeom prst="rect">
            <a:avLst/>
          </a:prstGeom>
          <a:noFill/>
          <a:ln>
            <a:miter lim="800000"/>
            <a:headEnd/>
            <a:tailEnd/>
          </a:ln>
        </p:spPr>
        <p:txBody>
          <a:bodyPr vert="horz" wrap="square" lIns="0" tIns="0" rIns="0" bIns="0" numCol="1" anchor="b" anchorCtr="0" compatLnSpc="1">
            <a:prstTxWarp prst="textNoShape">
              <a:avLst/>
            </a:prstTxWarp>
          </a:bodyPr>
          <a:lstStyle>
            <a:lvl1pPr algn="r">
              <a:defRPr sz="1000" b="1">
                <a:solidFill>
                  <a:schemeClr val="bg1"/>
                </a:solidFill>
              </a:defRPr>
            </a:lvl1pPr>
          </a:lstStyle>
          <a:p>
            <a:fld id="{0DEAF3CD-F5DC-465A-A955-6EF34D26D16C}" type="datetime1">
              <a:rPr lang="en-US"/>
              <a:pPr/>
              <a:t>10/24/2011</a:t>
            </a:fld>
            <a:endParaRPr lang="en-US" dirty="0"/>
          </a:p>
        </p:txBody>
      </p:sp>
      <p:sp>
        <p:nvSpPr>
          <p:cNvPr id="3080" name="Rectangle 8"/>
          <p:cNvSpPr>
            <a:spLocks noChangeArrowheads="1"/>
          </p:cNvSpPr>
          <p:nvPr userDrawn="1"/>
        </p:nvSpPr>
        <p:spPr bwMode="auto">
          <a:xfrm>
            <a:off x="0" y="6224588"/>
            <a:ext cx="762000" cy="228600"/>
          </a:xfrm>
          <a:prstGeom prst="rect">
            <a:avLst/>
          </a:prstGeom>
          <a:solidFill>
            <a:schemeClr val="bg1"/>
          </a:solidFill>
          <a:ln w="9525">
            <a:noFill/>
            <a:miter lim="800000"/>
            <a:headEnd/>
            <a:tailEnd/>
          </a:ln>
        </p:spPr>
        <p:txBody>
          <a:bodyPr wrap="none" anchor="ctr"/>
          <a:lstStyle/>
          <a:p>
            <a:endParaRPr lang="en-US"/>
          </a:p>
        </p:txBody>
      </p:sp>
      <p:sp>
        <p:nvSpPr>
          <p:cNvPr id="3088" name="Rectangle 16"/>
          <p:cNvSpPr>
            <a:spLocks noChangeArrowheads="1"/>
          </p:cNvSpPr>
          <p:nvPr userDrawn="1"/>
        </p:nvSpPr>
        <p:spPr bwMode="auto">
          <a:xfrm>
            <a:off x="833438" y="6224588"/>
            <a:ext cx="5643562" cy="228600"/>
          </a:xfrm>
          <a:prstGeom prst="rect">
            <a:avLst/>
          </a:prstGeom>
          <a:solidFill>
            <a:srgbClr val="003F69">
              <a:alpha val="0"/>
            </a:srgbClr>
          </a:solidFill>
          <a:ln w="9525">
            <a:noFill/>
            <a:miter lim="800000"/>
            <a:headEnd/>
            <a:tailEnd/>
          </a:ln>
          <a:effectLst/>
        </p:spPr>
        <p:txBody>
          <a:bodyPr wrap="none" lIns="0" tIns="0" rIns="0" bIns="0"/>
          <a:lstStyle/>
          <a:p>
            <a:pPr>
              <a:lnSpc>
                <a:spcPct val="90000"/>
              </a:lnSpc>
            </a:pPr>
            <a:r>
              <a:rPr lang="en-US" sz="900" b="1" dirty="0">
                <a:solidFill>
                  <a:schemeClr val="bg1"/>
                </a:solidFill>
              </a:rPr>
              <a:t>Office of Research and Development</a:t>
            </a:r>
            <a:endParaRPr lang="en-US" sz="900" b="1" dirty="0"/>
          </a:p>
          <a:p>
            <a:pPr>
              <a:lnSpc>
                <a:spcPct val="90000"/>
              </a:lnSpc>
            </a:pPr>
            <a:r>
              <a:rPr lang="en-US" sz="900" dirty="0" smtClean="0">
                <a:solidFill>
                  <a:schemeClr val="bg1"/>
                </a:solidFill>
              </a:rPr>
              <a:t>National</a:t>
            </a:r>
            <a:r>
              <a:rPr lang="en-US" sz="900" baseline="0" dirty="0" smtClean="0">
                <a:solidFill>
                  <a:schemeClr val="bg1"/>
                </a:solidFill>
              </a:rPr>
              <a:t> Exposure Research Laboratory, Atmospheric Modeling and Analysis Division</a:t>
            </a:r>
            <a:endParaRPr lang="en-US" sz="900" dirty="0">
              <a:solidFill>
                <a:schemeClr val="bg1"/>
              </a:solidFill>
            </a:endParaRPr>
          </a:p>
        </p:txBody>
      </p:sp>
      <p:sp>
        <p:nvSpPr>
          <p:cNvPr id="3092" name="Rectangle 20"/>
          <p:cNvSpPr>
            <a:spLocks noChangeArrowheads="1"/>
          </p:cNvSpPr>
          <p:nvPr userDrawn="1"/>
        </p:nvSpPr>
        <p:spPr bwMode="auto">
          <a:xfrm>
            <a:off x="2895600" y="3581400"/>
            <a:ext cx="6248400" cy="1676400"/>
          </a:xfrm>
          <a:prstGeom prst="rect">
            <a:avLst/>
          </a:prstGeom>
          <a:solidFill>
            <a:srgbClr val="0070B9"/>
          </a:solidFill>
          <a:ln w="9525">
            <a:noFill/>
            <a:miter lim="800000"/>
            <a:headEnd/>
            <a:tailEnd/>
          </a:ln>
          <a:effectLst/>
        </p:spPr>
        <p:txBody>
          <a:bodyPr wrap="none" anchor="ct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145E499E-ABF4-4AA1-B0DA-67578ED7D3C6}"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6538" y="1708150"/>
            <a:ext cx="1943100" cy="42354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57238" y="1708150"/>
            <a:ext cx="5676900" cy="4235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C5C61A1A-70CE-49EB-8407-17617F224350}"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757238" y="1708150"/>
            <a:ext cx="7772400" cy="304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757238" y="2165350"/>
            <a:ext cx="7772400" cy="3778250"/>
          </a:xfrm>
        </p:spPr>
        <p:txBody>
          <a:bodyPr/>
          <a:lstStyle/>
          <a:p>
            <a:endParaRPr lang="en-US"/>
          </a:p>
        </p:txBody>
      </p:sp>
      <p:sp>
        <p:nvSpPr>
          <p:cNvPr id="4" name="Slide Number Placeholder 3"/>
          <p:cNvSpPr>
            <a:spLocks noGrp="1"/>
          </p:cNvSpPr>
          <p:nvPr>
            <p:ph type="sldNum" sz="quarter" idx="10"/>
          </p:nvPr>
        </p:nvSpPr>
        <p:spPr>
          <a:xfrm>
            <a:off x="0" y="6224588"/>
            <a:ext cx="609600" cy="228600"/>
          </a:xfrm>
        </p:spPr>
        <p:txBody>
          <a:bodyPr/>
          <a:lstStyle>
            <a:lvl1pPr>
              <a:defRPr/>
            </a:lvl1pPr>
          </a:lstStyle>
          <a:p>
            <a:fld id="{68EC8FD8-AE2E-49A0-8546-D71E0275AF37}"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757238" y="1708150"/>
            <a:ext cx="7772400" cy="42354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Slide Number Placeholder 2"/>
          <p:cNvSpPr>
            <a:spLocks noGrp="1"/>
          </p:cNvSpPr>
          <p:nvPr>
            <p:ph type="sldNum" sz="quarter" idx="10"/>
          </p:nvPr>
        </p:nvSpPr>
        <p:spPr>
          <a:xfrm>
            <a:off x="0" y="6224588"/>
            <a:ext cx="609600" cy="228600"/>
          </a:xfrm>
        </p:spPr>
        <p:txBody>
          <a:bodyPr/>
          <a:lstStyle>
            <a:lvl1pPr>
              <a:defRPr/>
            </a:lvl1pPr>
          </a:lstStyle>
          <a:p>
            <a:fld id="{7B51E7E9-F870-4439-9E1D-D2556D7CE163}"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EA8E6D85-3EB2-44A9-B4DC-6EE28012DDBD}"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0B76B3C2-BF77-43D7-9731-56D233DF3B91}"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57238" y="2165350"/>
            <a:ext cx="3810000" cy="3778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19638" y="2165350"/>
            <a:ext cx="3810000" cy="3778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17F3131E-D3D5-4DAE-A623-A3C8FC783B9A}"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A5DA4C5A-E6B4-4670-957B-CFF8F32B60BF}"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D728E200-F0C6-4015-A1CE-B020D3E28FE1}"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5C70A907-9F5A-444B-9B8E-1339C250F408}"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C4E6AB19-A8B2-47B2-9110-BE866DA80F86}"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E3E9B116-D0F0-4D19-8B79-9065BDE20D33}"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40" name="Picture 16" descr="EPA_Master Template_B1"/>
          <p:cNvPicPr>
            <a:picLocks noChangeAspect="1" noChangeArrowheads="1"/>
          </p:cNvPicPr>
          <p:nvPr userDrawn="1"/>
        </p:nvPicPr>
        <p:blipFill>
          <a:blip r:embed="rId15" cstate="print"/>
          <a:srcRect/>
          <a:stretch>
            <a:fillRect/>
          </a:stretch>
        </p:blipFill>
        <p:spPr bwMode="auto">
          <a:xfrm>
            <a:off x="0" y="0"/>
            <a:ext cx="9145588" cy="6859588"/>
          </a:xfrm>
          <a:prstGeom prst="rect">
            <a:avLst/>
          </a:prstGeom>
          <a:noFill/>
        </p:spPr>
      </p:pic>
      <p:sp>
        <p:nvSpPr>
          <p:cNvPr id="1026" name="Rectangle 2"/>
          <p:cNvSpPr>
            <a:spLocks noGrp="1" noChangeArrowheads="1"/>
          </p:cNvSpPr>
          <p:nvPr>
            <p:ph type="title"/>
          </p:nvPr>
        </p:nvSpPr>
        <p:spPr bwMode="auto">
          <a:xfrm>
            <a:off x="757238" y="1708150"/>
            <a:ext cx="7772400" cy="304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757238" y="2165350"/>
            <a:ext cx="7772400" cy="37782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4" name="Rectangle 10"/>
          <p:cNvSpPr>
            <a:spLocks noChangeArrowheads="1"/>
          </p:cNvSpPr>
          <p:nvPr userDrawn="1"/>
        </p:nvSpPr>
        <p:spPr bwMode="auto">
          <a:xfrm>
            <a:off x="0" y="6224588"/>
            <a:ext cx="685800" cy="228600"/>
          </a:xfrm>
          <a:prstGeom prst="rect">
            <a:avLst/>
          </a:prstGeom>
          <a:solidFill>
            <a:srgbClr val="0070B9"/>
          </a:solidFill>
          <a:ln w="9525">
            <a:noFill/>
            <a:miter lim="800000"/>
            <a:headEnd/>
            <a:tailEnd/>
          </a:ln>
        </p:spPr>
        <p:txBody>
          <a:bodyPr wrap="none" anchor="ctr"/>
          <a:lstStyle/>
          <a:p>
            <a:endParaRPr lang="en-US"/>
          </a:p>
        </p:txBody>
      </p:sp>
      <p:sp>
        <p:nvSpPr>
          <p:cNvPr id="1030" name="Rectangle 6"/>
          <p:cNvSpPr>
            <a:spLocks noGrp="1" noChangeArrowheads="1"/>
          </p:cNvSpPr>
          <p:nvPr>
            <p:ph type="sldNum" sz="quarter" idx="4"/>
          </p:nvPr>
        </p:nvSpPr>
        <p:spPr bwMode="auto">
          <a:xfrm>
            <a:off x="0" y="6224588"/>
            <a:ext cx="609600" cy="2286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gn="r">
              <a:defRPr sz="1000" b="1">
                <a:solidFill>
                  <a:schemeClr val="bg1"/>
                </a:solidFill>
              </a:defRPr>
            </a:lvl1pPr>
          </a:lstStyle>
          <a:p>
            <a:fld id="{0F695207-9E48-41FB-A275-A998461DE44F}"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l" rtl="0" fontAlgn="base">
        <a:spcBef>
          <a:spcPct val="0"/>
        </a:spcBef>
        <a:spcAft>
          <a:spcPct val="0"/>
        </a:spcAft>
        <a:defRPr sz="3400" b="1">
          <a:solidFill>
            <a:srgbClr val="0070B9"/>
          </a:solidFill>
          <a:latin typeface="+mj-lt"/>
          <a:ea typeface="+mj-ea"/>
          <a:cs typeface="+mj-cs"/>
        </a:defRPr>
      </a:lvl1pPr>
      <a:lvl2pPr algn="l" rtl="0" fontAlgn="base">
        <a:spcBef>
          <a:spcPct val="0"/>
        </a:spcBef>
        <a:spcAft>
          <a:spcPct val="0"/>
        </a:spcAft>
        <a:defRPr sz="3400" b="1">
          <a:solidFill>
            <a:srgbClr val="0070B9"/>
          </a:solidFill>
          <a:latin typeface="Arial" charset="0"/>
          <a:ea typeface="ＭＳ Ｐゴシック" pitchFamily="1" charset="-128"/>
        </a:defRPr>
      </a:lvl2pPr>
      <a:lvl3pPr algn="l" rtl="0" fontAlgn="base">
        <a:spcBef>
          <a:spcPct val="0"/>
        </a:spcBef>
        <a:spcAft>
          <a:spcPct val="0"/>
        </a:spcAft>
        <a:defRPr sz="3400" b="1">
          <a:solidFill>
            <a:srgbClr val="0070B9"/>
          </a:solidFill>
          <a:latin typeface="Arial" charset="0"/>
          <a:ea typeface="ＭＳ Ｐゴシック" pitchFamily="1" charset="-128"/>
        </a:defRPr>
      </a:lvl3pPr>
      <a:lvl4pPr algn="l" rtl="0" fontAlgn="base">
        <a:spcBef>
          <a:spcPct val="0"/>
        </a:spcBef>
        <a:spcAft>
          <a:spcPct val="0"/>
        </a:spcAft>
        <a:defRPr sz="3400" b="1">
          <a:solidFill>
            <a:srgbClr val="0070B9"/>
          </a:solidFill>
          <a:latin typeface="Arial" charset="0"/>
          <a:ea typeface="ＭＳ Ｐゴシック" pitchFamily="1" charset="-128"/>
        </a:defRPr>
      </a:lvl4pPr>
      <a:lvl5pPr algn="l" rtl="0" fontAlgn="base">
        <a:spcBef>
          <a:spcPct val="0"/>
        </a:spcBef>
        <a:spcAft>
          <a:spcPct val="0"/>
        </a:spcAft>
        <a:defRPr sz="3400" b="1">
          <a:solidFill>
            <a:srgbClr val="0070B9"/>
          </a:solidFill>
          <a:latin typeface="Arial" charset="0"/>
          <a:ea typeface="ＭＳ Ｐゴシック" pitchFamily="1" charset="-128"/>
        </a:defRPr>
      </a:lvl5pPr>
      <a:lvl6pPr marL="457200" algn="l" rtl="0" fontAlgn="base">
        <a:spcBef>
          <a:spcPct val="0"/>
        </a:spcBef>
        <a:spcAft>
          <a:spcPct val="0"/>
        </a:spcAft>
        <a:defRPr sz="3400" b="1">
          <a:solidFill>
            <a:srgbClr val="0070B9"/>
          </a:solidFill>
          <a:latin typeface="Arial" charset="0"/>
          <a:ea typeface="ＭＳ Ｐゴシック" pitchFamily="1" charset="-128"/>
        </a:defRPr>
      </a:lvl6pPr>
      <a:lvl7pPr marL="914400" algn="l" rtl="0" fontAlgn="base">
        <a:spcBef>
          <a:spcPct val="0"/>
        </a:spcBef>
        <a:spcAft>
          <a:spcPct val="0"/>
        </a:spcAft>
        <a:defRPr sz="3400" b="1">
          <a:solidFill>
            <a:srgbClr val="0070B9"/>
          </a:solidFill>
          <a:latin typeface="Arial" charset="0"/>
          <a:ea typeface="ＭＳ Ｐゴシック" pitchFamily="1" charset="-128"/>
        </a:defRPr>
      </a:lvl7pPr>
      <a:lvl8pPr marL="1371600" algn="l" rtl="0" fontAlgn="base">
        <a:spcBef>
          <a:spcPct val="0"/>
        </a:spcBef>
        <a:spcAft>
          <a:spcPct val="0"/>
        </a:spcAft>
        <a:defRPr sz="3400" b="1">
          <a:solidFill>
            <a:srgbClr val="0070B9"/>
          </a:solidFill>
          <a:latin typeface="Arial" charset="0"/>
          <a:ea typeface="ＭＳ Ｐゴシック" pitchFamily="1" charset="-128"/>
        </a:defRPr>
      </a:lvl8pPr>
      <a:lvl9pPr marL="1828800" algn="l" rtl="0" fontAlgn="base">
        <a:spcBef>
          <a:spcPct val="0"/>
        </a:spcBef>
        <a:spcAft>
          <a:spcPct val="0"/>
        </a:spcAft>
        <a:defRPr sz="3400" b="1">
          <a:solidFill>
            <a:srgbClr val="0070B9"/>
          </a:solidFill>
          <a:latin typeface="Arial" charset="0"/>
          <a:ea typeface="ＭＳ Ｐゴシック" pitchFamily="1" charset="-128"/>
        </a:defRPr>
      </a:lvl9pPr>
    </p:titleStyle>
    <p:bodyStyle>
      <a:lvl1pPr marL="168275" indent="-168275" algn="l" rtl="0" fontAlgn="base">
        <a:spcBef>
          <a:spcPct val="20000"/>
        </a:spcBef>
        <a:spcAft>
          <a:spcPct val="0"/>
        </a:spcAft>
        <a:buClr>
          <a:srgbClr val="0070B9"/>
        </a:buClr>
        <a:buSzPct val="90000"/>
        <a:buFont typeface="Times" charset="0"/>
        <a:buChar char="•"/>
        <a:defRPr sz="2400">
          <a:solidFill>
            <a:schemeClr val="tx1"/>
          </a:solidFill>
          <a:latin typeface="+mn-lt"/>
          <a:ea typeface="+mn-ea"/>
          <a:cs typeface="+mn-cs"/>
        </a:defRPr>
      </a:lvl1pPr>
      <a:lvl2pPr marL="458788" indent="-174625" algn="l" rtl="0" fontAlgn="base">
        <a:spcBef>
          <a:spcPct val="20000"/>
        </a:spcBef>
        <a:spcAft>
          <a:spcPct val="0"/>
        </a:spcAft>
        <a:buClr>
          <a:srgbClr val="0070B9"/>
        </a:buClr>
        <a:buChar char="–"/>
        <a:defRPr sz="2400">
          <a:solidFill>
            <a:schemeClr val="tx1"/>
          </a:solidFill>
          <a:latin typeface="+mn-lt"/>
          <a:ea typeface="+mn-ea"/>
        </a:defRPr>
      </a:lvl2pPr>
      <a:lvl3pPr marL="742950" indent="-168275" algn="l" rtl="0" fontAlgn="base">
        <a:spcBef>
          <a:spcPct val="20000"/>
        </a:spcBef>
        <a:spcAft>
          <a:spcPct val="0"/>
        </a:spcAft>
        <a:buClr>
          <a:srgbClr val="0070B9"/>
        </a:buClr>
        <a:buSzPct val="90000"/>
        <a:buFont typeface="Times" charset="0"/>
        <a:buChar char="•"/>
        <a:defRPr sz="2400">
          <a:solidFill>
            <a:schemeClr val="tx1"/>
          </a:solidFill>
          <a:latin typeface="+mn-lt"/>
          <a:ea typeface="+mn-ea"/>
        </a:defRPr>
      </a:lvl3pPr>
      <a:lvl4pPr marL="1027113" indent="-169863" algn="l" rtl="0" fontAlgn="base">
        <a:spcBef>
          <a:spcPct val="20000"/>
        </a:spcBef>
        <a:spcAft>
          <a:spcPct val="0"/>
        </a:spcAft>
        <a:buClr>
          <a:srgbClr val="0070B9"/>
        </a:buClr>
        <a:buChar char="–"/>
        <a:defRPr sz="2400">
          <a:solidFill>
            <a:schemeClr val="tx1"/>
          </a:solidFill>
          <a:latin typeface="+mn-lt"/>
          <a:ea typeface="+mn-ea"/>
        </a:defRPr>
      </a:lvl4pPr>
      <a:lvl5pPr marL="1317625" indent="-176213" algn="l" rtl="0" fontAlgn="base">
        <a:spcBef>
          <a:spcPct val="20000"/>
        </a:spcBef>
        <a:spcAft>
          <a:spcPct val="0"/>
        </a:spcAft>
        <a:buClr>
          <a:srgbClr val="0070B9"/>
        </a:buClr>
        <a:buChar char="»"/>
        <a:defRPr sz="2400" i="1">
          <a:solidFill>
            <a:schemeClr val="tx1"/>
          </a:solidFill>
          <a:latin typeface="+mn-lt"/>
          <a:ea typeface="+mn-ea"/>
        </a:defRPr>
      </a:lvl5pPr>
      <a:lvl6pPr marL="1774825" indent="-176213" algn="l" rtl="0" fontAlgn="base">
        <a:spcBef>
          <a:spcPct val="20000"/>
        </a:spcBef>
        <a:spcAft>
          <a:spcPct val="0"/>
        </a:spcAft>
        <a:buClr>
          <a:srgbClr val="0070B9"/>
        </a:buClr>
        <a:buChar char="»"/>
        <a:defRPr sz="2400" i="1">
          <a:solidFill>
            <a:schemeClr val="tx1"/>
          </a:solidFill>
          <a:latin typeface="+mn-lt"/>
          <a:ea typeface="+mn-ea"/>
        </a:defRPr>
      </a:lvl6pPr>
      <a:lvl7pPr marL="2232025" indent="-176213" algn="l" rtl="0" fontAlgn="base">
        <a:spcBef>
          <a:spcPct val="20000"/>
        </a:spcBef>
        <a:spcAft>
          <a:spcPct val="0"/>
        </a:spcAft>
        <a:buClr>
          <a:srgbClr val="0070B9"/>
        </a:buClr>
        <a:buChar char="»"/>
        <a:defRPr sz="2400" i="1">
          <a:solidFill>
            <a:schemeClr val="tx1"/>
          </a:solidFill>
          <a:latin typeface="+mn-lt"/>
          <a:ea typeface="+mn-ea"/>
        </a:defRPr>
      </a:lvl7pPr>
      <a:lvl8pPr marL="2689225" indent="-176213" algn="l" rtl="0" fontAlgn="base">
        <a:spcBef>
          <a:spcPct val="20000"/>
        </a:spcBef>
        <a:spcAft>
          <a:spcPct val="0"/>
        </a:spcAft>
        <a:buClr>
          <a:srgbClr val="0070B9"/>
        </a:buClr>
        <a:buChar char="»"/>
        <a:defRPr sz="2400" i="1">
          <a:solidFill>
            <a:schemeClr val="tx1"/>
          </a:solidFill>
          <a:latin typeface="+mn-lt"/>
          <a:ea typeface="+mn-ea"/>
        </a:defRPr>
      </a:lvl8pPr>
      <a:lvl9pPr marL="3146425" indent="-176213" algn="l" rtl="0" fontAlgn="base">
        <a:spcBef>
          <a:spcPct val="20000"/>
        </a:spcBef>
        <a:spcAft>
          <a:spcPct val="0"/>
        </a:spcAft>
        <a:buClr>
          <a:srgbClr val="0070B9"/>
        </a:buClr>
        <a:buChar char="»"/>
        <a:defRPr sz="2400" i="1">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Grp="1" noChangeArrowheads="1"/>
          </p:cNvSpPr>
          <p:nvPr>
            <p:ph type="dt" sz="half" idx="2"/>
          </p:nvPr>
        </p:nvSpPr>
        <p:spPr>
          <a:ln/>
        </p:spPr>
        <p:txBody>
          <a:bodyPr/>
          <a:lstStyle/>
          <a:p>
            <a:fld id="{62952B03-68A9-4869-8FF0-4EFA81C1E988}" type="datetime4">
              <a:rPr lang="en-US"/>
              <a:pPr/>
              <a:t>October 24, 2011</a:t>
            </a:fld>
            <a:endParaRPr lang="en-US" dirty="0"/>
          </a:p>
        </p:txBody>
      </p:sp>
      <p:sp>
        <p:nvSpPr>
          <p:cNvPr id="7171" name="Rectangle 3"/>
          <p:cNvSpPr>
            <a:spLocks noGrp="1" noChangeArrowheads="1"/>
          </p:cNvSpPr>
          <p:nvPr>
            <p:ph type="subTitle" idx="1"/>
          </p:nvPr>
        </p:nvSpPr>
        <p:spPr>
          <a:xfrm>
            <a:off x="1066800" y="3505200"/>
            <a:ext cx="5257800" cy="1295400"/>
          </a:xfrm>
        </p:spPr>
        <p:txBody>
          <a:bodyPr/>
          <a:lstStyle/>
          <a:p>
            <a:pPr algn="ctr"/>
            <a:r>
              <a:rPr lang="en-US" i="0" dirty="0" smtClean="0"/>
              <a:t>George Pouliot, Jessica McCarty, </a:t>
            </a:r>
          </a:p>
          <a:p>
            <a:pPr algn="ctr"/>
            <a:r>
              <a:rPr lang="en-US" i="0" dirty="0" err="1" smtClean="0"/>
              <a:t>Carie</a:t>
            </a:r>
            <a:r>
              <a:rPr lang="en-US" i="0" dirty="0" smtClean="0"/>
              <a:t> Ernst, Tyler Kerr, Amber </a:t>
            </a:r>
            <a:r>
              <a:rPr lang="en-US" i="0" dirty="0" err="1" smtClean="0"/>
              <a:t>Soja</a:t>
            </a:r>
            <a:r>
              <a:rPr lang="en-US" i="0" dirty="0" smtClean="0"/>
              <a:t>, </a:t>
            </a:r>
          </a:p>
          <a:p>
            <a:pPr algn="ctr"/>
            <a:r>
              <a:rPr lang="en-US" i="0" dirty="0" smtClean="0"/>
              <a:t>Tom Pace, and Tom Pierce</a:t>
            </a:r>
            <a:endParaRPr lang="en-US" i="0" dirty="0"/>
          </a:p>
        </p:txBody>
      </p:sp>
      <p:sp>
        <p:nvSpPr>
          <p:cNvPr id="7" name="Text Box 16"/>
          <p:cNvSpPr txBox="1">
            <a:spLocks noChangeArrowheads="1"/>
          </p:cNvSpPr>
          <p:nvPr/>
        </p:nvSpPr>
        <p:spPr bwMode="auto">
          <a:xfrm>
            <a:off x="3505200" y="5486400"/>
            <a:ext cx="3677866" cy="707886"/>
          </a:xfrm>
          <a:prstGeom prst="rect">
            <a:avLst/>
          </a:prstGeom>
          <a:noFill/>
          <a:ln w="9525">
            <a:noFill/>
            <a:miter lim="800000"/>
            <a:headEnd/>
            <a:tailEnd/>
          </a:ln>
        </p:spPr>
        <p:txBody>
          <a:bodyPr wrap="none">
            <a:spAutoFit/>
          </a:bodyPr>
          <a:lstStyle/>
          <a:p>
            <a:pPr algn="ctr" eaLnBrk="1" hangingPunct="1"/>
            <a:r>
              <a:rPr lang="en-US" sz="2000" dirty="0" smtClean="0">
                <a:solidFill>
                  <a:schemeClr val="bg1"/>
                </a:solidFill>
                <a:cs typeface="Arial" charset="0"/>
              </a:rPr>
              <a:t>10</a:t>
            </a:r>
            <a:r>
              <a:rPr lang="en-US" sz="2000" baseline="30000" dirty="0" smtClean="0">
                <a:solidFill>
                  <a:schemeClr val="bg1"/>
                </a:solidFill>
                <a:cs typeface="Arial" charset="0"/>
              </a:rPr>
              <a:t>th</a:t>
            </a:r>
            <a:r>
              <a:rPr lang="en-US" sz="2000" dirty="0" smtClean="0">
                <a:solidFill>
                  <a:schemeClr val="bg1"/>
                </a:solidFill>
                <a:cs typeface="Arial" charset="0"/>
              </a:rPr>
              <a:t> </a:t>
            </a:r>
            <a:r>
              <a:rPr lang="en-US" sz="2000" dirty="0">
                <a:solidFill>
                  <a:schemeClr val="bg1"/>
                </a:solidFill>
                <a:cs typeface="Arial" charset="0"/>
              </a:rPr>
              <a:t>Annual CMAS Conference</a:t>
            </a:r>
          </a:p>
          <a:p>
            <a:pPr algn="ctr" eaLnBrk="1" hangingPunct="1"/>
            <a:r>
              <a:rPr lang="en-US" sz="2000" dirty="0" smtClean="0">
                <a:solidFill>
                  <a:schemeClr val="bg1"/>
                </a:solidFill>
                <a:cs typeface="Arial" charset="0"/>
              </a:rPr>
              <a:t>25 </a:t>
            </a:r>
            <a:r>
              <a:rPr lang="en-US" sz="2000" dirty="0">
                <a:solidFill>
                  <a:schemeClr val="bg1"/>
                </a:solidFill>
                <a:cs typeface="Arial" charset="0"/>
              </a:rPr>
              <a:t>October </a:t>
            </a:r>
            <a:r>
              <a:rPr lang="en-US" sz="2000" dirty="0" smtClean="0">
                <a:solidFill>
                  <a:schemeClr val="bg1"/>
                </a:solidFill>
                <a:cs typeface="Arial" charset="0"/>
              </a:rPr>
              <a:t>2011 </a:t>
            </a:r>
            <a:endParaRPr lang="en-US" sz="2000" dirty="0">
              <a:solidFill>
                <a:schemeClr val="bg1"/>
              </a:solidFill>
              <a:cs typeface="Arial" charset="0"/>
            </a:endParaRPr>
          </a:p>
        </p:txBody>
      </p:sp>
      <p:pic>
        <p:nvPicPr>
          <p:cNvPr id="9" name="Content Placeholder 3" descr="fuel_loadings_EPA.JPG"/>
          <p:cNvPicPr>
            <a:picLocks noChangeAspect="1"/>
          </p:cNvPicPr>
          <p:nvPr/>
        </p:nvPicPr>
        <p:blipFill>
          <a:blip r:embed="rId3" cstate="print"/>
          <a:srcRect l="57218" t="58427" r="12892" b="3371"/>
          <a:stretch>
            <a:fillRect/>
          </a:stretch>
        </p:blipFill>
        <p:spPr bwMode="auto">
          <a:xfrm>
            <a:off x="6553200" y="3581400"/>
            <a:ext cx="2057400" cy="1998617"/>
          </a:xfrm>
          <a:prstGeom prst="rect">
            <a:avLst/>
          </a:prstGeom>
          <a:solidFill>
            <a:srgbClr val="003F69">
              <a:alpha val="0"/>
            </a:srgbClr>
          </a:solidFill>
          <a:ln w="9525">
            <a:noFill/>
            <a:miter lim="800000"/>
            <a:headEnd/>
            <a:tailEnd/>
          </a:ln>
        </p:spPr>
      </p:pic>
      <p:sp>
        <p:nvSpPr>
          <p:cNvPr id="10" name="TextBox 9"/>
          <p:cNvSpPr txBox="1"/>
          <p:nvPr/>
        </p:nvSpPr>
        <p:spPr>
          <a:xfrm>
            <a:off x="381000" y="1752600"/>
            <a:ext cx="8534400" cy="954107"/>
          </a:xfrm>
          <a:prstGeom prst="rect">
            <a:avLst/>
          </a:prstGeom>
          <a:noFill/>
        </p:spPr>
        <p:txBody>
          <a:bodyPr wrap="square" rtlCol="0">
            <a:spAutoFit/>
          </a:bodyPr>
          <a:lstStyle/>
          <a:p>
            <a:pPr algn="ctr"/>
            <a:r>
              <a:rPr lang="en-US" sz="2800" i="1" dirty="0" smtClean="0">
                <a:solidFill>
                  <a:schemeClr val="bg1"/>
                </a:solidFill>
              </a:rPr>
              <a:t>Development of a Crop Residue Burning </a:t>
            </a:r>
            <a:endParaRPr lang="en-US" sz="2800" i="1" dirty="0" smtClean="0">
              <a:solidFill>
                <a:schemeClr val="bg1"/>
              </a:solidFill>
            </a:endParaRPr>
          </a:p>
          <a:p>
            <a:pPr algn="ctr"/>
            <a:r>
              <a:rPr lang="en-US" sz="2800" i="1" dirty="0" smtClean="0">
                <a:solidFill>
                  <a:schemeClr val="bg1"/>
                </a:solidFill>
              </a:rPr>
              <a:t>Emissions </a:t>
            </a:r>
            <a:r>
              <a:rPr lang="en-US" sz="2800" i="1" dirty="0" smtClean="0">
                <a:solidFill>
                  <a:schemeClr val="bg1"/>
                </a:solidFill>
              </a:rPr>
              <a:t>Inventory: Preliminary CMAQ Results </a:t>
            </a:r>
            <a:endParaRPr lang="en-US" sz="2800" i="1"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457200"/>
            <a:ext cx="7239000" cy="304800"/>
          </a:xfrm>
        </p:spPr>
        <p:txBody>
          <a:bodyPr/>
          <a:lstStyle/>
          <a:p>
            <a:pPr algn="ctr"/>
            <a:r>
              <a:rPr lang="en-US" dirty="0" smtClean="0"/>
              <a:t>Basis for emission factors</a:t>
            </a:r>
            <a:endParaRPr lang="en-US" dirty="0"/>
          </a:p>
        </p:txBody>
      </p:sp>
      <p:sp>
        <p:nvSpPr>
          <p:cNvPr id="3" name="Content Placeholder 2"/>
          <p:cNvSpPr>
            <a:spLocks noGrp="1"/>
          </p:cNvSpPr>
          <p:nvPr>
            <p:ph idx="1"/>
          </p:nvPr>
        </p:nvSpPr>
        <p:spPr>
          <a:xfrm>
            <a:off x="838200" y="1600200"/>
            <a:ext cx="7772400" cy="3778250"/>
          </a:xfrm>
        </p:spPr>
        <p:txBody>
          <a:bodyPr/>
          <a:lstStyle/>
          <a:p>
            <a:r>
              <a:rPr lang="en-US" dirty="0" smtClean="0"/>
              <a:t>Started with the emission factors from McCarty (2011), but increased by one standard deviation to be consistent with other literature-reported values</a:t>
            </a:r>
          </a:p>
          <a:p>
            <a:r>
              <a:rPr lang="en-US" dirty="0" smtClean="0"/>
              <a:t>This resulted in an inconsistency between PM10 and  PM2.5 factors</a:t>
            </a:r>
          </a:p>
          <a:p>
            <a:r>
              <a:rPr lang="en-US" dirty="0" smtClean="0"/>
              <a:t>Used the ratio of PM10/PM2.5 from the mean and applied this to the high value to get PM2.5 factors</a:t>
            </a:r>
            <a:endParaRPr lang="en-US" dirty="0"/>
          </a:p>
        </p:txBody>
      </p:sp>
      <p:sp>
        <p:nvSpPr>
          <p:cNvPr id="4" name="Slide Number Placeholder 3"/>
          <p:cNvSpPr>
            <a:spLocks noGrp="1"/>
          </p:cNvSpPr>
          <p:nvPr>
            <p:ph type="sldNum" sz="quarter" idx="10"/>
          </p:nvPr>
        </p:nvSpPr>
        <p:spPr/>
        <p:txBody>
          <a:bodyPr/>
          <a:lstStyle/>
          <a:p>
            <a:fld id="{EA8E6D85-3EB2-44A9-B4DC-6EE28012DDBD}" type="slidenum">
              <a:rPr lang="en-US" smtClean="0"/>
              <a:pPr/>
              <a:t>9</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PM10 and PM2.5 Emission Factors</a:t>
            </a:r>
            <a:endParaRPr lang="en-US" dirty="0"/>
          </a:p>
        </p:txBody>
      </p:sp>
      <p:graphicFrame>
        <p:nvGraphicFramePr>
          <p:cNvPr id="5" name="Content Placeholder 4"/>
          <p:cNvGraphicFramePr>
            <a:graphicFrameLocks noGrp="1"/>
          </p:cNvGraphicFramePr>
          <p:nvPr>
            <p:ph idx="1"/>
          </p:nvPr>
        </p:nvGraphicFramePr>
        <p:xfrm>
          <a:off x="757238" y="2165350"/>
          <a:ext cx="7772400" cy="3708400"/>
        </p:xfrm>
        <a:graphic>
          <a:graphicData uri="http://schemas.openxmlformats.org/drawingml/2006/table">
            <a:tbl>
              <a:tblPr firstRow="1" bandRow="1">
                <a:tableStyleId>{5C22544A-7EE6-4342-B048-85BDC9FD1C3A}</a:tableStyleId>
              </a:tblPr>
              <a:tblGrid>
                <a:gridCol w="2590800"/>
                <a:gridCol w="2590800"/>
                <a:gridCol w="2590800"/>
              </a:tblGrid>
              <a:tr h="370840">
                <a:tc>
                  <a:txBody>
                    <a:bodyPr/>
                    <a:lstStyle/>
                    <a:p>
                      <a:r>
                        <a:rPr lang="en-US" dirty="0" smtClean="0"/>
                        <a:t>Crop Type</a:t>
                      </a:r>
                      <a:endParaRPr lang="en-US" dirty="0"/>
                    </a:p>
                  </a:txBody>
                  <a:tcPr/>
                </a:tc>
                <a:tc>
                  <a:txBody>
                    <a:bodyPr/>
                    <a:lstStyle/>
                    <a:p>
                      <a:r>
                        <a:rPr lang="en-US" dirty="0" smtClean="0"/>
                        <a:t>PM10 (lbs/ton)</a:t>
                      </a:r>
                      <a:endParaRPr lang="en-US" dirty="0"/>
                    </a:p>
                  </a:txBody>
                  <a:tcPr/>
                </a:tc>
                <a:tc>
                  <a:txBody>
                    <a:bodyPr/>
                    <a:lstStyle/>
                    <a:p>
                      <a:r>
                        <a:rPr lang="en-US" dirty="0" smtClean="0"/>
                        <a:t>PM2.5 (lbs/ton)</a:t>
                      </a:r>
                      <a:endParaRPr lang="en-US" dirty="0"/>
                    </a:p>
                  </a:txBody>
                  <a:tcPr/>
                </a:tc>
              </a:tr>
              <a:tr h="370840">
                <a:tc>
                  <a:txBody>
                    <a:bodyPr/>
                    <a:lstStyle/>
                    <a:p>
                      <a:r>
                        <a:rPr lang="en-US" dirty="0" smtClean="0"/>
                        <a:t>Kentucky bluegrass</a:t>
                      </a:r>
                      <a:endParaRPr lang="en-US" dirty="0"/>
                    </a:p>
                  </a:txBody>
                  <a:tcPr/>
                </a:tc>
                <a:tc>
                  <a:txBody>
                    <a:bodyPr/>
                    <a:lstStyle/>
                    <a:p>
                      <a:r>
                        <a:rPr lang="en-US" dirty="0" smtClean="0"/>
                        <a:t>52.46</a:t>
                      </a:r>
                      <a:endParaRPr lang="en-US" dirty="0"/>
                    </a:p>
                  </a:txBody>
                  <a:tcPr/>
                </a:tc>
                <a:tc>
                  <a:txBody>
                    <a:bodyPr/>
                    <a:lstStyle/>
                    <a:p>
                      <a:r>
                        <a:rPr lang="en-US" dirty="0" smtClean="0"/>
                        <a:t>38.62</a:t>
                      </a:r>
                      <a:endParaRPr lang="en-US" dirty="0"/>
                    </a:p>
                  </a:txBody>
                  <a:tcPr/>
                </a:tc>
              </a:tr>
              <a:tr h="370840">
                <a:tc>
                  <a:txBody>
                    <a:bodyPr/>
                    <a:lstStyle/>
                    <a:p>
                      <a:r>
                        <a:rPr lang="en-US" dirty="0" smtClean="0"/>
                        <a:t>Corn</a:t>
                      </a:r>
                      <a:endParaRPr lang="en-US" dirty="0"/>
                    </a:p>
                  </a:txBody>
                  <a:tcPr/>
                </a:tc>
                <a:tc>
                  <a:txBody>
                    <a:bodyPr/>
                    <a:lstStyle/>
                    <a:p>
                      <a:r>
                        <a:rPr lang="en-US" dirty="0" smtClean="0"/>
                        <a:t>42</a:t>
                      </a:r>
                      <a:endParaRPr lang="en-US" dirty="0"/>
                    </a:p>
                  </a:txBody>
                  <a:tcPr/>
                </a:tc>
                <a:tc>
                  <a:txBody>
                    <a:bodyPr/>
                    <a:lstStyle/>
                    <a:p>
                      <a:r>
                        <a:rPr lang="en-US" dirty="0" smtClean="0"/>
                        <a:t>11.81</a:t>
                      </a:r>
                    </a:p>
                  </a:txBody>
                  <a:tcPr/>
                </a:tc>
              </a:tr>
              <a:tr h="370840">
                <a:tc>
                  <a:txBody>
                    <a:bodyPr/>
                    <a:lstStyle/>
                    <a:p>
                      <a:r>
                        <a:rPr lang="en-US" dirty="0" smtClean="0"/>
                        <a:t>Cotton</a:t>
                      </a:r>
                      <a:endParaRPr lang="en-US" dirty="0"/>
                    </a:p>
                  </a:txBody>
                  <a:tcPr/>
                </a:tc>
                <a:tc>
                  <a:txBody>
                    <a:bodyPr/>
                    <a:lstStyle/>
                    <a:p>
                      <a:r>
                        <a:rPr lang="en-US" dirty="0" smtClean="0"/>
                        <a:t>17.73</a:t>
                      </a:r>
                      <a:endParaRPr lang="en-US" dirty="0"/>
                    </a:p>
                  </a:txBody>
                  <a:tcPr/>
                </a:tc>
                <a:tc>
                  <a:txBody>
                    <a:bodyPr/>
                    <a:lstStyle/>
                    <a:p>
                      <a:r>
                        <a:rPr lang="en-US" dirty="0" smtClean="0"/>
                        <a:t>12.66</a:t>
                      </a:r>
                      <a:endParaRPr lang="en-US" dirty="0"/>
                    </a:p>
                  </a:txBody>
                  <a:tcPr/>
                </a:tc>
              </a:tr>
              <a:tr h="370840">
                <a:tc>
                  <a:txBody>
                    <a:bodyPr/>
                    <a:lstStyle/>
                    <a:p>
                      <a:r>
                        <a:rPr lang="en-US" dirty="0" smtClean="0"/>
                        <a:t>Rice</a:t>
                      </a:r>
                      <a:endParaRPr lang="en-US" dirty="0"/>
                    </a:p>
                  </a:txBody>
                  <a:tcPr/>
                </a:tc>
                <a:tc>
                  <a:txBody>
                    <a:bodyPr/>
                    <a:lstStyle/>
                    <a:p>
                      <a:r>
                        <a:rPr lang="en-US" dirty="0" smtClean="0"/>
                        <a:t>21.17</a:t>
                      </a:r>
                      <a:endParaRPr lang="en-US" dirty="0"/>
                    </a:p>
                  </a:txBody>
                  <a:tcPr/>
                </a:tc>
                <a:tc>
                  <a:txBody>
                    <a:bodyPr/>
                    <a:lstStyle/>
                    <a:p>
                      <a:r>
                        <a:rPr lang="en-US" dirty="0" smtClean="0"/>
                        <a:t>7.06</a:t>
                      </a:r>
                      <a:endParaRPr lang="en-US" dirty="0"/>
                    </a:p>
                  </a:txBody>
                  <a:tcPr/>
                </a:tc>
              </a:tr>
              <a:tr h="370840">
                <a:tc>
                  <a:txBody>
                    <a:bodyPr/>
                    <a:lstStyle/>
                    <a:p>
                      <a:r>
                        <a:rPr lang="en-US" dirty="0" smtClean="0"/>
                        <a:t>Soybean</a:t>
                      </a:r>
                      <a:endParaRPr lang="en-US" dirty="0"/>
                    </a:p>
                  </a:txBody>
                  <a:tcPr/>
                </a:tc>
                <a:tc>
                  <a:txBody>
                    <a:bodyPr/>
                    <a:lstStyle/>
                    <a:p>
                      <a:r>
                        <a:rPr lang="en-US" dirty="0" smtClean="0"/>
                        <a:t>17.73</a:t>
                      </a:r>
                      <a:endParaRPr lang="en-US" dirty="0"/>
                    </a:p>
                  </a:txBody>
                  <a:tcPr/>
                </a:tc>
                <a:tc>
                  <a:txBody>
                    <a:bodyPr/>
                    <a:lstStyle/>
                    <a:p>
                      <a:r>
                        <a:rPr lang="en-US" dirty="0" smtClean="0"/>
                        <a:t>12.66</a:t>
                      </a:r>
                      <a:endParaRPr lang="en-US" dirty="0"/>
                    </a:p>
                  </a:txBody>
                  <a:tcPr/>
                </a:tc>
              </a:tr>
              <a:tr h="370840">
                <a:tc>
                  <a:txBody>
                    <a:bodyPr/>
                    <a:lstStyle/>
                    <a:p>
                      <a:r>
                        <a:rPr lang="en-US" dirty="0" smtClean="0"/>
                        <a:t>Sugarcane</a:t>
                      </a:r>
                      <a:endParaRPr lang="en-US" dirty="0"/>
                    </a:p>
                  </a:txBody>
                  <a:tcPr/>
                </a:tc>
                <a:tc>
                  <a:txBody>
                    <a:bodyPr/>
                    <a:lstStyle/>
                    <a:p>
                      <a:r>
                        <a:rPr lang="en-US" dirty="0" smtClean="0"/>
                        <a:t>11.31</a:t>
                      </a:r>
                      <a:endParaRPr lang="en-US" dirty="0"/>
                    </a:p>
                  </a:txBody>
                  <a:tcPr/>
                </a:tc>
                <a:tc>
                  <a:txBody>
                    <a:bodyPr/>
                    <a:lstStyle/>
                    <a:p>
                      <a:r>
                        <a:rPr lang="en-US" dirty="0" smtClean="0"/>
                        <a:t>9.84</a:t>
                      </a:r>
                      <a:endParaRPr lang="en-US" dirty="0"/>
                    </a:p>
                  </a:txBody>
                  <a:tcPr/>
                </a:tc>
              </a:tr>
              <a:tr h="370840">
                <a:tc>
                  <a:txBody>
                    <a:bodyPr/>
                    <a:lstStyle/>
                    <a:p>
                      <a:r>
                        <a:rPr lang="en-US" dirty="0" smtClean="0"/>
                        <a:t>Wheat</a:t>
                      </a:r>
                      <a:endParaRPr lang="en-US" dirty="0"/>
                    </a:p>
                  </a:txBody>
                  <a:tcPr/>
                </a:tc>
                <a:tc>
                  <a:txBody>
                    <a:bodyPr/>
                    <a:lstStyle/>
                    <a:p>
                      <a:r>
                        <a:rPr lang="en-US" dirty="0" smtClean="0"/>
                        <a:t>19.19</a:t>
                      </a:r>
                      <a:endParaRPr lang="en-US" dirty="0"/>
                    </a:p>
                  </a:txBody>
                  <a:tcPr/>
                </a:tc>
                <a:tc>
                  <a:txBody>
                    <a:bodyPr/>
                    <a:lstStyle/>
                    <a:p>
                      <a:r>
                        <a:rPr lang="en-US" dirty="0" smtClean="0"/>
                        <a:t>10.98</a:t>
                      </a:r>
                      <a:endParaRPr lang="en-US" dirty="0"/>
                    </a:p>
                  </a:txBody>
                  <a:tcPr/>
                </a:tc>
              </a:tr>
              <a:tr h="370840">
                <a:tc>
                  <a:txBody>
                    <a:bodyPr/>
                    <a:lstStyle/>
                    <a:p>
                      <a:r>
                        <a:rPr lang="en-US" dirty="0" smtClean="0"/>
                        <a:t>Other/fallow/lentils</a:t>
                      </a:r>
                      <a:endParaRPr lang="en-US" dirty="0"/>
                    </a:p>
                  </a:txBody>
                  <a:tcPr/>
                </a:tc>
                <a:tc>
                  <a:txBody>
                    <a:bodyPr/>
                    <a:lstStyle/>
                    <a:p>
                      <a:r>
                        <a:rPr lang="en-US" dirty="0" smtClean="0"/>
                        <a:t>26.87</a:t>
                      </a:r>
                      <a:endParaRPr lang="en-US" dirty="0"/>
                    </a:p>
                  </a:txBody>
                  <a:tcPr/>
                </a:tc>
                <a:tc>
                  <a:txBody>
                    <a:bodyPr/>
                    <a:lstStyle/>
                    <a:p>
                      <a:r>
                        <a:rPr lang="en-US" dirty="0" smtClean="0"/>
                        <a:t>18.59</a:t>
                      </a:r>
                      <a:endParaRPr lang="en-US" dirty="0"/>
                    </a:p>
                  </a:txBody>
                  <a:tcPr/>
                </a:tc>
              </a:tr>
              <a:tr h="370840">
                <a:tc>
                  <a:txBody>
                    <a:bodyPr/>
                    <a:lstStyle/>
                    <a:p>
                      <a:endParaRPr lang="en-US"/>
                    </a:p>
                  </a:txBody>
                  <a:tcPr/>
                </a:tc>
                <a:tc>
                  <a:txBody>
                    <a:bodyPr/>
                    <a:lstStyle/>
                    <a:p>
                      <a:endParaRPr lang="en-US"/>
                    </a:p>
                  </a:txBody>
                  <a:tcPr/>
                </a:tc>
                <a:tc>
                  <a:txBody>
                    <a:bodyPr/>
                    <a:lstStyle/>
                    <a:p>
                      <a:endParaRPr lang="en-US" dirty="0"/>
                    </a:p>
                  </a:txBody>
                  <a:tcPr/>
                </a:tc>
              </a:tr>
            </a:tbl>
          </a:graphicData>
        </a:graphic>
      </p:graphicFrame>
      <p:sp>
        <p:nvSpPr>
          <p:cNvPr id="4" name="Slide Number Placeholder 3"/>
          <p:cNvSpPr>
            <a:spLocks noGrp="1"/>
          </p:cNvSpPr>
          <p:nvPr>
            <p:ph type="sldNum" sz="quarter" idx="10"/>
          </p:nvPr>
        </p:nvSpPr>
        <p:spPr/>
        <p:txBody>
          <a:bodyPr/>
          <a:lstStyle/>
          <a:p>
            <a:fld id="{EA8E6D85-3EB2-44A9-B4DC-6EE28012DDBD}" type="slidenum">
              <a:rPr lang="en-US" smtClean="0"/>
              <a:pPr/>
              <a:t>10</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457200"/>
            <a:ext cx="5715000" cy="914400"/>
          </a:xfrm>
        </p:spPr>
        <p:txBody>
          <a:bodyPr/>
          <a:lstStyle/>
          <a:p>
            <a:r>
              <a:rPr lang="en-US" dirty="0" smtClean="0"/>
              <a:t>2006 </a:t>
            </a:r>
            <a:r>
              <a:rPr lang="en-US" dirty="0" smtClean="0"/>
              <a:t>emissions estimate</a:t>
            </a:r>
            <a:br>
              <a:rPr lang="en-US" dirty="0" smtClean="0"/>
            </a:br>
            <a:endParaRPr lang="en-US" dirty="0"/>
          </a:p>
        </p:txBody>
      </p:sp>
      <p:sp>
        <p:nvSpPr>
          <p:cNvPr id="4" name="Slide Number Placeholder 3"/>
          <p:cNvSpPr>
            <a:spLocks noGrp="1"/>
          </p:cNvSpPr>
          <p:nvPr>
            <p:ph type="sldNum" sz="quarter" idx="10"/>
          </p:nvPr>
        </p:nvSpPr>
        <p:spPr/>
        <p:txBody>
          <a:bodyPr/>
          <a:lstStyle/>
          <a:p>
            <a:fld id="{EA8E6D85-3EB2-44A9-B4DC-6EE28012DDBD}" type="slidenum">
              <a:rPr lang="en-US" smtClean="0"/>
              <a:pPr/>
              <a:t>11</a:t>
            </a:fld>
            <a:endParaRPr lang="en-US"/>
          </a:p>
        </p:txBody>
      </p:sp>
      <p:pic>
        <p:nvPicPr>
          <p:cNvPr id="5" name="Picture 4" descr="annual.emis.pm25.v2.gif"/>
          <p:cNvPicPr>
            <a:picLocks noChangeAspect="1"/>
          </p:cNvPicPr>
          <p:nvPr/>
        </p:nvPicPr>
        <p:blipFill>
          <a:blip r:embed="rId3" cstate="print"/>
          <a:stretch>
            <a:fillRect/>
          </a:stretch>
        </p:blipFill>
        <p:spPr>
          <a:xfrm>
            <a:off x="1188719" y="1371600"/>
            <a:ext cx="6338888" cy="4714875"/>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76200"/>
            <a:ext cx="6096000" cy="1219200"/>
          </a:xfrm>
        </p:spPr>
        <p:txBody>
          <a:bodyPr/>
          <a:lstStyle/>
          <a:p>
            <a:r>
              <a:rPr lang="en-US" dirty="0" smtClean="0"/>
              <a:t>September </a:t>
            </a:r>
            <a:r>
              <a:rPr lang="en-US" dirty="0" smtClean="0"/>
              <a:t>2006 </a:t>
            </a:r>
            <a:r>
              <a:rPr lang="en-US" dirty="0" smtClean="0"/>
              <a:t>emissions</a:t>
            </a:r>
            <a:endParaRPr lang="en-US" dirty="0"/>
          </a:p>
        </p:txBody>
      </p:sp>
      <p:sp>
        <p:nvSpPr>
          <p:cNvPr id="4" name="Slide Number Placeholder 3"/>
          <p:cNvSpPr>
            <a:spLocks noGrp="1"/>
          </p:cNvSpPr>
          <p:nvPr>
            <p:ph type="sldNum" sz="quarter" idx="10"/>
          </p:nvPr>
        </p:nvSpPr>
        <p:spPr/>
        <p:txBody>
          <a:bodyPr/>
          <a:lstStyle/>
          <a:p>
            <a:fld id="{EA8E6D85-3EB2-44A9-B4DC-6EE28012DDBD}" type="slidenum">
              <a:rPr lang="en-US" smtClean="0"/>
              <a:pPr/>
              <a:t>12</a:t>
            </a:fld>
            <a:endParaRPr lang="en-US"/>
          </a:p>
        </p:txBody>
      </p:sp>
      <p:pic>
        <p:nvPicPr>
          <p:cNvPr id="96258" name="Picture 2" descr="Z:\figures_agb\sep.emis.pm25.gif"/>
          <p:cNvPicPr>
            <a:picLocks noChangeAspect="1" noChangeArrowheads="1"/>
          </p:cNvPicPr>
          <p:nvPr/>
        </p:nvPicPr>
        <p:blipFill>
          <a:blip r:embed="rId2" cstate="print"/>
          <a:srcRect/>
          <a:stretch>
            <a:fillRect/>
          </a:stretch>
        </p:blipFill>
        <p:spPr bwMode="auto">
          <a:xfrm>
            <a:off x="1188720" y="1371601"/>
            <a:ext cx="6338888" cy="4714875"/>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0"/>
            <a:ext cx="6400800" cy="1219200"/>
          </a:xfrm>
        </p:spPr>
        <p:txBody>
          <a:bodyPr/>
          <a:lstStyle/>
          <a:p>
            <a:r>
              <a:rPr lang="en-US" dirty="0" smtClean="0"/>
              <a:t>October 2006 emissions</a:t>
            </a:r>
            <a:endParaRPr lang="en-US" dirty="0"/>
          </a:p>
        </p:txBody>
      </p:sp>
      <p:sp>
        <p:nvSpPr>
          <p:cNvPr id="4" name="Slide Number Placeholder 3"/>
          <p:cNvSpPr>
            <a:spLocks noGrp="1"/>
          </p:cNvSpPr>
          <p:nvPr>
            <p:ph type="sldNum" sz="quarter" idx="10"/>
          </p:nvPr>
        </p:nvSpPr>
        <p:spPr/>
        <p:txBody>
          <a:bodyPr/>
          <a:lstStyle/>
          <a:p>
            <a:fld id="{EA8E6D85-3EB2-44A9-B4DC-6EE28012DDBD}" type="slidenum">
              <a:rPr lang="en-US" smtClean="0"/>
              <a:pPr/>
              <a:t>13</a:t>
            </a:fld>
            <a:endParaRPr lang="en-US"/>
          </a:p>
        </p:txBody>
      </p:sp>
      <p:pic>
        <p:nvPicPr>
          <p:cNvPr id="5" name="Picture 4" descr="oct.emis.pm25.2.gif"/>
          <p:cNvPicPr>
            <a:picLocks noChangeAspect="1"/>
          </p:cNvPicPr>
          <p:nvPr/>
        </p:nvPicPr>
        <p:blipFill>
          <a:blip r:embed="rId2" cstate="print"/>
          <a:stretch>
            <a:fillRect/>
          </a:stretch>
        </p:blipFill>
        <p:spPr>
          <a:xfrm>
            <a:off x="1188720" y="1371600"/>
            <a:ext cx="6338888" cy="4714875"/>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0"/>
            <a:ext cx="6096000" cy="1219200"/>
          </a:xfrm>
        </p:spPr>
        <p:txBody>
          <a:bodyPr/>
          <a:lstStyle/>
          <a:p>
            <a:r>
              <a:rPr lang="en-US" dirty="0" smtClean="0"/>
              <a:t>November 2006 emissions</a:t>
            </a:r>
            <a:endParaRPr lang="en-US" dirty="0"/>
          </a:p>
        </p:txBody>
      </p:sp>
      <p:sp>
        <p:nvSpPr>
          <p:cNvPr id="4" name="Slide Number Placeholder 3"/>
          <p:cNvSpPr>
            <a:spLocks noGrp="1"/>
          </p:cNvSpPr>
          <p:nvPr>
            <p:ph type="sldNum" sz="quarter" idx="10"/>
          </p:nvPr>
        </p:nvSpPr>
        <p:spPr/>
        <p:txBody>
          <a:bodyPr/>
          <a:lstStyle/>
          <a:p>
            <a:fld id="{EA8E6D85-3EB2-44A9-B4DC-6EE28012DDBD}" type="slidenum">
              <a:rPr lang="en-US" smtClean="0"/>
              <a:pPr/>
              <a:t>14</a:t>
            </a:fld>
            <a:endParaRPr lang="en-US"/>
          </a:p>
        </p:txBody>
      </p:sp>
      <p:pic>
        <p:nvPicPr>
          <p:cNvPr id="5" name="Picture 4" descr="nov.emis.pm25.2.gif"/>
          <p:cNvPicPr>
            <a:picLocks noChangeAspect="1"/>
          </p:cNvPicPr>
          <p:nvPr/>
        </p:nvPicPr>
        <p:blipFill>
          <a:blip r:embed="rId2" cstate="print"/>
          <a:stretch>
            <a:fillRect/>
          </a:stretch>
        </p:blipFill>
        <p:spPr>
          <a:xfrm>
            <a:off x="1188720" y="1371601"/>
            <a:ext cx="6338888" cy="4714875"/>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457200"/>
            <a:ext cx="5638800" cy="304800"/>
          </a:xfrm>
        </p:spPr>
        <p:txBody>
          <a:bodyPr/>
          <a:lstStyle/>
          <a:p>
            <a:r>
              <a:rPr lang="en-US" dirty="0" smtClean="0"/>
              <a:t>Updated diurnal profile</a:t>
            </a:r>
            <a:endParaRPr lang="en-US" dirty="0"/>
          </a:p>
        </p:txBody>
      </p:sp>
      <p:sp>
        <p:nvSpPr>
          <p:cNvPr id="4" name="Slide Number Placeholder 3"/>
          <p:cNvSpPr>
            <a:spLocks noGrp="1"/>
          </p:cNvSpPr>
          <p:nvPr>
            <p:ph type="sldNum" sz="quarter" idx="10"/>
          </p:nvPr>
        </p:nvSpPr>
        <p:spPr/>
        <p:txBody>
          <a:bodyPr/>
          <a:lstStyle/>
          <a:p>
            <a:fld id="{EA8E6D85-3EB2-44A9-B4DC-6EE28012DDBD}" type="slidenum">
              <a:rPr lang="en-US" smtClean="0"/>
              <a:pPr/>
              <a:t>15</a:t>
            </a:fld>
            <a:endParaRPr lang="en-US"/>
          </a:p>
        </p:txBody>
      </p:sp>
      <p:graphicFrame>
        <p:nvGraphicFramePr>
          <p:cNvPr id="5" name="Content Placeholder 4"/>
          <p:cNvGraphicFramePr>
            <a:graphicFrameLocks noGrp="1"/>
          </p:cNvGraphicFramePr>
          <p:nvPr>
            <p:ph idx="1"/>
          </p:nvPr>
        </p:nvGraphicFramePr>
        <p:xfrm>
          <a:off x="762000" y="1371600"/>
          <a:ext cx="7772400" cy="5029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Processing Emissions</a:t>
            </a:r>
            <a:endParaRPr lang="en-US" dirty="0"/>
          </a:p>
        </p:txBody>
      </p:sp>
      <p:sp>
        <p:nvSpPr>
          <p:cNvPr id="3" name="Content Placeholder 2"/>
          <p:cNvSpPr>
            <a:spLocks noGrp="1"/>
          </p:cNvSpPr>
          <p:nvPr>
            <p:ph idx="1"/>
          </p:nvPr>
        </p:nvSpPr>
        <p:spPr/>
        <p:txBody>
          <a:bodyPr/>
          <a:lstStyle/>
          <a:p>
            <a:r>
              <a:rPr lang="en-US" dirty="0" smtClean="0"/>
              <a:t>Computed daily </a:t>
            </a:r>
            <a:r>
              <a:rPr lang="en-US" dirty="0" smtClean="0"/>
              <a:t>county-level e</a:t>
            </a:r>
            <a:r>
              <a:rPr lang="en-US" dirty="0" smtClean="0"/>
              <a:t>stimates </a:t>
            </a:r>
            <a:r>
              <a:rPr lang="en-US" dirty="0" smtClean="0"/>
              <a:t>by </a:t>
            </a:r>
            <a:r>
              <a:rPr lang="en-US" dirty="0" smtClean="0"/>
              <a:t>crop type</a:t>
            </a:r>
            <a:endParaRPr lang="en-US" dirty="0" smtClean="0"/>
          </a:p>
          <a:p>
            <a:r>
              <a:rPr lang="en-US" dirty="0" smtClean="0"/>
              <a:t>Applied </a:t>
            </a:r>
            <a:r>
              <a:rPr lang="en-US" dirty="0" smtClean="0"/>
              <a:t>diurnal profile </a:t>
            </a:r>
          </a:p>
          <a:p>
            <a:r>
              <a:rPr lang="en-US" dirty="0" smtClean="0"/>
              <a:t>Used c</a:t>
            </a:r>
            <a:r>
              <a:rPr lang="en-US" dirty="0" smtClean="0"/>
              <a:t>urrent </a:t>
            </a:r>
            <a:r>
              <a:rPr lang="en-US" dirty="0" smtClean="0"/>
              <a:t>EPA Speciation </a:t>
            </a:r>
            <a:r>
              <a:rPr lang="en-US" dirty="0" smtClean="0"/>
              <a:t>for </a:t>
            </a:r>
            <a:r>
              <a:rPr lang="en-US" dirty="0" smtClean="0"/>
              <a:t>VOC and PM2.5</a:t>
            </a:r>
          </a:p>
          <a:p>
            <a:r>
              <a:rPr lang="en-US" dirty="0" smtClean="0"/>
              <a:t>Allocated county averages to model grid using spatial surrogates (agriculture mask)</a:t>
            </a:r>
          </a:p>
          <a:p>
            <a:r>
              <a:rPr lang="en-US" dirty="0" smtClean="0"/>
              <a:t>Assumed </a:t>
            </a:r>
            <a:r>
              <a:rPr lang="en-US" dirty="0" smtClean="0"/>
              <a:t>emissions in layer 1 (n</a:t>
            </a:r>
            <a:r>
              <a:rPr lang="en-US" dirty="0" smtClean="0"/>
              <a:t>o plume rise)</a:t>
            </a:r>
            <a:endParaRPr lang="en-US" dirty="0"/>
          </a:p>
        </p:txBody>
      </p:sp>
      <p:sp>
        <p:nvSpPr>
          <p:cNvPr id="4" name="Slide Number Placeholder 3"/>
          <p:cNvSpPr>
            <a:spLocks noGrp="1"/>
          </p:cNvSpPr>
          <p:nvPr>
            <p:ph type="sldNum" sz="quarter" idx="10"/>
          </p:nvPr>
        </p:nvSpPr>
        <p:spPr/>
        <p:txBody>
          <a:bodyPr/>
          <a:lstStyle/>
          <a:p>
            <a:fld id="{EA8E6D85-3EB2-44A9-B4DC-6EE28012DDBD}" type="slidenum">
              <a:rPr lang="en-US" smtClean="0"/>
              <a:pPr/>
              <a:t>16</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 Configuration</a:t>
            </a:r>
            <a:endParaRPr lang="en-US" dirty="0"/>
          </a:p>
        </p:txBody>
      </p:sp>
      <p:sp>
        <p:nvSpPr>
          <p:cNvPr id="3" name="Content Placeholder 2"/>
          <p:cNvSpPr>
            <a:spLocks noGrp="1"/>
          </p:cNvSpPr>
          <p:nvPr>
            <p:ph idx="1"/>
          </p:nvPr>
        </p:nvSpPr>
        <p:spPr>
          <a:xfrm>
            <a:off x="757238" y="2165350"/>
            <a:ext cx="7772400" cy="4464050"/>
          </a:xfrm>
        </p:spPr>
        <p:txBody>
          <a:bodyPr/>
          <a:lstStyle/>
          <a:p>
            <a:r>
              <a:rPr lang="en-US" dirty="0" smtClean="0"/>
              <a:t>CMAQ 5 (Beta)</a:t>
            </a:r>
          </a:p>
          <a:p>
            <a:r>
              <a:rPr lang="en-US" dirty="0" smtClean="0"/>
              <a:t>12-km CONUS Domain</a:t>
            </a:r>
          </a:p>
          <a:p>
            <a:r>
              <a:rPr lang="en-US" dirty="0" smtClean="0"/>
              <a:t>WRF Meteorology used in CMAQ5 beta testing</a:t>
            </a:r>
          </a:p>
          <a:p>
            <a:r>
              <a:rPr lang="en-US" dirty="0" smtClean="0"/>
              <a:t>34 vertical layers</a:t>
            </a:r>
          </a:p>
          <a:p>
            <a:r>
              <a:rPr lang="en-US" dirty="0" smtClean="0"/>
              <a:t>GEOS CHEM boundary conditions</a:t>
            </a:r>
          </a:p>
          <a:p>
            <a:r>
              <a:rPr lang="en-US" dirty="0" smtClean="0"/>
              <a:t>Three model runs were compared: </a:t>
            </a:r>
          </a:p>
          <a:p>
            <a:pPr lvl="1"/>
            <a:r>
              <a:rPr lang="en-US" dirty="0" smtClean="0"/>
              <a:t> Base </a:t>
            </a:r>
            <a:r>
              <a:rPr lang="en-US" dirty="0" smtClean="0"/>
              <a:t>(using old 2002 </a:t>
            </a:r>
            <a:r>
              <a:rPr lang="en-US" dirty="0" err="1" smtClean="0"/>
              <a:t>ag</a:t>
            </a:r>
            <a:r>
              <a:rPr lang="en-US" dirty="0" smtClean="0"/>
              <a:t> burning emissions)</a:t>
            </a:r>
          </a:p>
          <a:p>
            <a:pPr lvl="1"/>
            <a:r>
              <a:rPr lang="en-US" dirty="0" smtClean="0"/>
              <a:t> Zero </a:t>
            </a:r>
            <a:r>
              <a:rPr lang="en-US" dirty="0" smtClean="0"/>
              <a:t>crop residue emissions</a:t>
            </a:r>
          </a:p>
          <a:p>
            <a:pPr lvl="1"/>
            <a:r>
              <a:rPr lang="en-US" dirty="0" smtClean="0"/>
              <a:t> Emissions </a:t>
            </a:r>
            <a:r>
              <a:rPr lang="en-US" dirty="0" smtClean="0"/>
              <a:t>using new </a:t>
            </a:r>
            <a:r>
              <a:rPr lang="en-US" dirty="0" smtClean="0"/>
              <a:t>emission factors </a:t>
            </a:r>
            <a:r>
              <a:rPr lang="en-US" dirty="0" smtClean="0"/>
              <a:t>and new </a:t>
            </a:r>
            <a:r>
              <a:rPr lang="en-US" dirty="0" smtClean="0"/>
              <a:t>  temporal </a:t>
            </a:r>
            <a:r>
              <a:rPr lang="en-US" dirty="0" smtClean="0"/>
              <a:t>profile</a:t>
            </a:r>
          </a:p>
          <a:p>
            <a:endParaRPr lang="en-US" dirty="0"/>
          </a:p>
        </p:txBody>
      </p:sp>
      <p:sp>
        <p:nvSpPr>
          <p:cNvPr id="4" name="Slide Number Placeholder 3"/>
          <p:cNvSpPr>
            <a:spLocks noGrp="1"/>
          </p:cNvSpPr>
          <p:nvPr>
            <p:ph type="sldNum" sz="quarter" idx="10"/>
          </p:nvPr>
        </p:nvSpPr>
        <p:spPr/>
        <p:txBody>
          <a:bodyPr/>
          <a:lstStyle/>
          <a:p>
            <a:fld id="{EA8E6D85-3EB2-44A9-B4DC-6EE28012DDBD}" type="slidenum">
              <a:rPr lang="en-US" smtClean="0"/>
              <a:pPr/>
              <a:t>17</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 of CMAQ runs</a:t>
            </a:r>
            <a:endParaRPr lang="en-US" dirty="0"/>
          </a:p>
        </p:txBody>
      </p:sp>
      <p:sp>
        <p:nvSpPr>
          <p:cNvPr id="3" name="Content Placeholder 2"/>
          <p:cNvSpPr>
            <a:spLocks noGrp="1"/>
          </p:cNvSpPr>
          <p:nvPr>
            <p:ph idx="1"/>
          </p:nvPr>
        </p:nvSpPr>
        <p:spPr/>
        <p:txBody>
          <a:bodyPr/>
          <a:lstStyle/>
          <a:p>
            <a:r>
              <a:rPr lang="en-US" dirty="0" smtClean="0"/>
              <a:t>Identify monitors </a:t>
            </a:r>
            <a:r>
              <a:rPr lang="en-US" dirty="0" smtClean="0"/>
              <a:t>where CMAQ run with </a:t>
            </a:r>
            <a:r>
              <a:rPr lang="en-US" dirty="0" err="1" smtClean="0"/>
              <a:t>ag</a:t>
            </a:r>
            <a:r>
              <a:rPr lang="en-US" dirty="0" smtClean="0"/>
              <a:t> burning responds to emissions by comparing to run without </a:t>
            </a:r>
            <a:r>
              <a:rPr lang="en-US" dirty="0" err="1" smtClean="0"/>
              <a:t>ag</a:t>
            </a:r>
            <a:r>
              <a:rPr lang="en-US" dirty="0" smtClean="0"/>
              <a:t> burning emissions</a:t>
            </a:r>
          </a:p>
          <a:p>
            <a:r>
              <a:rPr lang="en-US" dirty="0" smtClean="0"/>
              <a:t>Note: Ag </a:t>
            </a:r>
            <a:r>
              <a:rPr lang="en-US" dirty="0" smtClean="0"/>
              <a:t>burning </a:t>
            </a:r>
            <a:r>
              <a:rPr lang="en-US" dirty="0" smtClean="0"/>
              <a:t>is </a:t>
            </a:r>
            <a:r>
              <a:rPr lang="en-US" dirty="0" smtClean="0"/>
              <a:t>only a </a:t>
            </a:r>
            <a:r>
              <a:rPr lang="en-US" dirty="0" smtClean="0"/>
              <a:t>small portion of </a:t>
            </a:r>
            <a:r>
              <a:rPr lang="en-US" dirty="0" smtClean="0"/>
              <a:t>total PM2.5 emissions </a:t>
            </a:r>
            <a:r>
              <a:rPr lang="en-US" dirty="0" smtClean="0"/>
              <a:t>and does not have a large spatial extent. Most </a:t>
            </a:r>
            <a:r>
              <a:rPr lang="en-US" dirty="0" smtClean="0"/>
              <a:t>monitor/model </a:t>
            </a:r>
            <a:r>
              <a:rPr lang="en-US" dirty="0" smtClean="0"/>
              <a:t>pairs show zero or negligible </a:t>
            </a:r>
            <a:r>
              <a:rPr lang="en-US" dirty="0" smtClean="0"/>
              <a:t>differences. However, three episodes appear to have a crop residue </a:t>
            </a:r>
            <a:r>
              <a:rPr lang="en-US" dirty="0" smtClean="0"/>
              <a:t>burning signal.</a:t>
            </a:r>
            <a:endParaRPr lang="en-US" dirty="0" smtClean="0"/>
          </a:p>
          <a:p>
            <a:r>
              <a:rPr lang="en-US" dirty="0" smtClean="0"/>
              <a:t>September, October </a:t>
            </a:r>
            <a:r>
              <a:rPr lang="en-US" dirty="0" smtClean="0"/>
              <a:t>and </a:t>
            </a:r>
            <a:r>
              <a:rPr lang="en-US" dirty="0" smtClean="0"/>
              <a:t>November runs </a:t>
            </a:r>
            <a:r>
              <a:rPr lang="en-US" dirty="0" smtClean="0"/>
              <a:t>complete</a:t>
            </a:r>
          </a:p>
          <a:p>
            <a:r>
              <a:rPr lang="en-US" dirty="0" smtClean="0"/>
              <a:t>Focus on PM2.5</a:t>
            </a:r>
            <a:endParaRPr lang="en-US" dirty="0"/>
          </a:p>
        </p:txBody>
      </p:sp>
      <p:sp>
        <p:nvSpPr>
          <p:cNvPr id="4" name="Slide Number Placeholder 3"/>
          <p:cNvSpPr>
            <a:spLocks noGrp="1"/>
          </p:cNvSpPr>
          <p:nvPr>
            <p:ph type="sldNum" sz="quarter" idx="10"/>
          </p:nvPr>
        </p:nvSpPr>
        <p:spPr/>
        <p:txBody>
          <a:bodyPr/>
          <a:lstStyle/>
          <a:p>
            <a:fld id="{EA8E6D85-3EB2-44A9-B4DC-6EE28012DDBD}" type="slidenum">
              <a:rPr lang="en-US" smtClean="0"/>
              <a:pPr/>
              <a:t>18</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457200"/>
            <a:ext cx="6781800" cy="304800"/>
          </a:xfrm>
        </p:spPr>
        <p:txBody>
          <a:bodyPr/>
          <a:lstStyle/>
          <a:p>
            <a:r>
              <a:rPr lang="en-US" dirty="0" smtClean="0"/>
              <a:t>Motivation and Purpose</a:t>
            </a:r>
            <a:endParaRPr lang="en-US" dirty="0"/>
          </a:p>
        </p:txBody>
      </p:sp>
      <p:sp>
        <p:nvSpPr>
          <p:cNvPr id="3" name="Content Placeholder 2"/>
          <p:cNvSpPr>
            <a:spLocks noGrp="1"/>
          </p:cNvSpPr>
          <p:nvPr>
            <p:ph idx="1"/>
          </p:nvPr>
        </p:nvSpPr>
        <p:spPr>
          <a:xfrm>
            <a:off x="757238" y="1631950"/>
            <a:ext cx="7772400" cy="3778250"/>
          </a:xfrm>
        </p:spPr>
        <p:txBody>
          <a:bodyPr/>
          <a:lstStyle/>
          <a:p>
            <a:r>
              <a:rPr lang="en-US" dirty="0" smtClean="0"/>
              <a:t>Historically, state-reported data for agricultural burning emissions have been spotty.</a:t>
            </a:r>
          </a:p>
          <a:p>
            <a:r>
              <a:rPr lang="en-US" dirty="0" smtClean="0"/>
              <a:t>The current SMARTFIRE system does not include emissions from agricultural emissions.</a:t>
            </a:r>
          </a:p>
          <a:p>
            <a:r>
              <a:rPr lang="en-US" dirty="0" smtClean="0"/>
              <a:t>Can the PhD </a:t>
            </a:r>
            <a:r>
              <a:rPr lang="en-US" dirty="0" smtClean="0"/>
              <a:t>work of </a:t>
            </a:r>
            <a:r>
              <a:rPr lang="en-US" dirty="0" smtClean="0"/>
              <a:t>McCarty be adapted to build a relatively </a:t>
            </a:r>
            <a:r>
              <a:rPr lang="en-US" dirty="0" smtClean="0"/>
              <a:t>inexpensive satellite-based approach that would produce spatially and temporally resolved emissions from agricultural </a:t>
            </a:r>
            <a:r>
              <a:rPr lang="en-US" dirty="0" smtClean="0"/>
              <a:t>burning?</a:t>
            </a:r>
            <a:endParaRPr lang="en-US" dirty="0" smtClean="0"/>
          </a:p>
        </p:txBody>
      </p:sp>
      <p:sp>
        <p:nvSpPr>
          <p:cNvPr id="4" name="Slide Number Placeholder 3"/>
          <p:cNvSpPr>
            <a:spLocks noGrp="1"/>
          </p:cNvSpPr>
          <p:nvPr>
            <p:ph type="sldNum" sz="quarter" idx="10"/>
          </p:nvPr>
        </p:nvSpPr>
        <p:spPr/>
        <p:txBody>
          <a:bodyPr/>
          <a:lstStyle/>
          <a:p>
            <a:fld id="{EA8E6D85-3EB2-44A9-B4DC-6EE28012DDBD}" type="slidenum">
              <a:rPr lang="en-US" smtClean="0"/>
              <a:pPr/>
              <a:t>1</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Three </a:t>
            </a:r>
            <a:r>
              <a:rPr lang="en-US" dirty="0" smtClean="0"/>
              <a:t>episodes of interest in 2006:</a:t>
            </a:r>
            <a:endParaRPr lang="en-US" dirty="0"/>
          </a:p>
        </p:txBody>
      </p:sp>
      <p:sp>
        <p:nvSpPr>
          <p:cNvPr id="3" name="Content Placeholder 2"/>
          <p:cNvSpPr>
            <a:spLocks noGrp="1"/>
          </p:cNvSpPr>
          <p:nvPr>
            <p:ph idx="1"/>
          </p:nvPr>
        </p:nvSpPr>
        <p:spPr>
          <a:xfrm>
            <a:off x="757238" y="2165350"/>
            <a:ext cx="8234362" cy="3778250"/>
          </a:xfrm>
        </p:spPr>
        <p:txBody>
          <a:bodyPr/>
          <a:lstStyle/>
          <a:p>
            <a:r>
              <a:rPr lang="en-US" dirty="0" smtClean="0"/>
              <a:t>22-30 September: Bluegrass in WA,ID, and MT</a:t>
            </a:r>
          </a:p>
          <a:p>
            <a:r>
              <a:rPr lang="en-US" dirty="0" smtClean="0"/>
              <a:t>14-15 October: Wheat in Arkansas</a:t>
            </a:r>
            <a:endParaRPr lang="en-US" dirty="0" smtClean="0"/>
          </a:p>
          <a:p>
            <a:r>
              <a:rPr lang="en-US" dirty="0" smtClean="0"/>
              <a:t>8-15 November: Sugarcane in Florida</a:t>
            </a:r>
            <a:endParaRPr lang="en-US" dirty="0" smtClean="0"/>
          </a:p>
          <a:p>
            <a:endParaRPr lang="en-US" dirty="0"/>
          </a:p>
        </p:txBody>
      </p:sp>
      <p:sp>
        <p:nvSpPr>
          <p:cNvPr id="4" name="Slide Number Placeholder 3"/>
          <p:cNvSpPr>
            <a:spLocks noGrp="1"/>
          </p:cNvSpPr>
          <p:nvPr>
            <p:ph type="sldNum" sz="quarter" idx="10"/>
          </p:nvPr>
        </p:nvSpPr>
        <p:spPr/>
        <p:txBody>
          <a:bodyPr/>
          <a:lstStyle/>
          <a:p>
            <a:fld id="{EA8E6D85-3EB2-44A9-B4DC-6EE28012DDBD}" type="slidenum">
              <a:rPr lang="en-US" smtClean="0"/>
              <a:pPr/>
              <a:t>19</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381000"/>
            <a:ext cx="6858000" cy="1524000"/>
          </a:xfrm>
        </p:spPr>
        <p:txBody>
          <a:bodyPr/>
          <a:lstStyle/>
          <a:p>
            <a:r>
              <a:rPr lang="en-US" sz="2800" dirty="0" smtClean="0"/>
              <a:t>Even without crop residue burning emissions, CMAQ has high </a:t>
            </a:r>
            <a:r>
              <a:rPr lang="en-US" sz="2800" dirty="0" smtClean="0"/>
              <a:t>bias </a:t>
            </a:r>
            <a:r>
              <a:rPr lang="en-US" sz="2800" dirty="0" smtClean="0"/>
              <a:t>for PM2.5 in the Pacific Northwest and the northeastern U.S.</a:t>
            </a:r>
            <a:endParaRPr lang="en-US" sz="2800" dirty="0"/>
          </a:p>
        </p:txBody>
      </p:sp>
      <p:sp>
        <p:nvSpPr>
          <p:cNvPr id="4" name="Slide Number Placeholder 3"/>
          <p:cNvSpPr>
            <a:spLocks noGrp="1"/>
          </p:cNvSpPr>
          <p:nvPr>
            <p:ph type="sldNum" sz="quarter" idx="10"/>
          </p:nvPr>
        </p:nvSpPr>
        <p:spPr/>
        <p:txBody>
          <a:bodyPr/>
          <a:lstStyle/>
          <a:p>
            <a:fld id="{EA8E6D85-3EB2-44A9-B4DC-6EE28012DDBD}" type="slidenum">
              <a:rPr lang="en-US" smtClean="0"/>
              <a:pPr/>
              <a:t>20</a:t>
            </a:fld>
            <a:endParaRPr lang="en-US"/>
          </a:p>
        </p:txBody>
      </p:sp>
      <p:pic>
        <p:nvPicPr>
          <p:cNvPr id="97282" name="Picture 2" descr="\\AA.AD.EPA.GOV\ORD\RTP\USERS\E-J\gpouliot\Net MyDocuments\My Pictures\agb\V5b6p_Beta_POU_noagb_PM_TOT_All_All_241435_statsplot_NMB.png"/>
          <p:cNvPicPr>
            <a:picLocks noChangeAspect="1" noChangeArrowheads="1"/>
          </p:cNvPicPr>
          <p:nvPr/>
        </p:nvPicPr>
        <p:blipFill>
          <a:blip r:embed="rId2" cstate="print"/>
          <a:srcRect t="17844" b="13754"/>
          <a:stretch>
            <a:fillRect/>
          </a:stretch>
        </p:blipFill>
        <p:spPr bwMode="auto">
          <a:xfrm>
            <a:off x="990600" y="2514600"/>
            <a:ext cx="6629400" cy="350520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381000"/>
            <a:ext cx="5948362" cy="1555750"/>
          </a:xfrm>
        </p:spPr>
        <p:txBody>
          <a:bodyPr/>
          <a:lstStyle/>
          <a:p>
            <a:r>
              <a:rPr lang="en-US" dirty="0" smtClean="0"/>
              <a:t>Average </a:t>
            </a:r>
            <a:r>
              <a:rPr lang="en-US" dirty="0" smtClean="0"/>
              <a:t>difference in PM2.5 between </a:t>
            </a:r>
            <a:r>
              <a:rPr lang="en-US" dirty="0" smtClean="0"/>
              <a:t>model runs at monitoring sites for </a:t>
            </a:r>
            <a:r>
              <a:rPr lang="en-US" dirty="0" smtClean="0"/>
              <a:t/>
            </a:r>
            <a:br>
              <a:rPr lang="en-US" dirty="0" smtClean="0"/>
            </a:br>
            <a:r>
              <a:rPr lang="en-US" dirty="0" smtClean="0"/>
              <a:t>Sep-Oct 2006</a:t>
            </a:r>
            <a:endParaRPr lang="en-US" dirty="0"/>
          </a:p>
        </p:txBody>
      </p:sp>
      <p:sp>
        <p:nvSpPr>
          <p:cNvPr id="4" name="Slide Number Placeholder 3"/>
          <p:cNvSpPr>
            <a:spLocks noGrp="1"/>
          </p:cNvSpPr>
          <p:nvPr>
            <p:ph type="sldNum" sz="quarter" idx="10"/>
          </p:nvPr>
        </p:nvSpPr>
        <p:spPr/>
        <p:txBody>
          <a:bodyPr/>
          <a:lstStyle/>
          <a:p>
            <a:fld id="{EA8E6D85-3EB2-44A9-B4DC-6EE28012DDBD}" type="slidenum">
              <a:rPr lang="en-US" smtClean="0"/>
              <a:pPr/>
              <a:t>21</a:t>
            </a:fld>
            <a:endParaRPr lang="en-US"/>
          </a:p>
        </p:txBody>
      </p:sp>
      <p:pic>
        <p:nvPicPr>
          <p:cNvPr id="100354" name="Picture 2" descr="\\AA.AD.EPA.GOV\ORD\RTP\USERS\E-J\gpouliot\Net MyDocuments\My Pictures\agb\V5b6p_Beta_POU_agb_PM_TOT_495445_spatialplot_MtoM_Diff_Avg.png"/>
          <p:cNvPicPr>
            <a:picLocks noChangeAspect="1" noChangeArrowheads="1"/>
          </p:cNvPicPr>
          <p:nvPr/>
        </p:nvPicPr>
        <p:blipFill>
          <a:blip r:embed="rId3" cstate="print"/>
          <a:srcRect t="16693" b="13751"/>
          <a:stretch>
            <a:fillRect/>
          </a:stretch>
        </p:blipFill>
        <p:spPr bwMode="auto">
          <a:xfrm>
            <a:off x="990600" y="2438400"/>
            <a:ext cx="7086600" cy="3810000"/>
          </a:xfrm>
          <a:prstGeom prst="rect">
            <a:avLst/>
          </a:prstGeom>
          <a:noFill/>
        </p:spPr>
      </p:pic>
      <p:sp>
        <p:nvSpPr>
          <p:cNvPr id="5" name="Oval 4"/>
          <p:cNvSpPr/>
          <p:nvPr/>
        </p:nvSpPr>
        <p:spPr bwMode="auto">
          <a:xfrm>
            <a:off x="1676400" y="2819400"/>
            <a:ext cx="685800" cy="4572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6" name="TextBox 5"/>
          <p:cNvSpPr txBox="1"/>
          <p:nvPr/>
        </p:nvSpPr>
        <p:spPr>
          <a:xfrm>
            <a:off x="914400" y="6027003"/>
            <a:ext cx="7696200" cy="830997"/>
          </a:xfrm>
          <a:prstGeom prst="rect">
            <a:avLst/>
          </a:prstGeom>
          <a:noFill/>
        </p:spPr>
        <p:txBody>
          <a:bodyPr wrap="square" rtlCol="0">
            <a:spAutoFit/>
          </a:bodyPr>
          <a:lstStyle/>
          <a:p>
            <a:pPr algn="ctr"/>
            <a:r>
              <a:rPr lang="en-US" dirty="0" smtClean="0"/>
              <a:t>Model runs: With and without crop residue burning emissions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grpId="0" nodeType="clickEffect">
                                  <p:stCondLst>
                                    <p:cond delay="0"/>
                                  </p:stCondLst>
                                  <p:childTnLst>
                                    <p:animMotion origin="layout" path="M 0 0  L -0.25 0  E" pathEditMode="relative" ptsTypes="">
                                      <p:cBhvr>
                                        <p:cTn id="6" dur="2000" spd="-100000" fill="hold"/>
                                        <p:tgtEl>
                                          <p:spTgt spid="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533400"/>
            <a:ext cx="6934200" cy="914400"/>
          </a:xfrm>
        </p:spPr>
        <p:txBody>
          <a:bodyPr/>
          <a:lstStyle/>
          <a:p>
            <a:r>
              <a:rPr lang="en-US" dirty="0" smtClean="0"/>
              <a:t>Difference in model results for the Sep </a:t>
            </a:r>
            <a:r>
              <a:rPr lang="en-US" dirty="0" smtClean="0"/>
              <a:t>20-30, </a:t>
            </a:r>
            <a:r>
              <a:rPr lang="en-US" dirty="0" smtClean="0"/>
              <a:t>2006, episode </a:t>
            </a:r>
            <a:endParaRPr lang="en-US" dirty="0"/>
          </a:p>
        </p:txBody>
      </p:sp>
      <p:sp>
        <p:nvSpPr>
          <p:cNvPr id="4" name="Slide Number Placeholder 3"/>
          <p:cNvSpPr>
            <a:spLocks noGrp="1"/>
          </p:cNvSpPr>
          <p:nvPr>
            <p:ph type="sldNum" sz="quarter" idx="10"/>
          </p:nvPr>
        </p:nvSpPr>
        <p:spPr/>
        <p:txBody>
          <a:bodyPr/>
          <a:lstStyle/>
          <a:p>
            <a:fld id="{EA8E6D85-3EB2-44A9-B4DC-6EE28012DDBD}" type="slidenum">
              <a:rPr lang="en-US" smtClean="0"/>
              <a:pPr/>
              <a:t>22</a:t>
            </a:fld>
            <a:endParaRPr lang="en-US"/>
          </a:p>
        </p:txBody>
      </p:sp>
      <p:pic>
        <p:nvPicPr>
          <p:cNvPr id="101378" name="Picture 2" descr="\\AA.AD.EPA.GOV\ORD\RTP\USERS\E-J\gpouliot\Net MyDocuments\My Pictures\agb\V5b6p_Beta_POU_agb_PM_TOT_483244_spatialplot_MtoM_Diff_Avg.png"/>
          <p:cNvPicPr>
            <a:picLocks noChangeAspect="1" noChangeArrowheads="1"/>
          </p:cNvPicPr>
          <p:nvPr/>
        </p:nvPicPr>
        <p:blipFill>
          <a:blip r:embed="rId3" cstate="print"/>
          <a:srcRect t="16428" r="-1587" b="15804"/>
          <a:stretch>
            <a:fillRect/>
          </a:stretch>
        </p:blipFill>
        <p:spPr bwMode="auto">
          <a:xfrm>
            <a:off x="0" y="1828800"/>
            <a:ext cx="9753590" cy="5029256"/>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381000"/>
            <a:ext cx="5867400" cy="990600"/>
          </a:xfrm>
        </p:spPr>
        <p:txBody>
          <a:bodyPr/>
          <a:lstStyle/>
          <a:p>
            <a:r>
              <a:rPr lang="en-US" sz="2800" dirty="0" smtClean="0"/>
              <a:t>Ag burning emissions increase modeled concentrations during </a:t>
            </a:r>
            <a:r>
              <a:rPr lang="en-US" sz="2800" dirty="0" smtClean="0"/>
              <a:t>Sep 22-30, 2006</a:t>
            </a:r>
            <a:endParaRPr lang="en-US" sz="2800" dirty="0"/>
          </a:p>
        </p:txBody>
      </p:sp>
      <p:sp>
        <p:nvSpPr>
          <p:cNvPr id="4" name="Slide Number Placeholder 3"/>
          <p:cNvSpPr>
            <a:spLocks noGrp="1"/>
          </p:cNvSpPr>
          <p:nvPr>
            <p:ph type="sldNum" sz="quarter" idx="10"/>
          </p:nvPr>
        </p:nvSpPr>
        <p:spPr/>
        <p:txBody>
          <a:bodyPr/>
          <a:lstStyle/>
          <a:p>
            <a:fld id="{EA8E6D85-3EB2-44A9-B4DC-6EE28012DDBD}" type="slidenum">
              <a:rPr lang="en-US" smtClean="0"/>
              <a:pPr/>
              <a:t>23</a:t>
            </a:fld>
            <a:endParaRPr lang="en-US"/>
          </a:p>
        </p:txBody>
      </p:sp>
      <p:pic>
        <p:nvPicPr>
          <p:cNvPr id="98306" name="Picture 2" descr="\\AA.AD.EPA.GOV\ORD\RTP\USERS\E-J\gpouliot\Net MyDocuments\My Pictures\agb\V5b6p_Beta_POU_noagb_network_PM_TOT_Selected_Sites_654407_timeseries.png"/>
          <p:cNvPicPr>
            <a:picLocks noChangeAspect="1" noChangeArrowheads="1"/>
          </p:cNvPicPr>
          <p:nvPr/>
        </p:nvPicPr>
        <p:blipFill>
          <a:blip r:embed="rId2" cstate="print"/>
          <a:stretch>
            <a:fillRect/>
          </a:stretch>
        </p:blipFill>
        <p:spPr bwMode="auto">
          <a:xfrm>
            <a:off x="-5767388" y="-3579812"/>
            <a:ext cx="3143250" cy="2428875"/>
          </a:xfrm>
          <a:prstGeom prst="rect">
            <a:avLst/>
          </a:prstGeom>
          <a:noFill/>
        </p:spPr>
      </p:pic>
      <p:pic>
        <p:nvPicPr>
          <p:cNvPr id="98307" name="Picture 3" descr="\\AA.AD.EPA.GOV\ORD\RTP\USERS\E-J\gpouliot\Net MyDocuments\My Pictures\agb\V5b6p_Beta_POU_noagb_network_PM_TOT_Selected_Sites_654407_timeseries.png"/>
          <p:cNvPicPr>
            <a:picLocks noChangeAspect="1" noChangeArrowheads="1"/>
          </p:cNvPicPr>
          <p:nvPr/>
        </p:nvPicPr>
        <p:blipFill>
          <a:blip r:embed="rId3" cstate="print"/>
          <a:srcRect/>
          <a:stretch>
            <a:fillRect/>
          </a:stretch>
        </p:blipFill>
        <p:spPr bwMode="auto">
          <a:xfrm>
            <a:off x="1828800" y="1828800"/>
            <a:ext cx="6286500" cy="4857750"/>
          </a:xfrm>
          <a:prstGeom prst="rect">
            <a:avLst/>
          </a:prstGeom>
          <a:noFill/>
        </p:spPr>
      </p:pic>
      <p:sp>
        <p:nvSpPr>
          <p:cNvPr id="7" name="TextBox 6"/>
          <p:cNvSpPr txBox="1"/>
          <p:nvPr/>
        </p:nvSpPr>
        <p:spPr>
          <a:xfrm>
            <a:off x="76200" y="1524000"/>
            <a:ext cx="2743200" cy="461665"/>
          </a:xfrm>
          <a:prstGeom prst="rect">
            <a:avLst/>
          </a:prstGeom>
          <a:noFill/>
        </p:spPr>
        <p:txBody>
          <a:bodyPr wrap="square" rtlCol="0">
            <a:spAutoFit/>
          </a:bodyPr>
          <a:lstStyle/>
          <a:p>
            <a:r>
              <a:rPr lang="en-US" dirty="0" smtClean="0"/>
              <a:t>3 Sites from Idaho</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EA8E6D85-3EB2-44A9-B4DC-6EE28012DDBD}" type="slidenum">
              <a:rPr lang="en-US" smtClean="0"/>
              <a:pPr/>
              <a:t>24</a:t>
            </a:fld>
            <a:endParaRPr lang="en-US"/>
          </a:p>
        </p:txBody>
      </p:sp>
      <p:sp>
        <p:nvSpPr>
          <p:cNvPr id="6" name="TextBox 5"/>
          <p:cNvSpPr txBox="1"/>
          <p:nvPr/>
        </p:nvSpPr>
        <p:spPr>
          <a:xfrm>
            <a:off x="228600" y="1371600"/>
            <a:ext cx="2362200" cy="830997"/>
          </a:xfrm>
          <a:prstGeom prst="rect">
            <a:avLst/>
          </a:prstGeom>
          <a:noFill/>
        </p:spPr>
        <p:txBody>
          <a:bodyPr wrap="square" rtlCol="0">
            <a:spAutoFit/>
          </a:bodyPr>
          <a:lstStyle/>
          <a:p>
            <a:r>
              <a:rPr lang="en-US" dirty="0" smtClean="0"/>
              <a:t>3 Sites from Montana</a:t>
            </a:r>
            <a:endParaRPr lang="en-US" dirty="0"/>
          </a:p>
        </p:txBody>
      </p:sp>
      <p:pic>
        <p:nvPicPr>
          <p:cNvPr id="99330" name="Picture 2" descr="\\AA.AD.EPA.GOV\ORD\RTP\USERS\E-J\gpouliot\Net MyDocuments\My Pictures\agb\V5b6p_Beta_POU_noagb_network_PM_TOT_All_164655_timeseries.png"/>
          <p:cNvPicPr>
            <a:picLocks noChangeAspect="1" noChangeArrowheads="1"/>
          </p:cNvPicPr>
          <p:nvPr/>
        </p:nvPicPr>
        <p:blipFill>
          <a:blip r:embed="rId2" cstate="print"/>
          <a:srcRect/>
          <a:stretch>
            <a:fillRect/>
          </a:stretch>
        </p:blipFill>
        <p:spPr bwMode="auto">
          <a:xfrm>
            <a:off x="1828800" y="1828800"/>
            <a:ext cx="6286500" cy="4857750"/>
          </a:xfrm>
          <a:prstGeom prst="rect">
            <a:avLst/>
          </a:prstGeom>
          <a:noFill/>
        </p:spPr>
      </p:pic>
      <p:sp>
        <p:nvSpPr>
          <p:cNvPr id="7" name="Title 1"/>
          <p:cNvSpPr>
            <a:spLocks noGrp="1"/>
          </p:cNvSpPr>
          <p:nvPr>
            <p:ph type="title"/>
          </p:nvPr>
        </p:nvSpPr>
        <p:spPr>
          <a:xfrm>
            <a:off x="2514600" y="381000"/>
            <a:ext cx="5867400" cy="990600"/>
          </a:xfrm>
        </p:spPr>
        <p:txBody>
          <a:bodyPr/>
          <a:lstStyle/>
          <a:p>
            <a:r>
              <a:rPr lang="en-US" sz="2800" dirty="0" smtClean="0"/>
              <a:t>Ag burning emissions increase modeled concentrations during </a:t>
            </a:r>
            <a:r>
              <a:rPr lang="en-US" sz="2800" dirty="0" smtClean="0"/>
              <a:t>Sep 22-30, 2006</a:t>
            </a:r>
            <a:endParaRPr lang="en-US" sz="28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228600"/>
            <a:ext cx="6553200" cy="1371600"/>
          </a:xfrm>
        </p:spPr>
        <p:txBody>
          <a:bodyPr/>
          <a:lstStyle/>
          <a:p>
            <a:r>
              <a:rPr lang="en-US" dirty="0" smtClean="0"/>
              <a:t>Second </a:t>
            </a:r>
            <a:r>
              <a:rPr lang="en-US" dirty="0" smtClean="0"/>
              <a:t>e</a:t>
            </a:r>
            <a:r>
              <a:rPr lang="en-US" dirty="0" smtClean="0"/>
              <a:t>pisode</a:t>
            </a:r>
            <a:r>
              <a:rPr lang="en-US" dirty="0" smtClean="0"/>
              <a:t>: Oct 14-15 (Arkansas)</a:t>
            </a:r>
            <a:endParaRPr lang="en-US" dirty="0"/>
          </a:p>
        </p:txBody>
      </p:sp>
      <p:sp>
        <p:nvSpPr>
          <p:cNvPr id="4" name="Slide Number Placeholder 3"/>
          <p:cNvSpPr>
            <a:spLocks noGrp="1"/>
          </p:cNvSpPr>
          <p:nvPr>
            <p:ph type="sldNum" sz="quarter" idx="10"/>
          </p:nvPr>
        </p:nvSpPr>
        <p:spPr/>
        <p:txBody>
          <a:bodyPr/>
          <a:lstStyle/>
          <a:p>
            <a:fld id="{EA8E6D85-3EB2-44A9-B4DC-6EE28012DDBD}" type="slidenum">
              <a:rPr lang="en-US" smtClean="0"/>
              <a:pPr/>
              <a:t>25</a:t>
            </a:fld>
            <a:endParaRPr lang="en-US"/>
          </a:p>
        </p:txBody>
      </p:sp>
      <p:pic>
        <p:nvPicPr>
          <p:cNvPr id="102402" name="Picture 2" descr="\\AA.AD.EPA.GOV\ORD\RTP\USERS\E-J\gpouliot\Net MyDocuments\My Pictures\agb\V5b6p_Beta_POU_agb_PM_TOT_761342_spatialplot_MtoM_Diff_Avg.png"/>
          <p:cNvPicPr>
            <a:picLocks noChangeAspect="1" noChangeArrowheads="1"/>
          </p:cNvPicPr>
          <p:nvPr/>
        </p:nvPicPr>
        <p:blipFill>
          <a:blip r:embed="rId2" cstate="print"/>
          <a:srcRect t="16684" r="4505" b="17604"/>
          <a:stretch>
            <a:fillRect/>
          </a:stretch>
        </p:blipFill>
        <p:spPr bwMode="auto">
          <a:xfrm>
            <a:off x="0" y="1828801"/>
            <a:ext cx="9168684" cy="4876675"/>
          </a:xfrm>
          <a:prstGeom prst="rect">
            <a:avLst/>
          </a:prstGeom>
          <a:noFill/>
        </p:spPr>
      </p:pic>
      <p:sp>
        <p:nvSpPr>
          <p:cNvPr id="5" name="Oval 4"/>
          <p:cNvSpPr/>
          <p:nvPr/>
        </p:nvSpPr>
        <p:spPr bwMode="auto">
          <a:xfrm>
            <a:off x="4876800" y="4495800"/>
            <a:ext cx="304800" cy="3048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cxnSp>
        <p:nvCxnSpPr>
          <p:cNvPr id="9" name="Straight Arrow Connector 8"/>
          <p:cNvCxnSpPr>
            <a:endCxn id="5" idx="1"/>
          </p:cNvCxnSpPr>
          <p:nvPr/>
        </p:nvCxnSpPr>
        <p:spPr bwMode="auto">
          <a:xfrm>
            <a:off x="3505200" y="1600200"/>
            <a:ext cx="1416237" cy="2940237"/>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304800"/>
            <a:ext cx="6400800" cy="762000"/>
          </a:xfrm>
        </p:spPr>
        <p:txBody>
          <a:bodyPr/>
          <a:lstStyle/>
          <a:p>
            <a:r>
              <a:rPr lang="en-US" dirty="0" smtClean="0"/>
              <a:t>Results at 3 </a:t>
            </a:r>
            <a:r>
              <a:rPr lang="en-US" dirty="0" smtClean="0"/>
              <a:t>sites </a:t>
            </a:r>
            <a:r>
              <a:rPr lang="en-US" dirty="0" smtClean="0"/>
              <a:t>in Arkansas</a:t>
            </a:r>
            <a:endParaRPr lang="en-US" dirty="0"/>
          </a:p>
        </p:txBody>
      </p:sp>
      <p:sp>
        <p:nvSpPr>
          <p:cNvPr id="4" name="Slide Number Placeholder 3"/>
          <p:cNvSpPr>
            <a:spLocks noGrp="1"/>
          </p:cNvSpPr>
          <p:nvPr>
            <p:ph type="sldNum" sz="quarter" idx="10"/>
          </p:nvPr>
        </p:nvSpPr>
        <p:spPr/>
        <p:txBody>
          <a:bodyPr/>
          <a:lstStyle/>
          <a:p>
            <a:fld id="{EA8E6D85-3EB2-44A9-B4DC-6EE28012DDBD}" type="slidenum">
              <a:rPr lang="en-US" smtClean="0"/>
              <a:pPr/>
              <a:t>26</a:t>
            </a:fld>
            <a:endParaRPr lang="en-US"/>
          </a:p>
        </p:txBody>
      </p:sp>
      <p:pic>
        <p:nvPicPr>
          <p:cNvPr id="103426" name="Picture 2" descr="\\AA.AD.EPA.GOV\ORD\RTP\USERS\E-J\gpouliot\Net MyDocuments\My Pictures\agb\V5b6p_Beta_POU_agb_network_PM_TOT_Selected_Sites_43466_timeseries.png"/>
          <p:cNvPicPr>
            <a:picLocks noChangeAspect="1" noChangeArrowheads="1"/>
          </p:cNvPicPr>
          <p:nvPr/>
        </p:nvPicPr>
        <p:blipFill>
          <a:blip r:embed="rId3" cstate="print"/>
          <a:srcRect r="6909"/>
          <a:stretch>
            <a:fillRect/>
          </a:stretch>
        </p:blipFill>
        <p:spPr bwMode="auto">
          <a:xfrm>
            <a:off x="1828800" y="1752600"/>
            <a:ext cx="5791200" cy="4807149"/>
          </a:xfrm>
          <a:prstGeom prst="rect">
            <a:avLst/>
          </a:prstGeom>
          <a:noFill/>
        </p:spPr>
      </p:pic>
      <p:grpSp>
        <p:nvGrpSpPr>
          <p:cNvPr id="11" name="Group 10"/>
          <p:cNvGrpSpPr/>
          <p:nvPr/>
        </p:nvGrpSpPr>
        <p:grpSpPr>
          <a:xfrm>
            <a:off x="2667000" y="1676400"/>
            <a:ext cx="3276600" cy="1828800"/>
            <a:chOff x="2667000" y="1676400"/>
            <a:chExt cx="3276600" cy="1828800"/>
          </a:xfrm>
        </p:grpSpPr>
        <p:sp>
          <p:nvSpPr>
            <p:cNvPr id="6" name="Oval 5"/>
            <p:cNvSpPr/>
            <p:nvPr/>
          </p:nvSpPr>
          <p:spPr bwMode="auto">
            <a:xfrm>
              <a:off x="2743200" y="2590800"/>
              <a:ext cx="914400" cy="9144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7" name="Oval 6"/>
            <p:cNvSpPr/>
            <p:nvPr/>
          </p:nvSpPr>
          <p:spPr bwMode="auto">
            <a:xfrm>
              <a:off x="5029200" y="2514600"/>
              <a:ext cx="914400" cy="9144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cxnSp>
          <p:nvCxnSpPr>
            <p:cNvPr id="9" name="Straight Arrow Connector 8"/>
            <p:cNvCxnSpPr/>
            <p:nvPr/>
          </p:nvCxnSpPr>
          <p:spPr bwMode="auto">
            <a:xfrm>
              <a:off x="2667000" y="1676400"/>
              <a:ext cx="1295400" cy="8382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0" name="Straight Arrow Connector 9"/>
            <p:cNvCxnSpPr/>
            <p:nvPr/>
          </p:nvCxnSpPr>
          <p:spPr bwMode="auto">
            <a:xfrm>
              <a:off x="2667000" y="1676400"/>
              <a:ext cx="2057400" cy="914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grpSp>
      <p:sp>
        <p:nvSpPr>
          <p:cNvPr id="13" name="TextBox 12"/>
          <p:cNvSpPr txBox="1"/>
          <p:nvPr/>
        </p:nvSpPr>
        <p:spPr>
          <a:xfrm>
            <a:off x="1447800" y="1371600"/>
            <a:ext cx="5943600" cy="276999"/>
          </a:xfrm>
          <a:prstGeom prst="rect">
            <a:avLst/>
          </a:prstGeom>
          <a:noFill/>
        </p:spPr>
        <p:txBody>
          <a:bodyPr wrap="square" rtlCol="0">
            <a:spAutoFit/>
          </a:bodyPr>
          <a:lstStyle/>
          <a:p>
            <a:r>
              <a:rPr lang="en-US" sz="1200" dirty="0" smtClean="0"/>
              <a:t>Note: Emissions have good correlation on an hourly time scale</a:t>
            </a:r>
            <a:endParaRPr lang="en-US"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0-#ppt_w/2"/>
                                          </p:val>
                                        </p:tav>
                                        <p:tav tm="100000">
                                          <p:val>
                                            <p:strVal val="#ppt_x"/>
                                          </p:val>
                                        </p:tav>
                                      </p:tavLst>
                                    </p:anim>
                                    <p:anim calcmode="lin" valueType="num">
                                      <p:cBhvr additive="base">
                                        <p:cTn id="8" dur="10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228600"/>
            <a:ext cx="6019800" cy="1371600"/>
          </a:xfrm>
        </p:spPr>
        <p:txBody>
          <a:bodyPr/>
          <a:lstStyle/>
          <a:p>
            <a:r>
              <a:rPr lang="en-US" dirty="0" smtClean="0"/>
              <a:t>Evaluation statistics from the Oct 14-16 episode</a:t>
            </a:r>
            <a:endParaRPr lang="en-US" dirty="0"/>
          </a:p>
        </p:txBody>
      </p:sp>
      <p:sp>
        <p:nvSpPr>
          <p:cNvPr id="4" name="Slide Number Placeholder 3"/>
          <p:cNvSpPr>
            <a:spLocks noGrp="1"/>
          </p:cNvSpPr>
          <p:nvPr>
            <p:ph type="sldNum" sz="quarter" idx="10"/>
          </p:nvPr>
        </p:nvSpPr>
        <p:spPr/>
        <p:txBody>
          <a:bodyPr/>
          <a:lstStyle/>
          <a:p>
            <a:fld id="{EA8E6D85-3EB2-44A9-B4DC-6EE28012DDBD}" type="slidenum">
              <a:rPr lang="en-US" smtClean="0"/>
              <a:pPr/>
              <a:t>27</a:t>
            </a:fld>
            <a:endParaRPr lang="en-US"/>
          </a:p>
        </p:txBody>
      </p:sp>
      <p:pic>
        <p:nvPicPr>
          <p:cNvPr id="104450" name="Picture 2" descr="\\AA.AD.EPA.GOV\ORD\RTP\USERS\E-J\gpouliot\Net MyDocuments\My Pictures\agb\V5b6p_Beta_POU_agb_PM_TOT_234904_boxplot_roselle.png"/>
          <p:cNvPicPr>
            <a:picLocks noChangeAspect="1" noChangeArrowheads="1"/>
          </p:cNvPicPr>
          <p:nvPr/>
        </p:nvPicPr>
        <p:blipFill>
          <a:blip r:embed="rId2" cstate="print"/>
          <a:srcRect/>
          <a:stretch>
            <a:fillRect/>
          </a:stretch>
        </p:blipFill>
        <p:spPr bwMode="auto">
          <a:xfrm>
            <a:off x="1828800" y="2057400"/>
            <a:ext cx="4495800" cy="4495800"/>
          </a:xfrm>
          <a:prstGeom prst="rect">
            <a:avLst/>
          </a:prstGeom>
          <a:noFill/>
        </p:spPr>
      </p:pic>
      <p:sp>
        <p:nvSpPr>
          <p:cNvPr id="6" name="TextBox 5"/>
          <p:cNvSpPr txBox="1"/>
          <p:nvPr/>
        </p:nvSpPr>
        <p:spPr>
          <a:xfrm>
            <a:off x="6324600" y="1600200"/>
            <a:ext cx="2514600" cy="830997"/>
          </a:xfrm>
          <a:prstGeom prst="rect">
            <a:avLst/>
          </a:prstGeom>
          <a:noFill/>
        </p:spPr>
        <p:txBody>
          <a:bodyPr wrap="square" rtlCol="0">
            <a:spAutoFit/>
          </a:bodyPr>
          <a:lstStyle/>
          <a:p>
            <a:r>
              <a:rPr lang="en-US" dirty="0" smtClean="0"/>
              <a:t>3 AQS Sites from Arkansas</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609600"/>
            <a:ext cx="6172200" cy="1066800"/>
          </a:xfrm>
        </p:spPr>
        <p:txBody>
          <a:bodyPr/>
          <a:lstStyle/>
          <a:p>
            <a:r>
              <a:rPr lang="en-US" dirty="0" smtClean="0"/>
              <a:t>Sugarcane in Florida during Nov 8-15, 2006</a:t>
            </a:r>
            <a:endParaRPr lang="en-US" dirty="0"/>
          </a:p>
        </p:txBody>
      </p:sp>
      <p:sp>
        <p:nvSpPr>
          <p:cNvPr id="4" name="Slide Number Placeholder 3"/>
          <p:cNvSpPr>
            <a:spLocks noGrp="1"/>
          </p:cNvSpPr>
          <p:nvPr>
            <p:ph type="sldNum" sz="quarter" idx="10"/>
          </p:nvPr>
        </p:nvSpPr>
        <p:spPr/>
        <p:txBody>
          <a:bodyPr/>
          <a:lstStyle/>
          <a:p>
            <a:fld id="{EA8E6D85-3EB2-44A9-B4DC-6EE28012DDBD}" type="slidenum">
              <a:rPr lang="en-US" smtClean="0"/>
              <a:pPr/>
              <a:t>28</a:t>
            </a:fld>
            <a:endParaRPr lang="en-US"/>
          </a:p>
        </p:txBody>
      </p:sp>
      <p:sp>
        <p:nvSpPr>
          <p:cNvPr id="8" name="TextBox 7"/>
          <p:cNvSpPr txBox="1"/>
          <p:nvPr/>
        </p:nvSpPr>
        <p:spPr>
          <a:xfrm>
            <a:off x="6553200" y="2286000"/>
            <a:ext cx="2133600" cy="1938992"/>
          </a:xfrm>
          <a:prstGeom prst="rect">
            <a:avLst/>
          </a:prstGeom>
          <a:noFill/>
        </p:spPr>
        <p:txBody>
          <a:bodyPr wrap="square" rtlCol="0">
            <a:spAutoFit/>
          </a:bodyPr>
          <a:lstStyle/>
          <a:p>
            <a:r>
              <a:rPr lang="en-US" dirty="0" smtClean="0"/>
              <a:t>Model to Model Average Difference PM2.5</a:t>
            </a:r>
            <a:endParaRPr lang="en-US" dirty="0"/>
          </a:p>
        </p:txBody>
      </p:sp>
      <p:pic>
        <p:nvPicPr>
          <p:cNvPr id="9" name="Picture 8" descr="V5b6p_Beta_POU_agb_PM_TOT_954795_spatialplot_MtoM_Diff_Avg.png"/>
          <p:cNvPicPr>
            <a:picLocks noChangeAspect="1"/>
          </p:cNvPicPr>
          <p:nvPr/>
        </p:nvPicPr>
        <p:blipFill>
          <a:blip r:embed="rId2" cstate="print"/>
          <a:stretch>
            <a:fillRect/>
          </a:stretch>
        </p:blipFill>
        <p:spPr>
          <a:xfrm>
            <a:off x="685800" y="1981199"/>
            <a:ext cx="5867400" cy="4535221"/>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457200"/>
            <a:ext cx="7010400" cy="304800"/>
          </a:xfrm>
        </p:spPr>
        <p:txBody>
          <a:bodyPr/>
          <a:lstStyle/>
          <a:p>
            <a:pPr algn="ctr"/>
            <a:r>
              <a:rPr lang="en-US" dirty="0" smtClean="0"/>
              <a:t>Definitions </a:t>
            </a:r>
            <a:endParaRPr lang="en-US" dirty="0"/>
          </a:p>
        </p:txBody>
      </p:sp>
      <p:sp>
        <p:nvSpPr>
          <p:cNvPr id="3" name="Content Placeholder 2"/>
          <p:cNvSpPr>
            <a:spLocks noGrp="1"/>
          </p:cNvSpPr>
          <p:nvPr>
            <p:ph idx="1"/>
          </p:nvPr>
        </p:nvSpPr>
        <p:spPr>
          <a:xfrm>
            <a:off x="757238" y="1631950"/>
            <a:ext cx="7772400" cy="3778250"/>
          </a:xfrm>
        </p:spPr>
        <p:txBody>
          <a:bodyPr/>
          <a:lstStyle/>
          <a:p>
            <a:r>
              <a:rPr lang="en-US" dirty="0" smtClean="0"/>
              <a:t>MODIS:  Moderate Resolution Imaging </a:t>
            </a:r>
            <a:r>
              <a:rPr lang="en-US" dirty="0" err="1" smtClean="0"/>
              <a:t>Spectroradiometer</a:t>
            </a:r>
            <a:r>
              <a:rPr lang="en-US" dirty="0" smtClean="0"/>
              <a:t> on aboard the Aqua and Terra satellites</a:t>
            </a:r>
          </a:p>
          <a:p>
            <a:r>
              <a:rPr lang="en-US" dirty="0" smtClean="0"/>
              <a:t>MOD/MYD14:</a:t>
            </a:r>
            <a:r>
              <a:rPr lang="en-US" dirty="0" smtClean="0">
                <a:solidFill>
                  <a:schemeClr val="accent6"/>
                </a:solidFill>
              </a:rPr>
              <a:t>  </a:t>
            </a:r>
            <a:r>
              <a:rPr lang="en-US" dirty="0" smtClean="0"/>
              <a:t>MODIS active fire product </a:t>
            </a:r>
          </a:p>
          <a:p>
            <a:r>
              <a:rPr lang="en-US" dirty="0" smtClean="0"/>
              <a:t>McCarty (2011):  Regionally-tuned 8-day cropland differenced Normalized Burn Ratio product for the contiguous U.S. </a:t>
            </a:r>
          </a:p>
          <a:p>
            <a:r>
              <a:rPr lang="en-US" dirty="0" smtClean="0"/>
              <a:t>SMARTFIRE (v1): Satellite Mapping Automated Reanalysis Tool for Fire Incident Reconciliation (SMARTFIRE) version 1 (</a:t>
            </a:r>
            <a:r>
              <a:rPr lang="en-US" dirty="0" err="1" smtClean="0"/>
              <a:t>Raffuse</a:t>
            </a:r>
            <a:r>
              <a:rPr lang="en-US" dirty="0" smtClean="0"/>
              <a:t> et al., 2009) </a:t>
            </a:r>
            <a:endParaRPr lang="en-US" dirty="0"/>
          </a:p>
        </p:txBody>
      </p:sp>
      <p:sp>
        <p:nvSpPr>
          <p:cNvPr id="4" name="Slide Number Placeholder 3"/>
          <p:cNvSpPr>
            <a:spLocks noGrp="1"/>
          </p:cNvSpPr>
          <p:nvPr>
            <p:ph type="sldNum" sz="quarter" idx="10"/>
          </p:nvPr>
        </p:nvSpPr>
        <p:spPr/>
        <p:txBody>
          <a:bodyPr/>
          <a:lstStyle/>
          <a:p>
            <a:fld id="{EA8E6D85-3EB2-44A9-B4DC-6EE28012DDBD}" type="slidenum">
              <a:rPr lang="en-US" smtClean="0"/>
              <a:pPr/>
              <a:t>2</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381000"/>
            <a:ext cx="6477000" cy="762000"/>
          </a:xfrm>
        </p:spPr>
        <p:txBody>
          <a:bodyPr/>
          <a:lstStyle/>
          <a:p>
            <a:r>
              <a:rPr lang="en-US" dirty="0" smtClean="0"/>
              <a:t>Time Series: 5 AQS Sites in FL</a:t>
            </a:r>
            <a:endParaRPr lang="en-US" dirty="0"/>
          </a:p>
        </p:txBody>
      </p:sp>
      <p:sp>
        <p:nvSpPr>
          <p:cNvPr id="4" name="Slide Number Placeholder 3"/>
          <p:cNvSpPr>
            <a:spLocks noGrp="1"/>
          </p:cNvSpPr>
          <p:nvPr>
            <p:ph type="sldNum" sz="quarter" idx="10"/>
          </p:nvPr>
        </p:nvSpPr>
        <p:spPr/>
        <p:txBody>
          <a:bodyPr/>
          <a:lstStyle/>
          <a:p>
            <a:fld id="{EA8E6D85-3EB2-44A9-B4DC-6EE28012DDBD}" type="slidenum">
              <a:rPr lang="en-US" smtClean="0"/>
              <a:pPr/>
              <a:t>29</a:t>
            </a:fld>
            <a:endParaRPr lang="en-US"/>
          </a:p>
        </p:txBody>
      </p:sp>
      <p:pic>
        <p:nvPicPr>
          <p:cNvPr id="7" name="Picture 6" descr="V5b6p_Beta_POU_agb_network_PM_TOT_Selected_Sites_572545_timeseries_sugarcane_FL.png"/>
          <p:cNvPicPr>
            <a:picLocks noChangeAspect="1"/>
          </p:cNvPicPr>
          <p:nvPr/>
        </p:nvPicPr>
        <p:blipFill>
          <a:blip r:embed="rId2" cstate="print"/>
          <a:stretch>
            <a:fillRect/>
          </a:stretch>
        </p:blipFill>
        <p:spPr>
          <a:xfrm>
            <a:off x="1524000" y="1295400"/>
            <a:ext cx="6629400" cy="5122718"/>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V5b6p_Beta_POU_agb_PM_TOT_238956_boxplot_roselle.png"/>
          <p:cNvPicPr>
            <a:picLocks noGrp="1" noChangeAspect="1"/>
          </p:cNvPicPr>
          <p:nvPr>
            <p:ph idx="1"/>
          </p:nvPr>
        </p:nvPicPr>
        <p:blipFill>
          <a:blip r:embed="rId3" cstate="print"/>
          <a:stretch>
            <a:fillRect/>
          </a:stretch>
        </p:blipFill>
        <p:spPr>
          <a:xfrm>
            <a:off x="1828800" y="2057400"/>
            <a:ext cx="4457700" cy="4457700"/>
          </a:xfrm>
        </p:spPr>
      </p:pic>
      <p:sp>
        <p:nvSpPr>
          <p:cNvPr id="4" name="Slide Number Placeholder 3"/>
          <p:cNvSpPr>
            <a:spLocks noGrp="1"/>
          </p:cNvSpPr>
          <p:nvPr>
            <p:ph type="sldNum" sz="quarter" idx="10"/>
          </p:nvPr>
        </p:nvSpPr>
        <p:spPr/>
        <p:txBody>
          <a:bodyPr/>
          <a:lstStyle/>
          <a:p>
            <a:fld id="{EA8E6D85-3EB2-44A9-B4DC-6EE28012DDBD}" type="slidenum">
              <a:rPr lang="en-US" smtClean="0"/>
              <a:pPr/>
              <a:t>30</a:t>
            </a:fld>
            <a:endParaRPr lang="en-US"/>
          </a:p>
        </p:txBody>
      </p:sp>
      <p:sp>
        <p:nvSpPr>
          <p:cNvPr id="6" name="TextBox 5"/>
          <p:cNvSpPr txBox="1"/>
          <p:nvPr/>
        </p:nvSpPr>
        <p:spPr>
          <a:xfrm>
            <a:off x="6248400" y="3307140"/>
            <a:ext cx="1905000" cy="1569660"/>
          </a:xfrm>
          <a:prstGeom prst="rect">
            <a:avLst/>
          </a:prstGeom>
          <a:noFill/>
        </p:spPr>
        <p:txBody>
          <a:bodyPr wrap="square" rtlCol="0">
            <a:spAutoFit/>
          </a:bodyPr>
          <a:lstStyle/>
          <a:p>
            <a:pPr algn="ctr"/>
            <a:r>
              <a:rPr lang="en-US" dirty="0" smtClean="0"/>
              <a:t>Data for five monitoring sites in Florida</a:t>
            </a:r>
            <a:endParaRPr lang="en-US" dirty="0"/>
          </a:p>
        </p:txBody>
      </p:sp>
      <p:sp>
        <p:nvSpPr>
          <p:cNvPr id="7" name="Title 1"/>
          <p:cNvSpPr>
            <a:spLocks noGrp="1"/>
          </p:cNvSpPr>
          <p:nvPr>
            <p:ph type="title"/>
          </p:nvPr>
        </p:nvSpPr>
        <p:spPr>
          <a:xfrm>
            <a:off x="2514600" y="228600"/>
            <a:ext cx="6019800" cy="1371600"/>
          </a:xfrm>
        </p:spPr>
        <p:txBody>
          <a:bodyPr/>
          <a:lstStyle/>
          <a:p>
            <a:r>
              <a:rPr lang="en-US" dirty="0" smtClean="0"/>
              <a:t>Evaluation statistics from the Nov 8-15 episode</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thoughts….</a:t>
            </a:r>
            <a:endParaRPr lang="en-US" dirty="0"/>
          </a:p>
        </p:txBody>
      </p:sp>
      <p:sp>
        <p:nvSpPr>
          <p:cNvPr id="3" name="Content Placeholder 2"/>
          <p:cNvSpPr>
            <a:spLocks noGrp="1"/>
          </p:cNvSpPr>
          <p:nvPr>
            <p:ph idx="1"/>
          </p:nvPr>
        </p:nvSpPr>
        <p:spPr/>
        <p:txBody>
          <a:bodyPr/>
          <a:lstStyle/>
          <a:p>
            <a:r>
              <a:rPr lang="en-US" dirty="0" smtClean="0"/>
              <a:t>Pacific NW </a:t>
            </a:r>
            <a:r>
              <a:rPr lang="en-US" dirty="0" smtClean="0"/>
              <a:t>episode -- Sep </a:t>
            </a:r>
            <a:r>
              <a:rPr lang="en-US" dirty="0" smtClean="0"/>
              <a:t>22-30, 2006</a:t>
            </a:r>
          </a:p>
          <a:p>
            <a:pPr lvl="1"/>
            <a:r>
              <a:rPr lang="en-US" dirty="0" err="1" smtClean="0"/>
              <a:t>Overprediction</a:t>
            </a:r>
            <a:r>
              <a:rPr lang="en-US" dirty="0" smtClean="0"/>
              <a:t> could be due to emissions too high for crop residue burning (or plume rise too low) and/or </a:t>
            </a:r>
            <a:r>
              <a:rPr lang="en-US" dirty="0" smtClean="0"/>
              <a:t>problems with meteorology</a:t>
            </a:r>
          </a:p>
          <a:p>
            <a:r>
              <a:rPr lang="en-US" dirty="0" smtClean="0"/>
              <a:t>Arkansas episode -- Oct </a:t>
            </a:r>
            <a:r>
              <a:rPr lang="en-US" dirty="0" smtClean="0"/>
              <a:t>14-15, 2006</a:t>
            </a:r>
          </a:p>
          <a:p>
            <a:pPr lvl="1"/>
            <a:r>
              <a:rPr lang="en-US" dirty="0" smtClean="0"/>
              <a:t>Emissions </a:t>
            </a:r>
            <a:r>
              <a:rPr lang="en-US" dirty="0" smtClean="0"/>
              <a:t>seem to be well represented for crop residue burning</a:t>
            </a:r>
            <a:endParaRPr lang="en-US" dirty="0" smtClean="0"/>
          </a:p>
          <a:p>
            <a:r>
              <a:rPr lang="en-US" dirty="0" smtClean="0"/>
              <a:t>Florida </a:t>
            </a:r>
            <a:r>
              <a:rPr lang="en-US" dirty="0" smtClean="0"/>
              <a:t>episode -- Nov </a:t>
            </a:r>
            <a:r>
              <a:rPr lang="en-US" dirty="0" smtClean="0"/>
              <a:t>8-15, 2006</a:t>
            </a:r>
          </a:p>
          <a:p>
            <a:pPr lvl="1"/>
            <a:r>
              <a:rPr lang="en-US" dirty="0" smtClean="0"/>
              <a:t>Some events captured</a:t>
            </a:r>
          </a:p>
        </p:txBody>
      </p:sp>
      <p:sp>
        <p:nvSpPr>
          <p:cNvPr id="4" name="Slide Number Placeholder 3"/>
          <p:cNvSpPr>
            <a:spLocks noGrp="1"/>
          </p:cNvSpPr>
          <p:nvPr>
            <p:ph type="sldNum" sz="quarter" idx="10"/>
          </p:nvPr>
        </p:nvSpPr>
        <p:spPr/>
        <p:txBody>
          <a:bodyPr/>
          <a:lstStyle/>
          <a:p>
            <a:fld id="{EA8E6D85-3EB2-44A9-B4DC-6EE28012DDBD}" type="slidenum">
              <a:rPr lang="en-US" smtClean="0"/>
              <a:pPr/>
              <a:t>31</a:t>
            </a:fld>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a:t>
            </a:r>
            <a:r>
              <a:rPr lang="en-US" dirty="0" smtClean="0"/>
              <a:t>of results (based on analysis of </a:t>
            </a:r>
            <a:r>
              <a:rPr lang="en-US" dirty="0" smtClean="0"/>
              <a:t>Sept-Oct 2006)</a:t>
            </a:r>
            <a:endParaRPr lang="en-US" dirty="0"/>
          </a:p>
        </p:txBody>
      </p:sp>
      <p:sp>
        <p:nvSpPr>
          <p:cNvPr id="3" name="Content Placeholder 2"/>
          <p:cNvSpPr>
            <a:spLocks noGrp="1"/>
          </p:cNvSpPr>
          <p:nvPr>
            <p:ph idx="1"/>
          </p:nvPr>
        </p:nvSpPr>
        <p:spPr>
          <a:xfrm>
            <a:off x="762000" y="2362200"/>
            <a:ext cx="7772400" cy="3778250"/>
          </a:xfrm>
        </p:spPr>
        <p:txBody>
          <a:bodyPr/>
          <a:lstStyle/>
          <a:p>
            <a:r>
              <a:rPr lang="en-US" dirty="0" smtClean="0"/>
              <a:t>Crop </a:t>
            </a:r>
            <a:r>
              <a:rPr lang="en-US" dirty="0" smtClean="0"/>
              <a:t>residue burning is small </a:t>
            </a:r>
            <a:r>
              <a:rPr lang="en-US" dirty="0" smtClean="0"/>
              <a:t>part of PM2.5 </a:t>
            </a:r>
            <a:r>
              <a:rPr lang="en-US" dirty="0" smtClean="0"/>
              <a:t>inventory</a:t>
            </a:r>
            <a:endParaRPr lang="en-US" dirty="0" smtClean="0"/>
          </a:p>
          <a:p>
            <a:r>
              <a:rPr lang="en-US" dirty="0" smtClean="0"/>
              <a:t>Emissions appear to produce only a small signal in PM2.5 concentrations for most </a:t>
            </a:r>
            <a:r>
              <a:rPr lang="en-US" dirty="0" smtClean="0"/>
              <a:t>places/times</a:t>
            </a:r>
          </a:p>
          <a:p>
            <a:r>
              <a:rPr lang="en-US" dirty="0" smtClean="0"/>
              <a:t>Few </a:t>
            </a:r>
            <a:r>
              <a:rPr lang="en-US" dirty="0" smtClean="0"/>
              <a:t>notable episodes that can assist in analyzing impact of crop residue emissions in AQ modeling</a:t>
            </a:r>
          </a:p>
          <a:p>
            <a:r>
              <a:rPr lang="en-US" dirty="0" smtClean="0"/>
              <a:t>In Pacific NW, emission </a:t>
            </a:r>
            <a:r>
              <a:rPr lang="en-US" dirty="0" smtClean="0"/>
              <a:t>factors </a:t>
            </a:r>
            <a:r>
              <a:rPr lang="en-US" dirty="0" smtClean="0"/>
              <a:t>may be too </a:t>
            </a:r>
            <a:r>
              <a:rPr lang="en-US" dirty="0" smtClean="0"/>
              <a:t>high</a:t>
            </a:r>
          </a:p>
          <a:p>
            <a:r>
              <a:rPr lang="en-US" dirty="0" smtClean="0"/>
              <a:t>Emissions look okay in Arkansas in October</a:t>
            </a:r>
          </a:p>
          <a:p>
            <a:r>
              <a:rPr lang="en-US" dirty="0" smtClean="0"/>
              <a:t>Difficult to tell if crop residue emissions are missing, because model tends to be biased high for PM2.5 in most places during Sept/Oct 2006</a:t>
            </a:r>
            <a:endParaRPr lang="en-US" dirty="0" smtClean="0"/>
          </a:p>
        </p:txBody>
      </p:sp>
      <p:sp>
        <p:nvSpPr>
          <p:cNvPr id="4" name="Slide Number Placeholder 3"/>
          <p:cNvSpPr>
            <a:spLocks noGrp="1"/>
          </p:cNvSpPr>
          <p:nvPr>
            <p:ph type="sldNum" sz="quarter" idx="10"/>
          </p:nvPr>
        </p:nvSpPr>
        <p:spPr/>
        <p:txBody>
          <a:bodyPr/>
          <a:lstStyle/>
          <a:p>
            <a:fld id="{EA8E6D85-3EB2-44A9-B4DC-6EE28012DDBD}" type="slidenum">
              <a:rPr lang="en-US" smtClean="0"/>
              <a:pPr/>
              <a:t>32</a:t>
            </a:fld>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Further Work</a:t>
            </a:r>
            <a:endParaRPr lang="en-US" dirty="0"/>
          </a:p>
        </p:txBody>
      </p:sp>
      <p:sp>
        <p:nvSpPr>
          <p:cNvPr id="3" name="Content Placeholder 2"/>
          <p:cNvSpPr>
            <a:spLocks noGrp="1"/>
          </p:cNvSpPr>
          <p:nvPr>
            <p:ph idx="1"/>
          </p:nvPr>
        </p:nvSpPr>
        <p:spPr/>
        <p:txBody>
          <a:bodyPr/>
          <a:lstStyle/>
          <a:p>
            <a:r>
              <a:rPr lang="en-US" dirty="0" smtClean="0"/>
              <a:t>Continue to review emission factors </a:t>
            </a:r>
            <a:r>
              <a:rPr lang="en-US" dirty="0" smtClean="0"/>
              <a:t>and </a:t>
            </a:r>
            <a:r>
              <a:rPr lang="en-US" dirty="0" smtClean="0"/>
              <a:t>estimates</a:t>
            </a:r>
            <a:endParaRPr lang="en-US" dirty="0" smtClean="0"/>
          </a:p>
          <a:p>
            <a:r>
              <a:rPr lang="en-US" dirty="0" smtClean="0"/>
              <a:t>Review VOC </a:t>
            </a:r>
            <a:r>
              <a:rPr lang="en-US" dirty="0" smtClean="0"/>
              <a:t>speciation</a:t>
            </a:r>
            <a:endParaRPr lang="en-US" dirty="0" smtClean="0"/>
          </a:p>
          <a:p>
            <a:r>
              <a:rPr lang="en-US" dirty="0" smtClean="0"/>
              <a:t>Look at 8 day product </a:t>
            </a:r>
            <a:r>
              <a:rPr lang="en-US" dirty="0" smtClean="0"/>
              <a:t>from McCarty and run CMAQ</a:t>
            </a:r>
            <a:endParaRPr lang="en-US" dirty="0" smtClean="0"/>
          </a:p>
          <a:p>
            <a:r>
              <a:rPr lang="en-US" dirty="0" smtClean="0"/>
              <a:t>Produce and examine i</a:t>
            </a:r>
            <a:r>
              <a:rPr lang="en-US" dirty="0" smtClean="0"/>
              <a:t>nventories </a:t>
            </a:r>
            <a:r>
              <a:rPr lang="en-US" dirty="0" smtClean="0"/>
              <a:t>for other years (2003,2004,2005,</a:t>
            </a:r>
            <a:r>
              <a:rPr lang="en-US" b="1" dirty="0" smtClean="0"/>
              <a:t>2007,2008</a:t>
            </a:r>
            <a:r>
              <a:rPr lang="en-US" dirty="0" smtClean="0"/>
              <a:t>, 2009)</a:t>
            </a:r>
          </a:p>
          <a:p>
            <a:r>
              <a:rPr lang="en-US" dirty="0" smtClean="0"/>
              <a:t>Include </a:t>
            </a:r>
            <a:r>
              <a:rPr lang="en-US" dirty="0" smtClean="0"/>
              <a:t>estimates into the 2008 </a:t>
            </a:r>
            <a:r>
              <a:rPr lang="en-US" dirty="0" smtClean="0"/>
              <a:t>NEI</a:t>
            </a:r>
          </a:p>
        </p:txBody>
      </p:sp>
      <p:sp>
        <p:nvSpPr>
          <p:cNvPr id="4" name="Slide Number Placeholder 3"/>
          <p:cNvSpPr>
            <a:spLocks noGrp="1"/>
          </p:cNvSpPr>
          <p:nvPr>
            <p:ph type="sldNum" sz="quarter" idx="10"/>
          </p:nvPr>
        </p:nvSpPr>
        <p:spPr/>
        <p:txBody>
          <a:bodyPr/>
          <a:lstStyle/>
          <a:p>
            <a:fld id="{EA8E6D85-3EB2-44A9-B4DC-6EE28012DDBD}" type="slidenum">
              <a:rPr lang="en-US" smtClean="0"/>
              <a:pPr/>
              <a:t>33</a:t>
            </a:fld>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Acknowledgements</a:t>
            </a:r>
            <a:endParaRPr lang="en-US" dirty="0"/>
          </a:p>
        </p:txBody>
      </p:sp>
      <p:sp>
        <p:nvSpPr>
          <p:cNvPr id="3" name="Content Placeholder 2"/>
          <p:cNvSpPr>
            <a:spLocks noGrp="1"/>
          </p:cNvSpPr>
          <p:nvPr>
            <p:ph idx="1"/>
          </p:nvPr>
        </p:nvSpPr>
        <p:spPr/>
        <p:txBody>
          <a:bodyPr/>
          <a:lstStyle/>
          <a:p>
            <a:r>
              <a:rPr lang="en-US" dirty="0" smtClean="0"/>
              <a:t>AMAD:  D. Mobley</a:t>
            </a:r>
            <a:r>
              <a:rPr lang="en-US" dirty="0" smtClean="0"/>
              <a:t>, S</a:t>
            </a:r>
            <a:r>
              <a:rPr lang="en-US" dirty="0" smtClean="0"/>
              <a:t>. Roselle, W. </a:t>
            </a:r>
            <a:r>
              <a:rPr lang="en-US" dirty="0" err="1" smtClean="0"/>
              <a:t>Appel</a:t>
            </a:r>
            <a:r>
              <a:rPr lang="en-US" dirty="0" smtClean="0"/>
              <a:t>, A. </a:t>
            </a:r>
            <a:r>
              <a:rPr lang="en-US" dirty="0" err="1" smtClean="0"/>
              <a:t>Torian</a:t>
            </a:r>
            <a:endParaRPr lang="en-US" dirty="0" smtClean="0"/>
          </a:p>
          <a:p>
            <a:r>
              <a:rPr lang="en-US" dirty="0" smtClean="0"/>
              <a:t>CSC: </a:t>
            </a:r>
            <a:r>
              <a:rPr lang="en-US" dirty="0" smtClean="0"/>
              <a:t>R. Cleary, C. Chang</a:t>
            </a:r>
          </a:p>
          <a:p>
            <a:pPr>
              <a:buNone/>
            </a:pPr>
            <a:endParaRPr lang="en-US" dirty="0"/>
          </a:p>
        </p:txBody>
      </p:sp>
      <p:sp>
        <p:nvSpPr>
          <p:cNvPr id="4" name="Slide Number Placeholder 3"/>
          <p:cNvSpPr>
            <a:spLocks noGrp="1"/>
          </p:cNvSpPr>
          <p:nvPr>
            <p:ph type="sldNum" sz="quarter" idx="10"/>
          </p:nvPr>
        </p:nvSpPr>
        <p:spPr/>
        <p:txBody>
          <a:bodyPr/>
          <a:lstStyle/>
          <a:p>
            <a:fld id="{EA8E6D85-3EB2-44A9-B4DC-6EE28012DDBD}" type="slidenum">
              <a:rPr lang="en-US" smtClean="0"/>
              <a:pPr/>
              <a:t>34</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762000"/>
            <a:ext cx="7772400" cy="304800"/>
          </a:xfrm>
        </p:spPr>
        <p:txBody>
          <a:bodyPr/>
          <a:lstStyle/>
          <a:p>
            <a:r>
              <a:rPr lang="en-US" dirty="0" smtClean="0"/>
              <a:t>MODIS burn product: MCDA45A1</a:t>
            </a:r>
            <a:br>
              <a:rPr lang="en-US" dirty="0" smtClean="0"/>
            </a:br>
            <a:endParaRPr lang="en-US" dirty="0"/>
          </a:p>
        </p:txBody>
      </p:sp>
      <p:sp>
        <p:nvSpPr>
          <p:cNvPr id="3" name="Content Placeholder 2"/>
          <p:cNvSpPr>
            <a:spLocks noGrp="1"/>
          </p:cNvSpPr>
          <p:nvPr>
            <p:ph idx="1"/>
          </p:nvPr>
        </p:nvSpPr>
        <p:spPr>
          <a:xfrm>
            <a:off x="757238" y="1600200"/>
            <a:ext cx="7772400" cy="4235450"/>
          </a:xfrm>
        </p:spPr>
        <p:txBody>
          <a:bodyPr/>
          <a:lstStyle/>
          <a:p>
            <a:pPr>
              <a:buNone/>
            </a:pPr>
            <a:r>
              <a:rPr lang="en-US" dirty="0" smtClean="0"/>
              <a:t>  </a:t>
            </a:r>
            <a:r>
              <a:rPr lang="en-US" dirty="0" smtClean="0">
                <a:latin typeface="Arial"/>
                <a:cs typeface="Arial"/>
              </a:rPr>
              <a:t>●</a:t>
            </a:r>
            <a:r>
              <a:rPr lang="en-US" dirty="0" smtClean="0"/>
              <a:t> Monthly level-3 gridded 500-meter product, which contains burning and quality information on a per-pixel basis.</a:t>
            </a:r>
          </a:p>
          <a:p>
            <a:pPr>
              <a:buNone/>
            </a:pPr>
            <a:r>
              <a:rPr lang="en-US" dirty="0" smtClean="0"/>
              <a:t>  </a:t>
            </a:r>
            <a:r>
              <a:rPr lang="en-US" dirty="0" smtClean="0">
                <a:latin typeface="Arial"/>
                <a:cs typeface="Arial"/>
              </a:rPr>
              <a:t>● </a:t>
            </a:r>
            <a:r>
              <a:rPr lang="en-US" dirty="0" smtClean="0"/>
              <a:t>Produced from both the Terra and Aqua MODIS-derived daily surface reflectance inputs, the algorithm analyzes the daily surface reflectance dynamics to locate rapid changes, uses that information to detect the approximate date of burning, and maps the spatial extent of recent fires only. </a:t>
            </a:r>
            <a:endParaRPr lang="en-US" dirty="0"/>
          </a:p>
        </p:txBody>
      </p:sp>
      <p:sp>
        <p:nvSpPr>
          <p:cNvPr id="4" name="Slide Number Placeholder 3"/>
          <p:cNvSpPr>
            <a:spLocks noGrp="1"/>
          </p:cNvSpPr>
          <p:nvPr>
            <p:ph type="sldNum" sz="quarter" idx="10"/>
          </p:nvPr>
        </p:nvSpPr>
        <p:spPr/>
        <p:txBody>
          <a:bodyPr/>
          <a:lstStyle/>
          <a:p>
            <a:fld id="{EA8E6D85-3EB2-44A9-B4DC-6EE28012DDBD}" type="slidenum">
              <a:rPr lang="en-US" smtClean="0"/>
              <a:pPr/>
              <a:t>3</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685800"/>
            <a:ext cx="7772400" cy="304800"/>
          </a:xfrm>
        </p:spPr>
        <p:txBody>
          <a:bodyPr/>
          <a:lstStyle/>
          <a:p>
            <a:pPr algn="ctr"/>
            <a:r>
              <a:rPr lang="en-US" dirty="0" smtClean="0"/>
              <a:t>Data for estimating agricultural burning emissions</a:t>
            </a:r>
            <a:endParaRPr lang="en-US" dirty="0"/>
          </a:p>
        </p:txBody>
      </p:sp>
      <p:sp>
        <p:nvSpPr>
          <p:cNvPr id="3" name="Content Placeholder 2"/>
          <p:cNvSpPr>
            <a:spLocks noGrp="1"/>
          </p:cNvSpPr>
          <p:nvPr>
            <p:ph idx="1"/>
          </p:nvPr>
        </p:nvSpPr>
        <p:spPr>
          <a:xfrm>
            <a:off x="757238" y="1600200"/>
            <a:ext cx="7772400" cy="3778250"/>
          </a:xfrm>
        </p:spPr>
        <p:txBody>
          <a:bodyPr/>
          <a:lstStyle/>
          <a:p>
            <a:r>
              <a:rPr lang="en-US" dirty="0" smtClean="0">
                <a:solidFill>
                  <a:schemeClr val="accent2"/>
                </a:solidFill>
              </a:rPr>
              <a:t>McCarty (2011): Regionally-tuned 8-day cropland differenced Normalized Burn Ratio product for the contiguous U.S. combined with MODIS Active Fire Product</a:t>
            </a:r>
          </a:p>
          <a:p>
            <a:r>
              <a:rPr lang="en-US" dirty="0" smtClean="0">
                <a:solidFill>
                  <a:schemeClr val="accent2"/>
                </a:solidFill>
              </a:rPr>
              <a:t>MODIS Official Burned Area Product (MCD45A1) (Roy et al., 2005; 2008) combined with the MODIS Active Fire Product (MOD/MYD14) (</a:t>
            </a:r>
            <a:r>
              <a:rPr lang="en-US" dirty="0" err="1" smtClean="0">
                <a:solidFill>
                  <a:schemeClr val="accent2"/>
                </a:solidFill>
              </a:rPr>
              <a:t>Giglio</a:t>
            </a:r>
            <a:r>
              <a:rPr lang="en-US" dirty="0" smtClean="0">
                <a:solidFill>
                  <a:schemeClr val="accent2"/>
                </a:solidFill>
              </a:rPr>
              <a:t> et al., 2003; 2006) to create a daily area burned product</a:t>
            </a:r>
          </a:p>
          <a:p>
            <a:r>
              <a:rPr lang="en-US" dirty="0" smtClean="0">
                <a:solidFill>
                  <a:schemeClr val="accent2"/>
                </a:solidFill>
              </a:rPr>
              <a:t>SMARTFIRE v1 combined with FCCS fuel map and FCCS=0 selected</a:t>
            </a:r>
          </a:p>
          <a:p>
            <a:endParaRPr lang="en-US" dirty="0"/>
          </a:p>
        </p:txBody>
      </p:sp>
      <p:sp>
        <p:nvSpPr>
          <p:cNvPr id="4" name="Slide Number Placeholder 3"/>
          <p:cNvSpPr>
            <a:spLocks noGrp="1"/>
          </p:cNvSpPr>
          <p:nvPr>
            <p:ph type="sldNum" sz="quarter" idx="10"/>
          </p:nvPr>
        </p:nvSpPr>
        <p:spPr/>
        <p:txBody>
          <a:bodyPr/>
          <a:lstStyle/>
          <a:p>
            <a:fld id="{EA8E6D85-3EB2-44A9-B4DC-6EE28012DDBD}" type="slidenum">
              <a:rPr lang="en-US" smtClean="0"/>
              <a:pPr/>
              <a:t>4</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4BB25A5E-548F-418C-A60E-BEBE55F90E8A}" type="slidenum">
              <a:rPr lang="en-US"/>
              <a:pPr/>
              <a:t>5</a:t>
            </a:fld>
            <a:endParaRPr lang="en-US"/>
          </a:p>
        </p:txBody>
      </p:sp>
      <p:sp>
        <p:nvSpPr>
          <p:cNvPr id="10242" name="Rectangle 2"/>
          <p:cNvSpPr>
            <a:spLocks noGrp="1" noChangeArrowheads="1"/>
          </p:cNvSpPr>
          <p:nvPr>
            <p:ph type="title"/>
          </p:nvPr>
        </p:nvSpPr>
        <p:spPr>
          <a:xfrm>
            <a:off x="1828800" y="685800"/>
            <a:ext cx="7162800" cy="304800"/>
          </a:xfrm>
        </p:spPr>
        <p:txBody>
          <a:bodyPr/>
          <a:lstStyle/>
          <a:p>
            <a:pPr algn="ctr"/>
            <a:r>
              <a:rPr lang="en-US" dirty="0" smtClean="0"/>
              <a:t>Method to compute crop residue burning emissions</a:t>
            </a:r>
            <a:endParaRPr lang="en-US" dirty="0"/>
          </a:p>
        </p:txBody>
      </p:sp>
      <p:sp>
        <p:nvSpPr>
          <p:cNvPr id="10243" name="Rectangle 3"/>
          <p:cNvSpPr>
            <a:spLocks noGrp="1" noChangeArrowheads="1"/>
          </p:cNvSpPr>
          <p:nvPr>
            <p:ph type="body" idx="1"/>
          </p:nvPr>
        </p:nvSpPr>
        <p:spPr>
          <a:xfrm>
            <a:off x="757238" y="1631950"/>
            <a:ext cx="7772400" cy="3778250"/>
          </a:xfrm>
        </p:spPr>
        <p:txBody>
          <a:bodyPr/>
          <a:lstStyle/>
          <a:p>
            <a:r>
              <a:rPr lang="en-US" dirty="0" smtClean="0">
                <a:solidFill>
                  <a:schemeClr val="accent6"/>
                </a:solidFill>
              </a:rPr>
              <a:t>Start with MODIS daily burn area product </a:t>
            </a:r>
          </a:p>
          <a:p>
            <a:r>
              <a:rPr lang="en-US" dirty="0" smtClean="0">
                <a:solidFill>
                  <a:schemeClr val="accent6"/>
                </a:solidFill>
              </a:rPr>
              <a:t>Use McCarty (2011) (but not fire locations) to estimate emissions for PM2.5, PM10, CO, NOX, SO2</a:t>
            </a:r>
          </a:p>
          <a:p>
            <a:r>
              <a:rPr lang="en-US" dirty="0" smtClean="0">
                <a:solidFill>
                  <a:schemeClr val="accent6"/>
                </a:solidFill>
              </a:rPr>
              <a:t>Use emission factor ratios to compute VOC and NH3 emissions</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533400"/>
            <a:ext cx="7086600" cy="304800"/>
          </a:xfrm>
        </p:spPr>
        <p:txBody>
          <a:bodyPr/>
          <a:lstStyle/>
          <a:p>
            <a:pPr algn="ctr"/>
            <a:r>
              <a:rPr lang="en-US" dirty="0" smtClean="0"/>
              <a:t>Agricultural burn areas as mapped by two methods</a:t>
            </a:r>
            <a:endParaRPr lang="en-US" dirty="0"/>
          </a:p>
        </p:txBody>
      </p:sp>
      <p:pic>
        <p:nvPicPr>
          <p:cNvPr id="5" name="Content Placeholder 4" descr="comparison_combinedMODIS_McCartydnbr.jpg"/>
          <p:cNvPicPr>
            <a:picLocks noGrp="1" noChangeAspect="1"/>
          </p:cNvPicPr>
          <p:nvPr>
            <p:ph idx="1"/>
          </p:nvPr>
        </p:nvPicPr>
        <p:blipFill>
          <a:blip r:embed="rId3" cstate="print"/>
          <a:stretch>
            <a:fillRect/>
          </a:stretch>
        </p:blipFill>
        <p:spPr>
          <a:xfrm>
            <a:off x="1447800" y="1562691"/>
            <a:ext cx="6324600" cy="4868741"/>
          </a:xfrm>
        </p:spPr>
      </p:pic>
      <p:sp>
        <p:nvSpPr>
          <p:cNvPr id="4" name="Slide Number Placeholder 3"/>
          <p:cNvSpPr>
            <a:spLocks noGrp="1"/>
          </p:cNvSpPr>
          <p:nvPr>
            <p:ph type="sldNum" sz="quarter" idx="10"/>
          </p:nvPr>
        </p:nvSpPr>
        <p:spPr/>
        <p:txBody>
          <a:bodyPr/>
          <a:lstStyle/>
          <a:p>
            <a:fld id="{EA8E6D85-3EB2-44A9-B4DC-6EE28012DDBD}" type="slidenum">
              <a:rPr lang="en-US" smtClean="0"/>
              <a:pPr/>
              <a:t>6</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76200"/>
            <a:ext cx="7315200" cy="1143000"/>
          </a:xfrm>
        </p:spPr>
        <p:txBody>
          <a:bodyPr/>
          <a:lstStyle/>
          <a:p>
            <a:r>
              <a:rPr lang="en-US" sz="3200" dirty="0" smtClean="0"/>
              <a:t>Estimating VOC and NH3 Emissions</a:t>
            </a:r>
            <a:endParaRPr lang="en-US" sz="3200" dirty="0"/>
          </a:p>
        </p:txBody>
      </p:sp>
      <p:sp>
        <p:nvSpPr>
          <p:cNvPr id="3" name="Content Placeholder 2"/>
          <p:cNvSpPr>
            <a:spLocks noGrp="1"/>
          </p:cNvSpPr>
          <p:nvPr>
            <p:ph idx="1"/>
          </p:nvPr>
        </p:nvSpPr>
        <p:spPr>
          <a:xfrm>
            <a:off x="990600" y="1447800"/>
            <a:ext cx="7772400" cy="1295400"/>
          </a:xfrm>
        </p:spPr>
        <p:txBody>
          <a:bodyPr/>
          <a:lstStyle/>
          <a:p>
            <a:r>
              <a:rPr lang="en-US" dirty="0" smtClean="0"/>
              <a:t>Used AP-42 emission factor ratios to estimate VOC for specific crop types</a:t>
            </a:r>
          </a:p>
          <a:p>
            <a:r>
              <a:rPr lang="en-US" dirty="0" smtClean="0"/>
              <a:t>Used 2002 NEI emission ratios to estimate NH3/NOX</a:t>
            </a:r>
            <a:endParaRPr lang="en-US" dirty="0"/>
          </a:p>
        </p:txBody>
      </p:sp>
      <p:sp>
        <p:nvSpPr>
          <p:cNvPr id="4" name="Slide Number Placeholder 3"/>
          <p:cNvSpPr>
            <a:spLocks noGrp="1"/>
          </p:cNvSpPr>
          <p:nvPr>
            <p:ph type="sldNum" sz="quarter" idx="10"/>
          </p:nvPr>
        </p:nvSpPr>
        <p:spPr/>
        <p:txBody>
          <a:bodyPr/>
          <a:lstStyle/>
          <a:p>
            <a:fld id="{EA8E6D85-3EB2-44A9-B4DC-6EE28012DDBD}" type="slidenum">
              <a:rPr lang="en-US" smtClean="0"/>
              <a:pPr/>
              <a:t>7</a:t>
            </a:fld>
            <a:endParaRPr lang="en-US"/>
          </a:p>
        </p:txBody>
      </p:sp>
      <p:graphicFrame>
        <p:nvGraphicFramePr>
          <p:cNvPr id="6" name="Content Placeholder 4"/>
          <p:cNvGraphicFramePr>
            <a:graphicFrameLocks/>
          </p:cNvGraphicFramePr>
          <p:nvPr/>
        </p:nvGraphicFramePr>
        <p:xfrm>
          <a:off x="1143000" y="2895600"/>
          <a:ext cx="6705600" cy="3291840"/>
        </p:xfrm>
        <a:graphic>
          <a:graphicData uri="http://schemas.openxmlformats.org/drawingml/2006/table">
            <a:tbl>
              <a:tblPr firstRow="1" bandRow="1">
                <a:tableStyleId>{5C22544A-7EE6-4342-B048-85BDC9FD1C3A}</a:tableStyleId>
              </a:tblPr>
              <a:tblGrid>
                <a:gridCol w="2235200"/>
                <a:gridCol w="2235200"/>
                <a:gridCol w="2235200"/>
              </a:tblGrid>
              <a:tr h="289560">
                <a:tc>
                  <a:txBody>
                    <a:bodyPr/>
                    <a:lstStyle/>
                    <a:p>
                      <a:r>
                        <a:rPr lang="en-US" dirty="0" smtClean="0"/>
                        <a:t>Crop Type</a:t>
                      </a:r>
                      <a:endParaRPr lang="en-US" dirty="0"/>
                    </a:p>
                  </a:txBody>
                  <a:tcPr/>
                </a:tc>
                <a:tc>
                  <a:txBody>
                    <a:bodyPr/>
                    <a:lstStyle/>
                    <a:p>
                      <a:r>
                        <a:rPr lang="en-US" dirty="0" smtClean="0"/>
                        <a:t>VOC/CO</a:t>
                      </a:r>
                      <a:endParaRPr lang="en-US" dirty="0"/>
                    </a:p>
                  </a:txBody>
                  <a:tcPr/>
                </a:tc>
                <a:tc>
                  <a:txBody>
                    <a:bodyPr/>
                    <a:lstStyle/>
                    <a:p>
                      <a:r>
                        <a:rPr lang="en-US" dirty="0" smtClean="0"/>
                        <a:t>NH3/NOX</a:t>
                      </a:r>
                      <a:endParaRPr lang="en-US" dirty="0"/>
                    </a:p>
                  </a:txBody>
                  <a:tcPr/>
                </a:tc>
              </a:tr>
              <a:tr h="289560">
                <a:tc>
                  <a:txBody>
                    <a:bodyPr/>
                    <a:lstStyle/>
                    <a:p>
                      <a:r>
                        <a:rPr lang="en-US" dirty="0" smtClean="0"/>
                        <a:t>Kentucky bluegrass</a:t>
                      </a:r>
                      <a:endParaRPr lang="en-US" dirty="0"/>
                    </a:p>
                  </a:txBody>
                  <a:tcPr/>
                </a:tc>
                <a:tc>
                  <a:txBody>
                    <a:bodyPr/>
                    <a:lstStyle/>
                    <a:p>
                      <a:r>
                        <a:rPr lang="en-US" dirty="0" smtClean="0"/>
                        <a:t>0.05</a:t>
                      </a:r>
                      <a:endParaRPr lang="en-US" dirty="0"/>
                    </a:p>
                  </a:txBody>
                  <a:tcPr/>
                </a:tc>
                <a:tc>
                  <a:txBody>
                    <a:bodyPr/>
                    <a:lstStyle/>
                    <a:p>
                      <a:r>
                        <a:rPr lang="en-US" dirty="0" smtClean="0"/>
                        <a:t>0.29</a:t>
                      </a:r>
                      <a:endParaRPr lang="en-US" dirty="0"/>
                    </a:p>
                  </a:txBody>
                  <a:tcPr/>
                </a:tc>
              </a:tr>
              <a:tr h="289560">
                <a:tc>
                  <a:txBody>
                    <a:bodyPr/>
                    <a:lstStyle/>
                    <a:p>
                      <a:r>
                        <a:rPr lang="en-US" dirty="0" smtClean="0"/>
                        <a:t>Corn</a:t>
                      </a:r>
                      <a:endParaRPr lang="en-US" dirty="0"/>
                    </a:p>
                  </a:txBody>
                  <a:tcPr/>
                </a:tc>
                <a:tc>
                  <a:txBody>
                    <a:bodyPr/>
                    <a:lstStyle/>
                    <a:p>
                      <a:r>
                        <a:rPr lang="en-US" dirty="0" smtClean="0"/>
                        <a:t>0.18</a:t>
                      </a:r>
                      <a:endParaRPr lang="en-US" dirty="0"/>
                    </a:p>
                  </a:txBody>
                  <a:tcPr/>
                </a:tc>
                <a:tc>
                  <a:txBody>
                    <a:bodyPr/>
                    <a:lstStyle/>
                    <a:p>
                      <a:r>
                        <a:rPr lang="en-US" dirty="0" smtClean="0"/>
                        <a:t>0.42</a:t>
                      </a:r>
                    </a:p>
                  </a:txBody>
                  <a:tcPr/>
                </a:tc>
              </a:tr>
              <a:tr h="289560">
                <a:tc>
                  <a:txBody>
                    <a:bodyPr/>
                    <a:lstStyle/>
                    <a:p>
                      <a:r>
                        <a:rPr lang="en-US" dirty="0" smtClean="0"/>
                        <a:t>Cotton</a:t>
                      </a:r>
                      <a:endParaRPr lang="en-US" dirty="0"/>
                    </a:p>
                  </a:txBody>
                  <a:tcPr/>
                </a:tc>
                <a:tc>
                  <a:txBody>
                    <a:bodyPr/>
                    <a:lstStyle/>
                    <a:p>
                      <a:r>
                        <a:rPr lang="en-US" dirty="0" smtClean="0"/>
                        <a:t>0.07</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0.71</a:t>
                      </a:r>
                    </a:p>
                  </a:txBody>
                  <a:tcPr/>
                </a:tc>
              </a:tr>
              <a:tr h="289560">
                <a:tc>
                  <a:txBody>
                    <a:bodyPr/>
                    <a:lstStyle/>
                    <a:p>
                      <a:r>
                        <a:rPr lang="en-US" dirty="0" smtClean="0"/>
                        <a:t>Rice</a:t>
                      </a:r>
                      <a:endParaRPr lang="en-US" dirty="0"/>
                    </a:p>
                  </a:txBody>
                  <a:tcPr/>
                </a:tc>
                <a:tc>
                  <a:txBody>
                    <a:bodyPr/>
                    <a:lstStyle/>
                    <a:p>
                      <a:r>
                        <a:rPr lang="en-US" dirty="0" smtClean="0"/>
                        <a:t>0.10</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0.42</a:t>
                      </a:r>
                    </a:p>
                  </a:txBody>
                  <a:tcPr/>
                </a:tc>
              </a:tr>
              <a:tr h="289560">
                <a:tc>
                  <a:txBody>
                    <a:bodyPr/>
                    <a:lstStyle/>
                    <a:p>
                      <a:r>
                        <a:rPr lang="en-US" dirty="0" smtClean="0"/>
                        <a:t>Soybean</a:t>
                      </a:r>
                      <a:endParaRPr lang="en-US" dirty="0"/>
                    </a:p>
                  </a:txBody>
                  <a:tcPr/>
                </a:tc>
                <a:tc>
                  <a:txBody>
                    <a:bodyPr/>
                    <a:lstStyle/>
                    <a:p>
                      <a:r>
                        <a:rPr lang="en-US" dirty="0" smtClean="0"/>
                        <a:t>0.15</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0.71</a:t>
                      </a:r>
                    </a:p>
                  </a:txBody>
                  <a:tcPr/>
                </a:tc>
              </a:tr>
              <a:tr h="289560">
                <a:tc>
                  <a:txBody>
                    <a:bodyPr/>
                    <a:lstStyle/>
                    <a:p>
                      <a:r>
                        <a:rPr lang="en-US" dirty="0" smtClean="0"/>
                        <a:t>Sugarcane</a:t>
                      </a:r>
                      <a:endParaRPr lang="en-US" dirty="0"/>
                    </a:p>
                  </a:txBody>
                  <a:tcPr/>
                </a:tc>
                <a:tc>
                  <a:txBody>
                    <a:bodyPr/>
                    <a:lstStyle/>
                    <a:p>
                      <a:r>
                        <a:rPr lang="en-US" dirty="0" smtClean="0"/>
                        <a:t>0.11</a:t>
                      </a:r>
                      <a:endParaRPr lang="en-US" dirty="0"/>
                    </a:p>
                  </a:txBody>
                  <a:tcPr/>
                </a:tc>
                <a:tc>
                  <a:txBody>
                    <a:bodyPr/>
                    <a:lstStyle/>
                    <a:p>
                      <a:r>
                        <a:rPr lang="en-US" dirty="0" smtClean="0"/>
                        <a:t>0.71</a:t>
                      </a:r>
                      <a:endParaRPr lang="en-US" dirty="0"/>
                    </a:p>
                  </a:txBody>
                  <a:tcPr/>
                </a:tc>
              </a:tr>
              <a:tr h="289560">
                <a:tc>
                  <a:txBody>
                    <a:bodyPr/>
                    <a:lstStyle/>
                    <a:p>
                      <a:r>
                        <a:rPr lang="en-US" dirty="0" smtClean="0"/>
                        <a:t>Wheat</a:t>
                      </a:r>
                      <a:endParaRPr lang="en-US" dirty="0"/>
                    </a:p>
                  </a:txBody>
                  <a:tcPr/>
                </a:tc>
                <a:tc>
                  <a:txBody>
                    <a:bodyPr/>
                    <a:lstStyle/>
                    <a:p>
                      <a:r>
                        <a:rPr lang="en-US" dirty="0" smtClean="0"/>
                        <a:t>0.10</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0.71</a:t>
                      </a:r>
                      <a:endParaRPr lang="en-US" dirty="0"/>
                    </a:p>
                  </a:txBody>
                  <a:tcPr/>
                </a:tc>
              </a:tr>
              <a:tr h="289560">
                <a:tc>
                  <a:txBody>
                    <a:bodyPr/>
                    <a:lstStyle/>
                    <a:p>
                      <a:r>
                        <a:rPr lang="en-US" dirty="0" smtClean="0"/>
                        <a:t>Other/fallow/lentils</a:t>
                      </a:r>
                      <a:endParaRPr lang="en-US" dirty="0"/>
                    </a:p>
                  </a:txBody>
                  <a:tcPr/>
                </a:tc>
                <a:tc>
                  <a:txBody>
                    <a:bodyPr/>
                    <a:lstStyle/>
                    <a:p>
                      <a:r>
                        <a:rPr lang="en-US" dirty="0" smtClean="0"/>
                        <a:t>0.05</a:t>
                      </a:r>
                      <a:endParaRPr lang="en-US" dirty="0"/>
                    </a:p>
                  </a:txBody>
                  <a:tcPr/>
                </a:tc>
                <a:tc>
                  <a:txBody>
                    <a:bodyPr/>
                    <a:lstStyle/>
                    <a:p>
                      <a:r>
                        <a:rPr lang="en-US" dirty="0" smtClean="0"/>
                        <a:t>0.29</a:t>
                      </a:r>
                      <a:endParaRPr lang="en-US" dirty="0"/>
                    </a:p>
                  </a:txBody>
                  <a:tcP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762000"/>
            <a:ext cx="7315200" cy="304800"/>
          </a:xfrm>
        </p:spPr>
        <p:txBody>
          <a:bodyPr/>
          <a:lstStyle/>
          <a:p>
            <a:pPr algn="ctr"/>
            <a:r>
              <a:rPr lang="en-US" dirty="0" smtClean="0"/>
              <a:t>Crop residue burning emissions inventory</a:t>
            </a:r>
            <a:endParaRPr lang="en-US" dirty="0"/>
          </a:p>
        </p:txBody>
      </p:sp>
      <p:sp>
        <p:nvSpPr>
          <p:cNvPr id="3" name="Content Placeholder 2"/>
          <p:cNvSpPr>
            <a:spLocks noGrp="1"/>
          </p:cNvSpPr>
          <p:nvPr>
            <p:ph idx="1"/>
          </p:nvPr>
        </p:nvSpPr>
        <p:spPr>
          <a:xfrm>
            <a:off x="838200" y="1600200"/>
            <a:ext cx="7772400" cy="1873250"/>
          </a:xfrm>
        </p:spPr>
        <p:txBody>
          <a:bodyPr/>
          <a:lstStyle/>
          <a:p>
            <a:r>
              <a:rPr lang="en-US" dirty="0" smtClean="0"/>
              <a:t>Converted lbs/day to tons/day for CO, PM10, PM25, SO2</a:t>
            </a:r>
          </a:p>
          <a:p>
            <a:r>
              <a:rPr lang="en-US" dirty="0" smtClean="0"/>
              <a:t>For </a:t>
            </a:r>
            <a:r>
              <a:rPr lang="en-US" dirty="0" err="1" smtClean="0"/>
              <a:t>NOx</a:t>
            </a:r>
            <a:r>
              <a:rPr lang="en-US" dirty="0" smtClean="0"/>
              <a:t>, computed </a:t>
            </a:r>
            <a:r>
              <a:rPr lang="en-US" dirty="0" err="1" smtClean="0"/>
              <a:t>NOx</a:t>
            </a:r>
            <a:r>
              <a:rPr lang="en-US" dirty="0" smtClean="0"/>
              <a:t> = 10 * NO2</a:t>
            </a:r>
          </a:p>
        </p:txBody>
      </p:sp>
      <p:sp>
        <p:nvSpPr>
          <p:cNvPr id="4" name="Slide Number Placeholder 3"/>
          <p:cNvSpPr>
            <a:spLocks noGrp="1"/>
          </p:cNvSpPr>
          <p:nvPr>
            <p:ph type="sldNum" sz="quarter" idx="10"/>
          </p:nvPr>
        </p:nvSpPr>
        <p:spPr/>
        <p:txBody>
          <a:bodyPr/>
          <a:lstStyle/>
          <a:p>
            <a:fld id="{EA8E6D85-3EB2-44A9-B4DC-6EE28012DDBD}" type="slidenum">
              <a:rPr lang="en-US" smtClean="0"/>
              <a:pPr/>
              <a:t>8</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6183</TotalTime>
  <Words>1411</Words>
  <Application>Microsoft Office PowerPoint</Application>
  <PresentationFormat>On-screen Show (4:3)</PresentationFormat>
  <Paragraphs>223</Paragraphs>
  <Slides>35</Slides>
  <Notes>13</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Blank Presentation</vt:lpstr>
      <vt:lpstr>Slide 0</vt:lpstr>
      <vt:lpstr>Motivation and Purpose</vt:lpstr>
      <vt:lpstr>Definitions </vt:lpstr>
      <vt:lpstr>MODIS burn product: MCDA45A1 </vt:lpstr>
      <vt:lpstr>Data for estimating agricultural burning emissions</vt:lpstr>
      <vt:lpstr>Method to compute crop residue burning emissions</vt:lpstr>
      <vt:lpstr>Agricultural burn areas as mapped by two methods</vt:lpstr>
      <vt:lpstr>Estimating VOC and NH3 Emissions</vt:lpstr>
      <vt:lpstr>Crop residue burning emissions inventory</vt:lpstr>
      <vt:lpstr>Basis for emission factors</vt:lpstr>
      <vt:lpstr>PM10 and PM2.5 Emission Factors</vt:lpstr>
      <vt:lpstr>2006 emissions estimate </vt:lpstr>
      <vt:lpstr>September 2006 emissions</vt:lpstr>
      <vt:lpstr>October 2006 emissions</vt:lpstr>
      <vt:lpstr>November 2006 emissions</vt:lpstr>
      <vt:lpstr>Updated diurnal profile</vt:lpstr>
      <vt:lpstr>Processing Emissions</vt:lpstr>
      <vt:lpstr>Model Configuration</vt:lpstr>
      <vt:lpstr>Purpose of CMAQ runs</vt:lpstr>
      <vt:lpstr>Three episodes of interest in 2006:</vt:lpstr>
      <vt:lpstr>Even without crop residue burning emissions, CMAQ has high bias for PM2.5 in the Pacific Northwest and the northeastern U.S.</vt:lpstr>
      <vt:lpstr>Average difference in PM2.5 between model runs at monitoring sites for  Sep-Oct 2006</vt:lpstr>
      <vt:lpstr>Difference in model results for the Sep 20-30, 2006, episode </vt:lpstr>
      <vt:lpstr>Ag burning emissions increase modeled concentrations during Sep 22-30, 2006</vt:lpstr>
      <vt:lpstr>Ag burning emissions increase modeled concentrations during Sep 22-30, 2006</vt:lpstr>
      <vt:lpstr>Second episode: Oct 14-15 (Arkansas)</vt:lpstr>
      <vt:lpstr>Results at 3 sites in Arkansas</vt:lpstr>
      <vt:lpstr>Evaluation statistics from the Oct 14-16 episode</vt:lpstr>
      <vt:lpstr>Sugarcane in Florida during Nov 8-15, 2006</vt:lpstr>
      <vt:lpstr>Time Series: 5 AQS Sites in FL</vt:lpstr>
      <vt:lpstr>Evaluation statistics from the Nov 8-15 episode</vt:lpstr>
      <vt:lpstr>Some thoughts….</vt:lpstr>
      <vt:lpstr>Summary of results (based on analysis of Sept-Oct 2006)</vt:lpstr>
      <vt:lpstr>Further Work</vt:lpstr>
      <vt:lpstr>Acknowledgements</vt:lpstr>
    </vt:vector>
  </TitlesOfParts>
  <Company>Design Studio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Pierce, Tom</cp:lastModifiedBy>
  <cp:revision>99</cp:revision>
  <cp:lastPrinted>2006-09-22T17:41:18Z</cp:lastPrinted>
  <dcterms:modified xsi:type="dcterms:W3CDTF">2011-10-24T19:49:24Z</dcterms:modified>
</cp:coreProperties>
</file>