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569" r:id="rId2"/>
    <p:sldId id="570" r:id="rId3"/>
    <p:sldId id="601" r:id="rId4"/>
    <p:sldId id="626" r:id="rId5"/>
    <p:sldId id="572" r:id="rId6"/>
    <p:sldId id="632" r:id="rId7"/>
    <p:sldId id="604" r:id="rId8"/>
    <p:sldId id="631" r:id="rId9"/>
    <p:sldId id="623" r:id="rId10"/>
    <p:sldId id="621" r:id="rId11"/>
    <p:sldId id="622" r:id="rId12"/>
    <p:sldId id="619" r:id="rId13"/>
    <p:sldId id="593" r:id="rId14"/>
    <p:sldId id="635" r:id="rId15"/>
    <p:sldId id="588" r:id="rId16"/>
    <p:sldId id="634" r:id="rId17"/>
    <p:sldId id="606" r:id="rId18"/>
    <p:sldId id="633" r:id="rId19"/>
  </p:sldIdLst>
  <p:sldSz cx="9144000" cy="6858000" type="screen4x3"/>
  <p:notesSz cx="6797675" cy="9874250"/>
  <p:defaultTex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799" userDrawn="1">
          <p15:clr>
            <a:srgbClr val="A4A3A4"/>
          </p15:clr>
        </p15:guide>
        <p15:guide id="3" orient="horz" pos="3975" userDrawn="1">
          <p15:clr>
            <a:srgbClr val="A4A3A4"/>
          </p15:clr>
        </p15:guide>
        <p15:guide id="4" orient="horz" pos="3431" userDrawn="1">
          <p15:clr>
            <a:srgbClr val="A4A3A4"/>
          </p15:clr>
        </p15:guide>
        <p15:guide id="5" orient="horz" pos="4201" userDrawn="1">
          <p15:clr>
            <a:srgbClr val="A4A3A4"/>
          </p15:clr>
        </p15:guide>
        <p15:guide id="6" pos="2880" userDrawn="1">
          <p15:clr>
            <a:srgbClr val="A4A3A4"/>
          </p15:clr>
        </p15:guide>
        <p15:guide id="7" pos="295" userDrawn="1">
          <p15:clr>
            <a:srgbClr val="A4A3A4"/>
          </p15:clr>
        </p15:guide>
        <p15:guide id="8" pos="5465" userDrawn="1">
          <p15:clr>
            <a:srgbClr val="A4A3A4"/>
          </p15:clr>
        </p15:guide>
        <p15:guide id="9" pos="612" userDrawn="1">
          <p15:clr>
            <a:srgbClr val="A4A3A4"/>
          </p15:clr>
        </p15:guide>
        <p15:guide id="10" orient="horz" pos="4065" userDrawn="1">
          <p15:clr>
            <a:srgbClr val="A4A3A4"/>
          </p15:clr>
        </p15:guide>
        <p15:guide id="11" pos="5239" userDrawn="1">
          <p15:clr>
            <a:srgbClr val="A4A3A4"/>
          </p15:clr>
        </p15:guide>
        <p15:guide id="12" orient="horz" pos="1117" userDrawn="1">
          <p15:clr>
            <a:srgbClr val="A4A3A4"/>
          </p15:clr>
        </p15:guide>
        <p15:guide id="13" orient="horz" pos="1888" userDrawn="1">
          <p15:clr>
            <a:srgbClr val="A4A3A4"/>
          </p15:clr>
        </p15:guide>
        <p15:guide id="14" pos="4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D6DC"/>
    <a:srgbClr val="D2FFC4"/>
    <a:srgbClr val="0000FF"/>
    <a:srgbClr val="CCE45E"/>
    <a:srgbClr val="CCE47A"/>
    <a:srgbClr val="33CC33"/>
    <a:srgbClr val="0066FF"/>
    <a:srgbClr val="D5FC79"/>
    <a:srgbClr val="D2FF9A"/>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06AA6E-78DB-B64D-ACB9-ACB7A7EF59B2}" v="7" dt="2019-05-26T08:11:20.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70" autoAdjust="0"/>
    <p:restoredTop sz="88350" autoAdjust="0"/>
  </p:normalViewPr>
  <p:slideViewPr>
    <p:cSldViewPr>
      <p:cViewPr varScale="1">
        <p:scale>
          <a:sx n="78" d="100"/>
          <a:sy n="78" d="100"/>
        </p:scale>
        <p:origin x="1834" y="58"/>
      </p:cViewPr>
      <p:guideLst>
        <p:guide orient="horz" pos="2160"/>
        <p:guide orient="horz" pos="799"/>
        <p:guide orient="horz" pos="3975"/>
        <p:guide orient="horz" pos="3431"/>
        <p:guide orient="horz" pos="4201"/>
        <p:guide pos="2880"/>
        <p:guide pos="295"/>
        <p:guide pos="5465"/>
        <p:guide pos="612"/>
        <p:guide orient="horz" pos="4065"/>
        <p:guide pos="5239"/>
        <p:guide orient="horz" pos="1117"/>
        <p:guide orient="horz" pos="1888"/>
        <p:guide pos="476"/>
      </p:guideLst>
    </p:cSldViewPr>
  </p:slideViewPr>
  <p:notesTextViewPr>
    <p:cViewPr>
      <p:scale>
        <a:sx n="100" d="100"/>
        <a:sy n="100" d="100"/>
      </p:scale>
      <p:origin x="0" y="0"/>
    </p:cViewPr>
  </p:notesTextViewPr>
  <p:sorterViewPr>
    <p:cViewPr>
      <p:scale>
        <a:sx n="68" d="100"/>
        <a:sy n="68" d="100"/>
      </p:scale>
      <p:origin x="0" y="-5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03A23FA0-8ACE-4E41-86F6-A8877A634991}" type="datetimeFigureOut">
              <a:rPr lang="ko-KR" altLang="en-US" smtClean="0"/>
              <a:t>2019-10-23</a:t>
            </a:fld>
            <a:endParaRPr lang="ko-KR" altLang="en-US"/>
          </a:p>
        </p:txBody>
      </p:sp>
      <p:sp>
        <p:nvSpPr>
          <p:cNvPr id="4" name="바닥글 개체 틀 3"/>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B50BAF0E-7FA7-43F8-ADB1-2FAB8C83ACE7}" type="slidenum">
              <a:rPr lang="ko-KR" altLang="en-US" smtClean="0"/>
              <a:t>‹#›</a:t>
            </a:fld>
            <a:endParaRPr lang="ko-KR" altLang="en-US"/>
          </a:p>
        </p:txBody>
      </p:sp>
    </p:spTree>
    <p:extLst>
      <p:ext uri="{BB962C8B-B14F-4D97-AF65-F5344CB8AC3E}">
        <p14:creationId xmlns:p14="http://schemas.microsoft.com/office/powerpoint/2010/main" val="20935267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818AEBF9-21CB-414D-A91B-44E652B31B19}" type="datetimeFigureOut">
              <a:rPr lang="ko-KR" altLang="en-US" smtClean="0"/>
              <a:t>2019-10-23</a:t>
            </a:fld>
            <a:endParaRPr lang="ko-KR" altLang="en-US"/>
          </a:p>
        </p:txBody>
      </p:sp>
      <p:sp>
        <p:nvSpPr>
          <p:cNvPr id="4" name="슬라이드 이미지 개체 틀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24588FF4-D7A4-4E96-AD66-7CF8B19BFA56}" type="slidenum">
              <a:rPr lang="ko-KR" altLang="en-US" smtClean="0"/>
              <a:t>‹#›</a:t>
            </a:fld>
            <a:endParaRPr lang="ko-KR" altLang="en-US"/>
          </a:p>
        </p:txBody>
      </p:sp>
    </p:spTree>
    <p:extLst>
      <p:ext uri="{BB962C8B-B14F-4D97-AF65-F5344CB8AC3E}">
        <p14:creationId xmlns:p14="http://schemas.microsoft.com/office/powerpoint/2010/main" val="2607970743"/>
      </p:ext>
    </p:extLst>
  </p:cSld>
  <p:clrMap bg1="lt1" tx1="dk1" bg2="lt2" tx2="dk2" accent1="accent1" accent2="accent2" accent3="accent3" accent4="accent4" accent5="accent5" accent6="accent6" hlink="hlink" folHlink="folHlink"/>
  <p:hf sldNum="0" hdr="0" ftr="0" dt="0"/>
  <p:notesStyle>
    <a:lvl1pPr marL="0" algn="l" defTabSz="1219170" rtl="0" eaLnBrk="1" latinLnBrk="1" hangingPunct="1">
      <a:defRPr sz="1600" kern="1200">
        <a:solidFill>
          <a:schemeClr val="tx1"/>
        </a:solidFill>
        <a:latin typeface="+mn-lt"/>
        <a:ea typeface="+mn-ea"/>
        <a:cs typeface="+mn-cs"/>
      </a:defRPr>
    </a:lvl1pPr>
    <a:lvl2pPr marL="609585" algn="l" defTabSz="1219170" rtl="0" eaLnBrk="1" latinLnBrk="1" hangingPunct="1">
      <a:defRPr sz="1600" kern="1200">
        <a:solidFill>
          <a:schemeClr val="tx1"/>
        </a:solidFill>
        <a:latin typeface="+mn-lt"/>
        <a:ea typeface="+mn-ea"/>
        <a:cs typeface="+mn-cs"/>
      </a:defRPr>
    </a:lvl2pPr>
    <a:lvl3pPr marL="1219170" algn="l" defTabSz="1219170" rtl="0" eaLnBrk="1" latinLnBrk="1" hangingPunct="1">
      <a:defRPr sz="1600" kern="1200">
        <a:solidFill>
          <a:schemeClr val="tx1"/>
        </a:solidFill>
        <a:latin typeface="+mn-lt"/>
        <a:ea typeface="+mn-ea"/>
        <a:cs typeface="+mn-cs"/>
      </a:defRPr>
    </a:lvl3pPr>
    <a:lvl4pPr marL="1828754" algn="l" defTabSz="1219170" rtl="0" eaLnBrk="1" latinLnBrk="1" hangingPunct="1">
      <a:defRPr sz="1600" kern="1200">
        <a:solidFill>
          <a:schemeClr val="tx1"/>
        </a:solidFill>
        <a:latin typeface="+mn-lt"/>
        <a:ea typeface="+mn-ea"/>
        <a:cs typeface="+mn-cs"/>
      </a:defRPr>
    </a:lvl4pPr>
    <a:lvl5pPr marL="2438339" algn="l" defTabSz="1219170" rtl="0" eaLnBrk="1" latinLnBrk="1" hangingPunct="1">
      <a:defRPr sz="1600" kern="1200">
        <a:solidFill>
          <a:schemeClr val="tx1"/>
        </a:solidFill>
        <a:latin typeface="+mn-lt"/>
        <a:ea typeface="+mn-ea"/>
        <a:cs typeface="+mn-cs"/>
      </a:defRPr>
    </a:lvl5pPr>
    <a:lvl6pPr marL="3047924" algn="l" defTabSz="1219170" rtl="0" eaLnBrk="1" latinLnBrk="1" hangingPunct="1">
      <a:defRPr sz="1600" kern="1200">
        <a:solidFill>
          <a:schemeClr val="tx1"/>
        </a:solidFill>
        <a:latin typeface="+mn-lt"/>
        <a:ea typeface="+mn-ea"/>
        <a:cs typeface="+mn-cs"/>
      </a:defRPr>
    </a:lvl6pPr>
    <a:lvl7pPr marL="3657509" algn="l" defTabSz="1219170" rtl="0" eaLnBrk="1" latinLnBrk="1" hangingPunct="1">
      <a:defRPr sz="1600" kern="1200">
        <a:solidFill>
          <a:schemeClr val="tx1"/>
        </a:solidFill>
        <a:latin typeface="+mn-lt"/>
        <a:ea typeface="+mn-ea"/>
        <a:cs typeface="+mn-cs"/>
      </a:defRPr>
    </a:lvl7pPr>
    <a:lvl8pPr marL="4267093" algn="l" defTabSz="1219170" rtl="0" eaLnBrk="1" latinLnBrk="1" hangingPunct="1">
      <a:defRPr sz="1600" kern="1200">
        <a:solidFill>
          <a:schemeClr val="tx1"/>
        </a:solidFill>
        <a:latin typeface="+mn-lt"/>
        <a:ea typeface="+mn-ea"/>
        <a:cs typeface="+mn-cs"/>
      </a:defRPr>
    </a:lvl8pPr>
    <a:lvl9pPr marL="4876678" algn="l" defTabSz="1219170" rtl="0" eaLnBrk="1" latinLnBrk="1"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30275" y="741363"/>
            <a:ext cx="4937125" cy="3702050"/>
          </a:xfrm>
        </p:spPr>
      </p:sp>
      <p:sp>
        <p:nvSpPr>
          <p:cNvPr id="3" name="슬라이드 노트 개체 틀 2"/>
          <p:cNvSpPr>
            <a:spLocks noGrp="1"/>
          </p:cNvSpPr>
          <p:nvPr>
            <p:ph type="body" idx="1"/>
          </p:nvPr>
        </p:nvSpPr>
        <p:spPr/>
        <p:txBody>
          <a:bodyPr/>
          <a:lstStyle/>
          <a:p>
            <a:r>
              <a:rPr lang="en-US" altLang="ko-KR" dirty="0"/>
              <a:t>Hi, I’m</a:t>
            </a:r>
            <a:r>
              <a:rPr lang="en-US" altLang="ko-KR" baseline="0" dirty="0"/>
              <a:t> </a:t>
            </a:r>
            <a:r>
              <a:rPr lang="en-US" altLang="ko-KR" baseline="0" dirty="0" err="1"/>
              <a:t>Minwoo</a:t>
            </a:r>
            <a:r>
              <a:rPr lang="en-US" altLang="ko-KR" baseline="0" dirty="0"/>
              <a:t> Park from </a:t>
            </a:r>
            <a:r>
              <a:rPr lang="en-US" altLang="ko-KR" baseline="0" dirty="0" err="1"/>
              <a:t>Konkuk</a:t>
            </a:r>
            <a:r>
              <a:rPr lang="en-US" altLang="ko-KR" baseline="0" dirty="0"/>
              <a:t> University, South Korea.</a:t>
            </a:r>
          </a:p>
          <a:p>
            <a:r>
              <a:rPr lang="en-US" altLang="ko-KR" baseline="0" dirty="0"/>
              <a:t>This time, I’ll present about our research, “Inter-comparison of Mobile Source Emissions from the CARS and CAPSS in Seoul Metropolitan Area, South Korea”</a:t>
            </a:r>
            <a:endParaRPr lang="ko-KR" altLang="en-US" dirty="0"/>
          </a:p>
        </p:txBody>
      </p:sp>
    </p:spTree>
    <p:extLst>
      <p:ext uri="{BB962C8B-B14F-4D97-AF65-F5344CB8AC3E}">
        <p14:creationId xmlns:p14="http://schemas.microsoft.com/office/powerpoint/2010/main" val="21193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3575432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1612555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600" kern="1200" dirty="0" smtClean="0">
                <a:solidFill>
                  <a:schemeClr val="tx1"/>
                </a:solidFill>
                <a:effectLst/>
                <a:latin typeface="+mn-lt"/>
                <a:ea typeface="+mn-ea"/>
                <a:cs typeface="+mn-cs"/>
              </a:rPr>
              <a:t>Because, When an emergency alert is issued, the operation of diesel cars in the previous model year in 2005 and gas cars in the previous model year in 2000 will be restricted.</a:t>
            </a:r>
            <a:endParaRPr lang="ko-KR" altLang="ko-KR" sz="16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63245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a:t>
            </a:r>
            <a:r>
              <a:rPr lang="en-US" altLang="ko-KR" baseline="0" dirty="0"/>
              <a:t> is a graph of the age distribution by vehicle type and fuel type.</a:t>
            </a:r>
          </a:p>
          <a:p>
            <a:endParaRPr lang="en-US" altLang="ko-KR" baseline="0" dirty="0"/>
          </a:p>
          <a:p>
            <a:r>
              <a:rPr lang="en-US" altLang="ko-KR" baseline="0" dirty="0"/>
              <a:t>We can use this table to identify emissions changes resulting from the application of the reduction strategies.</a:t>
            </a:r>
            <a:endParaRPr lang="ko-KR" altLang="en-US" dirty="0"/>
          </a:p>
        </p:txBody>
      </p:sp>
    </p:spTree>
    <p:extLst>
      <p:ext uri="{BB962C8B-B14F-4D97-AF65-F5344CB8AC3E}">
        <p14:creationId xmlns:p14="http://schemas.microsoft.com/office/powerpoint/2010/main" val="2794317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Orange bars represent</a:t>
            </a:r>
            <a:r>
              <a:rPr lang="en-US" altLang="ko-KR" baseline="0" dirty="0"/>
              <a:t> reduced emissions according to reduction strategies, and the blue bars shows the amount of emissions that have been emitted since.</a:t>
            </a:r>
            <a:endParaRPr lang="ko-KR" altLang="en-US" dirty="0"/>
          </a:p>
        </p:txBody>
      </p:sp>
    </p:spTree>
    <p:extLst>
      <p:ext uri="{BB962C8B-B14F-4D97-AF65-F5344CB8AC3E}">
        <p14:creationId xmlns:p14="http://schemas.microsoft.com/office/powerpoint/2010/main" val="2264773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서울 </a:t>
            </a:r>
            <a:r>
              <a:rPr lang="en-US" altLang="ko-KR" dirty="0" smtClean="0"/>
              <a:t>2017 NOx </a:t>
            </a:r>
            <a:r>
              <a:rPr lang="ko-KR" altLang="en-US" dirty="0" smtClean="0"/>
              <a:t>평균 농도 </a:t>
            </a:r>
            <a:r>
              <a:rPr lang="en-US" altLang="ko-KR" dirty="0" smtClean="0"/>
              <a:t>30ppb</a:t>
            </a:r>
            <a:endParaRPr lang="ko-KR" altLang="en-US" dirty="0"/>
          </a:p>
        </p:txBody>
      </p:sp>
    </p:spTree>
    <p:extLst>
      <p:ext uri="{BB962C8B-B14F-4D97-AF65-F5344CB8AC3E}">
        <p14:creationId xmlns:p14="http://schemas.microsoft.com/office/powerpoint/2010/main" val="1533588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600" kern="0" dirty="0">
                <a:latin typeface="Arial Narrow" panose="020B0606020202030204" pitchFamily="34" charset="0"/>
                <a:ea typeface="+mn-ea"/>
              </a:rPr>
              <a:t>NOX</a:t>
            </a:r>
            <a:r>
              <a:rPr lang="ko-KR" altLang="en-US" sz="1600" kern="0" dirty="0">
                <a:latin typeface="Arial Narrow" panose="020B0606020202030204" pitchFamily="34" charset="0"/>
                <a:ea typeface="+mn-ea"/>
              </a:rPr>
              <a:t>와 </a:t>
            </a:r>
            <a:r>
              <a:rPr lang="en-US" altLang="ko-KR" sz="1600" kern="0" dirty="0">
                <a:latin typeface="Arial Narrow" panose="020B0606020202030204" pitchFamily="34" charset="0"/>
                <a:ea typeface="+mn-ea"/>
              </a:rPr>
              <a:t>VOC are more effective pollutants to analysis mobile emissions…</a:t>
            </a:r>
          </a:p>
          <a:p>
            <a:endParaRPr lang="en-US" altLang="ko-KR" sz="1600" kern="0" dirty="0">
              <a:latin typeface="Arial Narrow" panose="020B0606020202030204" pitchFamily="34" charset="0"/>
              <a:ea typeface="+mn-ea"/>
            </a:endParaRPr>
          </a:p>
          <a:p>
            <a:endParaRPr lang="en-US" altLang="ko-KR" sz="1600" kern="0" dirty="0">
              <a:latin typeface="Arial Narrow" panose="020B0606020202030204" pitchFamily="34" charset="0"/>
              <a:ea typeface="+mn-ea"/>
            </a:endParaRPr>
          </a:p>
          <a:p>
            <a:r>
              <a:rPr lang="en-US" altLang="ko-KR" sz="1600" kern="0" dirty="0">
                <a:latin typeface="Arial Narrow" panose="020B0606020202030204" pitchFamily="34" charset="0"/>
                <a:ea typeface="+mn-ea"/>
              </a:rPr>
              <a:t>These dots are summaries about presentations.</a:t>
            </a:r>
          </a:p>
          <a:p>
            <a:endParaRPr lang="ko-KR" altLang="en-US" dirty="0"/>
          </a:p>
        </p:txBody>
      </p:sp>
    </p:spTree>
    <p:extLst>
      <p:ext uri="{BB962C8B-B14F-4D97-AF65-F5344CB8AC3E}">
        <p14:creationId xmlns:p14="http://schemas.microsoft.com/office/powerpoint/2010/main" val="81748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85750" indent="-285750">
              <a:lnSpc>
                <a:spcPct val="150000"/>
              </a:lnSpc>
              <a:buFontTx/>
              <a:buChar char="-"/>
            </a:pPr>
            <a:r>
              <a:rPr lang="en-US" altLang="ko-KR" sz="1600" b="1" dirty="0">
                <a:latin typeface="Arial Narrow" panose="020B0606020202030204" pitchFamily="34" charset="0"/>
                <a:ea typeface="+mn-ea"/>
              </a:rPr>
              <a:t>This is my background of research.</a:t>
            </a:r>
            <a:r>
              <a:rPr lang="en-US" altLang="ko-KR" sz="1600" b="1" baseline="0" dirty="0">
                <a:latin typeface="Arial Narrow" panose="020B0606020202030204" pitchFamily="34" charset="0"/>
                <a:ea typeface="+mn-ea"/>
              </a:rPr>
              <a:t> First, What is the CAPSS?</a:t>
            </a:r>
          </a:p>
          <a:p>
            <a:pPr marL="285750" indent="-285750">
              <a:lnSpc>
                <a:spcPct val="150000"/>
              </a:lnSpc>
              <a:buFontTx/>
              <a:buChar char="-"/>
            </a:pPr>
            <a:r>
              <a:rPr lang="en-US" altLang="ko-KR" sz="1600" b="1" baseline="0" dirty="0">
                <a:latin typeface="Arial Narrow" panose="020B0606020202030204" pitchFamily="34" charset="0"/>
                <a:ea typeface="+mn-ea"/>
              </a:rPr>
              <a:t>CAPSS is the National air pollutant emissions inventory of </a:t>
            </a:r>
            <a:r>
              <a:rPr lang="en-US" altLang="ko-KR" sz="1600" b="1" baseline="0" dirty="0" err="1">
                <a:latin typeface="Arial Narrow" panose="020B0606020202030204" pitchFamily="34" charset="0"/>
                <a:ea typeface="+mn-ea"/>
              </a:rPr>
              <a:t>S.Korea</a:t>
            </a:r>
            <a:r>
              <a:rPr lang="en-US" altLang="ko-KR" sz="1600" b="1" baseline="0" dirty="0">
                <a:latin typeface="Arial Narrow" panose="020B0606020202030204" pitchFamily="34" charset="0"/>
                <a:ea typeface="+mn-ea"/>
              </a:rPr>
              <a:t>.</a:t>
            </a:r>
          </a:p>
          <a:p>
            <a:pPr marL="285750" indent="-285750">
              <a:lnSpc>
                <a:spcPct val="150000"/>
              </a:lnSpc>
              <a:buFontTx/>
              <a:buChar char="-"/>
            </a:pPr>
            <a:r>
              <a:rPr lang="en-US" altLang="ko-KR" sz="1600" b="1" baseline="0" dirty="0">
                <a:latin typeface="Arial Narrow" panose="020B0606020202030204" pitchFamily="34" charset="0"/>
                <a:ea typeface="+mn-ea"/>
              </a:rPr>
              <a:t>We use this Emissions Inventory for basic data of research or making policies.</a:t>
            </a:r>
          </a:p>
          <a:p>
            <a:pPr marL="285750" indent="-285750">
              <a:lnSpc>
                <a:spcPct val="150000"/>
              </a:lnSpc>
              <a:buFontTx/>
              <a:buChar char="-"/>
            </a:pPr>
            <a:r>
              <a:rPr lang="en-US" altLang="ko-KR" sz="1600" b="1" baseline="0" dirty="0">
                <a:latin typeface="Arial Narrow" panose="020B0606020202030204" pitchFamily="34" charset="0"/>
                <a:ea typeface="+mn-ea"/>
              </a:rPr>
              <a:t>Industrial combustion and mobile sources are most effective fine particle sources in </a:t>
            </a:r>
            <a:r>
              <a:rPr lang="en-US" altLang="ko-KR" sz="1600" b="1" baseline="0" dirty="0" err="1">
                <a:latin typeface="Arial Narrow" panose="020B0606020202030204" pitchFamily="34" charset="0"/>
                <a:ea typeface="+mn-ea"/>
              </a:rPr>
              <a:t>korea</a:t>
            </a:r>
            <a:r>
              <a:rPr lang="en-US" altLang="ko-KR" sz="1600" b="1" baseline="0" dirty="0">
                <a:latin typeface="Arial Narrow" panose="020B0606020202030204" pitchFamily="34" charset="0"/>
                <a:ea typeface="+mn-ea"/>
              </a:rPr>
              <a:t>.</a:t>
            </a:r>
          </a:p>
          <a:p>
            <a:pPr marL="285750" marR="0" lvl="0" indent="-285750" algn="l" defTabSz="1219170" rtl="0" eaLnBrk="1" fontAlgn="auto" latinLnBrk="1" hangingPunct="1">
              <a:lnSpc>
                <a:spcPct val="150000"/>
              </a:lnSpc>
              <a:spcBef>
                <a:spcPts val="0"/>
              </a:spcBef>
              <a:spcAft>
                <a:spcPts val="0"/>
              </a:spcAft>
              <a:buClrTx/>
              <a:buSzTx/>
              <a:buFontTx/>
              <a:buChar char="-"/>
              <a:tabLst/>
              <a:defRPr/>
            </a:pPr>
            <a:r>
              <a:rPr lang="en-US" altLang="ko-KR" sz="1600" dirty="0">
                <a:latin typeface="Arial" panose="020B0604020202020204" pitchFamily="34" charset="0"/>
                <a:cs typeface="Arial" panose="020B0604020202020204" pitchFamily="34" charset="0"/>
              </a:rPr>
              <a:t>Especially in SMA(Seoul Metropolitan Area), mobile source is one of the most important fine particle source. Because half of populations</a:t>
            </a:r>
            <a:r>
              <a:rPr lang="en-US" altLang="ko-KR" sz="1600" baseline="0" dirty="0">
                <a:latin typeface="Arial" panose="020B0604020202020204" pitchFamily="34" charset="0"/>
                <a:cs typeface="Arial" panose="020B0604020202020204" pitchFamily="34" charset="0"/>
              </a:rPr>
              <a:t> and 43% of vehicles are in SMA.</a:t>
            </a:r>
            <a:endParaRPr lang="en-US" altLang="ko-KR" sz="1600" dirty="0">
              <a:latin typeface="Arial" panose="020B0604020202020204" pitchFamily="34" charset="0"/>
              <a:cs typeface="Arial" panose="020B0604020202020204" pitchFamily="34" charset="0"/>
            </a:endParaRPr>
          </a:p>
          <a:p>
            <a:pPr marL="285750" indent="-285750">
              <a:lnSpc>
                <a:spcPct val="150000"/>
              </a:lnSpc>
              <a:buFontTx/>
              <a:buChar char="-"/>
            </a:pPr>
            <a:endParaRPr lang="en-US" altLang="ko-KR" sz="1600" b="1" dirty="0">
              <a:latin typeface="Arial Narrow" panose="020B0606020202030204" pitchFamily="34" charset="0"/>
              <a:ea typeface="+mn-ea"/>
            </a:endParaRPr>
          </a:p>
          <a:p>
            <a:pPr marL="285750" indent="-285750">
              <a:lnSpc>
                <a:spcPct val="150000"/>
              </a:lnSpc>
              <a:buFontTx/>
              <a:buChar char="-"/>
            </a:pPr>
            <a:r>
              <a:rPr lang="en-US" altLang="ko-KR" sz="1600" b="1" dirty="0">
                <a:latin typeface="Arial Narrow" panose="020B0606020202030204" pitchFamily="34" charset="0"/>
                <a:ea typeface="+mn-ea"/>
              </a:rPr>
              <a:t>But!, look at below pie charts,</a:t>
            </a:r>
            <a:r>
              <a:rPr lang="en-US" altLang="ko-KR" sz="1600" b="1" baseline="0" dirty="0">
                <a:latin typeface="Arial Narrow" panose="020B0606020202030204" pitchFamily="34" charset="0"/>
                <a:ea typeface="+mn-ea"/>
              </a:rPr>
              <a:t> left one is </a:t>
            </a:r>
            <a:r>
              <a:rPr lang="en-US" altLang="ko-KR" sz="1600" b="1" baseline="0" dirty="0" err="1">
                <a:latin typeface="Arial Narrow" panose="020B0606020202030204" pitchFamily="34" charset="0"/>
                <a:ea typeface="+mn-ea"/>
              </a:rPr>
              <a:t>nmvoc</a:t>
            </a:r>
            <a:r>
              <a:rPr lang="en-US" altLang="ko-KR" sz="1600" b="1" baseline="0" dirty="0">
                <a:latin typeface="Arial Narrow" panose="020B0606020202030204" pitchFamily="34" charset="0"/>
                <a:ea typeface="+mn-ea"/>
              </a:rPr>
              <a:t> emissions rate of </a:t>
            </a:r>
            <a:r>
              <a:rPr lang="en-US" altLang="ko-KR" sz="1600" b="1" baseline="0" dirty="0" err="1">
                <a:latin typeface="Arial Narrow" panose="020B0606020202030204" pitchFamily="34" charset="0"/>
                <a:ea typeface="+mn-ea"/>
              </a:rPr>
              <a:t>casps</a:t>
            </a:r>
            <a:r>
              <a:rPr lang="en-US" altLang="ko-KR" sz="1600" b="1" baseline="0" dirty="0">
                <a:latin typeface="Arial Narrow" panose="020B0606020202030204" pitchFamily="34" charset="0"/>
                <a:ea typeface="+mn-ea"/>
              </a:rPr>
              <a:t>, middle one is of </a:t>
            </a:r>
            <a:r>
              <a:rPr lang="en-US" altLang="ko-KR" sz="1600" b="1" baseline="0" dirty="0" err="1">
                <a:latin typeface="Arial Narrow" panose="020B0606020202030204" pitchFamily="34" charset="0"/>
                <a:ea typeface="+mn-ea"/>
              </a:rPr>
              <a:t>nei</a:t>
            </a:r>
            <a:r>
              <a:rPr lang="en-US" altLang="ko-KR" sz="1600" b="1" baseline="0" dirty="0">
                <a:latin typeface="Arial Narrow" panose="020B0606020202030204" pitchFamily="34" charset="0"/>
                <a:ea typeface="+mn-ea"/>
              </a:rPr>
              <a:t>, and right one is from </a:t>
            </a:r>
            <a:r>
              <a:rPr lang="en-US" altLang="ko-KR" sz="1600" b="1" baseline="0" dirty="0" err="1">
                <a:latin typeface="Arial Narrow" panose="020B0606020202030204" pitchFamily="34" charset="0"/>
                <a:ea typeface="+mn-ea"/>
              </a:rPr>
              <a:t>eea</a:t>
            </a:r>
            <a:r>
              <a:rPr lang="en-US" altLang="ko-KR" sz="1600" b="1" baseline="0" dirty="0">
                <a:latin typeface="Arial Narrow" panose="020B0606020202030204" pitchFamily="34" charset="0"/>
                <a:ea typeface="+mn-ea"/>
              </a:rPr>
              <a:t>.</a:t>
            </a:r>
          </a:p>
          <a:p>
            <a:pPr marL="285750" indent="-285750">
              <a:lnSpc>
                <a:spcPct val="150000"/>
              </a:lnSpc>
              <a:buFontTx/>
              <a:buChar char="-"/>
            </a:pPr>
            <a:endParaRPr lang="en-US" altLang="ko-KR" sz="1600" b="1" dirty="0">
              <a:latin typeface="Arial Narrow" panose="020B0606020202030204" pitchFamily="34" charset="0"/>
              <a:ea typeface="+mn-ea"/>
            </a:endParaRPr>
          </a:p>
          <a:p>
            <a:pPr marL="285750" indent="-285750">
              <a:lnSpc>
                <a:spcPct val="150000"/>
              </a:lnSpc>
              <a:buFontTx/>
              <a:buChar char="-"/>
            </a:pPr>
            <a:r>
              <a:rPr lang="en-US" altLang="ko-KR" sz="1600" b="1" dirty="0">
                <a:latin typeface="Arial Narrow" panose="020B0606020202030204" pitchFamily="34" charset="0"/>
                <a:ea typeface="+mn-ea"/>
              </a:rPr>
              <a:t>In</a:t>
            </a:r>
            <a:r>
              <a:rPr lang="en-US" altLang="ko-KR" sz="1600" b="1" baseline="0" dirty="0">
                <a:latin typeface="Arial Narrow" panose="020B0606020202030204" pitchFamily="34" charset="0"/>
                <a:ea typeface="+mn-ea"/>
              </a:rPr>
              <a:t> </a:t>
            </a:r>
            <a:r>
              <a:rPr lang="en-US" altLang="ko-KR" sz="1600" b="1" baseline="0" dirty="0" err="1">
                <a:latin typeface="Arial Narrow" panose="020B0606020202030204" pitchFamily="34" charset="0"/>
                <a:ea typeface="+mn-ea"/>
              </a:rPr>
              <a:t>korea</a:t>
            </a:r>
            <a:r>
              <a:rPr lang="en-US" altLang="ko-KR" sz="1600" b="1" baseline="0" dirty="0">
                <a:latin typeface="Arial Narrow" panose="020B0606020202030204" pitchFamily="34" charset="0"/>
                <a:ea typeface="+mn-ea"/>
              </a:rPr>
              <a:t> over than 50% of vehicles are use gasoline, but our VOC emissions portion by mobile is almost 10%.</a:t>
            </a:r>
          </a:p>
          <a:p>
            <a:pPr marL="285750" indent="-285750">
              <a:lnSpc>
                <a:spcPct val="150000"/>
              </a:lnSpc>
              <a:buFontTx/>
              <a:buChar char="-"/>
            </a:pPr>
            <a:r>
              <a:rPr lang="en-US" altLang="ko-KR" sz="1600" b="1" baseline="0" dirty="0">
                <a:latin typeface="Arial Narrow" panose="020B0606020202030204" pitchFamily="34" charset="0"/>
                <a:ea typeface="+mn-ea"/>
              </a:rPr>
              <a:t>This portion is lower than Europe where diesel vehicles are superior to gasoline.</a:t>
            </a:r>
          </a:p>
          <a:p>
            <a:pPr marL="285750" indent="-285750">
              <a:lnSpc>
                <a:spcPct val="150000"/>
              </a:lnSpc>
              <a:buFontTx/>
              <a:buChar char="-"/>
            </a:pPr>
            <a:r>
              <a:rPr lang="en-US" altLang="ko-KR" sz="1600" b="1" baseline="0" dirty="0">
                <a:latin typeface="Arial Narrow" panose="020B0606020202030204" pitchFamily="34" charset="0"/>
                <a:ea typeface="+mn-ea"/>
              </a:rPr>
              <a:t>It shows 61% of VOCs are emitted from Solvent sector.</a:t>
            </a:r>
          </a:p>
          <a:p>
            <a:pPr marL="285750" indent="-285750">
              <a:lnSpc>
                <a:spcPct val="150000"/>
              </a:lnSpc>
              <a:buFontTx/>
              <a:buChar char="-"/>
            </a:pPr>
            <a:endParaRPr lang="en-US" altLang="ko-KR" sz="1600" b="1" baseline="0" dirty="0">
              <a:latin typeface="Arial Narrow" panose="020B0606020202030204" pitchFamily="34" charset="0"/>
              <a:ea typeface="+mn-ea"/>
            </a:endParaRPr>
          </a:p>
          <a:p>
            <a:pPr marL="285750" indent="-285750">
              <a:lnSpc>
                <a:spcPct val="150000"/>
              </a:lnSpc>
              <a:buFontTx/>
              <a:buChar char="-"/>
            </a:pPr>
            <a:r>
              <a:rPr lang="en-US" altLang="ko-KR" sz="1600" b="1" dirty="0">
                <a:latin typeface="Arial Narrow" panose="020B0606020202030204" pitchFamily="34" charset="0"/>
                <a:ea typeface="+mn-ea"/>
              </a:rPr>
              <a:t>In south </a:t>
            </a:r>
            <a:r>
              <a:rPr lang="en-US" altLang="ko-KR" sz="1600" b="1" dirty="0" err="1">
                <a:latin typeface="Arial Narrow" panose="020B0606020202030204" pitchFamily="34" charset="0"/>
                <a:ea typeface="+mn-ea"/>
              </a:rPr>
              <a:t>korea</a:t>
            </a:r>
            <a:r>
              <a:rPr lang="en-US" altLang="ko-KR" sz="1600" b="1" dirty="0">
                <a:latin typeface="Arial Narrow" panose="020B0606020202030204" pitchFamily="34" charset="0"/>
                <a:ea typeface="+mn-ea"/>
              </a:rPr>
              <a:t>, people are getting more and more interest in fine</a:t>
            </a:r>
            <a:r>
              <a:rPr lang="en-US" altLang="ko-KR" sz="1600" b="1" baseline="0" dirty="0">
                <a:latin typeface="Arial Narrow" panose="020B0606020202030204" pitchFamily="34" charset="0"/>
                <a:ea typeface="+mn-ea"/>
              </a:rPr>
              <a:t> particle. So we need to estimate mobile emissions effectively, to support air quality forecasting model.</a:t>
            </a:r>
            <a:endParaRPr lang="en-US" altLang="ko-KR" sz="1600" b="1" dirty="0">
              <a:latin typeface="Arial Narrow" panose="020B0606020202030204" pitchFamily="34" charset="0"/>
              <a:ea typeface="+mn-ea"/>
            </a:endParaRPr>
          </a:p>
          <a:p>
            <a:pPr marL="285750" indent="-285750">
              <a:lnSpc>
                <a:spcPct val="150000"/>
              </a:lnSpc>
              <a:buFontTx/>
              <a:buChar char="-"/>
            </a:pPr>
            <a:endParaRPr lang="en-US" altLang="ko-KR" sz="1600" b="1" dirty="0">
              <a:latin typeface="Arial Narrow" panose="020B0606020202030204" pitchFamily="34" charset="0"/>
              <a:ea typeface="+mn-ea"/>
            </a:endParaRPr>
          </a:p>
          <a:p>
            <a:pPr marL="285750" indent="-285750">
              <a:lnSpc>
                <a:spcPct val="150000"/>
              </a:lnSpc>
              <a:buFontTx/>
              <a:buChar char="-"/>
            </a:pPr>
            <a:endParaRPr lang="en-US" altLang="ko-KR" sz="1600" b="1" dirty="0">
              <a:latin typeface="Arial Narrow" panose="020B0606020202030204" pitchFamily="34" charset="0"/>
              <a:ea typeface="+mn-ea"/>
            </a:endParaRPr>
          </a:p>
          <a:p>
            <a:pPr marL="285750" indent="-285750">
              <a:lnSpc>
                <a:spcPct val="150000"/>
              </a:lnSpc>
              <a:buFontTx/>
              <a:buChar char="-"/>
            </a:pPr>
            <a:endParaRPr lang="en-US" altLang="ko-KR" sz="1600" b="1" dirty="0">
              <a:latin typeface="Arial Narrow" panose="020B0606020202030204" pitchFamily="34" charset="0"/>
              <a:ea typeface="+mn-ea"/>
            </a:endParaRPr>
          </a:p>
          <a:p>
            <a:pPr marL="285750" indent="-285750">
              <a:lnSpc>
                <a:spcPct val="150000"/>
              </a:lnSpc>
              <a:buFontTx/>
              <a:buChar char="-"/>
            </a:pPr>
            <a:endParaRPr lang="en-US" altLang="ko-KR" sz="1600" b="1" dirty="0">
              <a:latin typeface="Arial Narrow" panose="020B0606020202030204" pitchFamily="34" charset="0"/>
              <a:ea typeface="+mn-ea"/>
            </a:endParaRPr>
          </a:p>
          <a:p>
            <a:pPr marL="285750" indent="-285750">
              <a:lnSpc>
                <a:spcPct val="150000"/>
              </a:lnSpc>
              <a:buFontTx/>
              <a:buChar char="-"/>
            </a:pPr>
            <a:endParaRPr lang="en-US" altLang="ko-KR" sz="1600" b="1" dirty="0">
              <a:latin typeface="Arial Narrow" panose="020B0606020202030204" pitchFamily="34" charset="0"/>
              <a:ea typeface="+mn-ea"/>
            </a:endParaRPr>
          </a:p>
          <a:p>
            <a:pPr marL="285750" indent="-285750">
              <a:lnSpc>
                <a:spcPct val="150000"/>
              </a:lnSpc>
              <a:buFontTx/>
              <a:buChar char="-"/>
            </a:pPr>
            <a:endParaRPr lang="en-US" altLang="ko-KR" sz="1600" b="1" dirty="0">
              <a:latin typeface="Arial Narrow" panose="020B0606020202030204" pitchFamily="34" charset="0"/>
              <a:ea typeface="+mn-ea"/>
            </a:endParaRPr>
          </a:p>
          <a:p>
            <a:pPr marL="285750" indent="-285750">
              <a:lnSpc>
                <a:spcPct val="150000"/>
              </a:lnSpc>
              <a:buFontTx/>
              <a:buChar char="-"/>
            </a:pPr>
            <a:r>
              <a:rPr lang="en-US" altLang="ko-KR" sz="1600" b="1" dirty="0">
                <a:latin typeface="Arial Narrow" panose="020B0606020202030204" pitchFamily="34" charset="0"/>
                <a:ea typeface="+mn-ea"/>
              </a:rPr>
              <a:t>Gasoline vehicles have a higher proportion than EU, but the VOC/NOx ratio is lower than Europe.</a:t>
            </a:r>
          </a:p>
          <a:p>
            <a:pPr marL="285750" indent="-285750">
              <a:lnSpc>
                <a:spcPct val="150000"/>
              </a:lnSpc>
              <a:buFontTx/>
              <a:buChar char="-"/>
            </a:pPr>
            <a:endParaRPr lang="en-US" altLang="ko-KR" sz="1600" b="1" dirty="0">
              <a:latin typeface="Arial Narrow" panose="020B0606020202030204" pitchFamily="34" charset="0"/>
              <a:ea typeface="+mn-ea"/>
            </a:endParaRPr>
          </a:p>
          <a:p>
            <a:pPr marL="285750" indent="-285750">
              <a:lnSpc>
                <a:spcPct val="150000"/>
              </a:lnSpc>
              <a:buFontTx/>
              <a:buChar char="-"/>
            </a:pPr>
            <a:endParaRPr lang="en-US" altLang="ko-KR" sz="1600" b="1" dirty="0">
              <a:latin typeface="Arial Narrow" panose="020B0606020202030204" pitchFamily="34" charset="0"/>
              <a:ea typeface="+mn-ea"/>
            </a:endParaRPr>
          </a:p>
          <a:p>
            <a:pPr marL="285750" marR="0" lvl="0" indent="-285750" algn="l" defTabSz="1219170" rtl="0" eaLnBrk="1" fontAlgn="auto" latinLnBrk="1" hangingPunct="1">
              <a:lnSpc>
                <a:spcPct val="150000"/>
              </a:lnSpc>
              <a:spcBef>
                <a:spcPts val="0"/>
              </a:spcBef>
              <a:spcAft>
                <a:spcPts val="0"/>
              </a:spcAft>
              <a:buClrTx/>
              <a:buSzTx/>
              <a:buFontTx/>
              <a:buChar char="-"/>
              <a:tabLst/>
              <a:defRPr/>
            </a:pPr>
            <a:r>
              <a:rPr lang="en-US" altLang="ko-KR" sz="1600" b="1" dirty="0">
                <a:latin typeface="Arial Narrow" panose="020B0606020202030204" pitchFamily="34" charset="0"/>
                <a:ea typeface="+mn-ea"/>
              </a:rPr>
              <a:t>Diesel vehicles in Europe, gasoline vehicles in USA are known to make up a largest portion of the total.</a:t>
            </a:r>
          </a:p>
          <a:p>
            <a:pPr marL="285750" indent="-285750">
              <a:lnSpc>
                <a:spcPct val="150000"/>
              </a:lnSpc>
              <a:buFontTx/>
              <a:buChar char="-"/>
            </a:pPr>
            <a:endParaRPr lang="ko-KR" altLang="en-US" sz="1600" b="1" dirty="0">
              <a:latin typeface="Arial Narrow" panose="020B0606020202030204" pitchFamily="34" charset="0"/>
              <a:ea typeface="+mn-ea"/>
            </a:endParaRPr>
          </a:p>
          <a:p>
            <a:pPr marL="285750" indent="-285750">
              <a:lnSpc>
                <a:spcPct val="150000"/>
              </a:lnSpc>
              <a:buFontTx/>
              <a:buChar char="-"/>
            </a:pPr>
            <a:endParaRPr lang="ko-KR" altLang="en-US" sz="1600" b="1" dirty="0">
              <a:latin typeface="Arial Narrow" panose="020B0606020202030204" pitchFamily="34" charset="0"/>
              <a:ea typeface="+mn-ea"/>
            </a:endParaRPr>
          </a:p>
          <a:p>
            <a:endParaRPr lang="ko-KR" altLang="en-US" dirty="0"/>
          </a:p>
        </p:txBody>
      </p:sp>
    </p:spTree>
    <p:extLst>
      <p:ext uri="{BB962C8B-B14F-4D97-AF65-F5344CB8AC3E}">
        <p14:creationId xmlns:p14="http://schemas.microsoft.com/office/powerpoint/2010/main" val="314762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a:p>
            <a:r>
              <a:rPr lang="en-US" altLang="ko-KR" dirty="0"/>
              <a:t>This slide show the structure of CARS model development.</a:t>
            </a:r>
          </a:p>
          <a:p>
            <a:endParaRPr lang="en-US" altLang="ko-KR" dirty="0"/>
          </a:p>
          <a:p>
            <a:r>
              <a:rPr lang="en-US" altLang="ko-KR" dirty="0"/>
              <a:t>KAQM is Korean air quality modeling system.</a:t>
            </a:r>
          </a:p>
          <a:p>
            <a:endParaRPr lang="en-US" altLang="ko-KR" dirty="0"/>
          </a:p>
          <a:p>
            <a:r>
              <a:rPr lang="en-US" altLang="ko-KR" dirty="0"/>
              <a:t>CAPSS was an Emissions inventory, whereas CARS works as a model.</a:t>
            </a:r>
          </a:p>
          <a:p>
            <a:endParaRPr lang="en-US" altLang="ko-KR" dirty="0"/>
          </a:p>
          <a:p>
            <a:r>
              <a:rPr lang="en-US" altLang="ko-KR" dirty="0"/>
              <a:t>So, we have</a:t>
            </a:r>
            <a:r>
              <a:rPr lang="en-US" altLang="ko-KR" baseline="0" dirty="0"/>
              <a:t> been developed CARS model to make more high resolution and dramatic mobile emissions.</a:t>
            </a:r>
            <a:endParaRPr lang="ko-KR" altLang="en-US" dirty="0"/>
          </a:p>
        </p:txBody>
      </p:sp>
    </p:spTree>
    <p:extLst>
      <p:ext uri="{BB962C8B-B14F-4D97-AF65-F5344CB8AC3E}">
        <p14:creationId xmlns:p14="http://schemas.microsoft.com/office/powerpoint/2010/main" val="2141235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is the objectives.</a:t>
            </a:r>
          </a:p>
          <a:p>
            <a:endParaRPr lang="ko-KR" altLang="en-US" dirty="0"/>
          </a:p>
        </p:txBody>
      </p:sp>
    </p:spTree>
    <p:extLst>
      <p:ext uri="{BB962C8B-B14F-4D97-AF65-F5344CB8AC3E}">
        <p14:creationId xmlns:p14="http://schemas.microsoft.com/office/powerpoint/2010/main" val="3099145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600" b="0" i="0" kern="1200" dirty="0">
                <a:solidFill>
                  <a:schemeClr val="tx1"/>
                </a:solidFill>
                <a:effectLst/>
                <a:latin typeface="+mn-lt"/>
                <a:ea typeface="+mn-ea"/>
                <a:cs typeface="+mn-cs"/>
              </a:rPr>
              <a:t>When an emergency alert is issued, the operation of diesel cars in the previous model year in 2005 and gas cars in the previous model year in 2000 will be restricted.</a:t>
            </a:r>
            <a:endParaRPr lang="ko-KR" altLang="en-US" dirty="0"/>
          </a:p>
        </p:txBody>
      </p:sp>
    </p:spTree>
    <p:extLst>
      <p:ext uri="{BB962C8B-B14F-4D97-AF65-F5344CB8AC3E}">
        <p14:creationId xmlns:p14="http://schemas.microsoft.com/office/powerpoint/2010/main" val="1715034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District level</a:t>
            </a:r>
            <a:r>
              <a:rPr lang="ko-KR" altLang="en-US" dirty="0"/>
              <a:t>까지 고해상도로 지역을 세분화함으로써 사람들이 자기 동네의 </a:t>
            </a:r>
            <a:r>
              <a:rPr lang="ko-KR" altLang="en-US" dirty="0" err="1"/>
              <a:t>대기질</a:t>
            </a:r>
            <a:r>
              <a:rPr lang="ko-KR" altLang="en-US" dirty="0"/>
              <a:t> 예보에 대해 알 수 </a:t>
            </a:r>
            <a:r>
              <a:rPr lang="ko-KR" altLang="en-US" dirty="0" err="1"/>
              <a:t>있도록하였다</a:t>
            </a:r>
            <a:r>
              <a:rPr lang="en-US" altLang="ko-KR" dirty="0"/>
              <a:t>.</a:t>
            </a:r>
          </a:p>
          <a:p>
            <a:r>
              <a:rPr lang="en-US" altLang="ko-KR" dirty="0"/>
              <a:t>People are always interested</a:t>
            </a:r>
            <a:r>
              <a:rPr lang="en-US" altLang="ko-KR" baseline="0" dirty="0"/>
              <a:t> in the air quality of their neighborhood. </a:t>
            </a:r>
          </a:p>
          <a:p>
            <a:r>
              <a:rPr lang="en-US" altLang="ko-KR" baseline="0" dirty="0"/>
              <a:t>In CAPSS inventory, region is divided by county level(5digits).</a:t>
            </a:r>
          </a:p>
          <a:p>
            <a:r>
              <a:rPr lang="en-US" altLang="ko-KR" baseline="0" dirty="0"/>
              <a:t>But our model use district level of region. And additionally, divide by manufactured year for make more responsibility of control strategies.</a:t>
            </a:r>
          </a:p>
          <a:p>
            <a:endParaRPr lang="en-US" altLang="ko-KR" baseline="0" dirty="0"/>
          </a:p>
          <a:p>
            <a:r>
              <a:rPr lang="en-US" altLang="ko-KR" baseline="0" dirty="0"/>
              <a:t>Inventory </a:t>
            </a:r>
            <a:r>
              <a:rPr lang="ko-KR" altLang="en-US" baseline="0" dirty="0"/>
              <a:t>형식의 </a:t>
            </a:r>
            <a:r>
              <a:rPr lang="en-US" altLang="ko-KR" baseline="0" dirty="0"/>
              <a:t>emissions</a:t>
            </a:r>
            <a:r>
              <a:rPr lang="ko-KR" altLang="en-US" baseline="0" dirty="0"/>
              <a:t>인 </a:t>
            </a:r>
            <a:r>
              <a:rPr lang="en-US" altLang="ko-KR" baseline="0" dirty="0" err="1"/>
              <a:t>capss</a:t>
            </a:r>
            <a:r>
              <a:rPr lang="ko-KR" altLang="en-US" baseline="0" dirty="0"/>
              <a:t>에 </a:t>
            </a:r>
            <a:r>
              <a:rPr lang="en-US" altLang="ko-KR" baseline="0" dirty="0"/>
              <a:t>chemical, temporal profile</a:t>
            </a:r>
            <a:r>
              <a:rPr lang="ko-KR" altLang="en-US" baseline="0" dirty="0"/>
              <a:t>을 적용할 수 </a:t>
            </a:r>
            <a:r>
              <a:rPr lang="ko-KR" altLang="en-US" baseline="0" dirty="0" err="1"/>
              <a:t>있도록하였다</a:t>
            </a:r>
            <a:r>
              <a:rPr lang="en-US" altLang="ko-KR" baseline="0" dirty="0"/>
              <a:t>.</a:t>
            </a:r>
            <a:endParaRPr lang="ko-KR" altLang="en-US" dirty="0"/>
          </a:p>
        </p:txBody>
      </p:sp>
    </p:spTree>
    <p:extLst>
      <p:ext uri="{BB962C8B-B14F-4D97-AF65-F5344CB8AC3E}">
        <p14:creationId xmlns:p14="http://schemas.microsoft.com/office/powerpoint/2010/main" val="4003691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lang="en-US" altLang="ko-KR" sz="1600" b="1" dirty="0">
                <a:latin typeface="Arial Narrow" panose="020B0606020202030204" pitchFamily="34" charset="0"/>
                <a:ea typeface="+mn-ea"/>
              </a:rPr>
              <a:t>Left table show Emissions by pollutant at CAPSS and CARS.</a:t>
            </a:r>
            <a:r>
              <a:rPr lang="en-US" altLang="ko-KR" sz="1600" b="1" baseline="0" dirty="0">
                <a:latin typeface="Arial Narrow" panose="020B0606020202030204" pitchFamily="34" charset="0"/>
                <a:ea typeface="+mn-ea"/>
              </a:rPr>
              <a:t> </a:t>
            </a:r>
            <a:r>
              <a:rPr lang="en-US" altLang="ko-KR" sz="1600" b="1" baseline="0" dirty="0" err="1">
                <a:latin typeface="Arial Narrow" panose="020B0606020202030204" pitchFamily="34" charset="0"/>
                <a:ea typeface="+mn-ea"/>
              </a:rPr>
              <a:t>S.Korea</a:t>
            </a:r>
            <a:r>
              <a:rPr lang="en-US" altLang="ko-KR" sz="1600" b="1" baseline="0" dirty="0">
                <a:latin typeface="Arial Narrow" panose="020B0606020202030204" pitchFamily="34" charset="0"/>
                <a:ea typeface="+mn-ea"/>
              </a:rPr>
              <a:t>, SMA, </a:t>
            </a:r>
            <a:r>
              <a:rPr lang="en-US" altLang="ko-KR" sz="1600" b="1" baseline="0" dirty="0" err="1">
                <a:latin typeface="Arial Narrow" panose="020B0606020202030204" pitchFamily="34" charset="0"/>
                <a:ea typeface="+mn-ea"/>
              </a:rPr>
              <a:t>Seould</a:t>
            </a:r>
            <a:r>
              <a:rPr lang="en-US" altLang="ko-KR" sz="1600" b="1" baseline="0" dirty="0">
                <a:latin typeface="Arial Narrow" panose="020B0606020202030204" pitchFamily="34" charset="0"/>
                <a:ea typeface="+mn-ea"/>
              </a:rPr>
              <a:t>.</a:t>
            </a:r>
          </a:p>
          <a:p>
            <a:pPr marL="0" marR="0" lvl="0" indent="0" algn="l" defTabSz="1219170" rtl="0" eaLnBrk="1" fontAlgn="auto" latinLnBrk="1" hangingPunct="1">
              <a:lnSpc>
                <a:spcPct val="100000"/>
              </a:lnSpc>
              <a:spcBef>
                <a:spcPts val="0"/>
              </a:spcBef>
              <a:spcAft>
                <a:spcPts val="0"/>
              </a:spcAft>
              <a:buClrTx/>
              <a:buSzTx/>
              <a:buFontTx/>
              <a:buNone/>
              <a:tabLst/>
              <a:defRPr/>
            </a:pPr>
            <a:endParaRPr lang="en-US" altLang="ko-KR" sz="1600" b="1" baseline="0" dirty="0">
              <a:latin typeface="Arial Narrow" panose="020B0606020202030204" pitchFamily="34" charset="0"/>
              <a:ea typeface="+mn-ea"/>
            </a:endParaRPr>
          </a:p>
          <a:p>
            <a:pPr marL="0" marR="0" lvl="0" indent="0" algn="l" defTabSz="1219170" rtl="0" eaLnBrk="1" fontAlgn="auto" latinLnBrk="1" hangingPunct="1">
              <a:lnSpc>
                <a:spcPct val="100000"/>
              </a:lnSpc>
              <a:spcBef>
                <a:spcPts val="0"/>
              </a:spcBef>
              <a:spcAft>
                <a:spcPts val="0"/>
              </a:spcAft>
              <a:buClrTx/>
              <a:buSzTx/>
              <a:buFontTx/>
              <a:buNone/>
              <a:tabLst/>
              <a:defRPr/>
            </a:pPr>
            <a:r>
              <a:rPr lang="en-US" altLang="ko-KR" sz="1600" b="1" baseline="0" dirty="0">
                <a:latin typeface="Arial Narrow" panose="020B0606020202030204" pitchFamily="34" charset="0"/>
                <a:ea typeface="+mn-ea"/>
              </a:rPr>
              <a:t>Right graph shows the result of using activity data made by the real time usage.</a:t>
            </a:r>
          </a:p>
          <a:p>
            <a:pPr marL="0" marR="0" lvl="0" indent="0" algn="l" defTabSz="1219170" rtl="0" eaLnBrk="1" fontAlgn="auto" latinLnBrk="1" hangingPunct="1">
              <a:lnSpc>
                <a:spcPct val="100000"/>
              </a:lnSpc>
              <a:spcBef>
                <a:spcPts val="0"/>
              </a:spcBef>
              <a:spcAft>
                <a:spcPts val="0"/>
              </a:spcAft>
              <a:buClrTx/>
              <a:buSzTx/>
              <a:buFontTx/>
              <a:buNone/>
              <a:tabLst/>
              <a:defRPr/>
            </a:pPr>
            <a:endParaRPr lang="en-US" altLang="ko-KR" sz="1600" b="1" baseline="0" dirty="0">
              <a:latin typeface="Arial Narrow" panose="020B0606020202030204" pitchFamily="34" charset="0"/>
              <a:ea typeface="+mn-ea"/>
            </a:endParaRPr>
          </a:p>
          <a:p>
            <a:pPr marL="0" marR="0" lvl="0" indent="0" algn="l" defTabSz="1219170" rtl="0" eaLnBrk="1" fontAlgn="auto" latinLnBrk="1" hangingPunct="1">
              <a:lnSpc>
                <a:spcPct val="100000"/>
              </a:lnSpc>
              <a:spcBef>
                <a:spcPts val="0"/>
              </a:spcBef>
              <a:spcAft>
                <a:spcPts val="0"/>
              </a:spcAft>
              <a:buClrTx/>
              <a:buSzTx/>
              <a:buFontTx/>
              <a:buNone/>
              <a:tabLst/>
              <a:defRPr/>
            </a:pPr>
            <a:r>
              <a:rPr lang="en-US" altLang="ko-KR" sz="1600" b="1" baseline="0" dirty="0">
                <a:latin typeface="Arial Narrow" panose="020B0606020202030204" pitchFamily="34" charset="0"/>
                <a:ea typeface="+mn-ea"/>
              </a:rPr>
              <a:t>Compared to CAPSS emissions, which allocated by registered vehicles, emissions of NOX are shows good matching at country level.</a:t>
            </a:r>
          </a:p>
          <a:p>
            <a:pPr marL="0" marR="0" lvl="0" indent="0" algn="l" defTabSz="1219170" rtl="0" eaLnBrk="1" fontAlgn="auto" latinLnBrk="1" hangingPunct="1">
              <a:lnSpc>
                <a:spcPct val="100000"/>
              </a:lnSpc>
              <a:spcBef>
                <a:spcPts val="0"/>
              </a:spcBef>
              <a:spcAft>
                <a:spcPts val="0"/>
              </a:spcAft>
              <a:buClrTx/>
              <a:buSzTx/>
              <a:buFontTx/>
              <a:buNone/>
              <a:tabLst/>
              <a:defRPr/>
            </a:pPr>
            <a:endParaRPr lang="en-US" altLang="ko-KR" sz="1600" b="1" baseline="0" dirty="0">
              <a:latin typeface="Arial Narrow" panose="020B0606020202030204" pitchFamily="34" charset="0"/>
              <a:ea typeface="+mn-ea"/>
            </a:endParaRPr>
          </a:p>
          <a:p>
            <a:pPr marL="0" marR="0" lvl="0" indent="0" algn="l" defTabSz="1219170" rtl="0" eaLnBrk="1" fontAlgn="auto" latinLnBrk="1" hangingPunct="1">
              <a:lnSpc>
                <a:spcPct val="100000"/>
              </a:lnSpc>
              <a:spcBef>
                <a:spcPts val="0"/>
              </a:spcBef>
              <a:spcAft>
                <a:spcPts val="0"/>
              </a:spcAft>
              <a:buClrTx/>
              <a:buSzTx/>
              <a:buFontTx/>
              <a:buNone/>
              <a:tabLst/>
              <a:defRPr/>
            </a:pPr>
            <a:r>
              <a:rPr lang="en-US" altLang="ko-KR" sz="1600" b="1" baseline="0" dirty="0">
                <a:latin typeface="Arial Narrow" panose="020B0606020202030204" pitchFamily="34" charset="0"/>
                <a:ea typeface="+mn-ea"/>
              </a:rPr>
              <a:t>When look only </a:t>
            </a:r>
            <a:r>
              <a:rPr lang="en-US" altLang="ko-KR" sz="1600" b="1" baseline="0" dirty="0" err="1">
                <a:latin typeface="Arial Narrow" panose="020B0606020202030204" pitchFamily="34" charset="0"/>
                <a:ea typeface="+mn-ea"/>
              </a:rPr>
              <a:t>sma</a:t>
            </a:r>
            <a:r>
              <a:rPr lang="en-US" altLang="ko-KR" sz="1600" b="1" baseline="0" dirty="0">
                <a:latin typeface="Arial Narrow" panose="020B0606020202030204" pitchFamily="34" charset="0"/>
                <a:ea typeface="+mn-ea"/>
              </a:rPr>
              <a:t>, we can see that the emissions of vehicles are calculated higher in the </a:t>
            </a:r>
            <a:r>
              <a:rPr lang="en-US" altLang="ko-KR" sz="1600" b="1" baseline="0" dirty="0" err="1">
                <a:latin typeface="Arial Narrow" panose="020B0606020202030204" pitchFamily="34" charset="0"/>
                <a:ea typeface="+mn-ea"/>
              </a:rPr>
              <a:t>seoul</a:t>
            </a:r>
            <a:r>
              <a:rPr lang="en-US" altLang="ko-KR" sz="1600" b="1" baseline="0" dirty="0">
                <a:latin typeface="Arial Narrow" panose="020B0606020202030204" pitchFamily="34" charset="0"/>
                <a:ea typeface="+mn-ea"/>
              </a:rPr>
              <a:t> where the most flowing traffics.</a:t>
            </a:r>
          </a:p>
          <a:p>
            <a:pPr marL="0" marR="0" lvl="0" indent="0" algn="l" defTabSz="1219170" rtl="0" eaLnBrk="1" fontAlgn="auto" latinLnBrk="1" hangingPunct="1">
              <a:lnSpc>
                <a:spcPct val="100000"/>
              </a:lnSpc>
              <a:spcBef>
                <a:spcPts val="0"/>
              </a:spcBef>
              <a:spcAft>
                <a:spcPts val="0"/>
              </a:spcAft>
              <a:buClrTx/>
              <a:buSzTx/>
              <a:buFontTx/>
              <a:buNone/>
              <a:tabLst/>
              <a:defRPr/>
            </a:pPr>
            <a:endParaRPr lang="en-US" altLang="ko-KR" sz="1600" b="1" baseline="0" dirty="0">
              <a:latin typeface="Arial Narrow" panose="020B0606020202030204" pitchFamily="34" charset="0"/>
              <a:ea typeface="+mn-ea"/>
            </a:endParaRPr>
          </a:p>
          <a:p>
            <a:pPr marL="0" marR="0" lvl="0" indent="0" algn="l" defTabSz="1219170" rtl="0" eaLnBrk="1" fontAlgn="auto" latinLnBrk="1" hangingPunct="1">
              <a:lnSpc>
                <a:spcPct val="100000"/>
              </a:lnSpc>
              <a:spcBef>
                <a:spcPts val="0"/>
              </a:spcBef>
              <a:spcAft>
                <a:spcPts val="0"/>
              </a:spcAft>
              <a:buClrTx/>
              <a:buSzTx/>
              <a:buFontTx/>
              <a:buNone/>
              <a:tabLst/>
              <a:defRPr/>
            </a:pPr>
            <a:r>
              <a:rPr lang="en-US" altLang="ko-KR" sz="1600" b="1" baseline="0" dirty="0">
                <a:latin typeface="Arial Narrow" panose="020B0606020202030204" pitchFamily="34" charset="0"/>
                <a:ea typeface="+mn-ea"/>
              </a:rPr>
              <a:t>So, this slide explain we were able to calculate the emissions reflecting the traffic flow.</a:t>
            </a:r>
          </a:p>
          <a:p>
            <a:pPr marL="0" marR="0" lvl="0" indent="0" algn="l" defTabSz="1219170" rtl="0" eaLnBrk="1" fontAlgn="auto" latinLnBrk="1" hangingPunct="1">
              <a:lnSpc>
                <a:spcPct val="100000"/>
              </a:lnSpc>
              <a:spcBef>
                <a:spcPts val="0"/>
              </a:spcBef>
              <a:spcAft>
                <a:spcPts val="0"/>
              </a:spcAft>
              <a:buClrTx/>
              <a:buSzTx/>
              <a:buFontTx/>
              <a:buNone/>
              <a:tabLst/>
              <a:defRPr/>
            </a:pPr>
            <a:endParaRPr lang="en-US" altLang="ko-KR" sz="1600" b="1" baseline="0" dirty="0">
              <a:latin typeface="Arial Narrow" panose="020B0606020202030204" pitchFamily="34" charset="0"/>
              <a:ea typeface="+mn-ea"/>
            </a:endParaRPr>
          </a:p>
          <a:p>
            <a:pPr marL="0" marR="0" lvl="0" indent="0" algn="l" defTabSz="1219170" rtl="0" eaLnBrk="1" fontAlgn="auto" latinLnBrk="1" hangingPunct="1">
              <a:lnSpc>
                <a:spcPct val="100000"/>
              </a:lnSpc>
              <a:spcBef>
                <a:spcPts val="0"/>
              </a:spcBef>
              <a:spcAft>
                <a:spcPts val="0"/>
              </a:spcAft>
              <a:buClrTx/>
              <a:buSzTx/>
              <a:buFontTx/>
              <a:buNone/>
              <a:tabLst/>
              <a:defRPr/>
            </a:pPr>
            <a:endParaRPr lang="en-US" altLang="ko-KR" sz="1600" b="1" baseline="0" dirty="0">
              <a:latin typeface="Arial Narrow" panose="020B0606020202030204" pitchFamily="34" charset="0"/>
              <a:ea typeface="+mn-ea"/>
            </a:endParaRPr>
          </a:p>
          <a:p>
            <a:pPr marL="0" marR="0" lvl="0" indent="0" algn="l" defTabSz="1219170" rtl="0" eaLnBrk="1" fontAlgn="auto" latinLnBrk="1" hangingPunct="1">
              <a:lnSpc>
                <a:spcPct val="100000"/>
              </a:lnSpc>
              <a:spcBef>
                <a:spcPts val="0"/>
              </a:spcBef>
              <a:spcAft>
                <a:spcPts val="0"/>
              </a:spcAft>
              <a:buClrTx/>
              <a:buSzTx/>
              <a:buFontTx/>
              <a:buNone/>
              <a:tabLst/>
              <a:defRPr/>
            </a:pPr>
            <a:endParaRPr lang="en-US" altLang="ko-KR" sz="1600" b="1" dirty="0">
              <a:latin typeface="Arial Narrow" panose="020B0606020202030204" pitchFamily="34" charset="0"/>
              <a:ea typeface="+mn-ea"/>
            </a:endParaRPr>
          </a:p>
          <a:p>
            <a:pPr marL="0" marR="0" lvl="0" indent="0" algn="l" defTabSz="1219170" rtl="0" eaLnBrk="1" fontAlgn="auto" latinLnBrk="1" hangingPunct="1">
              <a:lnSpc>
                <a:spcPct val="100000"/>
              </a:lnSpc>
              <a:spcBef>
                <a:spcPts val="0"/>
              </a:spcBef>
              <a:spcAft>
                <a:spcPts val="0"/>
              </a:spcAft>
              <a:buClrTx/>
              <a:buSzTx/>
              <a:buFontTx/>
              <a:buNone/>
              <a:tabLst/>
              <a:defRPr/>
            </a:pPr>
            <a:endParaRPr lang="en-US" altLang="ko-KR" sz="1600" b="1" dirty="0">
              <a:latin typeface="Arial Narrow" panose="020B0606020202030204" pitchFamily="34" charset="0"/>
              <a:ea typeface="+mn-ea"/>
            </a:endParaRPr>
          </a:p>
          <a:p>
            <a:pPr marL="0" marR="0" lvl="0" indent="0" algn="l" defTabSz="1219170" rtl="0" eaLnBrk="1" fontAlgn="auto" latinLnBrk="1" hangingPunct="1">
              <a:lnSpc>
                <a:spcPct val="100000"/>
              </a:lnSpc>
              <a:spcBef>
                <a:spcPts val="0"/>
              </a:spcBef>
              <a:spcAft>
                <a:spcPts val="0"/>
              </a:spcAft>
              <a:buClrTx/>
              <a:buSzTx/>
              <a:buFontTx/>
              <a:buNone/>
              <a:tabLst/>
              <a:defRPr/>
            </a:pPr>
            <a:r>
              <a:rPr lang="en-US" altLang="ko-KR" sz="1600" b="1" dirty="0">
                <a:latin typeface="Arial Narrow" panose="020B0606020202030204" pitchFamily="34" charset="0"/>
                <a:ea typeface="+mn-ea"/>
              </a:rPr>
              <a:t>NOx is a common denominator, because it is evenly emitted throughout the sectors and relatively well understood pollutant.</a:t>
            </a:r>
          </a:p>
          <a:p>
            <a:endParaRPr lang="ko-KR" altLang="en-US" dirty="0"/>
          </a:p>
        </p:txBody>
      </p:sp>
    </p:spTree>
    <p:extLst>
      <p:ext uri="{BB962C8B-B14F-4D97-AF65-F5344CB8AC3E}">
        <p14:creationId xmlns:p14="http://schemas.microsoft.com/office/powerpoint/2010/main" val="2304471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figures show the enhanced resolution of CARS model.</a:t>
            </a:r>
          </a:p>
          <a:p>
            <a:endParaRPr lang="en-US" altLang="ko-KR" dirty="0"/>
          </a:p>
          <a:p>
            <a:r>
              <a:rPr lang="en-US" altLang="ko-KR" dirty="0"/>
              <a:t>Previously, the CAPSS were classified into 250 counties.</a:t>
            </a:r>
          </a:p>
          <a:p>
            <a:endParaRPr lang="en-US" altLang="ko-KR" dirty="0"/>
          </a:p>
          <a:p>
            <a:r>
              <a:rPr lang="en-US" altLang="ko-KR" dirty="0"/>
              <a:t>However, the CARS model can</a:t>
            </a:r>
            <a:r>
              <a:rPr lang="en-US" altLang="ko-KR" baseline="0" dirty="0"/>
              <a:t> be separated into 5047 districts.</a:t>
            </a:r>
            <a:endParaRPr lang="ko-KR" altLang="en-US" dirty="0"/>
          </a:p>
        </p:txBody>
      </p:sp>
    </p:spTree>
    <p:extLst>
      <p:ext uri="{BB962C8B-B14F-4D97-AF65-F5344CB8AC3E}">
        <p14:creationId xmlns:p14="http://schemas.microsoft.com/office/powerpoint/2010/main" val="4216571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2351565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8194" name="Rectangle 2"/>
          <p:cNvSpPr>
            <a:spLocks noChangeArrowheads="1"/>
          </p:cNvSpPr>
          <p:nvPr userDrawn="1"/>
        </p:nvSpPr>
        <p:spPr bwMode="white">
          <a:xfrm>
            <a:off x="0" y="3"/>
            <a:ext cx="9144000" cy="3141663"/>
          </a:xfrm>
          <a:prstGeom prst="rect">
            <a:avLst/>
          </a:pr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sz="2400"/>
          </a:p>
        </p:txBody>
      </p:sp>
      <p:grpSp>
        <p:nvGrpSpPr>
          <p:cNvPr id="25" name="Group 3"/>
          <p:cNvGrpSpPr>
            <a:grpSpLocks/>
          </p:cNvGrpSpPr>
          <p:nvPr userDrawn="1"/>
        </p:nvGrpSpPr>
        <p:grpSpPr bwMode="auto">
          <a:xfrm>
            <a:off x="0" y="2741172"/>
            <a:ext cx="9144000" cy="914400"/>
            <a:chOff x="0" y="1820"/>
            <a:chExt cx="5760" cy="576"/>
          </a:xfrm>
        </p:grpSpPr>
        <p:sp>
          <p:nvSpPr>
            <p:cNvPr id="26" name="Rectangle 4"/>
            <p:cNvSpPr>
              <a:spLocks noChangeArrowheads="1"/>
            </p:cNvSpPr>
            <p:nvPr/>
          </p:nvSpPr>
          <p:spPr bwMode="ltGray">
            <a:xfrm>
              <a:off x="0" y="2073"/>
              <a:ext cx="5760" cy="65"/>
            </a:xfrm>
            <a:prstGeom prst="rect">
              <a:avLst/>
            </a:prstGeom>
            <a:gradFill rotWithShape="0">
              <a:gsLst>
                <a:gs pos="0">
                  <a:srgbClr val="0C3CA6"/>
                </a:gs>
                <a:gs pos="100000">
                  <a:srgbClr val="00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latin typeface="굴림"/>
                <a:ea typeface="굴림"/>
              </a:endParaRPr>
            </a:p>
          </p:txBody>
        </p:sp>
        <p:sp>
          <p:nvSpPr>
            <p:cNvPr id="27" name="Oval 5"/>
            <p:cNvSpPr>
              <a:spLocks noChangeArrowheads="1"/>
            </p:cNvSpPr>
            <p:nvPr/>
          </p:nvSpPr>
          <p:spPr bwMode="ltGray">
            <a:xfrm>
              <a:off x="2592" y="1820"/>
              <a:ext cx="576" cy="576"/>
            </a:xfrm>
            <a:prstGeom prst="ellipse">
              <a:avLst/>
            </a:prstGeom>
            <a:gradFill rotWithShape="0">
              <a:gsLst>
                <a:gs pos="0">
                  <a:srgbClr val="000000"/>
                </a:gs>
                <a:gs pos="100000">
                  <a:srgbClr val="0C3CA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latin typeface="굴림"/>
                <a:ea typeface="굴림"/>
              </a:endParaRPr>
            </a:p>
          </p:txBody>
        </p:sp>
      </p:grpSp>
      <p:grpSp>
        <p:nvGrpSpPr>
          <p:cNvPr id="28" name="Group 7"/>
          <p:cNvGrpSpPr>
            <a:grpSpLocks/>
          </p:cNvGrpSpPr>
          <p:nvPr userDrawn="1"/>
        </p:nvGrpSpPr>
        <p:grpSpPr bwMode="auto">
          <a:xfrm>
            <a:off x="2046802" y="685666"/>
            <a:ext cx="5025600" cy="5026025"/>
            <a:chOff x="1248" y="576"/>
            <a:chExt cx="3264" cy="3166"/>
          </a:xfrm>
        </p:grpSpPr>
        <p:sp>
          <p:nvSpPr>
            <p:cNvPr id="29" name="Oval 8"/>
            <p:cNvSpPr>
              <a:spLocks noChangeArrowheads="1"/>
            </p:cNvSpPr>
            <p:nvPr userDrawn="1"/>
          </p:nvSpPr>
          <p:spPr bwMode="ltGray">
            <a:xfrm>
              <a:off x="2358" y="1656"/>
              <a:ext cx="1056" cy="1025"/>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latin typeface="굴림"/>
                <a:ea typeface="굴림"/>
              </a:endParaRPr>
            </a:p>
          </p:txBody>
        </p:sp>
        <p:sp>
          <p:nvSpPr>
            <p:cNvPr id="30" name="Oval 9"/>
            <p:cNvSpPr>
              <a:spLocks noChangeArrowheads="1"/>
            </p:cNvSpPr>
            <p:nvPr userDrawn="1"/>
          </p:nvSpPr>
          <p:spPr bwMode="ltGray">
            <a:xfrm>
              <a:off x="2118" y="1448"/>
              <a:ext cx="1536" cy="149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latin typeface="굴림"/>
                <a:ea typeface="굴림"/>
              </a:endParaRPr>
            </a:p>
          </p:txBody>
        </p:sp>
        <p:sp>
          <p:nvSpPr>
            <p:cNvPr id="31" name="Oval 10"/>
            <p:cNvSpPr>
              <a:spLocks noChangeArrowheads="1"/>
            </p:cNvSpPr>
            <p:nvPr userDrawn="1"/>
          </p:nvSpPr>
          <p:spPr bwMode="ltGray">
            <a:xfrm>
              <a:off x="1782" y="1062"/>
              <a:ext cx="2259" cy="219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latin typeface="굴림"/>
                <a:ea typeface="굴림"/>
              </a:endParaRPr>
            </a:p>
          </p:txBody>
        </p:sp>
        <p:sp>
          <p:nvSpPr>
            <p:cNvPr id="32" name="Oval 11"/>
            <p:cNvSpPr>
              <a:spLocks noChangeArrowheads="1"/>
            </p:cNvSpPr>
            <p:nvPr userDrawn="1"/>
          </p:nvSpPr>
          <p:spPr bwMode="ltGray">
            <a:xfrm>
              <a:off x="1248" y="576"/>
              <a:ext cx="3264" cy="3166"/>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latin typeface="굴림"/>
                <a:ea typeface="굴림"/>
              </a:endParaRPr>
            </a:p>
          </p:txBody>
        </p:sp>
      </p:grpSp>
      <p:pic>
        <p:nvPicPr>
          <p:cNvPr id="33" name="Picture 5" descr="http://png-4.findicons.com/files/icons/750/aquanox_mini/256/glob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47847" y="2807214"/>
            <a:ext cx="848308" cy="84830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1" descr="E:\i-Personal\ppt\Diagram\images\png_images\눈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47978" y="2715791"/>
            <a:ext cx="540159" cy="54015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E:\i-Personal\ppt\Diagram\images\png_images\빛.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435988">
            <a:off x="4500567" y="2837229"/>
            <a:ext cx="434979" cy="434092"/>
          </a:xfrm>
          <a:prstGeom prst="rect">
            <a:avLst/>
          </a:prstGeom>
          <a:noFill/>
          <a:extLst>
            <a:ext uri="{909E8E84-426E-40DD-AFC4-6F175D3DCCD1}">
              <a14:hiddenFill xmlns:a14="http://schemas.microsoft.com/office/drawing/2010/main">
                <a:solidFill>
                  <a:srgbClr val="FFFFFF"/>
                </a:solidFill>
              </a14:hiddenFill>
            </a:ext>
          </a:extLst>
        </p:spPr>
      </p:pic>
      <p:sp>
        <p:nvSpPr>
          <p:cNvPr id="16" name="포인트가 8개인 별 15"/>
          <p:cNvSpPr/>
          <p:nvPr userDrawn="1"/>
        </p:nvSpPr>
        <p:spPr>
          <a:xfrm>
            <a:off x="4594657" y="2722053"/>
            <a:ext cx="409393" cy="409393"/>
          </a:xfrm>
          <a:prstGeom prst="star8">
            <a:avLst>
              <a:gd name="adj" fmla="val 7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65191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57E8D-A620-D04F-BEE0-C9830F2B8D72}" type="slidenum">
              <a:rPr lang="en-US" smtClean="0"/>
              <a:t>‹#›</a:t>
            </a:fld>
            <a:endParaRPr lang="en-US"/>
          </a:p>
        </p:txBody>
      </p:sp>
    </p:spTree>
    <p:extLst>
      <p:ext uri="{BB962C8B-B14F-4D97-AF65-F5344CB8AC3E}">
        <p14:creationId xmlns:p14="http://schemas.microsoft.com/office/powerpoint/2010/main" val="192128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solidFill>
          <a:srgbClr val="D2FF9A"/>
        </a:solidFill>
        <a:effectLst/>
      </p:bgPr>
    </p:bg>
    <p:spTree>
      <p:nvGrpSpPr>
        <p:cNvPr id="1" name=""/>
        <p:cNvGrpSpPr/>
        <p:nvPr/>
      </p:nvGrpSpPr>
      <p:grpSpPr>
        <a:xfrm>
          <a:off x="0" y="0"/>
          <a:ext cx="0" cy="0"/>
          <a:chOff x="0" y="0"/>
          <a:chExt cx="0" cy="0"/>
        </a:xfrm>
      </p:grpSpPr>
      <p:sp>
        <p:nvSpPr>
          <p:cNvPr id="25" name="직사각형 24"/>
          <p:cNvSpPr/>
          <p:nvPr userDrawn="1"/>
        </p:nvSpPr>
        <p:spPr>
          <a:xfrm>
            <a:off x="0" y="3429002"/>
            <a:ext cx="9144000" cy="3429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5" name="Picture 4" descr="A car covered in snow&#10;&#10;Description automatically generated">
            <a:extLst>
              <a:ext uri="{FF2B5EF4-FFF2-40B4-BE49-F238E27FC236}">
                <a16:creationId xmlns:a16="http://schemas.microsoft.com/office/drawing/2014/main" xmlns="" id="{41F0213B-3411-2340-8EC7-D52AA7A82E33}"/>
              </a:ext>
            </a:extLst>
          </p:cNvPr>
          <p:cNvPicPr>
            <a:picLocks noChangeAspect="1"/>
          </p:cNvPicPr>
          <p:nvPr userDrawn="1"/>
        </p:nvPicPr>
        <p:blipFill>
          <a:blip r:embed="rId2"/>
          <a:stretch>
            <a:fillRect/>
          </a:stretch>
        </p:blipFill>
        <p:spPr>
          <a:xfrm>
            <a:off x="0" y="0"/>
            <a:ext cx="9144000" cy="3744416"/>
          </a:xfrm>
          <a:prstGeom prst="rect">
            <a:avLst/>
          </a:prstGeom>
        </p:spPr>
      </p:pic>
    </p:spTree>
    <p:extLst>
      <p:ext uri="{BB962C8B-B14F-4D97-AF65-F5344CB8AC3E}">
        <p14:creationId xmlns:p14="http://schemas.microsoft.com/office/powerpoint/2010/main" val="149448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사용자 지정 레이아웃">
    <p:spTree>
      <p:nvGrpSpPr>
        <p:cNvPr id="1" name=""/>
        <p:cNvGrpSpPr/>
        <p:nvPr/>
      </p:nvGrpSpPr>
      <p:grpSpPr>
        <a:xfrm>
          <a:off x="0" y="0"/>
          <a:ext cx="0" cy="0"/>
          <a:chOff x="0" y="0"/>
          <a:chExt cx="0" cy="0"/>
        </a:xfrm>
      </p:grpSpPr>
      <p:sp>
        <p:nvSpPr>
          <p:cNvPr id="3" name="직사각형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411250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사용자 지정 레이아웃">
    <p:spTree>
      <p:nvGrpSpPr>
        <p:cNvPr id="1" name=""/>
        <p:cNvGrpSpPr/>
        <p:nvPr/>
      </p:nvGrpSpPr>
      <p:grpSpPr>
        <a:xfrm>
          <a:off x="0" y="0"/>
          <a:ext cx="0" cy="0"/>
          <a:chOff x="0" y="0"/>
          <a:chExt cx="0" cy="0"/>
        </a:xfrm>
      </p:grpSpPr>
      <p:sp>
        <p:nvSpPr>
          <p:cNvPr id="4" name="Rectangle 5"/>
          <p:cNvSpPr>
            <a:spLocks noChangeArrowheads="1"/>
          </p:cNvSpPr>
          <p:nvPr userDrawn="1"/>
        </p:nvSpPr>
        <p:spPr bwMode="white">
          <a:xfrm>
            <a:off x="0" y="-9523"/>
            <a:ext cx="9144000" cy="1062260"/>
          </a:xfrm>
          <a:prstGeom prst="rect">
            <a:avLst/>
          </a:prstGeom>
          <a:gradFill rotWithShape="0">
            <a:gsLst>
              <a:gs pos="0">
                <a:schemeClr val="accent2">
                  <a:gamma/>
                  <a:shade val="46275"/>
                  <a:invGamma/>
                </a:schemeClr>
              </a:gs>
              <a:gs pos="100000">
                <a:schemeClr val="accent2"/>
              </a:gs>
            </a:gsLst>
            <a:lin ang="0" scaled="1"/>
          </a:gradFill>
          <a:ln>
            <a:noFill/>
          </a:ln>
          <a:effectLst/>
        </p:spPr>
        <p:txBody>
          <a:bodyPr wrap="none" anchor="ctr"/>
          <a:lstStyle/>
          <a:p>
            <a:pPr>
              <a:defRPr/>
            </a:pPr>
            <a:endParaRPr lang="ko-KR" altLang="ko-KR" sz="2400" dirty="0">
              <a:latin typeface="굴림" pitchFamily="50" charset="-127"/>
              <a:ea typeface="굴림" pitchFamily="50" charset="-127"/>
            </a:endParaRPr>
          </a:p>
        </p:txBody>
      </p:sp>
      <p:sp>
        <p:nvSpPr>
          <p:cNvPr id="25" name="직사각형 24"/>
          <p:cNvSpPr/>
          <p:nvPr userDrawn="1"/>
        </p:nvSpPr>
        <p:spPr>
          <a:xfrm>
            <a:off x="0" y="908721"/>
            <a:ext cx="9144000" cy="580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852521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사용자 지정 레이아웃">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1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spTree>
      <p:nvGrpSpPr>
        <p:cNvPr id="1" name=""/>
        <p:cNvGrpSpPr/>
        <p:nvPr/>
      </p:nvGrpSpPr>
      <p:grpSpPr>
        <a:xfrm>
          <a:off x="0" y="0"/>
          <a:ext cx="0" cy="0"/>
          <a:chOff x="0" y="0"/>
          <a:chExt cx="0" cy="0"/>
        </a:xfrm>
      </p:grpSpPr>
      <p:sp>
        <p:nvSpPr>
          <p:cNvPr id="3" name="직사각형 2"/>
          <p:cNvSpPr/>
          <p:nvPr userDrawn="1"/>
        </p:nvSpPr>
        <p:spPr>
          <a:xfrm>
            <a:off x="0" y="0"/>
            <a:ext cx="9144000" cy="594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모서리가 둥근 직사각형 3"/>
          <p:cNvSpPr/>
          <p:nvPr userDrawn="1"/>
        </p:nvSpPr>
        <p:spPr>
          <a:xfrm>
            <a:off x="179389" y="980729"/>
            <a:ext cx="8785224" cy="5688632"/>
          </a:xfrm>
          <a:prstGeom prst="roundRect">
            <a:avLst>
              <a:gd name="adj" fmla="val 8768"/>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206398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사용자 지정 레이아웃">
    <p:spTree>
      <p:nvGrpSpPr>
        <p:cNvPr id="1" name=""/>
        <p:cNvGrpSpPr/>
        <p:nvPr/>
      </p:nvGrpSpPr>
      <p:grpSpPr>
        <a:xfrm>
          <a:off x="0" y="0"/>
          <a:ext cx="0" cy="0"/>
          <a:chOff x="0" y="0"/>
          <a:chExt cx="0" cy="0"/>
        </a:xfrm>
      </p:grpSpPr>
      <p:sp>
        <p:nvSpPr>
          <p:cNvPr id="3" name="직사각형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833771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ko-KR" altLang="en-US"/>
          </a:p>
        </p:txBody>
      </p:sp>
      <p:sp>
        <p:nvSpPr>
          <p:cNvPr id="3" name="바닥글 개체 틀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ko-KR" altLang="en-US"/>
          </a:p>
        </p:txBody>
      </p:sp>
      <p:sp>
        <p:nvSpPr>
          <p:cNvPr id="4" name="슬라이드 번호 개체 틀 5"/>
          <p:cNvSpPr>
            <a:spLocks noGrp="1"/>
          </p:cNvSpPr>
          <p:nvPr>
            <p:ph type="sldNum" sz="quarter" idx="12"/>
          </p:nvPr>
        </p:nvSpPr>
        <p:spPr>
          <a:xfrm>
            <a:off x="6553200" y="6356352"/>
            <a:ext cx="2133600" cy="365125"/>
          </a:xfrm>
          <a:prstGeom prst="rect">
            <a:avLst/>
          </a:prstGeom>
        </p:spPr>
        <p:txBody>
          <a:bodyPr/>
          <a:lstStyle>
            <a:lvl1pPr>
              <a:defRPr/>
            </a:lvl1pPr>
          </a:lstStyle>
          <a:p>
            <a:fld id="{7275ABBE-C1A2-435B-9429-F3C4DEF210BD}" type="slidenum">
              <a:rPr lang="ko-KR" altLang="en-US"/>
              <a:pPr/>
              <a:t>‹#›</a:t>
            </a:fld>
            <a:endParaRPr lang="ko-KR" altLang="en-US"/>
          </a:p>
        </p:txBody>
      </p:sp>
    </p:spTree>
    <p:extLst>
      <p:ext uri="{BB962C8B-B14F-4D97-AF65-F5344CB8AC3E}">
        <p14:creationId xmlns:p14="http://schemas.microsoft.com/office/powerpoint/2010/main" val="289197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ko-KR" alt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ko-KR" alt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718177D7-EBFA-492F-9871-B35ABA33CD8B}" type="slidenum">
              <a:rPr lang="ko-KR" altLang="en-US" smtClean="0"/>
              <a:t>‹#›</a:t>
            </a:fld>
            <a:endParaRPr lang="ko-KR" altLang="en-US"/>
          </a:p>
        </p:txBody>
      </p:sp>
    </p:spTree>
    <p:extLst>
      <p:ext uri="{BB962C8B-B14F-4D97-AF65-F5344CB8AC3E}">
        <p14:creationId xmlns:p14="http://schemas.microsoft.com/office/powerpoint/2010/main" val="235260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userDrawn="1"/>
        </p:nvSpPr>
        <p:spPr bwMode="white">
          <a:xfrm>
            <a:off x="0" y="0"/>
            <a:ext cx="9144000" cy="838200"/>
          </a:xfrm>
          <a:prstGeom prst="rect">
            <a:avLst/>
          </a:pr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sz="1800"/>
          </a:p>
        </p:txBody>
      </p:sp>
      <p:sp>
        <p:nvSpPr>
          <p:cNvPr id="7171" name="Rectangle 3"/>
          <p:cNvSpPr>
            <a:spLocks noChangeArrowheads="1"/>
          </p:cNvSpPr>
          <p:nvPr userDrawn="1"/>
        </p:nvSpPr>
        <p:spPr bwMode="ltGray">
          <a:xfrm>
            <a:off x="0" y="836957"/>
            <a:ext cx="9144000" cy="104091"/>
          </a:xfrm>
          <a:prstGeom prst="rect">
            <a:avLst/>
          </a:prstGeom>
          <a:gradFill rotWithShape="0">
            <a:gsLst>
              <a:gs pos="0">
                <a:schemeClr val="accent2"/>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sz="1800"/>
          </a:p>
        </p:txBody>
      </p:sp>
      <p:pic>
        <p:nvPicPr>
          <p:cNvPr id="12" name="Picture 2" descr="기본형심볼"/>
          <p:cNvPicPr>
            <a:picLocks noChangeAspect="1" noChangeArrowheads="1"/>
          </p:cNvPicPr>
          <p:nvPr userDrawn="1"/>
        </p:nvPicPr>
        <p:blipFill>
          <a:blip r:embed="rId12" cstate="print"/>
          <a:srcRect/>
          <a:stretch>
            <a:fillRect/>
          </a:stretch>
        </p:blipFill>
        <p:spPr bwMode="auto">
          <a:xfrm>
            <a:off x="8315326" y="6083301"/>
            <a:ext cx="719138" cy="669925"/>
          </a:xfrm>
          <a:prstGeom prst="rect">
            <a:avLst/>
          </a:prstGeom>
          <a:noFill/>
        </p:spPr>
      </p:pic>
      <p:pic>
        <p:nvPicPr>
          <p:cNvPr id="17" name="Picture 2" descr="http://env1.gist.ac.kr/~air/files/attach/images/337/66d049a4a34bf78997add3555c0ab4cb.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1127" y="6083301"/>
            <a:ext cx="723194" cy="723195"/>
          </a:xfrm>
          <a:prstGeom prst="rect">
            <a:avLst/>
          </a:prstGeom>
          <a:noFill/>
          <a:extLst>
            <a:ext uri="{909E8E84-426E-40DD-AFC4-6F175D3DCCD1}">
              <a14:hiddenFill xmlns:a14="http://schemas.microsoft.com/office/drawing/2010/main">
                <a:solidFill>
                  <a:srgbClr val="FFFFFF"/>
                </a:solidFill>
              </a14:hiddenFill>
            </a:ext>
          </a:extLst>
        </p:spPr>
      </p:pic>
      <p:sp>
        <p:nvSpPr>
          <p:cNvPr id="16" name="직사각형 15"/>
          <p:cNvSpPr/>
          <p:nvPr userDrawn="1"/>
        </p:nvSpPr>
        <p:spPr>
          <a:xfrm>
            <a:off x="0" y="0"/>
            <a:ext cx="9144000" cy="170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직사각형 18"/>
          <p:cNvSpPr/>
          <p:nvPr userDrawn="1"/>
        </p:nvSpPr>
        <p:spPr>
          <a:xfrm>
            <a:off x="1" y="5877272"/>
            <a:ext cx="1187624"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0" name="직사각형 19"/>
          <p:cNvSpPr/>
          <p:nvPr userDrawn="1"/>
        </p:nvSpPr>
        <p:spPr>
          <a:xfrm>
            <a:off x="7956376" y="5873716"/>
            <a:ext cx="1187624"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654678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2" r:id="rId4"/>
    <p:sldLayoutId id="2147483668" r:id="rId5"/>
    <p:sldLayoutId id="2147483669" r:id="rId6"/>
    <p:sldLayoutId id="2147483670" r:id="rId7"/>
    <p:sldLayoutId id="2147483671" r:id="rId8"/>
    <p:sldLayoutId id="2147483674" r:id="rId9"/>
    <p:sldLayoutId id="2147483675" r:id="rId10"/>
  </p:sldLayoutIdLst>
  <p:hf hdr="0" ftr="0" dt="0"/>
  <p:txStyles>
    <p:titleStyle>
      <a:lvl1pPr algn="l" rtl="0" fontAlgn="base" latinLnBrk="1">
        <a:spcBef>
          <a:spcPct val="0"/>
        </a:spcBef>
        <a:spcAft>
          <a:spcPct val="0"/>
        </a:spcAft>
        <a:defRPr kumimoji="1" sz="2800">
          <a:solidFill>
            <a:schemeClr val="bg1"/>
          </a:solidFill>
          <a:latin typeface="+mj-lt"/>
          <a:ea typeface="+mj-ea"/>
          <a:cs typeface="+mj-cs"/>
        </a:defRPr>
      </a:lvl1pPr>
      <a:lvl2pPr algn="l" rtl="0" fontAlgn="base" latinLnBrk="1">
        <a:spcBef>
          <a:spcPct val="0"/>
        </a:spcBef>
        <a:spcAft>
          <a:spcPct val="0"/>
        </a:spcAft>
        <a:defRPr kumimoji="1" sz="2800">
          <a:solidFill>
            <a:schemeClr val="bg1"/>
          </a:solidFill>
          <a:latin typeface="굴림" pitchFamily="50" charset="-127"/>
          <a:ea typeface="굴림" pitchFamily="50" charset="-127"/>
        </a:defRPr>
      </a:lvl2pPr>
      <a:lvl3pPr algn="l" rtl="0" fontAlgn="base" latinLnBrk="1">
        <a:spcBef>
          <a:spcPct val="0"/>
        </a:spcBef>
        <a:spcAft>
          <a:spcPct val="0"/>
        </a:spcAft>
        <a:defRPr kumimoji="1" sz="2800">
          <a:solidFill>
            <a:schemeClr val="bg1"/>
          </a:solidFill>
          <a:latin typeface="굴림" pitchFamily="50" charset="-127"/>
          <a:ea typeface="굴림" pitchFamily="50" charset="-127"/>
        </a:defRPr>
      </a:lvl3pPr>
      <a:lvl4pPr algn="l" rtl="0" fontAlgn="base" latinLnBrk="1">
        <a:spcBef>
          <a:spcPct val="0"/>
        </a:spcBef>
        <a:spcAft>
          <a:spcPct val="0"/>
        </a:spcAft>
        <a:defRPr kumimoji="1" sz="2800">
          <a:solidFill>
            <a:schemeClr val="bg1"/>
          </a:solidFill>
          <a:latin typeface="굴림" pitchFamily="50" charset="-127"/>
          <a:ea typeface="굴림" pitchFamily="50" charset="-127"/>
        </a:defRPr>
      </a:lvl4pPr>
      <a:lvl5pPr algn="l" rtl="0" fontAlgn="base" latinLnBrk="1">
        <a:spcBef>
          <a:spcPct val="0"/>
        </a:spcBef>
        <a:spcAft>
          <a:spcPct val="0"/>
        </a:spcAft>
        <a:defRPr kumimoji="1" sz="2800">
          <a:solidFill>
            <a:schemeClr val="bg1"/>
          </a:solidFill>
          <a:latin typeface="굴림" pitchFamily="50" charset="-127"/>
          <a:ea typeface="굴림" pitchFamily="50" charset="-127"/>
        </a:defRPr>
      </a:lvl5pPr>
      <a:lvl6pPr marL="457189" algn="l" rtl="0" fontAlgn="base" latinLnBrk="1">
        <a:spcBef>
          <a:spcPct val="0"/>
        </a:spcBef>
        <a:spcAft>
          <a:spcPct val="0"/>
        </a:spcAft>
        <a:defRPr kumimoji="1" sz="2800">
          <a:solidFill>
            <a:schemeClr val="bg1"/>
          </a:solidFill>
          <a:latin typeface="굴림" pitchFamily="50" charset="-127"/>
          <a:ea typeface="굴림" pitchFamily="50" charset="-127"/>
        </a:defRPr>
      </a:lvl6pPr>
      <a:lvl7pPr marL="914377" algn="l" rtl="0" fontAlgn="base" latinLnBrk="1">
        <a:spcBef>
          <a:spcPct val="0"/>
        </a:spcBef>
        <a:spcAft>
          <a:spcPct val="0"/>
        </a:spcAft>
        <a:defRPr kumimoji="1" sz="2800">
          <a:solidFill>
            <a:schemeClr val="bg1"/>
          </a:solidFill>
          <a:latin typeface="굴림" pitchFamily="50" charset="-127"/>
          <a:ea typeface="굴림" pitchFamily="50" charset="-127"/>
        </a:defRPr>
      </a:lvl7pPr>
      <a:lvl8pPr marL="1371566" algn="l" rtl="0" fontAlgn="base" latinLnBrk="1">
        <a:spcBef>
          <a:spcPct val="0"/>
        </a:spcBef>
        <a:spcAft>
          <a:spcPct val="0"/>
        </a:spcAft>
        <a:defRPr kumimoji="1" sz="2800">
          <a:solidFill>
            <a:schemeClr val="bg1"/>
          </a:solidFill>
          <a:latin typeface="굴림" pitchFamily="50" charset="-127"/>
          <a:ea typeface="굴림" pitchFamily="50" charset="-127"/>
        </a:defRPr>
      </a:lvl8pPr>
      <a:lvl9pPr marL="1828754" algn="l" rtl="0" fontAlgn="base" latinLnBrk="1">
        <a:spcBef>
          <a:spcPct val="0"/>
        </a:spcBef>
        <a:spcAft>
          <a:spcPct val="0"/>
        </a:spcAft>
        <a:defRPr kumimoji="1" sz="2800">
          <a:solidFill>
            <a:schemeClr val="bg1"/>
          </a:solidFill>
          <a:latin typeface="굴림" pitchFamily="50" charset="-127"/>
          <a:ea typeface="굴림" pitchFamily="50" charset="-127"/>
        </a:defRPr>
      </a:lvl9pPr>
    </p:titleStyle>
    <p:bodyStyle>
      <a:lvl1pPr marL="342891" indent="-342891" algn="l" rtl="0" fontAlgn="base" latinLnBrk="1">
        <a:spcBef>
          <a:spcPct val="20000"/>
        </a:spcBef>
        <a:spcAft>
          <a:spcPct val="0"/>
        </a:spcAft>
        <a:buClr>
          <a:schemeClr val="accent1"/>
        </a:buClr>
        <a:buSzPct val="75000"/>
        <a:buFont typeface="Wingdings" pitchFamily="2" charset="2"/>
        <a:buChar char="£"/>
        <a:defRPr kumimoji="1" sz="2800">
          <a:solidFill>
            <a:schemeClr val="tx1"/>
          </a:solidFill>
          <a:latin typeface="+mn-lt"/>
          <a:ea typeface="+mn-ea"/>
          <a:cs typeface="+mn-cs"/>
        </a:defRPr>
      </a:lvl1pPr>
      <a:lvl2pPr marL="742932" indent="-285744" algn="l" rtl="0" fontAlgn="base" latinLnBrk="1">
        <a:spcBef>
          <a:spcPct val="20000"/>
        </a:spcBef>
        <a:spcAft>
          <a:spcPct val="0"/>
        </a:spcAft>
        <a:buChar char="–"/>
        <a:defRPr kumimoji="1" sz="2400">
          <a:solidFill>
            <a:schemeClr val="tx1"/>
          </a:solidFill>
          <a:latin typeface="+mn-lt"/>
          <a:ea typeface="+mn-ea"/>
        </a:defRPr>
      </a:lvl2pPr>
      <a:lvl3pPr marL="1142971" indent="-228594" algn="l" rtl="0" fontAlgn="base" latinLnBrk="1">
        <a:spcBef>
          <a:spcPct val="20000"/>
        </a:spcBef>
        <a:spcAft>
          <a:spcPct val="0"/>
        </a:spcAft>
        <a:buClr>
          <a:schemeClr val="accent1"/>
        </a:buClr>
        <a:buChar char="•"/>
        <a:defRPr kumimoji="1" sz="2000">
          <a:solidFill>
            <a:schemeClr val="tx1"/>
          </a:solidFill>
          <a:latin typeface="+mn-lt"/>
          <a:ea typeface="+mn-ea"/>
        </a:defRPr>
      </a:lvl3pPr>
      <a:lvl4pPr marL="1600160" indent="-228594" algn="l" rtl="0" fontAlgn="base" latinLnBrk="1">
        <a:spcBef>
          <a:spcPct val="20000"/>
        </a:spcBef>
        <a:spcAft>
          <a:spcPct val="0"/>
        </a:spcAft>
        <a:buChar char="–"/>
        <a:defRPr kumimoji="1" sz="2000">
          <a:solidFill>
            <a:schemeClr val="tx1"/>
          </a:solidFill>
          <a:latin typeface="+mn-lt"/>
          <a:ea typeface="+mn-ea"/>
        </a:defRPr>
      </a:lvl4pPr>
      <a:lvl5pPr marL="2057349" indent="-228594" algn="l" rtl="0" fontAlgn="base" latinLnBrk="1">
        <a:spcBef>
          <a:spcPct val="20000"/>
        </a:spcBef>
        <a:spcAft>
          <a:spcPct val="0"/>
        </a:spcAft>
        <a:buClr>
          <a:schemeClr val="accent1"/>
        </a:buClr>
        <a:buChar char="•"/>
        <a:defRPr kumimoji="1" sz="2000">
          <a:solidFill>
            <a:schemeClr val="tx1"/>
          </a:solidFill>
          <a:latin typeface="+mn-lt"/>
          <a:ea typeface="+mn-ea"/>
        </a:defRPr>
      </a:lvl5pPr>
      <a:lvl6pPr marL="2514537" indent="-228594" algn="l" rtl="0" fontAlgn="base" latinLnBrk="1">
        <a:spcBef>
          <a:spcPct val="20000"/>
        </a:spcBef>
        <a:spcAft>
          <a:spcPct val="0"/>
        </a:spcAft>
        <a:buClr>
          <a:schemeClr val="accent1"/>
        </a:buClr>
        <a:buChar char="•"/>
        <a:defRPr kumimoji="1" sz="2000">
          <a:solidFill>
            <a:schemeClr val="tx1"/>
          </a:solidFill>
          <a:latin typeface="+mn-lt"/>
          <a:ea typeface="+mn-ea"/>
        </a:defRPr>
      </a:lvl6pPr>
      <a:lvl7pPr marL="2971726" indent="-228594" algn="l" rtl="0" fontAlgn="base" latinLnBrk="1">
        <a:spcBef>
          <a:spcPct val="20000"/>
        </a:spcBef>
        <a:spcAft>
          <a:spcPct val="0"/>
        </a:spcAft>
        <a:buClr>
          <a:schemeClr val="accent1"/>
        </a:buClr>
        <a:buChar char="•"/>
        <a:defRPr kumimoji="1" sz="2000">
          <a:solidFill>
            <a:schemeClr val="tx1"/>
          </a:solidFill>
          <a:latin typeface="+mn-lt"/>
          <a:ea typeface="+mn-ea"/>
        </a:defRPr>
      </a:lvl7pPr>
      <a:lvl8pPr marL="3428914" indent="-228594" algn="l" rtl="0" fontAlgn="base" latinLnBrk="1">
        <a:spcBef>
          <a:spcPct val="20000"/>
        </a:spcBef>
        <a:spcAft>
          <a:spcPct val="0"/>
        </a:spcAft>
        <a:buClr>
          <a:schemeClr val="accent1"/>
        </a:buClr>
        <a:buChar char="•"/>
        <a:defRPr kumimoji="1" sz="2000">
          <a:solidFill>
            <a:schemeClr val="tx1"/>
          </a:solidFill>
          <a:latin typeface="+mn-lt"/>
          <a:ea typeface="+mn-ea"/>
        </a:defRPr>
      </a:lvl8pPr>
      <a:lvl9pPr marL="3886103" indent="-228594" algn="l" rtl="0" fontAlgn="base" latinLnBrk="1">
        <a:spcBef>
          <a:spcPct val="20000"/>
        </a:spcBef>
        <a:spcAft>
          <a:spcPct val="0"/>
        </a:spcAft>
        <a:buClr>
          <a:schemeClr val="accent1"/>
        </a:buClr>
        <a:buChar char="•"/>
        <a:defRPr kumimoji="1" sz="2000">
          <a:solidFill>
            <a:schemeClr val="tx1"/>
          </a:solidFill>
          <a:latin typeface="+mn-lt"/>
          <a:ea typeface="+mn-ea"/>
        </a:defRPr>
      </a:lvl9pPr>
    </p:bodyStyle>
    <p:otherStyle>
      <a:defPPr>
        <a:defRPr lang="ko-KR"/>
      </a:defPPr>
      <a:lvl1pPr marL="0" algn="l" defTabSz="914377" rtl="0" eaLnBrk="1" latinLnBrk="1" hangingPunct="1">
        <a:defRPr sz="1800" kern="1200">
          <a:solidFill>
            <a:schemeClr val="tx1"/>
          </a:solidFill>
          <a:latin typeface="+mn-lt"/>
          <a:ea typeface="+mn-ea"/>
          <a:cs typeface="+mn-cs"/>
        </a:defRPr>
      </a:lvl1pPr>
      <a:lvl2pPr marL="457189" algn="l" defTabSz="914377" rtl="0" eaLnBrk="1" latinLnBrk="1" hangingPunct="1">
        <a:defRPr sz="1800" kern="1200">
          <a:solidFill>
            <a:schemeClr val="tx1"/>
          </a:solidFill>
          <a:latin typeface="+mn-lt"/>
          <a:ea typeface="+mn-ea"/>
          <a:cs typeface="+mn-cs"/>
        </a:defRPr>
      </a:lvl2pPr>
      <a:lvl3pPr marL="914377" algn="l" defTabSz="914377" rtl="0" eaLnBrk="1" latinLnBrk="1" hangingPunct="1">
        <a:defRPr sz="1800" kern="1200">
          <a:solidFill>
            <a:schemeClr val="tx1"/>
          </a:solidFill>
          <a:latin typeface="+mn-lt"/>
          <a:ea typeface="+mn-ea"/>
          <a:cs typeface="+mn-cs"/>
        </a:defRPr>
      </a:lvl3pPr>
      <a:lvl4pPr marL="1371566" algn="l" defTabSz="914377" rtl="0" eaLnBrk="1" latinLnBrk="1" hangingPunct="1">
        <a:defRPr sz="1800" kern="1200">
          <a:solidFill>
            <a:schemeClr val="tx1"/>
          </a:solidFill>
          <a:latin typeface="+mn-lt"/>
          <a:ea typeface="+mn-ea"/>
          <a:cs typeface="+mn-cs"/>
        </a:defRPr>
      </a:lvl4pPr>
      <a:lvl5pPr marL="1828754" algn="l" defTabSz="914377" rtl="0" eaLnBrk="1" latinLnBrk="1" hangingPunct="1">
        <a:defRPr sz="1800" kern="1200">
          <a:solidFill>
            <a:schemeClr val="tx1"/>
          </a:solidFill>
          <a:latin typeface="+mn-lt"/>
          <a:ea typeface="+mn-ea"/>
          <a:cs typeface="+mn-cs"/>
        </a:defRPr>
      </a:lvl5pPr>
      <a:lvl6pPr marL="2285943" algn="l" defTabSz="914377" rtl="0" eaLnBrk="1" latinLnBrk="1" hangingPunct="1">
        <a:defRPr sz="1800" kern="1200">
          <a:solidFill>
            <a:schemeClr val="tx1"/>
          </a:solidFill>
          <a:latin typeface="+mn-lt"/>
          <a:ea typeface="+mn-ea"/>
          <a:cs typeface="+mn-cs"/>
        </a:defRPr>
      </a:lvl6pPr>
      <a:lvl7pPr marL="2743131" algn="l" defTabSz="914377" rtl="0" eaLnBrk="1" latinLnBrk="1" hangingPunct="1">
        <a:defRPr sz="1800" kern="1200">
          <a:solidFill>
            <a:schemeClr val="tx1"/>
          </a:solidFill>
          <a:latin typeface="+mn-lt"/>
          <a:ea typeface="+mn-ea"/>
          <a:cs typeface="+mn-cs"/>
        </a:defRPr>
      </a:lvl7pPr>
      <a:lvl8pPr marL="3200320" algn="l" defTabSz="914377" rtl="0" eaLnBrk="1" latinLnBrk="1" hangingPunct="1">
        <a:defRPr sz="1800" kern="1200">
          <a:solidFill>
            <a:schemeClr val="tx1"/>
          </a:solidFill>
          <a:latin typeface="+mn-lt"/>
          <a:ea typeface="+mn-ea"/>
          <a:cs typeface="+mn-cs"/>
        </a:defRPr>
      </a:lvl8pPr>
      <a:lvl9pPr marL="3657509" algn="l" defTabSz="914377"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tiff"/></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xmlns="" id="{1BFE2009-BBFE-BD45-9003-240EE5D2346E}"/>
              </a:ext>
            </a:extLst>
          </p:cNvPr>
          <p:cNvSpPr txBox="1">
            <a:spLocks noChangeArrowheads="1"/>
          </p:cNvSpPr>
          <p:nvPr/>
        </p:nvSpPr>
        <p:spPr bwMode="auto">
          <a:xfrm>
            <a:off x="968401" y="3789040"/>
            <a:ext cx="7063183" cy="206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latinLnBrk="1" hangingPunct="0">
              <a:spcBef>
                <a:spcPct val="20000"/>
              </a:spcBef>
              <a:spcAft>
                <a:spcPct val="0"/>
              </a:spcAft>
              <a:buClr>
                <a:schemeClr val="accent1"/>
              </a:buClr>
              <a:buSzPct val="75000"/>
              <a:buFont typeface="Wingdings" pitchFamily="2" charset="2"/>
              <a:buNone/>
              <a:defRPr kumimoji="1" sz="18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400">
                <a:solidFill>
                  <a:schemeClr val="tx1"/>
                </a:solidFill>
                <a:latin typeface="+mn-lt"/>
                <a:ea typeface="+mn-ea"/>
              </a:defRPr>
            </a:lvl2pPr>
            <a:lvl3pPr marL="1143000" indent="-228600" algn="l" rtl="0" eaLnBrk="0" fontAlgn="base" latinLnBrk="1" hangingPunct="0">
              <a:spcBef>
                <a:spcPct val="20000"/>
              </a:spcBef>
              <a:spcAft>
                <a:spcPct val="0"/>
              </a:spcAft>
              <a:buClr>
                <a:schemeClr val="accent1"/>
              </a:buClr>
              <a:buChar char="•"/>
              <a:defRPr kumimoji="1" sz="20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latinLnBrk="1">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latinLnBrk="1">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latinLnBrk="1">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latinLnBrk="1">
              <a:spcBef>
                <a:spcPct val="20000"/>
              </a:spcBef>
              <a:spcAft>
                <a:spcPct val="0"/>
              </a:spcAft>
              <a:buClr>
                <a:schemeClr val="accent1"/>
              </a:buClr>
              <a:buChar char="•"/>
              <a:defRPr kumimoji="1" sz="2000">
                <a:solidFill>
                  <a:schemeClr val="tx1"/>
                </a:solidFill>
                <a:latin typeface="+mn-lt"/>
                <a:ea typeface="+mn-ea"/>
              </a:defRPr>
            </a:lvl9pPr>
          </a:lstStyle>
          <a:p>
            <a:pPr eaLnBrk="1" hangingPunct="1"/>
            <a:r>
              <a:rPr lang="en-US" altLang="ko-KR" b="1" kern="0" dirty="0">
                <a:latin typeface="Arial Narrow" panose="020B0606020202030204" pitchFamily="34" charset="0"/>
                <a:ea typeface="맑은 고딕" panose="020B0503020000020004" pitchFamily="50" charset="-127"/>
              </a:rPr>
              <a:t>Park, M.W., Woo, J.H. and Kim, Y.H.</a:t>
            </a:r>
          </a:p>
          <a:p>
            <a:pPr eaLnBrk="1" hangingPunct="1"/>
            <a:r>
              <a:rPr lang="en-US" altLang="ko-KR" kern="0" dirty="0" err="1">
                <a:latin typeface="Arial Narrow" panose="020B0606020202030204" pitchFamily="34" charset="0"/>
                <a:ea typeface="맑은 고딕" panose="020B0503020000020004" pitchFamily="50" charset="-127"/>
              </a:rPr>
              <a:t>Konkuk</a:t>
            </a:r>
            <a:r>
              <a:rPr lang="en-US" altLang="ko-KR" kern="0" dirty="0">
                <a:latin typeface="Arial Narrow" panose="020B0606020202030204" pitchFamily="34" charset="0"/>
                <a:ea typeface="맑은 고딕" panose="020B0503020000020004" pitchFamily="50" charset="-127"/>
              </a:rPr>
              <a:t> University, South Korea</a:t>
            </a:r>
          </a:p>
          <a:p>
            <a:pPr eaLnBrk="1" hangingPunct="1"/>
            <a:endParaRPr lang="en-US" altLang="ko-KR" kern="0" dirty="0">
              <a:latin typeface="Arial Narrow" panose="020B0606020202030204" pitchFamily="34" charset="0"/>
              <a:ea typeface="맑은 고딕" panose="020B0503020000020004" pitchFamily="50" charset="-127"/>
            </a:endParaRPr>
          </a:p>
          <a:p>
            <a:pPr eaLnBrk="1" hangingPunct="1"/>
            <a:r>
              <a:rPr lang="en-US" altLang="ko-KR" b="1" kern="0" dirty="0" err="1">
                <a:latin typeface="Arial Narrow" panose="020B0606020202030204" pitchFamily="34" charset="0"/>
                <a:ea typeface="맑은 고딕" panose="020B0503020000020004" pitchFamily="50" charset="-127"/>
              </a:rPr>
              <a:t>Baek</a:t>
            </a:r>
            <a:r>
              <a:rPr lang="en-US" altLang="ko-KR" b="1" kern="0" dirty="0">
                <a:latin typeface="Arial Narrow" panose="020B0606020202030204" pitchFamily="34" charset="0"/>
                <a:ea typeface="맑은 고딕" panose="020B0503020000020004" pitchFamily="50" charset="-127"/>
              </a:rPr>
              <a:t>, B.H. and </a:t>
            </a:r>
            <a:r>
              <a:rPr lang="en-US" altLang="ko-KR" b="1" kern="0" dirty="0" err="1">
                <a:latin typeface="Arial Narrow" panose="020B0606020202030204" pitchFamily="34" charset="0"/>
                <a:ea typeface="맑은 고딕" panose="020B0503020000020004" pitchFamily="50" charset="-127"/>
              </a:rPr>
              <a:t>Pedruzzi</a:t>
            </a:r>
            <a:r>
              <a:rPr lang="en-US" altLang="ko-KR" b="1" kern="0" dirty="0">
                <a:latin typeface="Arial Narrow" panose="020B0606020202030204" pitchFamily="34" charset="0"/>
                <a:ea typeface="맑은 고딕" panose="020B0503020000020004" pitchFamily="50" charset="-127"/>
              </a:rPr>
              <a:t>, </a:t>
            </a:r>
            <a:r>
              <a:rPr lang="en-US" altLang="ko-KR" b="1" kern="0" dirty="0" err="1">
                <a:latin typeface="Arial Narrow" panose="020B0606020202030204" pitchFamily="34" charset="0"/>
                <a:ea typeface="맑은 고딕" panose="020B0503020000020004" pitchFamily="50" charset="-127"/>
              </a:rPr>
              <a:t>Rizzieri</a:t>
            </a:r>
            <a:r>
              <a:rPr lang="en-US" altLang="ko-KR" b="1" kern="0" dirty="0">
                <a:latin typeface="Arial Narrow" panose="020B0606020202030204" pitchFamily="34" charset="0"/>
                <a:ea typeface="맑은 고딕" panose="020B0503020000020004" pitchFamily="50" charset="-127"/>
              </a:rPr>
              <a:t> </a:t>
            </a:r>
          </a:p>
          <a:p>
            <a:pPr eaLnBrk="1" hangingPunct="1"/>
            <a:r>
              <a:rPr lang="en-US" altLang="ko-KR" kern="0" dirty="0">
                <a:latin typeface="Arial Narrow" panose="020B0606020202030204" pitchFamily="34" charset="0"/>
                <a:ea typeface="맑은 고딕" panose="020B0503020000020004" pitchFamily="50" charset="-127"/>
              </a:rPr>
              <a:t>CMAS / University of North Carolina at Chapel Hill, USA</a:t>
            </a:r>
          </a:p>
        </p:txBody>
      </p:sp>
      <p:pic>
        <p:nvPicPr>
          <p:cNvPr id="5" name="Picture 8" descr="UNC_IFE_542blue.jpg">
            <a:extLst>
              <a:ext uri="{FF2B5EF4-FFF2-40B4-BE49-F238E27FC236}">
                <a16:creationId xmlns:a16="http://schemas.microsoft.com/office/drawing/2014/main" xmlns="" id="{2AD16C9E-7FAA-2848-887E-B38289DAB6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8153" y="5774273"/>
            <a:ext cx="2565847" cy="108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a:extLst>
              <a:ext uri="{FF2B5EF4-FFF2-40B4-BE49-F238E27FC236}">
                <a16:creationId xmlns:a16="http://schemas.microsoft.com/office/drawing/2014/main" xmlns="" id="{D6BEC88E-E57F-474A-82EA-C189223E4A60}"/>
              </a:ext>
            </a:extLst>
          </p:cNvPr>
          <p:cNvPicPr>
            <a:picLocks noChangeAspect="1"/>
          </p:cNvPicPr>
          <p:nvPr/>
        </p:nvPicPr>
        <p:blipFill>
          <a:blip r:embed="rId4"/>
          <a:stretch>
            <a:fillRect/>
          </a:stretch>
        </p:blipFill>
        <p:spPr>
          <a:xfrm>
            <a:off x="0" y="5260505"/>
            <a:ext cx="1566416" cy="1566416"/>
          </a:xfrm>
          <a:prstGeom prst="rect">
            <a:avLst/>
          </a:prstGeom>
        </p:spPr>
      </p:pic>
      <p:sp>
        <p:nvSpPr>
          <p:cNvPr id="3" name="TextBox 2"/>
          <p:cNvSpPr txBox="1"/>
          <p:nvPr/>
        </p:nvSpPr>
        <p:spPr>
          <a:xfrm>
            <a:off x="251520" y="1124744"/>
            <a:ext cx="8280920" cy="1615827"/>
          </a:xfrm>
          <a:prstGeom prst="rect">
            <a:avLst/>
          </a:prstGeom>
          <a:noFill/>
        </p:spPr>
        <p:txBody>
          <a:bodyPr wrap="square" lIns="90000" rtlCol="0">
            <a:spAutoFit/>
          </a:bodyPr>
          <a:lstStyle/>
          <a:p>
            <a:pPr algn="ctr">
              <a:lnSpc>
                <a:spcPct val="150000"/>
              </a:lnSpc>
            </a:pPr>
            <a:r>
              <a:rPr lang="en-US" altLang="ko-KR" b="1" dirty="0">
                <a:latin typeface="Arial Narrow" panose="020B0606020202030204" pitchFamily="34" charset="0"/>
                <a:ea typeface="맑은 고딕" panose="020B0503020000020004" pitchFamily="50" charset="-127"/>
              </a:rPr>
              <a:t>Inter-comparison of Mobile Source Emissions from the CARS and CAPSS in Seoul Metropolitan Area, South Korea</a:t>
            </a:r>
            <a:endParaRPr lang="en-US" altLang="ko-KR" sz="1800" b="1" dirty="0">
              <a:latin typeface="Arial Narrow" panose="020B0606020202030204" pitchFamily="34" charset="0"/>
              <a:ea typeface="맑은 고딕" panose="020B0503020000020004" pitchFamily="50" charset="-127"/>
            </a:endParaRPr>
          </a:p>
          <a:p>
            <a:pPr algn="ctr">
              <a:lnSpc>
                <a:spcPct val="150000"/>
              </a:lnSpc>
            </a:pPr>
            <a:r>
              <a:rPr lang="en-US" altLang="ko-KR" sz="1800" b="1" dirty="0">
                <a:latin typeface="Arial Narrow" panose="020B0606020202030204" pitchFamily="34" charset="0"/>
                <a:ea typeface="맑은 고딕" panose="020B0503020000020004" pitchFamily="50" charset="-127"/>
              </a:rPr>
              <a:t>(Comprehensive Automobile Research modeling System)</a:t>
            </a:r>
            <a:endParaRPr lang="ko-KR" altLang="en-US" sz="1800" b="1" dirty="0">
              <a:latin typeface="Arial Narrow" panose="020B0606020202030204" pitchFamily="34" charset="0"/>
              <a:ea typeface="맑은 고딕" panose="020B0503020000020004" pitchFamily="50" charset="-127"/>
            </a:endParaRPr>
          </a:p>
        </p:txBody>
      </p:sp>
      <p:sp>
        <p:nvSpPr>
          <p:cNvPr id="9" name="TextBox 8"/>
          <p:cNvSpPr txBox="1"/>
          <p:nvPr/>
        </p:nvSpPr>
        <p:spPr>
          <a:xfrm>
            <a:off x="0" y="0"/>
            <a:ext cx="2843808"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CMAS conference, 22 Oct. 2019</a:t>
            </a:r>
            <a:endParaRPr lang="ko-KR" altLang="en-US" sz="1400" b="1" dirty="0">
              <a:latin typeface="Arial Narrow" panose="020B0606020202030204" pitchFamily="34" charset="0"/>
              <a:ea typeface="맑은 고딕" panose="020B0503020000020004" pitchFamily="50" charset="-127"/>
            </a:endParaRPr>
          </a:p>
        </p:txBody>
      </p:sp>
    </p:spTree>
    <p:extLst>
      <p:ext uri="{BB962C8B-B14F-4D97-AF65-F5344CB8AC3E}">
        <p14:creationId xmlns:p14="http://schemas.microsoft.com/office/powerpoint/2010/main" val="168754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2" y="5805264"/>
            <a:ext cx="6714294" cy="738664"/>
          </a:xfrm>
          <a:prstGeom prst="rect">
            <a:avLst/>
          </a:prstGeom>
          <a:noFill/>
        </p:spPr>
        <p:txBody>
          <a:bodyPr wrap="square" lIns="90000" rtlCol="0">
            <a:spAutoFit/>
          </a:bodyPr>
          <a:lstStyle/>
          <a:p>
            <a:pPr marL="285750" indent="-285750">
              <a:lnSpc>
                <a:spcPct val="150000"/>
              </a:lnSpc>
              <a:buFontTx/>
              <a:buChar char="-"/>
            </a:pPr>
            <a:r>
              <a:rPr lang="en-US" altLang="ko-KR" sz="1400" b="1" dirty="0">
                <a:latin typeface="Arial Narrow" panose="020B0606020202030204" pitchFamily="34" charset="0"/>
                <a:ea typeface="맑은 고딕" panose="020B0503020000020004" pitchFamily="50" charset="-127"/>
              </a:rPr>
              <a:t>CARS Model can apply temporal Variation of each vehicle types.</a:t>
            </a:r>
          </a:p>
          <a:p>
            <a:pPr marL="285750" indent="-285750">
              <a:lnSpc>
                <a:spcPct val="150000"/>
              </a:lnSpc>
              <a:buFontTx/>
              <a:buChar char="-"/>
            </a:pPr>
            <a:r>
              <a:rPr lang="en-US" altLang="ko-KR" sz="1400" b="1" dirty="0">
                <a:latin typeface="Arial Narrow" panose="020B0606020202030204" pitchFamily="34" charset="0"/>
                <a:ea typeface="맑은 고딕" panose="020B0503020000020004" pitchFamily="50" charset="-127"/>
              </a:rPr>
              <a:t>This function would be helpful at supporting Air Quality Forecast Modeling.</a:t>
            </a:r>
            <a:endParaRPr lang="ko-KR" altLang="en-US" sz="1400" b="1" dirty="0">
              <a:latin typeface="Arial Narrow" panose="020B0606020202030204" pitchFamily="34" charset="0"/>
              <a:ea typeface="맑은 고딕" panose="020B0503020000020004" pitchFamily="50" charset="-127"/>
            </a:endParaRPr>
          </a:p>
        </p:txBody>
      </p:sp>
      <p:pic>
        <p:nvPicPr>
          <p:cNvPr id="3" name="그림 2"/>
          <p:cNvPicPr>
            <a:picLocks noChangeAspect="1"/>
          </p:cNvPicPr>
          <p:nvPr/>
        </p:nvPicPr>
        <p:blipFill>
          <a:blip r:embed="rId3"/>
          <a:stretch>
            <a:fillRect/>
          </a:stretch>
        </p:blipFill>
        <p:spPr>
          <a:xfrm>
            <a:off x="4427984" y="2054237"/>
            <a:ext cx="4585833" cy="2762082"/>
          </a:xfrm>
          <a:prstGeom prst="rect">
            <a:avLst/>
          </a:prstGeom>
        </p:spPr>
      </p:pic>
      <p:pic>
        <p:nvPicPr>
          <p:cNvPr id="5" name="그림 4"/>
          <p:cNvPicPr>
            <a:picLocks noChangeAspect="1"/>
          </p:cNvPicPr>
          <p:nvPr/>
        </p:nvPicPr>
        <p:blipFill>
          <a:blip r:embed="rId4"/>
          <a:stretch>
            <a:fillRect/>
          </a:stretch>
        </p:blipFill>
        <p:spPr>
          <a:xfrm>
            <a:off x="-129565" y="1963062"/>
            <a:ext cx="4754742" cy="3188810"/>
          </a:xfrm>
          <a:prstGeom prst="rect">
            <a:avLst/>
          </a:prstGeom>
        </p:spPr>
      </p:pic>
      <p:sp>
        <p:nvSpPr>
          <p:cNvPr id="7" name="TextBox 6"/>
          <p:cNvSpPr txBox="1"/>
          <p:nvPr/>
        </p:nvSpPr>
        <p:spPr>
          <a:xfrm>
            <a:off x="0" y="0"/>
            <a:ext cx="2843808"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CMAS conference, 22 Oct. 2019</a:t>
            </a:r>
            <a:endParaRPr lang="ko-KR" altLang="en-US" sz="1400" b="1" dirty="0">
              <a:latin typeface="Arial Narrow" panose="020B0606020202030204" pitchFamily="34" charset="0"/>
              <a:ea typeface="맑은 고딕" panose="020B0503020000020004" pitchFamily="50" charset="-127"/>
            </a:endParaRPr>
          </a:p>
        </p:txBody>
      </p:sp>
      <p:sp>
        <p:nvSpPr>
          <p:cNvPr id="11" name="TextBox 10"/>
          <p:cNvSpPr txBox="1"/>
          <p:nvPr/>
        </p:nvSpPr>
        <p:spPr>
          <a:xfrm>
            <a:off x="0" y="321568"/>
            <a:ext cx="2843808" cy="461665"/>
          </a:xfrm>
          <a:prstGeom prst="rect">
            <a:avLst/>
          </a:prstGeom>
          <a:noFill/>
        </p:spPr>
        <p:txBody>
          <a:bodyPr wrap="square" lIns="90000" rtlCol="0">
            <a:spAutoFit/>
          </a:bodyPr>
          <a:lstStyle/>
          <a:p>
            <a:r>
              <a:rPr lang="en-US" altLang="ko-KR" b="1" dirty="0">
                <a:latin typeface="Arial Narrow" panose="020B0606020202030204" pitchFamily="34" charset="0"/>
                <a:ea typeface="맑은 고딕" panose="020B0503020000020004" pitchFamily="50" charset="-127"/>
              </a:rPr>
              <a:t>4. Results</a:t>
            </a:r>
            <a:endParaRPr lang="ko-KR" altLang="en-US" b="1" dirty="0">
              <a:latin typeface="Arial Narrow" panose="020B0606020202030204" pitchFamily="34" charset="0"/>
              <a:ea typeface="맑은 고딕" panose="020B0503020000020004" pitchFamily="50" charset="-127"/>
            </a:endParaRPr>
          </a:p>
        </p:txBody>
      </p:sp>
      <p:sp>
        <p:nvSpPr>
          <p:cNvPr id="12" name="직사각형 11">
            <a:extLst>
              <a:ext uri="{FF2B5EF4-FFF2-40B4-BE49-F238E27FC236}">
                <a16:creationId xmlns:a16="http://schemas.microsoft.com/office/drawing/2014/main" xmlns="" id="{D5337566-8120-4AE6-B0BD-936299CAA7AA}"/>
              </a:ext>
            </a:extLst>
          </p:cNvPr>
          <p:cNvSpPr/>
          <p:nvPr/>
        </p:nvSpPr>
        <p:spPr>
          <a:xfrm>
            <a:off x="179512" y="710075"/>
            <a:ext cx="2448272" cy="369332"/>
          </a:xfrm>
          <a:prstGeom prst="rect">
            <a:avLst/>
          </a:prstGeom>
        </p:spPr>
        <p:txBody>
          <a:bodyPr wrap="square">
            <a:spAutoFit/>
          </a:bodyPr>
          <a:lstStyle/>
          <a:p>
            <a:pPr algn="ctr">
              <a:spcBef>
                <a:spcPts val="600"/>
              </a:spcBef>
            </a:pPr>
            <a:r>
              <a:rPr lang="en-US" altLang="ko-KR" sz="1800" b="1" dirty="0">
                <a:latin typeface="Arial" panose="020B0604020202020204" pitchFamily="34" charset="0"/>
                <a:cs typeface="Arial" panose="020B0604020202020204" pitchFamily="34" charset="0"/>
              </a:rPr>
              <a:t>Temporal Profile</a:t>
            </a:r>
            <a:endParaRPr lang="ko-KR" altLang="en-US" sz="1800" b="1" dirty="0"/>
          </a:p>
        </p:txBody>
      </p:sp>
      <p:sp>
        <p:nvSpPr>
          <p:cNvPr id="15" name="TextBox 14"/>
          <p:cNvSpPr txBox="1"/>
          <p:nvPr/>
        </p:nvSpPr>
        <p:spPr>
          <a:xfrm>
            <a:off x="7821919" y="1017088"/>
            <a:ext cx="1080120" cy="461665"/>
          </a:xfrm>
          <a:prstGeom prst="rect">
            <a:avLst/>
          </a:prstGeom>
          <a:noFill/>
          <a:ln>
            <a:solidFill>
              <a:schemeClr val="tx1"/>
            </a:solidFill>
          </a:ln>
        </p:spPr>
        <p:txBody>
          <a:bodyPr wrap="square" lIns="90000" rtlCol="0">
            <a:spAutoFit/>
          </a:bodyPr>
          <a:lstStyle/>
          <a:p>
            <a:pPr algn="ctr"/>
            <a:r>
              <a:rPr lang="en-US" altLang="ko-KR" b="1" dirty="0">
                <a:latin typeface="Arial Narrow" panose="020B0606020202030204" pitchFamily="34" charset="0"/>
                <a:ea typeface="맑은 고딕" panose="020B0503020000020004" pitchFamily="50" charset="-127"/>
              </a:rPr>
              <a:t>CARS</a:t>
            </a:r>
            <a:endParaRPr lang="ko-KR" altLang="en-US" b="1" dirty="0">
              <a:latin typeface="Arial Narrow" panose="020B0606020202030204" pitchFamily="34" charset="0"/>
              <a:ea typeface="맑은 고딕" panose="020B0503020000020004" pitchFamily="50" charset="-127"/>
            </a:endParaRPr>
          </a:p>
        </p:txBody>
      </p:sp>
      <p:sp>
        <p:nvSpPr>
          <p:cNvPr id="16" name="TextBox 15"/>
          <p:cNvSpPr txBox="1"/>
          <p:nvPr/>
        </p:nvSpPr>
        <p:spPr>
          <a:xfrm>
            <a:off x="3131840" y="1670674"/>
            <a:ext cx="1296144" cy="584775"/>
          </a:xfrm>
          <a:prstGeom prst="rect">
            <a:avLst/>
          </a:prstGeom>
          <a:solidFill>
            <a:schemeClr val="bg1"/>
          </a:solidFill>
          <a:ln>
            <a:solidFill>
              <a:schemeClr val="bg1"/>
            </a:solidFill>
          </a:ln>
        </p:spPr>
        <p:txBody>
          <a:bodyPr wrap="square" lIns="90000" rtlCol="0">
            <a:spAutoFit/>
          </a:bodyPr>
          <a:lstStyle/>
          <a:p>
            <a:pPr algn="ctr"/>
            <a:r>
              <a:rPr lang="en-US" altLang="ko-KR" sz="1600" b="1" dirty="0">
                <a:latin typeface="Arial Narrow" panose="020B0606020202030204" pitchFamily="34" charset="0"/>
                <a:ea typeface="맑은 고딕" panose="020B0503020000020004" pitchFamily="50" charset="-127"/>
              </a:rPr>
              <a:t>NOx Monthly Variation</a:t>
            </a:r>
            <a:endParaRPr lang="ko-KR" altLang="en-US" b="1" dirty="0">
              <a:latin typeface="Arial Narrow" panose="020B0606020202030204" pitchFamily="34" charset="0"/>
              <a:ea typeface="맑은 고딕" panose="020B0503020000020004" pitchFamily="50" charset="-127"/>
            </a:endParaRPr>
          </a:p>
        </p:txBody>
      </p:sp>
      <p:sp>
        <p:nvSpPr>
          <p:cNvPr id="17" name="TextBox 16"/>
          <p:cNvSpPr txBox="1"/>
          <p:nvPr/>
        </p:nvSpPr>
        <p:spPr>
          <a:xfrm>
            <a:off x="7730792" y="1761849"/>
            <a:ext cx="1171247" cy="584775"/>
          </a:xfrm>
          <a:prstGeom prst="rect">
            <a:avLst/>
          </a:prstGeom>
          <a:solidFill>
            <a:schemeClr val="bg1"/>
          </a:solidFill>
          <a:ln>
            <a:solidFill>
              <a:schemeClr val="bg1"/>
            </a:solidFill>
          </a:ln>
        </p:spPr>
        <p:txBody>
          <a:bodyPr wrap="square" lIns="90000" rtlCol="0">
            <a:spAutoFit/>
          </a:bodyPr>
          <a:lstStyle/>
          <a:p>
            <a:pPr algn="ctr"/>
            <a:r>
              <a:rPr lang="en-US" altLang="ko-KR" sz="1600" b="1" dirty="0">
                <a:latin typeface="Arial Narrow" panose="020B0606020202030204" pitchFamily="34" charset="0"/>
                <a:ea typeface="맑은 고딕" panose="020B0503020000020004" pitchFamily="50" charset="-127"/>
              </a:rPr>
              <a:t>NOx Hourly</a:t>
            </a:r>
          </a:p>
          <a:p>
            <a:pPr algn="ctr"/>
            <a:r>
              <a:rPr lang="en-US" altLang="ko-KR" sz="1600" b="1" dirty="0">
                <a:latin typeface="Arial Narrow" panose="020B0606020202030204" pitchFamily="34" charset="0"/>
                <a:ea typeface="맑은 고딕" panose="020B0503020000020004" pitchFamily="50" charset="-127"/>
              </a:rPr>
              <a:t>Variation</a:t>
            </a:r>
            <a:endParaRPr lang="ko-KR" altLang="en-US" b="1" dirty="0">
              <a:latin typeface="Arial Narrow" panose="020B0606020202030204" pitchFamily="34" charset="0"/>
              <a:ea typeface="맑은 고딕" panose="020B0503020000020004" pitchFamily="50" charset="-127"/>
            </a:endParaRPr>
          </a:p>
        </p:txBody>
      </p:sp>
      <p:sp>
        <p:nvSpPr>
          <p:cNvPr id="6" name="슬라이드 번호 개체 틀 5"/>
          <p:cNvSpPr>
            <a:spLocks noGrp="1"/>
          </p:cNvSpPr>
          <p:nvPr>
            <p:ph type="sldNum" sz="quarter" idx="12"/>
          </p:nvPr>
        </p:nvSpPr>
        <p:spPr/>
        <p:txBody>
          <a:bodyPr/>
          <a:lstStyle/>
          <a:p>
            <a:endParaRPr lang="en-US" dirty="0"/>
          </a:p>
        </p:txBody>
      </p:sp>
      <p:sp>
        <p:nvSpPr>
          <p:cNvPr id="18" name="슬라이드 번호 개체 틀 2"/>
          <p:cNvSpPr txBox="1">
            <a:spLocks/>
          </p:cNvSpPr>
          <p:nvPr/>
        </p:nvSpPr>
        <p:spPr>
          <a:xfrm>
            <a:off x="8316416" y="6356352"/>
            <a:ext cx="667190" cy="365125"/>
          </a:xfrm>
        </p:spPr>
        <p:txBody>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r>
              <a:rPr lang="en-US" altLang="ko-KR" dirty="0"/>
              <a:t>10</a:t>
            </a:r>
            <a:endParaRPr lang="ko-KR" altLang="en-US" dirty="0"/>
          </a:p>
        </p:txBody>
      </p:sp>
    </p:spTree>
    <p:extLst>
      <p:ext uri="{BB962C8B-B14F-4D97-AF65-F5344CB8AC3E}">
        <p14:creationId xmlns:p14="http://schemas.microsoft.com/office/powerpoint/2010/main" val="1949942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_x471783968" descr="EMB0000afcc33c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72402"/>
            <a:ext cx="1727200" cy="20701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_x50088536" descr="EMB0000afcc33c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655" y="1645344"/>
            <a:ext cx="1762125" cy="2071688"/>
          </a:xfrm>
          <a:prstGeom prst="rect">
            <a:avLst/>
          </a:prstGeom>
          <a:noFill/>
          <a:extLst>
            <a:ext uri="{909E8E84-426E-40DD-AFC4-6F175D3DCCD1}">
              <a14:hiddenFill xmlns:a14="http://schemas.microsoft.com/office/drawing/2010/main">
                <a:solidFill>
                  <a:srgbClr val="FFFFFF"/>
                </a:solidFill>
              </a14:hiddenFill>
            </a:ext>
          </a:extLst>
        </p:spPr>
      </p:pic>
      <p:pic>
        <p:nvPicPr>
          <p:cNvPr id="1031" name="_x50202528" descr="EMB0000afcc33c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9655" y="3885621"/>
            <a:ext cx="1692275" cy="1954213"/>
          </a:xfrm>
          <a:prstGeom prst="rect">
            <a:avLst/>
          </a:prstGeom>
          <a:noFill/>
          <a:extLst>
            <a:ext uri="{909E8E84-426E-40DD-AFC4-6F175D3DCCD1}">
              <a14:hiddenFill xmlns:a14="http://schemas.microsoft.com/office/drawing/2010/main">
                <a:solidFill>
                  <a:srgbClr val="FFFFFF"/>
                </a:solidFill>
              </a14:hiddenFill>
            </a:ext>
          </a:extLst>
        </p:spPr>
      </p:pic>
      <p:pic>
        <p:nvPicPr>
          <p:cNvPr id="1033" name="_x472296720" descr="EMB0000afcc33d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3911947"/>
            <a:ext cx="1701800" cy="19653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67544" y="1448007"/>
            <a:ext cx="1683171"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(A-1) Diesel Vehicles</a:t>
            </a:r>
            <a:endParaRPr lang="ko-KR" altLang="en-US" sz="1400" b="1" dirty="0">
              <a:latin typeface="Arial Narrow" panose="020B0606020202030204" pitchFamily="34" charset="0"/>
              <a:ea typeface="맑은 고딕" panose="020B0503020000020004" pitchFamily="50" charset="-127"/>
            </a:endParaRPr>
          </a:p>
        </p:txBody>
      </p:sp>
      <p:sp>
        <p:nvSpPr>
          <p:cNvPr id="21" name="TextBox 20"/>
          <p:cNvSpPr txBox="1"/>
          <p:nvPr/>
        </p:nvSpPr>
        <p:spPr>
          <a:xfrm>
            <a:off x="2245098" y="1438213"/>
            <a:ext cx="1879640" cy="317571"/>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(A-2) Gasoline Vehicles</a:t>
            </a:r>
            <a:endParaRPr lang="ko-KR" altLang="en-US" sz="1400" b="1" dirty="0">
              <a:latin typeface="Arial Narrow" panose="020B0606020202030204" pitchFamily="34" charset="0"/>
              <a:ea typeface="맑은 고딕" panose="020B0503020000020004" pitchFamily="50" charset="-127"/>
            </a:endParaRPr>
          </a:p>
        </p:txBody>
      </p:sp>
      <p:sp>
        <p:nvSpPr>
          <p:cNvPr id="13" name="TextBox 12"/>
          <p:cNvSpPr txBox="1"/>
          <p:nvPr/>
        </p:nvSpPr>
        <p:spPr>
          <a:xfrm>
            <a:off x="107504" y="5959633"/>
            <a:ext cx="3993564"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(A) </a:t>
            </a:r>
            <a:r>
              <a:rPr lang="en-US" altLang="ko-KR" sz="1400" b="1" dirty="0" err="1">
                <a:latin typeface="Arial Narrow" panose="020B0606020202030204" pitchFamily="34" charset="0"/>
                <a:ea typeface="맑은 고딕" panose="020B0503020000020004" pitchFamily="50" charset="-127"/>
              </a:rPr>
              <a:t>Lyu</a:t>
            </a:r>
            <a:r>
              <a:rPr lang="en-US" altLang="ko-KR" sz="1400" b="1" dirty="0">
                <a:latin typeface="Arial Narrow" panose="020B0606020202030204" pitchFamily="34" charset="0"/>
                <a:ea typeface="맑은 고딕" panose="020B0503020000020004" pitchFamily="50" charset="-127"/>
              </a:rPr>
              <a:t> et al, 2008</a:t>
            </a:r>
            <a:endParaRPr lang="ko-KR" altLang="en-US" sz="1400" b="1" dirty="0">
              <a:latin typeface="Arial Narrow" panose="020B0606020202030204" pitchFamily="34" charset="0"/>
              <a:ea typeface="맑은 고딕" panose="020B0503020000020004" pitchFamily="50" charset="-127"/>
            </a:endParaRPr>
          </a:p>
        </p:txBody>
      </p:sp>
      <p:sp>
        <p:nvSpPr>
          <p:cNvPr id="23" name="TextBox 22"/>
          <p:cNvSpPr txBox="1"/>
          <p:nvPr/>
        </p:nvSpPr>
        <p:spPr>
          <a:xfrm>
            <a:off x="107504" y="6241728"/>
            <a:ext cx="4173599"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(B) M, Li et al, 2015; Wang et al, 2013; Wei </a:t>
            </a:r>
            <a:r>
              <a:rPr lang="en-US" altLang="ko-KR" sz="1400" b="1" dirty="0" err="1">
                <a:latin typeface="Arial Narrow" panose="020B0606020202030204" pitchFamily="34" charset="0"/>
                <a:ea typeface="맑은 고딕" panose="020B0503020000020004" pitchFamily="50" charset="-127"/>
              </a:rPr>
              <a:t>Wei</a:t>
            </a:r>
            <a:r>
              <a:rPr lang="en-US" altLang="ko-KR" sz="1400" b="1" dirty="0">
                <a:latin typeface="Arial Narrow" panose="020B0606020202030204" pitchFamily="34" charset="0"/>
                <a:ea typeface="맑은 고딕" panose="020B0503020000020004" pitchFamily="50" charset="-127"/>
              </a:rPr>
              <a:t> et al, 2014</a:t>
            </a:r>
            <a:endParaRPr lang="ko-KR" altLang="en-US" sz="1400" b="1" dirty="0">
              <a:latin typeface="Arial Narrow" panose="020B0606020202030204" pitchFamily="34" charset="0"/>
              <a:ea typeface="맑은 고딕" panose="020B0503020000020004" pitchFamily="50" charset="-127"/>
            </a:endParaRPr>
          </a:p>
        </p:txBody>
      </p:sp>
      <p:sp>
        <p:nvSpPr>
          <p:cNvPr id="17" name="TextBox 16"/>
          <p:cNvSpPr txBox="1"/>
          <p:nvPr/>
        </p:nvSpPr>
        <p:spPr>
          <a:xfrm>
            <a:off x="0" y="0"/>
            <a:ext cx="2843808"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CMAS conference, 22 Oct. 2019</a:t>
            </a:r>
            <a:endParaRPr lang="ko-KR" altLang="en-US" sz="1400" b="1" dirty="0">
              <a:latin typeface="Arial Narrow" panose="020B0606020202030204" pitchFamily="34" charset="0"/>
              <a:ea typeface="맑은 고딕" panose="020B0503020000020004" pitchFamily="50" charset="-127"/>
            </a:endParaRPr>
          </a:p>
        </p:txBody>
      </p:sp>
      <p:sp>
        <p:nvSpPr>
          <p:cNvPr id="26" name="TextBox 25"/>
          <p:cNvSpPr txBox="1"/>
          <p:nvPr/>
        </p:nvSpPr>
        <p:spPr>
          <a:xfrm>
            <a:off x="0" y="321568"/>
            <a:ext cx="2843808" cy="461665"/>
          </a:xfrm>
          <a:prstGeom prst="rect">
            <a:avLst/>
          </a:prstGeom>
          <a:noFill/>
        </p:spPr>
        <p:txBody>
          <a:bodyPr wrap="square" lIns="90000" rtlCol="0">
            <a:spAutoFit/>
          </a:bodyPr>
          <a:lstStyle/>
          <a:p>
            <a:r>
              <a:rPr lang="en-US" altLang="ko-KR" b="1" dirty="0">
                <a:latin typeface="Arial Narrow" panose="020B0606020202030204" pitchFamily="34" charset="0"/>
                <a:ea typeface="맑은 고딕" panose="020B0503020000020004" pitchFamily="50" charset="-127"/>
              </a:rPr>
              <a:t>4. Results</a:t>
            </a:r>
            <a:endParaRPr lang="ko-KR" altLang="en-US" b="1" dirty="0">
              <a:latin typeface="Arial Narrow" panose="020B0606020202030204" pitchFamily="34" charset="0"/>
              <a:ea typeface="맑은 고딕" panose="020B0503020000020004" pitchFamily="50" charset="-127"/>
            </a:endParaRPr>
          </a:p>
        </p:txBody>
      </p:sp>
      <p:sp>
        <p:nvSpPr>
          <p:cNvPr id="27" name="직사각형 26">
            <a:extLst>
              <a:ext uri="{FF2B5EF4-FFF2-40B4-BE49-F238E27FC236}">
                <a16:creationId xmlns:a16="http://schemas.microsoft.com/office/drawing/2014/main" xmlns="" id="{D5337566-8120-4AE6-B0BD-936299CAA7AA}"/>
              </a:ext>
            </a:extLst>
          </p:cNvPr>
          <p:cNvSpPr/>
          <p:nvPr/>
        </p:nvSpPr>
        <p:spPr>
          <a:xfrm>
            <a:off x="179512" y="710075"/>
            <a:ext cx="2448272" cy="369332"/>
          </a:xfrm>
          <a:prstGeom prst="rect">
            <a:avLst/>
          </a:prstGeom>
        </p:spPr>
        <p:txBody>
          <a:bodyPr wrap="square">
            <a:spAutoFit/>
          </a:bodyPr>
          <a:lstStyle/>
          <a:p>
            <a:pPr algn="ctr">
              <a:spcBef>
                <a:spcPts val="600"/>
              </a:spcBef>
            </a:pPr>
            <a:r>
              <a:rPr lang="en-US" altLang="ko-KR" sz="1800" b="1" dirty="0">
                <a:latin typeface="Arial" panose="020B0604020202020204" pitchFamily="34" charset="0"/>
                <a:cs typeface="Arial" panose="020B0604020202020204" pitchFamily="34" charset="0"/>
              </a:rPr>
              <a:t>Chemical Speciation</a:t>
            </a:r>
            <a:endParaRPr lang="ko-KR" altLang="en-US" sz="1800" b="1" dirty="0"/>
          </a:p>
        </p:txBody>
      </p:sp>
      <p:sp>
        <p:nvSpPr>
          <p:cNvPr id="18" name="TextBox 17"/>
          <p:cNvSpPr txBox="1"/>
          <p:nvPr/>
        </p:nvSpPr>
        <p:spPr>
          <a:xfrm>
            <a:off x="518221" y="3640311"/>
            <a:ext cx="1683171"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(B-1) Diesel Vehicles</a:t>
            </a:r>
            <a:endParaRPr lang="ko-KR" altLang="en-US" sz="1400" b="1" dirty="0">
              <a:latin typeface="Arial Narrow" panose="020B0606020202030204" pitchFamily="34" charset="0"/>
              <a:ea typeface="맑은 고딕" panose="020B0503020000020004" pitchFamily="50" charset="-127"/>
            </a:endParaRPr>
          </a:p>
        </p:txBody>
      </p:sp>
      <p:sp>
        <p:nvSpPr>
          <p:cNvPr id="22" name="TextBox 21"/>
          <p:cNvSpPr txBox="1"/>
          <p:nvPr/>
        </p:nvSpPr>
        <p:spPr>
          <a:xfrm>
            <a:off x="2295775" y="3630517"/>
            <a:ext cx="1879640" cy="317571"/>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(B-2) Gasoline Vehicles</a:t>
            </a:r>
            <a:endParaRPr lang="ko-KR" altLang="en-US" sz="1400" b="1" dirty="0">
              <a:latin typeface="Arial Narrow" panose="020B0606020202030204" pitchFamily="34" charset="0"/>
              <a:ea typeface="맑은 고딕" panose="020B0503020000020004" pitchFamily="50" charset="-127"/>
            </a:endParaRPr>
          </a:p>
        </p:txBody>
      </p:sp>
      <p:pic>
        <p:nvPicPr>
          <p:cNvPr id="1035" name="_x471908824" descr="EMB0000afcc33d3"/>
          <p:cNvPicPr>
            <a:picLocks noChangeAspect="1" noChangeArrowheads="1"/>
          </p:cNvPicPr>
          <p:nvPr/>
        </p:nvPicPr>
        <p:blipFill rotWithShape="1">
          <a:blip r:embed="rId7">
            <a:extLst>
              <a:ext uri="{28A0092B-C50C-407E-A947-70E740481C1C}">
                <a14:useLocalDpi xmlns:a14="http://schemas.microsoft.com/office/drawing/2010/main" val="0"/>
              </a:ext>
            </a:extLst>
          </a:blip>
          <a:srcRect l="2003" t="-857" r="-2003" b="50343"/>
          <a:stretch/>
        </p:blipFill>
        <p:spPr bwMode="auto">
          <a:xfrm>
            <a:off x="5594027" y="1530055"/>
            <a:ext cx="2166300" cy="1797528"/>
          </a:xfrm>
          <a:prstGeom prst="rect">
            <a:avLst/>
          </a:prstGeom>
          <a:noFill/>
          <a:extLst>
            <a:ext uri="{909E8E84-426E-40DD-AFC4-6F175D3DCCD1}">
              <a14:hiddenFill xmlns:a14="http://schemas.microsoft.com/office/drawing/2010/main">
                <a:solidFill>
                  <a:srgbClr val="FFFFFF"/>
                </a:solidFill>
              </a14:hiddenFill>
            </a:ext>
          </a:extLst>
        </p:spPr>
      </p:pic>
      <p:pic>
        <p:nvPicPr>
          <p:cNvPr id="29" name="_x471908824" descr="EMB0000afcc33d3"/>
          <p:cNvPicPr>
            <a:picLocks noChangeAspect="1" noChangeArrowheads="1"/>
          </p:cNvPicPr>
          <p:nvPr/>
        </p:nvPicPr>
        <p:blipFill rotWithShape="1">
          <a:blip r:embed="rId7">
            <a:extLst>
              <a:ext uri="{28A0092B-C50C-407E-A947-70E740481C1C}">
                <a14:useLocalDpi xmlns:a14="http://schemas.microsoft.com/office/drawing/2010/main" val="0"/>
              </a:ext>
            </a:extLst>
          </a:blip>
          <a:srcRect t="48725"/>
          <a:stretch/>
        </p:blipFill>
        <p:spPr bwMode="auto">
          <a:xfrm>
            <a:off x="5531726" y="3327583"/>
            <a:ext cx="2166300" cy="1824585"/>
          </a:xfrm>
          <a:prstGeom prst="rect">
            <a:avLst/>
          </a:prstGeom>
          <a:noFill/>
          <a:extLst>
            <a:ext uri="{909E8E84-426E-40DD-AFC4-6F175D3DCCD1}">
              <a14:hiddenFill xmlns:a14="http://schemas.microsoft.com/office/drawing/2010/main">
                <a:solidFill>
                  <a:srgbClr val="FFFFFF"/>
                </a:solidFill>
              </a14:hiddenFill>
            </a:ext>
          </a:extLst>
        </p:spPr>
      </p:pic>
      <p:sp>
        <p:nvSpPr>
          <p:cNvPr id="3" name="슬라이드 번호 개체 틀 2"/>
          <p:cNvSpPr>
            <a:spLocks noGrp="1"/>
          </p:cNvSpPr>
          <p:nvPr>
            <p:ph type="sldNum" sz="quarter" idx="12"/>
          </p:nvPr>
        </p:nvSpPr>
        <p:spPr/>
        <p:txBody>
          <a:bodyPr/>
          <a:lstStyle/>
          <a:p>
            <a:endParaRPr lang="en-US" dirty="0"/>
          </a:p>
        </p:txBody>
      </p:sp>
      <p:sp>
        <p:nvSpPr>
          <p:cNvPr id="30" name="슬라이드 번호 개체 틀 2"/>
          <p:cNvSpPr txBox="1">
            <a:spLocks/>
          </p:cNvSpPr>
          <p:nvPr/>
        </p:nvSpPr>
        <p:spPr>
          <a:xfrm>
            <a:off x="8316415" y="6356352"/>
            <a:ext cx="585623" cy="365125"/>
          </a:xfrm>
        </p:spPr>
        <p:txBody>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r>
              <a:rPr lang="en-US" altLang="ko-KR" dirty="0" smtClean="0"/>
              <a:t>11</a:t>
            </a:r>
            <a:endParaRPr lang="ko-KR" altLang="en-US" dirty="0"/>
          </a:p>
        </p:txBody>
      </p:sp>
      <p:sp>
        <p:nvSpPr>
          <p:cNvPr id="24" name="TextBox 23"/>
          <p:cNvSpPr txBox="1"/>
          <p:nvPr/>
        </p:nvSpPr>
        <p:spPr>
          <a:xfrm>
            <a:off x="7821919" y="1017088"/>
            <a:ext cx="1080120" cy="461665"/>
          </a:xfrm>
          <a:prstGeom prst="rect">
            <a:avLst/>
          </a:prstGeom>
          <a:noFill/>
          <a:ln>
            <a:solidFill>
              <a:schemeClr val="tx1"/>
            </a:solidFill>
          </a:ln>
        </p:spPr>
        <p:txBody>
          <a:bodyPr wrap="square" lIns="90000" rtlCol="0">
            <a:spAutoFit/>
          </a:bodyPr>
          <a:lstStyle/>
          <a:p>
            <a:pPr algn="ctr"/>
            <a:r>
              <a:rPr lang="en-US" altLang="ko-KR" b="1" dirty="0">
                <a:latin typeface="Arial Narrow" panose="020B0606020202030204" pitchFamily="34" charset="0"/>
                <a:ea typeface="맑은 고딕" panose="020B0503020000020004" pitchFamily="50" charset="-127"/>
              </a:rPr>
              <a:t>CARS</a:t>
            </a:r>
            <a:endParaRPr lang="ko-KR" altLang="en-US" b="1" dirty="0">
              <a:latin typeface="Arial Narrow" panose="020B0606020202030204" pitchFamily="34" charset="0"/>
              <a:ea typeface="맑은 고딕" panose="020B0503020000020004" pitchFamily="50" charset="-127"/>
            </a:endParaRPr>
          </a:p>
        </p:txBody>
      </p:sp>
      <p:sp>
        <p:nvSpPr>
          <p:cNvPr id="25" name="TextBox 24"/>
          <p:cNvSpPr txBox="1"/>
          <p:nvPr/>
        </p:nvSpPr>
        <p:spPr>
          <a:xfrm>
            <a:off x="4419406" y="5365932"/>
            <a:ext cx="4504326" cy="1384995"/>
          </a:xfrm>
          <a:prstGeom prst="rect">
            <a:avLst/>
          </a:prstGeom>
          <a:noFill/>
        </p:spPr>
        <p:txBody>
          <a:bodyPr wrap="square" lIns="90000" rtlCol="0">
            <a:spAutoFit/>
          </a:bodyPr>
          <a:lstStyle/>
          <a:p>
            <a:pPr marL="285750" indent="-285750">
              <a:buFontTx/>
              <a:buChar char="-"/>
            </a:pPr>
            <a:r>
              <a:rPr lang="en-US" altLang="ko-KR" sz="1400" b="1" dirty="0" smtClean="0">
                <a:latin typeface="Arial Narrow" panose="020B0606020202030204" pitchFamily="34" charset="0"/>
                <a:ea typeface="맑은 고딕" panose="020B0503020000020004" pitchFamily="50" charset="-127"/>
              </a:rPr>
              <a:t>We use B profiles for VOC </a:t>
            </a:r>
            <a:r>
              <a:rPr lang="en-US" altLang="ko-KR" sz="1400" b="1" dirty="0" smtClean="0">
                <a:latin typeface="Arial Narrow" panose="020B0606020202030204" pitchFamily="34" charset="0"/>
                <a:ea typeface="맑은 고딕" panose="020B0503020000020004" pitchFamily="50" charset="-127"/>
              </a:rPr>
              <a:t>species(</a:t>
            </a:r>
            <a:r>
              <a:rPr lang="en-US" altLang="ko-KR" sz="1400" b="1" dirty="0" smtClean="0">
                <a:latin typeface="Arial Narrow" panose="020B0606020202030204" pitchFamily="34" charset="0"/>
                <a:ea typeface="맑은 고딕" panose="020B0503020000020004" pitchFamily="50" charset="-127"/>
              </a:rPr>
              <a:t>using SAPRC chemical speciation mechanism)</a:t>
            </a:r>
            <a:r>
              <a:rPr lang="en-US" altLang="ko-KR" sz="1400" b="1" dirty="0" smtClean="0">
                <a:latin typeface="Arial Narrow" panose="020B0606020202030204" pitchFamily="34" charset="0"/>
                <a:ea typeface="맑은 고딕" panose="020B0503020000020004" pitchFamily="50" charset="-127"/>
              </a:rPr>
              <a:t>. </a:t>
            </a:r>
            <a:r>
              <a:rPr lang="en-US" altLang="ko-KR" sz="1400" b="1" dirty="0" smtClean="0">
                <a:latin typeface="Arial Narrow" panose="020B0606020202030204" pitchFamily="34" charset="0"/>
                <a:ea typeface="맑은 고딕" panose="020B0503020000020004" pitchFamily="50" charset="-127"/>
              </a:rPr>
              <a:t>Which was validated by KORUS-AQ field campaign measurements.</a:t>
            </a:r>
          </a:p>
          <a:p>
            <a:endParaRPr lang="en-US" altLang="ko-KR" sz="1400" b="1" dirty="0" smtClean="0">
              <a:latin typeface="Arial Narrow" panose="020B0606020202030204" pitchFamily="34" charset="0"/>
              <a:ea typeface="맑은 고딕" panose="020B0503020000020004" pitchFamily="50" charset="-127"/>
            </a:endParaRPr>
          </a:p>
          <a:p>
            <a:r>
              <a:rPr lang="en-US" altLang="ko-KR" sz="1400" b="1" dirty="0" smtClean="0">
                <a:latin typeface="Arial Narrow" panose="020B0606020202030204" pitchFamily="34" charset="0"/>
                <a:ea typeface="맑은 고딕" panose="020B0503020000020004" pitchFamily="50" charset="-127"/>
              </a:rPr>
              <a:t>KORUS-AQ : An international Cooperative Air Quality Field Study in Korea.</a:t>
            </a:r>
          </a:p>
        </p:txBody>
      </p:sp>
    </p:spTree>
    <p:extLst>
      <p:ext uri="{BB962C8B-B14F-4D97-AF65-F5344CB8AC3E}">
        <p14:creationId xmlns:p14="http://schemas.microsoft.com/office/powerpoint/2010/main" val="1975155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2843808"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CMAS conference, 22 Oct. 2019</a:t>
            </a:r>
            <a:endParaRPr lang="ko-KR" altLang="en-US" sz="1400" b="1" dirty="0">
              <a:latin typeface="Arial Narrow" panose="020B0606020202030204" pitchFamily="34" charset="0"/>
              <a:ea typeface="맑은 고딕" panose="020B0503020000020004" pitchFamily="50" charset="-127"/>
            </a:endParaRPr>
          </a:p>
        </p:txBody>
      </p:sp>
      <p:sp>
        <p:nvSpPr>
          <p:cNvPr id="6" name="TextBox 5"/>
          <p:cNvSpPr txBox="1"/>
          <p:nvPr/>
        </p:nvSpPr>
        <p:spPr>
          <a:xfrm>
            <a:off x="0" y="321568"/>
            <a:ext cx="2843808" cy="461665"/>
          </a:xfrm>
          <a:prstGeom prst="rect">
            <a:avLst/>
          </a:prstGeom>
          <a:noFill/>
        </p:spPr>
        <p:txBody>
          <a:bodyPr wrap="square" lIns="90000" rtlCol="0">
            <a:spAutoFit/>
          </a:bodyPr>
          <a:lstStyle/>
          <a:p>
            <a:r>
              <a:rPr lang="en-US" altLang="ko-KR" b="1" dirty="0">
                <a:latin typeface="Arial Narrow" panose="020B0606020202030204" pitchFamily="34" charset="0"/>
                <a:ea typeface="맑은 고딕" panose="020B0503020000020004" pitchFamily="50" charset="-127"/>
              </a:rPr>
              <a:t>4. Results</a:t>
            </a:r>
            <a:endParaRPr lang="ko-KR" altLang="en-US" b="1" dirty="0">
              <a:latin typeface="Arial Narrow" panose="020B0606020202030204" pitchFamily="34" charset="0"/>
              <a:ea typeface="맑은 고딕" panose="020B0503020000020004" pitchFamily="50" charset="-127"/>
            </a:endParaRPr>
          </a:p>
        </p:txBody>
      </p:sp>
      <p:sp>
        <p:nvSpPr>
          <p:cNvPr id="7" name="직사각형 6">
            <a:extLst>
              <a:ext uri="{FF2B5EF4-FFF2-40B4-BE49-F238E27FC236}">
                <a16:creationId xmlns:a16="http://schemas.microsoft.com/office/drawing/2014/main" xmlns="" id="{D5337566-8120-4AE6-B0BD-936299CAA7AA}"/>
              </a:ext>
            </a:extLst>
          </p:cNvPr>
          <p:cNvSpPr/>
          <p:nvPr/>
        </p:nvSpPr>
        <p:spPr>
          <a:xfrm>
            <a:off x="179512" y="710075"/>
            <a:ext cx="3528392" cy="369332"/>
          </a:xfrm>
          <a:prstGeom prst="rect">
            <a:avLst/>
          </a:prstGeom>
        </p:spPr>
        <p:txBody>
          <a:bodyPr wrap="square">
            <a:spAutoFit/>
          </a:bodyPr>
          <a:lstStyle/>
          <a:p>
            <a:pPr algn="ctr">
              <a:spcBef>
                <a:spcPts val="600"/>
              </a:spcBef>
            </a:pPr>
            <a:r>
              <a:rPr lang="en-US" altLang="ko-KR" sz="1800" b="1" dirty="0">
                <a:latin typeface="Arial" panose="020B0604020202020204" pitchFamily="34" charset="0"/>
                <a:cs typeface="Arial" panose="020B0604020202020204" pitchFamily="34" charset="0"/>
              </a:rPr>
              <a:t>Applying Control Strategy</a:t>
            </a:r>
            <a:endParaRPr lang="ko-KR" altLang="en-US" sz="1800" b="1" dirty="0"/>
          </a:p>
        </p:txBody>
      </p:sp>
      <p:sp>
        <p:nvSpPr>
          <p:cNvPr id="3" name="슬라이드 번호 개체 틀 2"/>
          <p:cNvSpPr>
            <a:spLocks noGrp="1"/>
          </p:cNvSpPr>
          <p:nvPr>
            <p:ph type="sldNum" sz="quarter" idx="12"/>
          </p:nvPr>
        </p:nvSpPr>
        <p:spPr/>
        <p:txBody>
          <a:bodyPr/>
          <a:lstStyle/>
          <a:p>
            <a:endParaRPr lang="en-US" dirty="0"/>
          </a:p>
        </p:txBody>
      </p:sp>
      <p:sp>
        <p:nvSpPr>
          <p:cNvPr id="11" name="슬라이드 번호 개체 틀 2"/>
          <p:cNvSpPr txBox="1">
            <a:spLocks/>
          </p:cNvSpPr>
          <p:nvPr/>
        </p:nvSpPr>
        <p:spPr>
          <a:xfrm>
            <a:off x="8476810" y="6398364"/>
            <a:ext cx="667190" cy="365125"/>
          </a:xfrm>
        </p:spPr>
        <p:txBody>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r>
              <a:rPr lang="en-US" altLang="ko-KR" dirty="0" smtClean="0"/>
              <a:t>12</a:t>
            </a:r>
            <a:endParaRPr lang="ko-KR" altLang="en-US" dirty="0"/>
          </a:p>
        </p:txBody>
      </p:sp>
      <p:pic>
        <p:nvPicPr>
          <p:cNvPr id="13" name="Picture 3">
            <a:extLst>
              <a:ext uri="{FF2B5EF4-FFF2-40B4-BE49-F238E27FC236}">
                <a16:creationId xmlns:a16="http://schemas.microsoft.com/office/drawing/2014/main" xmlns="" id="{5D5452AB-4CCD-45D5-B722-E1E9CC735550}"/>
              </a:ext>
            </a:extLst>
          </p:cNvPr>
          <p:cNvPicPr>
            <a:picLocks noChangeAspect="1"/>
          </p:cNvPicPr>
          <p:nvPr/>
        </p:nvPicPr>
        <p:blipFill>
          <a:blip r:embed="rId3"/>
          <a:stretch>
            <a:fillRect/>
          </a:stretch>
        </p:blipFill>
        <p:spPr>
          <a:xfrm>
            <a:off x="-324544" y="3284984"/>
            <a:ext cx="4994058" cy="3096344"/>
          </a:xfrm>
          <a:prstGeom prst="rect">
            <a:avLst/>
          </a:prstGeom>
        </p:spPr>
      </p:pic>
      <p:pic>
        <p:nvPicPr>
          <p:cNvPr id="14" name="_x459691848" descr="EMB00006d2c6133">
            <a:extLst>
              <a:ext uri="{FF2B5EF4-FFF2-40B4-BE49-F238E27FC236}">
                <a16:creationId xmlns:a16="http://schemas.microsoft.com/office/drawing/2014/main" xmlns="" id="{701D4649-CDDB-4A1D-A379-03E0F9DBED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356992"/>
            <a:ext cx="4221809" cy="316835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0" y="1213415"/>
            <a:ext cx="9144000" cy="1631216"/>
          </a:xfrm>
          <a:prstGeom prst="rect">
            <a:avLst/>
          </a:prstGeom>
          <a:noFill/>
        </p:spPr>
        <p:txBody>
          <a:bodyPr wrap="square" lIns="90000" rtlCol="0">
            <a:spAutoFit/>
          </a:bodyPr>
          <a:lstStyle/>
          <a:p>
            <a:r>
              <a:rPr lang="en-US" altLang="ko-KR" sz="2000" b="1" dirty="0" smtClean="0">
                <a:latin typeface="Arial Narrow" panose="020B0606020202030204" pitchFamily="34" charset="0"/>
                <a:ea typeface="맑은 고딕" panose="020B0503020000020004" pitchFamily="50" charset="-127"/>
              </a:rPr>
              <a:t>Fine Particle </a:t>
            </a:r>
            <a:r>
              <a:rPr lang="en-US" altLang="ko-KR" sz="2000" b="1" dirty="0">
                <a:latin typeface="Arial Narrow" panose="020B0606020202030204" pitchFamily="34" charset="0"/>
                <a:ea typeface="맑은 고딕" panose="020B0503020000020004" pitchFamily="50" charset="-127"/>
              </a:rPr>
              <a:t>Emergency </a:t>
            </a:r>
            <a:r>
              <a:rPr lang="en-US" altLang="ko-KR" sz="2000" b="1" dirty="0" smtClean="0">
                <a:latin typeface="Arial Narrow" panose="020B0606020202030204" pitchFamily="34" charset="0"/>
                <a:ea typeface="맑은 고딕" panose="020B0503020000020004" pitchFamily="50" charset="-127"/>
              </a:rPr>
              <a:t>Reduction Plan </a:t>
            </a:r>
            <a:r>
              <a:rPr lang="en-US" altLang="ko-KR" sz="1600" b="1" dirty="0" smtClean="0">
                <a:latin typeface="Arial Narrow" panose="020B0606020202030204" pitchFamily="34" charset="0"/>
                <a:ea typeface="맑은 고딕" panose="020B0503020000020004" pitchFamily="50" charset="-127"/>
              </a:rPr>
              <a:t>: </a:t>
            </a:r>
          </a:p>
          <a:p>
            <a:r>
              <a:rPr lang="en-US" altLang="ko-KR" sz="1600" b="1" dirty="0" smtClean="0">
                <a:latin typeface="Arial Narrow" panose="020B0606020202030204" pitchFamily="34" charset="0"/>
                <a:ea typeface="맑은 고딕" panose="020B0503020000020004" pitchFamily="50" charset="-127"/>
              </a:rPr>
              <a:t>When averaged concentration of PM2.5 is over than 50ug/m3 on 0am to 4pm.  + When averaged concentration of PM2.5 will over than 50ug/m3 at tomorrow 24hour avg.</a:t>
            </a:r>
          </a:p>
          <a:p>
            <a:endParaRPr lang="en-US" altLang="ko-KR" sz="1600" b="1" dirty="0" smtClean="0">
              <a:latin typeface="Arial Narrow" panose="020B0606020202030204" pitchFamily="34" charset="0"/>
              <a:ea typeface="맑은 고딕" panose="020B0503020000020004" pitchFamily="50" charset="-127"/>
            </a:endParaRPr>
          </a:p>
          <a:p>
            <a:r>
              <a:rPr lang="en-US" altLang="ko-KR" sz="1600" b="1" dirty="0" smtClean="0">
                <a:latin typeface="Arial Narrow" panose="020B0606020202030204" pitchFamily="34" charset="0"/>
                <a:ea typeface="맑은 고딕" panose="020B0503020000020004" pitchFamily="50" charset="-127"/>
                <a:sym typeface="Wingdings" panose="05000000000000000000" pitchFamily="2" charset="2"/>
              </a:rPr>
              <a:t> The operation of diesel vehicles in the previous model year in 2005 and gas vehicles in the previous model year in 2000 will be restricted.</a:t>
            </a:r>
            <a:endParaRPr lang="en-US" altLang="ko-KR" sz="1600" b="1" dirty="0">
              <a:latin typeface="Arial Narrow" panose="020B0606020202030204" pitchFamily="34" charset="0"/>
              <a:ea typeface="맑은 고딕" panose="020B0503020000020004" pitchFamily="50" charset="-127"/>
            </a:endParaRPr>
          </a:p>
        </p:txBody>
      </p:sp>
    </p:spTree>
    <p:extLst>
      <p:ext uri="{BB962C8B-B14F-4D97-AF65-F5344CB8AC3E}">
        <p14:creationId xmlns:p14="http://schemas.microsoft.com/office/powerpoint/2010/main" val="3069875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a:picLocks noChangeAspect="1"/>
          </p:cNvPicPr>
          <p:nvPr/>
        </p:nvPicPr>
        <p:blipFill>
          <a:blip r:embed="rId3"/>
          <a:stretch>
            <a:fillRect/>
          </a:stretch>
        </p:blipFill>
        <p:spPr>
          <a:xfrm>
            <a:off x="899592" y="1143864"/>
            <a:ext cx="7416824" cy="5287841"/>
          </a:xfrm>
          <a:prstGeom prst="rect">
            <a:avLst/>
          </a:prstGeom>
        </p:spPr>
      </p:pic>
      <p:sp>
        <p:nvSpPr>
          <p:cNvPr id="7" name="TextBox 6"/>
          <p:cNvSpPr txBox="1"/>
          <p:nvPr/>
        </p:nvSpPr>
        <p:spPr>
          <a:xfrm>
            <a:off x="0" y="0"/>
            <a:ext cx="2843808"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CMAS conference, 22 Oct. 2019</a:t>
            </a:r>
            <a:endParaRPr lang="ko-KR" altLang="en-US" sz="1400" b="1" dirty="0">
              <a:latin typeface="Arial Narrow" panose="020B0606020202030204" pitchFamily="34" charset="0"/>
              <a:ea typeface="맑은 고딕" panose="020B0503020000020004" pitchFamily="50" charset="-127"/>
            </a:endParaRPr>
          </a:p>
        </p:txBody>
      </p:sp>
      <p:sp>
        <p:nvSpPr>
          <p:cNvPr id="8" name="TextBox 7"/>
          <p:cNvSpPr txBox="1"/>
          <p:nvPr/>
        </p:nvSpPr>
        <p:spPr>
          <a:xfrm>
            <a:off x="0" y="321568"/>
            <a:ext cx="2843808" cy="461665"/>
          </a:xfrm>
          <a:prstGeom prst="rect">
            <a:avLst/>
          </a:prstGeom>
          <a:noFill/>
        </p:spPr>
        <p:txBody>
          <a:bodyPr wrap="square" lIns="90000" rtlCol="0">
            <a:spAutoFit/>
          </a:bodyPr>
          <a:lstStyle/>
          <a:p>
            <a:r>
              <a:rPr lang="en-US" altLang="ko-KR" b="1" dirty="0">
                <a:latin typeface="Arial Narrow" panose="020B0606020202030204" pitchFamily="34" charset="0"/>
                <a:ea typeface="맑은 고딕" panose="020B0503020000020004" pitchFamily="50" charset="-127"/>
              </a:rPr>
              <a:t>4. Results</a:t>
            </a:r>
            <a:endParaRPr lang="ko-KR" altLang="en-US" b="1" dirty="0">
              <a:latin typeface="Arial Narrow" panose="020B0606020202030204" pitchFamily="34" charset="0"/>
              <a:ea typeface="맑은 고딕" panose="020B0503020000020004" pitchFamily="50" charset="-127"/>
            </a:endParaRPr>
          </a:p>
        </p:txBody>
      </p:sp>
      <p:sp>
        <p:nvSpPr>
          <p:cNvPr id="9" name="직사각형 8">
            <a:extLst>
              <a:ext uri="{FF2B5EF4-FFF2-40B4-BE49-F238E27FC236}">
                <a16:creationId xmlns:a16="http://schemas.microsoft.com/office/drawing/2014/main" xmlns="" id="{D5337566-8120-4AE6-B0BD-936299CAA7AA}"/>
              </a:ext>
            </a:extLst>
          </p:cNvPr>
          <p:cNvSpPr/>
          <p:nvPr/>
        </p:nvSpPr>
        <p:spPr>
          <a:xfrm>
            <a:off x="179512" y="710075"/>
            <a:ext cx="6048672" cy="369332"/>
          </a:xfrm>
          <a:prstGeom prst="rect">
            <a:avLst/>
          </a:prstGeom>
        </p:spPr>
        <p:txBody>
          <a:bodyPr wrap="square">
            <a:spAutoFit/>
          </a:bodyPr>
          <a:lstStyle/>
          <a:p>
            <a:pPr algn="ctr">
              <a:spcBef>
                <a:spcPts val="600"/>
              </a:spcBef>
            </a:pPr>
            <a:r>
              <a:rPr lang="en-US" altLang="ko-KR" sz="1800" b="1" dirty="0">
                <a:latin typeface="Arial" panose="020B0604020202020204" pitchFamily="34" charset="0"/>
                <a:cs typeface="Arial" panose="020B0604020202020204" pitchFamily="34" charset="0"/>
              </a:rPr>
              <a:t>Age distribution by each vehicle type(Seoul)</a:t>
            </a:r>
            <a:endParaRPr lang="ko-KR" altLang="en-US" sz="1800" b="1" dirty="0"/>
          </a:p>
        </p:txBody>
      </p:sp>
      <p:sp>
        <p:nvSpPr>
          <p:cNvPr id="2" name="TextBox 1"/>
          <p:cNvSpPr txBox="1"/>
          <p:nvPr/>
        </p:nvSpPr>
        <p:spPr>
          <a:xfrm>
            <a:off x="2872687" y="1375581"/>
            <a:ext cx="4320480" cy="338554"/>
          </a:xfrm>
          <a:prstGeom prst="rect">
            <a:avLst/>
          </a:prstGeom>
          <a:solidFill>
            <a:schemeClr val="bg1"/>
          </a:solidFill>
          <a:ln>
            <a:solidFill>
              <a:schemeClr val="bg1"/>
            </a:solidFill>
          </a:ln>
        </p:spPr>
        <p:txBody>
          <a:bodyPr wrap="square" lIns="90000" rtlCol="0">
            <a:spAutoFit/>
          </a:bodyPr>
          <a:lstStyle/>
          <a:p>
            <a:pPr algn="ctr"/>
            <a:r>
              <a:rPr lang="en-US" altLang="ko-KR" sz="1600" b="1" dirty="0">
                <a:latin typeface="Arial Narrow" panose="020B0606020202030204" pitchFamily="34" charset="0"/>
                <a:ea typeface="맑은 고딕" panose="020B0503020000020004" pitchFamily="50" charset="-127"/>
              </a:rPr>
              <a:t>95 vehicle type (fuel type / vehicle type / engine size)</a:t>
            </a:r>
          </a:p>
        </p:txBody>
      </p:sp>
      <p:sp>
        <p:nvSpPr>
          <p:cNvPr id="4" name="슬라이드 번호 개체 틀 3"/>
          <p:cNvSpPr>
            <a:spLocks noGrp="1"/>
          </p:cNvSpPr>
          <p:nvPr>
            <p:ph type="sldNum" sz="quarter" idx="12"/>
          </p:nvPr>
        </p:nvSpPr>
        <p:spPr/>
        <p:txBody>
          <a:bodyPr/>
          <a:lstStyle/>
          <a:p>
            <a:endParaRPr lang="en-US" dirty="0"/>
          </a:p>
        </p:txBody>
      </p:sp>
      <p:sp>
        <p:nvSpPr>
          <p:cNvPr id="10" name="슬라이드 번호 개체 틀 2"/>
          <p:cNvSpPr txBox="1">
            <a:spLocks/>
          </p:cNvSpPr>
          <p:nvPr/>
        </p:nvSpPr>
        <p:spPr>
          <a:xfrm>
            <a:off x="8316416" y="6356352"/>
            <a:ext cx="667190" cy="365125"/>
          </a:xfrm>
        </p:spPr>
        <p:txBody>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r>
              <a:rPr lang="en-US" altLang="ko-KR" dirty="0" smtClean="0"/>
              <a:t>13</a:t>
            </a:r>
            <a:endParaRPr lang="ko-KR" altLang="en-US" dirty="0"/>
          </a:p>
        </p:txBody>
      </p:sp>
    </p:spTree>
    <p:extLst>
      <p:ext uri="{BB962C8B-B14F-4D97-AF65-F5344CB8AC3E}">
        <p14:creationId xmlns:p14="http://schemas.microsoft.com/office/powerpoint/2010/main" val="1575806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3"/>
          <a:stretch>
            <a:fillRect/>
          </a:stretch>
        </p:blipFill>
        <p:spPr>
          <a:xfrm>
            <a:off x="474965" y="1185531"/>
            <a:ext cx="8642747" cy="5344503"/>
          </a:xfrm>
          <a:prstGeom prst="rect">
            <a:avLst/>
          </a:prstGeom>
        </p:spPr>
      </p:pic>
      <p:sp>
        <p:nvSpPr>
          <p:cNvPr id="5" name="TextBox 4"/>
          <p:cNvSpPr txBox="1"/>
          <p:nvPr/>
        </p:nvSpPr>
        <p:spPr>
          <a:xfrm>
            <a:off x="0" y="0"/>
            <a:ext cx="2843808"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CMAS conference, 22 Oct. 2019</a:t>
            </a:r>
            <a:endParaRPr lang="ko-KR" altLang="en-US" sz="1400" b="1" dirty="0">
              <a:latin typeface="Arial Narrow" panose="020B0606020202030204" pitchFamily="34" charset="0"/>
              <a:ea typeface="맑은 고딕" panose="020B0503020000020004" pitchFamily="50" charset="-127"/>
            </a:endParaRPr>
          </a:p>
        </p:txBody>
      </p:sp>
      <p:sp>
        <p:nvSpPr>
          <p:cNvPr id="6" name="TextBox 5"/>
          <p:cNvSpPr txBox="1"/>
          <p:nvPr/>
        </p:nvSpPr>
        <p:spPr>
          <a:xfrm>
            <a:off x="0" y="321568"/>
            <a:ext cx="2843808" cy="461665"/>
          </a:xfrm>
          <a:prstGeom prst="rect">
            <a:avLst/>
          </a:prstGeom>
          <a:noFill/>
        </p:spPr>
        <p:txBody>
          <a:bodyPr wrap="square" lIns="90000" rtlCol="0">
            <a:spAutoFit/>
          </a:bodyPr>
          <a:lstStyle/>
          <a:p>
            <a:r>
              <a:rPr lang="en-US" altLang="ko-KR" b="1" dirty="0">
                <a:latin typeface="Arial Narrow" panose="020B0606020202030204" pitchFamily="34" charset="0"/>
                <a:ea typeface="맑은 고딕" panose="020B0503020000020004" pitchFamily="50" charset="-127"/>
              </a:rPr>
              <a:t>4. Results</a:t>
            </a:r>
            <a:endParaRPr lang="ko-KR" altLang="en-US" b="1" dirty="0">
              <a:latin typeface="Arial Narrow" panose="020B0606020202030204" pitchFamily="34" charset="0"/>
              <a:ea typeface="맑은 고딕" panose="020B0503020000020004" pitchFamily="50" charset="-127"/>
            </a:endParaRPr>
          </a:p>
        </p:txBody>
      </p:sp>
      <p:sp>
        <p:nvSpPr>
          <p:cNvPr id="7" name="직사각형 6">
            <a:extLst>
              <a:ext uri="{FF2B5EF4-FFF2-40B4-BE49-F238E27FC236}">
                <a16:creationId xmlns:a16="http://schemas.microsoft.com/office/drawing/2014/main" xmlns="" id="{D5337566-8120-4AE6-B0BD-936299CAA7AA}"/>
              </a:ext>
            </a:extLst>
          </p:cNvPr>
          <p:cNvSpPr/>
          <p:nvPr/>
        </p:nvSpPr>
        <p:spPr>
          <a:xfrm>
            <a:off x="179512" y="710075"/>
            <a:ext cx="3528392" cy="369332"/>
          </a:xfrm>
          <a:prstGeom prst="rect">
            <a:avLst/>
          </a:prstGeom>
        </p:spPr>
        <p:txBody>
          <a:bodyPr wrap="square">
            <a:spAutoFit/>
          </a:bodyPr>
          <a:lstStyle/>
          <a:p>
            <a:pPr algn="ctr">
              <a:spcBef>
                <a:spcPts val="600"/>
              </a:spcBef>
            </a:pPr>
            <a:r>
              <a:rPr lang="en-US" altLang="ko-KR" sz="1800" b="1" dirty="0">
                <a:latin typeface="Arial" panose="020B0604020202020204" pitchFamily="34" charset="0"/>
                <a:cs typeface="Arial" panose="020B0604020202020204" pitchFamily="34" charset="0"/>
              </a:rPr>
              <a:t>Applying Control Strategy</a:t>
            </a:r>
            <a:endParaRPr lang="ko-KR" altLang="en-US" sz="1800" b="1" dirty="0"/>
          </a:p>
        </p:txBody>
      </p:sp>
      <p:sp>
        <p:nvSpPr>
          <p:cNvPr id="10" name="TextBox 9"/>
          <p:cNvSpPr txBox="1"/>
          <p:nvPr/>
        </p:nvSpPr>
        <p:spPr>
          <a:xfrm>
            <a:off x="-2299" y="6510586"/>
            <a:ext cx="3707904" cy="276999"/>
          </a:xfrm>
          <a:prstGeom prst="rect">
            <a:avLst/>
          </a:prstGeom>
          <a:noFill/>
        </p:spPr>
        <p:txBody>
          <a:bodyPr wrap="square" lIns="90000" rtlCol="0">
            <a:spAutoFit/>
          </a:bodyPr>
          <a:lstStyle/>
          <a:p>
            <a:r>
              <a:rPr lang="en-US" altLang="ko-KR" sz="1200" b="1" dirty="0">
                <a:latin typeface="Arial Narrow" panose="020B0606020202030204" pitchFamily="34" charset="0"/>
                <a:ea typeface="맑은 고딕" panose="020B0503020000020004" pitchFamily="50" charset="-127"/>
              </a:rPr>
              <a:t>*VIMS : Vehicle Inspection Management System</a:t>
            </a:r>
            <a:endParaRPr lang="ko-KR" altLang="en-US" sz="1200" b="1" dirty="0">
              <a:latin typeface="Arial Narrow" panose="020B0606020202030204" pitchFamily="34" charset="0"/>
              <a:ea typeface="맑은 고딕" panose="020B0503020000020004" pitchFamily="50" charset="-127"/>
            </a:endParaRPr>
          </a:p>
        </p:txBody>
      </p:sp>
      <p:sp>
        <p:nvSpPr>
          <p:cNvPr id="8" name="TextBox 7"/>
          <p:cNvSpPr txBox="1"/>
          <p:nvPr/>
        </p:nvSpPr>
        <p:spPr>
          <a:xfrm>
            <a:off x="8100392" y="5587272"/>
            <a:ext cx="648072" cy="276999"/>
          </a:xfrm>
          <a:prstGeom prst="rect">
            <a:avLst/>
          </a:prstGeom>
          <a:noFill/>
        </p:spPr>
        <p:txBody>
          <a:bodyPr wrap="square" lIns="90000" rtlCol="0">
            <a:spAutoFit/>
          </a:bodyPr>
          <a:lstStyle/>
          <a:p>
            <a:r>
              <a:rPr lang="en-US" altLang="ko-KR" sz="1200" b="1" dirty="0">
                <a:latin typeface="Arial Narrow" panose="020B0606020202030204" pitchFamily="34" charset="0"/>
                <a:ea typeface="맑은 고딕" panose="020B0503020000020004" pitchFamily="50" charset="-127"/>
              </a:rPr>
              <a:t>Tons/</a:t>
            </a:r>
            <a:r>
              <a:rPr lang="en-US" altLang="ko-KR" sz="1200" b="1" dirty="0" err="1">
                <a:latin typeface="Arial Narrow" panose="020B0606020202030204" pitchFamily="34" charset="0"/>
                <a:ea typeface="맑은 고딕" panose="020B0503020000020004" pitchFamily="50" charset="-127"/>
              </a:rPr>
              <a:t>yr</a:t>
            </a:r>
            <a:endParaRPr lang="ko-KR" altLang="en-US" sz="1200" b="1" dirty="0">
              <a:latin typeface="Arial Narrow" panose="020B0606020202030204" pitchFamily="34" charset="0"/>
              <a:ea typeface="맑은 고딕" panose="020B0503020000020004" pitchFamily="50" charset="-127"/>
            </a:endParaRPr>
          </a:p>
        </p:txBody>
      </p:sp>
      <p:sp>
        <p:nvSpPr>
          <p:cNvPr id="3" name="슬라이드 번호 개체 틀 2"/>
          <p:cNvSpPr>
            <a:spLocks noGrp="1"/>
          </p:cNvSpPr>
          <p:nvPr>
            <p:ph type="sldNum" sz="quarter" idx="12"/>
          </p:nvPr>
        </p:nvSpPr>
        <p:spPr/>
        <p:txBody>
          <a:bodyPr/>
          <a:lstStyle/>
          <a:p>
            <a:endParaRPr lang="en-US" dirty="0"/>
          </a:p>
        </p:txBody>
      </p:sp>
      <p:sp>
        <p:nvSpPr>
          <p:cNvPr id="11" name="슬라이드 번호 개체 틀 2"/>
          <p:cNvSpPr txBox="1">
            <a:spLocks/>
          </p:cNvSpPr>
          <p:nvPr/>
        </p:nvSpPr>
        <p:spPr>
          <a:xfrm>
            <a:off x="8414869" y="6396290"/>
            <a:ext cx="667190" cy="365125"/>
          </a:xfrm>
        </p:spPr>
        <p:txBody>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r>
              <a:rPr lang="en-US" altLang="ko-KR" dirty="0" smtClean="0"/>
              <a:t>14</a:t>
            </a:r>
            <a:endParaRPr lang="ko-KR" altLang="en-US" dirty="0"/>
          </a:p>
        </p:txBody>
      </p:sp>
      <p:sp>
        <p:nvSpPr>
          <p:cNvPr id="9" name="TextBox 8"/>
          <p:cNvSpPr txBox="1"/>
          <p:nvPr/>
        </p:nvSpPr>
        <p:spPr>
          <a:xfrm>
            <a:off x="2699793" y="4083858"/>
            <a:ext cx="5616623" cy="954107"/>
          </a:xfrm>
          <a:prstGeom prst="rect">
            <a:avLst/>
          </a:prstGeom>
          <a:noFill/>
        </p:spPr>
        <p:txBody>
          <a:bodyPr wrap="square" lIns="90000" rtlCol="0">
            <a:spAutoFit/>
          </a:bodyPr>
          <a:lstStyle/>
          <a:p>
            <a:pPr marL="285750" indent="-285750">
              <a:buFontTx/>
              <a:buChar char="-"/>
            </a:pPr>
            <a:r>
              <a:rPr lang="en-US" altLang="ko-KR" sz="1400" b="1" dirty="0">
                <a:latin typeface="Arial Narrow" panose="020B0606020202030204" pitchFamily="34" charset="0"/>
                <a:ea typeface="맑은 고딕" panose="020B0503020000020004" pitchFamily="50" charset="-127"/>
              </a:rPr>
              <a:t>Activity data for CARS model was built based on the five-year(2013-2017) *VIMS data.</a:t>
            </a:r>
          </a:p>
          <a:p>
            <a:pPr marL="285750" indent="-285750">
              <a:buFontTx/>
              <a:buChar char="-"/>
            </a:pPr>
            <a:r>
              <a:rPr lang="en-US" altLang="ko-KR" sz="1400" b="1" dirty="0" smtClean="0">
                <a:latin typeface="Arial Narrow" panose="020B0606020202030204" pitchFamily="34" charset="0"/>
                <a:ea typeface="맑은 고딕" panose="020B0503020000020004" pitchFamily="50" charset="-127"/>
              </a:rPr>
              <a:t>Using previous age distribution table, we can apply control strategies by age of vehicles.</a:t>
            </a:r>
            <a:endParaRPr lang="en-US" altLang="ko-KR" sz="1400" b="1" dirty="0">
              <a:latin typeface="Arial Narrow" panose="020B0606020202030204" pitchFamily="34" charset="0"/>
              <a:ea typeface="맑은 고딕" panose="020B0503020000020004" pitchFamily="50" charset="-127"/>
            </a:endParaRPr>
          </a:p>
        </p:txBody>
      </p:sp>
    </p:spTree>
    <p:extLst>
      <p:ext uri="{BB962C8B-B14F-4D97-AF65-F5344CB8AC3E}">
        <p14:creationId xmlns:p14="http://schemas.microsoft.com/office/powerpoint/2010/main" val="3314453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endParaRPr lang="en-US" dirty="0"/>
          </a:p>
        </p:txBody>
      </p:sp>
      <p:sp>
        <p:nvSpPr>
          <p:cNvPr id="5" name="직사각형 27">
            <a:extLst>
              <a:ext uri="{FF2B5EF4-FFF2-40B4-BE49-F238E27FC236}">
                <a16:creationId xmlns:a16="http://schemas.microsoft.com/office/drawing/2014/main" xmlns="" id="{DE0A7BE4-AC9E-4E3C-AA0F-597719FE2F56}"/>
              </a:ext>
            </a:extLst>
          </p:cNvPr>
          <p:cNvSpPr>
            <a:spLocks noChangeArrowheads="1"/>
          </p:cNvSpPr>
          <p:nvPr/>
        </p:nvSpPr>
        <p:spPr bwMode="auto">
          <a:xfrm>
            <a:off x="7058749" y="5907645"/>
            <a:ext cx="1728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50" charset="-127"/>
                <a:ea typeface="맑은 고딕" panose="020B0503020000020004" pitchFamily="50" charset="-127"/>
              </a:defRPr>
            </a:lvl1pPr>
            <a:lvl2pPr marL="742950" indent="-285750" latinLnBrk="1">
              <a:defRPr>
                <a:solidFill>
                  <a:schemeClr val="tx1"/>
                </a:solidFill>
                <a:latin typeface="맑은 고딕" panose="020B0503020000020004" pitchFamily="50" charset="-127"/>
                <a:ea typeface="맑은 고딕" panose="020B0503020000020004" pitchFamily="50" charset="-127"/>
              </a:defRPr>
            </a:lvl2pPr>
            <a:lvl3pPr marL="1143000" indent="-228600" latinLnBrk="1">
              <a:defRPr>
                <a:solidFill>
                  <a:schemeClr val="tx1"/>
                </a:solidFill>
                <a:latin typeface="맑은 고딕" panose="020B0503020000020004" pitchFamily="50" charset="-127"/>
                <a:ea typeface="맑은 고딕" panose="020B0503020000020004" pitchFamily="50" charset="-127"/>
              </a:defRPr>
            </a:lvl3pPr>
            <a:lvl4pPr marL="1600200" indent="-228600" latinLnBrk="1">
              <a:defRPr>
                <a:solidFill>
                  <a:schemeClr val="tx1"/>
                </a:solidFill>
                <a:latin typeface="맑은 고딕" panose="020B0503020000020004" pitchFamily="50" charset="-127"/>
                <a:ea typeface="맑은 고딕" panose="020B0503020000020004" pitchFamily="50" charset="-127"/>
              </a:defRPr>
            </a:lvl4pPr>
            <a:lvl5pPr marL="2057400" indent="-228600" latinLnBrk="1">
              <a:defRPr>
                <a:solidFill>
                  <a:schemeClr val="tx1"/>
                </a:solidFill>
                <a:latin typeface="맑은 고딕" panose="020B0503020000020004" pitchFamily="50" charset="-127"/>
                <a:ea typeface="맑은 고딕" panose="020B0503020000020004" pitchFamily="50" charset="-127"/>
              </a:defRPr>
            </a:lvl5pPr>
            <a:lvl6pPr marL="2514600" indent="-228600" fontAlgn="base">
              <a:spcBef>
                <a:spcPct val="0"/>
              </a:spcBef>
              <a:spcAft>
                <a:spcPct val="0"/>
              </a:spcAft>
              <a:defRPr>
                <a:solidFill>
                  <a:schemeClr val="tx1"/>
                </a:solidFill>
                <a:latin typeface="맑은 고딕" panose="020B0503020000020004" pitchFamily="50" charset="-127"/>
                <a:ea typeface="맑은 고딕" panose="020B0503020000020004" pitchFamily="50" charset="-127"/>
              </a:defRPr>
            </a:lvl6pPr>
            <a:lvl7pPr marL="2971800" indent="-228600" fontAlgn="base">
              <a:spcBef>
                <a:spcPct val="0"/>
              </a:spcBef>
              <a:spcAft>
                <a:spcPct val="0"/>
              </a:spcAft>
              <a:defRPr>
                <a:solidFill>
                  <a:schemeClr val="tx1"/>
                </a:solidFill>
                <a:latin typeface="맑은 고딕" panose="020B0503020000020004" pitchFamily="50" charset="-127"/>
                <a:ea typeface="맑은 고딕" panose="020B0503020000020004" pitchFamily="50" charset="-127"/>
              </a:defRPr>
            </a:lvl7pPr>
            <a:lvl8pPr marL="3429000" indent="-228600" fontAlgn="base">
              <a:spcBef>
                <a:spcPct val="0"/>
              </a:spcBef>
              <a:spcAft>
                <a:spcPct val="0"/>
              </a:spcAft>
              <a:defRPr>
                <a:solidFill>
                  <a:schemeClr val="tx1"/>
                </a:solidFill>
                <a:latin typeface="맑은 고딕" panose="020B0503020000020004" pitchFamily="50" charset="-127"/>
                <a:ea typeface="맑은 고딕" panose="020B0503020000020004" pitchFamily="50" charset="-127"/>
              </a:defRPr>
            </a:lvl8pPr>
            <a:lvl9pPr marL="3886200" indent="-228600" fontAlgn="base">
              <a:spcBef>
                <a:spcPct val="0"/>
              </a:spcBef>
              <a:spcAft>
                <a:spcPct val="0"/>
              </a:spcAft>
              <a:defRPr>
                <a:solidFill>
                  <a:schemeClr val="tx1"/>
                </a:solidFill>
                <a:latin typeface="맑은 고딕" panose="020B0503020000020004" pitchFamily="50" charset="-127"/>
                <a:ea typeface="맑은 고딕" panose="020B0503020000020004" pitchFamily="50" charset="-127"/>
              </a:defRPr>
            </a:lvl9pPr>
          </a:lstStyle>
          <a:p>
            <a:pPr eaLnBrk="1" hangingPunct="1"/>
            <a:r>
              <a:rPr lang="en-US" altLang="ko-KR" sz="1200" dirty="0"/>
              <a:t>(</a:t>
            </a:r>
            <a:r>
              <a:rPr lang="en-US" altLang="ko-KR" sz="1200" dirty="0" err="1"/>
              <a:t>Jiming</a:t>
            </a:r>
            <a:r>
              <a:rPr lang="en-US" altLang="ko-KR" sz="1200" dirty="0"/>
              <a:t> Hao et al., 2017) </a:t>
            </a:r>
            <a:endParaRPr lang="ko-KR" altLang="en-US" sz="1200" dirty="0"/>
          </a:p>
        </p:txBody>
      </p:sp>
      <p:pic>
        <p:nvPicPr>
          <p:cNvPr id="6" name="Picture 1">
            <a:extLst>
              <a:ext uri="{FF2B5EF4-FFF2-40B4-BE49-F238E27FC236}">
                <a16:creationId xmlns:a16="http://schemas.microsoft.com/office/drawing/2014/main" xmlns="" id="{68A49AFD-8DDC-4916-8128-A873BBBF8D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5645" y="3739126"/>
            <a:ext cx="3400277" cy="2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직사각형 8">
            <a:extLst>
              <a:ext uri="{FF2B5EF4-FFF2-40B4-BE49-F238E27FC236}">
                <a16:creationId xmlns:a16="http://schemas.microsoft.com/office/drawing/2014/main" xmlns="" id="{9FCC3DE6-9F13-44AE-93C9-8B39166DD2D7}"/>
              </a:ext>
            </a:extLst>
          </p:cNvPr>
          <p:cNvSpPr/>
          <p:nvPr/>
        </p:nvSpPr>
        <p:spPr>
          <a:xfrm>
            <a:off x="899592" y="636039"/>
            <a:ext cx="3391954" cy="338554"/>
          </a:xfrm>
          <a:prstGeom prst="rect">
            <a:avLst/>
          </a:prstGeom>
        </p:spPr>
        <p:txBody>
          <a:bodyPr wrap="none" lIns="0" rIns="0">
            <a:spAutoFit/>
          </a:bodyPr>
          <a:lstStyle/>
          <a:p>
            <a:r>
              <a:rPr lang="en-US" altLang="ko-KR" sz="1600" dirty="0">
                <a:latin typeface="HY헤드라인M" panose="02030600000101010101" pitchFamily="18" charset="-127"/>
                <a:ea typeface="HY헤드라인M" panose="02030600000101010101" pitchFamily="18" charset="-127"/>
              </a:rPr>
              <a:t>Policy Supporting Air Quality Model</a:t>
            </a:r>
          </a:p>
        </p:txBody>
      </p:sp>
      <p:sp>
        <p:nvSpPr>
          <p:cNvPr id="10" name="직사각형 9">
            <a:extLst>
              <a:ext uri="{FF2B5EF4-FFF2-40B4-BE49-F238E27FC236}">
                <a16:creationId xmlns:a16="http://schemas.microsoft.com/office/drawing/2014/main" xmlns="" id="{37FA94C3-19CE-402D-B819-92F69A2039D2}"/>
              </a:ext>
            </a:extLst>
          </p:cNvPr>
          <p:cNvSpPr/>
          <p:nvPr/>
        </p:nvSpPr>
        <p:spPr>
          <a:xfrm>
            <a:off x="238281" y="928076"/>
            <a:ext cx="8559539" cy="2618345"/>
          </a:xfrm>
          <a:prstGeom prst="rect">
            <a:avLst/>
          </a:prstGeom>
        </p:spPr>
        <p:txBody>
          <a:bodyPr wrap="square">
            <a:spAutoFit/>
          </a:bodyPr>
          <a:lstStyle/>
          <a:p>
            <a:pPr marL="285750" indent="-193675" latinLnBrk="0">
              <a:lnSpc>
                <a:spcPct val="130000"/>
              </a:lnSpc>
              <a:buFont typeface="Arial" panose="020B0604020202020204" pitchFamily="34" charset="0"/>
              <a:buChar char="•"/>
            </a:pPr>
            <a:r>
              <a:rPr lang="en-US" altLang="ko-KR" sz="1600" b="1" spc="-100" dirty="0">
                <a:solidFill>
                  <a:schemeClr val="accent2"/>
                </a:solidFill>
                <a:latin typeface="Arial Narrow" panose="020B0606020202030204" pitchFamily="34" charset="0"/>
                <a:ea typeface="맑은 고딕"/>
              </a:rPr>
              <a:t>Response</a:t>
            </a:r>
            <a:r>
              <a:rPr lang="ko-KR" altLang="en-US" sz="1600" b="1" spc="-100" dirty="0">
                <a:solidFill>
                  <a:schemeClr val="accent2"/>
                </a:solidFill>
                <a:latin typeface="Arial Narrow" panose="020B0606020202030204" pitchFamily="34" charset="0"/>
                <a:ea typeface="맑은 고딕"/>
              </a:rPr>
              <a:t> </a:t>
            </a:r>
            <a:r>
              <a:rPr lang="en-US" altLang="ko-KR" sz="1600" b="1" spc="-100" dirty="0">
                <a:solidFill>
                  <a:schemeClr val="accent2"/>
                </a:solidFill>
                <a:latin typeface="Arial Narrow" panose="020B0606020202030204" pitchFamily="34" charset="0"/>
                <a:ea typeface="맑은 고딕"/>
              </a:rPr>
              <a:t>Surface Model(RSM) is a real-time </a:t>
            </a:r>
            <a:r>
              <a:rPr lang="en-US" altLang="ko-KR" sz="1600" b="1" spc="-100" dirty="0">
                <a:solidFill>
                  <a:prstClr val="black"/>
                </a:solidFill>
                <a:latin typeface="Arial Narrow" panose="020B0606020202030204" pitchFamily="34" charset="0"/>
                <a:ea typeface="맑은 고딕"/>
              </a:rPr>
              <a:t>atmospheric chemical transport information integrated into </a:t>
            </a:r>
            <a:r>
              <a:rPr lang="en-US" altLang="ko-KR" sz="1600" b="1" spc="-100" dirty="0" err="1">
                <a:solidFill>
                  <a:prstClr val="black"/>
                </a:solidFill>
                <a:latin typeface="Arial Narrow" panose="020B0606020202030204" pitchFamily="34" charset="0"/>
                <a:ea typeface="맑은 고딕"/>
              </a:rPr>
              <a:t>ABaCAS</a:t>
            </a:r>
            <a:r>
              <a:rPr lang="en-US" altLang="ko-KR" sz="1600" b="1" spc="-100" dirty="0">
                <a:solidFill>
                  <a:prstClr val="black"/>
                </a:solidFill>
                <a:latin typeface="Arial Narrow" panose="020B0606020202030204" pitchFamily="34" charset="0"/>
                <a:ea typeface="맑은 고딕"/>
              </a:rPr>
              <a:t> </a:t>
            </a:r>
            <a:r>
              <a:rPr lang="en-US" altLang="ko-KR" sz="1600" b="1" spc="-100" dirty="0">
                <a:solidFill>
                  <a:schemeClr val="accent2"/>
                </a:solidFill>
                <a:latin typeface="Arial Narrow" panose="020B0606020202030204" pitchFamily="34" charset="0"/>
                <a:ea typeface="맑은 고딕"/>
              </a:rPr>
              <a:t>decision making system </a:t>
            </a:r>
            <a:endParaRPr lang="en-US" altLang="ko-KR" sz="1600" b="1" spc="-100" dirty="0" smtClean="0">
              <a:solidFill>
                <a:schemeClr val="accent2"/>
              </a:solidFill>
              <a:latin typeface="Arial Narrow" panose="020B0606020202030204" pitchFamily="34" charset="0"/>
              <a:ea typeface="맑은 고딕"/>
            </a:endParaRPr>
          </a:p>
          <a:p>
            <a:pPr marL="92075" latinLnBrk="0">
              <a:lnSpc>
                <a:spcPct val="130000"/>
              </a:lnSpc>
            </a:pPr>
            <a:r>
              <a:rPr lang="en-US" altLang="ko-KR" sz="1600" b="1" spc="-100" dirty="0">
                <a:solidFill>
                  <a:schemeClr val="accent2"/>
                </a:solidFill>
                <a:latin typeface="Arial Narrow" panose="020B0606020202030204" pitchFamily="34" charset="0"/>
                <a:ea typeface="맑은 고딕"/>
              </a:rPr>
              <a:t> </a:t>
            </a:r>
            <a:r>
              <a:rPr lang="en-US" altLang="ko-KR" sz="1600" b="1" spc="-100" dirty="0" smtClean="0">
                <a:solidFill>
                  <a:schemeClr val="accent2"/>
                </a:solidFill>
                <a:latin typeface="Arial Narrow" panose="020B0606020202030204" pitchFamily="34" charset="0"/>
                <a:ea typeface="맑은 고딕"/>
              </a:rPr>
              <a:t>(see presentation by Song Liu, Oct 21, Grumman Auditorium)</a:t>
            </a:r>
            <a:endParaRPr lang="en-US" altLang="ko-KR" sz="1600" b="1" spc="-100" dirty="0">
              <a:solidFill>
                <a:schemeClr val="accent2"/>
              </a:solidFill>
              <a:latin typeface="Arial Narrow" panose="020B0606020202030204" pitchFamily="34" charset="0"/>
              <a:ea typeface="맑은 고딕"/>
            </a:endParaRPr>
          </a:p>
          <a:p>
            <a:pPr marL="285750" indent="-193675" latinLnBrk="0">
              <a:lnSpc>
                <a:spcPct val="130000"/>
              </a:lnSpc>
              <a:buFont typeface="Arial" panose="020B0604020202020204" pitchFamily="34" charset="0"/>
              <a:buChar char="•"/>
            </a:pPr>
            <a:endParaRPr lang="en-US" altLang="ko-KR" sz="1600" b="1" spc="-100" dirty="0">
              <a:solidFill>
                <a:schemeClr val="accent2"/>
              </a:solidFill>
              <a:latin typeface="Arial Narrow" panose="020B0606020202030204" pitchFamily="34" charset="0"/>
              <a:ea typeface="맑은 고딕"/>
            </a:endParaRPr>
          </a:p>
          <a:p>
            <a:pPr marL="285750" indent="-193675" latinLnBrk="0">
              <a:lnSpc>
                <a:spcPct val="130000"/>
              </a:lnSpc>
              <a:buFont typeface="Arial" panose="020B0604020202020204" pitchFamily="34" charset="0"/>
              <a:buChar char="•"/>
            </a:pPr>
            <a:r>
              <a:rPr lang="en-US" altLang="ko-KR" sz="1600" b="1" spc="-100" dirty="0">
                <a:solidFill>
                  <a:schemeClr val="accent2"/>
                </a:solidFill>
                <a:latin typeface="Arial Narrow" panose="020B0606020202030204" pitchFamily="34" charset="0"/>
                <a:ea typeface="맑은 고딕"/>
              </a:rPr>
              <a:t>Simulation of the SMOKE-CMAQ system over</a:t>
            </a:r>
            <a:r>
              <a:rPr lang="ko-KR" altLang="en-US" sz="1600" b="1" spc="-100" dirty="0">
                <a:solidFill>
                  <a:schemeClr val="accent2"/>
                </a:solidFill>
                <a:latin typeface="Arial Narrow" panose="020B0606020202030204" pitchFamily="34" charset="0"/>
                <a:ea typeface="맑은 고딕"/>
              </a:rPr>
              <a:t> </a:t>
            </a:r>
            <a:r>
              <a:rPr lang="en-US" altLang="ko-KR" sz="1600" b="1" spc="-100" dirty="0">
                <a:solidFill>
                  <a:schemeClr val="accent2"/>
                </a:solidFill>
                <a:latin typeface="Arial Narrow" panose="020B0606020202030204" pitchFamily="34" charset="0"/>
                <a:ea typeface="맑은 고딕"/>
              </a:rPr>
              <a:t>South</a:t>
            </a:r>
            <a:r>
              <a:rPr lang="ko-KR" altLang="en-US" sz="1600" b="1" spc="-100" dirty="0">
                <a:solidFill>
                  <a:schemeClr val="accent2"/>
                </a:solidFill>
                <a:latin typeface="Arial Narrow" panose="020B0606020202030204" pitchFamily="34" charset="0"/>
                <a:ea typeface="맑은 고딕"/>
              </a:rPr>
              <a:t> </a:t>
            </a:r>
            <a:r>
              <a:rPr lang="en-US" altLang="ko-KR" sz="1600" b="1" spc="-100" dirty="0">
                <a:solidFill>
                  <a:schemeClr val="accent2"/>
                </a:solidFill>
                <a:latin typeface="Arial Narrow" panose="020B0606020202030204" pitchFamily="34" charset="0"/>
                <a:ea typeface="맑은 고딕"/>
              </a:rPr>
              <a:t>Korea</a:t>
            </a:r>
            <a:r>
              <a:rPr lang="ko-KR" altLang="en-US" sz="1600" b="1" spc="-100" dirty="0">
                <a:solidFill>
                  <a:schemeClr val="accent2"/>
                </a:solidFill>
                <a:latin typeface="Arial Narrow" panose="020B0606020202030204" pitchFamily="34" charset="0"/>
                <a:ea typeface="맑은 고딕"/>
              </a:rPr>
              <a:t> </a:t>
            </a:r>
            <a:r>
              <a:rPr lang="en-US" altLang="ko-KR" sz="1600" b="1" spc="-100" dirty="0">
                <a:solidFill>
                  <a:schemeClr val="accent2"/>
                </a:solidFill>
                <a:latin typeface="Arial Narrow" panose="020B0606020202030204" pitchFamily="34" charset="0"/>
                <a:ea typeface="맑은 고딕"/>
              </a:rPr>
              <a:t>120 times</a:t>
            </a:r>
            <a:r>
              <a:rPr lang="en-US" altLang="ko-KR" sz="1600" b="1" spc="-100" dirty="0">
                <a:solidFill>
                  <a:prstClr val="black"/>
                </a:solidFill>
                <a:latin typeface="Arial Narrow" panose="020B0606020202030204" pitchFamily="34" charset="0"/>
                <a:ea typeface="맑은 고딕"/>
              </a:rPr>
              <a:t> according to the 120 emission scenarios by region/sector to generate the </a:t>
            </a:r>
            <a:r>
              <a:rPr lang="en-US" altLang="ko-KR" sz="1600" b="1" spc="-100" dirty="0">
                <a:solidFill>
                  <a:schemeClr val="accent2"/>
                </a:solidFill>
                <a:latin typeface="Arial Narrow" panose="020B0606020202030204" pitchFamily="34" charset="0"/>
                <a:ea typeface="맑은 고딕"/>
              </a:rPr>
              <a:t>Response Surface Model (RSM) </a:t>
            </a:r>
            <a:r>
              <a:rPr lang="en-US" altLang="ko-KR" sz="1600" b="1" spc="-100" dirty="0">
                <a:solidFill>
                  <a:prstClr val="black"/>
                </a:solidFill>
                <a:latin typeface="Arial Narrow" panose="020B0606020202030204" pitchFamily="34" charset="0"/>
                <a:ea typeface="맑은 고딕"/>
              </a:rPr>
              <a:t>and visualization of the system using the </a:t>
            </a:r>
            <a:r>
              <a:rPr lang="en-US" altLang="ko-KR" sz="1600" b="1" spc="-100" dirty="0">
                <a:latin typeface="Arial Narrow" panose="020B0606020202030204" pitchFamily="34" charset="0"/>
                <a:ea typeface="맑은 고딕"/>
              </a:rPr>
              <a:t>Visualization Analysis Tool (VAT</a:t>
            </a:r>
            <a:r>
              <a:rPr lang="en-US" altLang="ko-KR" sz="1600" b="1" spc="-100" dirty="0" smtClean="0">
                <a:latin typeface="Arial Narrow" panose="020B0606020202030204" pitchFamily="34" charset="0"/>
                <a:ea typeface="맑은 고딕"/>
              </a:rPr>
              <a:t>).</a:t>
            </a:r>
          </a:p>
          <a:p>
            <a:pPr marL="92075" latinLnBrk="0">
              <a:lnSpc>
                <a:spcPct val="130000"/>
              </a:lnSpc>
            </a:pPr>
            <a:r>
              <a:rPr lang="en-US" altLang="ko-KR" sz="1600" b="1" spc="-100" dirty="0" smtClean="0">
                <a:latin typeface="Arial Narrow" panose="020B0606020202030204" pitchFamily="34" charset="0"/>
                <a:ea typeface="맑은 고딕"/>
              </a:rPr>
              <a:t>(see presentation by </a:t>
            </a:r>
            <a:r>
              <a:rPr lang="en-US" altLang="ko-KR" sz="1600" b="1" spc="-100" dirty="0" err="1" smtClean="0">
                <a:latin typeface="Arial Narrow" panose="020B0606020202030204" pitchFamily="34" charset="0"/>
                <a:ea typeface="맑은 고딕"/>
              </a:rPr>
              <a:t>Jinseok</a:t>
            </a:r>
            <a:r>
              <a:rPr lang="en-US" altLang="ko-KR" sz="1600" b="1" spc="-100" dirty="0" smtClean="0">
                <a:latin typeface="Arial Narrow" panose="020B0606020202030204" pitchFamily="34" charset="0"/>
                <a:ea typeface="맑은 고딕"/>
              </a:rPr>
              <a:t> Kim, Oct 23, Dogwood Room)</a:t>
            </a:r>
            <a:endParaRPr lang="en-US" altLang="ko-KR" sz="1600" b="1" spc="-100" dirty="0">
              <a:latin typeface="Arial Narrow" panose="020B0606020202030204" pitchFamily="34" charset="0"/>
              <a:ea typeface="맑은 고딕"/>
            </a:endParaRPr>
          </a:p>
        </p:txBody>
      </p:sp>
      <p:pic>
        <p:nvPicPr>
          <p:cNvPr id="3" name="그림 2">
            <a:extLst>
              <a:ext uri="{FF2B5EF4-FFF2-40B4-BE49-F238E27FC236}">
                <a16:creationId xmlns:a16="http://schemas.microsoft.com/office/drawing/2014/main" xmlns="" id="{9D34D3EE-E4B2-49DC-9608-A056E1E4ECF0}"/>
              </a:ext>
            </a:extLst>
          </p:cNvPr>
          <p:cNvPicPr>
            <a:picLocks noChangeAspect="1"/>
          </p:cNvPicPr>
          <p:nvPr/>
        </p:nvPicPr>
        <p:blipFill>
          <a:blip r:embed="rId3"/>
          <a:stretch>
            <a:fillRect/>
          </a:stretch>
        </p:blipFill>
        <p:spPr>
          <a:xfrm>
            <a:off x="67478" y="3444976"/>
            <a:ext cx="5484644" cy="3229517"/>
          </a:xfrm>
          <a:prstGeom prst="rect">
            <a:avLst/>
          </a:prstGeom>
        </p:spPr>
      </p:pic>
      <p:sp>
        <p:nvSpPr>
          <p:cNvPr id="11" name="슬라이드 번호 개체 틀 2"/>
          <p:cNvSpPr txBox="1">
            <a:spLocks/>
          </p:cNvSpPr>
          <p:nvPr/>
        </p:nvSpPr>
        <p:spPr>
          <a:xfrm>
            <a:off x="8316416" y="6356352"/>
            <a:ext cx="667190" cy="365125"/>
          </a:xfrm>
        </p:spPr>
        <p:txBody>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r>
              <a:rPr lang="en-US" altLang="ko-KR" dirty="0" smtClean="0"/>
              <a:t>15</a:t>
            </a:r>
            <a:endParaRPr lang="ko-KR" altLang="en-US" dirty="0"/>
          </a:p>
        </p:txBody>
      </p:sp>
      <p:sp>
        <p:nvSpPr>
          <p:cNvPr id="12" name="TextBox 11"/>
          <p:cNvSpPr txBox="1"/>
          <p:nvPr/>
        </p:nvSpPr>
        <p:spPr>
          <a:xfrm>
            <a:off x="0" y="0"/>
            <a:ext cx="2843808"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CMAS conference, 22 Oct. 2019</a:t>
            </a:r>
            <a:endParaRPr lang="ko-KR" altLang="en-US" sz="1400" b="1" dirty="0">
              <a:latin typeface="Arial Narrow" panose="020B0606020202030204" pitchFamily="34" charset="0"/>
              <a:ea typeface="맑은 고딕" panose="020B0503020000020004" pitchFamily="50" charset="-127"/>
            </a:endParaRPr>
          </a:p>
        </p:txBody>
      </p:sp>
      <p:sp>
        <p:nvSpPr>
          <p:cNvPr id="13" name="TextBox 12"/>
          <p:cNvSpPr txBox="1"/>
          <p:nvPr/>
        </p:nvSpPr>
        <p:spPr>
          <a:xfrm>
            <a:off x="0" y="321568"/>
            <a:ext cx="2843808" cy="461665"/>
          </a:xfrm>
          <a:prstGeom prst="rect">
            <a:avLst/>
          </a:prstGeom>
          <a:noFill/>
        </p:spPr>
        <p:txBody>
          <a:bodyPr wrap="square" lIns="90000" rtlCol="0">
            <a:spAutoFit/>
          </a:bodyPr>
          <a:lstStyle/>
          <a:p>
            <a:r>
              <a:rPr lang="en-US" altLang="ko-KR" b="1" dirty="0">
                <a:latin typeface="Arial Narrow" panose="020B0606020202030204" pitchFamily="34" charset="0"/>
                <a:ea typeface="맑은 고딕" panose="020B0503020000020004" pitchFamily="50" charset="-127"/>
              </a:rPr>
              <a:t>4. Results</a:t>
            </a:r>
            <a:endParaRPr lang="ko-KR" altLang="en-US" b="1" dirty="0">
              <a:latin typeface="Arial Narrow" panose="020B0606020202030204" pitchFamily="34" charset="0"/>
              <a:ea typeface="맑은 고딕" panose="020B0503020000020004" pitchFamily="50" charset="-127"/>
            </a:endParaRPr>
          </a:p>
        </p:txBody>
      </p:sp>
    </p:spTree>
    <p:extLst>
      <p:ext uri="{BB962C8B-B14F-4D97-AF65-F5344CB8AC3E}">
        <p14:creationId xmlns:p14="http://schemas.microsoft.com/office/powerpoint/2010/main" val="269511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3"/>
          <a:stretch>
            <a:fillRect/>
          </a:stretch>
        </p:blipFill>
        <p:spPr>
          <a:xfrm>
            <a:off x="6079449" y="3657092"/>
            <a:ext cx="2669015" cy="3158058"/>
          </a:xfrm>
          <a:prstGeom prst="rect">
            <a:avLst/>
          </a:prstGeom>
        </p:spPr>
      </p:pic>
      <p:sp>
        <p:nvSpPr>
          <p:cNvPr id="4" name="슬라이드 번호 개체 틀 3"/>
          <p:cNvSpPr>
            <a:spLocks noGrp="1"/>
          </p:cNvSpPr>
          <p:nvPr>
            <p:ph type="sldNum" sz="quarter" idx="12"/>
          </p:nvPr>
        </p:nvSpPr>
        <p:spPr/>
        <p:txBody>
          <a:bodyPr/>
          <a:lstStyle/>
          <a:p>
            <a:endParaRPr lang="en-US" dirty="0"/>
          </a:p>
        </p:txBody>
      </p:sp>
      <p:sp>
        <p:nvSpPr>
          <p:cNvPr id="11" name="직사각형 10">
            <a:extLst>
              <a:ext uri="{FF2B5EF4-FFF2-40B4-BE49-F238E27FC236}">
                <a16:creationId xmlns:a16="http://schemas.microsoft.com/office/drawing/2014/main" xmlns="" id="{0A9F9713-1EC5-47AA-8870-768FD9376CB0}"/>
              </a:ext>
            </a:extLst>
          </p:cNvPr>
          <p:cNvSpPr/>
          <p:nvPr/>
        </p:nvSpPr>
        <p:spPr>
          <a:xfrm>
            <a:off x="-69845" y="3254733"/>
            <a:ext cx="1825292" cy="412421"/>
          </a:xfrm>
          <a:prstGeom prst="rect">
            <a:avLst/>
          </a:prstGeom>
        </p:spPr>
        <p:txBody>
          <a:bodyPr wrap="square">
            <a:spAutoFit/>
          </a:bodyPr>
          <a:lstStyle/>
          <a:p>
            <a:pPr marL="285750" indent="-193675" latinLnBrk="0">
              <a:lnSpc>
                <a:spcPct val="130000"/>
              </a:lnSpc>
              <a:buFont typeface="Arial" panose="020B0604020202020204" pitchFamily="34" charset="0"/>
              <a:buChar char="•"/>
            </a:pPr>
            <a:r>
              <a:rPr lang="en-US" altLang="ko-KR" sz="1600" b="1" spc="-100" dirty="0" smtClean="0">
                <a:solidFill>
                  <a:schemeClr val="accent2"/>
                </a:solidFill>
                <a:ea typeface="맑은 고딕"/>
              </a:rPr>
              <a:t>Result of RSM</a:t>
            </a:r>
            <a:endParaRPr lang="en-US" altLang="ko-KR" sz="1600" b="1" spc="-100" dirty="0">
              <a:ea typeface="맑은 고딕"/>
            </a:endParaRPr>
          </a:p>
        </p:txBody>
      </p:sp>
      <p:pic>
        <p:nvPicPr>
          <p:cNvPr id="7" name="그림 6"/>
          <p:cNvPicPr>
            <a:picLocks noChangeAspect="1"/>
          </p:cNvPicPr>
          <p:nvPr/>
        </p:nvPicPr>
        <p:blipFill>
          <a:blip r:embed="rId4"/>
          <a:stretch>
            <a:fillRect/>
          </a:stretch>
        </p:blipFill>
        <p:spPr>
          <a:xfrm>
            <a:off x="476210" y="3614243"/>
            <a:ext cx="5132706" cy="3243757"/>
          </a:xfrm>
          <a:prstGeom prst="rect">
            <a:avLst/>
          </a:prstGeom>
          <a:ln>
            <a:solidFill>
              <a:schemeClr val="tx1"/>
            </a:solidFill>
          </a:ln>
        </p:spPr>
      </p:pic>
      <p:sp>
        <p:nvSpPr>
          <p:cNvPr id="2" name="TextBox 1"/>
          <p:cNvSpPr txBox="1"/>
          <p:nvPr/>
        </p:nvSpPr>
        <p:spPr>
          <a:xfrm>
            <a:off x="2349447" y="3029468"/>
            <a:ext cx="3212728" cy="584775"/>
          </a:xfrm>
          <a:prstGeom prst="rect">
            <a:avLst/>
          </a:prstGeom>
          <a:noFill/>
        </p:spPr>
        <p:txBody>
          <a:bodyPr wrap="square" lIns="90000" rtlCol="0">
            <a:spAutoFit/>
          </a:bodyPr>
          <a:lstStyle/>
          <a:p>
            <a:r>
              <a:rPr lang="en-US" altLang="ko-KR" sz="1600" b="1" dirty="0" smtClean="0">
                <a:latin typeface="Arial Narrow" panose="020B0606020202030204" pitchFamily="34" charset="0"/>
                <a:ea typeface="맑은 고딕" panose="020B0503020000020004" pitchFamily="50" charset="-127"/>
              </a:rPr>
              <a:t>A : Seoul</a:t>
            </a:r>
          </a:p>
          <a:p>
            <a:r>
              <a:rPr lang="en-US" altLang="ko-KR" sz="1600" b="1" dirty="0" smtClean="0">
                <a:latin typeface="Arial Narrow" panose="020B0606020202030204" pitchFamily="34" charset="0"/>
                <a:ea typeface="맑은 고딕" panose="020B0503020000020004" pitchFamily="50" charset="-127"/>
              </a:rPr>
              <a:t>F : </a:t>
            </a:r>
            <a:r>
              <a:rPr lang="en-US" altLang="ko-KR" sz="1600" b="1" dirty="0" err="1" smtClean="0">
                <a:latin typeface="Arial Narrow" panose="020B0606020202030204" pitchFamily="34" charset="0"/>
                <a:ea typeface="맑은 고딕" panose="020B0503020000020004" pitchFamily="50" charset="-127"/>
              </a:rPr>
              <a:t>GyeongGi</a:t>
            </a:r>
            <a:r>
              <a:rPr lang="en-US" altLang="ko-KR" sz="1600" b="1" dirty="0">
                <a:latin typeface="Arial Narrow" panose="020B0606020202030204" pitchFamily="34" charset="0"/>
                <a:ea typeface="맑은 고딕" panose="020B0503020000020004" pitchFamily="50" charset="-127"/>
              </a:rPr>
              <a:t> </a:t>
            </a:r>
            <a:r>
              <a:rPr lang="en-US" altLang="ko-KR" sz="1600" b="1" dirty="0" smtClean="0">
                <a:latin typeface="Arial Narrow" panose="020B0606020202030204" pitchFamily="34" charset="0"/>
                <a:ea typeface="맑은 고딕" panose="020B0503020000020004" pitchFamily="50" charset="-127"/>
              </a:rPr>
              <a:t>(State included in SMA)</a:t>
            </a:r>
            <a:endParaRPr lang="ko-KR" altLang="en-US" sz="1600" b="1" dirty="0" smtClean="0">
              <a:latin typeface="Arial Narrow" panose="020B0606020202030204" pitchFamily="34" charset="0"/>
              <a:ea typeface="맑은 고딕" panose="020B0503020000020004" pitchFamily="50" charset="-127"/>
            </a:endParaRPr>
          </a:p>
        </p:txBody>
      </p:sp>
      <p:sp>
        <p:nvSpPr>
          <p:cNvPr id="12" name="슬라이드 번호 개체 틀 2"/>
          <p:cNvSpPr txBox="1">
            <a:spLocks/>
          </p:cNvSpPr>
          <p:nvPr/>
        </p:nvSpPr>
        <p:spPr>
          <a:xfrm>
            <a:off x="8316416" y="6356352"/>
            <a:ext cx="667190" cy="365125"/>
          </a:xfrm>
        </p:spPr>
        <p:txBody>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r>
              <a:rPr lang="en-US" altLang="ko-KR" dirty="0" smtClean="0"/>
              <a:t>16</a:t>
            </a:r>
            <a:endParaRPr lang="ko-KR" altLang="en-US" dirty="0"/>
          </a:p>
        </p:txBody>
      </p:sp>
      <p:sp>
        <p:nvSpPr>
          <p:cNvPr id="13" name="직사각형 12">
            <a:extLst>
              <a:ext uri="{FF2B5EF4-FFF2-40B4-BE49-F238E27FC236}">
                <a16:creationId xmlns:a16="http://schemas.microsoft.com/office/drawing/2014/main" xmlns="" id="{9FCC3DE6-9F13-44AE-93C9-8B39166DD2D7}"/>
              </a:ext>
            </a:extLst>
          </p:cNvPr>
          <p:cNvSpPr/>
          <p:nvPr/>
        </p:nvSpPr>
        <p:spPr>
          <a:xfrm>
            <a:off x="899592" y="636039"/>
            <a:ext cx="3391954" cy="338554"/>
          </a:xfrm>
          <a:prstGeom prst="rect">
            <a:avLst/>
          </a:prstGeom>
        </p:spPr>
        <p:txBody>
          <a:bodyPr wrap="none" lIns="0" rIns="0">
            <a:spAutoFit/>
          </a:bodyPr>
          <a:lstStyle/>
          <a:p>
            <a:r>
              <a:rPr lang="en-US" altLang="ko-KR" sz="1600" dirty="0">
                <a:latin typeface="HY헤드라인M" panose="02030600000101010101" pitchFamily="18" charset="-127"/>
                <a:ea typeface="HY헤드라인M" panose="02030600000101010101" pitchFamily="18" charset="-127"/>
              </a:rPr>
              <a:t>Policy Supporting Air Quality Model</a:t>
            </a:r>
          </a:p>
        </p:txBody>
      </p:sp>
      <p:sp>
        <p:nvSpPr>
          <p:cNvPr id="14" name="TextBox 13"/>
          <p:cNvSpPr txBox="1"/>
          <p:nvPr/>
        </p:nvSpPr>
        <p:spPr>
          <a:xfrm>
            <a:off x="0" y="0"/>
            <a:ext cx="2843808"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CMAS conference, 22 Oct. 2019</a:t>
            </a:r>
            <a:endParaRPr lang="ko-KR" altLang="en-US" sz="1400" b="1" dirty="0">
              <a:latin typeface="Arial Narrow" panose="020B0606020202030204" pitchFamily="34" charset="0"/>
              <a:ea typeface="맑은 고딕" panose="020B0503020000020004" pitchFamily="50" charset="-127"/>
            </a:endParaRPr>
          </a:p>
        </p:txBody>
      </p:sp>
      <p:sp>
        <p:nvSpPr>
          <p:cNvPr id="15" name="TextBox 14"/>
          <p:cNvSpPr txBox="1"/>
          <p:nvPr/>
        </p:nvSpPr>
        <p:spPr>
          <a:xfrm>
            <a:off x="0" y="321568"/>
            <a:ext cx="2843808" cy="461665"/>
          </a:xfrm>
          <a:prstGeom prst="rect">
            <a:avLst/>
          </a:prstGeom>
          <a:noFill/>
        </p:spPr>
        <p:txBody>
          <a:bodyPr wrap="square" lIns="90000" rtlCol="0">
            <a:spAutoFit/>
          </a:bodyPr>
          <a:lstStyle/>
          <a:p>
            <a:r>
              <a:rPr lang="en-US" altLang="ko-KR" b="1" dirty="0">
                <a:latin typeface="Arial Narrow" panose="020B0606020202030204" pitchFamily="34" charset="0"/>
                <a:ea typeface="맑은 고딕" panose="020B0503020000020004" pitchFamily="50" charset="-127"/>
              </a:rPr>
              <a:t>4. Results</a:t>
            </a:r>
            <a:endParaRPr lang="ko-KR" altLang="en-US" b="1" dirty="0">
              <a:latin typeface="Arial Narrow" panose="020B0606020202030204" pitchFamily="34" charset="0"/>
              <a:ea typeface="맑은 고딕" panose="020B0503020000020004" pitchFamily="50" charset="-127"/>
            </a:endParaRPr>
          </a:p>
        </p:txBody>
      </p:sp>
      <p:sp>
        <p:nvSpPr>
          <p:cNvPr id="6" name="직사각형 5"/>
          <p:cNvSpPr/>
          <p:nvPr/>
        </p:nvSpPr>
        <p:spPr>
          <a:xfrm>
            <a:off x="3203848" y="3066931"/>
            <a:ext cx="432048" cy="252348"/>
          </a:xfrm>
          <a:prstGeom prst="rect">
            <a:avLst/>
          </a:prstGeom>
          <a:solidFill>
            <a:srgbClr val="D2FF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p:cNvSpPr/>
          <p:nvPr/>
        </p:nvSpPr>
        <p:spPr>
          <a:xfrm>
            <a:off x="5436096" y="3334769"/>
            <a:ext cx="432048" cy="252348"/>
          </a:xfrm>
          <a:prstGeom prst="rect">
            <a:avLst/>
          </a:prstGeom>
          <a:solidFill>
            <a:srgbClr val="EED6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p:cNvSpPr txBox="1"/>
          <p:nvPr/>
        </p:nvSpPr>
        <p:spPr>
          <a:xfrm>
            <a:off x="179512" y="1476465"/>
            <a:ext cx="8640960" cy="1200329"/>
          </a:xfrm>
          <a:prstGeom prst="rect">
            <a:avLst/>
          </a:prstGeom>
          <a:noFill/>
        </p:spPr>
        <p:txBody>
          <a:bodyPr wrap="square" lIns="90000" rtlCol="0">
            <a:spAutoFit/>
          </a:bodyPr>
          <a:lstStyle/>
          <a:p>
            <a:pPr>
              <a:lnSpc>
                <a:spcPct val="150000"/>
              </a:lnSpc>
            </a:pPr>
            <a:r>
              <a:rPr lang="en-US" altLang="ko-KR" sz="1600" b="1" dirty="0" smtClean="0">
                <a:latin typeface="Arial Narrow" panose="020B0606020202030204" pitchFamily="34" charset="0"/>
                <a:ea typeface="맑은 고딕" panose="020B0503020000020004" pitchFamily="50" charset="-127"/>
              </a:rPr>
              <a:t>When ‘</a:t>
            </a:r>
            <a:r>
              <a:rPr lang="en-US" altLang="ko-KR" sz="1600" b="1" dirty="0" smtClean="0">
                <a:latin typeface="Arial Narrow" panose="020B0606020202030204" pitchFamily="34" charset="0"/>
                <a:ea typeface="맑은 고딕" panose="020B0503020000020004" pitchFamily="50" charset="-127"/>
                <a:sym typeface="Wingdings" panose="05000000000000000000" pitchFamily="2" charset="2"/>
              </a:rPr>
              <a:t>Fine </a:t>
            </a:r>
            <a:r>
              <a:rPr lang="en-US" altLang="ko-KR" sz="1600" b="1" dirty="0">
                <a:latin typeface="Arial Narrow" panose="020B0606020202030204" pitchFamily="34" charset="0"/>
                <a:ea typeface="맑은 고딕" panose="020B0503020000020004" pitchFamily="50" charset="-127"/>
                <a:sym typeface="Wingdings" panose="05000000000000000000" pitchFamily="2" charset="2"/>
              </a:rPr>
              <a:t>Particle Emergency Reduction </a:t>
            </a:r>
            <a:r>
              <a:rPr lang="en-US" altLang="ko-KR" sz="1600" b="1" dirty="0" smtClean="0">
                <a:latin typeface="Arial Narrow" panose="020B0606020202030204" pitchFamily="34" charset="0"/>
                <a:ea typeface="맑은 고딕" panose="020B0503020000020004" pitchFamily="50" charset="-127"/>
                <a:sym typeface="Wingdings" panose="05000000000000000000" pitchFamily="2" charset="2"/>
              </a:rPr>
              <a:t>Plan’ was applied, NOx emission was reduced 39Gg/</a:t>
            </a:r>
            <a:r>
              <a:rPr lang="en-US" altLang="ko-KR" sz="1600" b="1" dirty="0" err="1" smtClean="0">
                <a:latin typeface="Arial Narrow" panose="020B0606020202030204" pitchFamily="34" charset="0"/>
                <a:ea typeface="맑은 고딕" panose="020B0503020000020004" pitchFamily="50" charset="-127"/>
                <a:sym typeface="Wingdings" panose="05000000000000000000" pitchFamily="2" charset="2"/>
              </a:rPr>
              <a:t>yr</a:t>
            </a:r>
            <a:r>
              <a:rPr lang="en-US" altLang="ko-KR" sz="1600" b="1" dirty="0" smtClean="0">
                <a:latin typeface="Arial Narrow" panose="020B0606020202030204" pitchFamily="34" charset="0"/>
                <a:ea typeface="맑은 고딕" panose="020B0503020000020004" pitchFamily="50" charset="-127"/>
                <a:sym typeface="Wingdings" panose="05000000000000000000" pitchFamily="2" charset="2"/>
              </a:rPr>
              <a:t> of 260Gg/</a:t>
            </a:r>
            <a:r>
              <a:rPr lang="en-US" altLang="ko-KR" sz="1600" b="1" dirty="0" err="1" smtClean="0">
                <a:latin typeface="Arial Narrow" panose="020B0606020202030204" pitchFamily="34" charset="0"/>
                <a:ea typeface="맑은 고딕" panose="020B0503020000020004" pitchFamily="50" charset="-127"/>
                <a:sym typeface="Wingdings" panose="05000000000000000000" pitchFamily="2" charset="2"/>
              </a:rPr>
              <a:t>yr</a:t>
            </a:r>
            <a:r>
              <a:rPr lang="en-US" altLang="ko-KR" sz="1600" b="1" dirty="0" smtClean="0">
                <a:latin typeface="Arial Narrow" panose="020B0606020202030204" pitchFamily="34" charset="0"/>
                <a:ea typeface="맑은 고딕" panose="020B0503020000020004" pitchFamily="50" charset="-127"/>
                <a:sym typeface="Wingdings" panose="05000000000000000000" pitchFamily="2" charset="2"/>
              </a:rPr>
              <a:t>(15%).</a:t>
            </a:r>
          </a:p>
          <a:p>
            <a:pPr>
              <a:lnSpc>
                <a:spcPct val="150000"/>
              </a:lnSpc>
            </a:pPr>
            <a:r>
              <a:rPr lang="en-US" altLang="ko-KR" sz="1600" b="1" dirty="0" smtClean="0">
                <a:latin typeface="Arial Narrow" panose="020B0606020202030204" pitchFamily="34" charset="0"/>
                <a:ea typeface="맑은 고딕" panose="020B0503020000020004" pitchFamily="50" charset="-127"/>
                <a:sym typeface="Wingdings" panose="05000000000000000000" pitchFamily="2" charset="2"/>
              </a:rPr>
              <a:t>By concentration, NOx concentration was reduced 10ppb in Seoul and 4ppb in </a:t>
            </a:r>
            <a:r>
              <a:rPr lang="en-US" altLang="ko-KR" sz="1600" b="1" dirty="0" err="1" smtClean="0">
                <a:latin typeface="Arial Narrow" panose="020B0606020202030204" pitchFamily="34" charset="0"/>
                <a:ea typeface="맑은 고딕" panose="020B0503020000020004" pitchFamily="50" charset="-127"/>
                <a:sym typeface="Wingdings" panose="05000000000000000000" pitchFamily="2" charset="2"/>
              </a:rPr>
              <a:t>GyeongGi</a:t>
            </a:r>
            <a:r>
              <a:rPr lang="en-US" altLang="ko-KR" sz="1600" b="1" dirty="0" smtClean="0">
                <a:latin typeface="Arial Narrow" panose="020B0606020202030204" pitchFamily="34" charset="0"/>
                <a:ea typeface="맑은 고딕" panose="020B0503020000020004" pitchFamily="50" charset="-127"/>
                <a:sym typeface="Wingdings" panose="05000000000000000000" pitchFamily="2" charset="2"/>
              </a:rPr>
              <a:t>.</a:t>
            </a:r>
          </a:p>
        </p:txBody>
      </p:sp>
    </p:spTree>
    <p:extLst>
      <p:ext uri="{BB962C8B-B14F-4D97-AF65-F5344CB8AC3E}">
        <p14:creationId xmlns:p14="http://schemas.microsoft.com/office/powerpoint/2010/main" val="3273813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2843808"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CMAS conference, 22 Oct. 2019</a:t>
            </a:r>
            <a:endParaRPr lang="ko-KR" altLang="en-US" sz="1400" b="1" dirty="0">
              <a:latin typeface="Arial Narrow" panose="020B0606020202030204" pitchFamily="34" charset="0"/>
              <a:ea typeface="맑은 고딕" panose="020B0503020000020004" pitchFamily="50" charset="-127"/>
            </a:endParaRPr>
          </a:p>
        </p:txBody>
      </p:sp>
      <p:sp>
        <p:nvSpPr>
          <p:cNvPr id="8" name="TextBox 7"/>
          <p:cNvSpPr txBox="1"/>
          <p:nvPr/>
        </p:nvSpPr>
        <p:spPr>
          <a:xfrm>
            <a:off x="0" y="321568"/>
            <a:ext cx="5580112" cy="461665"/>
          </a:xfrm>
          <a:prstGeom prst="rect">
            <a:avLst/>
          </a:prstGeom>
          <a:noFill/>
        </p:spPr>
        <p:txBody>
          <a:bodyPr wrap="square" lIns="90000" rtlCol="0">
            <a:spAutoFit/>
          </a:bodyPr>
          <a:lstStyle/>
          <a:p>
            <a:r>
              <a:rPr lang="en-US" altLang="ko-KR" b="1" dirty="0">
                <a:latin typeface="Arial Narrow" panose="020B0606020202030204" pitchFamily="34" charset="0"/>
                <a:ea typeface="맑은 고딕" panose="020B0503020000020004" pitchFamily="50" charset="-127"/>
              </a:rPr>
              <a:t>5. Conclusion and Future work</a:t>
            </a:r>
            <a:endParaRPr lang="ko-KR" altLang="en-US" b="1" dirty="0">
              <a:latin typeface="Arial Narrow" panose="020B0606020202030204" pitchFamily="34" charset="0"/>
              <a:ea typeface="맑은 고딕" panose="020B0503020000020004" pitchFamily="50" charset="-127"/>
            </a:endParaRPr>
          </a:p>
        </p:txBody>
      </p:sp>
      <p:sp>
        <p:nvSpPr>
          <p:cNvPr id="5" name="내용 개체 틀 2">
            <a:extLst>
              <a:ext uri="{FF2B5EF4-FFF2-40B4-BE49-F238E27FC236}">
                <a16:creationId xmlns:a16="http://schemas.microsoft.com/office/drawing/2014/main" xmlns="" id="{D919843D-AFBA-4AA5-8F1D-1C6E321AE76E}"/>
              </a:ext>
            </a:extLst>
          </p:cNvPr>
          <p:cNvSpPr txBox="1">
            <a:spLocks/>
          </p:cNvSpPr>
          <p:nvPr/>
        </p:nvSpPr>
        <p:spPr>
          <a:xfrm>
            <a:off x="27174" y="908720"/>
            <a:ext cx="8865305" cy="5688632"/>
          </a:xfrm>
          <a:prstGeom prst="rect">
            <a:avLst/>
          </a:prstGeom>
        </p:spPr>
        <p:txBody>
          <a:bodyPr/>
          <a:lstStyle>
            <a:lvl1pPr marL="342900" indent="-342900" algn="l" rtl="0" fontAlgn="base" latinLnBrk="1">
              <a:spcBef>
                <a:spcPct val="20000"/>
              </a:spcBef>
              <a:spcAft>
                <a:spcPct val="0"/>
              </a:spcAft>
              <a:buClr>
                <a:schemeClr val="accent1"/>
              </a:buClr>
              <a:buSzPct val="75000"/>
              <a:buFont typeface="Wingdings" pitchFamily="2" charset="2"/>
              <a:buChar char="£"/>
              <a:defRPr kumimoji="1" sz="2800">
                <a:solidFill>
                  <a:schemeClr val="tx1"/>
                </a:solidFill>
                <a:latin typeface="+mn-lt"/>
                <a:ea typeface="+mn-ea"/>
                <a:cs typeface="+mn-cs"/>
              </a:defRPr>
            </a:lvl1pPr>
            <a:lvl2pPr marL="742950" indent="-285750" algn="l" rtl="0" fontAlgn="base" latinLnBrk="1">
              <a:spcBef>
                <a:spcPct val="20000"/>
              </a:spcBef>
              <a:spcAft>
                <a:spcPct val="0"/>
              </a:spcAft>
              <a:buChar char="–"/>
              <a:defRPr kumimoji="1" sz="2400">
                <a:solidFill>
                  <a:schemeClr val="tx1"/>
                </a:solidFill>
                <a:latin typeface="+mn-lt"/>
                <a:ea typeface="+mn-ea"/>
              </a:defRPr>
            </a:lvl2pPr>
            <a:lvl3pPr marL="1143000" indent="-228600" algn="l" rtl="0" fontAlgn="base" latinLnBrk="1">
              <a:spcBef>
                <a:spcPct val="20000"/>
              </a:spcBef>
              <a:spcAft>
                <a:spcPct val="0"/>
              </a:spcAft>
              <a:buClr>
                <a:schemeClr val="accent1"/>
              </a:buClr>
              <a:buChar char="•"/>
              <a:defRPr kumimoji="1" sz="2000">
                <a:solidFill>
                  <a:schemeClr val="tx1"/>
                </a:solidFill>
                <a:latin typeface="+mn-lt"/>
                <a:ea typeface="+mn-ea"/>
              </a:defRPr>
            </a:lvl3pPr>
            <a:lvl4pPr marL="1600200" indent="-228600" algn="l" rtl="0" fontAlgn="base" latinLnBrk="1">
              <a:spcBef>
                <a:spcPct val="20000"/>
              </a:spcBef>
              <a:spcAft>
                <a:spcPct val="0"/>
              </a:spcAft>
              <a:buChar char="–"/>
              <a:defRPr kumimoji="1" sz="2000">
                <a:solidFill>
                  <a:schemeClr val="tx1"/>
                </a:solidFill>
                <a:latin typeface="+mn-lt"/>
                <a:ea typeface="+mn-ea"/>
              </a:defRPr>
            </a:lvl4pPr>
            <a:lvl5pPr marL="2057400" indent="-228600" algn="l" rtl="0" fontAlgn="base" latinLnBrk="1">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latinLnBrk="1">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latinLnBrk="1">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latinLnBrk="1">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latinLnBrk="1">
              <a:spcBef>
                <a:spcPct val="20000"/>
              </a:spcBef>
              <a:spcAft>
                <a:spcPct val="0"/>
              </a:spcAft>
              <a:buClr>
                <a:schemeClr val="accent1"/>
              </a:buClr>
              <a:buChar char="•"/>
              <a:defRPr kumimoji="1" sz="2000">
                <a:solidFill>
                  <a:schemeClr val="tx1"/>
                </a:solidFill>
                <a:latin typeface="+mn-lt"/>
                <a:ea typeface="+mn-ea"/>
              </a:defRPr>
            </a:lvl9pPr>
          </a:lstStyle>
          <a:p>
            <a:pPr lvl="1">
              <a:spcBef>
                <a:spcPts val="680"/>
              </a:spcBef>
              <a:buClr>
                <a:srgbClr val="FF0000"/>
              </a:buClr>
              <a:buFont typeface="Arial" panose="020B0604020202020204" pitchFamily="34" charset="0"/>
              <a:buChar char="•"/>
              <a:defRPr/>
            </a:pPr>
            <a:r>
              <a:rPr lang="en-US" altLang="ko-KR" sz="2000" kern="0" dirty="0" smtClean="0">
                <a:latin typeface="Arial Narrow" panose="020B0606020202030204" pitchFamily="34" charset="0"/>
                <a:ea typeface="맑은 고딕" panose="020B0503020000020004" pitchFamily="50" charset="-127"/>
              </a:rPr>
              <a:t>CARS is </a:t>
            </a:r>
            <a:r>
              <a:rPr lang="en-US" altLang="ko-KR" sz="2000" kern="0" dirty="0" err="1" smtClean="0">
                <a:latin typeface="Arial Narrow" panose="020B0606020202030204" pitchFamily="34" charset="0"/>
                <a:ea typeface="맑은 고딕" panose="020B0503020000020004" pitchFamily="50" charset="-127"/>
              </a:rPr>
              <a:t>onroad</a:t>
            </a:r>
            <a:r>
              <a:rPr lang="en-US" altLang="ko-KR" sz="2000" kern="0" dirty="0" smtClean="0">
                <a:latin typeface="Arial Narrow" panose="020B0606020202030204" pitchFamily="34" charset="0"/>
                <a:ea typeface="맑은 고딕" panose="020B0503020000020004" pitchFamily="50" charset="-127"/>
              </a:rPr>
              <a:t> mobile emissions model to </a:t>
            </a:r>
            <a:r>
              <a:rPr lang="en-US" altLang="ko-KR" sz="2000" kern="0" dirty="0">
                <a:latin typeface="Arial Narrow" panose="020B0606020202030204" pitchFamily="34" charset="0"/>
                <a:ea typeface="맑은 고딕" panose="020B0503020000020004" pitchFamily="50" charset="-127"/>
              </a:rPr>
              <a:t>support Air Quality Forecasting Models </a:t>
            </a:r>
            <a:r>
              <a:rPr lang="en-US" altLang="ko-KR" sz="2000" kern="0" dirty="0" smtClean="0">
                <a:latin typeface="Arial Narrow" panose="020B0606020202030204" pitchFamily="34" charset="0"/>
                <a:ea typeface="맑은 고딕" panose="020B0503020000020004" pitchFamily="50" charset="-127"/>
              </a:rPr>
              <a:t>better than </a:t>
            </a:r>
            <a:r>
              <a:rPr lang="en-US" altLang="ko-KR" sz="2000" kern="0" dirty="0">
                <a:latin typeface="Arial Narrow" panose="020B0606020202030204" pitchFamily="34" charset="0"/>
                <a:ea typeface="맑은 고딕" panose="020B0503020000020004" pitchFamily="50" charset="-127"/>
              </a:rPr>
              <a:t>existing National Air Pollutant Emissions Inventory(CAPSS).</a:t>
            </a:r>
            <a:endParaRPr lang="en-US" altLang="ko-KR" sz="2000" kern="0" dirty="0" smtClean="0">
              <a:latin typeface="Arial Narrow" panose="020B0606020202030204" pitchFamily="34" charset="0"/>
              <a:ea typeface="맑은 고딕" panose="020B0503020000020004" pitchFamily="50" charset="-127"/>
            </a:endParaRPr>
          </a:p>
          <a:p>
            <a:pPr lvl="1">
              <a:spcBef>
                <a:spcPts val="680"/>
              </a:spcBef>
              <a:buClr>
                <a:srgbClr val="FF0000"/>
              </a:buClr>
              <a:buFont typeface="Arial" panose="020B0604020202020204" pitchFamily="34" charset="0"/>
              <a:buChar char="•"/>
              <a:defRPr/>
            </a:pPr>
            <a:r>
              <a:rPr lang="en-US" altLang="ko-KR" sz="2000" kern="0" dirty="0" smtClean="0">
                <a:latin typeface="Arial Narrow" panose="020B0606020202030204" pitchFamily="34" charset="0"/>
                <a:ea typeface="맑은 고딕" panose="020B0503020000020004" pitchFamily="50" charset="-127"/>
              </a:rPr>
              <a:t>Generates </a:t>
            </a:r>
            <a:r>
              <a:rPr lang="en-US" altLang="ko-KR" sz="2000" kern="0" dirty="0">
                <a:latin typeface="Arial Narrow" panose="020B0606020202030204" pitchFamily="34" charset="0"/>
                <a:ea typeface="맑은 고딕" panose="020B0503020000020004" pitchFamily="50" charset="-127"/>
              </a:rPr>
              <a:t>high resolution </a:t>
            </a:r>
            <a:r>
              <a:rPr lang="en-US" altLang="ko-KR" sz="2000" b="1" u="sng" kern="0" dirty="0">
                <a:latin typeface="Arial Narrow" panose="020B0606020202030204" pitchFamily="34" charset="0"/>
                <a:ea typeface="맑은 고딕" panose="020B0503020000020004" pitchFamily="50" charset="-127"/>
              </a:rPr>
              <a:t>District-level</a:t>
            </a:r>
            <a:r>
              <a:rPr lang="en-US" altLang="ko-KR" sz="2000" kern="0" dirty="0">
                <a:latin typeface="Arial Narrow" panose="020B0606020202030204" pitchFamily="34" charset="0"/>
                <a:ea typeface="맑은 고딕" panose="020B0503020000020004" pitchFamily="50" charset="-127"/>
              </a:rPr>
              <a:t> and </a:t>
            </a:r>
            <a:r>
              <a:rPr lang="en-US" altLang="ko-KR" sz="2000" b="1" u="sng" kern="0" dirty="0">
                <a:latin typeface="Arial Narrow" panose="020B0606020202030204" pitchFamily="34" charset="0"/>
                <a:ea typeface="맑은 고딕" panose="020B0503020000020004" pitchFamily="50" charset="-127"/>
              </a:rPr>
              <a:t>Link-level</a:t>
            </a:r>
            <a:r>
              <a:rPr lang="en-US" altLang="ko-KR" sz="2000" kern="0" dirty="0">
                <a:latin typeface="Arial Narrow" panose="020B0606020202030204" pitchFamily="34" charset="0"/>
                <a:ea typeface="맑은 고딕" panose="020B0503020000020004" pitchFamily="50" charset="-127"/>
              </a:rPr>
              <a:t> bottom-up onroad mobile emissions inventory based on the local mobile-related activities in Korea</a:t>
            </a:r>
          </a:p>
          <a:p>
            <a:pPr lvl="1">
              <a:spcBef>
                <a:spcPts val="680"/>
              </a:spcBef>
              <a:buClr>
                <a:srgbClr val="FF0000"/>
              </a:buClr>
              <a:buFont typeface="Arial" panose="020B0604020202020204" pitchFamily="34" charset="0"/>
              <a:buChar char="•"/>
              <a:defRPr/>
            </a:pPr>
            <a:r>
              <a:rPr lang="en-US" altLang="ko-KR" sz="2000" kern="0" dirty="0">
                <a:latin typeface="Arial Narrow" panose="020B0606020202030204" pitchFamily="34" charset="0"/>
                <a:ea typeface="맑은 고딕" panose="020B0503020000020004" pitchFamily="50" charset="-127"/>
              </a:rPr>
              <a:t>Generates spatially, chemically, and temporally enhanced </a:t>
            </a:r>
            <a:r>
              <a:rPr lang="en-US" altLang="ko-KR" sz="2000" b="1" u="sng" kern="0" dirty="0">
                <a:latin typeface="Arial Narrow" panose="020B0606020202030204" pitchFamily="34" charset="0"/>
                <a:ea typeface="맑은 고딕" panose="020B0503020000020004" pitchFamily="50" charset="-127"/>
              </a:rPr>
              <a:t>Gridded-Speciated Hourly emissions </a:t>
            </a:r>
            <a:r>
              <a:rPr lang="en-US" altLang="ko-KR" sz="2000" kern="0" dirty="0">
                <a:latin typeface="Arial Narrow" panose="020B0606020202030204" pitchFamily="34" charset="0"/>
                <a:ea typeface="맑은 고딕" panose="020B0503020000020004" pitchFamily="50" charset="-127"/>
              </a:rPr>
              <a:t>for air quality forecasting models</a:t>
            </a:r>
          </a:p>
          <a:p>
            <a:pPr lvl="1">
              <a:spcBef>
                <a:spcPts val="680"/>
              </a:spcBef>
              <a:buClr>
                <a:srgbClr val="FF0000"/>
              </a:buClr>
              <a:buFont typeface="Arial" panose="020B0604020202020204" pitchFamily="34" charset="0"/>
              <a:buChar char="•"/>
              <a:defRPr/>
            </a:pPr>
            <a:r>
              <a:rPr lang="en-US" altLang="ko-KR" sz="2000" dirty="0" smtClean="0">
                <a:latin typeface="Arial Narrow" panose="020B0606020202030204" pitchFamily="34" charset="0"/>
                <a:ea typeface="맑은 고딕" panose="020B0503020000020004" pitchFamily="50" charset="-127"/>
              </a:rPr>
              <a:t>Easy </a:t>
            </a:r>
            <a:r>
              <a:rPr lang="en-US" altLang="ko-KR" sz="2000" dirty="0">
                <a:latin typeface="Arial Narrow" panose="020B0606020202030204" pitchFamily="34" charset="0"/>
                <a:ea typeface="맑은 고딕" panose="020B0503020000020004" pitchFamily="50" charset="-127"/>
              </a:rPr>
              <a:t>to support national control strategies by manufactured year data</a:t>
            </a:r>
            <a:r>
              <a:rPr lang="en-US" altLang="ko-KR" sz="2000" dirty="0" smtClean="0">
                <a:latin typeface="Arial Narrow" panose="020B0606020202030204" pitchFamily="34" charset="0"/>
                <a:ea typeface="맑은 고딕" panose="020B0503020000020004" pitchFamily="50" charset="-127"/>
              </a:rPr>
              <a:t>.</a:t>
            </a:r>
          </a:p>
          <a:p>
            <a:pPr lvl="1">
              <a:spcBef>
                <a:spcPts val="680"/>
              </a:spcBef>
              <a:buClr>
                <a:srgbClr val="FF0000"/>
              </a:buClr>
              <a:buFont typeface="Arial" panose="020B0604020202020204" pitchFamily="34" charset="0"/>
              <a:buChar char="•"/>
              <a:defRPr/>
            </a:pPr>
            <a:r>
              <a:rPr lang="en-US" altLang="ko-KR" sz="2000" dirty="0" smtClean="0">
                <a:latin typeface="Arial Narrow" panose="020B0606020202030204" pitchFamily="34" charset="0"/>
                <a:ea typeface="맑은 고딕" panose="020B0503020000020004" pitchFamily="50" charset="-127"/>
              </a:rPr>
              <a:t>NOx emissions and concentrations were reduced 39Gg/</a:t>
            </a:r>
            <a:r>
              <a:rPr lang="en-US" altLang="ko-KR" sz="2000" dirty="0" err="1" smtClean="0">
                <a:latin typeface="Arial Narrow" panose="020B0606020202030204" pitchFamily="34" charset="0"/>
                <a:ea typeface="맑은 고딕" panose="020B0503020000020004" pitchFamily="50" charset="-127"/>
              </a:rPr>
              <a:t>yr</a:t>
            </a:r>
            <a:r>
              <a:rPr lang="en-US" altLang="ko-KR" sz="2000" dirty="0" smtClean="0">
                <a:latin typeface="Arial Narrow" panose="020B0606020202030204" pitchFamily="34" charset="0"/>
                <a:ea typeface="맑은 고딕" panose="020B0503020000020004" pitchFamily="50" charset="-127"/>
              </a:rPr>
              <a:t>(15% of total SMA Emissions) and 10ppb, when apply Fine Particle Emergency Reduction Plan.</a:t>
            </a:r>
          </a:p>
          <a:p>
            <a:pPr lvl="1">
              <a:spcBef>
                <a:spcPts val="680"/>
              </a:spcBef>
              <a:buClr>
                <a:srgbClr val="FF0000"/>
              </a:buClr>
              <a:buFont typeface="Arial" panose="020B0604020202020204" pitchFamily="34" charset="0"/>
              <a:buChar char="•"/>
              <a:defRPr/>
            </a:pPr>
            <a:endParaRPr lang="en-US" altLang="ko-KR" sz="2000" kern="0" dirty="0">
              <a:latin typeface="Arial Narrow" panose="020B0606020202030204" pitchFamily="34" charset="0"/>
              <a:ea typeface="맑은 고딕" panose="020B0503020000020004" pitchFamily="50" charset="-127"/>
            </a:endParaRPr>
          </a:p>
          <a:p>
            <a:pPr lvl="1">
              <a:spcBef>
                <a:spcPts val="680"/>
              </a:spcBef>
              <a:buClr>
                <a:srgbClr val="FF0000"/>
              </a:buClr>
              <a:buFont typeface="Arial" panose="020B0604020202020204" pitchFamily="34" charset="0"/>
              <a:buChar char="•"/>
              <a:defRPr/>
            </a:pPr>
            <a:r>
              <a:rPr lang="en-US" altLang="ko-KR" sz="2000" kern="0" dirty="0">
                <a:latin typeface="Arial Narrow" panose="020B0606020202030204" pitchFamily="34" charset="0"/>
                <a:ea typeface="맑은 고딕" panose="020B0503020000020004" pitchFamily="50" charset="-127"/>
              </a:rPr>
              <a:t>Differences other than NOx seem from cold start and/or evaporative emissions. Further investigations are needed.</a:t>
            </a:r>
          </a:p>
          <a:p>
            <a:pPr lvl="1">
              <a:spcBef>
                <a:spcPts val="680"/>
              </a:spcBef>
              <a:buClr>
                <a:srgbClr val="FF0000"/>
              </a:buClr>
              <a:buFont typeface="Arial" panose="020B0604020202020204" pitchFamily="34" charset="0"/>
              <a:buChar char="•"/>
              <a:defRPr/>
            </a:pPr>
            <a:r>
              <a:rPr lang="en-US" altLang="ko-KR" sz="2000" kern="0" dirty="0">
                <a:latin typeface="Arial Narrow" panose="020B0606020202030204" pitchFamily="34" charset="0"/>
                <a:ea typeface="맑은 고딕" panose="020B0503020000020004" pitchFamily="50" charset="-127"/>
              </a:rPr>
              <a:t>Using CTM, such as CMAQ, to check the change in concentration when applying the emissions reduction strategies through gridded-</a:t>
            </a:r>
            <a:r>
              <a:rPr lang="en-US" altLang="ko-KR" sz="2000" kern="0" dirty="0" err="1">
                <a:latin typeface="Arial Narrow" panose="020B0606020202030204" pitchFamily="34" charset="0"/>
                <a:ea typeface="맑은 고딕" panose="020B0503020000020004" pitchFamily="50" charset="-127"/>
              </a:rPr>
              <a:t>speciated</a:t>
            </a:r>
            <a:r>
              <a:rPr lang="en-US" altLang="ko-KR" sz="2000" kern="0" dirty="0">
                <a:latin typeface="Arial Narrow" panose="020B0606020202030204" pitchFamily="34" charset="0"/>
                <a:ea typeface="맑은 고딕" panose="020B0503020000020004" pitchFamily="50" charset="-127"/>
              </a:rPr>
              <a:t> hourly emissions</a:t>
            </a:r>
            <a:r>
              <a:rPr lang="en-US" altLang="ko-KR" sz="2000" kern="0" dirty="0" smtClean="0">
                <a:latin typeface="Arial Narrow" panose="020B0606020202030204" pitchFamily="34" charset="0"/>
                <a:ea typeface="맑은 고딕" panose="020B0503020000020004" pitchFamily="50" charset="-127"/>
              </a:rPr>
              <a:t>.</a:t>
            </a:r>
          </a:p>
        </p:txBody>
      </p:sp>
      <p:sp>
        <p:nvSpPr>
          <p:cNvPr id="3" name="슬라이드 번호 개체 틀 2"/>
          <p:cNvSpPr>
            <a:spLocks noGrp="1"/>
          </p:cNvSpPr>
          <p:nvPr>
            <p:ph type="sldNum" sz="quarter" idx="12"/>
          </p:nvPr>
        </p:nvSpPr>
        <p:spPr/>
        <p:txBody>
          <a:bodyPr/>
          <a:lstStyle/>
          <a:p>
            <a:endParaRPr lang="en-US" dirty="0"/>
          </a:p>
        </p:txBody>
      </p:sp>
      <p:sp>
        <p:nvSpPr>
          <p:cNvPr id="10" name="슬라이드 번호 개체 틀 2"/>
          <p:cNvSpPr txBox="1">
            <a:spLocks/>
          </p:cNvSpPr>
          <p:nvPr/>
        </p:nvSpPr>
        <p:spPr>
          <a:xfrm>
            <a:off x="8316416" y="6356352"/>
            <a:ext cx="667190" cy="365125"/>
          </a:xfrm>
        </p:spPr>
        <p:txBody>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r>
              <a:rPr lang="en-US" altLang="ko-KR" dirty="0" smtClean="0"/>
              <a:t>17</a:t>
            </a:r>
            <a:endParaRPr lang="ko-KR" altLang="en-US" dirty="0"/>
          </a:p>
        </p:txBody>
      </p:sp>
    </p:spTree>
    <p:extLst>
      <p:ext uri="{BB962C8B-B14F-4D97-AF65-F5344CB8AC3E}">
        <p14:creationId xmlns:p14="http://schemas.microsoft.com/office/powerpoint/2010/main" val="4169107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833" y="2564905"/>
            <a:ext cx="2659595" cy="769441"/>
          </a:xfrm>
          <a:prstGeom prst="rect">
            <a:avLst/>
          </a:prstGeom>
          <a:noFill/>
        </p:spPr>
        <p:txBody>
          <a:bodyPr wrap="none" lIns="90000" rtlCol="0">
            <a:spAutoFit/>
          </a:bodyPr>
          <a:lstStyle/>
          <a:p>
            <a:r>
              <a:rPr lang="en-US" altLang="ko-KR" sz="4400" b="1" dirty="0">
                <a:latin typeface="Arial Narrow" panose="020B0606020202030204" pitchFamily="34" charset="0"/>
                <a:ea typeface="맑은 고딕" panose="020B0503020000020004" pitchFamily="50" charset="-127"/>
              </a:rPr>
              <a:t>Thank You!</a:t>
            </a:r>
            <a:endParaRPr lang="ko-KR" altLang="en-US" sz="4400" b="1" dirty="0">
              <a:latin typeface="Arial Narrow" panose="020B0606020202030204" pitchFamily="34" charset="0"/>
              <a:ea typeface="맑은 고딕" panose="020B0503020000020004" pitchFamily="50" charset="-127"/>
            </a:endParaRPr>
          </a:p>
        </p:txBody>
      </p:sp>
      <p:sp>
        <p:nvSpPr>
          <p:cNvPr id="4" name="슬라이드 번호 개체 틀 3"/>
          <p:cNvSpPr>
            <a:spLocks noGrp="1"/>
          </p:cNvSpPr>
          <p:nvPr>
            <p:ph type="sldNum" sz="quarter" idx="12"/>
          </p:nvPr>
        </p:nvSpPr>
        <p:spPr/>
        <p:txBody>
          <a:bodyPr/>
          <a:lstStyle/>
          <a:p>
            <a:endParaRPr lang="en-US" dirty="0"/>
          </a:p>
        </p:txBody>
      </p:sp>
      <p:sp>
        <p:nvSpPr>
          <p:cNvPr id="5" name="직사각형 27">
            <a:extLst>
              <a:ext uri="{FF2B5EF4-FFF2-40B4-BE49-F238E27FC236}">
                <a16:creationId xmlns:a16="http://schemas.microsoft.com/office/drawing/2014/main" xmlns="" id="{DE0A7BE4-AC9E-4E3C-AA0F-597719FE2F56}"/>
              </a:ext>
            </a:extLst>
          </p:cNvPr>
          <p:cNvSpPr>
            <a:spLocks noChangeArrowheads="1"/>
          </p:cNvSpPr>
          <p:nvPr/>
        </p:nvSpPr>
        <p:spPr bwMode="auto">
          <a:xfrm>
            <a:off x="6745920" y="5676649"/>
            <a:ext cx="1728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50" charset="-127"/>
                <a:ea typeface="맑은 고딕" panose="020B0503020000020004" pitchFamily="50" charset="-127"/>
              </a:defRPr>
            </a:lvl1pPr>
            <a:lvl2pPr marL="742950" indent="-285750" latinLnBrk="1">
              <a:defRPr>
                <a:solidFill>
                  <a:schemeClr val="tx1"/>
                </a:solidFill>
                <a:latin typeface="맑은 고딕" panose="020B0503020000020004" pitchFamily="50" charset="-127"/>
                <a:ea typeface="맑은 고딕" panose="020B0503020000020004" pitchFamily="50" charset="-127"/>
              </a:defRPr>
            </a:lvl2pPr>
            <a:lvl3pPr marL="1143000" indent="-228600" latinLnBrk="1">
              <a:defRPr>
                <a:solidFill>
                  <a:schemeClr val="tx1"/>
                </a:solidFill>
                <a:latin typeface="맑은 고딕" panose="020B0503020000020004" pitchFamily="50" charset="-127"/>
                <a:ea typeface="맑은 고딕" panose="020B0503020000020004" pitchFamily="50" charset="-127"/>
              </a:defRPr>
            </a:lvl3pPr>
            <a:lvl4pPr marL="1600200" indent="-228600" latinLnBrk="1">
              <a:defRPr>
                <a:solidFill>
                  <a:schemeClr val="tx1"/>
                </a:solidFill>
                <a:latin typeface="맑은 고딕" panose="020B0503020000020004" pitchFamily="50" charset="-127"/>
                <a:ea typeface="맑은 고딕" panose="020B0503020000020004" pitchFamily="50" charset="-127"/>
              </a:defRPr>
            </a:lvl4pPr>
            <a:lvl5pPr marL="2057400" indent="-228600" latinLnBrk="1">
              <a:defRPr>
                <a:solidFill>
                  <a:schemeClr val="tx1"/>
                </a:solidFill>
                <a:latin typeface="맑은 고딕" panose="020B0503020000020004" pitchFamily="50" charset="-127"/>
                <a:ea typeface="맑은 고딕" panose="020B0503020000020004" pitchFamily="50" charset="-127"/>
              </a:defRPr>
            </a:lvl5pPr>
            <a:lvl6pPr marL="2514600" indent="-228600" fontAlgn="base">
              <a:spcBef>
                <a:spcPct val="0"/>
              </a:spcBef>
              <a:spcAft>
                <a:spcPct val="0"/>
              </a:spcAft>
              <a:defRPr>
                <a:solidFill>
                  <a:schemeClr val="tx1"/>
                </a:solidFill>
                <a:latin typeface="맑은 고딕" panose="020B0503020000020004" pitchFamily="50" charset="-127"/>
                <a:ea typeface="맑은 고딕" panose="020B0503020000020004" pitchFamily="50" charset="-127"/>
              </a:defRPr>
            </a:lvl6pPr>
            <a:lvl7pPr marL="2971800" indent="-228600" fontAlgn="base">
              <a:spcBef>
                <a:spcPct val="0"/>
              </a:spcBef>
              <a:spcAft>
                <a:spcPct val="0"/>
              </a:spcAft>
              <a:defRPr>
                <a:solidFill>
                  <a:schemeClr val="tx1"/>
                </a:solidFill>
                <a:latin typeface="맑은 고딕" panose="020B0503020000020004" pitchFamily="50" charset="-127"/>
                <a:ea typeface="맑은 고딕" panose="020B0503020000020004" pitchFamily="50" charset="-127"/>
              </a:defRPr>
            </a:lvl7pPr>
            <a:lvl8pPr marL="3429000" indent="-228600" fontAlgn="base">
              <a:spcBef>
                <a:spcPct val="0"/>
              </a:spcBef>
              <a:spcAft>
                <a:spcPct val="0"/>
              </a:spcAft>
              <a:defRPr>
                <a:solidFill>
                  <a:schemeClr val="tx1"/>
                </a:solidFill>
                <a:latin typeface="맑은 고딕" panose="020B0503020000020004" pitchFamily="50" charset="-127"/>
                <a:ea typeface="맑은 고딕" panose="020B0503020000020004" pitchFamily="50" charset="-127"/>
              </a:defRPr>
            </a:lvl8pPr>
            <a:lvl9pPr marL="3886200" indent="-228600" fontAlgn="base">
              <a:spcBef>
                <a:spcPct val="0"/>
              </a:spcBef>
              <a:spcAft>
                <a:spcPct val="0"/>
              </a:spcAft>
              <a:defRPr>
                <a:solidFill>
                  <a:schemeClr val="tx1"/>
                </a:solidFill>
                <a:latin typeface="맑은 고딕" panose="020B0503020000020004" pitchFamily="50" charset="-127"/>
                <a:ea typeface="맑은 고딕" panose="020B0503020000020004" pitchFamily="50" charset="-127"/>
              </a:defRPr>
            </a:lvl9pPr>
          </a:lstStyle>
          <a:p>
            <a:pPr eaLnBrk="1" hangingPunct="1"/>
            <a:r>
              <a:rPr lang="en-US" altLang="ko-KR" sz="1200" dirty="0"/>
              <a:t>(</a:t>
            </a:r>
            <a:r>
              <a:rPr lang="en-US" altLang="ko-KR" sz="1200" dirty="0" err="1"/>
              <a:t>Jiming</a:t>
            </a:r>
            <a:r>
              <a:rPr lang="en-US" altLang="ko-KR" sz="1200" dirty="0"/>
              <a:t> Hao et al., 2017) </a:t>
            </a:r>
            <a:endParaRPr lang="ko-KR" altLang="en-US" sz="1200" dirty="0"/>
          </a:p>
        </p:txBody>
      </p:sp>
    </p:spTree>
    <p:extLst>
      <p:ext uri="{BB962C8B-B14F-4D97-AF65-F5344CB8AC3E}">
        <p14:creationId xmlns:p14="http://schemas.microsoft.com/office/powerpoint/2010/main" val="2323600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부제목 3"/>
          <p:cNvSpPr>
            <a:spLocks noGrp="1"/>
          </p:cNvSpPr>
          <p:nvPr>
            <p:ph type="subTitle" idx="1"/>
          </p:nvPr>
        </p:nvSpPr>
        <p:spPr>
          <a:xfrm>
            <a:off x="-1" y="1158258"/>
            <a:ext cx="9136367" cy="1838694"/>
          </a:xfrm>
        </p:spPr>
        <p:txBody>
          <a:bodyPr>
            <a:noAutofit/>
          </a:bodyPr>
          <a:lstStyle/>
          <a:p>
            <a:pPr marL="285750" indent="-285750" algn="just">
              <a:lnSpc>
                <a:spcPct val="130000"/>
              </a:lnSpc>
              <a:buFontTx/>
              <a:buChar char="-"/>
            </a:pPr>
            <a:r>
              <a:rPr lang="en-US" altLang="ko-KR" sz="1600" dirty="0" smtClean="0">
                <a:latin typeface="Arial" panose="020B0604020202020204" pitchFamily="34" charset="0"/>
                <a:cs typeface="Arial" panose="020B0604020202020204" pitchFamily="34" charset="0"/>
              </a:rPr>
              <a:t>Fine </a:t>
            </a:r>
            <a:r>
              <a:rPr lang="en-US" altLang="ko-KR" sz="1600" dirty="0">
                <a:latin typeface="Arial" panose="020B0604020202020204" pitchFamily="34" charset="0"/>
                <a:cs typeface="Arial" panose="020B0604020202020204" pitchFamily="34" charset="0"/>
              </a:rPr>
              <a:t>particle emissions</a:t>
            </a:r>
            <a:r>
              <a:rPr lang="ko-KR" altLang="en-US" sz="1600" dirty="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in</a:t>
            </a:r>
            <a:r>
              <a:rPr lang="ko-KR" altLang="en-US" sz="1600" dirty="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Korea, *CAPSS 2016</a:t>
            </a:r>
            <a:r>
              <a:rPr lang="ko-KR" altLang="en-US" sz="1600" dirty="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(PM10 233.1Gg, PM2.5 100.2Gg).</a:t>
            </a:r>
          </a:p>
          <a:p>
            <a:pPr marL="285750" indent="-285750" algn="just">
              <a:lnSpc>
                <a:spcPct val="130000"/>
              </a:lnSpc>
              <a:buFontTx/>
              <a:buChar char="-"/>
            </a:pPr>
            <a:r>
              <a:rPr lang="en-US" altLang="ko-KR" sz="1600" dirty="0">
                <a:latin typeface="Arial" panose="020B0604020202020204" pitchFamily="34" charset="0"/>
                <a:cs typeface="Arial" panose="020B0604020202020204" pitchFamily="34" charset="0"/>
              </a:rPr>
              <a:t>Industrial combustion and mobile sources </a:t>
            </a:r>
            <a:r>
              <a:rPr lang="en-US" altLang="ko-KR" sz="1600" dirty="0" smtClean="0">
                <a:latin typeface="Arial" panose="020B0604020202020204" pitchFamily="34" charset="0"/>
                <a:cs typeface="Arial" panose="020B0604020202020204" pitchFamily="34" charset="0"/>
              </a:rPr>
              <a:t>make up a large part of PM2.5 Emissions.</a:t>
            </a:r>
          </a:p>
          <a:p>
            <a:pPr marL="285750" indent="-285750" algn="just">
              <a:lnSpc>
                <a:spcPct val="130000"/>
              </a:lnSpc>
              <a:buFontTx/>
              <a:buChar char="-"/>
            </a:pPr>
            <a:r>
              <a:rPr lang="en-US" altLang="ko-KR" sz="1600" dirty="0" smtClean="0">
                <a:latin typeface="Arial" panose="020B0604020202020204" pitchFamily="34" charset="0"/>
                <a:cs typeface="Arial" panose="020B0604020202020204" pitchFamily="34" charset="0"/>
              </a:rPr>
              <a:t>Especially </a:t>
            </a:r>
            <a:r>
              <a:rPr lang="en-US" altLang="ko-KR" sz="1600" dirty="0">
                <a:latin typeface="Arial" panose="020B0604020202020204" pitchFamily="34" charset="0"/>
                <a:cs typeface="Arial" panose="020B0604020202020204" pitchFamily="34" charset="0"/>
              </a:rPr>
              <a:t>in SMA(Seoul Metropolitan Area), mobile source is one of the most important fine particle </a:t>
            </a:r>
            <a:r>
              <a:rPr lang="en-US" altLang="ko-KR" sz="1600" dirty="0" smtClean="0">
                <a:latin typeface="Arial" panose="020B0604020202020204" pitchFamily="34" charset="0"/>
                <a:cs typeface="Arial" panose="020B0604020202020204" pitchFamily="34" charset="0"/>
              </a:rPr>
              <a:t>source. </a:t>
            </a:r>
            <a:r>
              <a:rPr lang="en-US" altLang="ko-KR" sz="1600" dirty="0">
                <a:latin typeface="Arial" panose="020B0604020202020204" pitchFamily="34" charset="0"/>
                <a:cs typeface="Arial" panose="020B0604020202020204" pitchFamily="34" charset="0"/>
              </a:rPr>
              <a:t>Half of populations and 43% of vehicles are in SMA</a:t>
            </a:r>
            <a:r>
              <a:rPr lang="en-US" altLang="ko-KR" sz="1600" dirty="0" smtClean="0">
                <a:latin typeface="Arial" panose="020B0604020202020204" pitchFamily="34" charset="0"/>
                <a:cs typeface="Arial" panose="020B0604020202020204" pitchFamily="34" charset="0"/>
              </a:rPr>
              <a:t>.</a:t>
            </a:r>
          </a:p>
          <a:p>
            <a:pPr marL="285750" indent="-285750" algn="just">
              <a:lnSpc>
                <a:spcPct val="130000"/>
              </a:lnSpc>
              <a:buFontTx/>
              <a:buChar char="-"/>
            </a:pPr>
            <a:r>
              <a:rPr lang="en-US" altLang="ko-KR" sz="1600" dirty="0" smtClean="0">
                <a:latin typeface="Arial" panose="020B0604020202020204" pitchFamily="34" charset="0"/>
                <a:cs typeface="Arial" panose="020B0604020202020204" pitchFamily="34" charset="0"/>
              </a:rPr>
              <a:t>PM10 concentration of SMA is higher than the national average.</a:t>
            </a:r>
          </a:p>
          <a:p>
            <a:pPr marL="285750" indent="-285750" algn="just">
              <a:lnSpc>
                <a:spcPct val="130000"/>
              </a:lnSpc>
              <a:buFontTx/>
              <a:buChar char="-"/>
            </a:pPr>
            <a:r>
              <a:rPr lang="en-US" altLang="ko-KR" sz="1600" dirty="0" smtClean="0">
                <a:latin typeface="Arial" panose="020B0604020202020204" pitchFamily="34" charset="0"/>
                <a:cs typeface="Arial" panose="020B0604020202020204" pitchFamily="34" charset="0"/>
              </a:rPr>
              <a:t>After 2012, the concentration of PM10 is increasing again.</a:t>
            </a:r>
          </a:p>
          <a:p>
            <a:pPr marL="285750" indent="-285750" algn="just">
              <a:lnSpc>
                <a:spcPct val="130000"/>
              </a:lnSpc>
              <a:buFontTx/>
              <a:buChar char="-"/>
            </a:pPr>
            <a:r>
              <a:rPr lang="en-US" altLang="ko-KR" sz="1600" dirty="0" smtClean="0">
                <a:latin typeface="Arial" panose="020B0604020202020204" pitchFamily="34" charset="0"/>
                <a:cs typeface="Arial" panose="020B0604020202020204" pitchFamily="34" charset="0"/>
              </a:rPr>
              <a:t>Accurate understanding of the mobile source of SMA is required.</a:t>
            </a:r>
          </a:p>
          <a:p>
            <a:pPr marL="285750" indent="-285750" algn="just">
              <a:lnSpc>
                <a:spcPct val="130000"/>
              </a:lnSpc>
              <a:buFontTx/>
              <a:buChar char="-"/>
            </a:pPr>
            <a:endParaRPr lang="en-US" altLang="ko-KR" sz="1600" dirty="0">
              <a:latin typeface="Arial" panose="020B0604020202020204" pitchFamily="34" charset="0"/>
              <a:cs typeface="Arial" panose="020B0604020202020204" pitchFamily="34" charset="0"/>
            </a:endParaRPr>
          </a:p>
        </p:txBody>
      </p:sp>
      <p:sp>
        <p:nvSpPr>
          <p:cNvPr id="10" name="TextBox 9"/>
          <p:cNvSpPr txBox="1"/>
          <p:nvPr/>
        </p:nvSpPr>
        <p:spPr>
          <a:xfrm>
            <a:off x="0" y="0"/>
            <a:ext cx="2843808"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CMAS conference, 22 Oct. 2019</a:t>
            </a:r>
            <a:endParaRPr lang="ko-KR" altLang="en-US" sz="1400" b="1" dirty="0">
              <a:latin typeface="Arial Narrow" panose="020B0606020202030204" pitchFamily="34" charset="0"/>
              <a:ea typeface="맑은 고딕" panose="020B0503020000020004" pitchFamily="50" charset="-127"/>
            </a:endParaRPr>
          </a:p>
        </p:txBody>
      </p:sp>
      <p:sp>
        <p:nvSpPr>
          <p:cNvPr id="11" name="TextBox 10"/>
          <p:cNvSpPr txBox="1"/>
          <p:nvPr/>
        </p:nvSpPr>
        <p:spPr>
          <a:xfrm>
            <a:off x="0" y="321568"/>
            <a:ext cx="2843808" cy="461665"/>
          </a:xfrm>
          <a:prstGeom prst="rect">
            <a:avLst/>
          </a:prstGeom>
          <a:noFill/>
        </p:spPr>
        <p:txBody>
          <a:bodyPr wrap="square" lIns="90000" rtlCol="0">
            <a:spAutoFit/>
          </a:bodyPr>
          <a:lstStyle/>
          <a:p>
            <a:r>
              <a:rPr lang="en-US" altLang="ko-KR" b="1" dirty="0">
                <a:latin typeface="Arial Narrow" panose="020B0606020202030204" pitchFamily="34" charset="0"/>
                <a:ea typeface="맑은 고딕" panose="020B0503020000020004" pitchFamily="50" charset="-127"/>
              </a:rPr>
              <a:t>1. Background</a:t>
            </a:r>
            <a:endParaRPr lang="ko-KR" altLang="en-US" b="1" dirty="0">
              <a:latin typeface="Arial Narrow" panose="020B0606020202030204" pitchFamily="34" charset="0"/>
              <a:ea typeface="맑은 고딕" panose="020B0503020000020004" pitchFamily="50" charset="-127"/>
            </a:endParaRPr>
          </a:p>
        </p:txBody>
      </p:sp>
      <p:sp>
        <p:nvSpPr>
          <p:cNvPr id="5" name="TextBox 4"/>
          <p:cNvSpPr txBox="1"/>
          <p:nvPr/>
        </p:nvSpPr>
        <p:spPr>
          <a:xfrm>
            <a:off x="0" y="6550223"/>
            <a:ext cx="8424936"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*CAPSS(Clean Air Policy Support System) : National air pollutant emissions inventory of </a:t>
            </a:r>
            <a:r>
              <a:rPr lang="en-US" altLang="ko-KR" sz="1400" b="1" dirty="0" err="1">
                <a:latin typeface="Arial Narrow" panose="020B0606020202030204" pitchFamily="34" charset="0"/>
                <a:ea typeface="맑은 고딕" panose="020B0503020000020004" pitchFamily="50" charset="-127"/>
              </a:rPr>
              <a:t>S.Korea</a:t>
            </a:r>
            <a:r>
              <a:rPr lang="en-US" altLang="ko-KR" sz="1400" b="1" dirty="0">
                <a:latin typeface="Arial Narrow" panose="020B0606020202030204" pitchFamily="34" charset="0"/>
                <a:ea typeface="맑은 고딕" panose="020B0503020000020004" pitchFamily="50" charset="-127"/>
              </a:rPr>
              <a:t>.</a:t>
            </a:r>
            <a:endParaRPr lang="ko-KR" altLang="en-US" sz="1400" b="1" dirty="0">
              <a:latin typeface="Arial Narrow" panose="020B0606020202030204" pitchFamily="34" charset="0"/>
              <a:ea typeface="맑은 고딕" panose="020B0503020000020004" pitchFamily="50" charset="-127"/>
            </a:endParaRPr>
          </a:p>
        </p:txBody>
      </p:sp>
      <p:sp>
        <p:nvSpPr>
          <p:cNvPr id="16" name="직사각형 15">
            <a:extLst>
              <a:ext uri="{FF2B5EF4-FFF2-40B4-BE49-F238E27FC236}">
                <a16:creationId xmlns:a16="http://schemas.microsoft.com/office/drawing/2014/main" xmlns="" id="{D5337566-8120-4AE6-B0BD-936299CAA7AA}"/>
              </a:ext>
            </a:extLst>
          </p:cNvPr>
          <p:cNvSpPr/>
          <p:nvPr/>
        </p:nvSpPr>
        <p:spPr>
          <a:xfrm>
            <a:off x="311614" y="718768"/>
            <a:ext cx="4044362" cy="369332"/>
          </a:xfrm>
          <a:prstGeom prst="rect">
            <a:avLst/>
          </a:prstGeom>
        </p:spPr>
        <p:txBody>
          <a:bodyPr wrap="square">
            <a:spAutoFit/>
          </a:bodyPr>
          <a:lstStyle/>
          <a:p>
            <a:pPr algn="ctr">
              <a:spcBef>
                <a:spcPts val="600"/>
              </a:spcBef>
            </a:pPr>
            <a:r>
              <a:rPr lang="en-US" altLang="ko-KR" sz="1800" b="1" dirty="0">
                <a:latin typeface="Arial" panose="020B0604020202020204" pitchFamily="34" charset="0"/>
                <a:cs typeface="Arial" panose="020B0604020202020204" pitchFamily="34" charset="0"/>
              </a:rPr>
              <a:t>*CAPSS Emissions Inventory</a:t>
            </a:r>
            <a:endParaRPr lang="ko-KR" altLang="en-US" sz="1800" b="1" dirty="0"/>
          </a:p>
        </p:txBody>
      </p:sp>
      <p:sp>
        <p:nvSpPr>
          <p:cNvPr id="3" name="슬라이드 번호 개체 틀 2"/>
          <p:cNvSpPr>
            <a:spLocks noGrp="1"/>
          </p:cNvSpPr>
          <p:nvPr>
            <p:ph type="sldNum" sz="quarter" idx="12"/>
          </p:nvPr>
        </p:nvSpPr>
        <p:spPr>
          <a:xfrm>
            <a:off x="8172400" y="6356353"/>
            <a:ext cx="342950" cy="365125"/>
          </a:xfrm>
        </p:spPr>
        <p:txBody>
          <a:bodyPr/>
          <a:lstStyle/>
          <a:p>
            <a:fld id="{718177D7-EBFA-492F-9871-B35ABA33CD8B}" type="slidenum">
              <a:rPr lang="ko-KR" altLang="en-US" smtClean="0"/>
              <a:t>2</a:t>
            </a:fld>
            <a:endParaRPr lang="ko-KR" altLang="en-US" dirty="0"/>
          </a:p>
        </p:txBody>
      </p:sp>
      <p:pic>
        <p:nvPicPr>
          <p:cNvPr id="12" name="그림 11">
            <a:extLst>
              <a:ext uri="{FF2B5EF4-FFF2-40B4-BE49-F238E27FC236}">
                <a16:creationId xmlns:a16="http://schemas.microsoft.com/office/drawing/2014/main" xmlns="" id="{0E07C0EC-CC26-4B46-98CB-720867B9BF89}"/>
              </a:ext>
            </a:extLst>
          </p:cNvPr>
          <p:cNvPicPr>
            <a:picLocks noChangeAspect="1"/>
          </p:cNvPicPr>
          <p:nvPr/>
        </p:nvPicPr>
        <p:blipFill rotWithShape="1">
          <a:blip r:embed="rId3"/>
          <a:srcRect t="14682"/>
          <a:stretch/>
        </p:blipFill>
        <p:spPr>
          <a:xfrm>
            <a:off x="271331" y="3717032"/>
            <a:ext cx="4300669" cy="2816191"/>
          </a:xfrm>
          <a:prstGeom prst="rect">
            <a:avLst/>
          </a:prstGeom>
        </p:spPr>
      </p:pic>
      <p:pic>
        <p:nvPicPr>
          <p:cNvPr id="15" name="그림 14">
            <a:extLst>
              <a:ext uri="{FF2B5EF4-FFF2-40B4-BE49-F238E27FC236}">
                <a16:creationId xmlns:a16="http://schemas.microsoft.com/office/drawing/2014/main" xmlns="" id="{4B907FE3-6A5B-4125-A7A8-285A2B5ABD40}"/>
              </a:ext>
            </a:extLst>
          </p:cNvPr>
          <p:cNvPicPr>
            <a:picLocks noChangeAspect="1"/>
          </p:cNvPicPr>
          <p:nvPr/>
        </p:nvPicPr>
        <p:blipFill>
          <a:blip r:embed="rId4"/>
          <a:stretch>
            <a:fillRect/>
          </a:stretch>
        </p:blipFill>
        <p:spPr>
          <a:xfrm>
            <a:off x="4790209" y="3667792"/>
            <a:ext cx="3454200" cy="2783549"/>
          </a:xfrm>
          <a:prstGeom prst="rect">
            <a:avLst/>
          </a:prstGeom>
        </p:spPr>
      </p:pic>
      <p:sp>
        <p:nvSpPr>
          <p:cNvPr id="17" name="직사각형 16">
            <a:extLst>
              <a:ext uri="{FF2B5EF4-FFF2-40B4-BE49-F238E27FC236}">
                <a16:creationId xmlns:a16="http://schemas.microsoft.com/office/drawing/2014/main" xmlns="" id="{B988EC53-07C3-4292-9CF2-E67333D2343E}"/>
              </a:ext>
            </a:extLst>
          </p:cNvPr>
          <p:cNvSpPr/>
          <p:nvPr/>
        </p:nvSpPr>
        <p:spPr>
          <a:xfrm>
            <a:off x="6609152" y="3933056"/>
            <a:ext cx="1563248" cy="261610"/>
          </a:xfrm>
          <a:prstGeom prst="rect">
            <a:avLst/>
          </a:prstGeom>
        </p:spPr>
        <p:txBody>
          <a:bodyPr wrap="none">
            <a:spAutoFit/>
          </a:bodyPr>
          <a:lstStyle/>
          <a:p>
            <a:r>
              <a:rPr lang="en-US" altLang="ko-KR" sz="1100" b="1" i="1" dirty="0">
                <a:latin typeface="+mn-ea"/>
              </a:rPr>
              <a:t>H.C. </a:t>
            </a:r>
            <a:r>
              <a:rPr lang="ko-KR" altLang="en-US" sz="1100" b="1" i="1" dirty="0" err="1">
                <a:latin typeface="+mn-ea"/>
              </a:rPr>
              <a:t>Kim</a:t>
            </a:r>
            <a:r>
              <a:rPr lang="ko-KR" altLang="en-US" sz="1100" b="1" i="1" dirty="0">
                <a:latin typeface="+mn-ea"/>
              </a:rPr>
              <a:t> </a:t>
            </a:r>
            <a:r>
              <a:rPr lang="en-US" altLang="ko-KR" sz="1100" b="1" i="1" dirty="0">
                <a:latin typeface="+mn-ea"/>
              </a:rPr>
              <a:t>et</a:t>
            </a:r>
            <a:r>
              <a:rPr lang="ko-KR" altLang="en-US" sz="1100" b="1" i="1" dirty="0">
                <a:latin typeface="+mn-ea"/>
              </a:rPr>
              <a:t> </a:t>
            </a:r>
            <a:r>
              <a:rPr lang="en-US" altLang="ko-KR" sz="1100" b="1" i="1" dirty="0">
                <a:latin typeface="+mn-ea"/>
              </a:rPr>
              <a:t>al.</a:t>
            </a:r>
            <a:r>
              <a:rPr lang="ko-KR" altLang="en-US" sz="1100" b="1" i="1" dirty="0">
                <a:latin typeface="+mn-ea"/>
              </a:rPr>
              <a:t>, 2017</a:t>
            </a:r>
          </a:p>
        </p:txBody>
      </p:sp>
    </p:spTree>
    <p:extLst>
      <p:ext uri="{BB962C8B-B14F-4D97-AF65-F5344CB8AC3E}">
        <p14:creationId xmlns:p14="http://schemas.microsoft.com/office/powerpoint/2010/main" val="2444026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xmlns="" id="{AF3EBF2B-E98E-C545-9C43-4D70BAD00D20}"/>
              </a:ext>
            </a:extLst>
          </p:cNvPr>
          <p:cNvPicPr>
            <a:picLocks noChangeAspect="1"/>
          </p:cNvPicPr>
          <p:nvPr/>
        </p:nvPicPr>
        <p:blipFill>
          <a:blip r:embed="rId3"/>
          <a:stretch>
            <a:fillRect/>
          </a:stretch>
        </p:blipFill>
        <p:spPr>
          <a:xfrm>
            <a:off x="1043608" y="1196752"/>
            <a:ext cx="6782191" cy="4587169"/>
          </a:xfrm>
          <a:prstGeom prst="rect">
            <a:avLst/>
          </a:prstGeom>
        </p:spPr>
      </p:pic>
      <p:sp>
        <p:nvSpPr>
          <p:cNvPr id="14" name="TextBox 13"/>
          <p:cNvSpPr txBox="1"/>
          <p:nvPr/>
        </p:nvSpPr>
        <p:spPr>
          <a:xfrm>
            <a:off x="0" y="0"/>
            <a:ext cx="2843808"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CMAS conference, 22 Oct. 2019</a:t>
            </a:r>
            <a:endParaRPr lang="ko-KR" altLang="en-US" sz="1400" b="1" dirty="0">
              <a:latin typeface="Arial Narrow" panose="020B0606020202030204" pitchFamily="34" charset="0"/>
              <a:ea typeface="맑은 고딕" panose="020B0503020000020004" pitchFamily="50" charset="-127"/>
            </a:endParaRPr>
          </a:p>
        </p:txBody>
      </p:sp>
      <p:sp>
        <p:nvSpPr>
          <p:cNvPr id="15" name="TextBox 14"/>
          <p:cNvSpPr txBox="1"/>
          <p:nvPr/>
        </p:nvSpPr>
        <p:spPr>
          <a:xfrm>
            <a:off x="0" y="321568"/>
            <a:ext cx="2843808" cy="461665"/>
          </a:xfrm>
          <a:prstGeom prst="rect">
            <a:avLst/>
          </a:prstGeom>
          <a:noFill/>
        </p:spPr>
        <p:txBody>
          <a:bodyPr wrap="square" lIns="90000" rtlCol="0">
            <a:spAutoFit/>
          </a:bodyPr>
          <a:lstStyle/>
          <a:p>
            <a:r>
              <a:rPr lang="en-US" altLang="ko-KR" b="1" dirty="0">
                <a:latin typeface="Arial Narrow" panose="020B0606020202030204" pitchFamily="34" charset="0"/>
                <a:ea typeface="맑은 고딕" panose="020B0503020000020004" pitchFamily="50" charset="-127"/>
              </a:rPr>
              <a:t>1. Background</a:t>
            </a:r>
            <a:endParaRPr lang="ko-KR" altLang="en-US" b="1" dirty="0">
              <a:latin typeface="Arial Narrow" panose="020B0606020202030204" pitchFamily="34" charset="0"/>
              <a:ea typeface="맑은 고딕" panose="020B0503020000020004" pitchFamily="50" charset="-127"/>
            </a:endParaRPr>
          </a:p>
        </p:txBody>
      </p:sp>
      <p:sp>
        <p:nvSpPr>
          <p:cNvPr id="16" name="직사각형 15">
            <a:extLst>
              <a:ext uri="{FF2B5EF4-FFF2-40B4-BE49-F238E27FC236}">
                <a16:creationId xmlns:a16="http://schemas.microsoft.com/office/drawing/2014/main" xmlns="" id="{D5337566-8120-4AE6-B0BD-936299CAA7AA}"/>
              </a:ext>
            </a:extLst>
          </p:cNvPr>
          <p:cNvSpPr/>
          <p:nvPr/>
        </p:nvSpPr>
        <p:spPr>
          <a:xfrm>
            <a:off x="179512" y="710075"/>
            <a:ext cx="4608512" cy="369332"/>
          </a:xfrm>
          <a:prstGeom prst="rect">
            <a:avLst/>
          </a:prstGeom>
        </p:spPr>
        <p:txBody>
          <a:bodyPr wrap="square">
            <a:spAutoFit/>
          </a:bodyPr>
          <a:lstStyle/>
          <a:p>
            <a:pPr algn="ctr">
              <a:spcBef>
                <a:spcPts val="600"/>
              </a:spcBef>
            </a:pPr>
            <a:r>
              <a:rPr lang="en-US" altLang="ko-KR" sz="1800" b="1" dirty="0">
                <a:latin typeface="Arial" panose="020B0604020202020204" pitchFamily="34" charset="0"/>
                <a:cs typeface="Arial" panose="020B0604020202020204" pitchFamily="34" charset="0"/>
              </a:rPr>
              <a:t>Structure of CARS Model Development</a:t>
            </a:r>
            <a:endParaRPr lang="ko-KR" altLang="en-US" sz="1800" b="1" dirty="0"/>
          </a:p>
        </p:txBody>
      </p:sp>
      <p:sp>
        <p:nvSpPr>
          <p:cNvPr id="5" name="TextBox 4"/>
          <p:cNvSpPr txBox="1"/>
          <p:nvPr/>
        </p:nvSpPr>
        <p:spPr>
          <a:xfrm>
            <a:off x="179512" y="5897520"/>
            <a:ext cx="8496944" cy="523220"/>
          </a:xfrm>
          <a:prstGeom prst="rect">
            <a:avLst/>
          </a:prstGeom>
          <a:noFill/>
        </p:spPr>
        <p:txBody>
          <a:bodyPr wrap="square" lIns="90000" rtlCol="0">
            <a:spAutoFit/>
          </a:bodyPr>
          <a:lstStyle/>
          <a:p>
            <a:pPr marL="285750" indent="-285750">
              <a:buFontTx/>
              <a:buChar char="-"/>
            </a:pPr>
            <a:r>
              <a:rPr lang="en-US" altLang="ko-KR" sz="1400" b="1" dirty="0">
                <a:latin typeface="Arial Narrow" panose="020B0606020202030204" pitchFamily="34" charset="0"/>
                <a:ea typeface="맑은 고딕" panose="020B0503020000020004" pitchFamily="50" charset="-127"/>
              </a:rPr>
              <a:t>Estimating the emissions of mobile sources by high resolution of temporal and spatial distribution is easy to support not only air quality policies but also forecast models.</a:t>
            </a:r>
            <a:endParaRPr lang="ko-KR" altLang="en-US" sz="1400" b="1" dirty="0">
              <a:latin typeface="Arial Narrow" panose="020B0606020202030204" pitchFamily="34" charset="0"/>
              <a:ea typeface="맑은 고딕" panose="020B0503020000020004" pitchFamily="50" charset="-127"/>
            </a:endParaRPr>
          </a:p>
        </p:txBody>
      </p:sp>
      <p:sp>
        <p:nvSpPr>
          <p:cNvPr id="17" name="TextBox 16"/>
          <p:cNvSpPr txBox="1"/>
          <p:nvPr/>
        </p:nvSpPr>
        <p:spPr>
          <a:xfrm>
            <a:off x="179512" y="6534339"/>
            <a:ext cx="3456384"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*KAQMS(Korea Air Quality Modeling System)</a:t>
            </a:r>
            <a:endParaRPr lang="ko-KR" altLang="en-US" sz="1400" b="1" dirty="0">
              <a:latin typeface="Arial Narrow" panose="020B0606020202030204" pitchFamily="34" charset="0"/>
              <a:ea typeface="맑은 고딕" panose="020B0503020000020004" pitchFamily="50" charset="-127"/>
            </a:endParaRPr>
          </a:p>
        </p:txBody>
      </p:sp>
      <p:sp>
        <p:nvSpPr>
          <p:cNvPr id="3" name="슬라이드 번호 개체 틀 2"/>
          <p:cNvSpPr>
            <a:spLocks noGrp="1"/>
          </p:cNvSpPr>
          <p:nvPr>
            <p:ph type="sldNum" sz="quarter" idx="12"/>
          </p:nvPr>
        </p:nvSpPr>
        <p:spPr>
          <a:xfrm>
            <a:off x="8100392" y="6356353"/>
            <a:ext cx="414958" cy="365125"/>
          </a:xfrm>
        </p:spPr>
        <p:txBody>
          <a:bodyPr/>
          <a:lstStyle/>
          <a:p>
            <a:fld id="{718177D7-EBFA-492F-9871-B35ABA33CD8B}" type="slidenum">
              <a:rPr lang="ko-KR" altLang="en-US" smtClean="0"/>
              <a:t>3</a:t>
            </a:fld>
            <a:endParaRPr lang="ko-KR" altLang="en-US"/>
          </a:p>
        </p:txBody>
      </p:sp>
    </p:spTree>
    <p:extLst>
      <p:ext uri="{BB962C8B-B14F-4D97-AF65-F5344CB8AC3E}">
        <p14:creationId xmlns:p14="http://schemas.microsoft.com/office/powerpoint/2010/main" val="623478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txBox="1">
            <a:spLocks/>
          </p:cNvSpPr>
          <p:nvPr/>
        </p:nvSpPr>
        <p:spPr>
          <a:xfrm>
            <a:off x="0" y="908720"/>
            <a:ext cx="9144000" cy="5184575"/>
          </a:xfrm>
          <a:prstGeom prst="rect">
            <a:avLst/>
          </a:prstGeom>
        </p:spPr>
        <p:txBody>
          <a:bodyPr/>
          <a:lstStyle>
            <a:lvl1pPr marL="342900" indent="-342900" algn="l" rtl="0" fontAlgn="base" latinLnBrk="1">
              <a:spcBef>
                <a:spcPct val="20000"/>
              </a:spcBef>
              <a:spcAft>
                <a:spcPct val="0"/>
              </a:spcAft>
              <a:buClr>
                <a:schemeClr val="accent1"/>
              </a:buClr>
              <a:buSzPct val="75000"/>
              <a:buFont typeface="Wingdings" pitchFamily="2" charset="2"/>
              <a:buChar char="£"/>
              <a:defRPr kumimoji="1" sz="2800">
                <a:solidFill>
                  <a:schemeClr val="tx1"/>
                </a:solidFill>
                <a:latin typeface="+mn-lt"/>
                <a:ea typeface="+mn-ea"/>
                <a:cs typeface="+mn-cs"/>
              </a:defRPr>
            </a:lvl1pPr>
            <a:lvl2pPr marL="742950" indent="-285750" algn="l" rtl="0" fontAlgn="base" latinLnBrk="1">
              <a:spcBef>
                <a:spcPct val="20000"/>
              </a:spcBef>
              <a:spcAft>
                <a:spcPct val="0"/>
              </a:spcAft>
              <a:buChar char="–"/>
              <a:defRPr kumimoji="1" sz="2400">
                <a:solidFill>
                  <a:schemeClr val="tx1"/>
                </a:solidFill>
                <a:latin typeface="+mn-lt"/>
                <a:ea typeface="+mn-ea"/>
              </a:defRPr>
            </a:lvl2pPr>
            <a:lvl3pPr marL="1143000" indent="-228600" algn="l" rtl="0" fontAlgn="base" latinLnBrk="1">
              <a:spcBef>
                <a:spcPct val="20000"/>
              </a:spcBef>
              <a:spcAft>
                <a:spcPct val="0"/>
              </a:spcAft>
              <a:buClr>
                <a:schemeClr val="accent1"/>
              </a:buClr>
              <a:buChar char="•"/>
              <a:defRPr kumimoji="1" sz="2000">
                <a:solidFill>
                  <a:schemeClr val="tx1"/>
                </a:solidFill>
                <a:latin typeface="+mn-lt"/>
                <a:ea typeface="+mn-ea"/>
              </a:defRPr>
            </a:lvl3pPr>
            <a:lvl4pPr marL="1600200" indent="-228600" algn="l" rtl="0" fontAlgn="base" latinLnBrk="1">
              <a:spcBef>
                <a:spcPct val="20000"/>
              </a:spcBef>
              <a:spcAft>
                <a:spcPct val="0"/>
              </a:spcAft>
              <a:buChar char="–"/>
              <a:defRPr kumimoji="1" sz="2000">
                <a:solidFill>
                  <a:schemeClr val="tx1"/>
                </a:solidFill>
                <a:latin typeface="+mn-lt"/>
                <a:ea typeface="+mn-ea"/>
              </a:defRPr>
            </a:lvl4pPr>
            <a:lvl5pPr marL="2057400" indent="-228600" algn="l" rtl="0" fontAlgn="base" latinLnBrk="1">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latinLnBrk="1">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latinLnBrk="1">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latinLnBrk="1">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latinLnBrk="1">
              <a:spcBef>
                <a:spcPct val="20000"/>
              </a:spcBef>
              <a:spcAft>
                <a:spcPct val="0"/>
              </a:spcAft>
              <a:buClr>
                <a:schemeClr val="accent1"/>
              </a:buClr>
              <a:buChar char="•"/>
              <a:defRPr kumimoji="1" sz="2000">
                <a:solidFill>
                  <a:schemeClr val="tx1"/>
                </a:solidFill>
                <a:latin typeface="+mn-lt"/>
                <a:ea typeface="+mn-ea"/>
              </a:defRPr>
            </a:lvl9pPr>
          </a:lstStyle>
          <a:p>
            <a:pPr marL="0" indent="0">
              <a:buClr>
                <a:srgbClr val="FF0000"/>
              </a:buClr>
              <a:buNone/>
              <a:defRPr/>
            </a:pPr>
            <a:endParaRPr lang="en-US" altLang="ko-KR" sz="900" b="1" kern="0" dirty="0">
              <a:latin typeface="Arial Narrow" panose="020B0606020202030204" pitchFamily="34" charset="0"/>
              <a:ea typeface="맑은 고딕" panose="020B0503020000020004" pitchFamily="50" charset="-127"/>
            </a:endParaRPr>
          </a:p>
          <a:p>
            <a:pPr marL="800080" lvl="1" indent="-342891">
              <a:spcBef>
                <a:spcPts val="680"/>
              </a:spcBef>
              <a:buClr>
                <a:srgbClr val="FF0000"/>
              </a:buClr>
              <a:buFont typeface="+mj-lt"/>
              <a:buAutoNum type="arabicPeriod"/>
              <a:defRPr/>
            </a:pPr>
            <a:r>
              <a:rPr lang="en-US" altLang="ko-KR" sz="2200" kern="0" dirty="0">
                <a:latin typeface="Arial Narrow" panose="020B0606020202030204" pitchFamily="34" charset="0"/>
                <a:ea typeface="맑은 고딕" panose="020B0503020000020004" pitchFamily="50" charset="-127"/>
              </a:rPr>
              <a:t>High resolution </a:t>
            </a:r>
            <a:r>
              <a:rPr lang="en-US" altLang="ko-KR" sz="2200" b="1" u="sng" kern="0" dirty="0">
                <a:latin typeface="Arial Narrow" panose="020B0606020202030204" pitchFamily="34" charset="0"/>
                <a:ea typeface="맑은 고딕" panose="020B0503020000020004" pitchFamily="50" charset="-127"/>
              </a:rPr>
              <a:t>District-level</a:t>
            </a:r>
            <a:r>
              <a:rPr lang="en-US" altLang="ko-KR" sz="2200" kern="0" dirty="0">
                <a:latin typeface="Arial Narrow" panose="020B0606020202030204" pitchFamily="34" charset="0"/>
                <a:ea typeface="맑은 고딕" panose="020B0503020000020004" pitchFamily="50" charset="-127"/>
              </a:rPr>
              <a:t> and </a:t>
            </a:r>
            <a:r>
              <a:rPr lang="en-US" altLang="ko-KR" sz="2200" b="1" u="sng" kern="0" dirty="0">
                <a:latin typeface="Arial Narrow" panose="020B0606020202030204" pitchFamily="34" charset="0"/>
                <a:ea typeface="맑은 고딕" panose="020B0503020000020004" pitchFamily="50" charset="-127"/>
              </a:rPr>
              <a:t>Link-level</a:t>
            </a:r>
            <a:r>
              <a:rPr lang="en-US" altLang="ko-KR" sz="2200" kern="0" dirty="0">
                <a:latin typeface="Arial Narrow" panose="020B0606020202030204" pitchFamily="34" charset="0"/>
                <a:ea typeface="맑은 고딕" panose="020B0503020000020004" pitchFamily="50" charset="-127"/>
              </a:rPr>
              <a:t> Bottom-up </a:t>
            </a:r>
            <a:r>
              <a:rPr lang="en-US" altLang="ko-KR" sz="2200" kern="0" dirty="0" err="1">
                <a:latin typeface="Arial Narrow" panose="020B0606020202030204" pitchFamily="34" charset="0"/>
                <a:ea typeface="맑은 고딕" panose="020B0503020000020004" pitchFamily="50" charset="-127"/>
              </a:rPr>
              <a:t>Onroad</a:t>
            </a:r>
            <a:r>
              <a:rPr lang="en-US" altLang="ko-KR" sz="2200" kern="0" dirty="0">
                <a:latin typeface="Arial Narrow" panose="020B0606020202030204" pitchFamily="34" charset="0"/>
                <a:ea typeface="맑은 고딕" panose="020B0503020000020004" pitchFamily="50" charset="-127"/>
              </a:rPr>
              <a:t> Mobile Emissions Inventory based on the </a:t>
            </a:r>
            <a:r>
              <a:rPr lang="en-US" altLang="ko-KR" sz="2200" b="1" u="sng" kern="0" dirty="0">
                <a:latin typeface="Arial Narrow" panose="020B0606020202030204" pitchFamily="34" charset="0"/>
                <a:ea typeface="맑은 고딕" panose="020B0503020000020004" pitchFamily="50" charset="-127"/>
              </a:rPr>
              <a:t>Measured Local Activities</a:t>
            </a:r>
            <a:r>
              <a:rPr lang="en-US" altLang="ko-KR" sz="2200" kern="0" dirty="0">
                <a:latin typeface="Arial Narrow" panose="020B0606020202030204" pitchFamily="34" charset="0"/>
                <a:ea typeface="맑은 고딕" panose="020B0503020000020004" pitchFamily="50" charset="-127"/>
              </a:rPr>
              <a:t> in Korea.</a:t>
            </a:r>
          </a:p>
          <a:p>
            <a:pPr marL="800080" lvl="1" indent="-342891">
              <a:spcBef>
                <a:spcPts val="680"/>
              </a:spcBef>
              <a:buClr>
                <a:srgbClr val="FF0000"/>
              </a:buClr>
              <a:buFont typeface="+mj-lt"/>
              <a:buAutoNum type="arabicPeriod"/>
              <a:defRPr/>
            </a:pPr>
            <a:r>
              <a:rPr lang="en-US" altLang="ko-KR" sz="2200" kern="0" dirty="0">
                <a:latin typeface="Arial Narrow" panose="020B0606020202030204" pitchFamily="34" charset="0"/>
                <a:ea typeface="맑은 고딕" panose="020B0503020000020004" pitchFamily="50" charset="-127"/>
              </a:rPr>
              <a:t>Developing more effective mobile activity DB and Model to support Air Quality Forecasting Models than existing National Air Pollutant Emissions Inventory(CAPSS).</a:t>
            </a:r>
          </a:p>
          <a:p>
            <a:pPr marL="800080" lvl="1" indent="-342891">
              <a:spcBef>
                <a:spcPts val="680"/>
              </a:spcBef>
              <a:buClr>
                <a:srgbClr val="FF0000"/>
              </a:buClr>
              <a:buFont typeface="+mj-lt"/>
              <a:buAutoNum type="arabicPeriod"/>
              <a:defRPr/>
            </a:pPr>
            <a:r>
              <a:rPr lang="en-US" altLang="ko-KR" sz="2200" kern="0" dirty="0">
                <a:latin typeface="Arial Narrow" panose="020B0606020202030204" pitchFamily="34" charset="0"/>
                <a:ea typeface="맑은 고딕" panose="020B0503020000020004" pitchFamily="50" charset="-127"/>
              </a:rPr>
              <a:t>Capabilities</a:t>
            </a:r>
            <a:r>
              <a:rPr lang="en-US" altLang="ko-KR" sz="2000" b="1" kern="0" dirty="0">
                <a:latin typeface="Arial Narrow" panose="020B0606020202030204" pitchFamily="34" charset="0"/>
                <a:ea typeface="맑은 고딕" panose="020B0503020000020004" pitchFamily="50" charset="-127"/>
              </a:rPr>
              <a:t>:</a:t>
            </a:r>
          </a:p>
          <a:p>
            <a:pPr lvl="2">
              <a:spcBef>
                <a:spcPts val="680"/>
              </a:spcBef>
              <a:buClr>
                <a:srgbClr val="FF0000"/>
              </a:buClr>
              <a:defRPr/>
            </a:pPr>
            <a:r>
              <a:rPr lang="en-US" altLang="ko-KR" sz="1800" b="1" u="sng" kern="0" dirty="0">
                <a:latin typeface="Arial Narrow" panose="020B0606020202030204" pitchFamily="34" charset="0"/>
                <a:ea typeface="맑은 고딕" panose="020B0503020000020004" pitchFamily="50" charset="-127"/>
              </a:rPr>
              <a:t>User’s friendly CSV formats</a:t>
            </a:r>
            <a:r>
              <a:rPr lang="en-US" altLang="ko-KR" sz="1800" kern="0" dirty="0">
                <a:latin typeface="Arial Narrow" panose="020B0606020202030204" pitchFamily="34" charset="0"/>
                <a:ea typeface="맑은 고딕" panose="020B0503020000020004" pitchFamily="50" charset="-127"/>
              </a:rPr>
              <a:t> for inputs and Emission Factors (EFs).</a:t>
            </a:r>
          </a:p>
          <a:p>
            <a:pPr lvl="2">
              <a:spcBef>
                <a:spcPts val="680"/>
              </a:spcBef>
              <a:buClr>
                <a:srgbClr val="FF0000"/>
              </a:buClr>
              <a:defRPr/>
            </a:pPr>
            <a:r>
              <a:rPr lang="en-US" altLang="ko-KR" sz="1800" b="1" u="sng" kern="0" dirty="0">
                <a:latin typeface="Arial Narrow" panose="020B0606020202030204" pitchFamily="34" charset="0"/>
                <a:ea typeface="맑은 고딕" panose="020B0503020000020004" pitchFamily="50" charset="-127"/>
              </a:rPr>
              <a:t>Spatially, Chemically, and Temporally</a:t>
            </a:r>
            <a:r>
              <a:rPr lang="en-US" altLang="ko-KR" sz="1800" kern="0" dirty="0">
                <a:latin typeface="Arial Narrow" panose="020B0606020202030204" pitchFamily="34" charset="0"/>
                <a:ea typeface="맑은 고딕" panose="020B0503020000020004" pitchFamily="50" charset="-127"/>
              </a:rPr>
              <a:t> Enhanced, Gridded-</a:t>
            </a:r>
            <a:r>
              <a:rPr lang="en-US" altLang="ko-KR" sz="1800" kern="0" dirty="0" err="1">
                <a:latin typeface="Arial Narrow" panose="020B0606020202030204" pitchFamily="34" charset="0"/>
                <a:ea typeface="맑은 고딕" panose="020B0503020000020004" pitchFamily="50" charset="-127"/>
              </a:rPr>
              <a:t>Speciated</a:t>
            </a:r>
            <a:r>
              <a:rPr lang="en-US" altLang="ko-KR" sz="1800" kern="0" dirty="0">
                <a:latin typeface="Arial Narrow" panose="020B0606020202030204" pitchFamily="34" charset="0"/>
                <a:ea typeface="맑은 고딕" panose="020B0503020000020004" pitchFamily="50" charset="-127"/>
              </a:rPr>
              <a:t> Hourly </a:t>
            </a:r>
            <a:r>
              <a:rPr lang="en-US" altLang="ko-KR" sz="1800" kern="0" dirty="0" err="1">
                <a:latin typeface="Arial Narrow" panose="020B0606020202030204" pitchFamily="34" charset="0"/>
                <a:ea typeface="맑은 고딕" panose="020B0503020000020004" pitchFamily="50" charset="-127"/>
              </a:rPr>
              <a:t>Onroad</a:t>
            </a:r>
            <a:r>
              <a:rPr lang="en-US" altLang="ko-KR" sz="1800" kern="0" dirty="0">
                <a:latin typeface="Arial Narrow" panose="020B0606020202030204" pitchFamily="34" charset="0"/>
                <a:ea typeface="맑은 고딕" panose="020B0503020000020004" pitchFamily="50" charset="-127"/>
              </a:rPr>
              <a:t> Mobile Emissions for Air Quality Modeling System</a:t>
            </a:r>
          </a:p>
          <a:p>
            <a:pPr lvl="2">
              <a:spcBef>
                <a:spcPts val="680"/>
              </a:spcBef>
              <a:buClr>
                <a:srgbClr val="FF0000"/>
              </a:buClr>
              <a:defRPr/>
            </a:pPr>
            <a:r>
              <a:rPr lang="en-US" altLang="ko-KR" sz="1800" kern="0" dirty="0">
                <a:latin typeface="Arial Narrow" panose="020B0606020202030204" pitchFamily="34" charset="0"/>
                <a:ea typeface="맑은 고딕" panose="020B0503020000020004" pitchFamily="50" charset="-127"/>
              </a:rPr>
              <a:t>Apply region code based on real time activity of use, not based on the registered vehicles(CAPSS). </a:t>
            </a:r>
            <a:r>
              <a:rPr lang="en-US" altLang="ko-KR" sz="1800" b="1" u="sng" kern="0" dirty="0">
                <a:latin typeface="Arial Narrow" panose="020B0606020202030204" pitchFamily="34" charset="0"/>
                <a:ea typeface="맑은 고딕" panose="020B0503020000020004" pitchFamily="50" charset="-127"/>
              </a:rPr>
              <a:t>To reflect traffic flow across states.</a:t>
            </a:r>
          </a:p>
          <a:p>
            <a:pPr marL="914377" lvl="1" indent="-457189">
              <a:spcBef>
                <a:spcPts val="680"/>
              </a:spcBef>
              <a:buClr>
                <a:srgbClr val="FF0000"/>
              </a:buClr>
              <a:buFont typeface="+mj-lt"/>
              <a:buAutoNum type="arabicPeriod"/>
              <a:defRPr/>
            </a:pPr>
            <a:r>
              <a:rPr lang="en-US" altLang="ko-KR" sz="2200" b="1" u="sng" kern="0" dirty="0">
                <a:latin typeface="Arial Narrow" panose="020B0606020202030204" pitchFamily="34" charset="0"/>
                <a:ea typeface="맑은 고딕" panose="020B0503020000020004" pitchFamily="50" charset="-127"/>
              </a:rPr>
              <a:t>National Control Strategies Supports</a:t>
            </a:r>
          </a:p>
          <a:p>
            <a:pPr lvl="2" indent="-285744">
              <a:spcBef>
                <a:spcPts val="680"/>
              </a:spcBef>
              <a:buClr>
                <a:srgbClr val="FF0000"/>
              </a:buClr>
              <a:defRPr/>
            </a:pPr>
            <a:r>
              <a:rPr lang="en-US" altLang="ko-KR" sz="1800" kern="0" dirty="0">
                <a:latin typeface="Arial Narrow" panose="020B0606020202030204" pitchFamily="34" charset="0"/>
                <a:ea typeface="맑은 고딕" panose="020B0503020000020004" pitchFamily="50" charset="-127"/>
              </a:rPr>
              <a:t>Develop projected and/or controlled mobile bottom-up Inventory based on the changes of national emissions standard control strategies (Ex: Euro 5, Euro 6,,,)</a:t>
            </a:r>
          </a:p>
          <a:p>
            <a:pPr marL="914377" lvl="1" indent="-457189">
              <a:spcBef>
                <a:spcPts val="680"/>
              </a:spcBef>
              <a:buClr>
                <a:srgbClr val="FF0000"/>
              </a:buClr>
              <a:buFont typeface="+mj-lt"/>
              <a:buAutoNum type="arabicPeriod"/>
              <a:defRPr/>
            </a:pPr>
            <a:r>
              <a:rPr lang="en-US" altLang="ko-KR" sz="2200" kern="0" dirty="0">
                <a:latin typeface="Arial Narrow" panose="020B0606020202030204" pitchFamily="34" charset="0"/>
                <a:ea typeface="맑은 고딕" panose="020B0503020000020004" pitchFamily="50" charset="-127"/>
              </a:rPr>
              <a:t>Stand-alone easy-to-use Mobile Emissions Simulator</a:t>
            </a:r>
          </a:p>
        </p:txBody>
      </p:sp>
      <p:sp>
        <p:nvSpPr>
          <p:cNvPr id="8" name="TextBox 7"/>
          <p:cNvSpPr txBox="1"/>
          <p:nvPr/>
        </p:nvSpPr>
        <p:spPr>
          <a:xfrm>
            <a:off x="0" y="0"/>
            <a:ext cx="2843808"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CMAS conference, 22 Oct. 2019</a:t>
            </a:r>
            <a:endParaRPr lang="ko-KR" altLang="en-US" sz="1400" b="1" dirty="0">
              <a:latin typeface="Arial Narrow" panose="020B0606020202030204" pitchFamily="34" charset="0"/>
              <a:ea typeface="맑은 고딕" panose="020B0503020000020004" pitchFamily="50" charset="-127"/>
            </a:endParaRPr>
          </a:p>
        </p:txBody>
      </p:sp>
      <p:sp>
        <p:nvSpPr>
          <p:cNvPr id="9" name="TextBox 8"/>
          <p:cNvSpPr txBox="1"/>
          <p:nvPr/>
        </p:nvSpPr>
        <p:spPr>
          <a:xfrm>
            <a:off x="0" y="321568"/>
            <a:ext cx="2843808" cy="461665"/>
          </a:xfrm>
          <a:prstGeom prst="rect">
            <a:avLst/>
          </a:prstGeom>
          <a:noFill/>
        </p:spPr>
        <p:txBody>
          <a:bodyPr wrap="square" lIns="90000" rtlCol="0">
            <a:spAutoFit/>
          </a:bodyPr>
          <a:lstStyle/>
          <a:p>
            <a:r>
              <a:rPr lang="en-US" altLang="ko-KR" b="1" dirty="0">
                <a:latin typeface="Arial Narrow" panose="020B0606020202030204" pitchFamily="34" charset="0"/>
                <a:ea typeface="맑은 고딕" panose="020B0503020000020004" pitchFamily="50" charset="-127"/>
              </a:rPr>
              <a:t>2. Objective</a:t>
            </a:r>
            <a:endParaRPr lang="ko-KR" altLang="en-US" b="1" dirty="0">
              <a:latin typeface="Arial Narrow" panose="020B0606020202030204" pitchFamily="34" charset="0"/>
              <a:ea typeface="맑은 고딕" panose="020B0503020000020004" pitchFamily="50" charset="-127"/>
            </a:endParaRPr>
          </a:p>
        </p:txBody>
      </p:sp>
      <p:sp>
        <p:nvSpPr>
          <p:cNvPr id="4" name="슬라이드 번호 개체 틀 3"/>
          <p:cNvSpPr>
            <a:spLocks noGrp="1"/>
          </p:cNvSpPr>
          <p:nvPr>
            <p:ph type="sldNum" sz="quarter" idx="12"/>
          </p:nvPr>
        </p:nvSpPr>
        <p:spPr>
          <a:xfrm>
            <a:off x="8388424" y="6356352"/>
            <a:ext cx="298376" cy="365125"/>
          </a:xfrm>
        </p:spPr>
        <p:txBody>
          <a:bodyPr/>
          <a:lstStyle/>
          <a:p>
            <a:fld id="{7275ABBE-C1A2-435B-9429-F3C4DEF210BD}" type="slidenum">
              <a:rPr lang="ko-KR" altLang="en-US" smtClean="0"/>
              <a:pPr/>
              <a:t>4</a:t>
            </a:fld>
            <a:endParaRPr lang="ko-KR" altLang="en-US" dirty="0"/>
          </a:p>
        </p:txBody>
      </p:sp>
    </p:spTree>
    <p:extLst>
      <p:ext uri="{BB962C8B-B14F-4D97-AF65-F5344CB8AC3E}">
        <p14:creationId xmlns:p14="http://schemas.microsoft.com/office/powerpoint/2010/main" val="3547832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D4F1BBEE-7BCC-144F-9117-79D9E08ED0BF}"/>
                  </a:ext>
                </a:extLst>
              </p:cNvPr>
              <p:cNvSpPr txBox="1"/>
              <p:nvPr/>
            </p:nvSpPr>
            <p:spPr>
              <a:xfrm>
                <a:off x="0" y="1116467"/>
                <a:ext cx="9180512" cy="4686476"/>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Activity data for CARS model was built based on the five-year(2013-2017) *VIMS data of the Korea Transportation Safety Authority.</a:t>
                </a:r>
              </a:p>
              <a:p>
                <a:endParaRPr lang="en-US" sz="1400" b="1" dirty="0">
                  <a:latin typeface="Arial Narrow" panose="020B0606020202030204" pitchFamily="34" charset="0"/>
                  <a:ea typeface="맑은 고딕" panose="020B0503020000020004" pitchFamily="50" charset="-127"/>
                </a:endParaRPr>
              </a:p>
              <a:p>
                <a:r>
                  <a:rPr lang="en-US" sz="1400" b="1" u="sng" dirty="0">
                    <a:solidFill>
                      <a:srgbClr val="0066FF"/>
                    </a:solidFill>
                    <a:latin typeface="Arial Narrow" panose="020B0606020202030204" pitchFamily="34" charset="0"/>
                    <a:ea typeface="맑은 고딕" panose="020B0503020000020004" pitchFamily="50" charset="-127"/>
                  </a:rPr>
                  <a:t>Vehicle Type, Engine Size</a:t>
                </a:r>
                <a:r>
                  <a:rPr lang="en-US" sz="1400" b="1" dirty="0">
                    <a:latin typeface="Arial Narrow" panose="020B0606020202030204" pitchFamily="34" charset="0"/>
                    <a:ea typeface="맑은 고딕" panose="020B0503020000020004" pitchFamily="50" charset="-127"/>
                  </a:rPr>
                  <a:t>:  Classify the vehicle type and engine size based on</a:t>
                </a:r>
                <a:r>
                  <a:rPr lang="ko-KR" altLang="en-US" sz="1400" b="1" dirty="0">
                    <a:latin typeface="Arial Narrow" panose="020B0606020202030204" pitchFamily="34" charset="0"/>
                    <a:ea typeface="맑은 고딕" panose="020B0503020000020004" pitchFamily="50" charset="-127"/>
                  </a:rPr>
                  <a:t> </a:t>
                </a:r>
                <a:r>
                  <a:rPr lang="en-US" altLang="ko-KR" sz="1400" b="1" dirty="0">
                    <a:latin typeface="Arial Narrow" panose="020B0606020202030204" pitchFamily="34" charset="0"/>
                    <a:ea typeface="맑은 고딕" panose="020B0503020000020004" pitchFamily="50" charset="-127"/>
                  </a:rPr>
                  <a:t>National Air Pollutant Emissions Estimate Guidebook III(2013, NIER). Using Displacement, Riding capacity, Curb weight, Gross vehicle weight, etc.</a:t>
                </a:r>
                <a:endParaRPr lang="en-US" sz="1400" b="1" dirty="0">
                  <a:latin typeface="Arial Narrow" panose="020B0606020202030204" pitchFamily="34" charset="0"/>
                  <a:ea typeface="맑은 고딕" panose="020B0503020000020004" pitchFamily="50" charset="-127"/>
                </a:endParaRPr>
              </a:p>
              <a:p>
                <a:endParaRPr lang="en-US" sz="1400" b="1" dirty="0">
                  <a:latin typeface="Arial Narrow" panose="020B0606020202030204" pitchFamily="34" charset="0"/>
                  <a:ea typeface="맑은 고딕" panose="020B0503020000020004" pitchFamily="50" charset="-127"/>
                </a:endParaRPr>
              </a:p>
              <a:p>
                <a:pPr algn="just" fontAlgn="base"/>
                <a:r>
                  <a:rPr lang="en-US" sz="1400" b="1" u="sng" dirty="0">
                    <a:solidFill>
                      <a:srgbClr val="0066FF"/>
                    </a:solidFill>
                    <a:latin typeface="Arial Narrow" panose="020B0606020202030204" pitchFamily="34" charset="0"/>
                    <a:ea typeface="맑은 고딕" panose="020B0503020000020004" pitchFamily="50" charset="-127"/>
                  </a:rPr>
                  <a:t>Daily VKT</a:t>
                </a:r>
                <a:r>
                  <a:rPr lang="en-US" sz="1400" b="1" dirty="0">
                    <a:latin typeface="Arial Narrow" panose="020B0606020202030204" pitchFamily="34" charset="0"/>
                    <a:ea typeface="맑은 고딕" panose="020B0503020000020004" pitchFamily="50" charset="-127"/>
                  </a:rPr>
                  <a:t>: Calculate daily VKT of each vehicle type, using Manufacture date, Receipt date, Cumulative mileage, etc.</a:t>
                </a:r>
              </a:p>
              <a:p>
                <a:pPr algn="just" fontAlgn="base">
                  <a:lnSpc>
                    <a:spcPct val="150000"/>
                  </a:lnSpc>
                </a:pPr>
                <a:r>
                  <a:rPr lang="en-US" sz="1400" b="1" dirty="0">
                    <a:latin typeface="Arial Narrow" panose="020B0606020202030204" pitchFamily="34" charset="0"/>
                    <a:ea typeface="맑은 고딕" panose="020B0503020000020004" pitchFamily="50" charset="-127"/>
                  </a:rPr>
                  <a:t>	</a:t>
                </a:r>
                <a:r>
                  <a:rPr lang="en-US" sz="1800" b="1" dirty="0">
                    <a:latin typeface="Arial Narrow" panose="020B0606020202030204" pitchFamily="34" charset="0"/>
                    <a:ea typeface="맑은 고딕" panose="020B0503020000020004" pitchFamily="50" charset="-127"/>
                  </a:rPr>
                  <a:t>   </a:t>
                </a:r>
                <a:r>
                  <a:rPr lang="en-US" altLang="ko-KR" sz="1200" dirty="0">
                    <a:latin typeface="Arial" panose="020B0604020202020204" pitchFamily="34" charset="0"/>
                    <a:cs typeface="Arial" panose="020B0604020202020204" pitchFamily="34" charset="0"/>
                  </a:rPr>
                  <a:t> </a:t>
                </a:r>
                <a:r>
                  <a:rPr lang="en-US" altLang="ko-KR" sz="1400" b="1" i="1" dirty="0">
                    <a:latin typeface="Times" pitchFamily="2" charset="0"/>
                    <a:cs typeface="Arial" panose="020B0604020202020204" pitchFamily="34" charset="0"/>
                  </a:rPr>
                  <a:t>Daily Average VKT(vehicle, fuel, region) =</a:t>
                </a:r>
              </a:p>
              <a:p>
                <a:pPr algn="just" fontAlgn="base">
                  <a:lnSpc>
                    <a:spcPct val="150000"/>
                  </a:lnSpc>
                </a:pPr>
                <a:r>
                  <a:rPr lang="en-US" altLang="ko-KR" sz="1400" b="1" dirty="0">
                    <a:latin typeface="Arial" panose="020B0604020202020204" pitchFamily="34" charset="0"/>
                    <a:cs typeface="Arial" panose="020B0604020202020204" pitchFamily="34" charset="0"/>
                  </a:rPr>
                  <a:t>	= </a:t>
                </a:r>
                <a:r>
                  <a:rPr lang="en-US" altLang="ko-KR" sz="1800" b="1" dirty="0">
                    <a:latin typeface="Arial" panose="020B0604020202020204" pitchFamily="34" charset="0"/>
                    <a:cs typeface="Arial" panose="020B0604020202020204" pitchFamily="34" charset="0"/>
                  </a:rPr>
                  <a:t> </a:t>
                </a:r>
                <a14:m>
                  <m:oMath xmlns:m="http://schemas.openxmlformats.org/officeDocument/2006/math">
                    <m:f>
                      <m:fPr>
                        <m:ctrlPr>
                          <a:rPr lang="en-US" altLang="ko-KR" sz="1800" b="1" i="1">
                            <a:latin typeface="Cambria Math" panose="02040503050406030204" pitchFamily="18" charset="0"/>
                          </a:rPr>
                        </m:ctrlPr>
                      </m:fPr>
                      <m:num>
                        <m:r>
                          <a:rPr lang="en-US" altLang="ko-KR" sz="1800" b="1" i="1">
                            <a:latin typeface="Cambria Math" panose="02040503050406030204" pitchFamily="18" charset="0"/>
                          </a:rPr>
                          <m:t>𝑨𝒄𝒄𝒖𝒎𝒖𝒍𝒂𝒕𝒆𝒅</m:t>
                        </m:r>
                        <m:r>
                          <a:rPr lang="en-US" altLang="ko-KR" sz="1800" b="1" i="1">
                            <a:latin typeface="Cambria Math" panose="02040503050406030204" pitchFamily="18" charset="0"/>
                          </a:rPr>
                          <m:t> </m:t>
                        </m:r>
                        <m:r>
                          <a:rPr lang="en-US" altLang="ko-KR" sz="1800" b="1" i="1">
                            <a:latin typeface="Cambria Math" panose="02040503050406030204" pitchFamily="18" charset="0"/>
                          </a:rPr>
                          <m:t>𝑻𝒐𝒕𝒂𝒍</m:t>
                        </m:r>
                        <m:r>
                          <a:rPr lang="en-US" altLang="ko-KR" sz="1800" b="1" i="1">
                            <a:latin typeface="Cambria Math" panose="02040503050406030204" pitchFamily="18" charset="0"/>
                          </a:rPr>
                          <m:t> </m:t>
                        </m:r>
                        <m:r>
                          <a:rPr lang="en-US" altLang="ko-KR" sz="1800" b="1" i="1">
                            <a:latin typeface="Cambria Math" panose="02040503050406030204" pitchFamily="18" charset="0"/>
                          </a:rPr>
                          <m:t>𝑽𝑲𝑻</m:t>
                        </m:r>
                      </m:num>
                      <m:den>
                        <m:r>
                          <a:rPr lang="en-US" altLang="ko-KR" sz="1800" b="1" i="1">
                            <a:latin typeface="Cambria Math" panose="02040503050406030204" pitchFamily="18" charset="0"/>
                          </a:rPr>
                          <m:t>𝑵𝒐</m:t>
                        </m:r>
                        <m:r>
                          <a:rPr lang="en-US" altLang="ko-KR" sz="1800" b="1" i="1">
                            <a:latin typeface="Cambria Math" panose="02040503050406030204" pitchFamily="18" charset="0"/>
                          </a:rPr>
                          <m:t> </m:t>
                        </m:r>
                        <m:r>
                          <a:rPr lang="en-US" altLang="ko-KR" sz="1800" b="1" i="1">
                            <a:latin typeface="Cambria Math" panose="02040503050406030204" pitchFamily="18" charset="0"/>
                          </a:rPr>
                          <m:t>𝒐𝒇</m:t>
                        </m:r>
                        <m:r>
                          <a:rPr lang="en-US" altLang="ko-KR" sz="1800" b="1" i="1">
                            <a:latin typeface="Cambria Math" panose="02040503050406030204" pitchFamily="18" charset="0"/>
                          </a:rPr>
                          <m:t> </m:t>
                        </m:r>
                        <m:r>
                          <a:rPr lang="en-US" altLang="ko-KR" sz="1800" b="1" i="1">
                            <a:latin typeface="Cambria Math" panose="02040503050406030204" pitchFamily="18" charset="0"/>
                          </a:rPr>
                          <m:t>𝑶𝒑𝒆𝒓𝒂𝒕𝒊𝒏𝒈</m:t>
                        </m:r>
                        <m:r>
                          <a:rPr lang="en-US" altLang="ko-KR" sz="1800" b="1" i="1">
                            <a:latin typeface="Cambria Math" panose="02040503050406030204" pitchFamily="18" charset="0"/>
                          </a:rPr>
                          <m:t> </m:t>
                        </m:r>
                        <m:r>
                          <a:rPr lang="en-US" altLang="ko-KR" sz="1800" b="1" i="1">
                            <a:latin typeface="Cambria Math" panose="02040503050406030204" pitchFamily="18" charset="0"/>
                          </a:rPr>
                          <m:t>𝑫𝒂𝒚𝒔</m:t>
                        </m:r>
                      </m:den>
                    </m:f>
                  </m:oMath>
                </a14:m>
                <a:r>
                  <a:rPr lang="en-US" altLang="ko-KR" sz="1800" b="1" dirty="0">
                    <a:latin typeface="Arial" panose="020B0604020202020204" pitchFamily="34" charset="0"/>
                    <a:cs typeface="Arial" panose="020B0604020202020204" pitchFamily="34" charset="0"/>
                  </a:rPr>
                  <a:t> = </a:t>
                </a:r>
                <a14:m>
                  <m:oMath xmlns:m="http://schemas.openxmlformats.org/officeDocument/2006/math">
                    <m:f>
                      <m:fPr>
                        <m:ctrlPr>
                          <a:rPr lang="en-US" altLang="ko-KR" sz="1800" b="1" i="1">
                            <a:latin typeface="Cambria Math" panose="02040503050406030204" pitchFamily="18" charset="0"/>
                          </a:rPr>
                        </m:ctrlPr>
                      </m:fPr>
                      <m:num>
                        <m:r>
                          <a:rPr lang="en-US" altLang="ko-KR" sz="1800" b="1" i="1">
                            <a:latin typeface="Cambria Math" panose="02040503050406030204" pitchFamily="18" charset="0"/>
                          </a:rPr>
                          <m:t>𝑭𝒊𝒏𝒂𝒍</m:t>
                        </m:r>
                        <m:r>
                          <a:rPr lang="en-US" altLang="ko-KR" sz="1800" b="1" i="1">
                            <a:latin typeface="Cambria Math" panose="02040503050406030204" pitchFamily="18" charset="0"/>
                          </a:rPr>
                          <m:t> </m:t>
                        </m:r>
                        <m:r>
                          <a:rPr lang="en-US" altLang="ko-KR" sz="1800" b="1" i="1">
                            <a:latin typeface="Cambria Math" panose="02040503050406030204" pitchFamily="18" charset="0"/>
                          </a:rPr>
                          <m:t>𝑨𝒄𝒄𝒖𝒎𝒖𝒍𝒂𝒕𝒆𝒅</m:t>
                        </m:r>
                        <m:r>
                          <a:rPr lang="en-US" altLang="ko-KR" sz="1800" b="1" i="1">
                            <a:latin typeface="Cambria Math" panose="02040503050406030204" pitchFamily="18" charset="0"/>
                          </a:rPr>
                          <m:t> </m:t>
                        </m:r>
                        <m:r>
                          <a:rPr lang="en-US" altLang="ko-KR" sz="1800" b="1" i="1">
                            <a:latin typeface="Cambria Math" panose="02040503050406030204" pitchFamily="18" charset="0"/>
                          </a:rPr>
                          <m:t>𝑽𝑲𝑻</m:t>
                        </m:r>
                        <m:r>
                          <a:rPr lang="en-US" altLang="ko-KR" sz="1800" b="1" i="1">
                            <a:latin typeface="Cambria Math" panose="02040503050406030204" pitchFamily="18" charset="0"/>
                          </a:rPr>
                          <m:t>−</m:t>
                        </m:r>
                        <m:r>
                          <a:rPr lang="en-US" altLang="ko-KR" sz="1800" b="1" i="1">
                            <a:latin typeface="Cambria Math" panose="02040503050406030204" pitchFamily="18" charset="0"/>
                          </a:rPr>
                          <m:t>𝑷𝒓𝒆𝒗𝒊𝒐𝒖𝒔</m:t>
                        </m:r>
                        <m:r>
                          <a:rPr lang="en-US" altLang="ko-KR" sz="1800" b="1" i="1">
                            <a:latin typeface="Cambria Math" panose="02040503050406030204" pitchFamily="18" charset="0"/>
                          </a:rPr>
                          <m:t> </m:t>
                        </m:r>
                        <m:r>
                          <a:rPr lang="en-US" altLang="ko-KR" sz="1800" b="1" i="1">
                            <a:latin typeface="Cambria Math" panose="02040503050406030204" pitchFamily="18" charset="0"/>
                          </a:rPr>
                          <m:t>𝑨𝒄𝒄</m:t>
                        </m:r>
                        <m:r>
                          <a:rPr lang="en-US" altLang="ko-KR" sz="1800" b="1" i="1">
                            <a:latin typeface="Cambria Math" panose="02040503050406030204" pitchFamily="18" charset="0"/>
                          </a:rPr>
                          <m:t>. </m:t>
                        </m:r>
                        <m:r>
                          <a:rPr lang="en-US" altLang="ko-KR" sz="1800" b="1" i="1">
                            <a:latin typeface="Cambria Math" panose="02040503050406030204" pitchFamily="18" charset="0"/>
                          </a:rPr>
                          <m:t>𝑽𝑲𝑻</m:t>
                        </m:r>
                      </m:num>
                      <m:den>
                        <m:r>
                          <a:rPr lang="en-US" altLang="ko-KR" sz="1800" b="1" i="1">
                            <a:latin typeface="Cambria Math" panose="02040503050406030204" pitchFamily="18" charset="0"/>
                          </a:rPr>
                          <m:t>𝑭𝒊𝒏𝒂𝒍</m:t>
                        </m:r>
                        <m:r>
                          <a:rPr lang="en-US" altLang="ko-KR" sz="1800" b="1" i="1">
                            <a:latin typeface="Cambria Math" panose="02040503050406030204" pitchFamily="18" charset="0"/>
                          </a:rPr>
                          <m:t> </m:t>
                        </m:r>
                        <m:r>
                          <a:rPr lang="en-US" altLang="ko-KR" sz="1800" b="1" i="1">
                            <a:latin typeface="Cambria Math" panose="02040503050406030204" pitchFamily="18" charset="0"/>
                          </a:rPr>
                          <m:t>𝑰𝒏𝒔𝒑𝒆𝒄𝒕𝒊𝒐𝒏</m:t>
                        </m:r>
                        <m:r>
                          <a:rPr lang="en-US" altLang="ko-KR" sz="1800" b="1" i="1">
                            <a:latin typeface="Cambria Math" panose="02040503050406030204" pitchFamily="18" charset="0"/>
                          </a:rPr>
                          <m:t> </m:t>
                        </m:r>
                        <m:r>
                          <a:rPr lang="en-US" altLang="ko-KR" sz="1800" b="1" i="1">
                            <a:latin typeface="Cambria Math" panose="02040503050406030204" pitchFamily="18" charset="0"/>
                          </a:rPr>
                          <m:t>𝑫𝒂𝒕𝒆</m:t>
                        </m:r>
                        <m:r>
                          <a:rPr lang="en-US" altLang="ko-KR" sz="1800" b="1" i="1">
                            <a:latin typeface="Cambria Math" panose="02040503050406030204" pitchFamily="18" charset="0"/>
                          </a:rPr>
                          <m:t> −</m:t>
                        </m:r>
                        <m:r>
                          <a:rPr lang="en-US" altLang="ko-KR" sz="1800" b="1" i="1">
                            <a:latin typeface="Cambria Math" panose="02040503050406030204" pitchFamily="18" charset="0"/>
                          </a:rPr>
                          <m:t>𝑷𝒓𝒆𝒗𝒊𝒐𝒖𝒔</m:t>
                        </m:r>
                        <m:r>
                          <a:rPr lang="en-US" altLang="ko-KR" sz="1800" b="1" i="1">
                            <a:latin typeface="Cambria Math" panose="02040503050406030204" pitchFamily="18" charset="0"/>
                          </a:rPr>
                          <m:t> </m:t>
                        </m:r>
                        <m:r>
                          <a:rPr lang="en-US" altLang="ko-KR" sz="1800" b="1" i="1">
                            <a:latin typeface="Cambria Math" panose="02040503050406030204" pitchFamily="18" charset="0"/>
                          </a:rPr>
                          <m:t>𝑰𝒏𝒔𝒑</m:t>
                        </m:r>
                        <m:r>
                          <a:rPr lang="en-US" altLang="ko-KR" sz="1800" b="1" i="1">
                            <a:latin typeface="Cambria Math" panose="02040503050406030204" pitchFamily="18" charset="0"/>
                          </a:rPr>
                          <m:t>. </m:t>
                        </m:r>
                        <m:r>
                          <a:rPr lang="en-US" altLang="ko-KR" sz="1800" b="1" i="1">
                            <a:latin typeface="Cambria Math" panose="02040503050406030204" pitchFamily="18" charset="0"/>
                          </a:rPr>
                          <m:t>𝑫𝒂𝒕𝒆</m:t>
                        </m:r>
                      </m:den>
                    </m:f>
                  </m:oMath>
                </a14:m>
                <a:endParaRPr lang="en-US" altLang="ko-KR" sz="1100" b="1" dirty="0">
                  <a:latin typeface="Arial" panose="020B0604020202020204" pitchFamily="34" charset="0"/>
                  <a:cs typeface="Arial" panose="020B0604020202020204" pitchFamily="34" charset="0"/>
                </a:endParaRPr>
              </a:p>
              <a:p>
                <a:endParaRPr lang="en-US" sz="1400" b="1" dirty="0">
                  <a:solidFill>
                    <a:schemeClr val="bg1">
                      <a:lumMod val="65000"/>
                    </a:schemeClr>
                  </a:solidFill>
                  <a:latin typeface="Arial Narrow" panose="020B0606020202030204" pitchFamily="34" charset="0"/>
                  <a:ea typeface="맑은 고딕" panose="020B0503020000020004" pitchFamily="50" charset="-127"/>
                </a:endParaRPr>
              </a:p>
              <a:p>
                <a:endParaRPr lang="en-US" sz="1400" b="1" u="sng" dirty="0">
                  <a:solidFill>
                    <a:schemeClr val="accent6">
                      <a:lumMod val="60000"/>
                      <a:lumOff val="40000"/>
                    </a:schemeClr>
                  </a:solidFill>
                  <a:latin typeface="Arial Narrow" panose="020B0606020202030204" pitchFamily="34" charset="0"/>
                  <a:ea typeface="맑은 고딕" panose="020B0503020000020004" pitchFamily="50" charset="-127"/>
                </a:endParaRPr>
              </a:p>
              <a:p>
                <a:r>
                  <a:rPr lang="en-US" sz="1400" b="1" u="sng" dirty="0">
                    <a:solidFill>
                      <a:schemeClr val="accent6">
                        <a:lumMod val="60000"/>
                        <a:lumOff val="40000"/>
                      </a:schemeClr>
                    </a:solidFill>
                    <a:latin typeface="Arial Narrow" panose="020B0606020202030204" pitchFamily="34" charset="0"/>
                    <a:ea typeface="맑은 고딕" panose="020B0503020000020004" pitchFamily="50" charset="-127"/>
                  </a:rPr>
                  <a:t>Region Code</a:t>
                </a:r>
                <a:r>
                  <a:rPr lang="en-US" sz="1400" b="1" dirty="0">
                    <a:latin typeface="Arial Narrow" panose="020B0606020202030204" pitchFamily="34" charset="0"/>
                    <a:ea typeface="맑은 고딕" panose="020B0503020000020004" pitchFamily="50" charset="-127"/>
                  </a:rPr>
                  <a:t>:</a:t>
                </a:r>
                <a:r>
                  <a:rPr lang="en-US" sz="1400" b="1" dirty="0">
                    <a:solidFill>
                      <a:schemeClr val="accent6">
                        <a:lumMod val="60000"/>
                        <a:lumOff val="40000"/>
                      </a:schemeClr>
                    </a:solidFill>
                    <a:latin typeface="Arial Narrow" panose="020B0606020202030204" pitchFamily="34" charset="0"/>
                    <a:ea typeface="맑은 고딕" panose="020B0503020000020004" pitchFamily="50" charset="-127"/>
                  </a:rPr>
                  <a:t> </a:t>
                </a:r>
                <a:r>
                  <a:rPr lang="en-US" sz="1400" b="1" dirty="0">
                    <a:latin typeface="Arial Narrow" panose="020B0606020202030204" pitchFamily="34" charset="0"/>
                    <a:ea typeface="맑은 고딕" panose="020B0503020000020004" pitchFamily="50" charset="-127"/>
                  </a:rPr>
                  <a:t> </a:t>
                </a:r>
                <a:r>
                  <a:rPr lang="en-US" sz="1400" b="1" u="sng" dirty="0">
                    <a:latin typeface="Arial Narrow" panose="020B0606020202030204" pitchFamily="34" charset="0"/>
                    <a:ea typeface="맑은 고딕" panose="020B0503020000020004" pitchFamily="50" charset="-127"/>
                  </a:rPr>
                  <a:t>Place of Registration-based on the real </a:t>
                </a:r>
                <a:r>
                  <a:rPr lang="en-US" sz="1400" b="1" u="sng" dirty="0" smtClean="0">
                    <a:latin typeface="Arial Narrow" panose="020B0606020202030204" pitchFamily="34" charset="0"/>
                    <a:ea typeface="맑은 고딕" panose="020B0503020000020004" pitchFamily="50" charset="-127"/>
                  </a:rPr>
                  <a:t>place </a:t>
                </a:r>
                <a:r>
                  <a:rPr lang="en-US" sz="1400" b="1" u="sng" dirty="0">
                    <a:latin typeface="Arial Narrow" panose="020B0606020202030204" pitchFamily="34" charset="0"/>
                    <a:ea typeface="맑은 고딕" panose="020B0503020000020004" pitchFamily="50" charset="-127"/>
                  </a:rPr>
                  <a:t>of use(8 digits). </a:t>
                </a:r>
              </a:p>
              <a:p>
                <a:r>
                  <a:rPr lang="en-US" sz="1400" b="1" dirty="0">
                    <a:latin typeface="Arial Narrow" panose="020B0606020202030204" pitchFamily="34" charset="0"/>
                    <a:ea typeface="맑은 고딕" panose="020B0503020000020004" pitchFamily="50" charset="-127"/>
                    <a:sym typeface="Wingdings" panose="05000000000000000000" pitchFamily="2" charset="2"/>
                  </a:rPr>
                  <a:t>                           Important to reflect the traffic flow of vehicles across states within a province level.</a:t>
                </a:r>
                <a:endParaRPr lang="en-US" sz="1400" b="1" dirty="0">
                  <a:latin typeface="Arial Narrow" panose="020B0606020202030204" pitchFamily="34" charset="0"/>
                  <a:ea typeface="맑은 고딕" panose="020B0503020000020004" pitchFamily="50" charset="-127"/>
                </a:endParaRPr>
              </a:p>
              <a:p>
                <a:endParaRPr lang="en-US" sz="1400" b="1" u="sng" baseline="-25000" dirty="0">
                  <a:latin typeface="Arial Narrow" panose="020B0606020202030204" pitchFamily="34" charset="0"/>
                  <a:ea typeface="맑은 고딕" panose="020B0503020000020004" pitchFamily="50" charset="-127"/>
                </a:endParaRPr>
              </a:p>
              <a:p>
                <a:endParaRPr lang="en-US" sz="1400" b="1" u="sng" baseline="-25000" dirty="0">
                  <a:latin typeface="Arial Narrow" panose="020B0606020202030204" pitchFamily="34" charset="0"/>
                  <a:ea typeface="맑은 고딕" panose="020B0503020000020004" pitchFamily="50" charset="-127"/>
                </a:endParaRPr>
              </a:p>
              <a:p>
                <a:endParaRPr lang="en-US" sz="1400" b="1" dirty="0">
                  <a:latin typeface="Arial Narrow" panose="020B0606020202030204" pitchFamily="34" charset="0"/>
                  <a:ea typeface="맑은 고딕" panose="020B0503020000020004" pitchFamily="50" charset="-127"/>
                </a:endParaRPr>
              </a:p>
              <a:p>
                <a:r>
                  <a:rPr lang="en-US" altLang="ko-KR" sz="1400" b="1" u="sng" dirty="0">
                    <a:solidFill>
                      <a:schemeClr val="accent6">
                        <a:lumMod val="60000"/>
                        <a:lumOff val="40000"/>
                      </a:schemeClr>
                    </a:solidFill>
                    <a:latin typeface="Arial Narrow" panose="020B0606020202030204" pitchFamily="34" charset="0"/>
                    <a:ea typeface="맑은 고딕" panose="020B0503020000020004" pitchFamily="50" charset="-127"/>
                  </a:rPr>
                  <a:t>Manufacture </a:t>
                </a:r>
                <a:r>
                  <a:rPr lang="en-US" altLang="ko-KR" sz="1400" b="1" u="sng" dirty="0" smtClean="0">
                    <a:solidFill>
                      <a:schemeClr val="accent6">
                        <a:lumMod val="60000"/>
                        <a:lumOff val="40000"/>
                      </a:schemeClr>
                    </a:solidFill>
                    <a:latin typeface="Arial Narrow" panose="020B0606020202030204" pitchFamily="34" charset="0"/>
                    <a:ea typeface="맑은 고딕" panose="020B0503020000020004" pitchFamily="50" charset="-127"/>
                  </a:rPr>
                  <a:t>Year</a:t>
                </a:r>
                <a:r>
                  <a:rPr lang="en-US" sz="1400" b="1" dirty="0" smtClean="0">
                    <a:latin typeface="Arial Narrow" panose="020B0606020202030204" pitchFamily="34" charset="0"/>
                    <a:ea typeface="맑은 고딕" panose="020B0503020000020004" pitchFamily="50" charset="-127"/>
                  </a:rPr>
                  <a:t>: </a:t>
                </a:r>
                <a:r>
                  <a:rPr lang="en-US" sz="1400" b="1" dirty="0">
                    <a:latin typeface="Arial Narrow" panose="020B0606020202030204" pitchFamily="34" charset="0"/>
                    <a:ea typeface="맑은 고딕" panose="020B0503020000020004" pitchFamily="50" charset="-127"/>
                  </a:rPr>
                  <a:t>To support national control strategies (Ex: Euro 5, Euro 6,,,)(8 digits).</a:t>
                </a:r>
              </a:p>
              <a:p>
                <a:r>
                  <a:rPr lang="en-US" sz="1400" b="1" dirty="0">
                    <a:latin typeface="Arial Narrow" panose="020B0606020202030204" pitchFamily="34" charset="0"/>
                    <a:ea typeface="맑은 고딕" panose="020B0503020000020004" pitchFamily="50" charset="-127"/>
                  </a:rPr>
                  <a:t>                                  </a:t>
                </a:r>
                <a:r>
                  <a:rPr lang="en-US" sz="1400" b="1" dirty="0">
                    <a:latin typeface="Arial Narrow" panose="020B0606020202030204" pitchFamily="34" charset="0"/>
                    <a:ea typeface="맑은 고딕" panose="020B0503020000020004" pitchFamily="50" charset="-127"/>
                    <a:sym typeface="Wingdings" panose="05000000000000000000" pitchFamily="2" charset="2"/>
                  </a:rPr>
                  <a:t> ‘Fine Particle Emergency Reduction </a:t>
                </a:r>
                <a:r>
                  <a:rPr lang="en-US" sz="1400" b="1" dirty="0" smtClean="0">
                    <a:latin typeface="Arial Narrow" panose="020B0606020202030204" pitchFamily="34" charset="0"/>
                    <a:ea typeface="맑은 고딕" panose="020B0503020000020004" pitchFamily="50" charset="-127"/>
                    <a:sym typeface="Wingdings" panose="05000000000000000000" pitchFamily="2" charset="2"/>
                  </a:rPr>
                  <a:t>Plan’</a:t>
                </a:r>
                <a:endParaRPr lang="en-US" sz="1400" b="1" dirty="0">
                  <a:latin typeface="Arial Narrow" panose="020B0606020202030204" pitchFamily="34" charset="0"/>
                  <a:ea typeface="맑은 고딕" panose="020B0503020000020004" pitchFamily="50" charset="-127"/>
                  <a:sym typeface="Wingdings" panose="05000000000000000000" pitchFamily="2" charset="2"/>
                </a:endParaRPr>
              </a:p>
              <a:p>
                <a:r>
                  <a:rPr lang="en-US" sz="1400" b="1" dirty="0">
                    <a:latin typeface="Arial Narrow" panose="020B0606020202030204" pitchFamily="34" charset="0"/>
                    <a:ea typeface="맑은 고딕" panose="020B0503020000020004" pitchFamily="50" charset="-127"/>
                    <a:sym typeface="Wingdings" panose="05000000000000000000" pitchFamily="2" charset="2"/>
                  </a:rPr>
                  <a:t>                                    When an emergency alarm is issued, the operation of diesel vehicles before 2005 and gas vehicles before                                                  </a:t>
                </a:r>
              </a:p>
              <a:p>
                <a:r>
                  <a:rPr lang="en-US" sz="1400" b="1" dirty="0">
                    <a:latin typeface="Arial Narrow" panose="020B0606020202030204" pitchFamily="34" charset="0"/>
                    <a:ea typeface="맑은 고딕" panose="020B0503020000020004" pitchFamily="50" charset="-127"/>
                    <a:sym typeface="Wingdings" panose="05000000000000000000" pitchFamily="2" charset="2"/>
                  </a:rPr>
                  <a:t>                                        2000 will be restricted.</a:t>
                </a:r>
                <a:endParaRPr lang="en-US" sz="1400" b="1" dirty="0">
                  <a:latin typeface="Arial Narrow" panose="020B0606020202030204" pitchFamily="34" charset="0"/>
                  <a:ea typeface="맑은 고딕" panose="020B0503020000020004" pitchFamily="50" charset="-127"/>
                </a:endParaRPr>
              </a:p>
            </p:txBody>
          </p:sp>
        </mc:Choice>
        <mc:Fallback xmlns="">
          <p:sp>
            <p:nvSpPr>
              <p:cNvPr id="13" name="TextBox 12">
                <a:extLst>
                  <a:ext uri="{FF2B5EF4-FFF2-40B4-BE49-F238E27FC236}">
                    <a16:creationId xmlns="" xmlns:a16="http://schemas.microsoft.com/office/drawing/2014/main" xmlns:a14="http://schemas.microsoft.com/office/drawing/2010/main" id="{D4F1BBEE-7BCC-144F-9117-79D9E08ED0BF}"/>
                  </a:ext>
                </a:extLst>
              </p:cNvPr>
              <p:cNvSpPr txBox="1">
                <a:spLocks noRot="1" noChangeAspect="1" noMove="1" noResize="1" noEditPoints="1" noAdjustHandles="1" noChangeArrowheads="1" noChangeShapeType="1" noTextEdit="1"/>
              </p:cNvSpPr>
              <p:nvPr/>
            </p:nvSpPr>
            <p:spPr>
              <a:xfrm>
                <a:off x="0" y="1116467"/>
                <a:ext cx="9180512" cy="4686476"/>
              </a:xfrm>
              <a:prstGeom prst="rect">
                <a:avLst/>
              </a:prstGeom>
              <a:blipFill rotWithShape="0">
                <a:blip r:embed="rId3"/>
                <a:stretch>
                  <a:fillRect l="-199" t="-260" r="-9960" b="-390"/>
                </a:stretch>
              </a:blipFill>
            </p:spPr>
            <p:txBody>
              <a:bodyPr/>
              <a:lstStyle/>
              <a:p>
                <a:r>
                  <a:rPr lang="ko-KR" altLang="en-US">
                    <a:noFill/>
                  </a:rPr>
                  <a:t> </a:t>
                </a:r>
              </a:p>
            </p:txBody>
          </p:sp>
        </mc:Fallback>
      </mc:AlternateContent>
      <p:sp>
        <p:nvSpPr>
          <p:cNvPr id="7" name="TextBox 6"/>
          <p:cNvSpPr txBox="1"/>
          <p:nvPr/>
        </p:nvSpPr>
        <p:spPr>
          <a:xfrm>
            <a:off x="0" y="0"/>
            <a:ext cx="2843808"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CMAS conference, 22 Oct. 2019</a:t>
            </a:r>
            <a:endParaRPr lang="ko-KR" altLang="en-US" sz="1400" b="1" dirty="0">
              <a:latin typeface="Arial Narrow" panose="020B0606020202030204" pitchFamily="34" charset="0"/>
              <a:ea typeface="맑은 고딕" panose="020B0503020000020004" pitchFamily="50" charset="-127"/>
            </a:endParaRPr>
          </a:p>
        </p:txBody>
      </p:sp>
      <p:sp>
        <p:nvSpPr>
          <p:cNvPr id="8" name="TextBox 7"/>
          <p:cNvSpPr txBox="1"/>
          <p:nvPr/>
        </p:nvSpPr>
        <p:spPr>
          <a:xfrm>
            <a:off x="0" y="321568"/>
            <a:ext cx="2843808" cy="461665"/>
          </a:xfrm>
          <a:prstGeom prst="rect">
            <a:avLst/>
          </a:prstGeom>
          <a:noFill/>
        </p:spPr>
        <p:txBody>
          <a:bodyPr wrap="square" lIns="90000" rtlCol="0">
            <a:spAutoFit/>
          </a:bodyPr>
          <a:lstStyle/>
          <a:p>
            <a:r>
              <a:rPr lang="en-US" altLang="ko-KR" b="1" dirty="0">
                <a:latin typeface="Arial Narrow" panose="020B0606020202030204" pitchFamily="34" charset="0"/>
                <a:ea typeface="맑은 고딕" panose="020B0503020000020004" pitchFamily="50" charset="-127"/>
              </a:rPr>
              <a:t>3. Methodology</a:t>
            </a:r>
            <a:endParaRPr lang="ko-KR" altLang="en-US" b="1" dirty="0">
              <a:latin typeface="Arial Narrow" panose="020B0606020202030204" pitchFamily="34" charset="0"/>
              <a:ea typeface="맑은 고딕" panose="020B0503020000020004" pitchFamily="50" charset="-127"/>
            </a:endParaRPr>
          </a:p>
        </p:txBody>
      </p:sp>
      <p:sp>
        <p:nvSpPr>
          <p:cNvPr id="9" name="직사각형 8">
            <a:extLst>
              <a:ext uri="{FF2B5EF4-FFF2-40B4-BE49-F238E27FC236}">
                <a16:creationId xmlns:a16="http://schemas.microsoft.com/office/drawing/2014/main" xmlns="" id="{D5337566-8120-4AE6-B0BD-936299CAA7AA}"/>
              </a:ext>
            </a:extLst>
          </p:cNvPr>
          <p:cNvSpPr/>
          <p:nvPr/>
        </p:nvSpPr>
        <p:spPr>
          <a:xfrm>
            <a:off x="179512" y="710075"/>
            <a:ext cx="4032448" cy="369332"/>
          </a:xfrm>
          <a:prstGeom prst="rect">
            <a:avLst/>
          </a:prstGeom>
        </p:spPr>
        <p:txBody>
          <a:bodyPr wrap="square">
            <a:spAutoFit/>
          </a:bodyPr>
          <a:lstStyle/>
          <a:p>
            <a:pPr algn="ctr">
              <a:spcBef>
                <a:spcPts val="600"/>
              </a:spcBef>
            </a:pPr>
            <a:r>
              <a:rPr lang="en-US" altLang="ko-KR" sz="1800" b="1" dirty="0">
                <a:latin typeface="Arial" panose="020B0604020202020204" pitchFamily="34" charset="0"/>
                <a:cs typeface="Arial" panose="020B0604020202020204" pitchFamily="34" charset="0"/>
              </a:rPr>
              <a:t>Activity data for CARS</a:t>
            </a:r>
            <a:endParaRPr lang="ko-KR" altLang="en-US" sz="1800" b="1" dirty="0"/>
          </a:p>
        </p:txBody>
      </p:sp>
      <p:sp>
        <p:nvSpPr>
          <p:cNvPr id="11" name="TextBox 10"/>
          <p:cNvSpPr txBox="1"/>
          <p:nvPr/>
        </p:nvSpPr>
        <p:spPr>
          <a:xfrm>
            <a:off x="0" y="6253008"/>
            <a:ext cx="4427984"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*NIER : National Institute of Environmental Research</a:t>
            </a:r>
            <a:endParaRPr lang="ko-KR" altLang="en-US" sz="1400" b="1" dirty="0">
              <a:latin typeface="Arial Narrow" panose="020B0606020202030204" pitchFamily="34" charset="0"/>
              <a:ea typeface="맑은 고딕" panose="020B0503020000020004" pitchFamily="50" charset="-127"/>
            </a:endParaRPr>
          </a:p>
        </p:txBody>
      </p:sp>
      <p:sp>
        <p:nvSpPr>
          <p:cNvPr id="12" name="TextBox 11"/>
          <p:cNvSpPr txBox="1"/>
          <p:nvPr/>
        </p:nvSpPr>
        <p:spPr>
          <a:xfrm>
            <a:off x="0" y="6531670"/>
            <a:ext cx="3456384"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*TS : </a:t>
            </a:r>
            <a:r>
              <a:rPr lang="en-US" altLang="ko-KR" sz="1400" b="1" dirty="0" err="1">
                <a:latin typeface="Arial Narrow" panose="020B0606020202030204" pitchFamily="34" charset="0"/>
                <a:ea typeface="맑은 고딕" panose="020B0503020000020004" pitchFamily="50" charset="-127"/>
              </a:rPr>
              <a:t>korea</a:t>
            </a:r>
            <a:r>
              <a:rPr lang="en-US" altLang="ko-KR" sz="1400" b="1" dirty="0">
                <a:latin typeface="Arial Narrow" panose="020B0606020202030204" pitchFamily="34" charset="0"/>
                <a:ea typeface="맑은 고딕" panose="020B0503020000020004" pitchFamily="50" charset="-127"/>
              </a:rPr>
              <a:t> Transportation Safety authority</a:t>
            </a:r>
            <a:endParaRPr lang="ko-KR" altLang="en-US" sz="1400" b="1" dirty="0">
              <a:latin typeface="Arial Narrow" panose="020B0606020202030204" pitchFamily="34" charset="0"/>
              <a:ea typeface="맑은 고딕" panose="020B0503020000020004" pitchFamily="50" charset="-127"/>
            </a:endParaRPr>
          </a:p>
        </p:txBody>
      </p:sp>
      <p:sp>
        <p:nvSpPr>
          <p:cNvPr id="14" name="TextBox 13"/>
          <p:cNvSpPr txBox="1"/>
          <p:nvPr/>
        </p:nvSpPr>
        <p:spPr>
          <a:xfrm>
            <a:off x="0" y="5957206"/>
            <a:ext cx="3707904"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*VIMS : Vehicle Inspection Management System</a:t>
            </a:r>
            <a:endParaRPr lang="ko-KR" altLang="en-US" sz="1400" b="1" dirty="0">
              <a:latin typeface="Arial Narrow" panose="020B0606020202030204" pitchFamily="34" charset="0"/>
              <a:ea typeface="맑은 고딕" panose="020B0503020000020004" pitchFamily="50" charset="-127"/>
            </a:endParaRPr>
          </a:p>
        </p:txBody>
      </p:sp>
      <p:sp>
        <p:nvSpPr>
          <p:cNvPr id="3" name="슬라이드 번호 개체 틀 2"/>
          <p:cNvSpPr>
            <a:spLocks noGrp="1"/>
          </p:cNvSpPr>
          <p:nvPr>
            <p:ph type="sldNum" sz="quarter" idx="12"/>
          </p:nvPr>
        </p:nvSpPr>
        <p:spPr>
          <a:xfrm>
            <a:off x="8316416" y="6356352"/>
            <a:ext cx="370384" cy="365125"/>
          </a:xfrm>
        </p:spPr>
        <p:txBody>
          <a:bodyPr/>
          <a:lstStyle/>
          <a:p>
            <a:fld id="{7275ABBE-C1A2-435B-9429-F3C4DEF210BD}" type="slidenum">
              <a:rPr lang="ko-KR" altLang="en-US" smtClean="0"/>
              <a:pPr/>
              <a:t>5</a:t>
            </a:fld>
            <a:endParaRPr lang="ko-KR" altLang="en-US" dirty="0"/>
          </a:p>
        </p:txBody>
      </p:sp>
    </p:spTree>
    <p:extLst>
      <p:ext uri="{BB962C8B-B14F-4D97-AF65-F5344CB8AC3E}">
        <p14:creationId xmlns:p14="http://schemas.microsoft.com/office/powerpoint/2010/main" val="3342632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표 15"/>
          <p:cNvGraphicFramePr>
            <a:graphicFrameLocks noGrp="1"/>
          </p:cNvGraphicFramePr>
          <p:nvPr>
            <p:extLst>
              <p:ext uri="{D42A27DB-BD31-4B8C-83A1-F6EECF244321}">
                <p14:modId xmlns:p14="http://schemas.microsoft.com/office/powerpoint/2010/main" val="4129718476"/>
              </p:ext>
            </p:extLst>
          </p:nvPr>
        </p:nvGraphicFramePr>
        <p:xfrm>
          <a:off x="982082" y="1075740"/>
          <a:ext cx="5688632" cy="2171700"/>
        </p:xfrm>
        <a:graphic>
          <a:graphicData uri="http://schemas.openxmlformats.org/drawingml/2006/table">
            <a:tbl>
              <a:tblPr firstRow="1" bandRow="1">
                <a:tableStyleId>{5C22544A-7EE6-4342-B048-85BDC9FD1C3A}</a:tableStyleId>
              </a:tblPr>
              <a:tblGrid>
                <a:gridCol w="1070139">
                  <a:extLst>
                    <a:ext uri="{9D8B030D-6E8A-4147-A177-3AD203B41FA5}">
                      <a16:colId xmlns:a16="http://schemas.microsoft.com/office/drawing/2014/main" xmlns="" val="20000"/>
                    </a:ext>
                  </a:extLst>
                </a:gridCol>
                <a:gridCol w="816685">
                  <a:extLst>
                    <a:ext uri="{9D8B030D-6E8A-4147-A177-3AD203B41FA5}">
                      <a16:colId xmlns:a16="http://schemas.microsoft.com/office/drawing/2014/main" xmlns="" val="20001"/>
                    </a:ext>
                  </a:extLst>
                </a:gridCol>
                <a:gridCol w="816685">
                  <a:extLst>
                    <a:ext uri="{9D8B030D-6E8A-4147-A177-3AD203B41FA5}">
                      <a16:colId xmlns:a16="http://schemas.microsoft.com/office/drawing/2014/main" xmlns="" val="20002"/>
                    </a:ext>
                  </a:extLst>
                </a:gridCol>
                <a:gridCol w="844846">
                  <a:extLst>
                    <a:ext uri="{9D8B030D-6E8A-4147-A177-3AD203B41FA5}">
                      <a16:colId xmlns:a16="http://schemas.microsoft.com/office/drawing/2014/main" xmlns="" val="20003"/>
                    </a:ext>
                  </a:extLst>
                </a:gridCol>
                <a:gridCol w="732200">
                  <a:extLst>
                    <a:ext uri="{9D8B030D-6E8A-4147-A177-3AD203B41FA5}">
                      <a16:colId xmlns:a16="http://schemas.microsoft.com/office/drawing/2014/main" xmlns="" val="20004"/>
                    </a:ext>
                  </a:extLst>
                </a:gridCol>
                <a:gridCol w="732200">
                  <a:extLst>
                    <a:ext uri="{9D8B030D-6E8A-4147-A177-3AD203B41FA5}">
                      <a16:colId xmlns:a16="http://schemas.microsoft.com/office/drawing/2014/main" xmlns="" val="20005"/>
                    </a:ext>
                  </a:extLst>
                </a:gridCol>
                <a:gridCol w="675877">
                  <a:extLst>
                    <a:ext uri="{9D8B030D-6E8A-4147-A177-3AD203B41FA5}">
                      <a16:colId xmlns:a16="http://schemas.microsoft.com/office/drawing/2014/main" xmlns="" val="20006"/>
                    </a:ext>
                  </a:extLst>
                </a:gridCol>
              </a:tblGrid>
              <a:tr h="375085">
                <a:tc>
                  <a:txBody>
                    <a:bodyPr/>
                    <a:lstStyle/>
                    <a:p>
                      <a:pPr algn="ctr" latinLnBrk="1"/>
                      <a:r>
                        <a:rPr lang="en-US" altLang="ko-KR" sz="1050" dirty="0"/>
                        <a:t>Region</a:t>
                      </a:r>
                      <a:r>
                        <a:rPr lang="en-US" altLang="ko-KR" sz="1050" baseline="0" dirty="0"/>
                        <a:t> Code</a:t>
                      </a:r>
                    </a:p>
                    <a:p>
                      <a:pPr algn="ctr" latinLnBrk="1"/>
                      <a:r>
                        <a:rPr lang="en-US" altLang="ko-KR" sz="1050" baseline="0" dirty="0"/>
                        <a:t>(County level)</a:t>
                      </a:r>
                      <a:endParaRPr lang="ko-KR" altLang="en-US" sz="1050" dirty="0"/>
                    </a:p>
                  </a:txBody>
                  <a:tcPr anchor="ctr"/>
                </a:tc>
                <a:tc>
                  <a:txBody>
                    <a:bodyPr/>
                    <a:lstStyle/>
                    <a:p>
                      <a:pPr algn="ctr" latinLnBrk="1"/>
                      <a:r>
                        <a:rPr lang="en-US" altLang="ko-KR" sz="1050" dirty="0"/>
                        <a:t>Tier 1</a:t>
                      </a:r>
                      <a:endParaRPr lang="ko-KR" altLang="en-US" sz="1050" dirty="0"/>
                    </a:p>
                  </a:txBody>
                  <a:tcPr anchor="ctr"/>
                </a:tc>
                <a:tc>
                  <a:txBody>
                    <a:bodyPr/>
                    <a:lstStyle/>
                    <a:p>
                      <a:pPr algn="ctr" latinLnBrk="1"/>
                      <a:r>
                        <a:rPr lang="en-US" altLang="ko-KR" sz="1050" dirty="0"/>
                        <a:t>Tier 2</a:t>
                      </a:r>
                      <a:endParaRPr lang="ko-KR" altLang="en-US" sz="1050" dirty="0"/>
                    </a:p>
                  </a:txBody>
                  <a:tcPr anchor="ctr"/>
                </a:tc>
                <a:tc>
                  <a:txBody>
                    <a:bodyPr/>
                    <a:lstStyle/>
                    <a:p>
                      <a:pPr algn="ctr" latinLnBrk="1"/>
                      <a:r>
                        <a:rPr lang="en-US" altLang="ko-KR" sz="1050" dirty="0"/>
                        <a:t>Fuel</a:t>
                      </a:r>
                      <a:endParaRPr lang="ko-KR" altLang="en-US" sz="1050" dirty="0"/>
                    </a:p>
                  </a:txBody>
                  <a:tcPr anchor="ctr"/>
                </a:tc>
                <a:tc>
                  <a:txBody>
                    <a:bodyPr/>
                    <a:lstStyle/>
                    <a:p>
                      <a:pPr algn="ctr" latinLnBrk="1"/>
                      <a:r>
                        <a:rPr lang="en-US" altLang="ko-KR" sz="1050" dirty="0"/>
                        <a:t>NOx</a:t>
                      </a:r>
                      <a:endParaRPr lang="ko-KR" altLang="en-US" sz="1050" dirty="0"/>
                    </a:p>
                  </a:txBody>
                  <a:tcPr anchor="ctr"/>
                </a:tc>
                <a:tc>
                  <a:txBody>
                    <a:bodyPr/>
                    <a:lstStyle/>
                    <a:p>
                      <a:pPr algn="ctr" latinLnBrk="1"/>
                      <a:r>
                        <a:rPr lang="en-US" altLang="ko-KR" sz="1050" dirty="0"/>
                        <a:t>PM2.5</a:t>
                      </a:r>
                      <a:endParaRPr lang="ko-KR" altLang="en-US" sz="1050" dirty="0"/>
                    </a:p>
                  </a:txBody>
                  <a:tcPr anchor="ctr"/>
                </a:tc>
                <a:tc>
                  <a:txBody>
                    <a:bodyPr/>
                    <a:lstStyle/>
                    <a:p>
                      <a:pPr algn="ctr" latinLnBrk="1"/>
                      <a:r>
                        <a:rPr lang="en-US" altLang="ko-KR" sz="1050" dirty="0"/>
                        <a:t>VOC</a:t>
                      </a:r>
                      <a:endParaRPr lang="ko-KR" altLang="en-US" sz="1050" dirty="0"/>
                    </a:p>
                  </a:txBody>
                  <a:tcPr anchor="ctr"/>
                </a:tc>
                <a:extLst>
                  <a:ext uri="{0D108BD9-81ED-4DB2-BD59-A6C34878D82A}">
                    <a16:rowId xmlns:a16="http://schemas.microsoft.com/office/drawing/2014/main" xmlns="" val="10000"/>
                  </a:ext>
                </a:extLst>
              </a:tr>
              <a:tr h="229219">
                <a:tc>
                  <a:txBody>
                    <a:bodyPr/>
                    <a:lstStyle/>
                    <a:p>
                      <a:pPr algn="ctr" latinLnBrk="1"/>
                      <a:r>
                        <a:rPr lang="en-US" altLang="ko-KR" sz="1050" b="1" dirty="0"/>
                        <a:t>11110</a:t>
                      </a:r>
                      <a:endParaRPr lang="ko-KR" altLang="en-US" sz="1050" b="1" dirty="0"/>
                    </a:p>
                  </a:txBody>
                  <a:tcPr anchor="ctr"/>
                </a:tc>
                <a:tc>
                  <a:txBody>
                    <a:bodyPr/>
                    <a:lstStyle/>
                    <a:p>
                      <a:pPr algn="ctr" latinLnBrk="1"/>
                      <a:r>
                        <a:rPr lang="en-US" altLang="ko-KR" sz="1050" b="1" dirty="0"/>
                        <a:t>Truck</a:t>
                      </a:r>
                      <a:endParaRPr lang="ko-KR" altLang="en-US" sz="1050" b="1" dirty="0"/>
                    </a:p>
                  </a:txBody>
                  <a:tcPr anchor="ctr"/>
                </a:tc>
                <a:tc>
                  <a:txBody>
                    <a:bodyPr/>
                    <a:lstStyle/>
                    <a:p>
                      <a:pPr algn="ctr" latinLnBrk="1"/>
                      <a:r>
                        <a:rPr lang="en-US" altLang="ko-KR" sz="1050" b="1" dirty="0" err="1"/>
                        <a:t>Fullsize</a:t>
                      </a:r>
                      <a:endParaRPr lang="ko-KR" altLang="en-US" sz="1050" b="1" dirty="0"/>
                    </a:p>
                  </a:txBody>
                  <a:tcPr anchor="ctr"/>
                </a:tc>
                <a:tc>
                  <a:txBody>
                    <a:bodyPr/>
                    <a:lstStyle/>
                    <a:p>
                      <a:pPr algn="ctr" latinLnBrk="1"/>
                      <a:r>
                        <a:rPr lang="en-US" altLang="ko-KR" sz="1050" b="1" dirty="0"/>
                        <a:t>Diesel</a:t>
                      </a:r>
                      <a:endParaRPr lang="ko-KR" altLang="en-US" sz="1050" b="1" dirty="0"/>
                    </a:p>
                  </a:txBody>
                  <a:tcPr anchor="ctr"/>
                </a:tc>
                <a:tc>
                  <a:txBody>
                    <a:bodyPr/>
                    <a:lstStyle/>
                    <a:p>
                      <a:pPr algn="r" latinLnBrk="1"/>
                      <a:r>
                        <a:rPr lang="en-US" altLang="ko-KR" sz="1050" b="1" dirty="0"/>
                        <a:t>90,318</a:t>
                      </a:r>
                      <a:endParaRPr lang="ko-KR" altLang="en-US" sz="1050" b="1" dirty="0"/>
                    </a:p>
                  </a:txBody>
                  <a:tcPr anchor="ctr"/>
                </a:tc>
                <a:tc>
                  <a:txBody>
                    <a:bodyPr/>
                    <a:lstStyle/>
                    <a:p>
                      <a:pPr algn="r" latinLnBrk="1"/>
                      <a:r>
                        <a:rPr lang="en-US" altLang="ko-KR" sz="1050" b="1" dirty="0"/>
                        <a:t>2,822</a:t>
                      </a:r>
                      <a:endParaRPr lang="ko-KR" altLang="en-US" sz="1050" b="1" dirty="0"/>
                    </a:p>
                  </a:txBody>
                  <a:tcPr anchor="ctr"/>
                </a:tc>
                <a:tc>
                  <a:txBody>
                    <a:bodyPr/>
                    <a:lstStyle/>
                    <a:p>
                      <a:pPr algn="r" latinLnBrk="1"/>
                      <a:r>
                        <a:rPr lang="en-US" altLang="ko-KR" sz="1050" b="1" dirty="0"/>
                        <a:t>4,066</a:t>
                      </a:r>
                      <a:endParaRPr lang="ko-KR" altLang="en-US" sz="1050" b="1" dirty="0"/>
                    </a:p>
                  </a:txBody>
                  <a:tcPr anchor="ctr"/>
                </a:tc>
                <a:extLst>
                  <a:ext uri="{0D108BD9-81ED-4DB2-BD59-A6C34878D82A}">
                    <a16:rowId xmlns:a16="http://schemas.microsoft.com/office/drawing/2014/main" xmlns="" val="10001"/>
                  </a:ext>
                </a:extLst>
              </a:tr>
              <a:tr h="229219">
                <a:tc>
                  <a:txBody>
                    <a:bodyPr/>
                    <a:lstStyle/>
                    <a:p>
                      <a:pPr algn="ctr" latinLnBrk="1"/>
                      <a:r>
                        <a:rPr lang="en-US" altLang="ko-KR" sz="1050" b="1" dirty="0"/>
                        <a:t>11110</a:t>
                      </a:r>
                      <a:endParaRPr lang="ko-KR" altLang="en-US" sz="1050" b="1" dirty="0"/>
                    </a:p>
                  </a:txBody>
                  <a:tcPr anchor="ctr"/>
                </a:tc>
                <a:tc>
                  <a:txBody>
                    <a:bodyPr/>
                    <a:lstStyle/>
                    <a:p>
                      <a:pPr algn="ctr" latinLnBrk="1"/>
                      <a:r>
                        <a:rPr lang="en-US" altLang="ko-KR" sz="1050" b="1" dirty="0"/>
                        <a:t>Truck</a:t>
                      </a:r>
                      <a:endParaRPr lang="ko-KR" altLang="en-US" sz="1050" b="1" dirty="0"/>
                    </a:p>
                  </a:txBody>
                  <a:tcPr anchor="ctr"/>
                </a:tc>
                <a:tc>
                  <a:txBody>
                    <a:bodyPr/>
                    <a:lstStyle/>
                    <a:p>
                      <a:pPr algn="ctr" latinLnBrk="1"/>
                      <a:r>
                        <a:rPr lang="en-US" altLang="ko-KR" sz="1050" b="1" dirty="0"/>
                        <a:t>Compact</a:t>
                      </a:r>
                      <a:endParaRPr lang="ko-KR" altLang="en-US" sz="1050" b="1" dirty="0"/>
                    </a:p>
                  </a:txBody>
                  <a:tcPr anchor="ctr"/>
                </a:tc>
                <a:tc>
                  <a:txBody>
                    <a:bodyPr/>
                    <a:lstStyle/>
                    <a:p>
                      <a:pPr algn="ctr" latinLnBrk="1"/>
                      <a:r>
                        <a:rPr lang="en-US" altLang="ko-KR" sz="1050" b="1" dirty="0"/>
                        <a:t>Diesel</a:t>
                      </a:r>
                      <a:endParaRPr lang="ko-KR" altLang="en-US" sz="1050" b="1" dirty="0"/>
                    </a:p>
                  </a:txBody>
                  <a:tcPr anchor="ctr"/>
                </a:tc>
                <a:tc>
                  <a:txBody>
                    <a:bodyPr/>
                    <a:lstStyle/>
                    <a:p>
                      <a:pPr algn="r" latinLnBrk="1"/>
                      <a:r>
                        <a:rPr lang="en-US" altLang="ko-KR" sz="1050" b="1" dirty="0"/>
                        <a:t>47,322</a:t>
                      </a:r>
                      <a:endParaRPr lang="ko-KR" altLang="en-US" sz="1050" b="1" dirty="0"/>
                    </a:p>
                  </a:txBody>
                  <a:tcPr anchor="ctr"/>
                </a:tc>
                <a:tc>
                  <a:txBody>
                    <a:bodyPr/>
                    <a:lstStyle/>
                    <a:p>
                      <a:pPr algn="r" latinLnBrk="1"/>
                      <a:r>
                        <a:rPr lang="en-US" altLang="ko-KR" sz="1050" b="1" dirty="0"/>
                        <a:t>1,625</a:t>
                      </a:r>
                      <a:endParaRPr lang="ko-KR" altLang="en-US" sz="1050" b="1" dirty="0"/>
                    </a:p>
                  </a:txBody>
                  <a:tcPr anchor="ctr"/>
                </a:tc>
                <a:tc>
                  <a:txBody>
                    <a:bodyPr/>
                    <a:lstStyle/>
                    <a:p>
                      <a:pPr algn="r" latinLnBrk="1"/>
                      <a:r>
                        <a:rPr lang="en-US" altLang="ko-KR" sz="1050" b="1" dirty="0"/>
                        <a:t>1,160</a:t>
                      </a:r>
                      <a:endParaRPr lang="ko-KR" altLang="en-US" sz="1050" b="1" dirty="0"/>
                    </a:p>
                  </a:txBody>
                  <a:tcPr anchor="ctr"/>
                </a:tc>
                <a:extLst>
                  <a:ext uri="{0D108BD9-81ED-4DB2-BD59-A6C34878D82A}">
                    <a16:rowId xmlns:a16="http://schemas.microsoft.com/office/drawing/2014/main" xmlns="" val="10002"/>
                  </a:ext>
                </a:extLst>
              </a:tr>
              <a:tr h="229219">
                <a:tc>
                  <a:txBody>
                    <a:bodyPr/>
                    <a:lstStyle/>
                    <a:p>
                      <a:pPr algn="ctr" latinLnBrk="1"/>
                      <a:r>
                        <a:rPr lang="en-US" altLang="ko-KR" sz="1050" b="1"/>
                        <a:t>11110</a:t>
                      </a:r>
                      <a:endParaRPr lang="ko-KR" altLang="en-US" sz="1050" b="1" dirty="0"/>
                    </a:p>
                  </a:txBody>
                  <a:tcPr anchor="ctr"/>
                </a:tc>
                <a:tc>
                  <a:txBody>
                    <a:bodyPr/>
                    <a:lstStyle/>
                    <a:p>
                      <a:pPr algn="ctr" latinLnBrk="1"/>
                      <a:r>
                        <a:rPr lang="en-US" altLang="ko-KR" sz="1050" b="1" dirty="0"/>
                        <a:t>SUV</a:t>
                      </a:r>
                      <a:endParaRPr lang="ko-KR" altLang="en-US" sz="1050" b="1" dirty="0"/>
                    </a:p>
                  </a:txBody>
                  <a:tcPr anchor="ctr"/>
                </a:tc>
                <a:tc>
                  <a:txBody>
                    <a:bodyPr/>
                    <a:lstStyle/>
                    <a:p>
                      <a:pPr algn="ctr" latinLnBrk="1"/>
                      <a:r>
                        <a:rPr lang="en-US" altLang="ko-KR" sz="1050" b="1" dirty="0"/>
                        <a:t>Compact</a:t>
                      </a:r>
                      <a:endParaRPr lang="ko-KR" altLang="en-US" sz="1050" b="1" dirty="0"/>
                    </a:p>
                  </a:txBody>
                  <a:tcPr anchor="ctr"/>
                </a:tc>
                <a:tc>
                  <a:txBody>
                    <a:bodyPr/>
                    <a:lstStyle/>
                    <a:p>
                      <a:pPr algn="ctr" latinLnBrk="1"/>
                      <a:r>
                        <a:rPr lang="en-US" altLang="ko-KR" sz="1050" b="1" dirty="0"/>
                        <a:t>Diesel</a:t>
                      </a:r>
                      <a:endParaRPr lang="ko-KR" altLang="en-US" sz="1050" b="1" dirty="0"/>
                    </a:p>
                  </a:txBody>
                  <a:tcPr anchor="ctr"/>
                </a:tc>
                <a:tc>
                  <a:txBody>
                    <a:bodyPr/>
                    <a:lstStyle/>
                    <a:p>
                      <a:pPr algn="r" latinLnBrk="1"/>
                      <a:r>
                        <a:rPr lang="en-US" altLang="ko-KR" sz="1050" b="1" dirty="0"/>
                        <a:t>43,392</a:t>
                      </a:r>
                      <a:endParaRPr lang="ko-KR" altLang="en-US" sz="1050" b="1" dirty="0"/>
                    </a:p>
                  </a:txBody>
                  <a:tcPr anchor="ctr"/>
                </a:tc>
                <a:tc>
                  <a:txBody>
                    <a:bodyPr/>
                    <a:lstStyle/>
                    <a:p>
                      <a:pPr algn="r" latinLnBrk="1"/>
                      <a:r>
                        <a:rPr lang="en-US" altLang="ko-KR" sz="1050" b="1" dirty="0"/>
                        <a:t>856</a:t>
                      </a:r>
                      <a:endParaRPr lang="ko-KR" altLang="en-US" sz="1050" b="1" dirty="0"/>
                    </a:p>
                  </a:txBody>
                  <a:tcPr anchor="ctr"/>
                </a:tc>
                <a:tc>
                  <a:txBody>
                    <a:bodyPr/>
                    <a:lstStyle/>
                    <a:p>
                      <a:pPr algn="r" latinLnBrk="1"/>
                      <a:r>
                        <a:rPr lang="en-US" altLang="ko-KR" sz="1050" b="1" dirty="0"/>
                        <a:t>897</a:t>
                      </a:r>
                      <a:endParaRPr lang="ko-KR" altLang="en-US" sz="1050" b="1" dirty="0"/>
                    </a:p>
                  </a:txBody>
                  <a:tcPr anchor="ctr"/>
                </a:tc>
                <a:extLst>
                  <a:ext uri="{0D108BD9-81ED-4DB2-BD59-A6C34878D82A}">
                    <a16:rowId xmlns:a16="http://schemas.microsoft.com/office/drawing/2014/main" xmlns="" val="10003"/>
                  </a:ext>
                </a:extLst>
              </a:tr>
              <a:tr h="229219">
                <a:tc>
                  <a:txBody>
                    <a:bodyPr/>
                    <a:lstStyle/>
                    <a:p>
                      <a:pPr algn="ctr" latinLnBrk="1"/>
                      <a:r>
                        <a:rPr lang="en-US" altLang="ko-KR" sz="1050" b="1"/>
                        <a:t>11110</a:t>
                      </a:r>
                      <a:endParaRPr lang="ko-KR" altLang="en-US" sz="1050" b="1" dirty="0"/>
                    </a:p>
                  </a:txBody>
                  <a:tcPr anchor="ctr"/>
                </a:tc>
                <a:tc>
                  <a:txBody>
                    <a:bodyPr/>
                    <a:lstStyle/>
                    <a:p>
                      <a:pPr algn="ctr" latinLnBrk="1"/>
                      <a:r>
                        <a:rPr lang="en-US" altLang="ko-KR" sz="1050" b="1" dirty="0"/>
                        <a:t>BUS</a:t>
                      </a:r>
                      <a:endParaRPr lang="ko-KR" altLang="en-US" sz="1050" b="1" dirty="0"/>
                    </a:p>
                  </a:txBody>
                  <a:tcPr anchor="ctr"/>
                </a:tc>
                <a:tc>
                  <a:txBody>
                    <a:bodyPr/>
                    <a:lstStyle/>
                    <a:p>
                      <a:pPr algn="ctr" latinLnBrk="1"/>
                      <a:r>
                        <a:rPr lang="en-US" altLang="ko-KR" sz="1050" b="1" dirty="0"/>
                        <a:t>Urban</a:t>
                      </a:r>
                      <a:endParaRPr lang="ko-KR" altLang="en-US" sz="1050" b="1" dirty="0"/>
                    </a:p>
                  </a:txBody>
                  <a:tcPr anchor="ctr"/>
                </a:tc>
                <a:tc>
                  <a:txBody>
                    <a:bodyPr/>
                    <a:lstStyle/>
                    <a:p>
                      <a:pPr algn="ctr" latinLnBrk="1"/>
                      <a:r>
                        <a:rPr lang="en-US" altLang="ko-KR" sz="1050" b="1" dirty="0"/>
                        <a:t>CNG</a:t>
                      </a:r>
                      <a:endParaRPr lang="ko-KR" altLang="en-US" sz="1050" b="1" dirty="0"/>
                    </a:p>
                  </a:txBody>
                  <a:tcPr anchor="ctr"/>
                </a:tc>
                <a:tc>
                  <a:txBody>
                    <a:bodyPr/>
                    <a:lstStyle/>
                    <a:p>
                      <a:pPr algn="r" latinLnBrk="1"/>
                      <a:r>
                        <a:rPr lang="en-US" altLang="ko-KR" sz="1050" b="1" dirty="0"/>
                        <a:t>9,559</a:t>
                      </a:r>
                      <a:endParaRPr lang="ko-KR" altLang="en-US" sz="1050" b="1" dirty="0"/>
                    </a:p>
                  </a:txBody>
                  <a:tcPr anchor="ctr"/>
                </a:tc>
                <a:tc>
                  <a:txBody>
                    <a:bodyPr/>
                    <a:lstStyle/>
                    <a:p>
                      <a:pPr algn="r" latinLnBrk="1"/>
                      <a:r>
                        <a:rPr lang="en-US" altLang="ko-KR" sz="1050" b="1" dirty="0"/>
                        <a:t>0</a:t>
                      </a:r>
                      <a:endParaRPr lang="ko-KR" altLang="en-US" sz="1050" b="1" dirty="0"/>
                    </a:p>
                  </a:txBody>
                  <a:tcPr anchor="ctr"/>
                </a:tc>
                <a:tc>
                  <a:txBody>
                    <a:bodyPr/>
                    <a:lstStyle/>
                    <a:p>
                      <a:pPr algn="r" latinLnBrk="1"/>
                      <a:r>
                        <a:rPr lang="en-US" altLang="ko-KR" sz="1050" b="1" dirty="0"/>
                        <a:t>11,779</a:t>
                      </a:r>
                      <a:endParaRPr lang="ko-KR" altLang="en-US" sz="1050" b="1" dirty="0"/>
                    </a:p>
                  </a:txBody>
                  <a:tcPr anchor="ctr"/>
                </a:tc>
                <a:extLst>
                  <a:ext uri="{0D108BD9-81ED-4DB2-BD59-A6C34878D82A}">
                    <a16:rowId xmlns:a16="http://schemas.microsoft.com/office/drawing/2014/main" xmlns="" val="10004"/>
                  </a:ext>
                </a:extLst>
              </a:tr>
              <a:tr h="229219">
                <a:tc>
                  <a:txBody>
                    <a:bodyPr/>
                    <a:lstStyle/>
                    <a:p>
                      <a:pPr algn="ctr" latinLnBrk="1"/>
                      <a:r>
                        <a:rPr lang="en-US" altLang="ko-KR" sz="1050" b="1"/>
                        <a:t>11110</a:t>
                      </a:r>
                      <a:endParaRPr lang="ko-KR" altLang="en-US" sz="1050" b="1" dirty="0"/>
                    </a:p>
                  </a:txBody>
                  <a:tcPr anchor="ctr"/>
                </a:tc>
                <a:tc>
                  <a:txBody>
                    <a:bodyPr/>
                    <a:lstStyle/>
                    <a:p>
                      <a:pPr algn="ctr" latinLnBrk="1"/>
                      <a:r>
                        <a:rPr lang="en-US" altLang="ko-KR" sz="1050" b="1" dirty="0"/>
                        <a:t>Sedan</a:t>
                      </a:r>
                      <a:endParaRPr lang="ko-KR" altLang="en-US" sz="1050" b="1" dirty="0"/>
                    </a:p>
                  </a:txBody>
                  <a:tcPr anchor="ctr"/>
                </a:tc>
                <a:tc>
                  <a:txBody>
                    <a:bodyPr/>
                    <a:lstStyle/>
                    <a:p>
                      <a:pPr algn="ctr" latinLnBrk="1"/>
                      <a:r>
                        <a:rPr lang="en-US" altLang="ko-KR" sz="1050" b="1" dirty="0"/>
                        <a:t>Midsize</a:t>
                      </a:r>
                      <a:endParaRPr lang="ko-KR" altLang="en-US" sz="1050" b="1" dirty="0"/>
                    </a:p>
                  </a:txBody>
                  <a:tcPr anchor="ctr"/>
                </a:tc>
                <a:tc>
                  <a:txBody>
                    <a:bodyPr/>
                    <a:lstStyle/>
                    <a:p>
                      <a:pPr algn="ctr" latinLnBrk="1"/>
                      <a:r>
                        <a:rPr lang="en-US" altLang="ko-KR" sz="1050" b="1" dirty="0"/>
                        <a:t>Gasoline</a:t>
                      </a:r>
                      <a:endParaRPr lang="ko-KR" altLang="en-US" sz="1050" b="1" dirty="0"/>
                    </a:p>
                  </a:txBody>
                  <a:tcPr anchor="ctr"/>
                </a:tc>
                <a:tc>
                  <a:txBody>
                    <a:bodyPr/>
                    <a:lstStyle/>
                    <a:p>
                      <a:pPr algn="r" latinLnBrk="1"/>
                      <a:r>
                        <a:rPr lang="en-US" altLang="ko-KR" sz="1050" b="1" dirty="0"/>
                        <a:t>8,015</a:t>
                      </a:r>
                      <a:endParaRPr lang="ko-KR" altLang="en-US" sz="1050" b="1" dirty="0"/>
                    </a:p>
                  </a:txBody>
                  <a:tcPr anchor="ctr"/>
                </a:tc>
                <a:tc>
                  <a:txBody>
                    <a:bodyPr/>
                    <a:lstStyle/>
                    <a:p>
                      <a:pPr algn="r" latinLnBrk="1"/>
                      <a:r>
                        <a:rPr lang="en-US" altLang="ko-KR" sz="1050" b="1" dirty="0"/>
                        <a:t>9</a:t>
                      </a:r>
                      <a:endParaRPr lang="ko-KR" altLang="en-US" sz="1050" b="1" dirty="0"/>
                    </a:p>
                  </a:txBody>
                  <a:tcPr anchor="ctr"/>
                </a:tc>
                <a:tc>
                  <a:txBody>
                    <a:bodyPr/>
                    <a:lstStyle/>
                    <a:p>
                      <a:pPr algn="r" latinLnBrk="1"/>
                      <a:r>
                        <a:rPr lang="en-US" altLang="ko-KR" sz="1050" b="1" dirty="0"/>
                        <a:t>6,396</a:t>
                      </a:r>
                      <a:endParaRPr lang="ko-KR" altLang="en-US" sz="1050" b="1" dirty="0"/>
                    </a:p>
                  </a:txBody>
                  <a:tcPr anchor="ctr"/>
                </a:tc>
                <a:extLst>
                  <a:ext uri="{0D108BD9-81ED-4DB2-BD59-A6C34878D82A}">
                    <a16:rowId xmlns:a16="http://schemas.microsoft.com/office/drawing/2014/main" xmlns="" val="10005"/>
                  </a:ext>
                </a:extLst>
              </a:tr>
              <a:tr h="229219">
                <a:tc>
                  <a:txBody>
                    <a:bodyPr/>
                    <a:lstStyle/>
                    <a:p>
                      <a:pPr algn="ctr" latinLnBrk="1"/>
                      <a:r>
                        <a:rPr lang="en-US" altLang="ko-KR" sz="1050" b="1"/>
                        <a:t>11110</a:t>
                      </a:r>
                      <a:endParaRPr lang="ko-KR" altLang="en-US" sz="1050" b="1" dirty="0"/>
                    </a:p>
                  </a:txBody>
                  <a:tcPr anchor="ctr"/>
                </a:tc>
                <a:tc>
                  <a:txBody>
                    <a:bodyPr/>
                    <a:lstStyle/>
                    <a:p>
                      <a:pPr algn="ctr" latinLnBrk="1"/>
                      <a:r>
                        <a:rPr lang="en-US" altLang="ko-KR" sz="1050" b="1" dirty="0"/>
                        <a:t>Taxi</a:t>
                      </a:r>
                      <a:endParaRPr lang="ko-KR" altLang="en-US" sz="1050" b="1" dirty="0"/>
                    </a:p>
                  </a:txBody>
                  <a:tcPr anchor="ctr"/>
                </a:tc>
                <a:tc>
                  <a:txBody>
                    <a:bodyPr/>
                    <a:lstStyle/>
                    <a:p>
                      <a:pPr algn="ctr" latinLnBrk="1"/>
                      <a:r>
                        <a:rPr lang="en-US" altLang="ko-KR" sz="1050" b="1" dirty="0"/>
                        <a:t>Midsize</a:t>
                      </a:r>
                      <a:endParaRPr lang="ko-KR" altLang="en-US" sz="1050" b="1" dirty="0"/>
                    </a:p>
                  </a:txBody>
                  <a:tcPr anchor="ctr"/>
                </a:tc>
                <a:tc>
                  <a:txBody>
                    <a:bodyPr/>
                    <a:lstStyle/>
                    <a:p>
                      <a:pPr algn="ctr" latinLnBrk="1"/>
                      <a:r>
                        <a:rPr lang="en-US" altLang="ko-KR" sz="1050" b="1" dirty="0"/>
                        <a:t>LPG</a:t>
                      </a:r>
                      <a:endParaRPr lang="ko-KR" altLang="en-US" sz="1050" b="1" dirty="0"/>
                    </a:p>
                  </a:txBody>
                  <a:tcPr anchor="ctr"/>
                </a:tc>
                <a:tc>
                  <a:txBody>
                    <a:bodyPr/>
                    <a:lstStyle/>
                    <a:p>
                      <a:pPr algn="r" latinLnBrk="1"/>
                      <a:r>
                        <a:rPr lang="en-US" altLang="ko-KR" sz="1050" b="1" dirty="0"/>
                        <a:t>359</a:t>
                      </a:r>
                      <a:endParaRPr lang="ko-KR" altLang="en-US" sz="1050" b="1" dirty="0"/>
                    </a:p>
                  </a:txBody>
                  <a:tcPr anchor="ctr"/>
                </a:tc>
                <a:tc>
                  <a:txBody>
                    <a:bodyPr/>
                    <a:lstStyle/>
                    <a:p>
                      <a:pPr algn="r" latinLnBrk="1"/>
                      <a:r>
                        <a:rPr lang="en-US" altLang="ko-KR" sz="1050" b="1" dirty="0"/>
                        <a:t>0</a:t>
                      </a:r>
                      <a:endParaRPr lang="ko-KR" altLang="en-US" sz="1050" b="1" dirty="0"/>
                    </a:p>
                  </a:txBody>
                  <a:tcPr anchor="ctr"/>
                </a:tc>
                <a:tc>
                  <a:txBody>
                    <a:bodyPr/>
                    <a:lstStyle/>
                    <a:p>
                      <a:pPr algn="r" latinLnBrk="1"/>
                      <a:r>
                        <a:rPr lang="en-US" altLang="ko-KR" sz="1050" b="1" dirty="0"/>
                        <a:t>60</a:t>
                      </a:r>
                      <a:endParaRPr lang="ko-KR" altLang="en-US" sz="1050" b="1" dirty="0"/>
                    </a:p>
                  </a:txBody>
                  <a:tcPr anchor="ctr"/>
                </a:tc>
                <a:extLst>
                  <a:ext uri="{0D108BD9-81ED-4DB2-BD59-A6C34878D82A}">
                    <a16:rowId xmlns:a16="http://schemas.microsoft.com/office/drawing/2014/main" xmlns="" val="10006"/>
                  </a:ext>
                </a:extLst>
              </a:tr>
              <a:tr h="243209">
                <a:tc>
                  <a:txBody>
                    <a:bodyPr/>
                    <a:lstStyle/>
                    <a:p>
                      <a:pPr algn="ctr" latinLnBrk="1"/>
                      <a:r>
                        <a:rPr lang="en-US" altLang="ko-KR" sz="1050" b="1" dirty="0"/>
                        <a:t>11110</a:t>
                      </a:r>
                      <a:endParaRPr lang="ko-KR" altLang="en-US" sz="1050" b="1" dirty="0"/>
                    </a:p>
                  </a:txBody>
                  <a:tcPr anchor="ctr"/>
                </a:tc>
                <a:tc>
                  <a:txBody>
                    <a:bodyPr/>
                    <a:lstStyle/>
                    <a:p>
                      <a:pPr algn="ctr" latinLnBrk="1"/>
                      <a:r>
                        <a:rPr lang="en-US" altLang="ko-KR" sz="1050" b="1" dirty="0" err="1"/>
                        <a:t>Motocycle</a:t>
                      </a:r>
                      <a:endParaRPr lang="ko-KR" altLang="en-US" sz="1050" b="1" dirty="0"/>
                    </a:p>
                  </a:txBody>
                  <a:tcPr anchor="ctr"/>
                </a:tc>
                <a:tc>
                  <a:txBody>
                    <a:bodyPr/>
                    <a:lstStyle/>
                    <a:p>
                      <a:pPr algn="ctr" latinLnBrk="1"/>
                      <a:r>
                        <a:rPr lang="en-US" altLang="ko-KR" sz="1050" b="1" dirty="0"/>
                        <a:t>Compact</a:t>
                      </a:r>
                      <a:endParaRPr lang="ko-KR" altLang="en-US" sz="1050" b="1" dirty="0"/>
                    </a:p>
                  </a:txBody>
                  <a:tcPr anchor="ctr"/>
                </a:tc>
                <a:tc>
                  <a:txBody>
                    <a:bodyPr/>
                    <a:lstStyle/>
                    <a:p>
                      <a:pPr algn="ctr" latinLnBrk="1"/>
                      <a:r>
                        <a:rPr lang="en-US" altLang="ko-KR" sz="1050" b="1" dirty="0"/>
                        <a:t>Gasoline</a:t>
                      </a:r>
                      <a:endParaRPr lang="ko-KR" altLang="en-US" sz="1050" b="1" dirty="0"/>
                    </a:p>
                  </a:txBody>
                  <a:tcPr anchor="ctr"/>
                </a:tc>
                <a:tc>
                  <a:txBody>
                    <a:bodyPr/>
                    <a:lstStyle/>
                    <a:p>
                      <a:pPr algn="r" latinLnBrk="1"/>
                      <a:r>
                        <a:rPr lang="en-US" altLang="ko-KR" sz="1050" b="1" dirty="0"/>
                        <a:t>978</a:t>
                      </a:r>
                      <a:endParaRPr lang="ko-KR" altLang="en-US" sz="1050" b="1" dirty="0"/>
                    </a:p>
                  </a:txBody>
                  <a:tcPr anchor="ctr"/>
                </a:tc>
                <a:tc>
                  <a:txBody>
                    <a:bodyPr/>
                    <a:lstStyle/>
                    <a:p>
                      <a:pPr algn="r" latinLnBrk="1"/>
                      <a:r>
                        <a:rPr lang="en-US" altLang="ko-KR" sz="1050" b="1" dirty="0"/>
                        <a:t>0</a:t>
                      </a:r>
                      <a:endParaRPr lang="ko-KR" altLang="en-US" sz="1050" b="1" dirty="0"/>
                    </a:p>
                  </a:txBody>
                  <a:tcPr anchor="ctr"/>
                </a:tc>
                <a:tc>
                  <a:txBody>
                    <a:bodyPr/>
                    <a:lstStyle/>
                    <a:p>
                      <a:pPr algn="r" latinLnBrk="1"/>
                      <a:r>
                        <a:rPr lang="en-US" altLang="ko-KR" sz="1050" b="1" dirty="0"/>
                        <a:t>953</a:t>
                      </a:r>
                      <a:endParaRPr lang="ko-KR" altLang="en-US" sz="1050" b="1" dirty="0"/>
                    </a:p>
                  </a:txBody>
                  <a:tcPr anchor="ctr"/>
                </a:tc>
                <a:extLst>
                  <a:ext uri="{0D108BD9-81ED-4DB2-BD59-A6C34878D82A}">
                    <a16:rowId xmlns:a16="http://schemas.microsoft.com/office/drawing/2014/main" xmlns="" val="10007"/>
                  </a:ext>
                </a:extLst>
              </a:tr>
            </a:tbl>
          </a:graphicData>
        </a:graphic>
      </p:graphicFrame>
      <p:sp>
        <p:nvSpPr>
          <p:cNvPr id="17" name="TextBox 16"/>
          <p:cNvSpPr txBox="1"/>
          <p:nvPr/>
        </p:nvSpPr>
        <p:spPr>
          <a:xfrm>
            <a:off x="5589937" y="5355793"/>
            <a:ext cx="3292711" cy="1169551"/>
          </a:xfrm>
          <a:prstGeom prst="rect">
            <a:avLst/>
          </a:prstGeom>
          <a:noFill/>
        </p:spPr>
        <p:txBody>
          <a:bodyPr wrap="square" lIns="90000" rtlCol="0">
            <a:spAutoFit/>
          </a:bodyPr>
          <a:lstStyle/>
          <a:p>
            <a:pPr marL="285750" indent="-285750">
              <a:buFontTx/>
              <a:buChar char="-"/>
            </a:pPr>
            <a:r>
              <a:rPr lang="en-US" altLang="ko-KR" sz="1400" b="1" dirty="0" smtClean="0">
                <a:latin typeface="Arial Narrow" panose="020B0606020202030204" pitchFamily="34" charset="0"/>
                <a:ea typeface="맑은 고딕" panose="020B0503020000020004" pitchFamily="50" charset="-127"/>
              </a:rPr>
              <a:t>- Emission </a:t>
            </a:r>
            <a:r>
              <a:rPr lang="en-US" altLang="ko-KR" sz="1400" b="1" dirty="0">
                <a:latin typeface="Arial Narrow" panose="020B0606020202030204" pitchFamily="34" charset="0"/>
                <a:ea typeface="맑은 고딕" panose="020B0503020000020004" pitchFamily="50" charset="-127"/>
              </a:rPr>
              <a:t>estimating methodology of Mobile Sources in CAPSS and CARS are following COPERT of EEA</a:t>
            </a:r>
            <a:r>
              <a:rPr lang="en-US" altLang="ko-KR" sz="1400" b="1" dirty="0" smtClean="0">
                <a:latin typeface="Arial Narrow" panose="020B0606020202030204" pitchFamily="34" charset="0"/>
                <a:ea typeface="맑은 고딕" panose="020B0503020000020004" pitchFamily="50" charset="-127"/>
              </a:rPr>
              <a:t>.</a:t>
            </a:r>
          </a:p>
          <a:p>
            <a:pPr marL="285750" indent="-285750">
              <a:buFontTx/>
              <a:buChar char="-"/>
            </a:pPr>
            <a:r>
              <a:rPr lang="en-US" altLang="ko-KR" sz="1400" b="1" dirty="0" smtClean="0">
                <a:latin typeface="Arial Narrow" panose="020B0606020202030204" pitchFamily="34" charset="0"/>
                <a:ea typeface="맑은 고딕" panose="020B0503020000020004" pitchFamily="50" charset="-127"/>
              </a:rPr>
              <a:t>- More than 20 million vehicle inventory database was developed.</a:t>
            </a:r>
            <a:endParaRPr lang="en-US" altLang="ko-KR" sz="1400" b="1" dirty="0">
              <a:latin typeface="Arial Narrow" panose="020B0606020202030204" pitchFamily="34" charset="0"/>
              <a:ea typeface="맑은 고딕" panose="020B0503020000020004" pitchFamily="50" charset="-127"/>
            </a:endParaRPr>
          </a:p>
        </p:txBody>
      </p:sp>
      <p:sp>
        <p:nvSpPr>
          <p:cNvPr id="4" name="TextBox 3"/>
          <p:cNvSpPr txBox="1"/>
          <p:nvPr/>
        </p:nvSpPr>
        <p:spPr>
          <a:xfrm>
            <a:off x="0" y="0"/>
            <a:ext cx="2843808"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CMAS conference, 22 Oct. 2019</a:t>
            </a:r>
            <a:endParaRPr lang="ko-KR" altLang="en-US" sz="1400" b="1" dirty="0">
              <a:latin typeface="Arial Narrow" panose="020B0606020202030204" pitchFamily="34" charset="0"/>
              <a:ea typeface="맑은 고딕" panose="020B0503020000020004" pitchFamily="50" charset="-127"/>
            </a:endParaRPr>
          </a:p>
        </p:txBody>
      </p:sp>
      <p:sp>
        <p:nvSpPr>
          <p:cNvPr id="5" name="TextBox 4"/>
          <p:cNvSpPr txBox="1"/>
          <p:nvPr/>
        </p:nvSpPr>
        <p:spPr>
          <a:xfrm>
            <a:off x="0" y="321568"/>
            <a:ext cx="2843808" cy="461665"/>
          </a:xfrm>
          <a:prstGeom prst="rect">
            <a:avLst/>
          </a:prstGeom>
          <a:noFill/>
        </p:spPr>
        <p:txBody>
          <a:bodyPr wrap="square" lIns="90000" rtlCol="0">
            <a:spAutoFit/>
          </a:bodyPr>
          <a:lstStyle/>
          <a:p>
            <a:r>
              <a:rPr lang="en-US" altLang="ko-KR" b="1" dirty="0">
                <a:latin typeface="Arial Narrow" panose="020B0606020202030204" pitchFamily="34" charset="0"/>
                <a:ea typeface="맑은 고딕" panose="020B0503020000020004" pitchFamily="50" charset="-127"/>
              </a:rPr>
              <a:t>3. Methodology</a:t>
            </a:r>
            <a:endParaRPr lang="ko-KR" altLang="en-US" b="1" dirty="0">
              <a:latin typeface="Arial Narrow" panose="020B0606020202030204" pitchFamily="34" charset="0"/>
              <a:ea typeface="맑은 고딕" panose="020B0503020000020004" pitchFamily="50" charset="-127"/>
            </a:endParaRPr>
          </a:p>
        </p:txBody>
      </p:sp>
      <p:sp>
        <p:nvSpPr>
          <p:cNvPr id="7" name="TextBox 6"/>
          <p:cNvSpPr txBox="1"/>
          <p:nvPr/>
        </p:nvSpPr>
        <p:spPr>
          <a:xfrm>
            <a:off x="5589937" y="697505"/>
            <a:ext cx="1224136"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Units : Tons/</a:t>
            </a:r>
            <a:r>
              <a:rPr lang="en-US" altLang="ko-KR" sz="1400" b="1" dirty="0" err="1">
                <a:latin typeface="Arial Narrow" panose="020B0606020202030204" pitchFamily="34" charset="0"/>
                <a:ea typeface="맑은 고딕" panose="020B0503020000020004" pitchFamily="50" charset="-127"/>
              </a:rPr>
              <a:t>yr</a:t>
            </a:r>
            <a:endParaRPr lang="ko-KR" altLang="en-US" sz="1400" b="1" dirty="0">
              <a:latin typeface="Arial Narrow" panose="020B0606020202030204" pitchFamily="34" charset="0"/>
              <a:ea typeface="맑은 고딕" panose="020B0503020000020004" pitchFamily="50" charset="-127"/>
            </a:endParaRPr>
          </a:p>
        </p:txBody>
      </p:sp>
      <p:sp>
        <p:nvSpPr>
          <p:cNvPr id="8" name="직사각형 7">
            <a:extLst>
              <a:ext uri="{FF2B5EF4-FFF2-40B4-BE49-F238E27FC236}">
                <a16:creationId xmlns:a16="http://schemas.microsoft.com/office/drawing/2014/main" xmlns="" id="{D5337566-8120-4AE6-B0BD-936299CAA7AA}"/>
              </a:ext>
            </a:extLst>
          </p:cNvPr>
          <p:cNvSpPr/>
          <p:nvPr/>
        </p:nvSpPr>
        <p:spPr>
          <a:xfrm>
            <a:off x="179512" y="710075"/>
            <a:ext cx="4536504" cy="369332"/>
          </a:xfrm>
          <a:prstGeom prst="rect">
            <a:avLst/>
          </a:prstGeom>
        </p:spPr>
        <p:txBody>
          <a:bodyPr wrap="square">
            <a:spAutoFit/>
          </a:bodyPr>
          <a:lstStyle/>
          <a:p>
            <a:pPr algn="ctr">
              <a:spcBef>
                <a:spcPts val="600"/>
              </a:spcBef>
            </a:pPr>
            <a:r>
              <a:rPr lang="en-US" altLang="ko-KR" sz="1800" b="1" dirty="0">
                <a:latin typeface="Arial" panose="020B0604020202020204" pitchFamily="34" charset="0"/>
                <a:cs typeface="Arial" panose="020B0604020202020204" pitchFamily="34" charset="0"/>
              </a:rPr>
              <a:t>Format of CAPSS and CARS Emissions</a:t>
            </a:r>
            <a:endParaRPr lang="ko-KR" altLang="en-US" sz="1800" b="1" dirty="0"/>
          </a:p>
        </p:txBody>
      </p:sp>
      <p:sp>
        <p:nvSpPr>
          <p:cNvPr id="11" name="슬라이드 번호 개체 틀 10"/>
          <p:cNvSpPr>
            <a:spLocks noGrp="1"/>
          </p:cNvSpPr>
          <p:nvPr>
            <p:ph type="sldNum" sz="quarter" idx="12"/>
          </p:nvPr>
        </p:nvSpPr>
        <p:spPr/>
        <p:txBody>
          <a:bodyPr/>
          <a:lstStyle/>
          <a:p>
            <a:endParaRPr lang="en-US" dirty="0"/>
          </a:p>
        </p:txBody>
      </p:sp>
      <p:sp>
        <p:nvSpPr>
          <p:cNvPr id="14" name="슬라이드 번호 개체 틀 2"/>
          <p:cNvSpPr txBox="1">
            <a:spLocks/>
          </p:cNvSpPr>
          <p:nvPr/>
        </p:nvSpPr>
        <p:spPr>
          <a:xfrm>
            <a:off x="8316416" y="6356352"/>
            <a:ext cx="370384" cy="365125"/>
          </a:xfrm>
        </p:spPr>
        <p:txBody>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r>
              <a:rPr lang="en-US" altLang="ko-KR" dirty="0"/>
              <a:t>6</a:t>
            </a:r>
            <a:endParaRPr lang="ko-KR" altLang="en-US" dirty="0"/>
          </a:p>
        </p:txBody>
      </p:sp>
      <p:sp>
        <p:nvSpPr>
          <p:cNvPr id="3" name="화살표: 아래쪽 2">
            <a:extLst>
              <a:ext uri="{FF2B5EF4-FFF2-40B4-BE49-F238E27FC236}">
                <a16:creationId xmlns:a16="http://schemas.microsoft.com/office/drawing/2014/main" xmlns="" id="{F0534EFA-23FB-4E4E-8C5F-6AECF82C5D1F}"/>
              </a:ext>
            </a:extLst>
          </p:cNvPr>
          <p:cNvSpPr/>
          <p:nvPr/>
        </p:nvSpPr>
        <p:spPr>
          <a:xfrm>
            <a:off x="3286260" y="3315154"/>
            <a:ext cx="1645780" cy="244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폭발 2 5"/>
          <p:cNvSpPr/>
          <p:nvPr/>
        </p:nvSpPr>
        <p:spPr>
          <a:xfrm rot="319407">
            <a:off x="5562025" y="3260022"/>
            <a:ext cx="3348538" cy="1906215"/>
          </a:xfrm>
          <a:prstGeom prst="irregularSeal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200" b="1" dirty="0">
              <a:solidFill>
                <a:schemeClr val="tx1"/>
              </a:solidFill>
              <a:latin typeface="Arial Narrow" panose="020B0606020202030204" pitchFamily="34" charset="0"/>
              <a:ea typeface="맑은 고딕" panose="020B0503020000020004" pitchFamily="50" charset="-127"/>
            </a:endParaRPr>
          </a:p>
        </p:txBody>
      </p:sp>
      <p:pic>
        <p:nvPicPr>
          <p:cNvPr id="10" name="그림 9"/>
          <p:cNvPicPr>
            <a:picLocks noChangeAspect="1"/>
          </p:cNvPicPr>
          <p:nvPr/>
        </p:nvPicPr>
        <p:blipFill>
          <a:blip r:embed="rId3"/>
          <a:stretch>
            <a:fillRect/>
          </a:stretch>
        </p:blipFill>
        <p:spPr>
          <a:xfrm>
            <a:off x="1115616" y="3655427"/>
            <a:ext cx="4642658" cy="2596582"/>
          </a:xfrm>
          <a:prstGeom prst="rect">
            <a:avLst/>
          </a:prstGeom>
          <a:ln>
            <a:solidFill>
              <a:schemeClr val="accent1"/>
            </a:solidFill>
          </a:ln>
        </p:spPr>
      </p:pic>
      <p:sp>
        <p:nvSpPr>
          <p:cNvPr id="13" name="TextBox 12"/>
          <p:cNvSpPr txBox="1"/>
          <p:nvPr/>
        </p:nvSpPr>
        <p:spPr>
          <a:xfrm rot="106767">
            <a:off x="6102467" y="3913119"/>
            <a:ext cx="2267653" cy="738664"/>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Based on full package of vehicles population database in Korea (I/M data)</a:t>
            </a:r>
            <a:endParaRPr lang="ko-KR" altLang="en-US" sz="1200" b="1" dirty="0">
              <a:latin typeface="Arial Narrow" panose="020B0606020202030204" pitchFamily="34" charset="0"/>
              <a:ea typeface="맑은 고딕" panose="020B0503020000020004" pitchFamily="50" charset="-127"/>
            </a:endParaRPr>
          </a:p>
        </p:txBody>
      </p:sp>
      <p:sp>
        <p:nvSpPr>
          <p:cNvPr id="18" name="TextBox 17"/>
          <p:cNvSpPr txBox="1"/>
          <p:nvPr/>
        </p:nvSpPr>
        <p:spPr>
          <a:xfrm>
            <a:off x="179512" y="1707153"/>
            <a:ext cx="683568" cy="523220"/>
          </a:xfrm>
          <a:prstGeom prst="rect">
            <a:avLst/>
          </a:prstGeom>
          <a:noFill/>
          <a:ln>
            <a:solidFill>
              <a:schemeClr val="tx1"/>
            </a:solidFill>
          </a:ln>
        </p:spPr>
        <p:txBody>
          <a:bodyPr wrap="square" lIns="90000" rtlCol="0">
            <a:spAutoFit/>
          </a:bodyPr>
          <a:lstStyle/>
          <a:p>
            <a:r>
              <a:rPr lang="en-US" altLang="ko-KR" sz="1400" b="1" dirty="0" smtClean="0">
                <a:latin typeface="Arial Narrow" panose="020B0606020202030204" pitchFamily="34" charset="0"/>
                <a:ea typeface="맑은 고딕" panose="020B0503020000020004" pitchFamily="50" charset="-127"/>
              </a:rPr>
              <a:t>CAPSS</a:t>
            </a:r>
          </a:p>
          <a:p>
            <a:r>
              <a:rPr lang="en-US" altLang="ko-KR" sz="1400" b="1" dirty="0" smtClean="0">
                <a:latin typeface="Arial Narrow" panose="020B0606020202030204" pitchFamily="34" charset="0"/>
                <a:ea typeface="맑은 고딕" panose="020B0503020000020004" pitchFamily="50" charset="-127"/>
              </a:rPr>
              <a:t>Format</a:t>
            </a:r>
            <a:endParaRPr lang="ko-KR" altLang="en-US" sz="1400" b="1" dirty="0" smtClean="0">
              <a:latin typeface="Arial Narrow" panose="020B0606020202030204" pitchFamily="34" charset="0"/>
              <a:ea typeface="맑은 고딕" panose="020B0503020000020004" pitchFamily="50" charset="-127"/>
            </a:endParaRPr>
          </a:p>
        </p:txBody>
      </p:sp>
      <p:sp>
        <p:nvSpPr>
          <p:cNvPr id="19" name="TextBox 18"/>
          <p:cNvSpPr txBox="1"/>
          <p:nvPr/>
        </p:nvSpPr>
        <p:spPr>
          <a:xfrm>
            <a:off x="179512" y="4788994"/>
            <a:ext cx="791736" cy="738664"/>
          </a:xfrm>
          <a:prstGeom prst="rect">
            <a:avLst/>
          </a:prstGeom>
          <a:noFill/>
          <a:ln>
            <a:solidFill>
              <a:schemeClr val="tx1"/>
            </a:solidFill>
          </a:ln>
        </p:spPr>
        <p:txBody>
          <a:bodyPr wrap="square" lIns="90000" rtlCol="0">
            <a:spAutoFit/>
          </a:bodyPr>
          <a:lstStyle/>
          <a:p>
            <a:pPr algn="ctr"/>
            <a:r>
              <a:rPr lang="en-US" altLang="ko-KR" sz="1400" b="1" dirty="0" smtClean="0">
                <a:latin typeface="Arial Narrow" panose="020B0606020202030204" pitchFamily="34" charset="0"/>
                <a:ea typeface="맑은 고딕" panose="020B0503020000020004" pitchFamily="50" charset="-127"/>
              </a:rPr>
              <a:t>CARS</a:t>
            </a:r>
          </a:p>
          <a:p>
            <a:pPr algn="ctr"/>
            <a:r>
              <a:rPr lang="en-US" altLang="ko-KR" sz="1400" b="1" dirty="0" smtClean="0">
                <a:latin typeface="Arial Narrow" panose="020B0606020202030204" pitchFamily="34" charset="0"/>
                <a:ea typeface="맑은 고딕" panose="020B0503020000020004" pitchFamily="50" charset="-127"/>
              </a:rPr>
              <a:t>Activity DB</a:t>
            </a:r>
            <a:endParaRPr lang="ko-KR" altLang="en-US" sz="1400" b="1" dirty="0" smtClean="0">
              <a:latin typeface="Arial Narrow" panose="020B0606020202030204" pitchFamily="34" charset="0"/>
              <a:ea typeface="맑은 고딕" panose="020B0503020000020004" pitchFamily="50" charset="-127"/>
            </a:endParaRPr>
          </a:p>
        </p:txBody>
      </p:sp>
      <p:sp>
        <p:nvSpPr>
          <p:cNvPr id="20" name="TextBox 19"/>
          <p:cNvSpPr txBox="1"/>
          <p:nvPr/>
        </p:nvSpPr>
        <p:spPr>
          <a:xfrm>
            <a:off x="3436945" y="6294511"/>
            <a:ext cx="209567" cy="461665"/>
          </a:xfrm>
          <a:prstGeom prst="rect">
            <a:avLst/>
          </a:prstGeom>
          <a:noFill/>
        </p:spPr>
        <p:txBody>
          <a:bodyPr wrap="square" lIns="90000" rtlCol="0">
            <a:spAutoFit/>
          </a:bodyPr>
          <a:lstStyle/>
          <a:p>
            <a:r>
              <a:rPr lang="ko-KR" altLang="en-US" sz="800" b="1" dirty="0" smtClean="0">
                <a:latin typeface="Arial Narrow" panose="020B0606020202030204" pitchFamily="34" charset="0"/>
                <a:ea typeface="맑은 고딕" panose="020B0503020000020004" pitchFamily="50" charset="-127"/>
              </a:rPr>
              <a:t>●</a:t>
            </a:r>
            <a:endParaRPr lang="en-US" altLang="ko-KR" sz="800" b="1" dirty="0" smtClean="0">
              <a:latin typeface="Arial Narrow" panose="020B0606020202030204" pitchFamily="34" charset="0"/>
              <a:ea typeface="맑은 고딕" panose="020B0503020000020004" pitchFamily="50" charset="-127"/>
            </a:endParaRPr>
          </a:p>
          <a:p>
            <a:r>
              <a:rPr lang="ko-KR" altLang="en-US" sz="800" b="1" dirty="0" smtClean="0">
                <a:latin typeface="Arial Narrow" panose="020B0606020202030204" pitchFamily="34" charset="0"/>
                <a:ea typeface="맑은 고딕" panose="020B0503020000020004" pitchFamily="50" charset="-127"/>
              </a:rPr>
              <a:t>●</a:t>
            </a:r>
            <a:endParaRPr lang="en-US" altLang="ko-KR" sz="800" b="1" dirty="0" smtClean="0">
              <a:latin typeface="Arial Narrow" panose="020B0606020202030204" pitchFamily="34" charset="0"/>
              <a:ea typeface="맑은 고딕" panose="020B0503020000020004" pitchFamily="50" charset="-127"/>
            </a:endParaRPr>
          </a:p>
          <a:p>
            <a:r>
              <a:rPr lang="ko-KR" altLang="en-US" sz="800" b="1" dirty="0">
                <a:latin typeface="Arial Narrow" panose="020B0606020202030204" pitchFamily="34" charset="0"/>
                <a:ea typeface="맑은 고딕" panose="020B0503020000020004" pitchFamily="50" charset="-127"/>
              </a:rPr>
              <a:t>●</a:t>
            </a:r>
            <a:endParaRPr lang="en-US" altLang="ko-KR" sz="800" b="1" dirty="0" smtClean="0">
              <a:latin typeface="Arial Narrow" panose="020B0606020202030204" pitchFamily="34" charset="0"/>
              <a:ea typeface="맑은 고딕" panose="020B0503020000020004" pitchFamily="50" charset="-127"/>
            </a:endParaRPr>
          </a:p>
        </p:txBody>
      </p:sp>
    </p:spTree>
    <p:extLst>
      <p:ext uri="{BB962C8B-B14F-4D97-AF65-F5344CB8AC3E}">
        <p14:creationId xmlns:p14="http://schemas.microsoft.com/office/powerpoint/2010/main" val="3994416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2843808"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CMAS conference, 22 Oct. 2019</a:t>
            </a:r>
            <a:endParaRPr lang="ko-KR" altLang="en-US" sz="1400" b="1" dirty="0">
              <a:latin typeface="Arial Narrow" panose="020B0606020202030204" pitchFamily="34" charset="0"/>
              <a:ea typeface="맑은 고딕" panose="020B0503020000020004" pitchFamily="50" charset="-127"/>
            </a:endParaRPr>
          </a:p>
        </p:txBody>
      </p:sp>
      <p:sp>
        <p:nvSpPr>
          <p:cNvPr id="8" name="TextBox 7"/>
          <p:cNvSpPr txBox="1"/>
          <p:nvPr/>
        </p:nvSpPr>
        <p:spPr>
          <a:xfrm>
            <a:off x="0" y="321568"/>
            <a:ext cx="2843808" cy="461665"/>
          </a:xfrm>
          <a:prstGeom prst="rect">
            <a:avLst/>
          </a:prstGeom>
          <a:noFill/>
        </p:spPr>
        <p:txBody>
          <a:bodyPr wrap="square" lIns="90000" rtlCol="0">
            <a:spAutoFit/>
          </a:bodyPr>
          <a:lstStyle/>
          <a:p>
            <a:r>
              <a:rPr lang="en-US" altLang="ko-KR" b="1" dirty="0">
                <a:latin typeface="Arial Narrow" panose="020B0606020202030204" pitchFamily="34" charset="0"/>
                <a:ea typeface="맑은 고딕" panose="020B0503020000020004" pitchFamily="50" charset="-127"/>
              </a:rPr>
              <a:t>4. Results</a:t>
            </a:r>
            <a:endParaRPr lang="ko-KR" altLang="en-US" b="1" dirty="0">
              <a:latin typeface="Arial Narrow" panose="020B0606020202030204" pitchFamily="34" charset="0"/>
              <a:ea typeface="맑은 고딕" panose="020B0503020000020004" pitchFamily="50" charset="-127"/>
            </a:endParaRPr>
          </a:p>
        </p:txBody>
      </p:sp>
      <p:sp>
        <p:nvSpPr>
          <p:cNvPr id="9" name="직사각형 8">
            <a:extLst>
              <a:ext uri="{FF2B5EF4-FFF2-40B4-BE49-F238E27FC236}">
                <a16:creationId xmlns:a16="http://schemas.microsoft.com/office/drawing/2014/main" xmlns="" id="{D5337566-8120-4AE6-B0BD-936299CAA7AA}"/>
              </a:ext>
            </a:extLst>
          </p:cNvPr>
          <p:cNvSpPr/>
          <p:nvPr/>
        </p:nvSpPr>
        <p:spPr>
          <a:xfrm>
            <a:off x="179512" y="710075"/>
            <a:ext cx="3528392" cy="369332"/>
          </a:xfrm>
          <a:prstGeom prst="rect">
            <a:avLst/>
          </a:prstGeom>
        </p:spPr>
        <p:txBody>
          <a:bodyPr wrap="square">
            <a:spAutoFit/>
          </a:bodyPr>
          <a:lstStyle/>
          <a:p>
            <a:pPr algn="ctr">
              <a:spcBef>
                <a:spcPts val="600"/>
              </a:spcBef>
            </a:pPr>
            <a:r>
              <a:rPr lang="en-US" altLang="ko-KR" sz="1800" b="1" dirty="0">
                <a:latin typeface="Arial" panose="020B0604020202020204" pitchFamily="34" charset="0"/>
                <a:cs typeface="Arial" panose="020B0604020202020204" pitchFamily="34" charset="0"/>
              </a:rPr>
              <a:t>Emissions by pollutants</a:t>
            </a:r>
            <a:endParaRPr lang="ko-KR" altLang="en-US" sz="1800" b="1" dirty="0"/>
          </a:p>
        </p:txBody>
      </p:sp>
      <p:graphicFrame>
        <p:nvGraphicFramePr>
          <p:cNvPr id="6" name="표 5"/>
          <p:cNvGraphicFramePr>
            <a:graphicFrameLocks noGrp="1"/>
          </p:cNvGraphicFramePr>
          <p:nvPr>
            <p:extLst>
              <p:ext uri="{D42A27DB-BD31-4B8C-83A1-F6EECF244321}">
                <p14:modId xmlns:p14="http://schemas.microsoft.com/office/powerpoint/2010/main" val="1990868417"/>
              </p:ext>
            </p:extLst>
          </p:nvPr>
        </p:nvGraphicFramePr>
        <p:xfrm>
          <a:off x="179512" y="1342255"/>
          <a:ext cx="5040560" cy="5181600"/>
        </p:xfrm>
        <a:graphic>
          <a:graphicData uri="http://schemas.openxmlformats.org/drawingml/2006/table">
            <a:tbl>
              <a:tblPr firstRow="1" bandRow="1">
                <a:tableStyleId>{5C22544A-7EE6-4342-B048-85BDC9FD1C3A}</a:tableStyleId>
              </a:tblPr>
              <a:tblGrid>
                <a:gridCol w="1260140">
                  <a:extLst>
                    <a:ext uri="{9D8B030D-6E8A-4147-A177-3AD203B41FA5}">
                      <a16:colId xmlns:a16="http://schemas.microsoft.com/office/drawing/2014/main" xmlns="" val="20000"/>
                    </a:ext>
                  </a:extLst>
                </a:gridCol>
                <a:gridCol w="1260140">
                  <a:extLst>
                    <a:ext uri="{9D8B030D-6E8A-4147-A177-3AD203B41FA5}">
                      <a16:colId xmlns:a16="http://schemas.microsoft.com/office/drawing/2014/main" xmlns="" val="20001"/>
                    </a:ext>
                  </a:extLst>
                </a:gridCol>
                <a:gridCol w="1260140">
                  <a:extLst>
                    <a:ext uri="{9D8B030D-6E8A-4147-A177-3AD203B41FA5}">
                      <a16:colId xmlns:a16="http://schemas.microsoft.com/office/drawing/2014/main" xmlns="" val="20002"/>
                    </a:ext>
                  </a:extLst>
                </a:gridCol>
                <a:gridCol w="1260140">
                  <a:extLst>
                    <a:ext uri="{9D8B030D-6E8A-4147-A177-3AD203B41FA5}">
                      <a16:colId xmlns:a16="http://schemas.microsoft.com/office/drawing/2014/main" xmlns="" val="20003"/>
                    </a:ext>
                  </a:extLst>
                </a:gridCol>
              </a:tblGrid>
              <a:tr h="233180">
                <a:tc gridSpan="4">
                  <a:txBody>
                    <a:bodyPr/>
                    <a:lstStyle/>
                    <a:p>
                      <a:pPr algn="r" latinLnBrk="1"/>
                      <a:r>
                        <a:rPr lang="en-US" altLang="ko-KR" sz="1400" dirty="0">
                          <a:solidFill>
                            <a:schemeClr val="tx1"/>
                          </a:solidFill>
                        </a:rPr>
                        <a:t>Tons/</a:t>
                      </a:r>
                      <a:r>
                        <a:rPr lang="en-US" altLang="ko-KR" sz="1400" dirty="0" err="1">
                          <a:solidFill>
                            <a:schemeClr val="tx1"/>
                          </a:solidFill>
                        </a:rPr>
                        <a:t>yr</a:t>
                      </a:r>
                      <a:endParaRPr lang="ko-KR" altLang="en-US" sz="1400" dirty="0">
                        <a:solidFill>
                          <a:schemeClr val="tx1"/>
                        </a:solidFill>
                      </a:endParaRPr>
                    </a:p>
                  </a:txBody>
                  <a:tcPr>
                    <a:solidFill>
                      <a:schemeClr val="accent5">
                        <a:lumMod val="40000"/>
                        <a:lumOff val="60000"/>
                      </a:schemeClr>
                    </a:solidFill>
                  </a:tcPr>
                </a:tc>
                <a:tc hMerge="1">
                  <a:txBody>
                    <a:bodyPr/>
                    <a:lstStyle/>
                    <a:p>
                      <a:pPr latinLnBrk="1"/>
                      <a:endParaRPr lang="ko-KR" altLang="en-US" dirty="0"/>
                    </a:p>
                  </a:txBody>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xmlns="" val="10000"/>
                  </a:ext>
                </a:extLst>
              </a:tr>
              <a:tr h="283703">
                <a:tc gridSpan="2">
                  <a:txBody>
                    <a:bodyPr/>
                    <a:lstStyle/>
                    <a:p>
                      <a:pPr latinLnBrk="1"/>
                      <a:endParaRPr lang="ko-KR" altLang="en-US" sz="1400" dirty="0"/>
                    </a:p>
                  </a:txBody>
                  <a:tcPr/>
                </a:tc>
                <a:tc hMerge="1">
                  <a:txBody>
                    <a:bodyPr/>
                    <a:lstStyle/>
                    <a:p>
                      <a:pPr latinLnBrk="1"/>
                      <a:endParaRPr lang="ko-KR" altLang="en-US" sz="1400" dirty="0"/>
                    </a:p>
                  </a:txBody>
                  <a:tcPr/>
                </a:tc>
                <a:tc>
                  <a:txBody>
                    <a:bodyPr/>
                    <a:lstStyle/>
                    <a:p>
                      <a:pPr algn="ctr" latinLnBrk="1"/>
                      <a:r>
                        <a:rPr lang="en-US" altLang="ko-KR" sz="1400" b="1" dirty="0"/>
                        <a:t>CAPSS 2015</a:t>
                      </a:r>
                      <a:endParaRPr lang="ko-KR" altLang="en-US" sz="1400" b="1" dirty="0"/>
                    </a:p>
                  </a:txBody>
                  <a:tcPr/>
                </a:tc>
                <a:tc>
                  <a:txBody>
                    <a:bodyPr/>
                    <a:lstStyle/>
                    <a:p>
                      <a:pPr algn="ctr" latinLnBrk="1"/>
                      <a:r>
                        <a:rPr lang="en-US" altLang="ko-KR" sz="1400" b="1" dirty="0"/>
                        <a:t>CARS</a:t>
                      </a:r>
                      <a:endParaRPr lang="ko-KR" altLang="en-US" sz="1400" b="1" dirty="0"/>
                    </a:p>
                  </a:txBody>
                  <a:tcPr/>
                </a:tc>
                <a:extLst>
                  <a:ext uri="{0D108BD9-81ED-4DB2-BD59-A6C34878D82A}">
                    <a16:rowId xmlns:a16="http://schemas.microsoft.com/office/drawing/2014/main" xmlns="" val="10001"/>
                  </a:ext>
                </a:extLst>
              </a:tr>
              <a:tr h="283703">
                <a:tc rowSpan="5">
                  <a:txBody>
                    <a:bodyPr/>
                    <a:lstStyle/>
                    <a:p>
                      <a:pPr algn="ctr" latinLnBrk="1"/>
                      <a:r>
                        <a:rPr lang="en-US" altLang="ko-KR" sz="1400" b="1" dirty="0" err="1"/>
                        <a:t>S.Korea</a:t>
                      </a:r>
                      <a:endParaRPr lang="ko-KR" altLang="en-US" sz="1400" b="1" dirty="0"/>
                    </a:p>
                  </a:txBody>
                  <a:tcPr anchor="ctr"/>
                </a:tc>
                <a:tc>
                  <a:txBody>
                    <a:bodyPr/>
                    <a:lstStyle/>
                    <a:p>
                      <a:pPr algn="ctr" latinLnBrk="1"/>
                      <a:r>
                        <a:rPr lang="en-US" altLang="ko-KR" sz="1400" b="1" dirty="0"/>
                        <a:t>NOx</a:t>
                      </a:r>
                      <a:endParaRPr lang="ko-KR" altLang="en-US" sz="1400" b="1" dirty="0"/>
                    </a:p>
                  </a:txBody>
                  <a:tcPr/>
                </a:tc>
                <a:tc>
                  <a:txBody>
                    <a:bodyPr/>
                    <a:lstStyle/>
                    <a:p>
                      <a:pPr algn="r" latinLnBrk="1"/>
                      <a:r>
                        <a:rPr lang="en-US" altLang="ko-KR" sz="1400" dirty="0"/>
                        <a:t>369,585.0</a:t>
                      </a:r>
                      <a:endParaRPr lang="ko-KR" altLang="en-US" sz="1400" dirty="0"/>
                    </a:p>
                  </a:txBody>
                  <a:tcPr/>
                </a:tc>
                <a:tc>
                  <a:txBody>
                    <a:bodyPr/>
                    <a:lstStyle/>
                    <a:p>
                      <a:pPr algn="r" latinLnBrk="1"/>
                      <a:r>
                        <a:rPr lang="en-US" altLang="ko-KR" sz="1400" dirty="0"/>
                        <a:t>367,180.1</a:t>
                      </a:r>
                      <a:endParaRPr lang="ko-KR" altLang="en-US" sz="1400" dirty="0"/>
                    </a:p>
                  </a:txBody>
                  <a:tcPr/>
                </a:tc>
                <a:extLst>
                  <a:ext uri="{0D108BD9-81ED-4DB2-BD59-A6C34878D82A}">
                    <a16:rowId xmlns:a16="http://schemas.microsoft.com/office/drawing/2014/main" xmlns="" val="10002"/>
                  </a:ext>
                </a:extLst>
              </a:tr>
              <a:tr h="283703">
                <a:tc vMerge="1">
                  <a:txBody>
                    <a:bodyPr/>
                    <a:lstStyle/>
                    <a:p>
                      <a:pPr latinLnBrk="1"/>
                      <a:endParaRPr lang="ko-KR" altLang="en-US" sz="1400" dirty="0"/>
                    </a:p>
                  </a:txBody>
                  <a:tcPr/>
                </a:tc>
                <a:tc>
                  <a:txBody>
                    <a:bodyPr/>
                    <a:lstStyle/>
                    <a:p>
                      <a:pPr algn="ctr" latinLnBrk="1"/>
                      <a:r>
                        <a:rPr lang="en-US" altLang="ko-KR" sz="1400" b="1" dirty="0" err="1"/>
                        <a:t>SOx</a:t>
                      </a:r>
                      <a:endParaRPr lang="ko-KR" altLang="en-US" sz="1400" b="1" dirty="0"/>
                    </a:p>
                  </a:txBody>
                  <a:tcPr/>
                </a:tc>
                <a:tc>
                  <a:txBody>
                    <a:bodyPr/>
                    <a:lstStyle/>
                    <a:p>
                      <a:pPr algn="r" latinLnBrk="1"/>
                      <a:r>
                        <a:rPr lang="en-US" altLang="ko-KR" sz="1400" dirty="0"/>
                        <a:t>208.6</a:t>
                      </a:r>
                      <a:endParaRPr lang="ko-KR" altLang="en-US" sz="1400" dirty="0"/>
                    </a:p>
                  </a:txBody>
                  <a:tcPr/>
                </a:tc>
                <a:tc>
                  <a:txBody>
                    <a:bodyPr/>
                    <a:lstStyle/>
                    <a:p>
                      <a:pPr algn="r" latinLnBrk="1"/>
                      <a:r>
                        <a:rPr lang="en-US" altLang="ko-KR" sz="1400" dirty="0"/>
                        <a:t>300.1</a:t>
                      </a:r>
                      <a:endParaRPr lang="ko-KR" altLang="en-US" sz="1400" dirty="0"/>
                    </a:p>
                  </a:txBody>
                  <a:tcPr/>
                </a:tc>
                <a:extLst>
                  <a:ext uri="{0D108BD9-81ED-4DB2-BD59-A6C34878D82A}">
                    <a16:rowId xmlns:a16="http://schemas.microsoft.com/office/drawing/2014/main" xmlns="" val="10003"/>
                  </a:ext>
                </a:extLst>
              </a:tr>
              <a:tr h="283703">
                <a:tc vMerge="1">
                  <a:txBody>
                    <a:bodyPr/>
                    <a:lstStyle/>
                    <a:p>
                      <a:pPr latinLnBrk="1"/>
                      <a:endParaRPr lang="ko-KR" altLang="en-US" sz="1400" dirty="0"/>
                    </a:p>
                  </a:txBody>
                  <a:tcPr/>
                </a:tc>
                <a:tc>
                  <a:txBody>
                    <a:bodyPr/>
                    <a:lstStyle/>
                    <a:p>
                      <a:pPr algn="ctr" latinLnBrk="1"/>
                      <a:r>
                        <a:rPr lang="en-US" altLang="ko-KR" sz="1400" b="1" dirty="0"/>
                        <a:t>PM10</a:t>
                      </a:r>
                      <a:endParaRPr lang="ko-KR" altLang="en-US" sz="1400" b="1" dirty="0"/>
                    </a:p>
                  </a:txBody>
                  <a:tcPr/>
                </a:tc>
                <a:tc>
                  <a:txBody>
                    <a:bodyPr/>
                    <a:lstStyle/>
                    <a:p>
                      <a:pPr algn="r" latinLnBrk="1"/>
                      <a:r>
                        <a:rPr lang="en-US" altLang="ko-KR" sz="1400" dirty="0"/>
                        <a:t>9,583.3</a:t>
                      </a:r>
                      <a:endParaRPr lang="ko-KR" altLang="en-US" sz="1400" dirty="0"/>
                    </a:p>
                  </a:txBody>
                  <a:tcPr/>
                </a:tc>
                <a:tc>
                  <a:txBody>
                    <a:bodyPr/>
                    <a:lstStyle/>
                    <a:p>
                      <a:pPr algn="r" latinLnBrk="1"/>
                      <a:r>
                        <a:rPr lang="en-US" altLang="ko-KR" sz="1400" dirty="0"/>
                        <a:t>13,511.7</a:t>
                      </a:r>
                      <a:endParaRPr lang="ko-KR" altLang="en-US" sz="1400" dirty="0"/>
                    </a:p>
                  </a:txBody>
                  <a:tcPr/>
                </a:tc>
                <a:extLst>
                  <a:ext uri="{0D108BD9-81ED-4DB2-BD59-A6C34878D82A}">
                    <a16:rowId xmlns:a16="http://schemas.microsoft.com/office/drawing/2014/main" xmlns="" val="10004"/>
                  </a:ext>
                </a:extLst>
              </a:tr>
              <a:tr h="283703">
                <a:tc vMerge="1">
                  <a:txBody>
                    <a:bodyPr/>
                    <a:lstStyle/>
                    <a:p>
                      <a:pPr latinLnBrk="1"/>
                      <a:endParaRPr lang="ko-KR" altLang="en-US" sz="1400" dirty="0"/>
                    </a:p>
                  </a:txBody>
                  <a:tcPr/>
                </a:tc>
                <a:tc>
                  <a:txBody>
                    <a:bodyPr/>
                    <a:lstStyle/>
                    <a:p>
                      <a:pPr algn="ctr" latinLnBrk="1"/>
                      <a:r>
                        <a:rPr lang="en-US" altLang="ko-KR" sz="1400" b="1" dirty="0"/>
                        <a:t>PM2.5</a:t>
                      </a:r>
                      <a:endParaRPr lang="ko-KR" altLang="en-US" sz="1400" b="1" dirty="0"/>
                    </a:p>
                  </a:txBody>
                  <a:tcPr/>
                </a:tc>
                <a:tc>
                  <a:txBody>
                    <a:bodyPr/>
                    <a:lstStyle/>
                    <a:p>
                      <a:pPr algn="r" latinLnBrk="1"/>
                      <a:r>
                        <a:rPr lang="en-US" altLang="ko-KR" sz="1400" dirty="0"/>
                        <a:t>8,816.6</a:t>
                      </a:r>
                      <a:endParaRPr lang="ko-KR" altLang="en-US" sz="1400" dirty="0"/>
                    </a:p>
                  </a:txBody>
                  <a:tcPr/>
                </a:tc>
                <a:tc>
                  <a:txBody>
                    <a:bodyPr/>
                    <a:lstStyle/>
                    <a:p>
                      <a:pPr algn="r" latinLnBrk="1"/>
                      <a:r>
                        <a:rPr lang="en-US" altLang="ko-KR" sz="1400" dirty="0"/>
                        <a:t>13,415.2</a:t>
                      </a:r>
                      <a:endParaRPr lang="ko-KR" altLang="en-US" sz="1400" dirty="0"/>
                    </a:p>
                  </a:txBody>
                  <a:tcPr/>
                </a:tc>
                <a:extLst>
                  <a:ext uri="{0D108BD9-81ED-4DB2-BD59-A6C34878D82A}">
                    <a16:rowId xmlns:a16="http://schemas.microsoft.com/office/drawing/2014/main" xmlns="" val="10005"/>
                  </a:ext>
                </a:extLst>
              </a:tr>
              <a:tr h="283703">
                <a:tc vMerge="1">
                  <a:txBody>
                    <a:bodyPr/>
                    <a:lstStyle/>
                    <a:p>
                      <a:pPr latinLnBrk="1"/>
                      <a:endParaRPr lang="ko-KR" altLang="en-US" sz="1400" dirty="0"/>
                    </a:p>
                  </a:txBody>
                  <a:tcPr/>
                </a:tc>
                <a:tc>
                  <a:txBody>
                    <a:bodyPr/>
                    <a:lstStyle/>
                    <a:p>
                      <a:pPr algn="ctr" latinLnBrk="1"/>
                      <a:r>
                        <a:rPr lang="en-US" altLang="ko-KR" sz="1400" b="1" dirty="0"/>
                        <a:t>VOC</a:t>
                      </a:r>
                      <a:endParaRPr lang="ko-KR" altLang="en-US" sz="1400" b="1" dirty="0"/>
                    </a:p>
                  </a:txBody>
                  <a:tcPr/>
                </a:tc>
                <a:tc>
                  <a:txBody>
                    <a:bodyPr/>
                    <a:lstStyle/>
                    <a:p>
                      <a:pPr algn="r" latinLnBrk="1"/>
                      <a:r>
                        <a:rPr lang="en-US" altLang="ko-KR" sz="1400" dirty="0"/>
                        <a:t>46,145.1</a:t>
                      </a:r>
                      <a:endParaRPr lang="ko-KR" altLang="en-US" sz="1400" dirty="0"/>
                    </a:p>
                  </a:txBody>
                  <a:tcPr/>
                </a:tc>
                <a:tc>
                  <a:txBody>
                    <a:bodyPr/>
                    <a:lstStyle/>
                    <a:p>
                      <a:pPr algn="r" latinLnBrk="1"/>
                      <a:r>
                        <a:rPr lang="en-US" altLang="ko-KR" sz="1400" dirty="0"/>
                        <a:t>44,430.9</a:t>
                      </a:r>
                      <a:endParaRPr lang="ko-KR" altLang="en-US" sz="1400" dirty="0"/>
                    </a:p>
                  </a:txBody>
                  <a:tcPr/>
                </a:tc>
                <a:extLst>
                  <a:ext uri="{0D108BD9-81ED-4DB2-BD59-A6C34878D82A}">
                    <a16:rowId xmlns:a16="http://schemas.microsoft.com/office/drawing/2014/main" xmlns="" val="10006"/>
                  </a:ext>
                </a:extLst>
              </a:tr>
              <a:tr h="283703">
                <a:tc rowSpan="5">
                  <a:txBody>
                    <a:bodyPr/>
                    <a:lstStyle/>
                    <a:p>
                      <a:pPr algn="ctr" latinLnBrk="1"/>
                      <a:r>
                        <a:rPr lang="en-US" altLang="ko-KR" sz="1400" b="1" dirty="0"/>
                        <a:t>SMA</a:t>
                      </a:r>
                      <a:endParaRPr lang="ko-KR" altLang="en-US" sz="1400" b="1" dirty="0"/>
                    </a:p>
                  </a:txBody>
                  <a:tcPr anchor="ctr"/>
                </a:tc>
                <a:tc>
                  <a:txBody>
                    <a:bodyPr/>
                    <a:lstStyle/>
                    <a:p>
                      <a:pPr algn="ctr" latinLnBrk="1"/>
                      <a:r>
                        <a:rPr lang="en-US" altLang="ko-KR" sz="1400" b="1" dirty="0"/>
                        <a:t>NOx</a:t>
                      </a:r>
                      <a:endParaRPr lang="ko-KR" altLang="en-US" sz="1400" b="1" dirty="0"/>
                    </a:p>
                  </a:txBody>
                  <a:tcPr/>
                </a:tc>
                <a:tc>
                  <a:txBody>
                    <a:bodyPr/>
                    <a:lstStyle/>
                    <a:p>
                      <a:pPr algn="r" latinLnBrk="1"/>
                      <a:r>
                        <a:rPr lang="en-US" altLang="ko-KR" sz="1400" dirty="0"/>
                        <a:t>143,642.3</a:t>
                      </a:r>
                      <a:endParaRPr lang="ko-KR" altLang="en-US" sz="1400" dirty="0"/>
                    </a:p>
                  </a:txBody>
                  <a:tcPr/>
                </a:tc>
                <a:tc>
                  <a:txBody>
                    <a:bodyPr/>
                    <a:lstStyle/>
                    <a:p>
                      <a:pPr algn="r" latinLnBrk="1"/>
                      <a:r>
                        <a:rPr lang="en-US" altLang="ko-KR" sz="1400" dirty="0"/>
                        <a:t>154,508.7</a:t>
                      </a:r>
                      <a:endParaRPr lang="ko-KR" altLang="en-US" sz="1400" dirty="0"/>
                    </a:p>
                  </a:txBody>
                  <a:tcPr/>
                </a:tc>
                <a:extLst>
                  <a:ext uri="{0D108BD9-81ED-4DB2-BD59-A6C34878D82A}">
                    <a16:rowId xmlns:a16="http://schemas.microsoft.com/office/drawing/2014/main" xmlns="" val="10007"/>
                  </a:ext>
                </a:extLst>
              </a:tr>
              <a:tr h="283703">
                <a:tc vMerge="1">
                  <a:txBody>
                    <a:bodyPr/>
                    <a:lstStyle/>
                    <a:p>
                      <a:pPr latinLnBrk="1"/>
                      <a:endParaRPr lang="ko-KR" altLang="en-US" sz="1400" dirty="0"/>
                    </a:p>
                  </a:txBody>
                  <a:tcPr/>
                </a:tc>
                <a:tc>
                  <a:txBody>
                    <a:bodyPr/>
                    <a:lstStyle/>
                    <a:p>
                      <a:pPr algn="ctr" latinLnBrk="1"/>
                      <a:r>
                        <a:rPr lang="en-US" altLang="ko-KR" sz="1400" b="1" dirty="0" err="1"/>
                        <a:t>SOx</a:t>
                      </a:r>
                      <a:endParaRPr lang="ko-KR" altLang="en-US" sz="1400" b="1" dirty="0"/>
                    </a:p>
                  </a:txBody>
                  <a:tcPr/>
                </a:tc>
                <a:tc>
                  <a:txBody>
                    <a:bodyPr/>
                    <a:lstStyle/>
                    <a:p>
                      <a:pPr algn="r" latinLnBrk="1"/>
                      <a:r>
                        <a:rPr lang="en-US" altLang="ko-KR" sz="1400" dirty="0"/>
                        <a:t>82.7</a:t>
                      </a:r>
                      <a:endParaRPr lang="ko-KR" altLang="en-US" sz="1400" dirty="0"/>
                    </a:p>
                  </a:txBody>
                  <a:tcPr/>
                </a:tc>
                <a:tc>
                  <a:txBody>
                    <a:bodyPr/>
                    <a:lstStyle/>
                    <a:p>
                      <a:pPr algn="r" latinLnBrk="1"/>
                      <a:r>
                        <a:rPr lang="en-US" altLang="ko-KR" sz="1400" dirty="0"/>
                        <a:t>131.8</a:t>
                      </a:r>
                      <a:endParaRPr lang="ko-KR" altLang="en-US" sz="1400" dirty="0"/>
                    </a:p>
                  </a:txBody>
                  <a:tcPr/>
                </a:tc>
                <a:extLst>
                  <a:ext uri="{0D108BD9-81ED-4DB2-BD59-A6C34878D82A}">
                    <a16:rowId xmlns:a16="http://schemas.microsoft.com/office/drawing/2014/main" xmlns="" val="10008"/>
                  </a:ext>
                </a:extLst>
              </a:tr>
              <a:tr h="283703">
                <a:tc vMerge="1">
                  <a:txBody>
                    <a:bodyPr/>
                    <a:lstStyle/>
                    <a:p>
                      <a:pPr latinLnBrk="1"/>
                      <a:endParaRPr lang="ko-KR" altLang="en-US" sz="1400" dirty="0"/>
                    </a:p>
                  </a:txBody>
                  <a:tcPr/>
                </a:tc>
                <a:tc>
                  <a:txBody>
                    <a:bodyPr/>
                    <a:lstStyle/>
                    <a:p>
                      <a:pPr algn="ctr" latinLnBrk="1"/>
                      <a:r>
                        <a:rPr lang="en-US" altLang="ko-KR" sz="1400" b="1" dirty="0"/>
                        <a:t>PM10</a:t>
                      </a:r>
                      <a:endParaRPr lang="ko-KR" altLang="en-US" sz="1400" b="1" dirty="0"/>
                    </a:p>
                  </a:txBody>
                  <a:tcPr/>
                </a:tc>
                <a:tc>
                  <a:txBody>
                    <a:bodyPr/>
                    <a:lstStyle/>
                    <a:p>
                      <a:pPr algn="r" latinLnBrk="1"/>
                      <a:r>
                        <a:rPr lang="en-US" altLang="ko-KR" sz="1400" dirty="0"/>
                        <a:t>3,147.5</a:t>
                      </a:r>
                      <a:endParaRPr lang="ko-KR" altLang="en-US" sz="1400" dirty="0"/>
                    </a:p>
                  </a:txBody>
                  <a:tcPr/>
                </a:tc>
                <a:tc>
                  <a:txBody>
                    <a:bodyPr/>
                    <a:lstStyle/>
                    <a:p>
                      <a:pPr algn="r" latinLnBrk="1"/>
                      <a:r>
                        <a:rPr lang="en-US" altLang="ko-KR" sz="1400" dirty="0"/>
                        <a:t>5,376.2</a:t>
                      </a:r>
                      <a:endParaRPr lang="ko-KR" altLang="en-US" sz="1400" dirty="0"/>
                    </a:p>
                  </a:txBody>
                  <a:tcPr/>
                </a:tc>
                <a:extLst>
                  <a:ext uri="{0D108BD9-81ED-4DB2-BD59-A6C34878D82A}">
                    <a16:rowId xmlns:a16="http://schemas.microsoft.com/office/drawing/2014/main" xmlns="" val="10009"/>
                  </a:ext>
                </a:extLst>
              </a:tr>
              <a:tr h="283703">
                <a:tc vMerge="1">
                  <a:txBody>
                    <a:bodyPr/>
                    <a:lstStyle/>
                    <a:p>
                      <a:pPr latinLnBrk="1"/>
                      <a:endParaRPr lang="ko-KR" altLang="en-US" sz="1400" dirty="0"/>
                    </a:p>
                  </a:txBody>
                  <a:tcPr/>
                </a:tc>
                <a:tc>
                  <a:txBody>
                    <a:bodyPr/>
                    <a:lstStyle/>
                    <a:p>
                      <a:pPr algn="ctr" latinLnBrk="1"/>
                      <a:r>
                        <a:rPr lang="en-US" altLang="ko-KR" sz="1400" b="1" dirty="0"/>
                        <a:t>PM2.5</a:t>
                      </a:r>
                      <a:endParaRPr lang="ko-KR" altLang="en-US" sz="1400" b="1" dirty="0"/>
                    </a:p>
                  </a:txBody>
                  <a:tcPr/>
                </a:tc>
                <a:tc>
                  <a:txBody>
                    <a:bodyPr/>
                    <a:lstStyle/>
                    <a:p>
                      <a:pPr algn="r" latinLnBrk="1"/>
                      <a:r>
                        <a:rPr lang="en-US" altLang="ko-KR" sz="1400" dirty="0"/>
                        <a:t>2,895.7</a:t>
                      </a:r>
                      <a:endParaRPr lang="ko-KR" altLang="en-US" sz="1400" dirty="0"/>
                    </a:p>
                  </a:txBody>
                  <a:tcPr/>
                </a:tc>
                <a:tc>
                  <a:txBody>
                    <a:bodyPr/>
                    <a:lstStyle/>
                    <a:p>
                      <a:pPr algn="r" latinLnBrk="1"/>
                      <a:r>
                        <a:rPr lang="en-US" altLang="ko-KR" sz="1400" dirty="0"/>
                        <a:t>5,315.5</a:t>
                      </a:r>
                      <a:endParaRPr lang="ko-KR" altLang="en-US" sz="1400" dirty="0"/>
                    </a:p>
                  </a:txBody>
                  <a:tcPr/>
                </a:tc>
                <a:extLst>
                  <a:ext uri="{0D108BD9-81ED-4DB2-BD59-A6C34878D82A}">
                    <a16:rowId xmlns:a16="http://schemas.microsoft.com/office/drawing/2014/main" xmlns="" val="10010"/>
                  </a:ext>
                </a:extLst>
              </a:tr>
              <a:tr h="283703">
                <a:tc vMerge="1">
                  <a:txBody>
                    <a:bodyPr/>
                    <a:lstStyle/>
                    <a:p>
                      <a:pPr latinLnBrk="1"/>
                      <a:endParaRPr lang="ko-KR" altLang="en-US" sz="1400" dirty="0"/>
                    </a:p>
                  </a:txBody>
                  <a:tcPr/>
                </a:tc>
                <a:tc>
                  <a:txBody>
                    <a:bodyPr/>
                    <a:lstStyle/>
                    <a:p>
                      <a:pPr algn="ctr" latinLnBrk="1"/>
                      <a:r>
                        <a:rPr lang="en-US" altLang="ko-KR" sz="1400" b="1" dirty="0"/>
                        <a:t>VOC</a:t>
                      </a:r>
                      <a:endParaRPr lang="ko-KR" altLang="en-US" sz="1400" b="1" dirty="0"/>
                    </a:p>
                  </a:txBody>
                  <a:tcPr/>
                </a:tc>
                <a:tc>
                  <a:txBody>
                    <a:bodyPr/>
                    <a:lstStyle/>
                    <a:p>
                      <a:pPr algn="r" latinLnBrk="1"/>
                      <a:r>
                        <a:rPr lang="en-US" altLang="ko-KR" sz="1400" dirty="0"/>
                        <a:t>21,155.9</a:t>
                      </a:r>
                      <a:endParaRPr lang="ko-KR" altLang="en-US" sz="1400" dirty="0"/>
                    </a:p>
                  </a:txBody>
                  <a:tcPr/>
                </a:tc>
                <a:tc>
                  <a:txBody>
                    <a:bodyPr/>
                    <a:lstStyle/>
                    <a:p>
                      <a:pPr algn="r" latinLnBrk="1"/>
                      <a:r>
                        <a:rPr lang="en-US" altLang="ko-KR" sz="1400" dirty="0"/>
                        <a:t>24,821.9</a:t>
                      </a:r>
                      <a:endParaRPr lang="ko-KR" altLang="en-US" sz="1400" dirty="0"/>
                    </a:p>
                  </a:txBody>
                  <a:tcPr/>
                </a:tc>
                <a:extLst>
                  <a:ext uri="{0D108BD9-81ED-4DB2-BD59-A6C34878D82A}">
                    <a16:rowId xmlns:a16="http://schemas.microsoft.com/office/drawing/2014/main" xmlns="" val="10011"/>
                  </a:ext>
                </a:extLst>
              </a:tr>
              <a:tr h="283703">
                <a:tc rowSpan="5">
                  <a:txBody>
                    <a:bodyPr/>
                    <a:lstStyle/>
                    <a:p>
                      <a:pPr algn="ctr" latinLnBrk="1"/>
                      <a:r>
                        <a:rPr lang="en-US" altLang="ko-KR" sz="1400" b="1" dirty="0"/>
                        <a:t>Seoul</a:t>
                      </a:r>
                      <a:endParaRPr lang="ko-KR" altLang="en-US" sz="1400" b="1" dirty="0"/>
                    </a:p>
                  </a:txBody>
                  <a:tcPr anchor="ctr"/>
                </a:tc>
                <a:tc>
                  <a:txBody>
                    <a:bodyPr/>
                    <a:lstStyle/>
                    <a:p>
                      <a:pPr algn="ctr" latinLnBrk="1"/>
                      <a:r>
                        <a:rPr lang="en-US" altLang="ko-KR" sz="1400" b="1" dirty="0"/>
                        <a:t>NOx</a:t>
                      </a:r>
                      <a:endParaRPr lang="ko-KR" altLang="en-US" sz="1400" b="1" dirty="0"/>
                    </a:p>
                  </a:txBody>
                  <a:tcPr/>
                </a:tc>
                <a:tc>
                  <a:txBody>
                    <a:bodyPr/>
                    <a:lstStyle/>
                    <a:p>
                      <a:pPr algn="r" latinLnBrk="1"/>
                      <a:r>
                        <a:rPr lang="en-US" altLang="ko-KR" sz="1400" dirty="0"/>
                        <a:t>29,375.4</a:t>
                      </a:r>
                      <a:endParaRPr lang="ko-KR" altLang="en-US" sz="1400" dirty="0"/>
                    </a:p>
                  </a:txBody>
                  <a:tcPr/>
                </a:tc>
                <a:tc>
                  <a:txBody>
                    <a:bodyPr/>
                    <a:lstStyle/>
                    <a:p>
                      <a:pPr algn="r" latinLnBrk="1"/>
                      <a:r>
                        <a:rPr lang="en-US" altLang="ko-KR" sz="1400" dirty="0"/>
                        <a:t>44,393.1</a:t>
                      </a:r>
                      <a:endParaRPr lang="ko-KR" altLang="en-US" sz="1400" dirty="0"/>
                    </a:p>
                  </a:txBody>
                  <a:tcPr/>
                </a:tc>
                <a:extLst>
                  <a:ext uri="{0D108BD9-81ED-4DB2-BD59-A6C34878D82A}">
                    <a16:rowId xmlns:a16="http://schemas.microsoft.com/office/drawing/2014/main" xmlns="" val="10012"/>
                  </a:ext>
                </a:extLst>
              </a:tr>
              <a:tr h="283703">
                <a:tc vMerge="1">
                  <a:txBody>
                    <a:bodyPr/>
                    <a:lstStyle/>
                    <a:p>
                      <a:pPr latinLnBrk="1"/>
                      <a:endParaRPr lang="ko-KR" altLang="en-US" sz="1400" dirty="0"/>
                    </a:p>
                  </a:txBody>
                  <a:tcPr/>
                </a:tc>
                <a:tc>
                  <a:txBody>
                    <a:bodyPr/>
                    <a:lstStyle/>
                    <a:p>
                      <a:pPr algn="ctr" latinLnBrk="1"/>
                      <a:r>
                        <a:rPr lang="en-US" altLang="ko-KR" sz="1400" b="1" dirty="0" err="1"/>
                        <a:t>SOx</a:t>
                      </a:r>
                      <a:endParaRPr lang="ko-KR" altLang="en-US" sz="1400" b="1" dirty="0"/>
                    </a:p>
                  </a:txBody>
                  <a:tcPr/>
                </a:tc>
                <a:tc>
                  <a:txBody>
                    <a:bodyPr/>
                    <a:lstStyle/>
                    <a:p>
                      <a:pPr algn="r" latinLnBrk="1"/>
                      <a:r>
                        <a:rPr lang="en-US" altLang="ko-KR" sz="1400" dirty="0"/>
                        <a:t>19.7</a:t>
                      </a:r>
                      <a:endParaRPr lang="ko-KR" altLang="en-US" sz="1400" dirty="0"/>
                    </a:p>
                  </a:txBody>
                  <a:tcPr/>
                </a:tc>
                <a:tc>
                  <a:txBody>
                    <a:bodyPr/>
                    <a:lstStyle/>
                    <a:p>
                      <a:pPr algn="r" latinLnBrk="1"/>
                      <a:r>
                        <a:rPr lang="en-US" altLang="ko-KR" sz="1400" dirty="0"/>
                        <a:t>40.4</a:t>
                      </a:r>
                      <a:endParaRPr lang="ko-KR" altLang="en-US" sz="1400" dirty="0"/>
                    </a:p>
                  </a:txBody>
                  <a:tcPr/>
                </a:tc>
                <a:extLst>
                  <a:ext uri="{0D108BD9-81ED-4DB2-BD59-A6C34878D82A}">
                    <a16:rowId xmlns:a16="http://schemas.microsoft.com/office/drawing/2014/main" xmlns="" val="10013"/>
                  </a:ext>
                </a:extLst>
              </a:tr>
              <a:tr h="283703">
                <a:tc vMerge="1">
                  <a:txBody>
                    <a:bodyPr/>
                    <a:lstStyle/>
                    <a:p>
                      <a:pPr latinLnBrk="1"/>
                      <a:endParaRPr lang="ko-KR" altLang="en-US" sz="1400" dirty="0"/>
                    </a:p>
                  </a:txBody>
                  <a:tcPr/>
                </a:tc>
                <a:tc>
                  <a:txBody>
                    <a:bodyPr/>
                    <a:lstStyle/>
                    <a:p>
                      <a:pPr algn="ctr" latinLnBrk="1"/>
                      <a:r>
                        <a:rPr lang="en-US" altLang="ko-KR" sz="1400" b="1" dirty="0"/>
                        <a:t>PM10</a:t>
                      </a:r>
                      <a:endParaRPr lang="ko-KR" altLang="en-US" sz="1400" b="1" dirty="0"/>
                    </a:p>
                  </a:txBody>
                  <a:tcPr/>
                </a:tc>
                <a:tc>
                  <a:txBody>
                    <a:bodyPr/>
                    <a:lstStyle/>
                    <a:p>
                      <a:pPr algn="r" latinLnBrk="1"/>
                      <a:r>
                        <a:rPr lang="en-US" altLang="ko-KR" sz="1400" dirty="0"/>
                        <a:t>531.1</a:t>
                      </a:r>
                      <a:endParaRPr lang="ko-KR" altLang="en-US" sz="1400" dirty="0"/>
                    </a:p>
                  </a:txBody>
                  <a:tcPr/>
                </a:tc>
                <a:tc>
                  <a:txBody>
                    <a:bodyPr/>
                    <a:lstStyle/>
                    <a:p>
                      <a:pPr algn="r" latinLnBrk="1"/>
                      <a:r>
                        <a:rPr lang="en-US" altLang="ko-KR" sz="1400" dirty="0"/>
                        <a:t>1,513.3</a:t>
                      </a:r>
                      <a:endParaRPr lang="ko-KR" altLang="en-US" sz="1400" dirty="0"/>
                    </a:p>
                  </a:txBody>
                  <a:tcPr/>
                </a:tc>
                <a:extLst>
                  <a:ext uri="{0D108BD9-81ED-4DB2-BD59-A6C34878D82A}">
                    <a16:rowId xmlns:a16="http://schemas.microsoft.com/office/drawing/2014/main" xmlns="" val="10014"/>
                  </a:ext>
                </a:extLst>
              </a:tr>
              <a:tr h="283703">
                <a:tc vMerge="1">
                  <a:txBody>
                    <a:bodyPr/>
                    <a:lstStyle/>
                    <a:p>
                      <a:pPr latinLnBrk="1"/>
                      <a:endParaRPr lang="ko-KR" altLang="en-US" sz="1400" dirty="0"/>
                    </a:p>
                  </a:txBody>
                  <a:tcPr/>
                </a:tc>
                <a:tc>
                  <a:txBody>
                    <a:bodyPr/>
                    <a:lstStyle/>
                    <a:p>
                      <a:pPr algn="ctr" latinLnBrk="1"/>
                      <a:r>
                        <a:rPr lang="en-US" altLang="ko-KR" sz="1400" b="1" dirty="0"/>
                        <a:t>PM2.5</a:t>
                      </a:r>
                      <a:endParaRPr lang="ko-KR" altLang="en-US" sz="1400" b="1" dirty="0"/>
                    </a:p>
                  </a:txBody>
                  <a:tcPr/>
                </a:tc>
                <a:tc>
                  <a:txBody>
                    <a:bodyPr/>
                    <a:lstStyle/>
                    <a:p>
                      <a:pPr algn="r" latinLnBrk="1"/>
                      <a:r>
                        <a:rPr lang="en-US" altLang="ko-KR" sz="1400" dirty="0"/>
                        <a:t>488.6</a:t>
                      </a:r>
                      <a:endParaRPr lang="ko-KR" altLang="en-US" sz="1400" dirty="0"/>
                    </a:p>
                  </a:txBody>
                  <a:tcPr/>
                </a:tc>
                <a:tc>
                  <a:txBody>
                    <a:bodyPr/>
                    <a:lstStyle/>
                    <a:p>
                      <a:pPr algn="r" latinLnBrk="1"/>
                      <a:r>
                        <a:rPr lang="en-US" altLang="ko-KR" sz="1400" dirty="0"/>
                        <a:t>1,556.8</a:t>
                      </a:r>
                      <a:endParaRPr lang="ko-KR" altLang="en-US" sz="1400" dirty="0"/>
                    </a:p>
                  </a:txBody>
                  <a:tcPr/>
                </a:tc>
                <a:extLst>
                  <a:ext uri="{0D108BD9-81ED-4DB2-BD59-A6C34878D82A}">
                    <a16:rowId xmlns:a16="http://schemas.microsoft.com/office/drawing/2014/main" xmlns="" val="10015"/>
                  </a:ext>
                </a:extLst>
              </a:tr>
              <a:tr h="283703">
                <a:tc vMerge="1">
                  <a:txBody>
                    <a:bodyPr/>
                    <a:lstStyle/>
                    <a:p>
                      <a:pPr latinLnBrk="1"/>
                      <a:endParaRPr lang="ko-KR" altLang="en-US" sz="1400" dirty="0"/>
                    </a:p>
                  </a:txBody>
                  <a:tcPr/>
                </a:tc>
                <a:tc>
                  <a:txBody>
                    <a:bodyPr/>
                    <a:lstStyle/>
                    <a:p>
                      <a:pPr algn="ctr" latinLnBrk="1"/>
                      <a:r>
                        <a:rPr lang="en-US" altLang="ko-KR" sz="1400" b="1" dirty="0"/>
                        <a:t>VOC</a:t>
                      </a:r>
                      <a:endParaRPr lang="ko-KR" altLang="en-US" sz="1400" b="1" dirty="0"/>
                    </a:p>
                  </a:txBody>
                  <a:tcPr/>
                </a:tc>
                <a:tc>
                  <a:txBody>
                    <a:bodyPr/>
                    <a:lstStyle/>
                    <a:p>
                      <a:pPr algn="r" latinLnBrk="1"/>
                      <a:r>
                        <a:rPr lang="en-US" altLang="ko-KR" sz="1400" dirty="0"/>
                        <a:t>7,775.3</a:t>
                      </a:r>
                      <a:endParaRPr lang="ko-KR" altLang="en-US" sz="1400" dirty="0"/>
                    </a:p>
                  </a:txBody>
                  <a:tcPr/>
                </a:tc>
                <a:tc>
                  <a:txBody>
                    <a:bodyPr/>
                    <a:lstStyle/>
                    <a:p>
                      <a:pPr algn="r" latinLnBrk="1"/>
                      <a:r>
                        <a:rPr lang="en-US" altLang="ko-KR" sz="1400" dirty="0"/>
                        <a:t>6,484.7</a:t>
                      </a:r>
                      <a:endParaRPr lang="ko-KR" altLang="en-US" sz="1400" dirty="0"/>
                    </a:p>
                  </a:txBody>
                  <a:tcPr/>
                </a:tc>
                <a:extLst>
                  <a:ext uri="{0D108BD9-81ED-4DB2-BD59-A6C34878D82A}">
                    <a16:rowId xmlns:a16="http://schemas.microsoft.com/office/drawing/2014/main" xmlns="" val="10016"/>
                  </a:ext>
                </a:extLst>
              </a:tr>
            </a:tbl>
          </a:graphicData>
        </a:graphic>
      </p:graphicFrame>
      <p:pic>
        <p:nvPicPr>
          <p:cNvPr id="3" name="그림 2"/>
          <p:cNvPicPr>
            <a:picLocks noChangeAspect="1"/>
          </p:cNvPicPr>
          <p:nvPr/>
        </p:nvPicPr>
        <p:blipFill>
          <a:blip r:embed="rId3"/>
          <a:stretch>
            <a:fillRect/>
          </a:stretch>
        </p:blipFill>
        <p:spPr>
          <a:xfrm>
            <a:off x="5389181" y="913533"/>
            <a:ext cx="3721072" cy="2875105"/>
          </a:xfrm>
          <a:prstGeom prst="rect">
            <a:avLst/>
          </a:prstGeom>
        </p:spPr>
      </p:pic>
      <p:pic>
        <p:nvPicPr>
          <p:cNvPr id="4" name="그림 3"/>
          <p:cNvPicPr>
            <a:picLocks noChangeAspect="1"/>
          </p:cNvPicPr>
          <p:nvPr/>
        </p:nvPicPr>
        <p:blipFill>
          <a:blip r:embed="rId4"/>
          <a:stretch>
            <a:fillRect/>
          </a:stretch>
        </p:blipFill>
        <p:spPr>
          <a:xfrm>
            <a:off x="5383099" y="3794321"/>
            <a:ext cx="3620342" cy="2803031"/>
          </a:xfrm>
          <a:prstGeom prst="rect">
            <a:avLst/>
          </a:prstGeom>
        </p:spPr>
      </p:pic>
      <p:sp>
        <p:nvSpPr>
          <p:cNvPr id="10" name="직사각형 9">
            <a:extLst>
              <a:ext uri="{FF2B5EF4-FFF2-40B4-BE49-F238E27FC236}">
                <a16:creationId xmlns:a16="http://schemas.microsoft.com/office/drawing/2014/main" xmlns="" id="{D5337566-8120-4AE6-B0BD-936299CAA7AA}"/>
              </a:ext>
            </a:extLst>
          </p:cNvPr>
          <p:cNvSpPr/>
          <p:nvPr/>
        </p:nvSpPr>
        <p:spPr>
          <a:xfrm>
            <a:off x="5581861" y="620688"/>
            <a:ext cx="3528392" cy="369332"/>
          </a:xfrm>
          <a:prstGeom prst="rect">
            <a:avLst/>
          </a:prstGeom>
        </p:spPr>
        <p:txBody>
          <a:bodyPr wrap="square">
            <a:spAutoFit/>
          </a:bodyPr>
          <a:lstStyle/>
          <a:p>
            <a:pPr algn="ctr">
              <a:spcBef>
                <a:spcPts val="600"/>
              </a:spcBef>
            </a:pPr>
            <a:r>
              <a:rPr lang="en-US" altLang="ko-KR" sz="1800" b="1" dirty="0">
                <a:latin typeface="Arial" panose="020B0604020202020204" pitchFamily="34" charset="0"/>
                <a:cs typeface="Arial" panose="020B0604020202020204" pitchFamily="34" charset="0"/>
              </a:rPr>
              <a:t>NOx Emissions by Province</a:t>
            </a:r>
            <a:endParaRPr lang="ko-KR" altLang="en-US" sz="1800" b="1" dirty="0"/>
          </a:p>
        </p:txBody>
      </p:sp>
      <p:sp>
        <p:nvSpPr>
          <p:cNvPr id="5" name="TextBox 4"/>
          <p:cNvSpPr txBox="1"/>
          <p:nvPr/>
        </p:nvSpPr>
        <p:spPr>
          <a:xfrm>
            <a:off x="6444208" y="1910019"/>
            <a:ext cx="520466" cy="307777"/>
          </a:xfrm>
          <a:prstGeom prst="rect">
            <a:avLst/>
          </a:prstGeom>
          <a:noFill/>
        </p:spPr>
        <p:txBody>
          <a:bodyPr wrap="square" lIns="90000" rtlCol="0">
            <a:spAutoFit/>
          </a:bodyPr>
          <a:lstStyle/>
          <a:p>
            <a:pPr algn="ctr"/>
            <a:r>
              <a:rPr lang="en-US" altLang="ko-KR" sz="1400" b="1" dirty="0">
                <a:latin typeface="Arial Narrow" panose="020B0606020202030204" pitchFamily="34" charset="0"/>
                <a:ea typeface="맑은 고딕" panose="020B0503020000020004" pitchFamily="50" charset="-127"/>
              </a:rPr>
              <a:t>29.4</a:t>
            </a:r>
            <a:endParaRPr lang="ko-KR" altLang="en-US" sz="1400" b="1" dirty="0">
              <a:latin typeface="Arial Narrow" panose="020B0606020202030204" pitchFamily="34" charset="0"/>
              <a:ea typeface="맑은 고딕" panose="020B0503020000020004" pitchFamily="50" charset="-127"/>
            </a:endParaRPr>
          </a:p>
        </p:txBody>
      </p:sp>
      <p:sp>
        <p:nvSpPr>
          <p:cNvPr id="11" name="TextBox 10"/>
          <p:cNvSpPr txBox="1"/>
          <p:nvPr/>
        </p:nvSpPr>
        <p:spPr>
          <a:xfrm>
            <a:off x="7956376" y="1188366"/>
            <a:ext cx="504056" cy="307777"/>
          </a:xfrm>
          <a:prstGeom prst="rect">
            <a:avLst/>
          </a:prstGeom>
          <a:noFill/>
        </p:spPr>
        <p:txBody>
          <a:bodyPr wrap="square" lIns="90000" rtlCol="0">
            <a:spAutoFit/>
          </a:bodyPr>
          <a:lstStyle/>
          <a:p>
            <a:pPr algn="ctr"/>
            <a:r>
              <a:rPr lang="en-US" altLang="ko-KR" sz="1400" b="1" dirty="0">
                <a:latin typeface="Arial Narrow" panose="020B0606020202030204" pitchFamily="34" charset="0"/>
                <a:ea typeface="맑은 고딕" panose="020B0503020000020004" pitchFamily="50" charset="-127"/>
              </a:rPr>
              <a:t>44.4</a:t>
            </a:r>
            <a:endParaRPr lang="ko-KR" altLang="en-US" sz="1400" b="1" dirty="0">
              <a:latin typeface="Arial Narrow" panose="020B0606020202030204" pitchFamily="34" charset="0"/>
              <a:ea typeface="맑은 고딕" panose="020B0503020000020004" pitchFamily="50" charset="-127"/>
            </a:endParaRPr>
          </a:p>
        </p:txBody>
      </p:sp>
      <p:sp>
        <p:nvSpPr>
          <p:cNvPr id="12" name="TextBox 11"/>
          <p:cNvSpPr txBox="1"/>
          <p:nvPr/>
        </p:nvSpPr>
        <p:spPr>
          <a:xfrm>
            <a:off x="6518047" y="3769295"/>
            <a:ext cx="548149"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369.6</a:t>
            </a:r>
            <a:endParaRPr lang="ko-KR" altLang="en-US" sz="1400" b="1" dirty="0">
              <a:latin typeface="Arial Narrow" panose="020B0606020202030204" pitchFamily="34" charset="0"/>
              <a:ea typeface="맑은 고딕" panose="020B0503020000020004" pitchFamily="50" charset="-127"/>
            </a:endParaRPr>
          </a:p>
        </p:txBody>
      </p:sp>
      <p:sp>
        <p:nvSpPr>
          <p:cNvPr id="13" name="TextBox 12"/>
          <p:cNvSpPr txBox="1"/>
          <p:nvPr/>
        </p:nvSpPr>
        <p:spPr>
          <a:xfrm>
            <a:off x="7910609" y="3840050"/>
            <a:ext cx="548149"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367.2</a:t>
            </a:r>
            <a:endParaRPr lang="ko-KR" altLang="en-US" sz="1400" b="1" dirty="0">
              <a:latin typeface="Arial Narrow" panose="020B0606020202030204" pitchFamily="34" charset="0"/>
              <a:ea typeface="맑은 고딕" panose="020B0503020000020004" pitchFamily="50" charset="-127"/>
            </a:endParaRPr>
          </a:p>
        </p:txBody>
      </p:sp>
      <p:cxnSp>
        <p:nvCxnSpPr>
          <p:cNvPr id="15" name="직선 화살표 연결선 14"/>
          <p:cNvCxnSpPr/>
          <p:nvPr/>
        </p:nvCxnSpPr>
        <p:spPr>
          <a:xfrm flipV="1">
            <a:off x="7891314" y="1496143"/>
            <a:ext cx="0" cy="6718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14941" y="1701444"/>
            <a:ext cx="520466" cy="307777"/>
          </a:xfrm>
          <a:prstGeom prst="rect">
            <a:avLst/>
          </a:prstGeom>
          <a:noFill/>
        </p:spPr>
        <p:txBody>
          <a:bodyPr wrap="square" lIns="90000" rtlCol="0">
            <a:spAutoFit/>
          </a:bodyPr>
          <a:lstStyle/>
          <a:p>
            <a:pPr algn="ctr"/>
            <a:r>
              <a:rPr lang="en-US" altLang="ko-KR" sz="1400" b="1" dirty="0">
                <a:solidFill>
                  <a:srgbClr val="FF0000"/>
                </a:solidFill>
                <a:latin typeface="Arial Narrow" panose="020B0606020202030204" pitchFamily="34" charset="0"/>
                <a:ea typeface="맑은 고딕" panose="020B0503020000020004" pitchFamily="50" charset="-127"/>
              </a:rPr>
              <a:t>51%</a:t>
            </a:r>
            <a:endParaRPr lang="ko-KR" altLang="en-US" sz="1400" b="1" dirty="0">
              <a:solidFill>
                <a:srgbClr val="FF0000"/>
              </a:solidFill>
              <a:latin typeface="Arial Narrow" panose="020B0606020202030204" pitchFamily="34" charset="0"/>
              <a:ea typeface="맑은 고딕" panose="020B0503020000020004" pitchFamily="50" charset="-127"/>
            </a:endParaRPr>
          </a:p>
        </p:txBody>
      </p:sp>
      <p:sp>
        <p:nvSpPr>
          <p:cNvPr id="18" name="TextBox 17"/>
          <p:cNvSpPr txBox="1"/>
          <p:nvPr/>
        </p:nvSpPr>
        <p:spPr>
          <a:xfrm>
            <a:off x="7453996" y="3929328"/>
            <a:ext cx="520466" cy="307777"/>
          </a:xfrm>
          <a:prstGeom prst="rect">
            <a:avLst/>
          </a:prstGeom>
          <a:noFill/>
        </p:spPr>
        <p:txBody>
          <a:bodyPr wrap="square" lIns="90000" rtlCol="0">
            <a:spAutoFit/>
          </a:bodyPr>
          <a:lstStyle/>
          <a:p>
            <a:pPr algn="ctr"/>
            <a:r>
              <a:rPr lang="en-US" altLang="ko-KR" sz="1400" b="1" dirty="0">
                <a:solidFill>
                  <a:srgbClr val="FF0000"/>
                </a:solidFill>
                <a:latin typeface="Arial Narrow" panose="020B0606020202030204" pitchFamily="34" charset="0"/>
                <a:ea typeface="맑은 고딕" panose="020B0503020000020004" pitchFamily="50" charset="-127"/>
              </a:rPr>
              <a:t>-1%</a:t>
            </a:r>
            <a:endParaRPr lang="ko-KR" altLang="en-US" sz="1400" b="1" dirty="0">
              <a:solidFill>
                <a:srgbClr val="FF0000"/>
              </a:solidFill>
              <a:latin typeface="Arial Narrow" panose="020B0606020202030204" pitchFamily="34" charset="0"/>
              <a:ea typeface="맑은 고딕" panose="020B0503020000020004" pitchFamily="50" charset="-127"/>
            </a:endParaRPr>
          </a:p>
        </p:txBody>
      </p:sp>
      <p:sp>
        <p:nvSpPr>
          <p:cNvPr id="2" name="직사각형 1"/>
          <p:cNvSpPr/>
          <p:nvPr/>
        </p:nvSpPr>
        <p:spPr>
          <a:xfrm>
            <a:off x="2699792" y="1910019"/>
            <a:ext cx="2520280" cy="3668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직사각형 18"/>
          <p:cNvSpPr/>
          <p:nvPr/>
        </p:nvSpPr>
        <p:spPr>
          <a:xfrm>
            <a:off x="2699792" y="3461597"/>
            <a:ext cx="2520280" cy="3138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p:cNvSpPr/>
          <p:nvPr/>
        </p:nvSpPr>
        <p:spPr>
          <a:xfrm>
            <a:off x="2699792" y="4992726"/>
            <a:ext cx="2520280" cy="3138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p:cNvSpPr txBox="1"/>
          <p:nvPr/>
        </p:nvSpPr>
        <p:spPr>
          <a:xfrm>
            <a:off x="5136492" y="1870970"/>
            <a:ext cx="520466" cy="307777"/>
          </a:xfrm>
          <a:prstGeom prst="rect">
            <a:avLst/>
          </a:prstGeom>
          <a:noFill/>
        </p:spPr>
        <p:txBody>
          <a:bodyPr wrap="square" lIns="90000" rtlCol="0">
            <a:spAutoFit/>
          </a:bodyPr>
          <a:lstStyle/>
          <a:p>
            <a:pPr algn="ctr"/>
            <a:r>
              <a:rPr lang="en-US" altLang="ko-KR" sz="1400" b="1" dirty="0">
                <a:solidFill>
                  <a:srgbClr val="FF0000"/>
                </a:solidFill>
                <a:latin typeface="Arial Narrow" panose="020B0606020202030204" pitchFamily="34" charset="0"/>
                <a:ea typeface="맑은 고딕" panose="020B0503020000020004" pitchFamily="50" charset="-127"/>
              </a:rPr>
              <a:t>-1%</a:t>
            </a:r>
            <a:endParaRPr lang="ko-KR" altLang="en-US" sz="1400" b="1" dirty="0">
              <a:solidFill>
                <a:srgbClr val="FF0000"/>
              </a:solidFill>
              <a:latin typeface="Arial Narrow" panose="020B0606020202030204" pitchFamily="34" charset="0"/>
              <a:ea typeface="맑은 고딕" panose="020B0503020000020004" pitchFamily="50" charset="-127"/>
            </a:endParaRPr>
          </a:p>
        </p:txBody>
      </p:sp>
      <p:sp>
        <p:nvSpPr>
          <p:cNvPr id="22" name="TextBox 21"/>
          <p:cNvSpPr txBox="1"/>
          <p:nvPr/>
        </p:nvSpPr>
        <p:spPr>
          <a:xfrm>
            <a:off x="5136492" y="3414266"/>
            <a:ext cx="520466" cy="307777"/>
          </a:xfrm>
          <a:prstGeom prst="rect">
            <a:avLst/>
          </a:prstGeom>
          <a:noFill/>
        </p:spPr>
        <p:txBody>
          <a:bodyPr wrap="square" lIns="90000" rtlCol="0">
            <a:spAutoFit/>
          </a:bodyPr>
          <a:lstStyle/>
          <a:p>
            <a:pPr algn="ctr"/>
            <a:r>
              <a:rPr lang="en-US" altLang="ko-KR" sz="1400" b="1" dirty="0">
                <a:solidFill>
                  <a:srgbClr val="FF0000"/>
                </a:solidFill>
                <a:latin typeface="Arial Narrow" panose="020B0606020202030204" pitchFamily="34" charset="0"/>
                <a:ea typeface="맑은 고딕" panose="020B0503020000020004" pitchFamily="50" charset="-127"/>
              </a:rPr>
              <a:t>+8%</a:t>
            </a:r>
            <a:endParaRPr lang="ko-KR" altLang="en-US" sz="1400" b="1" dirty="0">
              <a:solidFill>
                <a:srgbClr val="FF0000"/>
              </a:solidFill>
              <a:latin typeface="Arial Narrow" panose="020B0606020202030204" pitchFamily="34" charset="0"/>
              <a:ea typeface="맑은 고딕" panose="020B0503020000020004" pitchFamily="50" charset="-127"/>
            </a:endParaRPr>
          </a:p>
        </p:txBody>
      </p:sp>
      <p:sp>
        <p:nvSpPr>
          <p:cNvPr id="23" name="TextBox 22"/>
          <p:cNvSpPr txBox="1"/>
          <p:nvPr/>
        </p:nvSpPr>
        <p:spPr>
          <a:xfrm>
            <a:off x="5136492" y="4924711"/>
            <a:ext cx="587636" cy="307777"/>
          </a:xfrm>
          <a:prstGeom prst="rect">
            <a:avLst/>
          </a:prstGeom>
          <a:noFill/>
        </p:spPr>
        <p:txBody>
          <a:bodyPr wrap="square" lIns="90000" rtlCol="0">
            <a:spAutoFit/>
          </a:bodyPr>
          <a:lstStyle/>
          <a:p>
            <a:pPr algn="ctr"/>
            <a:r>
              <a:rPr lang="en-US" altLang="ko-KR" sz="1400" b="1" dirty="0">
                <a:solidFill>
                  <a:srgbClr val="FF0000"/>
                </a:solidFill>
                <a:latin typeface="Arial Narrow" panose="020B0606020202030204" pitchFamily="34" charset="0"/>
                <a:ea typeface="맑은 고딕" panose="020B0503020000020004" pitchFamily="50" charset="-127"/>
              </a:rPr>
              <a:t>+51%</a:t>
            </a:r>
            <a:endParaRPr lang="ko-KR" altLang="en-US" sz="1400" b="1" dirty="0">
              <a:solidFill>
                <a:srgbClr val="FF0000"/>
              </a:solidFill>
              <a:latin typeface="Arial Narrow" panose="020B0606020202030204" pitchFamily="34" charset="0"/>
              <a:ea typeface="맑은 고딕" panose="020B0503020000020004" pitchFamily="50" charset="-127"/>
            </a:endParaRPr>
          </a:p>
        </p:txBody>
      </p:sp>
      <p:sp>
        <p:nvSpPr>
          <p:cNvPr id="16" name="슬라이드 번호 개체 틀 15"/>
          <p:cNvSpPr>
            <a:spLocks noGrp="1"/>
          </p:cNvSpPr>
          <p:nvPr>
            <p:ph type="sldNum" sz="quarter" idx="12"/>
          </p:nvPr>
        </p:nvSpPr>
        <p:spPr/>
        <p:txBody>
          <a:bodyPr/>
          <a:lstStyle/>
          <a:p>
            <a:endParaRPr lang="en-US" dirty="0"/>
          </a:p>
        </p:txBody>
      </p:sp>
      <p:sp>
        <p:nvSpPr>
          <p:cNvPr id="24" name="슬라이드 번호 개체 틀 2"/>
          <p:cNvSpPr txBox="1">
            <a:spLocks/>
          </p:cNvSpPr>
          <p:nvPr/>
        </p:nvSpPr>
        <p:spPr>
          <a:xfrm>
            <a:off x="8316416" y="6356352"/>
            <a:ext cx="667190" cy="365125"/>
          </a:xfrm>
        </p:spPr>
        <p:txBody>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r>
              <a:rPr lang="en-US" altLang="ko-KR" dirty="0" smtClean="0"/>
              <a:t>7</a:t>
            </a:r>
            <a:endParaRPr lang="ko-KR" altLang="en-US" dirty="0"/>
          </a:p>
        </p:txBody>
      </p:sp>
    </p:spTree>
    <p:extLst>
      <p:ext uri="{BB962C8B-B14F-4D97-AF65-F5344CB8AC3E}">
        <p14:creationId xmlns:p14="http://schemas.microsoft.com/office/powerpoint/2010/main" val="3338950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그림 28">
            <a:extLst>
              <a:ext uri="{FF2B5EF4-FFF2-40B4-BE49-F238E27FC236}">
                <a16:creationId xmlns:a16="http://schemas.microsoft.com/office/drawing/2014/main" xmlns="" id="{B6C248F5-1365-486C-84D9-EEF041513896}"/>
              </a:ext>
            </a:extLst>
          </p:cNvPr>
          <p:cNvPicPr>
            <a:picLocks noChangeAspect="1"/>
          </p:cNvPicPr>
          <p:nvPr/>
        </p:nvPicPr>
        <p:blipFill>
          <a:blip r:embed="rId3"/>
          <a:stretch>
            <a:fillRect/>
          </a:stretch>
        </p:blipFill>
        <p:spPr>
          <a:xfrm>
            <a:off x="5940152" y="1224272"/>
            <a:ext cx="3169999" cy="5203573"/>
          </a:xfrm>
          <a:prstGeom prst="rect">
            <a:avLst/>
          </a:prstGeom>
        </p:spPr>
      </p:pic>
      <p:pic>
        <p:nvPicPr>
          <p:cNvPr id="3" name="그림 2"/>
          <p:cNvPicPr>
            <a:picLocks noChangeAspect="1"/>
          </p:cNvPicPr>
          <p:nvPr/>
        </p:nvPicPr>
        <p:blipFill>
          <a:blip r:embed="rId4"/>
          <a:stretch>
            <a:fillRect/>
          </a:stretch>
        </p:blipFill>
        <p:spPr>
          <a:xfrm>
            <a:off x="2671853" y="1183156"/>
            <a:ext cx="3550443" cy="5244690"/>
          </a:xfrm>
          <a:prstGeom prst="rect">
            <a:avLst/>
          </a:prstGeom>
        </p:spPr>
      </p:pic>
      <p:pic>
        <p:nvPicPr>
          <p:cNvPr id="2" name="그림 1"/>
          <p:cNvPicPr>
            <a:picLocks noChangeAspect="1"/>
          </p:cNvPicPr>
          <p:nvPr/>
        </p:nvPicPr>
        <p:blipFill>
          <a:blip r:embed="rId5"/>
          <a:stretch>
            <a:fillRect/>
          </a:stretch>
        </p:blipFill>
        <p:spPr>
          <a:xfrm>
            <a:off x="-35796" y="1300878"/>
            <a:ext cx="3484552" cy="5208488"/>
          </a:xfrm>
          <a:prstGeom prst="rect">
            <a:avLst/>
          </a:prstGeom>
        </p:spPr>
      </p:pic>
      <p:sp>
        <p:nvSpPr>
          <p:cNvPr id="8" name="TextBox 7"/>
          <p:cNvSpPr txBox="1"/>
          <p:nvPr/>
        </p:nvSpPr>
        <p:spPr>
          <a:xfrm>
            <a:off x="4438053" y="5302205"/>
            <a:ext cx="1194820" cy="95410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Divided in</a:t>
            </a:r>
          </a:p>
          <a:p>
            <a:r>
              <a:rPr lang="en-US" altLang="ko-KR" sz="1400" b="1" dirty="0">
                <a:latin typeface="Arial Narrow" panose="020B0606020202030204" pitchFamily="34" charset="0"/>
                <a:ea typeface="맑은 고딕" panose="020B0503020000020004" pitchFamily="50" charset="-127"/>
              </a:rPr>
              <a:t>17 States</a:t>
            </a:r>
          </a:p>
          <a:p>
            <a:r>
              <a:rPr lang="en-US" altLang="ko-KR" sz="1400" b="1" dirty="0">
                <a:latin typeface="Arial Narrow" panose="020B0606020202030204" pitchFamily="34" charset="0"/>
                <a:ea typeface="맑은 고딕" panose="020B0503020000020004" pitchFamily="50" charset="-127"/>
              </a:rPr>
              <a:t>250 Counties</a:t>
            </a:r>
          </a:p>
          <a:p>
            <a:r>
              <a:rPr lang="en-US" altLang="ko-KR" sz="1400" b="1" dirty="0">
                <a:latin typeface="Arial Narrow" panose="020B0606020202030204" pitchFamily="34" charset="0"/>
                <a:ea typeface="맑은 고딕" panose="020B0503020000020004" pitchFamily="50" charset="-127"/>
              </a:rPr>
              <a:t>5047 Districts</a:t>
            </a:r>
            <a:endParaRPr lang="ko-KR" altLang="en-US" sz="1400" b="1" dirty="0">
              <a:latin typeface="Arial Narrow" panose="020B0606020202030204" pitchFamily="34" charset="0"/>
              <a:ea typeface="맑은 고딕" panose="020B0503020000020004" pitchFamily="50" charset="-127"/>
            </a:endParaRPr>
          </a:p>
        </p:txBody>
      </p:sp>
      <p:sp>
        <p:nvSpPr>
          <p:cNvPr id="9" name="TextBox 8"/>
          <p:cNvSpPr txBox="1"/>
          <p:nvPr/>
        </p:nvSpPr>
        <p:spPr>
          <a:xfrm>
            <a:off x="1913268" y="5278805"/>
            <a:ext cx="1176761" cy="738664"/>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Divided in</a:t>
            </a:r>
          </a:p>
          <a:p>
            <a:r>
              <a:rPr lang="en-US" altLang="ko-KR" sz="1400" b="1" dirty="0">
                <a:latin typeface="Arial Narrow" panose="020B0606020202030204" pitchFamily="34" charset="0"/>
                <a:ea typeface="맑은 고딕" panose="020B0503020000020004" pitchFamily="50" charset="-127"/>
              </a:rPr>
              <a:t>17 States</a:t>
            </a:r>
          </a:p>
          <a:p>
            <a:r>
              <a:rPr lang="en-US" altLang="ko-KR" sz="1400" b="1" dirty="0">
                <a:latin typeface="Arial Narrow" panose="020B0606020202030204" pitchFamily="34" charset="0"/>
                <a:ea typeface="맑은 고딕" panose="020B0503020000020004" pitchFamily="50" charset="-127"/>
              </a:rPr>
              <a:t>250 Counties</a:t>
            </a:r>
          </a:p>
        </p:txBody>
      </p:sp>
      <p:sp>
        <p:nvSpPr>
          <p:cNvPr id="7" name="TextBox 6"/>
          <p:cNvSpPr txBox="1"/>
          <p:nvPr/>
        </p:nvSpPr>
        <p:spPr>
          <a:xfrm>
            <a:off x="0" y="0"/>
            <a:ext cx="2843808"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CMAS conference, 22 Oct. 2019</a:t>
            </a:r>
            <a:endParaRPr lang="ko-KR" altLang="en-US" sz="1400" b="1" dirty="0">
              <a:latin typeface="Arial Narrow" panose="020B0606020202030204" pitchFamily="34" charset="0"/>
              <a:ea typeface="맑은 고딕" panose="020B0503020000020004" pitchFamily="50" charset="-127"/>
            </a:endParaRPr>
          </a:p>
        </p:txBody>
      </p:sp>
      <p:sp>
        <p:nvSpPr>
          <p:cNvPr id="10" name="TextBox 9"/>
          <p:cNvSpPr txBox="1"/>
          <p:nvPr/>
        </p:nvSpPr>
        <p:spPr>
          <a:xfrm>
            <a:off x="0" y="321568"/>
            <a:ext cx="2843808" cy="461665"/>
          </a:xfrm>
          <a:prstGeom prst="rect">
            <a:avLst/>
          </a:prstGeom>
          <a:noFill/>
        </p:spPr>
        <p:txBody>
          <a:bodyPr wrap="square" lIns="90000" rtlCol="0">
            <a:spAutoFit/>
          </a:bodyPr>
          <a:lstStyle/>
          <a:p>
            <a:r>
              <a:rPr lang="en-US" altLang="ko-KR" b="1" dirty="0">
                <a:latin typeface="Arial Narrow" panose="020B0606020202030204" pitchFamily="34" charset="0"/>
                <a:ea typeface="맑은 고딕" panose="020B0503020000020004" pitchFamily="50" charset="-127"/>
              </a:rPr>
              <a:t>4. Results</a:t>
            </a:r>
            <a:endParaRPr lang="ko-KR" altLang="en-US" b="1" dirty="0">
              <a:latin typeface="Arial Narrow" panose="020B0606020202030204" pitchFamily="34" charset="0"/>
              <a:ea typeface="맑은 고딕" panose="020B0503020000020004" pitchFamily="50" charset="-127"/>
            </a:endParaRPr>
          </a:p>
        </p:txBody>
      </p:sp>
      <p:sp>
        <p:nvSpPr>
          <p:cNvPr id="11" name="직사각형 10">
            <a:extLst>
              <a:ext uri="{FF2B5EF4-FFF2-40B4-BE49-F238E27FC236}">
                <a16:creationId xmlns:a16="http://schemas.microsoft.com/office/drawing/2014/main" xmlns="" id="{D5337566-8120-4AE6-B0BD-936299CAA7AA}"/>
              </a:ext>
            </a:extLst>
          </p:cNvPr>
          <p:cNvSpPr/>
          <p:nvPr/>
        </p:nvSpPr>
        <p:spPr>
          <a:xfrm>
            <a:off x="179511" y="710075"/>
            <a:ext cx="7272809" cy="369332"/>
          </a:xfrm>
          <a:prstGeom prst="rect">
            <a:avLst/>
          </a:prstGeom>
        </p:spPr>
        <p:txBody>
          <a:bodyPr wrap="square">
            <a:spAutoFit/>
          </a:bodyPr>
          <a:lstStyle/>
          <a:p>
            <a:pPr algn="ctr">
              <a:spcBef>
                <a:spcPts val="600"/>
              </a:spcBef>
            </a:pPr>
            <a:r>
              <a:rPr lang="en-US" altLang="ko-KR" sz="1800" b="1" dirty="0">
                <a:latin typeface="Arial" panose="020B0604020202020204" pitchFamily="34" charset="0"/>
                <a:cs typeface="Arial" panose="020B0604020202020204" pitchFamily="34" charset="0"/>
              </a:rPr>
              <a:t>High resolution Spatial Allocation by sum of daily VKT(sedan)</a:t>
            </a:r>
            <a:endParaRPr lang="ko-KR" altLang="en-US" sz="1800" b="1" dirty="0"/>
          </a:p>
        </p:txBody>
      </p:sp>
      <p:sp>
        <p:nvSpPr>
          <p:cNvPr id="12" name="TextBox 11"/>
          <p:cNvSpPr txBox="1"/>
          <p:nvPr/>
        </p:nvSpPr>
        <p:spPr>
          <a:xfrm>
            <a:off x="107504" y="1283888"/>
            <a:ext cx="1053042" cy="461665"/>
          </a:xfrm>
          <a:prstGeom prst="rect">
            <a:avLst/>
          </a:prstGeom>
          <a:noFill/>
          <a:ln>
            <a:solidFill>
              <a:schemeClr val="tx1"/>
            </a:solidFill>
          </a:ln>
        </p:spPr>
        <p:txBody>
          <a:bodyPr wrap="square" lIns="90000" rtlCol="0">
            <a:spAutoFit/>
          </a:bodyPr>
          <a:lstStyle/>
          <a:p>
            <a:pPr algn="ctr"/>
            <a:r>
              <a:rPr lang="en-US" altLang="ko-KR" b="1" dirty="0">
                <a:latin typeface="Arial Narrow" panose="020B0606020202030204" pitchFamily="34" charset="0"/>
                <a:ea typeface="맑은 고딕" panose="020B0503020000020004" pitchFamily="50" charset="-127"/>
              </a:rPr>
              <a:t>CAPSS</a:t>
            </a:r>
            <a:endParaRPr lang="ko-KR" altLang="en-US" b="1" dirty="0">
              <a:latin typeface="Arial Narrow" panose="020B0606020202030204" pitchFamily="34" charset="0"/>
              <a:ea typeface="맑은 고딕" panose="020B0503020000020004" pitchFamily="50" charset="-127"/>
            </a:endParaRPr>
          </a:p>
        </p:txBody>
      </p:sp>
      <p:sp>
        <p:nvSpPr>
          <p:cNvPr id="13" name="TextBox 12"/>
          <p:cNvSpPr txBox="1"/>
          <p:nvPr/>
        </p:nvSpPr>
        <p:spPr>
          <a:xfrm>
            <a:off x="2959885" y="1254271"/>
            <a:ext cx="1053042" cy="461665"/>
          </a:xfrm>
          <a:prstGeom prst="rect">
            <a:avLst/>
          </a:prstGeom>
          <a:noFill/>
          <a:ln>
            <a:solidFill>
              <a:schemeClr val="tx1"/>
            </a:solidFill>
          </a:ln>
        </p:spPr>
        <p:txBody>
          <a:bodyPr wrap="square" lIns="90000" rtlCol="0">
            <a:spAutoFit/>
          </a:bodyPr>
          <a:lstStyle/>
          <a:p>
            <a:pPr algn="ctr"/>
            <a:r>
              <a:rPr lang="en-US" altLang="ko-KR" b="1" dirty="0">
                <a:latin typeface="Arial Narrow" panose="020B0606020202030204" pitchFamily="34" charset="0"/>
                <a:ea typeface="맑은 고딕" panose="020B0503020000020004" pitchFamily="50" charset="-127"/>
              </a:rPr>
              <a:t>CARS</a:t>
            </a:r>
            <a:endParaRPr lang="ko-KR" altLang="en-US" b="1" dirty="0">
              <a:latin typeface="Arial Narrow" panose="020B0606020202030204" pitchFamily="34" charset="0"/>
              <a:ea typeface="맑은 고딕" panose="020B0503020000020004" pitchFamily="50" charset="-127"/>
            </a:endParaRPr>
          </a:p>
        </p:txBody>
      </p:sp>
      <p:pic>
        <p:nvPicPr>
          <p:cNvPr id="16" name="그림 15"/>
          <p:cNvPicPr>
            <a:picLocks noChangeAspect="1"/>
          </p:cNvPicPr>
          <p:nvPr/>
        </p:nvPicPr>
        <p:blipFill>
          <a:blip r:embed="rId6"/>
          <a:stretch>
            <a:fillRect/>
          </a:stretch>
        </p:blipFill>
        <p:spPr>
          <a:xfrm>
            <a:off x="674486" y="3317247"/>
            <a:ext cx="2351299" cy="1447778"/>
          </a:xfrm>
          <a:prstGeom prst="rect">
            <a:avLst/>
          </a:prstGeom>
          <a:ln w="25400">
            <a:solidFill>
              <a:srgbClr val="FF0000"/>
            </a:solidFill>
          </a:ln>
        </p:spPr>
      </p:pic>
      <p:pic>
        <p:nvPicPr>
          <p:cNvPr id="15" name="그림 14"/>
          <p:cNvPicPr>
            <a:picLocks noChangeAspect="1"/>
          </p:cNvPicPr>
          <p:nvPr/>
        </p:nvPicPr>
        <p:blipFill>
          <a:blip r:embed="rId7"/>
          <a:stretch>
            <a:fillRect/>
          </a:stretch>
        </p:blipFill>
        <p:spPr>
          <a:xfrm>
            <a:off x="3617524" y="3249186"/>
            <a:ext cx="2301475" cy="1548124"/>
          </a:xfrm>
          <a:prstGeom prst="rect">
            <a:avLst/>
          </a:prstGeom>
          <a:ln w="25400">
            <a:solidFill>
              <a:srgbClr val="FF0000"/>
            </a:solidFill>
          </a:ln>
        </p:spPr>
      </p:pic>
      <p:sp>
        <p:nvSpPr>
          <p:cNvPr id="17" name="직사각형 16"/>
          <p:cNvSpPr/>
          <p:nvPr/>
        </p:nvSpPr>
        <p:spPr>
          <a:xfrm>
            <a:off x="3633705" y="1939266"/>
            <a:ext cx="911585" cy="4816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8" name="직선 연결선 17"/>
          <p:cNvCxnSpPr>
            <a:cxnSpLocks/>
          </p:cNvCxnSpPr>
          <p:nvPr/>
        </p:nvCxnSpPr>
        <p:spPr>
          <a:xfrm>
            <a:off x="4541201" y="2410344"/>
            <a:ext cx="1392920" cy="8251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a:cxnSpLocks/>
          </p:cNvCxnSpPr>
          <p:nvPr/>
        </p:nvCxnSpPr>
        <p:spPr>
          <a:xfrm flipH="1">
            <a:off x="3633704" y="2420888"/>
            <a:ext cx="1" cy="82032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직사각형 23"/>
          <p:cNvSpPr/>
          <p:nvPr/>
        </p:nvSpPr>
        <p:spPr>
          <a:xfrm>
            <a:off x="830487" y="1914068"/>
            <a:ext cx="911053" cy="5068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5" name="직선 연결선 24"/>
          <p:cNvCxnSpPr>
            <a:cxnSpLocks/>
          </p:cNvCxnSpPr>
          <p:nvPr/>
        </p:nvCxnSpPr>
        <p:spPr>
          <a:xfrm>
            <a:off x="1771244" y="2420887"/>
            <a:ext cx="1234927" cy="8793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직선 연결선 25"/>
          <p:cNvCxnSpPr>
            <a:cxnSpLocks/>
          </p:cNvCxnSpPr>
          <p:nvPr/>
        </p:nvCxnSpPr>
        <p:spPr>
          <a:xfrm flipH="1">
            <a:off x="692412" y="2392287"/>
            <a:ext cx="137718" cy="923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665361" y="3241210"/>
            <a:ext cx="1053042" cy="369332"/>
          </a:xfrm>
          <a:prstGeom prst="rect">
            <a:avLst/>
          </a:prstGeom>
          <a:noFill/>
          <a:ln>
            <a:noFill/>
          </a:ln>
        </p:spPr>
        <p:txBody>
          <a:bodyPr wrap="square" lIns="90000" rtlCol="0">
            <a:spAutoFit/>
          </a:bodyPr>
          <a:lstStyle/>
          <a:p>
            <a:pPr algn="ctr"/>
            <a:r>
              <a:rPr lang="en-US" altLang="ko-KR" sz="1800" b="1" dirty="0">
                <a:latin typeface="Arial Narrow" panose="020B0606020202030204" pitchFamily="34" charset="0"/>
                <a:ea typeface="맑은 고딕" panose="020B0503020000020004" pitchFamily="50" charset="-127"/>
              </a:rPr>
              <a:t>SMA</a:t>
            </a:r>
            <a:endParaRPr lang="ko-KR" altLang="en-US" b="1" dirty="0">
              <a:latin typeface="Arial Narrow" panose="020B0606020202030204" pitchFamily="34" charset="0"/>
              <a:ea typeface="맑은 고딕" panose="020B0503020000020004" pitchFamily="50" charset="-127"/>
            </a:endParaRPr>
          </a:p>
        </p:txBody>
      </p:sp>
      <p:sp>
        <p:nvSpPr>
          <p:cNvPr id="35" name="TextBox 34"/>
          <p:cNvSpPr txBox="1"/>
          <p:nvPr/>
        </p:nvSpPr>
        <p:spPr>
          <a:xfrm>
            <a:off x="403093" y="3315299"/>
            <a:ext cx="1053042" cy="369332"/>
          </a:xfrm>
          <a:prstGeom prst="rect">
            <a:avLst/>
          </a:prstGeom>
          <a:noFill/>
          <a:ln>
            <a:noFill/>
          </a:ln>
        </p:spPr>
        <p:txBody>
          <a:bodyPr wrap="square" lIns="90000" rtlCol="0">
            <a:spAutoFit/>
          </a:bodyPr>
          <a:lstStyle/>
          <a:p>
            <a:pPr algn="ctr"/>
            <a:r>
              <a:rPr lang="en-US" altLang="ko-KR" sz="1800" b="1" dirty="0">
                <a:latin typeface="Arial Narrow" panose="020B0606020202030204" pitchFamily="34" charset="0"/>
                <a:ea typeface="맑은 고딕" panose="020B0503020000020004" pitchFamily="50" charset="-127"/>
              </a:rPr>
              <a:t>*SMA</a:t>
            </a:r>
            <a:endParaRPr lang="ko-KR" altLang="en-US" b="1" dirty="0">
              <a:latin typeface="Arial Narrow" panose="020B0606020202030204" pitchFamily="34" charset="0"/>
              <a:ea typeface="맑은 고딕" panose="020B0503020000020004" pitchFamily="50" charset="-127"/>
            </a:endParaRPr>
          </a:p>
        </p:txBody>
      </p:sp>
      <p:sp>
        <p:nvSpPr>
          <p:cNvPr id="36" name="TextBox 35"/>
          <p:cNvSpPr txBox="1"/>
          <p:nvPr/>
        </p:nvSpPr>
        <p:spPr>
          <a:xfrm>
            <a:off x="7807" y="6526356"/>
            <a:ext cx="3369735"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*SMA : Seoul Metropolitan Area</a:t>
            </a:r>
            <a:endParaRPr lang="ko-KR" altLang="en-US" sz="1400" b="1" dirty="0">
              <a:latin typeface="Arial Narrow" panose="020B0606020202030204" pitchFamily="34" charset="0"/>
              <a:ea typeface="맑은 고딕" panose="020B0503020000020004" pitchFamily="50" charset="-127"/>
            </a:endParaRPr>
          </a:p>
        </p:txBody>
      </p:sp>
      <p:pic>
        <p:nvPicPr>
          <p:cNvPr id="22" name="그림 21"/>
          <p:cNvPicPr>
            <a:picLocks noChangeAspect="1"/>
          </p:cNvPicPr>
          <p:nvPr/>
        </p:nvPicPr>
        <p:blipFill>
          <a:blip r:embed="rId8"/>
          <a:stretch>
            <a:fillRect/>
          </a:stretch>
        </p:blipFill>
        <p:spPr>
          <a:xfrm flipV="1">
            <a:off x="108542" y="2730329"/>
            <a:ext cx="195011" cy="1569374"/>
          </a:xfrm>
          <a:prstGeom prst="rect">
            <a:avLst/>
          </a:prstGeom>
        </p:spPr>
      </p:pic>
      <p:sp>
        <p:nvSpPr>
          <p:cNvPr id="23" name="TextBox 22"/>
          <p:cNvSpPr txBox="1"/>
          <p:nvPr/>
        </p:nvSpPr>
        <p:spPr>
          <a:xfrm>
            <a:off x="-36512" y="2392287"/>
            <a:ext cx="601619"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High</a:t>
            </a:r>
            <a:endParaRPr lang="ko-KR" altLang="en-US" sz="1400" b="1" dirty="0">
              <a:latin typeface="Arial Narrow" panose="020B0606020202030204" pitchFamily="34" charset="0"/>
              <a:ea typeface="맑은 고딕" panose="020B0503020000020004" pitchFamily="50" charset="-127"/>
            </a:endParaRPr>
          </a:p>
        </p:txBody>
      </p:sp>
      <p:sp>
        <p:nvSpPr>
          <p:cNvPr id="27" name="TextBox 26"/>
          <p:cNvSpPr txBox="1"/>
          <p:nvPr/>
        </p:nvSpPr>
        <p:spPr>
          <a:xfrm>
            <a:off x="-36512" y="4235847"/>
            <a:ext cx="505273" cy="307777"/>
          </a:xfrm>
          <a:prstGeom prst="rect">
            <a:avLst/>
          </a:prstGeom>
          <a:noFill/>
        </p:spPr>
        <p:txBody>
          <a:bodyPr wrap="square" lIns="90000" rtlCol="0">
            <a:spAutoFit/>
          </a:bodyPr>
          <a:lstStyle/>
          <a:p>
            <a:pPr algn="ctr"/>
            <a:r>
              <a:rPr lang="en-US" altLang="ko-KR" sz="1400" b="1" dirty="0">
                <a:latin typeface="Arial Narrow" panose="020B0606020202030204" pitchFamily="34" charset="0"/>
                <a:ea typeface="맑은 고딕" panose="020B0503020000020004" pitchFamily="50" charset="-127"/>
              </a:rPr>
              <a:t>low</a:t>
            </a:r>
            <a:endParaRPr lang="ko-KR" altLang="en-US" sz="1400" b="1" dirty="0">
              <a:latin typeface="Arial Narrow" panose="020B0606020202030204" pitchFamily="34" charset="0"/>
              <a:ea typeface="맑은 고딕" panose="020B0503020000020004" pitchFamily="50" charset="-127"/>
            </a:endParaRPr>
          </a:p>
        </p:txBody>
      </p:sp>
      <p:sp>
        <p:nvSpPr>
          <p:cNvPr id="5" name="슬라이드 번호 개체 틀 4"/>
          <p:cNvSpPr>
            <a:spLocks noGrp="1"/>
          </p:cNvSpPr>
          <p:nvPr>
            <p:ph type="sldNum" sz="quarter" idx="12"/>
          </p:nvPr>
        </p:nvSpPr>
        <p:spPr/>
        <p:txBody>
          <a:bodyPr/>
          <a:lstStyle/>
          <a:p>
            <a:endParaRPr lang="en-US" dirty="0"/>
          </a:p>
        </p:txBody>
      </p:sp>
      <p:sp>
        <p:nvSpPr>
          <p:cNvPr id="28" name="슬라이드 번호 개체 틀 2"/>
          <p:cNvSpPr txBox="1">
            <a:spLocks/>
          </p:cNvSpPr>
          <p:nvPr/>
        </p:nvSpPr>
        <p:spPr>
          <a:xfrm>
            <a:off x="8654698" y="6427845"/>
            <a:ext cx="361099" cy="353161"/>
          </a:xfrm>
        </p:spPr>
        <p:txBody>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r>
              <a:rPr lang="en-US" altLang="ko-KR" dirty="0" smtClean="0"/>
              <a:t>8</a:t>
            </a:r>
            <a:endParaRPr lang="ko-KR" altLang="en-US" dirty="0"/>
          </a:p>
        </p:txBody>
      </p:sp>
      <p:sp>
        <p:nvSpPr>
          <p:cNvPr id="30" name="TextBox 29">
            <a:extLst>
              <a:ext uri="{FF2B5EF4-FFF2-40B4-BE49-F238E27FC236}">
                <a16:creationId xmlns:a16="http://schemas.microsoft.com/office/drawing/2014/main" xmlns="" id="{FDC1DAA0-2F42-4D95-80FD-D2A4902671E2}"/>
              </a:ext>
            </a:extLst>
          </p:cNvPr>
          <p:cNvSpPr txBox="1"/>
          <p:nvPr/>
        </p:nvSpPr>
        <p:spPr>
          <a:xfrm>
            <a:off x="6188833" y="5258591"/>
            <a:ext cx="2856650" cy="95410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Emission produced by Link Level</a:t>
            </a:r>
          </a:p>
          <a:p>
            <a:endParaRPr lang="en-US" altLang="ko-KR" sz="1400" b="1" dirty="0">
              <a:latin typeface="Arial Narrow" panose="020B0606020202030204" pitchFamily="34" charset="0"/>
              <a:ea typeface="맑은 고딕" panose="020B0503020000020004" pitchFamily="50" charset="-127"/>
            </a:endParaRPr>
          </a:p>
          <a:p>
            <a:r>
              <a:rPr lang="en-US" altLang="ko-KR" sz="1400" b="1" dirty="0">
                <a:latin typeface="Arial Narrow" panose="020B0606020202030204" pitchFamily="34" charset="0"/>
                <a:ea typeface="맑은 고딕" panose="020B0503020000020004" pitchFamily="50" charset="-127"/>
              </a:rPr>
              <a:t>Include Link Length, Lanes, Max Speed and AADT</a:t>
            </a:r>
            <a:endParaRPr lang="ko-KR" altLang="en-US" sz="1400" b="1" dirty="0">
              <a:latin typeface="Arial Narrow" panose="020B0606020202030204" pitchFamily="34" charset="0"/>
              <a:ea typeface="맑은 고딕" panose="020B0503020000020004" pitchFamily="50" charset="-127"/>
            </a:endParaRPr>
          </a:p>
        </p:txBody>
      </p:sp>
      <p:sp>
        <p:nvSpPr>
          <p:cNvPr id="31" name="TextBox 30">
            <a:extLst>
              <a:ext uri="{FF2B5EF4-FFF2-40B4-BE49-F238E27FC236}">
                <a16:creationId xmlns:a16="http://schemas.microsoft.com/office/drawing/2014/main" xmlns="" id="{1991E476-7848-4E6B-983B-EA1EC332E2BF}"/>
              </a:ext>
            </a:extLst>
          </p:cNvPr>
          <p:cNvSpPr txBox="1"/>
          <p:nvPr/>
        </p:nvSpPr>
        <p:spPr>
          <a:xfrm>
            <a:off x="5824733" y="1259713"/>
            <a:ext cx="1053042" cy="461665"/>
          </a:xfrm>
          <a:prstGeom prst="rect">
            <a:avLst/>
          </a:prstGeom>
          <a:noFill/>
          <a:ln>
            <a:solidFill>
              <a:schemeClr val="tx1"/>
            </a:solidFill>
          </a:ln>
        </p:spPr>
        <p:txBody>
          <a:bodyPr wrap="square" lIns="90000" rtlCol="0">
            <a:spAutoFit/>
          </a:bodyPr>
          <a:lstStyle/>
          <a:p>
            <a:pPr algn="ctr"/>
            <a:r>
              <a:rPr lang="en-US" altLang="ko-KR" b="1" dirty="0">
                <a:latin typeface="Arial Narrow" panose="020B0606020202030204" pitchFamily="34" charset="0"/>
                <a:ea typeface="맑은 고딕" panose="020B0503020000020004" pitchFamily="50" charset="-127"/>
              </a:rPr>
              <a:t>CARS</a:t>
            </a:r>
            <a:endParaRPr lang="ko-KR" altLang="en-US" b="1" dirty="0">
              <a:latin typeface="Arial Narrow" panose="020B0606020202030204" pitchFamily="34" charset="0"/>
              <a:ea typeface="맑은 고딕" panose="020B0503020000020004" pitchFamily="50" charset="-127"/>
            </a:endParaRPr>
          </a:p>
        </p:txBody>
      </p:sp>
      <p:pic>
        <p:nvPicPr>
          <p:cNvPr id="32" name="그림 31">
            <a:extLst>
              <a:ext uri="{FF2B5EF4-FFF2-40B4-BE49-F238E27FC236}">
                <a16:creationId xmlns:a16="http://schemas.microsoft.com/office/drawing/2014/main" xmlns="" id="{51932273-C2AE-4D98-86E5-1ED36D31C343}"/>
              </a:ext>
            </a:extLst>
          </p:cNvPr>
          <p:cNvPicPr>
            <a:picLocks noChangeAspect="1"/>
          </p:cNvPicPr>
          <p:nvPr/>
        </p:nvPicPr>
        <p:blipFill>
          <a:blip r:embed="rId9"/>
          <a:stretch>
            <a:fillRect/>
          </a:stretch>
        </p:blipFill>
        <p:spPr>
          <a:xfrm>
            <a:off x="6522545" y="3287373"/>
            <a:ext cx="1890573" cy="1581787"/>
          </a:xfrm>
          <a:prstGeom prst="rect">
            <a:avLst/>
          </a:prstGeom>
          <a:ln w="15875">
            <a:solidFill>
              <a:srgbClr val="FF0000"/>
            </a:solidFill>
          </a:ln>
        </p:spPr>
      </p:pic>
      <p:sp>
        <p:nvSpPr>
          <p:cNvPr id="33" name="TextBox 32">
            <a:extLst>
              <a:ext uri="{FF2B5EF4-FFF2-40B4-BE49-F238E27FC236}">
                <a16:creationId xmlns:a16="http://schemas.microsoft.com/office/drawing/2014/main" xmlns="" id="{0B342CD7-B303-4DBD-8989-7AE3B7B40D39}"/>
              </a:ext>
            </a:extLst>
          </p:cNvPr>
          <p:cNvSpPr txBox="1"/>
          <p:nvPr/>
        </p:nvSpPr>
        <p:spPr>
          <a:xfrm>
            <a:off x="6378529" y="3287794"/>
            <a:ext cx="1053042" cy="369332"/>
          </a:xfrm>
          <a:prstGeom prst="rect">
            <a:avLst/>
          </a:prstGeom>
          <a:noFill/>
          <a:ln>
            <a:noFill/>
          </a:ln>
        </p:spPr>
        <p:txBody>
          <a:bodyPr wrap="square" lIns="90000" rtlCol="0">
            <a:spAutoFit/>
          </a:bodyPr>
          <a:lstStyle/>
          <a:p>
            <a:pPr algn="ctr"/>
            <a:r>
              <a:rPr lang="en-US" altLang="ko-KR" sz="1800" b="1" dirty="0">
                <a:latin typeface="Arial Narrow" panose="020B0606020202030204" pitchFamily="34" charset="0"/>
                <a:ea typeface="맑은 고딕" panose="020B0503020000020004" pitchFamily="50" charset="-127"/>
              </a:rPr>
              <a:t>Seoul</a:t>
            </a:r>
            <a:endParaRPr lang="ko-KR" altLang="en-US" b="1" dirty="0">
              <a:latin typeface="Arial Narrow" panose="020B0606020202030204" pitchFamily="34" charset="0"/>
              <a:ea typeface="맑은 고딕" panose="020B0503020000020004" pitchFamily="50" charset="-127"/>
            </a:endParaRPr>
          </a:p>
        </p:txBody>
      </p:sp>
      <p:sp>
        <p:nvSpPr>
          <p:cNvPr id="37" name="직사각형 36">
            <a:extLst>
              <a:ext uri="{FF2B5EF4-FFF2-40B4-BE49-F238E27FC236}">
                <a16:creationId xmlns:a16="http://schemas.microsoft.com/office/drawing/2014/main" xmlns="" id="{CFC85A64-C151-4865-9962-49141F81BD69}"/>
              </a:ext>
            </a:extLst>
          </p:cNvPr>
          <p:cNvSpPr/>
          <p:nvPr/>
        </p:nvSpPr>
        <p:spPr>
          <a:xfrm>
            <a:off x="6660232" y="2072646"/>
            <a:ext cx="561623" cy="3482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8" name="직선 연결선 37">
            <a:extLst>
              <a:ext uri="{FF2B5EF4-FFF2-40B4-BE49-F238E27FC236}">
                <a16:creationId xmlns:a16="http://schemas.microsoft.com/office/drawing/2014/main" xmlns="" id="{B3ECD6DF-7E2D-4B40-89FA-04C284E01D44}"/>
              </a:ext>
            </a:extLst>
          </p:cNvPr>
          <p:cNvCxnSpPr>
            <a:cxnSpLocks/>
          </p:cNvCxnSpPr>
          <p:nvPr/>
        </p:nvCxnSpPr>
        <p:spPr>
          <a:xfrm>
            <a:off x="7236296" y="2420888"/>
            <a:ext cx="1225436" cy="82581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직선 연결선 38">
            <a:extLst>
              <a:ext uri="{FF2B5EF4-FFF2-40B4-BE49-F238E27FC236}">
                <a16:creationId xmlns:a16="http://schemas.microsoft.com/office/drawing/2014/main" xmlns="" id="{F10DB2DA-A10D-4BA2-B8E7-6B555CF19B5D}"/>
              </a:ext>
            </a:extLst>
          </p:cNvPr>
          <p:cNvCxnSpPr>
            <a:cxnSpLocks/>
          </p:cNvCxnSpPr>
          <p:nvPr/>
        </p:nvCxnSpPr>
        <p:spPr>
          <a:xfrm flipH="1">
            <a:off x="6522545" y="2420888"/>
            <a:ext cx="137688" cy="8548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54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34" grpId="0"/>
      <p:bldP spid="35" grpId="0"/>
      <p:bldP spid="33" grpId="0"/>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7E9EEBC9-1971-134E-AA1F-F25BE4510FBF}"/>
              </a:ext>
            </a:extLst>
          </p:cNvPr>
          <p:cNvGrpSpPr/>
          <p:nvPr/>
        </p:nvGrpSpPr>
        <p:grpSpPr>
          <a:xfrm>
            <a:off x="230291" y="891230"/>
            <a:ext cx="8634708" cy="5578079"/>
            <a:chOff x="1482890" y="859737"/>
            <a:chExt cx="8977816" cy="5980604"/>
          </a:xfrm>
        </p:grpSpPr>
        <p:pic>
          <p:nvPicPr>
            <p:cNvPr id="3" name="Picture 2">
              <a:extLst>
                <a:ext uri="{FF2B5EF4-FFF2-40B4-BE49-F238E27FC236}">
                  <a16:creationId xmlns:a16="http://schemas.microsoft.com/office/drawing/2014/main" xmlns="" id="{E193AA6D-02D2-DB44-919F-2F0C5A7AE483}"/>
                </a:ext>
              </a:extLst>
            </p:cNvPr>
            <p:cNvPicPr>
              <a:picLocks noChangeAspect="1"/>
            </p:cNvPicPr>
            <p:nvPr/>
          </p:nvPicPr>
          <p:blipFill>
            <a:blip r:embed="rId3"/>
            <a:stretch>
              <a:fillRect/>
            </a:stretch>
          </p:blipFill>
          <p:spPr>
            <a:xfrm>
              <a:off x="6422677" y="1093161"/>
              <a:ext cx="3677060" cy="2737039"/>
            </a:xfrm>
            <a:prstGeom prst="rect">
              <a:avLst/>
            </a:prstGeom>
          </p:spPr>
        </p:pic>
        <p:pic>
          <p:nvPicPr>
            <p:cNvPr id="17" name="그림 1">
              <a:extLst>
                <a:ext uri="{FF2B5EF4-FFF2-40B4-BE49-F238E27FC236}">
                  <a16:creationId xmlns:a16="http://schemas.microsoft.com/office/drawing/2014/main" xmlns="" id="{8537A74E-869A-2C4D-B913-562DF11B44BD}"/>
                </a:ext>
              </a:extLst>
            </p:cNvPr>
            <p:cNvPicPr>
              <a:picLocks noChangeAspect="1"/>
            </p:cNvPicPr>
            <p:nvPr/>
          </p:nvPicPr>
          <p:blipFill>
            <a:blip r:embed="rId4"/>
            <a:stretch>
              <a:fillRect/>
            </a:stretch>
          </p:blipFill>
          <p:spPr>
            <a:xfrm>
              <a:off x="2133002" y="1086377"/>
              <a:ext cx="3234007" cy="2717943"/>
            </a:xfrm>
            <a:prstGeom prst="rect">
              <a:avLst/>
            </a:prstGeom>
          </p:spPr>
        </p:pic>
        <p:sp>
          <p:nvSpPr>
            <p:cNvPr id="39" name="TextBox 38">
              <a:extLst>
                <a:ext uri="{FF2B5EF4-FFF2-40B4-BE49-F238E27FC236}">
                  <a16:creationId xmlns:a16="http://schemas.microsoft.com/office/drawing/2014/main" xmlns="" id="{CF5A73E7-3FB1-9442-919E-7828D4D44D01}"/>
                </a:ext>
              </a:extLst>
            </p:cNvPr>
            <p:cNvSpPr txBox="1"/>
            <p:nvPr/>
          </p:nvSpPr>
          <p:spPr>
            <a:xfrm>
              <a:off x="1677360" y="873861"/>
              <a:ext cx="3674859" cy="32998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(1-1) Link-level Traffic Activity (High-Resolution)</a:t>
              </a:r>
              <a:endParaRPr lang="ko-KR" altLang="en-US" sz="1400" b="1" dirty="0">
                <a:latin typeface="Arial Narrow" panose="020B0606020202030204" pitchFamily="34" charset="0"/>
                <a:ea typeface="맑은 고딕" panose="020B0503020000020004" pitchFamily="50" charset="-127"/>
              </a:endParaRPr>
            </a:p>
          </p:txBody>
        </p:sp>
        <p:sp>
          <p:nvSpPr>
            <p:cNvPr id="42" name="TextBox 41">
              <a:extLst>
                <a:ext uri="{FF2B5EF4-FFF2-40B4-BE49-F238E27FC236}">
                  <a16:creationId xmlns:a16="http://schemas.microsoft.com/office/drawing/2014/main" xmlns="" id="{678C06CC-EF91-4F4C-A8A9-44C4E0C44EEC}"/>
                </a:ext>
              </a:extLst>
            </p:cNvPr>
            <p:cNvSpPr txBox="1"/>
            <p:nvPr/>
          </p:nvSpPr>
          <p:spPr>
            <a:xfrm>
              <a:off x="6785847" y="3830200"/>
              <a:ext cx="3674859" cy="307777"/>
            </a:xfrm>
            <a:prstGeom prst="rect">
              <a:avLst/>
            </a:prstGeom>
            <a:solidFill>
              <a:schemeClr val="bg1"/>
            </a:solid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Link-level Mobile Emissions</a:t>
              </a:r>
              <a:endParaRPr lang="ko-KR" altLang="en-US" sz="1400" b="1" dirty="0">
                <a:latin typeface="Arial Narrow" panose="020B0606020202030204" pitchFamily="34" charset="0"/>
                <a:ea typeface="맑은 고딕" panose="020B0503020000020004" pitchFamily="50" charset="-127"/>
              </a:endParaRPr>
            </a:p>
          </p:txBody>
        </p:sp>
        <p:sp>
          <p:nvSpPr>
            <p:cNvPr id="46" name="TextBox 45">
              <a:extLst>
                <a:ext uri="{FF2B5EF4-FFF2-40B4-BE49-F238E27FC236}">
                  <a16:creationId xmlns:a16="http://schemas.microsoft.com/office/drawing/2014/main" xmlns="" id="{DEF182CA-C78A-EA46-9957-48C1D3A730CC}"/>
                </a:ext>
              </a:extLst>
            </p:cNvPr>
            <p:cNvSpPr txBox="1"/>
            <p:nvPr/>
          </p:nvSpPr>
          <p:spPr>
            <a:xfrm>
              <a:off x="2021241" y="3802045"/>
              <a:ext cx="3674859"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District-level Mobile Emissions</a:t>
              </a:r>
              <a:endParaRPr lang="ko-KR" altLang="en-US" sz="1400" b="1" dirty="0">
                <a:latin typeface="Arial Narrow" panose="020B0606020202030204" pitchFamily="34" charset="0"/>
                <a:ea typeface="맑은 고딕" panose="020B0503020000020004" pitchFamily="50" charset="-127"/>
              </a:endParaRPr>
            </a:p>
          </p:txBody>
        </p:sp>
        <p:sp>
          <p:nvSpPr>
            <p:cNvPr id="38" name="TextBox 37">
              <a:extLst>
                <a:ext uri="{FF2B5EF4-FFF2-40B4-BE49-F238E27FC236}">
                  <a16:creationId xmlns:a16="http://schemas.microsoft.com/office/drawing/2014/main" xmlns="" id="{08B2BA81-4F15-9846-965D-ABB3C093C0A1}"/>
                </a:ext>
              </a:extLst>
            </p:cNvPr>
            <p:cNvSpPr txBox="1"/>
            <p:nvPr/>
          </p:nvSpPr>
          <p:spPr>
            <a:xfrm>
              <a:off x="6865465" y="877163"/>
              <a:ext cx="3556580" cy="307777"/>
            </a:xfrm>
            <a:prstGeom prst="rect">
              <a:avLst/>
            </a:prstGeom>
            <a:solidFill>
              <a:schemeClr val="bg1"/>
            </a:solid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Gridded Mobile Emissions for AQ Model</a:t>
              </a:r>
              <a:endParaRPr lang="ko-KR" altLang="en-US" sz="1400" b="1" dirty="0">
                <a:latin typeface="Arial Narrow" panose="020B0606020202030204" pitchFamily="34" charset="0"/>
                <a:ea typeface="맑은 고딕" panose="020B0503020000020004" pitchFamily="50" charset="-127"/>
              </a:endParaRPr>
            </a:p>
          </p:txBody>
        </p:sp>
        <p:pic>
          <p:nvPicPr>
            <p:cNvPr id="4" name="Picture 3">
              <a:extLst>
                <a:ext uri="{FF2B5EF4-FFF2-40B4-BE49-F238E27FC236}">
                  <a16:creationId xmlns:a16="http://schemas.microsoft.com/office/drawing/2014/main" xmlns="" id="{A0EC9C5C-D653-FF4A-AB40-ADEEC45DB57C}"/>
                </a:ext>
              </a:extLst>
            </p:cNvPr>
            <p:cNvPicPr>
              <a:picLocks noChangeAspect="1"/>
            </p:cNvPicPr>
            <p:nvPr/>
          </p:nvPicPr>
          <p:blipFill>
            <a:blip r:embed="rId5"/>
            <a:stretch>
              <a:fillRect/>
            </a:stretch>
          </p:blipFill>
          <p:spPr>
            <a:xfrm>
              <a:off x="1482890" y="4078030"/>
              <a:ext cx="4320555" cy="2762311"/>
            </a:xfrm>
            <a:prstGeom prst="rect">
              <a:avLst/>
            </a:prstGeom>
          </p:spPr>
        </p:pic>
        <p:pic>
          <p:nvPicPr>
            <p:cNvPr id="6" name="Picture 5">
              <a:extLst>
                <a:ext uri="{FF2B5EF4-FFF2-40B4-BE49-F238E27FC236}">
                  <a16:creationId xmlns:a16="http://schemas.microsoft.com/office/drawing/2014/main" xmlns="" id="{54CF3BBD-9610-8A42-943A-1DC1158EAE9E}"/>
                </a:ext>
              </a:extLst>
            </p:cNvPr>
            <p:cNvPicPr>
              <a:picLocks noChangeAspect="1"/>
            </p:cNvPicPr>
            <p:nvPr/>
          </p:nvPicPr>
          <p:blipFill>
            <a:blip r:embed="rId6"/>
            <a:stretch>
              <a:fillRect/>
            </a:stretch>
          </p:blipFill>
          <p:spPr>
            <a:xfrm>
              <a:off x="6277683" y="4132771"/>
              <a:ext cx="4183023" cy="2674975"/>
            </a:xfrm>
            <a:prstGeom prst="rect">
              <a:avLst/>
            </a:prstGeom>
          </p:spPr>
        </p:pic>
        <p:sp>
          <p:nvSpPr>
            <p:cNvPr id="2" name="TextBox 1">
              <a:extLst>
                <a:ext uri="{FF2B5EF4-FFF2-40B4-BE49-F238E27FC236}">
                  <a16:creationId xmlns:a16="http://schemas.microsoft.com/office/drawing/2014/main" xmlns="" id="{6DCA38AF-2C1C-E84C-8C0C-6FE334E1D0B5}"/>
                </a:ext>
              </a:extLst>
            </p:cNvPr>
            <p:cNvSpPr txBox="1"/>
            <p:nvPr/>
          </p:nvSpPr>
          <p:spPr>
            <a:xfrm>
              <a:off x="1632292" y="3806596"/>
              <a:ext cx="515499" cy="329987"/>
            </a:xfrm>
            <a:prstGeom prst="rect">
              <a:avLst/>
            </a:prstGeom>
            <a:noFill/>
          </p:spPr>
          <p:txBody>
            <a:bodyPr wrap="none" lIns="90000" rtlCol="0">
              <a:spAutoFit/>
            </a:bodyPr>
            <a:lstStyle/>
            <a:p>
              <a:r>
                <a:rPr lang="en-US" sz="1400" b="1" dirty="0">
                  <a:latin typeface="Arial Narrow" panose="020B0606020202030204" pitchFamily="34" charset="0"/>
                  <a:ea typeface="맑은 고딕" panose="020B0503020000020004" pitchFamily="50" charset="-127"/>
                </a:rPr>
                <a:t>(1-2)</a:t>
              </a:r>
            </a:p>
          </p:txBody>
        </p:sp>
        <p:sp>
          <p:nvSpPr>
            <p:cNvPr id="18" name="TextBox 17">
              <a:extLst>
                <a:ext uri="{FF2B5EF4-FFF2-40B4-BE49-F238E27FC236}">
                  <a16:creationId xmlns:a16="http://schemas.microsoft.com/office/drawing/2014/main" xmlns="" id="{6522C031-9B6D-B946-B5A9-2A8B52D0398A}"/>
                </a:ext>
              </a:extLst>
            </p:cNvPr>
            <p:cNvSpPr txBox="1"/>
            <p:nvPr/>
          </p:nvSpPr>
          <p:spPr>
            <a:xfrm>
              <a:off x="6554347" y="3817702"/>
              <a:ext cx="364352" cy="307777"/>
            </a:xfrm>
            <a:prstGeom prst="rect">
              <a:avLst/>
            </a:prstGeom>
            <a:noFill/>
          </p:spPr>
          <p:txBody>
            <a:bodyPr wrap="none" lIns="90000" rtlCol="0">
              <a:spAutoFit/>
            </a:bodyPr>
            <a:lstStyle/>
            <a:p>
              <a:r>
                <a:rPr lang="en-US" sz="1400" b="1" dirty="0">
                  <a:latin typeface="Arial Narrow" panose="020B0606020202030204" pitchFamily="34" charset="0"/>
                  <a:ea typeface="맑은 고딕" panose="020B0503020000020004" pitchFamily="50" charset="-127"/>
                </a:rPr>
                <a:t>(2)</a:t>
              </a:r>
            </a:p>
          </p:txBody>
        </p:sp>
        <p:sp>
          <p:nvSpPr>
            <p:cNvPr id="19" name="TextBox 18">
              <a:extLst>
                <a:ext uri="{FF2B5EF4-FFF2-40B4-BE49-F238E27FC236}">
                  <a16:creationId xmlns:a16="http://schemas.microsoft.com/office/drawing/2014/main" xmlns="" id="{9793789E-A8A7-0A49-AB00-6F96302813D6}"/>
                </a:ext>
              </a:extLst>
            </p:cNvPr>
            <p:cNvSpPr txBox="1"/>
            <p:nvPr/>
          </p:nvSpPr>
          <p:spPr>
            <a:xfrm>
              <a:off x="6625088" y="859737"/>
              <a:ext cx="364352" cy="307777"/>
            </a:xfrm>
            <a:prstGeom prst="rect">
              <a:avLst/>
            </a:prstGeom>
            <a:noFill/>
          </p:spPr>
          <p:txBody>
            <a:bodyPr wrap="none" lIns="90000" rtlCol="0">
              <a:spAutoFit/>
            </a:bodyPr>
            <a:lstStyle/>
            <a:p>
              <a:r>
                <a:rPr lang="en-US" sz="1400" b="1" dirty="0">
                  <a:latin typeface="Arial Narrow" panose="020B0606020202030204" pitchFamily="34" charset="0"/>
                  <a:ea typeface="맑은 고딕" panose="020B0503020000020004" pitchFamily="50" charset="-127"/>
                </a:rPr>
                <a:t>(3)</a:t>
              </a:r>
            </a:p>
          </p:txBody>
        </p:sp>
      </p:grpSp>
      <p:sp>
        <p:nvSpPr>
          <p:cNvPr id="20" name="아래쪽 화살표 5">
            <a:extLst>
              <a:ext uri="{FF2B5EF4-FFF2-40B4-BE49-F238E27FC236}">
                <a16:creationId xmlns:a16="http://schemas.microsoft.com/office/drawing/2014/main" xmlns="" id="{75C7B83A-7C34-A747-8DB3-8C1065757C9A}"/>
              </a:ext>
            </a:extLst>
          </p:cNvPr>
          <p:cNvSpPr/>
          <p:nvPr/>
        </p:nvSpPr>
        <p:spPr>
          <a:xfrm rot="5400000" flipV="1">
            <a:off x="4621853" y="5362005"/>
            <a:ext cx="276112" cy="415596"/>
          </a:xfrm>
          <a:prstGeom prst="downArrow">
            <a:avLst>
              <a:gd name="adj1" fmla="val 55552"/>
              <a:gd name="adj2" fmla="val 59994"/>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1" name="아래쪽 화살표 5">
            <a:extLst>
              <a:ext uri="{FF2B5EF4-FFF2-40B4-BE49-F238E27FC236}">
                <a16:creationId xmlns:a16="http://schemas.microsoft.com/office/drawing/2014/main" xmlns="" id="{A7BC8A65-7F75-FC41-AB16-95280FA24112}"/>
              </a:ext>
            </a:extLst>
          </p:cNvPr>
          <p:cNvSpPr/>
          <p:nvPr/>
        </p:nvSpPr>
        <p:spPr>
          <a:xfrm flipV="1">
            <a:off x="8133445" y="4020751"/>
            <a:ext cx="284721" cy="403025"/>
          </a:xfrm>
          <a:prstGeom prst="downArrow">
            <a:avLst>
              <a:gd name="adj1" fmla="val 55552"/>
              <a:gd name="adj2" fmla="val 59994"/>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TextBox 22"/>
          <p:cNvSpPr txBox="1"/>
          <p:nvPr/>
        </p:nvSpPr>
        <p:spPr>
          <a:xfrm>
            <a:off x="0" y="0"/>
            <a:ext cx="2843808" cy="307777"/>
          </a:xfrm>
          <a:prstGeom prst="rect">
            <a:avLst/>
          </a:prstGeom>
          <a:noFill/>
        </p:spPr>
        <p:txBody>
          <a:bodyPr wrap="square" lIns="90000" rtlCol="0">
            <a:spAutoFit/>
          </a:bodyPr>
          <a:lstStyle/>
          <a:p>
            <a:r>
              <a:rPr lang="en-US" altLang="ko-KR" sz="1400" b="1" dirty="0">
                <a:latin typeface="Arial Narrow" panose="020B0606020202030204" pitchFamily="34" charset="0"/>
                <a:ea typeface="맑은 고딕" panose="020B0503020000020004" pitchFamily="50" charset="-127"/>
              </a:rPr>
              <a:t>CMAS conference, 22 Oct. 2019</a:t>
            </a:r>
            <a:endParaRPr lang="ko-KR" altLang="en-US" sz="1400" b="1" dirty="0">
              <a:latin typeface="Arial Narrow" panose="020B0606020202030204" pitchFamily="34" charset="0"/>
              <a:ea typeface="맑은 고딕" panose="020B0503020000020004" pitchFamily="50" charset="-127"/>
            </a:endParaRPr>
          </a:p>
        </p:txBody>
      </p:sp>
      <p:sp>
        <p:nvSpPr>
          <p:cNvPr id="24" name="TextBox 23"/>
          <p:cNvSpPr txBox="1"/>
          <p:nvPr/>
        </p:nvSpPr>
        <p:spPr>
          <a:xfrm>
            <a:off x="0" y="321568"/>
            <a:ext cx="2843808" cy="461665"/>
          </a:xfrm>
          <a:prstGeom prst="rect">
            <a:avLst/>
          </a:prstGeom>
          <a:noFill/>
        </p:spPr>
        <p:txBody>
          <a:bodyPr wrap="square" lIns="90000" rtlCol="0">
            <a:spAutoFit/>
          </a:bodyPr>
          <a:lstStyle/>
          <a:p>
            <a:r>
              <a:rPr lang="en-US" altLang="ko-KR" b="1" dirty="0">
                <a:latin typeface="Arial Narrow" panose="020B0606020202030204" pitchFamily="34" charset="0"/>
                <a:ea typeface="맑은 고딕" panose="020B0503020000020004" pitchFamily="50" charset="-127"/>
              </a:rPr>
              <a:t>4. Results</a:t>
            </a:r>
            <a:endParaRPr lang="ko-KR" altLang="en-US" b="1" dirty="0">
              <a:latin typeface="Arial Narrow" panose="020B0606020202030204" pitchFamily="34" charset="0"/>
              <a:ea typeface="맑은 고딕" panose="020B0503020000020004" pitchFamily="50" charset="-127"/>
            </a:endParaRPr>
          </a:p>
        </p:txBody>
      </p:sp>
      <p:sp>
        <p:nvSpPr>
          <p:cNvPr id="7" name="덧셈 기호 6"/>
          <p:cNvSpPr/>
          <p:nvPr/>
        </p:nvSpPr>
        <p:spPr>
          <a:xfrm>
            <a:off x="2139120" y="3326050"/>
            <a:ext cx="433981" cy="43398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a:off x="234298" y="873985"/>
            <a:ext cx="4194225" cy="57185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슬라이드 번호 개체 틀 2"/>
          <p:cNvSpPr txBox="1">
            <a:spLocks/>
          </p:cNvSpPr>
          <p:nvPr/>
        </p:nvSpPr>
        <p:spPr>
          <a:xfrm>
            <a:off x="8540685" y="6409962"/>
            <a:ext cx="667190" cy="365125"/>
          </a:xfrm>
        </p:spPr>
        <p:txBody>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r>
              <a:rPr lang="en-US" altLang="ko-KR" dirty="0" smtClean="0"/>
              <a:t>9</a:t>
            </a:r>
            <a:endParaRPr lang="ko-KR" altLang="en-US" dirty="0"/>
          </a:p>
        </p:txBody>
      </p:sp>
    </p:spTree>
    <p:extLst>
      <p:ext uri="{BB962C8B-B14F-4D97-AF65-F5344CB8AC3E}">
        <p14:creationId xmlns:p14="http://schemas.microsoft.com/office/powerpoint/2010/main" val="744990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세계는 하나 - 지구촌">
  <a:themeElements>
    <a:clrScheme name="세계는 하나 - 지구촌 2">
      <a:dk1>
        <a:srgbClr val="000000"/>
      </a:dk1>
      <a:lt1>
        <a:srgbClr val="FFFFFF"/>
      </a:lt1>
      <a:dk2>
        <a:srgbClr val="000000"/>
      </a:dk2>
      <a:lt2>
        <a:srgbClr val="808080"/>
      </a:lt2>
      <a:accent1>
        <a:srgbClr val="000099"/>
      </a:accent1>
      <a:accent2>
        <a:srgbClr val="0C3CA6"/>
      </a:accent2>
      <a:accent3>
        <a:srgbClr val="FFFFFF"/>
      </a:accent3>
      <a:accent4>
        <a:srgbClr val="000000"/>
      </a:accent4>
      <a:accent5>
        <a:srgbClr val="AAAACA"/>
      </a:accent5>
      <a:accent6>
        <a:srgbClr val="0A3596"/>
      </a:accent6>
      <a:hlink>
        <a:srgbClr val="CCCCFF"/>
      </a:hlink>
      <a:folHlink>
        <a:srgbClr val="B2B2B2"/>
      </a:folHlink>
    </a:clrScheme>
    <a:fontScheme name="세계는 하나 - 지구촌">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90000" rtlCol="0">
        <a:spAutoFit/>
      </a:bodyPr>
      <a:lstStyle>
        <a:defPPr>
          <a:defRPr sz="1400" b="1" dirty="0" smtClean="0">
            <a:latin typeface="Arial Narrow" panose="020B0606020202030204" pitchFamily="34" charset="0"/>
            <a:ea typeface="맑은 고딕" panose="020B0503020000020004" pitchFamily="50" charset="-127"/>
          </a:defRPr>
        </a:defPPr>
      </a:lstStyle>
    </a:txDef>
  </a:objectDefaults>
  <a:extraClrSchemeLst>
    <a:extraClrScheme>
      <a:clrScheme name="세계는 하나 - 지구촌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세계는 하나 - 지구촌 2">
        <a:dk1>
          <a:srgbClr val="000000"/>
        </a:dk1>
        <a:lt1>
          <a:srgbClr val="FFFFFF"/>
        </a:lt1>
        <a:dk2>
          <a:srgbClr val="000000"/>
        </a:dk2>
        <a:lt2>
          <a:srgbClr val="808080"/>
        </a:lt2>
        <a:accent1>
          <a:srgbClr val="000099"/>
        </a:accent1>
        <a:accent2>
          <a:srgbClr val="0C3CA6"/>
        </a:accent2>
        <a:accent3>
          <a:srgbClr val="FFFFFF"/>
        </a:accent3>
        <a:accent4>
          <a:srgbClr val="000000"/>
        </a:accent4>
        <a:accent5>
          <a:srgbClr val="AAAACA"/>
        </a:accent5>
        <a:accent6>
          <a:srgbClr val="0A3596"/>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세계는 하나 - 지구촌 3">
        <a:dk1>
          <a:srgbClr val="000000"/>
        </a:dk1>
        <a:lt1>
          <a:srgbClr val="FFFFFF"/>
        </a:lt1>
        <a:dk2>
          <a:srgbClr val="000000"/>
        </a:dk2>
        <a:lt2>
          <a:srgbClr val="808080"/>
        </a:lt2>
        <a:accent1>
          <a:srgbClr val="660066"/>
        </a:accent1>
        <a:accent2>
          <a:srgbClr val="FF5050"/>
        </a:accent2>
        <a:accent3>
          <a:srgbClr val="FFFFFF"/>
        </a:accent3>
        <a:accent4>
          <a:srgbClr val="000000"/>
        </a:accent4>
        <a:accent5>
          <a:srgbClr val="B8AAB8"/>
        </a:accent5>
        <a:accent6>
          <a:srgbClr val="E74848"/>
        </a:accent6>
        <a:hlink>
          <a:srgbClr val="FF9999"/>
        </a:hlink>
        <a:folHlink>
          <a:srgbClr val="B2B2B2"/>
        </a:folHlink>
      </a:clrScheme>
      <a:clrMap bg1="lt1" tx1="dk1" bg2="lt2" tx2="dk2" accent1="accent1" accent2="accent2" accent3="accent3" accent4="accent4" accent5="accent5" accent6="accent6" hlink="hlink" folHlink="folHlink"/>
    </a:extraClrScheme>
    <a:extraClrScheme>
      <a:clrScheme name="세계는 하나 - 지구촌 4">
        <a:dk1>
          <a:srgbClr val="000000"/>
        </a:dk1>
        <a:lt1>
          <a:srgbClr val="FFFFFF"/>
        </a:lt1>
        <a:dk2>
          <a:srgbClr val="000000"/>
        </a:dk2>
        <a:lt2>
          <a:srgbClr val="808080"/>
        </a:lt2>
        <a:accent1>
          <a:srgbClr val="006600"/>
        </a:accent1>
        <a:accent2>
          <a:srgbClr val="808000"/>
        </a:accent2>
        <a:accent3>
          <a:srgbClr val="FFFFFF"/>
        </a:accent3>
        <a:accent4>
          <a:srgbClr val="000000"/>
        </a:accent4>
        <a:accent5>
          <a:srgbClr val="AAB8AA"/>
        </a:accent5>
        <a:accent6>
          <a:srgbClr val="7373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215</TotalTime>
  <Words>2182</Words>
  <Application>Microsoft Office PowerPoint</Application>
  <PresentationFormat>화면 슬라이드 쇼(4:3)</PresentationFormat>
  <Paragraphs>382</Paragraphs>
  <Slides>18</Slides>
  <Notes>16</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18</vt:i4>
      </vt:variant>
    </vt:vector>
  </HeadingPairs>
  <TitlesOfParts>
    <vt:vector size="27" baseType="lpstr">
      <vt:lpstr>HY헤드라인M</vt:lpstr>
      <vt:lpstr>굴림</vt:lpstr>
      <vt:lpstr>맑은 고딕</vt:lpstr>
      <vt:lpstr>Arial</vt:lpstr>
      <vt:lpstr>Arial Narrow</vt:lpstr>
      <vt:lpstr>Cambria Math</vt:lpstr>
      <vt:lpstr>Times</vt:lpstr>
      <vt:lpstr>Wingdings</vt:lpstr>
      <vt:lpstr>세계는 하나 - 지구촌</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R&amp;D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Microsoft Corporation</dc:creator>
  <cp:lastModifiedBy>박민우</cp:lastModifiedBy>
  <cp:revision>1066</cp:revision>
  <cp:lastPrinted>2018-03-16T02:18:00Z</cp:lastPrinted>
  <dcterms:created xsi:type="dcterms:W3CDTF">2006-10-05T04:04:58Z</dcterms:created>
  <dcterms:modified xsi:type="dcterms:W3CDTF">2019-10-22T18:20:28Z</dcterms:modified>
</cp:coreProperties>
</file>