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5" r:id="rId13"/>
    <p:sldId id="266" r:id="rId14"/>
    <p:sldId id="267" r:id="rId15"/>
    <p:sldId id="272" r:id="rId16"/>
    <p:sldId id="274" r:id="rId17"/>
    <p:sldId id="269" r:id="rId18"/>
    <p:sldId id="273" r:id="rId19"/>
    <p:sldId id="27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54" autoAdjust="0"/>
    <p:restoredTop sz="94660"/>
  </p:normalViewPr>
  <p:slideViewPr>
    <p:cSldViewPr snapToGrid="0">
      <p:cViewPr varScale="1">
        <p:scale>
          <a:sx n="84" d="100"/>
          <a:sy n="84" d="100"/>
        </p:scale>
        <p:origin x="605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AD27B0-FB9F-4C99-AE2C-C9D713A5ABA8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3EE2C-DB32-4541-B2AA-F1445E545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11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NO2 is harmful to health.</a:t>
            </a:r>
          </a:p>
          <a:p>
            <a:r>
              <a:rPr lang="en-US" dirty="0"/>
              <a:t>It is important to know what the surface concentration is.</a:t>
            </a:r>
          </a:p>
          <a:p>
            <a:r>
              <a:rPr lang="en-US" dirty="0"/>
              <a:t>Surface measurement is challenging, due to insufficient surface network coverage, even in the US.</a:t>
            </a:r>
          </a:p>
          <a:p>
            <a:r>
              <a:rPr lang="en-US" dirty="0"/>
              <a:t>There are also known biases in in situ surface monitors.</a:t>
            </a:r>
          </a:p>
          <a:p>
            <a:endParaRPr lang="en-US" dirty="0"/>
          </a:p>
          <a:p>
            <a:r>
              <a:rPr lang="en-US" dirty="0"/>
              <a:t>This has led us to satellite and airborne remote sensing for better surface measurements.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5F0F0-3408-9F4A-9B24-898CD7F5D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4553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been developing NO2 retrievals from OMI for a number of years.</a:t>
            </a:r>
          </a:p>
          <a:p>
            <a:r>
              <a:rPr lang="en-US" dirty="0"/>
              <a:t>Top row shows how trop VCDs have diminished over the US over Aura time period, with reductions in emissions.</a:t>
            </a:r>
          </a:p>
          <a:p>
            <a:r>
              <a:rPr lang="en-US" dirty="0"/>
              <a:t>A similar trend is seen in ground-based AQ monitors.</a:t>
            </a:r>
          </a:p>
          <a:p>
            <a:r>
              <a:rPr lang="en-US" dirty="0"/>
              <a:t>Although trend in the last few years has been more difficult to discern.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5F0F0-3408-9F4A-9B24-898CD7F5D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1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 today will utilize data and modeling simulations from the DISCOVER-AQ campaign.</a:t>
            </a:r>
          </a:p>
          <a:p>
            <a:r>
              <a:rPr lang="en-US" dirty="0"/>
              <a:t>D-AQ is an Earth Venture mission that took place over four intensive field campaigns, in MD, CA, TX, and CO.</a:t>
            </a:r>
          </a:p>
          <a:p>
            <a:r>
              <a:rPr lang="en-US" dirty="0"/>
              <a:t>D-AQ valuable because of its rich correlative data set, including satellite, airborne in situ and remote sensing, and surface monitors, etc.</a:t>
            </a:r>
          </a:p>
          <a:p>
            <a:r>
              <a:rPr lang="en-US" dirty="0"/>
              <a:t>Also multiple modeling simulations.</a:t>
            </a:r>
          </a:p>
          <a:p>
            <a:r>
              <a:rPr lang="en-US" dirty="0"/>
              <a:t>Our goals are to:</a:t>
            </a:r>
          </a:p>
          <a:p>
            <a:r>
              <a:rPr lang="en-US" dirty="0"/>
              <a:t>  develop science-quality NO2 products from aircraft and satellites</a:t>
            </a:r>
          </a:p>
          <a:p>
            <a:r>
              <a:rPr lang="en-US" dirty="0"/>
              <a:t>  assess and interpret various retrievals and simulations</a:t>
            </a:r>
          </a:p>
          <a:p>
            <a:r>
              <a:rPr lang="en-US" dirty="0"/>
              <a:t>  improve approach to remote sensing of surface concentrations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5F0F0-3408-9F4A-9B24-898CD7F5D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5315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using airborne remote sensing from two instruments that flew during D-AQ (although today only focusing on ACAM during the MD campaign).</a:t>
            </a:r>
          </a:p>
          <a:p>
            <a:r>
              <a:rPr lang="en-US" dirty="0"/>
              <a:t>ACAM flew at ~8 km, observing scattered/reflected radiance from below.</a:t>
            </a:r>
          </a:p>
          <a:p>
            <a:r>
              <a:rPr lang="en-US" dirty="0"/>
              <a:t>Retrieval akin to OMI methodology, as stated in slide.</a:t>
            </a:r>
          </a:p>
          <a:p>
            <a:r>
              <a:rPr lang="en-US" dirty="0"/>
              <a:t>Example VCD retrieval in right plots, which have been validated with airborne in situ and ground-based remote sensing observations.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5F0F0-3408-9F4A-9B24-898CD7F5D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891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simplest approach to inferring surface concentration from ACAM VCDs is to scale them with the modeled ratio of surface concentration to VCD below aircraft.</a:t>
            </a:r>
          </a:p>
          <a:p>
            <a:r>
              <a:rPr lang="en-US" dirty="0"/>
              <a:t>The more complicated approach accounts for spatial variability in the PBL.</a:t>
            </a:r>
          </a:p>
          <a:p>
            <a:r>
              <a:rPr lang="en-US" dirty="0"/>
              <a:t>Thus, we use the more complicated formulation, which includes spatial inhomogeneity and model information on FT/PBL partitioning.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5F0F0-3408-9F4A-9B24-898CD7F5D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32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of ACAM VCDs (from previous slide) and new surface concentration.</a:t>
            </a:r>
          </a:p>
          <a:p>
            <a:r>
              <a:rPr lang="en-US" dirty="0"/>
              <a:t>Correspondence over polluted regions shown.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5F0F0-3408-9F4A-9B24-898CD7F5D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965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line plots of the data from the same flight (as previous slide).</a:t>
            </a:r>
          </a:p>
          <a:p>
            <a:r>
              <a:rPr lang="en-US" dirty="0"/>
              <a:t>Top is ACAM VCD (below aircraft) compared with CMAQ.  Generally good but with biases and differences in some peaks.</a:t>
            </a:r>
          </a:p>
          <a:p>
            <a:r>
              <a:rPr lang="en-US" dirty="0"/>
              <a:t>Bottom is surface concentration (will be more clear on next slide).</a:t>
            </a:r>
          </a:p>
          <a:p>
            <a:r>
              <a:rPr lang="en-US" dirty="0"/>
              <a:t>Added ground-based measurements coincident with aircraft overflights (based on coincidence criteria).</a:t>
            </a:r>
          </a:p>
          <a:p>
            <a:r>
              <a:rPr lang="en-US" dirty="0"/>
              <a:t>Essex, Padonia, and Fairhill represent urban/suburban/rural measurements.  Edgewood is a hard case because it’s complicated dynamically and right on Bay.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D5F0F0-3408-9F4A-9B24-898CD7F5D4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379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Factors affecting surface-level NO2 • AMS Joint Satellite Conference • Boston • bill.swartz@jhuapl.edu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99B1-DA84-448D-93B8-510F839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036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Factors affecting surface-level NO2 • AMS Joint Satellite Conference • Boston • bill.swartz@jhuapl.edu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99B1-DA84-448D-93B8-510F839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06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Factors affecting surface-level NO2 • AMS Joint Satellite Conference • Boston • bill.swartz@jhuapl.edu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99B1-DA84-448D-93B8-510F839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88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October 23, 2019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278356" y="6500814"/>
            <a:ext cx="8654538" cy="355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Factors affecting surface-level NO2 • AMS Joint Satellite Conference • Boston • bill.swartz@jhuapl.edu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1300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 hasCustomPrompt="1"/>
          </p:nvPr>
        </p:nvSpPr>
        <p:spPr>
          <a:xfrm>
            <a:off x="952500" y="1179514"/>
            <a:ext cx="10287000" cy="50307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>
          <a:xfrm>
            <a:off x="10036810" y="6500814"/>
            <a:ext cx="1371600" cy="357186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October 23, 2019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>
          <a:xfrm>
            <a:off x="1278356" y="6500814"/>
            <a:ext cx="8654538" cy="355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Factors affecting surface-level NO2 • AMS Joint Satellite Conference • Boston • bill.swartz@jhuapl.edu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5744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Factors affecting surface-level NO2 • AMS Joint Satellite Conference • Boston • bill.swartz@jhuapl.edu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99B1-DA84-448D-93B8-510F839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592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Factors affecting surface-level NO2 • AMS Joint Satellite Conference • Boston • bill.swartz@jhuapl.edu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99B1-DA84-448D-93B8-510F839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62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Factors affecting surface-level NO2 • AMS Joint Satellite Conference • Boston • bill.swartz@jhuapl.edu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99B1-DA84-448D-93B8-510F839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77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23,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Factors affecting surface-level NO2 • AMS Joint Satellite Conference • Boston • bill.swartz@jhuapl.edu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99B1-DA84-448D-93B8-510F839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5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23,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Factors affecting surface-level NO2 • AMS Joint Satellite Conference • Boston • bill.swartz@jhuapl.edu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99B1-DA84-448D-93B8-510F839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782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23,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Factors affecting surface-level NO2 • AMS Joint Satellite Conference • Boston • bill.swartz@jhuapl.edu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99B1-DA84-448D-93B8-510F839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04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Factors affecting surface-level NO2 • AMS Joint Satellite Conference • Boston • bill.swartz@jhuapl.edu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99B1-DA84-448D-93B8-510F839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73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October 23,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Factors affecting surface-level NO2 • AMS Joint Satellite Conference • Boston • bill.swartz@jhuapl.edu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99B1-DA84-448D-93B8-510F839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765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October 23,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Factors affecting surface-level NO2 • AMS Joint Satellite Conference • Boston • bill.swartz@jhuapl.edu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299B1-DA84-448D-93B8-510F839C09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257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6499798"/>
            <a:ext cx="12192000" cy="3566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0" y="6500474"/>
            <a:ext cx="121920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19100"/>
            <a:ext cx="11277600" cy="76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40302" y="6500474"/>
            <a:ext cx="381000" cy="35752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000" b="1">
                <a:solidFill>
                  <a:schemeClr val="accent2"/>
                </a:solidFill>
              </a:defRPr>
            </a:lvl1pPr>
          </a:lstStyle>
          <a:p>
            <a:fld id="{4EBCDCBD-78E1-0D41-A999-31B5EBF8E0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1424239" y="6604000"/>
            <a:ext cx="0" cy="155141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78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93738" indent="-246063" algn="l" defTabSz="914400" rtl="0" eaLnBrk="1" latinLnBrk="0" hangingPunct="1">
        <a:lnSpc>
          <a:spcPct val="100000"/>
        </a:lnSpc>
        <a:spcBef>
          <a:spcPts val="400"/>
        </a:spcBef>
        <a:buFont typeface=".AppleSystemUIFont" charset="-120"/>
        <a:buChar char="-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50938" indent="-228600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Wingdings" charset="2"/>
        <a:buChar char="§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6550" indent="-227013" algn="l" defTabSz="914400" rtl="0" eaLnBrk="1" latinLnBrk="0" hangingPunct="1">
        <a:lnSpc>
          <a:spcPct val="100000"/>
        </a:lnSpc>
        <a:spcBef>
          <a:spcPts val="400"/>
        </a:spcBef>
        <a:buSzPct val="80000"/>
        <a:buFont typeface="Courier New" charset="0"/>
        <a:buChar char="o"/>
        <a:tabLst/>
        <a:defRPr sz="16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63750" indent="-228600" algn="l" defTabSz="914400" rtl="0" eaLnBrk="1" latinLnBrk="0" hangingPunct="1">
        <a:lnSpc>
          <a:spcPct val="100000"/>
        </a:lnSpc>
        <a:spcBef>
          <a:spcPts val="400"/>
        </a:spcBef>
        <a:buFont typeface="Arial"/>
        <a:buChar char="•"/>
        <a:tabLst/>
        <a:defRPr sz="1600" kern="1200" baseline="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0" orient="horz" pos="264">
          <p15:clr>
            <a:srgbClr val="F26B43"/>
          </p15:clr>
        </p15:guide>
        <p15:guide id="11" pos="288">
          <p15:clr>
            <a:srgbClr val="F26B43"/>
          </p15:clr>
        </p15:guide>
        <p15:guide id="12" pos="7392">
          <p15:clr>
            <a:srgbClr val="F26B43"/>
          </p15:clr>
        </p15:guide>
        <p15:guide id="13" orient="horz" pos="3912">
          <p15:clr>
            <a:srgbClr val="F26B43"/>
          </p15:clr>
        </p15:guide>
        <p15:guide id="14" pos="3840">
          <p15:clr>
            <a:srgbClr val="F26B43"/>
          </p15:clr>
        </p15:guide>
        <p15:guide id="16" orient="horz" pos="936">
          <p15:clr>
            <a:srgbClr val="F26B43"/>
          </p15:clr>
        </p15:guide>
        <p15:guide id="17" pos="600">
          <p15:clr>
            <a:srgbClr val="F26B43"/>
          </p15:clr>
        </p15:guide>
        <p15:guide id="18" pos="7080">
          <p15:clr>
            <a:srgbClr val="F26B43"/>
          </p15:clr>
        </p15:guide>
        <p15:guide id="19" pos="4056">
          <p15:clr>
            <a:srgbClr val="F26B43"/>
          </p15:clr>
        </p15:guide>
        <p15:guide id="20" pos="3624">
          <p15:clr>
            <a:srgbClr val="F26B43"/>
          </p15:clr>
        </p15:guide>
        <p15:guide id="22" orient="horz" pos="74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lorado.gov/airquality/tech_doc_repository.aspx?action=open&amp;file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0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94315"/>
            <a:ext cx="9144000" cy="23876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+mn-lt"/>
              </a:rPr>
              <a:t>Estimation of Surface NO</a:t>
            </a:r>
            <a:r>
              <a:rPr lang="en-US" sz="3600" b="1" baseline="-25000" dirty="0">
                <a:solidFill>
                  <a:schemeClr val="bg1"/>
                </a:solidFill>
                <a:latin typeface="+mn-lt"/>
              </a:rPr>
              <a:t>2</a:t>
            </a:r>
            <a:r>
              <a:rPr lang="en-US" sz="3600" b="1" dirty="0">
                <a:solidFill>
                  <a:schemeClr val="bg1"/>
                </a:solidFill>
                <a:latin typeface="+mn-lt"/>
              </a:rPr>
              <a:t> Using Airborne Remote Sensing Data and CMAQ Model Output from DISCOVER-AQ Campaigns</a:t>
            </a:r>
            <a:endParaRPr lang="en-US" sz="36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4056"/>
            <a:ext cx="9144000" cy="354690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Kenneth Pickering</a:t>
            </a:r>
            <a:r>
              <a:rPr lang="en-US" b="1" baseline="30000" dirty="0">
                <a:solidFill>
                  <a:schemeClr val="bg1"/>
                </a:solidFill>
              </a:rPr>
              <a:t>1</a:t>
            </a:r>
            <a:r>
              <a:rPr lang="en-US" b="1" dirty="0">
                <a:solidFill>
                  <a:schemeClr val="bg1"/>
                </a:solidFill>
              </a:rPr>
              <a:t>, Lok Lamsal</a:t>
            </a:r>
            <a:r>
              <a:rPr lang="en-US" b="1" baseline="30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, Melanie Follette-Cook</a:t>
            </a:r>
            <a:r>
              <a:rPr lang="en-US" b="1" baseline="30000" dirty="0">
                <a:solidFill>
                  <a:schemeClr val="bg1"/>
                </a:solidFill>
              </a:rPr>
              <a:t>2</a:t>
            </a:r>
            <a:r>
              <a:rPr lang="en-US" b="1" dirty="0">
                <a:solidFill>
                  <a:schemeClr val="bg1"/>
                </a:solidFill>
              </a:rPr>
              <a:t>, Dale Allen</a:t>
            </a:r>
            <a:r>
              <a:rPr lang="en-US" b="1" baseline="30000" dirty="0">
                <a:solidFill>
                  <a:schemeClr val="bg1"/>
                </a:solidFill>
              </a:rPr>
              <a:t>1</a:t>
            </a:r>
            <a:r>
              <a:rPr lang="en-US" b="1" dirty="0">
                <a:solidFill>
                  <a:schemeClr val="bg1"/>
                </a:solidFill>
              </a:rPr>
              <a:t>,  William Swartz</a:t>
            </a:r>
            <a:r>
              <a:rPr lang="en-US" b="1" baseline="30000" dirty="0">
                <a:solidFill>
                  <a:schemeClr val="bg1"/>
                </a:solidFill>
              </a:rPr>
              <a:t>3</a:t>
            </a:r>
            <a:r>
              <a:rPr lang="en-US" b="1" dirty="0">
                <a:solidFill>
                  <a:schemeClr val="bg1"/>
                </a:solidFill>
              </a:rPr>
              <a:t>, Scott Janz</a:t>
            </a:r>
            <a:r>
              <a:rPr lang="en-US" b="1" baseline="30000" dirty="0">
                <a:solidFill>
                  <a:schemeClr val="bg1"/>
                </a:solidFill>
              </a:rPr>
              <a:t>4</a:t>
            </a:r>
            <a:r>
              <a:rPr lang="en-US" b="1" dirty="0">
                <a:solidFill>
                  <a:schemeClr val="bg1"/>
                </a:solidFill>
              </a:rPr>
              <a:t>, Wyat Appel</a:t>
            </a:r>
            <a:r>
              <a:rPr lang="en-US" b="1" baseline="30000" dirty="0">
                <a:solidFill>
                  <a:schemeClr val="bg1"/>
                </a:solidFill>
              </a:rPr>
              <a:t>5</a:t>
            </a:r>
            <a:r>
              <a:rPr lang="en-US" b="1" dirty="0">
                <a:solidFill>
                  <a:schemeClr val="bg1"/>
                </a:solidFill>
              </a:rPr>
              <a:t>, Gabriele Pfister</a:t>
            </a:r>
            <a:r>
              <a:rPr lang="en-US" b="1" baseline="30000" dirty="0">
                <a:solidFill>
                  <a:schemeClr val="bg1"/>
                </a:solidFill>
              </a:rPr>
              <a:t>6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b="1" baseline="30000" dirty="0">
              <a:solidFill>
                <a:schemeClr val="bg1"/>
              </a:solidFill>
            </a:endParaRPr>
          </a:p>
          <a:p>
            <a:r>
              <a:rPr lang="en-US" sz="1800" b="1" baseline="30000" dirty="0">
                <a:solidFill>
                  <a:schemeClr val="bg1"/>
                </a:solidFill>
              </a:rPr>
              <a:t>1</a:t>
            </a:r>
            <a:r>
              <a:rPr lang="en-US" sz="1800" b="1" dirty="0">
                <a:solidFill>
                  <a:schemeClr val="bg1"/>
                </a:solidFill>
              </a:rPr>
              <a:t> Dept. of Atmospheric and Oceanic Science, University of Maryland</a:t>
            </a:r>
          </a:p>
          <a:p>
            <a:r>
              <a:rPr lang="en-US" sz="1800" b="1" baseline="30000" dirty="0">
                <a:solidFill>
                  <a:schemeClr val="bg1"/>
                </a:solidFill>
              </a:rPr>
              <a:t>2</a:t>
            </a:r>
            <a:r>
              <a:rPr lang="en-US" sz="1800" b="1" dirty="0">
                <a:solidFill>
                  <a:schemeClr val="bg1"/>
                </a:solidFill>
              </a:rPr>
              <a:t> GESTAR, NASA Goddard Space Flight Center</a:t>
            </a:r>
          </a:p>
          <a:p>
            <a:r>
              <a:rPr lang="en-US" sz="1800" b="1" baseline="30000" dirty="0">
                <a:solidFill>
                  <a:schemeClr val="bg1"/>
                </a:solidFill>
              </a:rPr>
              <a:t>3</a:t>
            </a:r>
            <a:r>
              <a:rPr lang="en-US" sz="1800" b="1" dirty="0">
                <a:solidFill>
                  <a:schemeClr val="bg1"/>
                </a:solidFill>
              </a:rPr>
              <a:t> Johns Hopkins University Applied Physics Laboratory</a:t>
            </a:r>
          </a:p>
          <a:p>
            <a:r>
              <a:rPr lang="en-US" sz="1800" b="1" baseline="30000" dirty="0">
                <a:solidFill>
                  <a:schemeClr val="bg1"/>
                </a:solidFill>
              </a:rPr>
              <a:t>4</a:t>
            </a:r>
            <a:r>
              <a:rPr lang="en-US" sz="1800" b="1" dirty="0">
                <a:solidFill>
                  <a:schemeClr val="bg1"/>
                </a:solidFill>
              </a:rPr>
              <a:t> NASA Goddard Space Flight Center</a:t>
            </a:r>
          </a:p>
          <a:p>
            <a:r>
              <a:rPr lang="en-US" sz="1800" b="1" baseline="30000" dirty="0">
                <a:solidFill>
                  <a:schemeClr val="bg1"/>
                </a:solidFill>
              </a:rPr>
              <a:t>5</a:t>
            </a:r>
            <a:r>
              <a:rPr lang="en-US" sz="1800" b="1" dirty="0">
                <a:solidFill>
                  <a:schemeClr val="bg1"/>
                </a:solidFill>
              </a:rPr>
              <a:t> EPA Center for Environmental Measurement and Modeling</a:t>
            </a:r>
          </a:p>
          <a:p>
            <a:r>
              <a:rPr lang="en-US" sz="1800" b="1" baseline="30000" dirty="0">
                <a:solidFill>
                  <a:schemeClr val="bg1"/>
                </a:solidFill>
              </a:rPr>
              <a:t>6</a:t>
            </a:r>
            <a:r>
              <a:rPr lang="en-US" sz="1800" b="1" dirty="0">
                <a:solidFill>
                  <a:schemeClr val="bg1"/>
                </a:solidFill>
              </a:rPr>
              <a:t> ACOM, National Center for Atmospheric Research</a:t>
            </a:r>
            <a:endParaRPr lang="en-US" sz="1800" b="1" baseline="30000" dirty="0">
              <a:solidFill>
                <a:schemeClr val="bg1"/>
              </a:solidFill>
            </a:endParaRPr>
          </a:p>
          <a:p>
            <a:endParaRPr lang="en-US" sz="1800" b="1" baseline="30000" dirty="0">
              <a:solidFill>
                <a:schemeClr val="bg1"/>
              </a:solidFill>
            </a:endParaRPr>
          </a:p>
        </p:txBody>
      </p:sp>
      <p:pic>
        <p:nvPicPr>
          <p:cNvPr id="4" name="Picture 3" descr="umd-b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9" y="89535"/>
            <a:ext cx="1082644" cy="1082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781" y="89535"/>
            <a:ext cx="1295398" cy="110169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299B1-DA84-448D-93B8-510F839C09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1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609" y="241678"/>
            <a:ext cx="11277600" cy="37247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Scatterplots – Maryland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4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4041" y="846161"/>
            <a:ext cx="4575291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ACAM-Derived Surface NO</a:t>
            </a:r>
            <a:r>
              <a:rPr lang="en-US" sz="1600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vs. Surface Obs.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61127" y="846161"/>
            <a:ext cx="3767378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CMAQ Surface NO</a:t>
            </a:r>
            <a:r>
              <a:rPr lang="en-US" sz="1600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vs. Surface Obs.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9588" y="5581934"/>
            <a:ext cx="3797835" cy="4616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Used </a:t>
            </a:r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a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verage of CMAQ grid points within 1 km of</a:t>
            </a:r>
          </a:p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urface station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8865" y="5581934"/>
            <a:ext cx="3420232" cy="4616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Used average of ACAM pixels within 2 km of</a:t>
            </a:r>
          </a:p>
          <a:p>
            <a:r>
              <a:rPr lang="en-US" sz="1200" b="1" dirty="0" smtClean="0">
                <a:solidFill>
                  <a:schemeClr val="tx2">
                    <a:lumMod val="75000"/>
                  </a:schemeClr>
                </a:solidFill>
              </a:rPr>
              <a:t>surface station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97616" y="1712793"/>
            <a:ext cx="2458750" cy="2585323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Data points are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for each ACAM over-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p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ass during MD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campaign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Less scatter in 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ACAM estimates of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s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urface NO</a:t>
            </a:r>
            <a:r>
              <a:rPr lang="en-US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9ACCC14-5AE4-5847-AA09-482C7FF06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975" y="1149934"/>
            <a:ext cx="8694633" cy="433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11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394" y="82696"/>
            <a:ext cx="11277600" cy="7620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Statistics for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Maryland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798519-E2CB-3D44-B283-E9F70D2303F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02566" y="1564071"/>
          <a:ext cx="9524960" cy="12801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91845">
                  <a:extLst>
                    <a:ext uri="{9D8B030D-6E8A-4147-A177-3AD203B41FA5}">
                      <a16:colId xmlns:a16="http://schemas.microsoft.com/office/drawing/2014/main" val="1558101445"/>
                    </a:ext>
                  </a:extLst>
                </a:gridCol>
                <a:gridCol w="1737425">
                  <a:extLst>
                    <a:ext uri="{9D8B030D-6E8A-4147-A177-3AD203B41FA5}">
                      <a16:colId xmlns:a16="http://schemas.microsoft.com/office/drawing/2014/main" val="2775720598"/>
                    </a:ext>
                  </a:extLst>
                </a:gridCol>
                <a:gridCol w="1664082">
                  <a:extLst>
                    <a:ext uri="{9D8B030D-6E8A-4147-A177-3AD203B41FA5}">
                      <a16:colId xmlns:a16="http://schemas.microsoft.com/office/drawing/2014/main" val="2165665103"/>
                    </a:ext>
                  </a:extLst>
                </a:gridCol>
                <a:gridCol w="1697144">
                  <a:extLst>
                    <a:ext uri="{9D8B030D-6E8A-4147-A177-3AD203B41FA5}">
                      <a16:colId xmlns:a16="http://schemas.microsoft.com/office/drawing/2014/main" val="1258569579"/>
                    </a:ext>
                  </a:extLst>
                </a:gridCol>
                <a:gridCol w="1734464">
                  <a:extLst>
                    <a:ext uri="{9D8B030D-6E8A-4147-A177-3AD203B41FA5}">
                      <a16:colId xmlns:a16="http://schemas.microsoft.com/office/drawing/2014/main" val="40036396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Station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Essex</a:t>
                      </a:r>
                    </a:p>
                    <a:p>
                      <a:pPr algn="ctr"/>
                      <a:r>
                        <a:rPr lang="en-US" sz="1200" b="0" dirty="0"/>
                        <a:t>Molybdenum converter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Padonia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Photolytic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Fairhill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Photolytic</a:t>
                      </a:r>
                      <a:endParaRPr lang="en-US" sz="12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Edgewood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Photolytic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0714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Median Ratio of ACAM </a:t>
                      </a:r>
                      <a:r>
                        <a:rPr lang="en-US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Sfc</a:t>
                      </a:r>
                      <a:r>
                        <a:rPr lang="en-US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estimate to </a:t>
                      </a:r>
                      <a:r>
                        <a:rPr lang="en-US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Sfc</a:t>
                      </a:r>
                      <a:r>
                        <a:rPr lang="en-US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Obs.</a:t>
                      </a:r>
                    </a:p>
                    <a:p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0.63 </a:t>
                      </a:r>
                      <a:r>
                        <a:rPr lang="en-US" sz="16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1.04  </a:t>
                      </a:r>
                      <a:r>
                        <a:rPr lang="en-US" sz="16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1.01</a:t>
                      </a:r>
                      <a:r>
                        <a:rPr lang="en-US" sz="16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1.53</a:t>
                      </a:r>
                      <a:r>
                        <a:rPr lang="en-US" sz="1600" dirty="0"/>
                        <a:t> 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267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E5362BB-2ABF-644F-AFBC-65AE848F0772}"/>
              </a:ext>
            </a:extLst>
          </p:cNvPr>
          <p:cNvSpPr txBox="1"/>
          <p:nvPr/>
        </p:nvSpPr>
        <p:spPr>
          <a:xfrm>
            <a:off x="1215604" y="1181545"/>
            <a:ext cx="3374683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Data from all 14 Maryland flight days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E2B781F-D7D6-4A41-B052-D3A89D8393E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16737" y="3298548"/>
          <a:ext cx="9524958" cy="12801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691845">
                  <a:extLst>
                    <a:ext uri="{9D8B030D-6E8A-4147-A177-3AD203B41FA5}">
                      <a16:colId xmlns:a16="http://schemas.microsoft.com/office/drawing/2014/main" val="1558101445"/>
                    </a:ext>
                  </a:extLst>
                </a:gridCol>
                <a:gridCol w="1748445">
                  <a:extLst>
                    <a:ext uri="{9D8B030D-6E8A-4147-A177-3AD203B41FA5}">
                      <a16:colId xmlns:a16="http://schemas.microsoft.com/office/drawing/2014/main" val="557985253"/>
                    </a:ext>
                  </a:extLst>
                </a:gridCol>
                <a:gridCol w="1653061">
                  <a:extLst>
                    <a:ext uri="{9D8B030D-6E8A-4147-A177-3AD203B41FA5}">
                      <a16:colId xmlns:a16="http://schemas.microsoft.com/office/drawing/2014/main" val="2165665103"/>
                    </a:ext>
                  </a:extLst>
                </a:gridCol>
                <a:gridCol w="1708164">
                  <a:extLst>
                    <a:ext uri="{9D8B030D-6E8A-4147-A177-3AD203B41FA5}">
                      <a16:colId xmlns:a16="http://schemas.microsoft.com/office/drawing/2014/main" val="1258569579"/>
                    </a:ext>
                  </a:extLst>
                </a:gridCol>
                <a:gridCol w="1723443">
                  <a:extLst>
                    <a:ext uri="{9D8B030D-6E8A-4147-A177-3AD203B41FA5}">
                      <a16:colId xmlns:a16="http://schemas.microsoft.com/office/drawing/2014/main" val="4003639672"/>
                    </a:ext>
                  </a:extLst>
                </a:gridCol>
              </a:tblGrid>
              <a:tr h="4342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baseline="30000" dirty="0" smtClean="0"/>
                        <a:t>Station</a:t>
                      </a:r>
                      <a:endParaRPr lang="en-US" sz="2400" b="1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Essex</a:t>
                      </a:r>
                    </a:p>
                    <a:p>
                      <a:pPr algn="ctr"/>
                      <a:r>
                        <a:rPr lang="en-US" sz="1200" b="0" dirty="0"/>
                        <a:t>Molybdenum converter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Padonia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Photolytic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Fairhill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Photolytic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Edgewood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Photolytic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714815"/>
                  </a:ext>
                </a:extLst>
              </a:tr>
              <a:tr h="3283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Correlation of ACAM </a:t>
                      </a:r>
                      <a:r>
                        <a:rPr lang="en-US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Sfc</a:t>
                      </a:r>
                      <a:r>
                        <a:rPr lang="en-US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Estimate vs. </a:t>
                      </a:r>
                      <a:r>
                        <a:rPr lang="en-US" sz="1600" b="1" dirty="0" err="1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Sfc</a:t>
                      </a:r>
                      <a:r>
                        <a:rPr lang="en-US" sz="16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 Obs.</a:t>
                      </a:r>
                    </a:p>
                    <a:p>
                      <a:endParaRPr lang="en-US" sz="1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0.43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0.67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5380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57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135636"/>
            <a:ext cx="11277600" cy="7620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Texas – Time 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series for September 25, 2013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AA16D-6C80-0F4E-8E5F-1410B0530B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45" y="556810"/>
            <a:ext cx="7593979" cy="55320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130C8-34A1-584D-8935-EFEB1EC01888}"/>
              </a:ext>
            </a:extLst>
          </p:cNvPr>
          <p:cNvSpPr txBox="1"/>
          <p:nvPr/>
        </p:nvSpPr>
        <p:spPr>
          <a:xfrm rot="16200000">
            <a:off x="-1018033" y="3016840"/>
            <a:ext cx="2895601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Surface Concentration (ppbv)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172B1-8DF1-494D-A5F0-4C49DF134DD9}"/>
              </a:ext>
            </a:extLst>
          </p:cNvPr>
          <p:cNvSpPr txBox="1"/>
          <p:nvPr/>
        </p:nvSpPr>
        <p:spPr>
          <a:xfrm>
            <a:off x="3044951" y="6088892"/>
            <a:ext cx="2895601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Time (h 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CDT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30184" y="777240"/>
            <a:ext cx="3506088" cy="64633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Highest ozone day of Houston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campaign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FC86DC-EDC0-C44B-8452-55DD8D50A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1910" y="2003370"/>
            <a:ext cx="4062635" cy="39173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29016" y="1738316"/>
            <a:ext cx="4384743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Daily mean CMAQ NO</a:t>
            </a:r>
            <a:r>
              <a:rPr lang="en-US" sz="1400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 and station locations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00400" y="2551176"/>
            <a:ext cx="620683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GCAS</a:t>
            </a:r>
          </a:p>
        </p:txBody>
      </p:sp>
    </p:spTree>
    <p:extLst>
      <p:ext uri="{BB962C8B-B14F-4D97-AF65-F5344CB8AC3E}">
        <p14:creationId xmlns:p14="http://schemas.microsoft.com/office/powerpoint/2010/main" val="191091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Texas – Scatter plots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09D247-0103-D041-8F5A-897D39080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08" y="1256300"/>
            <a:ext cx="9947910" cy="4889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0288" y="886968"/>
            <a:ext cx="3211135" cy="369332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Using all GCAS overpasses</a:t>
            </a:r>
          </a:p>
        </p:txBody>
      </p:sp>
    </p:spTree>
    <p:extLst>
      <p:ext uri="{BB962C8B-B14F-4D97-AF65-F5344CB8AC3E}">
        <p14:creationId xmlns:p14="http://schemas.microsoft.com/office/powerpoint/2010/main" val="235857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181356"/>
            <a:ext cx="11277600" cy="504444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Texas 15-20 UT (10 – 15 CDT) Scatterplots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046B47-1D1D-E641-AD22-E63219E2A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" y="685800"/>
            <a:ext cx="9431949" cy="46710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53729" y="813816"/>
            <a:ext cx="2938272" cy="378565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Only considering the</a:t>
            </a: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m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idday hours</a:t>
            </a: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i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mproves the slope </a:t>
            </a: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or GCAS-derived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sfc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oncentrations</a:t>
            </a:r>
          </a:p>
          <a:p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And, now the GCAS-</a:t>
            </a:r>
          </a:p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derived surface data</a:t>
            </a: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ompare better with</a:t>
            </a: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o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bservations than </a:t>
            </a:r>
          </a:p>
          <a:p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t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hose from CMAQ itself</a:t>
            </a:r>
          </a:p>
        </p:txBody>
      </p:sp>
    </p:spTree>
    <p:extLst>
      <p:ext uri="{BB962C8B-B14F-4D97-AF65-F5344CB8AC3E}">
        <p14:creationId xmlns:p14="http://schemas.microsoft.com/office/powerpoint/2010/main" val="17495789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181356"/>
            <a:ext cx="11277600" cy="431292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Texas Statistics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798519-E2CB-3D44-B283-E9F70D230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3083451"/>
              </p:ext>
            </p:extLst>
          </p:nvPr>
        </p:nvGraphicFramePr>
        <p:xfrm>
          <a:off x="1623144" y="1737466"/>
          <a:ext cx="6275664" cy="28041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57423">
                  <a:extLst>
                    <a:ext uri="{9D8B030D-6E8A-4147-A177-3AD203B41FA5}">
                      <a16:colId xmlns:a16="http://schemas.microsoft.com/office/drawing/2014/main" val="1558101445"/>
                    </a:ext>
                  </a:extLst>
                </a:gridCol>
                <a:gridCol w="1779752">
                  <a:extLst>
                    <a:ext uri="{9D8B030D-6E8A-4147-A177-3AD203B41FA5}">
                      <a16:colId xmlns:a16="http://schemas.microsoft.com/office/drawing/2014/main" val="2775720598"/>
                    </a:ext>
                  </a:extLst>
                </a:gridCol>
                <a:gridCol w="1738489">
                  <a:extLst>
                    <a:ext uri="{9D8B030D-6E8A-4147-A177-3AD203B41FA5}">
                      <a16:colId xmlns:a16="http://schemas.microsoft.com/office/drawing/2014/main" val="12585695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Station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Median GCAS/GB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GCAS–GB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Correlation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0714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Galveston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0.02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9920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dirty="0"/>
                        <a:t>La Porte</a:t>
                      </a:r>
                      <a:endParaRPr lang="en-US" sz="1600" b="1" i="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0.80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225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Manvel Croix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0.76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0.75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233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Seabrook Park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0.43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26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Smith Point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0.49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3226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Texas Avenue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939643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E5362BB-2ABF-644F-AFBC-65AE848F0772}"/>
              </a:ext>
            </a:extLst>
          </p:cNvPr>
          <p:cNvSpPr txBox="1"/>
          <p:nvPr/>
        </p:nvSpPr>
        <p:spPr>
          <a:xfrm>
            <a:off x="1623144" y="1031276"/>
            <a:ext cx="2740488" cy="73866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Data from all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9 flight days.</a:t>
            </a:r>
          </a:p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Six ground sites with true NO</a:t>
            </a:r>
            <a:r>
              <a:rPr lang="en-US" sz="1400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 obs.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04982" y="1292886"/>
            <a:ext cx="3416320" cy="369331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Highest correlations of 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GCAS-based surface NO2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with surface observations at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most polluted sites:  </a:t>
            </a:r>
            <a:r>
              <a:rPr lang="en-US" b="1" dirty="0" err="1" smtClean="0">
                <a:solidFill>
                  <a:schemeClr val="tx2">
                    <a:lumMod val="75000"/>
                  </a:schemeClr>
                </a:solidFill>
              </a:rPr>
              <a:t>LaPorte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Manvel Croix, Texas Ave.</a:t>
            </a: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Lower correlations at sites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on Galveston Bay:  Seabrook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Park and Smith Point</a:t>
            </a: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Lowest correlation at site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d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ominated by marine air: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Galveston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69848" y="5632704"/>
            <a:ext cx="10309361" cy="707886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See talk by Dale Allen at 3 PM in Dogwood Room: more detail on CMAQ simulation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and NO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</a:rPr>
              <a:t> results</a:t>
            </a:r>
          </a:p>
        </p:txBody>
      </p:sp>
    </p:spTree>
    <p:extLst>
      <p:ext uri="{BB962C8B-B14F-4D97-AF65-F5344CB8AC3E}">
        <p14:creationId xmlns:p14="http://schemas.microsoft.com/office/powerpoint/2010/main" val="22409729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56" y="181356"/>
            <a:ext cx="11277600" cy="762000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Colorado – Scatter plots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65443" y="947088"/>
            <a:ext cx="3621504" cy="92333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GCAS-based estimates provide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l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ess scatter than model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e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stimates.</a:t>
            </a: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C0ABC7-D700-FC4B-A18A-1DAF08FFE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089" y="2793748"/>
            <a:ext cx="3490213" cy="3347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50751" y="2485971"/>
            <a:ext cx="3982180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Daily mean CMAQ NO2 and station locations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58744" y="6104525"/>
            <a:ext cx="681597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8/2/14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046FA5-B918-9C47-A9CB-432406416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860" y="473964"/>
            <a:ext cx="7744171" cy="554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8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190500"/>
            <a:ext cx="11277600" cy="40386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Colorado Statistics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798519-E2CB-3D44-B283-E9F70D2303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6356474"/>
              </p:ext>
            </p:extLst>
          </p:nvPr>
        </p:nvGraphicFramePr>
        <p:xfrm>
          <a:off x="2388755" y="1610173"/>
          <a:ext cx="6275664" cy="3175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57423">
                  <a:extLst>
                    <a:ext uri="{9D8B030D-6E8A-4147-A177-3AD203B41FA5}">
                      <a16:colId xmlns:a16="http://schemas.microsoft.com/office/drawing/2014/main" val="1558101445"/>
                    </a:ext>
                  </a:extLst>
                </a:gridCol>
                <a:gridCol w="1779752">
                  <a:extLst>
                    <a:ext uri="{9D8B030D-6E8A-4147-A177-3AD203B41FA5}">
                      <a16:colId xmlns:a16="http://schemas.microsoft.com/office/drawing/2014/main" val="2775720598"/>
                    </a:ext>
                  </a:extLst>
                </a:gridCol>
                <a:gridCol w="1738489">
                  <a:extLst>
                    <a:ext uri="{9D8B030D-6E8A-4147-A177-3AD203B41FA5}">
                      <a16:colId xmlns:a16="http://schemas.microsoft.com/office/drawing/2014/main" val="12585695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/>
                        <a:t>Station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Median GCAS/GB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GCAS–GB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Correlation</a:t>
                      </a:r>
                      <a:endParaRPr lang="en-US" sz="16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0714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BAO </a:t>
                      </a:r>
                      <a:r>
                        <a:rPr lang="en-US" sz="1600" b="1" dirty="0"/>
                        <a:t>Tower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9920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i="0" dirty="0"/>
                        <a:t>Chatfield Park</a:t>
                      </a:r>
                      <a:endParaRPr lang="en-US" sz="1600" b="1" i="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0.42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225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Denver </a:t>
                      </a:r>
                      <a:r>
                        <a:rPr lang="en-US" sz="1600" b="1" dirty="0" smtClean="0"/>
                        <a:t>La Casa CAPS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0.39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89267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Denver La </a:t>
                      </a:r>
                      <a:r>
                        <a:rPr lang="en-US" sz="1600" b="1" dirty="0" smtClean="0"/>
                        <a:t>Casa Moly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3226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Ft Collins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09396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NREL Golden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1.39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0.37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9211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Platteville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1.10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0.66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639327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E5362BB-2ABF-644F-AFBC-65AE848F0772}"/>
              </a:ext>
            </a:extLst>
          </p:cNvPr>
          <p:cNvSpPr txBox="1"/>
          <p:nvPr/>
        </p:nvSpPr>
        <p:spPr>
          <a:xfrm>
            <a:off x="2388754" y="948378"/>
            <a:ext cx="3225662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Data from all </a:t>
            </a:r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17 flight days</a:t>
            </a:r>
          </a:p>
          <a:p>
            <a:r>
              <a:rPr lang="en-US" sz="1400" b="1" dirty="0" smtClean="0">
                <a:solidFill>
                  <a:schemeClr val="tx2">
                    <a:lumMod val="75000"/>
                  </a:schemeClr>
                </a:solidFill>
              </a:rPr>
              <a:t>All true NO2 except Denver La Casa</a:t>
            </a:r>
            <a:endParaRPr lang="en-US" sz="1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2288" y="1993392"/>
            <a:ext cx="2800767" cy="313932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GCAS-derived surface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NO</a:t>
            </a:r>
            <a:r>
              <a:rPr lang="en-US" b="1" baseline="-25000" dirty="0" smtClean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has a high bias at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all sites </a:t>
            </a: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Further investigation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n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eeded to determine</a:t>
            </a:r>
          </a:p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c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ause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Correlations only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fair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to moderate; lower than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other campaigns</a:t>
            </a:r>
          </a:p>
        </p:txBody>
      </p:sp>
    </p:spTree>
    <p:extLst>
      <p:ext uri="{BB962C8B-B14F-4D97-AF65-F5344CB8AC3E}">
        <p14:creationId xmlns:p14="http://schemas.microsoft.com/office/powerpoint/2010/main" val="3341078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702" y="132497"/>
            <a:ext cx="11277600" cy="342991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422" y="475488"/>
            <a:ext cx="11814645" cy="5940088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Estimates of surface NO</a:t>
            </a:r>
            <a:r>
              <a:rPr lang="en-US" sz="2000" b="1" baseline="-25000" dirty="0">
                <a:solidFill>
                  <a:schemeClr val="bg1"/>
                </a:solidFill>
              </a:rPr>
              <a:t>2</a:t>
            </a:r>
            <a:r>
              <a:rPr lang="en-US" sz="2000" b="1" dirty="0">
                <a:solidFill>
                  <a:schemeClr val="bg1"/>
                </a:solidFill>
              </a:rPr>
              <a:t> have been computed from a combination of airborne remotely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sensed data and CMAQ model </a:t>
            </a:r>
            <a:r>
              <a:rPr lang="en-US" sz="2000" b="1" dirty="0" smtClean="0">
                <a:solidFill>
                  <a:schemeClr val="bg1"/>
                </a:solidFill>
              </a:rPr>
              <a:t>output.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Maryland </a:t>
            </a:r>
            <a:r>
              <a:rPr lang="en-US" sz="2000" b="1" u="sng" dirty="0">
                <a:solidFill>
                  <a:schemeClr val="bg1"/>
                </a:solidFill>
              </a:rPr>
              <a:t>campaign</a:t>
            </a:r>
            <a:r>
              <a:rPr lang="en-US" sz="2000" b="1" dirty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 - moderate correlations were found between </a:t>
            </a:r>
            <a:r>
              <a:rPr lang="en-US" sz="2000" b="1" dirty="0">
                <a:solidFill>
                  <a:schemeClr val="bg1"/>
                </a:solidFill>
              </a:rPr>
              <a:t>ACAM-derived surface </a:t>
            </a:r>
            <a:r>
              <a:rPr lang="en-US" sz="2000" b="1" dirty="0" smtClean="0">
                <a:solidFill>
                  <a:schemeClr val="bg1"/>
                </a:solidFill>
              </a:rPr>
              <a:t>NO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2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and </a:t>
            </a:r>
            <a:r>
              <a:rPr lang="en-US" sz="2000" b="1" dirty="0">
                <a:solidFill>
                  <a:schemeClr val="bg1"/>
                </a:solidFill>
              </a:rPr>
              <a:t>ground-based in situ observations.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Median </a:t>
            </a:r>
            <a:r>
              <a:rPr lang="en-US" sz="2000" b="1" dirty="0" smtClean="0">
                <a:solidFill>
                  <a:schemeClr val="bg1"/>
                </a:solidFill>
              </a:rPr>
              <a:t>ACAM-derived </a:t>
            </a:r>
            <a:r>
              <a:rPr lang="en-US" sz="2000" b="1" dirty="0">
                <a:solidFill>
                  <a:schemeClr val="bg1"/>
                </a:solidFill>
              </a:rPr>
              <a:t>and ground-based NO</a:t>
            </a:r>
            <a:r>
              <a:rPr lang="en-US" sz="2000" b="1" baseline="-25000" dirty="0">
                <a:solidFill>
                  <a:schemeClr val="bg1"/>
                </a:solidFill>
              </a:rPr>
              <a:t>2</a:t>
            </a:r>
            <a:r>
              <a:rPr lang="en-US" sz="2000" b="1" dirty="0">
                <a:solidFill>
                  <a:schemeClr val="bg1"/>
                </a:solidFill>
              </a:rPr>
              <a:t> were </a:t>
            </a:r>
            <a:r>
              <a:rPr lang="en-US" sz="2000" b="1" dirty="0" smtClean="0">
                <a:solidFill>
                  <a:schemeClr val="bg1"/>
                </a:solidFill>
              </a:rPr>
              <a:t>similar </a:t>
            </a:r>
            <a:r>
              <a:rPr lang="en-US" sz="2000" b="1" dirty="0">
                <a:solidFill>
                  <a:schemeClr val="bg1"/>
                </a:solidFill>
              </a:rPr>
              <a:t>at </a:t>
            </a:r>
            <a:r>
              <a:rPr lang="en-US" sz="2000" b="1" dirty="0" smtClean="0">
                <a:solidFill>
                  <a:schemeClr val="bg1"/>
                </a:solidFill>
              </a:rPr>
              <a:t>the suburban </a:t>
            </a:r>
            <a:r>
              <a:rPr lang="en-US" sz="2000" b="1" dirty="0">
                <a:solidFill>
                  <a:schemeClr val="bg1"/>
                </a:solidFill>
              </a:rPr>
              <a:t>and rural </a:t>
            </a:r>
            <a:r>
              <a:rPr lang="en-US" sz="2000" b="1" dirty="0" smtClean="0">
                <a:solidFill>
                  <a:schemeClr val="bg1"/>
                </a:solidFill>
              </a:rPr>
              <a:t>sites with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true NO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</a:rPr>
              <a:t> observations.  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Texas campaign</a:t>
            </a:r>
            <a:r>
              <a:rPr lang="en-US" sz="2000" b="1" dirty="0" smtClean="0">
                <a:solidFill>
                  <a:schemeClr val="bg1"/>
                </a:solidFill>
              </a:rPr>
              <a:t> – correlations between GCAS-derived and observed mixing ratios were greater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for the more polluted sites and lower at coastal sites where strong NO</a:t>
            </a:r>
            <a:r>
              <a:rPr lang="en-US" sz="2000" b="1" baseline="-25000" dirty="0" smtClean="0">
                <a:solidFill>
                  <a:schemeClr val="bg1"/>
                </a:solidFill>
              </a:rPr>
              <a:t>2</a:t>
            </a:r>
            <a:r>
              <a:rPr lang="en-US" sz="2000" b="1" dirty="0" smtClean="0">
                <a:solidFill>
                  <a:schemeClr val="bg1"/>
                </a:solidFill>
              </a:rPr>
              <a:t> gradients exist.</a:t>
            </a:r>
          </a:p>
          <a:p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Better comparison with surface observations obtained for mid-day hours when the boundary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layer was better mixed in the vertical.</a:t>
            </a:r>
          </a:p>
          <a:p>
            <a:endParaRPr lang="en-US" sz="2000" b="1" u="sng" dirty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Colorado campaign</a:t>
            </a:r>
            <a:r>
              <a:rPr lang="en-US" sz="2000" b="1" dirty="0" smtClean="0">
                <a:solidFill>
                  <a:schemeClr val="bg1"/>
                </a:solidFill>
              </a:rPr>
              <a:t> – </a:t>
            </a:r>
            <a:r>
              <a:rPr lang="en-US" sz="2000" b="1" dirty="0" smtClean="0">
                <a:solidFill>
                  <a:schemeClr val="bg1"/>
                </a:solidFill>
              </a:rPr>
              <a:t>Agreement of GCAS-derived </a:t>
            </a:r>
            <a:r>
              <a:rPr lang="en-US" sz="2000" b="1" dirty="0" smtClean="0">
                <a:solidFill>
                  <a:schemeClr val="bg1"/>
                </a:solidFill>
              </a:rPr>
              <a:t>surface </a:t>
            </a:r>
            <a:r>
              <a:rPr lang="en-US" sz="2000" b="1" dirty="0" smtClean="0">
                <a:solidFill>
                  <a:schemeClr val="bg1"/>
                </a:solidFill>
              </a:rPr>
              <a:t>estimates with observations poorer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than in other campaigns.  </a:t>
            </a:r>
            <a:r>
              <a:rPr lang="en-US" sz="2000" b="1" dirty="0" smtClean="0">
                <a:solidFill>
                  <a:schemeClr val="bg1"/>
                </a:solidFill>
              </a:rPr>
              <a:t>Further </a:t>
            </a:r>
            <a:r>
              <a:rPr lang="en-US" sz="2000" b="1" dirty="0" smtClean="0">
                <a:solidFill>
                  <a:schemeClr val="bg1"/>
                </a:solidFill>
              </a:rPr>
              <a:t>investigation </a:t>
            </a:r>
            <a:r>
              <a:rPr lang="en-US" sz="2000" b="1" dirty="0" smtClean="0">
                <a:solidFill>
                  <a:schemeClr val="bg1"/>
                </a:solidFill>
              </a:rPr>
              <a:t>necessary.</a:t>
            </a:r>
          </a:p>
          <a:p>
            <a:endParaRPr lang="en-US" sz="2000" b="1" u="sng" dirty="0">
              <a:solidFill>
                <a:schemeClr val="bg1"/>
              </a:solidFill>
            </a:endParaRPr>
          </a:p>
          <a:p>
            <a:r>
              <a:rPr lang="en-US" sz="2000" b="1" u="sng" dirty="0" smtClean="0">
                <a:solidFill>
                  <a:schemeClr val="bg1"/>
                </a:solidFill>
              </a:rPr>
              <a:t>Future work</a:t>
            </a:r>
            <a:r>
              <a:rPr lang="en-US" sz="2000" b="1" dirty="0" smtClean="0">
                <a:solidFill>
                  <a:schemeClr val="bg1"/>
                </a:solidFill>
              </a:rPr>
              <a:t> – Investigate use of CMAQ PBL vertical gradient to filter times/locations to analyze</a:t>
            </a:r>
            <a:endParaRPr lang="en-US" sz="2000" b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2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09F58E-249A-9547-A94A-21C100C71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Motivation: Surface (“nose-level”) NO</a:t>
            </a:r>
            <a:r>
              <a:rPr lang="en-US" baseline="-25000" dirty="0"/>
              <a:t>2</a:t>
            </a:r>
            <a:r>
              <a:rPr lang="en-US" dirty="0"/>
              <a:t> from airborne and satellite 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CDF6A3-A28B-B245-943B-1A9BC756A5BC}"/>
              </a:ext>
            </a:extLst>
          </p:cNvPr>
          <p:cNvSpPr txBox="1"/>
          <p:nvPr/>
        </p:nvSpPr>
        <p:spPr>
          <a:xfrm>
            <a:off x="1278556" y="1435054"/>
            <a:ext cx="9634888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There is strong interest in satellite-derived ground-level air pollutant products (NO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PM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for air pollution and health studies.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1221CD-1D19-1A4B-9CF7-961C8E07C574}"/>
              </a:ext>
            </a:extLst>
          </p:cNvPr>
          <p:cNvSpPr txBox="1"/>
          <p:nvPr/>
        </p:nvSpPr>
        <p:spPr>
          <a:xfrm>
            <a:off x="1134177" y="2340767"/>
            <a:ext cx="6449964" cy="107721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associated with mortality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(toxic gas at high concentrations; increases bronchitis and reduces lung function; a marker for combustion-related pollutants; major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>
                <a:solidFill>
                  <a:srgbClr val="000000"/>
                </a:solidFill>
                <a:latin typeface="Arial" panose="020B0604020202020204"/>
              </a:rPr>
              <a:t>precursor for tropospheric ozone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59038E-2A84-6649-A3E1-700A56CC819F}"/>
              </a:ext>
            </a:extLst>
          </p:cNvPr>
          <p:cNvSpPr txBox="1"/>
          <p:nvPr/>
        </p:nvSpPr>
        <p:spPr>
          <a:xfrm>
            <a:off x="10525462" y="3758052"/>
            <a:ext cx="1477348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Jaffe et al.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[2003]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7DF4BD-5753-CB4C-90AC-71FAF0F2C3A2}"/>
              </a:ext>
            </a:extLst>
          </p:cNvPr>
          <p:cNvSpPr txBox="1"/>
          <p:nvPr/>
        </p:nvSpPr>
        <p:spPr>
          <a:xfrm>
            <a:off x="1134177" y="3716990"/>
            <a:ext cx="6234811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Insufficient NO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monitoring by in situ sensors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(heterogeneous coverage; some US states and many countries lack monitoring)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30B452-4507-4944-9A60-2475AFCA191E}"/>
              </a:ext>
            </a:extLst>
          </p:cNvPr>
          <p:cNvSpPr txBox="1"/>
          <p:nvPr/>
        </p:nvSpPr>
        <p:spPr>
          <a:xfrm>
            <a:off x="1134177" y="4539006"/>
            <a:ext cx="5343625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measurements from FRM in situ monitors are biased relative to true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NO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(biases (10-50%) vary diurnally/seasonally and are difficult to quantify)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4E50BA67-8508-154B-817F-9CEB71F36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667446-8E15-064E-81EA-694BAD67A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0264" y="2081385"/>
            <a:ext cx="3338424" cy="175903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7285220" y="2914675"/>
            <a:ext cx="1171769" cy="5044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272784" y="4776716"/>
            <a:ext cx="2031879" cy="2231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989" y="4149445"/>
            <a:ext cx="3564975" cy="22256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974002" y="4231229"/>
            <a:ext cx="2906565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Active NO</a:t>
            </a:r>
            <a:r>
              <a:rPr lang="en-US" sz="1400" b="1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 Monitors – Oct. 2019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34177" y="5460751"/>
            <a:ext cx="6151043" cy="83099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TEMPO geostationary satellite observations coming in 2022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(hourly fine horizontal resolution column NO</a:t>
            </a:r>
            <a:r>
              <a:rPr lang="en-US" sz="16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; need to prepare for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using these data to estimate surface NO</a:t>
            </a:r>
            <a:r>
              <a:rPr lang="en-US" sz="1600" baseline="-25000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)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918178" y="2390410"/>
            <a:ext cx="772969" cy="461665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Relative</a:t>
            </a:r>
          </a:p>
          <a:p>
            <a:r>
              <a:rPr lang="en-US" sz="1200" b="1" dirty="0">
                <a:solidFill>
                  <a:schemeClr val="tx2">
                    <a:lumMod val="75000"/>
                  </a:schemeClr>
                </a:solidFill>
              </a:rPr>
              <a:t>Risk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456989" y="5936776"/>
            <a:ext cx="1217000" cy="30777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420 stations</a:t>
            </a:r>
          </a:p>
        </p:txBody>
      </p:sp>
    </p:spTree>
    <p:extLst>
      <p:ext uri="{BB962C8B-B14F-4D97-AF65-F5344CB8AC3E}">
        <p14:creationId xmlns:p14="http://schemas.microsoft.com/office/powerpoint/2010/main" val="92601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ACFC6D-0ED7-414F-A4E5-105140B1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728" y="932830"/>
            <a:ext cx="8449760" cy="5548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9D7ABD-80BB-4A4E-BE26-45D2F82B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Satellites and ground-based monitors show similar* NO</a:t>
            </a:r>
            <a:r>
              <a:rPr lang="en-US" baseline="-25000" dirty="0"/>
              <a:t>2</a:t>
            </a:r>
            <a:r>
              <a:rPr lang="en-US" dirty="0"/>
              <a:t> trends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0000F0-A280-0D45-B1DC-9967292EF15D}"/>
              </a:ext>
            </a:extLst>
          </p:cNvPr>
          <p:cNvSpPr txBox="1"/>
          <p:nvPr/>
        </p:nvSpPr>
        <p:spPr>
          <a:xfrm>
            <a:off x="895350" y="2102264"/>
            <a:ext cx="194310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OMI Trop NO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D33A7-E4FE-0F4C-8380-7970A9FA8C8D}"/>
              </a:ext>
            </a:extLst>
          </p:cNvPr>
          <p:cNvSpPr txBox="1"/>
          <p:nvPr/>
        </p:nvSpPr>
        <p:spPr>
          <a:xfrm>
            <a:off x="895350" y="4632295"/>
            <a:ext cx="1943100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EPA/AQS NO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AD2E83-3340-384D-A37A-5DDF89B8FD5B}"/>
              </a:ext>
            </a:extLst>
          </p:cNvPr>
          <p:cNvSpPr txBox="1"/>
          <p:nvPr/>
        </p:nvSpPr>
        <p:spPr>
          <a:xfrm>
            <a:off x="9484360" y="6024896"/>
            <a:ext cx="1740677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Lamsal et al.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[2015]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5E52462-04D5-D646-AC62-FCF0F5D5B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F2C44F-C846-0942-812B-2FCECE5DE860}"/>
              </a:ext>
            </a:extLst>
          </p:cNvPr>
          <p:cNvSpPr txBox="1"/>
          <p:nvPr/>
        </p:nvSpPr>
        <p:spPr>
          <a:xfrm>
            <a:off x="188047" y="5932562"/>
            <a:ext cx="2430433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*see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Silvern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et al.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[2019] for recent trend (dis)agreement</a:t>
            </a:r>
          </a:p>
        </p:txBody>
      </p:sp>
    </p:spTree>
    <p:extLst>
      <p:ext uri="{BB962C8B-B14F-4D97-AF65-F5344CB8AC3E}">
        <p14:creationId xmlns:p14="http://schemas.microsoft.com/office/powerpoint/2010/main" val="339706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220BA-6CD9-B244-9BE9-7AD59B2BD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Taking advantage of DISCOVER-AQ correlative observing strategy to enhance approach to inferring surface concentrations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4EB032E-7BBA-FE40-9E30-9EBE8732C1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00850" y="1457324"/>
            <a:ext cx="4933950" cy="49625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Four deployments</a:t>
            </a:r>
          </a:p>
          <a:p>
            <a:pPr lvl="1"/>
            <a:r>
              <a:rPr lang="en-US" dirty="0"/>
              <a:t>MD – Jul 2011</a:t>
            </a:r>
          </a:p>
          <a:p>
            <a:pPr lvl="1"/>
            <a:r>
              <a:rPr lang="en-US" dirty="0"/>
              <a:t>CA – Jan/Feb 2013</a:t>
            </a:r>
          </a:p>
          <a:p>
            <a:pPr lvl="1"/>
            <a:r>
              <a:rPr lang="en-US" dirty="0"/>
              <a:t>TX – Sep 2013</a:t>
            </a:r>
          </a:p>
          <a:p>
            <a:pPr lvl="1"/>
            <a:r>
              <a:rPr lang="en-US" dirty="0"/>
              <a:t>CO – Jul/Aug 2014</a:t>
            </a:r>
          </a:p>
          <a:p>
            <a:r>
              <a:rPr lang="en-US" dirty="0"/>
              <a:t>Coordinated satellite, airborne column and in situ profile measurements, surface monitors, surface remote sensing, etc.</a:t>
            </a:r>
          </a:p>
          <a:p>
            <a:r>
              <a:rPr lang="en-US" dirty="0"/>
              <a:t>Multiple modeling simulations</a:t>
            </a:r>
          </a:p>
          <a:p>
            <a:r>
              <a:rPr lang="en-US" dirty="0"/>
              <a:t>Our goals:</a:t>
            </a:r>
          </a:p>
          <a:p>
            <a:pPr lvl="1"/>
            <a:r>
              <a:rPr lang="en-US" dirty="0"/>
              <a:t>Develop science-quality NO</a:t>
            </a:r>
            <a:r>
              <a:rPr lang="en-US" baseline="-25000" dirty="0"/>
              <a:t>2</a:t>
            </a:r>
            <a:r>
              <a:rPr lang="en-US" dirty="0"/>
              <a:t> data products from airborne and satellite sensors</a:t>
            </a:r>
          </a:p>
          <a:p>
            <a:pPr lvl="1"/>
            <a:r>
              <a:rPr lang="en-US" dirty="0"/>
              <a:t>Assess and interpret various NO</a:t>
            </a:r>
            <a:r>
              <a:rPr lang="en-US" baseline="-25000" dirty="0"/>
              <a:t>2</a:t>
            </a:r>
            <a:r>
              <a:rPr lang="en-US" dirty="0"/>
              <a:t> observations and simulations</a:t>
            </a:r>
          </a:p>
          <a:p>
            <a:pPr lvl="1"/>
            <a:r>
              <a:rPr lang="en-US" dirty="0"/>
              <a:t>Improve approach to infer surface concentrations from remote sensing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F5305-8C30-7A46-97D3-351327C1E636}"/>
              </a:ext>
            </a:extLst>
          </p:cNvPr>
          <p:cNvSpPr txBox="1"/>
          <p:nvPr/>
        </p:nvSpPr>
        <p:spPr>
          <a:xfrm>
            <a:off x="382508" y="1761282"/>
            <a:ext cx="6353175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NASA Earth Venture mission intended to improve the interpretation of satellite observations to diagnose near-surface conditions related to air quality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2" descr="Image result for discover-aq Maryland ppt">
            <a:extLst>
              <a:ext uri="{FF2B5EF4-FFF2-40B4-BE49-F238E27FC236}">
                <a16:creationId xmlns:a16="http://schemas.microsoft.com/office/drawing/2014/main" id="{488F6A32-D6C0-6441-8F0B-293846AB4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3333" r="55833" b="44444"/>
          <a:stretch>
            <a:fillRect/>
          </a:stretch>
        </p:blipFill>
        <p:spPr bwMode="auto">
          <a:xfrm>
            <a:off x="932985" y="2718065"/>
            <a:ext cx="5163015" cy="3701785"/>
          </a:xfrm>
          <a:prstGeom prst="rect">
            <a:avLst/>
          </a:prstGeom>
          <a:noFill/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F701306-A3B7-5440-BD20-5C4C6996057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339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CBA02-E767-7A4D-9604-79682AD41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Aircraft remote sensing observations provide for retrieval of NO</a:t>
            </a:r>
            <a:r>
              <a:rPr lang="en-US" baseline="-25000" dirty="0"/>
              <a:t>2</a:t>
            </a:r>
            <a:r>
              <a:rPr lang="en-US" dirty="0"/>
              <a:t> column densities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A2C4505-B84F-A145-85F0-9D416AD0CD84}"/>
              </a:ext>
            </a:extLst>
          </p:cNvPr>
          <p:cNvSpPr txBox="1">
            <a:spLocks/>
          </p:cNvSpPr>
          <p:nvPr/>
        </p:nvSpPr>
        <p:spPr>
          <a:xfrm>
            <a:off x="182245" y="3712464"/>
            <a:ext cx="5598159" cy="2788010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sz="20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3738" indent="-24606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.AppleSystemUIFont" charset="-120"/>
              <a:buChar char="-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50938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Wingdings" charset="2"/>
              <a:buChar char="§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6550" indent="-227013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SzPct val="80000"/>
              <a:buFont typeface="Courier New" charset="0"/>
              <a:buChar char="o"/>
              <a:tabLst/>
              <a:defRPr sz="1600" kern="1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6375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/>
              <a:defRPr sz="1600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Slant column abundance retrievals based on the differential optical absorption spectroscopy (DOAS) method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vertical distributions from high-resolution Community Multiscale Air Quality (CMAQ) model simulations to account for the spatial/temporal variation in atmospheric NO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Air mass factor (AMF) computations for conversion to vertical column density (VCD) using on-line VLIDORT, surface reflectivity from MODIS BRDFs, and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CMAQ model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profiles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VCDs validated with in situ airborne profiles and ground-based remote sensing observations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218C2F-E882-5448-8030-1C1453848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404" y="2208112"/>
            <a:ext cx="6411596" cy="3009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93D6ED4-9E61-4A46-9111-0BF23C52712E}"/>
              </a:ext>
            </a:extLst>
          </p:cNvPr>
          <p:cNvSpPr txBox="1"/>
          <p:nvPr/>
        </p:nvSpPr>
        <p:spPr>
          <a:xfrm>
            <a:off x="9284335" y="5217637"/>
            <a:ext cx="1740677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Lamsal et al.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[2017]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2E5F26-E78D-3345-B6BA-F31D09E6B06E}"/>
              </a:ext>
            </a:extLst>
          </p:cNvPr>
          <p:cNvSpPr txBox="1"/>
          <p:nvPr/>
        </p:nvSpPr>
        <p:spPr>
          <a:xfrm>
            <a:off x="6261051" y="1931113"/>
            <a:ext cx="4403393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ACAM NO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VCD (below aircraft) from July 29, 2011 (MD)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E15D4B2B-1F26-DF4D-AA65-31A0EF7A3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4931781-CADD-164C-97AE-6859D1083B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45752"/>
              </p:ext>
            </p:extLst>
          </p:nvPr>
        </p:nvGraphicFramePr>
        <p:xfrm>
          <a:off x="182244" y="1415679"/>
          <a:ext cx="5598159" cy="22098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560830">
                  <a:extLst>
                    <a:ext uri="{9D8B030D-6E8A-4147-A177-3AD203B41FA5}">
                      <a16:colId xmlns:a16="http://schemas.microsoft.com/office/drawing/2014/main" val="1558101445"/>
                    </a:ext>
                  </a:extLst>
                </a:gridCol>
                <a:gridCol w="2015110">
                  <a:extLst>
                    <a:ext uri="{9D8B030D-6E8A-4147-A177-3AD203B41FA5}">
                      <a16:colId xmlns:a16="http://schemas.microsoft.com/office/drawing/2014/main" val="2165665103"/>
                    </a:ext>
                  </a:extLst>
                </a:gridCol>
                <a:gridCol w="2022219">
                  <a:extLst>
                    <a:ext uri="{9D8B030D-6E8A-4147-A177-3AD203B41FA5}">
                      <a16:colId xmlns:a16="http://schemas.microsoft.com/office/drawing/2014/main" val="42841721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Airborne Compact Atmospheric Mapper (ACAM)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GEO-CAPE Airborne Simulator (GCAS)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714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Campaign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MD, CA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TX, CO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99206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Aircraft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UC-12 (MD), B200 (CA)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6225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Flight altitude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~8 km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~9 km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52333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/>
                        <a:t>Ground spatial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1.5 x 1.1 km</a:t>
                      </a:r>
                      <a:r>
                        <a:rPr lang="en-US" sz="1200" baseline="30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~250 x 250 m</a:t>
                      </a:r>
                      <a:r>
                        <a:rPr lang="en-US" sz="1200" baseline="30000" dirty="0"/>
                        <a:t>2</a:t>
                      </a:r>
                      <a:endParaRPr 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797676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943600" y="2569464"/>
            <a:ext cx="492443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EDT</a:t>
            </a:r>
          </a:p>
        </p:txBody>
      </p:sp>
    </p:spTree>
    <p:extLst>
      <p:ext uri="{BB962C8B-B14F-4D97-AF65-F5344CB8AC3E}">
        <p14:creationId xmlns:p14="http://schemas.microsoft.com/office/powerpoint/2010/main" val="354160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75" y="71206"/>
            <a:ext cx="11277600" cy="387235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WRF and CMAQ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Model Simulations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087090"/>
              </p:ext>
            </p:extLst>
          </p:nvPr>
        </p:nvGraphicFramePr>
        <p:xfrm>
          <a:off x="634619" y="458441"/>
          <a:ext cx="11083556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0889">
                  <a:extLst>
                    <a:ext uri="{9D8B030D-6E8A-4147-A177-3AD203B41FA5}">
                      <a16:colId xmlns:a16="http://schemas.microsoft.com/office/drawing/2014/main" val="3667079705"/>
                    </a:ext>
                  </a:extLst>
                </a:gridCol>
                <a:gridCol w="2770889">
                  <a:extLst>
                    <a:ext uri="{9D8B030D-6E8A-4147-A177-3AD203B41FA5}">
                      <a16:colId xmlns:a16="http://schemas.microsoft.com/office/drawing/2014/main" val="1495009596"/>
                    </a:ext>
                  </a:extLst>
                </a:gridCol>
                <a:gridCol w="2770889">
                  <a:extLst>
                    <a:ext uri="{9D8B030D-6E8A-4147-A177-3AD203B41FA5}">
                      <a16:colId xmlns:a16="http://schemas.microsoft.com/office/drawing/2014/main" val="3788328432"/>
                    </a:ext>
                  </a:extLst>
                </a:gridCol>
                <a:gridCol w="2770889">
                  <a:extLst>
                    <a:ext uri="{9D8B030D-6E8A-4147-A177-3AD203B41FA5}">
                      <a16:colId xmlns:a16="http://schemas.microsoft.com/office/drawing/2014/main" val="2161539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Maryland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Texas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Colorado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60332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Modeler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Wyat Appel - EPA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Dale Allen - UMD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Gabi Pfister - NCAR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28317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Meteorological</a:t>
                      </a:r>
                      <a:r>
                        <a:rPr lang="en-US" baseline="0" dirty="0"/>
                        <a:t> driver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WRF 3.8.1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WRF 3.8.1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WRF 3.8.1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016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WRF</a:t>
                      </a:r>
                      <a:r>
                        <a:rPr lang="en-US" baseline="0" dirty="0"/>
                        <a:t> PBL scheme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ACM2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YSU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025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Coupled WRF/CMAQ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23955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Nudging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FDDA,</a:t>
                      </a:r>
                      <a:r>
                        <a:rPr lang="en-US" baseline="0" dirty="0" smtClean="0"/>
                        <a:t> surface, obs.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FDDA, surface, obs.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FDDA, </a:t>
                      </a:r>
                      <a:r>
                        <a:rPr lang="en-US" dirty="0"/>
                        <a:t>obs.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313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1955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CMAQ</a:t>
                      </a:r>
                      <a:r>
                        <a:rPr lang="en-US" baseline="0" dirty="0"/>
                        <a:t> version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5.2 Beta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47991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Chemical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CB6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CB6r3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CB6r3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09180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Aerosol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AERO6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AERO6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AERO6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48688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Horizontal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 km (</a:t>
                      </a:r>
                      <a:r>
                        <a:rPr lang="en-US" dirty="0" smtClean="0"/>
                        <a:t>nested</a:t>
                      </a:r>
                      <a:r>
                        <a:rPr lang="en-US" baseline="0" dirty="0" smtClean="0"/>
                        <a:t> in 4 km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km (nested in 12 km)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 km (nested in 12 km)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42219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Lightning</a:t>
                      </a:r>
                      <a:r>
                        <a:rPr lang="en-US" baseline="0" dirty="0"/>
                        <a:t> NO emissions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23074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Anthropogenic emissions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NEI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smtClean="0"/>
                        <a:t>2011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CEMS;</a:t>
                      </a:r>
                      <a:r>
                        <a:rPr lang="en-US" baseline="0" dirty="0"/>
                        <a:t> TCEQ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Colorado </a:t>
                      </a:r>
                      <a:r>
                        <a:rPr lang="en-US" dirty="0" smtClean="0"/>
                        <a:t>specific</a:t>
                      </a:r>
                      <a:r>
                        <a:rPr lang="en-US" baseline="30000" dirty="0" smtClean="0"/>
                        <a:t>*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528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Meteorological</a:t>
                      </a:r>
                      <a:r>
                        <a:rPr lang="en-US" baseline="0" dirty="0"/>
                        <a:t> IC/BC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ECMWF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7492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Chemical IC/BC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GEOS-</a:t>
                      </a:r>
                      <a:r>
                        <a:rPr lang="en-US" dirty="0" err="1" smtClean="0"/>
                        <a:t>Chem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MOZART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RAQMS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49845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274778" y="6021041"/>
            <a:ext cx="5740033" cy="646331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hlinkClick r:id="rId2"/>
              </a:rPr>
              <a:t>* https</a:t>
            </a:r>
            <a:r>
              <a:rPr lang="en-US" sz="1200" dirty="0">
                <a:hlinkClick r:id="rId2"/>
              </a:rPr>
              <a:t>://www.colorado.gov/airquality/tech_doc_repository.aspx?action=open&amp;file</a:t>
            </a:r>
            <a:r>
              <a:rPr lang="en-US" sz="1200" dirty="0" smtClean="0"/>
              <a:t>=</a:t>
            </a:r>
          </a:p>
          <a:p>
            <a:r>
              <a:rPr lang="en-US" sz="1200" dirty="0" smtClean="0"/>
              <a:t>  FRAPPE-NCAR_Final_Report_July2017.pdf</a:t>
            </a:r>
            <a:endParaRPr lang="en-US" sz="1200" dirty="0"/>
          </a:p>
          <a:p>
            <a:endParaRPr lang="en-US" sz="1200" dirty="0" err="1" smtClean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31EA2-FF84-5E44-980F-CBCD23779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Surface concentration inferred from aircraft column retrievals and model vertical profile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D32CE5-7089-8D45-A6B6-4B59F147B074}"/>
                  </a:ext>
                </a:extLst>
              </p:cNvPr>
              <p:cNvSpPr txBox="1"/>
              <p:nvPr/>
            </p:nvSpPr>
            <p:spPr>
              <a:xfrm>
                <a:off x="6968492" y="2361149"/>
                <a:ext cx="3631635" cy="83625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e>
                      </m:d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C73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0" lang="el-G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Ω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sub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𝐹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kumimoji="0" lang="el-GR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Ω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sub>
                            <m:sup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𝐵</m:t>
                              </m:r>
                            </m:sup>
                          </m:sSubSup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C73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Ω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̅"/>
                          <m:ctrlP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Ω</m:t>
                          </m:r>
                        </m:e>
                      </m:acc>
                    </m:oMath>
                  </m:oMathPara>
                </a14:m>
                <a:endPara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3D32CE5-7089-8D45-A6B6-4B59F147B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8492" y="2361149"/>
                <a:ext cx="3631635" cy="836255"/>
              </a:xfrm>
              <a:prstGeom prst="rect">
                <a:avLst/>
              </a:prstGeom>
              <a:blipFill>
                <a:blip r:embed="rId3"/>
                <a:stretch>
                  <a:fillRect l="-1045" r="-1045" b="-597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3AB94D4-75FA-EB4B-8DAE-64E75BAE154B}"/>
                  </a:ext>
                </a:extLst>
              </p:cNvPr>
              <p:cNvSpPr txBox="1"/>
              <p:nvPr/>
            </p:nvSpPr>
            <p:spPr>
              <a:xfrm>
                <a:off x="659013" y="3779980"/>
                <a:ext cx="4437112" cy="270652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Ω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≡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vertical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column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density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(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below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aircraft</m:t>
                    </m:r>
                    <m:r>
                      <m:rPr>
                        <m:nor/>
                      </m:rPr>
                      <a:rPr kumimoji="0" lang="en-US" sz="18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546A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46A">
                        <a:lumMod val="75000"/>
                      </a:srgbClr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 </a:t>
                </a:r>
                <a:endPara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3AB94D4-75FA-EB4B-8DAE-64E75BAE15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013" y="3779980"/>
                <a:ext cx="4437112" cy="270652"/>
              </a:xfrm>
              <a:prstGeom prst="rect">
                <a:avLst/>
              </a:prstGeom>
              <a:blipFill>
                <a:blip r:embed="rId4"/>
                <a:stretch>
                  <a:fillRect l="-1714" t="-9091" r="-286" b="-36364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BBABE8-AEB8-C84E-ADCC-484CFF90571C}"/>
                  </a:ext>
                </a:extLst>
              </p:cNvPr>
              <p:cNvSpPr txBox="1"/>
              <p:nvPr/>
            </p:nvSpPr>
            <p:spPr>
              <a:xfrm>
                <a:off x="649869" y="3425288"/>
                <a:ext cx="2627001" cy="27699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≡</m:t>
                      </m:r>
                      <m:r>
                        <m:rPr>
                          <m:sty m:val="p"/>
                        </m:rP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surface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concentration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4BBABE8-AEB8-C84E-ADCC-484CFF9057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9" y="3425288"/>
                <a:ext cx="2627001" cy="276999"/>
              </a:xfrm>
              <a:prstGeom prst="rect">
                <a:avLst/>
              </a:prstGeom>
              <a:blipFill>
                <a:blip r:embed="rId5"/>
                <a:stretch>
                  <a:fillRect l="-962" t="-4348" r="-962" b="-34783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84D7CB-437B-A142-BAC1-46204F0C962C}"/>
                  </a:ext>
                </a:extLst>
              </p:cNvPr>
              <p:cNvSpPr txBox="1"/>
              <p:nvPr/>
            </p:nvSpPr>
            <p:spPr>
              <a:xfrm>
                <a:off x="6449373" y="3424711"/>
                <a:ext cx="4691990" cy="27757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kumimoji="0" lang="el-G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l-GR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44546A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Ω</m:t>
                          </m:r>
                        </m:e>
                      </m:ac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≡</m:t>
                      </m:r>
                      <m:r>
                        <m:rPr>
                          <m:sty m:val="p"/>
                        </m:rP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Ω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averaged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over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a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model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grid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size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region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84D7CB-437B-A142-BAC1-46204F0C96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9373" y="3424711"/>
                <a:ext cx="4691990" cy="277576"/>
              </a:xfrm>
              <a:prstGeom prst="rect">
                <a:avLst/>
              </a:prstGeom>
              <a:blipFill>
                <a:blip r:embed="rId6"/>
                <a:stretch>
                  <a:fillRect t="-2222" b="-4000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FF12CF3-8FF7-4D41-9953-FCFFAA92B653}"/>
                  </a:ext>
                </a:extLst>
              </p:cNvPr>
              <p:cNvSpPr txBox="1"/>
              <p:nvPr/>
            </p:nvSpPr>
            <p:spPr>
              <a:xfrm>
                <a:off x="6468690" y="3773056"/>
                <a:ext cx="3536032" cy="277576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𝜇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≡</m:t>
                      </m:r>
                      <m:r>
                        <m:rPr>
                          <m:sty m:val="p"/>
                        </m:rP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Ω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/</m:t>
                      </m:r>
                      <m:acc>
                        <m:accPr>
                          <m:chr m:val="̅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kumimoji="0" lang="el-GR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44546A">
                                  <a:lumMod val="75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Ω</m:t>
                          </m:r>
                        </m:e>
                      </m:acc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(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sub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grid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inhomogeneity</m:t>
                      </m:r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FF12CF3-8FF7-4D41-9953-FCFFAA92B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8690" y="3773056"/>
                <a:ext cx="3536032" cy="277576"/>
              </a:xfrm>
              <a:prstGeom prst="rect">
                <a:avLst/>
              </a:prstGeom>
              <a:blipFill>
                <a:blip r:embed="rId7"/>
                <a:stretch>
                  <a:fillRect l="-1786" r="-2857" b="-39130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E4616F2C-5188-A54C-ABAD-82032C0C54BA}"/>
              </a:ext>
            </a:extLst>
          </p:cNvPr>
          <p:cNvSpPr txBox="1"/>
          <p:nvPr/>
        </p:nvSpPr>
        <p:spPr>
          <a:xfrm>
            <a:off x="2992407" y="2508678"/>
            <a:ext cx="2788024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2C73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Model (blue)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E3984A-B988-BC48-BD0A-E4BB8EE8614D}"/>
              </a:ext>
            </a:extLst>
          </p:cNvPr>
          <p:cNvSpPr txBox="1"/>
          <p:nvPr/>
        </p:nvSpPr>
        <p:spPr>
          <a:xfrm>
            <a:off x="2992407" y="2811480"/>
            <a:ext cx="2348753" cy="30777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Measurement (red)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06FD9B3-D7CD-DB49-889B-95AE5D7E7E01}"/>
                  </a:ext>
                </a:extLst>
              </p:cNvPr>
              <p:cNvSpPr txBox="1"/>
              <p:nvPr/>
            </p:nvSpPr>
            <p:spPr>
              <a:xfrm>
                <a:off x="738860" y="2443095"/>
                <a:ext cx="2449021" cy="754309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𝑆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44546A">
                              <a:lumMod val="75000"/>
                            </a:srgbClr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C73">
                                  <a:lumMod val="60000"/>
                                  <a:lumOff val="40000"/>
                                </a:srgb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𝑆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kumimoji="0" lang="el-GR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Ω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2C73">
                                      <a:lumMod val="60000"/>
                                      <a:lumOff val="40000"/>
                                    </a:srgbClr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  <m:r>
                        <m:rPr>
                          <m:sty m:val="p"/>
                        </m:rP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Ω</m:t>
                      </m:r>
                    </m:oMath>
                  </m:oMathPara>
                </a14:m>
                <a:endPara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06FD9B3-D7CD-DB49-889B-95AE5D7E7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860" y="2443095"/>
                <a:ext cx="2449021" cy="754309"/>
              </a:xfrm>
              <a:prstGeom prst="rect">
                <a:avLst/>
              </a:prstGeom>
              <a:blipFill>
                <a:blip r:embed="rId8"/>
                <a:stretch>
                  <a:fillRect b="-8333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4B06940-54ED-E14D-A472-6AD5B84E5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8B959B-9F67-4644-BB92-B7197DCBB966}"/>
              </a:ext>
            </a:extLst>
          </p:cNvPr>
          <p:cNvSpPr txBox="1"/>
          <p:nvPr/>
        </p:nvSpPr>
        <p:spPr>
          <a:xfrm>
            <a:off x="457200" y="1737920"/>
            <a:ext cx="3447288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Simple, intuitive case: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2E51FB-4507-D049-8169-B9DABAF760F2}"/>
              </a:ext>
            </a:extLst>
          </p:cNvPr>
          <p:cNvSpPr txBox="1"/>
          <p:nvPr/>
        </p:nvSpPr>
        <p:spPr>
          <a:xfrm>
            <a:off x="6253376" y="1737920"/>
            <a:ext cx="5155033" cy="40011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Accounting for spatial variability in the PBL: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DC8705-AD6A-F74E-8F92-97B80AE0C33D}"/>
              </a:ext>
            </a:extLst>
          </p:cNvPr>
          <p:cNvSpPr txBox="1"/>
          <p:nvPr/>
        </p:nvSpPr>
        <p:spPr>
          <a:xfrm>
            <a:off x="10004722" y="5268902"/>
            <a:ext cx="1730078" cy="95410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Subscripts: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model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free troposphere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boundary 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0942" y="4050632"/>
            <a:ext cx="5159549" cy="24328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3283" y="6144890"/>
            <a:ext cx="253596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08392" y="4592063"/>
            <a:ext cx="1984839" cy="830997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Results using mean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v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alues of columns</a:t>
            </a:r>
          </a:p>
          <a:p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f</a:t>
            </a:r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or each site</a:t>
            </a:r>
          </a:p>
        </p:txBody>
      </p:sp>
    </p:spTree>
    <p:extLst>
      <p:ext uri="{BB962C8B-B14F-4D97-AF65-F5344CB8AC3E}">
        <p14:creationId xmlns:p14="http://schemas.microsoft.com/office/powerpoint/2010/main" val="35098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F07D3-E792-E549-896C-F09EB3EBB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Inferred surface concentrations correspond to aircraft VCDs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5CF089-5B30-0C4A-9360-11FF55DB6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2571"/>
            <a:ext cx="7571616" cy="35540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EBCBE1-99D9-3D4D-90FB-73867B3A618C}"/>
              </a:ext>
            </a:extLst>
          </p:cNvPr>
          <p:cNvSpPr txBox="1"/>
          <p:nvPr/>
        </p:nvSpPr>
        <p:spPr>
          <a:xfrm>
            <a:off x="851611" y="1542121"/>
            <a:ext cx="4428602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ACAM NO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VCD from July 29, 2011 (MD)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B1416BB-2D38-0A4E-952C-2744699D0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8091" y="1908736"/>
            <a:ext cx="6023909" cy="40291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4E9A86-C4BB-894A-8EC1-EE62874002E6}"/>
              </a:ext>
            </a:extLst>
          </p:cNvPr>
          <p:cNvSpPr txBox="1"/>
          <p:nvPr/>
        </p:nvSpPr>
        <p:spPr>
          <a:xfrm>
            <a:off x="6589023" y="1542121"/>
            <a:ext cx="4428602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ACAM-derived NO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surface concentration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2BF728-1C39-4741-BE97-F37E8CEF5CEC}"/>
              </a:ext>
            </a:extLst>
          </p:cNvPr>
          <p:cNvSpPr txBox="1"/>
          <p:nvPr/>
        </p:nvSpPr>
        <p:spPr>
          <a:xfrm>
            <a:off x="4409874" y="5750625"/>
            <a:ext cx="1740677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Lamsal et al.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[2017]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92833F6-8756-3D44-8B9C-E39A7DC37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5188" y="6080078"/>
            <a:ext cx="4007828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July 29 was a very hot and high O</a:t>
            </a:r>
            <a:r>
              <a:rPr lang="en-US" sz="1600" b="1" baseline="-25000" dirty="0" smtClean="0">
                <a:solidFill>
                  <a:schemeClr val="tx2">
                    <a:lumMod val="75000"/>
                  </a:schemeClr>
                </a:solidFill>
              </a:rPr>
              <a:t>3</a:t>
            </a:r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 day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4604" y="2596896"/>
            <a:ext cx="492443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EDT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2801" y="2458396"/>
            <a:ext cx="492443" cy="276999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EDT</a:t>
            </a:r>
          </a:p>
        </p:txBody>
      </p:sp>
    </p:spTree>
    <p:extLst>
      <p:ext uri="{BB962C8B-B14F-4D97-AF65-F5344CB8AC3E}">
        <p14:creationId xmlns:p14="http://schemas.microsoft.com/office/powerpoint/2010/main" val="4248048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73409-D07C-1044-B228-31C12E828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Aircraft VCDs, surface concentrations, and ground-based comparisons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DDDB38-AFD1-D749-B9AB-6787A09935BC}"/>
              </a:ext>
            </a:extLst>
          </p:cNvPr>
          <p:cNvSpPr txBox="1"/>
          <p:nvPr/>
        </p:nvSpPr>
        <p:spPr>
          <a:xfrm>
            <a:off x="7617749" y="6187888"/>
            <a:ext cx="3654641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Ground-based coincidence criteria: 5 km, 10 min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6B68709-3ADC-F843-A5E7-ACF075760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CDCBD-78E1-0D41-A999-31B5EBF8E02C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3E8ED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3E8ED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6A8CFAF-919A-5646-9306-A275A3650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910" y="1862667"/>
            <a:ext cx="4251100" cy="336487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69E3DEA-33A4-084B-8A45-73FAC2C31053}"/>
              </a:ext>
            </a:extLst>
          </p:cNvPr>
          <p:cNvSpPr/>
          <p:nvPr/>
        </p:nvSpPr>
        <p:spPr>
          <a:xfrm>
            <a:off x="10006858" y="2554940"/>
            <a:ext cx="80682" cy="8068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94932BD-35EC-034D-8C2C-62C592B52A0F}"/>
              </a:ext>
            </a:extLst>
          </p:cNvPr>
          <p:cNvSpPr/>
          <p:nvPr/>
        </p:nvSpPr>
        <p:spPr>
          <a:xfrm>
            <a:off x="9592987" y="2767857"/>
            <a:ext cx="80682" cy="8068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429D6F-B73F-F247-BAB9-CE3C8F2F722D}"/>
              </a:ext>
            </a:extLst>
          </p:cNvPr>
          <p:cNvSpPr txBox="1"/>
          <p:nvPr/>
        </p:nvSpPr>
        <p:spPr>
          <a:xfrm>
            <a:off x="9403228" y="2848539"/>
            <a:ext cx="1153468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Essex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BCCFC9A-20EE-2C4C-8D66-32942086202B}"/>
              </a:ext>
            </a:extLst>
          </p:cNvPr>
          <p:cNvSpPr/>
          <p:nvPr/>
        </p:nvSpPr>
        <p:spPr>
          <a:xfrm>
            <a:off x="9403239" y="2855263"/>
            <a:ext cx="80682" cy="8068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1F055E5-27F4-9D48-AC8A-4EE96125B3D3}"/>
              </a:ext>
            </a:extLst>
          </p:cNvPr>
          <p:cNvSpPr/>
          <p:nvPr/>
        </p:nvSpPr>
        <p:spPr>
          <a:xfrm>
            <a:off x="9271756" y="2707347"/>
            <a:ext cx="80682" cy="8068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25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EDB746-B0FF-BC4A-A38E-C2452FB3FE9C}"/>
              </a:ext>
            </a:extLst>
          </p:cNvPr>
          <p:cNvSpPr txBox="1"/>
          <p:nvPr/>
        </p:nvSpPr>
        <p:spPr>
          <a:xfrm>
            <a:off x="9728947" y="2305412"/>
            <a:ext cx="1153468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Fairhill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A40F99-4857-C243-8245-2B4B098C96C0}"/>
              </a:ext>
            </a:extLst>
          </p:cNvPr>
          <p:cNvSpPr txBox="1"/>
          <p:nvPr/>
        </p:nvSpPr>
        <p:spPr>
          <a:xfrm>
            <a:off x="9617728" y="2669698"/>
            <a:ext cx="1153468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Edgewood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9463A7-238E-7B4D-95E5-BA8677AA19C2}"/>
              </a:ext>
            </a:extLst>
          </p:cNvPr>
          <p:cNvSpPr txBox="1"/>
          <p:nvPr/>
        </p:nvSpPr>
        <p:spPr>
          <a:xfrm>
            <a:off x="8784730" y="2482122"/>
            <a:ext cx="1153468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Padonia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E1F2342-D260-0D47-A0BA-8E9969E4FE32}"/>
              </a:ext>
            </a:extLst>
          </p:cNvPr>
          <p:cNvSpPr txBox="1"/>
          <p:nvPr/>
        </p:nvSpPr>
        <p:spPr>
          <a:xfrm>
            <a:off x="10091190" y="4540094"/>
            <a:ext cx="1647260" cy="27699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CMAQ monthly mean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E3EC3B-8C2B-464A-A329-DB9594046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573" y="1322435"/>
            <a:ext cx="6648489" cy="486545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AF172B1-8DF1-494D-A5F0-4C49DF134DD9}"/>
              </a:ext>
            </a:extLst>
          </p:cNvPr>
          <p:cNvSpPr txBox="1"/>
          <p:nvPr/>
        </p:nvSpPr>
        <p:spPr>
          <a:xfrm>
            <a:off x="2314016" y="6113335"/>
            <a:ext cx="2895601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Time (h EDT)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0130C8-34A1-584D-8935-EFEB1EC01888}"/>
              </a:ext>
            </a:extLst>
          </p:cNvPr>
          <p:cNvSpPr txBox="1"/>
          <p:nvPr/>
        </p:nvSpPr>
        <p:spPr>
          <a:xfrm rot="16200000">
            <a:off x="-1235219" y="3530822"/>
            <a:ext cx="2895601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Surface Concentration (ppbv)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7996" y="5234268"/>
            <a:ext cx="4027064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Essex – urban	</a:t>
            </a:r>
            <a:r>
              <a:rPr lang="en-US" sz="1400" b="1" dirty="0" err="1">
                <a:solidFill>
                  <a:schemeClr val="tx2">
                    <a:lumMod val="75000"/>
                  </a:schemeClr>
                </a:solidFill>
              </a:rPr>
              <a:t>Padonia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 - suburban</a:t>
            </a:r>
          </a:p>
          <a:p>
            <a:r>
              <a:rPr lang="en-US" sz="1400" b="1" dirty="0" err="1">
                <a:solidFill>
                  <a:schemeClr val="tx2">
                    <a:lumMod val="75000"/>
                  </a:schemeClr>
                </a:solidFill>
              </a:rPr>
              <a:t>Fairhill</a:t>
            </a:r>
            <a:r>
              <a:rPr lang="en-US" sz="1400" b="1" dirty="0">
                <a:solidFill>
                  <a:schemeClr val="tx2">
                    <a:lumMod val="75000"/>
                  </a:schemeClr>
                </a:solidFill>
              </a:rPr>
              <a:t> – rural	Edgewood – on the bay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5337" y="1082491"/>
            <a:ext cx="1439689" cy="338554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tx2">
                    <a:lumMod val="75000"/>
                  </a:schemeClr>
                </a:solidFill>
              </a:rPr>
              <a:t>July 29, 2011</a:t>
            </a:r>
          </a:p>
        </p:txBody>
      </p:sp>
    </p:spTree>
    <p:extLst>
      <p:ext uri="{BB962C8B-B14F-4D97-AF65-F5344CB8AC3E}">
        <p14:creationId xmlns:p14="http://schemas.microsoft.com/office/powerpoint/2010/main" val="144478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PL-PowerPoint-Theme_light">
  <a:themeElements>
    <a:clrScheme name="Custom 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2C73"/>
      </a:accent1>
      <a:accent2>
        <a:srgbClr val="3E8EDE"/>
      </a:accent2>
      <a:accent3>
        <a:srgbClr val="74AA50"/>
      </a:accent3>
      <a:accent4>
        <a:srgbClr val="D2D755"/>
      </a:accent4>
      <a:accent5>
        <a:srgbClr val="FF9E16"/>
      </a:accent5>
      <a:accent6>
        <a:srgbClr val="E03C30"/>
      </a:accent6>
      <a:hlink>
        <a:srgbClr val="0537FF"/>
      </a:hlink>
      <a:folHlink>
        <a:srgbClr val="953A7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solidFill>
            <a:schemeClr val="accent1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noFill/>
        </a:ln>
      </a:spPr>
      <a:bodyPr wrap="square" rtlCol="0">
        <a:spAutoFit/>
      </a:bodyPr>
      <a:lstStyle>
        <a:defPPr>
          <a:defRPr sz="2000" dirty="0" err="1" smtClean="0">
            <a:solidFill>
              <a:schemeClr val="tx2">
                <a:lumMod val="7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xtended-Template_Light-Theme_16x9" id="{5701C006-0185-F640-8FF7-3E3E2E175320}" vid="{DE6EC2A9-9F60-0D49-9F93-4CA4E8485A7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1874</Words>
  <Application>Microsoft Office PowerPoint</Application>
  <PresentationFormat>Widescreen</PresentationFormat>
  <Paragraphs>387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.AppleSystemUIFont</vt:lpstr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APL-PowerPoint-Theme_light</vt:lpstr>
      <vt:lpstr>Estimation of Surface NO2 Using Airborne Remote Sensing Data and CMAQ Model Output from DISCOVER-AQ Campaigns</vt:lpstr>
      <vt:lpstr>Motivation: Surface (“nose-level”) NO2 from airborne and satellite observations</vt:lpstr>
      <vt:lpstr>Satellites and ground-based monitors show similar* NO2 trends</vt:lpstr>
      <vt:lpstr>Taking advantage of DISCOVER-AQ correlative observing strategy to enhance approach to inferring surface concentrations</vt:lpstr>
      <vt:lpstr>Aircraft remote sensing observations provide for retrieval of NO2 column densities</vt:lpstr>
      <vt:lpstr>WRF and CMAQ Model Simulations</vt:lpstr>
      <vt:lpstr>Surface concentration inferred from aircraft column retrievals and model vertical profile information</vt:lpstr>
      <vt:lpstr>Inferred surface concentrations correspond to aircraft VCDs</vt:lpstr>
      <vt:lpstr>Aircraft VCDs, surface concentrations, and ground-based comparisons</vt:lpstr>
      <vt:lpstr>Scatterplots – Maryland </vt:lpstr>
      <vt:lpstr> Statistics for Maryland</vt:lpstr>
      <vt:lpstr>Texas – Time series for September 25, 2013</vt:lpstr>
      <vt:lpstr>Texas – Scatter plots</vt:lpstr>
      <vt:lpstr>Texas 15-20 UT (10 – 15 CDT) Scatterplots</vt:lpstr>
      <vt:lpstr>Texas Statistics</vt:lpstr>
      <vt:lpstr>Colorado – Scatter plots</vt:lpstr>
      <vt:lpstr>Colorado Statistics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Estimation of Surface NO2 Using Airborne Remote Sensing Data and CMAQ Model Output from DISCOVER-AQ Campaigns</dc:title>
  <dc:creator>Pickering, Kenneth E. (GSFC-614.0)[EMERITUS]</dc:creator>
  <cp:lastModifiedBy>Pickering, Kenneth E. (GSFC-614.0)[EMERITUS]</cp:lastModifiedBy>
  <cp:revision>71</cp:revision>
  <dcterms:created xsi:type="dcterms:W3CDTF">2019-10-14T16:55:10Z</dcterms:created>
  <dcterms:modified xsi:type="dcterms:W3CDTF">2019-10-23T12:57:35Z</dcterms:modified>
</cp:coreProperties>
</file>