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Lst>
  <p:sldIdLst>
    <p:sldId id="256" r:id="rId15"/>
  </p:sldIdLst>
  <p:sldSz cx="40233600" cy="20116800"/>
  <p:notesSz cx="6954838" cy="9309100"/>
  <p:defaultTextStyle>
    <a:defPPr>
      <a:defRPr lang="en-US"/>
    </a:defPPr>
    <a:lvl1pPr algn="l" rtl="0" fontAlgn="base">
      <a:spcBef>
        <a:spcPct val="0"/>
      </a:spcBef>
      <a:spcAft>
        <a:spcPct val="0"/>
      </a:spcAft>
      <a:defRPr sz="6799" kern="1200">
        <a:solidFill>
          <a:schemeClr val="tx1"/>
        </a:solidFill>
        <a:latin typeface="Arial" charset="0"/>
        <a:ea typeface="+mn-ea"/>
        <a:cs typeface="+mn-cs"/>
      </a:defRPr>
    </a:lvl1pPr>
    <a:lvl2pPr marL="457128" algn="l" rtl="0" fontAlgn="base">
      <a:spcBef>
        <a:spcPct val="0"/>
      </a:spcBef>
      <a:spcAft>
        <a:spcPct val="0"/>
      </a:spcAft>
      <a:defRPr sz="6799" kern="1200">
        <a:solidFill>
          <a:schemeClr val="tx1"/>
        </a:solidFill>
        <a:latin typeface="Arial" charset="0"/>
        <a:ea typeface="+mn-ea"/>
        <a:cs typeface="+mn-cs"/>
      </a:defRPr>
    </a:lvl2pPr>
    <a:lvl3pPr marL="914255" algn="l" rtl="0" fontAlgn="base">
      <a:spcBef>
        <a:spcPct val="0"/>
      </a:spcBef>
      <a:spcAft>
        <a:spcPct val="0"/>
      </a:spcAft>
      <a:defRPr sz="6799" kern="1200">
        <a:solidFill>
          <a:schemeClr val="tx1"/>
        </a:solidFill>
        <a:latin typeface="Arial" charset="0"/>
        <a:ea typeface="+mn-ea"/>
        <a:cs typeface="+mn-cs"/>
      </a:defRPr>
    </a:lvl3pPr>
    <a:lvl4pPr marL="1371384" algn="l" rtl="0" fontAlgn="base">
      <a:spcBef>
        <a:spcPct val="0"/>
      </a:spcBef>
      <a:spcAft>
        <a:spcPct val="0"/>
      </a:spcAft>
      <a:defRPr sz="6799" kern="1200">
        <a:solidFill>
          <a:schemeClr val="tx1"/>
        </a:solidFill>
        <a:latin typeface="Arial" charset="0"/>
        <a:ea typeface="+mn-ea"/>
        <a:cs typeface="+mn-cs"/>
      </a:defRPr>
    </a:lvl4pPr>
    <a:lvl5pPr marL="1828512" algn="l" rtl="0" fontAlgn="base">
      <a:spcBef>
        <a:spcPct val="0"/>
      </a:spcBef>
      <a:spcAft>
        <a:spcPct val="0"/>
      </a:spcAft>
      <a:defRPr sz="6799" kern="1200">
        <a:solidFill>
          <a:schemeClr val="tx1"/>
        </a:solidFill>
        <a:latin typeface="Arial" charset="0"/>
        <a:ea typeface="+mn-ea"/>
        <a:cs typeface="+mn-cs"/>
      </a:defRPr>
    </a:lvl5pPr>
    <a:lvl6pPr marL="2285640" algn="l" defTabSz="914255" rtl="0" eaLnBrk="1" latinLnBrk="0" hangingPunct="1">
      <a:defRPr sz="6799" kern="1200">
        <a:solidFill>
          <a:schemeClr val="tx1"/>
        </a:solidFill>
        <a:latin typeface="Arial" charset="0"/>
        <a:ea typeface="+mn-ea"/>
        <a:cs typeface="+mn-cs"/>
      </a:defRPr>
    </a:lvl6pPr>
    <a:lvl7pPr marL="2742767" algn="l" defTabSz="914255" rtl="0" eaLnBrk="1" latinLnBrk="0" hangingPunct="1">
      <a:defRPr sz="6799" kern="1200">
        <a:solidFill>
          <a:schemeClr val="tx1"/>
        </a:solidFill>
        <a:latin typeface="Arial" charset="0"/>
        <a:ea typeface="+mn-ea"/>
        <a:cs typeface="+mn-cs"/>
      </a:defRPr>
    </a:lvl7pPr>
    <a:lvl8pPr marL="3199894" algn="l" defTabSz="914255" rtl="0" eaLnBrk="1" latinLnBrk="0" hangingPunct="1">
      <a:defRPr sz="6799" kern="1200">
        <a:solidFill>
          <a:schemeClr val="tx1"/>
        </a:solidFill>
        <a:latin typeface="Arial" charset="0"/>
        <a:ea typeface="+mn-ea"/>
        <a:cs typeface="+mn-cs"/>
      </a:defRPr>
    </a:lvl8pPr>
    <a:lvl9pPr marL="3657023" algn="l" defTabSz="914255" rtl="0" eaLnBrk="1" latinLnBrk="0" hangingPunct="1">
      <a:defRPr sz="6799"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433" userDrawn="1">
          <p15:clr>
            <a:srgbClr val="A4A3A4"/>
          </p15:clr>
        </p15:guide>
        <p15:guide id="3" pos="24911" userDrawn="1">
          <p15:clr>
            <a:srgbClr val="A4A3A4"/>
          </p15:clr>
        </p15:guide>
        <p15:guide id="4" pos="7920" userDrawn="1">
          <p15:clr>
            <a:srgbClr val="A4A3A4"/>
          </p15:clr>
        </p15:guide>
        <p15:guide id="5" pos="8925" userDrawn="1">
          <p15:clr>
            <a:srgbClr val="A4A3A4"/>
          </p15:clr>
        </p15:guide>
        <p15:guide id="6" pos="16419" userDrawn="1">
          <p15:clr>
            <a:srgbClr val="A4A3A4"/>
          </p15:clr>
        </p15:guide>
        <p15:guide id="7" pos="17424" userDrawn="1">
          <p15:clr>
            <a:srgbClr val="A4A3A4"/>
          </p15:clr>
        </p15:guide>
        <p15:guide id="8"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777"/>
    <a:srgbClr val="0070B9"/>
    <a:srgbClr val="CAA888"/>
    <a:srgbClr val="669488"/>
    <a:srgbClr val="AD2F89"/>
    <a:srgbClr val="75568D"/>
    <a:srgbClr val="407056"/>
    <a:srgbClr val="5D7EBC"/>
    <a:srgbClr val="FFCC66"/>
    <a:srgbClr val="9D8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660"/>
  </p:normalViewPr>
  <p:slideViewPr>
    <p:cSldViewPr showGuides="1">
      <p:cViewPr>
        <p:scale>
          <a:sx n="60" d="100"/>
          <a:sy n="60" d="100"/>
        </p:scale>
        <p:origin x="-480" y="180"/>
      </p:cViewPr>
      <p:guideLst>
        <p:guide orient="horz" pos="6336"/>
        <p:guide pos="433"/>
        <p:guide pos="24911"/>
        <p:guide pos="7920"/>
        <p:guide pos="8925"/>
        <p:guide pos="16419"/>
        <p:guide pos="17424"/>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5" Type="http://schemas.openxmlformats.org/officeDocument/2006/relationships/customXml" Target="../customXml/item5.xml"/><Relationship Id="rId15" Type="http://schemas.openxmlformats.org/officeDocument/2006/relationships/slide" Target="slides/slide1.xml"/><Relationship Id="rId10" Type="http://schemas.openxmlformats.org/officeDocument/2006/relationships/customXml" Target="../customXml/item10.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5777"/>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228601"/>
            <a:ext cx="40233600" cy="2743200"/>
          </a:xfrm>
          <a:prstGeom prst="rect">
            <a:avLst/>
          </a:prstGeom>
          <a:gradFill flip="none" rotWithShape="1">
            <a:gsLst>
              <a:gs pos="0">
                <a:srgbClr val="355777"/>
              </a:gs>
              <a:gs pos="100000">
                <a:schemeClr val="tx1"/>
              </a:gs>
            </a:gsLst>
            <a:lin ang="0" scaled="1"/>
            <a:tileRect/>
          </a:gradFill>
          <a:ln w="9525" cap="flat" cmpd="sng" algn="ctr">
            <a:noFill/>
            <a:prstDash val="solid"/>
            <a:round/>
            <a:headEnd type="none" w="med" len="med"/>
            <a:tailEnd type="none" w="med" len="med"/>
          </a:ln>
          <a:effectLst/>
        </p:spPr>
        <p:txBody>
          <a:bodyPr vert="horz" wrap="square" lIns="91439" tIns="45723" rIns="91439" bIns="45723" numCol="1" rtlCol="0" anchor="t" anchorCtr="0" compatLnSpc="1">
            <a:prstTxWarp prst="textNoShape">
              <a:avLst/>
            </a:prstTxWarp>
          </a:bodyPr>
          <a:lstStyle/>
          <a:p>
            <a:pPr marL="0" marR="0" indent="0" algn="l" defTabSz="3448774" rtl="0" eaLnBrk="1" fontAlgn="base" latinLnBrk="0" hangingPunct="1">
              <a:lnSpc>
                <a:spcPct val="100000"/>
              </a:lnSpc>
              <a:spcBef>
                <a:spcPct val="0"/>
              </a:spcBef>
              <a:spcAft>
                <a:spcPct val="0"/>
              </a:spcAft>
              <a:buClrTx/>
              <a:buSzTx/>
              <a:buFontTx/>
              <a:buNone/>
              <a:tabLst/>
            </a:pPr>
            <a:endParaRPr kumimoji="0" lang="en-US" sz="6805" b="0" i="0" u="none" strike="noStrike" cap="none" normalizeH="0" baseline="0">
              <a:ln>
                <a:noFill/>
              </a:ln>
              <a:solidFill>
                <a:schemeClr val="tx1"/>
              </a:solidFill>
              <a:effectLst/>
              <a:latin typeface="Arial" charset="0"/>
            </a:endParaRPr>
          </a:p>
        </p:txBody>
      </p:sp>
      <p:sp>
        <p:nvSpPr>
          <p:cNvPr id="1032" name="Rectangle 8"/>
          <p:cNvSpPr>
            <a:spLocks noChangeArrowheads="1"/>
          </p:cNvSpPr>
          <p:nvPr userDrawn="1"/>
        </p:nvSpPr>
        <p:spPr bwMode="auto">
          <a:xfrm>
            <a:off x="457216" y="3276601"/>
            <a:ext cx="39319199" cy="16078200"/>
          </a:xfrm>
          <a:prstGeom prst="rect">
            <a:avLst/>
          </a:prstGeom>
          <a:solidFill>
            <a:schemeClr val="bg1"/>
          </a:solidFill>
          <a:ln w="101600">
            <a:solidFill>
              <a:srgbClr val="CAA888"/>
            </a:solidFill>
            <a:miter lim="800000"/>
            <a:headEnd/>
            <a:tailEnd/>
          </a:ln>
          <a:effectLst/>
        </p:spPr>
        <p:txBody>
          <a:bodyPr wrap="none" anchor="ctr"/>
          <a:lstStyle/>
          <a:p>
            <a:endParaRPr lang="en-US" sz="6805"/>
          </a:p>
        </p:txBody>
      </p:sp>
      <p:sp>
        <p:nvSpPr>
          <p:cNvPr id="9" name="Text Box 20"/>
          <p:cNvSpPr txBox="1">
            <a:spLocks noChangeArrowheads="1"/>
          </p:cNvSpPr>
          <p:nvPr userDrawn="1"/>
        </p:nvSpPr>
        <p:spPr bwMode="auto">
          <a:xfrm>
            <a:off x="7124700" y="19437353"/>
            <a:ext cx="25984200" cy="584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3448774"/>
            <a:r>
              <a:rPr lang="en-US" sz="3197" i="1" dirty="0">
                <a:solidFill>
                  <a:schemeClr val="bg1"/>
                </a:solidFill>
                <a:latin typeface="Times New Roman" pitchFamily="18" charset="0"/>
              </a:rPr>
              <a:t>Innovative Research for a Sustainable Future</a:t>
            </a:r>
          </a:p>
        </p:txBody>
      </p:sp>
      <p:sp>
        <p:nvSpPr>
          <p:cNvPr id="10" name="Text Box 16"/>
          <p:cNvSpPr txBox="1">
            <a:spLocks noChangeArrowheads="1"/>
          </p:cNvSpPr>
          <p:nvPr userDrawn="1"/>
        </p:nvSpPr>
        <p:spPr bwMode="auto">
          <a:xfrm>
            <a:off x="457197" y="19530266"/>
            <a:ext cx="10477500" cy="411094"/>
          </a:xfrm>
          <a:prstGeom prst="rect">
            <a:avLst/>
          </a:prstGeom>
          <a:noFill/>
          <a:ln w="9525">
            <a:noFill/>
            <a:miter lim="800000"/>
            <a:headEnd/>
            <a:tailEnd/>
          </a:ln>
          <a:effectLst/>
        </p:spPr>
        <p:txBody>
          <a:bodyPr lIns="71845" tIns="35919" rIns="71845" bIns="35919">
            <a:spAutoFit/>
          </a:bodyPr>
          <a:lstStyle/>
          <a:p>
            <a:pPr algn="l"/>
            <a:r>
              <a:rPr lang="en-US" sz="2200" dirty="0">
                <a:solidFill>
                  <a:schemeClr val="bg1"/>
                </a:solidFill>
              </a:rPr>
              <a:t>www.epa.gov/research</a:t>
            </a:r>
          </a:p>
        </p:txBody>
      </p:sp>
      <p:pic>
        <p:nvPicPr>
          <p:cNvPr id="14" name="Picture 13" descr="EPA Logo 4.png"/>
          <p:cNvPicPr>
            <a:picLocks noChangeAspect="1"/>
          </p:cNvPicPr>
          <p:nvPr userDrawn="1"/>
        </p:nvPicPr>
        <p:blipFill>
          <a:blip r:embed="rId3" cstate="print"/>
          <a:stretch>
            <a:fillRect/>
          </a:stretch>
        </p:blipFill>
        <p:spPr>
          <a:xfrm>
            <a:off x="381005" y="457202"/>
            <a:ext cx="4453137" cy="2295149"/>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3448774" rtl="0" fontAlgn="base">
        <a:spcBef>
          <a:spcPct val="0"/>
        </a:spcBef>
        <a:spcAft>
          <a:spcPct val="0"/>
        </a:spcAft>
        <a:defRPr sz="16603">
          <a:solidFill>
            <a:schemeClr val="tx2"/>
          </a:solidFill>
          <a:latin typeface="+mj-lt"/>
          <a:ea typeface="+mj-ea"/>
          <a:cs typeface="+mj-cs"/>
        </a:defRPr>
      </a:lvl1pPr>
      <a:lvl2pPr algn="ctr" defTabSz="3448774" rtl="0" fontAlgn="base">
        <a:spcBef>
          <a:spcPct val="0"/>
        </a:spcBef>
        <a:spcAft>
          <a:spcPct val="0"/>
        </a:spcAft>
        <a:defRPr sz="16603">
          <a:solidFill>
            <a:schemeClr val="tx2"/>
          </a:solidFill>
          <a:latin typeface="Arial" charset="0"/>
        </a:defRPr>
      </a:lvl2pPr>
      <a:lvl3pPr algn="ctr" defTabSz="3448774" rtl="0" fontAlgn="base">
        <a:spcBef>
          <a:spcPct val="0"/>
        </a:spcBef>
        <a:spcAft>
          <a:spcPct val="0"/>
        </a:spcAft>
        <a:defRPr sz="16603">
          <a:solidFill>
            <a:schemeClr val="tx2"/>
          </a:solidFill>
          <a:latin typeface="Arial" charset="0"/>
        </a:defRPr>
      </a:lvl3pPr>
      <a:lvl4pPr algn="ctr" defTabSz="3448774" rtl="0" fontAlgn="base">
        <a:spcBef>
          <a:spcPct val="0"/>
        </a:spcBef>
        <a:spcAft>
          <a:spcPct val="0"/>
        </a:spcAft>
        <a:defRPr sz="16603">
          <a:solidFill>
            <a:schemeClr val="tx2"/>
          </a:solidFill>
          <a:latin typeface="Arial" charset="0"/>
        </a:defRPr>
      </a:lvl4pPr>
      <a:lvl5pPr algn="ctr" defTabSz="3448774" rtl="0" fontAlgn="base">
        <a:spcBef>
          <a:spcPct val="0"/>
        </a:spcBef>
        <a:spcAft>
          <a:spcPct val="0"/>
        </a:spcAft>
        <a:defRPr sz="16603">
          <a:solidFill>
            <a:schemeClr val="tx2"/>
          </a:solidFill>
          <a:latin typeface="Arial" charset="0"/>
        </a:defRPr>
      </a:lvl5pPr>
      <a:lvl6pPr marL="457294" algn="ctr" defTabSz="3448774" rtl="0" fontAlgn="base">
        <a:spcBef>
          <a:spcPct val="0"/>
        </a:spcBef>
        <a:spcAft>
          <a:spcPct val="0"/>
        </a:spcAft>
        <a:defRPr sz="16603">
          <a:solidFill>
            <a:schemeClr val="tx2"/>
          </a:solidFill>
          <a:latin typeface="Arial" charset="0"/>
        </a:defRPr>
      </a:lvl6pPr>
      <a:lvl7pPr marL="914595" algn="ctr" defTabSz="3448774" rtl="0" fontAlgn="base">
        <a:spcBef>
          <a:spcPct val="0"/>
        </a:spcBef>
        <a:spcAft>
          <a:spcPct val="0"/>
        </a:spcAft>
        <a:defRPr sz="16603">
          <a:solidFill>
            <a:schemeClr val="tx2"/>
          </a:solidFill>
          <a:latin typeface="Arial" charset="0"/>
        </a:defRPr>
      </a:lvl7pPr>
      <a:lvl8pPr marL="1371889" algn="ctr" defTabSz="3448774" rtl="0" fontAlgn="base">
        <a:spcBef>
          <a:spcPct val="0"/>
        </a:spcBef>
        <a:spcAft>
          <a:spcPct val="0"/>
        </a:spcAft>
        <a:defRPr sz="16603">
          <a:solidFill>
            <a:schemeClr val="tx2"/>
          </a:solidFill>
          <a:latin typeface="Arial" charset="0"/>
        </a:defRPr>
      </a:lvl8pPr>
      <a:lvl9pPr marL="1829183" algn="ctr" defTabSz="3448774" rtl="0" fontAlgn="base">
        <a:spcBef>
          <a:spcPct val="0"/>
        </a:spcBef>
        <a:spcAft>
          <a:spcPct val="0"/>
        </a:spcAft>
        <a:defRPr sz="16603">
          <a:solidFill>
            <a:schemeClr val="tx2"/>
          </a:solidFill>
          <a:latin typeface="Arial" charset="0"/>
        </a:defRPr>
      </a:lvl9pPr>
    </p:titleStyle>
    <p:bodyStyle>
      <a:lvl1pPr marL="1294086" indent="-1294086" algn="l" defTabSz="3448774" rtl="0" fontAlgn="base">
        <a:spcBef>
          <a:spcPct val="20000"/>
        </a:spcBef>
        <a:spcAft>
          <a:spcPct val="0"/>
        </a:spcAft>
        <a:buChar char="•"/>
        <a:defRPr sz="12100">
          <a:solidFill>
            <a:schemeClr val="tx1"/>
          </a:solidFill>
          <a:latin typeface="+mn-lt"/>
          <a:ea typeface="+mn-ea"/>
          <a:cs typeface="+mn-cs"/>
        </a:defRPr>
      </a:lvl1pPr>
      <a:lvl2pPr marL="2802522" indent="-1078135" algn="l" defTabSz="3448774" rtl="0" fontAlgn="base">
        <a:spcBef>
          <a:spcPct val="20000"/>
        </a:spcBef>
        <a:spcAft>
          <a:spcPct val="0"/>
        </a:spcAft>
        <a:buChar char="–"/>
        <a:defRPr sz="10604">
          <a:solidFill>
            <a:schemeClr val="tx1"/>
          </a:solidFill>
          <a:latin typeface="+mn-lt"/>
        </a:defRPr>
      </a:lvl2pPr>
      <a:lvl3pPr marL="4310966" indent="-862193" algn="l" defTabSz="3448774" rtl="0" fontAlgn="base">
        <a:spcBef>
          <a:spcPct val="20000"/>
        </a:spcBef>
        <a:spcAft>
          <a:spcPct val="0"/>
        </a:spcAft>
        <a:buChar char="•"/>
        <a:defRPr sz="9101">
          <a:solidFill>
            <a:schemeClr val="tx1"/>
          </a:solidFill>
          <a:latin typeface="+mn-lt"/>
        </a:defRPr>
      </a:lvl3pPr>
      <a:lvl4pPr marL="6036937" indent="-863784" algn="l" defTabSz="3448774" rtl="0" fontAlgn="base">
        <a:spcBef>
          <a:spcPct val="20000"/>
        </a:spcBef>
        <a:spcAft>
          <a:spcPct val="0"/>
        </a:spcAft>
        <a:buChar char="–"/>
        <a:defRPr sz="7502">
          <a:solidFill>
            <a:schemeClr val="tx1"/>
          </a:solidFill>
          <a:latin typeface="+mn-lt"/>
        </a:defRPr>
      </a:lvl4pPr>
      <a:lvl5pPr marL="7761324" indent="-862193" algn="l" defTabSz="3448774" rtl="0" fontAlgn="base">
        <a:spcBef>
          <a:spcPct val="20000"/>
        </a:spcBef>
        <a:spcAft>
          <a:spcPct val="0"/>
        </a:spcAft>
        <a:buChar char="»"/>
        <a:defRPr sz="7502">
          <a:solidFill>
            <a:schemeClr val="tx1"/>
          </a:solidFill>
          <a:latin typeface="+mn-lt"/>
        </a:defRPr>
      </a:lvl5pPr>
      <a:lvl6pPr marL="8218618" indent="-862193" algn="l" defTabSz="3448774" rtl="0" fontAlgn="base">
        <a:spcBef>
          <a:spcPct val="20000"/>
        </a:spcBef>
        <a:spcAft>
          <a:spcPct val="0"/>
        </a:spcAft>
        <a:buChar char="»"/>
        <a:defRPr sz="7502">
          <a:solidFill>
            <a:schemeClr val="tx1"/>
          </a:solidFill>
          <a:latin typeface="+mn-lt"/>
        </a:defRPr>
      </a:lvl6pPr>
      <a:lvl7pPr marL="8675912" indent="-862193" algn="l" defTabSz="3448774" rtl="0" fontAlgn="base">
        <a:spcBef>
          <a:spcPct val="20000"/>
        </a:spcBef>
        <a:spcAft>
          <a:spcPct val="0"/>
        </a:spcAft>
        <a:buChar char="»"/>
        <a:defRPr sz="7502">
          <a:solidFill>
            <a:schemeClr val="tx1"/>
          </a:solidFill>
          <a:latin typeface="+mn-lt"/>
        </a:defRPr>
      </a:lvl7pPr>
      <a:lvl8pPr marL="9133213" indent="-862193" algn="l" defTabSz="3448774" rtl="0" fontAlgn="base">
        <a:spcBef>
          <a:spcPct val="20000"/>
        </a:spcBef>
        <a:spcAft>
          <a:spcPct val="0"/>
        </a:spcAft>
        <a:buChar char="»"/>
        <a:defRPr sz="7502">
          <a:solidFill>
            <a:schemeClr val="tx1"/>
          </a:solidFill>
          <a:latin typeface="+mn-lt"/>
        </a:defRPr>
      </a:lvl8pPr>
      <a:lvl9pPr marL="9590506" indent="-862193" algn="l" defTabSz="3448774" rtl="0" fontAlgn="base">
        <a:spcBef>
          <a:spcPct val="20000"/>
        </a:spcBef>
        <a:spcAft>
          <a:spcPct val="0"/>
        </a:spcAft>
        <a:buChar char="»"/>
        <a:defRPr sz="7502">
          <a:solidFill>
            <a:schemeClr val="tx1"/>
          </a:solidFill>
          <a:latin typeface="+mn-lt"/>
        </a:defRPr>
      </a:lvl9pPr>
    </p:bodyStyle>
    <p:otherStyle>
      <a:defPPr>
        <a:defRPr lang="en-US"/>
      </a:defPPr>
      <a:lvl1pPr marL="0" algn="l" defTabSz="914595" rtl="0" eaLnBrk="1" latinLnBrk="0" hangingPunct="1">
        <a:defRPr sz="1804" kern="1200">
          <a:solidFill>
            <a:schemeClr val="tx1"/>
          </a:solidFill>
          <a:latin typeface="+mn-lt"/>
          <a:ea typeface="+mn-ea"/>
          <a:cs typeface="+mn-cs"/>
        </a:defRPr>
      </a:lvl1pPr>
      <a:lvl2pPr marL="457294" algn="l" defTabSz="914595" rtl="0" eaLnBrk="1" latinLnBrk="0" hangingPunct="1">
        <a:defRPr sz="1804" kern="1200">
          <a:solidFill>
            <a:schemeClr val="tx1"/>
          </a:solidFill>
          <a:latin typeface="+mn-lt"/>
          <a:ea typeface="+mn-ea"/>
          <a:cs typeface="+mn-cs"/>
        </a:defRPr>
      </a:lvl2pPr>
      <a:lvl3pPr marL="914595" algn="l" defTabSz="914595" rtl="0" eaLnBrk="1" latinLnBrk="0" hangingPunct="1">
        <a:defRPr sz="1804" kern="1200">
          <a:solidFill>
            <a:schemeClr val="tx1"/>
          </a:solidFill>
          <a:latin typeface="+mn-lt"/>
          <a:ea typeface="+mn-ea"/>
          <a:cs typeface="+mn-cs"/>
        </a:defRPr>
      </a:lvl3pPr>
      <a:lvl4pPr marL="1371889" algn="l" defTabSz="914595" rtl="0" eaLnBrk="1" latinLnBrk="0" hangingPunct="1">
        <a:defRPr sz="1804" kern="1200">
          <a:solidFill>
            <a:schemeClr val="tx1"/>
          </a:solidFill>
          <a:latin typeface="+mn-lt"/>
          <a:ea typeface="+mn-ea"/>
          <a:cs typeface="+mn-cs"/>
        </a:defRPr>
      </a:lvl4pPr>
      <a:lvl5pPr marL="1829183" algn="l" defTabSz="914595" rtl="0" eaLnBrk="1" latinLnBrk="0" hangingPunct="1">
        <a:defRPr sz="1804" kern="1200">
          <a:solidFill>
            <a:schemeClr val="tx1"/>
          </a:solidFill>
          <a:latin typeface="+mn-lt"/>
          <a:ea typeface="+mn-ea"/>
          <a:cs typeface="+mn-cs"/>
        </a:defRPr>
      </a:lvl5pPr>
      <a:lvl6pPr marL="2286477" algn="l" defTabSz="914595" rtl="0" eaLnBrk="1" latinLnBrk="0" hangingPunct="1">
        <a:defRPr sz="1804" kern="1200">
          <a:solidFill>
            <a:schemeClr val="tx1"/>
          </a:solidFill>
          <a:latin typeface="+mn-lt"/>
          <a:ea typeface="+mn-ea"/>
          <a:cs typeface="+mn-cs"/>
        </a:defRPr>
      </a:lvl6pPr>
      <a:lvl7pPr marL="2743770" algn="l" defTabSz="914595" rtl="0" eaLnBrk="1" latinLnBrk="0" hangingPunct="1">
        <a:defRPr sz="1804" kern="1200">
          <a:solidFill>
            <a:schemeClr val="tx1"/>
          </a:solidFill>
          <a:latin typeface="+mn-lt"/>
          <a:ea typeface="+mn-ea"/>
          <a:cs typeface="+mn-cs"/>
        </a:defRPr>
      </a:lvl7pPr>
      <a:lvl8pPr marL="3201071" algn="l" defTabSz="914595" rtl="0" eaLnBrk="1" latinLnBrk="0" hangingPunct="1">
        <a:defRPr sz="1804" kern="1200">
          <a:solidFill>
            <a:schemeClr val="tx1"/>
          </a:solidFill>
          <a:latin typeface="+mn-lt"/>
          <a:ea typeface="+mn-ea"/>
          <a:cs typeface="+mn-cs"/>
        </a:defRPr>
      </a:lvl8pPr>
      <a:lvl9pPr marL="3658365" algn="l" defTabSz="914595"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arts-people.com/blog/2013/09/17/hexoskin-a-bluetooth-built-in-sensor-shirt-for-intuitive-fitness-and-health-tracking/" TargetMode="External"/><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3.jpeg"/><Relationship Id="rId21"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image" Target="../media/image2.jpe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www.istockphoto.com/au/photos/phone"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s://www.google.com/url?sa=i&amp;rct=j&amp;q=&amp;esrc=s&amp;source=images&amp;cd=&amp;cad=rja&amp;uact=8&amp;ved=2ahUKEwjFqayO6eXdAhWidt8KHU3FB4oQjRx6BAgBEAU&amp;url=https://www.scpr.org/news/2017/10/26/77029/how-dirty-is-the-air-right-outside-my-door-now-you/&amp;psig=AOvVaw0LA8puTZaHtmN1UcBDwhHn&amp;ust=1538503147306563" TargetMode="External"/><Relationship Id="rId9" Type="http://schemas.openxmlformats.org/officeDocument/2006/relationships/image" Target="../media/image6.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29260799" y="2539142"/>
            <a:ext cx="10477500" cy="411094"/>
          </a:xfrm>
          <a:prstGeom prst="rect">
            <a:avLst/>
          </a:prstGeom>
          <a:noFill/>
          <a:ln w="9525">
            <a:noFill/>
            <a:miter lim="800000"/>
            <a:headEnd/>
            <a:tailEnd/>
          </a:ln>
          <a:effectLst/>
        </p:spPr>
        <p:txBody>
          <a:bodyPr wrap="square" lIns="71845" tIns="35919" rIns="71845" bIns="35919">
            <a:spAutoFit/>
          </a:bodyPr>
          <a:lstStyle/>
          <a:p>
            <a:pPr algn="r"/>
            <a:r>
              <a:rPr lang="en-US" sz="2200" dirty="0">
                <a:solidFill>
                  <a:schemeClr val="bg2"/>
                </a:solidFill>
              </a:rPr>
              <a:t>Michael Breen </a:t>
            </a:r>
            <a:r>
              <a:rPr lang="en-US" sz="2200" b="1" dirty="0">
                <a:solidFill>
                  <a:schemeClr val="bg2"/>
                </a:solidFill>
              </a:rPr>
              <a:t> l</a:t>
            </a:r>
            <a:r>
              <a:rPr lang="en-US" sz="2200" dirty="0">
                <a:solidFill>
                  <a:schemeClr val="bg2"/>
                </a:solidFill>
              </a:rPr>
              <a:t>  breen.michael</a:t>
            </a:r>
            <a:r>
              <a:rPr lang="en-US" sz="2200" u="sng" dirty="0">
                <a:solidFill>
                  <a:schemeClr val="bg2"/>
                </a:solidFill>
              </a:rPr>
              <a:t>@epa.gov</a:t>
            </a:r>
            <a:r>
              <a:rPr lang="en-US" sz="2200" dirty="0">
                <a:solidFill>
                  <a:schemeClr val="bg2"/>
                </a:solidFill>
              </a:rPr>
              <a:t>  </a:t>
            </a:r>
            <a:r>
              <a:rPr lang="en-US" sz="2200" b="1" dirty="0">
                <a:solidFill>
                  <a:schemeClr val="bg2"/>
                </a:solidFill>
              </a:rPr>
              <a:t>l</a:t>
            </a:r>
            <a:r>
              <a:rPr lang="en-US" sz="2200" dirty="0">
                <a:solidFill>
                  <a:schemeClr val="bg2"/>
                </a:solidFill>
              </a:rPr>
              <a:t>  919-541-9409 </a:t>
            </a:r>
          </a:p>
        </p:txBody>
      </p:sp>
      <p:sp>
        <p:nvSpPr>
          <p:cNvPr id="5" name="Text Box 6"/>
          <p:cNvSpPr txBox="1">
            <a:spLocks noChangeArrowheads="1"/>
          </p:cNvSpPr>
          <p:nvPr/>
        </p:nvSpPr>
        <p:spPr bwMode="auto">
          <a:xfrm>
            <a:off x="4648202" y="364181"/>
            <a:ext cx="35585403" cy="2393952"/>
          </a:xfrm>
          <a:prstGeom prst="rect">
            <a:avLst/>
          </a:prstGeom>
          <a:noFill/>
          <a:ln w="38100">
            <a:noFill/>
            <a:miter lim="800000"/>
            <a:headEnd/>
            <a:tailEnd/>
          </a:ln>
          <a:effectLst/>
        </p:spPr>
        <p:txBody>
          <a:bodyPr/>
          <a:lstStyle/>
          <a:p>
            <a:pPr algn="ctr"/>
            <a:r>
              <a:rPr lang="en-US" sz="4000" b="1" dirty="0">
                <a:solidFill>
                  <a:schemeClr val="bg1"/>
                </a:solidFill>
              </a:rPr>
              <a:t>Development of TracMyAir Smartphone App for Predicting Exposures to Ambient PM</a:t>
            </a:r>
            <a:r>
              <a:rPr lang="en-US" sz="4000" b="1" baseline="-25000" dirty="0">
                <a:solidFill>
                  <a:schemeClr val="bg1"/>
                </a:solidFill>
              </a:rPr>
              <a:t>2.5</a:t>
            </a:r>
            <a:r>
              <a:rPr lang="en-US" sz="4000" b="1" dirty="0">
                <a:solidFill>
                  <a:schemeClr val="bg1"/>
                </a:solidFill>
              </a:rPr>
              <a:t> and Ozone</a:t>
            </a:r>
            <a:endParaRPr lang="en-US" sz="4000" dirty="0">
              <a:solidFill>
                <a:schemeClr val="bg1"/>
              </a:solidFill>
            </a:endParaRPr>
          </a:p>
          <a:p>
            <a:pPr algn="ctr"/>
            <a:r>
              <a:rPr lang="en-US" sz="2800" dirty="0">
                <a:solidFill>
                  <a:schemeClr val="bg1"/>
                </a:solidFill>
              </a:rPr>
              <a:t>Michael Breen,</a:t>
            </a:r>
            <a:r>
              <a:rPr lang="en-US" sz="2800" baseline="30000" dirty="0">
                <a:solidFill>
                  <a:schemeClr val="bg1"/>
                </a:solidFill>
              </a:rPr>
              <a:t>1</a:t>
            </a:r>
            <a:r>
              <a:rPr lang="en-US" sz="2800" dirty="0">
                <a:solidFill>
                  <a:schemeClr val="bg1"/>
                </a:solidFill>
              </a:rPr>
              <a:t> Yadong Xu,</a:t>
            </a:r>
            <a:r>
              <a:rPr lang="en-US" sz="2800" baseline="30000" dirty="0">
                <a:solidFill>
                  <a:schemeClr val="bg1"/>
                </a:solidFill>
              </a:rPr>
              <a:t>1</a:t>
            </a:r>
            <a:r>
              <a:rPr lang="en-US" sz="2800" dirty="0">
                <a:solidFill>
                  <a:schemeClr val="bg1"/>
                </a:solidFill>
              </a:rPr>
              <a:t> Catherine Seppanen,</a:t>
            </a:r>
            <a:r>
              <a:rPr lang="en-US" sz="2800" baseline="30000" dirty="0">
                <a:solidFill>
                  <a:schemeClr val="bg1"/>
                </a:solidFill>
              </a:rPr>
              <a:t>2</a:t>
            </a:r>
            <a:r>
              <a:rPr lang="en-US" sz="2800" dirty="0">
                <a:solidFill>
                  <a:schemeClr val="bg1"/>
                </a:solidFill>
              </a:rPr>
              <a:t> Sarav Arunachalam,</a:t>
            </a:r>
            <a:r>
              <a:rPr lang="en-US" sz="2800" baseline="30000" dirty="0">
                <a:solidFill>
                  <a:schemeClr val="bg1"/>
                </a:solidFill>
              </a:rPr>
              <a:t>2</a:t>
            </a:r>
            <a:r>
              <a:rPr lang="en-US" sz="2800" dirty="0">
                <a:solidFill>
                  <a:schemeClr val="bg1"/>
                </a:solidFill>
              </a:rPr>
              <a:t> Timothy Barzyk,</a:t>
            </a:r>
            <a:r>
              <a:rPr lang="en-US" sz="2800" baseline="30000" dirty="0">
                <a:solidFill>
                  <a:schemeClr val="bg1"/>
                </a:solidFill>
              </a:rPr>
              <a:t>1</a:t>
            </a:r>
            <a:r>
              <a:rPr lang="en-US" sz="2800" dirty="0">
                <a:solidFill>
                  <a:schemeClr val="bg1"/>
                </a:solidFill>
              </a:rPr>
              <a:t> Janet Burke,</a:t>
            </a:r>
            <a:r>
              <a:rPr lang="en-US" sz="2800" baseline="30000" dirty="0">
                <a:solidFill>
                  <a:schemeClr val="bg1"/>
                </a:solidFill>
              </a:rPr>
              <a:t>1</a:t>
            </a:r>
            <a:r>
              <a:rPr lang="en-US" sz="2800" dirty="0">
                <a:solidFill>
                  <a:schemeClr val="bg1"/>
                </a:solidFill>
              </a:rPr>
              <a:t> David Diaz-Sanchez,</a:t>
            </a:r>
            <a:r>
              <a:rPr lang="en-US" sz="2800" baseline="30000" dirty="0">
                <a:solidFill>
                  <a:schemeClr val="bg1"/>
                </a:solidFill>
              </a:rPr>
              <a:t>1</a:t>
            </a:r>
            <a:r>
              <a:rPr lang="en-US" sz="2800" dirty="0">
                <a:solidFill>
                  <a:schemeClr val="bg1"/>
                </a:solidFill>
              </a:rPr>
              <a:t> Peter Egeghy,</a:t>
            </a:r>
            <a:r>
              <a:rPr lang="en-US" sz="2800" baseline="30000" dirty="0">
                <a:solidFill>
                  <a:schemeClr val="bg1"/>
                </a:solidFill>
              </a:rPr>
              <a:t>1</a:t>
            </a:r>
            <a:r>
              <a:rPr lang="en-US" sz="2800" dirty="0">
                <a:solidFill>
                  <a:schemeClr val="bg1"/>
                </a:solidFill>
              </a:rPr>
              <a:t> Stephen Graham,</a:t>
            </a:r>
            <a:r>
              <a:rPr lang="en-US" sz="2800" baseline="30000" dirty="0">
                <a:solidFill>
                  <a:schemeClr val="bg1"/>
                </a:solidFill>
              </a:rPr>
              <a:t>1</a:t>
            </a:r>
            <a:endParaRPr lang="en-US" sz="2800" dirty="0">
              <a:solidFill>
                <a:schemeClr val="bg1"/>
              </a:solidFill>
            </a:endParaRPr>
          </a:p>
          <a:p>
            <a:pPr algn="ctr"/>
            <a:r>
              <a:rPr lang="en-US" sz="2800">
                <a:solidFill>
                  <a:schemeClr val="bg1"/>
                </a:solidFill>
              </a:rPr>
              <a:t>Vito </a:t>
            </a:r>
            <a:r>
              <a:rPr lang="en-US" sz="2800" dirty="0">
                <a:solidFill>
                  <a:schemeClr val="bg1"/>
                </a:solidFill>
              </a:rPr>
              <a:t>Ilacqua,</a:t>
            </a:r>
            <a:r>
              <a:rPr lang="en-US" sz="2800" baseline="30000" dirty="0">
                <a:solidFill>
                  <a:schemeClr val="bg1"/>
                </a:solidFill>
              </a:rPr>
              <a:t>1</a:t>
            </a:r>
            <a:r>
              <a:rPr lang="en-US" sz="2800" dirty="0">
                <a:solidFill>
                  <a:schemeClr val="bg1"/>
                </a:solidFill>
              </a:rPr>
              <a:t> Vlad Isakov,</a:t>
            </a:r>
            <a:r>
              <a:rPr lang="en-US" sz="2800" baseline="30000" dirty="0">
                <a:solidFill>
                  <a:schemeClr val="bg1"/>
                </a:solidFill>
              </a:rPr>
              <a:t>1</a:t>
            </a:r>
            <a:r>
              <a:rPr lang="en-US" sz="2800" dirty="0">
                <a:solidFill>
                  <a:schemeClr val="bg1"/>
                </a:solidFill>
              </a:rPr>
              <a:t> Vasu Kilaru,</a:t>
            </a:r>
            <a:r>
              <a:rPr lang="en-US" sz="2800" baseline="30000" dirty="0">
                <a:solidFill>
                  <a:schemeClr val="bg1"/>
                </a:solidFill>
              </a:rPr>
              <a:t>1</a:t>
            </a:r>
            <a:r>
              <a:rPr lang="en-US" sz="2800" dirty="0">
                <a:solidFill>
                  <a:schemeClr val="bg1"/>
                </a:solidFill>
              </a:rPr>
              <a:t> Laura Kolb,</a:t>
            </a:r>
            <a:r>
              <a:rPr lang="en-US" sz="2800" baseline="30000" dirty="0">
                <a:solidFill>
                  <a:schemeClr val="bg1"/>
                </a:solidFill>
              </a:rPr>
              <a:t>1</a:t>
            </a:r>
            <a:r>
              <a:rPr lang="en-US" sz="2800" dirty="0">
                <a:solidFill>
                  <a:schemeClr val="bg1"/>
                </a:solidFill>
              </a:rPr>
              <a:t> John Langstaff,</a:t>
            </a:r>
            <a:r>
              <a:rPr lang="en-US" sz="2800" baseline="30000" dirty="0">
                <a:solidFill>
                  <a:schemeClr val="bg1"/>
                </a:solidFill>
              </a:rPr>
              <a:t>1</a:t>
            </a:r>
            <a:r>
              <a:rPr lang="en-US" sz="2800" dirty="0">
                <a:solidFill>
                  <a:schemeClr val="bg1"/>
                </a:solidFill>
              </a:rPr>
              <a:t> Thomas Long,</a:t>
            </a:r>
            <a:r>
              <a:rPr lang="en-US" sz="2800" baseline="30000" dirty="0">
                <a:solidFill>
                  <a:schemeClr val="bg1"/>
                </a:solidFill>
              </a:rPr>
              <a:t>1</a:t>
            </a:r>
            <a:r>
              <a:rPr lang="en-US" sz="2800" dirty="0">
                <a:solidFill>
                  <a:schemeClr val="bg1"/>
                </a:solidFill>
              </a:rPr>
              <a:t> Steven Prince,</a:t>
            </a:r>
            <a:r>
              <a:rPr lang="en-US" sz="2800" baseline="30000" dirty="0">
                <a:solidFill>
                  <a:schemeClr val="bg1"/>
                </a:solidFill>
              </a:rPr>
              <a:t>1</a:t>
            </a:r>
            <a:r>
              <a:rPr lang="en-US" sz="2800" dirty="0">
                <a:solidFill>
                  <a:schemeClr val="bg1"/>
                </a:solidFill>
              </a:rPr>
              <a:t>Jennifer Richmond-Bryant,</a:t>
            </a:r>
            <a:r>
              <a:rPr lang="en-US" sz="2800" baseline="30000" dirty="0">
                <a:solidFill>
                  <a:schemeClr val="bg1"/>
                </a:solidFill>
              </a:rPr>
              <a:t>1</a:t>
            </a:r>
            <a:r>
              <a:rPr lang="en-US" sz="2800" dirty="0">
                <a:solidFill>
                  <a:schemeClr val="bg1"/>
                </a:solidFill>
              </a:rPr>
              <a:t> Ronald Williams</a:t>
            </a:r>
            <a:r>
              <a:rPr lang="en-US" sz="2800" baseline="30000" dirty="0">
                <a:solidFill>
                  <a:schemeClr val="bg1"/>
                </a:solidFill>
              </a:rPr>
              <a:t>1</a:t>
            </a:r>
          </a:p>
          <a:p>
            <a:pPr algn="ctr"/>
            <a:endParaRPr lang="en-US" sz="2800" baseline="30000" dirty="0">
              <a:solidFill>
                <a:schemeClr val="bg1"/>
              </a:solidFill>
            </a:endParaRPr>
          </a:p>
          <a:p>
            <a:pPr algn="ctr"/>
            <a:r>
              <a:rPr lang="en-US" sz="2400" b="1" baseline="30000" dirty="0">
                <a:solidFill>
                  <a:schemeClr val="bg1"/>
                </a:solidFill>
              </a:rPr>
              <a:t>1</a:t>
            </a:r>
            <a:r>
              <a:rPr lang="en-US" sz="2400" dirty="0">
                <a:solidFill>
                  <a:schemeClr val="bg1"/>
                </a:solidFill>
              </a:rPr>
              <a:t>US EPA, Research Triangle Park, North Carolina, United States</a:t>
            </a:r>
          </a:p>
          <a:p>
            <a:pPr algn="ctr"/>
            <a:r>
              <a:rPr lang="en-US" sz="2400" b="1" baseline="30000" dirty="0">
                <a:solidFill>
                  <a:schemeClr val="bg1"/>
                </a:solidFill>
              </a:rPr>
              <a:t>2</a:t>
            </a:r>
            <a:r>
              <a:rPr lang="en-US" sz="2400" dirty="0">
                <a:solidFill>
                  <a:schemeClr val="bg1"/>
                </a:solidFill>
              </a:rPr>
              <a:t>University of North Carolina at Chapel Hill, Chapel Hill, North Carolina, United States</a:t>
            </a:r>
          </a:p>
          <a:p>
            <a:pPr algn="ctr"/>
            <a:endParaRPr lang="en-US" sz="2800" dirty="0">
              <a:solidFill>
                <a:schemeClr val="bg1"/>
              </a:solidFill>
            </a:endParaRPr>
          </a:p>
          <a:p>
            <a:pPr algn="ctr"/>
            <a:endParaRPr lang="en-US" sz="2398" baseline="30000" dirty="0">
              <a:solidFill>
                <a:schemeClr val="bg1"/>
              </a:solidFill>
            </a:endParaRPr>
          </a:p>
        </p:txBody>
      </p:sp>
      <p:sp>
        <p:nvSpPr>
          <p:cNvPr id="6" name="Text Box 6"/>
          <p:cNvSpPr txBox="1">
            <a:spLocks noChangeArrowheads="1"/>
          </p:cNvSpPr>
          <p:nvPr/>
        </p:nvSpPr>
        <p:spPr bwMode="auto">
          <a:xfrm>
            <a:off x="685800" y="3505206"/>
            <a:ext cx="11569433" cy="954111"/>
          </a:xfrm>
          <a:prstGeom prst="rect">
            <a:avLst/>
          </a:prstGeom>
          <a:solidFill>
            <a:srgbClr val="355777"/>
          </a:solidFill>
          <a:ln w="9525">
            <a:noFill/>
            <a:miter lim="800000"/>
            <a:headEnd/>
            <a:tailEnd/>
          </a:ln>
        </p:spPr>
        <p:txBody>
          <a:bodyPr wrap="square" lIns="228602" tIns="228602" rIns="228602" bIns="228602">
            <a:spAutoFit/>
          </a:bodyPr>
          <a:lstStyle/>
          <a:p>
            <a:pPr algn="ctr">
              <a:spcBef>
                <a:spcPct val="50000"/>
              </a:spcBef>
            </a:pPr>
            <a:r>
              <a:rPr lang="en-US" sz="3200" b="1" dirty="0">
                <a:solidFill>
                  <a:schemeClr val="bg1"/>
                </a:solidFill>
                <a:ea typeface="ＭＳ Ｐゴシック" pitchFamily="8" charset="-128"/>
              </a:rPr>
              <a:t>Abstract</a:t>
            </a:r>
            <a:endParaRPr lang="en-US" sz="3200" b="1" dirty="0">
              <a:ea typeface="ＭＳ Ｐゴシック" pitchFamily="8" charset="-128"/>
            </a:endParaRPr>
          </a:p>
        </p:txBody>
      </p:sp>
      <p:sp>
        <p:nvSpPr>
          <p:cNvPr id="10" name="Text Box 14"/>
          <p:cNvSpPr txBox="1">
            <a:spLocks noChangeArrowheads="1"/>
          </p:cNvSpPr>
          <p:nvPr/>
        </p:nvSpPr>
        <p:spPr bwMode="auto">
          <a:xfrm>
            <a:off x="799941" y="8919669"/>
            <a:ext cx="11533573" cy="954111"/>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200" b="1" dirty="0">
                <a:solidFill>
                  <a:schemeClr val="bg1"/>
                </a:solidFill>
                <a:ea typeface="ＭＳ Ｐゴシック" pitchFamily="8" charset="-128"/>
              </a:rPr>
              <a:t>Smartphone-based Exposures for Epidemiology Studies</a:t>
            </a:r>
          </a:p>
        </p:txBody>
      </p:sp>
      <p:sp>
        <p:nvSpPr>
          <p:cNvPr id="11" name="Text Box 13"/>
          <p:cNvSpPr txBox="1">
            <a:spLocks noChangeArrowheads="1"/>
          </p:cNvSpPr>
          <p:nvPr/>
        </p:nvSpPr>
        <p:spPr bwMode="auto">
          <a:xfrm>
            <a:off x="12859471" y="3505206"/>
            <a:ext cx="12725401" cy="954111"/>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200" b="1" dirty="0">
                <a:solidFill>
                  <a:schemeClr val="bg1"/>
                </a:solidFill>
                <a:ea typeface="ＭＳ Ｐゴシック" pitchFamily="8" charset="-128"/>
              </a:rPr>
              <a:t>Exposure Model for Individuals (EMI)</a:t>
            </a:r>
          </a:p>
        </p:txBody>
      </p:sp>
      <p:sp>
        <p:nvSpPr>
          <p:cNvPr id="13" name="Text Box 10"/>
          <p:cNvSpPr txBox="1">
            <a:spLocks noChangeArrowheads="1"/>
          </p:cNvSpPr>
          <p:nvPr/>
        </p:nvSpPr>
        <p:spPr bwMode="auto">
          <a:xfrm>
            <a:off x="12859471" y="9220205"/>
            <a:ext cx="12725401" cy="954111"/>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200" b="1" dirty="0">
                <a:solidFill>
                  <a:schemeClr val="bg1"/>
                </a:solidFill>
                <a:ea typeface="ＭＳ Ｐゴシック" pitchFamily="8" charset="-128"/>
              </a:rPr>
              <a:t>Microenvironment Tracker (MicroTrac) Model </a:t>
            </a:r>
          </a:p>
        </p:txBody>
      </p:sp>
      <p:sp>
        <p:nvSpPr>
          <p:cNvPr id="3" name="TextBox 2"/>
          <p:cNvSpPr txBox="1"/>
          <p:nvPr/>
        </p:nvSpPr>
        <p:spPr>
          <a:xfrm>
            <a:off x="721660" y="4572004"/>
            <a:ext cx="11533573" cy="4362733"/>
          </a:xfrm>
          <a:prstGeom prst="rect">
            <a:avLst/>
          </a:prstGeom>
          <a:noFill/>
        </p:spPr>
        <p:txBody>
          <a:bodyPr wrap="square" rtlCol="0">
            <a:spAutoFit/>
          </a:bodyPr>
          <a:lstStyle/>
          <a:p>
            <a:r>
              <a:rPr lang="en-US" sz="1850" dirty="0"/>
              <a:t>To better understand human exposure to air pollutants and their potential for adverse health effects, it is important to account for time spent in different indoor and outdoor locations, and the air pollutant concentrations in those locations. Currently available exposure models have several limitations, including need for substantial technical exposure modeling expertise. Near real-time predictions are not possible since large and diverse input data must be collected, organized, and processed by complex exposure models. To address these limitations, we are developing TracMyAir, a smartphone application that automatically estimates exposures to ambient PM</a:t>
            </a:r>
            <a:r>
              <a:rPr lang="en-US" sz="1850" baseline="-25000" dirty="0"/>
              <a:t>2.5</a:t>
            </a:r>
            <a:r>
              <a:rPr lang="en-US" sz="1850" dirty="0"/>
              <a:t> and ozone based on several sources of input data available from smartphones, including: near real-time ambient air pollution measurements from local monitors, local weather, user’s locations, and building characteristics of user’s home. TracMyAir uses an exposure model that accounts for time spent in different indoor and outdoor locations, and building-specific attenuation of ambient PM</a:t>
            </a:r>
            <a:r>
              <a:rPr lang="en-US" sz="1850" baseline="-25000" dirty="0"/>
              <a:t>2.5</a:t>
            </a:r>
            <a:r>
              <a:rPr lang="en-US" sz="1850" dirty="0"/>
              <a:t> and ozone when indoors. The app will be an efficient and cost-effective tool for researchers to apply exposure predictions for epidemiology studies and other situations where direct air quality monitoring cannot be performed. TracMyAir can also be used for developing public health strategies to help susceptible people (e.g., those with asthma) reduce their exposure to air pollution. Future versions of TracMyAir can be integrated with air quality models when nearby monitoring data is not available. </a:t>
            </a:r>
          </a:p>
        </p:txBody>
      </p:sp>
      <p:pic>
        <p:nvPicPr>
          <p:cNvPr id="18" name="Picture 18" descr="Detroit traf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73" y="10118616"/>
            <a:ext cx="3004122" cy="173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25health_asth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4396" y="10147992"/>
            <a:ext cx="2438399" cy="167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03"/>
          <p:cNvSpPr>
            <a:spLocks noChangeArrowheads="1"/>
          </p:cNvSpPr>
          <p:nvPr/>
        </p:nvSpPr>
        <p:spPr bwMode="auto">
          <a:xfrm>
            <a:off x="870664" y="14986728"/>
            <a:ext cx="11046009" cy="1290096"/>
          </a:xfrm>
          <a:prstGeom prst="rect">
            <a:avLst/>
          </a:prstGeom>
          <a:noFill/>
          <a:ln w="9525">
            <a:noFill/>
            <a:miter lim="800000"/>
            <a:headEnd/>
            <a:tailEnd/>
          </a:ln>
        </p:spPr>
        <p:txBody>
          <a:bodyPr/>
          <a:lstStyle/>
          <a:p>
            <a:pPr marL="800266" lvl="1" indent="-342972">
              <a:spcBef>
                <a:spcPct val="20000"/>
              </a:spcBef>
              <a:buSzPct val="140000"/>
              <a:buFontTx/>
              <a:buChar char="•"/>
            </a:pPr>
            <a:r>
              <a:rPr lang="en-US" sz="2002" b="1" dirty="0"/>
              <a:t>Possible exposure misclassifications from using surrogates (e.g., central-site ambient monitors)</a:t>
            </a:r>
          </a:p>
          <a:p>
            <a:pPr marL="800266" lvl="1" indent="-342972">
              <a:spcBef>
                <a:spcPct val="20000"/>
              </a:spcBef>
              <a:buSzPct val="140000"/>
              <a:buFontTx/>
              <a:buChar char="•"/>
            </a:pPr>
            <a:r>
              <a:rPr lang="en-US" sz="2002" b="1" dirty="0"/>
              <a:t>Cost, participant burden of personal exposure monitoring</a:t>
            </a:r>
          </a:p>
        </p:txBody>
      </p:sp>
      <p:sp>
        <p:nvSpPr>
          <p:cNvPr id="82" name="Text Box 10"/>
          <p:cNvSpPr txBox="1">
            <a:spLocks noChangeArrowheads="1"/>
          </p:cNvSpPr>
          <p:nvPr/>
        </p:nvSpPr>
        <p:spPr bwMode="auto">
          <a:xfrm>
            <a:off x="26365206" y="3505206"/>
            <a:ext cx="13179034" cy="954111"/>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200" b="1" dirty="0">
                <a:solidFill>
                  <a:schemeClr val="bg1"/>
                </a:solidFill>
                <a:ea typeface="ＭＳ Ｐゴシック" pitchFamily="8" charset="-128"/>
              </a:rPr>
              <a:t>TracMyAir App - Method</a:t>
            </a:r>
          </a:p>
        </p:txBody>
      </p:sp>
      <p:sp>
        <p:nvSpPr>
          <p:cNvPr id="84" name="Text Box 10"/>
          <p:cNvSpPr txBox="1">
            <a:spLocks noChangeArrowheads="1"/>
          </p:cNvSpPr>
          <p:nvPr/>
        </p:nvSpPr>
        <p:spPr bwMode="auto">
          <a:xfrm>
            <a:off x="26242592" y="17145000"/>
            <a:ext cx="6525622" cy="1015795"/>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601" b="1" dirty="0">
                <a:solidFill>
                  <a:schemeClr val="bg1"/>
                </a:solidFill>
                <a:ea typeface="ＭＳ Ｐゴシック" pitchFamily="8" charset="-128"/>
              </a:rPr>
              <a:t>References</a:t>
            </a:r>
          </a:p>
        </p:txBody>
      </p:sp>
      <p:sp>
        <p:nvSpPr>
          <p:cNvPr id="88" name="TextBox 87"/>
          <p:cNvSpPr txBox="1"/>
          <p:nvPr/>
        </p:nvSpPr>
        <p:spPr>
          <a:xfrm>
            <a:off x="615153" y="14582947"/>
            <a:ext cx="11554441" cy="400431"/>
          </a:xfrm>
          <a:prstGeom prst="rect">
            <a:avLst/>
          </a:prstGeom>
          <a:noFill/>
        </p:spPr>
        <p:txBody>
          <a:bodyPr wrap="square" rtlCol="0">
            <a:spAutoFit/>
          </a:bodyPr>
          <a:lstStyle/>
          <a:p>
            <a:pPr algn="ctr"/>
            <a:r>
              <a:rPr lang="en-US" sz="2002" b="1" u="sng" dirty="0">
                <a:solidFill>
                  <a:srgbClr val="FF0000"/>
                </a:solidFill>
              </a:rPr>
              <a:t>Challenges of Air Pollution Epidemiology Studies</a:t>
            </a:r>
          </a:p>
        </p:txBody>
      </p:sp>
      <p:pic>
        <p:nvPicPr>
          <p:cNvPr id="1026" name="Picture 2" descr="Image result for people using their phone air pollution">
            <a:hlinkClick r:id="rId4"/>
            <a:extLst>
              <a:ext uri="{FF2B5EF4-FFF2-40B4-BE49-F238E27FC236}">
                <a16:creationId xmlns:a16="http://schemas.microsoft.com/office/drawing/2014/main" id="{DB8D5116-A208-4613-B76B-B071ADB96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0395" y="12074469"/>
            <a:ext cx="2841052" cy="1841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nd holding phone">
            <a:hlinkClick r:id="rId6"/>
            <a:extLst>
              <a:ext uri="{FF2B5EF4-FFF2-40B4-BE49-F238E27FC236}">
                <a16:creationId xmlns:a16="http://schemas.microsoft.com/office/drawing/2014/main" id="{4B4E5280-3B94-44F1-AA81-FDB55D8FDA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178" t="21084" r="29541" b="18421"/>
          <a:stretch/>
        </p:blipFill>
        <p:spPr bwMode="auto">
          <a:xfrm>
            <a:off x="1160009" y="10972800"/>
            <a:ext cx="2128202" cy="252009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D23C810-81C6-4ED8-806B-730F7144794B}"/>
              </a:ext>
            </a:extLst>
          </p:cNvPr>
          <p:cNvSpPr txBox="1"/>
          <p:nvPr/>
        </p:nvSpPr>
        <p:spPr>
          <a:xfrm>
            <a:off x="799941" y="14011200"/>
            <a:ext cx="2723323" cy="461665"/>
          </a:xfrm>
          <a:prstGeom prst="rect">
            <a:avLst/>
          </a:prstGeom>
          <a:noFill/>
        </p:spPr>
        <p:txBody>
          <a:bodyPr wrap="square" rtlCol="0">
            <a:spAutoFit/>
          </a:bodyPr>
          <a:lstStyle/>
          <a:p>
            <a:pPr algn="ctr"/>
            <a:r>
              <a:rPr lang="en-US" sz="2400" b="1" dirty="0"/>
              <a:t>TracMyAir App</a:t>
            </a:r>
          </a:p>
        </p:txBody>
      </p:sp>
      <p:sp>
        <p:nvSpPr>
          <p:cNvPr id="95" name="TextBox 94">
            <a:extLst>
              <a:ext uri="{FF2B5EF4-FFF2-40B4-BE49-F238E27FC236}">
                <a16:creationId xmlns:a16="http://schemas.microsoft.com/office/drawing/2014/main" id="{C96E10F8-F308-4086-9EC1-0EAA3A8AE660}"/>
              </a:ext>
            </a:extLst>
          </p:cNvPr>
          <p:cNvSpPr txBox="1"/>
          <p:nvPr/>
        </p:nvSpPr>
        <p:spPr>
          <a:xfrm>
            <a:off x="3940830" y="13997997"/>
            <a:ext cx="2478306" cy="461665"/>
          </a:xfrm>
          <a:prstGeom prst="rect">
            <a:avLst/>
          </a:prstGeom>
          <a:noFill/>
        </p:spPr>
        <p:txBody>
          <a:bodyPr wrap="square" rtlCol="0">
            <a:spAutoFit/>
          </a:bodyPr>
          <a:lstStyle/>
          <a:p>
            <a:pPr algn="ctr"/>
            <a:r>
              <a:rPr lang="en-US" sz="2400" b="1" dirty="0"/>
              <a:t>Exposures</a:t>
            </a:r>
            <a:endParaRPr lang="en-US" sz="2800" b="1" dirty="0"/>
          </a:p>
        </p:txBody>
      </p:sp>
      <p:sp>
        <p:nvSpPr>
          <p:cNvPr id="96" name="TextBox 95">
            <a:extLst>
              <a:ext uri="{FF2B5EF4-FFF2-40B4-BE49-F238E27FC236}">
                <a16:creationId xmlns:a16="http://schemas.microsoft.com/office/drawing/2014/main" id="{A72E0C8A-55E5-4CE7-98AC-4F1093B5507A}"/>
              </a:ext>
            </a:extLst>
          </p:cNvPr>
          <p:cNvSpPr txBox="1"/>
          <p:nvPr/>
        </p:nvSpPr>
        <p:spPr>
          <a:xfrm>
            <a:off x="6968157" y="14008036"/>
            <a:ext cx="3525911" cy="461665"/>
          </a:xfrm>
          <a:prstGeom prst="rect">
            <a:avLst/>
          </a:prstGeom>
          <a:noFill/>
        </p:spPr>
        <p:txBody>
          <a:bodyPr wrap="square" rtlCol="0">
            <a:spAutoFit/>
          </a:bodyPr>
          <a:lstStyle/>
          <a:p>
            <a:pPr algn="ctr"/>
            <a:r>
              <a:rPr lang="en-US" sz="2400" b="1" dirty="0"/>
              <a:t>Cohort Health Data</a:t>
            </a:r>
          </a:p>
        </p:txBody>
      </p:sp>
      <p:sp>
        <p:nvSpPr>
          <p:cNvPr id="97" name="TextBox 96">
            <a:extLst>
              <a:ext uri="{FF2B5EF4-FFF2-40B4-BE49-F238E27FC236}">
                <a16:creationId xmlns:a16="http://schemas.microsoft.com/office/drawing/2014/main" id="{8CFACF3E-55B3-4CEF-AA88-3BCF5CA835D8}"/>
              </a:ext>
            </a:extLst>
          </p:cNvPr>
          <p:cNvSpPr txBox="1"/>
          <p:nvPr/>
        </p:nvSpPr>
        <p:spPr>
          <a:xfrm>
            <a:off x="9929781" y="10536272"/>
            <a:ext cx="2222280" cy="830997"/>
          </a:xfrm>
          <a:prstGeom prst="rect">
            <a:avLst/>
          </a:prstGeom>
          <a:noFill/>
        </p:spPr>
        <p:txBody>
          <a:bodyPr wrap="square" rtlCol="0">
            <a:spAutoFit/>
          </a:bodyPr>
          <a:lstStyle/>
          <a:p>
            <a:pPr algn="ctr"/>
            <a:r>
              <a:rPr lang="en-US" sz="2400" b="1" dirty="0"/>
              <a:t>Clinical</a:t>
            </a:r>
          </a:p>
          <a:p>
            <a:pPr algn="ctr"/>
            <a:r>
              <a:rPr lang="en-US" sz="2400" b="1" dirty="0"/>
              <a:t> Visits</a:t>
            </a:r>
          </a:p>
        </p:txBody>
      </p:sp>
      <p:sp>
        <p:nvSpPr>
          <p:cNvPr id="98" name="TextBox 97">
            <a:extLst>
              <a:ext uri="{FF2B5EF4-FFF2-40B4-BE49-F238E27FC236}">
                <a16:creationId xmlns:a16="http://schemas.microsoft.com/office/drawing/2014/main" id="{BEA3CAA0-A750-4058-8E1B-9F7A9221228D}"/>
              </a:ext>
            </a:extLst>
          </p:cNvPr>
          <p:cNvSpPr txBox="1"/>
          <p:nvPr/>
        </p:nvSpPr>
        <p:spPr>
          <a:xfrm>
            <a:off x="9562174" y="12593885"/>
            <a:ext cx="3190913" cy="830997"/>
          </a:xfrm>
          <a:prstGeom prst="rect">
            <a:avLst/>
          </a:prstGeom>
          <a:noFill/>
        </p:spPr>
        <p:txBody>
          <a:bodyPr wrap="square" rtlCol="0">
            <a:spAutoFit/>
          </a:bodyPr>
          <a:lstStyle/>
          <a:p>
            <a:pPr algn="ctr"/>
            <a:r>
              <a:rPr lang="en-US" sz="2400" b="1" dirty="0"/>
              <a:t>Wearable </a:t>
            </a:r>
          </a:p>
          <a:p>
            <a:pPr algn="ctr"/>
            <a:r>
              <a:rPr lang="en-US" sz="2400" b="1" dirty="0"/>
              <a:t>Sensors</a:t>
            </a:r>
          </a:p>
        </p:txBody>
      </p:sp>
      <p:pic>
        <p:nvPicPr>
          <p:cNvPr id="1032" name="Picture 8" descr="Image result for hexoskin">
            <a:hlinkClick r:id="rId8"/>
            <a:extLst>
              <a:ext uri="{FF2B5EF4-FFF2-40B4-BE49-F238E27FC236}">
                <a16:creationId xmlns:a16="http://schemas.microsoft.com/office/drawing/2014/main" id="{E895DE68-928D-4081-BDE3-B95AA8A9A2C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924" t="10220" r="8060" b="7242"/>
          <a:stretch/>
        </p:blipFill>
        <p:spPr bwMode="auto">
          <a:xfrm>
            <a:off x="7590849" y="11811765"/>
            <a:ext cx="2247167" cy="21929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FAA7EB4F-1A65-46EA-8975-7A6BC2B347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6913"/>
          <a:stretch/>
        </p:blipFill>
        <p:spPr>
          <a:xfrm>
            <a:off x="1253781" y="10744200"/>
            <a:ext cx="1565619" cy="2653217"/>
          </a:xfrm>
          <a:prstGeom prst="rect">
            <a:avLst/>
          </a:prstGeom>
        </p:spPr>
      </p:pic>
      <p:sp>
        <p:nvSpPr>
          <p:cNvPr id="99" name="Rectangle 303">
            <a:extLst>
              <a:ext uri="{FF2B5EF4-FFF2-40B4-BE49-F238E27FC236}">
                <a16:creationId xmlns:a16="http://schemas.microsoft.com/office/drawing/2014/main" id="{346588A4-7629-436A-8DCB-DA5851DD0CED}"/>
              </a:ext>
            </a:extLst>
          </p:cNvPr>
          <p:cNvSpPr>
            <a:spLocks noChangeArrowheads="1"/>
          </p:cNvSpPr>
          <p:nvPr/>
        </p:nvSpPr>
        <p:spPr bwMode="auto">
          <a:xfrm>
            <a:off x="870664" y="17845055"/>
            <a:ext cx="11682660" cy="1281145"/>
          </a:xfrm>
          <a:prstGeom prst="rect">
            <a:avLst/>
          </a:prstGeom>
          <a:noFill/>
          <a:ln w="9525">
            <a:noFill/>
            <a:miter lim="800000"/>
            <a:headEnd/>
            <a:tailEnd/>
          </a:ln>
        </p:spPr>
        <p:txBody>
          <a:bodyPr/>
          <a:lstStyle/>
          <a:p>
            <a:pPr marL="457294" lvl="1">
              <a:spcBef>
                <a:spcPct val="20000"/>
              </a:spcBef>
              <a:buSzPct val="140000"/>
            </a:pPr>
            <a:endParaRPr lang="en-US" sz="2002" b="1" dirty="0"/>
          </a:p>
          <a:p>
            <a:pPr marL="800266" lvl="1" indent="-342972">
              <a:spcBef>
                <a:spcPct val="20000"/>
              </a:spcBef>
              <a:buSzPct val="140000"/>
              <a:buFontTx/>
              <a:buChar char="•"/>
            </a:pPr>
            <a:r>
              <a:rPr lang="en-US" sz="2002" b="1" dirty="0"/>
              <a:t>Automated, real-time predictions of individual exposures</a:t>
            </a:r>
          </a:p>
          <a:p>
            <a:pPr marL="800266" lvl="1" indent="-342972">
              <a:spcBef>
                <a:spcPct val="20000"/>
              </a:spcBef>
              <a:buSzPct val="140000"/>
              <a:buFontTx/>
              <a:buChar char="•"/>
            </a:pPr>
            <a:r>
              <a:rPr lang="en-US" sz="2002" b="1" dirty="0"/>
              <a:t>Facilitate and expand use of modeled exposure metrics for epidemiology studies</a:t>
            </a:r>
          </a:p>
        </p:txBody>
      </p:sp>
      <p:sp>
        <p:nvSpPr>
          <p:cNvPr id="100" name="TextBox 99">
            <a:extLst>
              <a:ext uri="{FF2B5EF4-FFF2-40B4-BE49-F238E27FC236}">
                <a16:creationId xmlns:a16="http://schemas.microsoft.com/office/drawing/2014/main" id="{BD41E14F-058D-4A89-B324-D9CB0BAF80AB}"/>
              </a:ext>
            </a:extLst>
          </p:cNvPr>
          <p:cNvSpPr txBox="1"/>
          <p:nvPr/>
        </p:nvSpPr>
        <p:spPr>
          <a:xfrm>
            <a:off x="597034" y="16133472"/>
            <a:ext cx="11572560" cy="400431"/>
          </a:xfrm>
          <a:prstGeom prst="rect">
            <a:avLst/>
          </a:prstGeom>
          <a:noFill/>
        </p:spPr>
        <p:txBody>
          <a:bodyPr wrap="square" rtlCol="0">
            <a:spAutoFit/>
          </a:bodyPr>
          <a:lstStyle/>
          <a:p>
            <a:pPr algn="ctr"/>
            <a:r>
              <a:rPr lang="en-US" sz="2002" b="1" u="sng" dirty="0">
                <a:solidFill>
                  <a:srgbClr val="FF0000"/>
                </a:solidFill>
              </a:rPr>
              <a:t>Benefits of Modeling Exposures for Epidemiology Studies</a:t>
            </a:r>
          </a:p>
        </p:txBody>
      </p:sp>
      <p:sp>
        <p:nvSpPr>
          <p:cNvPr id="101" name="TextBox 100">
            <a:extLst>
              <a:ext uri="{FF2B5EF4-FFF2-40B4-BE49-F238E27FC236}">
                <a16:creationId xmlns:a16="http://schemas.microsoft.com/office/drawing/2014/main" id="{E56C0D86-D2C4-4F08-BDED-FBC901A11AC1}"/>
              </a:ext>
            </a:extLst>
          </p:cNvPr>
          <p:cNvSpPr txBox="1"/>
          <p:nvPr/>
        </p:nvSpPr>
        <p:spPr>
          <a:xfrm>
            <a:off x="487593" y="17830800"/>
            <a:ext cx="11572560" cy="400431"/>
          </a:xfrm>
          <a:prstGeom prst="rect">
            <a:avLst/>
          </a:prstGeom>
          <a:noFill/>
        </p:spPr>
        <p:txBody>
          <a:bodyPr wrap="square" rtlCol="0">
            <a:spAutoFit/>
          </a:bodyPr>
          <a:lstStyle/>
          <a:p>
            <a:pPr algn="ctr"/>
            <a:r>
              <a:rPr lang="en-US" sz="2002" b="1" u="sng" dirty="0">
                <a:solidFill>
                  <a:srgbClr val="FF0000"/>
                </a:solidFill>
              </a:rPr>
              <a:t>Advantages of TracMyAir App for Epidemiology Studies </a:t>
            </a:r>
          </a:p>
        </p:txBody>
      </p:sp>
      <p:sp>
        <p:nvSpPr>
          <p:cNvPr id="102" name="Rectangle 303">
            <a:extLst>
              <a:ext uri="{FF2B5EF4-FFF2-40B4-BE49-F238E27FC236}">
                <a16:creationId xmlns:a16="http://schemas.microsoft.com/office/drawing/2014/main" id="{7E6C098D-F795-4198-A4EA-091375AA5A60}"/>
              </a:ext>
            </a:extLst>
          </p:cNvPr>
          <p:cNvSpPr>
            <a:spLocks noChangeArrowheads="1"/>
          </p:cNvSpPr>
          <p:nvPr/>
        </p:nvSpPr>
        <p:spPr bwMode="auto">
          <a:xfrm>
            <a:off x="882914" y="16557430"/>
            <a:ext cx="11682660" cy="1123217"/>
          </a:xfrm>
          <a:prstGeom prst="rect">
            <a:avLst/>
          </a:prstGeom>
          <a:noFill/>
          <a:ln w="9525">
            <a:noFill/>
            <a:miter lim="800000"/>
            <a:headEnd/>
            <a:tailEnd/>
          </a:ln>
        </p:spPr>
        <p:txBody>
          <a:bodyPr/>
          <a:lstStyle/>
          <a:p>
            <a:pPr marL="800266" lvl="1" indent="-342972">
              <a:spcBef>
                <a:spcPct val="20000"/>
              </a:spcBef>
              <a:buSzPct val="140000"/>
              <a:buFontTx/>
              <a:buChar char="•"/>
            </a:pPr>
            <a:r>
              <a:rPr lang="en-US" sz="2002" b="1" dirty="0"/>
              <a:t>Account for building-specific infiltration (i.e., attenuation) of ambient air pollutants</a:t>
            </a:r>
          </a:p>
          <a:p>
            <a:pPr marL="800266" lvl="1" indent="-342972">
              <a:spcBef>
                <a:spcPct val="20000"/>
              </a:spcBef>
              <a:buSzPct val="140000"/>
              <a:buFontTx/>
              <a:buChar char="•"/>
            </a:pPr>
            <a:r>
              <a:rPr lang="en-US" sz="2002" b="1" dirty="0"/>
              <a:t>Account for time spent in different microenvironments with different air pollutant concentrations</a:t>
            </a:r>
          </a:p>
        </p:txBody>
      </p:sp>
      <p:pic>
        <p:nvPicPr>
          <p:cNvPr id="77" name="Picture 6">
            <a:extLst>
              <a:ext uri="{FF2B5EF4-FFF2-40B4-BE49-F238E27FC236}">
                <a16:creationId xmlns:a16="http://schemas.microsoft.com/office/drawing/2014/main" id="{E7114730-9330-407B-B59A-8409D30005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1282" t="22858" r="57179" b="13142"/>
          <a:stretch>
            <a:fillRect/>
          </a:stretch>
        </p:blipFill>
        <p:spPr bwMode="auto">
          <a:xfrm>
            <a:off x="15697200" y="4572000"/>
            <a:ext cx="6705600" cy="457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3" descr="C:\Documents and Settings\mbreen\Desktop\toc-abstract_art.jpg">
            <a:extLst>
              <a:ext uri="{FF2B5EF4-FFF2-40B4-BE49-F238E27FC236}">
                <a16:creationId xmlns:a16="http://schemas.microsoft.com/office/drawing/2014/main" id="{BA735ADB-0B8A-4029-BEEE-8DDC1D8BA1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2544" b="13972"/>
          <a:stretch>
            <a:fillRect/>
          </a:stretch>
        </p:blipFill>
        <p:spPr bwMode="auto">
          <a:xfrm>
            <a:off x="15042902" y="14362799"/>
            <a:ext cx="8448997" cy="465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 descr="C:\Documents and Settings\mbreen\Desktop\301505-apple-iphone-5-at-t.jpg">
            <a:extLst>
              <a:ext uri="{FF2B5EF4-FFF2-40B4-BE49-F238E27FC236}">
                <a16:creationId xmlns:a16="http://schemas.microsoft.com/office/drawing/2014/main" id="{8BED9EF4-EEB6-4E10-B216-FD79263BFB6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7303" r="18612"/>
          <a:stretch/>
        </p:blipFill>
        <p:spPr bwMode="auto">
          <a:xfrm>
            <a:off x="15346241" y="10731546"/>
            <a:ext cx="1905581" cy="297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8">
            <a:extLst>
              <a:ext uri="{FF2B5EF4-FFF2-40B4-BE49-F238E27FC236}">
                <a16:creationId xmlns:a16="http://schemas.microsoft.com/office/drawing/2014/main" id="{473AC283-0101-41A9-AF41-2DA0FC8424F6}"/>
              </a:ext>
            </a:extLst>
          </p:cNvPr>
          <p:cNvSpPr txBox="1">
            <a:spLocks noChangeArrowheads="1"/>
          </p:cNvSpPr>
          <p:nvPr/>
        </p:nvSpPr>
        <p:spPr bwMode="auto">
          <a:xfrm>
            <a:off x="13266975" y="11582400"/>
            <a:ext cx="22376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400" dirty="0"/>
              <a:t>Embedded GPS in smartphones</a:t>
            </a:r>
          </a:p>
        </p:txBody>
      </p:sp>
      <p:sp>
        <p:nvSpPr>
          <p:cNvPr id="108" name="Text Box 3">
            <a:extLst>
              <a:ext uri="{FF2B5EF4-FFF2-40B4-BE49-F238E27FC236}">
                <a16:creationId xmlns:a16="http://schemas.microsoft.com/office/drawing/2014/main" id="{BE9A7123-67E0-4C0E-82B5-DACA0808E379}"/>
              </a:ext>
            </a:extLst>
          </p:cNvPr>
          <p:cNvSpPr txBox="1">
            <a:spLocks noChangeArrowheads="1"/>
          </p:cNvSpPr>
          <p:nvPr/>
        </p:nvSpPr>
        <p:spPr bwMode="auto">
          <a:xfrm>
            <a:off x="17958334" y="10383609"/>
            <a:ext cx="687924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buClrTx/>
              <a:buSzPct val="140000"/>
              <a:buFontTx/>
              <a:buChar char="•"/>
            </a:pPr>
            <a:r>
              <a:rPr lang="en-US" altLang="en-US" sz="2000" dirty="0"/>
              <a:t>Automated classification model for GPS data to estimate time spent in various microenvironments (e.g., in-vehicle, home, school, work)</a:t>
            </a:r>
          </a:p>
          <a:p>
            <a:pPr>
              <a:buClrTx/>
              <a:buSzPct val="140000"/>
              <a:buFontTx/>
              <a:buChar char="•"/>
            </a:pPr>
            <a:r>
              <a:rPr lang="en-US" altLang="en-US" sz="2000" dirty="0"/>
              <a:t>Addresses critical need for accurate, cost-effective, and less burdensome time-location data to improve air pollution exposure assessments</a:t>
            </a:r>
          </a:p>
          <a:p>
            <a:pPr>
              <a:buClrTx/>
              <a:buSzPct val="140000"/>
              <a:buFontTx/>
              <a:buChar char="•"/>
            </a:pPr>
            <a:r>
              <a:rPr lang="en-US" altLang="en-US" sz="2000" dirty="0"/>
              <a:t>Supports recommendations of NRC report (Exposure Science in 21</a:t>
            </a:r>
            <a:r>
              <a:rPr lang="en-US" altLang="en-US" sz="2000" baseline="30000" dirty="0"/>
              <a:t>st</a:t>
            </a:r>
            <a:r>
              <a:rPr lang="en-US" altLang="en-US" sz="2000" dirty="0"/>
              <a:t> Century) for linking GPS data with models to:</a:t>
            </a:r>
          </a:p>
          <a:p>
            <a:pPr lvl="1">
              <a:buClrTx/>
              <a:buSzPct val="140000"/>
            </a:pPr>
            <a:r>
              <a:rPr lang="en-US" altLang="en-US" sz="2000" dirty="0"/>
              <a:t>Improve exposure assessments </a:t>
            </a:r>
          </a:p>
          <a:p>
            <a:pPr lvl="1">
              <a:buClrTx/>
              <a:buSzPct val="140000"/>
            </a:pPr>
            <a:r>
              <a:rPr lang="en-US" altLang="en-US" sz="2000" dirty="0"/>
              <a:t>Process large data from ubiquitous smartphones</a:t>
            </a:r>
          </a:p>
        </p:txBody>
      </p:sp>
      <p:pic>
        <p:nvPicPr>
          <p:cNvPr id="46" name="Picture 45">
            <a:extLst>
              <a:ext uri="{FF2B5EF4-FFF2-40B4-BE49-F238E27FC236}">
                <a16:creationId xmlns:a16="http://schemas.microsoft.com/office/drawing/2014/main" id="{EE57BD50-6846-43A7-A7C0-0636959F167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 b="6979"/>
          <a:stretch/>
        </p:blipFill>
        <p:spPr>
          <a:xfrm>
            <a:off x="28637828" y="5022361"/>
            <a:ext cx="1992182" cy="3325482"/>
          </a:xfrm>
          <a:prstGeom prst="rect">
            <a:avLst/>
          </a:prstGeom>
        </p:spPr>
      </p:pic>
      <p:pic>
        <p:nvPicPr>
          <p:cNvPr id="53" name="Picture 52">
            <a:extLst>
              <a:ext uri="{FF2B5EF4-FFF2-40B4-BE49-F238E27FC236}">
                <a16:creationId xmlns:a16="http://schemas.microsoft.com/office/drawing/2014/main" id="{4129C928-8BF2-41D3-B91C-B759FDC2DE5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6678"/>
          <a:stretch/>
        </p:blipFill>
        <p:spPr>
          <a:xfrm>
            <a:off x="27123724" y="12784746"/>
            <a:ext cx="2506859" cy="4198135"/>
          </a:xfrm>
          <a:prstGeom prst="rect">
            <a:avLst/>
          </a:prstGeom>
        </p:spPr>
      </p:pic>
      <p:pic>
        <p:nvPicPr>
          <p:cNvPr id="56" name="Picture 55">
            <a:extLst>
              <a:ext uri="{FF2B5EF4-FFF2-40B4-BE49-F238E27FC236}">
                <a16:creationId xmlns:a16="http://schemas.microsoft.com/office/drawing/2014/main" id="{24D92D57-3617-4107-B7CB-4F57CDDE146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7148"/>
          <a:stretch/>
        </p:blipFill>
        <p:spPr>
          <a:xfrm>
            <a:off x="29596982" y="12784746"/>
            <a:ext cx="2519498" cy="4198135"/>
          </a:xfrm>
          <a:prstGeom prst="rect">
            <a:avLst/>
          </a:prstGeom>
        </p:spPr>
      </p:pic>
      <p:pic>
        <p:nvPicPr>
          <p:cNvPr id="58" name="Picture 57">
            <a:extLst>
              <a:ext uri="{FF2B5EF4-FFF2-40B4-BE49-F238E27FC236}">
                <a16:creationId xmlns:a16="http://schemas.microsoft.com/office/drawing/2014/main" id="{9541E153-DC67-41B3-9F98-C4EAB2AB959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7127"/>
          <a:stretch/>
        </p:blipFill>
        <p:spPr>
          <a:xfrm>
            <a:off x="27432000" y="9406342"/>
            <a:ext cx="1371647" cy="2286038"/>
          </a:xfrm>
          <a:prstGeom prst="rect">
            <a:avLst/>
          </a:prstGeom>
        </p:spPr>
      </p:pic>
      <p:pic>
        <p:nvPicPr>
          <p:cNvPr id="116" name="Picture 115">
            <a:extLst>
              <a:ext uri="{FF2B5EF4-FFF2-40B4-BE49-F238E27FC236}">
                <a16:creationId xmlns:a16="http://schemas.microsoft.com/office/drawing/2014/main" id="{204DEDD8-40C7-4120-818B-08BBFCF3180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7063"/>
          <a:stretch/>
        </p:blipFill>
        <p:spPr>
          <a:xfrm>
            <a:off x="26252823" y="5014287"/>
            <a:ext cx="2004114" cy="3342399"/>
          </a:xfrm>
          <a:prstGeom prst="rect">
            <a:avLst/>
          </a:prstGeom>
        </p:spPr>
      </p:pic>
      <p:pic>
        <p:nvPicPr>
          <p:cNvPr id="118" name="Picture 117">
            <a:extLst>
              <a:ext uri="{FF2B5EF4-FFF2-40B4-BE49-F238E27FC236}">
                <a16:creationId xmlns:a16="http://schemas.microsoft.com/office/drawing/2014/main" id="{C90B62B3-302F-402F-B46B-F1912FA690F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7063"/>
          <a:stretch/>
        </p:blipFill>
        <p:spPr>
          <a:xfrm>
            <a:off x="28638037" y="9384859"/>
            <a:ext cx="1368557" cy="2282436"/>
          </a:xfrm>
          <a:prstGeom prst="rect">
            <a:avLst/>
          </a:prstGeom>
        </p:spPr>
      </p:pic>
      <p:pic>
        <p:nvPicPr>
          <p:cNvPr id="48" name="Picture 4">
            <a:extLst>
              <a:ext uri="{FF2B5EF4-FFF2-40B4-BE49-F238E27FC236}">
                <a16:creationId xmlns:a16="http://schemas.microsoft.com/office/drawing/2014/main" id="{E43454D2-6240-47D3-96BB-3C59CD517DB7}"/>
              </a:ext>
            </a:extLst>
          </p:cNvPr>
          <p:cNvPicPr>
            <a:picLocks noChangeAspect="1"/>
          </p:cNvPicPr>
          <p:nvPr/>
        </p:nvPicPr>
        <p:blipFill rotWithShape="1">
          <a:blip r:embed="rId20">
            <a:extLst>
              <a:ext uri="{28A0092B-C50C-407E-A947-70E740481C1C}">
                <a14:useLocalDpi xmlns:a14="http://schemas.microsoft.com/office/drawing/2010/main" val="0"/>
              </a:ext>
            </a:extLst>
          </a:blip>
          <a:srcRect r="2431"/>
          <a:stretch/>
        </p:blipFill>
        <p:spPr bwMode="auto">
          <a:xfrm>
            <a:off x="32720045" y="4558868"/>
            <a:ext cx="6705146" cy="400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0">
            <a:extLst>
              <a:ext uri="{FF2B5EF4-FFF2-40B4-BE49-F238E27FC236}">
                <a16:creationId xmlns:a16="http://schemas.microsoft.com/office/drawing/2014/main" id="{337ECC2E-46C8-4476-9FDC-6873B2C26C9B}"/>
              </a:ext>
            </a:extLst>
          </p:cNvPr>
          <p:cNvSpPr txBox="1">
            <a:spLocks noChangeArrowheads="1"/>
          </p:cNvSpPr>
          <p:nvPr/>
        </p:nvSpPr>
        <p:spPr bwMode="auto">
          <a:xfrm>
            <a:off x="26242592" y="11904207"/>
            <a:ext cx="13179034" cy="954111"/>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200" b="1" dirty="0">
                <a:solidFill>
                  <a:schemeClr val="bg1"/>
                </a:solidFill>
                <a:ea typeface="ＭＳ Ｐゴシック" pitchFamily="8" charset="-128"/>
              </a:rPr>
              <a:t>TracMyAir App – Results</a:t>
            </a:r>
          </a:p>
        </p:txBody>
      </p:sp>
      <p:sp>
        <p:nvSpPr>
          <p:cNvPr id="50" name="Text Box 3">
            <a:extLst>
              <a:ext uri="{FF2B5EF4-FFF2-40B4-BE49-F238E27FC236}">
                <a16:creationId xmlns:a16="http://schemas.microsoft.com/office/drawing/2014/main" id="{B7D93D0F-318D-4F92-8CF6-06E0B3616B60}"/>
              </a:ext>
            </a:extLst>
          </p:cNvPr>
          <p:cNvSpPr txBox="1">
            <a:spLocks noChangeArrowheads="1"/>
          </p:cNvSpPr>
          <p:nvPr/>
        </p:nvSpPr>
        <p:spPr bwMode="auto">
          <a:xfrm>
            <a:off x="32156400" y="13160514"/>
            <a:ext cx="67051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marL="0" indent="0" algn="ctr">
              <a:buClrTx/>
              <a:buSzPct val="140000"/>
              <a:buNone/>
            </a:pPr>
            <a:r>
              <a:rPr lang="en-US" altLang="en-US" sz="2000" dirty="0">
                <a:solidFill>
                  <a:srgbClr val="FF0000"/>
                </a:solidFill>
              </a:rPr>
              <a:t>Estimates PM2.5 and ozone exposure metrics for epidemiology studies (daily 24-h average):</a:t>
            </a:r>
          </a:p>
        </p:txBody>
      </p:sp>
      <p:sp>
        <p:nvSpPr>
          <p:cNvPr id="51" name="Text Box 3">
            <a:extLst>
              <a:ext uri="{FF2B5EF4-FFF2-40B4-BE49-F238E27FC236}">
                <a16:creationId xmlns:a16="http://schemas.microsoft.com/office/drawing/2014/main" id="{1E5CAE43-45C9-4512-AEC3-F01DED731C1B}"/>
              </a:ext>
            </a:extLst>
          </p:cNvPr>
          <p:cNvSpPr txBox="1">
            <a:spLocks noChangeArrowheads="1"/>
          </p:cNvSpPr>
          <p:nvPr/>
        </p:nvSpPr>
        <p:spPr bwMode="auto">
          <a:xfrm>
            <a:off x="32670483" y="14083367"/>
            <a:ext cx="57912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buClrTx/>
              <a:buSzPct val="140000"/>
              <a:buFontTx/>
              <a:buChar char="•"/>
            </a:pPr>
            <a:r>
              <a:rPr lang="en-US" altLang="en-US" sz="2000" dirty="0"/>
              <a:t>Personal exposure</a:t>
            </a:r>
          </a:p>
          <a:p>
            <a:pPr>
              <a:buClrTx/>
              <a:buSzPct val="140000"/>
              <a:buFontTx/>
              <a:buChar char="•"/>
            </a:pPr>
            <a:r>
              <a:rPr lang="en-US" altLang="en-US" sz="2000" dirty="0"/>
              <a:t>Inhaled dose</a:t>
            </a:r>
          </a:p>
          <a:p>
            <a:pPr>
              <a:buClrTx/>
              <a:buSzPct val="140000"/>
              <a:buFontTx/>
              <a:buChar char="•"/>
            </a:pPr>
            <a:r>
              <a:rPr lang="en-US" altLang="en-US" sz="2000" dirty="0"/>
              <a:t>Home infiltration factor </a:t>
            </a:r>
          </a:p>
          <a:p>
            <a:pPr>
              <a:buClrTx/>
              <a:buSzPct val="140000"/>
              <a:buFontTx/>
              <a:buChar char="•"/>
            </a:pPr>
            <a:r>
              <a:rPr lang="en-US" altLang="en-US" sz="2000" dirty="0"/>
              <a:t>Home indoor concentration </a:t>
            </a:r>
          </a:p>
          <a:p>
            <a:pPr>
              <a:buClrTx/>
              <a:buSzPct val="140000"/>
              <a:buFontTx/>
              <a:buChar char="•"/>
            </a:pPr>
            <a:r>
              <a:rPr lang="en-US" altLang="en-US" sz="2000" dirty="0"/>
              <a:t>Personal exposure factor</a:t>
            </a:r>
          </a:p>
          <a:p>
            <a:pPr>
              <a:buClrTx/>
              <a:buSzPct val="140000"/>
              <a:buFontTx/>
              <a:buChar char="•"/>
            </a:pPr>
            <a:r>
              <a:rPr lang="en-US" altLang="en-US" sz="2000" dirty="0"/>
              <a:t>Time spent in each microenvironment </a:t>
            </a:r>
          </a:p>
          <a:p>
            <a:pPr>
              <a:buClrTx/>
              <a:buSzPct val="140000"/>
              <a:buFontTx/>
              <a:buChar char="•"/>
            </a:pPr>
            <a:endParaRPr lang="en-US" altLang="en-US" sz="2000" dirty="0"/>
          </a:p>
          <a:p>
            <a:pPr>
              <a:buClrTx/>
              <a:buSzPct val="140000"/>
              <a:buFontTx/>
              <a:buChar char="•"/>
            </a:pPr>
            <a:endParaRPr lang="en-US" altLang="en-US" sz="2000" dirty="0"/>
          </a:p>
        </p:txBody>
      </p:sp>
      <p:grpSp>
        <p:nvGrpSpPr>
          <p:cNvPr id="9" name="Group 8">
            <a:extLst>
              <a:ext uri="{FF2B5EF4-FFF2-40B4-BE49-F238E27FC236}">
                <a16:creationId xmlns:a16="http://schemas.microsoft.com/office/drawing/2014/main" id="{50475EA8-6A53-41C6-A8A2-A24B98BB7554}"/>
              </a:ext>
            </a:extLst>
          </p:cNvPr>
          <p:cNvGrpSpPr/>
          <p:nvPr/>
        </p:nvGrpSpPr>
        <p:grpSpPr>
          <a:xfrm>
            <a:off x="30293668" y="5039686"/>
            <a:ext cx="1977119" cy="3297378"/>
            <a:chOff x="29013724" y="5157958"/>
            <a:chExt cx="1977119" cy="3297378"/>
          </a:xfrm>
        </p:grpSpPr>
        <p:pic>
          <p:nvPicPr>
            <p:cNvPr id="52" name="Picture 51">
              <a:extLst>
                <a:ext uri="{FF2B5EF4-FFF2-40B4-BE49-F238E27FC236}">
                  <a16:creationId xmlns:a16="http://schemas.microsoft.com/office/drawing/2014/main" id="{A2F729A2-F2E1-4277-94F6-FECC5D6B883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7063"/>
            <a:stretch/>
          </p:blipFill>
          <p:spPr>
            <a:xfrm>
              <a:off x="29013724" y="5157958"/>
              <a:ext cx="1977119" cy="3297378"/>
            </a:xfrm>
            <a:prstGeom prst="rect">
              <a:avLst/>
            </a:prstGeom>
          </p:spPr>
        </p:pic>
        <p:pic>
          <p:nvPicPr>
            <p:cNvPr id="7" name="Picture 6">
              <a:extLst>
                <a:ext uri="{FF2B5EF4-FFF2-40B4-BE49-F238E27FC236}">
                  <a16:creationId xmlns:a16="http://schemas.microsoft.com/office/drawing/2014/main" id="{3D93C22A-7B80-40D8-AA90-E0CF1541323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4657" b="20762"/>
            <a:stretch/>
          </p:blipFill>
          <p:spPr>
            <a:xfrm>
              <a:off x="29350066" y="5624094"/>
              <a:ext cx="1304434" cy="1726847"/>
            </a:xfrm>
            <a:prstGeom prst="rect">
              <a:avLst/>
            </a:prstGeom>
          </p:spPr>
        </p:pic>
      </p:grpSp>
      <p:sp>
        <p:nvSpPr>
          <p:cNvPr id="55" name="TextBox 54">
            <a:extLst>
              <a:ext uri="{FF2B5EF4-FFF2-40B4-BE49-F238E27FC236}">
                <a16:creationId xmlns:a16="http://schemas.microsoft.com/office/drawing/2014/main" id="{55F33373-4275-49F4-8CCA-8EB04DE17660}"/>
              </a:ext>
            </a:extLst>
          </p:cNvPr>
          <p:cNvSpPr txBox="1"/>
          <p:nvPr/>
        </p:nvSpPr>
        <p:spPr>
          <a:xfrm>
            <a:off x="25858047" y="8339079"/>
            <a:ext cx="2723323" cy="307777"/>
          </a:xfrm>
          <a:prstGeom prst="rect">
            <a:avLst/>
          </a:prstGeom>
          <a:noFill/>
        </p:spPr>
        <p:txBody>
          <a:bodyPr wrap="square" rtlCol="0">
            <a:spAutoFit/>
          </a:bodyPr>
          <a:lstStyle/>
          <a:p>
            <a:pPr algn="ctr"/>
            <a:r>
              <a:rPr lang="en-US" sz="1400" b="1" dirty="0"/>
              <a:t>TracMyAir</a:t>
            </a:r>
            <a:endParaRPr lang="en-US" sz="1600" b="1" dirty="0"/>
          </a:p>
        </p:txBody>
      </p:sp>
      <p:sp>
        <p:nvSpPr>
          <p:cNvPr id="57" name="TextBox 56">
            <a:extLst>
              <a:ext uri="{FF2B5EF4-FFF2-40B4-BE49-F238E27FC236}">
                <a16:creationId xmlns:a16="http://schemas.microsoft.com/office/drawing/2014/main" id="{5CAEBFBB-1562-4CF7-802F-0FB9423C60FC}"/>
              </a:ext>
            </a:extLst>
          </p:cNvPr>
          <p:cNvSpPr txBox="1"/>
          <p:nvPr/>
        </p:nvSpPr>
        <p:spPr>
          <a:xfrm>
            <a:off x="28559314" y="8339747"/>
            <a:ext cx="4208900" cy="738664"/>
          </a:xfrm>
          <a:prstGeom prst="rect">
            <a:avLst/>
          </a:prstGeom>
          <a:noFill/>
        </p:spPr>
        <p:txBody>
          <a:bodyPr wrap="square" rtlCol="0">
            <a:spAutoFit/>
          </a:bodyPr>
          <a:lstStyle/>
          <a:p>
            <a:r>
              <a:rPr lang="en-US" sz="1400" b="1" dirty="0"/>
              <a:t>Smartphone location used to determine nearest ambient air pollution monitor, nearest weather station, time spent in microenvironments</a:t>
            </a:r>
          </a:p>
        </p:txBody>
      </p:sp>
      <p:sp>
        <p:nvSpPr>
          <p:cNvPr id="12" name="Left Brace 11">
            <a:extLst>
              <a:ext uri="{FF2B5EF4-FFF2-40B4-BE49-F238E27FC236}">
                <a16:creationId xmlns:a16="http://schemas.microsoft.com/office/drawing/2014/main" id="{7C54F15F-795B-4AB3-97EF-B58BCFF47F2F}"/>
              </a:ext>
            </a:extLst>
          </p:cNvPr>
          <p:cNvSpPr/>
          <p:nvPr/>
        </p:nvSpPr>
        <p:spPr bwMode="auto">
          <a:xfrm>
            <a:off x="32278688" y="5791200"/>
            <a:ext cx="328441" cy="2381250"/>
          </a:xfrm>
          <a:prstGeom prst="leftBrace">
            <a:avLst>
              <a:gd name="adj1" fmla="val 0"/>
              <a:gd name="adj2" fmla="val 50000"/>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48050" rtl="0" eaLnBrk="1" fontAlgn="base" latinLnBrk="0" hangingPunct="1">
              <a:lnSpc>
                <a:spcPct val="100000"/>
              </a:lnSpc>
              <a:spcBef>
                <a:spcPct val="0"/>
              </a:spcBef>
              <a:spcAft>
                <a:spcPct val="0"/>
              </a:spcAft>
              <a:buClrTx/>
              <a:buSzTx/>
              <a:buFontTx/>
              <a:buNone/>
              <a:tabLst/>
            </a:pPr>
            <a:endParaRPr kumimoji="0" lang="en-US" sz="6800" b="0" i="0" u="none" strike="noStrike" cap="none" normalizeH="0" baseline="0">
              <a:ln>
                <a:noFill/>
              </a:ln>
              <a:solidFill>
                <a:schemeClr val="tx1"/>
              </a:solidFill>
              <a:effectLst/>
              <a:latin typeface="Arial" charset="0"/>
            </a:endParaRPr>
          </a:p>
        </p:txBody>
      </p:sp>
      <p:sp>
        <p:nvSpPr>
          <p:cNvPr id="59" name="Text Box 3">
            <a:extLst>
              <a:ext uri="{FF2B5EF4-FFF2-40B4-BE49-F238E27FC236}">
                <a16:creationId xmlns:a16="http://schemas.microsoft.com/office/drawing/2014/main" id="{9B522AFD-5817-4B2D-898C-DA4BEDE1D902}"/>
              </a:ext>
            </a:extLst>
          </p:cNvPr>
          <p:cNvSpPr txBox="1">
            <a:spLocks noChangeArrowheads="1"/>
          </p:cNvSpPr>
          <p:nvPr/>
        </p:nvSpPr>
        <p:spPr bwMode="auto">
          <a:xfrm>
            <a:off x="30699859" y="8985840"/>
            <a:ext cx="6719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marL="0" indent="0" algn="ctr">
              <a:buClrTx/>
              <a:buSzPct val="140000"/>
              <a:buNone/>
            </a:pPr>
            <a:r>
              <a:rPr lang="en-US" altLang="en-US" sz="2000" dirty="0">
                <a:solidFill>
                  <a:srgbClr val="FF0000"/>
                </a:solidFill>
              </a:rPr>
              <a:t>TracMyAir Features</a:t>
            </a:r>
          </a:p>
        </p:txBody>
      </p:sp>
      <p:sp>
        <p:nvSpPr>
          <p:cNvPr id="60" name="Text Box 3">
            <a:extLst>
              <a:ext uri="{FF2B5EF4-FFF2-40B4-BE49-F238E27FC236}">
                <a16:creationId xmlns:a16="http://schemas.microsoft.com/office/drawing/2014/main" id="{8E7FF57B-00C9-4409-AD05-F311B041F935}"/>
              </a:ext>
            </a:extLst>
          </p:cNvPr>
          <p:cNvSpPr txBox="1">
            <a:spLocks noChangeArrowheads="1"/>
          </p:cNvSpPr>
          <p:nvPr/>
        </p:nvSpPr>
        <p:spPr bwMode="auto">
          <a:xfrm>
            <a:off x="30149329" y="9372600"/>
            <a:ext cx="9588969"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buClrTx/>
              <a:buSzPct val="140000"/>
              <a:buFontTx/>
              <a:buChar char="•"/>
            </a:pPr>
            <a:r>
              <a:rPr lang="en-US" altLang="en-US" sz="1800" dirty="0"/>
              <a:t>Home-specific air exchange model accounts for daily variability of air infiltration (indoor-outdoor temp, wind speed), natural ventilation (open windows), and mechanical ventilation (window fans)</a:t>
            </a:r>
          </a:p>
          <a:p>
            <a:pPr>
              <a:buClrTx/>
              <a:buSzPct val="140000"/>
              <a:buFontTx/>
              <a:buChar char="•"/>
            </a:pPr>
            <a:r>
              <a:rPr lang="en-US" altLang="en-US" sz="1800" dirty="0"/>
              <a:t>Infiltration model accounts for pollutant-specific mass balance parameters</a:t>
            </a:r>
          </a:p>
          <a:p>
            <a:pPr>
              <a:buClrTx/>
              <a:buSzPct val="140000"/>
              <a:buFontTx/>
              <a:buChar char="•"/>
            </a:pPr>
            <a:r>
              <a:rPr lang="en-US" altLang="en-US" sz="1800" dirty="0"/>
              <a:t>Home indoor air quality model accounts for removal of PM2.5 from daily operation air cleaners</a:t>
            </a:r>
          </a:p>
          <a:p>
            <a:pPr>
              <a:buClrTx/>
              <a:buSzPct val="140000"/>
              <a:buFontTx/>
              <a:buChar char="•"/>
            </a:pPr>
            <a:r>
              <a:rPr lang="en-US" altLang="en-US" sz="1800" dirty="0"/>
              <a:t>Inhaled dose model accounts for daily physical activities to determine ventilation rates</a:t>
            </a:r>
          </a:p>
        </p:txBody>
      </p:sp>
      <p:sp>
        <p:nvSpPr>
          <p:cNvPr id="61" name="Text Box 3">
            <a:extLst>
              <a:ext uri="{FF2B5EF4-FFF2-40B4-BE49-F238E27FC236}">
                <a16:creationId xmlns:a16="http://schemas.microsoft.com/office/drawing/2014/main" id="{23756AF1-B3D9-412F-A4AC-F53BDF77602C}"/>
              </a:ext>
            </a:extLst>
          </p:cNvPr>
          <p:cNvSpPr txBox="1">
            <a:spLocks noChangeArrowheads="1"/>
          </p:cNvSpPr>
          <p:nvPr/>
        </p:nvSpPr>
        <p:spPr bwMode="auto">
          <a:xfrm>
            <a:off x="26136600" y="18227695"/>
            <a:ext cx="658344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a:buClrTx/>
              <a:buSzPct val="140000"/>
              <a:buFontTx/>
              <a:buChar char="•"/>
            </a:pPr>
            <a:r>
              <a:rPr lang="en-US" altLang="en-US" sz="2000" dirty="0"/>
              <a:t>Breen et al., Sci Total Environ 2018.</a:t>
            </a:r>
          </a:p>
          <a:p>
            <a:pPr>
              <a:buClrTx/>
              <a:buSzPct val="140000"/>
              <a:buFontTx/>
              <a:buChar char="•"/>
            </a:pPr>
            <a:r>
              <a:rPr lang="en-US" altLang="en-US" sz="2000" dirty="0"/>
              <a:t>Breen et al., Environ Sci </a:t>
            </a:r>
            <a:r>
              <a:rPr lang="en-US" altLang="en-US" sz="2000" dirty="0" err="1"/>
              <a:t>Technol</a:t>
            </a:r>
            <a:r>
              <a:rPr lang="en-US" altLang="en-US" sz="2000" dirty="0"/>
              <a:t> 2015.</a:t>
            </a:r>
          </a:p>
          <a:p>
            <a:pPr>
              <a:buClrTx/>
              <a:buSzPct val="140000"/>
              <a:buFontTx/>
              <a:buChar char="•"/>
            </a:pPr>
            <a:r>
              <a:rPr lang="en-US" altLang="en-US" sz="2000" dirty="0"/>
              <a:t>Breen et al., J Expo Sci Environ </a:t>
            </a:r>
            <a:r>
              <a:rPr lang="en-US" altLang="en-US" sz="2000" dirty="0" err="1"/>
              <a:t>Epidemiol</a:t>
            </a:r>
            <a:r>
              <a:rPr lang="en-US" altLang="en-US" sz="2000" dirty="0"/>
              <a:t> 2014.</a:t>
            </a:r>
          </a:p>
          <a:p>
            <a:pPr>
              <a:buClrTx/>
              <a:buSzPct val="140000"/>
              <a:buFontTx/>
              <a:buChar char="•"/>
            </a:pPr>
            <a:endParaRPr lang="en-US" altLang="en-US" sz="2000" dirty="0"/>
          </a:p>
        </p:txBody>
      </p:sp>
      <p:sp>
        <p:nvSpPr>
          <p:cNvPr id="62" name="Text Box 10">
            <a:extLst>
              <a:ext uri="{FF2B5EF4-FFF2-40B4-BE49-F238E27FC236}">
                <a16:creationId xmlns:a16="http://schemas.microsoft.com/office/drawing/2014/main" id="{2D1E91D4-A6E0-413E-90ED-FE775A070931}"/>
              </a:ext>
            </a:extLst>
          </p:cNvPr>
          <p:cNvSpPr txBox="1">
            <a:spLocks noChangeArrowheads="1"/>
          </p:cNvSpPr>
          <p:nvPr/>
        </p:nvSpPr>
        <p:spPr bwMode="auto">
          <a:xfrm>
            <a:off x="33527999" y="17145000"/>
            <a:ext cx="5756987" cy="1015795"/>
          </a:xfrm>
          <a:prstGeom prst="rect">
            <a:avLst/>
          </a:prstGeom>
          <a:solidFill>
            <a:srgbClr val="355777"/>
          </a:solidFill>
          <a:ln w="9525" algn="ctr">
            <a:noFill/>
            <a:miter lim="800000"/>
            <a:headEnd/>
            <a:tailEnd/>
          </a:ln>
          <a:effectLst/>
        </p:spPr>
        <p:txBody>
          <a:bodyPr wrap="square" lIns="228602" tIns="228602" rIns="228602" bIns="228602">
            <a:spAutoFit/>
          </a:bodyPr>
          <a:lstStyle/>
          <a:p>
            <a:pPr algn="ctr">
              <a:spcBef>
                <a:spcPct val="50000"/>
              </a:spcBef>
            </a:pPr>
            <a:r>
              <a:rPr lang="en-US" sz="3601" b="1" dirty="0">
                <a:solidFill>
                  <a:schemeClr val="bg1"/>
                </a:solidFill>
                <a:ea typeface="ＭＳ Ｐゴシック" pitchFamily="8" charset="-128"/>
              </a:rPr>
              <a:t>Disclaimer</a:t>
            </a:r>
          </a:p>
        </p:txBody>
      </p:sp>
      <p:sp>
        <p:nvSpPr>
          <p:cNvPr id="63" name="Text Box 3">
            <a:extLst>
              <a:ext uri="{FF2B5EF4-FFF2-40B4-BE49-F238E27FC236}">
                <a16:creationId xmlns:a16="http://schemas.microsoft.com/office/drawing/2014/main" id="{4D3389AB-5B02-47F9-BA0B-C4498CFE3BD0}"/>
              </a:ext>
            </a:extLst>
          </p:cNvPr>
          <p:cNvSpPr txBox="1">
            <a:spLocks noChangeArrowheads="1"/>
          </p:cNvSpPr>
          <p:nvPr/>
        </p:nvSpPr>
        <p:spPr bwMode="auto">
          <a:xfrm>
            <a:off x="33419816" y="18211800"/>
            <a:ext cx="65851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a:spcBef>
                <a:spcPct val="20000"/>
              </a:spcBef>
              <a:buClr>
                <a:srgbClr val="003F69"/>
              </a:buClr>
              <a:buSzPct val="12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693738" indent="-236538">
              <a:spcBef>
                <a:spcPct val="20000"/>
              </a:spcBef>
              <a:buClr>
                <a:srgbClr val="003F69"/>
              </a:buClr>
              <a:buChar char="•"/>
              <a:defRPr sz="16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3F69"/>
              </a:buClr>
              <a:buSzPct val="90000"/>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3F69"/>
              </a:buClr>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F69"/>
              </a:buClr>
              <a:buChar char="»"/>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F69"/>
              </a:buClr>
              <a:buChar char="»"/>
              <a:defRPr b="1" i="1">
                <a:solidFill>
                  <a:schemeClr val="tx1"/>
                </a:solidFill>
                <a:latin typeface="Arial" panose="020B0604020202020204" pitchFamily="34" charset="0"/>
                <a:ea typeface="ＭＳ Ｐゴシック" panose="020B0600070205080204" pitchFamily="34" charset="-128"/>
              </a:defRPr>
            </a:lvl9pPr>
          </a:lstStyle>
          <a:p>
            <a:pPr marL="0" indent="0">
              <a:buClrTx/>
              <a:buSzPct val="140000"/>
              <a:buNone/>
            </a:pPr>
            <a:r>
              <a:rPr lang="en-US" sz="1600" dirty="0">
                <a:effectLst>
                  <a:outerShdw blurRad="38100" dist="38100" dir="2700000" algn="tl">
                    <a:srgbClr val="000000">
                      <a:alpha val="43137"/>
                    </a:srgbClr>
                  </a:outerShdw>
                </a:effectLst>
              </a:rPr>
              <a:t>Although this presentation was reviewed by the U.S. EPA and approved, it may not necessarily reflect official Agency policy. Mention of trade names or commercial products does not constitute endorsement or recommendation for use. </a:t>
            </a:r>
            <a:endParaRPr lang="en-US" sz="1600" dirty="0"/>
          </a:p>
          <a:p>
            <a:pPr marL="0" indent="0">
              <a:buClrTx/>
              <a:buSzPct val="140000"/>
              <a:buNone/>
            </a:pPr>
            <a:r>
              <a:rPr lang="en-US" altLang="en-US" sz="2000" dirty="0"/>
              <a:t>  </a:t>
            </a:r>
          </a:p>
          <a:p>
            <a:pPr>
              <a:buClrTx/>
              <a:buSzPct val="140000"/>
              <a:buFontTx/>
              <a:buChar char="•"/>
            </a:pPr>
            <a:endParaRPr lang="en-US" altLang="en-US" sz="20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48050" rtl="0" eaLnBrk="1" fontAlgn="base" latinLnBrk="0" hangingPunct="1">
          <a:lnSpc>
            <a:spcPct val="100000"/>
          </a:lnSpc>
          <a:spcBef>
            <a:spcPct val="0"/>
          </a:spcBef>
          <a:spcAft>
            <a:spcPct val="0"/>
          </a:spcAft>
          <a:buClrTx/>
          <a:buSzTx/>
          <a:buFontTx/>
          <a:buNone/>
          <a:tabLst/>
          <a:defRPr kumimoji="0" lang="en-US" sz="6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48050" rtl="0" eaLnBrk="1" fontAlgn="base" latinLnBrk="0" hangingPunct="1">
          <a:lnSpc>
            <a:spcPct val="100000"/>
          </a:lnSpc>
          <a:spcBef>
            <a:spcPct val="0"/>
          </a:spcBef>
          <a:spcAft>
            <a:spcPct val="0"/>
          </a:spcAft>
          <a:buClrTx/>
          <a:buSzTx/>
          <a:buFontTx/>
          <a:buNone/>
          <a:tabLst/>
          <a:defRPr kumimoji="0" lang="en-US" sz="6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00EAA94-9A34-4103-9AD9-20A0FB9ACE30}">
  <ds:schemaRefs>
    <ds:schemaRef ds:uri="ESRI.ArcGIS.Mapping.OfficeIntegration.PowerPointInfo"/>
  </ds:schemaRefs>
</ds:datastoreItem>
</file>

<file path=customXml/itemProps10.xml><?xml version="1.0" encoding="utf-8"?>
<ds:datastoreItem xmlns:ds="http://schemas.openxmlformats.org/officeDocument/2006/customXml" ds:itemID="{8C671059-652D-4637-B3D0-7302F368EF09}">
  <ds:schemaRefs>
    <ds:schemaRef ds:uri="ESRI.ArcGIS.Mapping.OfficeIntegration.PowerPointInfo"/>
  </ds:schemaRefs>
</ds:datastoreItem>
</file>

<file path=customXml/itemProps11.xml><?xml version="1.0" encoding="utf-8"?>
<ds:datastoreItem xmlns:ds="http://schemas.openxmlformats.org/officeDocument/2006/customXml" ds:itemID="{95578441-A7EF-42F2-9B1B-618A30653F61}">
  <ds:schemaRefs>
    <ds:schemaRef ds:uri="ESRI.ArcGIS.Mapping.OfficeIntegration.PowerPointInfo"/>
  </ds:schemaRefs>
</ds:datastoreItem>
</file>

<file path=customXml/itemProps12.xml><?xml version="1.0" encoding="utf-8"?>
<ds:datastoreItem xmlns:ds="http://schemas.openxmlformats.org/officeDocument/2006/customXml" ds:itemID="{E21ACDB1-6A9D-44EE-8777-FAA007E8C981}">
  <ds:schemaRefs>
    <ds:schemaRef ds:uri="ESRI.ArcGIS.Mapping.OfficeIntegration.PowerPointInfo"/>
  </ds:schemaRefs>
</ds:datastoreItem>
</file>

<file path=customXml/itemProps13.xml><?xml version="1.0" encoding="utf-8"?>
<ds:datastoreItem xmlns:ds="http://schemas.openxmlformats.org/officeDocument/2006/customXml" ds:itemID="{D6C67052-F190-42D2-B44C-229A63E1B42D}">
  <ds:schemaRefs>
    <ds:schemaRef ds:uri="ESRI.ArcGIS.Mapping.OfficeIntegration.PowerPointInfo"/>
  </ds:schemaRefs>
</ds:datastoreItem>
</file>

<file path=customXml/itemProps2.xml><?xml version="1.0" encoding="utf-8"?>
<ds:datastoreItem xmlns:ds="http://schemas.openxmlformats.org/officeDocument/2006/customXml" ds:itemID="{3725BACA-648C-402A-BAFC-4BF92DBAE906}">
  <ds:schemaRefs>
    <ds:schemaRef ds:uri="ESRI.ArcGIS.Mapping.OfficeIntegration.PowerPointInfo"/>
  </ds:schemaRefs>
</ds:datastoreItem>
</file>

<file path=customXml/itemProps3.xml><?xml version="1.0" encoding="utf-8"?>
<ds:datastoreItem xmlns:ds="http://schemas.openxmlformats.org/officeDocument/2006/customXml" ds:itemID="{067C3D81-B85B-47D5-B324-5FD6FC2509F6}">
  <ds:schemaRefs>
    <ds:schemaRef ds:uri="ESRI.ArcGIS.Mapping.OfficeIntegration.PowerPointInfo"/>
  </ds:schemaRefs>
</ds:datastoreItem>
</file>

<file path=customXml/itemProps4.xml><?xml version="1.0" encoding="utf-8"?>
<ds:datastoreItem xmlns:ds="http://schemas.openxmlformats.org/officeDocument/2006/customXml" ds:itemID="{65469214-55E3-4175-AD55-8DE80593920F}">
  <ds:schemaRefs>
    <ds:schemaRef ds:uri="ESRI.ArcGIS.Mapping.OfficeIntegration.PowerPointInfo"/>
  </ds:schemaRefs>
</ds:datastoreItem>
</file>

<file path=customXml/itemProps5.xml><?xml version="1.0" encoding="utf-8"?>
<ds:datastoreItem xmlns:ds="http://schemas.openxmlformats.org/officeDocument/2006/customXml" ds:itemID="{2F149D1F-82DC-4511-A7FA-F3B7733ACD1B}">
  <ds:schemaRefs>
    <ds:schemaRef ds:uri="ESRI.ArcGIS.Mapping.OfficeIntegration.PowerPointInfo"/>
  </ds:schemaRefs>
</ds:datastoreItem>
</file>

<file path=customXml/itemProps6.xml><?xml version="1.0" encoding="utf-8"?>
<ds:datastoreItem xmlns:ds="http://schemas.openxmlformats.org/officeDocument/2006/customXml" ds:itemID="{2A0C8987-5CF9-4BD0-B4FE-2BEA94E1D7B0}">
  <ds:schemaRefs>
    <ds:schemaRef ds:uri="ESRI.ArcGIS.Mapping.OfficeIntegration.PowerPointInfo"/>
  </ds:schemaRefs>
</ds:datastoreItem>
</file>

<file path=customXml/itemProps7.xml><?xml version="1.0" encoding="utf-8"?>
<ds:datastoreItem xmlns:ds="http://schemas.openxmlformats.org/officeDocument/2006/customXml" ds:itemID="{B84A8775-9175-4057-A1E4-4656D54F447B}">
  <ds:schemaRefs>
    <ds:schemaRef ds:uri="ESRI.ArcGIS.Mapping.OfficeIntegration.PowerPointInfo"/>
  </ds:schemaRefs>
</ds:datastoreItem>
</file>

<file path=customXml/itemProps8.xml><?xml version="1.0" encoding="utf-8"?>
<ds:datastoreItem xmlns:ds="http://schemas.openxmlformats.org/officeDocument/2006/customXml" ds:itemID="{C9518767-F855-4161-94CF-DE93188287DE}">
  <ds:schemaRefs>
    <ds:schemaRef ds:uri="ESRI.ArcGIS.Mapping.OfficeIntegration.PowerPointInfo"/>
  </ds:schemaRefs>
</ds:datastoreItem>
</file>

<file path=customXml/itemProps9.xml><?xml version="1.0" encoding="utf-8"?>
<ds:datastoreItem xmlns:ds="http://schemas.openxmlformats.org/officeDocument/2006/customXml" ds:itemID="{34885FC7-6E44-4611-A7F0-00D6AC75841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2254</TotalTime>
  <Words>765</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Times</vt:lpstr>
      <vt:lpstr>Times New Roman</vt:lpstr>
      <vt:lpstr>Default Design</vt:lpstr>
      <vt:lpstr>PowerPoint Presentation</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ctsuser</dc:creator>
  <cp:lastModifiedBy>Breen, Michael</cp:lastModifiedBy>
  <cp:revision>176</cp:revision>
  <cp:lastPrinted>2014-03-18T17:23:01Z</cp:lastPrinted>
  <dcterms:created xsi:type="dcterms:W3CDTF">2010-01-21T14:48:05Z</dcterms:created>
  <dcterms:modified xsi:type="dcterms:W3CDTF">2018-10-18T21:37:56Z</dcterms:modified>
</cp:coreProperties>
</file>