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4"/>
    <p:sldMasterId id="2147483663" r:id="rId105"/>
  </p:sldMasterIdLst>
  <p:notesMasterIdLst>
    <p:notesMasterId r:id="rId125"/>
  </p:notesMasterIdLst>
  <p:sldIdLst>
    <p:sldId id="281" r:id="rId106"/>
    <p:sldId id="427" r:id="rId107"/>
    <p:sldId id="461" r:id="rId108"/>
    <p:sldId id="415" r:id="rId109"/>
    <p:sldId id="429" r:id="rId110"/>
    <p:sldId id="467" r:id="rId111"/>
    <p:sldId id="468" r:id="rId112"/>
    <p:sldId id="435" r:id="rId113"/>
    <p:sldId id="469" r:id="rId114"/>
    <p:sldId id="462" r:id="rId115"/>
    <p:sldId id="463" r:id="rId116"/>
    <p:sldId id="471" r:id="rId117"/>
    <p:sldId id="472" r:id="rId118"/>
    <p:sldId id="473" r:id="rId119"/>
    <p:sldId id="464" r:id="rId120"/>
    <p:sldId id="465" r:id="rId121"/>
    <p:sldId id="466" r:id="rId122"/>
    <p:sldId id="331" r:id="rId123"/>
    <p:sldId id="470" r:id="rId12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1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7.xml"/><Relationship Id="rId16" Type="http://schemas.openxmlformats.org/officeDocument/2006/relationships/customXml" Target="../customXml/item16.xml"/><Relationship Id="rId107" Type="http://schemas.openxmlformats.org/officeDocument/2006/relationships/slide" Target="slides/slide2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8.xml"/><Relationship Id="rId128" Type="http://schemas.openxmlformats.org/officeDocument/2006/relationships/theme" Target="theme/theme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2.xml"/><Relationship Id="rId113" Type="http://schemas.openxmlformats.org/officeDocument/2006/relationships/slide" Target="slides/slide8.xml"/><Relationship Id="rId118" Type="http://schemas.openxmlformats.org/officeDocument/2006/relationships/slide" Target="slides/slide13.xml"/><Relationship Id="rId12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1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slide" Target="slides/slide3.xml"/><Relationship Id="rId116" Type="http://schemas.openxmlformats.org/officeDocument/2006/relationships/slide" Target="slides/slide11.xml"/><Relationship Id="rId124" Type="http://schemas.openxmlformats.org/officeDocument/2006/relationships/slide" Target="slides/slide19.xml"/><Relationship Id="rId129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.xml"/><Relationship Id="rId114" Type="http://schemas.openxmlformats.org/officeDocument/2006/relationships/slide" Target="slides/slide9.xml"/><Relationship Id="rId119" Type="http://schemas.openxmlformats.org/officeDocument/2006/relationships/slide" Target="slides/slide14.xml"/><Relationship Id="rId127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7.xml"/><Relationship Id="rId130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Master" Target="slideMasters/slideMaster1.xml"/><Relationship Id="rId120" Type="http://schemas.openxmlformats.org/officeDocument/2006/relationships/slide" Target="slides/slide15.xml"/><Relationship Id="rId125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5.xml"/><Relationship Id="rId115" Type="http://schemas.openxmlformats.org/officeDocument/2006/relationships/slide" Target="slides/slide1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05E1884-501F-4721-926D-01E9E2470DC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87A2A6F-C881-49DF-A862-DEDADF2E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1FA-900F-4466-B7FA-0FC080BB30A3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30D2-5865-4D9C-B324-24EA1552870C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C5E1-09A7-41F7-86FA-C5ED5B30C19F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BF8E-7AF5-490E-94B6-40A50D788EE5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DE47-8756-4A18-B9E2-511B282BBC14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4" y="-87313"/>
            <a:ext cx="12441768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3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02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08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E1AC9BC-A418-4CE7-95ED-197CDAE27005}" type="datetime1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10/23/2018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kern="0">
                <a:solidFill>
                  <a:sysClr val="windowText" lastClr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6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667000"/>
            <a:ext cx="508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C85A6CC-83D6-49F7-8B51-284CA21AD3DD}" type="datetime1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10/23/2018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kern="0">
                <a:solidFill>
                  <a:sysClr val="windowText" lastClr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B663-3EE9-463C-A8C9-133C96238CD8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34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5400"/>
            <a:ext cx="73152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F863DC9-913D-4EB6-9EB6-7E108A3A1297}" type="datetime1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10/23/2018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kern="0">
                <a:solidFill>
                  <a:sysClr val="windowText" lastClr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520-B10A-4E49-A936-40400F3D6DD1}" type="slidenum">
              <a:rPr lang="en-US" sz="1800" b="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8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7E3C-6A74-43A8-8B67-128146C968E1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8D0F-62CA-4006-8267-39EB9369B1AE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4FC7-122F-494E-B069-C225CF8C580F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681-0FE5-42F9-A64A-EB6473203938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706-07AF-478B-8DFD-827450811BB6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FEE-3904-41A2-B7F6-C75C92D2A00F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043D-D7F2-4468-BE9E-AE61FF937944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2D7B-0B42-4D18-BF12-97F8F6E495BE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ECE4-2A06-4395-8F52-869A5BE5411C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8C37-0080-4365-81DA-605A2E9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26CB6"/>
              </a:solidFill>
              <a:effectLst/>
              <a:uLnTx/>
              <a:uFillTx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 kern="0" smtClean="0"/>
              <a:pPr>
                <a:defRPr/>
              </a:pPr>
              <a:t>‹#›</a:t>
            </a:fld>
            <a:endParaRPr lang="en-US" kern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76672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0653" y="2388198"/>
            <a:ext cx="10082463" cy="3555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Status and Plans for the Next Generation Air Quality Modeling System Development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E. Pleim, David Wong, Robert C. Gilliam, Jerold A. Herwehe, O. Russell Bullock Jr., George Pouliot, Christian Hogrefe, Daiwen Kang, Bill Hutzell, Rohit Mathur, Shawn Roselle, and Limei Ran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CED/NERL/ORD/USEPA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898" y="6108032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786F2-C5E9-407A-8AFB-EC65E0ADA4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5796" y="6331130"/>
            <a:ext cx="4432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17th Annual CMAS Conference, Chapel Hill, NC: October 22-24,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76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15D5C8-F536-4402-AB22-8C3EF9763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4" y="1298301"/>
            <a:ext cx="6213023" cy="480276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 8hr Ozone – July 11 - 31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10</a:t>
            </a:fld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CC02BD8-FCC6-4FE9-BCF9-AA32FE9D3157}"/>
              </a:ext>
            </a:extLst>
          </p:cNvPr>
          <p:cNvSpPr txBox="1"/>
          <p:nvPr/>
        </p:nvSpPr>
        <p:spPr>
          <a:xfrm>
            <a:off x="2015248" y="5344732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AQS Observations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90FA9D-9C83-4CBE-9360-68E6269A2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31" y="1349426"/>
            <a:ext cx="6146888" cy="47516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A1FF8C-43B4-424C-9016-792C929C31B4}"/>
              </a:ext>
            </a:extLst>
          </p:cNvPr>
          <p:cNvSpPr txBox="1"/>
          <p:nvPr/>
        </p:nvSpPr>
        <p:spPr>
          <a:xfrm>
            <a:off x="8037889" y="5344732"/>
            <a:ext cx="139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MPAS-CMAQ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80DDD3-A73D-4723-B5EA-3AEC7C2066DD}"/>
              </a:ext>
            </a:extLst>
          </p:cNvPr>
          <p:cNvSpPr txBox="1"/>
          <p:nvPr/>
        </p:nvSpPr>
        <p:spPr>
          <a:xfrm>
            <a:off x="502600" y="5901012"/>
            <a:ext cx="1090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Modeled max 8hr ozone greater than observations in East, low in CA, and slightly low in mountain west</a:t>
            </a:r>
          </a:p>
        </p:txBody>
      </p:sp>
    </p:spTree>
    <p:extLst>
      <p:ext uri="{BB962C8B-B14F-4D97-AF65-F5344CB8AC3E}">
        <p14:creationId xmlns:p14="http://schemas.microsoft.com/office/powerpoint/2010/main" val="18473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 8hr Ozone – July 11 - 31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2400" smtClean="0"/>
              <a:pPr>
                <a:defRPr/>
              </a:pPr>
              <a:t>11</a:t>
            </a:fld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CC02BD8-FCC6-4FE9-BCF9-AA32FE9D3157}"/>
              </a:ext>
            </a:extLst>
          </p:cNvPr>
          <p:cNvSpPr txBox="1"/>
          <p:nvPr/>
        </p:nvSpPr>
        <p:spPr>
          <a:xfrm>
            <a:off x="2015248" y="5344732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AQS Observations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1FCADB9-D96D-4ADC-8E51-6C330EBC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1489313"/>
            <a:ext cx="6063026" cy="4686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8F9B77-8C1D-48D4-8746-A77E0FFF2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" y="1489313"/>
            <a:ext cx="6063026" cy="4686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07B03A-BF1F-4B50-97E2-2791C84F1690}"/>
              </a:ext>
            </a:extLst>
          </p:cNvPr>
          <p:cNvSpPr txBox="1"/>
          <p:nvPr/>
        </p:nvSpPr>
        <p:spPr>
          <a:xfrm>
            <a:off x="1742270" y="5344731"/>
            <a:ext cx="196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MPAS-CMAQ Bias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5877C4-0342-4E5B-B4F4-3B3CAFB4815C}"/>
              </a:ext>
            </a:extLst>
          </p:cNvPr>
          <p:cNvSpPr txBox="1"/>
          <p:nvPr/>
        </p:nvSpPr>
        <p:spPr>
          <a:xfrm>
            <a:off x="6888781" y="5344731"/>
            <a:ext cx="47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 difference (MPAS-CMAQ – WRF-CMAQ)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80DDD3-A73D-4723-B5EA-3AEC7C2066DD}"/>
              </a:ext>
            </a:extLst>
          </p:cNvPr>
          <p:cNvSpPr txBox="1"/>
          <p:nvPr/>
        </p:nvSpPr>
        <p:spPr>
          <a:xfrm>
            <a:off x="447848" y="5866130"/>
            <a:ext cx="112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MPAS-CMAQ Ozone bias is better than WRF-CMAQ along the Gulf and CA coast but worse everywhere else</a:t>
            </a:r>
          </a:p>
        </p:txBody>
      </p:sp>
    </p:spTree>
    <p:extLst>
      <p:ext uri="{BB962C8B-B14F-4D97-AF65-F5344CB8AC3E}">
        <p14:creationId xmlns:p14="http://schemas.microsoft.com/office/powerpoint/2010/main" val="35713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FA65490-94E4-475F-B58D-81D5CE01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Hourly average ozone July 11- 31, 2013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CD3F60-2F57-4465-A396-50F57396A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FF708B-518D-4D35-B5CD-616010DE01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493AD5-E4A5-4026-9DE7-FBCE3072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95400"/>
            <a:ext cx="6117834" cy="4729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13FD646-4F00-467B-8783-F2276656D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295400"/>
            <a:ext cx="6117834" cy="4729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940238-4553-480B-92E4-1D9A2D7E5720}"/>
              </a:ext>
            </a:extLst>
          </p:cNvPr>
          <p:cNvSpPr txBox="1"/>
          <p:nvPr/>
        </p:nvSpPr>
        <p:spPr>
          <a:xfrm>
            <a:off x="2334328" y="5264332"/>
            <a:ext cx="152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AQS Observed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E8835-6E58-46F6-8004-56E6616440E9}"/>
              </a:ext>
            </a:extLst>
          </p:cNvPr>
          <p:cNvSpPr txBox="1"/>
          <p:nvPr/>
        </p:nvSpPr>
        <p:spPr>
          <a:xfrm>
            <a:off x="8452161" y="5264332"/>
            <a:ext cx="139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MPAS-CMAQ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EBE9A0-8730-492F-94D1-7932DB5E1EAF}"/>
              </a:ext>
            </a:extLst>
          </p:cNvPr>
          <p:cNvSpPr txBox="1"/>
          <p:nvPr/>
        </p:nvSpPr>
        <p:spPr>
          <a:xfrm>
            <a:off x="1854723" y="5873728"/>
            <a:ext cx="815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MPAS-AQ is too high </a:t>
            </a:r>
            <a:r>
              <a:rPr lang="en-US" dirty="0" smtClean="0">
                <a:solidFill>
                  <a:srgbClr val="0070C0"/>
                </a:solidFill>
              </a:rPr>
              <a:t>most of East 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Low concentrations along Gulf coast and high concentration in MT west look good</a:t>
            </a:r>
          </a:p>
        </p:txBody>
      </p:sp>
    </p:spTree>
    <p:extLst>
      <p:ext uri="{BB962C8B-B14F-4D97-AF65-F5344CB8AC3E}">
        <p14:creationId xmlns:p14="http://schemas.microsoft.com/office/powerpoint/2010/main" val="7076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1A79005-7412-4BCD-ACB9-DEAA176CC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Ozone compared to AQS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459AB-2D75-4E24-8367-120ACDC7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4E2572-4081-4A10-90B8-1BFFA13015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E975CA-AE69-46E0-AC92-F1633953F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45474"/>
            <a:ext cx="6573541" cy="5081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83264E-B116-4428-952A-74BF5D2FB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91" y="1445622"/>
            <a:ext cx="4635137" cy="4635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92C3B8-75FA-4173-BEDA-926513B5E320}"/>
              </a:ext>
            </a:extLst>
          </p:cNvPr>
          <p:cNvSpPr txBox="1"/>
          <p:nvPr/>
        </p:nvSpPr>
        <p:spPr>
          <a:xfrm>
            <a:off x="933226" y="5544766"/>
            <a:ext cx="441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Hourly average high bias in East greater than </a:t>
            </a:r>
          </a:p>
          <a:p>
            <a:r>
              <a:rPr lang="en-US" dirty="0">
                <a:solidFill>
                  <a:srgbClr val="0070C0"/>
                </a:solidFill>
              </a:rPr>
              <a:t>high bias in max 8hr ozone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B786C1-064C-43FF-B32F-EFBC92869A5E}"/>
              </a:ext>
            </a:extLst>
          </p:cNvPr>
          <p:cNvSpPr txBox="1"/>
          <p:nvPr/>
        </p:nvSpPr>
        <p:spPr>
          <a:xfrm>
            <a:off x="8336943" y="6112510"/>
            <a:ext cx="344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High bias is mostly at night</a:t>
            </a:r>
          </a:p>
        </p:txBody>
      </p:sp>
    </p:spTree>
    <p:extLst>
      <p:ext uri="{BB962C8B-B14F-4D97-AF65-F5344CB8AC3E}">
        <p14:creationId xmlns:p14="http://schemas.microsoft.com/office/powerpoint/2010/main" val="25860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093A3C7-C842-45E8-8CFC-73B9874C2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NOx concentration at night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5E03F4-B4F4-409F-837B-0FEE58F1DB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AFE0B8-028F-4D27-AE70-5655E060A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270543"/>
            <a:ext cx="4320914" cy="3829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AD4C27-6F53-488E-A1DF-134B795EA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15" y="2270544"/>
            <a:ext cx="3705485" cy="3284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D359E9-9BB9-48A5-9EC9-60C3C613007A}"/>
              </a:ext>
            </a:extLst>
          </p:cNvPr>
          <p:cNvSpPr txBox="1"/>
          <p:nvPr/>
        </p:nvSpPr>
        <p:spPr>
          <a:xfrm>
            <a:off x="5171097" y="1545905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July 12, 2013 - 9Z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105FE87-E652-4110-A8CE-C6906D5C8E42}"/>
              </a:ext>
            </a:extLst>
          </p:cNvPr>
          <p:cNvSpPr txBox="1"/>
          <p:nvPr/>
        </p:nvSpPr>
        <p:spPr>
          <a:xfrm>
            <a:off x="1009702" y="4956073"/>
            <a:ext cx="6397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MPAS NOx is high in cities but much lower in surrounding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Less titration could be reason for ozone overprediction at 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Next runs for 2016 will use 2016 NEI for 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EC076A-E8FF-4419-B9A9-FA5170C70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26" y="1512898"/>
            <a:ext cx="3842874" cy="3842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36A2A7-9DF4-48B6-8726-99E3408AA096}"/>
              </a:ext>
            </a:extLst>
          </p:cNvPr>
          <p:cNvSpPr txBox="1"/>
          <p:nvPr/>
        </p:nvSpPr>
        <p:spPr>
          <a:xfrm>
            <a:off x="8438978" y="5300173"/>
            <a:ext cx="334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MPAS NOx drops in early morning</a:t>
            </a:r>
          </a:p>
          <a:p>
            <a:r>
              <a:rPr lang="en-US" dirty="0">
                <a:solidFill>
                  <a:srgbClr val="0070C0"/>
                </a:solidFill>
              </a:rPr>
              <a:t> (2 – 6 AM)</a:t>
            </a:r>
          </a:p>
        </p:txBody>
      </p:sp>
    </p:spTree>
    <p:extLst>
      <p:ext uri="{BB962C8B-B14F-4D97-AF65-F5344CB8AC3E}">
        <p14:creationId xmlns:p14="http://schemas.microsoft.com/office/powerpoint/2010/main" val="86541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45DFFA8-71DB-4E94-98A3-31E5C57BC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Assimilation of Stratospheric ozone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227A8F-D2CA-49D8-B18C-397F6A0F8A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DCCA0436-3C43-4A60-8103-3E5FE8A4D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447799"/>
            <a:ext cx="11471965" cy="5277853"/>
          </a:xfrm>
        </p:spPr>
        <p:txBody>
          <a:bodyPr>
            <a:normAutofit/>
          </a:bodyPr>
          <a:lstStyle/>
          <a:p>
            <a:r>
              <a:rPr lang="en-US" sz="2400" b="0" dirty="0"/>
              <a:t>Replace O</a:t>
            </a:r>
            <a:r>
              <a:rPr lang="en-US" sz="2400" b="0" baseline="-25000" dirty="0"/>
              <a:t>3</a:t>
            </a:r>
            <a:r>
              <a:rPr lang="en-US" sz="2400" b="0" dirty="0"/>
              <a:t> concentrations for all model layers above Tropopause with ozone from GFS 0.25 deg analysis every 6-hours</a:t>
            </a:r>
          </a:p>
          <a:p>
            <a:endParaRPr lang="en-US" sz="2400" b="0" dirty="0"/>
          </a:p>
          <a:p>
            <a:pPr lvl="1"/>
            <a:endParaRPr lang="en-US" sz="2400" b="0" dirty="0"/>
          </a:p>
          <a:p>
            <a:endParaRPr lang="en-US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705BA21F-2FA8-492A-830D-3A0A86B0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66682"/>
            <a:ext cx="7772564" cy="5247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CA34D5-69F7-4564-B262-A2319A945B25}"/>
              </a:ext>
            </a:extLst>
          </p:cNvPr>
          <p:cNvSpPr txBox="1"/>
          <p:nvPr/>
        </p:nvSpPr>
        <p:spPr>
          <a:xfrm>
            <a:off x="2223042" y="6352144"/>
            <a:ext cx="489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MPAS-CMAQ O</a:t>
            </a:r>
            <a:r>
              <a:rPr lang="en-US" baseline="-25000" dirty="0"/>
              <a:t>3</a:t>
            </a:r>
            <a:r>
              <a:rPr lang="en-US" dirty="0"/>
              <a:t> at around 85-95 </a:t>
            </a:r>
            <a:r>
              <a:rPr lang="en-US" dirty="0" err="1"/>
              <a:t>mb</a:t>
            </a:r>
            <a:r>
              <a:rPr lang="en-US" dirty="0"/>
              <a:t> 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="" xmlns:a16="http://schemas.microsoft.com/office/drawing/2014/main" id="{77DDDC58-9AF2-45D3-89A9-116299888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81" y="2941881"/>
            <a:ext cx="3967402" cy="26254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9E9C67-0404-439C-BBE8-DFD7B24A0A57}"/>
              </a:ext>
            </a:extLst>
          </p:cNvPr>
          <p:cNvSpPr txBox="1"/>
          <p:nvPr/>
        </p:nvSpPr>
        <p:spPr>
          <a:xfrm>
            <a:off x="8019449" y="5847791"/>
            <a:ext cx="410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Pole-to-pole vertical cross section along -100° meridian</a:t>
            </a:r>
          </a:p>
        </p:txBody>
      </p:sp>
    </p:spTree>
    <p:extLst>
      <p:ext uri="{BB962C8B-B14F-4D97-AF65-F5344CB8AC3E}">
        <p14:creationId xmlns:p14="http://schemas.microsoft.com/office/powerpoint/2010/main" val="69795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45DFFA8-71DB-4E94-98A3-31E5C57BC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at around 400 </a:t>
            </a:r>
            <a:r>
              <a:rPr lang="en-US" dirty="0" err="1">
                <a:solidFill>
                  <a:srgbClr val="0070C0"/>
                </a:solidFill>
              </a:rPr>
              <a:t>mb</a:t>
            </a:r>
            <a:r>
              <a:rPr lang="en-US" dirty="0">
                <a:solidFill>
                  <a:srgbClr val="0070C0"/>
                </a:solidFill>
              </a:rPr>
              <a:t> on October 31,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227A8F-D2CA-49D8-B18C-397F6A0F8A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5772CA2-68F0-43FC-8F4A-A1C3F2A0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8" y="1295400"/>
            <a:ext cx="9837234" cy="66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3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7D2717E-F253-41DC-B7AA-08A509CEF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127E90-6ECA-4FB2-8C68-A7BBF00918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27367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to MPASv6.1 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EPA physics and FDDA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latest developments in PX LSM </a:t>
            </a:r>
          </a:p>
          <a:p>
            <a:pPr lvl="2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realistic vegetation table and capability to directly use MODIS LAI and FPAR </a:t>
            </a:r>
          </a:p>
          <a:p>
            <a:pPr lvl="2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4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subgrid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fractional soil type data and advanced soil moisture calculation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FDDA from GFS analyses at 0.25 deg resolution with 3 </a:t>
            </a:r>
            <a:r>
              <a:rPr lang="en-US" sz="24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hrly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forcast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</a:p>
          <a:p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 CMAQ components to CMAQv5.3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Plume rise for US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Dust emission model with linkages to MODIS FPAR and coarse sand from soil data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Sea Salt emission model</a:t>
            </a:r>
          </a:p>
          <a:p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updated model with New emissions for 2016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Combines global HTAPv2 2010 emissions with NEI 2016 for US</a:t>
            </a:r>
          </a:p>
          <a:p>
            <a:pPr lvl="1"/>
            <a:r>
              <a:rPr lang="en-US" sz="24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Biogenics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GEOS-Chem run using MEGAN </a:t>
            </a:r>
          </a:p>
          <a:p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with global data, Satellite, </a:t>
            </a:r>
            <a:r>
              <a:rPr lang="en-US" sz="24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Ozonesondes</a:t>
            </a:r>
            <a:endParaRPr lang="en-US" sz="2400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776E72-DE2D-44CA-834E-52C817C54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5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799"/>
            <a:ext cx="11471965" cy="5277853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Further developments for MPAS-CMAQ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Global In-line biogenic emissions using MEGAN3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Global bi-directional flux of </a:t>
            </a:r>
            <a:r>
              <a:rPr lang="en-US" sz="2400" b="0"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sz="2400" b="0" baseline="-25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Fertilizer</a:t>
            </a:r>
          </a:p>
          <a:p>
            <a:pPr lvl="0">
              <a:buClr>
                <a:srgbClr val="A5A5A5">
                  <a:lumMod val="75000"/>
                </a:srgbClr>
              </a:buClr>
            </a:pPr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Regional MPAS-CMAQ and coupling to WRF-CMAQ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Test and evaluate driving regional MPAS-CMAQ with global MPAS-CMAQ LBCs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Develop, test, evaluate driving WRF-CMAQ with global MPAS-CMAQ LBCs</a:t>
            </a:r>
          </a:p>
          <a:p>
            <a:pPr lvl="0">
              <a:buClr>
                <a:srgbClr val="A5A5A5">
                  <a:lumMod val="75000"/>
                </a:srgbClr>
              </a:buClr>
            </a:pPr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Redesigned AQ model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Redesign CMAQ from ground up to refresh model structure and coding</a:t>
            </a:r>
          </a:p>
          <a:p>
            <a:pPr lvl="1"/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Improve efficiency and flexibility.</a:t>
            </a:r>
          </a:p>
          <a:p>
            <a:endParaRPr lang="en-US" sz="2400" b="0" dirty="0"/>
          </a:p>
          <a:p>
            <a:pPr lvl="1"/>
            <a:endParaRPr lang="en-US" sz="24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7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BC7691-00F5-4A4A-A28A-567C9AEEB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A4296B-364A-44DD-B92D-4468AFC4A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2871652"/>
            <a:ext cx="11785600" cy="203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kern="0" dirty="0">
                <a:ea typeface="ＭＳ Ｐゴシック" charset="-128"/>
              </a:rPr>
              <a:t>The views expressed in this presentation are those of the authors and do not necessarily reflect the views or policies of the U.S. EPA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1E93DB-B129-402B-8088-D4CC23AD0B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Drivers for Next Generation AQ modeling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273676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As AQ is cleaner in US, more comes from beyond our borders</a:t>
            </a: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Current systems either rely on different global models for LBCs for regional AQ modeling or Multiple nesting from Hemispheric to regional and urban:</a:t>
            </a: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Multi-step process, Many opportunities for user mistakes, Interpolation errors on boundaries, Resolution discontinuities, Map projection differences, No upscale feedback</a:t>
            </a: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D006036-4689-47E3-85CC-F01338D6BFAE}"/>
              </a:ext>
            </a:extLst>
          </p:cNvPr>
          <p:cNvGrpSpPr/>
          <p:nvPr/>
        </p:nvGrpSpPr>
        <p:grpSpPr>
          <a:xfrm>
            <a:off x="356355" y="2844253"/>
            <a:ext cx="11835645" cy="2988690"/>
            <a:chOff x="128420" y="1393371"/>
            <a:chExt cx="12124680" cy="3149613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DFE24322-3DD8-4421-A054-C1D68B25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579" y="1985090"/>
              <a:ext cx="3413521" cy="23467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B6633A5-551F-4AD3-A05E-FBBD57E15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208" y="1976013"/>
              <a:ext cx="3426724" cy="23558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64D3B728-F69C-462C-9FB2-6E062845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0" y="1393371"/>
              <a:ext cx="2994149" cy="293851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9F0967D-D36A-4457-9F10-9A99F99374E2}"/>
                </a:ext>
              </a:extLst>
            </p:cNvPr>
            <p:cNvSpPr/>
            <p:nvPr/>
          </p:nvSpPr>
          <p:spPr>
            <a:xfrm rot="546736">
              <a:off x="1179924" y="3211665"/>
              <a:ext cx="806446" cy="58677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91BB3E0B-D09F-470F-BEBD-170C66DA0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7746" y="2024743"/>
              <a:ext cx="1328200" cy="12320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E99AE13E-D372-4652-ADB4-9E7FB23DEC5A}"/>
                </a:ext>
              </a:extLst>
            </p:cNvPr>
            <p:cNvCxnSpPr>
              <a:cxnSpLocks/>
            </p:cNvCxnSpPr>
            <p:nvPr/>
          </p:nvCxnSpPr>
          <p:spPr>
            <a:xfrm>
              <a:off x="1892968" y="3853544"/>
              <a:ext cx="1462978" cy="4148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F7AEF0B-3954-438B-920E-28FDFA7B3210}"/>
                </a:ext>
              </a:extLst>
            </p:cNvPr>
            <p:cNvSpPr/>
            <p:nvPr/>
          </p:nvSpPr>
          <p:spPr>
            <a:xfrm>
              <a:off x="5553376" y="2640755"/>
              <a:ext cx="778213" cy="1036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86275E1-60F9-4811-8DAF-85EB6D8D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593" y="2022215"/>
              <a:ext cx="2253157" cy="246076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CA327F-5F4A-4E54-BC60-7AD1FB7C1F8F}"/>
                </a:ext>
              </a:extLst>
            </p:cNvPr>
            <p:cNvSpPr/>
            <p:nvPr/>
          </p:nvSpPr>
          <p:spPr>
            <a:xfrm>
              <a:off x="8039477" y="2734147"/>
              <a:ext cx="561316" cy="6156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FBAF7F36-CB88-4749-B07B-6E513108B85A}"/>
                </a:ext>
              </a:extLst>
            </p:cNvPr>
            <p:cNvSpPr/>
            <p:nvPr/>
          </p:nvSpPr>
          <p:spPr>
            <a:xfrm>
              <a:off x="195789" y="1427966"/>
              <a:ext cx="2835510" cy="2840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6BE507F-AD17-48D0-83EE-C50AE41FF95D}"/>
                </a:ext>
              </a:extLst>
            </p:cNvPr>
            <p:cNvSpPr/>
            <p:nvPr/>
          </p:nvSpPr>
          <p:spPr>
            <a:xfrm>
              <a:off x="3355946" y="2022215"/>
              <a:ext cx="3379976" cy="2246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EBF040C1-50A9-44E7-B099-CC56268E55B3}"/>
                </a:ext>
              </a:extLst>
            </p:cNvPr>
            <p:cNvSpPr/>
            <p:nvPr/>
          </p:nvSpPr>
          <p:spPr>
            <a:xfrm>
              <a:off x="7060568" y="2022215"/>
              <a:ext cx="2140445" cy="2246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ACBF61E-D787-4A05-B87A-84F22380C265}"/>
                </a:ext>
              </a:extLst>
            </p:cNvPr>
            <p:cNvSpPr txBox="1"/>
            <p:nvPr/>
          </p:nvSpPr>
          <p:spPr>
            <a:xfrm>
              <a:off x="335465" y="3860435"/>
              <a:ext cx="1392872" cy="38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X = 108 km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45775B1-C578-47F3-9109-BCA34FBC7EAD}"/>
                </a:ext>
              </a:extLst>
            </p:cNvPr>
            <p:cNvSpPr txBox="1"/>
            <p:nvPr/>
          </p:nvSpPr>
          <p:spPr>
            <a:xfrm>
              <a:off x="4896171" y="3948006"/>
              <a:ext cx="1272994" cy="38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X = 12 km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2415AA4-FDBD-4B6A-822E-FB6BE538402A}"/>
                </a:ext>
              </a:extLst>
            </p:cNvPr>
            <p:cNvSpPr txBox="1"/>
            <p:nvPr/>
          </p:nvSpPr>
          <p:spPr>
            <a:xfrm>
              <a:off x="9615609" y="3899029"/>
              <a:ext cx="1153118" cy="38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chemeClr val="bg1"/>
                  </a:solidFill>
                </a:rPr>
                <a:t>X = 1 km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0E2A182A-EF57-4534-8639-F62E66A47F46}"/>
                </a:ext>
              </a:extLst>
            </p:cNvPr>
            <p:cNvSpPr/>
            <p:nvPr/>
          </p:nvSpPr>
          <p:spPr>
            <a:xfrm>
              <a:off x="9525661" y="2022215"/>
              <a:ext cx="2032645" cy="2246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F84CA3E6-3A63-4290-B02B-CBAB9610BD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0793" y="2022215"/>
              <a:ext cx="924868" cy="7119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56B4B9B1-8DAF-4864-88B6-20AED487BF20}"/>
                </a:ext>
              </a:extLst>
            </p:cNvPr>
            <p:cNvCxnSpPr>
              <a:cxnSpLocks/>
            </p:cNvCxnSpPr>
            <p:nvPr/>
          </p:nvCxnSpPr>
          <p:spPr>
            <a:xfrm>
              <a:off x="8600793" y="3349782"/>
              <a:ext cx="924868" cy="91857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E98092C1-46C2-45C3-9A69-9A623A72FFFC}"/>
                </a:ext>
              </a:extLst>
            </p:cNvPr>
            <p:cNvSpPr/>
            <p:nvPr/>
          </p:nvSpPr>
          <p:spPr>
            <a:xfrm>
              <a:off x="6941127" y="4330076"/>
              <a:ext cx="2400616" cy="212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E121DC5-7868-41F7-A531-9D40C5BFE6C1}"/>
                </a:ext>
              </a:extLst>
            </p:cNvPr>
            <p:cNvSpPr txBox="1"/>
            <p:nvPr/>
          </p:nvSpPr>
          <p:spPr>
            <a:xfrm>
              <a:off x="8110781" y="3965417"/>
              <a:ext cx="1260958" cy="38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X = 4 km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="" xmlns:a16="http://schemas.microsoft.com/office/drawing/2014/main" id="{FE0EA4F5-656E-4289-9BEB-9829F6261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1589" y="2022215"/>
              <a:ext cx="728980" cy="6186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16788CDB-2B53-40DB-AF58-C024B8191560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80" y="3677055"/>
              <a:ext cx="726347" cy="5832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9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Vision for Next Generation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282784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+mn-lt"/>
              </a:rPr>
              <a:t>Extend to global scales</a:t>
            </a:r>
          </a:p>
          <a:p>
            <a:pPr lvl="1"/>
            <a:r>
              <a:rPr lang="en-US" sz="2000" b="0" dirty="0">
                <a:latin typeface="+mn-lt"/>
              </a:rPr>
              <a:t>Single global mesh with seamless refinement to local scales</a:t>
            </a:r>
          </a:p>
          <a:p>
            <a:pPr lvl="1"/>
            <a:r>
              <a:rPr lang="en-US" sz="2000" b="0" dirty="0">
                <a:latin typeface="+mn-lt"/>
              </a:rPr>
              <a:t>Integrated chemistry, dynamics, physics</a:t>
            </a:r>
          </a:p>
          <a:p>
            <a:r>
              <a:rPr lang="en-US" sz="2000" b="0" dirty="0">
                <a:latin typeface="+mn-lt"/>
              </a:rPr>
              <a:t>Three configurations of flexible systems:</a:t>
            </a:r>
          </a:p>
          <a:p>
            <a:pPr lvl="1"/>
            <a:r>
              <a:rPr lang="en-US" sz="2000" b="0" dirty="0">
                <a:latin typeface="+mn-lt"/>
              </a:rPr>
              <a:t>Online global variable grid (e.g. MPAS-AQ)</a:t>
            </a:r>
          </a:p>
          <a:p>
            <a:pPr lvl="1"/>
            <a:r>
              <a:rPr lang="en-US" sz="2000" b="0" dirty="0">
                <a:latin typeface="+mn-lt"/>
              </a:rPr>
              <a:t>Online regional (WRF-AQ or limited area MPAS-AQ)</a:t>
            </a:r>
          </a:p>
          <a:p>
            <a:pPr lvl="1"/>
            <a:r>
              <a:rPr lang="en-US" sz="2000" b="0" dirty="0">
                <a:latin typeface="+mn-lt"/>
              </a:rPr>
              <a:t>Offline regional (WRF followed by AQ)</a:t>
            </a:r>
          </a:p>
          <a:p>
            <a:r>
              <a:rPr lang="en-US" sz="2000" b="0" dirty="0">
                <a:latin typeface="+mn-lt"/>
              </a:rPr>
              <a:t>Interoperability of as much model code as possible </a:t>
            </a:r>
          </a:p>
          <a:p>
            <a:pPr lvl="1"/>
            <a:r>
              <a:rPr lang="en-US" sz="2000" b="0" dirty="0">
                <a:latin typeface="+mn-lt"/>
              </a:rPr>
              <a:t>1-D AQ component coupled to various met models</a:t>
            </a:r>
          </a:p>
          <a:p>
            <a:r>
              <a:rPr lang="en-US" sz="2000" b="0" dirty="0">
                <a:latin typeface="+mn-lt"/>
              </a:rPr>
              <a:t>Transport in met models for online systems (</a:t>
            </a:r>
            <a:r>
              <a:rPr lang="en-US" sz="2000" b="0" dirty="0" err="1">
                <a:latin typeface="+mn-lt"/>
              </a:rPr>
              <a:t>adv</a:t>
            </a:r>
            <a:r>
              <a:rPr lang="en-US" sz="2000" b="0" dirty="0">
                <a:latin typeface="+mn-lt"/>
              </a:rPr>
              <a:t>, diffusion)</a:t>
            </a:r>
          </a:p>
          <a:p>
            <a:pPr lvl="1"/>
            <a:r>
              <a:rPr lang="en-US" sz="2000" b="0" dirty="0">
                <a:latin typeface="+mn-lt"/>
              </a:rPr>
              <a:t>Ensure mass conservation</a:t>
            </a:r>
          </a:p>
          <a:p>
            <a:pPr lvl="1"/>
            <a:r>
              <a:rPr lang="en-US" sz="2000" b="0" dirty="0">
                <a:latin typeface="+mn-lt"/>
              </a:rPr>
              <a:t>Consistency with met parameters</a:t>
            </a:r>
          </a:p>
          <a:p>
            <a:pPr lvl="1"/>
            <a:r>
              <a:rPr lang="en-US" sz="2000" b="0" dirty="0">
                <a:latin typeface="+mn-lt"/>
              </a:rPr>
              <a:t>Minimize numerical diffusion and dispersion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3093" y="1570220"/>
            <a:ext cx="24272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7393" y="4008620"/>
            <a:ext cx="213201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75580" y="6062845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MPAS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4000" y="711802"/>
            <a:ext cx="7721600" cy="685800"/>
          </a:xfrm>
        </p:spPr>
        <p:txBody>
          <a:bodyPr/>
          <a:lstStyle/>
          <a:p>
            <a:r>
              <a:rPr lang="en-US" dirty="0"/>
              <a:t>MPAS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64059"/>
            <a:ext cx="2282885" cy="84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764" y="1444650"/>
            <a:ext cx="777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Fully-compressible, non-hydrostatic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Finite volume discretization on </a:t>
            </a:r>
            <a:r>
              <a:rPr lang="en-US" dirty="0" err="1"/>
              <a:t>centroidal</a:t>
            </a:r>
            <a:r>
              <a:rPr lang="en-US" dirty="0"/>
              <a:t> </a:t>
            </a:r>
            <a:r>
              <a:rPr lang="en-US" dirty="0" err="1"/>
              <a:t>Voronoi</a:t>
            </a:r>
            <a:r>
              <a:rPr lang="en-US" dirty="0"/>
              <a:t> (nominally hexagonal)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global mesh with seamless refinement to local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Latest version: MPAS 6.1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01" y="2737714"/>
            <a:ext cx="2339284" cy="235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7817" y="6094092"/>
            <a:ext cx="2661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MPAS uniform mesh (240 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0350" y="6094092"/>
            <a:ext cx="355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MPAS non-uniform mesh (92km – 25km)</a:t>
            </a:r>
          </a:p>
          <a:p>
            <a:pPr algn="ctr"/>
            <a:r>
              <a:rPr lang="en-US" sz="1600" dirty="0"/>
              <a:t>Refinement over CONUS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883" r="4054" b="13953"/>
          <a:stretch/>
        </p:blipFill>
        <p:spPr>
          <a:xfrm>
            <a:off x="5368782" y="2835739"/>
            <a:ext cx="3193495" cy="3207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419" r="4455" b="14419"/>
          <a:stretch/>
        </p:blipFill>
        <p:spPr>
          <a:xfrm>
            <a:off x="1903751" y="2793886"/>
            <a:ext cx="3186507" cy="32074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development and testing for AQ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7532379" cy="5273676"/>
          </a:xfrm>
        </p:spPr>
        <p:txBody>
          <a:bodyPr>
            <a:normAutofit/>
          </a:bodyPr>
          <a:lstStyle/>
          <a:p>
            <a:r>
              <a:rPr lang="en-US" sz="2400" b="0" dirty="0"/>
              <a:t>Added physics</a:t>
            </a:r>
          </a:p>
          <a:p>
            <a:pPr lvl="1"/>
            <a:r>
              <a:rPr lang="en-US" sz="2400" b="0" dirty="0"/>
              <a:t>ACM2 Boundary layer model</a:t>
            </a:r>
          </a:p>
          <a:p>
            <a:pPr lvl="1"/>
            <a:r>
              <a:rPr lang="en-US" sz="2400" b="0" dirty="0"/>
              <a:t>Pleim-Xiu Land Surface Model (PX LSM) </a:t>
            </a:r>
          </a:p>
          <a:p>
            <a:pPr lvl="1"/>
            <a:r>
              <a:rPr lang="en-US" sz="2400" b="0" dirty="0"/>
              <a:t>Updated </a:t>
            </a:r>
            <a:r>
              <a:rPr lang="en-US" sz="2400" b="0" dirty="0" err="1"/>
              <a:t>Kain</a:t>
            </a:r>
            <a:r>
              <a:rPr lang="en-US" sz="2400" b="0" dirty="0"/>
              <a:t>-Fritsch convective cloud scheme</a:t>
            </a:r>
          </a:p>
          <a:p>
            <a:pPr lvl="2"/>
            <a:r>
              <a:rPr lang="en-US" sz="2400" b="0" dirty="0"/>
              <a:t>including radiation feedback and dynamic lifetime </a:t>
            </a:r>
          </a:p>
          <a:p>
            <a:r>
              <a:rPr lang="en-US" sz="2400" b="0" dirty="0"/>
              <a:t>Data Assimilation</a:t>
            </a:r>
          </a:p>
          <a:p>
            <a:pPr lvl="1"/>
            <a:r>
              <a:rPr lang="en-US" sz="2400" b="0" dirty="0"/>
              <a:t>Implemented FDDA similar to WRF</a:t>
            </a:r>
            <a:endParaRPr lang="en-US" sz="2400" b="0" dirty="0">
              <a:solidFill>
                <a:srgbClr val="0070C0"/>
              </a:solidFill>
            </a:endParaRPr>
          </a:p>
          <a:p>
            <a:pPr lvl="1"/>
            <a:r>
              <a:rPr lang="en-US" sz="2400" b="0" dirty="0"/>
              <a:t>Implemented indirect soil moisture data assimilation in PX LSM</a:t>
            </a:r>
          </a:p>
          <a:p>
            <a:r>
              <a:rPr lang="en-US" sz="2400" b="0" dirty="0" err="1"/>
              <a:t>Landuse</a:t>
            </a:r>
            <a:r>
              <a:rPr lang="en-US" sz="2400" b="0" dirty="0"/>
              <a:t> for met and </a:t>
            </a:r>
            <a:r>
              <a:rPr lang="en-US" sz="2400" b="0" dirty="0" err="1"/>
              <a:t>biogenics</a:t>
            </a:r>
            <a:endParaRPr lang="en-US" sz="2400" b="0" dirty="0"/>
          </a:p>
          <a:p>
            <a:pPr lvl="1"/>
            <a:r>
              <a:rPr lang="en-US" sz="2400" b="0" dirty="0"/>
              <a:t>NLCD 2011 US Blended with MODIS 2013 including </a:t>
            </a:r>
            <a:r>
              <a:rPr lang="en-US" sz="2400" b="0" dirty="0" err="1"/>
              <a:t>subgrid</a:t>
            </a:r>
            <a:r>
              <a:rPr lang="en-US" sz="2400" b="0" dirty="0"/>
              <a:t> fractional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79" y="3069772"/>
            <a:ext cx="4253222" cy="3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2-m </a:t>
            </a:r>
            <a:r>
              <a:rPr lang="en-US" spc="-10" dirty="0"/>
              <a:t>T</a:t>
            </a:r>
            <a:r>
              <a:rPr lang="en-US" dirty="0"/>
              <a:t>emperature</a:t>
            </a:r>
            <a:r>
              <a:rPr lang="en-US" spc="10" dirty="0"/>
              <a:t> </a:t>
            </a:r>
            <a:r>
              <a:rPr lang="en-US" dirty="0"/>
              <a:t>D</a:t>
            </a:r>
            <a:r>
              <a:rPr lang="en-US" spc="-10" dirty="0"/>
              <a:t>a</a:t>
            </a:r>
            <a:r>
              <a:rPr lang="en-US" dirty="0"/>
              <a:t>i</a:t>
            </a:r>
            <a:r>
              <a:rPr lang="en-US" spc="5" dirty="0"/>
              <a:t>l</a:t>
            </a:r>
            <a:r>
              <a:rPr lang="en-US" dirty="0"/>
              <a:t>y RMSE</a:t>
            </a:r>
            <a:r>
              <a:rPr lang="en-US" spc="-10" dirty="0"/>
              <a:t> </a:t>
            </a:r>
            <a:r>
              <a:rPr lang="en-US" spc="5" dirty="0"/>
              <a:t>f</a:t>
            </a:r>
            <a:r>
              <a:rPr lang="en-US" dirty="0"/>
              <a:t>or</a:t>
            </a:r>
            <a:r>
              <a:rPr lang="en-US" spc="-10" dirty="0"/>
              <a:t> </a:t>
            </a:r>
            <a:r>
              <a:rPr lang="en-US" dirty="0"/>
              <a:t>CON</a:t>
            </a:r>
            <a:r>
              <a:rPr lang="en-US" spc="-10" dirty="0"/>
              <a:t>U</a:t>
            </a:r>
            <a:r>
              <a:rPr lang="en-US" dirty="0"/>
              <a:t>S</a:t>
            </a:r>
          </a:p>
        </p:txBody>
      </p:sp>
      <p:sp>
        <p:nvSpPr>
          <p:cNvPr id="6" name="object 8"/>
          <p:cNvSpPr txBox="1"/>
          <p:nvPr/>
        </p:nvSpPr>
        <p:spPr>
          <a:xfrm>
            <a:off x="7924800" y="6466699"/>
            <a:ext cx="38023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>
                <a:solidFill>
                  <a:srgbClr val="0037A4"/>
                </a:solidFill>
                <a:latin typeface="Arial"/>
                <a:cs typeface="Arial"/>
              </a:rPr>
              <a:t>Courtesy of Rob Gilliam</a:t>
            </a:r>
            <a:endParaRPr dirty="0">
              <a:solidFill>
                <a:srgbClr val="0037A4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883E3DB-2DFF-4714-8C51-9BEC1AF9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5" y="1404676"/>
            <a:ext cx="9793003" cy="4896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88D85B-9929-45DC-8B77-5D87F0D7D0B9}"/>
              </a:ext>
            </a:extLst>
          </p:cNvPr>
          <p:cNvSpPr txBox="1"/>
          <p:nvPr/>
        </p:nvSpPr>
        <p:spPr>
          <a:xfrm>
            <a:off x="8154649" y="2334836"/>
            <a:ext cx="190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7392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36BDCDC-357A-4203-BEE8-FA49EA359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 w/ EPA physics &amp; FDDA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264941-5EC1-4EF4-8BC7-A099A64F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6" y="2289028"/>
            <a:ext cx="5912787" cy="4568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A47C17-BEBC-4C3B-8A6B-4BC9B0FF3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13" y="2289028"/>
            <a:ext cx="5912787" cy="45689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5C648A-E789-425F-9411-1B744EBC91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7C6062-4DDD-4B0F-907E-1C77322D205F}"/>
              </a:ext>
            </a:extLst>
          </p:cNvPr>
          <p:cNvSpPr txBox="1"/>
          <p:nvPr/>
        </p:nvSpPr>
        <p:spPr>
          <a:xfrm>
            <a:off x="308131" y="1702869"/>
            <a:ext cx="11069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July 2016 with 46km/12 km mesh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FDDA using 6-hrly GFS analyses at 0.25 deg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analyses for PX LSM soil nudging : 0.25-deg GFS with 12 km NAM blending over US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6E627C-D087-4AF3-8255-D7DF04BCAE93}"/>
              </a:ext>
            </a:extLst>
          </p:cNvPr>
          <p:cNvSpPr txBox="1"/>
          <p:nvPr/>
        </p:nvSpPr>
        <p:spPr>
          <a:xfrm>
            <a:off x="2488678" y="598701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RMSE T-2m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A0F4AD-3025-4867-AB5E-CE989E7D0A80}"/>
              </a:ext>
            </a:extLst>
          </p:cNvPr>
          <p:cNvSpPr txBox="1"/>
          <p:nvPr/>
        </p:nvSpPr>
        <p:spPr>
          <a:xfrm>
            <a:off x="8250117" y="5987019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RMSE WS-10m</a:t>
            </a:r>
          </a:p>
        </p:txBody>
      </p:sp>
    </p:spTree>
    <p:extLst>
      <p:ext uri="{BB962C8B-B14F-4D97-AF65-F5344CB8AC3E}">
        <p14:creationId xmlns:p14="http://schemas.microsoft.com/office/powerpoint/2010/main" val="211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MPAS-CMAQ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696" y="1514059"/>
            <a:ext cx="11785600" cy="5848437"/>
          </a:xfrm>
        </p:spPr>
        <p:txBody>
          <a:bodyPr>
            <a:normAutofit/>
          </a:bodyPr>
          <a:lstStyle/>
          <a:p>
            <a:r>
              <a:rPr lang="en-US" sz="2400" b="0" dirty="0"/>
              <a:t>MPAS-CMAQ is a prototype of Next Gen AQ model</a:t>
            </a:r>
          </a:p>
          <a:p>
            <a:pPr lvl="1"/>
            <a:r>
              <a:rPr lang="en-US" sz="2400" b="0" dirty="0"/>
              <a:t>CMAQ is called as module in MPAS</a:t>
            </a:r>
          </a:p>
          <a:p>
            <a:pPr lvl="1"/>
            <a:r>
              <a:rPr lang="en-US" sz="2400" b="0" dirty="0"/>
              <a:t>2-way data transfer through MPAS-CMAQ Coupler analogous to MPAS coupler for WRF Physics</a:t>
            </a:r>
          </a:p>
          <a:p>
            <a:pPr lvl="1"/>
            <a:r>
              <a:rPr lang="en-US" sz="2400" b="0" dirty="0"/>
              <a:t>Advection of chemical species in MPAS identical to meteorological scalars</a:t>
            </a:r>
          </a:p>
          <a:p>
            <a:pPr lvl="2"/>
            <a:r>
              <a:rPr lang="en-US" sz="2400" b="0" dirty="0"/>
              <a:t>no need for mass adjustment for continuity</a:t>
            </a:r>
          </a:p>
          <a:p>
            <a:pPr lvl="1"/>
            <a:r>
              <a:rPr lang="en-US" sz="2400" b="0" dirty="0"/>
              <a:t>MPAS uses z-coordinates in a hybrid terrain following layer structure</a:t>
            </a:r>
          </a:p>
          <a:p>
            <a:pPr lvl="1"/>
            <a:r>
              <a:rPr lang="en-US" sz="2400" b="0" dirty="0"/>
              <a:t>For CMAQ generalized coordinates the vertical Jacobian = 1, </a:t>
            </a:r>
            <a:r>
              <a:rPr lang="en-US" sz="2400" b="0" i="1" dirty="0" err="1">
                <a:latin typeface="Symbol" panose="05050102010706020507" pitchFamily="18" charset="2"/>
              </a:rPr>
              <a:t>r</a:t>
            </a:r>
            <a:r>
              <a:rPr lang="en-US" sz="24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b="0" i="1" dirty="0"/>
              <a:t> = </a:t>
            </a:r>
            <a:r>
              <a:rPr lang="en-US" sz="2400" b="0" i="1" dirty="0">
                <a:latin typeface="Symbol" panose="05050102010706020507" pitchFamily="18" charset="2"/>
              </a:rPr>
              <a:t>r</a:t>
            </a:r>
            <a:endParaRPr lang="en-US" sz="2400" b="0" dirty="0"/>
          </a:p>
          <a:p>
            <a:pPr lvl="1"/>
            <a:r>
              <a:rPr lang="en-US" sz="2400" b="0" dirty="0" err="1"/>
              <a:t>Subgrid</a:t>
            </a:r>
            <a:r>
              <a:rPr lang="en-US" sz="2400" b="0" dirty="0"/>
              <a:t> cloud fractions from KF used to affect photolysis </a:t>
            </a:r>
          </a:p>
          <a:p>
            <a:pPr lvl="1"/>
            <a:r>
              <a:rPr lang="en-US" sz="2400" b="0" dirty="0">
                <a:solidFill>
                  <a:srgbClr val="0070C0"/>
                </a:solidFill>
              </a:rPr>
              <a:t>Stratospheric Ozone from GFS analysis for layers above the Tropopause (from GFS)</a:t>
            </a:r>
            <a:endParaRPr lang="en-US" sz="2400" b="0" dirty="0"/>
          </a:p>
          <a:p>
            <a:r>
              <a:rPr lang="en-US" sz="2400" b="0" dirty="0"/>
              <a:t>Initial testing for July 1-31, 2013 and October 1-31, 2015</a:t>
            </a:r>
          </a:p>
          <a:p>
            <a:pPr lvl="1"/>
            <a:r>
              <a:rPr lang="en-US" sz="2400" b="0" dirty="0"/>
              <a:t>Global emissions from 0.1 x 0.1 degree HTAP_v2.2 [</a:t>
            </a:r>
            <a:r>
              <a:rPr lang="en-US" sz="2400" b="0" dirty="0" err="1"/>
              <a:t>Janssens-Maenhout</a:t>
            </a:r>
            <a:r>
              <a:rPr lang="en-US" sz="2400" b="0" dirty="0"/>
              <a:t> et al., ACP 2015]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B2C89A4-3709-42A0-B5B2-14D719EB2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Ozone July 29, 2013, 21Z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D7E5DEB-86E2-4E15-A361-2DDC941446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12D402C-024D-4AC1-8725-E315FDAF5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9" y="1760230"/>
            <a:ext cx="5181600" cy="338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1821AB-2CB7-4996-8201-8E3FDC9F01F2}"/>
              </a:ext>
            </a:extLst>
          </p:cNvPr>
          <p:cNvSpPr txBox="1"/>
          <p:nvPr/>
        </p:nvSpPr>
        <p:spPr>
          <a:xfrm>
            <a:off x="2179048" y="5145078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WRF-CMAQ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F6C1A0-C173-4FD7-B5BC-28CF312C11AF}"/>
              </a:ext>
            </a:extLst>
          </p:cNvPr>
          <p:cNvSpPr txBox="1"/>
          <p:nvPr/>
        </p:nvSpPr>
        <p:spPr>
          <a:xfrm>
            <a:off x="7941838" y="5145078"/>
            <a:ext cx="139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MPAS-CMAQ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EF26DE-18FB-4378-AF9E-EA8B59FC6947}"/>
              </a:ext>
            </a:extLst>
          </p:cNvPr>
          <p:cNvSpPr txBox="1"/>
          <p:nvPr/>
        </p:nvSpPr>
        <p:spPr>
          <a:xfrm>
            <a:off x="998621" y="5631240"/>
            <a:ext cx="10222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MPAS-CMAQ ozone concentrations have similar distribution as WRF-CMAQ but higher in </a:t>
            </a:r>
            <a:r>
              <a:rPr lang="en-US" dirty="0" smtClean="0">
                <a:solidFill>
                  <a:srgbClr val="002060"/>
                </a:solidFill>
              </a:rPr>
              <a:t>urban areas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Ozone in Mountain west is </a:t>
            </a:r>
            <a:r>
              <a:rPr lang="en-US">
                <a:solidFill>
                  <a:srgbClr val="002060"/>
                </a:solidFill>
              </a:rPr>
              <a:t>mostly </a:t>
            </a:r>
            <a:r>
              <a:rPr lang="en-US" smtClean="0">
                <a:solidFill>
                  <a:srgbClr val="002060"/>
                </a:solidFill>
              </a:rPr>
              <a:t>30 </a:t>
            </a:r>
            <a:r>
              <a:rPr lang="en-US">
                <a:solidFill>
                  <a:srgbClr val="002060"/>
                </a:solidFill>
              </a:rPr>
              <a:t>– </a:t>
            </a:r>
            <a:r>
              <a:rPr lang="en-US" smtClean="0">
                <a:solidFill>
                  <a:srgbClr val="002060"/>
                </a:solidFill>
              </a:rPr>
              <a:t>60 </a:t>
            </a:r>
            <a:r>
              <a:rPr lang="en-US" dirty="0">
                <a:solidFill>
                  <a:srgbClr val="002060"/>
                </a:solidFill>
              </a:rPr>
              <a:t>ppb indicating that GFS ozone in stratosphere is affecting background troposphere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13" y="1760231"/>
            <a:ext cx="5600734" cy="33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4_3.potx" id="{AAE3EB7E-235F-414D-8C93-0A3CCF4CDD27}" vid="{91296085-1E93-4498-9869-5B58A9FE53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3D0B5B7-9BC2-4457-97B7-F6B1B3D89D2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31330FA-5570-4111-96D3-71E72755EB4E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84277CBB-5F35-4C31-84D0-205C967024D9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133F0E1-A6EA-4916-8726-69A01EB589A7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98405A21-942B-4F25-A1BD-6717D306BCA6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30294ACF-C61C-4B88-B69B-C7CD2A31306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4C291FA-E0A7-4E97-96B3-438B82D96F4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409FB04-9491-460E-B547-11A5578E9C1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CD9E698-4930-4124-B642-B82290A79BD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5EFA0E0-3874-41DD-B090-E0D1C5E7D67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C1F301B-3A6D-4CF4-ADF7-AD0AFA4A622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119AD25-3FD3-4C0D-8AB5-74A322167F1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1EE7EB2-CAA5-44ED-A513-8F92A98E675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973C754-ECDA-4BA5-A250-833F46F97AB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CAB38B5-05D6-43EE-95C6-661F63F16A6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A70EB0E-2BF8-45BB-92F7-B60DA04686A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A45F350-F678-4D8F-8F21-2E09B4BA81A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BCF667F-5486-4A25-A3B8-0C6F7494181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3F04EF6-ADED-4F26-86D0-8792CF2FDF0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FB73AFD-F696-4979-95AD-1EC45CDC150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EF4B68C-DF5B-4C2F-84C7-F61DF78E5E2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684E95F-61D8-4D9E-834A-201B215CD6D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23DA924-21FA-4C46-A6C7-ADCCCCF912E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ED8D749-B8DB-430A-B9B0-3DED25BBED2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6652AE5-DD70-4CD7-804C-758FD664D45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D56A11F-F652-4AEF-A6E1-2A87644C5C9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7A469C2-3435-4FE4-8F0F-F9C681E4E1E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C3B681E-0F21-4B0D-8AE8-180A6349E7F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E750C11-87EA-48E8-8321-2DE44B03D8F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C192C6D-085F-4163-A18F-D3519FA67C8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106264D-B47C-4D60-AD08-0996E20354D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E835C3A-4FDD-4DFC-B7F1-705CF9B2B3A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685FD82-205E-44F9-89DC-EA4E717F46B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2B883ED-1AAD-408D-A1BD-D5C7CCF4AA7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929C436-0CDF-4FB3-B695-8B28F2AB063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01BF611-E1FD-4298-A4BE-90BDBEDBC7CC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96FE871-A9C0-46C5-96FE-51023FF9943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68779A9-CA45-4062-8388-A0383C1CA7C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0E71DA7-CF93-4671-AD29-3FFF331918B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0109BCF-834B-4416-85D6-633045B804A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C92B2E9-1F6D-4C93-9113-D904B780831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E2D0C1B-8CC6-4539-9160-BB432B05B77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30CFD2B-D3CC-4196-8845-30BE875DFDE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385CC43-D2BD-4231-894F-A8ADB41465C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ABCAAA9-AB3B-4EA1-B84A-BEF24EB0F69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560481E2-3A23-42B5-8A61-60852A3BC72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5262014-58B8-4765-A2C2-85A9A2F3794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BD339A0-9A8B-4E04-8B57-09AA9D3BD5E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BAA6432-F0E1-4C3A-B486-42CECA40830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6D14C69-A3F2-4406-B8F7-E360D08EA22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6D770014-F63C-4CFF-A918-5D58FA8C6E2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07CE49F-E604-4E10-B149-F0B61997D51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C7BDDE9-F66E-4475-9C3A-F77C7E72E18C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C582EE9-06F4-4DEA-AD99-1811B61EB21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3D25F06-665D-4DE7-8861-92585E16AF18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818685A-8C17-420F-B92F-9FFDAB18358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A65DC37-3CF2-4AA6-BD9D-9D968F96811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CB8FD84-E8E7-47E3-93E3-8280ED5A9DBF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89FFB73-5920-4F42-961F-A16CF2F3C41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31D6EAF-91B9-453B-BD45-B9025A2DD17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C190B99-8A2F-4A22-9805-C6AD39CD495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8FB317C-0A38-40AF-87D3-1E3650863B7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F00EFC1-799A-4193-9578-5968F54625D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75374BD8-856A-4AAD-9FF5-10219924425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BD6B37B-EB63-4796-AD0A-4E5A4C9D96D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63CDB7E-3F4C-4529-9018-56302D48134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D37521F-B3BF-4617-ACDE-566FF7CE4F1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33E0BE1-0986-4815-99EE-726761B2DCA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557DAC3-F140-43B9-9BD8-684F004DD40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B47B354-B3CD-4583-A81D-A132039DA00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C8DD886-E344-4E2E-8DD8-60A2B5DA6EC8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9E90CD5-83E3-4523-9A2E-F3D85781821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3D650B1-5E62-4CC2-8D43-67398886B5C7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781CD9BD-C7DB-4328-82E5-7DE9AC68DC5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50BCC06-6B03-4CDF-9904-FF19EE553955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FAAAC8C-E95F-4031-8149-4D2A7F25C2A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7691115-E67D-40DB-9AA0-ED725488DDAC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8BDD432-FC7E-4B28-A3F0-86A008DAFED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801E077C-8A90-4200-96A1-C1A04FD916E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ACA77FC-1F43-438B-8E94-B8DB5BF0424E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38404B1E-B554-4A69-8EF3-DC698E2BF42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1A16F55-46DF-4B89-B013-55FE8A2F9AFC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9ED9A0F9-DF4E-45A7-88D0-B63478329F6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265A396-A2A4-49E7-9F02-5C0BB6E60AF9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E91395D-3CB8-45F0-BDC0-80CA406DF10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8082FEBE-F5F0-48D0-A4D5-183D01295A71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0029987A-CA99-4F5C-9A15-629525757FC6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3161E6D-52B4-4E07-A0EE-8D94EA62519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6337FE6C-C86C-49A2-942A-4467672DD6B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BC945883-B96D-4BB5-B510-EC7C49DB552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51B532A8-BB64-4ADB-88AF-CDB3E97D3AFA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F1FAD1F0-939D-4021-8FCD-8353889A79E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43C22B4-85FA-45A8-8D3A-39563297554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D40A3C8-AAA5-4BD3-AC71-AF513EF4300D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C8E9158-3EEF-4948-B071-34F5EFDD7D4D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592F7B80-1CCF-4E62-AC89-7DF521BFE483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7D10A239-98A7-4F16-9547-4404BB3758B0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84215CBD-A7B5-418A-9E5F-7AF17BE495A7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FD3E213-25A0-4615-BD25-41760D8CD482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73A7F29-FF17-429D-8662-A7F39EC923E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193F3B08-36DD-4D59-97CD-08508ECBBD67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84BDFFE-67F4-4807-9880-EC59541E54A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AA99B8F-8480-45B3-AD30-03F9C1EE6AD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14610</TotalTime>
  <Words>1034</Words>
  <Application>Microsoft Office PowerPoint</Application>
  <PresentationFormat>Widescreen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Gill Sans MT</vt:lpstr>
      <vt:lpstr>Symbol</vt:lpstr>
      <vt:lpstr>Times</vt:lpstr>
      <vt:lpstr>Times New Roman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Limei Ran</cp:lastModifiedBy>
  <cp:revision>536</cp:revision>
  <cp:lastPrinted>2017-10-18T12:43:13Z</cp:lastPrinted>
  <dcterms:created xsi:type="dcterms:W3CDTF">2014-09-12T12:07:39Z</dcterms:created>
  <dcterms:modified xsi:type="dcterms:W3CDTF">2018-10-23T23:16:36Z</dcterms:modified>
</cp:coreProperties>
</file>