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</p:sldMasterIdLst>
  <p:notesMasterIdLst>
    <p:notesMasterId r:id="rId48"/>
  </p:notesMasterIdLst>
  <p:sldIdLst>
    <p:sldId id="256" r:id="rId2"/>
    <p:sldId id="257" r:id="rId3"/>
    <p:sldId id="258" r:id="rId4"/>
    <p:sldId id="295" r:id="rId5"/>
    <p:sldId id="297" r:id="rId6"/>
    <p:sldId id="260" r:id="rId7"/>
    <p:sldId id="310" r:id="rId8"/>
    <p:sldId id="337" r:id="rId9"/>
    <p:sldId id="263" r:id="rId10"/>
    <p:sldId id="264" r:id="rId11"/>
    <p:sldId id="306" r:id="rId12"/>
    <p:sldId id="307" r:id="rId13"/>
    <p:sldId id="265" r:id="rId14"/>
    <p:sldId id="329" r:id="rId15"/>
    <p:sldId id="276" r:id="rId16"/>
    <p:sldId id="308" r:id="rId17"/>
    <p:sldId id="292" r:id="rId18"/>
    <p:sldId id="317" r:id="rId19"/>
    <p:sldId id="330" r:id="rId20"/>
    <p:sldId id="278" r:id="rId21"/>
    <p:sldId id="314" r:id="rId22"/>
    <p:sldId id="332" r:id="rId23"/>
    <p:sldId id="288" r:id="rId24"/>
    <p:sldId id="289" r:id="rId25"/>
    <p:sldId id="336" r:id="rId26"/>
    <p:sldId id="301" r:id="rId27"/>
    <p:sldId id="287" r:id="rId28"/>
    <p:sldId id="325" r:id="rId29"/>
    <p:sldId id="319" r:id="rId30"/>
    <p:sldId id="320" r:id="rId31"/>
    <p:sldId id="321" r:id="rId32"/>
    <p:sldId id="291" r:id="rId33"/>
    <p:sldId id="290" r:id="rId34"/>
    <p:sldId id="286" r:id="rId35"/>
    <p:sldId id="326" r:id="rId36"/>
    <p:sldId id="324" r:id="rId37"/>
    <p:sldId id="302" r:id="rId38"/>
    <p:sldId id="327" r:id="rId39"/>
    <p:sldId id="322" r:id="rId40"/>
    <p:sldId id="331" r:id="rId41"/>
    <p:sldId id="328" r:id="rId42"/>
    <p:sldId id="333" r:id="rId43"/>
    <p:sldId id="323" r:id="rId44"/>
    <p:sldId id="335" r:id="rId45"/>
    <p:sldId id="338" r:id="rId46"/>
    <p:sldId id="339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FF9900"/>
    <a:srgbClr val="3838BD"/>
    <a:srgbClr val="00FFFF"/>
    <a:srgbClr val="CFCFF9"/>
    <a:srgbClr val="FFFFFF"/>
    <a:srgbClr val="0000FF"/>
    <a:srgbClr val="00FF00"/>
    <a:srgbClr val="66FFFF"/>
    <a:srgbClr val="2AB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0BB9DE-6C61-43C2-A629-EB61302E26FF}" v="35" dt="2018-10-23T13:36:57.2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1" autoAdjust="0"/>
    <p:restoredTop sz="92393" autoAdjust="0"/>
  </p:normalViewPr>
  <p:slideViewPr>
    <p:cSldViewPr snapToGrid="0">
      <p:cViewPr varScale="1">
        <p:scale>
          <a:sx n="68" d="100"/>
          <a:sy n="68" d="100"/>
        </p:scale>
        <p:origin x="1308" y="72"/>
      </p:cViewPr>
      <p:guideLst/>
    </p:cSldViewPr>
  </p:slideViewPr>
  <p:outlineViewPr>
    <p:cViewPr>
      <p:scale>
        <a:sx n="33" d="100"/>
        <a:sy n="33" d="100"/>
      </p:scale>
      <p:origin x="0" y="-42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ni Tan" userId="d80fe45d5c9055f2" providerId="LiveId" clId="{7D0BB9DE-6C61-43C2-A629-EB61302E26FF}"/>
    <pc:docChg chg="undo custSel addSld delSld modSld modMainMaster">
      <pc:chgData name="Jiani Tan" userId="d80fe45d5c9055f2" providerId="LiveId" clId="{7D0BB9DE-6C61-43C2-A629-EB61302E26FF}" dt="2018-10-23T13:55:44.985" v="7110" actId="1035"/>
      <pc:docMkLst>
        <pc:docMk/>
      </pc:docMkLst>
      <pc:sldChg chg="modSp modTransition modNotesTx">
        <pc:chgData name="Jiani Tan" userId="d80fe45d5c9055f2" providerId="LiveId" clId="{7D0BB9DE-6C61-43C2-A629-EB61302E26FF}" dt="2018-10-23T13:36:57.268" v="7107"/>
        <pc:sldMkLst>
          <pc:docMk/>
          <pc:sldMk cId="1698053090" sldId="256"/>
        </pc:sldMkLst>
        <pc:spChg chg="mod">
          <ac:chgData name="Jiani Tan" userId="d80fe45d5c9055f2" providerId="LiveId" clId="{7D0BB9DE-6C61-43C2-A629-EB61302E26FF}" dt="2018-10-15T21:37:55.649" v="7" actId="20577"/>
          <ac:spMkLst>
            <pc:docMk/>
            <pc:sldMk cId="1698053090" sldId="256"/>
            <ac:spMk id="2" creationId="{00000000-0000-0000-0000-000000000000}"/>
          </ac:spMkLst>
        </pc:spChg>
      </pc:sldChg>
      <pc:sldChg chg="addSp modSp modTransition modNotesTx">
        <pc:chgData name="Jiani Tan" userId="d80fe45d5c9055f2" providerId="LiveId" clId="{7D0BB9DE-6C61-43C2-A629-EB61302E26FF}" dt="2018-10-23T13:36:57.268" v="7107"/>
        <pc:sldMkLst>
          <pc:docMk/>
          <pc:sldMk cId="3126722575" sldId="257"/>
        </pc:sldMkLst>
        <pc:graphicFrameChg chg="add modGraphic">
          <ac:chgData name="Jiani Tan" userId="d80fe45d5c9055f2" providerId="LiveId" clId="{7D0BB9DE-6C61-43C2-A629-EB61302E26FF}" dt="2018-10-23T13:32:42.931" v="7090"/>
          <ac:graphicFrameMkLst>
            <pc:docMk/>
            <pc:sldMk cId="3126722575" sldId="257"/>
            <ac:graphicFrameMk id="6" creationId="{E026F9CA-249B-4A23-A94D-914BFA18B594}"/>
          </ac:graphicFrameMkLst>
        </pc:graphicFrameChg>
      </pc:sldChg>
      <pc:sldChg chg="modSp modTransition modNotesTx">
        <pc:chgData name="Jiani Tan" userId="d80fe45d5c9055f2" providerId="LiveId" clId="{7D0BB9DE-6C61-43C2-A629-EB61302E26FF}" dt="2018-10-23T13:36:57.268" v="7107"/>
        <pc:sldMkLst>
          <pc:docMk/>
          <pc:sldMk cId="2031890532" sldId="258"/>
        </pc:sldMkLst>
        <pc:spChg chg="mod">
          <ac:chgData name="Jiani Tan" userId="d80fe45d5c9055f2" providerId="LiveId" clId="{7D0BB9DE-6C61-43C2-A629-EB61302E26FF}" dt="2018-10-23T04:10:06.847" v="7049" actId="20577"/>
          <ac:spMkLst>
            <pc:docMk/>
            <pc:sldMk cId="2031890532" sldId="258"/>
            <ac:spMk id="3" creationId="{00000000-0000-0000-0000-000000000000}"/>
          </ac:spMkLst>
        </pc:spChg>
      </pc:sldChg>
      <pc:sldChg chg="modTransition modNotesTx">
        <pc:chgData name="Jiani Tan" userId="d80fe45d5c9055f2" providerId="LiveId" clId="{7D0BB9DE-6C61-43C2-A629-EB61302E26FF}" dt="2018-10-23T13:36:57.268" v="7107"/>
        <pc:sldMkLst>
          <pc:docMk/>
          <pc:sldMk cId="2213573999" sldId="260"/>
        </pc:sldMkLst>
      </pc:sldChg>
      <pc:sldChg chg="modSp modTransition modNotesTx">
        <pc:chgData name="Jiani Tan" userId="d80fe45d5c9055f2" providerId="LiveId" clId="{7D0BB9DE-6C61-43C2-A629-EB61302E26FF}" dt="2018-10-23T13:36:57.268" v="7107"/>
        <pc:sldMkLst>
          <pc:docMk/>
          <pc:sldMk cId="2005691226" sldId="263"/>
        </pc:sldMkLst>
        <pc:spChg chg="mod">
          <ac:chgData name="Jiani Tan" userId="d80fe45d5c9055f2" providerId="LiveId" clId="{7D0BB9DE-6C61-43C2-A629-EB61302E26FF}" dt="2018-10-23T01:01:56.530" v="5529" actId="20577"/>
          <ac:spMkLst>
            <pc:docMk/>
            <pc:sldMk cId="2005691226" sldId="263"/>
            <ac:spMk id="11" creationId="{00000000-0000-0000-0000-000000000000}"/>
          </ac:spMkLst>
        </pc:spChg>
      </pc:sldChg>
      <pc:sldChg chg="modTransition modNotesTx">
        <pc:chgData name="Jiani Tan" userId="d80fe45d5c9055f2" providerId="LiveId" clId="{7D0BB9DE-6C61-43C2-A629-EB61302E26FF}" dt="2018-10-23T13:36:57.268" v="7107"/>
        <pc:sldMkLst>
          <pc:docMk/>
          <pc:sldMk cId="838180744" sldId="264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254684042" sldId="265"/>
        </pc:sldMkLst>
      </pc:sldChg>
      <pc:sldChg chg="addSp delSp modSp modTransition modNotesTx">
        <pc:chgData name="Jiani Tan" userId="d80fe45d5c9055f2" providerId="LiveId" clId="{7D0BB9DE-6C61-43C2-A629-EB61302E26FF}" dt="2018-10-23T13:36:57.268" v="7107"/>
        <pc:sldMkLst>
          <pc:docMk/>
          <pc:sldMk cId="1652641017" sldId="276"/>
        </pc:sldMkLst>
        <pc:spChg chg="add del mod">
          <ac:chgData name="Jiani Tan" userId="d80fe45d5c9055f2" providerId="LiveId" clId="{7D0BB9DE-6C61-43C2-A629-EB61302E26FF}" dt="2018-10-23T01:20:25.880" v="6500" actId="478"/>
          <ac:spMkLst>
            <pc:docMk/>
            <pc:sldMk cId="1652641017" sldId="276"/>
            <ac:spMk id="26" creationId="{C0CB96D8-10D4-401D-A1C8-0F3A9700DFF1}"/>
          </ac:spMkLst>
        </pc:spChg>
        <pc:spChg chg="add mod">
          <ac:chgData name="Jiani Tan" userId="d80fe45d5c9055f2" providerId="LiveId" clId="{7D0BB9DE-6C61-43C2-A629-EB61302E26FF}" dt="2018-10-23T02:48:00.261" v="7026" actId="1076"/>
          <ac:spMkLst>
            <pc:docMk/>
            <pc:sldMk cId="1652641017" sldId="276"/>
            <ac:spMk id="30" creationId="{DF0490A4-AE27-49D8-BCE0-26CE5DB1ADA0}"/>
          </ac:spMkLst>
        </pc:spChg>
        <pc:spChg chg="add mod">
          <ac:chgData name="Jiani Tan" userId="d80fe45d5c9055f2" providerId="LiveId" clId="{7D0BB9DE-6C61-43C2-A629-EB61302E26FF}" dt="2018-10-23T02:48:05.770" v="7028" actId="1076"/>
          <ac:spMkLst>
            <pc:docMk/>
            <pc:sldMk cId="1652641017" sldId="276"/>
            <ac:spMk id="31" creationId="{306EB670-7C50-4CB5-A084-14955DE518EE}"/>
          </ac:spMkLst>
        </pc:spChg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519835406" sldId="278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3542324886" sldId="286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2022256105" sldId="287"/>
        </pc:sldMkLst>
      </pc:sldChg>
      <pc:sldChg chg="addSp modSp modTransition modNotesTx">
        <pc:chgData name="Jiani Tan" userId="d80fe45d5c9055f2" providerId="LiveId" clId="{7D0BB9DE-6C61-43C2-A629-EB61302E26FF}" dt="2018-10-23T13:55:44.985" v="7110" actId="1035"/>
        <pc:sldMkLst>
          <pc:docMk/>
          <pc:sldMk cId="962701075" sldId="288"/>
        </pc:sldMkLst>
        <pc:spChg chg="mod">
          <ac:chgData name="Jiani Tan" userId="d80fe45d5c9055f2" providerId="LiveId" clId="{7D0BB9DE-6C61-43C2-A629-EB61302E26FF}" dt="2018-10-23T13:55:44.985" v="7110" actId="1035"/>
          <ac:spMkLst>
            <pc:docMk/>
            <pc:sldMk cId="962701075" sldId="288"/>
            <ac:spMk id="12" creationId="{00000000-0000-0000-0000-000000000000}"/>
          </ac:spMkLst>
        </pc:spChg>
        <pc:graphicFrameChg chg="add modGraphic">
          <ac:chgData name="Jiani Tan" userId="d80fe45d5c9055f2" providerId="LiveId" clId="{7D0BB9DE-6C61-43C2-A629-EB61302E26FF}" dt="2018-10-23T13:36:39.066" v="7104"/>
          <ac:graphicFrameMkLst>
            <pc:docMk/>
            <pc:sldMk cId="962701075" sldId="288"/>
            <ac:graphicFrameMk id="14" creationId="{C8B263B3-4319-43CB-B1FB-F0B9635F97F7}"/>
          </ac:graphicFrameMkLst>
        </pc:graphicFrameChg>
        <pc:picChg chg="mod">
          <ac:chgData name="Jiani Tan" userId="d80fe45d5c9055f2" providerId="LiveId" clId="{7D0BB9DE-6C61-43C2-A629-EB61302E26FF}" dt="2018-10-23T13:36:34.569" v="7101" actId="1035"/>
          <ac:picMkLst>
            <pc:docMk/>
            <pc:sldMk cId="962701075" sldId="288"/>
            <ac:picMk id="3" creationId="{00000000-0000-0000-0000-000000000000}"/>
          </ac:picMkLst>
        </pc:picChg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2714717021" sldId="289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4168300887" sldId="290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3312093396" sldId="291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127006487" sldId="292"/>
        </pc:sldMkLst>
      </pc:sldChg>
      <pc:sldChg chg="modSp modTransition modNotesTx">
        <pc:chgData name="Jiani Tan" userId="d80fe45d5c9055f2" providerId="LiveId" clId="{7D0BB9DE-6C61-43C2-A629-EB61302E26FF}" dt="2018-10-23T13:36:57.268" v="7107"/>
        <pc:sldMkLst>
          <pc:docMk/>
          <pc:sldMk cId="511369310" sldId="295"/>
        </pc:sldMkLst>
        <pc:spChg chg="mod">
          <ac:chgData name="Jiani Tan" userId="d80fe45d5c9055f2" providerId="LiveId" clId="{7D0BB9DE-6C61-43C2-A629-EB61302E26FF}" dt="2018-10-15T21:38:04.279" v="11" actId="20577"/>
          <ac:spMkLst>
            <pc:docMk/>
            <pc:sldMk cId="511369310" sldId="295"/>
            <ac:spMk id="3" creationId="{00000000-0000-0000-0000-000000000000}"/>
          </ac:spMkLst>
        </pc:spChg>
      </pc:sldChg>
      <pc:sldChg chg="modSp modTransition modNotesTx">
        <pc:chgData name="Jiani Tan" userId="d80fe45d5c9055f2" providerId="LiveId" clId="{7D0BB9DE-6C61-43C2-A629-EB61302E26FF}" dt="2018-10-23T13:36:57.268" v="7107"/>
        <pc:sldMkLst>
          <pc:docMk/>
          <pc:sldMk cId="3639596137" sldId="297"/>
        </pc:sldMkLst>
        <pc:spChg chg="mod">
          <ac:chgData name="Jiani Tan" userId="d80fe45d5c9055f2" providerId="LiveId" clId="{7D0BB9DE-6C61-43C2-A629-EB61302E26FF}" dt="2018-10-15T21:38:08.338" v="13" actId="20577"/>
          <ac:spMkLst>
            <pc:docMk/>
            <pc:sldMk cId="3639596137" sldId="297"/>
            <ac:spMk id="3" creationId="{00000000-0000-0000-0000-000000000000}"/>
          </ac:spMkLst>
        </pc:spChg>
      </pc:sldChg>
      <pc:sldChg chg="modSp modTransition">
        <pc:chgData name="Jiani Tan" userId="d80fe45d5c9055f2" providerId="LiveId" clId="{7D0BB9DE-6C61-43C2-A629-EB61302E26FF}" dt="2018-10-23T13:36:57.268" v="7107"/>
        <pc:sldMkLst>
          <pc:docMk/>
          <pc:sldMk cId="1683098221" sldId="301"/>
        </pc:sldMkLst>
        <pc:spChg chg="mod">
          <ac:chgData name="Jiani Tan" userId="d80fe45d5c9055f2" providerId="LiveId" clId="{7D0BB9DE-6C61-43C2-A629-EB61302E26FF}" dt="2018-10-23T03:46:19.339" v="7048" actId="20577"/>
          <ac:spMkLst>
            <pc:docMk/>
            <pc:sldMk cId="1683098221" sldId="301"/>
            <ac:spMk id="2" creationId="{00000000-0000-0000-0000-000000000000}"/>
          </ac:spMkLst>
        </pc:spChg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510810743" sldId="302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779357974" sldId="306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3711938829" sldId="307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3111246990" sldId="308"/>
        </pc:sldMkLst>
      </pc:sldChg>
      <pc:sldChg chg="modTransition modNotesTx">
        <pc:chgData name="Jiani Tan" userId="d80fe45d5c9055f2" providerId="LiveId" clId="{7D0BB9DE-6C61-43C2-A629-EB61302E26FF}" dt="2018-10-23T13:36:57.268" v="7107"/>
        <pc:sldMkLst>
          <pc:docMk/>
          <pc:sldMk cId="292487812" sldId="310"/>
        </pc:sldMkLst>
      </pc:sldChg>
      <pc:sldChg chg="addSp delSp modSp modTransition modNotesTx">
        <pc:chgData name="Jiani Tan" userId="d80fe45d5c9055f2" providerId="LiveId" clId="{7D0BB9DE-6C61-43C2-A629-EB61302E26FF}" dt="2018-10-23T13:36:57.268" v="7107"/>
        <pc:sldMkLst>
          <pc:docMk/>
          <pc:sldMk cId="1493986318" sldId="314"/>
        </pc:sldMkLst>
        <pc:spChg chg="add del mod">
          <ac:chgData name="Jiani Tan" userId="d80fe45d5c9055f2" providerId="LiveId" clId="{7D0BB9DE-6C61-43C2-A629-EB61302E26FF}" dt="2018-10-23T04:43:33.860" v="7058" actId="478"/>
          <ac:spMkLst>
            <pc:docMk/>
            <pc:sldMk cId="1493986318" sldId="314"/>
            <ac:spMk id="4" creationId="{00000000-0000-0000-0000-000000000000}"/>
          </ac:spMkLst>
        </pc:spChg>
        <pc:spChg chg="del mod">
          <ac:chgData name="Jiani Tan" userId="d80fe45d5c9055f2" providerId="LiveId" clId="{7D0BB9DE-6C61-43C2-A629-EB61302E26FF}" dt="2018-10-23T01:33:02.906" v="6620" actId="478"/>
          <ac:spMkLst>
            <pc:docMk/>
            <pc:sldMk cId="1493986318" sldId="314"/>
            <ac:spMk id="6" creationId="{00000000-0000-0000-0000-000000000000}"/>
          </ac:spMkLst>
        </pc:spChg>
        <pc:spChg chg="add del">
          <ac:chgData name="Jiani Tan" userId="d80fe45d5c9055f2" providerId="LiveId" clId="{7D0BB9DE-6C61-43C2-A629-EB61302E26FF}" dt="2018-10-23T02:56:43.182" v="7030"/>
          <ac:spMkLst>
            <pc:docMk/>
            <pc:sldMk cId="1493986318" sldId="314"/>
            <ac:spMk id="7" creationId="{033BFFA0-A300-4AC8-BEA0-94254F916DC3}"/>
          </ac:spMkLst>
        </pc:spChg>
        <pc:spChg chg="add del mod">
          <ac:chgData name="Jiani Tan" userId="d80fe45d5c9055f2" providerId="LiveId" clId="{7D0BB9DE-6C61-43C2-A629-EB61302E26FF}" dt="2018-10-23T04:43:41.866" v="7060" actId="478"/>
          <ac:spMkLst>
            <pc:docMk/>
            <pc:sldMk cId="1493986318" sldId="314"/>
            <ac:spMk id="8" creationId="{7011EFE2-A4EE-4443-88BE-BC3C208A5BF8}"/>
          </ac:spMkLst>
        </pc:spChg>
        <pc:spChg chg="add del mod">
          <ac:chgData name="Jiani Tan" userId="d80fe45d5c9055f2" providerId="LiveId" clId="{7D0BB9DE-6C61-43C2-A629-EB61302E26FF}" dt="2018-10-23T04:43:29.321" v="7057" actId="478"/>
          <ac:spMkLst>
            <pc:docMk/>
            <pc:sldMk cId="1493986318" sldId="314"/>
            <ac:spMk id="10" creationId="{CC67B2AF-EA47-4C56-A384-4FB3130DF805}"/>
          </ac:spMkLst>
        </pc:spChg>
        <pc:spChg chg="add del mod">
          <ac:chgData name="Jiani Tan" userId="d80fe45d5c9055f2" providerId="LiveId" clId="{7D0BB9DE-6C61-43C2-A629-EB61302E26FF}" dt="2018-10-23T04:43:39.285" v="7059" actId="478"/>
          <ac:spMkLst>
            <pc:docMk/>
            <pc:sldMk cId="1493986318" sldId="314"/>
            <ac:spMk id="12" creationId="{ED5111B5-4AC6-4126-B4DC-E8C9956C6FF8}"/>
          </ac:spMkLst>
        </pc:spChg>
        <pc:spChg chg="add">
          <ac:chgData name="Jiani Tan" userId="d80fe45d5c9055f2" providerId="LiveId" clId="{7D0BB9DE-6C61-43C2-A629-EB61302E26FF}" dt="2018-10-23T04:43:46.442" v="7061"/>
          <ac:spMkLst>
            <pc:docMk/>
            <pc:sldMk cId="1493986318" sldId="314"/>
            <ac:spMk id="13" creationId="{46426918-60DF-4AE3-BC3C-152F827BDF57}"/>
          </ac:spMkLst>
        </pc:spChg>
        <pc:picChg chg="mod">
          <ac:chgData name="Jiani Tan" userId="d80fe45d5c9055f2" providerId="LiveId" clId="{7D0BB9DE-6C61-43C2-A629-EB61302E26FF}" dt="2018-10-23T04:44:23.877" v="7088" actId="1076"/>
          <ac:picMkLst>
            <pc:docMk/>
            <pc:sldMk cId="1493986318" sldId="314"/>
            <ac:picMk id="5" creationId="{00000000-0000-0000-0000-000000000000}"/>
          </ac:picMkLst>
        </pc:picChg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1423904270" sldId="317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2320224520" sldId="319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8444666" sldId="320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163796392" sldId="321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3636057578" sldId="322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3957580125" sldId="323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1395233152" sldId="324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1446426992" sldId="325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651227498" sldId="326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2120622613" sldId="327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392008984" sldId="328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3210753173" sldId="329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2264495677" sldId="330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282921305" sldId="331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861937719" sldId="332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342507125" sldId="333"/>
        </pc:sldMkLst>
      </pc:sldChg>
      <pc:sldChg chg="modTransition">
        <pc:chgData name="Jiani Tan" userId="d80fe45d5c9055f2" providerId="LiveId" clId="{7D0BB9DE-6C61-43C2-A629-EB61302E26FF}" dt="2018-10-23T13:36:57.268" v="7107"/>
        <pc:sldMkLst>
          <pc:docMk/>
          <pc:sldMk cId="816897600" sldId="335"/>
        </pc:sldMkLst>
      </pc:sldChg>
      <pc:sldChg chg="modSp modTransition">
        <pc:chgData name="Jiani Tan" userId="d80fe45d5c9055f2" providerId="LiveId" clId="{7D0BB9DE-6C61-43C2-A629-EB61302E26FF}" dt="2018-10-23T13:36:57.268" v="7107"/>
        <pc:sldMkLst>
          <pc:docMk/>
          <pc:sldMk cId="3788808541" sldId="336"/>
        </pc:sldMkLst>
        <pc:spChg chg="mod">
          <ac:chgData name="Jiani Tan" userId="d80fe45d5c9055f2" providerId="LiveId" clId="{7D0BB9DE-6C61-43C2-A629-EB61302E26FF}" dt="2018-10-23T01:45:50.104" v="6980" actId="2711"/>
          <ac:spMkLst>
            <pc:docMk/>
            <pc:sldMk cId="3788808541" sldId="336"/>
            <ac:spMk id="2" creationId="{00000000-0000-0000-0000-000000000000}"/>
          </ac:spMkLst>
        </pc:spChg>
        <pc:spChg chg="mod">
          <ac:chgData name="Jiani Tan" userId="d80fe45d5c9055f2" providerId="LiveId" clId="{7D0BB9DE-6C61-43C2-A629-EB61302E26FF}" dt="2018-10-23T01:45:50.104" v="6980" actId="2711"/>
          <ac:spMkLst>
            <pc:docMk/>
            <pc:sldMk cId="3788808541" sldId="336"/>
            <ac:spMk id="3" creationId="{00000000-0000-0000-0000-000000000000}"/>
          </ac:spMkLst>
        </pc:spChg>
        <pc:spChg chg="mod">
          <ac:chgData name="Jiani Tan" userId="d80fe45d5c9055f2" providerId="LiveId" clId="{7D0BB9DE-6C61-43C2-A629-EB61302E26FF}" dt="2018-10-23T02:17:28.947" v="7022" actId="1037"/>
          <ac:spMkLst>
            <pc:docMk/>
            <pc:sldMk cId="3788808541" sldId="336"/>
            <ac:spMk id="4" creationId="{00000000-0000-0000-0000-000000000000}"/>
          </ac:spMkLst>
        </pc:spChg>
        <pc:spChg chg="mod">
          <ac:chgData name="Jiani Tan" userId="d80fe45d5c9055f2" providerId="LiveId" clId="{7D0BB9DE-6C61-43C2-A629-EB61302E26FF}" dt="2018-10-23T02:17:28.947" v="7022" actId="1037"/>
          <ac:spMkLst>
            <pc:docMk/>
            <pc:sldMk cId="3788808541" sldId="336"/>
            <ac:spMk id="7" creationId="{00000000-0000-0000-0000-000000000000}"/>
          </ac:spMkLst>
        </pc:spChg>
        <pc:spChg chg="mod">
          <ac:chgData name="Jiani Tan" userId="d80fe45d5c9055f2" providerId="LiveId" clId="{7D0BB9DE-6C61-43C2-A629-EB61302E26FF}" dt="2018-10-23T02:17:28.947" v="7022" actId="1037"/>
          <ac:spMkLst>
            <pc:docMk/>
            <pc:sldMk cId="3788808541" sldId="336"/>
            <ac:spMk id="8" creationId="{00000000-0000-0000-0000-000000000000}"/>
          </ac:spMkLst>
        </pc:spChg>
        <pc:spChg chg="mod">
          <ac:chgData name="Jiani Tan" userId="d80fe45d5c9055f2" providerId="LiveId" clId="{7D0BB9DE-6C61-43C2-A629-EB61302E26FF}" dt="2018-10-23T02:17:28.947" v="7022" actId="1037"/>
          <ac:spMkLst>
            <pc:docMk/>
            <pc:sldMk cId="3788808541" sldId="336"/>
            <ac:spMk id="9" creationId="{00000000-0000-0000-0000-000000000000}"/>
          </ac:spMkLst>
        </pc:spChg>
        <pc:spChg chg="mod">
          <ac:chgData name="Jiani Tan" userId="d80fe45d5c9055f2" providerId="LiveId" clId="{7D0BB9DE-6C61-43C2-A629-EB61302E26FF}" dt="2018-10-23T02:17:28.947" v="7022" actId="1037"/>
          <ac:spMkLst>
            <pc:docMk/>
            <pc:sldMk cId="3788808541" sldId="336"/>
            <ac:spMk id="26" creationId="{00000000-0000-0000-0000-000000000000}"/>
          </ac:spMkLst>
        </pc:spChg>
        <pc:spChg chg="mod">
          <ac:chgData name="Jiani Tan" userId="d80fe45d5c9055f2" providerId="LiveId" clId="{7D0BB9DE-6C61-43C2-A629-EB61302E26FF}" dt="2018-10-23T02:17:28.947" v="7022" actId="1037"/>
          <ac:spMkLst>
            <pc:docMk/>
            <pc:sldMk cId="3788808541" sldId="336"/>
            <ac:spMk id="27" creationId="{00000000-0000-0000-0000-000000000000}"/>
          </ac:spMkLst>
        </pc:spChg>
        <pc:spChg chg="mod">
          <ac:chgData name="Jiani Tan" userId="d80fe45d5c9055f2" providerId="LiveId" clId="{7D0BB9DE-6C61-43C2-A629-EB61302E26FF}" dt="2018-10-23T02:17:28.947" v="7022" actId="1037"/>
          <ac:spMkLst>
            <pc:docMk/>
            <pc:sldMk cId="3788808541" sldId="336"/>
            <ac:spMk id="28" creationId="{00000000-0000-0000-0000-000000000000}"/>
          </ac:spMkLst>
        </pc:spChg>
        <pc:spChg chg="mod">
          <ac:chgData name="Jiani Tan" userId="d80fe45d5c9055f2" providerId="LiveId" clId="{7D0BB9DE-6C61-43C2-A629-EB61302E26FF}" dt="2018-10-23T04:39:25.187" v="7053" actId="20577"/>
          <ac:spMkLst>
            <pc:docMk/>
            <pc:sldMk cId="3788808541" sldId="336"/>
            <ac:spMk id="30" creationId="{00000000-0000-0000-0000-000000000000}"/>
          </ac:spMkLst>
        </pc:spChg>
        <pc:spChg chg="mod">
          <ac:chgData name="Jiani Tan" userId="d80fe45d5c9055f2" providerId="LiveId" clId="{7D0BB9DE-6C61-43C2-A629-EB61302E26FF}" dt="2018-10-23T03:05:49.123" v="7045" actId="20577"/>
          <ac:spMkLst>
            <pc:docMk/>
            <pc:sldMk cId="3788808541" sldId="336"/>
            <ac:spMk id="32" creationId="{00000000-0000-0000-0000-000000000000}"/>
          </ac:spMkLst>
        </pc:spChg>
        <pc:spChg chg="mod">
          <ac:chgData name="Jiani Tan" userId="d80fe45d5c9055f2" providerId="LiveId" clId="{7D0BB9DE-6C61-43C2-A629-EB61302E26FF}" dt="2018-10-23T02:17:28.947" v="7022" actId="1037"/>
          <ac:spMkLst>
            <pc:docMk/>
            <pc:sldMk cId="3788808541" sldId="336"/>
            <ac:spMk id="61" creationId="{00000000-0000-0000-0000-000000000000}"/>
          </ac:spMkLst>
        </pc:spChg>
        <pc:spChg chg="mod">
          <ac:chgData name="Jiani Tan" userId="d80fe45d5c9055f2" providerId="LiveId" clId="{7D0BB9DE-6C61-43C2-A629-EB61302E26FF}" dt="2018-10-23T04:41:38.832" v="7054" actId="20577"/>
          <ac:spMkLst>
            <pc:docMk/>
            <pc:sldMk cId="3788808541" sldId="336"/>
            <ac:spMk id="63" creationId="{00000000-0000-0000-0000-000000000000}"/>
          </ac:spMkLst>
        </pc:spChg>
        <pc:spChg chg="mod">
          <ac:chgData name="Jiani Tan" userId="d80fe45d5c9055f2" providerId="LiveId" clId="{7D0BB9DE-6C61-43C2-A629-EB61302E26FF}" dt="2018-10-23T02:17:28.947" v="7022" actId="1037"/>
          <ac:spMkLst>
            <pc:docMk/>
            <pc:sldMk cId="3788808541" sldId="336"/>
            <ac:spMk id="82" creationId="{00000000-0000-0000-0000-000000000000}"/>
          </ac:spMkLst>
        </pc:spChg>
        <pc:spChg chg="mod">
          <ac:chgData name="Jiani Tan" userId="d80fe45d5c9055f2" providerId="LiveId" clId="{7D0BB9DE-6C61-43C2-A629-EB61302E26FF}" dt="2018-10-23T02:17:28.947" v="7022" actId="1037"/>
          <ac:spMkLst>
            <pc:docMk/>
            <pc:sldMk cId="3788808541" sldId="336"/>
            <ac:spMk id="83" creationId="{00000000-0000-0000-0000-000000000000}"/>
          </ac:spMkLst>
        </pc:spChg>
        <pc:spChg chg="mod">
          <ac:chgData name="Jiani Tan" userId="d80fe45d5c9055f2" providerId="LiveId" clId="{7D0BB9DE-6C61-43C2-A629-EB61302E26FF}" dt="2018-10-23T02:17:28.947" v="7022" actId="1037"/>
          <ac:spMkLst>
            <pc:docMk/>
            <pc:sldMk cId="3788808541" sldId="336"/>
            <ac:spMk id="95" creationId="{00000000-0000-0000-0000-000000000000}"/>
          </ac:spMkLst>
        </pc:spChg>
        <pc:spChg chg="mod">
          <ac:chgData name="Jiani Tan" userId="d80fe45d5c9055f2" providerId="LiveId" clId="{7D0BB9DE-6C61-43C2-A629-EB61302E26FF}" dt="2018-10-23T02:17:28.947" v="7022" actId="1037"/>
          <ac:spMkLst>
            <pc:docMk/>
            <pc:sldMk cId="3788808541" sldId="336"/>
            <ac:spMk id="96" creationId="{00000000-0000-0000-0000-000000000000}"/>
          </ac:spMkLst>
        </pc:spChg>
        <pc:spChg chg="mod">
          <ac:chgData name="Jiani Tan" userId="d80fe45d5c9055f2" providerId="LiveId" clId="{7D0BB9DE-6C61-43C2-A629-EB61302E26FF}" dt="2018-10-23T02:17:28.947" v="7022" actId="1037"/>
          <ac:spMkLst>
            <pc:docMk/>
            <pc:sldMk cId="3788808541" sldId="336"/>
            <ac:spMk id="120" creationId="{00000000-0000-0000-0000-000000000000}"/>
          </ac:spMkLst>
        </pc:spChg>
        <pc:spChg chg="mod">
          <ac:chgData name="Jiani Tan" userId="d80fe45d5c9055f2" providerId="LiveId" clId="{7D0BB9DE-6C61-43C2-A629-EB61302E26FF}" dt="2018-10-23T02:17:28.947" v="7022" actId="1037"/>
          <ac:spMkLst>
            <pc:docMk/>
            <pc:sldMk cId="3788808541" sldId="336"/>
            <ac:spMk id="121" creationId="{00000000-0000-0000-0000-000000000000}"/>
          </ac:spMkLst>
        </pc:spChg>
        <pc:cxnChg chg="mod">
          <ac:chgData name="Jiani Tan" userId="d80fe45d5c9055f2" providerId="LiveId" clId="{7D0BB9DE-6C61-43C2-A629-EB61302E26FF}" dt="2018-10-23T02:17:28.947" v="7022" actId="1037"/>
          <ac:cxnSpMkLst>
            <pc:docMk/>
            <pc:sldMk cId="3788808541" sldId="336"/>
            <ac:cxnSpMk id="59" creationId="{00000000-0000-0000-0000-000000000000}"/>
          </ac:cxnSpMkLst>
        </pc:cxnChg>
        <pc:cxnChg chg="mod">
          <ac:chgData name="Jiani Tan" userId="d80fe45d5c9055f2" providerId="LiveId" clId="{7D0BB9DE-6C61-43C2-A629-EB61302E26FF}" dt="2018-10-23T02:17:28.947" v="7022" actId="1037"/>
          <ac:cxnSpMkLst>
            <pc:docMk/>
            <pc:sldMk cId="3788808541" sldId="336"/>
            <ac:cxnSpMk id="62" creationId="{00000000-0000-0000-0000-000000000000}"/>
          </ac:cxnSpMkLst>
        </pc:cxnChg>
        <pc:cxnChg chg="mod">
          <ac:chgData name="Jiani Tan" userId="d80fe45d5c9055f2" providerId="LiveId" clId="{7D0BB9DE-6C61-43C2-A629-EB61302E26FF}" dt="2018-10-23T02:17:28.947" v="7022" actId="1037"/>
          <ac:cxnSpMkLst>
            <pc:docMk/>
            <pc:sldMk cId="3788808541" sldId="336"/>
            <ac:cxnSpMk id="65" creationId="{00000000-0000-0000-0000-000000000000}"/>
          </ac:cxnSpMkLst>
        </pc:cxnChg>
        <pc:cxnChg chg="mod">
          <ac:chgData name="Jiani Tan" userId="d80fe45d5c9055f2" providerId="LiveId" clId="{7D0BB9DE-6C61-43C2-A629-EB61302E26FF}" dt="2018-10-23T04:41:38.832" v="7054" actId="20577"/>
          <ac:cxnSpMkLst>
            <pc:docMk/>
            <pc:sldMk cId="3788808541" sldId="336"/>
            <ac:cxnSpMk id="67" creationId="{00000000-0000-0000-0000-000000000000}"/>
          </ac:cxnSpMkLst>
        </pc:cxnChg>
        <pc:cxnChg chg="mod">
          <ac:chgData name="Jiani Tan" userId="d80fe45d5c9055f2" providerId="LiveId" clId="{7D0BB9DE-6C61-43C2-A629-EB61302E26FF}" dt="2018-10-23T02:17:28.947" v="7022" actId="1037"/>
          <ac:cxnSpMkLst>
            <pc:docMk/>
            <pc:sldMk cId="3788808541" sldId="336"/>
            <ac:cxnSpMk id="122" creationId="{00000000-0000-0000-0000-000000000000}"/>
          </ac:cxnSpMkLst>
        </pc:cxnChg>
        <pc:cxnChg chg="mod">
          <ac:chgData name="Jiani Tan" userId="d80fe45d5c9055f2" providerId="LiveId" clId="{7D0BB9DE-6C61-43C2-A629-EB61302E26FF}" dt="2018-10-23T02:17:28.947" v="7022" actId="1037"/>
          <ac:cxnSpMkLst>
            <pc:docMk/>
            <pc:sldMk cId="3788808541" sldId="336"/>
            <ac:cxnSpMk id="123" creationId="{00000000-0000-0000-0000-000000000000}"/>
          </ac:cxnSpMkLst>
        </pc:cxnChg>
      </pc:sldChg>
      <pc:sldChg chg="modSp modTransition modNotesTx">
        <pc:chgData name="Jiani Tan" userId="d80fe45d5c9055f2" providerId="LiveId" clId="{7D0BB9DE-6C61-43C2-A629-EB61302E26FF}" dt="2018-10-23T13:55:32.168" v="7108" actId="14100"/>
        <pc:sldMkLst>
          <pc:docMk/>
          <pc:sldMk cId="1387692754" sldId="337"/>
        </pc:sldMkLst>
        <pc:spChg chg="mod">
          <ac:chgData name="Jiani Tan" userId="d80fe45d5c9055f2" providerId="LiveId" clId="{7D0BB9DE-6C61-43C2-A629-EB61302E26FF}" dt="2018-10-23T13:55:32.168" v="7108" actId="14100"/>
          <ac:spMkLst>
            <pc:docMk/>
            <pc:sldMk cId="1387692754" sldId="337"/>
            <ac:spMk id="29" creationId="{00000000-0000-0000-0000-000000000000}"/>
          </ac:spMkLst>
        </pc:spChg>
      </pc:sldChg>
      <pc:sldChg chg="modSp del">
        <pc:chgData name="Jiani Tan" userId="d80fe45d5c9055f2" providerId="LiveId" clId="{7D0BB9DE-6C61-43C2-A629-EB61302E26FF}" dt="2018-10-23T04:32:32.001" v="7050" actId="2696"/>
        <pc:sldMkLst>
          <pc:docMk/>
          <pc:sldMk cId="390362304" sldId="338"/>
        </pc:sldMkLst>
        <pc:spChg chg="mod">
          <ac:chgData name="Jiani Tan" userId="d80fe45d5c9055f2" providerId="LiveId" clId="{7D0BB9DE-6C61-43C2-A629-EB61302E26FF}" dt="2018-10-23T01:01:13.760" v="5507" actId="20577"/>
          <ac:spMkLst>
            <pc:docMk/>
            <pc:sldMk cId="390362304" sldId="338"/>
            <ac:spMk id="11" creationId="{00000000-0000-0000-0000-000000000000}"/>
          </ac:spMkLst>
        </pc:spChg>
      </pc:sldChg>
      <pc:sldChg chg="add modTransition">
        <pc:chgData name="Jiani Tan" userId="d80fe45d5c9055f2" providerId="LiveId" clId="{7D0BB9DE-6C61-43C2-A629-EB61302E26FF}" dt="2018-10-23T13:36:57.268" v="7107"/>
        <pc:sldMkLst>
          <pc:docMk/>
          <pc:sldMk cId="526856469" sldId="338"/>
        </pc:sldMkLst>
      </pc:sldChg>
      <pc:sldChg chg="add modTransition">
        <pc:chgData name="Jiani Tan" userId="d80fe45d5c9055f2" providerId="LiveId" clId="{7D0BB9DE-6C61-43C2-A629-EB61302E26FF}" dt="2018-10-23T13:36:57.268" v="7107"/>
        <pc:sldMkLst>
          <pc:docMk/>
          <pc:sldMk cId="2199589134" sldId="339"/>
        </pc:sldMkLst>
      </pc:sldChg>
      <pc:sldMasterChg chg="modTransition modSldLayout">
        <pc:chgData name="Jiani Tan" userId="d80fe45d5c9055f2" providerId="LiveId" clId="{7D0BB9DE-6C61-43C2-A629-EB61302E26FF}" dt="2018-10-23T13:36:57.268" v="7107"/>
        <pc:sldMasterMkLst>
          <pc:docMk/>
          <pc:sldMasterMk cId="1998425363" sldId="2147483699"/>
        </pc:sldMasterMkLst>
        <pc:sldLayoutChg chg="modTransition">
          <pc:chgData name="Jiani Tan" userId="d80fe45d5c9055f2" providerId="LiveId" clId="{7D0BB9DE-6C61-43C2-A629-EB61302E26FF}" dt="2018-10-23T13:36:57.268" v="7107"/>
          <pc:sldLayoutMkLst>
            <pc:docMk/>
            <pc:sldMasterMk cId="1998425363" sldId="2147483699"/>
            <pc:sldLayoutMk cId="3807350956" sldId="2147483700"/>
          </pc:sldLayoutMkLst>
        </pc:sldLayoutChg>
        <pc:sldLayoutChg chg="modTransition">
          <pc:chgData name="Jiani Tan" userId="d80fe45d5c9055f2" providerId="LiveId" clId="{7D0BB9DE-6C61-43C2-A629-EB61302E26FF}" dt="2018-10-23T13:36:57.268" v="7107"/>
          <pc:sldLayoutMkLst>
            <pc:docMk/>
            <pc:sldMasterMk cId="1998425363" sldId="2147483699"/>
            <pc:sldLayoutMk cId="3024187516" sldId="2147483701"/>
          </pc:sldLayoutMkLst>
        </pc:sldLayoutChg>
        <pc:sldLayoutChg chg="modTransition">
          <pc:chgData name="Jiani Tan" userId="d80fe45d5c9055f2" providerId="LiveId" clId="{7D0BB9DE-6C61-43C2-A629-EB61302E26FF}" dt="2018-10-23T13:36:57.268" v="7107"/>
          <pc:sldLayoutMkLst>
            <pc:docMk/>
            <pc:sldMasterMk cId="1998425363" sldId="2147483699"/>
            <pc:sldLayoutMk cId="990731302" sldId="2147483702"/>
          </pc:sldLayoutMkLst>
        </pc:sldLayoutChg>
        <pc:sldLayoutChg chg="modTransition">
          <pc:chgData name="Jiani Tan" userId="d80fe45d5c9055f2" providerId="LiveId" clId="{7D0BB9DE-6C61-43C2-A629-EB61302E26FF}" dt="2018-10-23T13:36:57.268" v="7107"/>
          <pc:sldLayoutMkLst>
            <pc:docMk/>
            <pc:sldMasterMk cId="1998425363" sldId="2147483699"/>
            <pc:sldLayoutMk cId="4091391178" sldId="2147483703"/>
          </pc:sldLayoutMkLst>
        </pc:sldLayoutChg>
        <pc:sldLayoutChg chg="modTransition">
          <pc:chgData name="Jiani Tan" userId="d80fe45d5c9055f2" providerId="LiveId" clId="{7D0BB9DE-6C61-43C2-A629-EB61302E26FF}" dt="2018-10-23T13:36:57.268" v="7107"/>
          <pc:sldLayoutMkLst>
            <pc:docMk/>
            <pc:sldMasterMk cId="1998425363" sldId="2147483699"/>
            <pc:sldLayoutMk cId="2870087433" sldId="2147483704"/>
          </pc:sldLayoutMkLst>
        </pc:sldLayoutChg>
        <pc:sldLayoutChg chg="modTransition">
          <pc:chgData name="Jiani Tan" userId="d80fe45d5c9055f2" providerId="LiveId" clId="{7D0BB9DE-6C61-43C2-A629-EB61302E26FF}" dt="2018-10-23T13:36:57.268" v="7107"/>
          <pc:sldLayoutMkLst>
            <pc:docMk/>
            <pc:sldMasterMk cId="1998425363" sldId="2147483699"/>
            <pc:sldLayoutMk cId="1419197710" sldId="2147483705"/>
          </pc:sldLayoutMkLst>
        </pc:sldLayoutChg>
        <pc:sldLayoutChg chg="modTransition">
          <pc:chgData name="Jiani Tan" userId="d80fe45d5c9055f2" providerId="LiveId" clId="{7D0BB9DE-6C61-43C2-A629-EB61302E26FF}" dt="2018-10-23T13:36:57.268" v="7107"/>
          <pc:sldLayoutMkLst>
            <pc:docMk/>
            <pc:sldMasterMk cId="1998425363" sldId="2147483699"/>
            <pc:sldLayoutMk cId="2798759999" sldId="2147483706"/>
          </pc:sldLayoutMkLst>
        </pc:sldLayoutChg>
        <pc:sldLayoutChg chg="modTransition">
          <pc:chgData name="Jiani Tan" userId="d80fe45d5c9055f2" providerId="LiveId" clId="{7D0BB9DE-6C61-43C2-A629-EB61302E26FF}" dt="2018-10-23T13:36:57.268" v="7107"/>
          <pc:sldLayoutMkLst>
            <pc:docMk/>
            <pc:sldMasterMk cId="1998425363" sldId="2147483699"/>
            <pc:sldLayoutMk cId="3721099808" sldId="2147483707"/>
          </pc:sldLayoutMkLst>
        </pc:sldLayoutChg>
        <pc:sldLayoutChg chg="modTransition">
          <pc:chgData name="Jiani Tan" userId="d80fe45d5c9055f2" providerId="LiveId" clId="{7D0BB9DE-6C61-43C2-A629-EB61302E26FF}" dt="2018-10-23T13:36:57.268" v="7107"/>
          <pc:sldLayoutMkLst>
            <pc:docMk/>
            <pc:sldMasterMk cId="1998425363" sldId="2147483699"/>
            <pc:sldLayoutMk cId="4018687533" sldId="2147483708"/>
          </pc:sldLayoutMkLst>
        </pc:sldLayoutChg>
        <pc:sldLayoutChg chg="modTransition">
          <pc:chgData name="Jiani Tan" userId="d80fe45d5c9055f2" providerId="LiveId" clId="{7D0BB9DE-6C61-43C2-A629-EB61302E26FF}" dt="2018-10-23T13:36:57.268" v="7107"/>
          <pc:sldLayoutMkLst>
            <pc:docMk/>
            <pc:sldMasterMk cId="1998425363" sldId="2147483699"/>
            <pc:sldLayoutMk cId="2238353729" sldId="2147483709"/>
          </pc:sldLayoutMkLst>
        </pc:sldLayoutChg>
        <pc:sldLayoutChg chg="modTransition">
          <pc:chgData name="Jiani Tan" userId="d80fe45d5c9055f2" providerId="LiveId" clId="{7D0BB9DE-6C61-43C2-A629-EB61302E26FF}" dt="2018-10-23T13:36:57.268" v="7107"/>
          <pc:sldLayoutMkLst>
            <pc:docMk/>
            <pc:sldMasterMk cId="1998425363" sldId="2147483699"/>
            <pc:sldLayoutMk cId="635077084" sldId="2147483710"/>
          </pc:sldLayoutMkLst>
        </pc:sldLayoutChg>
        <pc:sldLayoutChg chg="modTransition">
          <pc:chgData name="Jiani Tan" userId="d80fe45d5c9055f2" providerId="LiveId" clId="{7D0BB9DE-6C61-43C2-A629-EB61302E26FF}" dt="2018-10-23T13:36:57.268" v="7107"/>
          <pc:sldLayoutMkLst>
            <pc:docMk/>
            <pc:sldMasterMk cId="1998425363" sldId="2147483699"/>
            <pc:sldLayoutMk cId="2665252105" sldId="214748371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jn\OneDrive\1%20MICSASIA\analysis\r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79064207812138"/>
          <c:y val="2.7572628598863846E-2"/>
          <c:w val="0.86893506481844329"/>
          <c:h val="0.6889819623610878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SAPRC99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Sheet1!$A$2:$B$8</c:f>
              <c:multiLvlStrCache>
                <c:ptCount val="7"/>
                <c:lvl>
                  <c:pt idx="0">
                    <c:v>(1) 
SO2 + OH -&gt; H2SO4</c:v>
                  </c:pt>
                  <c:pt idx="1">
                    <c:v>(2) 
NO2 + OH -&gt; HNO3 × 0.1</c:v>
                  </c:pt>
                  <c:pt idx="2">
                    <c:v>(3) 
NO3 + HO2 -&gt; HNO3</c:v>
                  </c:pt>
                  <c:pt idx="3">
                    <c:v>(4) 
NTR + OH -&gt; HNO3 × 10</c:v>
                  </c:pt>
                  <c:pt idx="4">
                    <c:v>(5) 
NO3 + VOC -&gt; HNO3 × 5</c:v>
                  </c:pt>
                  <c:pt idx="5">
                    <c:v>(9) 
N2O5 + H20 -&gt; HNO3 × 10^9</c:v>
                  </c:pt>
                  <c:pt idx="6">
                    <c:v>(10) 
NO2 + H2O-&gt;  HNO3</c:v>
                  </c:pt>
                </c:lvl>
                <c:lvl>
                  <c:pt idx="0">
                    <c:v>Gas-phase</c:v>
                  </c:pt>
                  <c:pt idx="5">
                    <c:v>Heterogeneous</c:v>
                  </c:pt>
                </c:lvl>
              </c:multiLvlStrCache>
            </c:multiLvlStrRef>
          </c:cat>
          <c:val>
            <c:numRef>
              <c:f>Sheet1!$C$2:$C$8</c:f>
              <c:numCache>
                <c:formatCode>0.00E+00</c:formatCode>
                <c:ptCount val="7"/>
                <c:pt idx="0">
                  <c:v>1.5000000000000001E-12</c:v>
                </c:pt>
                <c:pt idx="1">
                  <c:v>2.4499999999999999E-12</c:v>
                </c:pt>
                <c:pt idx="2">
                  <c:v>3.9999999999999999E-12</c:v>
                </c:pt>
                <c:pt idx="4">
                  <c:v>2.8500000000000002E-15</c:v>
                </c:pt>
                <c:pt idx="5">
                  <c:v>2.6E-13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290-4D42-AB3C-2F0092ABA9C7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CB05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Sheet1!$A$2:$B$8</c:f>
              <c:multiLvlStrCache>
                <c:ptCount val="7"/>
                <c:lvl>
                  <c:pt idx="0">
                    <c:v>(1) 
SO2 + OH -&gt; H2SO4</c:v>
                  </c:pt>
                  <c:pt idx="1">
                    <c:v>(2) 
NO2 + OH -&gt; HNO3 × 0.1</c:v>
                  </c:pt>
                  <c:pt idx="2">
                    <c:v>(3) 
NO3 + HO2 -&gt; HNO3</c:v>
                  </c:pt>
                  <c:pt idx="3">
                    <c:v>(4) 
NTR + OH -&gt; HNO3 × 10</c:v>
                  </c:pt>
                  <c:pt idx="4">
                    <c:v>(5) 
NO3 + VOC -&gt; HNO3 × 5</c:v>
                  </c:pt>
                  <c:pt idx="5">
                    <c:v>(9) 
N2O5 + H20 -&gt; HNO3 × 10^9</c:v>
                  </c:pt>
                  <c:pt idx="6">
                    <c:v>(10) 
NO2 + H2O-&gt;  HNO3</c:v>
                  </c:pt>
                </c:lvl>
                <c:lvl>
                  <c:pt idx="0">
                    <c:v>Gas-phase</c:v>
                  </c:pt>
                  <c:pt idx="5">
                    <c:v>Heterogeneous</c:v>
                  </c:pt>
                </c:lvl>
              </c:multiLvlStrCache>
            </c:multiLvlStrRef>
          </c:cat>
          <c:val>
            <c:numRef>
              <c:f>Sheet1!$D$2:$D$8</c:f>
              <c:numCache>
                <c:formatCode>0.00E+00</c:formatCode>
                <c:ptCount val="7"/>
                <c:pt idx="0">
                  <c:v>1.5000000000000001E-12</c:v>
                </c:pt>
                <c:pt idx="1">
                  <c:v>2.5000000000000003E-12</c:v>
                </c:pt>
                <c:pt idx="2">
                  <c:v>3.5E-12</c:v>
                </c:pt>
                <c:pt idx="3">
                  <c:v>2.9999999999999997E-12</c:v>
                </c:pt>
                <c:pt idx="4">
                  <c:v>2.8999999999999998E-15</c:v>
                </c:pt>
                <c:pt idx="5">
                  <c:v>2.4999999999999999E-13</c:v>
                </c:pt>
                <c:pt idx="6">
                  <c:v>9.9999999999999998E-13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290-4D42-AB3C-2F0092ABA9C7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RACM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Sheet1!$A$2:$B$8</c:f>
              <c:multiLvlStrCache>
                <c:ptCount val="7"/>
                <c:lvl>
                  <c:pt idx="0">
                    <c:v>(1) 
SO2 + OH -&gt; H2SO4</c:v>
                  </c:pt>
                  <c:pt idx="1">
                    <c:v>(2) 
NO2 + OH -&gt; HNO3 × 0.1</c:v>
                  </c:pt>
                  <c:pt idx="2">
                    <c:v>(3) 
NO3 + HO2 -&gt; HNO3</c:v>
                  </c:pt>
                  <c:pt idx="3">
                    <c:v>(4) 
NTR + OH -&gt; HNO3 × 10</c:v>
                  </c:pt>
                  <c:pt idx="4">
                    <c:v>(5) 
NO3 + VOC -&gt; HNO3 × 5</c:v>
                  </c:pt>
                  <c:pt idx="5">
                    <c:v>(9) 
N2O5 + H20 -&gt; HNO3 × 10^9</c:v>
                  </c:pt>
                  <c:pt idx="6">
                    <c:v>(10) 
NO2 + H2O-&gt;  HNO3</c:v>
                  </c:pt>
                </c:lvl>
                <c:lvl>
                  <c:pt idx="0">
                    <c:v>Gas-phase</c:v>
                  </c:pt>
                  <c:pt idx="5">
                    <c:v>Heterogeneous</c:v>
                  </c:pt>
                </c:lvl>
              </c:multiLvlStrCache>
            </c:multiLvlStrRef>
          </c:cat>
          <c:val>
            <c:numRef>
              <c:f>Sheet1!$E$2:$E$8</c:f>
              <c:numCache>
                <c:formatCode>0.00E+00</c:formatCode>
                <c:ptCount val="7"/>
                <c:pt idx="0">
                  <c:v>1.5000000000000001E-12</c:v>
                </c:pt>
                <c:pt idx="1">
                  <c:v>2.4000000000000003E-12</c:v>
                </c:pt>
                <c:pt idx="2">
                  <c:v>2.4999999999999998E-12</c:v>
                </c:pt>
                <c:pt idx="3">
                  <c:v>1.5400000000000001E-17</c:v>
                </c:pt>
                <c:pt idx="4">
                  <c:v>2.9999999999999997E-12</c:v>
                </c:pt>
                <c:pt idx="5">
                  <c:v>2E-12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290-4D42-AB3C-2F0092ABA9C7}"/>
            </c:ext>
          </c:extLst>
        </c:ser>
        <c:ser>
          <c:idx val="4"/>
          <c:order val="3"/>
          <c:tx>
            <c:strRef>
              <c:f>Sheet1!$F$1</c:f>
              <c:strCache>
                <c:ptCount val="1"/>
                <c:pt idx="0">
                  <c:v>RADM2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Sheet1!$A$2:$B$8</c:f>
              <c:multiLvlStrCache>
                <c:ptCount val="7"/>
                <c:lvl>
                  <c:pt idx="0">
                    <c:v>(1) 
SO2 + OH -&gt; H2SO4</c:v>
                  </c:pt>
                  <c:pt idx="1">
                    <c:v>(2) 
NO2 + OH -&gt; HNO3 × 0.1</c:v>
                  </c:pt>
                  <c:pt idx="2">
                    <c:v>(3) 
NO3 + HO2 -&gt; HNO3</c:v>
                  </c:pt>
                  <c:pt idx="3">
                    <c:v>(4) 
NTR + OH -&gt; HNO3 × 10</c:v>
                  </c:pt>
                  <c:pt idx="4">
                    <c:v>(5) 
NO3 + VOC -&gt; HNO3 × 5</c:v>
                  </c:pt>
                  <c:pt idx="5">
                    <c:v>(9) 
N2O5 + H20 -&gt; HNO3 × 10^9</c:v>
                  </c:pt>
                  <c:pt idx="6">
                    <c:v>(10) 
NO2 + H2O-&gt;  HNO3</c:v>
                  </c:pt>
                </c:lvl>
                <c:lvl>
                  <c:pt idx="0">
                    <c:v>Gas-phase</c:v>
                  </c:pt>
                  <c:pt idx="5">
                    <c:v>Heterogeneous</c:v>
                  </c:pt>
                </c:lvl>
              </c:multiLvlStrCache>
            </c:multiLvlStrRef>
          </c:cat>
          <c:val>
            <c:numRef>
              <c:f>Sheet1!$F$2:$F$8</c:f>
              <c:numCache>
                <c:formatCode>0.00E+00</c:formatCode>
                <c:ptCount val="7"/>
                <c:pt idx="0">
                  <c:v>8.8900000000000005E-13</c:v>
                </c:pt>
                <c:pt idx="1">
                  <c:v>1.1500000000000001E-12</c:v>
                </c:pt>
                <c:pt idx="2">
                  <c:v>3.5E-12</c:v>
                </c:pt>
                <c:pt idx="3">
                  <c:v>4.0000000000000001E-13</c:v>
                </c:pt>
                <c:pt idx="4">
                  <c:v>1.7E-12</c:v>
                </c:pt>
                <c:pt idx="5">
                  <c:v>2E-12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290-4D42-AB3C-2F0092ABA9C7}"/>
            </c:ext>
          </c:extLst>
        </c:ser>
        <c:ser>
          <c:idx val="5"/>
          <c:order val="4"/>
          <c:tx>
            <c:strRef>
              <c:f>Sheet1!$G$1</c:f>
              <c:strCache>
                <c:ptCount val="1"/>
                <c:pt idx="0">
                  <c:v>CBMZ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Sheet1!$A$2:$B$8</c:f>
              <c:multiLvlStrCache>
                <c:ptCount val="7"/>
                <c:lvl>
                  <c:pt idx="0">
                    <c:v>(1) 
SO2 + OH -&gt; H2SO4</c:v>
                  </c:pt>
                  <c:pt idx="1">
                    <c:v>(2) 
NO2 + OH -&gt; HNO3 × 0.1</c:v>
                  </c:pt>
                  <c:pt idx="2">
                    <c:v>(3) 
NO3 + HO2 -&gt; HNO3</c:v>
                  </c:pt>
                  <c:pt idx="3">
                    <c:v>(4) 
NTR + OH -&gt; HNO3 × 10</c:v>
                  </c:pt>
                  <c:pt idx="4">
                    <c:v>(5) 
NO3 + VOC -&gt; HNO3 × 5</c:v>
                  </c:pt>
                  <c:pt idx="5">
                    <c:v>(9) 
N2O5 + H20 -&gt; HNO3 × 10^9</c:v>
                  </c:pt>
                  <c:pt idx="6">
                    <c:v>(10) 
NO2 + H2O-&gt;  HNO3</c:v>
                  </c:pt>
                </c:lvl>
                <c:lvl>
                  <c:pt idx="0">
                    <c:v>Gas-phase</c:v>
                  </c:pt>
                  <c:pt idx="5">
                    <c:v>Heterogeneous</c:v>
                  </c:pt>
                </c:lvl>
              </c:multiLvlStrCache>
            </c:multiLvlStrRef>
          </c:cat>
          <c:val>
            <c:numRef>
              <c:f>Sheet1!$G$2:$G$8</c:f>
              <c:numCache>
                <c:formatCode>0.00E+00</c:formatCode>
                <c:ptCount val="7"/>
                <c:pt idx="0">
                  <c:v>1.5000000000000001E-12</c:v>
                </c:pt>
                <c:pt idx="1">
                  <c:v>1.6E-12</c:v>
                </c:pt>
                <c:pt idx="2">
                  <c:v>3.5E-12</c:v>
                </c:pt>
                <c:pt idx="4">
                  <c:v>1.7E-12</c:v>
                </c:pt>
                <c:pt idx="5">
                  <c:v>2.0000000000000001E-18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290-4D42-AB3C-2F0092ABA9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1"/>
        <c:axId val="154596952"/>
        <c:axId val="154877456"/>
      </c:barChart>
      <c:catAx>
        <c:axId val="15459695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4877456"/>
        <c:crosses val="autoZero"/>
        <c:auto val="1"/>
        <c:lblAlgn val="ctr"/>
        <c:lblOffset val="100"/>
        <c:noMultiLvlLbl val="0"/>
      </c:catAx>
      <c:valAx>
        <c:axId val="154877456"/>
        <c:scaling>
          <c:orientation val="minMax"/>
          <c:max val="5.0000000000000029E-12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Rate Constant (cm</a:t>
                </a:r>
                <a:r>
                  <a:rPr lang="en-US" baseline="30000" dirty="0"/>
                  <a:t>3</a:t>
                </a:r>
                <a:r>
                  <a:rPr lang="en-US" dirty="0"/>
                  <a:t> mole</a:t>
                </a:r>
                <a:r>
                  <a:rPr lang="en-US" baseline="30000" dirty="0"/>
                  <a:t>-1</a:t>
                </a:r>
                <a:r>
                  <a:rPr lang="en-US" dirty="0"/>
                  <a:t> s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1.6674869112167798E-2"/>
              <c:y val="8.005073833855873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E+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45969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268039871617801"/>
          <c:y val="2.6419995372918812E-2"/>
          <c:w val="0.14688634254160735"/>
          <c:h val="0.36247373333652444"/>
        </c:manualLayout>
      </c:layout>
      <c:overlay val="1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28575" cap="flat" cmpd="sng" algn="ctr">
      <a:solidFill>
        <a:srgbClr val="3333CC"/>
      </a:solidFill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868B9-A856-460D-9E7A-0A91842DDEA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FD2E0-EBED-4171-8B55-C06CC0BC2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94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Thank you for showing your interest in this presentation. My name is Jiani Tan. I am a </a:t>
            </a:r>
            <a:r>
              <a:rPr lang="en-US" sz="1000" dirty="0" err="1"/>
              <a:t>ph.d</a:t>
            </a:r>
            <a:r>
              <a:rPr lang="en-US" sz="1000" dirty="0"/>
              <a:t> student from the university of Tennessee, under professor Dr. Fu. The topic of this speech contains 2 parts, the first part is to evaluate the multiple models performances on simulating particles to find the reasons for model bias with observation. The second target is to do a inter-model comparison between these models to investigate the factors that cause the model differences.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09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Contours are </a:t>
            </a:r>
            <a:r>
              <a:rPr lang="en-US" dirty="0" err="1"/>
              <a:t>mutli</a:t>
            </a:r>
            <a:r>
              <a:rPr lang="en-US" dirty="0"/>
              <a:t>-model ensemble results, mean value. Marker are values for observation sites.</a:t>
            </a:r>
          </a:p>
          <a:p>
            <a:r>
              <a:rPr lang="en-US" dirty="0"/>
              <a:t>We use 1 standard deviation to show inter-model variation. The problem some regions have high inter-model difference, but low concentration so they are not the hot spot in the figure. To solve this, we use the 1sd%, which is 1sd </a:t>
            </a:r>
            <a:r>
              <a:rPr lang="en-US" dirty="0" err="1"/>
              <a:t>devided</a:t>
            </a:r>
            <a:r>
              <a:rPr lang="en-US" dirty="0"/>
              <a:t> by MMM.</a:t>
            </a:r>
          </a:p>
          <a:p>
            <a:r>
              <a:rPr lang="en-US" dirty="0"/>
              <a:t>PM10:</a:t>
            </a:r>
          </a:p>
          <a:p>
            <a:r>
              <a:rPr lang="en-US" dirty="0"/>
              <a:t>1) Largely</a:t>
            </a:r>
            <a:r>
              <a:rPr lang="en-US" baseline="0" dirty="0"/>
              <a:t> underestimated in northwest China by 300% and high inter-model variation &gt;210%, due to dust emission.</a:t>
            </a:r>
          </a:p>
          <a:p>
            <a:r>
              <a:rPr lang="en-US" dirty="0"/>
              <a:t>2)</a:t>
            </a:r>
            <a:r>
              <a:rPr lang="en-US" baseline="0" dirty="0"/>
              <a:t> </a:t>
            </a:r>
            <a:r>
              <a:rPr lang="en-US" dirty="0"/>
              <a:t>NCP:</a:t>
            </a:r>
            <a:r>
              <a:rPr lang="en-US" baseline="0" dirty="0"/>
              <a:t> </a:t>
            </a:r>
            <a:r>
              <a:rPr lang="en-US" dirty="0"/>
              <a:t>High model bias</a:t>
            </a:r>
            <a:r>
              <a:rPr lang="en-US" baseline="0" dirty="0"/>
              <a:t> of 50% but l</a:t>
            </a:r>
            <a:r>
              <a:rPr lang="en-US" dirty="0"/>
              <a:t>ow inter-model variation 10-30%. Also the model</a:t>
            </a:r>
            <a:r>
              <a:rPr lang="en-US" baseline="0" dirty="0"/>
              <a:t> bias of PM2.5 is much lower. Due to underestimation of coarse model PM.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Generally well simulated</a:t>
            </a:r>
          </a:p>
          <a:p>
            <a:r>
              <a:rPr lang="en-US" baseline="0" dirty="0"/>
              <a:t>But the number of observation are limited in East China, where the concentration of SNA are the highest.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High</a:t>
            </a:r>
            <a:r>
              <a:rPr lang="en-US" baseline="0" dirty="0"/>
              <a:t> inter-model variations of sulfate in Japan</a:t>
            </a:r>
          </a:p>
          <a:p>
            <a:r>
              <a:rPr lang="en-US" baseline="0" dirty="0"/>
              <a:t>High inter-model variations of nitrate over ocean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82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SOR how to calculate, what does it mean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Color tags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results: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order for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inter-model comparison, we use same color of tags for same models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Partitioning of S and N to gas-aerosol phase for observation and individual models for (a-e) 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(f-h) NO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results for individual sites are in fig. S6 in the supplementary material. The unit is µmole (S or N) 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 are transferred from ppb and µg 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mole(S or N) 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before calculating. The values with blue color above the bars are observed/modelled SOR and NOR.</a:t>
            </a:r>
          </a:p>
          <a:p>
            <a:endParaRPr lang="en-US" dirty="0"/>
          </a:p>
          <a:p>
            <a:r>
              <a:rPr lang="en-US" dirty="0"/>
              <a:t>M1, M6</a:t>
            </a:r>
            <a:r>
              <a:rPr lang="en-US" baseline="0" dirty="0"/>
              <a:t> – </a:t>
            </a:r>
            <a:r>
              <a:rPr lang="en-US" baseline="0" dirty="0" err="1"/>
              <a:t>wrf-cmaq</a:t>
            </a:r>
            <a:r>
              <a:rPr lang="en-US" baseline="0" dirty="0"/>
              <a:t> 5.0.2    ;     M2, M3, M5 – </a:t>
            </a:r>
            <a:r>
              <a:rPr lang="en-US" baseline="0" dirty="0" err="1"/>
              <a:t>wrf-cmaq</a:t>
            </a:r>
            <a:r>
              <a:rPr lang="en-US" baseline="0" dirty="0"/>
              <a:t> 4.7.1      ;    M14 rams-</a:t>
            </a:r>
            <a:r>
              <a:rPr lang="en-US" baseline="0" dirty="0" err="1"/>
              <a:t>cmaq</a:t>
            </a:r>
            <a:endParaRPr lang="en-US" baseline="0" dirty="0"/>
          </a:p>
          <a:p>
            <a:r>
              <a:rPr lang="en-US" baseline="0" dirty="0"/>
              <a:t>M7 – M8 – </a:t>
            </a:r>
            <a:r>
              <a:rPr lang="en-US" baseline="0" dirty="0" err="1"/>
              <a:t>wrf-chem</a:t>
            </a:r>
            <a:r>
              <a:rPr lang="en-US" baseline="0" dirty="0"/>
              <a:t>         ;      M10 – NAQPMS   ;     M13-geoschem;            M11 – NHM-</a:t>
            </a:r>
            <a:r>
              <a:rPr lang="en-US" baseline="0" dirty="0" err="1"/>
              <a:t>Chem</a:t>
            </a:r>
            <a:r>
              <a:rPr lang="en-US" baseline="0" dirty="0"/>
              <a:t>;     M12-NU-WRF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89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Partitioning of S and N to gas-aerosol phase for observation and individual models for (a-e) 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(f-h) NO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results for individual sites are in fig. S6 in the supplementary material. The unit is µmole (S or N) 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 are transferred from ppb and µg 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mole(S or N) 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before calculating. The values with blue color above the bars are observed/modelled SOR and NOR.</a:t>
            </a:r>
          </a:p>
          <a:p>
            <a:endParaRPr lang="en-US" dirty="0"/>
          </a:p>
          <a:p>
            <a:r>
              <a:rPr lang="en-US" dirty="0"/>
              <a:t>M1, M6</a:t>
            </a:r>
            <a:r>
              <a:rPr lang="en-US" baseline="0" dirty="0"/>
              <a:t> – </a:t>
            </a:r>
            <a:r>
              <a:rPr lang="en-US" baseline="0" dirty="0" err="1"/>
              <a:t>wrf-cmaq</a:t>
            </a:r>
            <a:r>
              <a:rPr lang="en-US" baseline="0" dirty="0"/>
              <a:t> 5.0.2    ;     M2, M3, M5 – </a:t>
            </a:r>
            <a:r>
              <a:rPr lang="en-US" baseline="0" dirty="0" err="1"/>
              <a:t>wrf-cmaq</a:t>
            </a:r>
            <a:r>
              <a:rPr lang="en-US" baseline="0" dirty="0"/>
              <a:t> 4.7.1      ;    M14 rams-</a:t>
            </a:r>
            <a:r>
              <a:rPr lang="en-US" baseline="0" dirty="0" err="1"/>
              <a:t>cmaq</a:t>
            </a:r>
            <a:endParaRPr lang="en-US" baseline="0" dirty="0"/>
          </a:p>
          <a:p>
            <a:r>
              <a:rPr lang="en-US" baseline="0" dirty="0"/>
              <a:t>M7 – M8 – </a:t>
            </a:r>
            <a:r>
              <a:rPr lang="en-US" baseline="0" dirty="0" err="1"/>
              <a:t>wrf-chem</a:t>
            </a:r>
            <a:r>
              <a:rPr lang="en-US" baseline="0" dirty="0"/>
              <a:t>         ;      M10 – NAQPMS   ;     M13-geoschem;            M11 – NHM-</a:t>
            </a:r>
            <a:r>
              <a:rPr lang="en-US" baseline="0" dirty="0" err="1"/>
              <a:t>Chem</a:t>
            </a:r>
            <a:r>
              <a:rPr lang="en-US" baseline="0" dirty="0"/>
              <a:t>;     M12-NU-WRF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02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 colors are the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SOR value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Both SO</a:t>
            </a:r>
            <a:r>
              <a:rPr lang="en-US" sz="12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and SO</a:t>
            </a:r>
            <a:r>
              <a:rPr lang="en-US" sz="12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-US" sz="12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2- 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are transferred from ppb and µg m</a:t>
            </a:r>
            <a:r>
              <a:rPr lang="en-US" sz="12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-3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to same unit mole(S) m</a:t>
            </a:r>
            <a:r>
              <a:rPr lang="en-US" sz="12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-3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CMAQ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models simulated higher SOR values than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models in all regions.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Partitioning of S and N to gas-aerosol phase for observation and individual models for (a-e) 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(f-h) NO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results for individual sites are in fig. S6 in the supplementary material. The unit is µmole (S or N) 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 are transferred from ppb and µg 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mole(S or N) 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before calculating. The values with blue color above the bars are observed/modelled SOR and NOR.</a:t>
            </a:r>
          </a:p>
          <a:p>
            <a:endParaRPr lang="en-US" dirty="0"/>
          </a:p>
          <a:p>
            <a:r>
              <a:rPr lang="en-US" dirty="0"/>
              <a:t>M1, M6</a:t>
            </a:r>
            <a:r>
              <a:rPr lang="en-US" baseline="0" dirty="0"/>
              <a:t> – </a:t>
            </a:r>
            <a:r>
              <a:rPr lang="en-US" baseline="0" dirty="0" err="1"/>
              <a:t>wrf-cmaq</a:t>
            </a:r>
            <a:r>
              <a:rPr lang="en-US" baseline="0" dirty="0"/>
              <a:t> 5.0.2    ;     M2, M3, M5 – </a:t>
            </a:r>
            <a:r>
              <a:rPr lang="en-US" baseline="0" dirty="0" err="1"/>
              <a:t>wrf-cmaq</a:t>
            </a:r>
            <a:r>
              <a:rPr lang="en-US" baseline="0" dirty="0"/>
              <a:t> 4.7.1      ;    M14 rams-</a:t>
            </a:r>
            <a:r>
              <a:rPr lang="en-US" baseline="0" dirty="0" err="1"/>
              <a:t>cmaq</a:t>
            </a:r>
            <a:endParaRPr lang="en-US" baseline="0" dirty="0"/>
          </a:p>
          <a:p>
            <a:r>
              <a:rPr lang="en-US" baseline="0" dirty="0"/>
              <a:t>M7 – M8 – </a:t>
            </a:r>
            <a:r>
              <a:rPr lang="en-US" baseline="0" dirty="0" err="1"/>
              <a:t>wrf-chem</a:t>
            </a:r>
            <a:r>
              <a:rPr lang="en-US" baseline="0" dirty="0"/>
              <a:t>         ;      M10 – NAQPMS   ;     M13-geoschem;            M11 – NHM-</a:t>
            </a:r>
            <a:r>
              <a:rPr lang="en-US" baseline="0" dirty="0" err="1"/>
              <a:t>Chem</a:t>
            </a:r>
            <a:r>
              <a:rPr lang="en-US" baseline="0" dirty="0"/>
              <a:t>;     M12-NU-WRF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8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CMAQ models, M1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M6 are the newer version, with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Partitioning of S and N to gas-aerosol phase for observation and individual models for (a-e) 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(f-h) NO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results for individual sites are in fig. S6 in the supplementary material. The unit is µmole (S or N) 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 are transferred from ppb and µg 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mole(S or N) 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before calculating. The values with blue color above the bars are observed/modelled SOR and NOR.</a:t>
            </a:r>
          </a:p>
          <a:p>
            <a:endParaRPr lang="en-US" dirty="0"/>
          </a:p>
          <a:p>
            <a:r>
              <a:rPr lang="en-US" dirty="0"/>
              <a:t>M1, M6</a:t>
            </a:r>
            <a:r>
              <a:rPr lang="en-US" baseline="0" dirty="0"/>
              <a:t> – </a:t>
            </a:r>
            <a:r>
              <a:rPr lang="en-US" baseline="0" dirty="0" err="1"/>
              <a:t>wrf-cmaq</a:t>
            </a:r>
            <a:r>
              <a:rPr lang="en-US" baseline="0" dirty="0"/>
              <a:t> 5.0.2    ;     M2, M3, M5 – </a:t>
            </a:r>
            <a:r>
              <a:rPr lang="en-US" baseline="0" dirty="0" err="1"/>
              <a:t>wrf-cmaq</a:t>
            </a:r>
            <a:r>
              <a:rPr lang="en-US" baseline="0" dirty="0"/>
              <a:t> 4.7.1      ;    M14 rams-</a:t>
            </a:r>
            <a:r>
              <a:rPr lang="en-US" baseline="0" dirty="0" err="1"/>
              <a:t>cmaq</a:t>
            </a:r>
            <a:endParaRPr lang="en-US" baseline="0" dirty="0"/>
          </a:p>
          <a:p>
            <a:r>
              <a:rPr lang="en-US" baseline="0" dirty="0"/>
              <a:t>M7 – M8 – </a:t>
            </a:r>
            <a:r>
              <a:rPr lang="en-US" baseline="0" dirty="0" err="1"/>
              <a:t>wrf-chem</a:t>
            </a:r>
            <a:r>
              <a:rPr lang="en-US" baseline="0" dirty="0"/>
              <a:t>         ;      M10 – NAQPMS   ;     M13-geoschem;            M11 – NHM-</a:t>
            </a:r>
            <a:r>
              <a:rPr lang="en-US" baseline="0" dirty="0" err="1"/>
              <a:t>Chem</a:t>
            </a:r>
            <a:r>
              <a:rPr lang="en-US" baseline="0" dirty="0"/>
              <a:t>;     M12-NU-WRF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83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10 Multi-model performances on (a-b) annual average PM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dust sites and non-dust sites and (c-d) monthly average PM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dust sites and non-dust sites. The yellow bar is the observation, the blue line is the mmm of models and different markers represent individual models. (e) R values of models with observation at dust and non-dust sites (calculated by monthly average data).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7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R values , dust model very low R values</a:t>
            </a:r>
          </a:p>
          <a:p>
            <a:pPr marL="228600" indent="-228600">
              <a:buAutoNum type="arabicParenR"/>
            </a:pPr>
            <a:r>
              <a:rPr lang="en-US" dirty="0"/>
              <a:t>List the mechanism for the initiation of dust in models. And they includes very different parameters.</a:t>
            </a:r>
          </a:p>
          <a:p>
            <a:pPr marL="0" indent="0">
              <a:buNone/>
            </a:pPr>
            <a:r>
              <a:rPr lang="en-US" dirty="0"/>
              <a:t>Large uncertainty in the formation of dust.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13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evaluation of wet and dry deposition (not shown here)</a:t>
            </a:r>
          </a:p>
          <a:p>
            <a:pPr marL="228600" indent="-228600">
              <a:buAutoNum type="arabicParenR"/>
            </a:pPr>
            <a:r>
              <a:rPr lang="en-US" dirty="0"/>
              <a:t>What is washout ratio, why use here</a:t>
            </a:r>
          </a:p>
          <a:p>
            <a:pPr marL="228600" indent="-228600">
              <a:buAutoNum type="arabicParenR"/>
            </a:pPr>
            <a:r>
              <a:rPr lang="en-US" dirty="0"/>
              <a:t>Why only 5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97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problem found for S wet deposition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72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I would like to acknowledge all the modelers that contribute to the multiple models results. This work incorporates 12 models from 11 modelling groups from </a:t>
            </a:r>
          </a:p>
          <a:p>
            <a:r>
              <a:rPr lang="en-US" dirty="0"/>
              <a:t>US and Asia. And the following are the participating institutions.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4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70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Monthly average of PM and components from MMM (red line) and observation (blue line). The grey-shaded areas are ±1 standard deviation of models. Unit: µg m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upper left/right values with blue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indicate the number of sites (n) and R value between model and observation.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61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Monthly average of PM and components from MMM (red line) and observation (blue line). The grey-shaded areas are ±1 standard deviation of models. Unit: µg m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upper left/right values with blue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indicate the number of sites (n) and R value between model and observation.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62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2 seasons with largest mod-</a:t>
            </a:r>
            <a:r>
              <a:rPr lang="en-US" dirty="0" err="1"/>
              <a:t>obs</a:t>
            </a:r>
            <a:r>
              <a:rPr lang="en-US" dirty="0"/>
              <a:t> differences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42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Partitioning of S and N to gas-aerosol phase for observation and individual models for (a-e) 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(f-h) NO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results for individual sites are in fig. S6 in the supplementary material. The unit is µmole (S or N) 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 are transferred from ppb and µg 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mole(S or N) 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before calculating. The values with blue color above the bars are observed/modelled SOR and NOR.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12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10 Multi-model performances on (a-b) annual average PM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dust sites and non-dust sites and (c-d) monthly average PM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dust sites and non-dust sites. The yellow bar is the observation, the blue line is the mmm of models and different markers represent individual models. (e) R values of models with observation at dust and non-dust sites (calculated by monthly average data).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763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Observation data availability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Observation networks of Air Pollution Indices (APIs) (A1-A86), EANET sites (E1-E54, only show sites with available observation during research time) and Reference sites (R1-R35) located 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Heibei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-Beijing-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Taijin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(HBT), Pearl River Delta (PRD) and Taiwan. Regions shaded by grey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been reported to receive impact from dust storms.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924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R values , dust model very low R values</a:t>
            </a:r>
          </a:p>
          <a:p>
            <a:pPr marL="228600" indent="-228600">
              <a:buAutoNum type="arabicParenR"/>
            </a:pPr>
            <a:r>
              <a:rPr lang="en-US" dirty="0"/>
              <a:t>List the mechanism for the initiation of dust in models. And they includes very different parameters.</a:t>
            </a:r>
          </a:p>
          <a:p>
            <a:pPr marL="0" indent="0">
              <a:buNone/>
            </a:pPr>
            <a:r>
              <a:rPr lang="en-US" dirty="0"/>
              <a:t>Large uncertainty in the formation of dust.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57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 of this study.</a:t>
            </a:r>
          </a:p>
          <a:p>
            <a:r>
              <a:rPr lang="en-US" dirty="0"/>
              <a:t>In the background and purpose part, I will give a brief introduction of Mics-Asia, which is an international corporation for model application in Asia. And the purpose and main goal of this study.</a:t>
            </a:r>
          </a:p>
          <a:p>
            <a:endParaRPr lang="en-US" dirty="0"/>
          </a:p>
          <a:p>
            <a:r>
              <a:rPr lang="en-US" dirty="0"/>
              <a:t>The second part is about the research approach used in this study. Since it is inter-model comparison, I will pay more time to introduce the different models and their chemical mechanisms. After that, I will emphasize on the process that related to the formation of particles.</a:t>
            </a:r>
          </a:p>
          <a:p>
            <a:endParaRPr lang="en-US" dirty="0"/>
          </a:p>
          <a:p>
            <a:r>
              <a:rPr lang="en-US" dirty="0"/>
              <a:t>In the results part, I will first show the model </a:t>
            </a:r>
            <a:r>
              <a:rPr lang="en-US" dirty="0" err="1"/>
              <a:t>evaulation</a:t>
            </a:r>
            <a:r>
              <a:rPr lang="en-US" dirty="0"/>
              <a:t> results with ground observation and satellite. Then I will show the comparison between models.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12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MICS-Asia is the abbreviation of the Model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intercomparison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study for Asia. It is 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intercomparison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study with different regional models from international modelling groups to simulate the air quality in EA. The purpose is to understand the model bias and identify the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uncertaintys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model application in Asia.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phase of MICS-Asia (MICS-Asia I) involved 8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 chemistry-transport models (CTM)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study the air quality issue related to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sulfur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(S) (including SO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wet SO</a:t>
            </a:r>
            <a:r>
              <a:rPr lang="en-GB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deposition) in 1990s.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2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phase of MICS-ASIA (MICS-ASIA II) incorporated 9 regional models to study the chemistry and transport of air pollutants and acid deposition in early 2000s.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3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phase starts in 2010, and we have just finished collecting model results from different groups. In this phase, we designed 3 topics, 1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evaluate the …. 2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 3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4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Prepare: diagnostic evaluation. Check model bias oriented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individual process.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presetation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 the preliminary results for the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GB" sz="120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topic.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altogether 14 modeling groups participated in this project, but M4 and M9 models are not included in this study due to unreasonable model submission.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79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This table summarized the configuration of 12 models.</a:t>
            </a:r>
          </a:p>
          <a:p>
            <a:r>
              <a:rPr lang="en-US" baseline="0" dirty="0"/>
              <a:t>6 models used WRF-CMAQ with different version of CMAQ, 2 models used WRF-Chem. And other 4 models GEOS-Chem NAQPMS…</a:t>
            </a:r>
          </a:p>
          <a:p>
            <a:endParaRPr lang="en-US" baseline="0" dirty="0"/>
          </a:p>
          <a:p>
            <a:r>
              <a:rPr lang="en-US" baseline="0" dirty="0"/>
              <a:t>Gas-chemistry mechanism: 4 types…</a:t>
            </a:r>
          </a:p>
          <a:p>
            <a:r>
              <a:rPr lang="en-US" baseline="0" dirty="0"/>
              <a:t>SARPC-99: photochemical reactions of </a:t>
            </a:r>
            <a:r>
              <a:rPr lang="en-US" baseline="0" dirty="0" err="1"/>
              <a:t>Nox</a:t>
            </a:r>
            <a:r>
              <a:rPr lang="en-US" baseline="0" dirty="0"/>
              <a:t> with VOCs to form O3.</a:t>
            </a:r>
          </a:p>
          <a:p>
            <a:r>
              <a:rPr lang="en-US" baseline="0" dirty="0"/>
              <a:t>RACM and RADM2 are originally designed for Regional atmospheric Deposition model</a:t>
            </a:r>
          </a:p>
          <a:p>
            <a:r>
              <a:rPr lang="en-US" baseline="0" dirty="0"/>
              <a:t>CBMZ is updated mechanism from carbon bond mechanism.</a:t>
            </a:r>
          </a:p>
          <a:p>
            <a:r>
              <a:rPr lang="en-US" baseline="0" dirty="0"/>
              <a:t/>
            </a:r>
            <a:br>
              <a:rPr lang="en-US" baseline="0" dirty="0"/>
            </a:br>
            <a:r>
              <a:rPr lang="en-US" baseline="0" dirty="0"/>
              <a:t>Aerosol-chemistry mechanism:</a:t>
            </a:r>
          </a:p>
          <a:p>
            <a:r>
              <a:rPr lang="en-US" baseline="0" dirty="0"/>
              <a:t>Cmaq4.7.1 use </a:t>
            </a:r>
            <a:r>
              <a:rPr lang="en-US" baseline="0" dirty="0" err="1"/>
              <a:t>isorropia</a:t>
            </a:r>
            <a:r>
              <a:rPr lang="en-US" baseline="0" dirty="0"/>
              <a:t> v1; updated to </a:t>
            </a:r>
            <a:r>
              <a:rPr lang="en-US" baseline="0" dirty="0" err="1"/>
              <a:t>issorropia</a:t>
            </a:r>
            <a:r>
              <a:rPr lang="en-US" baseline="0" dirty="0"/>
              <a:t> v2 in CMAQ5.0.2. Some updated related this study is the partitioning of crustal species such as K+, Ca2+ and MG2, dust </a:t>
            </a:r>
            <a:r>
              <a:rPr lang="en-US" baseline="0" dirty="0" err="1"/>
              <a:t>reigons</a:t>
            </a:r>
            <a:r>
              <a:rPr lang="en-US" baseline="0" dirty="0"/>
              <a:t>; update in the formation of </a:t>
            </a:r>
            <a:r>
              <a:rPr lang="en-US" baseline="0" dirty="0" err="1"/>
              <a:t>sufate</a:t>
            </a:r>
            <a:r>
              <a:rPr lang="en-US" baseline="0" dirty="0"/>
              <a:t>. Cmaq5.0.2 has adopt the windblown dust mechanism, but not turned on in this study.</a:t>
            </a:r>
          </a:p>
          <a:p>
            <a:endParaRPr lang="en-US" baseline="0" dirty="0"/>
          </a:p>
          <a:p>
            <a:r>
              <a:rPr lang="en-US" baseline="0" dirty="0"/>
              <a:t>GOCART mechanism only has BC, OC and sulfate as component of PM10 with no nitrate and ammonium.</a:t>
            </a:r>
          </a:p>
          <a:p>
            <a:endParaRPr lang="en-US" baseline="0" dirty="0"/>
          </a:p>
          <a:p>
            <a:r>
              <a:rPr lang="en-US" baseline="0" dirty="0"/>
              <a:t>Important to mentioned the </a:t>
            </a:r>
            <a:r>
              <a:rPr lang="en-US" baseline="0" dirty="0" err="1"/>
              <a:t>inclution</a:t>
            </a:r>
            <a:r>
              <a:rPr lang="en-US" baseline="0" dirty="0"/>
              <a:t> of dust and sea-salt…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Other factors not listed here: </a:t>
            </a:r>
          </a:p>
          <a:p>
            <a:r>
              <a:rPr lang="en-US" baseline="0" dirty="0"/>
              <a:t>  - spatial resolution: 45km; region cover whole East Asia while M14 only cover China (not used in multi-model ensemble)</a:t>
            </a:r>
          </a:p>
          <a:p>
            <a:r>
              <a:rPr lang="en-US" baseline="0" dirty="0"/>
              <a:t>  - vertical resolution: WRF-CMAQ, and WRF-</a:t>
            </a:r>
            <a:r>
              <a:rPr lang="en-US" baseline="0" dirty="0" err="1"/>
              <a:t>Chem</a:t>
            </a:r>
            <a:r>
              <a:rPr lang="en-US" baseline="0" dirty="0"/>
              <a:t> models all 40 layer, first layer is around 60 meter high.</a:t>
            </a:r>
          </a:p>
          <a:p>
            <a:r>
              <a:rPr lang="en-US" baseline="0" dirty="0"/>
              <a:t>  - boundary condition: no spin-up time required. Some models use downscale from geos-</a:t>
            </a:r>
            <a:r>
              <a:rPr lang="en-US" baseline="0" dirty="0" err="1"/>
              <a:t>chem</a:t>
            </a:r>
            <a:r>
              <a:rPr lang="en-US" baseline="0" dirty="0"/>
              <a:t>; some models use model default.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40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Diagram, main process related to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22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fine particles. The fine particles are generally formed from gas-phase to aerosol-phase, instance: from so2 to sulfate. So we check model portioning between gas and aerosol.</a:t>
            </a:r>
          </a:p>
          <a:p>
            <a:r>
              <a:rPr lang="en-US" dirty="0"/>
              <a:t>For coarse particles, the sources could be more natural, like wind-blown dust and sea-salt emission. This study focus on dust emission.</a:t>
            </a:r>
          </a:p>
          <a:p>
            <a:r>
              <a:rPr lang="en-US" dirty="0"/>
              <a:t>For wet and dry deposition, we introduced two indicators, washout ratio and dry depo velocity to exclude the impact brought by different model inputs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99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evaluation.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EANET: Acid Deposition Monitoring Network in East Asia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Ground observation networks of Air Pollution Indices (APIs) (A1-A86), EANET sites (E1-E54, only show sites with available observation during research time) and Reference sites (R1-R35) located 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Heibei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-Beijing-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Taijin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(HBT), Pearl River Delta (PRD) and Taiwan. Regions shaded by grey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been reported to receive impact from dust storms.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FD2E0-EBED-4171-8B55-C06CC0BC24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70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83C79-9F44-452E-8EF6-DCD43A770823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="1" i="1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defRPr>
            </a:lvl1pPr>
          </a:lstStyle>
          <a:p>
            <a:fld id="{5ADC8392-FF53-407E-AFF8-69F50D2F540D}" type="slidenum">
              <a:rPr lang="en-US" smtClean="0"/>
              <a:pPr/>
              <a:t>‹#›</a:t>
            </a:fld>
            <a:fld id="{A4FC788A-EEF7-455E-A859-5371F44D1403}" type="slidenum">
              <a:rPr lang="en-US" smtClean="0"/>
              <a:pPr/>
              <a:t>‹#›</a:t>
            </a:fld>
            <a:fld id="{49135B42-2ADE-4F40-8CB3-C419606E06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50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3E1CA-3AF2-4D8A-ACC1-561086F5F39D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687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4304-4734-44A9-948F-976099AF8477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353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1967-7BB8-44EF-93AB-013E7750C2F8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077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D936-D945-4AAF-959A-9CE18E81557B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18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766A-8678-46E6-81E2-0145E64B4B20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73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B7BF4-16EA-4B6D-9A4E-3FBD61C476EA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91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E1EC-7294-4153-8D53-2B311F2D00A6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08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67" y="322607"/>
            <a:ext cx="6265333" cy="505545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3333CC"/>
                </a:solidFill>
                <a:latin typeface="Adobe Devanagari" panose="02040503050201020203" pitchFamily="18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96332" y="6354235"/>
            <a:ext cx="2057400" cy="365125"/>
          </a:xfrm>
        </p:spPr>
        <p:txBody>
          <a:bodyPr/>
          <a:lstStyle/>
          <a:p>
            <a:fld id="{A9BD31AE-3888-4513-B84D-8785446701E8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27801" y="6119283"/>
            <a:ext cx="2057400" cy="365125"/>
          </a:xfrm>
        </p:spPr>
        <p:txBody>
          <a:bodyPr/>
          <a:lstStyle>
            <a:lvl1pPr>
              <a:defRPr sz="1600" b="1" i="1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6" descr="Related image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6401" y="322606"/>
            <a:ext cx="1828800" cy="5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 flipV="1">
            <a:off x="567267" y="828151"/>
            <a:ext cx="6104466" cy="2"/>
          </a:xfrm>
          <a:prstGeom prst="line">
            <a:avLst/>
          </a:prstGeom>
          <a:ln w="381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67267" y="1113902"/>
            <a:ext cx="8017934" cy="4724956"/>
          </a:xfrm>
        </p:spPr>
        <p:txBody>
          <a:bodyPr>
            <a:normAutofit/>
          </a:bodyPr>
          <a:lstStyle>
            <a:lvl1pPr>
              <a:defRPr sz="1800">
                <a:latin typeface="Adobe Devanagari" panose="02040503050201020203" pitchFamily="18" charset="0"/>
                <a:cs typeface="Adobe Devanagari" panose="02040503050201020203" pitchFamily="18" charset="0"/>
              </a:defRPr>
            </a:lvl1pPr>
            <a:lvl2pPr>
              <a:defRPr sz="1800">
                <a:latin typeface="Adobe Devanagari" panose="02040503050201020203" pitchFamily="18" charset="0"/>
                <a:cs typeface="Adobe Devanagari" panose="02040503050201020203" pitchFamily="18" charset="0"/>
              </a:defRPr>
            </a:lvl2pPr>
            <a:lvl3pPr>
              <a:defRPr sz="1800">
                <a:latin typeface="Adobe Devanagari" panose="02040503050201020203" pitchFamily="18" charset="0"/>
                <a:cs typeface="Adobe Devanagari" panose="02040503050201020203" pitchFamily="18" charset="0"/>
              </a:defRPr>
            </a:lvl3pPr>
            <a:lvl4pPr>
              <a:defRPr sz="1800">
                <a:latin typeface="Adobe Devanagari" panose="02040503050201020203" pitchFamily="18" charset="0"/>
                <a:cs typeface="Adobe Devanagari" panose="02040503050201020203" pitchFamily="18" charset="0"/>
              </a:defRPr>
            </a:lvl4pPr>
            <a:lvl5pPr>
              <a:defRPr sz="1800">
                <a:latin typeface="Adobe Devanagari" panose="02040503050201020203" pitchFamily="18" charset="0"/>
                <a:cs typeface="Adobe Devanagari" panose="020405030502010202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67267" y="5999726"/>
            <a:ext cx="8017934" cy="0"/>
          </a:xfrm>
          <a:prstGeom prst="line">
            <a:avLst/>
          </a:prstGeom>
          <a:ln w="381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utk civil and environmental engineering logo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267" y="6146825"/>
            <a:ext cx="3657600" cy="43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19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67" y="322607"/>
            <a:ext cx="6265333" cy="505545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3333CC"/>
                </a:solidFill>
                <a:latin typeface="Adobe Devanagari" panose="02040503050201020203" pitchFamily="18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96332" y="6354235"/>
            <a:ext cx="2057400" cy="365125"/>
          </a:xfrm>
        </p:spPr>
        <p:txBody>
          <a:bodyPr/>
          <a:lstStyle/>
          <a:p>
            <a:fld id="{A9BD31AE-3888-4513-B84D-8785446701E8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27801" y="6119283"/>
            <a:ext cx="2057400" cy="365125"/>
          </a:xfrm>
        </p:spPr>
        <p:txBody>
          <a:bodyPr/>
          <a:lstStyle>
            <a:lvl1pPr>
              <a:defRPr sz="1600" b="1" i="1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6" descr="Related image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6401" y="322606"/>
            <a:ext cx="1828800" cy="5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 flipV="1">
            <a:off x="567267" y="828151"/>
            <a:ext cx="6104466" cy="2"/>
          </a:xfrm>
          <a:prstGeom prst="line">
            <a:avLst/>
          </a:prstGeom>
          <a:ln w="381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67267" y="1113902"/>
            <a:ext cx="8017934" cy="4724956"/>
          </a:xfrm>
        </p:spPr>
        <p:txBody>
          <a:bodyPr>
            <a:normAutofit/>
          </a:bodyPr>
          <a:lstStyle>
            <a:lvl1pPr>
              <a:defRPr sz="1800">
                <a:latin typeface="Adobe Devanagari" panose="02040503050201020203" pitchFamily="18" charset="0"/>
                <a:cs typeface="Adobe Devanagari" panose="02040503050201020203" pitchFamily="18" charset="0"/>
              </a:defRPr>
            </a:lvl1pPr>
            <a:lvl2pPr>
              <a:defRPr sz="1800">
                <a:latin typeface="Adobe Devanagari" panose="02040503050201020203" pitchFamily="18" charset="0"/>
                <a:cs typeface="Adobe Devanagari" panose="02040503050201020203" pitchFamily="18" charset="0"/>
              </a:defRPr>
            </a:lvl2pPr>
            <a:lvl3pPr>
              <a:defRPr sz="1800">
                <a:latin typeface="Adobe Devanagari" panose="02040503050201020203" pitchFamily="18" charset="0"/>
                <a:cs typeface="Adobe Devanagari" panose="02040503050201020203" pitchFamily="18" charset="0"/>
              </a:defRPr>
            </a:lvl3pPr>
            <a:lvl4pPr>
              <a:defRPr sz="1800">
                <a:latin typeface="Adobe Devanagari" panose="02040503050201020203" pitchFamily="18" charset="0"/>
                <a:cs typeface="Adobe Devanagari" panose="02040503050201020203" pitchFamily="18" charset="0"/>
              </a:defRPr>
            </a:lvl4pPr>
            <a:lvl5pPr>
              <a:defRPr sz="1800">
                <a:latin typeface="Adobe Devanagari" panose="02040503050201020203" pitchFamily="18" charset="0"/>
                <a:cs typeface="Adobe Devanagari" panose="020405030502010202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67267" y="5999726"/>
            <a:ext cx="8017934" cy="0"/>
          </a:xfrm>
          <a:prstGeom prst="line">
            <a:avLst/>
          </a:prstGeom>
          <a:ln w="381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252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2521E-3887-45A5-BFBB-6233952B5D32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6401" y="6330951"/>
            <a:ext cx="2057400" cy="365125"/>
          </a:xfrm>
        </p:spPr>
        <p:txBody>
          <a:bodyPr/>
          <a:lstStyle>
            <a:lvl1pPr>
              <a:defRPr sz="1600" b="1" i="1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759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613A-7229-482E-90D7-7BCE1BDAC2FC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099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CAA93-D1B6-4D75-A747-2FA956406C86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2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11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mailto:jsfu@utk.edu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76498" y="6187997"/>
            <a:ext cx="2057400" cy="365125"/>
          </a:xfrm>
        </p:spPr>
        <p:txBody>
          <a:bodyPr/>
          <a:lstStyle/>
          <a:p>
            <a:fld id="{5ADC8392-FF53-407E-AFF8-69F50D2F540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52450" y="1540864"/>
            <a:ext cx="8063649" cy="2407590"/>
          </a:xfrm>
          <a:ln w="28575">
            <a:noFill/>
          </a:ln>
          <a:effectLst/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40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Model Inter-comparison and </a:t>
            </a:r>
            <a:br>
              <a:rPr lang="en-GB" sz="40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40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Particular Matter</a:t>
            </a:r>
            <a:br>
              <a:rPr lang="en-GB" sz="40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Study for MICS-Asia III</a:t>
            </a:r>
            <a:endParaRPr lang="en-US" sz="2800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16816" y="4203442"/>
            <a:ext cx="8729221" cy="23150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Jiani Tan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Joshua S. Fu</a:t>
            </a:r>
          </a:p>
          <a:p>
            <a:pPr marL="0" indent="0" algn="ctr">
              <a:buNone/>
            </a:pP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and Environmental Engineering</a:t>
            </a:r>
          </a:p>
          <a:p>
            <a:pPr marL="0" indent="0" algn="ctr">
              <a:buNone/>
            </a:pP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University of Tennessee, Knoxville, US</a:t>
            </a:r>
          </a:p>
          <a:p>
            <a:pPr marL="0" indent="0" algn="ctr">
              <a:buNone/>
            </a:pPr>
            <a:r>
              <a:rPr lang="en-GB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4236" y="5881580"/>
            <a:ext cx="2286000" cy="63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9052" y="270213"/>
            <a:ext cx="91487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GB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Annual CMAS conference</a:t>
            </a:r>
          </a:p>
          <a:p>
            <a:pPr algn="ctr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Chapel Hill</a:t>
            </a:r>
          </a:p>
          <a:p>
            <a:pPr algn="ctr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October 23, 2018</a:t>
            </a:r>
          </a:p>
        </p:txBody>
      </p:sp>
      <p:sp>
        <p:nvSpPr>
          <p:cNvPr id="6" name="Rectangle 5"/>
          <p:cNvSpPr/>
          <p:nvPr/>
        </p:nvSpPr>
        <p:spPr>
          <a:xfrm>
            <a:off x="122548" y="103695"/>
            <a:ext cx="8908330" cy="6592382"/>
          </a:xfrm>
          <a:prstGeom prst="rect">
            <a:avLst/>
          </a:prstGeom>
          <a:noFill/>
          <a:ln w="28575">
            <a:solidFill>
              <a:srgbClr val="33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6816" y="199534"/>
            <a:ext cx="8729221" cy="6408656"/>
          </a:xfrm>
          <a:prstGeom prst="rect">
            <a:avLst/>
          </a:prstGeom>
          <a:noFill/>
          <a:ln w="28575">
            <a:solidFill>
              <a:srgbClr val="33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053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Simulating the Spatial Distribution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27321" y="6320243"/>
            <a:ext cx="2057400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9" name="Picture 8" descr="C:\Users\tjn\OneDrive\MICSASIA\figures\3.1\1sd\1sd0620.em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93" t="5936" r="52754" b="33888"/>
          <a:stretch/>
        </p:blipFill>
        <p:spPr bwMode="auto">
          <a:xfrm>
            <a:off x="3133255" y="1814025"/>
            <a:ext cx="5427663" cy="457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:\Users\tjn\OneDrive\MICSASIA\figures\3.1\maker\marker0621.em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21" t="12277" r="50587" b="59809"/>
          <a:stretch/>
        </p:blipFill>
        <p:spPr bwMode="auto">
          <a:xfrm>
            <a:off x="534755" y="1803392"/>
            <a:ext cx="2944951" cy="2377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C:\Users\tjn\OneDrive\MICSASIA\figures\3.1\maker\marker0621.em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58" t="12277" r="19772" b="59809"/>
          <a:stretch/>
        </p:blipFill>
        <p:spPr bwMode="auto">
          <a:xfrm>
            <a:off x="593654" y="4012842"/>
            <a:ext cx="2886052" cy="2377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12883" y="956543"/>
            <a:ext cx="2320372" cy="646331"/>
          </a:xfrm>
          <a:prstGeom prst="wedgeRectCallout">
            <a:avLst>
              <a:gd name="adj1" fmla="val 2499"/>
              <a:gd name="adj2" fmla="val 7652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 MMM 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unit: µg 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48050" y="956544"/>
            <a:ext cx="2171700" cy="646331"/>
          </a:xfrm>
          <a:prstGeom prst="wedgeRectCallout">
            <a:avLst>
              <a:gd name="adj1" fmla="val -5414"/>
              <a:gd name="adj2" fmla="val 7554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standard deviation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unit: µg 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62195" y="956543"/>
            <a:ext cx="2146140" cy="646331"/>
          </a:xfrm>
          <a:prstGeom prst="wedgeRectCallout">
            <a:avLst>
              <a:gd name="adj1" fmla="val -3977"/>
              <a:gd name="adj2" fmla="val 7843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1sd% =1sd/MMM unit: %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85745" y="1823550"/>
            <a:ext cx="257175" cy="20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63293" y="1824958"/>
            <a:ext cx="257175" cy="20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45970" y="4008585"/>
            <a:ext cx="291672" cy="20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68496" y="4008330"/>
            <a:ext cx="291672" cy="20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063421" y="2298860"/>
            <a:ext cx="381000" cy="8611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245021" y="2298860"/>
            <a:ext cx="381000" cy="8611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337027" y="2270599"/>
            <a:ext cx="801229" cy="6362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793959" y="2470417"/>
            <a:ext cx="227208" cy="365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36784" y="1815599"/>
            <a:ext cx="257175" cy="20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06279" y="4025049"/>
            <a:ext cx="257175" cy="20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180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jn\OneDrive\MICSASIA\figures\3.1\maker\marker0621.em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21" t="12277" r="50587" b="59809"/>
          <a:stretch/>
        </p:blipFill>
        <p:spPr bwMode="auto">
          <a:xfrm>
            <a:off x="394604" y="84221"/>
            <a:ext cx="8229600" cy="66437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07503" y="3406072"/>
            <a:ext cx="1662878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3333CC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838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HBT (7 sites)</a:t>
            </a:r>
          </a:p>
          <a:p>
            <a:r>
              <a:rPr lang="en-US" sz="2000" b="1" dirty="0">
                <a:solidFill>
                  <a:srgbClr val="3838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-58 µg m</a:t>
            </a:r>
            <a:r>
              <a:rPr lang="en-US" sz="2000" b="1" baseline="30000" dirty="0">
                <a:solidFill>
                  <a:srgbClr val="3838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r>
              <a:rPr lang="en-US" sz="2000" b="1" dirty="0">
                <a:solidFill>
                  <a:srgbClr val="3838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-42%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491576" y="2529885"/>
            <a:ext cx="1036225" cy="876187"/>
          </a:xfrm>
          <a:prstGeom prst="straightConnector1">
            <a:avLst/>
          </a:prstGeom>
          <a:ln w="28575">
            <a:solidFill>
              <a:srgbClr val="3838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91156" y="84221"/>
            <a:ext cx="689619" cy="638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12632" y="1924050"/>
            <a:ext cx="740443" cy="676275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357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jn\OneDrive\MICSASIA\figures\3.1\maker\marker0621.em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58" t="12277" r="19772" b="59809"/>
          <a:stretch/>
        </p:blipFill>
        <p:spPr bwMode="auto">
          <a:xfrm>
            <a:off x="441470" y="0"/>
            <a:ext cx="8229600" cy="6779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07503" y="3406072"/>
            <a:ext cx="1662877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3838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838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HBT (7 sites)</a:t>
            </a:r>
          </a:p>
          <a:p>
            <a:r>
              <a:rPr lang="en-US" sz="2000" b="1" dirty="0">
                <a:solidFill>
                  <a:srgbClr val="3838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-9.2 µg m</a:t>
            </a:r>
            <a:r>
              <a:rPr lang="en-US" sz="2000" b="1" baseline="30000" dirty="0">
                <a:solidFill>
                  <a:srgbClr val="3838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  <a:p>
            <a:r>
              <a:rPr lang="en-US" sz="2000" b="1" dirty="0">
                <a:solidFill>
                  <a:srgbClr val="3838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-12%</a:t>
            </a:r>
          </a:p>
        </p:txBody>
      </p:sp>
      <p:cxnSp>
        <p:nvCxnSpPr>
          <p:cNvPr id="5" name="Straight Arrow Connector 4"/>
          <p:cNvCxnSpPr>
            <a:stCxn id="4" idx="0"/>
            <a:endCxn id="8" idx="5"/>
          </p:cNvCxnSpPr>
          <p:nvPr/>
        </p:nvCxnSpPr>
        <p:spPr>
          <a:xfrm flipH="1" flipV="1">
            <a:off x="5444640" y="2501287"/>
            <a:ext cx="1294302" cy="904785"/>
          </a:xfrm>
          <a:prstGeom prst="straightConnector1">
            <a:avLst/>
          </a:prstGeom>
          <a:ln w="28575">
            <a:solidFill>
              <a:srgbClr val="3838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3301789" y="0"/>
            <a:ext cx="802378" cy="638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812632" y="1924050"/>
            <a:ext cx="740443" cy="676275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0962" y="4582720"/>
            <a:ext cx="4429418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model bias in PM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PM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indicates model bias in 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coarse particles</a:t>
            </a:r>
          </a:p>
        </p:txBody>
      </p:sp>
    </p:spTree>
    <p:extLst>
      <p:ext uri="{BB962C8B-B14F-4D97-AF65-F5344CB8AC3E}">
        <p14:creationId xmlns:p14="http://schemas.microsoft.com/office/powerpoint/2010/main" val="3711938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jn\OneDrive\MICSASIA\figures\3.1\1sd\1sd0620.em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636" t="5936" r="33633" b="4746"/>
          <a:stretch/>
        </p:blipFill>
        <p:spPr bwMode="auto">
          <a:xfrm>
            <a:off x="3069839" y="220628"/>
            <a:ext cx="2388359" cy="640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tjn\OneDrive\MICSASIA\figures\3.1\maker\marker0621.em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21" t="40853" r="50825" b="31025"/>
          <a:stretch/>
        </p:blipFill>
        <p:spPr bwMode="auto">
          <a:xfrm>
            <a:off x="252447" y="220628"/>
            <a:ext cx="2677606" cy="2194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Users\tjn\OneDrive\MICSASIA\figures\3.1\maker\marker0621.em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71" t="40853" r="19772" b="31025"/>
          <a:stretch/>
        </p:blipFill>
        <p:spPr bwMode="auto">
          <a:xfrm>
            <a:off x="210117" y="2278028"/>
            <a:ext cx="2707023" cy="224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C:\Users\tjn\OneDrive\MICSASIA\figures\3.1\maker\marker0621.em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21" t="69161" r="50360" b="2409"/>
          <a:stretch/>
        </p:blipFill>
        <p:spPr bwMode="auto">
          <a:xfrm>
            <a:off x="252447" y="4352573"/>
            <a:ext cx="2744527" cy="224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:\Users\tjn\OneDrive\MICSASIA\figures\3.1\1sd\1sd0620.em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289" t="5936" r="14720" b="4746"/>
          <a:stretch/>
        </p:blipFill>
        <p:spPr bwMode="auto">
          <a:xfrm>
            <a:off x="5620422" y="220628"/>
            <a:ext cx="2421353" cy="640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val 9"/>
          <p:cNvSpPr/>
          <p:nvPr/>
        </p:nvSpPr>
        <p:spPr>
          <a:xfrm>
            <a:off x="7135151" y="488567"/>
            <a:ext cx="381000" cy="8611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48487" y="220628"/>
            <a:ext cx="257175" cy="20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08240" y="200222"/>
            <a:ext cx="257175" cy="20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48487" y="2278028"/>
            <a:ext cx="257175" cy="20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84440" y="2266331"/>
            <a:ext cx="257175" cy="20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83173" y="4353248"/>
            <a:ext cx="257175" cy="20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71380" y="4350260"/>
            <a:ext cx="257175" cy="20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87451" y="6250498"/>
            <a:ext cx="2057400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58900" y="200221"/>
            <a:ext cx="257175" cy="20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02835" y="2269270"/>
            <a:ext cx="257175" cy="20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58899" y="4378969"/>
            <a:ext cx="257175" cy="20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45195" y="1563045"/>
            <a:ext cx="1390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variation of sulfate in Japan and nitrate over open ocean</a:t>
            </a:r>
          </a:p>
        </p:txBody>
      </p:sp>
      <p:cxnSp>
        <p:nvCxnSpPr>
          <p:cNvPr id="22" name="Straight Arrow Connector 21"/>
          <p:cNvCxnSpPr>
            <a:stCxn id="10" idx="6"/>
            <a:endCxn id="11" idx="0"/>
          </p:cNvCxnSpPr>
          <p:nvPr/>
        </p:nvCxnSpPr>
        <p:spPr>
          <a:xfrm>
            <a:off x="7516151" y="919161"/>
            <a:ext cx="1124316" cy="6438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1" idx="2"/>
          </p:cNvCxnSpPr>
          <p:nvPr/>
        </p:nvCxnSpPr>
        <p:spPr>
          <a:xfrm flipV="1">
            <a:off x="7315200" y="3132705"/>
            <a:ext cx="1325267" cy="3840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84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Inter-model Comparison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Partition of gas-aerosol phase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2548" y="103695"/>
            <a:ext cx="8908330" cy="6592382"/>
          </a:xfrm>
          <a:prstGeom prst="rect">
            <a:avLst/>
          </a:prstGeom>
          <a:noFill/>
          <a:ln w="28575">
            <a:solidFill>
              <a:srgbClr val="33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816" y="199534"/>
            <a:ext cx="8729221" cy="6408656"/>
          </a:xfrm>
          <a:prstGeom prst="rect">
            <a:avLst/>
          </a:prstGeom>
          <a:noFill/>
          <a:ln w="28575">
            <a:solidFill>
              <a:srgbClr val="33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753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Sulfate Oxidization Ratio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tjn\OneDrive\MICSASIA\figures\3.2.2\SOR.000013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02" b="19955"/>
          <a:stretch/>
        </p:blipFill>
        <p:spPr bwMode="auto">
          <a:xfrm>
            <a:off x="369994" y="857095"/>
            <a:ext cx="8412480" cy="5067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5282" y="2126883"/>
            <a:ext cx="457200" cy="27432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66061" y="2127254"/>
            <a:ext cx="457200" cy="27432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6394" y="2126883"/>
            <a:ext cx="457200" cy="27432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57173" y="2126883"/>
            <a:ext cx="457200" cy="27432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5282" y="3808903"/>
            <a:ext cx="457200" cy="27432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66061" y="3804982"/>
            <a:ext cx="457200" cy="274320"/>
          </a:xfrm>
          <a:prstGeom prst="rect">
            <a:avLst/>
          </a:prstGeom>
          <a:solidFill>
            <a:srgbClr val="00B0F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46394" y="3826811"/>
            <a:ext cx="457200" cy="274320"/>
          </a:xfrm>
          <a:prstGeom prst="rect">
            <a:avLst/>
          </a:prstGeom>
          <a:solidFill>
            <a:srgbClr val="00B0F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43816" y="3804982"/>
            <a:ext cx="548640" cy="27432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M10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2611" y="5496149"/>
            <a:ext cx="548640" cy="274320"/>
          </a:xfrm>
          <a:prstGeom prst="rect">
            <a:avLst/>
          </a:prstGeom>
          <a:solidFill>
            <a:srgbClr val="00B0F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36282" y="5470361"/>
            <a:ext cx="548640" cy="27432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M12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80145" y="5472448"/>
            <a:ext cx="548640" cy="274320"/>
          </a:xfrm>
          <a:prstGeom prst="rect">
            <a:avLst/>
          </a:prstGeom>
          <a:solidFill>
            <a:srgbClr val="00B0F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43816" y="5470361"/>
            <a:ext cx="548640" cy="27432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M14</a:t>
            </a:r>
          </a:p>
        </p:txBody>
      </p:sp>
      <p:sp>
        <p:nvSpPr>
          <p:cNvPr id="24" name="Oval 23"/>
          <p:cNvSpPr/>
          <p:nvPr/>
        </p:nvSpPr>
        <p:spPr>
          <a:xfrm>
            <a:off x="3371850" y="2895600"/>
            <a:ext cx="438150" cy="666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486400" y="2895600"/>
            <a:ext cx="438150" cy="666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486400" y="4648200"/>
            <a:ext cx="438150" cy="6667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6210" y="6051840"/>
            <a:ext cx="81391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SOR = SO</a:t>
            </a:r>
            <a:r>
              <a:rPr lang="en-US" sz="16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-US" sz="1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2-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/(SO</a:t>
            </a:r>
            <a:r>
              <a:rPr lang="en-US" sz="16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+SO</a:t>
            </a:r>
            <a:r>
              <a:rPr lang="en-US" sz="16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-US" sz="1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2-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)×100%.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Both SO</a:t>
            </a:r>
            <a:r>
              <a:rPr lang="en-US" sz="16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and SO</a:t>
            </a:r>
            <a:r>
              <a:rPr lang="en-US" sz="16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-US" sz="1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2-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are transferred from ppb and µg m</a:t>
            </a:r>
            <a:r>
              <a:rPr lang="en-US" sz="1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-3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to same unit mole(S) m</a:t>
            </a:r>
            <a:r>
              <a:rPr lang="en-US" sz="1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71938" y="4648200"/>
            <a:ext cx="438150" cy="666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4994" y="26098"/>
            <a:ext cx="1587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Yellow – CMAQ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Blue  –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Others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DF0490A4-AE27-49D8-BCE0-26CE5DB1ADA0}"/>
              </a:ext>
            </a:extLst>
          </p:cNvPr>
          <p:cNvSpPr/>
          <p:nvPr/>
        </p:nvSpPr>
        <p:spPr>
          <a:xfrm>
            <a:off x="3883306" y="2847975"/>
            <a:ext cx="247934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306EB670-7C50-4CB5-A084-14955DE518EE}"/>
              </a:ext>
            </a:extLst>
          </p:cNvPr>
          <p:cNvSpPr/>
          <p:nvPr/>
        </p:nvSpPr>
        <p:spPr>
          <a:xfrm>
            <a:off x="5997856" y="2847975"/>
            <a:ext cx="247934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641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jn\OneDrive\MICSASIA\figures\3.2.1\partitioning06272018.em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90" t="1660" r="26695" b="40465"/>
          <a:stretch/>
        </p:blipFill>
        <p:spPr bwMode="auto">
          <a:xfrm>
            <a:off x="447675" y="923925"/>
            <a:ext cx="8229600" cy="52911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7267" y="322607"/>
            <a:ext cx="6428956" cy="505545"/>
          </a:xfrm>
          <a:ln w="3810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Partitioning of S to gas-aerosol phase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4" y="6115844"/>
            <a:ext cx="2057400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6048375"/>
            <a:ext cx="4191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750" y="6197084"/>
            <a:ext cx="813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Both SO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and SO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2-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are transferred from ppb and µg m</a:t>
            </a:r>
            <a:r>
              <a:rPr lang="en-US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-3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to same unit mole(S) m</a:t>
            </a:r>
            <a:r>
              <a:rPr lang="en-US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246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jn\OneDrive\MICSASIA\figures\3.2.1\partitioning06272018.em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90" t="1660" r="26695" b="40465"/>
          <a:stretch/>
        </p:blipFill>
        <p:spPr bwMode="auto">
          <a:xfrm>
            <a:off x="481011" y="923925"/>
            <a:ext cx="8229600" cy="52911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Partitioning of S to gas-aerosol phase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6048375"/>
            <a:ext cx="419100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2075" y="1293256"/>
            <a:ext cx="2638926" cy="139279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4129" y="979267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WRF-CMAQ</a:t>
            </a:r>
          </a:p>
        </p:txBody>
      </p:sp>
      <p:sp>
        <p:nvSpPr>
          <p:cNvPr id="9" name="Rectangle 8"/>
          <p:cNvSpPr/>
          <p:nvPr/>
        </p:nvSpPr>
        <p:spPr>
          <a:xfrm>
            <a:off x="4300537" y="1609725"/>
            <a:ext cx="995364" cy="107632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6895" y="129711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WRF-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65738" y="4805265"/>
            <a:ext cx="1262063" cy="12661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7801" y="5004594"/>
            <a:ext cx="554134" cy="107632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06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jn\OneDrive\MICSASIA\figures\3.2.1\partitioning06272018.em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90" t="1660" r="26695" b="40465"/>
          <a:stretch/>
        </p:blipFill>
        <p:spPr bwMode="auto">
          <a:xfrm>
            <a:off x="481011" y="923925"/>
            <a:ext cx="8229600" cy="52911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Partitioning of S to gas-aerosol phase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8" name="Rectangle 7"/>
          <p:cNvSpPr/>
          <p:nvPr/>
        </p:nvSpPr>
        <p:spPr>
          <a:xfrm>
            <a:off x="567267" y="6158417"/>
            <a:ext cx="2611868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Link: Partitioning of N</a:t>
            </a:r>
            <a:endParaRPr lang="en-US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43124" y="1321018"/>
            <a:ext cx="1524001" cy="13650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3123" y="2727515"/>
            <a:ext cx="15240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V4.7.1</a:t>
            </a:r>
          </a:p>
        </p:txBody>
      </p:sp>
      <p:cxnSp>
        <p:nvCxnSpPr>
          <p:cNvPr id="12" name="Straight Arrow Connector 11"/>
          <p:cNvCxnSpPr>
            <a:endCxn id="19" idx="1"/>
          </p:cNvCxnSpPr>
          <p:nvPr/>
        </p:nvCxnSpPr>
        <p:spPr>
          <a:xfrm flipV="1">
            <a:off x="1819275" y="1000139"/>
            <a:ext cx="771523" cy="6775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9" idx="3"/>
          </p:cNvCxnSpPr>
          <p:nvPr/>
        </p:nvCxnSpPr>
        <p:spPr>
          <a:xfrm flipH="1" flipV="1">
            <a:off x="3403841" y="1000139"/>
            <a:ext cx="587133" cy="4204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90798" y="815473"/>
            <a:ext cx="81304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V5.0.2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26110" y="2912181"/>
            <a:ext cx="853392" cy="144521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26111" y="4702629"/>
            <a:ext cx="853391" cy="135894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904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Inter-model Comparison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Dust Emission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2548" y="103695"/>
            <a:ext cx="8908330" cy="6592382"/>
          </a:xfrm>
          <a:prstGeom prst="rect">
            <a:avLst/>
          </a:prstGeom>
          <a:noFill/>
          <a:ln w="28575">
            <a:solidFill>
              <a:srgbClr val="33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816" y="199534"/>
            <a:ext cx="8729221" cy="6408656"/>
          </a:xfrm>
          <a:prstGeom prst="rect">
            <a:avLst/>
          </a:prstGeom>
          <a:noFill/>
          <a:ln w="28575">
            <a:solidFill>
              <a:srgbClr val="33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49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 anchor="b"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Participating Modeling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6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267" y="1113902"/>
            <a:ext cx="8017934" cy="4724956"/>
          </a:xfrm>
        </p:spPr>
        <p:txBody>
          <a:bodyPr>
            <a:noAutofit/>
          </a:bodyPr>
          <a:lstStyle/>
          <a:p>
            <a:pPr marL="339725" indent="-339725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Jiani Tan, Joshua Fu, Kan Huang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University of Tennessee, USA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9725" indent="-339725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Syuichi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Itahashi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Central Research Institute of Electric Power Industry, Japan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9725" indent="-339725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Kazuyo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Yamaji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Kobe University, Japan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9725" indent="-339725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Tatsuya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Nagashima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Yu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Morino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National Institute for Environmental Studies, Japan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9725" indent="-339725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Xuemei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Wang,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Yiming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Liu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Sun </a:t>
            </a:r>
            <a:r>
              <a:rPr lang="en-GB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Yat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-Sen University, China</a:t>
            </a:r>
          </a:p>
          <a:p>
            <a:pPr marL="339725" indent="-339725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Hyo-Jung Lee,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Jeong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-Eon Kang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Pusan National University, South Korea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9725" indent="-339725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Chuan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-Yao Lin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Research Center for Environmental Changes Academia </a:t>
            </a:r>
            <a:r>
              <a:rPr lang="en-GB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Sinica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Taiwan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9725" indent="-339725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Baozhu Ge,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Zhu,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Meigen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Zhang,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Zifa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Institute of Atmospheric Physics, Chinese Academy of Science, China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9725" indent="-339725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Mizuo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Kajino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Japan Meteorological Agency, Japan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9725" indent="-339725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Zhining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Tao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NASA Goddard Space Flight Center, USA</a:t>
            </a:r>
          </a:p>
          <a:p>
            <a:pPr marL="339725" indent="-339725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Liao Hong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Nanjing </a:t>
            </a:r>
            <a:r>
              <a:rPr lang="en-GB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Information Science &amp; Technology, China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E026F9CA-249B-4A23-A94D-914BFA18B5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6926940"/>
                  </p:ext>
                </p:extLst>
              </p:nvPr>
            </p:nvGraphicFramePr>
            <p:xfrm>
              <a:off x="-4220029" y="4811837"/>
              <a:ext cx="2286000" cy="1714500"/>
            </p:xfrm>
            <a:graphic>
              <a:graphicData uri="http://schemas.microsoft.com/office/powerpoint/2016/slidezoom">
                <pslz:sldZm>
                  <pslz:sldZmObj sldId="258" cId="2031890532">
                    <pslz:zmPr id="{09AECD5B-C454-49DE-9BFE-912B0BDFAAD8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Slide Zoom 5">
                <a:extLst>
                  <a:ext uri="{FF2B5EF4-FFF2-40B4-BE49-F238E27FC236}">
                    <a16:creationId xmlns:a16="http://schemas.microsoft.com/office/drawing/2014/main" xmlns="" id="{E026F9CA-249B-4A23-A94D-914BFA18B5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220029" y="4811837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6722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tjn\OneDrive\MICSASIA\figures\3.2.2\dust-nondust_06282018.em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06" t="2120" r="10181" b="54894"/>
          <a:stretch/>
        </p:blipFill>
        <p:spPr bwMode="auto">
          <a:xfrm>
            <a:off x="567267" y="1367195"/>
            <a:ext cx="8017934" cy="4213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results at Dust/Non-dust regions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" name="Rectangle 2"/>
          <p:cNvSpPr/>
          <p:nvPr/>
        </p:nvSpPr>
        <p:spPr>
          <a:xfrm>
            <a:off x="567267" y="933417"/>
            <a:ext cx="6327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M10, M11 and M12 and M14 include dust emissions as input</a:t>
            </a:r>
          </a:p>
        </p:txBody>
      </p:sp>
    </p:spTree>
    <p:extLst>
      <p:ext uri="{BB962C8B-B14F-4D97-AF65-F5344CB8AC3E}">
        <p14:creationId xmlns:p14="http://schemas.microsoft.com/office/powerpoint/2010/main" val="519835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Dust Mechanism in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pic>
        <p:nvPicPr>
          <p:cNvPr id="5" name="Picture 4" descr="C:\Users\tjn\OneDrive\MICSASIA\figures\3.2.2\dust-nondust_06282018.emf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59" t="47134" r="10181" b="20861"/>
          <a:stretch/>
        </p:blipFill>
        <p:spPr bwMode="auto">
          <a:xfrm>
            <a:off x="881166" y="1302749"/>
            <a:ext cx="7040880" cy="4480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6426918-60DF-4AE3-BC3C-152F827BDF57}"/>
              </a:ext>
            </a:extLst>
          </p:cNvPr>
          <p:cNvSpPr/>
          <p:nvPr/>
        </p:nvSpPr>
        <p:spPr>
          <a:xfrm>
            <a:off x="567267" y="933417"/>
            <a:ext cx="6327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M10, M11 and M12 and M14 include dust emissions as input</a:t>
            </a:r>
          </a:p>
        </p:txBody>
      </p:sp>
    </p:spTree>
    <p:extLst>
      <p:ext uri="{BB962C8B-B14F-4D97-AF65-F5344CB8AC3E}">
        <p14:creationId xmlns:p14="http://schemas.microsoft.com/office/powerpoint/2010/main" val="1493986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Inter-model Comparison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Removal Processes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2548" y="103695"/>
            <a:ext cx="8908330" cy="6592382"/>
          </a:xfrm>
          <a:prstGeom prst="rect">
            <a:avLst/>
          </a:prstGeom>
          <a:noFill/>
          <a:ln w="28575">
            <a:solidFill>
              <a:srgbClr val="33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816" y="199534"/>
            <a:ext cx="8729221" cy="6408656"/>
          </a:xfrm>
          <a:prstGeom prst="rect">
            <a:avLst/>
          </a:prstGeom>
          <a:noFill/>
          <a:ln w="28575">
            <a:solidFill>
              <a:srgbClr val="33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937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Wet deposition – washout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3" name="Picture 2" descr="C:\Users\tjn\OneDrive\MICSASIA\figures\3.3.4\wetdepo_07022018.em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01" t="50115" r="11395" b="847"/>
          <a:stretch/>
        </p:blipFill>
        <p:spPr bwMode="auto">
          <a:xfrm>
            <a:off x="471468" y="934215"/>
            <a:ext cx="7772400" cy="4724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67267" y="5991375"/>
                <a:ext cx="7886699" cy="572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Washout ratio: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𝝀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𝒘𝒆𝒕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𝒅𝒆𝒑𝒐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𝒔𝒖𝒓𝒇𝒂𝒄𝒆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_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𝒂𝒊𝒓</m:t>
                            </m:r>
                          </m:sub>
                        </m:sSub>
                      </m:den>
                    </m:f>
                    <m:r>
                      <a:rPr lang="en-US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 ×</m:t>
                    </m:r>
                    <m:r>
                      <a:rPr lang="en-US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en-US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en-US" b="1" i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, scaveng</a:t>
                </a:r>
                <a:r>
                  <a:rPr lang="en-US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e efficiency (%)</a:t>
                </a:r>
                <a:r>
                  <a:rPr lang="en-US" b="1" i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endParaRPr lang="en-US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67" y="5991375"/>
                <a:ext cx="7886699" cy="572914"/>
              </a:xfrm>
              <a:prstGeom prst="rect">
                <a:avLst/>
              </a:prstGeom>
              <a:blipFill rotWithShape="0">
                <a:blip r:embed="rId4"/>
                <a:stretch>
                  <a:fillRect l="-618" b="-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1765543" y="1468915"/>
            <a:ext cx="675861" cy="10018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184064" y="1468914"/>
            <a:ext cx="675861" cy="10018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602585" y="1468914"/>
            <a:ext cx="675861" cy="10018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84064" y="3871533"/>
            <a:ext cx="675861" cy="10018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765543" y="3871533"/>
            <a:ext cx="675861" cy="10018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5811" y="3383600"/>
            <a:ext cx="2103120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(j) M11_N washout %</a:t>
            </a:r>
          </a:p>
        </p:txBody>
      </p:sp>
      <p:sp>
        <p:nvSpPr>
          <p:cNvPr id="5" name="Rectangle 4"/>
          <p:cNvSpPr/>
          <p:nvPr/>
        </p:nvSpPr>
        <p:spPr>
          <a:xfrm>
            <a:off x="5421085" y="3496223"/>
            <a:ext cx="3164116" cy="2200089"/>
          </a:xfrm>
          <a:prstGeom prst="rect">
            <a:avLst/>
          </a:prstGeom>
          <a:solidFill>
            <a:schemeClr val="bg1"/>
          </a:solidFill>
          <a:ln w="19050">
            <a:solidFill>
              <a:srgbClr val="3838BD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M2 and M5 (CMAQv4.7.1) – similarly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M6 (CMAQv5.0.2) – 30% lower in India, Japan and Korea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CC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M10 and M11 – 60% lower in India, 120% lower in Indonesia and Philippines and 9% in south China. </a:t>
            </a:r>
            <a:endParaRPr lang="en-US" sz="1600" dirty="0">
              <a:solidFill>
                <a:srgbClr val="3333CC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4" name="Slide Zoom 13">
                <a:extLst>
                  <a:ext uri="{FF2B5EF4-FFF2-40B4-BE49-F238E27FC236}">
                    <a16:creationId xmlns:a16="http://schemas.microsoft.com/office/drawing/2014/main" id="{C8B263B3-4319-43CB-B1FB-F0B9635F97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88667888"/>
                  </p:ext>
                </p:extLst>
              </p:nvPr>
            </p:nvGraphicFramePr>
            <p:xfrm>
              <a:off x="-2667000" y="3434437"/>
              <a:ext cx="2286000" cy="1714500"/>
            </p:xfrm>
            <a:graphic>
              <a:graphicData uri="http://schemas.microsoft.com/office/powerpoint/2016/slidezoom">
                <pslz:sldZm>
                  <pslz:sldZmObj sldId="256" cId="1698053090">
                    <pslz:zmPr id="{5E84B40D-AEC5-42C9-82C1-1D76087BFD15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4" name="Slide Zoom 13">
                <a:extLst>
                  <a:ext uri="{FF2B5EF4-FFF2-40B4-BE49-F238E27FC236}">
                    <a16:creationId xmlns:a16="http://schemas.microsoft.com/office/drawing/2014/main" xmlns="" id="{C8B263B3-4319-43CB-B1FB-F0B9635F97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667000" y="3434437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2701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tjn\OneDrive\1 MICSASIA\figures\3.3.4\drydepovelocity_07252018.em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7" t="715" r="11377" b="50087"/>
          <a:stretch/>
        </p:blipFill>
        <p:spPr bwMode="auto">
          <a:xfrm>
            <a:off x="506311" y="972778"/>
            <a:ext cx="7772400" cy="46990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>
            <a:no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 deposition Velocity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67267" y="6060571"/>
                <a:ext cx="78867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Dry deposition velocity: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𝒊𝒓</m:t>
                        </m:r>
                      </m:sub>
                    </m:sSub>
                  </m:oMath>
                </a14:m>
                <a:r>
                  <a:rPr lang="en-US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removal rate (cm s</a:t>
                </a:r>
                <a:r>
                  <a:rPr lang="en-US" b="1" i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b="1" i="1" baseline="30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67" y="6060571"/>
                <a:ext cx="7886700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61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5480890" y="3380069"/>
            <a:ext cx="3104311" cy="2292935"/>
          </a:xfrm>
          <a:prstGeom prst="rect">
            <a:avLst/>
          </a:prstGeom>
          <a:solidFill>
            <a:schemeClr val="bg1"/>
          </a:solidFill>
          <a:ln w="28575">
            <a:solidFill>
              <a:srgbClr val="3838BD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838B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M2 and M5 (CMAQv4.7.1) – similar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838B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M6 (CMAQv5.0.2) - 0.2 cm s</a:t>
            </a:r>
            <a:r>
              <a:rPr lang="en-US" sz="1600" baseline="30000" dirty="0">
                <a:solidFill>
                  <a:srgbClr val="3838B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-1</a:t>
            </a:r>
            <a:r>
              <a:rPr lang="en-US" sz="1600" dirty="0">
                <a:solidFill>
                  <a:srgbClr val="3838B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lower over the inland regions, (east China and India).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838B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M10 and M11 - 0.5 cm s</a:t>
            </a:r>
            <a:r>
              <a:rPr lang="en-US" sz="1600" baseline="30000" dirty="0">
                <a:solidFill>
                  <a:srgbClr val="3838B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-1</a:t>
            </a:r>
            <a:r>
              <a:rPr lang="en-US" sz="1600" dirty="0">
                <a:solidFill>
                  <a:srgbClr val="3838B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lower over the inland regions.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3838BD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717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78369" y="2606321"/>
            <a:ext cx="914400" cy="548640"/>
          </a:xfrm>
          <a:prstGeom prst="snip2Diag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8369" y="3355815"/>
            <a:ext cx="914400" cy="548640"/>
          </a:xfrm>
          <a:prstGeom prst="snip2Diag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Coarse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36066" y="2563582"/>
            <a:ext cx="3568312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Sulfate– 50% ; SOR - 50%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Nitrate -52% ; NOR -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136065" y="3445468"/>
            <a:ext cx="3568311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PMC – 53% (with dust)</a:t>
            </a:r>
          </a:p>
        </p:txBody>
      </p:sp>
      <p:cxnSp>
        <p:nvCxnSpPr>
          <p:cNvPr id="65" name="Straight Arrow Connector 64"/>
          <p:cNvCxnSpPr>
            <a:cxnSpLocks/>
            <a:stCxn id="8" idx="0"/>
            <a:endCxn id="61" idx="1"/>
          </p:cNvCxnSpPr>
          <p:nvPr/>
        </p:nvCxnSpPr>
        <p:spPr>
          <a:xfrm>
            <a:off x="4792769" y="2880641"/>
            <a:ext cx="343297" cy="61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cxnSpLocks/>
            <a:stCxn id="9" idx="0"/>
            <a:endCxn id="63" idx="1"/>
          </p:cNvCxnSpPr>
          <p:nvPr/>
        </p:nvCxnSpPr>
        <p:spPr>
          <a:xfrm flipV="1">
            <a:off x="4792769" y="3630134"/>
            <a:ext cx="343296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3868276" y="1402515"/>
            <a:ext cx="914400" cy="440769"/>
          </a:xfrm>
          <a:prstGeom prst="snip2Diag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878369" y="1903092"/>
            <a:ext cx="1016634" cy="440769"/>
          </a:xfrm>
          <a:prstGeom prst="snip2Diag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 / IC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848666" y="4271136"/>
            <a:ext cx="914400" cy="548640"/>
          </a:xfrm>
          <a:prstGeom prst="snip2Diag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Wet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868276" y="5038593"/>
            <a:ext cx="914400" cy="548640"/>
          </a:xfrm>
          <a:prstGeom prst="snip2Diag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136065" y="4222291"/>
            <a:ext cx="3568315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wet S - 50%;  wet N - 30%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Washout ratio S - 27%;  N - 24%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136066" y="4991547"/>
            <a:ext cx="3568314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dry S – 31%;  dry N – 18%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Velocity   S -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88%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N -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40%</a:t>
            </a:r>
          </a:p>
        </p:txBody>
      </p:sp>
      <p:cxnSp>
        <p:nvCxnSpPr>
          <p:cNvPr id="122" name="Straight Arrow Connector 121"/>
          <p:cNvCxnSpPr>
            <a:cxnSpLocks/>
            <a:stCxn id="95" idx="0"/>
            <a:endCxn id="120" idx="1"/>
          </p:cNvCxnSpPr>
          <p:nvPr/>
        </p:nvCxnSpPr>
        <p:spPr>
          <a:xfrm>
            <a:off x="4763066" y="4545456"/>
            <a:ext cx="372999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cxnSpLocks/>
            <a:stCxn id="96" idx="0"/>
            <a:endCxn id="121" idx="1"/>
          </p:cNvCxnSpPr>
          <p:nvPr/>
        </p:nvCxnSpPr>
        <p:spPr>
          <a:xfrm>
            <a:off x="4782676" y="5312913"/>
            <a:ext cx="353390" cy="1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3"/>
          <p:cNvSpPr>
            <a:spLocks noGrp="1"/>
          </p:cNvSpPr>
          <p:nvPr>
            <p:ph idx="1"/>
          </p:nvPr>
        </p:nvSpPr>
        <p:spPr>
          <a:xfrm>
            <a:off x="458084" y="965623"/>
            <a:ext cx="3228262" cy="4810755"/>
          </a:xfrm>
          <a:ln w="28575">
            <a:solidFill>
              <a:srgbClr val="3838BD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Evaluation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-29 µg 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(-34%), PM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-8 µg 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(-17%)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Northwest China (-300%) , dust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HBT (-47%), PM-coarse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-0.7 µg 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(-19%)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Underestimation in SOR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inter-model variation (50%)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East Asia (variation 72%)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-0.1 µg 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(-6%)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0.1 µg 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(12%)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6066" y="1457370"/>
            <a:ext cx="3568314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 1sd% – 27%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36065" y="1939788"/>
            <a:ext cx="3568313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Domain center-10~20%</a:t>
            </a:r>
          </a:p>
        </p:txBody>
      </p:sp>
      <p:cxnSp>
        <p:nvCxnSpPr>
          <p:cNvPr id="59" name="Straight Arrow Connector 58"/>
          <p:cNvCxnSpPr>
            <a:cxnSpLocks/>
            <a:stCxn id="83" idx="0"/>
            <a:endCxn id="32" idx="1"/>
          </p:cNvCxnSpPr>
          <p:nvPr/>
        </p:nvCxnSpPr>
        <p:spPr>
          <a:xfrm>
            <a:off x="4895003" y="2123477"/>
            <a:ext cx="241062" cy="9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cxnSpLocks/>
            <a:endCxn id="4" idx="1"/>
          </p:cNvCxnSpPr>
          <p:nvPr/>
        </p:nvCxnSpPr>
        <p:spPr>
          <a:xfrm flipV="1">
            <a:off x="4763066" y="1642036"/>
            <a:ext cx="373000" cy="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798672" y="2417647"/>
            <a:ext cx="4905709" cy="1680426"/>
          </a:xfrm>
          <a:prstGeom prst="rect">
            <a:avLst/>
          </a:prstGeom>
          <a:noFill/>
          <a:ln w="28575">
            <a:solidFill>
              <a:srgbClr val="33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798673" y="4098073"/>
            <a:ext cx="4905708" cy="1625059"/>
          </a:xfrm>
          <a:prstGeom prst="rect">
            <a:avLst/>
          </a:prstGeom>
          <a:noFill/>
          <a:ln w="28575">
            <a:solidFill>
              <a:srgbClr val="33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98673" y="952371"/>
            <a:ext cx="4905708" cy="1465276"/>
          </a:xfrm>
          <a:prstGeom prst="rect">
            <a:avLst/>
          </a:prstGeom>
          <a:noFill/>
          <a:ln w="28575">
            <a:solidFill>
              <a:srgbClr val="33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98672" y="1003916"/>
            <a:ext cx="4905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Inter-model variation (1sd% = 1sd/MMM)</a:t>
            </a:r>
          </a:p>
        </p:txBody>
      </p:sp>
    </p:spTree>
    <p:extLst>
      <p:ext uri="{BB962C8B-B14F-4D97-AF65-F5344CB8AC3E}">
        <p14:creationId xmlns:p14="http://schemas.microsoft.com/office/powerpoint/2010/main" val="3788808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67" y="1113902"/>
            <a:ext cx="8017934" cy="1997788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  <a:br>
              <a:rPr lang="en-US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Contact:  </a:t>
            </a:r>
            <a:r>
              <a:rPr lang="en-US" sz="2800" i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jsfu@utk.edu</a:t>
            </a:r>
            <a:r>
              <a:rPr lang="en-US" sz="2800" i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C8392-FF53-407E-AFF8-69F50D2F540D}" type="slidenum">
              <a:rPr lang="en-US" smtClean="0"/>
              <a:pPr/>
              <a:t>26</a:t>
            </a:fld>
            <a:fld id="{A4FC788A-EEF7-455E-A859-5371F44D1403}" type="slidenum">
              <a:rPr lang="en-US" smtClean="0"/>
              <a:pPr/>
              <a:t>26</a:t>
            </a:fld>
            <a:fld id="{49135B42-2ADE-4F40-8CB3-C419606E06A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052" name="Picture 4" descr="Image result for utk buildi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39143"/>
            <a:ext cx="9144000" cy="39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098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256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Performance Evaluation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35B42-2ADE-4F40-8CB3-C419606E06A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426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Simulating the Monthly Trends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32600" y="6293792"/>
            <a:ext cx="2057400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7267" y="932927"/>
            <a:ext cx="8017934" cy="910730"/>
          </a:xfrm>
        </p:spPr>
        <p:txBody>
          <a:bodyPr>
            <a:normAutofit lnSpcReduction="10000"/>
          </a:bodyPr>
          <a:lstStyle/>
          <a:p>
            <a:pPr marL="285750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Monthly, average of all sites in the same regions</a:t>
            </a:r>
          </a:p>
          <a:p>
            <a:pPr marL="285750" indent="-285750"/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China;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East 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Japan + Korea;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 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Mongolia + Russia;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 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Southeast Asia + India 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tjn\OneDrive\MICSASIA\figures\3.2.1\partitioning0716.em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3" t="7830" r="7894" b="41669"/>
          <a:stretch/>
        </p:blipFill>
        <p:spPr bwMode="auto">
          <a:xfrm>
            <a:off x="477956" y="2034273"/>
            <a:ext cx="8229600" cy="42595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4352398" y="-2136757"/>
            <a:ext cx="461665" cy="82105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East Asia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5"/>
          <a:stretch/>
        </p:blipFill>
        <p:spPr>
          <a:xfrm>
            <a:off x="685799" y="3675035"/>
            <a:ext cx="1737360" cy="73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24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 anchor="b"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Background / Purpose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Brief introduction of MICS-Asia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Purpose of this study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Methodology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Participating models and major mechanisms/processes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Model processes related to particle formation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Results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Model with observation data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Model inter-comparison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Summary</a:t>
            </a:r>
          </a:p>
        </p:txBody>
      </p:sp>
    </p:spTree>
    <p:extLst>
      <p:ext uri="{BB962C8B-B14F-4D97-AF65-F5344CB8AC3E}">
        <p14:creationId xmlns:p14="http://schemas.microsoft.com/office/powerpoint/2010/main" val="2031890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Simulating the Monthly Trends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7267" y="932927"/>
            <a:ext cx="8017934" cy="910730"/>
          </a:xfrm>
        </p:spPr>
        <p:txBody>
          <a:bodyPr>
            <a:normAutofit lnSpcReduction="10000"/>
          </a:bodyPr>
          <a:lstStyle/>
          <a:p>
            <a:pPr marL="285750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Monthly, average of all sites in the same regions</a:t>
            </a:r>
          </a:p>
          <a:p>
            <a:pPr marL="285750" indent="-285750"/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China;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East 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Japan + Korea;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 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Mongolia + Russia;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 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Southeast Asia + India 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tjn\OneDrive\MICSASIA\figures\3.2.1\partitioning0716.em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3" t="7830" r="7894" b="41669"/>
          <a:stretch/>
        </p:blipFill>
        <p:spPr bwMode="auto">
          <a:xfrm>
            <a:off x="477956" y="2034273"/>
            <a:ext cx="8229600" cy="42595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4352398" y="-2136757"/>
            <a:ext cx="461665" cy="82105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East Asia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5"/>
          <a:stretch/>
        </p:blipFill>
        <p:spPr>
          <a:xfrm>
            <a:off x="685799" y="3675035"/>
            <a:ext cx="1737360" cy="7336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08219" y="3429212"/>
            <a:ext cx="269933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 to catch the magnitude, large underestimation in March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32600" y="6293792"/>
            <a:ext cx="2057400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444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jn\OneDrive\MICSASIA\figures\3.2.1\partitioning20716.em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1" t="13390" r="4695" b="69729"/>
          <a:stretch/>
        </p:blipFill>
        <p:spPr bwMode="auto">
          <a:xfrm>
            <a:off x="542925" y="2203429"/>
            <a:ext cx="8229600" cy="1390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tjn\OneDrive\MICSASIA\figures\3.2.1\partitioning0716.em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3" t="61042" r="7894" b="21680"/>
          <a:stretch/>
        </p:blipFill>
        <p:spPr bwMode="auto">
          <a:xfrm>
            <a:off x="542925" y="438150"/>
            <a:ext cx="8229600" cy="1457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4426892" y="-3755343"/>
            <a:ext cx="461665" cy="82296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Northern East Asia</a:t>
            </a:r>
          </a:p>
        </p:txBody>
      </p:sp>
      <p:pic>
        <p:nvPicPr>
          <p:cNvPr id="7" name="Picture 6" descr="C:\Users\tjn\OneDrive\MICSASIA\figures\3.2.1\partitioning20716.em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1" t="32945" r="4695" b="33985"/>
          <a:stretch/>
        </p:blipFill>
        <p:spPr bwMode="auto">
          <a:xfrm>
            <a:off x="542925" y="3902033"/>
            <a:ext cx="8229600" cy="27244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4426893" y="-1993312"/>
            <a:ext cx="461665" cy="82296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Southern East Asia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4426893" y="-302342"/>
            <a:ext cx="461665" cy="82296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Eastern East Asia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1042399"/>
            <a:ext cx="1105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Opposite trend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4638" y="3682831"/>
            <a:ext cx="1876425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 to catch 2 sites with extraordinary high observation</a:t>
            </a:r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H="1" flipV="1">
            <a:off x="5715001" y="2841887"/>
            <a:ext cx="1847850" cy="8409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5"/>
          <a:stretch/>
        </p:blipFill>
        <p:spPr>
          <a:xfrm>
            <a:off x="6891867" y="664555"/>
            <a:ext cx="1737360" cy="7336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757739" y="4520313"/>
            <a:ext cx="161448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 to catch the magnitude</a:t>
            </a:r>
          </a:p>
        </p:txBody>
      </p:sp>
    </p:spTree>
    <p:extLst>
      <p:ext uri="{BB962C8B-B14F-4D97-AF65-F5344CB8AC3E}">
        <p14:creationId xmlns:p14="http://schemas.microsoft.com/office/powerpoint/2010/main" val="163796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jn\OneDrive\MICSASIA\figures\3.1\AOT\aeronet_eva_0716.em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65" t="4264" r="10256" b="34946"/>
          <a:stretch/>
        </p:blipFill>
        <p:spPr bwMode="auto">
          <a:xfrm>
            <a:off x="681567" y="954052"/>
            <a:ext cx="7772400" cy="56526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5715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 with satellite: AOD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093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jn\OneDrive\MICSASIA\figures\3.1\AOT\modis_eva0627.em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2" t="823" r="6268" b="74191"/>
          <a:stretch/>
        </p:blipFill>
        <p:spPr bwMode="auto">
          <a:xfrm>
            <a:off x="485775" y="967905"/>
            <a:ext cx="8229600" cy="21196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C:\Users\tjn\OneDrive\MICSASIA\figures\3.1\AOT\modis_eva0627.em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2" t="76050" r="6268" b="681"/>
          <a:stretch/>
        </p:blipFill>
        <p:spPr bwMode="auto">
          <a:xfrm>
            <a:off x="485775" y="3223396"/>
            <a:ext cx="8229600" cy="1973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7265" y="5333199"/>
            <a:ext cx="8017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Spring: underestimation in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Taklamakan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Desert and Vietnam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Winter: overestimation in eastern China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67266" y="322607"/>
            <a:ext cx="6112667" cy="50554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 with MODIS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300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jn\OneDrive\MICSASIA\figures\3.1\AOT\modis_eva0627.em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2" t="823" r="6268" b="681"/>
          <a:stretch/>
        </p:blipFill>
        <p:spPr bwMode="auto">
          <a:xfrm>
            <a:off x="1392865" y="128065"/>
            <a:ext cx="6492240" cy="65917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324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Gas-particle partitioning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35B42-2ADE-4F40-8CB3-C419606E06A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2274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593254"/>
              </p:ext>
            </p:extLst>
          </p:nvPr>
        </p:nvGraphicFramePr>
        <p:xfrm>
          <a:off x="564092" y="4163808"/>
          <a:ext cx="8017934" cy="2104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647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06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463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712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Mechanism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Partitioning</a:t>
                      </a:r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Note</a:t>
                      </a:r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797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AERO 5/6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ISORROPIA I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II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crustal species </a:t>
                      </a:r>
                    </a:p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speciation scheme: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PM</a:t>
                      </a:r>
                      <a:r>
                        <a:rPr lang="en-US" sz="1600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-&gt;</a:t>
                      </a:r>
                      <a:endParaRPr lang="en-US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797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MADE / SOA_VBS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Vapor-liquid equilibrium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theory for SOA partitioning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797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GOCCART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size bins </a:t>
                      </a:r>
                    </a:p>
                    <a:p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(0.1-0.5, 0.5-1.5, 1.5-5, 5-10 µm)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output of NO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NH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Gas-Aerosol Partitioning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24626" y="6268288"/>
            <a:ext cx="2057400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570243738"/>
              </p:ext>
            </p:extLst>
          </p:nvPr>
        </p:nvGraphicFramePr>
        <p:xfrm>
          <a:off x="567267" y="923925"/>
          <a:ext cx="8017934" cy="3133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854763"/>
              </p:ext>
            </p:extLst>
          </p:nvPr>
        </p:nvGraphicFramePr>
        <p:xfrm>
          <a:off x="5181600" y="1007745"/>
          <a:ext cx="3359151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17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93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80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Mechanism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SAPRC-99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RADM2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/RACM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/56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/ 237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CBMZ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233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jn\OneDrive\MICSASIA\figures\3.2.1\partitioning06272018.em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90" t="59029" r="26695" b="1678"/>
          <a:stretch/>
        </p:blipFill>
        <p:spPr bwMode="auto">
          <a:xfrm>
            <a:off x="567267" y="1267721"/>
            <a:ext cx="7955280" cy="34948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7267" y="322607"/>
            <a:ext cx="6567063" cy="505545"/>
          </a:xfrm>
          <a:ln w="38100">
            <a:noFill/>
          </a:ln>
        </p:spPr>
        <p:txBody>
          <a:bodyPr>
            <a:no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Partitioning of N to Gas-aerosol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3374" y="866775"/>
            <a:ext cx="4448175" cy="140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267" y="5659655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Link: go back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810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Coarse-particle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C8392-FF53-407E-AFF8-69F50D2F540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38</a:t>
            </a:fld>
            <a:fld id="{A4FC788A-EEF7-455E-A859-5371F44D1403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38</a:t>
            </a:fld>
            <a:fld id="{49135B42-2ADE-4F40-8CB3-C419606E06A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622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Results of PM-coarse (PM</a:t>
            </a:r>
            <a:r>
              <a:rPr lang="en-US" sz="2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-PM</a:t>
            </a:r>
            <a:r>
              <a:rPr lang="en-US" sz="2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27801" y="6252633"/>
            <a:ext cx="20574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tjn\OneDrive\MICSASIA\figures\3.2.2\pmc_final06282018.em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3" t="3603" r="16193" b="75465"/>
          <a:stretch/>
        </p:blipFill>
        <p:spPr bwMode="auto">
          <a:xfrm>
            <a:off x="42506" y="859632"/>
            <a:ext cx="6779797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Users\tjn\OneDrive\MICSASIA\figures\3.2.2\pmc_final06282018.em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3" t="24419" r="62927" b="54611"/>
          <a:stretch/>
        </p:blipFill>
        <p:spPr bwMode="auto">
          <a:xfrm>
            <a:off x="6850878" y="857250"/>
            <a:ext cx="2235972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:\Users\tjn\OneDrive\MICSASIA\figures\3.2.2\pmc_final06282018.em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77" t="24419" r="16193" b="54611"/>
          <a:stretch/>
        </p:blipFill>
        <p:spPr bwMode="auto">
          <a:xfrm>
            <a:off x="42506" y="2800350"/>
            <a:ext cx="4521420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C:\Users\tjn\OneDrive\MICSASIA\figures\3.2.2\pmc_final06282018.em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35" t="45272" r="39466" b="33642"/>
          <a:stretch/>
        </p:blipFill>
        <p:spPr bwMode="auto">
          <a:xfrm>
            <a:off x="4544995" y="2800350"/>
            <a:ext cx="4541855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C:\Users\tjn\OneDrive\MICSASIA\figures\3.2.2\pmc_final06282018.em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848" t="45272" r="16019" b="33642"/>
          <a:stretch/>
        </p:blipFill>
        <p:spPr bwMode="auto">
          <a:xfrm>
            <a:off x="30265" y="4741068"/>
            <a:ext cx="2230733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tjn\OneDrive\MICSASIA\figures\3.2.2\pmc_final06282018.em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35" t="66243" r="39466" b="12671"/>
          <a:stretch/>
        </p:blipFill>
        <p:spPr bwMode="auto">
          <a:xfrm>
            <a:off x="2309020" y="4741068"/>
            <a:ext cx="4541858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98900" y="4836943"/>
            <a:ext cx="2085975" cy="203132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Yellow – CMAQ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 –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 - other</a:t>
            </a:r>
          </a:p>
          <a:p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M10, M12 and M14 has dust emission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8364" y="1036526"/>
            <a:ext cx="457200" cy="27432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72759" y="1012818"/>
            <a:ext cx="457200" cy="27432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22189" y="1012818"/>
            <a:ext cx="457200" cy="27432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58161" y="1012818"/>
            <a:ext cx="457200" cy="27432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8364" y="2910240"/>
            <a:ext cx="51809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39825" y="2910240"/>
            <a:ext cx="518091" cy="369332"/>
          </a:xfrm>
          <a:prstGeom prst="rect">
            <a:avLst/>
          </a:prstGeom>
          <a:solidFill>
            <a:srgbClr val="3838BD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80853" y="2910240"/>
            <a:ext cx="518091" cy="369332"/>
          </a:xfrm>
          <a:prstGeom prst="rect">
            <a:avLst/>
          </a:prstGeom>
          <a:solidFill>
            <a:srgbClr val="3838BD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14890" y="4124867"/>
            <a:ext cx="63350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M10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61255" y="6067967"/>
            <a:ext cx="620747" cy="369332"/>
          </a:xfrm>
          <a:prstGeom prst="rect">
            <a:avLst/>
          </a:prstGeom>
          <a:solidFill>
            <a:srgbClr val="3333CC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M11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73483" y="6067967"/>
            <a:ext cx="63350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M12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96732" y="6067967"/>
            <a:ext cx="63350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M14</a:t>
            </a:r>
          </a:p>
        </p:txBody>
      </p:sp>
    </p:spTree>
    <p:extLst>
      <p:ext uri="{BB962C8B-B14F-4D97-AF65-F5344CB8AC3E}">
        <p14:creationId xmlns:p14="http://schemas.microsoft.com/office/powerpoint/2010/main" val="3636057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Background/Purpose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odel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nter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omparison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tudy for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(MICS-Asia)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Purpose: understand model performance and uncertainties in Asia.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 1 (1990-2000), long-range transport and deposition of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sulfur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 2 (2001-2009), include more species: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sulfur, nitrogen, ozone and aerosols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 3 (2010-present), 3 topics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Evaluate strengths and weakness of air quality models in Asia and reduce model uncertainty.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Develop reliable emission inventories in Asia with bottom-up method.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Estimate the radiative forcing and sensitivity analysis of short-lived climate pollutants.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369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Monthly Variation of Dust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tjn\OneDrive\MICSASIA\figures\3.2.2\dust-nondust_06282018.emf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33" t="47134" r="48700" b="18916"/>
          <a:stretch/>
        </p:blipFill>
        <p:spPr bwMode="auto">
          <a:xfrm>
            <a:off x="108284" y="954709"/>
            <a:ext cx="5029200" cy="4220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C:\Users\tjn\OneDrive\MICSASIA\figures\3.2.2\dust-nondust_06282018.em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527" t="2679" r="13137" b="86282"/>
          <a:stretch/>
        </p:blipFill>
        <p:spPr bwMode="auto">
          <a:xfrm>
            <a:off x="5137484" y="1166031"/>
            <a:ext cx="977265" cy="16541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:\Users\tjn\OneDrive\MICSASIA\figures\3.2.2\dust-nondust_06282018.em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527" t="13936" r="11766" b="76713"/>
          <a:stretch/>
        </p:blipFill>
        <p:spPr bwMode="auto">
          <a:xfrm>
            <a:off x="6114749" y="1458706"/>
            <a:ext cx="1188720" cy="14011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37484" y="1078690"/>
            <a:ext cx="2165985" cy="18859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1037" y="53014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Monthly variation is poorly simulated at dust sites</a:t>
            </a:r>
          </a:p>
        </p:txBody>
      </p:sp>
      <p:pic>
        <p:nvPicPr>
          <p:cNvPr id="11" name="Picture 10" descr="C:\Users\tjn\OneDrive\MICSASIA\figures\3.2.2\dust-nondust_06282018.emf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59" t="47134" r="10181" b="20861"/>
          <a:stretch/>
        </p:blipFill>
        <p:spPr bwMode="auto">
          <a:xfrm>
            <a:off x="5113037" y="3200218"/>
            <a:ext cx="3931920" cy="31531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9213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Removal Process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C8392-FF53-407E-AFF8-69F50D2F540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fld id="{A4FC788A-EEF7-455E-A859-5371F44D1403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fld id="{49135B42-2ADE-4F40-8CB3-C419606E06AE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08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Performance on Wet Deposition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tjn\OneDrive\MICSASIA\figures\wetdepo_06202018.emf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75" t="1157" r="27661" b="3316"/>
          <a:stretch/>
        </p:blipFill>
        <p:spPr bwMode="auto">
          <a:xfrm>
            <a:off x="431800" y="895439"/>
            <a:ext cx="6583680" cy="5394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29450" y="916934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M10 and M11 overestimate Japan and Korea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66975" y="127456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AB97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76650" y="1274563"/>
            <a:ext cx="62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M11</a:t>
            </a:r>
          </a:p>
        </p:txBody>
      </p:sp>
      <p:cxnSp>
        <p:nvCxnSpPr>
          <p:cNvPr id="10" name="Straight Arrow Connector 9"/>
          <p:cNvCxnSpPr>
            <a:stCxn id="5" idx="1"/>
          </p:cNvCxnSpPr>
          <p:nvPr/>
        </p:nvCxnSpPr>
        <p:spPr>
          <a:xfrm flipH="1" flipV="1">
            <a:off x="1758977" y="994759"/>
            <a:ext cx="707998" cy="464470"/>
          </a:xfrm>
          <a:prstGeom prst="straightConnector1">
            <a:avLst/>
          </a:prstGeom>
          <a:ln w="28575">
            <a:solidFill>
              <a:srgbClr val="AB97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911407" y="1512950"/>
            <a:ext cx="57150" cy="381035"/>
          </a:xfrm>
          <a:prstGeom prst="straightConnector1">
            <a:avLst/>
          </a:prstGeom>
          <a:ln w="28575">
            <a:solidFill>
              <a:srgbClr val="2ABD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238875" y="2924176"/>
            <a:ext cx="790575" cy="34853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9450" y="2924175"/>
            <a:ext cx="177165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model catch the high depo in Malaysia and Philippine</a:t>
            </a:r>
          </a:p>
        </p:txBody>
      </p:sp>
    </p:spTree>
    <p:extLst>
      <p:ext uri="{BB962C8B-B14F-4D97-AF65-F5344CB8AC3E}">
        <p14:creationId xmlns:p14="http://schemas.microsoft.com/office/powerpoint/2010/main" val="342507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Removal Mechanism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solidFill>
                <a:schemeClr val="bg1"/>
              </a:solidFill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Wet deposition: remove gas and aerosol by rain droplets (all model same mechanism)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Dry deposition: remove aerosols by gravitation (all model use (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Wesely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1989) except M11) </a:t>
                </a:r>
              </a:p>
              <a:p>
                <a:pPr marL="0" indent="0">
                  <a:buNone/>
                </a:pP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Washout ratio: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𝒘𝒆𝒕</m:t>
                          </m:r>
                        </m:sub>
                      </m:sSub>
                      <m:r>
                        <a:rPr lang="en-US" sz="1600" b="1" i="1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𝒅𝒆𝒑𝒐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𝒔𝒖𝒓𝒇𝒂𝒄𝒆</m:t>
                              </m:r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𝒂𝒊𝒓</m:t>
                              </m:r>
                            </m:sub>
                          </m:sSub>
                        </m:den>
                      </m:f>
                      <m:r>
                        <a:rPr lang="en-US" sz="1600" b="1" i="1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 ×</m:t>
                      </m:r>
                      <m:r>
                        <a:rPr lang="en-US" sz="1600" b="1" i="1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lang="en-US" sz="1600" b="1" i="1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600" b="1" i="1" dirty="0">
                  <a:solidFill>
                    <a:srgbClr val="3838B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sz="16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wet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washout ratio for wet deposition, 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16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depo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concentration of particles in deposition, 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16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surface_air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concentration of particles at near surface atmosphere.</a:t>
                </a:r>
              </a:p>
              <a:p>
                <a:pPr marL="0" indent="0">
                  <a:buNone/>
                </a:pPr>
                <a:endParaRPr lang="en-US" sz="1600" b="1" i="1" dirty="0">
                  <a:solidFill>
                    <a:srgbClr val="3838B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Dry deposition velocity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  <m:r>
                        <a:rPr lang="en-US" sz="1600" b="1" i="1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𝒂𝒊𝒓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b="1" i="1" dirty="0">
                  <a:solidFill>
                    <a:srgbClr val="3838B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F</a:t>
                </a:r>
                <a:r>
                  <a:rPr lang="en-US" sz="1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dry deposition flux, 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16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deposition velocity, and 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16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air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concentration of species at height.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08" t="-1290" r="-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5801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7267" y="1073060"/>
            <a:ext cx="801793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Underestimation of PM in coastal region, related to 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sea-salt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Coastal regions is still underestimated, but much better with sea-salt emission.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567267" y="1483234"/>
                <a:ext cx="8017934" cy="3980967"/>
              </a:xfrm>
              <a:ln w="28575">
                <a:solidFill>
                  <a:srgbClr val="3333CC"/>
                </a:solidFill>
              </a:ln>
            </p:spPr>
            <p:txBody>
              <a:bodyPr anchor="ctr"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M10 and M12: CMAQ – fixed proportion: Na</a:t>
                </a: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(38.6%), Cl</a:t>
                </a: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(53.9%), SO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2-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(7.5%)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n>
                                <a:solidFill>
                                  <a:srgbClr val="3333CC"/>
                                </a:solidFill>
                              </a:ln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>
                              <a:ln>
                                <a:solidFill>
                                  <a:srgbClr val="3333CC"/>
                                </a:solidFill>
                              </a:ln>
                              <a:latin typeface="Cambria Math" panose="02040503050406030204" pitchFamily="18" charset="0"/>
                            </a:rPr>
                            <m:t>𝑑𝐹</m:t>
                          </m:r>
                        </m:num>
                        <m:den>
                          <m:r>
                            <a:rPr lang="en-US" sz="1600" b="0" i="1">
                              <a:ln>
                                <a:solidFill>
                                  <a:srgbClr val="3333CC"/>
                                </a:solidFill>
                              </a:ln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US" sz="1600" b="0" i="1">
                          <a:ln>
                            <a:solidFill>
                              <a:srgbClr val="3333CC"/>
                            </a:solidFill>
                          </a:ln>
                          <a:latin typeface="Cambria Math" panose="02040503050406030204" pitchFamily="18" charset="0"/>
                        </a:rPr>
                        <m:t>=1.373</m:t>
                      </m:r>
                      <m:sSubSup>
                        <m:sSubSupPr>
                          <m:ctrlPr>
                            <a:rPr lang="en-US" sz="1600" i="1">
                              <a:ln>
                                <a:solidFill>
                                  <a:srgbClr val="3333CC"/>
                                </a:solidFill>
                              </a:ln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>
                              <a:ln>
                                <a:solidFill>
                                  <a:srgbClr val="3333CC"/>
                                </a:solidFill>
                              </a:ln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b="0" i="1">
                              <a:ln>
                                <a:solidFill>
                                  <a:srgbClr val="3333CC"/>
                                </a:solidFill>
                              </a:ln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600" b="0" i="1">
                              <a:ln>
                                <a:solidFill>
                                  <a:srgbClr val="3333CC"/>
                                </a:solidFill>
                              </a:ln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sz="1600" b="0" i="1">
                              <a:ln>
                                <a:solidFill>
                                  <a:srgbClr val="3333CC"/>
                                </a:solidFill>
                              </a:ln>
                              <a:latin typeface="Cambria Math" panose="02040503050406030204" pitchFamily="18" charset="0"/>
                            </a:rPr>
                            <m:t>3.41</m:t>
                          </m:r>
                        </m:sup>
                      </m:sSubSup>
                      <m:sSup>
                        <m:sSupPr>
                          <m:ctrlPr>
                            <a:rPr lang="en-US" sz="1600" i="1">
                              <a:ln>
                                <a:solidFill>
                                  <a:srgbClr val="3333CC"/>
                                </a:solidFill>
                              </a:ln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>
                              <a:ln>
                                <a:solidFill>
                                  <a:srgbClr val="3333CC"/>
                                </a:solidFill>
                              </a:ln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600" b="0" i="1">
                              <a:ln>
                                <a:solidFill>
                                  <a:srgbClr val="3333CC"/>
                                </a:solidFill>
                              </a:ln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>
                              <a:ln>
                                <a:solidFill>
                                  <a:srgbClr val="3333CC"/>
                                </a:solidFill>
                              </a:ln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r>
                        <a:rPr lang="en-US" sz="1600" b="0" i="1">
                          <a:ln>
                            <a:solidFill>
                              <a:srgbClr val="3333CC"/>
                            </a:solidFill>
                          </a:ln>
                          <a:latin typeface="Cambria Math" panose="02040503050406030204" pitchFamily="18" charset="0"/>
                        </a:rPr>
                        <m:t>(1+0.057</m:t>
                      </m:r>
                      <m:sSup>
                        <m:sSupPr>
                          <m:ctrlPr>
                            <a:rPr lang="en-US" sz="1600" i="1">
                              <a:ln>
                                <a:solidFill>
                                  <a:srgbClr val="3333CC"/>
                                </a:solidFill>
                              </a:ln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>
                              <a:ln>
                                <a:solidFill>
                                  <a:srgbClr val="3333CC"/>
                                </a:solidFill>
                              </a:ln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600" b="0" i="1">
                              <a:ln>
                                <a:solidFill>
                                  <a:srgbClr val="3333CC"/>
                                </a:solidFill>
                              </a:ln>
                              <a:latin typeface="Cambria Math" panose="02040503050406030204" pitchFamily="18" charset="0"/>
                            </a:rPr>
                            <m:t>3.45</m:t>
                          </m:r>
                        </m:sup>
                      </m:sSup>
                      <m:r>
                        <a:rPr lang="en-US" sz="1600" b="0" i="1">
                          <a:ln>
                            <a:solidFill>
                              <a:srgbClr val="3333CC"/>
                            </a:solidFill>
                          </a:ln>
                          <a:latin typeface="Cambria Math" panose="02040503050406030204" pitchFamily="18" charset="0"/>
                        </a:rPr>
                        <m:t>)×</m:t>
                      </m:r>
                      <m:sSup>
                        <m:sSupPr>
                          <m:ctrlPr>
                            <a:rPr lang="en-US" sz="1600" i="1">
                              <a:ln>
                                <a:solidFill>
                                  <a:srgbClr val="3333CC"/>
                                </a:solidFill>
                              </a:ln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>
                              <a:ln>
                                <a:solidFill>
                                  <a:srgbClr val="3333CC"/>
                                </a:solidFill>
                              </a:ln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>
                              <a:ln>
                                <a:solidFill>
                                  <a:srgbClr val="3333CC"/>
                                </a:solidFill>
                              </a:ln>
                              <a:latin typeface="Cambria Math" panose="02040503050406030204" pitchFamily="18" charset="0"/>
                            </a:rPr>
                            <m:t>1.607</m:t>
                          </m:r>
                          <m:sSup>
                            <m:sSupPr>
                              <m:ctrlPr>
                                <a:rPr lang="en-US" sz="1600" i="1">
                                  <a:ln>
                                    <a:solidFill>
                                      <a:srgbClr val="3333CC"/>
                                    </a:solidFill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>
                                  <a:ln>
                                    <a:solidFill>
                                      <a:srgbClr val="3333CC"/>
                                    </a:solidFill>
                                  </a:ln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b="0" i="1">
                                  <a:ln>
                                    <a:solidFill>
                                      <a:srgbClr val="3333CC"/>
                                    </a:solidFill>
                                  </a:ln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n>
                                        <a:solidFill>
                                          <a:srgbClr val="3333CC"/>
                                        </a:solidFill>
                                      </a:ln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>
                                      <a:ln>
                                        <a:solidFill>
                                          <a:srgbClr val="3333CC"/>
                                        </a:solidFill>
                                      </a:ln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1600" b="0" i="1">
                                      <a:ln>
                                        <a:solidFill>
                                          <a:srgbClr val="3333CC"/>
                                        </a:solidFill>
                                      </a:ln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-density function with unit of particles m</a:t>
                </a:r>
                <a:r>
                  <a:rPr 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µm</a:t>
                </a:r>
                <a:r>
                  <a:rPr 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indicating the rate of seawater droplet generation per unit area of sea surface with per increment of particle radius. r-particle radius at RH=80%, u</a:t>
                </a:r>
                <a:r>
                  <a:rPr lang="en-US" sz="1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10m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-10 meter wind speed, A-adjustment parameter control the shape of sub-micron size distribution, B-a parameter related to particle radius, calculated as (0.433-logr)/0.433. 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M11: new coastal zone method: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sub>
                      </m:sSub>
                      <m:r>
                        <a:rPr lang="en-US" sz="1600" b="1" i="1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𝒘𝒊𝒏𝒅</m:t>
                              </m:r>
                            </m:sub>
                          </m:sSub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𝒂𝒗𝒈</m:t>
                              </m:r>
                            </m:sub>
                          </m:sSub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S</a:t>
                </a:r>
                <a:r>
                  <a:rPr lang="en-US" sz="1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-Sea-salt flux at 100% bubble coverage, C</a:t>
                </a:r>
                <a:r>
                  <a:rPr lang="en-US" sz="1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-mean braking wave 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CNhot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(condensation nuclei after vaporize volatile component at 360°C) at 5 meters, k-multiplier for tower C</a:t>
                </a:r>
                <a:r>
                  <a:rPr lang="en-US" sz="1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compared to mean profile, 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16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wind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-mean surf-zone wind speed, h-height of plume layer for beach profile, 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16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avg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-mean bubble fractional coverage area between wave, L-distance wave travels to shore, w</a:t>
                </a:r>
                <a:r>
                  <a:rPr lang="en-US" sz="1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-initial width of breaking wave bubble front.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7267" y="1483234"/>
                <a:ext cx="8017934" cy="3980967"/>
              </a:xfrm>
              <a:blipFill rotWithShape="0">
                <a:blip r:embed="rId2"/>
                <a:stretch>
                  <a:fillRect l="-455" t="-912" r="-606" b="-608"/>
                </a:stretch>
              </a:blipFill>
              <a:ln w="28575">
                <a:solidFill>
                  <a:srgbClr val="3333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68976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 anchor="b"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4" name="Picture 3" descr="C:\Users\tjn\OneDrive\MICSASIA\figures\2\site_all_0702.em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61" t="21195" r="32606" b="25447"/>
          <a:stretch/>
        </p:blipFill>
        <p:spPr bwMode="auto">
          <a:xfrm>
            <a:off x="567267" y="910959"/>
            <a:ext cx="6217920" cy="49866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7136" y="4952300"/>
            <a:ext cx="195820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EANET:  E1-E54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API:    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A1-A86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Ref:         R1-R35 </a:t>
            </a:r>
          </a:p>
        </p:txBody>
      </p:sp>
      <p:sp>
        <p:nvSpPr>
          <p:cNvPr id="7" name="Rectangle 6"/>
          <p:cNvSpPr/>
          <p:nvPr/>
        </p:nvSpPr>
        <p:spPr>
          <a:xfrm>
            <a:off x="1223811" y="5546920"/>
            <a:ext cx="137160" cy="13716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1223811" y="5074370"/>
            <a:ext cx="137160" cy="137160"/>
          </a:xfrm>
          <a:prstGeom prst="triangl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23811" y="5290447"/>
            <a:ext cx="137160" cy="1371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5897" y="1127795"/>
            <a:ext cx="24035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Spatial coverage of observation data</a:t>
            </a:r>
          </a:p>
          <a:p>
            <a:r>
              <a:rPr lang="en-US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Data quality and completeness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80%</a:t>
            </a:r>
            <a:endParaRPr lang="en-US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Aerosol Optical Depth (AOD) from AERONET and MODIS (not shown)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8" t="9524" r="5772" b="44339"/>
          <a:stretch/>
        </p:blipFill>
        <p:spPr>
          <a:xfrm>
            <a:off x="4843166" y="3781474"/>
            <a:ext cx="4206240" cy="28041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5106747" y="3927452"/>
            <a:ext cx="13260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AERONET</a:t>
            </a:r>
          </a:p>
        </p:txBody>
      </p:sp>
    </p:spTree>
    <p:extLst>
      <p:ext uri="{BB962C8B-B14F-4D97-AF65-F5344CB8AC3E}">
        <p14:creationId xmlns:p14="http://schemas.microsoft.com/office/powerpoint/2010/main" val="526856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4243405" y="950511"/>
                <a:ext cx="4668252" cy="4956977"/>
              </a:xfrm>
              <a:solidFill>
                <a:schemeClr val="bg1"/>
              </a:solidFill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M10: NAQPMS            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1600" b="1" i="1" smtClean="0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1600" b="1" i="1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</m:num>
                        <m:den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den>
                      </m:f>
                      <m:r>
                        <a:rPr lang="en-US" sz="1600" b="1" i="1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1600" b="1" i="1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p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d>
                        <m:dPr>
                          <m:ctrlP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600" b="1" i="1">
                                      <a:solidFill>
                                        <a:srgbClr val="3838B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>
                                      <a:solidFill>
                                        <a:srgbClr val="3838BD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3838BD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sz="1600" b="1" i="1">
                                      <a:solidFill>
                                        <a:srgbClr val="3838BD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sz="1600" b="1" i="1">
                                      <a:solidFill>
                                        <a:srgbClr val="3838B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1">
                                      <a:solidFill>
                                        <a:srgbClr val="3838BD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p>
                                  <m:r>
                                    <a:rPr lang="en-US" sz="1600" b="1" i="1">
                                      <a:solidFill>
                                        <a:srgbClr val="3838BD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600" b="1" i="1">
                                      <a:solidFill>
                                        <a:srgbClr val="3838B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>
                                      <a:solidFill>
                                        <a:srgbClr val="3838BD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3838BD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sz="1600" b="1" i="1">
                                      <a:solidFill>
                                        <a:srgbClr val="3838BD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en-US" sz="1600" b="1" i="1">
                                      <a:solidFill>
                                        <a:srgbClr val="3838BD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sz="1600" b="1" i="1">
                                      <a:solidFill>
                                        <a:srgbClr val="3838B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1">
                                      <a:solidFill>
                                        <a:srgbClr val="3838BD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p>
                                  <m:r>
                                    <a:rPr lang="en-US" sz="1600" b="1" i="1">
                                      <a:solidFill>
                                        <a:srgbClr val="3838BD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en-US" sz="1600" b="1" i="1">
                                      <a:solidFill>
                                        <a:srgbClr val="3838BD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1600" b="1" i="1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600" b="1" i="1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𝑹𝑯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𝑹𝑯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r>
                        <a:rPr lang="en-US" sz="1600" b="1" i="1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b="1" i="1" dirty="0">
                  <a:solidFill>
                    <a:srgbClr val="3838B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E-uplifting capability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u* and u</a:t>
                </a:r>
                <a:r>
                  <a:rPr lang="en-US" sz="1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- 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friction and threshold friction velocity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M11 and M14: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Chem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3838BD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1" smtClean="0">
                        <a:solidFill>
                          <a:srgbClr val="3838BD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solidFill>
                              <a:srgbClr val="3838BD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3838BD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en-US" b="1" i="1">
                            <a:solidFill>
                              <a:srgbClr val="3838BD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Sup>
                      <m:sSubSupPr>
                        <m:ctrlPr>
                          <a:rPr lang="en-US" b="1" i="1">
                            <a:solidFill>
                              <a:srgbClr val="3838BD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rgbClr val="3838BD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b="1" i="1">
                            <a:solidFill>
                              <a:srgbClr val="3838BD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b="1" i="1">
                            <a:solidFill>
                              <a:srgbClr val="3838BD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bSup>
                    <m:r>
                      <a:rPr lang="en-US" b="1" i="1">
                        <a:solidFill>
                          <a:srgbClr val="3838BD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1" i="1">
                            <a:solidFill>
                              <a:srgbClr val="3838B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3838BD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>
                            <a:solidFill>
                              <a:srgbClr val="3838BD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1" i="1">
                                <a:solidFill>
                                  <a:srgbClr val="3838B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b="1" i="1">
                                    <a:solidFill>
                                      <a:srgbClr val="3838B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1" i="1">
                                    <a:solidFill>
                                      <a:srgbClr val="3838BD"/>
                                    </a:solidFill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3838BD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  <m:sup>
                                <m:r>
                                  <a:rPr lang="en-US" b="1" i="1">
                                    <a:solidFill>
                                      <a:srgbClr val="3838BD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en-US" b="1" i="1">
                                    <a:solidFill>
                                      <a:srgbClr val="3838B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solidFill>
                                      <a:srgbClr val="3838BD"/>
                                    </a:solidFill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  <m:sup>
                                <m:r>
                                  <a:rPr lang="en-US" b="1" i="1">
                                    <a:solidFill>
                                      <a:srgbClr val="3838BD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b="1" i="1">
                        <a:solidFill>
                          <a:srgbClr val="3838BD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solidFill>
                          <a:srgbClr val="3838BD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solidFill>
                          <a:srgbClr val="3838BD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>
                            <a:solidFill>
                              <a:srgbClr val="3838B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3838BD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b="1" i="1">
                            <a:solidFill>
                              <a:srgbClr val="3838BD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solidFill>
                              <a:srgbClr val="3838B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3838BD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>
                            <a:solidFill>
                              <a:srgbClr val="3838BD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>
                        <a:solidFill>
                          <a:srgbClr val="3838BD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rgbClr val="3838B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1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fractional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coverage of vegetation type’,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1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percentage of dust reduced by vegetation covers in the source region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M12: NU-WRF (GOCART, online calculate)         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b="1" i="1" smtClean="0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en-US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b="1" i="1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b="1" i="1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sSubSup>
                        <m:sSubSupPr>
                          <m:ctrlPr>
                            <a:rPr lang="en-US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  <m:sup>
                          <m:r>
                            <a:rPr lang="en-US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b="1" i="1">
                          <a:solidFill>
                            <a:srgbClr val="3838BD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  <m:r>
                                <a:rPr lang="en-US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rgbClr val="3838BD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3838BD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S–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probability to have sediments in grid cell of certain altitude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16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fraction of clay and slit for different soil types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sz="1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10m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sz="16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horizontal wind speed at 10 meters and its threshold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43405" y="950511"/>
                <a:ext cx="4668252" cy="4956977"/>
              </a:xfrm>
              <a:blipFill>
                <a:blip r:embed="rId3"/>
                <a:stretch>
                  <a:fillRect l="-1044" t="-1230" r="-12533" b="-2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Dust Mechanism in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pic>
        <p:nvPicPr>
          <p:cNvPr id="5" name="Picture 4" descr="C:\Users\tjn\OneDrive\MICSASIA\figures\3.2.2\dust-nondust_06282018.emf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59" t="47134" r="10181" b="20861"/>
          <a:stretch/>
        </p:blipFill>
        <p:spPr bwMode="auto">
          <a:xfrm>
            <a:off x="220045" y="1828799"/>
            <a:ext cx="4023360" cy="32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1EFE2-A4EE-4443-88BE-BC3C208A5BF8}"/>
              </a:ext>
            </a:extLst>
          </p:cNvPr>
          <p:cNvSpPr/>
          <p:nvPr/>
        </p:nvSpPr>
        <p:spPr>
          <a:xfrm>
            <a:off x="220045" y="1083434"/>
            <a:ext cx="4023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M10, M11 and M12 and M14 include dust emissions as input</a:t>
            </a:r>
          </a:p>
        </p:txBody>
      </p:sp>
    </p:spTree>
    <p:extLst>
      <p:ext uri="{BB962C8B-B14F-4D97-AF65-F5344CB8AC3E}">
        <p14:creationId xmlns:p14="http://schemas.microsoft.com/office/powerpoint/2010/main" val="2199589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Background/Purpose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odel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nter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omparison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tudy for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(MICS-Asia)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Purpose: understand model performance and uncertainties in Asia.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 1 (1990-2000), long-range transport and deposition of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sulfur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 2 (2001-2009), include more species,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sulfur, nitrogen, ozone and aerosols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 3 (2010-present), 3 topics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Evaluate strengths and weakness of air quality models in Asia and reduce model uncertainty.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268" y="4034020"/>
            <a:ext cx="8017933" cy="186512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regional model with different model types/versions.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performance on PM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PM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components.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So-called “diagnostic evaluation” approach to check model bias/differences caused by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 process.</a:t>
            </a:r>
          </a:p>
        </p:txBody>
      </p:sp>
    </p:spTree>
    <p:extLst>
      <p:ext uri="{BB962C8B-B14F-4D97-AF65-F5344CB8AC3E}">
        <p14:creationId xmlns:p14="http://schemas.microsoft.com/office/powerpoint/2010/main" val="3639596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50963"/>
              </p:ext>
            </p:extLst>
          </p:nvPr>
        </p:nvGraphicFramePr>
        <p:xfrm>
          <a:off x="567267" y="916105"/>
          <a:ext cx="8017935" cy="4839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79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67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75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09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140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866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7203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7906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Models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 Version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 Mechanism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Aerosol Partitioning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Dust Emission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Sea-salt Emission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85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WRF-CMAQ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SAPRC99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ISORv2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85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ISORv1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85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85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85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ISORv2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85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M14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RAMS-CMAQ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ISORv1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85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WRF-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Chem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MADE/VBS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85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8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85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M13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GEOS-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Chem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Bey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3609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M11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NHM-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Chem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SAPRC99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ISOR2/MADE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85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NAQPMS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CBMZ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ISOR2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85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M12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NU-WRF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RADM2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GOCART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573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446" y="1282198"/>
            <a:ext cx="3108960" cy="51077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particles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4446" y="3062079"/>
            <a:ext cx="3108960" cy="510778"/>
          </a:xfrm>
          <a:prstGeom prst="round2DiagRect">
            <a:avLst/>
          </a:prstGeom>
          <a:solidFill>
            <a:srgbClr val="CFCFF9"/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particles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8529" y="2714567"/>
            <a:ext cx="1737360" cy="369332"/>
          </a:xfrm>
          <a:prstGeom prst="rect">
            <a:avLst/>
          </a:prstGeom>
          <a:solidFill>
            <a:srgbClr val="CFCFF9"/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68529" y="3644912"/>
            <a:ext cx="1737360" cy="369332"/>
          </a:xfrm>
          <a:prstGeom prst="rect">
            <a:avLst/>
          </a:prstGeom>
          <a:solidFill>
            <a:srgbClr val="CFCFF9"/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Coarse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4446" y="4885263"/>
            <a:ext cx="3108960" cy="510778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Removal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particles</a:t>
            </a:r>
          </a:p>
        </p:txBody>
      </p:sp>
      <p:cxnSp>
        <p:nvCxnSpPr>
          <p:cNvPr id="12" name="Straight Arrow Connector 11"/>
          <p:cNvCxnSpPr>
            <a:stCxn id="7" idx="1"/>
            <a:endCxn id="10" idx="3"/>
          </p:cNvCxnSpPr>
          <p:nvPr/>
        </p:nvCxnSpPr>
        <p:spPr>
          <a:xfrm>
            <a:off x="2298926" y="3572857"/>
            <a:ext cx="0" cy="13124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1"/>
            <a:endCxn id="7" idx="3"/>
          </p:cNvCxnSpPr>
          <p:nvPr/>
        </p:nvCxnSpPr>
        <p:spPr>
          <a:xfrm>
            <a:off x="2298926" y="1792976"/>
            <a:ext cx="0" cy="126910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7" idx="0"/>
            <a:endCxn id="8" idx="1"/>
          </p:cNvCxnSpPr>
          <p:nvPr/>
        </p:nvCxnSpPr>
        <p:spPr>
          <a:xfrm flipV="1">
            <a:off x="3853406" y="2899233"/>
            <a:ext cx="315123" cy="4182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7" idx="0"/>
            <a:endCxn id="9" idx="1"/>
          </p:cNvCxnSpPr>
          <p:nvPr/>
        </p:nvCxnSpPr>
        <p:spPr>
          <a:xfrm>
            <a:off x="3853406" y="3317468"/>
            <a:ext cx="315123" cy="5121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268835" y="2714567"/>
            <a:ext cx="1920240" cy="369332"/>
          </a:xfrm>
          <a:prstGeom prst="rect">
            <a:avLst/>
          </a:prstGeom>
          <a:solidFill>
            <a:srgbClr val="CFCFF9"/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268835" y="3651958"/>
            <a:ext cx="1920240" cy="369332"/>
          </a:xfrm>
          <a:prstGeom prst="rect">
            <a:avLst/>
          </a:prstGeom>
          <a:solidFill>
            <a:srgbClr val="CFCFF9"/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" name="Straight Arrow Connector 64"/>
          <p:cNvCxnSpPr>
            <a:stCxn id="8" idx="3"/>
            <a:endCxn id="61" idx="1"/>
          </p:cNvCxnSpPr>
          <p:nvPr/>
        </p:nvCxnSpPr>
        <p:spPr>
          <a:xfrm>
            <a:off x="5905889" y="2899233"/>
            <a:ext cx="36294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9" idx="3"/>
            <a:endCxn id="63" idx="1"/>
          </p:cNvCxnSpPr>
          <p:nvPr/>
        </p:nvCxnSpPr>
        <p:spPr>
          <a:xfrm>
            <a:off x="5905889" y="3829578"/>
            <a:ext cx="362946" cy="70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168530" y="1009557"/>
            <a:ext cx="173736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168529" y="1788683"/>
            <a:ext cx="173736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 / IC</a:t>
            </a:r>
          </a:p>
        </p:txBody>
      </p:sp>
      <p:cxnSp>
        <p:nvCxnSpPr>
          <p:cNvPr id="84" name="Straight Arrow Connector 83"/>
          <p:cNvCxnSpPr>
            <a:stCxn id="5" idx="0"/>
            <a:endCxn id="82" idx="1"/>
          </p:cNvCxnSpPr>
          <p:nvPr/>
        </p:nvCxnSpPr>
        <p:spPr>
          <a:xfrm flipV="1">
            <a:off x="3853406" y="1194223"/>
            <a:ext cx="315124" cy="3433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5" idx="0"/>
            <a:endCxn id="83" idx="1"/>
          </p:cNvCxnSpPr>
          <p:nvPr/>
        </p:nvCxnSpPr>
        <p:spPr>
          <a:xfrm>
            <a:off x="3853406" y="1537587"/>
            <a:ext cx="315123" cy="4357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4168529" y="4458960"/>
            <a:ext cx="173736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168529" y="5319042"/>
            <a:ext cx="173736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</a:t>
            </a:r>
          </a:p>
        </p:txBody>
      </p:sp>
      <p:cxnSp>
        <p:nvCxnSpPr>
          <p:cNvPr id="97" name="Straight Arrow Connector 96"/>
          <p:cNvCxnSpPr>
            <a:stCxn id="10" idx="0"/>
            <a:endCxn id="95" idx="1"/>
          </p:cNvCxnSpPr>
          <p:nvPr/>
        </p:nvCxnSpPr>
        <p:spPr>
          <a:xfrm flipV="1">
            <a:off x="3853406" y="4643626"/>
            <a:ext cx="315123" cy="4970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0" idx="0"/>
            <a:endCxn id="96" idx="1"/>
          </p:cNvCxnSpPr>
          <p:nvPr/>
        </p:nvCxnSpPr>
        <p:spPr>
          <a:xfrm>
            <a:off x="3853406" y="5140652"/>
            <a:ext cx="315123" cy="3630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6268835" y="4458960"/>
            <a:ext cx="192024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268835" y="5319042"/>
            <a:ext cx="192024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2" name="Straight Arrow Connector 121"/>
          <p:cNvCxnSpPr>
            <a:stCxn id="95" idx="3"/>
            <a:endCxn id="120" idx="1"/>
          </p:cNvCxnSpPr>
          <p:nvPr/>
        </p:nvCxnSpPr>
        <p:spPr>
          <a:xfrm>
            <a:off x="5905889" y="4643626"/>
            <a:ext cx="36294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96" idx="3"/>
            <a:endCxn id="121" idx="1"/>
          </p:cNvCxnSpPr>
          <p:nvPr/>
        </p:nvCxnSpPr>
        <p:spPr>
          <a:xfrm>
            <a:off x="5905889" y="5503708"/>
            <a:ext cx="36294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294291" y="322607"/>
            <a:ext cx="6538310" cy="505545"/>
          </a:xfrm>
          <a:ln w="38100">
            <a:noFill/>
          </a:ln>
        </p:spPr>
        <p:txBody>
          <a:bodyPr>
            <a:no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Process Related to Particle Formation</a:t>
            </a:r>
          </a:p>
        </p:txBody>
      </p:sp>
    </p:spTree>
    <p:extLst>
      <p:ext uri="{BB962C8B-B14F-4D97-AF65-F5344CB8AC3E}">
        <p14:creationId xmlns:p14="http://schemas.microsoft.com/office/powerpoint/2010/main" val="292487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291" y="322607"/>
            <a:ext cx="6538310" cy="505545"/>
          </a:xfrm>
          <a:ln w="38100">
            <a:noFill/>
          </a:ln>
        </p:spPr>
        <p:txBody>
          <a:bodyPr>
            <a:no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Process Related to Particle Formation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446" y="1282198"/>
            <a:ext cx="3108960" cy="51077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particles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4446" y="3062079"/>
            <a:ext cx="3108960" cy="510778"/>
          </a:xfrm>
          <a:prstGeom prst="round2DiagRect">
            <a:avLst/>
          </a:prstGeom>
          <a:solidFill>
            <a:srgbClr val="CFCFF9"/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particles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8529" y="2714567"/>
            <a:ext cx="1737360" cy="369332"/>
          </a:xfrm>
          <a:prstGeom prst="rect">
            <a:avLst/>
          </a:prstGeom>
          <a:solidFill>
            <a:srgbClr val="CFCFF9"/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68529" y="3644912"/>
            <a:ext cx="1737360" cy="369332"/>
          </a:xfrm>
          <a:prstGeom prst="rect">
            <a:avLst/>
          </a:prstGeom>
          <a:solidFill>
            <a:srgbClr val="CFCFF9"/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Coarse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4446" y="4885263"/>
            <a:ext cx="3108960" cy="510778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Removal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particles</a:t>
            </a:r>
          </a:p>
        </p:txBody>
      </p:sp>
      <p:cxnSp>
        <p:nvCxnSpPr>
          <p:cNvPr id="12" name="Straight Arrow Connector 11"/>
          <p:cNvCxnSpPr>
            <a:stCxn id="7" idx="1"/>
            <a:endCxn id="10" idx="3"/>
          </p:cNvCxnSpPr>
          <p:nvPr/>
        </p:nvCxnSpPr>
        <p:spPr>
          <a:xfrm>
            <a:off x="2298926" y="3572857"/>
            <a:ext cx="0" cy="13124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1"/>
            <a:endCxn id="7" idx="3"/>
          </p:cNvCxnSpPr>
          <p:nvPr/>
        </p:nvCxnSpPr>
        <p:spPr>
          <a:xfrm>
            <a:off x="2298926" y="1792976"/>
            <a:ext cx="0" cy="126910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7" idx="0"/>
            <a:endCxn id="8" idx="1"/>
          </p:cNvCxnSpPr>
          <p:nvPr/>
        </p:nvCxnSpPr>
        <p:spPr>
          <a:xfrm flipV="1">
            <a:off x="3853406" y="2899233"/>
            <a:ext cx="315123" cy="4182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7" idx="0"/>
            <a:endCxn id="9" idx="1"/>
          </p:cNvCxnSpPr>
          <p:nvPr/>
        </p:nvCxnSpPr>
        <p:spPr>
          <a:xfrm>
            <a:off x="3853406" y="3317468"/>
            <a:ext cx="315123" cy="5121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268835" y="2576068"/>
            <a:ext cx="1920240" cy="646331"/>
          </a:xfrm>
          <a:prstGeom prst="rect">
            <a:avLst/>
          </a:prstGeom>
          <a:solidFill>
            <a:srgbClr val="CFCFF9"/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Partition gas-aerosol phase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268835" y="3651958"/>
            <a:ext cx="1920240" cy="369332"/>
          </a:xfrm>
          <a:prstGeom prst="rect">
            <a:avLst/>
          </a:prstGeom>
          <a:solidFill>
            <a:srgbClr val="CFCFF9"/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Dust emission</a:t>
            </a:r>
          </a:p>
        </p:txBody>
      </p:sp>
      <p:cxnSp>
        <p:nvCxnSpPr>
          <p:cNvPr id="65" name="Straight Arrow Connector 64"/>
          <p:cNvCxnSpPr>
            <a:stCxn id="8" idx="3"/>
            <a:endCxn id="61" idx="1"/>
          </p:cNvCxnSpPr>
          <p:nvPr/>
        </p:nvCxnSpPr>
        <p:spPr>
          <a:xfrm>
            <a:off x="5905889" y="2899233"/>
            <a:ext cx="362946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9" idx="3"/>
            <a:endCxn id="63" idx="1"/>
          </p:cNvCxnSpPr>
          <p:nvPr/>
        </p:nvCxnSpPr>
        <p:spPr>
          <a:xfrm>
            <a:off x="5905889" y="3829578"/>
            <a:ext cx="362946" cy="70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168530" y="1009557"/>
            <a:ext cx="173736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168529" y="1788683"/>
            <a:ext cx="173736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 / IC</a:t>
            </a:r>
          </a:p>
        </p:txBody>
      </p:sp>
      <p:cxnSp>
        <p:nvCxnSpPr>
          <p:cNvPr id="84" name="Straight Arrow Connector 83"/>
          <p:cNvCxnSpPr>
            <a:stCxn id="5" idx="0"/>
            <a:endCxn id="82" idx="1"/>
          </p:cNvCxnSpPr>
          <p:nvPr/>
        </p:nvCxnSpPr>
        <p:spPr>
          <a:xfrm flipV="1">
            <a:off x="3853406" y="1194223"/>
            <a:ext cx="315124" cy="3433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5" idx="0"/>
            <a:endCxn id="83" idx="1"/>
          </p:cNvCxnSpPr>
          <p:nvPr/>
        </p:nvCxnSpPr>
        <p:spPr>
          <a:xfrm>
            <a:off x="3853406" y="1537587"/>
            <a:ext cx="315123" cy="4357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4168529" y="4458960"/>
            <a:ext cx="173736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168529" y="5319042"/>
            <a:ext cx="173736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</a:t>
            </a:r>
          </a:p>
        </p:txBody>
      </p:sp>
      <p:cxnSp>
        <p:nvCxnSpPr>
          <p:cNvPr id="97" name="Straight Arrow Connector 96"/>
          <p:cNvCxnSpPr>
            <a:stCxn id="10" idx="0"/>
            <a:endCxn id="95" idx="1"/>
          </p:cNvCxnSpPr>
          <p:nvPr/>
        </p:nvCxnSpPr>
        <p:spPr>
          <a:xfrm flipV="1">
            <a:off x="3853406" y="4643626"/>
            <a:ext cx="315123" cy="4970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0" idx="0"/>
            <a:endCxn id="96" idx="1"/>
          </p:cNvCxnSpPr>
          <p:nvPr/>
        </p:nvCxnSpPr>
        <p:spPr>
          <a:xfrm>
            <a:off x="3853406" y="5140652"/>
            <a:ext cx="315123" cy="3630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6268835" y="4458960"/>
            <a:ext cx="192024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Washout ratio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268835" y="5319042"/>
            <a:ext cx="192024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depo velocity</a:t>
            </a:r>
          </a:p>
        </p:txBody>
      </p:sp>
      <p:cxnSp>
        <p:nvCxnSpPr>
          <p:cNvPr id="122" name="Straight Arrow Connector 121"/>
          <p:cNvCxnSpPr>
            <a:stCxn id="95" idx="3"/>
            <a:endCxn id="120" idx="1"/>
          </p:cNvCxnSpPr>
          <p:nvPr/>
        </p:nvCxnSpPr>
        <p:spPr>
          <a:xfrm>
            <a:off x="5905889" y="4643626"/>
            <a:ext cx="36294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96" idx="3"/>
            <a:endCxn id="121" idx="1"/>
          </p:cNvCxnSpPr>
          <p:nvPr/>
        </p:nvCxnSpPr>
        <p:spPr>
          <a:xfrm>
            <a:off x="5905889" y="5503708"/>
            <a:ext cx="36294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30834" y="2467428"/>
            <a:ext cx="2168435" cy="334479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92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 anchor="b"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4" name="Picture 3" descr="C:\Users\tjn\OneDrive\MICSASIA\figures\2\site_all_0702.em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61" t="21195" r="32606" b="25447"/>
          <a:stretch/>
        </p:blipFill>
        <p:spPr bwMode="auto">
          <a:xfrm>
            <a:off x="567267" y="910959"/>
            <a:ext cx="6217920" cy="49866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7136" y="4972396"/>
            <a:ext cx="195820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EANET:  E1-E54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API:    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A1-A86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Ref:         R1-R35 </a:t>
            </a:r>
          </a:p>
        </p:txBody>
      </p:sp>
      <p:sp>
        <p:nvSpPr>
          <p:cNvPr id="7" name="Rectangle 6"/>
          <p:cNvSpPr/>
          <p:nvPr/>
        </p:nvSpPr>
        <p:spPr>
          <a:xfrm>
            <a:off x="1223811" y="5546920"/>
            <a:ext cx="137160" cy="13716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1223811" y="5074370"/>
            <a:ext cx="137160" cy="137160"/>
          </a:xfrm>
          <a:prstGeom prst="triangl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23811" y="5290447"/>
            <a:ext cx="137160" cy="1371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5897" y="1127795"/>
            <a:ext cx="2403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Spatial coverage of </a:t>
            </a:r>
          </a:p>
          <a:p>
            <a:r>
              <a:rPr lang="en-US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 data </a:t>
            </a:r>
          </a:p>
          <a:p>
            <a:r>
              <a:rPr lang="en-US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Data quality and</a:t>
            </a:r>
          </a:p>
          <a:p>
            <a:r>
              <a:rPr lang="en-US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completeness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80%</a:t>
            </a:r>
            <a:endParaRPr lang="en-US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691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14509</TotalTime>
  <Words>3538</Words>
  <Application>Microsoft Office PowerPoint</Application>
  <PresentationFormat>On-screen Show (4:3)</PresentationFormat>
  <Paragraphs>540</Paragraphs>
  <Slides>46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SimSun</vt:lpstr>
      <vt:lpstr>Adobe Devanagari</vt:lpstr>
      <vt:lpstr>Arial</vt:lpstr>
      <vt:lpstr>Calibri</vt:lpstr>
      <vt:lpstr>Calibri Light</vt:lpstr>
      <vt:lpstr>Cambria Math</vt:lpstr>
      <vt:lpstr>Courier New</vt:lpstr>
      <vt:lpstr>Times New Roman</vt:lpstr>
      <vt:lpstr>Wingdings</vt:lpstr>
      <vt:lpstr>Office Theme</vt:lpstr>
      <vt:lpstr>Model Inter-comparison and  Evaluation of Particular Matter - Study for MICS-Asia III</vt:lpstr>
      <vt:lpstr>Participating Modeling Groups</vt:lpstr>
      <vt:lpstr>Content</vt:lpstr>
      <vt:lpstr>Background/Purpose</vt:lpstr>
      <vt:lpstr>Background/Purpose</vt:lpstr>
      <vt:lpstr>Methodology</vt:lpstr>
      <vt:lpstr>Model Process Related to Particle Formation</vt:lpstr>
      <vt:lpstr>Model Process Related to Particle Formation</vt:lpstr>
      <vt:lpstr>Observation Networks</vt:lpstr>
      <vt:lpstr>Simulating the Spatial Distribution</vt:lpstr>
      <vt:lpstr>PowerPoint Presentation</vt:lpstr>
      <vt:lpstr>PowerPoint Presentation</vt:lpstr>
      <vt:lpstr>PowerPoint Presentation</vt:lpstr>
      <vt:lpstr>Inter-model Comparison  Partition of gas-aerosol phase </vt:lpstr>
      <vt:lpstr>Sulfate Oxidization Ratio</vt:lpstr>
      <vt:lpstr>Partitioning of S to gas-aerosol phase</vt:lpstr>
      <vt:lpstr>Partitioning of S to gas-aerosol phase</vt:lpstr>
      <vt:lpstr>Partitioning of S to gas-aerosol phase</vt:lpstr>
      <vt:lpstr>Inter-model Comparison  Dust Emission</vt:lpstr>
      <vt:lpstr>Model results at Dust/Non-dust regions</vt:lpstr>
      <vt:lpstr>Dust Mechanism in Model</vt:lpstr>
      <vt:lpstr>Inter-model Comparison  Removal Processes</vt:lpstr>
      <vt:lpstr>Wet deposition – washout ratio</vt:lpstr>
      <vt:lpstr>Dry deposition Velocity</vt:lpstr>
      <vt:lpstr>Summary </vt:lpstr>
      <vt:lpstr>Thank You for Your Attention! Contact:  jsfu@utk.edu </vt:lpstr>
      <vt:lpstr>Backup slices</vt:lpstr>
      <vt:lpstr>Model Performance Evaluation</vt:lpstr>
      <vt:lpstr>Simulating the Monthly Trends</vt:lpstr>
      <vt:lpstr>Simulating the Monthly Trends</vt:lpstr>
      <vt:lpstr>PowerPoint Presentation</vt:lpstr>
      <vt:lpstr>Compare with satellite: AOD</vt:lpstr>
      <vt:lpstr>Compare with MODIS</vt:lpstr>
      <vt:lpstr>PowerPoint Presentation</vt:lpstr>
      <vt:lpstr>Gas-particle partitioning</vt:lpstr>
      <vt:lpstr>Gas-Aerosol Partitioning</vt:lpstr>
      <vt:lpstr>Partitioning of N to Gas-aerosol Phase</vt:lpstr>
      <vt:lpstr>Coarse-particle</vt:lpstr>
      <vt:lpstr>Model Results of PM-coarse (PM10-PM2.5)</vt:lpstr>
      <vt:lpstr>Monthly Variation of Dust</vt:lpstr>
      <vt:lpstr>Removal Process</vt:lpstr>
      <vt:lpstr>Model Performance on Wet Deposition</vt:lpstr>
      <vt:lpstr>Removal Mechanism</vt:lpstr>
      <vt:lpstr>Discussion</vt:lpstr>
      <vt:lpstr>Observation Networks</vt:lpstr>
      <vt:lpstr>Dust Mechanism in Model</vt:lpstr>
    </vt:vector>
  </TitlesOfParts>
  <Company>University of Tennessee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models perform differently on particles over East Asia?   – A multi-model inter-comparison study for MICs-ASIA III</dc:title>
  <dc:creator>Jiani Tan</dc:creator>
  <cp:lastModifiedBy>Friday Center</cp:lastModifiedBy>
  <cp:revision>193</cp:revision>
  <dcterms:created xsi:type="dcterms:W3CDTF">2018-09-10T20:21:56Z</dcterms:created>
  <dcterms:modified xsi:type="dcterms:W3CDTF">2018-10-24T11:41:30Z</dcterms:modified>
</cp:coreProperties>
</file>