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9"/>
  </p:sldMasterIdLst>
  <p:notesMasterIdLst>
    <p:notesMasterId r:id="rId34"/>
  </p:notesMasterIdLst>
  <p:handoutMasterIdLst>
    <p:handoutMasterId r:id="rId35"/>
  </p:handoutMasterIdLst>
  <p:sldIdLst>
    <p:sldId id="258" r:id="rId10"/>
    <p:sldId id="282" r:id="rId11"/>
    <p:sldId id="280" r:id="rId12"/>
    <p:sldId id="283" r:id="rId13"/>
    <p:sldId id="269" r:id="rId14"/>
    <p:sldId id="271" r:id="rId15"/>
    <p:sldId id="272" r:id="rId16"/>
    <p:sldId id="273" r:id="rId17"/>
    <p:sldId id="274" r:id="rId18"/>
    <p:sldId id="276" r:id="rId19"/>
    <p:sldId id="265" r:id="rId20"/>
    <p:sldId id="275" r:id="rId21"/>
    <p:sldId id="277" r:id="rId22"/>
    <p:sldId id="278" r:id="rId23"/>
    <p:sldId id="279" r:id="rId24"/>
    <p:sldId id="289" r:id="rId25"/>
    <p:sldId id="267" r:id="rId26"/>
    <p:sldId id="288" r:id="rId27"/>
    <p:sldId id="281" r:id="rId28"/>
    <p:sldId id="285" r:id="rId29"/>
    <p:sldId id="270" r:id="rId30"/>
    <p:sldId id="284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AA5"/>
    <a:srgbClr val="056CB6"/>
    <a:srgbClr val="026CB6"/>
    <a:srgbClr val="355777"/>
    <a:srgbClr val="003F69"/>
    <a:srgbClr val="007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6" autoAdjust="0"/>
    <p:restoredTop sz="79925" autoAdjust="0"/>
  </p:normalViewPr>
  <p:slideViewPr>
    <p:cSldViewPr>
      <p:cViewPr varScale="1">
        <p:scale>
          <a:sx n="97" d="100"/>
          <a:sy n="97" d="100"/>
        </p:scale>
        <p:origin x="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kang\Projects\LTNGStudy\TrendAnalysis\Data\DailyRegionEmis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kang\Projects\LTNGStudy\TrendAnalysis\Data\DailyRegionEmis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kang\Projects\LTNGStudy\TrendAnalysis\Data\DailyRegionEmision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14440556041601E-2"/>
          <c:y val="8.0988624460108474E-2"/>
          <c:w val="0.89585235335109692"/>
          <c:h val="0.82068466910345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Monthly!$B$1</c:f>
              <c:strCache>
                <c:ptCount val="1"/>
                <c:pt idx="0">
                  <c:v>Domain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Monthly!$A$2:$A$7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Monthly!$B$2:$B$7</c:f>
              <c:numCache>
                <c:formatCode>General</c:formatCode>
                <c:ptCount val="6"/>
                <c:pt idx="0">
                  <c:v>12.28</c:v>
                </c:pt>
                <c:pt idx="1">
                  <c:v>11.67</c:v>
                </c:pt>
                <c:pt idx="2">
                  <c:v>18.78</c:v>
                </c:pt>
                <c:pt idx="3">
                  <c:v>22.08</c:v>
                </c:pt>
                <c:pt idx="4">
                  <c:v>21.09</c:v>
                </c:pt>
                <c:pt idx="5">
                  <c:v>9.5299999999999994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F-4B29-8EE4-6E6CBA2DAD6A}"/>
            </c:ext>
          </c:extLst>
        </c:ser>
        <c:ser>
          <c:idx val="1"/>
          <c:order val="1"/>
          <c:tx>
            <c:strRef>
              <c:f>Monthly!$C$1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cat>
            <c:strRef>
              <c:f>Monthly!$A$2:$A$7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Monthly!$C$2:$C$7</c:f>
              <c:numCache>
                <c:formatCode>General</c:formatCode>
                <c:ptCount val="6"/>
                <c:pt idx="0">
                  <c:v>3.3713839025323882</c:v>
                </c:pt>
                <c:pt idx="1">
                  <c:v>5.1782982310757086</c:v>
                </c:pt>
                <c:pt idx="2">
                  <c:v>11.102854537722243</c:v>
                </c:pt>
                <c:pt idx="3">
                  <c:v>9.9471939448577178</c:v>
                </c:pt>
                <c:pt idx="4">
                  <c:v>10.2761075711554</c:v>
                </c:pt>
                <c:pt idx="5">
                  <c:v>5.2260323484804676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9F-4B29-8EE4-6E6CBA2DAD6A}"/>
            </c:ext>
          </c:extLst>
        </c:ser>
        <c:ser>
          <c:idx val="2"/>
          <c:order val="2"/>
          <c:tx>
            <c:strRef>
              <c:f>Monthly!$D$1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Monthly!$A$2:$A$7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Monthly!$D$2:$D$7</c:f>
              <c:numCache>
                <c:formatCode>General</c:formatCode>
                <c:ptCount val="6"/>
                <c:pt idx="0">
                  <c:v>15.523468146941836</c:v>
                </c:pt>
                <c:pt idx="1">
                  <c:v>11.285899724429839</c:v>
                </c:pt>
                <c:pt idx="2">
                  <c:v>24.863008471703814</c:v>
                </c:pt>
                <c:pt idx="3">
                  <c:v>26.401030625495011</c:v>
                </c:pt>
                <c:pt idx="4">
                  <c:v>24.965540016704406</c:v>
                </c:pt>
                <c:pt idx="5">
                  <c:v>13.729067554280816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9F-4B29-8EE4-6E6CBA2DAD6A}"/>
            </c:ext>
          </c:extLst>
        </c:ser>
        <c:ser>
          <c:idx val="3"/>
          <c:order val="3"/>
          <c:tx>
            <c:strRef>
              <c:f>Monthly!$E$1</c:f>
              <c:strCache>
                <c:ptCount val="1"/>
                <c:pt idx="0">
                  <c:v>UM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Monthly!$A$2:$A$7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Monthly!$E$2:$E$7</c:f>
              <c:numCache>
                <c:formatCode>General</c:formatCode>
                <c:ptCount val="6"/>
                <c:pt idx="0">
                  <c:v>9.987543867649368</c:v>
                </c:pt>
                <c:pt idx="1">
                  <c:v>11.597307396360474</c:v>
                </c:pt>
                <c:pt idx="2">
                  <c:v>20.712021829720836</c:v>
                </c:pt>
                <c:pt idx="3">
                  <c:v>22.517275601361781</c:v>
                </c:pt>
                <c:pt idx="4">
                  <c:v>15.75520015464655</c:v>
                </c:pt>
                <c:pt idx="5">
                  <c:v>5.0697084430878512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9F-4B29-8EE4-6E6CBA2DAD6A}"/>
            </c:ext>
          </c:extLst>
        </c:ser>
        <c:ser>
          <c:idx val="4"/>
          <c:order val="4"/>
          <c:tx>
            <c:strRef>
              <c:f>Monthly!$F$1</c:f>
              <c:strCache>
                <c:ptCount val="1"/>
                <c:pt idx="0">
                  <c:v>LM</c:v>
                </c:pt>
              </c:strCache>
            </c:strRef>
          </c:tx>
          <c:spPr>
            <a:solidFill>
              <a:srgbClr val="0045D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Monthly!$A$2:$A$7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Monthly!$F$2:$F$7</c:f>
              <c:numCache>
                <c:formatCode>General</c:formatCode>
                <c:ptCount val="6"/>
                <c:pt idx="0">
                  <c:v>15.261226930094359</c:v>
                </c:pt>
                <c:pt idx="1">
                  <c:v>12.962246163919234</c:v>
                </c:pt>
                <c:pt idx="2">
                  <c:v>12.034791775869198</c:v>
                </c:pt>
                <c:pt idx="3">
                  <c:v>12.770262073212828</c:v>
                </c:pt>
                <c:pt idx="4">
                  <c:v>17.145800905663563</c:v>
                </c:pt>
                <c:pt idx="5">
                  <c:v>10.500171577723274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9F-4B29-8EE4-6E6CBA2DAD6A}"/>
            </c:ext>
          </c:extLst>
        </c:ser>
        <c:ser>
          <c:idx val="5"/>
          <c:order val="5"/>
          <c:tx>
            <c:strRef>
              <c:f>Monthly!$G$1</c:f>
              <c:strCache>
                <c:ptCount val="1"/>
                <c:pt idx="0">
                  <c:v>RM</c:v>
                </c:pt>
              </c:strCache>
            </c:strRef>
          </c:tx>
          <c:spPr>
            <a:solidFill>
              <a:srgbClr val="09E2E7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Monthly!$A$2:$A$7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Monthly!$G$2:$G$7</c:f>
              <c:numCache>
                <c:formatCode>General</c:formatCode>
                <c:ptCount val="6"/>
                <c:pt idx="0">
                  <c:v>1.8788270499232971</c:v>
                </c:pt>
                <c:pt idx="1">
                  <c:v>8.2550263912347859</c:v>
                </c:pt>
                <c:pt idx="2">
                  <c:v>17.44810425598644</c:v>
                </c:pt>
                <c:pt idx="3">
                  <c:v>29.888454455539708</c:v>
                </c:pt>
                <c:pt idx="4">
                  <c:v>28.165925048692927</c:v>
                </c:pt>
                <c:pt idx="5">
                  <c:v>9.6889244371862269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9F-4B29-8EE4-6E6CBA2DAD6A}"/>
            </c:ext>
          </c:extLst>
        </c:ser>
        <c:ser>
          <c:idx val="6"/>
          <c:order val="6"/>
          <c:tx>
            <c:strRef>
              <c:f>Monthly!$H$1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rgbClr val="F80CD6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strRef>
              <c:f>Monthly!$A$2:$A$7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Monthly!$H$2:$H$7</c:f>
              <c:numCache>
                <c:formatCode>General</c:formatCode>
                <c:ptCount val="6"/>
                <c:pt idx="0">
                  <c:v>6.4434627586722623E-2</c:v>
                </c:pt>
                <c:pt idx="1">
                  <c:v>0.97931892379554375</c:v>
                </c:pt>
                <c:pt idx="2">
                  <c:v>0.89764803158672213</c:v>
                </c:pt>
                <c:pt idx="3">
                  <c:v>2.5854584944105534</c:v>
                </c:pt>
                <c:pt idx="4">
                  <c:v>1.9854580716552006</c:v>
                </c:pt>
                <c:pt idx="5">
                  <c:v>2.6715792335030994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9F-4B29-8EE4-6E6CBA2DA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224072"/>
        <c:axId val="327224400"/>
      </c:barChart>
      <c:catAx>
        <c:axId val="327224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224400"/>
        <c:crosses val="autoZero"/>
        <c:auto val="1"/>
        <c:lblAlgn val="ctr"/>
        <c:lblOffset val="100"/>
        <c:noMultiLvlLbl val="0"/>
      </c:catAx>
      <c:valAx>
        <c:axId val="32722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LNO</a:t>
                </a:r>
                <a:r>
                  <a:rPr lang="en-US" sz="1200" baseline="-25000"/>
                  <a:t>X</a:t>
                </a:r>
                <a:r>
                  <a:rPr lang="en-US" sz="1200" baseline="0"/>
                  <a:t> Ratio (%)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224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012989695732478"/>
          <c:y val="4.4806150616896079E-2"/>
          <c:w val="0.46010984738018862"/>
          <c:h val="0.1329321140487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FF0000"/>
                </a:solidFill>
              </a:rPr>
              <a:t> Southeast</a:t>
            </a:r>
            <a:r>
              <a:rPr lang="en-US" baseline="0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737714283793912E-2"/>
          <c:y val="0.11595041322314049"/>
          <c:w val="0.88374701061526961"/>
          <c:h val="0.76229127350816683"/>
        </c:manualLayout>
      </c:layout>
      <c:lineChart>
        <c:grouping val="standard"/>
        <c:varyColors val="0"/>
        <c:ser>
          <c:idx val="0"/>
          <c:order val="0"/>
          <c:tx>
            <c:strRef>
              <c:f>SE!$F$1</c:f>
              <c:strCache>
                <c:ptCount val="1"/>
                <c:pt idx="0">
                  <c:v>LTRatio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SE!$A$2:$A$184</c:f>
              <c:numCache>
                <c:formatCode>m/d/yyyy</c:formatCode>
                <c:ptCount val="183"/>
                <c:pt idx="0">
                  <c:v>40634</c:v>
                </c:pt>
                <c:pt idx="1">
                  <c:v>40635</c:v>
                </c:pt>
                <c:pt idx="2">
                  <c:v>40636</c:v>
                </c:pt>
                <c:pt idx="3">
                  <c:v>40637</c:v>
                </c:pt>
                <c:pt idx="4">
                  <c:v>40638</c:v>
                </c:pt>
                <c:pt idx="5">
                  <c:v>40639</c:v>
                </c:pt>
                <c:pt idx="6">
                  <c:v>40640</c:v>
                </c:pt>
                <c:pt idx="7">
                  <c:v>40641</c:v>
                </c:pt>
                <c:pt idx="8">
                  <c:v>40642</c:v>
                </c:pt>
                <c:pt idx="9">
                  <c:v>40643</c:v>
                </c:pt>
                <c:pt idx="10">
                  <c:v>40644</c:v>
                </c:pt>
                <c:pt idx="11">
                  <c:v>40645</c:v>
                </c:pt>
                <c:pt idx="12">
                  <c:v>40646</c:v>
                </c:pt>
                <c:pt idx="13">
                  <c:v>40647</c:v>
                </c:pt>
                <c:pt idx="14">
                  <c:v>40648</c:v>
                </c:pt>
                <c:pt idx="15">
                  <c:v>40649</c:v>
                </c:pt>
                <c:pt idx="16">
                  <c:v>40650</c:v>
                </c:pt>
                <c:pt idx="17">
                  <c:v>40651</c:v>
                </c:pt>
                <c:pt idx="18">
                  <c:v>40652</c:v>
                </c:pt>
                <c:pt idx="19">
                  <c:v>40653</c:v>
                </c:pt>
                <c:pt idx="20">
                  <c:v>40654</c:v>
                </c:pt>
                <c:pt idx="21">
                  <c:v>40655</c:v>
                </c:pt>
                <c:pt idx="22">
                  <c:v>40656</c:v>
                </c:pt>
                <c:pt idx="23">
                  <c:v>40657</c:v>
                </c:pt>
                <c:pt idx="24">
                  <c:v>40658</c:v>
                </c:pt>
                <c:pt idx="25">
                  <c:v>40659</c:v>
                </c:pt>
                <c:pt idx="26">
                  <c:v>40660</c:v>
                </c:pt>
                <c:pt idx="27">
                  <c:v>40661</c:v>
                </c:pt>
                <c:pt idx="28">
                  <c:v>40662</c:v>
                </c:pt>
                <c:pt idx="29">
                  <c:v>40663</c:v>
                </c:pt>
                <c:pt idx="30">
                  <c:v>40664</c:v>
                </c:pt>
                <c:pt idx="31">
                  <c:v>40665</c:v>
                </c:pt>
                <c:pt idx="32">
                  <c:v>40666</c:v>
                </c:pt>
                <c:pt idx="33">
                  <c:v>40667</c:v>
                </c:pt>
                <c:pt idx="34">
                  <c:v>40668</c:v>
                </c:pt>
                <c:pt idx="35">
                  <c:v>40669</c:v>
                </c:pt>
                <c:pt idx="36">
                  <c:v>40670</c:v>
                </c:pt>
                <c:pt idx="37">
                  <c:v>40671</c:v>
                </c:pt>
                <c:pt idx="38">
                  <c:v>40672</c:v>
                </c:pt>
                <c:pt idx="39">
                  <c:v>40673</c:v>
                </c:pt>
                <c:pt idx="40">
                  <c:v>40674</c:v>
                </c:pt>
                <c:pt idx="41">
                  <c:v>40675</c:v>
                </c:pt>
                <c:pt idx="42">
                  <c:v>40676</c:v>
                </c:pt>
                <c:pt idx="43">
                  <c:v>40677</c:v>
                </c:pt>
                <c:pt idx="44">
                  <c:v>40678</c:v>
                </c:pt>
                <c:pt idx="45">
                  <c:v>40679</c:v>
                </c:pt>
                <c:pt idx="46">
                  <c:v>40680</c:v>
                </c:pt>
                <c:pt idx="47">
                  <c:v>40681</c:v>
                </c:pt>
                <c:pt idx="48">
                  <c:v>40682</c:v>
                </c:pt>
                <c:pt idx="49">
                  <c:v>40683</c:v>
                </c:pt>
                <c:pt idx="50">
                  <c:v>40684</c:v>
                </c:pt>
                <c:pt idx="51">
                  <c:v>40685</c:v>
                </c:pt>
                <c:pt idx="52">
                  <c:v>40686</c:v>
                </c:pt>
                <c:pt idx="53">
                  <c:v>40687</c:v>
                </c:pt>
                <c:pt idx="54">
                  <c:v>40688</c:v>
                </c:pt>
                <c:pt idx="55">
                  <c:v>40689</c:v>
                </c:pt>
                <c:pt idx="56">
                  <c:v>40690</c:v>
                </c:pt>
                <c:pt idx="57">
                  <c:v>40691</c:v>
                </c:pt>
                <c:pt idx="58">
                  <c:v>40692</c:v>
                </c:pt>
                <c:pt idx="59">
                  <c:v>40693</c:v>
                </c:pt>
                <c:pt idx="60">
                  <c:v>40694</c:v>
                </c:pt>
                <c:pt idx="61">
                  <c:v>40695</c:v>
                </c:pt>
                <c:pt idx="62">
                  <c:v>40696</c:v>
                </c:pt>
                <c:pt idx="63">
                  <c:v>40697</c:v>
                </c:pt>
                <c:pt idx="64">
                  <c:v>40698</c:v>
                </c:pt>
                <c:pt idx="65">
                  <c:v>40699</c:v>
                </c:pt>
                <c:pt idx="66">
                  <c:v>40700</c:v>
                </c:pt>
                <c:pt idx="67">
                  <c:v>40701</c:v>
                </c:pt>
                <c:pt idx="68">
                  <c:v>40702</c:v>
                </c:pt>
                <c:pt idx="69">
                  <c:v>40703</c:v>
                </c:pt>
                <c:pt idx="70">
                  <c:v>40704</c:v>
                </c:pt>
                <c:pt idx="71">
                  <c:v>40705</c:v>
                </c:pt>
                <c:pt idx="72">
                  <c:v>40706</c:v>
                </c:pt>
                <c:pt idx="73">
                  <c:v>40707</c:v>
                </c:pt>
                <c:pt idx="74">
                  <c:v>40708</c:v>
                </c:pt>
                <c:pt idx="75">
                  <c:v>40709</c:v>
                </c:pt>
                <c:pt idx="76">
                  <c:v>40710</c:v>
                </c:pt>
                <c:pt idx="77">
                  <c:v>40711</c:v>
                </c:pt>
                <c:pt idx="78">
                  <c:v>40712</c:v>
                </c:pt>
                <c:pt idx="79">
                  <c:v>40713</c:v>
                </c:pt>
                <c:pt idx="80">
                  <c:v>40714</c:v>
                </c:pt>
                <c:pt idx="81">
                  <c:v>40715</c:v>
                </c:pt>
                <c:pt idx="82">
                  <c:v>40716</c:v>
                </c:pt>
                <c:pt idx="83">
                  <c:v>40717</c:v>
                </c:pt>
                <c:pt idx="84">
                  <c:v>40718</c:v>
                </c:pt>
                <c:pt idx="85">
                  <c:v>40719</c:v>
                </c:pt>
                <c:pt idx="86">
                  <c:v>40720</c:v>
                </c:pt>
                <c:pt idx="87">
                  <c:v>40721</c:v>
                </c:pt>
                <c:pt idx="88">
                  <c:v>40722</c:v>
                </c:pt>
                <c:pt idx="89">
                  <c:v>40723</c:v>
                </c:pt>
                <c:pt idx="90">
                  <c:v>40724</c:v>
                </c:pt>
                <c:pt idx="91">
                  <c:v>40725</c:v>
                </c:pt>
                <c:pt idx="92">
                  <c:v>40726</c:v>
                </c:pt>
                <c:pt idx="93">
                  <c:v>40727</c:v>
                </c:pt>
                <c:pt idx="94">
                  <c:v>40728</c:v>
                </c:pt>
                <c:pt idx="95">
                  <c:v>40729</c:v>
                </c:pt>
                <c:pt idx="96">
                  <c:v>40730</c:v>
                </c:pt>
                <c:pt idx="97">
                  <c:v>40731</c:v>
                </c:pt>
                <c:pt idx="98">
                  <c:v>40732</c:v>
                </c:pt>
                <c:pt idx="99">
                  <c:v>40733</c:v>
                </c:pt>
                <c:pt idx="100">
                  <c:v>40734</c:v>
                </c:pt>
                <c:pt idx="101">
                  <c:v>40735</c:v>
                </c:pt>
                <c:pt idx="102">
                  <c:v>40736</c:v>
                </c:pt>
                <c:pt idx="103">
                  <c:v>40737</c:v>
                </c:pt>
                <c:pt idx="104">
                  <c:v>40738</c:v>
                </c:pt>
                <c:pt idx="105">
                  <c:v>40739</c:v>
                </c:pt>
                <c:pt idx="106">
                  <c:v>40740</c:v>
                </c:pt>
                <c:pt idx="107">
                  <c:v>40741</c:v>
                </c:pt>
                <c:pt idx="108">
                  <c:v>40742</c:v>
                </c:pt>
                <c:pt idx="109">
                  <c:v>40743</c:v>
                </c:pt>
                <c:pt idx="110">
                  <c:v>40744</c:v>
                </c:pt>
                <c:pt idx="111">
                  <c:v>40745</c:v>
                </c:pt>
                <c:pt idx="112">
                  <c:v>40746</c:v>
                </c:pt>
                <c:pt idx="113">
                  <c:v>40747</c:v>
                </c:pt>
                <c:pt idx="114">
                  <c:v>40748</c:v>
                </c:pt>
                <c:pt idx="115">
                  <c:v>40749</c:v>
                </c:pt>
                <c:pt idx="116">
                  <c:v>40750</c:v>
                </c:pt>
                <c:pt idx="117">
                  <c:v>40751</c:v>
                </c:pt>
                <c:pt idx="118">
                  <c:v>40752</c:v>
                </c:pt>
                <c:pt idx="119">
                  <c:v>40753</c:v>
                </c:pt>
                <c:pt idx="120">
                  <c:v>40754</c:v>
                </c:pt>
                <c:pt idx="121">
                  <c:v>40755</c:v>
                </c:pt>
                <c:pt idx="122">
                  <c:v>40756</c:v>
                </c:pt>
                <c:pt idx="123">
                  <c:v>40757</c:v>
                </c:pt>
                <c:pt idx="124">
                  <c:v>40758</c:v>
                </c:pt>
                <c:pt idx="125">
                  <c:v>40759</c:v>
                </c:pt>
                <c:pt idx="126">
                  <c:v>40760</c:v>
                </c:pt>
                <c:pt idx="127">
                  <c:v>40761</c:v>
                </c:pt>
                <c:pt idx="128">
                  <c:v>40762</c:v>
                </c:pt>
                <c:pt idx="129">
                  <c:v>40763</c:v>
                </c:pt>
                <c:pt idx="130">
                  <c:v>40764</c:v>
                </c:pt>
                <c:pt idx="131">
                  <c:v>40765</c:v>
                </c:pt>
                <c:pt idx="132">
                  <c:v>40766</c:v>
                </c:pt>
                <c:pt idx="133">
                  <c:v>40767</c:v>
                </c:pt>
                <c:pt idx="134">
                  <c:v>40768</c:v>
                </c:pt>
                <c:pt idx="135">
                  <c:v>40769</c:v>
                </c:pt>
                <c:pt idx="136">
                  <c:v>40770</c:v>
                </c:pt>
                <c:pt idx="137">
                  <c:v>40771</c:v>
                </c:pt>
                <c:pt idx="138">
                  <c:v>40772</c:v>
                </c:pt>
                <c:pt idx="139">
                  <c:v>40773</c:v>
                </c:pt>
                <c:pt idx="140">
                  <c:v>40774</c:v>
                </c:pt>
                <c:pt idx="141">
                  <c:v>40775</c:v>
                </c:pt>
                <c:pt idx="142">
                  <c:v>40776</c:v>
                </c:pt>
                <c:pt idx="143">
                  <c:v>40777</c:v>
                </c:pt>
                <c:pt idx="144">
                  <c:v>40778</c:v>
                </c:pt>
                <c:pt idx="145">
                  <c:v>40779</c:v>
                </c:pt>
                <c:pt idx="146">
                  <c:v>40780</c:v>
                </c:pt>
                <c:pt idx="147">
                  <c:v>40781</c:v>
                </c:pt>
                <c:pt idx="148">
                  <c:v>40782</c:v>
                </c:pt>
                <c:pt idx="149">
                  <c:v>40783</c:v>
                </c:pt>
                <c:pt idx="150">
                  <c:v>40784</c:v>
                </c:pt>
                <c:pt idx="151">
                  <c:v>40785</c:v>
                </c:pt>
                <c:pt idx="152">
                  <c:v>40786</c:v>
                </c:pt>
                <c:pt idx="153">
                  <c:v>40787</c:v>
                </c:pt>
                <c:pt idx="154">
                  <c:v>40788</c:v>
                </c:pt>
                <c:pt idx="155">
                  <c:v>40789</c:v>
                </c:pt>
                <c:pt idx="156">
                  <c:v>40790</c:v>
                </c:pt>
                <c:pt idx="157">
                  <c:v>40791</c:v>
                </c:pt>
                <c:pt idx="158">
                  <c:v>40792</c:v>
                </c:pt>
                <c:pt idx="159">
                  <c:v>40793</c:v>
                </c:pt>
                <c:pt idx="160">
                  <c:v>40794</c:v>
                </c:pt>
                <c:pt idx="161">
                  <c:v>40795</c:v>
                </c:pt>
                <c:pt idx="162">
                  <c:v>40796</c:v>
                </c:pt>
                <c:pt idx="163">
                  <c:v>40797</c:v>
                </c:pt>
                <c:pt idx="164">
                  <c:v>40798</c:v>
                </c:pt>
                <c:pt idx="165">
                  <c:v>40799</c:v>
                </c:pt>
                <c:pt idx="166">
                  <c:v>40800</c:v>
                </c:pt>
                <c:pt idx="167">
                  <c:v>40801</c:v>
                </c:pt>
                <c:pt idx="168">
                  <c:v>40802</c:v>
                </c:pt>
                <c:pt idx="169">
                  <c:v>40803</c:v>
                </c:pt>
                <c:pt idx="170">
                  <c:v>40804</c:v>
                </c:pt>
                <c:pt idx="171">
                  <c:v>40805</c:v>
                </c:pt>
                <c:pt idx="172">
                  <c:v>40806</c:v>
                </c:pt>
                <c:pt idx="173">
                  <c:v>40807</c:v>
                </c:pt>
                <c:pt idx="174">
                  <c:v>40808</c:v>
                </c:pt>
                <c:pt idx="175">
                  <c:v>40809</c:v>
                </c:pt>
                <c:pt idx="176">
                  <c:v>40810</c:v>
                </c:pt>
                <c:pt idx="177">
                  <c:v>40811</c:v>
                </c:pt>
                <c:pt idx="178">
                  <c:v>40812</c:v>
                </c:pt>
                <c:pt idx="179">
                  <c:v>40813</c:v>
                </c:pt>
                <c:pt idx="180">
                  <c:v>40814</c:v>
                </c:pt>
                <c:pt idx="181">
                  <c:v>40815</c:v>
                </c:pt>
                <c:pt idx="182">
                  <c:v>40816</c:v>
                </c:pt>
              </c:numCache>
            </c:numRef>
          </c:cat>
          <c:val>
            <c:numRef>
              <c:f>SE!$F$2:$F$184</c:f>
              <c:numCache>
                <c:formatCode>General</c:formatCode>
                <c:ptCount val="183"/>
                <c:pt idx="0">
                  <c:v>5.9210533683654845</c:v>
                </c:pt>
                <c:pt idx="1">
                  <c:v>0.65322573981798715</c:v>
                </c:pt>
                <c:pt idx="2">
                  <c:v>0.19197980012683685</c:v>
                </c:pt>
                <c:pt idx="3">
                  <c:v>29.541457648992736</c:v>
                </c:pt>
                <c:pt idx="4">
                  <c:v>49.343864419096654</c:v>
                </c:pt>
                <c:pt idx="5">
                  <c:v>0.46697784996215119</c:v>
                </c:pt>
                <c:pt idx="6">
                  <c:v>1.2661171334478805E-2</c:v>
                </c:pt>
                <c:pt idx="7">
                  <c:v>2.6774325846039599</c:v>
                </c:pt>
                <c:pt idx="8">
                  <c:v>19.847393546783913</c:v>
                </c:pt>
                <c:pt idx="9">
                  <c:v>11.360590084028829</c:v>
                </c:pt>
                <c:pt idx="10">
                  <c:v>5.2562141923122621</c:v>
                </c:pt>
                <c:pt idx="11">
                  <c:v>9.0238653396859689</c:v>
                </c:pt>
                <c:pt idx="12">
                  <c:v>2.2989210956040766</c:v>
                </c:pt>
                <c:pt idx="13">
                  <c:v>8.8457592175503655E-2</c:v>
                </c:pt>
                <c:pt idx="14">
                  <c:v>31.543957284719674</c:v>
                </c:pt>
                <c:pt idx="15">
                  <c:v>28.369254478550399</c:v>
                </c:pt>
                <c:pt idx="16">
                  <c:v>16.865715034180486</c:v>
                </c:pt>
                <c:pt idx="17">
                  <c:v>1.6833950643338389</c:v>
                </c:pt>
                <c:pt idx="18">
                  <c:v>4.1262287544235932</c:v>
                </c:pt>
                <c:pt idx="19">
                  <c:v>30.872932286093505</c:v>
                </c:pt>
                <c:pt idx="20">
                  <c:v>24.794713945931804</c:v>
                </c:pt>
                <c:pt idx="21">
                  <c:v>5.2726025888852748</c:v>
                </c:pt>
                <c:pt idx="22">
                  <c:v>1.8165046616586871</c:v>
                </c:pt>
                <c:pt idx="23">
                  <c:v>6.4315435424059775</c:v>
                </c:pt>
                <c:pt idx="24">
                  <c:v>12.792478979314314</c:v>
                </c:pt>
                <c:pt idx="25">
                  <c:v>25.595211014878569</c:v>
                </c:pt>
                <c:pt idx="26">
                  <c:v>50.627208044590944</c:v>
                </c:pt>
                <c:pt idx="27">
                  <c:v>55.846931523927111</c:v>
                </c:pt>
                <c:pt idx="28">
                  <c:v>27.281713743411075</c:v>
                </c:pt>
                <c:pt idx="29">
                  <c:v>5.099559028059053</c:v>
                </c:pt>
                <c:pt idx="30">
                  <c:v>13.638024219045844</c:v>
                </c:pt>
                <c:pt idx="31">
                  <c:v>1.7689266641495851</c:v>
                </c:pt>
                <c:pt idx="32">
                  <c:v>3.0103942517246898</c:v>
                </c:pt>
                <c:pt idx="33">
                  <c:v>7.058908591994058</c:v>
                </c:pt>
                <c:pt idx="34">
                  <c:v>0.15413727421723217</c:v>
                </c:pt>
                <c:pt idx="35">
                  <c:v>1.7484606005031229</c:v>
                </c:pt>
                <c:pt idx="36">
                  <c:v>1.3636874402158239</c:v>
                </c:pt>
                <c:pt idx="37">
                  <c:v>9.5186070253410401E-2</c:v>
                </c:pt>
                <c:pt idx="38">
                  <c:v>0.55457605930342735</c:v>
                </c:pt>
                <c:pt idx="39">
                  <c:v>3.7026894374654025</c:v>
                </c:pt>
                <c:pt idx="40">
                  <c:v>30.171757108110697</c:v>
                </c:pt>
                <c:pt idx="41">
                  <c:v>9.7296875953761415</c:v>
                </c:pt>
                <c:pt idx="42">
                  <c:v>26.576655948780871</c:v>
                </c:pt>
                <c:pt idx="43">
                  <c:v>44.751801642693877</c:v>
                </c:pt>
                <c:pt idx="44">
                  <c:v>23.844961271182424</c:v>
                </c:pt>
                <c:pt idx="45">
                  <c:v>14.117433626575396</c:v>
                </c:pt>
                <c:pt idx="46">
                  <c:v>16.815623683579613</c:v>
                </c:pt>
                <c:pt idx="47">
                  <c:v>16.372486738753775</c:v>
                </c:pt>
                <c:pt idx="48">
                  <c:v>5.065952892556191</c:v>
                </c:pt>
                <c:pt idx="49">
                  <c:v>2.2859459021602744</c:v>
                </c:pt>
                <c:pt idx="50">
                  <c:v>4.0662221649226158</c:v>
                </c:pt>
                <c:pt idx="51">
                  <c:v>8.4312111744064229</c:v>
                </c:pt>
                <c:pt idx="52">
                  <c:v>9.6269795820855872</c:v>
                </c:pt>
                <c:pt idx="53">
                  <c:v>13.074224634899688</c:v>
                </c:pt>
                <c:pt idx="54">
                  <c:v>3.2436588030978157</c:v>
                </c:pt>
                <c:pt idx="55">
                  <c:v>37.678756633909998</c:v>
                </c:pt>
                <c:pt idx="56">
                  <c:v>32.744637310544434</c:v>
                </c:pt>
                <c:pt idx="57">
                  <c:v>14.302888881324003</c:v>
                </c:pt>
                <c:pt idx="58">
                  <c:v>1.8533761964413908</c:v>
                </c:pt>
                <c:pt idx="59">
                  <c:v>0.6219350130484147</c:v>
                </c:pt>
                <c:pt idx="60">
                  <c:v>1.3917040440028134</c:v>
                </c:pt>
                <c:pt idx="61">
                  <c:v>11.180914063401159</c:v>
                </c:pt>
                <c:pt idx="62">
                  <c:v>5.2995912860874155</c:v>
                </c:pt>
                <c:pt idx="63">
                  <c:v>11.085194999920519</c:v>
                </c:pt>
                <c:pt idx="64">
                  <c:v>7.3848330768564496</c:v>
                </c:pt>
                <c:pt idx="65">
                  <c:v>21.788195385704977</c:v>
                </c:pt>
                <c:pt idx="66">
                  <c:v>17.341932514797826</c:v>
                </c:pt>
                <c:pt idx="67">
                  <c:v>23.844554804729448</c:v>
                </c:pt>
                <c:pt idx="68">
                  <c:v>16.908778249681241</c:v>
                </c:pt>
                <c:pt idx="69">
                  <c:v>20.834946751535114</c:v>
                </c:pt>
                <c:pt idx="70">
                  <c:v>23.403836859182768</c:v>
                </c:pt>
                <c:pt idx="71">
                  <c:v>29.720479230491723</c:v>
                </c:pt>
                <c:pt idx="72">
                  <c:v>27.572861912620866</c:v>
                </c:pt>
                <c:pt idx="73">
                  <c:v>21.354024523963123</c:v>
                </c:pt>
                <c:pt idx="74">
                  <c:v>13.552749882587086</c:v>
                </c:pt>
                <c:pt idx="75">
                  <c:v>37.929112371917846</c:v>
                </c:pt>
                <c:pt idx="76">
                  <c:v>41.882229525610811</c:v>
                </c:pt>
                <c:pt idx="77">
                  <c:v>41.176400773822941</c:v>
                </c:pt>
                <c:pt idx="78">
                  <c:v>27.202501356980143</c:v>
                </c:pt>
                <c:pt idx="79">
                  <c:v>22.886571045979839</c:v>
                </c:pt>
                <c:pt idx="80">
                  <c:v>17.757095523484633</c:v>
                </c:pt>
                <c:pt idx="81">
                  <c:v>29.442379208754332</c:v>
                </c:pt>
                <c:pt idx="82">
                  <c:v>30.224031400088453</c:v>
                </c:pt>
                <c:pt idx="83">
                  <c:v>19.964149547249843</c:v>
                </c:pt>
                <c:pt idx="84">
                  <c:v>40.422922843811506</c:v>
                </c:pt>
                <c:pt idx="85">
                  <c:v>23.854284679295802</c:v>
                </c:pt>
                <c:pt idx="86">
                  <c:v>33.321541949087425</c:v>
                </c:pt>
                <c:pt idx="87">
                  <c:v>25.849240184897916</c:v>
                </c:pt>
                <c:pt idx="88">
                  <c:v>47.675620743858445</c:v>
                </c:pt>
                <c:pt idx="89">
                  <c:v>19.522514083747971</c:v>
                </c:pt>
                <c:pt idx="90">
                  <c:v>35.506765370966868</c:v>
                </c:pt>
                <c:pt idx="91">
                  <c:v>19.007939608647384</c:v>
                </c:pt>
                <c:pt idx="92">
                  <c:v>22.803799286923535</c:v>
                </c:pt>
                <c:pt idx="93">
                  <c:v>25.345458864115248</c:v>
                </c:pt>
                <c:pt idx="94">
                  <c:v>54.867095231540766</c:v>
                </c:pt>
                <c:pt idx="95">
                  <c:v>28.06833821598665</c:v>
                </c:pt>
                <c:pt idx="96">
                  <c:v>34.236706530146805</c:v>
                </c:pt>
                <c:pt idx="97">
                  <c:v>19.13794027800968</c:v>
                </c:pt>
                <c:pt idx="98">
                  <c:v>20.444181580060185</c:v>
                </c:pt>
                <c:pt idx="99">
                  <c:v>34.903363354049254</c:v>
                </c:pt>
                <c:pt idx="100">
                  <c:v>28.862685260247531</c:v>
                </c:pt>
                <c:pt idx="101">
                  <c:v>24.47048464643122</c:v>
                </c:pt>
                <c:pt idx="102">
                  <c:v>31.781934247648028</c:v>
                </c:pt>
                <c:pt idx="103">
                  <c:v>40.301295075205346</c:v>
                </c:pt>
                <c:pt idx="104">
                  <c:v>45.592601507205053</c:v>
                </c:pt>
                <c:pt idx="105">
                  <c:v>34.336352621681776</c:v>
                </c:pt>
                <c:pt idx="106">
                  <c:v>14.806887050529362</c:v>
                </c:pt>
                <c:pt idx="107">
                  <c:v>20.22045901348185</c:v>
                </c:pt>
                <c:pt idx="108">
                  <c:v>12.250718389158216</c:v>
                </c:pt>
                <c:pt idx="109">
                  <c:v>10.213489267789866</c:v>
                </c:pt>
                <c:pt idx="110">
                  <c:v>18.116400139239389</c:v>
                </c:pt>
                <c:pt idx="111">
                  <c:v>22.394710840219766</c:v>
                </c:pt>
                <c:pt idx="112">
                  <c:v>33.087080325350883</c:v>
                </c:pt>
                <c:pt idx="113">
                  <c:v>28.893765446431591</c:v>
                </c:pt>
                <c:pt idx="114">
                  <c:v>32.223946089092522</c:v>
                </c:pt>
                <c:pt idx="115">
                  <c:v>42.511520631401758</c:v>
                </c:pt>
                <c:pt idx="116">
                  <c:v>31.809265526716469</c:v>
                </c:pt>
                <c:pt idx="117">
                  <c:v>16.478194656006739</c:v>
                </c:pt>
                <c:pt idx="118">
                  <c:v>5.3179563391093474</c:v>
                </c:pt>
                <c:pt idx="119">
                  <c:v>2.1806384986986402</c:v>
                </c:pt>
                <c:pt idx="120">
                  <c:v>17.031967164708295</c:v>
                </c:pt>
                <c:pt idx="121">
                  <c:v>46.734773704512044</c:v>
                </c:pt>
                <c:pt idx="122">
                  <c:v>40.297592236788283</c:v>
                </c:pt>
                <c:pt idx="123">
                  <c:v>10.008861443561701</c:v>
                </c:pt>
                <c:pt idx="124">
                  <c:v>7.4041885791286211</c:v>
                </c:pt>
                <c:pt idx="125">
                  <c:v>54.639422675141773</c:v>
                </c:pt>
                <c:pt idx="126">
                  <c:v>39.346740224848176</c:v>
                </c:pt>
                <c:pt idx="127">
                  <c:v>34.025238331726236</c:v>
                </c:pt>
                <c:pt idx="128">
                  <c:v>29.261587739259895</c:v>
                </c:pt>
                <c:pt idx="129">
                  <c:v>43.370956020774578</c:v>
                </c:pt>
                <c:pt idx="130">
                  <c:v>37.246016024317207</c:v>
                </c:pt>
                <c:pt idx="131">
                  <c:v>29.59745460676633</c:v>
                </c:pt>
                <c:pt idx="132">
                  <c:v>24.991244757995926</c:v>
                </c:pt>
                <c:pt idx="133">
                  <c:v>29.720026467715751</c:v>
                </c:pt>
                <c:pt idx="134">
                  <c:v>37.441253074671188</c:v>
                </c:pt>
                <c:pt idx="135">
                  <c:v>35.082061559310453</c:v>
                </c:pt>
                <c:pt idx="136">
                  <c:v>24.23163596266054</c:v>
                </c:pt>
                <c:pt idx="137">
                  <c:v>12.519931135563011</c:v>
                </c:pt>
                <c:pt idx="138">
                  <c:v>22.217100978310597</c:v>
                </c:pt>
                <c:pt idx="139">
                  <c:v>25.121076964160448</c:v>
                </c:pt>
                <c:pt idx="140">
                  <c:v>16.392770479391174</c:v>
                </c:pt>
                <c:pt idx="141">
                  <c:v>22.485662415735892</c:v>
                </c:pt>
                <c:pt idx="142">
                  <c:v>35.032508252927286</c:v>
                </c:pt>
                <c:pt idx="143">
                  <c:v>38.558616219224099</c:v>
                </c:pt>
                <c:pt idx="144">
                  <c:v>27.637186218257817</c:v>
                </c:pt>
                <c:pt idx="145">
                  <c:v>12.678346336835535</c:v>
                </c:pt>
                <c:pt idx="146">
                  <c:v>13.429505081447832</c:v>
                </c:pt>
                <c:pt idx="147">
                  <c:v>2.7126543652138992</c:v>
                </c:pt>
                <c:pt idx="148">
                  <c:v>9.4688322787488524</c:v>
                </c:pt>
                <c:pt idx="149">
                  <c:v>4.9665897906894685</c:v>
                </c:pt>
                <c:pt idx="150">
                  <c:v>19.977584116040916</c:v>
                </c:pt>
                <c:pt idx="151">
                  <c:v>23.445570045061867</c:v>
                </c:pt>
                <c:pt idx="152">
                  <c:v>10.623526135561201</c:v>
                </c:pt>
                <c:pt idx="153">
                  <c:v>6.0764833586526761</c:v>
                </c:pt>
                <c:pt idx="154">
                  <c:v>9.1751111896348938</c:v>
                </c:pt>
                <c:pt idx="155">
                  <c:v>14.338610817868247</c:v>
                </c:pt>
                <c:pt idx="156">
                  <c:v>20.608562193513826</c:v>
                </c:pt>
                <c:pt idx="157">
                  <c:v>12.186953341550248</c:v>
                </c:pt>
                <c:pt idx="158">
                  <c:v>13.634025649667814</c:v>
                </c:pt>
                <c:pt idx="159">
                  <c:v>13.939774520788154</c:v>
                </c:pt>
                <c:pt idx="160">
                  <c:v>5.6141921727671864</c:v>
                </c:pt>
                <c:pt idx="161">
                  <c:v>8.9867199591618387</c:v>
                </c:pt>
                <c:pt idx="162">
                  <c:v>9.093183131242629</c:v>
                </c:pt>
                <c:pt idx="163">
                  <c:v>10.275111861450728</c:v>
                </c:pt>
                <c:pt idx="164">
                  <c:v>13.52414803805787</c:v>
                </c:pt>
                <c:pt idx="165">
                  <c:v>2.1280419711599801</c:v>
                </c:pt>
                <c:pt idx="166">
                  <c:v>9.2409506424405237</c:v>
                </c:pt>
                <c:pt idx="167">
                  <c:v>14.473942339912572</c:v>
                </c:pt>
                <c:pt idx="168">
                  <c:v>4.7397157690021405</c:v>
                </c:pt>
                <c:pt idx="169">
                  <c:v>10.24811893918738</c:v>
                </c:pt>
                <c:pt idx="170">
                  <c:v>2.9818545202148221</c:v>
                </c:pt>
                <c:pt idx="171">
                  <c:v>8.2631076403967327</c:v>
                </c:pt>
                <c:pt idx="172">
                  <c:v>12.539907222654199</c:v>
                </c:pt>
                <c:pt idx="173">
                  <c:v>15.920779229715547</c:v>
                </c:pt>
                <c:pt idx="174">
                  <c:v>25.366070511508386</c:v>
                </c:pt>
                <c:pt idx="175">
                  <c:v>10.095630995061349</c:v>
                </c:pt>
                <c:pt idx="176">
                  <c:v>9.7287779342126637</c:v>
                </c:pt>
                <c:pt idx="177">
                  <c:v>27.405074169740107</c:v>
                </c:pt>
                <c:pt idx="178">
                  <c:v>30.080037389021069</c:v>
                </c:pt>
                <c:pt idx="179">
                  <c:v>25.486885052579005</c:v>
                </c:pt>
                <c:pt idx="180">
                  <c:v>33.347459949707812</c:v>
                </c:pt>
                <c:pt idx="181">
                  <c:v>18.787274364706089</c:v>
                </c:pt>
                <c:pt idx="182">
                  <c:v>13.585521752847946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D1-4FAC-B00B-EA1DE4228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811424"/>
        <c:axId val="525814048"/>
      </c:lineChart>
      <c:dateAx>
        <c:axId val="525811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Date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814048"/>
        <c:crosses val="autoZero"/>
        <c:auto val="1"/>
        <c:lblOffset val="100"/>
        <c:baseTimeUnit val="days"/>
      </c:dateAx>
      <c:valAx>
        <c:axId val="52581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81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B0F0"/>
                </a:solidFill>
              </a:rPr>
              <a:t> Rocky</a:t>
            </a:r>
            <a:r>
              <a:rPr lang="en-US" baseline="0" dirty="0">
                <a:solidFill>
                  <a:srgbClr val="00B0F0"/>
                </a:solidFill>
              </a:rPr>
              <a:t> Mountains</a:t>
            </a:r>
            <a:endParaRPr lang="en-US" dirty="0">
              <a:solidFill>
                <a:srgbClr val="00B0F0"/>
              </a:solidFill>
            </a:endParaRPr>
          </a:p>
        </c:rich>
      </c:tx>
      <c:layout>
        <c:manualLayout>
          <c:xMode val="edge"/>
          <c:yMode val="edge"/>
          <c:x val="0.37229019896541743"/>
          <c:y val="1.6672855690713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92823085010167"/>
          <c:y val="0.10939362568032378"/>
          <c:w val="0.8286604787428391"/>
          <c:h val="0.78078639208560463"/>
        </c:manualLayout>
      </c:layout>
      <c:lineChart>
        <c:grouping val="standard"/>
        <c:varyColors val="0"/>
        <c:ser>
          <c:idx val="0"/>
          <c:order val="0"/>
          <c:tx>
            <c:strRef>
              <c:f>RM!$F$1</c:f>
              <c:strCache>
                <c:ptCount val="1"/>
                <c:pt idx="0">
                  <c:v>LTRatio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RM!$A$2:$A$184</c:f>
              <c:numCache>
                <c:formatCode>m/d/yyyy</c:formatCode>
                <c:ptCount val="183"/>
                <c:pt idx="0">
                  <c:v>40634</c:v>
                </c:pt>
                <c:pt idx="1">
                  <c:v>40635</c:v>
                </c:pt>
                <c:pt idx="2">
                  <c:v>40636</c:v>
                </c:pt>
                <c:pt idx="3">
                  <c:v>40637</c:v>
                </c:pt>
                <c:pt idx="4">
                  <c:v>40638</c:v>
                </c:pt>
                <c:pt idx="5">
                  <c:v>40639</c:v>
                </c:pt>
                <c:pt idx="6">
                  <c:v>40640</c:v>
                </c:pt>
                <c:pt idx="7">
                  <c:v>40641</c:v>
                </c:pt>
                <c:pt idx="8">
                  <c:v>40642</c:v>
                </c:pt>
                <c:pt idx="9">
                  <c:v>40643</c:v>
                </c:pt>
                <c:pt idx="10">
                  <c:v>40644</c:v>
                </c:pt>
                <c:pt idx="11">
                  <c:v>40645</c:v>
                </c:pt>
                <c:pt idx="12">
                  <c:v>40646</c:v>
                </c:pt>
                <c:pt idx="13">
                  <c:v>40647</c:v>
                </c:pt>
                <c:pt idx="14">
                  <c:v>40648</c:v>
                </c:pt>
                <c:pt idx="15">
                  <c:v>40649</c:v>
                </c:pt>
                <c:pt idx="16">
                  <c:v>40650</c:v>
                </c:pt>
                <c:pt idx="17">
                  <c:v>40651</c:v>
                </c:pt>
                <c:pt idx="18">
                  <c:v>40652</c:v>
                </c:pt>
                <c:pt idx="19">
                  <c:v>40653</c:v>
                </c:pt>
                <c:pt idx="20">
                  <c:v>40654</c:v>
                </c:pt>
                <c:pt idx="21">
                  <c:v>40655</c:v>
                </c:pt>
                <c:pt idx="22">
                  <c:v>40656</c:v>
                </c:pt>
                <c:pt idx="23">
                  <c:v>40657</c:v>
                </c:pt>
                <c:pt idx="24">
                  <c:v>40658</c:v>
                </c:pt>
                <c:pt idx="25">
                  <c:v>40659</c:v>
                </c:pt>
                <c:pt idx="26">
                  <c:v>40660</c:v>
                </c:pt>
                <c:pt idx="27">
                  <c:v>40661</c:v>
                </c:pt>
                <c:pt idx="28">
                  <c:v>40662</c:v>
                </c:pt>
                <c:pt idx="29">
                  <c:v>40663</c:v>
                </c:pt>
                <c:pt idx="30">
                  <c:v>40664</c:v>
                </c:pt>
                <c:pt idx="31">
                  <c:v>40665</c:v>
                </c:pt>
                <c:pt idx="32">
                  <c:v>40666</c:v>
                </c:pt>
                <c:pt idx="33">
                  <c:v>40667</c:v>
                </c:pt>
                <c:pt idx="34">
                  <c:v>40668</c:v>
                </c:pt>
                <c:pt idx="35">
                  <c:v>40669</c:v>
                </c:pt>
                <c:pt idx="36">
                  <c:v>40670</c:v>
                </c:pt>
                <c:pt idx="37">
                  <c:v>40671</c:v>
                </c:pt>
                <c:pt idx="38">
                  <c:v>40672</c:v>
                </c:pt>
                <c:pt idx="39">
                  <c:v>40673</c:v>
                </c:pt>
                <c:pt idx="40">
                  <c:v>40674</c:v>
                </c:pt>
                <c:pt idx="41">
                  <c:v>40675</c:v>
                </c:pt>
                <c:pt idx="42">
                  <c:v>40676</c:v>
                </c:pt>
                <c:pt idx="43">
                  <c:v>40677</c:v>
                </c:pt>
                <c:pt idx="44">
                  <c:v>40678</c:v>
                </c:pt>
                <c:pt idx="45">
                  <c:v>40679</c:v>
                </c:pt>
                <c:pt idx="46">
                  <c:v>40680</c:v>
                </c:pt>
                <c:pt idx="47">
                  <c:v>40681</c:v>
                </c:pt>
                <c:pt idx="48">
                  <c:v>40682</c:v>
                </c:pt>
                <c:pt idx="49">
                  <c:v>40683</c:v>
                </c:pt>
                <c:pt idx="50">
                  <c:v>40684</c:v>
                </c:pt>
                <c:pt idx="51">
                  <c:v>40685</c:v>
                </c:pt>
                <c:pt idx="52">
                  <c:v>40686</c:v>
                </c:pt>
                <c:pt idx="53">
                  <c:v>40687</c:v>
                </c:pt>
                <c:pt idx="54">
                  <c:v>40688</c:v>
                </c:pt>
                <c:pt idx="55">
                  <c:v>40689</c:v>
                </c:pt>
                <c:pt idx="56">
                  <c:v>40690</c:v>
                </c:pt>
                <c:pt idx="57">
                  <c:v>40691</c:v>
                </c:pt>
                <c:pt idx="58">
                  <c:v>40692</c:v>
                </c:pt>
                <c:pt idx="59">
                  <c:v>40693</c:v>
                </c:pt>
                <c:pt idx="60">
                  <c:v>40694</c:v>
                </c:pt>
                <c:pt idx="61">
                  <c:v>40695</c:v>
                </c:pt>
                <c:pt idx="62">
                  <c:v>40696</c:v>
                </c:pt>
                <c:pt idx="63">
                  <c:v>40697</c:v>
                </c:pt>
                <c:pt idx="64">
                  <c:v>40698</c:v>
                </c:pt>
                <c:pt idx="65">
                  <c:v>40699</c:v>
                </c:pt>
                <c:pt idx="66">
                  <c:v>40700</c:v>
                </c:pt>
                <c:pt idx="67">
                  <c:v>40701</c:v>
                </c:pt>
                <c:pt idx="68">
                  <c:v>40702</c:v>
                </c:pt>
                <c:pt idx="69">
                  <c:v>40703</c:v>
                </c:pt>
                <c:pt idx="70">
                  <c:v>40704</c:v>
                </c:pt>
                <c:pt idx="71">
                  <c:v>40705</c:v>
                </c:pt>
                <c:pt idx="72">
                  <c:v>40706</c:v>
                </c:pt>
                <c:pt idx="73">
                  <c:v>40707</c:v>
                </c:pt>
                <c:pt idx="74">
                  <c:v>40708</c:v>
                </c:pt>
                <c:pt idx="75">
                  <c:v>40709</c:v>
                </c:pt>
                <c:pt idx="76">
                  <c:v>40710</c:v>
                </c:pt>
                <c:pt idx="77">
                  <c:v>40711</c:v>
                </c:pt>
                <c:pt idx="78">
                  <c:v>40712</c:v>
                </c:pt>
                <c:pt idx="79">
                  <c:v>40713</c:v>
                </c:pt>
                <c:pt idx="80">
                  <c:v>40714</c:v>
                </c:pt>
                <c:pt idx="81">
                  <c:v>40715</c:v>
                </c:pt>
                <c:pt idx="82">
                  <c:v>40716</c:v>
                </c:pt>
                <c:pt idx="83">
                  <c:v>40717</c:v>
                </c:pt>
                <c:pt idx="84">
                  <c:v>40718</c:v>
                </c:pt>
                <c:pt idx="85">
                  <c:v>40719</c:v>
                </c:pt>
                <c:pt idx="86">
                  <c:v>40720</c:v>
                </c:pt>
                <c:pt idx="87">
                  <c:v>40721</c:v>
                </c:pt>
                <c:pt idx="88">
                  <c:v>40722</c:v>
                </c:pt>
                <c:pt idx="89">
                  <c:v>40723</c:v>
                </c:pt>
                <c:pt idx="90">
                  <c:v>40724</c:v>
                </c:pt>
                <c:pt idx="91">
                  <c:v>40725</c:v>
                </c:pt>
                <c:pt idx="92">
                  <c:v>40726</c:v>
                </c:pt>
                <c:pt idx="93">
                  <c:v>40727</c:v>
                </c:pt>
                <c:pt idx="94">
                  <c:v>40728</c:v>
                </c:pt>
                <c:pt idx="95">
                  <c:v>40729</c:v>
                </c:pt>
                <c:pt idx="96">
                  <c:v>40730</c:v>
                </c:pt>
                <c:pt idx="97">
                  <c:v>40731</c:v>
                </c:pt>
                <c:pt idx="98">
                  <c:v>40732</c:v>
                </c:pt>
                <c:pt idx="99">
                  <c:v>40733</c:v>
                </c:pt>
                <c:pt idx="100">
                  <c:v>40734</c:v>
                </c:pt>
                <c:pt idx="101">
                  <c:v>40735</c:v>
                </c:pt>
                <c:pt idx="102">
                  <c:v>40736</c:v>
                </c:pt>
                <c:pt idx="103">
                  <c:v>40737</c:v>
                </c:pt>
                <c:pt idx="104">
                  <c:v>40738</c:v>
                </c:pt>
                <c:pt idx="105">
                  <c:v>40739</c:v>
                </c:pt>
                <c:pt idx="106">
                  <c:v>40740</c:v>
                </c:pt>
                <c:pt idx="107">
                  <c:v>40741</c:v>
                </c:pt>
                <c:pt idx="108">
                  <c:v>40742</c:v>
                </c:pt>
                <c:pt idx="109">
                  <c:v>40743</c:v>
                </c:pt>
                <c:pt idx="110">
                  <c:v>40744</c:v>
                </c:pt>
                <c:pt idx="111">
                  <c:v>40745</c:v>
                </c:pt>
                <c:pt idx="112">
                  <c:v>40746</c:v>
                </c:pt>
                <c:pt idx="113">
                  <c:v>40747</c:v>
                </c:pt>
                <c:pt idx="114">
                  <c:v>40748</c:v>
                </c:pt>
                <c:pt idx="115">
                  <c:v>40749</c:v>
                </c:pt>
                <c:pt idx="116">
                  <c:v>40750</c:v>
                </c:pt>
                <c:pt idx="117">
                  <c:v>40751</c:v>
                </c:pt>
                <c:pt idx="118">
                  <c:v>40752</c:v>
                </c:pt>
                <c:pt idx="119">
                  <c:v>40753</c:v>
                </c:pt>
                <c:pt idx="120">
                  <c:v>40754</c:v>
                </c:pt>
                <c:pt idx="121">
                  <c:v>40755</c:v>
                </c:pt>
                <c:pt idx="122">
                  <c:v>40756</c:v>
                </c:pt>
                <c:pt idx="123">
                  <c:v>40757</c:v>
                </c:pt>
                <c:pt idx="124">
                  <c:v>40758</c:v>
                </c:pt>
                <c:pt idx="125">
                  <c:v>40759</c:v>
                </c:pt>
                <c:pt idx="126">
                  <c:v>40760</c:v>
                </c:pt>
                <c:pt idx="127">
                  <c:v>40761</c:v>
                </c:pt>
                <c:pt idx="128">
                  <c:v>40762</c:v>
                </c:pt>
                <c:pt idx="129">
                  <c:v>40763</c:v>
                </c:pt>
                <c:pt idx="130">
                  <c:v>40764</c:v>
                </c:pt>
                <c:pt idx="131">
                  <c:v>40765</c:v>
                </c:pt>
                <c:pt idx="132">
                  <c:v>40766</c:v>
                </c:pt>
                <c:pt idx="133">
                  <c:v>40767</c:v>
                </c:pt>
                <c:pt idx="134">
                  <c:v>40768</c:v>
                </c:pt>
                <c:pt idx="135">
                  <c:v>40769</c:v>
                </c:pt>
                <c:pt idx="136">
                  <c:v>40770</c:v>
                </c:pt>
                <c:pt idx="137">
                  <c:v>40771</c:v>
                </c:pt>
                <c:pt idx="138">
                  <c:v>40772</c:v>
                </c:pt>
                <c:pt idx="139">
                  <c:v>40773</c:v>
                </c:pt>
                <c:pt idx="140">
                  <c:v>40774</c:v>
                </c:pt>
                <c:pt idx="141">
                  <c:v>40775</c:v>
                </c:pt>
                <c:pt idx="142">
                  <c:v>40776</c:v>
                </c:pt>
                <c:pt idx="143">
                  <c:v>40777</c:v>
                </c:pt>
                <c:pt idx="144">
                  <c:v>40778</c:v>
                </c:pt>
                <c:pt idx="145">
                  <c:v>40779</c:v>
                </c:pt>
                <c:pt idx="146">
                  <c:v>40780</c:v>
                </c:pt>
                <c:pt idx="147">
                  <c:v>40781</c:v>
                </c:pt>
                <c:pt idx="148">
                  <c:v>40782</c:v>
                </c:pt>
                <c:pt idx="149">
                  <c:v>40783</c:v>
                </c:pt>
                <c:pt idx="150">
                  <c:v>40784</c:v>
                </c:pt>
                <c:pt idx="151">
                  <c:v>40785</c:v>
                </c:pt>
                <c:pt idx="152">
                  <c:v>40786</c:v>
                </c:pt>
                <c:pt idx="153">
                  <c:v>40787</c:v>
                </c:pt>
                <c:pt idx="154">
                  <c:v>40788</c:v>
                </c:pt>
                <c:pt idx="155">
                  <c:v>40789</c:v>
                </c:pt>
                <c:pt idx="156">
                  <c:v>40790</c:v>
                </c:pt>
                <c:pt idx="157">
                  <c:v>40791</c:v>
                </c:pt>
                <c:pt idx="158">
                  <c:v>40792</c:v>
                </c:pt>
                <c:pt idx="159">
                  <c:v>40793</c:v>
                </c:pt>
                <c:pt idx="160">
                  <c:v>40794</c:v>
                </c:pt>
                <c:pt idx="161">
                  <c:v>40795</c:v>
                </c:pt>
                <c:pt idx="162">
                  <c:v>40796</c:v>
                </c:pt>
                <c:pt idx="163">
                  <c:v>40797</c:v>
                </c:pt>
                <c:pt idx="164">
                  <c:v>40798</c:v>
                </c:pt>
                <c:pt idx="165">
                  <c:v>40799</c:v>
                </c:pt>
                <c:pt idx="166">
                  <c:v>40800</c:v>
                </c:pt>
                <c:pt idx="167">
                  <c:v>40801</c:v>
                </c:pt>
                <c:pt idx="168">
                  <c:v>40802</c:v>
                </c:pt>
                <c:pt idx="169">
                  <c:v>40803</c:v>
                </c:pt>
                <c:pt idx="170">
                  <c:v>40804</c:v>
                </c:pt>
                <c:pt idx="171">
                  <c:v>40805</c:v>
                </c:pt>
                <c:pt idx="172">
                  <c:v>40806</c:v>
                </c:pt>
                <c:pt idx="173">
                  <c:v>40807</c:v>
                </c:pt>
                <c:pt idx="174">
                  <c:v>40808</c:v>
                </c:pt>
                <c:pt idx="175">
                  <c:v>40809</c:v>
                </c:pt>
                <c:pt idx="176">
                  <c:v>40810</c:v>
                </c:pt>
                <c:pt idx="177">
                  <c:v>40811</c:v>
                </c:pt>
                <c:pt idx="178">
                  <c:v>40812</c:v>
                </c:pt>
                <c:pt idx="179">
                  <c:v>40813</c:v>
                </c:pt>
                <c:pt idx="180">
                  <c:v>40814</c:v>
                </c:pt>
                <c:pt idx="181">
                  <c:v>40815</c:v>
                </c:pt>
                <c:pt idx="182">
                  <c:v>40816</c:v>
                </c:pt>
              </c:numCache>
            </c:numRef>
          </c:cat>
          <c:val>
            <c:numRef>
              <c:f>RM!$F$2:$F$184</c:f>
              <c:numCache>
                <c:formatCode>General</c:formatCode>
                <c:ptCount val="183"/>
                <c:pt idx="0">
                  <c:v>1.207106022296753E-2</c:v>
                </c:pt>
                <c:pt idx="1">
                  <c:v>7.5979352970710234E-2</c:v>
                </c:pt>
                <c:pt idx="2">
                  <c:v>0.34679589027117719</c:v>
                </c:pt>
                <c:pt idx="3">
                  <c:v>6.1007717245359174</c:v>
                </c:pt>
                <c:pt idx="4">
                  <c:v>8.5319693545981711E-4</c:v>
                </c:pt>
                <c:pt idx="5">
                  <c:v>0.37664368740623744</c:v>
                </c:pt>
                <c:pt idx="6">
                  <c:v>1.0993603202923412</c:v>
                </c:pt>
                <c:pt idx="7">
                  <c:v>1.7112265268752915</c:v>
                </c:pt>
                <c:pt idx="8">
                  <c:v>3.7344967260845956</c:v>
                </c:pt>
                <c:pt idx="9">
                  <c:v>3.5162267725304375</c:v>
                </c:pt>
                <c:pt idx="10">
                  <c:v>5.844049833005919E-3</c:v>
                </c:pt>
                <c:pt idx="11">
                  <c:v>0.15044408686115573</c:v>
                </c:pt>
                <c:pt idx="12">
                  <c:v>0.56505884416014263</c:v>
                </c:pt>
                <c:pt idx="13">
                  <c:v>7.4421840697740729</c:v>
                </c:pt>
                <c:pt idx="14">
                  <c:v>3.1036249807763894</c:v>
                </c:pt>
                <c:pt idx="15">
                  <c:v>9.6075855532273449E-2</c:v>
                </c:pt>
                <c:pt idx="16">
                  <c:v>7.5013457832012048E-2</c:v>
                </c:pt>
                <c:pt idx="17">
                  <c:v>0.11545785625907407</c:v>
                </c:pt>
                <c:pt idx="18">
                  <c:v>4.2687082142050601</c:v>
                </c:pt>
                <c:pt idx="19">
                  <c:v>9.9348865495361816E-2</c:v>
                </c:pt>
                <c:pt idx="20">
                  <c:v>3.2375159604592305</c:v>
                </c:pt>
                <c:pt idx="21">
                  <c:v>7.9908980688379856</c:v>
                </c:pt>
                <c:pt idx="22">
                  <c:v>0.25703065091342753</c:v>
                </c:pt>
                <c:pt idx="23">
                  <c:v>1.8226423933392923</c:v>
                </c:pt>
                <c:pt idx="24">
                  <c:v>4.6347616927528366</c:v>
                </c:pt>
                <c:pt idx="25">
                  <c:v>3.6645359141866822</c:v>
                </c:pt>
                <c:pt idx="26">
                  <c:v>0.52225913211307062</c:v>
                </c:pt>
                <c:pt idx="27">
                  <c:v>5.7544889947505388E-2</c:v>
                </c:pt>
                <c:pt idx="28">
                  <c:v>0.10580524274547859</c:v>
                </c:pt>
                <c:pt idx="29">
                  <c:v>1.1756320135497127</c:v>
                </c:pt>
                <c:pt idx="30">
                  <c:v>0.31249242888476447</c:v>
                </c:pt>
                <c:pt idx="31">
                  <c:v>0.21499416778964525</c:v>
                </c:pt>
                <c:pt idx="32">
                  <c:v>3.2715271236137149E-2</c:v>
                </c:pt>
                <c:pt idx="33">
                  <c:v>2.1070022623929471E-2</c:v>
                </c:pt>
                <c:pt idx="34">
                  <c:v>0.30343241602225623</c:v>
                </c:pt>
                <c:pt idx="35">
                  <c:v>0.32621604613908584</c:v>
                </c:pt>
                <c:pt idx="36">
                  <c:v>1.0062762013891959</c:v>
                </c:pt>
                <c:pt idx="37">
                  <c:v>2.3321946760031125</c:v>
                </c:pt>
                <c:pt idx="38">
                  <c:v>15.045315373393716</c:v>
                </c:pt>
                <c:pt idx="39">
                  <c:v>16.769281438792262</c:v>
                </c:pt>
                <c:pt idx="40">
                  <c:v>15.827674282207493</c:v>
                </c:pt>
                <c:pt idx="41">
                  <c:v>6.9794953992294122</c:v>
                </c:pt>
                <c:pt idx="42">
                  <c:v>3.2266831685377779</c:v>
                </c:pt>
                <c:pt idx="43">
                  <c:v>3.633186988610777</c:v>
                </c:pt>
                <c:pt idx="44">
                  <c:v>0.9992367688249113</c:v>
                </c:pt>
                <c:pt idx="45">
                  <c:v>0.26185869571433573</c:v>
                </c:pt>
                <c:pt idx="46">
                  <c:v>1.0036291207343824</c:v>
                </c:pt>
                <c:pt idx="47">
                  <c:v>7.5705833497966584</c:v>
                </c:pt>
                <c:pt idx="48">
                  <c:v>12.993329208390708</c:v>
                </c:pt>
                <c:pt idx="49">
                  <c:v>25.123248217576933</c:v>
                </c:pt>
                <c:pt idx="50">
                  <c:v>4.8258819604632288</c:v>
                </c:pt>
                <c:pt idx="51">
                  <c:v>12.040335252511994</c:v>
                </c:pt>
                <c:pt idx="52">
                  <c:v>15.655593934706546</c:v>
                </c:pt>
                <c:pt idx="53">
                  <c:v>31.849600789189125</c:v>
                </c:pt>
                <c:pt idx="54">
                  <c:v>17.38812998115775</c:v>
                </c:pt>
                <c:pt idx="55">
                  <c:v>0.9583977212066076</c:v>
                </c:pt>
                <c:pt idx="56">
                  <c:v>2.7048538924994698</c:v>
                </c:pt>
                <c:pt idx="57">
                  <c:v>3.8388842258365097</c:v>
                </c:pt>
                <c:pt idx="58">
                  <c:v>3.2487645218282291</c:v>
                </c:pt>
                <c:pt idx="59">
                  <c:v>21.039394921404988</c:v>
                </c:pt>
                <c:pt idx="60">
                  <c:v>28.373067685576348</c:v>
                </c:pt>
                <c:pt idx="61">
                  <c:v>15.026188906461082</c:v>
                </c:pt>
                <c:pt idx="62">
                  <c:v>26.646037308383633</c:v>
                </c:pt>
                <c:pt idx="63">
                  <c:v>12.650344038181979</c:v>
                </c:pt>
                <c:pt idx="64">
                  <c:v>5.4998094769175587</c:v>
                </c:pt>
                <c:pt idx="65">
                  <c:v>1.6809324713792044</c:v>
                </c:pt>
                <c:pt idx="66">
                  <c:v>4.0485970391460286</c:v>
                </c:pt>
                <c:pt idx="67">
                  <c:v>16.414769813367318</c:v>
                </c:pt>
                <c:pt idx="68">
                  <c:v>3.3207067988428705</c:v>
                </c:pt>
                <c:pt idx="69">
                  <c:v>6.6221435182693158</c:v>
                </c:pt>
                <c:pt idx="70">
                  <c:v>7.4039108998088139</c:v>
                </c:pt>
                <c:pt idx="71">
                  <c:v>15.349597418460155</c:v>
                </c:pt>
                <c:pt idx="72">
                  <c:v>23.35863304453164</c:v>
                </c:pt>
                <c:pt idx="73">
                  <c:v>24.339421971020073</c:v>
                </c:pt>
                <c:pt idx="74">
                  <c:v>23.591996950303571</c:v>
                </c:pt>
                <c:pt idx="75">
                  <c:v>4.2656412109605686</c:v>
                </c:pt>
                <c:pt idx="76">
                  <c:v>21.102088045367729</c:v>
                </c:pt>
                <c:pt idx="77">
                  <c:v>26.366612104266881</c:v>
                </c:pt>
                <c:pt idx="78">
                  <c:v>23.332983621581512</c:v>
                </c:pt>
                <c:pt idx="79">
                  <c:v>26.246076398616207</c:v>
                </c:pt>
                <c:pt idx="80">
                  <c:v>38.348496717978598</c:v>
                </c:pt>
                <c:pt idx="81">
                  <c:v>14.935827921449343</c:v>
                </c:pt>
                <c:pt idx="82">
                  <c:v>0.84196485870021176</c:v>
                </c:pt>
                <c:pt idx="83">
                  <c:v>11.400431096506853</c:v>
                </c:pt>
                <c:pt idx="84">
                  <c:v>28.643206081093084</c:v>
                </c:pt>
                <c:pt idx="85">
                  <c:v>35.679970378030639</c:v>
                </c:pt>
                <c:pt idx="86">
                  <c:v>44.46959319203355</c:v>
                </c:pt>
                <c:pt idx="87">
                  <c:v>25.278660927646737</c:v>
                </c:pt>
                <c:pt idx="88">
                  <c:v>3.4887986189315185</c:v>
                </c:pt>
                <c:pt idx="89">
                  <c:v>11.507058406090755</c:v>
                </c:pt>
                <c:pt idx="90">
                  <c:v>21.582628445265687</c:v>
                </c:pt>
                <c:pt idx="91">
                  <c:v>14.310668569641383</c:v>
                </c:pt>
                <c:pt idx="92">
                  <c:v>11.438125949043954</c:v>
                </c:pt>
                <c:pt idx="93">
                  <c:v>31.195231767508901</c:v>
                </c:pt>
                <c:pt idx="94">
                  <c:v>21.211598530859217</c:v>
                </c:pt>
                <c:pt idx="95">
                  <c:v>31.579507829053593</c:v>
                </c:pt>
                <c:pt idx="96">
                  <c:v>40.382990064950157</c:v>
                </c:pt>
                <c:pt idx="97">
                  <c:v>30.718555433725566</c:v>
                </c:pt>
                <c:pt idx="98">
                  <c:v>29.71728867476924</c:v>
                </c:pt>
                <c:pt idx="99">
                  <c:v>33.442768090347819</c:v>
                </c:pt>
                <c:pt idx="100">
                  <c:v>37.308723181442602</c:v>
                </c:pt>
                <c:pt idx="101">
                  <c:v>37.845413078560121</c:v>
                </c:pt>
                <c:pt idx="102">
                  <c:v>36.907838226975962</c:v>
                </c:pt>
                <c:pt idx="103">
                  <c:v>30.510934481071466</c:v>
                </c:pt>
                <c:pt idx="104">
                  <c:v>28.096922846831315</c:v>
                </c:pt>
                <c:pt idx="105">
                  <c:v>25.86307685908141</c:v>
                </c:pt>
                <c:pt idx="106">
                  <c:v>21.675714594510222</c:v>
                </c:pt>
                <c:pt idx="107">
                  <c:v>29.251190605125771</c:v>
                </c:pt>
                <c:pt idx="108">
                  <c:v>21.769373175830953</c:v>
                </c:pt>
                <c:pt idx="109">
                  <c:v>28.148815802883785</c:v>
                </c:pt>
                <c:pt idx="110">
                  <c:v>32.325712150023065</c:v>
                </c:pt>
                <c:pt idx="111">
                  <c:v>24.673347202679775</c:v>
                </c:pt>
                <c:pt idx="112">
                  <c:v>28.178466282062601</c:v>
                </c:pt>
                <c:pt idx="113">
                  <c:v>31.890389336234183</c:v>
                </c:pt>
                <c:pt idx="114">
                  <c:v>29.186166553085634</c:v>
                </c:pt>
                <c:pt idx="115">
                  <c:v>30.433606223971907</c:v>
                </c:pt>
                <c:pt idx="116">
                  <c:v>35.253921819571787</c:v>
                </c:pt>
                <c:pt idx="117">
                  <c:v>37.534529082113551</c:v>
                </c:pt>
                <c:pt idx="118">
                  <c:v>38.610743194193802</c:v>
                </c:pt>
                <c:pt idx="119">
                  <c:v>33.075677663877499</c:v>
                </c:pt>
                <c:pt idx="120">
                  <c:v>33.603291409977359</c:v>
                </c:pt>
                <c:pt idx="121">
                  <c:v>30.401499441726514</c:v>
                </c:pt>
                <c:pt idx="122">
                  <c:v>37.260256709830365</c:v>
                </c:pt>
                <c:pt idx="123">
                  <c:v>30.970231753085532</c:v>
                </c:pt>
                <c:pt idx="124">
                  <c:v>40.361486047453951</c:v>
                </c:pt>
                <c:pt idx="125">
                  <c:v>38.629473529912971</c:v>
                </c:pt>
                <c:pt idx="126">
                  <c:v>49.053956237125163</c:v>
                </c:pt>
                <c:pt idx="127">
                  <c:v>31.852763821918693</c:v>
                </c:pt>
                <c:pt idx="128">
                  <c:v>35.961100280789879</c:v>
                </c:pt>
                <c:pt idx="129">
                  <c:v>31.100958257191998</c:v>
                </c:pt>
                <c:pt idx="130">
                  <c:v>23.636897516043049</c:v>
                </c:pt>
                <c:pt idx="131">
                  <c:v>25.784565493936316</c:v>
                </c:pt>
                <c:pt idx="132">
                  <c:v>29.48530780266913</c:v>
                </c:pt>
                <c:pt idx="133">
                  <c:v>41.116033367335724</c:v>
                </c:pt>
                <c:pt idx="134">
                  <c:v>20.356679504841871</c:v>
                </c:pt>
                <c:pt idx="135">
                  <c:v>11.904989861241715</c:v>
                </c:pt>
                <c:pt idx="136">
                  <c:v>28.411174801642463</c:v>
                </c:pt>
                <c:pt idx="137">
                  <c:v>23.399327697602757</c:v>
                </c:pt>
                <c:pt idx="138">
                  <c:v>14.731277296287663</c:v>
                </c:pt>
                <c:pt idx="139">
                  <c:v>29.664371654395296</c:v>
                </c:pt>
                <c:pt idx="140">
                  <c:v>26.342245497177657</c:v>
                </c:pt>
                <c:pt idx="141">
                  <c:v>33.298837835594107</c:v>
                </c:pt>
                <c:pt idx="142">
                  <c:v>27.102234008539778</c:v>
                </c:pt>
                <c:pt idx="143">
                  <c:v>21.258721540505295</c:v>
                </c:pt>
                <c:pt idx="144">
                  <c:v>17.028626156914658</c:v>
                </c:pt>
                <c:pt idx="145">
                  <c:v>18.251516262069718</c:v>
                </c:pt>
                <c:pt idx="146">
                  <c:v>22.419091198199215</c:v>
                </c:pt>
                <c:pt idx="147">
                  <c:v>21.26184925313742</c:v>
                </c:pt>
                <c:pt idx="148">
                  <c:v>27.926577523128202</c:v>
                </c:pt>
                <c:pt idx="149">
                  <c:v>37.984832782742458</c:v>
                </c:pt>
                <c:pt idx="150">
                  <c:v>31.72970957394844</c:v>
                </c:pt>
                <c:pt idx="151">
                  <c:v>26.070910973832749</c:v>
                </c:pt>
                <c:pt idx="152">
                  <c:v>18.787672270386434</c:v>
                </c:pt>
                <c:pt idx="153">
                  <c:v>31.636917859072543</c:v>
                </c:pt>
                <c:pt idx="154">
                  <c:v>20.999728513013984</c:v>
                </c:pt>
                <c:pt idx="155">
                  <c:v>16.86575633935281</c:v>
                </c:pt>
                <c:pt idx="156">
                  <c:v>7.0226424035634478</c:v>
                </c:pt>
                <c:pt idx="157">
                  <c:v>7.2855088318787509</c:v>
                </c:pt>
                <c:pt idx="158">
                  <c:v>6.0601512530198303</c:v>
                </c:pt>
                <c:pt idx="159">
                  <c:v>4.4493046963880074</c:v>
                </c:pt>
                <c:pt idx="160">
                  <c:v>5.9052767418021777</c:v>
                </c:pt>
                <c:pt idx="161">
                  <c:v>18.268099722726198</c:v>
                </c:pt>
                <c:pt idx="162">
                  <c:v>17.435679652182628</c:v>
                </c:pt>
                <c:pt idx="163">
                  <c:v>17.594095368213257</c:v>
                </c:pt>
                <c:pt idx="164">
                  <c:v>16.809604763528867</c:v>
                </c:pt>
                <c:pt idx="165">
                  <c:v>15.142120613298173</c:v>
                </c:pt>
                <c:pt idx="166">
                  <c:v>18.418982666455179</c:v>
                </c:pt>
                <c:pt idx="167">
                  <c:v>18.578398436149929</c:v>
                </c:pt>
                <c:pt idx="168">
                  <c:v>15.329222329011403</c:v>
                </c:pt>
                <c:pt idx="169">
                  <c:v>17.729842005385493</c:v>
                </c:pt>
                <c:pt idx="170">
                  <c:v>13.047052892361851</c:v>
                </c:pt>
                <c:pt idx="171">
                  <c:v>1.1236056967048151</c:v>
                </c:pt>
                <c:pt idx="172">
                  <c:v>1.0443060194017055</c:v>
                </c:pt>
                <c:pt idx="173">
                  <c:v>3.7848497824321656</c:v>
                </c:pt>
                <c:pt idx="174">
                  <c:v>2.4716796030900996</c:v>
                </c:pt>
                <c:pt idx="175">
                  <c:v>1.8598766406070066E-2</c:v>
                </c:pt>
                <c:pt idx="176">
                  <c:v>0.79272355123567162</c:v>
                </c:pt>
                <c:pt idx="177">
                  <c:v>0.71881076268097177</c:v>
                </c:pt>
                <c:pt idx="178">
                  <c:v>0.67397043529448564</c:v>
                </c:pt>
                <c:pt idx="179">
                  <c:v>3.6192368052371879</c:v>
                </c:pt>
                <c:pt idx="180">
                  <c:v>2.9648636575135026</c:v>
                </c:pt>
                <c:pt idx="181">
                  <c:v>1.5598317762249037</c:v>
                </c:pt>
                <c:pt idx="182">
                  <c:v>3.3168711719607247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45-4DFE-8B7D-44E665C14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778240"/>
        <c:axId val="327777256"/>
      </c:lineChart>
      <c:dateAx>
        <c:axId val="327778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777256"/>
        <c:crosses val="autoZero"/>
        <c:auto val="1"/>
        <c:lblOffset val="100"/>
        <c:baseTimeUnit val="days"/>
      </c:dateAx>
      <c:valAx>
        <c:axId val="327777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77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3F119CC-0E9C-4303-8FC0-FA6C67E0699C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6924233-FC8A-4838-8824-56EBB7540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3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1633A1B-E4ED-4A2A-87DF-7B125DA77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19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E53AB5D-A950-4AE7-AC6B-9D5657576A4D}" type="slidenum">
              <a:rPr lang="en-US" sz="1200"/>
              <a:pPr/>
              <a:t>0</a:t>
            </a:fld>
            <a:endParaRPr 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582EA-DA63-4B44-B43D-B8559A932F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3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-87313"/>
            <a:ext cx="9331326" cy="70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25" descr="EPA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676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0" y="1447800"/>
            <a:ext cx="5713413" cy="1447800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" charset="0"/>
              <a:buNone/>
              <a:defRPr i="1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87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7DD-8889-40EE-AB37-66A654BC2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7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6C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3E4C855-0D5A-43B5-9AE9-B246E7BCA83E}" type="datetime1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248400"/>
            <a:ext cx="54864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A795-0D1C-4340-A163-773CC4D3E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6C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E605E4B-C333-472D-880A-99AF0E6CD745}" type="datetime1">
              <a:rPr lang="en-US" smtClean="0"/>
              <a:t>10/23/2018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05000" y="6248400"/>
            <a:ext cx="54864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7B663-3EE9-463C-A8C9-133C9623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26C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CAE432C-788B-4688-8500-F961586FCCC7}" type="datetime1">
              <a:rPr lang="en-US" smtClean="0"/>
              <a:t>10/23/2018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05000" y="6248400"/>
            <a:ext cx="5486400" cy="4572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63520-B10A-4E49-A936-40400F3D6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44CD-F5B7-4E9B-8C8B-F46452455360}" type="datetime1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3519-389D-440A-91E0-CF0C7D347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6224588"/>
            <a:ext cx="685800" cy="228600"/>
          </a:xfrm>
          <a:prstGeom prst="rect">
            <a:avLst/>
          </a:prstGeom>
          <a:solidFill>
            <a:srgbClr val="026CB6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26CB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60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0338C0-557E-40D3-BE98-F43B2D0B1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2504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2" r:id="rId3"/>
    <p:sldLayoutId id="2147483675" r:id="rId4"/>
    <p:sldLayoutId id="2147483677" r:id="rId5"/>
    <p:sldLayoutId id="2147483678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313479"/>
            <a:ext cx="8229600" cy="110807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/>
            <a:b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Quantification of Lightning NO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its Impact on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Quality over the Contiguous United States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8334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 dirty="0">
                <a:solidFill>
                  <a:schemeClr val="bg1"/>
                </a:solidFill>
              </a:rPr>
              <a:t>Office of Research and Development</a:t>
            </a:r>
            <a:endParaRPr lang="en-US" sz="900" b="1" dirty="0"/>
          </a:p>
          <a:p>
            <a:pPr>
              <a:lnSpc>
                <a:spcPct val="90000"/>
              </a:lnSpc>
            </a:pPr>
            <a:r>
              <a:rPr lang="en-US" sz="900" dirty="0">
                <a:solidFill>
                  <a:schemeClr val="bg1"/>
                </a:solidFill>
              </a:rPr>
              <a:t>Computational Exposure Division, National Exposure Research Laboratory 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85800" y="2667000"/>
            <a:ext cx="7924800" cy="2743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US" sz="2000" i="0" dirty="0"/>
          </a:p>
          <a:p>
            <a:pPr algn="ctr">
              <a:lnSpc>
                <a:spcPct val="100000"/>
              </a:lnSpc>
            </a:pPr>
            <a:r>
              <a:rPr lang="en-US" sz="2000" i="0" dirty="0"/>
              <a:t> Daiwen Kang, Rohit Mathur, Limei Ran, Gorge Pouliot, David Wong, Kristen Foley, Wyat Appel, and Shawn Roselle </a:t>
            </a:r>
          </a:p>
          <a:p>
            <a:pPr algn="ctr">
              <a:lnSpc>
                <a:spcPct val="100000"/>
              </a:lnSpc>
            </a:pPr>
            <a:endParaRPr lang="en-US" sz="2000" i="0" dirty="0"/>
          </a:p>
          <a:p>
            <a:pPr algn="ctr">
              <a:lnSpc>
                <a:spcPct val="100000"/>
              </a:lnSpc>
            </a:pPr>
            <a:r>
              <a:rPr lang="en-US" sz="2000" i="0" dirty="0"/>
              <a:t>Computational Exposure Division, National Exposure Research Laboratory, U.S. Environmental Protection Agency, </a:t>
            </a:r>
          </a:p>
          <a:p>
            <a:pPr algn="ctr">
              <a:lnSpc>
                <a:spcPct val="100000"/>
              </a:lnSpc>
            </a:pPr>
            <a:r>
              <a:rPr lang="en-US" sz="2000" i="0" dirty="0"/>
              <a:t>Research Triangle Park, NC 27711, USA 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A34FF8-ABC8-427B-83AD-A1F07C72BC54}"/>
              </a:ext>
            </a:extLst>
          </p:cNvPr>
          <p:cNvSpPr txBox="1"/>
          <p:nvPr/>
        </p:nvSpPr>
        <p:spPr>
          <a:xfrm>
            <a:off x="4800600" y="60960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16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Annual CMAS Conference, Chapel Hill, NC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24, 2018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2" y="2075869"/>
            <a:ext cx="3968749" cy="2205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76400"/>
            <a:ext cx="3968751" cy="3004591"/>
          </a:xfrm>
          <a:prstGeom prst="rect">
            <a:avLst/>
          </a:prstGeom>
        </p:spPr>
      </p:pic>
      <p:sp>
        <p:nvSpPr>
          <p:cNvPr id="2355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</a:pPr>
            <a:fld id="{FD65F00A-7825-4122-824E-B5D8F5A67436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eaLnBrk="1" hangingPunct="1">
                <a:spcAft>
                  <a:spcPts val="600"/>
                </a:spcAft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228601" y="623922"/>
            <a:ext cx="8759220" cy="946115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8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Monthly Mean Error Difference (NLDN-Base) of DM8HR O</a:t>
            </a:r>
            <a:r>
              <a:rPr lang="en-US" sz="2800" baseline="-250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July 2011</a:t>
            </a:r>
            <a:endParaRPr lang="en-US" sz="2800" kern="0" dirty="0">
              <a:solidFill>
                <a:srgbClr val="0B5A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1" y="4648200"/>
            <a:ext cx="8759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error reduction over the mountain states and northeast coastal regions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 error increase over the southeast region and California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domain, more error reductions than increases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8EB077-C4A8-4407-BE86-8B13DB5D9C7F}"/>
              </a:ext>
            </a:extLst>
          </p:cNvPr>
          <p:cNvSpPr txBox="1"/>
          <p:nvPr/>
        </p:nvSpPr>
        <p:spPr>
          <a:xfrm>
            <a:off x="304800" y="6215390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73356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eaLnBrk="1" hangingPunct="1">
              <a:spcAft>
                <a:spcPts val="600"/>
              </a:spcAft>
            </a:pPr>
            <a:fld id="{FD65F00A-7825-4122-824E-B5D8F5A67436}" type="slidenum">
              <a:rPr lang="en-US" sz="1200" smtClean="0">
                <a:latin typeface="+mn-lt"/>
                <a:ea typeface="+mn-ea"/>
              </a:rPr>
              <a:pPr eaLnBrk="1" hangingPunct="1">
                <a:spcAft>
                  <a:spcPts val="600"/>
                </a:spcAft>
              </a:pPr>
              <a:t>10</a:t>
            </a:fld>
            <a:endParaRPr lang="en-US" sz="1200" dirty="0">
              <a:latin typeface="+mn-lt"/>
              <a:ea typeface="+mn-ea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395315" y="455449"/>
            <a:ext cx="6400800" cy="894713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4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series of DM8HR O</a:t>
            </a:r>
            <a:r>
              <a:rPr lang="en-US" sz="2400" baseline="-250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MB Difference</a:t>
            </a:r>
            <a:endParaRPr lang="en-US" sz="2400" kern="0" dirty="0">
              <a:solidFill>
                <a:srgbClr val="0B5A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707" y="2266747"/>
            <a:ext cx="26669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SE, LNO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makes the overprediction slightly worse in July and August.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RM, the underprediction is consistently  reduced on all the days in July and August.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9A6B04-44D8-4BF5-B8CB-1D2C5D3EA7D7}"/>
              </a:ext>
            </a:extLst>
          </p:cNvPr>
          <p:cNvGrpSpPr/>
          <p:nvPr/>
        </p:nvGrpSpPr>
        <p:grpSpPr>
          <a:xfrm>
            <a:off x="2894816" y="1072482"/>
            <a:ext cx="6020584" cy="5687398"/>
            <a:chOff x="2894816" y="753020"/>
            <a:chExt cx="6082942" cy="60068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5516" y="3733800"/>
              <a:ext cx="6032242" cy="302608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4976F7F-B862-41C0-A287-4FC3D94F075F}"/>
                </a:ext>
              </a:extLst>
            </p:cNvPr>
            <p:cNvGrpSpPr/>
            <p:nvPr/>
          </p:nvGrpSpPr>
          <p:grpSpPr>
            <a:xfrm>
              <a:off x="5841116" y="758492"/>
              <a:ext cx="3016121" cy="2940717"/>
              <a:chOff x="2971799" y="894714"/>
              <a:chExt cx="3016121" cy="294071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1799" y="894714"/>
                <a:ext cx="3016121" cy="2940717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886200" y="1326241"/>
                <a:ext cx="838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SE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B1BE6C4-7535-411B-AFF3-39F1701F8F18}"/>
                </a:ext>
              </a:extLst>
            </p:cNvPr>
            <p:cNvGrpSpPr/>
            <p:nvPr/>
          </p:nvGrpSpPr>
          <p:grpSpPr>
            <a:xfrm>
              <a:off x="2894816" y="753020"/>
              <a:ext cx="3066821" cy="2940717"/>
              <a:chOff x="5987920" y="894715"/>
              <a:chExt cx="3066821" cy="294071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7920" y="894715"/>
                <a:ext cx="3066821" cy="2940717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7076881" y="1326241"/>
                <a:ext cx="838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RM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212397" y="3984023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23436" y="5642825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RM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6631497" y="4260520"/>
              <a:ext cx="200219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>
              <a:stCxn id="20" idx="0"/>
            </p:cNvCxnSpPr>
            <p:nvPr/>
          </p:nvCxnSpPr>
          <p:spPr bwMode="auto">
            <a:xfrm flipV="1">
              <a:off x="5542536" y="5327320"/>
              <a:ext cx="755780" cy="3155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372" y="807080"/>
            <a:ext cx="2964889" cy="2960370"/>
          </a:xfrm>
          <a:prstGeom prst="rect">
            <a:avLst/>
          </a:prstGeom>
        </p:spPr>
      </p:pic>
      <p:sp>
        <p:nvSpPr>
          <p:cNvPr id="2355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eaLnBrk="1" hangingPunct="1">
              <a:spcAft>
                <a:spcPts val="600"/>
              </a:spcAft>
            </a:pPr>
            <a:fld id="{FD65F00A-7825-4122-824E-B5D8F5A67436}" type="slidenum">
              <a:rPr lang="en-US" sz="1200" smtClean="0">
                <a:latin typeface="+mn-lt"/>
                <a:ea typeface="+mn-ea"/>
              </a:rPr>
              <a:pPr eaLnBrk="1" hangingPunct="1">
                <a:spcAft>
                  <a:spcPts val="600"/>
                </a:spcAft>
              </a:pPr>
              <a:t>11</a:t>
            </a:fld>
            <a:endParaRPr lang="en-US" sz="1200" dirty="0">
              <a:latin typeface="+mn-lt"/>
              <a:ea typeface="+mn-ea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590800" y="146969"/>
            <a:ext cx="5715000" cy="894713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4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Diurnal Profiles of Hourly O</a:t>
            </a:r>
            <a:r>
              <a:rPr lang="en-US" sz="2400" baseline="-250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kern="0" dirty="0">
              <a:solidFill>
                <a:srgbClr val="0B5A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00802" y="3792850"/>
            <a:ext cx="5809650" cy="2964501"/>
            <a:chOff x="2922665" y="3599178"/>
            <a:chExt cx="5809650" cy="29645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5010" y="3599178"/>
              <a:ext cx="2937305" cy="296450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2665" y="3599178"/>
              <a:ext cx="2959990" cy="296450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252590" y="4395727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26574" y="4302128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RM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914900" y="1501738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Domain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986" y="1219200"/>
            <a:ext cx="29705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Lightning NO has minimal impact on the domain-wide mean diurnal profile, while differing impacts on different regions: slight increase in SE and significant increase in RM. Other regions (not shown here): decrease in NE, UM, and PC (especially during daytime hours), and increase in LM with model overprediction in all these regions.</a:t>
            </a:r>
          </a:p>
        </p:txBody>
      </p:sp>
    </p:spTree>
    <p:extLst>
      <p:ext uri="{BB962C8B-B14F-4D97-AF65-F5344CB8AC3E}">
        <p14:creationId xmlns:p14="http://schemas.microsoft.com/office/powerpoint/2010/main" val="929104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ED4CD786-99A5-412C-BAD5-05462B42F27F}"/>
              </a:ext>
            </a:extLst>
          </p:cNvPr>
          <p:cNvGrpSpPr/>
          <p:nvPr/>
        </p:nvGrpSpPr>
        <p:grpSpPr>
          <a:xfrm>
            <a:off x="6063307" y="1655404"/>
            <a:ext cx="2845855" cy="3465955"/>
            <a:chOff x="5893937" y="1663895"/>
            <a:chExt cx="2845855" cy="34659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09DE61-6EF7-4AE0-8EAA-0262104FF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0573" y="1668844"/>
              <a:ext cx="2619219" cy="346100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D017EE-5CE5-4654-A95C-2490A9BDC338}"/>
                </a:ext>
              </a:extLst>
            </p:cNvPr>
            <p:cNvSpPr txBox="1"/>
            <p:nvPr/>
          </p:nvSpPr>
          <p:spPr>
            <a:xfrm>
              <a:off x="8153400" y="4462046"/>
              <a:ext cx="49538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6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65A64D-2048-41E5-A9A8-CD90222904FC}"/>
                </a:ext>
              </a:extLst>
            </p:cNvPr>
            <p:cNvSpPr txBox="1"/>
            <p:nvPr/>
          </p:nvSpPr>
          <p:spPr>
            <a:xfrm>
              <a:off x="5893937" y="1663895"/>
              <a:ext cx="338554" cy="3465954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lIns="0" tIns="0" rIns="0" bIns="0" rtlCol="0" anchor="ctr">
              <a:spAutoFit/>
            </a:bodyPr>
            <a:lstStyle/>
            <a:p>
              <a:pPr algn="ctr"/>
              <a:r>
                <a:rPr lang="en-US" sz="1100" dirty="0"/>
                <a:t>Altitude (km)</a:t>
              </a:r>
            </a:p>
            <a:p>
              <a:r>
                <a:rPr lang="en-US" sz="1100" dirty="0"/>
                <a:t>         0            2          4          6           8          10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727822C-7929-4288-A01E-4F514BACF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46" y="1668843"/>
            <a:ext cx="2588570" cy="343907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D67800-37AC-4E14-89B0-F79DCB3FB86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42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F1788F-A5AE-4188-8274-F7F2E3833EC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9694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8161" y="5433298"/>
            <a:ext cx="8194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mixing ratios aloft are consistently increased and brought closer to the observations by LNO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3519-389D-440A-91E0-CF0C7D347306}" type="slidenum">
              <a:rPr lang="en-US" smtClean="0"/>
              <a:t>12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49DAEF-7870-4DFB-8906-8BCF890948C2}"/>
              </a:ext>
            </a:extLst>
          </p:cNvPr>
          <p:cNvGrpSpPr/>
          <p:nvPr/>
        </p:nvGrpSpPr>
        <p:grpSpPr>
          <a:xfrm>
            <a:off x="777338" y="1865338"/>
            <a:ext cx="897793" cy="553998"/>
            <a:chOff x="4914900" y="3048000"/>
            <a:chExt cx="897793" cy="5539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2CB911-9EE0-4854-A7DB-D8F0D8C1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4900" y="3193662"/>
              <a:ext cx="201429" cy="34971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AB89CE-10FD-4C68-B068-08916E688020}"/>
                </a:ext>
              </a:extLst>
            </p:cNvPr>
            <p:cNvSpPr txBox="1"/>
            <p:nvPr/>
          </p:nvSpPr>
          <p:spPr>
            <a:xfrm>
              <a:off x="5063939" y="3048000"/>
              <a:ext cx="7487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Sonde</a:t>
              </a:r>
              <a:endParaRPr lang="en-US" sz="1000" dirty="0"/>
            </a:p>
            <a:p>
              <a:r>
                <a:rPr lang="en-US" sz="1000" dirty="0"/>
                <a:t>Base</a:t>
              </a:r>
            </a:p>
            <a:p>
              <a:r>
                <a:rPr lang="en-US" sz="1000" dirty="0"/>
                <a:t>NLDN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8682CDD-8FC8-4FB3-A7F0-BE10BFF77662}"/>
              </a:ext>
            </a:extLst>
          </p:cNvPr>
          <p:cNvSpPr txBox="1"/>
          <p:nvPr/>
        </p:nvSpPr>
        <p:spPr>
          <a:xfrm>
            <a:off x="2400213" y="4462046"/>
            <a:ext cx="4953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0B14AC-28B7-44C3-9E1C-4A8C40E55815}"/>
              </a:ext>
            </a:extLst>
          </p:cNvPr>
          <p:cNvSpPr txBox="1"/>
          <p:nvPr/>
        </p:nvSpPr>
        <p:spPr>
          <a:xfrm>
            <a:off x="213212" y="1668843"/>
            <a:ext cx="338554" cy="3439079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en-US" sz="1100" dirty="0"/>
              <a:t>Altitude (km)</a:t>
            </a:r>
          </a:p>
          <a:p>
            <a:r>
              <a:rPr lang="en-US" sz="1100" dirty="0"/>
              <a:t>         0            2          4          6           8          10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802B35-430A-4477-B3CC-B6296B04B6AE}"/>
              </a:ext>
            </a:extLst>
          </p:cNvPr>
          <p:cNvGrpSpPr/>
          <p:nvPr/>
        </p:nvGrpSpPr>
        <p:grpSpPr>
          <a:xfrm>
            <a:off x="3166646" y="1663896"/>
            <a:ext cx="2830294" cy="3495608"/>
            <a:chOff x="3166646" y="1693546"/>
            <a:chExt cx="2771027" cy="34659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D55C382-4A39-4114-BF96-BCC1328B0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91545" y="1698497"/>
              <a:ext cx="2646128" cy="346100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BF7ADE-9077-4C3D-B70D-1ABE1D0E7EAF}"/>
                </a:ext>
              </a:extLst>
            </p:cNvPr>
            <p:cNvSpPr txBox="1"/>
            <p:nvPr/>
          </p:nvSpPr>
          <p:spPr>
            <a:xfrm>
              <a:off x="5334000" y="4495800"/>
              <a:ext cx="49538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6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E57C59E-2D28-4841-B727-061690122FD7}"/>
                </a:ext>
              </a:extLst>
            </p:cNvPr>
            <p:cNvSpPr txBox="1"/>
            <p:nvPr/>
          </p:nvSpPr>
          <p:spPr>
            <a:xfrm>
              <a:off x="3166646" y="1693546"/>
              <a:ext cx="338554" cy="3436303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lIns="0" tIns="0" rIns="0" bIns="0" rtlCol="0" anchor="ctr">
              <a:spAutoFit/>
            </a:bodyPr>
            <a:lstStyle/>
            <a:p>
              <a:pPr algn="ctr"/>
              <a:r>
                <a:rPr lang="en-US" sz="1100" dirty="0"/>
                <a:t>Altitude (km)</a:t>
              </a:r>
            </a:p>
            <a:p>
              <a:r>
                <a:rPr lang="en-US" sz="1100" dirty="0"/>
                <a:t>         0            2          4          6           8          10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23913" y="3763824"/>
            <a:ext cx="7385249" cy="402962"/>
            <a:chOff x="1582587" y="3801367"/>
            <a:chExt cx="7385249" cy="402962"/>
          </a:xfrm>
        </p:grpSpPr>
        <p:sp>
          <p:nvSpPr>
            <p:cNvPr id="16" name="TextBox 15"/>
            <p:cNvSpPr txBox="1"/>
            <p:nvPr/>
          </p:nvSpPr>
          <p:spPr>
            <a:xfrm>
              <a:off x="1582587" y="3801367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Beltsville, MD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06375" y="3801367"/>
              <a:ext cx="160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Edgewood, MD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65548" y="3865775"/>
              <a:ext cx="160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Wallops, VA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E7C504B-E262-4168-9158-A80F8C7BCDFD}"/>
              </a:ext>
            </a:extLst>
          </p:cNvPr>
          <p:cNvSpPr txBox="1"/>
          <p:nvPr/>
        </p:nvSpPr>
        <p:spPr>
          <a:xfrm>
            <a:off x="213211" y="4857690"/>
            <a:ext cx="27562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          40         60        80       100      120   140</a:t>
            </a:r>
          </a:p>
          <a:p>
            <a:pPr algn="ctr"/>
            <a:r>
              <a:rPr lang="en-US" sz="1000" dirty="0"/>
              <a:t>O</a:t>
            </a:r>
            <a:r>
              <a:rPr lang="en-US" sz="1000" baseline="-25000" dirty="0"/>
              <a:t>3</a:t>
            </a:r>
            <a:r>
              <a:rPr lang="en-US" sz="1000" dirty="0"/>
              <a:t> Mixing Ratio (ppb)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46EFD9-1865-4852-B637-C41AC10FE6DD}"/>
              </a:ext>
            </a:extLst>
          </p:cNvPr>
          <p:cNvSpPr txBox="1"/>
          <p:nvPr/>
        </p:nvSpPr>
        <p:spPr>
          <a:xfrm>
            <a:off x="3198178" y="4918537"/>
            <a:ext cx="27562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          40         60        80       100      120   140</a:t>
            </a:r>
          </a:p>
          <a:p>
            <a:pPr algn="ctr"/>
            <a:r>
              <a:rPr lang="en-US" sz="1000" dirty="0"/>
              <a:t>O</a:t>
            </a:r>
            <a:r>
              <a:rPr lang="en-US" sz="1000" baseline="-25000" dirty="0"/>
              <a:t>3</a:t>
            </a:r>
            <a:r>
              <a:rPr lang="en-US" sz="1000" dirty="0"/>
              <a:t> Mixing Ratio (ppb)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A9123E-A609-46CE-8F26-C986FA212E57}"/>
              </a:ext>
            </a:extLst>
          </p:cNvPr>
          <p:cNvSpPr txBox="1"/>
          <p:nvPr/>
        </p:nvSpPr>
        <p:spPr>
          <a:xfrm>
            <a:off x="6092978" y="4891248"/>
            <a:ext cx="28224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            40            60           80          100      120   </a:t>
            </a:r>
          </a:p>
          <a:p>
            <a:pPr algn="ctr"/>
            <a:r>
              <a:rPr lang="en-US" sz="1000" dirty="0"/>
              <a:t>O</a:t>
            </a:r>
            <a:r>
              <a:rPr lang="en-US" sz="1000" baseline="-25000" dirty="0"/>
              <a:t>3</a:t>
            </a:r>
            <a:r>
              <a:rPr lang="en-US" sz="1000" dirty="0"/>
              <a:t> Mixing Ratio (ppb)</a:t>
            </a: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9A863B0B-E01A-4C24-80C6-EBA356340694}"/>
              </a:ext>
            </a:extLst>
          </p:cNvPr>
          <p:cNvSpPr txBox="1">
            <a:spLocks noChangeArrowheads="1"/>
          </p:cNvSpPr>
          <p:nvPr/>
        </p:nvSpPr>
        <p:spPr>
          <a:xfrm>
            <a:off x="1357746" y="248934"/>
            <a:ext cx="7385249" cy="1212597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4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profiles of hourly O</a:t>
            </a:r>
            <a:r>
              <a:rPr lang="en-US" sz="2400" baseline="-250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Modeled vs. Observed (Average of Multiple Launches)</a:t>
            </a:r>
            <a:endParaRPr lang="en-US" sz="2400" kern="0" dirty="0">
              <a:solidFill>
                <a:srgbClr val="0B5A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59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478CE7-7881-4E9C-BD79-DECC71F9C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40999"/>
            <a:ext cx="3141774" cy="41410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1CABFC-4642-4DC8-9594-8BC9FAE7C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267" y="1672819"/>
            <a:ext cx="3124868" cy="41092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18687" y="4462046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Boulder, CO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3701" y="44620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Huntsville, 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3519-389D-440A-91E0-CF0C7D347306}" type="slidenum">
              <a:rPr lang="en-US" smtClean="0"/>
              <a:t>13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B800A4-59A1-4B06-B429-332CA12895A9}"/>
              </a:ext>
            </a:extLst>
          </p:cNvPr>
          <p:cNvSpPr txBox="1"/>
          <p:nvPr/>
        </p:nvSpPr>
        <p:spPr>
          <a:xfrm>
            <a:off x="1333166" y="1641000"/>
            <a:ext cx="338554" cy="4141040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en-US" sz="1100" dirty="0"/>
              <a:t>Altitude (km)</a:t>
            </a:r>
          </a:p>
          <a:p>
            <a:r>
              <a:rPr lang="en-US" sz="1100" dirty="0"/>
              <a:t>             0            2            4            6            8          10           12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D82A0F-67D2-4FB4-B52A-05DF803E8EB1}"/>
              </a:ext>
            </a:extLst>
          </p:cNvPr>
          <p:cNvSpPr txBox="1"/>
          <p:nvPr/>
        </p:nvSpPr>
        <p:spPr>
          <a:xfrm>
            <a:off x="5322500" y="1672819"/>
            <a:ext cx="338554" cy="4109221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en-US" sz="1100" dirty="0"/>
              <a:t>Altitude (km)</a:t>
            </a:r>
          </a:p>
          <a:p>
            <a:r>
              <a:rPr lang="en-US" sz="1100" dirty="0"/>
              <a:t>            0            2              4             6             8            10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3BB6B9-E1C2-41F8-8046-7D637BC4BD13}"/>
              </a:ext>
            </a:extLst>
          </p:cNvPr>
          <p:cNvSpPr txBox="1"/>
          <p:nvPr/>
        </p:nvSpPr>
        <p:spPr>
          <a:xfrm>
            <a:off x="1333167" y="5467290"/>
            <a:ext cx="32564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            40          60        80       100        120       140</a:t>
            </a:r>
          </a:p>
          <a:p>
            <a:pPr algn="ctr"/>
            <a:r>
              <a:rPr lang="en-US" sz="1000" dirty="0"/>
              <a:t>O</a:t>
            </a:r>
            <a:r>
              <a:rPr lang="en-US" sz="1000" baseline="-25000" dirty="0"/>
              <a:t>3</a:t>
            </a:r>
            <a:r>
              <a:rPr lang="en-US" sz="1000" dirty="0"/>
              <a:t> Mixing Ratio (ppb)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128C59-C9EB-4D7A-BF33-C3872F6A8FC1}"/>
              </a:ext>
            </a:extLst>
          </p:cNvPr>
          <p:cNvSpPr txBox="1"/>
          <p:nvPr/>
        </p:nvSpPr>
        <p:spPr>
          <a:xfrm>
            <a:off x="5322500" y="5489899"/>
            <a:ext cx="32436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              40              60             80             100         120</a:t>
            </a:r>
          </a:p>
          <a:p>
            <a:pPr algn="ctr"/>
            <a:r>
              <a:rPr lang="en-US" sz="1000" dirty="0"/>
              <a:t>O</a:t>
            </a:r>
            <a:r>
              <a:rPr lang="en-US" sz="1000" baseline="-25000" dirty="0"/>
              <a:t>3</a:t>
            </a:r>
            <a:r>
              <a:rPr lang="en-US" sz="1000" dirty="0"/>
              <a:t> Mixing Ratio (ppb)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23B8E3F-03AF-478F-A9CF-73E199161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590" y="2126862"/>
            <a:ext cx="201429" cy="3497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EBCD5CA-BE2F-4FB0-B48F-F38A70FA0878}"/>
              </a:ext>
            </a:extLst>
          </p:cNvPr>
          <p:cNvSpPr txBox="1"/>
          <p:nvPr/>
        </p:nvSpPr>
        <p:spPr>
          <a:xfrm>
            <a:off x="2001629" y="1981200"/>
            <a:ext cx="7487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Sonde</a:t>
            </a:r>
            <a:endParaRPr lang="en-US" sz="1000" dirty="0"/>
          </a:p>
          <a:p>
            <a:r>
              <a:rPr lang="en-US" sz="1000" dirty="0"/>
              <a:t>Base</a:t>
            </a:r>
          </a:p>
          <a:p>
            <a:r>
              <a:rPr lang="en-US" sz="1000" dirty="0"/>
              <a:t>NLDN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812462-E413-4208-9594-C019439D553B}"/>
              </a:ext>
            </a:extLst>
          </p:cNvPr>
          <p:cNvSpPr txBox="1"/>
          <p:nvPr/>
        </p:nvSpPr>
        <p:spPr>
          <a:xfrm>
            <a:off x="3886200" y="4995446"/>
            <a:ext cx="4953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BA4B10-9D4F-4D68-8320-788E47B8D3B8}"/>
              </a:ext>
            </a:extLst>
          </p:cNvPr>
          <p:cNvSpPr txBox="1"/>
          <p:nvPr/>
        </p:nvSpPr>
        <p:spPr>
          <a:xfrm>
            <a:off x="7943200" y="5029200"/>
            <a:ext cx="4953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EFC38ABE-EDF4-47E9-A151-EC3C359EF9BB}"/>
              </a:ext>
            </a:extLst>
          </p:cNvPr>
          <p:cNvSpPr txBox="1">
            <a:spLocks noChangeArrowheads="1"/>
          </p:cNvSpPr>
          <p:nvPr/>
        </p:nvSpPr>
        <p:spPr>
          <a:xfrm>
            <a:off x="1456220" y="186340"/>
            <a:ext cx="7385249" cy="1212597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4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profiles of hourly O</a:t>
            </a:r>
            <a:r>
              <a:rPr lang="en-US" sz="2400" baseline="-250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Modeled vs. Observed (Average of Multiple Launches)</a:t>
            </a:r>
            <a:endParaRPr lang="en-US" sz="2400" kern="0" dirty="0">
              <a:solidFill>
                <a:srgbClr val="0B5A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850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09700" y="234481"/>
            <a:ext cx="7762199" cy="1100555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4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Overlay of the measured O</a:t>
            </a:r>
            <a:r>
              <a:rPr lang="en-US" sz="2400" baseline="-250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aircraft (P3B) during the DISCOVER-AQ campaign on July 28, 2011</a:t>
            </a:r>
            <a:endParaRPr lang="en-US" sz="2400" kern="0" dirty="0">
              <a:solidFill>
                <a:srgbClr val="0B5A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62000" y="1885314"/>
            <a:ext cx="1295400" cy="1086486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195495" y="1885314"/>
            <a:ext cx="1295400" cy="1086486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19800" y="3362644"/>
            <a:ext cx="2362200" cy="1086486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3323270"/>
            <a:ext cx="2362200" cy="1086486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3519-389D-440A-91E0-CF0C7D347306}" type="slidenum">
              <a:rPr lang="en-US" smtClean="0"/>
              <a:t>14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AD3284-1634-4654-A62F-CCC7D0AF27DC}"/>
              </a:ext>
            </a:extLst>
          </p:cNvPr>
          <p:cNvGrpSpPr/>
          <p:nvPr/>
        </p:nvGrpSpPr>
        <p:grpSpPr>
          <a:xfrm>
            <a:off x="152400" y="1220876"/>
            <a:ext cx="8763000" cy="4286886"/>
            <a:chOff x="152400" y="1220876"/>
            <a:chExt cx="8763000" cy="428688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B7F15B0-6DD0-423C-BCB9-9F8ED36186CC}"/>
                </a:ext>
              </a:extLst>
            </p:cNvPr>
            <p:cNvGrpSpPr/>
            <p:nvPr/>
          </p:nvGrpSpPr>
          <p:grpSpPr>
            <a:xfrm>
              <a:off x="152400" y="1220876"/>
              <a:ext cx="8763000" cy="4286886"/>
              <a:chOff x="152400" y="1220876"/>
              <a:chExt cx="8763000" cy="4286886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52400" y="1220876"/>
                <a:ext cx="8763000" cy="4286886"/>
                <a:chOff x="152400" y="1219201"/>
                <a:chExt cx="8763000" cy="4286886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152400" y="1219201"/>
                  <a:ext cx="8763000" cy="4286886"/>
                  <a:chOff x="457200" y="2133600"/>
                  <a:chExt cx="8159749" cy="3052885"/>
                </a:xfrm>
              </p:grpSpPr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648200" y="2133602"/>
                    <a:ext cx="3968749" cy="3052883"/>
                  </a:xfrm>
                  <a:prstGeom prst="rect">
                    <a:avLst/>
                  </a:prstGeom>
                </p:spPr>
              </p:pic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57200" y="2133600"/>
                    <a:ext cx="3968751" cy="305288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" name="TextBox 4"/>
                <p:cNvSpPr txBox="1"/>
                <p:nvPr/>
              </p:nvSpPr>
              <p:spPr>
                <a:xfrm>
                  <a:off x="2838334" y="1885314"/>
                  <a:ext cx="1066800" cy="457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Base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7100495" y="1885314"/>
                  <a:ext cx="1066800" cy="457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NLDN</a:t>
                  </a: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546E2E-665D-4011-9D84-23E1E1C2BA8E}"/>
                  </a:ext>
                </a:extLst>
              </p:cNvPr>
              <p:cNvSpPr txBox="1"/>
              <p:nvPr/>
            </p:nvSpPr>
            <p:spPr>
              <a:xfrm>
                <a:off x="304800" y="1825495"/>
                <a:ext cx="307777" cy="29767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 lIns="0" tIns="0" rIns="0" bIns="0" rtlCol="0">
                <a:spAutoFit/>
              </a:bodyPr>
              <a:lstStyle/>
              <a:p>
                <a:pPr algn="ctr"/>
                <a:r>
                  <a:rPr lang="en-US" sz="1000" dirty="0"/>
                  <a:t>Altitude (km)</a:t>
                </a:r>
              </a:p>
              <a:p>
                <a:r>
                  <a:rPr lang="en-US" sz="1000" dirty="0"/>
                  <a:t>          0             1            2            3            4            5 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BEE0EA-7D41-49EB-98E0-A05B0EDD2DA3}"/>
                  </a:ext>
                </a:extLst>
              </p:cNvPr>
              <p:cNvSpPr txBox="1"/>
              <p:nvPr/>
            </p:nvSpPr>
            <p:spPr>
              <a:xfrm>
                <a:off x="4809609" y="1815887"/>
                <a:ext cx="307777" cy="29767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 lIns="0" tIns="0" rIns="0" bIns="0" rtlCol="0">
                <a:spAutoFit/>
              </a:bodyPr>
              <a:lstStyle/>
              <a:p>
                <a:pPr algn="ctr"/>
                <a:r>
                  <a:rPr lang="en-US" sz="1000" dirty="0"/>
                  <a:t>Altitude (km)</a:t>
                </a:r>
              </a:p>
              <a:p>
                <a:r>
                  <a:rPr lang="en-US" sz="1000" dirty="0"/>
                  <a:t>          0             1            2            3            4            5 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74A30E-C56C-42EB-945E-D66F53216C32}"/>
                </a:ext>
              </a:extLst>
            </p:cNvPr>
            <p:cNvSpPr txBox="1"/>
            <p:nvPr/>
          </p:nvSpPr>
          <p:spPr>
            <a:xfrm>
              <a:off x="533400" y="4952999"/>
              <a:ext cx="351540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            40    45   50   55   60   65   70    75   80  85    90</a:t>
              </a:r>
            </a:p>
            <a:p>
              <a:pPr algn="ctr"/>
              <a:r>
                <a:rPr lang="en-US" sz="1000" dirty="0"/>
                <a:t>O</a:t>
              </a:r>
              <a:r>
                <a:rPr lang="en-US" sz="1000" baseline="-25000" dirty="0"/>
                <a:t>3</a:t>
              </a:r>
              <a:r>
                <a:rPr lang="en-US" sz="1000" dirty="0"/>
                <a:t> Mixing Ratio (ppb)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921287-824B-47C2-B5F7-32B5F8DB2FD9}"/>
                </a:ext>
              </a:extLst>
            </p:cNvPr>
            <p:cNvSpPr txBox="1"/>
            <p:nvPr/>
          </p:nvSpPr>
          <p:spPr>
            <a:xfrm>
              <a:off x="5034362" y="4905921"/>
              <a:ext cx="351540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            40    45   50   55   60   65   70    75   80  85    90</a:t>
              </a:r>
            </a:p>
            <a:p>
              <a:pPr algn="ctr"/>
              <a:r>
                <a:rPr lang="en-US" sz="1000" dirty="0"/>
                <a:t>O</a:t>
              </a:r>
              <a:r>
                <a:rPr lang="en-US" sz="1000" baseline="-25000" dirty="0"/>
                <a:t>3</a:t>
              </a:r>
              <a:r>
                <a:rPr lang="en-US" sz="1000" dirty="0"/>
                <a:t> Mixing Ratio (ppb)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7A04F9-2CDD-47ED-9B78-39F5A4F8F94C}"/>
              </a:ext>
            </a:extLst>
          </p:cNvPr>
          <p:cNvGrpSpPr/>
          <p:nvPr/>
        </p:nvGrpSpPr>
        <p:grpSpPr>
          <a:xfrm>
            <a:off x="1153201" y="2428557"/>
            <a:ext cx="4042294" cy="3908527"/>
            <a:chOff x="1153201" y="2428557"/>
            <a:chExt cx="4042294" cy="3908527"/>
          </a:xfrm>
        </p:grpSpPr>
        <p:sp>
          <p:nvSpPr>
            <p:cNvPr id="10" name="TextBox 9"/>
            <p:cNvSpPr txBox="1"/>
            <p:nvPr/>
          </p:nvSpPr>
          <p:spPr>
            <a:xfrm>
              <a:off x="1153201" y="5506087"/>
              <a:ext cx="3261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Increase aloft to reduce the underprediction</a:t>
              </a:r>
            </a:p>
          </p:txBody>
        </p:sp>
        <p:cxnSp>
          <p:nvCxnSpPr>
            <p:cNvPr id="17" name="Straight Arrow Connector 16"/>
            <p:cNvCxnSpPr>
              <a:stCxn id="10" idx="0"/>
            </p:cNvCxnSpPr>
            <p:nvPr/>
          </p:nvCxnSpPr>
          <p:spPr bwMode="auto">
            <a:xfrm flipH="1" flipV="1">
              <a:off x="1153201" y="2971801"/>
              <a:ext cx="1630680" cy="25342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>
              <a:stCxn id="10" idx="0"/>
              <a:endCxn id="11" idx="2"/>
            </p:cNvCxnSpPr>
            <p:nvPr/>
          </p:nvCxnSpPr>
          <p:spPr bwMode="auto">
            <a:xfrm flipV="1">
              <a:off x="2783881" y="2428557"/>
              <a:ext cx="2411614" cy="30775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92417E-6A76-42F2-A674-886481E8F6C9}"/>
              </a:ext>
            </a:extLst>
          </p:cNvPr>
          <p:cNvGrpSpPr/>
          <p:nvPr/>
        </p:nvGrpSpPr>
        <p:grpSpPr>
          <a:xfrm>
            <a:off x="3581400" y="4268876"/>
            <a:ext cx="5105400" cy="2437540"/>
            <a:chOff x="3581400" y="4268876"/>
            <a:chExt cx="5105400" cy="2437540"/>
          </a:xfrm>
        </p:grpSpPr>
        <p:sp>
          <p:nvSpPr>
            <p:cNvPr id="23" name="TextBox 22"/>
            <p:cNvSpPr txBox="1"/>
            <p:nvPr/>
          </p:nvSpPr>
          <p:spPr>
            <a:xfrm>
              <a:off x="5425440" y="5506087"/>
              <a:ext cx="32613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Decrease near the surface to alleviate the overprediction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V="1">
              <a:off x="6784321" y="4409757"/>
              <a:ext cx="993242" cy="10963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>
              <a:stCxn id="2" idx="2"/>
            </p:cNvCxnSpPr>
            <p:nvPr/>
          </p:nvCxnSpPr>
          <p:spPr bwMode="auto">
            <a:xfrm flipH="1" flipV="1">
              <a:off x="3581400" y="4268876"/>
              <a:ext cx="3202921" cy="12388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876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576A97-70EF-40CC-BEF7-FA1C3765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3519-389D-440A-91E0-CF0C7D347306}" type="slidenum">
              <a:rPr lang="en-US" smtClean="0"/>
              <a:t>15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DAAA491-8D1A-47B3-8FC8-29C2AD2FC0E4}"/>
              </a:ext>
            </a:extLst>
          </p:cNvPr>
          <p:cNvGrpSpPr/>
          <p:nvPr/>
        </p:nvGrpSpPr>
        <p:grpSpPr>
          <a:xfrm>
            <a:off x="183355" y="756409"/>
            <a:ext cx="4475366" cy="2555444"/>
            <a:chOff x="680599" y="98430"/>
            <a:chExt cx="4806851" cy="33295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E019640-2162-4400-9D7B-8CCFD9DF1644}"/>
                </a:ext>
              </a:extLst>
            </p:cNvPr>
            <p:cNvGrpSpPr/>
            <p:nvPr/>
          </p:nvGrpSpPr>
          <p:grpSpPr>
            <a:xfrm>
              <a:off x="720473" y="98430"/>
              <a:ext cx="4766977" cy="3186470"/>
              <a:chOff x="86489" y="220350"/>
              <a:chExt cx="5708013" cy="412802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52C3CBC-CA36-4A15-88DA-51FB4B0A6C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489" y="220350"/>
                <a:ext cx="5624500" cy="3801735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D1829D-F6D1-42DD-9105-87A67CE69357}"/>
                  </a:ext>
                </a:extLst>
              </p:cNvPr>
              <p:cNvSpPr txBox="1"/>
              <p:nvPr/>
            </p:nvSpPr>
            <p:spPr>
              <a:xfrm>
                <a:off x="408680" y="3906793"/>
                <a:ext cx="5385822" cy="441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        &lt; 0   0.02  0.04  0.06  0.08  0.1 1.2  1.4  1.6   1.8    2 &lt;   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5250E8-F241-4A44-BEFF-436F9618AC3F}"/>
                </a:ext>
              </a:extLst>
            </p:cNvPr>
            <p:cNvSpPr txBox="1"/>
            <p:nvPr/>
          </p:nvSpPr>
          <p:spPr>
            <a:xfrm>
              <a:off x="680599" y="106599"/>
              <a:ext cx="330574" cy="2926437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lIns="0" tIns="0" rIns="0" bIns="0" rtlCol="0">
              <a:spAutoFit/>
            </a:bodyPr>
            <a:lstStyle/>
            <a:p>
              <a:pPr algn="ctr"/>
              <a:r>
                <a:rPr lang="en-US" sz="1000" dirty="0"/>
                <a:t>Altitude (km)</a:t>
              </a:r>
            </a:p>
            <a:p>
              <a:r>
                <a:rPr lang="en-US" sz="1000" dirty="0"/>
                <a:t>          0             5           10          15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9421EB-DC4C-4DD3-93A9-4685A4710298}"/>
                </a:ext>
              </a:extLst>
            </p:cNvPr>
            <p:cNvSpPr txBox="1"/>
            <p:nvPr/>
          </p:nvSpPr>
          <p:spPr>
            <a:xfrm>
              <a:off x="3998976" y="1853184"/>
              <a:ext cx="743712" cy="453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NO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0AF63C-9937-4356-99BF-E3BFF3D6C4CF}"/>
                </a:ext>
              </a:extLst>
            </p:cNvPr>
            <p:cNvSpPr txBox="1"/>
            <p:nvPr/>
          </p:nvSpPr>
          <p:spPr>
            <a:xfrm>
              <a:off x="2835740" y="3112152"/>
              <a:ext cx="969822" cy="31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NO (ppb)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A092EB-CE21-4A8F-B2B0-C3E4936AB27A}"/>
              </a:ext>
            </a:extLst>
          </p:cNvPr>
          <p:cNvGrpSpPr/>
          <p:nvPr/>
        </p:nvGrpSpPr>
        <p:grpSpPr>
          <a:xfrm>
            <a:off x="4593786" y="765242"/>
            <a:ext cx="4397814" cy="2601092"/>
            <a:chOff x="5947326" y="98428"/>
            <a:chExt cx="4903948" cy="344748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931F07-03EA-48D6-BC74-074D4690AD9D}"/>
                </a:ext>
              </a:extLst>
            </p:cNvPr>
            <p:cNvSpPr txBox="1"/>
            <p:nvPr/>
          </p:nvSpPr>
          <p:spPr>
            <a:xfrm>
              <a:off x="6353372" y="2963385"/>
              <a:ext cx="4497902" cy="346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       &lt; 0  0.02 0.04 0.06 0.08  0.1  1.2  1.4  1.6  1.8    2 &lt;   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EF6E529-9869-4345-9D04-3D115C448C9A}"/>
                </a:ext>
              </a:extLst>
            </p:cNvPr>
            <p:cNvGrpSpPr/>
            <p:nvPr/>
          </p:nvGrpSpPr>
          <p:grpSpPr>
            <a:xfrm>
              <a:off x="5947326" y="98428"/>
              <a:ext cx="4757250" cy="3447488"/>
              <a:chOff x="5947326" y="98428"/>
              <a:chExt cx="4757250" cy="344748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FABF228-61BA-4149-A9F9-501E03CBD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38373" y="98430"/>
                <a:ext cx="4566203" cy="2934603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B9DFDF-CAAF-4FFA-837D-F72CE17B8EC2}"/>
                  </a:ext>
                </a:extLst>
              </p:cNvPr>
              <p:cNvSpPr txBox="1"/>
              <p:nvPr/>
            </p:nvSpPr>
            <p:spPr>
              <a:xfrm>
                <a:off x="5947326" y="98428"/>
                <a:ext cx="325697" cy="29346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 lIns="0" tIns="0" rIns="0" bIns="0" rtlCol="0">
                <a:spAutoFit/>
              </a:bodyPr>
              <a:lstStyle/>
              <a:p>
                <a:pPr algn="ctr"/>
                <a:r>
                  <a:rPr lang="en-US" sz="1000" dirty="0"/>
                  <a:t>Altitude (km)</a:t>
                </a:r>
              </a:p>
              <a:p>
                <a:r>
                  <a:rPr lang="en-US" sz="1000" dirty="0"/>
                  <a:t>         0          5         10       15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B2EFA5-4B7D-4312-9241-93350A128513}"/>
                  </a:ext>
                </a:extLst>
              </p:cNvPr>
              <p:cNvSpPr txBox="1"/>
              <p:nvPr/>
            </p:nvSpPr>
            <p:spPr>
              <a:xfrm>
                <a:off x="9480450" y="1595601"/>
                <a:ext cx="889042" cy="712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NOx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A4BB48-0E87-4F0E-9CCB-0233D83ED42A}"/>
                  </a:ext>
                </a:extLst>
              </p:cNvPr>
              <p:cNvSpPr txBox="1"/>
              <p:nvPr/>
            </p:nvSpPr>
            <p:spPr>
              <a:xfrm>
                <a:off x="8421474" y="3190087"/>
                <a:ext cx="969822" cy="3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NOx (ppb)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5E429CA-756C-4945-BEAC-7C5A84B66C07}"/>
              </a:ext>
            </a:extLst>
          </p:cNvPr>
          <p:cNvGrpSpPr/>
          <p:nvPr/>
        </p:nvGrpSpPr>
        <p:grpSpPr>
          <a:xfrm>
            <a:off x="4548890" y="3348731"/>
            <a:ext cx="4383396" cy="2680182"/>
            <a:chOff x="3124244" y="3138534"/>
            <a:chExt cx="4891608" cy="365648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71F3215-1D13-45D1-ADAA-E1E3F545544A}"/>
                </a:ext>
              </a:extLst>
            </p:cNvPr>
            <p:cNvGrpSpPr/>
            <p:nvPr/>
          </p:nvGrpSpPr>
          <p:grpSpPr>
            <a:xfrm>
              <a:off x="3124244" y="3138534"/>
              <a:ext cx="4891608" cy="3417743"/>
              <a:chOff x="3124244" y="3211686"/>
              <a:chExt cx="4891608" cy="3417743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019F028-1367-49B1-BC89-93D56EFA70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9950" y="3211687"/>
                <a:ext cx="4487764" cy="3132301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B5C4D3-49E5-451F-A0C8-096F61433557}"/>
                  </a:ext>
                </a:extLst>
              </p:cNvPr>
              <p:cNvSpPr txBox="1"/>
              <p:nvPr/>
            </p:nvSpPr>
            <p:spPr>
              <a:xfrm>
                <a:off x="3517950" y="6272523"/>
                <a:ext cx="4497902" cy="356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     &lt;-5      -2     0     2     4      6    8     10   15    20    30 &lt;   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68E061-1BE1-4BA9-8620-594FF3310255}"/>
                  </a:ext>
                </a:extLst>
              </p:cNvPr>
              <p:cNvSpPr txBox="1"/>
              <p:nvPr/>
            </p:nvSpPr>
            <p:spPr>
              <a:xfrm>
                <a:off x="3124244" y="3211686"/>
                <a:ext cx="331411" cy="31323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 lIns="0" tIns="0" rIns="0" bIns="0" rtlCol="0">
                <a:spAutoFit/>
              </a:bodyPr>
              <a:lstStyle/>
              <a:p>
                <a:pPr algn="ctr"/>
                <a:r>
                  <a:rPr lang="en-US" sz="1000" dirty="0"/>
                  <a:t>Altitude (km)</a:t>
                </a:r>
              </a:p>
              <a:p>
                <a:r>
                  <a:rPr lang="en-US" sz="1000" dirty="0"/>
                  <a:t>          0            5            10          15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F88272-5B9D-47F2-9429-14270B8C2875}"/>
                </a:ext>
              </a:extLst>
            </p:cNvPr>
            <p:cNvSpPr txBox="1"/>
            <p:nvPr/>
          </p:nvSpPr>
          <p:spPr>
            <a:xfrm>
              <a:off x="4027490" y="3626407"/>
              <a:ext cx="743712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925089-796E-440F-A504-40DF3070B624}"/>
                </a:ext>
              </a:extLst>
            </p:cNvPr>
            <p:cNvSpPr txBox="1"/>
            <p:nvPr/>
          </p:nvSpPr>
          <p:spPr>
            <a:xfrm>
              <a:off x="5453460" y="6492179"/>
              <a:ext cx="969822" cy="30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O</a:t>
              </a:r>
              <a:r>
                <a:rPr lang="en-US" sz="1000" baseline="-25000" dirty="0"/>
                <a:t>3</a:t>
              </a:r>
              <a:r>
                <a:rPr lang="en-US" sz="1000" dirty="0"/>
                <a:t> (ppb)</a:t>
              </a:r>
            </a:p>
          </p:txBody>
        </p:sp>
      </p:grpSp>
      <p:sp>
        <p:nvSpPr>
          <p:cNvPr id="30" name="Rectangle 2">
            <a:extLst>
              <a:ext uri="{FF2B5EF4-FFF2-40B4-BE49-F238E27FC236}">
                <a16:creationId xmlns:a16="http://schemas.microsoft.com/office/drawing/2014/main" id="{75E36414-B973-4644-932C-557315661170}"/>
              </a:ext>
            </a:extLst>
          </p:cNvPr>
          <p:cNvSpPr txBox="1">
            <a:spLocks noChangeArrowheads="1"/>
          </p:cNvSpPr>
          <p:nvPr/>
        </p:nvSpPr>
        <p:spPr>
          <a:xfrm>
            <a:off x="1349988" y="187992"/>
            <a:ext cx="7582298" cy="614844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4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of vertical cross-section along the P3B path</a:t>
            </a:r>
            <a:endParaRPr lang="en-US" sz="2400" kern="0" dirty="0">
              <a:solidFill>
                <a:srgbClr val="0B5A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799CAA-4CA6-4F01-93E6-A17F0773DE15}"/>
              </a:ext>
            </a:extLst>
          </p:cNvPr>
          <p:cNvSpPr txBox="1"/>
          <p:nvPr/>
        </p:nvSpPr>
        <p:spPr>
          <a:xfrm>
            <a:off x="337243" y="3366334"/>
            <a:ext cx="4082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LNOx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injected in the middle to upper troposphere (above 6 km) with small amounts being put near the surface.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significantly enhanced aloft, but reduced near the surface.</a:t>
            </a:r>
          </a:p>
        </p:txBody>
      </p:sp>
    </p:spTree>
    <p:extLst>
      <p:ext uri="{BB962C8B-B14F-4D97-AF65-F5344CB8AC3E}">
        <p14:creationId xmlns:p14="http://schemas.microsoft.com/office/powerpoint/2010/main" val="2278627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990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3429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contribution of LNO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emissions to the total 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emissions ranges from 10% (September) to 22% (July) over the contiguous US.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Averaged over the six-month period (April - September), SE has the largest LNO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ratios (19.5%) followed by RM (16%).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July and August, the largest LNO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ratios are observed for the RM region (30% and 28%, respectively).</a:t>
            </a:r>
          </a:p>
        </p:txBody>
      </p:sp>
      <p:sp>
        <p:nvSpPr>
          <p:cNvPr id="256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990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4572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CMAQv5.2 contains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LNOx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 that uses observed lightning flashes along with an assumed NOx production per flash and a scheme to distribute the NOx vertically.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CMAQ simulation for summer 2011 shows that the addition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LNOx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emissions reduces the daily CMAQ low bias for DM8HR 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as much as 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ppbv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RM region.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Comparisons with surface observations show no improvement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LNOx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 surface 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already overpredicted.  However, vertical structure is improved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LNOx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all sites, especially aloft.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content of this presentation will appear in the A&amp;WMA’s EM magazine next month (November, 2018)</a:t>
            </a:r>
          </a:p>
        </p:txBody>
      </p:sp>
      <p:sp>
        <p:nvSpPr>
          <p:cNvPr id="256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57388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sz="2800" dirty="0"/>
              <a:t>Disclaimer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The views expressed in this presentation are those of the authors and do not necessarily reflect the views or policies of the U.S. EPA</a:t>
            </a:r>
          </a:p>
          <a:p>
            <a:pPr eaLnBrk="1" hangingPunct="1"/>
            <a:endParaRPr lang="en-US" dirty="0"/>
          </a:p>
        </p:txBody>
      </p:sp>
      <p:sp>
        <p:nvSpPr>
          <p:cNvPr id="1843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64B86D-6B5D-43D5-BC3D-D0392806BE7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9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885" y="906251"/>
            <a:ext cx="7620000" cy="712470"/>
          </a:xfrm>
        </p:spPr>
        <p:txBody>
          <a:bodyPr/>
          <a:lstStyle/>
          <a:p>
            <a:r>
              <a:rPr lang="en-US" sz="28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Facts on Lightning-induced NO Emissions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81188"/>
            <a:ext cx="8300085" cy="43434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Lightning is a major atmospheric source of 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 + NO2; NO is produced initially, but quickly oxidized into 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atmosphere)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lightning 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production is ~2-8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yr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(~10-15% of the total 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budget)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Lightning activity varies spatially and seasonally, which affects NO emissions.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lightning-induced NO enters upper troposphere; can affect surface AQ through mixing.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6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371600" y="2743200"/>
            <a:ext cx="6172200" cy="894713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Plots</a:t>
            </a:r>
            <a:endParaRPr lang="en-US" sz="2400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3519-389D-440A-91E0-CF0C7D3473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40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DAE885FA-583E-488C-A3B2-2647B84A81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26">
            <a:extLst>
              <a:ext uri="{FF2B5EF4-FFF2-40B4-BE49-F238E27FC236}">
                <a16:creationId xmlns:a16="http://schemas.microsoft.com/office/drawing/2014/main" id="{87B1CEC7-C2CE-4440-A0F7-0BE6B3AADB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173" y="320843"/>
            <a:ext cx="4210176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16">
            <a:extLst>
              <a:ext uri="{FF2B5EF4-FFF2-40B4-BE49-F238E27FC236}">
                <a16:creationId xmlns:a16="http://schemas.microsoft.com/office/drawing/2014/main" id="{7B0DBF0B-D7C2-4F15-94AE-3152558245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1061" y="320843"/>
            <a:ext cx="4210177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3" y="1183950"/>
            <a:ext cx="4207126" cy="25285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4147557" cy="2492701"/>
          </a:xfrm>
          <a:prstGeom prst="rect">
            <a:avLst/>
          </a:prstGeom>
        </p:spPr>
      </p:pic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143000" y="4822497"/>
            <a:ext cx="6858000" cy="1099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300" dirty="0">
                <a:solidFill>
                  <a:schemeClr val="tx1"/>
                </a:solidFill>
              </a:rPr>
              <a:t>Lightning Strikes and Surface O</a:t>
            </a:r>
            <a:r>
              <a:rPr lang="en-US" sz="3300" baseline="-25000" dirty="0">
                <a:solidFill>
                  <a:schemeClr val="tx1"/>
                </a:solidFill>
              </a:rPr>
              <a:t>3</a:t>
            </a:r>
            <a:r>
              <a:rPr lang="en-US" sz="3300" dirty="0">
                <a:solidFill>
                  <a:schemeClr val="tx1"/>
                </a:solidFill>
              </a:rPr>
              <a:t> Change (NLDN-Base) on July 11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1143000"/>
            <a:ext cx="2362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Lightning Flash Rate (km</a:t>
            </a:r>
            <a:r>
              <a:rPr lang="en-US" sz="1200" baseline="30000" dirty="0"/>
              <a:t>-2</a:t>
            </a:r>
            <a:r>
              <a:rPr lang="en-US" sz="1200" dirty="0"/>
              <a:t>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92926" y="1109942"/>
            <a:ext cx="252497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500" dirty="0"/>
          </a:p>
        </p:txBody>
      </p:sp>
      <p:sp>
        <p:nvSpPr>
          <p:cNvPr id="39" name="TextBox 38"/>
          <p:cNvSpPr txBox="1"/>
          <p:nvPr/>
        </p:nvSpPr>
        <p:spPr>
          <a:xfrm>
            <a:off x="4953000" y="1079212"/>
            <a:ext cx="249847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/>
              <a:t>Layer 1 O</a:t>
            </a:r>
            <a:r>
              <a:rPr lang="en-US" sz="1300" baseline="-25000" dirty="0"/>
              <a:t>3</a:t>
            </a:r>
            <a:r>
              <a:rPr lang="en-US" sz="1300" dirty="0"/>
              <a:t>[NLDN] – O</a:t>
            </a:r>
            <a:r>
              <a:rPr lang="en-US" sz="1300" baseline="-25000" dirty="0"/>
              <a:t>3</a:t>
            </a:r>
            <a:r>
              <a:rPr lang="en-US" sz="1300" dirty="0"/>
              <a:t>[Base]</a:t>
            </a:r>
          </a:p>
        </p:txBody>
      </p:sp>
    </p:spTree>
    <p:extLst>
      <p:ext uri="{BB962C8B-B14F-4D97-AF65-F5344CB8AC3E}">
        <p14:creationId xmlns:p14="http://schemas.microsoft.com/office/powerpoint/2010/main" val="838410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844350" y="762000"/>
            <a:ext cx="6172200" cy="894713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ratios on July 11, 2011</a:t>
            </a:r>
            <a:endParaRPr lang="en-US" sz="24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4" b="24836"/>
          <a:stretch/>
        </p:blipFill>
        <p:spPr>
          <a:xfrm>
            <a:off x="1676399" y="1752600"/>
            <a:ext cx="6340151" cy="4114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3519-389D-440A-91E0-CF0C7D3473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88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59" y="2246045"/>
            <a:ext cx="2014279" cy="2005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388" y="2246045"/>
            <a:ext cx="2014279" cy="2005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246" y="2246043"/>
            <a:ext cx="2014280" cy="200544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33B210-462D-42A4-BA20-36743BB5E68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3000" y="5778706"/>
            <a:ext cx="6858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50" y="2281820"/>
            <a:ext cx="1978346" cy="1969669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82247" y="4571216"/>
            <a:ext cx="8179506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800">
                <a:solidFill>
                  <a:schemeClr val="tx1"/>
                </a:solidFill>
              </a:rPr>
              <a:t>Diurnal Profiles for other regions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3519-389D-440A-91E0-CF0C7D3473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91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705" y="1037138"/>
            <a:ext cx="2646832" cy="2635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21" y="1037138"/>
            <a:ext cx="2644818" cy="2633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262" y="1037138"/>
            <a:ext cx="2665476" cy="265378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880EF2-DF79-4D9D-8F11-E91D48C7974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3000" y="5778706"/>
            <a:ext cx="6858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82247" y="4571216"/>
            <a:ext cx="8179506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</a:rPr>
              <a:t>Daily Mean NO</a:t>
            </a:r>
            <a:r>
              <a:rPr lang="en-US" sz="3200" baseline="-25000" dirty="0">
                <a:solidFill>
                  <a:schemeClr val="tx1"/>
                </a:solidFill>
              </a:rPr>
              <a:t>X</a:t>
            </a:r>
            <a:r>
              <a:rPr lang="en-US" sz="3200" dirty="0">
                <a:solidFill>
                  <a:schemeClr val="tx1"/>
                </a:solidFill>
              </a:rPr>
              <a:t> Time Series in July,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3519-389D-440A-91E0-CF0C7D3473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8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3198"/>
            <a:ext cx="8686800" cy="71247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Lightning NO Production in CMAQ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" y="1688306"/>
            <a:ext cx="8793480" cy="43434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with CMAQv5.2, lightning NO production is driven by hourly National Lightning Detection Network (NLDN) lightning flash data.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 yield is 350 moles/flash.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distribution of lightning NO is the same as in previous CMAQ versions.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8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888152"/>
            <a:ext cx="8686800" cy="71247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configuration and 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1634489"/>
            <a:ext cx="8793480" cy="4343400"/>
          </a:xfrm>
        </p:spPr>
        <p:txBody>
          <a:bodyPr anchor="t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System (WRF3.8 and CMAQ5.2) with WRF lightning assimilation (Heath et al., 2016,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Adv. Model. Earth Syst.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as the met input.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Domain: 12km horizontal resolution with 35 vertical layers over the contiguous United States.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conditions: hemispheric CMAQ simulations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period: April-September, 2011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Emissions: 2011 NEI, NH3 bidi, inline biogenic emissions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lightning 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with lightning NO 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NLDN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6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6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85" y="2179496"/>
            <a:ext cx="6163715" cy="3384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423647" y="2699709"/>
            <a:ext cx="3124200" cy="1510341"/>
            <a:chOff x="5410200" y="1785309"/>
            <a:chExt cx="3124200" cy="151034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H="1">
              <a:off x="5486400" y="1962150"/>
              <a:ext cx="1219200" cy="6667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5410200" y="2512325"/>
              <a:ext cx="1295400" cy="20482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5562600" y="2819401"/>
              <a:ext cx="1066800" cy="2808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6705600" y="1785309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Edgewood, MD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5600" y="2303551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Beltsville, MD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29400" y="2957096"/>
              <a:ext cx="190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Wallops Island, VA</a:t>
              </a:r>
            </a:p>
          </p:txBody>
        </p:sp>
      </p:grp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104577" y="947082"/>
            <a:ext cx="7772400" cy="579437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8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Regions and O</a:t>
            </a:r>
            <a:r>
              <a:rPr lang="en-US" sz="2800" kern="0" baseline="-250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Sonde</a:t>
            </a:r>
            <a:r>
              <a:rPr lang="en-US" sz="28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Locations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4402455" y="4155057"/>
            <a:ext cx="1021192" cy="5205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4990777" y="4667628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Huntsville, AL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937650" y="3528218"/>
            <a:ext cx="1524000" cy="12489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495733" y="4773211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Boulder, CO</a:t>
            </a:r>
          </a:p>
        </p:txBody>
      </p:sp>
    </p:spTree>
    <p:extLst>
      <p:ext uri="{BB962C8B-B14F-4D97-AF65-F5344CB8AC3E}">
        <p14:creationId xmlns:p14="http://schemas.microsoft.com/office/powerpoint/2010/main" val="320121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811262" y="644817"/>
            <a:ext cx="8134103" cy="579437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4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400" kern="0" baseline="-250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Emissions and </a:t>
            </a:r>
            <a:r>
              <a:rPr lang="en-US" sz="2400" kern="0" dirty="0" err="1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LNOx</a:t>
            </a:r>
            <a:r>
              <a:rPr lang="en-US" sz="24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Ratios in July, 2011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45129" y="1354894"/>
            <a:ext cx="3875545" cy="2296349"/>
            <a:chOff x="845129" y="1354894"/>
            <a:chExt cx="3875545" cy="22963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6194" r="-2" b="8219"/>
            <a:stretch/>
          </p:blipFill>
          <p:spPr>
            <a:xfrm>
              <a:off x="845129" y="1472365"/>
              <a:ext cx="3875545" cy="217887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45130" y="1354894"/>
              <a:ext cx="387554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a. Anthropogenic NO</a:t>
              </a:r>
              <a:r>
                <a:rPr lang="en-US" sz="1050" baseline="-25000" dirty="0"/>
                <a:t>X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46373" y="1295400"/>
            <a:ext cx="3682584" cy="2236374"/>
            <a:chOff x="5146373" y="1295400"/>
            <a:chExt cx="3682584" cy="22363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78" r="-1" b="7934"/>
            <a:stretch/>
          </p:blipFill>
          <p:spPr>
            <a:xfrm>
              <a:off x="5146373" y="1461354"/>
              <a:ext cx="3682584" cy="207042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146373" y="1295400"/>
              <a:ext cx="368258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b. LNO</a:t>
              </a:r>
              <a:r>
                <a:rPr lang="en-US" sz="1050" baseline="-25000" dirty="0"/>
                <a:t>X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10605" y="3532100"/>
            <a:ext cx="3728595" cy="2868700"/>
            <a:chOff x="5110605" y="3532100"/>
            <a:chExt cx="3728595" cy="2868700"/>
          </a:xfrm>
        </p:grpSpPr>
        <p:sp>
          <p:nvSpPr>
            <p:cNvPr id="24" name="TextBox 23"/>
            <p:cNvSpPr txBox="1"/>
            <p:nvPr/>
          </p:nvSpPr>
          <p:spPr>
            <a:xfrm>
              <a:off x="5110605" y="6016811"/>
              <a:ext cx="3691765" cy="3839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8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29" r="4520" b="7728"/>
            <a:stretch/>
          </p:blipFill>
          <p:spPr>
            <a:xfrm>
              <a:off x="5156616" y="4134970"/>
              <a:ext cx="3682584" cy="193870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151359" y="3879455"/>
              <a:ext cx="3677598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d. Ratio of LNO</a:t>
              </a:r>
              <a:r>
                <a:rPr lang="en-US" sz="1050" baseline="-25000" dirty="0"/>
                <a:t>X</a:t>
              </a:r>
              <a:r>
                <a:rPr lang="en-US" sz="1050" dirty="0"/>
                <a:t> to total NO</a:t>
              </a:r>
              <a:r>
                <a:rPr lang="en-US" sz="1050" baseline="-25000" dirty="0"/>
                <a:t>X</a:t>
              </a:r>
              <a:r>
                <a:rPr lang="en-US" sz="1050" dirty="0"/>
                <a:t> emissions</a:t>
              </a:r>
              <a:endParaRPr lang="en-US" sz="1050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37191" y="5925670"/>
              <a:ext cx="456389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%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46373" y="3532100"/>
              <a:ext cx="3691765" cy="3839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800" dirty="0"/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3519-389D-440A-91E0-CF0C7D347306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AD132-DEF2-4590-9C60-398B5F101602}"/>
              </a:ext>
            </a:extLst>
          </p:cNvPr>
          <p:cNvGrpSpPr/>
          <p:nvPr/>
        </p:nvGrpSpPr>
        <p:grpSpPr>
          <a:xfrm>
            <a:off x="811262" y="3677770"/>
            <a:ext cx="3909412" cy="2875430"/>
            <a:chOff x="811262" y="3677770"/>
            <a:chExt cx="3909412" cy="2875430"/>
          </a:xfrm>
        </p:grpSpPr>
        <p:sp>
          <p:nvSpPr>
            <p:cNvPr id="16" name="TextBox 15"/>
            <p:cNvSpPr txBox="1"/>
            <p:nvPr/>
          </p:nvSpPr>
          <p:spPr>
            <a:xfrm>
              <a:off x="826895" y="3677770"/>
              <a:ext cx="38755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800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150FD0F-3051-4AC9-AAF6-A3375C68A2A1}"/>
                </a:ext>
              </a:extLst>
            </p:cNvPr>
            <p:cNvGrpSpPr/>
            <p:nvPr/>
          </p:nvGrpSpPr>
          <p:grpSpPr>
            <a:xfrm>
              <a:off x="811262" y="3810000"/>
              <a:ext cx="3909412" cy="2743200"/>
              <a:chOff x="811262" y="3810000"/>
              <a:chExt cx="3909412" cy="274320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885FD1B-E49A-4B23-8D86-2F91E78512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652" r="3908" b="6444"/>
              <a:stretch/>
            </p:blipFill>
            <p:spPr>
              <a:xfrm>
                <a:off x="811262" y="4006414"/>
                <a:ext cx="3909412" cy="223642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576989" y="3810000"/>
                <a:ext cx="2104549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c. Soil NO</a:t>
                </a:r>
                <a:endParaRPr lang="en-US" sz="750" baseline="-250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DFBFBA-E9E5-4E30-BFBC-2F6D5FD36BBD}"/>
                  </a:ext>
                </a:extLst>
              </p:cNvPr>
              <p:cNvSpPr txBox="1"/>
              <p:nvPr/>
            </p:nvSpPr>
            <p:spPr>
              <a:xfrm>
                <a:off x="827339" y="6179783"/>
                <a:ext cx="3893335" cy="3734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630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821" y="15921097"/>
            <a:ext cx="7006931" cy="381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788" y="2209800"/>
            <a:ext cx="2447189" cy="1331348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499229"/>
              </p:ext>
            </p:extLst>
          </p:nvPr>
        </p:nvGraphicFramePr>
        <p:xfrm>
          <a:off x="533400" y="1701354"/>
          <a:ext cx="8229600" cy="5004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83595" y="2209800"/>
            <a:ext cx="8817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 Regions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95400" y="659310"/>
            <a:ext cx="7467600" cy="946115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8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LNO</a:t>
            </a:r>
            <a:r>
              <a:rPr lang="en-US" sz="2800" baseline="-250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Contribution to the Total NO</a:t>
            </a:r>
            <a:r>
              <a:rPr lang="en-US" sz="2800" baseline="-250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Emissions by Month and Region</a:t>
            </a:r>
            <a:endParaRPr lang="en-US" sz="2800" kern="0" dirty="0">
              <a:solidFill>
                <a:srgbClr val="0B5A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3519-389D-440A-91E0-CF0C7D3473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02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660926"/>
              </p:ext>
            </p:extLst>
          </p:nvPr>
        </p:nvGraphicFramePr>
        <p:xfrm>
          <a:off x="4648200" y="1828800"/>
          <a:ext cx="3983182" cy="384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625714"/>
              </p:ext>
            </p:extLst>
          </p:nvPr>
        </p:nvGraphicFramePr>
        <p:xfrm>
          <a:off x="545374" y="1828800"/>
          <a:ext cx="4254336" cy="384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48196" y="789369"/>
            <a:ext cx="8759220" cy="946115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4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LNO</a:t>
            </a:r>
            <a:r>
              <a:rPr lang="en-US" sz="2400" baseline="-250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contribution to the total NO</a:t>
            </a:r>
            <a:r>
              <a:rPr lang="en-US" sz="2400" baseline="-250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emissions</a:t>
            </a:r>
            <a:endParaRPr lang="en-US" sz="2400" kern="0" dirty="0">
              <a:solidFill>
                <a:srgbClr val="0B5A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736126" y="3355207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Ratio of LNO</a:t>
            </a:r>
            <a:r>
              <a:rPr lang="en-US" baseline="-25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X</a:t>
            </a: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 to Total NO</a:t>
            </a:r>
            <a:r>
              <a:rPr lang="en-US" baseline="-25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X</a:t>
            </a: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(%)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3519-389D-440A-91E0-CF0C7D3473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6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11886" y="1899311"/>
            <a:ext cx="138499" cy="359156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0" tIns="0" rIns="0" bIns="0" rtlCol="0">
            <a:spAutoFit/>
          </a:bodyPr>
          <a:lstStyle/>
          <a:p>
            <a:r>
              <a:rPr lang="en-US" sz="900" dirty="0"/>
              <a:t>Km</a:t>
            </a:r>
            <a:r>
              <a:rPr lang="en-US" sz="900" baseline="30000" dirty="0"/>
              <a:t>-2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81400" y="1499187"/>
            <a:ext cx="4536483" cy="5164418"/>
            <a:chOff x="2702517" y="883229"/>
            <a:chExt cx="4536483" cy="5060371"/>
          </a:xfrm>
        </p:grpSpPr>
        <p:grpSp>
          <p:nvGrpSpPr>
            <p:cNvPr id="2" name="Group 1"/>
            <p:cNvGrpSpPr/>
            <p:nvPr/>
          </p:nvGrpSpPr>
          <p:grpSpPr>
            <a:xfrm>
              <a:off x="2702517" y="883229"/>
              <a:ext cx="4536483" cy="5060371"/>
              <a:chOff x="2196826" y="883229"/>
              <a:chExt cx="4536483" cy="506037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196826" y="3421305"/>
                <a:ext cx="4530491" cy="2385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200" dirty="0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4" t="6331" r="25899" b="29029"/>
              <a:stretch/>
            </p:blipFill>
            <p:spPr>
              <a:xfrm>
                <a:off x="2196827" y="883229"/>
                <a:ext cx="4530491" cy="2568467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52" t="7246" r="30192" b="26979"/>
              <a:stretch/>
            </p:blipFill>
            <p:spPr>
              <a:xfrm>
                <a:off x="2196827" y="3485407"/>
                <a:ext cx="4536482" cy="2458193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438400" y="912168"/>
                <a:ext cx="3429000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/>
                  <a:t>Lightning Flash Rate (daily sum)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971800" y="3421305"/>
              <a:ext cx="34290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 surface maximum hourly O</a:t>
              </a:r>
              <a:r>
                <a:rPr lang="en-US" sz="900" baseline="-25000" dirty="0"/>
                <a:t>3</a:t>
              </a:r>
              <a:r>
                <a:rPr lang="en-US" sz="900" dirty="0"/>
                <a:t> change (NLDN-Base)</a:t>
              </a:r>
              <a:endParaRPr lang="en-US" sz="900" baseline="-25000" dirty="0"/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253891" y="490577"/>
            <a:ext cx="6858000" cy="9116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Lightning Flashes and Surface O</a:t>
            </a:r>
            <a:r>
              <a:rPr lang="en-US" sz="2400" baseline="-250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Change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(NLDN-Base) on July 11, 2011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573799"/>
            <a:ext cx="312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change of hourly O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mixing ratios ranges mostly from 6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ppbv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ppbv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regions of lightning strikes. Even though the most lightning flashes occurred in the Upper Midwest region, the corresponding changes in O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not as significant, because the change of O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a location depends not only on the intensity of lightning strikes, but also on the timing of the strikes and the relative contribution of LNO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total NO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emissions.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3519-389D-440A-91E0-CF0C7D3473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0432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_CED_template_4_3.potx [Read-Only]" id="{96F26684-8531-4D7C-9923-DAFD11CBF2DD}" vid="{1FBA965A-9B6A-40DC-8D9B-C1A681DEC8E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80C7E31-7528-47B6-9126-2581D533E6D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2350ED9-773E-4EE4-98DE-902F9765ADF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4BDA550-7C1B-4A69-BE9E-967ABBF1FAE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371FB48A-EA6F-4EB2-A272-AF08F24F32C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D6E67F73-8483-412B-A8E2-06B26617FD1A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DFB05660-4CCB-4457-B77D-2B5AB9B44343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E21E65ED-00DA-4117-A7E5-10BB4148B6FC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C766E01B-DF1A-46F5-9210-1EC22A43528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ppt_CED_template_4_3</Template>
  <TotalTime>23863</TotalTime>
  <Words>1323</Words>
  <Application>Microsoft Office PowerPoint</Application>
  <PresentationFormat>On-screen Show (4:3)</PresentationFormat>
  <Paragraphs>189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Times</vt:lpstr>
      <vt:lpstr>Times New Roman</vt:lpstr>
      <vt:lpstr>Blank Presentation</vt:lpstr>
      <vt:lpstr> Quantification of Lightning NOX and its Impact on  Air Quality over the Contiguous United States </vt:lpstr>
      <vt:lpstr>Facts on Lightning-induced NO Emissions</vt:lpstr>
      <vt:lpstr>Lightning NO Production in CMAQ</vt:lpstr>
      <vt:lpstr>Model configuration and simulations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Summary</vt:lpstr>
      <vt:lpstr>Disclaimer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Design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AND SEASONAL LIGHTNING NOX AND IMPLICATIONS TO GROUND-LEVEL AIR QUALITY OVER THE CONTIGUOUS UNITED STATES</dc:title>
  <dc:creator>Kang, Daiwen</dc:creator>
  <cp:lastModifiedBy>Kang, Daiwen</cp:lastModifiedBy>
  <cp:revision>108</cp:revision>
  <cp:lastPrinted>2006-09-22T17:41:18Z</cp:lastPrinted>
  <dcterms:created xsi:type="dcterms:W3CDTF">2018-04-20T14:31:01Z</dcterms:created>
  <dcterms:modified xsi:type="dcterms:W3CDTF">2018-10-24T00:47:33Z</dcterms:modified>
</cp:coreProperties>
</file>