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9" r:id="rId1"/>
  </p:sldMasterIdLst>
  <p:notesMasterIdLst>
    <p:notesMasterId r:id="rId21"/>
  </p:notesMasterIdLst>
  <p:sldIdLst>
    <p:sldId id="256" r:id="rId2"/>
    <p:sldId id="299" r:id="rId3"/>
    <p:sldId id="258" r:id="rId4"/>
    <p:sldId id="289" r:id="rId5"/>
    <p:sldId id="292" r:id="rId6"/>
    <p:sldId id="271" r:id="rId7"/>
    <p:sldId id="294" r:id="rId8"/>
    <p:sldId id="295" r:id="rId9"/>
    <p:sldId id="296" r:id="rId10"/>
    <p:sldId id="298" r:id="rId11"/>
    <p:sldId id="264" r:id="rId12"/>
    <p:sldId id="290" r:id="rId13"/>
    <p:sldId id="265" r:id="rId14"/>
    <p:sldId id="291" r:id="rId15"/>
    <p:sldId id="257" r:id="rId16"/>
    <p:sldId id="300" r:id="rId17"/>
    <p:sldId id="274" r:id="rId18"/>
    <p:sldId id="297" r:id="rId19"/>
    <p:sldId id="261" r:id="rId20"/>
  </p:sldIdLst>
  <p:sldSz cx="6858000" cy="51435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eng-En Yang" initials=""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FF"/>
    <a:srgbClr val="0066FF"/>
    <a:srgbClr val="CC3300"/>
    <a:srgbClr val="FF7C80"/>
    <a:srgbClr val="FF5050"/>
    <a:srgbClr val="CCFFCC"/>
    <a:srgbClr val="009900"/>
    <a:srgbClr val="0000FF"/>
    <a:srgbClr val="73C43C"/>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0D9B2EA-23EA-458C-A400-E23382CFAB47}">
  <a:tblStyle styleId="{80D9B2EA-23EA-458C-A400-E23382CFAB47}" styleName="Table_0">
    <a:wholeTbl>
      <a:tcTxStyle b="off" i="off">
        <a:font>
          <a:latin typeface="Calibri"/>
          <a:ea typeface="Calibri"/>
          <a:cs typeface="Calibri"/>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CDEED13-6969-49D0-9DAF-2FF9429BE208}"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6005" autoAdjust="0"/>
  </p:normalViewPr>
  <p:slideViewPr>
    <p:cSldViewPr snapToGrid="0">
      <p:cViewPr varScale="1">
        <p:scale>
          <a:sx n="140" d="100"/>
          <a:sy n="140" d="100"/>
        </p:scale>
        <p:origin x="169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43c6024a35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43c6024a3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dirty="0">
                <a:solidFill>
                  <a:srgbClr val="000000"/>
                </a:solidFill>
                <a:effectLst/>
                <a:latin typeface="Arial"/>
                <a:ea typeface="Arial"/>
                <a:cs typeface="Arial"/>
                <a:sym typeface="Arial"/>
              </a:rPr>
              <a:t>It has not been formally reviewed by EPA. The views expressed in this document are solely those of the authors and do not necessarily reflect those of the Agency. EPA does not endorse any products or commercial services mentioned in this presentation.</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43c6024a35_0_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43c6024a35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a:t>1. Only 2014/10 temperature may be out of the criteria</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2. </a:t>
            </a:r>
            <a:r>
              <a:rPr lang="en-US" sz="1100" dirty="0">
                <a:latin typeface="Times New Roman" panose="02020603050405020304" pitchFamily="18" charset="0"/>
                <a:cs typeface="Times New Roman" panose="02020603050405020304" pitchFamily="18" charset="0"/>
              </a:rPr>
              <a:t>Zhang et al., (2014). Evaluation of a seven-year air quality simulation using the Weather Research and Forecasting (WRF)/Community Multiscale Air Quality (CMAQ) models in the eastern United States. </a:t>
            </a:r>
            <a:r>
              <a:rPr lang="en-US" sz="1100" i="1" dirty="0">
                <a:latin typeface="Times New Roman" panose="02020603050405020304" pitchFamily="18" charset="0"/>
                <a:cs typeface="Times New Roman" panose="02020603050405020304" pitchFamily="18" charset="0"/>
              </a:rPr>
              <a:t>Sci. Total Environ.</a:t>
            </a:r>
            <a:r>
              <a:rPr lang="en-US" sz="1100" dirty="0">
                <a:latin typeface="Times New Roman" panose="02020603050405020304" pitchFamily="18" charset="0"/>
                <a:cs typeface="Times New Roman" panose="02020603050405020304" pitchFamily="18" charset="0"/>
              </a:rPr>
              <a:t>, </a:t>
            </a:r>
            <a:r>
              <a:rPr lang="en-US" sz="1100" b="1" dirty="0">
                <a:latin typeface="Times New Roman" panose="02020603050405020304" pitchFamily="18" charset="0"/>
                <a:cs typeface="Times New Roman" panose="02020603050405020304" pitchFamily="18" charset="0"/>
              </a:rPr>
              <a:t>473</a:t>
            </a:r>
            <a:r>
              <a:rPr lang="en-US" sz="1100" dirty="0">
                <a:latin typeface="Times New Roman" panose="02020603050405020304" pitchFamily="18" charset="0"/>
                <a:cs typeface="Times New Roman" panose="02020603050405020304" pitchFamily="18" charset="0"/>
              </a:rPr>
              <a:t>, 275–285, 2014.</a:t>
            </a:r>
          </a:p>
        </p:txBody>
      </p:sp>
    </p:spTree>
    <p:extLst>
      <p:ext uri="{BB962C8B-B14F-4D97-AF65-F5344CB8AC3E}">
        <p14:creationId xmlns:p14="http://schemas.microsoft.com/office/powerpoint/2010/main" val="39632531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sz="1100" b="0" i="0" u="none" strike="noStrike" cap="none" dirty="0">
                <a:solidFill>
                  <a:srgbClr val="000000"/>
                </a:solidFill>
                <a:effectLst/>
                <a:latin typeface="Arial"/>
                <a:ea typeface="Arial"/>
                <a:cs typeface="Arial"/>
                <a:sym typeface="Arial"/>
              </a:rPr>
              <a:t>Source: https://www.denverpost.com/2014/06/07/colorado-wildfires-major-fires-from-1971-2013-interactive-graphic/</a:t>
            </a:r>
          </a:p>
          <a:p>
            <a:pPr marL="158750" indent="0">
              <a:buNone/>
            </a:pPr>
            <a:r>
              <a:rPr lang="en-US" sz="1100" b="0" i="0" u="none" strike="noStrike" cap="none" dirty="0">
                <a:solidFill>
                  <a:srgbClr val="000000"/>
                </a:solidFill>
                <a:effectLst/>
                <a:latin typeface="Arial"/>
                <a:cs typeface="Arial"/>
                <a:sym typeface="Arial"/>
              </a:rPr>
              <a:t>No big fires in Colorado during 2014</a:t>
            </a:r>
            <a:endParaRPr lang="en-US" dirty="0"/>
          </a:p>
        </p:txBody>
      </p:sp>
    </p:spTree>
    <p:extLst>
      <p:ext uri="{BB962C8B-B14F-4D97-AF65-F5344CB8AC3E}">
        <p14:creationId xmlns:p14="http://schemas.microsoft.com/office/powerpoint/2010/main" val="26509217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43c6024a35_0_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43c6024a35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CESM-WRF downscaling reference: Gao </a:t>
            </a:r>
            <a:r>
              <a:rPr lang="en" i="1"/>
              <a:t>et al</a:t>
            </a:r>
            <a:r>
              <a:rPr lang="en"/>
              <a:t>., 2012, ERL</a:t>
            </a:r>
            <a:endParaRPr/>
          </a:p>
          <a:p>
            <a:pPr marL="0" lvl="0" indent="0" algn="l" rtl="0">
              <a:spcBef>
                <a:spcPts val="0"/>
              </a:spcBef>
              <a:spcAft>
                <a:spcPts val="0"/>
              </a:spcAft>
              <a:buNone/>
            </a:pPr>
            <a:r>
              <a:rPr lang="en"/>
              <a:t>IC/BC &amp; emission for future year emissions: Gao </a:t>
            </a:r>
            <a:r>
              <a:rPr lang="en" i="1"/>
              <a:t>et al.</a:t>
            </a:r>
            <a:r>
              <a:rPr lang="en"/>
              <a:t>, 2013, JGR</a:t>
            </a:r>
            <a:endParaRPr/>
          </a:p>
          <a:p>
            <a:pPr marL="0" lvl="0" indent="0" algn="l" rtl="0">
              <a:spcBef>
                <a:spcPts val="0"/>
              </a:spcBef>
              <a:spcAft>
                <a:spcPts val="0"/>
              </a:spcAft>
              <a:buNone/>
            </a:pPr>
            <a:r>
              <a:rPr lang="en"/>
              <a:t>Aerosol module uses ae6nvPOA to fit the inputs from CAM-Chem</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43c6024a35_0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43c6024a35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43c6024a35_0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43c6024a35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4747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43c6024a35_0_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43c6024a35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19965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sz="1100" b="0" i="0" u="none" strike="noStrike" cap="none" dirty="0">
                <a:solidFill>
                  <a:srgbClr val="000000"/>
                </a:solidFill>
                <a:effectLst/>
                <a:latin typeface="Arial"/>
                <a:ea typeface="Arial"/>
                <a:cs typeface="Arial"/>
                <a:sym typeface="Arial"/>
              </a:rPr>
              <a:t>Goals (the level of accuracy that is considered to be close to the best a model can be expected to achieve) and Criteria (the level of accuracy that is considered to be acceptable for modeling applications)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(Boylan JW, Russell AG. PM and light extinction model performance metrics, goals, and criteria for three-dimensional air quality models. Atmospheric Environment. 2006;40:4946–4959.)</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201304, 201206, 201306, 201406, 201110 acceptable</a:t>
            </a:r>
            <a:endParaRPr lang="en-US" dirty="0"/>
          </a:p>
        </p:txBody>
      </p:sp>
    </p:spTree>
    <p:extLst>
      <p:ext uri="{BB962C8B-B14F-4D97-AF65-F5344CB8AC3E}">
        <p14:creationId xmlns:p14="http://schemas.microsoft.com/office/powerpoint/2010/main" val="40730416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sz="1100" b="0" i="0" u="none" strike="noStrike" cap="none" dirty="0">
                <a:solidFill>
                  <a:srgbClr val="000000"/>
                </a:solidFill>
                <a:effectLst/>
                <a:latin typeface="Arial"/>
                <a:ea typeface="Arial"/>
                <a:cs typeface="Arial"/>
                <a:sym typeface="Arial"/>
              </a:rPr>
              <a:t>Source: https://www.denverpost.com/2014/06/07/colorado-wildfires-major-fires-from-1971-2013-interactive-graphic/</a:t>
            </a:r>
            <a:endParaRPr lang="en-US" dirty="0"/>
          </a:p>
        </p:txBody>
      </p:sp>
    </p:spTree>
    <p:extLst>
      <p:ext uri="{BB962C8B-B14F-4D97-AF65-F5344CB8AC3E}">
        <p14:creationId xmlns:p14="http://schemas.microsoft.com/office/powerpoint/2010/main" val="16954337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sz="1100" b="0" i="0" u="none" strike="noStrike" cap="none" dirty="0">
                <a:solidFill>
                  <a:srgbClr val="000000"/>
                </a:solidFill>
                <a:effectLst/>
                <a:latin typeface="Arial"/>
                <a:ea typeface="Arial"/>
                <a:cs typeface="Arial"/>
                <a:sym typeface="Arial"/>
              </a:rPr>
              <a:t>Source: https://www.denverpost.com/2014/06/07/colorado-wildfires-major-fires-from-1971-2013-interactive-graphic/</a:t>
            </a:r>
          </a:p>
          <a:p>
            <a:pPr marL="158750" indent="0">
              <a:buNone/>
            </a:pPr>
            <a:r>
              <a:rPr lang="en-US" sz="1100" b="0" i="0" u="none" strike="noStrike" cap="none" dirty="0">
                <a:solidFill>
                  <a:srgbClr val="000000"/>
                </a:solidFill>
                <a:effectLst/>
                <a:latin typeface="Arial"/>
                <a:cs typeface="Arial"/>
                <a:sym typeface="Arial"/>
              </a:rPr>
              <a:t>No big fires in Colorado during 2014</a:t>
            </a:r>
            <a:endParaRPr lang="en-US" dirty="0"/>
          </a:p>
        </p:txBody>
      </p:sp>
    </p:spTree>
    <p:extLst>
      <p:ext uri="{BB962C8B-B14F-4D97-AF65-F5344CB8AC3E}">
        <p14:creationId xmlns:p14="http://schemas.microsoft.com/office/powerpoint/2010/main" val="26621206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43c6024a35_0_1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43c6024a35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43c6024a35_0_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43c6024a35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01751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233781" y="744575"/>
            <a:ext cx="639045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3900"/>
            </a:lvl1pPr>
            <a:lvl2pPr lvl="1" algn="ctr">
              <a:spcBef>
                <a:spcPts val="0"/>
              </a:spcBef>
              <a:spcAft>
                <a:spcPts val="0"/>
              </a:spcAft>
              <a:buSzPts val="5200"/>
              <a:buNone/>
              <a:defRPr sz="3900"/>
            </a:lvl2pPr>
            <a:lvl3pPr lvl="2" algn="ctr">
              <a:spcBef>
                <a:spcPts val="0"/>
              </a:spcBef>
              <a:spcAft>
                <a:spcPts val="0"/>
              </a:spcAft>
              <a:buSzPts val="5200"/>
              <a:buNone/>
              <a:defRPr sz="3900"/>
            </a:lvl3pPr>
            <a:lvl4pPr lvl="3" algn="ctr">
              <a:spcBef>
                <a:spcPts val="0"/>
              </a:spcBef>
              <a:spcAft>
                <a:spcPts val="0"/>
              </a:spcAft>
              <a:buSzPts val="5200"/>
              <a:buNone/>
              <a:defRPr sz="3900"/>
            </a:lvl4pPr>
            <a:lvl5pPr lvl="4" algn="ctr">
              <a:spcBef>
                <a:spcPts val="0"/>
              </a:spcBef>
              <a:spcAft>
                <a:spcPts val="0"/>
              </a:spcAft>
              <a:buSzPts val="5200"/>
              <a:buNone/>
              <a:defRPr sz="3900"/>
            </a:lvl5pPr>
            <a:lvl6pPr lvl="5" algn="ctr">
              <a:spcBef>
                <a:spcPts val="0"/>
              </a:spcBef>
              <a:spcAft>
                <a:spcPts val="0"/>
              </a:spcAft>
              <a:buSzPts val="5200"/>
              <a:buNone/>
              <a:defRPr sz="3900"/>
            </a:lvl6pPr>
            <a:lvl7pPr lvl="6" algn="ctr">
              <a:spcBef>
                <a:spcPts val="0"/>
              </a:spcBef>
              <a:spcAft>
                <a:spcPts val="0"/>
              </a:spcAft>
              <a:buSzPts val="5200"/>
              <a:buNone/>
              <a:defRPr sz="3900"/>
            </a:lvl7pPr>
            <a:lvl8pPr lvl="7" algn="ctr">
              <a:spcBef>
                <a:spcPts val="0"/>
              </a:spcBef>
              <a:spcAft>
                <a:spcPts val="0"/>
              </a:spcAft>
              <a:buSzPts val="5200"/>
              <a:buNone/>
              <a:defRPr sz="3900"/>
            </a:lvl8pPr>
            <a:lvl9pPr lvl="8" algn="ctr">
              <a:spcBef>
                <a:spcPts val="0"/>
              </a:spcBef>
              <a:spcAft>
                <a:spcPts val="0"/>
              </a:spcAft>
              <a:buSzPts val="5200"/>
              <a:buNone/>
              <a:defRPr sz="3900"/>
            </a:lvl9pPr>
          </a:lstStyle>
          <a:p>
            <a:endParaRPr/>
          </a:p>
        </p:txBody>
      </p:sp>
      <p:sp>
        <p:nvSpPr>
          <p:cNvPr id="11" name="Google Shape;11;p2"/>
          <p:cNvSpPr txBox="1">
            <a:spLocks noGrp="1"/>
          </p:cNvSpPr>
          <p:nvPr>
            <p:ph type="subTitle" idx="1"/>
          </p:nvPr>
        </p:nvSpPr>
        <p:spPr>
          <a:xfrm>
            <a:off x="233775" y="2834125"/>
            <a:ext cx="639045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100"/>
            </a:lvl1pPr>
            <a:lvl2pPr lvl="1" algn="ctr">
              <a:lnSpc>
                <a:spcPct val="100000"/>
              </a:lnSpc>
              <a:spcBef>
                <a:spcPts val="0"/>
              </a:spcBef>
              <a:spcAft>
                <a:spcPts val="0"/>
              </a:spcAft>
              <a:buSzPts val="2800"/>
              <a:buNone/>
              <a:defRPr sz="2100"/>
            </a:lvl2pPr>
            <a:lvl3pPr lvl="2" algn="ctr">
              <a:lnSpc>
                <a:spcPct val="100000"/>
              </a:lnSpc>
              <a:spcBef>
                <a:spcPts val="0"/>
              </a:spcBef>
              <a:spcAft>
                <a:spcPts val="0"/>
              </a:spcAft>
              <a:buSzPts val="2800"/>
              <a:buNone/>
              <a:defRPr sz="2100"/>
            </a:lvl3pPr>
            <a:lvl4pPr lvl="3" algn="ctr">
              <a:lnSpc>
                <a:spcPct val="100000"/>
              </a:lnSpc>
              <a:spcBef>
                <a:spcPts val="0"/>
              </a:spcBef>
              <a:spcAft>
                <a:spcPts val="0"/>
              </a:spcAft>
              <a:buSzPts val="2800"/>
              <a:buNone/>
              <a:defRPr sz="2100"/>
            </a:lvl4pPr>
            <a:lvl5pPr lvl="4" algn="ctr">
              <a:lnSpc>
                <a:spcPct val="100000"/>
              </a:lnSpc>
              <a:spcBef>
                <a:spcPts val="0"/>
              </a:spcBef>
              <a:spcAft>
                <a:spcPts val="0"/>
              </a:spcAft>
              <a:buSzPts val="2800"/>
              <a:buNone/>
              <a:defRPr sz="2100"/>
            </a:lvl5pPr>
            <a:lvl6pPr lvl="5" algn="ctr">
              <a:lnSpc>
                <a:spcPct val="100000"/>
              </a:lnSpc>
              <a:spcBef>
                <a:spcPts val="0"/>
              </a:spcBef>
              <a:spcAft>
                <a:spcPts val="0"/>
              </a:spcAft>
              <a:buSzPts val="2800"/>
              <a:buNone/>
              <a:defRPr sz="2100"/>
            </a:lvl6pPr>
            <a:lvl7pPr lvl="6" algn="ctr">
              <a:lnSpc>
                <a:spcPct val="100000"/>
              </a:lnSpc>
              <a:spcBef>
                <a:spcPts val="0"/>
              </a:spcBef>
              <a:spcAft>
                <a:spcPts val="0"/>
              </a:spcAft>
              <a:buSzPts val="2800"/>
              <a:buNone/>
              <a:defRPr sz="2100"/>
            </a:lvl7pPr>
            <a:lvl8pPr lvl="7" algn="ctr">
              <a:lnSpc>
                <a:spcPct val="100000"/>
              </a:lnSpc>
              <a:spcBef>
                <a:spcPts val="0"/>
              </a:spcBef>
              <a:spcAft>
                <a:spcPts val="0"/>
              </a:spcAft>
              <a:buSzPts val="2800"/>
              <a:buNone/>
              <a:defRPr sz="2100"/>
            </a:lvl8pPr>
            <a:lvl9pPr lvl="8" algn="ctr">
              <a:lnSpc>
                <a:spcPct val="100000"/>
              </a:lnSpc>
              <a:spcBef>
                <a:spcPts val="0"/>
              </a:spcBef>
              <a:spcAft>
                <a:spcPts val="0"/>
              </a:spcAft>
              <a:buSzPts val="2800"/>
              <a:buNone/>
              <a:defRPr sz="2100"/>
            </a:lvl9pPr>
          </a:lstStyle>
          <a:p>
            <a:endParaRPr/>
          </a:p>
        </p:txBody>
      </p:sp>
      <p:sp>
        <p:nvSpPr>
          <p:cNvPr id="12" name="Google Shape;12;p2"/>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681DCE-B0C6-4735-AAAC-7C05A22AF0EB}" type="datetimeFigureOut">
              <a:rPr lang="en-US" smtClean="0"/>
              <a:t>10/23/2018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DF7D50-92C1-4F70-80E7-5BAB3B406974}" type="slidenum">
              <a:rPr lang="en-US" smtClean="0"/>
              <a:t>‹#›</a:t>
            </a:fld>
            <a:endParaRPr lang="en-US"/>
          </a:p>
        </p:txBody>
      </p:sp>
    </p:spTree>
    <p:extLst>
      <p:ext uri="{BB962C8B-B14F-4D97-AF65-F5344CB8AC3E}">
        <p14:creationId xmlns:p14="http://schemas.microsoft.com/office/powerpoint/2010/main" val="2327502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233775" y="2150850"/>
            <a:ext cx="639045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2700"/>
            </a:lvl1pPr>
            <a:lvl2pPr lvl="1" algn="ctr">
              <a:spcBef>
                <a:spcPts val="0"/>
              </a:spcBef>
              <a:spcAft>
                <a:spcPts val="0"/>
              </a:spcAft>
              <a:buSzPts val="3600"/>
              <a:buNone/>
              <a:defRPr sz="2700"/>
            </a:lvl2pPr>
            <a:lvl3pPr lvl="2" algn="ctr">
              <a:spcBef>
                <a:spcPts val="0"/>
              </a:spcBef>
              <a:spcAft>
                <a:spcPts val="0"/>
              </a:spcAft>
              <a:buSzPts val="3600"/>
              <a:buNone/>
              <a:defRPr sz="2700"/>
            </a:lvl3pPr>
            <a:lvl4pPr lvl="3" algn="ctr">
              <a:spcBef>
                <a:spcPts val="0"/>
              </a:spcBef>
              <a:spcAft>
                <a:spcPts val="0"/>
              </a:spcAft>
              <a:buSzPts val="3600"/>
              <a:buNone/>
              <a:defRPr sz="2700"/>
            </a:lvl4pPr>
            <a:lvl5pPr lvl="4" algn="ctr">
              <a:spcBef>
                <a:spcPts val="0"/>
              </a:spcBef>
              <a:spcAft>
                <a:spcPts val="0"/>
              </a:spcAft>
              <a:buSzPts val="3600"/>
              <a:buNone/>
              <a:defRPr sz="2700"/>
            </a:lvl5pPr>
            <a:lvl6pPr lvl="5" algn="ctr">
              <a:spcBef>
                <a:spcPts val="0"/>
              </a:spcBef>
              <a:spcAft>
                <a:spcPts val="0"/>
              </a:spcAft>
              <a:buSzPts val="3600"/>
              <a:buNone/>
              <a:defRPr sz="2700"/>
            </a:lvl6pPr>
            <a:lvl7pPr lvl="6" algn="ctr">
              <a:spcBef>
                <a:spcPts val="0"/>
              </a:spcBef>
              <a:spcAft>
                <a:spcPts val="0"/>
              </a:spcAft>
              <a:buSzPts val="3600"/>
              <a:buNone/>
              <a:defRPr sz="2700"/>
            </a:lvl7pPr>
            <a:lvl8pPr lvl="7" algn="ctr">
              <a:spcBef>
                <a:spcPts val="0"/>
              </a:spcBef>
              <a:spcAft>
                <a:spcPts val="0"/>
              </a:spcAft>
              <a:buSzPts val="3600"/>
              <a:buNone/>
              <a:defRPr sz="2700"/>
            </a:lvl8pPr>
            <a:lvl9pPr lvl="8" algn="ctr">
              <a:spcBef>
                <a:spcPts val="0"/>
              </a:spcBef>
              <a:spcAft>
                <a:spcPts val="0"/>
              </a:spcAft>
              <a:buSzPts val="3600"/>
              <a:buNone/>
              <a:defRPr sz="2700"/>
            </a:lvl9pPr>
          </a:lstStyle>
          <a:p>
            <a:endParaRPr/>
          </a:p>
        </p:txBody>
      </p:sp>
      <p:sp>
        <p:nvSpPr>
          <p:cNvPr id="15" name="Google Shape;15;p3"/>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233775" y="445025"/>
            <a:ext cx="639045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233775" y="1152475"/>
            <a:ext cx="6390450" cy="3416400"/>
          </a:xfrm>
          <a:prstGeom prst="rect">
            <a:avLst/>
          </a:prstGeom>
        </p:spPr>
        <p:txBody>
          <a:bodyPr spcFirstLastPara="1" wrap="square" lIns="91425" tIns="91425" rIns="91425" bIns="91425" anchor="t" anchorCtr="0"/>
          <a:lstStyle>
            <a:lvl1pPr marL="342900" lvl="0" indent="-257175">
              <a:spcBef>
                <a:spcPts val="0"/>
              </a:spcBef>
              <a:spcAft>
                <a:spcPts val="0"/>
              </a:spcAft>
              <a:buSzPts val="1800"/>
              <a:buChar char="●"/>
              <a:defRPr/>
            </a:lvl1pPr>
            <a:lvl2pPr marL="685800" lvl="1" indent="-238125">
              <a:spcBef>
                <a:spcPts val="1200"/>
              </a:spcBef>
              <a:spcAft>
                <a:spcPts val="0"/>
              </a:spcAft>
              <a:buSzPts val="1400"/>
              <a:buChar char="○"/>
              <a:defRPr/>
            </a:lvl2pPr>
            <a:lvl3pPr marL="1028700" lvl="2" indent="-238125">
              <a:spcBef>
                <a:spcPts val="1200"/>
              </a:spcBef>
              <a:spcAft>
                <a:spcPts val="0"/>
              </a:spcAft>
              <a:buSzPts val="1400"/>
              <a:buChar char="■"/>
              <a:defRPr/>
            </a:lvl3pPr>
            <a:lvl4pPr marL="1371600" lvl="3" indent="-238125">
              <a:spcBef>
                <a:spcPts val="1200"/>
              </a:spcBef>
              <a:spcAft>
                <a:spcPts val="0"/>
              </a:spcAft>
              <a:buSzPts val="1400"/>
              <a:buChar char="●"/>
              <a:defRPr/>
            </a:lvl4pPr>
            <a:lvl5pPr marL="1714500" lvl="4" indent="-238125">
              <a:spcBef>
                <a:spcPts val="1200"/>
              </a:spcBef>
              <a:spcAft>
                <a:spcPts val="0"/>
              </a:spcAft>
              <a:buSzPts val="1400"/>
              <a:buChar char="○"/>
              <a:defRPr/>
            </a:lvl5pPr>
            <a:lvl6pPr marL="2057400" lvl="5" indent="-238125">
              <a:spcBef>
                <a:spcPts val="1200"/>
              </a:spcBef>
              <a:spcAft>
                <a:spcPts val="0"/>
              </a:spcAft>
              <a:buSzPts val="1400"/>
              <a:buChar char="■"/>
              <a:defRPr/>
            </a:lvl6pPr>
            <a:lvl7pPr marL="2400300" lvl="6" indent="-238125">
              <a:spcBef>
                <a:spcPts val="1200"/>
              </a:spcBef>
              <a:spcAft>
                <a:spcPts val="0"/>
              </a:spcAft>
              <a:buSzPts val="1400"/>
              <a:buChar char="●"/>
              <a:defRPr/>
            </a:lvl7pPr>
            <a:lvl8pPr marL="2743200" lvl="7" indent="-238125">
              <a:spcBef>
                <a:spcPts val="1200"/>
              </a:spcBef>
              <a:spcAft>
                <a:spcPts val="0"/>
              </a:spcAft>
              <a:buSzPts val="1400"/>
              <a:buChar char="○"/>
              <a:defRPr/>
            </a:lvl8pPr>
            <a:lvl9pPr marL="3086100" lvl="8" indent="-238125">
              <a:spcBef>
                <a:spcPts val="1200"/>
              </a:spcBef>
              <a:spcAft>
                <a:spcPts val="1200"/>
              </a:spcAft>
              <a:buSzPts val="1400"/>
              <a:buChar char="■"/>
              <a:defRPr/>
            </a:lvl9pPr>
          </a:lstStyle>
          <a:p>
            <a:endParaRPr/>
          </a:p>
        </p:txBody>
      </p:sp>
      <p:sp>
        <p:nvSpPr>
          <p:cNvPr id="19" name="Google Shape;19;p4"/>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233775" y="445025"/>
            <a:ext cx="639045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233775" y="1152475"/>
            <a:ext cx="2999925" cy="3416400"/>
          </a:xfrm>
          <a:prstGeom prst="rect">
            <a:avLst/>
          </a:prstGeom>
        </p:spPr>
        <p:txBody>
          <a:bodyPr spcFirstLastPara="1" wrap="square" lIns="91425" tIns="91425" rIns="91425" bIns="91425" anchor="t" anchorCtr="0"/>
          <a:lstStyle>
            <a:lvl1pPr marL="342900" lvl="0" indent="-238125">
              <a:spcBef>
                <a:spcPts val="0"/>
              </a:spcBef>
              <a:spcAft>
                <a:spcPts val="0"/>
              </a:spcAft>
              <a:buSzPts val="1400"/>
              <a:buChar char="●"/>
              <a:defRPr sz="1050"/>
            </a:lvl1pPr>
            <a:lvl2pPr marL="685800" lvl="1" indent="-228600">
              <a:spcBef>
                <a:spcPts val="1200"/>
              </a:spcBef>
              <a:spcAft>
                <a:spcPts val="0"/>
              </a:spcAft>
              <a:buSzPts val="1200"/>
              <a:buChar char="○"/>
              <a:defRPr sz="900"/>
            </a:lvl2pPr>
            <a:lvl3pPr marL="1028700" lvl="2" indent="-228600">
              <a:spcBef>
                <a:spcPts val="1200"/>
              </a:spcBef>
              <a:spcAft>
                <a:spcPts val="0"/>
              </a:spcAft>
              <a:buSzPts val="1200"/>
              <a:buChar char="■"/>
              <a:defRPr sz="900"/>
            </a:lvl3pPr>
            <a:lvl4pPr marL="1371600" lvl="3" indent="-228600">
              <a:spcBef>
                <a:spcPts val="1200"/>
              </a:spcBef>
              <a:spcAft>
                <a:spcPts val="0"/>
              </a:spcAft>
              <a:buSzPts val="1200"/>
              <a:buChar char="●"/>
              <a:defRPr sz="900"/>
            </a:lvl4pPr>
            <a:lvl5pPr marL="1714500" lvl="4" indent="-228600">
              <a:spcBef>
                <a:spcPts val="1200"/>
              </a:spcBef>
              <a:spcAft>
                <a:spcPts val="0"/>
              </a:spcAft>
              <a:buSzPts val="1200"/>
              <a:buChar char="○"/>
              <a:defRPr sz="900"/>
            </a:lvl5pPr>
            <a:lvl6pPr marL="2057400" lvl="5" indent="-228600">
              <a:spcBef>
                <a:spcPts val="1200"/>
              </a:spcBef>
              <a:spcAft>
                <a:spcPts val="0"/>
              </a:spcAft>
              <a:buSzPts val="1200"/>
              <a:buChar char="■"/>
              <a:defRPr sz="900"/>
            </a:lvl6pPr>
            <a:lvl7pPr marL="2400300" lvl="6" indent="-228600">
              <a:spcBef>
                <a:spcPts val="1200"/>
              </a:spcBef>
              <a:spcAft>
                <a:spcPts val="0"/>
              </a:spcAft>
              <a:buSzPts val="1200"/>
              <a:buChar char="●"/>
              <a:defRPr sz="900"/>
            </a:lvl7pPr>
            <a:lvl8pPr marL="2743200" lvl="7" indent="-228600">
              <a:spcBef>
                <a:spcPts val="1200"/>
              </a:spcBef>
              <a:spcAft>
                <a:spcPts val="0"/>
              </a:spcAft>
              <a:buSzPts val="1200"/>
              <a:buChar char="○"/>
              <a:defRPr sz="900"/>
            </a:lvl8pPr>
            <a:lvl9pPr marL="3086100" lvl="8" indent="-228600">
              <a:spcBef>
                <a:spcPts val="1200"/>
              </a:spcBef>
              <a:spcAft>
                <a:spcPts val="1200"/>
              </a:spcAft>
              <a:buSzPts val="1200"/>
              <a:buChar char="■"/>
              <a:defRPr sz="900"/>
            </a:lvl9pPr>
          </a:lstStyle>
          <a:p>
            <a:endParaRPr/>
          </a:p>
        </p:txBody>
      </p:sp>
      <p:sp>
        <p:nvSpPr>
          <p:cNvPr id="23" name="Google Shape;23;p5"/>
          <p:cNvSpPr txBox="1">
            <a:spLocks noGrp="1"/>
          </p:cNvSpPr>
          <p:nvPr>
            <p:ph type="body" idx="2"/>
          </p:nvPr>
        </p:nvSpPr>
        <p:spPr>
          <a:xfrm>
            <a:off x="3624300" y="1152475"/>
            <a:ext cx="2999925" cy="3416400"/>
          </a:xfrm>
          <a:prstGeom prst="rect">
            <a:avLst/>
          </a:prstGeom>
        </p:spPr>
        <p:txBody>
          <a:bodyPr spcFirstLastPara="1" wrap="square" lIns="91425" tIns="91425" rIns="91425" bIns="91425" anchor="t" anchorCtr="0"/>
          <a:lstStyle>
            <a:lvl1pPr marL="342900" lvl="0" indent="-238125">
              <a:spcBef>
                <a:spcPts val="0"/>
              </a:spcBef>
              <a:spcAft>
                <a:spcPts val="0"/>
              </a:spcAft>
              <a:buSzPts val="1400"/>
              <a:buChar char="●"/>
              <a:defRPr sz="1050"/>
            </a:lvl1pPr>
            <a:lvl2pPr marL="685800" lvl="1" indent="-228600">
              <a:spcBef>
                <a:spcPts val="1200"/>
              </a:spcBef>
              <a:spcAft>
                <a:spcPts val="0"/>
              </a:spcAft>
              <a:buSzPts val="1200"/>
              <a:buChar char="○"/>
              <a:defRPr sz="900"/>
            </a:lvl2pPr>
            <a:lvl3pPr marL="1028700" lvl="2" indent="-228600">
              <a:spcBef>
                <a:spcPts val="1200"/>
              </a:spcBef>
              <a:spcAft>
                <a:spcPts val="0"/>
              </a:spcAft>
              <a:buSzPts val="1200"/>
              <a:buChar char="■"/>
              <a:defRPr sz="900"/>
            </a:lvl3pPr>
            <a:lvl4pPr marL="1371600" lvl="3" indent="-228600">
              <a:spcBef>
                <a:spcPts val="1200"/>
              </a:spcBef>
              <a:spcAft>
                <a:spcPts val="0"/>
              </a:spcAft>
              <a:buSzPts val="1200"/>
              <a:buChar char="●"/>
              <a:defRPr sz="900"/>
            </a:lvl4pPr>
            <a:lvl5pPr marL="1714500" lvl="4" indent="-228600">
              <a:spcBef>
                <a:spcPts val="1200"/>
              </a:spcBef>
              <a:spcAft>
                <a:spcPts val="0"/>
              </a:spcAft>
              <a:buSzPts val="1200"/>
              <a:buChar char="○"/>
              <a:defRPr sz="900"/>
            </a:lvl5pPr>
            <a:lvl6pPr marL="2057400" lvl="5" indent="-228600">
              <a:spcBef>
                <a:spcPts val="1200"/>
              </a:spcBef>
              <a:spcAft>
                <a:spcPts val="0"/>
              </a:spcAft>
              <a:buSzPts val="1200"/>
              <a:buChar char="■"/>
              <a:defRPr sz="900"/>
            </a:lvl6pPr>
            <a:lvl7pPr marL="2400300" lvl="6" indent="-228600">
              <a:spcBef>
                <a:spcPts val="1200"/>
              </a:spcBef>
              <a:spcAft>
                <a:spcPts val="0"/>
              </a:spcAft>
              <a:buSzPts val="1200"/>
              <a:buChar char="●"/>
              <a:defRPr sz="900"/>
            </a:lvl7pPr>
            <a:lvl8pPr marL="2743200" lvl="7" indent="-228600">
              <a:spcBef>
                <a:spcPts val="1200"/>
              </a:spcBef>
              <a:spcAft>
                <a:spcPts val="0"/>
              </a:spcAft>
              <a:buSzPts val="1200"/>
              <a:buChar char="○"/>
              <a:defRPr sz="900"/>
            </a:lvl8pPr>
            <a:lvl9pPr marL="3086100" lvl="8" indent="-228600">
              <a:spcBef>
                <a:spcPts val="1200"/>
              </a:spcBef>
              <a:spcAft>
                <a:spcPts val="1200"/>
              </a:spcAft>
              <a:buSzPts val="1200"/>
              <a:buChar char="■"/>
              <a:defRPr sz="900"/>
            </a:lvl9pPr>
          </a:lstStyle>
          <a:p>
            <a:endParaRPr/>
          </a:p>
        </p:txBody>
      </p:sp>
      <p:sp>
        <p:nvSpPr>
          <p:cNvPr id="24" name="Google Shape;24;p5"/>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233775" y="555600"/>
            <a:ext cx="2106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1800"/>
            </a:lvl1pPr>
            <a:lvl2pPr lvl="1">
              <a:spcBef>
                <a:spcPts val="0"/>
              </a:spcBef>
              <a:spcAft>
                <a:spcPts val="0"/>
              </a:spcAft>
              <a:buSzPts val="2400"/>
              <a:buNone/>
              <a:defRPr sz="1800"/>
            </a:lvl2pPr>
            <a:lvl3pPr lvl="2">
              <a:spcBef>
                <a:spcPts val="0"/>
              </a:spcBef>
              <a:spcAft>
                <a:spcPts val="0"/>
              </a:spcAft>
              <a:buSzPts val="2400"/>
              <a:buNone/>
              <a:defRPr sz="1800"/>
            </a:lvl3pPr>
            <a:lvl4pPr lvl="3">
              <a:spcBef>
                <a:spcPts val="0"/>
              </a:spcBef>
              <a:spcAft>
                <a:spcPts val="0"/>
              </a:spcAft>
              <a:buSzPts val="2400"/>
              <a:buNone/>
              <a:defRPr sz="1800"/>
            </a:lvl4pPr>
            <a:lvl5pPr lvl="4">
              <a:spcBef>
                <a:spcPts val="0"/>
              </a:spcBef>
              <a:spcAft>
                <a:spcPts val="0"/>
              </a:spcAft>
              <a:buSzPts val="2400"/>
              <a:buNone/>
              <a:defRPr sz="1800"/>
            </a:lvl5pPr>
            <a:lvl6pPr lvl="5">
              <a:spcBef>
                <a:spcPts val="0"/>
              </a:spcBef>
              <a:spcAft>
                <a:spcPts val="0"/>
              </a:spcAft>
              <a:buSzPts val="2400"/>
              <a:buNone/>
              <a:defRPr sz="1800"/>
            </a:lvl6pPr>
            <a:lvl7pPr lvl="6">
              <a:spcBef>
                <a:spcPts val="0"/>
              </a:spcBef>
              <a:spcAft>
                <a:spcPts val="0"/>
              </a:spcAft>
              <a:buSzPts val="2400"/>
              <a:buNone/>
              <a:defRPr sz="1800"/>
            </a:lvl7pPr>
            <a:lvl8pPr lvl="7">
              <a:spcBef>
                <a:spcPts val="0"/>
              </a:spcBef>
              <a:spcAft>
                <a:spcPts val="0"/>
              </a:spcAft>
              <a:buSzPts val="2400"/>
              <a:buNone/>
              <a:defRPr sz="1800"/>
            </a:lvl8pPr>
            <a:lvl9pPr lvl="8">
              <a:spcBef>
                <a:spcPts val="0"/>
              </a:spcBef>
              <a:spcAft>
                <a:spcPts val="0"/>
              </a:spcAft>
              <a:buSzPts val="2400"/>
              <a:buNone/>
              <a:defRPr sz="1800"/>
            </a:lvl9pPr>
          </a:lstStyle>
          <a:p>
            <a:endParaRPr/>
          </a:p>
        </p:txBody>
      </p:sp>
      <p:sp>
        <p:nvSpPr>
          <p:cNvPr id="30" name="Google Shape;30;p7"/>
          <p:cNvSpPr txBox="1">
            <a:spLocks noGrp="1"/>
          </p:cNvSpPr>
          <p:nvPr>
            <p:ph type="body" idx="1"/>
          </p:nvPr>
        </p:nvSpPr>
        <p:spPr>
          <a:xfrm>
            <a:off x="233775" y="1389600"/>
            <a:ext cx="2106000" cy="3179400"/>
          </a:xfrm>
          <a:prstGeom prst="rect">
            <a:avLst/>
          </a:prstGeom>
        </p:spPr>
        <p:txBody>
          <a:bodyPr spcFirstLastPara="1" wrap="square" lIns="91425" tIns="91425" rIns="91425" bIns="91425" anchor="t" anchorCtr="0"/>
          <a:lstStyle>
            <a:lvl1pPr marL="342900" lvl="0" indent="-228600">
              <a:spcBef>
                <a:spcPts val="0"/>
              </a:spcBef>
              <a:spcAft>
                <a:spcPts val="0"/>
              </a:spcAft>
              <a:buSzPts val="1200"/>
              <a:buChar char="●"/>
              <a:defRPr sz="900"/>
            </a:lvl1pPr>
            <a:lvl2pPr marL="685800" lvl="1" indent="-228600">
              <a:spcBef>
                <a:spcPts val="1200"/>
              </a:spcBef>
              <a:spcAft>
                <a:spcPts val="0"/>
              </a:spcAft>
              <a:buSzPts val="1200"/>
              <a:buChar char="○"/>
              <a:defRPr sz="900"/>
            </a:lvl2pPr>
            <a:lvl3pPr marL="1028700" lvl="2" indent="-228600">
              <a:spcBef>
                <a:spcPts val="1200"/>
              </a:spcBef>
              <a:spcAft>
                <a:spcPts val="0"/>
              </a:spcAft>
              <a:buSzPts val="1200"/>
              <a:buChar char="■"/>
              <a:defRPr sz="900"/>
            </a:lvl3pPr>
            <a:lvl4pPr marL="1371600" lvl="3" indent="-228600">
              <a:spcBef>
                <a:spcPts val="1200"/>
              </a:spcBef>
              <a:spcAft>
                <a:spcPts val="0"/>
              </a:spcAft>
              <a:buSzPts val="1200"/>
              <a:buChar char="●"/>
              <a:defRPr sz="900"/>
            </a:lvl4pPr>
            <a:lvl5pPr marL="1714500" lvl="4" indent="-228600">
              <a:spcBef>
                <a:spcPts val="1200"/>
              </a:spcBef>
              <a:spcAft>
                <a:spcPts val="0"/>
              </a:spcAft>
              <a:buSzPts val="1200"/>
              <a:buChar char="○"/>
              <a:defRPr sz="900"/>
            </a:lvl5pPr>
            <a:lvl6pPr marL="2057400" lvl="5" indent="-228600">
              <a:spcBef>
                <a:spcPts val="1200"/>
              </a:spcBef>
              <a:spcAft>
                <a:spcPts val="0"/>
              </a:spcAft>
              <a:buSzPts val="1200"/>
              <a:buChar char="■"/>
              <a:defRPr sz="900"/>
            </a:lvl6pPr>
            <a:lvl7pPr marL="2400300" lvl="6" indent="-228600">
              <a:spcBef>
                <a:spcPts val="1200"/>
              </a:spcBef>
              <a:spcAft>
                <a:spcPts val="0"/>
              </a:spcAft>
              <a:buSzPts val="1200"/>
              <a:buChar char="●"/>
              <a:defRPr sz="900"/>
            </a:lvl7pPr>
            <a:lvl8pPr marL="2743200" lvl="7" indent="-228600">
              <a:spcBef>
                <a:spcPts val="1200"/>
              </a:spcBef>
              <a:spcAft>
                <a:spcPts val="0"/>
              </a:spcAft>
              <a:buSzPts val="1200"/>
              <a:buChar char="○"/>
              <a:defRPr sz="900"/>
            </a:lvl8pPr>
            <a:lvl9pPr marL="3086100" lvl="8" indent="-228600">
              <a:spcBef>
                <a:spcPts val="1200"/>
              </a:spcBef>
              <a:spcAft>
                <a:spcPts val="1200"/>
              </a:spcAft>
              <a:buSzPts val="1200"/>
              <a:buChar char="■"/>
              <a:defRPr sz="900"/>
            </a:lvl9pPr>
          </a:lstStyle>
          <a:p>
            <a:endParaRPr/>
          </a:p>
        </p:txBody>
      </p:sp>
      <p:sp>
        <p:nvSpPr>
          <p:cNvPr id="31" name="Google Shape;31;p7"/>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367688" y="450150"/>
            <a:ext cx="477585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3600"/>
            </a:lvl1pPr>
            <a:lvl2pPr lvl="1">
              <a:spcBef>
                <a:spcPts val="0"/>
              </a:spcBef>
              <a:spcAft>
                <a:spcPts val="0"/>
              </a:spcAft>
              <a:buSzPts val="4800"/>
              <a:buNone/>
              <a:defRPr sz="3600"/>
            </a:lvl2pPr>
            <a:lvl3pPr lvl="2">
              <a:spcBef>
                <a:spcPts val="0"/>
              </a:spcBef>
              <a:spcAft>
                <a:spcPts val="0"/>
              </a:spcAft>
              <a:buSzPts val="4800"/>
              <a:buNone/>
              <a:defRPr sz="3600"/>
            </a:lvl3pPr>
            <a:lvl4pPr lvl="3">
              <a:spcBef>
                <a:spcPts val="0"/>
              </a:spcBef>
              <a:spcAft>
                <a:spcPts val="0"/>
              </a:spcAft>
              <a:buSzPts val="4800"/>
              <a:buNone/>
              <a:defRPr sz="3600"/>
            </a:lvl4pPr>
            <a:lvl5pPr lvl="4">
              <a:spcBef>
                <a:spcPts val="0"/>
              </a:spcBef>
              <a:spcAft>
                <a:spcPts val="0"/>
              </a:spcAft>
              <a:buSzPts val="4800"/>
              <a:buNone/>
              <a:defRPr sz="3600"/>
            </a:lvl5pPr>
            <a:lvl6pPr lvl="5">
              <a:spcBef>
                <a:spcPts val="0"/>
              </a:spcBef>
              <a:spcAft>
                <a:spcPts val="0"/>
              </a:spcAft>
              <a:buSzPts val="4800"/>
              <a:buNone/>
              <a:defRPr sz="3600"/>
            </a:lvl6pPr>
            <a:lvl7pPr lvl="6">
              <a:spcBef>
                <a:spcPts val="0"/>
              </a:spcBef>
              <a:spcAft>
                <a:spcPts val="0"/>
              </a:spcAft>
              <a:buSzPts val="4800"/>
              <a:buNone/>
              <a:defRPr sz="3600"/>
            </a:lvl7pPr>
            <a:lvl8pPr lvl="7">
              <a:spcBef>
                <a:spcPts val="0"/>
              </a:spcBef>
              <a:spcAft>
                <a:spcPts val="0"/>
              </a:spcAft>
              <a:buSzPts val="4800"/>
              <a:buNone/>
              <a:defRPr sz="3600"/>
            </a:lvl8pPr>
            <a:lvl9pPr lvl="8">
              <a:spcBef>
                <a:spcPts val="0"/>
              </a:spcBef>
              <a:spcAft>
                <a:spcPts val="0"/>
              </a:spcAft>
              <a:buSzPts val="4800"/>
              <a:buNone/>
              <a:defRPr sz="3600"/>
            </a:lvl9pPr>
          </a:lstStyle>
          <a:p>
            <a:endParaRPr/>
          </a:p>
        </p:txBody>
      </p:sp>
      <p:sp>
        <p:nvSpPr>
          <p:cNvPr id="34" name="Google Shape;34;p8"/>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3429000" y="-125"/>
            <a:ext cx="3429000" cy="5143500"/>
          </a:xfrm>
          <a:prstGeom prst="rect">
            <a:avLst/>
          </a:prstGeom>
          <a:solidFill>
            <a:schemeClr val="lt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37" name="Google Shape;37;p9"/>
          <p:cNvSpPr txBox="1">
            <a:spLocks noGrp="1"/>
          </p:cNvSpPr>
          <p:nvPr>
            <p:ph type="title"/>
          </p:nvPr>
        </p:nvSpPr>
        <p:spPr>
          <a:xfrm>
            <a:off x="199125" y="1233175"/>
            <a:ext cx="30339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3150"/>
            </a:lvl1pPr>
            <a:lvl2pPr lvl="1" algn="ctr">
              <a:spcBef>
                <a:spcPts val="0"/>
              </a:spcBef>
              <a:spcAft>
                <a:spcPts val="0"/>
              </a:spcAft>
              <a:buSzPts val="4200"/>
              <a:buNone/>
              <a:defRPr sz="3150"/>
            </a:lvl2pPr>
            <a:lvl3pPr lvl="2" algn="ctr">
              <a:spcBef>
                <a:spcPts val="0"/>
              </a:spcBef>
              <a:spcAft>
                <a:spcPts val="0"/>
              </a:spcAft>
              <a:buSzPts val="4200"/>
              <a:buNone/>
              <a:defRPr sz="3150"/>
            </a:lvl3pPr>
            <a:lvl4pPr lvl="3" algn="ctr">
              <a:spcBef>
                <a:spcPts val="0"/>
              </a:spcBef>
              <a:spcAft>
                <a:spcPts val="0"/>
              </a:spcAft>
              <a:buSzPts val="4200"/>
              <a:buNone/>
              <a:defRPr sz="3150"/>
            </a:lvl4pPr>
            <a:lvl5pPr lvl="4" algn="ctr">
              <a:spcBef>
                <a:spcPts val="0"/>
              </a:spcBef>
              <a:spcAft>
                <a:spcPts val="0"/>
              </a:spcAft>
              <a:buSzPts val="4200"/>
              <a:buNone/>
              <a:defRPr sz="3150"/>
            </a:lvl5pPr>
            <a:lvl6pPr lvl="5" algn="ctr">
              <a:spcBef>
                <a:spcPts val="0"/>
              </a:spcBef>
              <a:spcAft>
                <a:spcPts val="0"/>
              </a:spcAft>
              <a:buSzPts val="4200"/>
              <a:buNone/>
              <a:defRPr sz="3150"/>
            </a:lvl6pPr>
            <a:lvl7pPr lvl="6" algn="ctr">
              <a:spcBef>
                <a:spcPts val="0"/>
              </a:spcBef>
              <a:spcAft>
                <a:spcPts val="0"/>
              </a:spcAft>
              <a:buSzPts val="4200"/>
              <a:buNone/>
              <a:defRPr sz="3150"/>
            </a:lvl7pPr>
            <a:lvl8pPr lvl="7" algn="ctr">
              <a:spcBef>
                <a:spcPts val="0"/>
              </a:spcBef>
              <a:spcAft>
                <a:spcPts val="0"/>
              </a:spcAft>
              <a:buSzPts val="4200"/>
              <a:buNone/>
              <a:defRPr sz="3150"/>
            </a:lvl8pPr>
            <a:lvl9pPr lvl="8" algn="ctr">
              <a:spcBef>
                <a:spcPts val="0"/>
              </a:spcBef>
              <a:spcAft>
                <a:spcPts val="0"/>
              </a:spcAft>
              <a:buSzPts val="4200"/>
              <a:buNone/>
              <a:defRPr sz="3150"/>
            </a:lvl9pPr>
          </a:lstStyle>
          <a:p>
            <a:endParaRPr/>
          </a:p>
        </p:txBody>
      </p:sp>
      <p:sp>
        <p:nvSpPr>
          <p:cNvPr id="38" name="Google Shape;38;p9"/>
          <p:cNvSpPr txBox="1">
            <a:spLocks noGrp="1"/>
          </p:cNvSpPr>
          <p:nvPr>
            <p:ph type="subTitle" idx="1"/>
          </p:nvPr>
        </p:nvSpPr>
        <p:spPr>
          <a:xfrm>
            <a:off x="199125" y="2803075"/>
            <a:ext cx="30339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1575"/>
            </a:lvl1pPr>
            <a:lvl2pPr lvl="1" algn="ctr">
              <a:lnSpc>
                <a:spcPct val="100000"/>
              </a:lnSpc>
              <a:spcBef>
                <a:spcPts val="0"/>
              </a:spcBef>
              <a:spcAft>
                <a:spcPts val="0"/>
              </a:spcAft>
              <a:buSzPts val="2100"/>
              <a:buNone/>
              <a:defRPr sz="1575"/>
            </a:lvl2pPr>
            <a:lvl3pPr lvl="2" algn="ctr">
              <a:lnSpc>
                <a:spcPct val="100000"/>
              </a:lnSpc>
              <a:spcBef>
                <a:spcPts val="0"/>
              </a:spcBef>
              <a:spcAft>
                <a:spcPts val="0"/>
              </a:spcAft>
              <a:buSzPts val="2100"/>
              <a:buNone/>
              <a:defRPr sz="1575"/>
            </a:lvl3pPr>
            <a:lvl4pPr lvl="3" algn="ctr">
              <a:lnSpc>
                <a:spcPct val="100000"/>
              </a:lnSpc>
              <a:spcBef>
                <a:spcPts val="0"/>
              </a:spcBef>
              <a:spcAft>
                <a:spcPts val="0"/>
              </a:spcAft>
              <a:buSzPts val="2100"/>
              <a:buNone/>
              <a:defRPr sz="1575"/>
            </a:lvl4pPr>
            <a:lvl5pPr lvl="4" algn="ctr">
              <a:lnSpc>
                <a:spcPct val="100000"/>
              </a:lnSpc>
              <a:spcBef>
                <a:spcPts val="0"/>
              </a:spcBef>
              <a:spcAft>
                <a:spcPts val="0"/>
              </a:spcAft>
              <a:buSzPts val="2100"/>
              <a:buNone/>
              <a:defRPr sz="1575"/>
            </a:lvl5pPr>
            <a:lvl6pPr lvl="5" algn="ctr">
              <a:lnSpc>
                <a:spcPct val="100000"/>
              </a:lnSpc>
              <a:spcBef>
                <a:spcPts val="0"/>
              </a:spcBef>
              <a:spcAft>
                <a:spcPts val="0"/>
              </a:spcAft>
              <a:buSzPts val="2100"/>
              <a:buNone/>
              <a:defRPr sz="1575"/>
            </a:lvl6pPr>
            <a:lvl7pPr lvl="6" algn="ctr">
              <a:lnSpc>
                <a:spcPct val="100000"/>
              </a:lnSpc>
              <a:spcBef>
                <a:spcPts val="0"/>
              </a:spcBef>
              <a:spcAft>
                <a:spcPts val="0"/>
              </a:spcAft>
              <a:buSzPts val="2100"/>
              <a:buNone/>
              <a:defRPr sz="1575"/>
            </a:lvl7pPr>
            <a:lvl8pPr lvl="7" algn="ctr">
              <a:lnSpc>
                <a:spcPct val="100000"/>
              </a:lnSpc>
              <a:spcBef>
                <a:spcPts val="0"/>
              </a:spcBef>
              <a:spcAft>
                <a:spcPts val="0"/>
              </a:spcAft>
              <a:buSzPts val="2100"/>
              <a:buNone/>
              <a:defRPr sz="1575"/>
            </a:lvl8pPr>
            <a:lvl9pPr lvl="8" algn="ctr">
              <a:lnSpc>
                <a:spcPct val="100000"/>
              </a:lnSpc>
              <a:spcBef>
                <a:spcPts val="0"/>
              </a:spcBef>
              <a:spcAft>
                <a:spcPts val="0"/>
              </a:spcAft>
              <a:buSzPts val="2100"/>
              <a:buNone/>
              <a:defRPr sz="1575"/>
            </a:lvl9pPr>
          </a:lstStyle>
          <a:p>
            <a:endParaRPr/>
          </a:p>
        </p:txBody>
      </p:sp>
      <p:sp>
        <p:nvSpPr>
          <p:cNvPr id="39" name="Google Shape;39;p9"/>
          <p:cNvSpPr txBox="1">
            <a:spLocks noGrp="1"/>
          </p:cNvSpPr>
          <p:nvPr>
            <p:ph type="body" idx="2"/>
          </p:nvPr>
        </p:nvSpPr>
        <p:spPr>
          <a:xfrm>
            <a:off x="3704625" y="724075"/>
            <a:ext cx="2877750" cy="3695100"/>
          </a:xfrm>
          <a:prstGeom prst="rect">
            <a:avLst/>
          </a:prstGeom>
        </p:spPr>
        <p:txBody>
          <a:bodyPr spcFirstLastPara="1" wrap="square" lIns="91425" tIns="91425" rIns="91425" bIns="91425" anchor="ctr" anchorCtr="0"/>
          <a:lstStyle>
            <a:lvl1pPr marL="342900" lvl="0" indent="-257175">
              <a:spcBef>
                <a:spcPts val="0"/>
              </a:spcBef>
              <a:spcAft>
                <a:spcPts val="0"/>
              </a:spcAft>
              <a:buSzPts val="1800"/>
              <a:buChar char="●"/>
              <a:defRPr/>
            </a:lvl1pPr>
            <a:lvl2pPr marL="685800" lvl="1" indent="-238125">
              <a:spcBef>
                <a:spcPts val="1200"/>
              </a:spcBef>
              <a:spcAft>
                <a:spcPts val="0"/>
              </a:spcAft>
              <a:buSzPts val="1400"/>
              <a:buChar char="○"/>
              <a:defRPr/>
            </a:lvl2pPr>
            <a:lvl3pPr marL="1028700" lvl="2" indent="-238125">
              <a:spcBef>
                <a:spcPts val="1200"/>
              </a:spcBef>
              <a:spcAft>
                <a:spcPts val="0"/>
              </a:spcAft>
              <a:buSzPts val="1400"/>
              <a:buChar char="■"/>
              <a:defRPr/>
            </a:lvl3pPr>
            <a:lvl4pPr marL="1371600" lvl="3" indent="-238125">
              <a:spcBef>
                <a:spcPts val="1200"/>
              </a:spcBef>
              <a:spcAft>
                <a:spcPts val="0"/>
              </a:spcAft>
              <a:buSzPts val="1400"/>
              <a:buChar char="●"/>
              <a:defRPr/>
            </a:lvl4pPr>
            <a:lvl5pPr marL="1714500" lvl="4" indent="-238125">
              <a:spcBef>
                <a:spcPts val="1200"/>
              </a:spcBef>
              <a:spcAft>
                <a:spcPts val="0"/>
              </a:spcAft>
              <a:buSzPts val="1400"/>
              <a:buChar char="○"/>
              <a:defRPr/>
            </a:lvl5pPr>
            <a:lvl6pPr marL="2057400" lvl="5" indent="-238125">
              <a:spcBef>
                <a:spcPts val="1200"/>
              </a:spcBef>
              <a:spcAft>
                <a:spcPts val="0"/>
              </a:spcAft>
              <a:buSzPts val="1400"/>
              <a:buChar char="■"/>
              <a:defRPr/>
            </a:lvl6pPr>
            <a:lvl7pPr marL="2400300" lvl="6" indent="-238125">
              <a:spcBef>
                <a:spcPts val="1200"/>
              </a:spcBef>
              <a:spcAft>
                <a:spcPts val="0"/>
              </a:spcAft>
              <a:buSzPts val="1400"/>
              <a:buChar char="●"/>
              <a:defRPr/>
            </a:lvl7pPr>
            <a:lvl8pPr marL="2743200" lvl="7" indent="-238125">
              <a:spcBef>
                <a:spcPts val="1200"/>
              </a:spcBef>
              <a:spcAft>
                <a:spcPts val="0"/>
              </a:spcAft>
              <a:buSzPts val="1400"/>
              <a:buChar char="○"/>
              <a:defRPr/>
            </a:lvl8pPr>
            <a:lvl9pPr marL="3086100" lvl="8" indent="-238125">
              <a:spcBef>
                <a:spcPts val="1200"/>
              </a:spcBef>
              <a:spcAft>
                <a:spcPts val="1200"/>
              </a:spcAft>
              <a:buSzPts val="1400"/>
              <a:buChar char="■"/>
              <a:defRPr/>
            </a:lvl9pPr>
          </a:lstStyle>
          <a:p>
            <a:endParaRPr/>
          </a:p>
        </p:txBody>
      </p:sp>
      <p:sp>
        <p:nvSpPr>
          <p:cNvPr id="40" name="Google Shape;40;p9"/>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233775" y="4230575"/>
            <a:ext cx="4499100" cy="605100"/>
          </a:xfrm>
          <a:prstGeom prst="rect">
            <a:avLst/>
          </a:prstGeom>
        </p:spPr>
        <p:txBody>
          <a:bodyPr spcFirstLastPara="1" wrap="square" lIns="91425" tIns="91425" rIns="91425" bIns="91425" anchor="ctr" anchorCtr="0"/>
          <a:lstStyle>
            <a:lvl1pPr marL="342900" lvl="0" indent="-17145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233775" y="1106125"/>
            <a:ext cx="639045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9000"/>
            </a:lvl1pPr>
            <a:lvl2pPr lvl="1" algn="ctr">
              <a:spcBef>
                <a:spcPts val="0"/>
              </a:spcBef>
              <a:spcAft>
                <a:spcPts val="0"/>
              </a:spcAft>
              <a:buSzPts val="12000"/>
              <a:buNone/>
              <a:defRPr sz="9000"/>
            </a:lvl2pPr>
            <a:lvl3pPr lvl="2" algn="ctr">
              <a:spcBef>
                <a:spcPts val="0"/>
              </a:spcBef>
              <a:spcAft>
                <a:spcPts val="0"/>
              </a:spcAft>
              <a:buSzPts val="12000"/>
              <a:buNone/>
              <a:defRPr sz="9000"/>
            </a:lvl3pPr>
            <a:lvl4pPr lvl="3" algn="ctr">
              <a:spcBef>
                <a:spcPts val="0"/>
              </a:spcBef>
              <a:spcAft>
                <a:spcPts val="0"/>
              </a:spcAft>
              <a:buSzPts val="12000"/>
              <a:buNone/>
              <a:defRPr sz="9000"/>
            </a:lvl4pPr>
            <a:lvl5pPr lvl="4" algn="ctr">
              <a:spcBef>
                <a:spcPts val="0"/>
              </a:spcBef>
              <a:spcAft>
                <a:spcPts val="0"/>
              </a:spcAft>
              <a:buSzPts val="12000"/>
              <a:buNone/>
              <a:defRPr sz="9000"/>
            </a:lvl5pPr>
            <a:lvl6pPr lvl="5" algn="ctr">
              <a:spcBef>
                <a:spcPts val="0"/>
              </a:spcBef>
              <a:spcAft>
                <a:spcPts val="0"/>
              </a:spcAft>
              <a:buSzPts val="12000"/>
              <a:buNone/>
              <a:defRPr sz="9000"/>
            </a:lvl6pPr>
            <a:lvl7pPr lvl="6" algn="ctr">
              <a:spcBef>
                <a:spcPts val="0"/>
              </a:spcBef>
              <a:spcAft>
                <a:spcPts val="0"/>
              </a:spcAft>
              <a:buSzPts val="12000"/>
              <a:buNone/>
              <a:defRPr sz="9000"/>
            </a:lvl7pPr>
            <a:lvl8pPr lvl="7" algn="ctr">
              <a:spcBef>
                <a:spcPts val="0"/>
              </a:spcBef>
              <a:spcAft>
                <a:spcPts val="0"/>
              </a:spcAft>
              <a:buSzPts val="12000"/>
              <a:buNone/>
              <a:defRPr sz="9000"/>
            </a:lvl8pPr>
            <a:lvl9pPr lvl="8" algn="ctr">
              <a:spcBef>
                <a:spcPts val="0"/>
              </a:spcBef>
              <a:spcAft>
                <a:spcPts val="0"/>
              </a:spcAft>
              <a:buSzPts val="12000"/>
              <a:buNone/>
              <a:defRPr sz="9000"/>
            </a:lvl9pPr>
          </a:lstStyle>
          <a:p>
            <a:r>
              <a:t>xx%</a:t>
            </a:r>
          </a:p>
        </p:txBody>
      </p:sp>
      <p:sp>
        <p:nvSpPr>
          <p:cNvPr id="46" name="Google Shape;46;p11"/>
          <p:cNvSpPr txBox="1">
            <a:spLocks noGrp="1"/>
          </p:cNvSpPr>
          <p:nvPr>
            <p:ph type="body" idx="1"/>
          </p:nvPr>
        </p:nvSpPr>
        <p:spPr>
          <a:xfrm>
            <a:off x="233775" y="3152225"/>
            <a:ext cx="6390450" cy="1300800"/>
          </a:xfrm>
          <a:prstGeom prst="rect">
            <a:avLst/>
          </a:prstGeom>
        </p:spPr>
        <p:txBody>
          <a:bodyPr spcFirstLastPara="1" wrap="square" lIns="91425" tIns="91425" rIns="91425" bIns="91425" anchor="t" anchorCtr="0"/>
          <a:lstStyle>
            <a:lvl1pPr marL="342900" lvl="0" indent="-257175" algn="ctr">
              <a:spcBef>
                <a:spcPts val="0"/>
              </a:spcBef>
              <a:spcAft>
                <a:spcPts val="0"/>
              </a:spcAft>
              <a:buSzPts val="1800"/>
              <a:buChar char="●"/>
              <a:defRPr/>
            </a:lvl1pPr>
            <a:lvl2pPr marL="685800" lvl="1" indent="-238125" algn="ctr">
              <a:spcBef>
                <a:spcPts val="1200"/>
              </a:spcBef>
              <a:spcAft>
                <a:spcPts val="0"/>
              </a:spcAft>
              <a:buSzPts val="1400"/>
              <a:buChar char="○"/>
              <a:defRPr/>
            </a:lvl2pPr>
            <a:lvl3pPr marL="1028700" lvl="2" indent="-238125" algn="ctr">
              <a:spcBef>
                <a:spcPts val="1200"/>
              </a:spcBef>
              <a:spcAft>
                <a:spcPts val="0"/>
              </a:spcAft>
              <a:buSzPts val="1400"/>
              <a:buChar char="■"/>
              <a:defRPr/>
            </a:lvl3pPr>
            <a:lvl4pPr marL="1371600" lvl="3" indent="-238125" algn="ctr">
              <a:spcBef>
                <a:spcPts val="1200"/>
              </a:spcBef>
              <a:spcAft>
                <a:spcPts val="0"/>
              </a:spcAft>
              <a:buSzPts val="1400"/>
              <a:buChar char="●"/>
              <a:defRPr/>
            </a:lvl4pPr>
            <a:lvl5pPr marL="1714500" lvl="4" indent="-238125" algn="ctr">
              <a:spcBef>
                <a:spcPts val="1200"/>
              </a:spcBef>
              <a:spcAft>
                <a:spcPts val="0"/>
              </a:spcAft>
              <a:buSzPts val="1400"/>
              <a:buChar char="○"/>
              <a:defRPr/>
            </a:lvl5pPr>
            <a:lvl6pPr marL="2057400" lvl="5" indent="-238125" algn="ctr">
              <a:spcBef>
                <a:spcPts val="1200"/>
              </a:spcBef>
              <a:spcAft>
                <a:spcPts val="0"/>
              </a:spcAft>
              <a:buSzPts val="1400"/>
              <a:buChar char="■"/>
              <a:defRPr/>
            </a:lvl6pPr>
            <a:lvl7pPr marL="2400300" lvl="6" indent="-238125" algn="ctr">
              <a:spcBef>
                <a:spcPts val="1200"/>
              </a:spcBef>
              <a:spcAft>
                <a:spcPts val="0"/>
              </a:spcAft>
              <a:buSzPts val="1400"/>
              <a:buChar char="●"/>
              <a:defRPr/>
            </a:lvl7pPr>
            <a:lvl8pPr marL="2743200" lvl="7" indent="-238125" algn="ctr">
              <a:spcBef>
                <a:spcPts val="1200"/>
              </a:spcBef>
              <a:spcAft>
                <a:spcPts val="0"/>
              </a:spcAft>
              <a:buSzPts val="1400"/>
              <a:buChar char="○"/>
              <a:defRPr/>
            </a:lvl8pPr>
            <a:lvl9pPr marL="3086100" lvl="8" indent="-238125" algn="ctr">
              <a:spcBef>
                <a:spcPts val="1200"/>
              </a:spcBef>
              <a:spcAft>
                <a:spcPts val="1200"/>
              </a:spcAft>
              <a:buSzPts val="1400"/>
              <a:buChar char="■"/>
              <a:defRPr/>
            </a:lvl9pPr>
          </a:lstStyle>
          <a:p>
            <a:endParaRPr/>
          </a:p>
        </p:txBody>
      </p:sp>
      <p:sp>
        <p:nvSpPr>
          <p:cNvPr id="47" name="Google Shape;47;p11"/>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33775" y="445025"/>
            <a:ext cx="639045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233775" y="1152475"/>
            <a:ext cx="639045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6354344" y="4663217"/>
            <a:ext cx="411525" cy="393600"/>
          </a:xfrm>
          <a:prstGeom prst="rect">
            <a:avLst/>
          </a:prstGeom>
          <a:noFill/>
          <a:ln>
            <a:noFill/>
          </a:ln>
        </p:spPr>
        <p:txBody>
          <a:bodyPr spcFirstLastPara="1" wrap="square" lIns="91425" tIns="91425" rIns="91425" bIns="91425" anchor="ctr" anchorCtr="0">
            <a:noAutofit/>
          </a:bodyPr>
          <a:lstStyle>
            <a:lvl1pPr lvl="0" algn="r">
              <a:buNone/>
              <a:defRPr sz="750">
                <a:solidFill>
                  <a:schemeClr val="dk2"/>
                </a:solidFill>
              </a:defRPr>
            </a:lvl1pPr>
            <a:lvl2pPr lvl="1" algn="r">
              <a:buNone/>
              <a:defRPr sz="750">
                <a:solidFill>
                  <a:schemeClr val="dk2"/>
                </a:solidFill>
              </a:defRPr>
            </a:lvl2pPr>
            <a:lvl3pPr lvl="2" algn="r">
              <a:buNone/>
              <a:defRPr sz="750">
                <a:solidFill>
                  <a:schemeClr val="dk2"/>
                </a:solidFill>
              </a:defRPr>
            </a:lvl3pPr>
            <a:lvl4pPr lvl="3" algn="r">
              <a:buNone/>
              <a:defRPr sz="750">
                <a:solidFill>
                  <a:schemeClr val="dk2"/>
                </a:solidFill>
              </a:defRPr>
            </a:lvl4pPr>
            <a:lvl5pPr lvl="4" algn="r">
              <a:buNone/>
              <a:defRPr sz="750">
                <a:solidFill>
                  <a:schemeClr val="dk2"/>
                </a:solidFill>
              </a:defRPr>
            </a:lvl5pPr>
            <a:lvl6pPr lvl="5" algn="r">
              <a:buNone/>
              <a:defRPr sz="750">
                <a:solidFill>
                  <a:schemeClr val="dk2"/>
                </a:solidFill>
              </a:defRPr>
            </a:lvl6pPr>
            <a:lvl7pPr lvl="6" algn="r">
              <a:buNone/>
              <a:defRPr sz="750">
                <a:solidFill>
                  <a:schemeClr val="dk2"/>
                </a:solidFill>
              </a:defRPr>
            </a:lvl7pPr>
            <a:lvl8pPr lvl="7" algn="r">
              <a:buNone/>
              <a:defRPr sz="750">
                <a:solidFill>
                  <a:schemeClr val="dk2"/>
                </a:solidFill>
              </a:defRPr>
            </a:lvl8pPr>
            <a:lvl9pPr lvl="8" algn="r">
              <a:buNone/>
              <a:defRPr sz="750">
                <a:solidFill>
                  <a:schemeClr val="dk2"/>
                </a:solidFill>
              </a:defRPr>
            </a:lvl9pPr>
          </a:lstStyle>
          <a:p>
            <a:fld id="{00000000-1234-1234-1234-123412341234}" type="slidenum">
              <a:rPr lang="en" smtClean="0"/>
              <a:pPr/>
              <a:t>‹#›</a:t>
            </a:fld>
            <a:endParaRPr lang="en"/>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4" r:id="rId6"/>
    <p:sldLayoutId id="2147483655" r:id="rId7"/>
    <p:sldLayoutId id="2147483656" r:id="rId8"/>
    <p:sldLayoutId id="2147483657" r:id="rId9"/>
    <p:sldLayoutId id="2147483658" r:id="rId10"/>
    <p:sldLayoutId id="214748366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37.png"/><Relationship Id="rId7" Type="http://schemas.openxmlformats.org/officeDocument/2006/relationships/image" Target="../media/image24.emf"/><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1.emf"/><Relationship Id="rId4" Type="http://schemas.openxmlformats.org/officeDocument/2006/relationships/image" Target="../media/image38.png"/><Relationship Id="rId9" Type="http://schemas.openxmlformats.org/officeDocument/2006/relationships/image" Target="../media/image29.em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image" Target="../media/image19.png"/><Relationship Id="rId7" Type="http://schemas.openxmlformats.org/officeDocument/2006/relationships/image" Target="../media/image23.emf"/><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hyperlink" Target="http://www.denverpost.com/"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0.png"/><Relationship Id="rId7" Type="http://schemas.openxmlformats.org/officeDocument/2006/relationships/image" Target="../media/image26.png"/><Relationship Id="rId12" Type="http://schemas.openxmlformats.org/officeDocument/2006/relationships/hyperlink" Target="http://www.denverpost.com/"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5.png"/><Relationship Id="rId11" Type="http://schemas.openxmlformats.org/officeDocument/2006/relationships/image" Target="../media/image29.emf"/><Relationship Id="rId5" Type="http://schemas.openxmlformats.org/officeDocument/2006/relationships/image" Target="../media/image22.png"/><Relationship Id="rId10" Type="http://schemas.openxmlformats.org/officeDocument/2006/relationships/image" Target="../media/image28.emf"/><Relationship Id="rId4" Type="http://schemas.openxmlformats.org/officeDocument/2006/relationships/image" Target="../media/image21.png"/><Relationship Id="rId9" Type="http://schemas.openxmlformats.org/officeDocument/2006/relationships/image" Target="../media/image2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264605" y="773665"/>
            <a:ext cx="6328789" cy="1712547"/>
          </a:xfrm>
          <a:prstGeom prst="rect">
            <a:avLst/>
          </a:prstGeom>
        </p:spPr>
        <p:txBody>
          <a:bodyPr spcFirstLastPara="1" wrap="square" lIns="68569" tIns="68569" rIns="68569" bIns="68569" anchor="ctr" anchorCtr="0">
            <a:noAutofit/>
          </a:bodyPr>
          <a:lstStyle/>
          <a:p>
            <a:r>
              <a:rPr lang="en" sz="3200" b="1" dirty="0"/>
              <a:t>Wildfire</a:t>
            </a:r>
            <a:r>
              <a:rPr lang="en-US" sz="3200" b="1" dirty="0"/>
              <a:t>s</a:t>
            </a:r>
            <a:r>
              <a:rPr lang="en" sz="3200" b="1" dirty="0"/>
              <a:t> Impacts on Regional Air Quality</a:t>
            </a:r>
            <a:br>
              <a:rPr lang="en" sz="3200" b="1" dirty="0"/>
            </a:br>
            <a:br>
              <a:rPr lang="en" sz="1000" b="1" dirty="0"/>
            </a:br>
            <a:r>
              <a:rPr lang="en-US" sz="3200" b="1" dirty="0"/>
              <a:t>A Case Study on Colorado</a:t>
            </a:r>
            <a:endParaRPr sz="3200" b="1" dirty="0"/>
          </a:p>
        </p:txBody>
      </p:sp>
      <p:sp>
        <p:nvSpPr>
          <p:cNvPr id="55" name="Google Shape;55;p13"/>
          <p:cNvSpPr txBox="1">
            <a:spLocks noGrp="1"/>
          </p:cNvSpPr>
          <p:nvPr>
            <p:ph type="subTitle" idx="1"/>
          </p:nvPr>
        </p:nvSpPr>
        <p:spPr>
          <a:xfrm>
            <a:off x="233775" y="2768556"/>
            <a:ext cx="6390450" cy="816075"/>
          </a:xfrm>
          <a:prstGeom prst="rect">
            <a:avLst/>
          </a:prstGeom>
        </p:spPr>
        <p:txBody>
          <a:bodyPr spcFirstLastPara="1" wrap="square" lIns="68569" tIns="68569" rIns="68569" bIns="68569" anchor="t" anchorCtr="0">
            <a:noAutofit/>
          </a:bodyPr>
          <a:lstStyle/>
          <a:p>
            <a:pPr marL="0" indent="0">
              <a:lnSpc>
                <a:spcPct val="125000"/>
              </a:lnSpc>
            </a:pPr>
            <a:r>
              <a:rPr lang="en" sz="1800" b="1" dirty="0">
                <a:solidFill>
                  <a:srgbClr val="000000"/>
                </a:solidFill>
              </a:rPr>
              <a:t>Cheng-En Yang</a:t>
            </a:r>
            <a:r>
              <a:rPr lang="en" sz="1800" dirty="0">
                <a:solidFill>
                  <a:srgbClr val="000000"/>
                </a:solidFill>
              </a:rPr>
              <a:t>, </a:t>
            </a:r>
            <a:r>
              <a:rPr lang="en" sz="1800" dirty="0">
                <a:solidFill>
                  <a:schemeClr val="dk1"/>
                </a:solidFill>
              </a:rPr>
              <a:t>Joshua S. Fu, </a:t>
            </a:r>
            <a:r>
              <a:rPr lang="en" sz="1800" dirty="0">
                <a:solidFill>
                  <a:srgbClr val="000000"/>
                </a:solidFill>
              </a:rPr>
              <a:t>Xinyi Dong, Jian Sun,</a:t>
            </a:r>
            <a:endParaRPr sz="1800" dirty="0">
              <a:solidFill>
                <a:srgbClr val="000000"/>
              </a:solidFill>
            </a:endParaRPr>
          </a:p>
          <a:p>
            <a:pPr marL="0" indent="0">
              <a:lnSpc>
                <a:spcPct val="125000"/>
              </a:lnSpc>
            </a:pPr>
            <a:r>
              <a:rPr lang="en" sz="1800" dirty="0">
                <a:solidFill>
                  <a:srgbClr val="000000"/>
                </a:solidFill>
              </a:rPr>
              <a:t>Qingzhao Zhu, Yang Liu, Yongqiang Liu</a:t>
            </a:r>
            <a:endParaRPr sz="1800" dirty="0">
              <a:solidFill>
                <a:srgbClr val="000000"/>
              </a:solidFill>
            </a:endParaRPr>
          </a:p>
        </p:txBody>
      </p:sp>
      <p:pic>
        <p:nvPicPr>
          <p:cNvPr id="56" name="Google Shape;56;p13"/>
          <p:cNvPicPr preferRelativeResize="0">
            <a:picLocks noChangeAspect="1"/>
          </p:cNvPicPr>
          <p:nvPr/>
        </p:nvPicPr>
        <p:blipFill rotWithShape="1">
          <a:blip r:embed="rId3">
            <a:alphaModFix/>
          </a:blip>
          <a:srcRect l="13255" t="8224" r="13751" b="3808"/>
          <a:stretch/>
        </p:blipFill>
        <p:spPr>
          <a:xfrm>
            <a:off x="71561" y="86188"/>
            <a:ext cx="822960" cy="631820"/>
          </a:xfrm>
          <a:prstGeom prst="rect">
            <a:avLst/>
          </a:prstGeom>
          <a:noFill/>
          <a:ln>
            <a:noFill/>
          </a:ln>
        </p:spPr>
      </p:pic>
      <p:sp>
        <p:nvSpPr>
          <p:cNvPr id="8" name="Google Shape;55;p13">
            <a:extLst>
              <a:ext uri="{FF2B5EF4-FFF2-40B4-BE49-F238E27FC236}">
                <a16:creationId xmlns:a16="http://schemas.microsoft.com/office/drawing/2014/main" id="{64734B02-7504-4341-ABE4-5DE60930C06F}"/>
              </a:ext>
            </a:extLst>
          </p:cNvPr>
          <p:cNvSpPr txBox="1">
            <a:spLocks/>
          </p:cNvSpPr>
          <p:nvPr/>
        </p:nvSpPr>
        <p:spPr>
          <a:xfrm>
            <a:off x="233775" y="3775953"/>
            <a:ext cx="6390450" cy="473981"/>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2800"/>
              <a:buFont typeface="Arial"/>
              <a:buNone/>
              <a:defRPr sz="2100" b="0" i="0" u="none" strike="noStrike" cap="none">
                <a:solidFill>
                  <a:schemeClr val="dk2"/>
                </a:solidFill>
                <a:latin typeface="Arial"/>
                <a:ea typeface="Arial"/>
                <a:cs typeface="Arial"/>
                <a:sym typeface="Arial"/>
              </a:defRPr>
            </a:lvl1pPr>
            <a:lvl2pPr marL="914400" marR="0" lvl="1" indent="-317500" algn="ctr" rtl="0">
              <a:lnSpc>
                <a:spcPct val="100000"/>
              </a:lnSpc>
              <a:spcBef>
                <a:spcPts val="0"/>
              </a:spcBef>
              <a:spcAft>
                <a:spcPts val="0"/>
              </a:spcAft>
              <a:buClr>
                <a:schemeClr val="dk2"/>
              </a:buClr>
              <a:buSzPts val="2800"/>
              <a:buFont typeface="Arial"/>
              <a:buNone/>
              <a:defRPr sz="2100" b="0" i="0" u="none" strike="noStrike" cap="none">
                <a:solidFill>
                  <a:schemeClr val="dk2"/>
                </a:solidFill>
                <a:latin typeface="Arial"/>
                <a:ea typeface="Arial"/>
                <a:cs typeface="Arial"/>
                <a:sym typeface="Arial"/>
              </a:defRPr>
            </a:lvl2pPr>
            <a:lvl3pPr marL="1371600" marR="0" lvl="2" indent="-317500" algn="ctr" rtl="0">
              <a:lnSpc>
                <a:spcPct val="100000"/>
              </a:lnSpc>
              <a:spcBef>
                <a:spcPts val="0"/>
              </a:spcBef>
              <a:spcAft>
                <a:spcPts val="0"/>
              </a:spcAft>
              <a:buClr>
                <a:schemeClr val="dk2"/>
              </a:buClr>
              <a:buSzPts val="2800"/>
              <a:buFont typeface="Arial"/>
              <a:buNone/>
              <a:defRPr sz="2100" b="0" i="0" u="none" strike="noStrike" cap="none">
                <a:solidFill>
                  <a:schemeClr val="dk2"/>
                </a:solidFill>
                <a:latin typeface="Arial"/>
                <a:ea typeface="Arial"/>
                <a:cs typeface="Arial"/>
                <a:sym typeface="Arial"/>
              </a:defRPr>
            </a:lvl3pPr>
            <a:lvl4pPr marL="1828800" marR="0" lvl="3" indent="-317500" algn="ctr" rtl="0">
              <a:lnSpc>
                <a:spcPct val="100000"/>
              </a:lnSpc>
              <a:spcBef>
                <a:spcPts val="0"/>
              </a:spcBef>
              <a:spcAft>
                <a:spcPts val="0"/>
              </a:spcAft>
              <a:buClr>
                <a:schemeClr val="dk2"/>
              </a:buClr>
              <a:buSzPts val="2800"/>
              <a:buFont typeface="Arial"/>
              <a:buNone/>
              <a:defRPr sz="2100" b="0" i="0" u="none" strike="noStrike" cap="none">
                <a:solidFill>
                  <a:schemeClr val="dk2"/>
                </a:solidFill>
                <a:latin typeface="Arial"/>
                <a:ea typeface="Arial"/>
                <a:cs typeface="Arial"/>
                <a:sym typeface="Arial"/>
              </a:defRPr>
            </a:lvl4pPr>
            <a:lvl5pPr marL="2286000" marR="0" lvl="4" indent="-317500" algn="ctr" rtl="0">
              <a:lnSpc>
                <a:spcPct val="100000"/>
              </a:lnSpc>
              <a:spcBef>
                <a:spcPts val="0"/>
              </a:spcBef>
              <a:spcAft>
                <a:spcPts val="0"/>
              </a:spcAft>
              <a:buClr>
                <a:schemeClr val="dk2"/>
              </a:buClr>
              <a:buSzPts val="2800"/>
              <a:buFont typeface="Arial"/>
              <a:buNone/>
              <a:defRPr sz="2100" b="0" i="0" u="none" strike="noStrike" cap="none">
                <a:solidFill>
                  <a:schemeClr val="dk2"/>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1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1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1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100" b="0" i="0" u="none" strike="noStrike" cap="none">
                <a:solidFill>
                  <a:schemeClr val="dk2"/>
                </a:solidFill>
                <a:latin typeface="Arial"/>
                <a:ea typeface="Arial"/>
                <a:cs typeface="Arial"/>
                <a:sym typeface="Arial"/>
              </a:defRPr>
            </a:lvl9pPr>
          </a:lstStyle>
          <a:p>
            <a:pPr marL="0" indent="0">
              <a:lnSpc>
                <a:spcPct val="125000"/>
              </a:lnSpc>
            </a:pPr>
            <a:r>
              <a:rPr lang="en-US" sz="1800" dirty="0">
                <a:solidFill>
                  <a:srgbClr val="000000"/>
                </a:solidFill>
              </a:rPr>
              <a:t>10/23/2018</a:t>
            </a:r>
          </a:p>
        </p:txBody>
      </p:sp>
      <p:pic>
        <p:nvPicPr>
          <p:cNvPr id="10" name="Google Shape;153;p22">
            <a:extLst>
              <a:ext uri="{FF2B5EF4-FFF2-40B4-BE49-F238E27FC236}">
                <a16:creationId xmlns:a16="http://schemas.microsoft.com/office/drawing/2014/main" id="{0555C5AA-2C9D-4941-84B4-B05DE8A93751}"/>
              </a:ext>
            </a:extLst>
          </p:cNvPr>
          <p:cNvPicPr preferRelativeResize="0">
            <a:picLocks noChangeAspect="1"/>
          </p:cNvPicPr>
          <p:nvPr/>
        </p:nvPicPr>
        <p:blipFill>
          <a:blip r:embed="rId4">
            <a:alphaModFix/>
          </a:blip>
          <a:stretch>
            <a:fillRect/>
          </a:stretch>
        </p:blipFill>
        <p:spPr>
          <a:xfrm>
            <a:off x="601980" y="4421351"/>
            <a:ext cx="686493" cy="682493"/>
          </a:xfrm>
          <a:prstGeom prst="rect">
            <a:avLst/>
          </a:prstGeom>
          <a:noFill/>
          <a:ln>
            <a:noFill/>
          </a:ln>
        </p:spPr>
      </p:pic>
      <p:pic>
        <p:nvPicPr>
          <p:cNvPr id="11" name="Google Shape;57;p13">
            <a:extLst>
              <a:ext uri="{FF2B5EF4-FFF2-40B4-BE49-F238E27FC236}">
                <a16:creationId xmlns:a16="http://schemas.microsoft.com/office/drawing/2014/main" id="{F62F2C26-978E-4DBB-84DE-7489822673F6}"/>
              </a:ext>
            </a:extLst>
          </p:cNvPr>
          <p:cNvPicPr preferRelativeResize="0">
            <a:picLocks noChangeAspect="1"/>
          </p:cNvPicPr>
          <p:nvPr/>
        </p:nvPicPr>
        <p:blipFill>
          <a:blip r:embed="rId5">
            <a:alphaModFix/>
          </a:blip>
          <a:stretch>
            <a:fillRect/>
          </a:stretch>
        </p:blipFill>
        <p:spPr>
          <a:xfrm>
            <a:off x="3669060" y="4573592"/>
            <a:ext cx="1538912" cy="439689"/>
          </a:xfrm>
          <a:prstGeom prst="rect">
            <a:avLst/>
          </a:prstGeom>
          <a:noFill/>
          <a:ln>
            <a:noFill/>
          </a:ln>
        </p:spPr>
      </p:pic>
      <p:pic>
        <p:nvPicPr>
          <p:cNvPr id="12" name="Google Shape;58;p13">
            <a:extLst>
              <a:ext uri="{FF2B5EF4-FFF2-40B4-BE49-F238E27FC236}">
                <a16:creationId xmlns:a16="http://schemas.microsoft.com/office/drawing/2014/main" id="{C979C45A-8536-4565-ADF3-C4D313D0DBEA}"/>
              </a:ext>
            </a:extLst>
          </p:cNvPr>
          <p:cNvPicPr preferRelativeResize="0">
            <a:picLocks noChangeAspect="1"/>
          </p:cNvPicPr>
          <p:nvPr/>
        </p:nvPicPr>
        <p:blipFill rotWithShape="1">
          <a:blip r:embed="rId6">
            <a:alphaModFix/>
          </a:blip>
          <a:srcRect l="56891" t="4799" r="5488" b="69888"/>
          <a:stretch/>
        </p:blipFill>
        <p:spPr>
          <a:xfrm>
            <a:off x="1902285" y="4573592"/>
            <a:ext cx="1468306" cy="382087"/>
          </a:xfrm>
          <a:prstGeom prst="rect">
            <a:avLst/>
          </a:prstGeom>
          <a:noFill/>
          <a:ln>
            <a:noFill/>
          </a:ln>
        </p:spPr>
      </p:pic>
      <p:pic>
        <p:nvPicPr>
          <p:cNvPr id="13" name="Google Shape;59;p13">
            <a:extLst>
              <a:ext uri="{FF2B5EF4-FFF2-40B4-BE49-F238E27FC236}">
                <a16:creationId xmlns:a16="http://schemas.microsoft.com/office/drawing/2014/main" id="{58A0B5B2-D041-4733-851B-176D07EB2C61}"/>
              </a:ext>
            </a:extLst>
          </p:cNvPr>
          <p:cNvPicPr preferRelativeResize="0">
            <a:picLocks noChangeAspect="1"/>
          </p:cNvPicPr>
          <p:nvPr/>
        </p:nvPicPr>
        <p:blipFill>
          <a:blip r:embed="rId7">
            <a:alphaModFix/>
          </a:blip>
          <a:stretch>
            <a:fillRect/>
          </a:stretch>
        </p:blipFill>
        <p:spPr>
          <a:xfrm>
            <a:off x="5506441" y="4561244"/>
            <a:ext cx="929000" cy="47398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B533F-73D1-4993-BF55-5DE511EF2669}"/>
              </a:ext>
            </a:extLst>
          </p:cNvPr>
          <p:cNvSpPr>
            <a:spLocks noGrp="1"/>
          </p:cNvSpPr>
          <p:nvPr>
            <p:ph type="title"/>
          </p:nvPr>
        </p:nvSpPr>
        <p:spPr>
          <a:xfrm>
            <a:off x="100985" y="64492"/>
            <a:ext cx="6656029" cy="572700"/>
          </a:xfrm>
        </p:spPr>
        <p:txBody>
          <a:bodyPr/>
          <a:lstStyle/>
          <a:p>
            <a:r>
              <a:rPr lang="en-US" sz="2600" b="1" dirty="0"/>
              <a:t>Maximum of Hourly Mean PM</a:t>
            </a:r>
            <a:r>
              <a:rPr lang="en-US" sz="2600" b="1" baseline="-25000" dirty="0"/>
              <a:t>2.5</a:t>
            </a:r>
            <a:r>
              <a:rPr lang="en-US" sz="2600" b="1" dirty="0"/>
              <a:t> Changes</a:t>
            </a:r>
          </a:p>
        </p:txBody>
      </p:sp>
      <p:graphicFrame>
        <p:nvGraphicFramePr>
          <p:cNvPr id="12" name="Content Placeholder 5">
            <a:extLst>
              <a:ext uri="{FF2B5EF4-FFF2-40B4-BE49-F238E27FC236}">
                <a16:creationId xmlns:a16="http://schemas.microsoft.com/office/drawing/2014/main" id="{02DDA074-E349-4F52-8287-1AA36594EBA0}"/>
              </a:ext>
            </a:extLst>
          </p:cNvPr>
          <p:cNvGraphicFramePr>
            <a:graphicFrameLocks/>
          </p:cNvGraphicFramePr>
          <p:nvPr>
            <p:extLst>
              <p:ext uri="{D42A27DB-BD31-4B8C-83A1-F6EECF244321}">
                <p14:modId xmlns:p14="http://schemas.microsoft.com/office/powerpoint/2010/main" val="1521659442"/>
              </p:ext>
            </p:extLst>
          </p:nvPr>
        </p:nvGraphicFramePr>
        <p:xfrm>
          <a:off x="196690" y="1158163"/>
          <a:ext cx="6407468" cy="2968560"/>
        </p:xfrm>
        <a:graphic>
          <a:graphicData uri="http://schemas.openxmlformats.org/drawingml/2006/table">
            <a:tbl>
              <a:tblPr firstRow="1" bandRow="1">
                <a:tableStyleId>{5940675A-B579-460E-94D1-54222C63F5DA}</a:tableStyleId>
              </a:tblPr>
              <a:tblGrid>
                <a:gridCol w="1498283">
                  <a:extLst>
                    <a:ext uri="{9D8B030D-6E8A-4147-A177-3AD203B41FA5}">
                      <a16:colId xmlns:a16="http://schemas.microsoft.com/office/drawing/2014/main" val="1033465341"/>
                    </a:ext>
                  </a:extLst>
                </a:gridCol>
                <a:gridCol w="610870">
                  <a:extLst>
                    <a:ext uri="{9D8B030D-6E8A-4147-A177-3AD203B41FA5}">
                      <a16:colId xmlns:a16="http://schemas.microsoft.com/office/drawing/2014/main" val="1812744605"/>
                    </a:ext>
                  </a:extLst>
                </a:gridCol>
                <a:gridCol w="587057">
                  <a:extLst>
                    <a:ext uri="{9D8B030D-6E8A-4147-A177-3AD203B41FA5}">
                      <a16:colId xmlns:a16="http://schemas.microsoft.com/office/drawing/2014/main" val="223203677"/>
                    </a:ext>
                  </a:extLst>
                </a:gridCol>
                <a:gridCol w="610870">
                  <a:extLst>
                    <a:ext uri="{9D8B030D-6E8A-4147-A177-3AD203B41FA5}">
                      <a16:colId xmlns:a16="http://schemas.microsoft.com/office/drawing/2014/main" val="3168312714"/>
                    </a:ext>
                  </a:extLst>
                </a:gridCol>
                <a:gridCol w="668020">
                  <a:extLst>
                    <a:ext uri="{9D8B030D-6E8A-4147-A177-3AD203B41FA5}">
                      <a16:colId xmlns:a16="http://schemas.microsoft.com/office/drawing/2014/main" val="3169802071"/>
                    </a:ext>
                  </a:extLst>
                </a:gridCol>
                <a:gridCol w="668020">
                  <a:extLst>
                    <a:ext uri="{9D8B030D-6E8A-4147-A177-3AD203B41FA5}">
                      <a16:colId xmlns:a16="http://schemas.microsoft.com/office/drawing/2014/main" val="3195423354"/>
                    </a:ext>
                  </a:extLst>
                </a:gridCol>
                <a:gridCol w="610870">
                  <a:extLst>
                    <a:ext uri="{9D8B030D-6E8A-4147-A177-3AD203B41FA5}">
                      <a16:colId xmlns:a16="http://schemas.microsoft.com/office/drawing/2014/main" val="3816713450"/>
                    </a:ext>
                  </a:extLst>
                </a:gridCol>
                <a:gridCol w="564833">
                  <a:extLst>
                    <a:ext uri="{9D8B030D-6E8A-4147-A177-3AD203B41FA5}">
                      <a16:colId xmlns:a16="http://schemas.microsoft.com/office/drawing/2014/main" val="2236331245"/>
                    </a:ext>
                  </a:extLst>
                </a:gridCol>
                <a:gridCol w="588645">
                  <a:extLst>
                    <a:ext uri="{9D8B030D-6E8A-4147-A177-3AD203B41FA5}">
                      <a16:colId xmlns:a16="http://schemas.microsoft.com/office/drawing/2014/main" val="3036193507"/>
                    </a:ext>
                  </a:extLst>
                </a:gridCol>
              </a:tblGrid>
              <a:tr h="494760">
                <a:tc>
                  <a:txBody>
                    <a:bodyPr/>
                    <a:lstStyle/>
                    <a:p>
                      <a:pPr algn="ctr"/>
                      <a:r>
                        <a:rPr lang="en-US" sz="1600" b="1" dirty="0"/>
                        <a:t>Case</a:t>
                      </a:r>
                      <a:endParaRPr lang="en-US" sz="1600" b="1" dirty="0">
                        <a:solidFill>
                          <a:schemeClr val="tx1"/>
                        </a:solidFill>
                        <a:latin typeface="Arial" panose="020B0604020202020204" pitchFamily="34" charset="0"/>
                        <a:cs typeface="Arial" panose="020B0604020202020204" pitchFamily="34" charset="0"/>
                      </a:endParaRPr>
                    </a:p>
                  </a:txBody>
                  <a:tcPr marL="51435" marR="51435"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t>Year</a:t>
                      </a:r>
                      <a:endParaRPr lang="en-US" sz="1600" b="1" dirty="0">
                        <a:solidFill>
                          <a:schemeClr val="tx1"/>
                        </a:solidFill>
                        <a:latin typeface="Arial" panose="020B0604020202020204" pitchFamily="34" charset="0"/>
                        <a:cs typeface="Arial" panose="020B0604020202020204" pitchFamily="34" charset="0"/>
                      </a:endParaRPr>
                    </a:p>
                  </a:txBody>
                  <a:tcPr marL="51435" marR="51435"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t>APR</a:t>
                      </a:r>
                      <a:endParaRPr lang="en-US" sz="1600" b="1" dirty="0">
                        <a:solidFill>
                          <a:schemeClr val="tx1"/>
                        </a:solidFill>
                        <a:latin typeface="Arial" panose="020B0604020202020204" pitchFamily="34" charset="0"/>
                        <a:cs typeface="Arial" panose="020B0604020202020204" pitchFamily="34" charset="0"/>
                      </a:endParaRPr>
                    </a:p>
                  </a:txBody>
                  <a:tcPr marL="51435" marR="51435"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p>
                      <a:pPr algn="ctr"/>
                      <a:r>
                        <a:rPr lang="en-US" sz="1600" b="1" dirty="0"/>
                        <a:t>MAY</a:t>
                      </a:r>
                      <a:endParaRPr lang="en-US" sz="1600" b="1" dirty="0">
                        <a:solidFill>
                          <a:schemeClr val="tx1"/>
                        </a:solidFill>
                        <a:latin typeface="Arial" panose="020B0604020202020204" pitchFamily="34" charset="0"/>
                        <a:cs typeface="Arial" panose="020B0604020202020204" pitchFamily="34" charset="0"/>
                      </a:endParaRPr>
                    </a:p>
                  </a:txBody>
                  <a:tcPr marL="51435" marR="51435"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p>
                      <a:pPr algn="ctr"/>
                      <a:r>
                        <a:rPr lang="en-US" sz="1600" b="1" dirty="0"/>
                        <a:t>JUN</a:t>
                      </a:r>
                      <a:endParaRPr lang="en-US" sz="1600" b="1" dirty="0">
                        <a:solidFill>
                          <a:schemeClr val="tx1"/>
                        </a:solidFill>
                        <a:latin typeface="Arial" panose="020B0604020202020204" pitchFamily="34" charset="0"/>
                        <a:cs typeface="Arial" panose="020B0604020202020204" pitchFamily="34" charset="0"/>
                      </a:endParaRPr>
                    </a:p>
                  </a:txBody>
                  <a:tcPr marL="51435" marR="51435"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sz="1600" b="1" dirty="0"/>
                        <a:t>JUL</a:t>
                      </a:r>
                      <a:endParaRPr lang="en-US" sz="1600" b="1" dirty="0">
                        <a:solidFill>
                          <a:schemeClr val="tx1"/>
                        </a:solidFill>
                        <a:latin typeface="Arial" panose="020B0604020202020204" pitchFamily="34" charset="0"/>
                        <a:cs typeface="Arial" panose="020B0604020202020204" pitchFamily="34" charset="0"/>
                      </a:endParaRPr>
                    </a:p>
                  </a:txBody>
                  <a:tcPr marL="51435" marR="51435"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sz="1600" b="1" dirty="0"/>
                        <a:t>AUG</a:t>
                      </a:r>
                      <a:endParaRPr lang="en-US" sz="1600" b="1" dirty="0">
                        <a:solidFill>
                          <a:schemeClr val="tx1"/>
                        </a:solidFill>
                        <a:latin typeface="Arial" panose="020B0604020202020204" pitchFamily="34" charset="0"/>
                        <a:cs typeface="Arial" panose="020B0604020202020204" pitchFamily="34" charset="0"/>
                      </a:endParaRPr>
                    </a:p>
                  </a:txBody>
                  <a:tcPr marL="51435" marR="51435"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sz="1600" b="1" dirty="0"/>
                        <a:t>SEP</a:t>
                      </a:r>
                      <a:endParaRPr lang="en-US" sz="1600" b="1" dirty="0">
                        <a:solidFill>
                          <a:schemeClr val="tx1"/>
                        </a:solidFill>
                        <a:latin typeface="Arial" panose="020B0604020202020204" pitchFamily="34" charset="0"/>
                        <a:cs typeface="Arial" panose="020B0604020202020204" pitchFamily="34" charset="0"/>
                      </a:endParaRPr>
                    </a:p>
                  </a:txBody>
                  <a:tcPr marL="51435" marR="51435"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600" b="1" dirty="0"/>
                        <a:t>OCT</a:t>
                      </a:r>
                      <a:endParaRPr lang="en-US" sz="1600" b="1" dirty="0">
                        <a:solidFill>
                          <a:schemeClr val="tx1"/>
                        </a:solidFill>
                        <a:latin typeface="Arial" panose="020B0604020202020204" pitchFamily="34" charset="0"/>
                        <a:cs typeface="Arial" panose="020B0604020202020204" pitchFamily="34" charset="0"/>
                      </a:endParaRPr>
                    </a:p>
                  </a:txBody>
                  <a:tcPr marL="51435" marR="51435"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692366067"/>
                  </a:ext>
                </a:extLst>
              </a:tr>
              <a:tr h="494760">
                <a:tc>
                  <a:txBody>
                    <a:bodyPr/>
                    <a:lstStyle/>
                    <a:p>
                      <a:pPr algn="ctr"/>
                      <a:r>
                        <a:rPr lang="en-US" sz="1600" dirty="0"/>
                        <a:t>Base − </a:t>
                      </a:r>
                      <a:r>
                        <a:rPr lang="en-US" sz="1600" dirty="0" err="1"/>
                        <a:t>noDust</a:t>
                      </a:r>
                      <a:endParaRPr lang="en-US" sz="1600" b="0" dirty="0">
                        <a:solidFill>
                          <a:schemeClr val="tx1"/>
                        </a:solidFill>
                        <a:latin typeface="Arial" panose="020B0604020202020204" pitchFamily="34" charset="0"/>
                        <a:cs typeface="Arial" panose="020B0604020202020204" pitchFamily="34" charset="0"/>
                      </a:endParaRPr>
                    </a:p>
                  </a:txBody>
                  <a:tcPr marL="51435" marR="51435"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dirty="0"/>
                        <a:t>2011</a:t>
                      </a:r>
                      <a:endParaRPr lang="en-US" sz="1600" b="0" dirty="0">
                        <a:solidFill>
                          <a:schemeClr val="tx1"/>
                        </a:solidFill>
                        <a:latin typeface="Arial" panose="020B0604020202020204" pitchFamily="34" charset="0"/>
                        <a:cs typeface="Arial" panose="020B0604020202020204" pitchFamily="34" charset="0"/>
                      </a:endParaRPr>
                    </a:p>
                  </a:txBody>
                  <a:tcPr marL="51435" marR="51435"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600" dirty="0"/>
                        <a:t>0.09</a:t>
                      </a:r>
                      <a:endParaRPr lang="en-US" sz="1600" dirty="0">
                        <a:solidFill>
                          <a:schemeClr val="tx1"/>
                        </a:solidFill>
                        <a:latin typeface="Arial" panose="020B0604020202020204" pitchFamily="34" charset="0"/>
                        <a:cs typeface="Arial" panose="020B0604020202020204" pitchFamily="34" charset="0"/>
                      </a:endParaRPr>
                    </a:p>
                  </a:txBody>
                  <a:tcPr marL="51435" marR="51435"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p>
                      <a:pPr algn="r"/>
                      <a:r>
                        <a:rPr lang="en-US" sz="1600" dirty="0"/>
                        <a:t>0.01</a:t>
                      </a:r>
                      <a:endParaRPr lang="en-US" sz="1600" dirty="0">
                        <a:solidFill>
                          <a:schemeClr val="tx1"/>
                        </a:solidFill>
                        <a:latin typeface="Arial" panose="020B0604020202020204" pitchFamily="34" charset="0"/>
                        <a:cs typeface="Arial" panose="020B0604020202020204" pitchFamily="34" charset="0"/>
                      </a:endParaRPr>
                    </a:p>
                  </a:txBody>
                  <a:tcPr marL="51435" marR="51435"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p>
                      <a:pPr algn="r"/>
                      <a:r>
                        <a:rPr lang="en-US" sz="1600" dirty="0"/>
                        <a:t>0.05</a:t>
                      </a:r>
                      <a:endParaRPr lang="en-US" sz="1600" dirty="0">
                        <a:solidFill>
                          <a:schemeClr val="tx1"/>
                        </a:solidFill>
                        <a:latin typeface="Arial" panose="020B0604020202020204" pitchFamily="34" charset="0"/>
                        <a:cs typeface="Arial" panose="020B0604020202020204" pitchFamily="34" charset="0"/>
                      </a:endParaRPr>
                    </a:p>
                  </a:txBody>
                  <a:tcPr marL="51435" marR="51435"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r"/>
                      <a:r>
                        <a:rPr lang="en-US" sz="1600" dirty="0"/>
                        <a:t>0.03</a:t>
                      </a:r>
                      <a:endParaRPr lang="en-US" sz="1600" dirty="0">
                        <a:solidFill>
                          <a:schemeClr val="tx1"/>
                        </a:solidFill>
                        <a:latin typeface="Arial" panose="020B0604020202020204" pitchFamily="34" charset="0"/>
                        <a:cs typeface="Arial" panose="020B0604020202020204" pitchFamily="34" charset="0"/>
                      </a:endParaRPr>
                    </a:p>
                  </a:txBody>
                  <a:tcPr marL="51435" marR="51435"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r"/>
                      <a:r>
                        <a:rPr lang="en-US" sz="1600" dirty="0"/>
                        <a:t>0.05</a:t>
                      </a:r>
                      <a:endParaRPr lang="en-US" sz="1600" dirty="0">
                        <a:solidFill>
                          <a:schemeClr val="tx1"/>
                        </a:solidFill>
                        <a:latin typeface="Arial" panose="020B0604020202020204" pitchFamily="34" charset="0"/>
                        <a:cs typeface="Arial" panose="020B0604020202020204" pitchFamily="34" charset="0"/>
                      </a:endParaRPr>
                    </a:p>
                  </a:txBody>
                  <a:tcPr marL="51435" marR="51435"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r"/>
                      <a:r>
                        <a:rPr lang="en-US" sz="1600" dirty="0"/>
                        <a:t>0.01</a:t>
                      </a:r>
                      <a:endParaRPr lang="en-US" sz="1600" dirty="0">
                        <a:solidFill>
                          <a:schemeClr val="tx1"/>
                        </a:solidFill>
                        <a:latin typeface="Arial" panose="020B0604020202020204" pitchFamily="34" charset="0"/>
                        <a:cs typeface="Arial" panose="020B0604020202020204" pitchFamily="34" charset="0"/>
                      </a:endParaRPr>
                    </a:p>
                  </a:txBody>
                  <a:tcPr marL="51435" marR="51435"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r"/>
                      <a:r>
                        <a:rPr lang="en-US" sz="1600" dirty="0"/>
                        <a:t>0.01</a:t>
                      </a:r>
                      <a:endParaRPr lang="en-US" sz="1600" dirty="0">
                        <a:solidFill>
                          <a:schemeClr val="tx1"/>
                        </a:solidFill>
                        <a:latin typeface="Arial" panose="020B0604020202020204" pitchFamily="34" charset="0"/>
                        <a:cs typeface="Arial" panose="020B0604020202020204" pitchFamily="34" charset="0"/>
                      </a:endParaRPr>
                    </a:p>
                  </a:txBody>
                  <a:tcPr marL="51435" marR="51435"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777382759"/>
                  </a:ext>
                </a:extLst>
              </a:tr>
              <a:tr h="494760">
                <a:tc rowSpan="4">
                  <a:txBody>
                    <a:bodyPr/>
                    <a:lstStyle/>
                    <a:p>
                      <a:pPr algn="ctr"/>
                      <a:r>
                        <a:rPr lang="en-US" sz="1600" dirty="0"/>
                        <a:t>Base − </a:t>
                      </a:r>
                      <a:r>
                        <a:rPr lang="en-US" sz="1600" dirty="0" err="1"/>
                        <a:t>noFire</a:t>
                      </a:r>
                      <a:endParaRPr lang="en-US" sz="1600" b="0" dirty="0">
                        <a:solidFill>
                          <a:schemeClr val="tx1"/>
                        </a:solidFill>
                        <a:latin typeface="Arial" panose="020B0604020202020204" pitchFamily="34" charset="0"/>
                        <a:cs typeface="Arial" panose="020B0604020202020204" pitchFamily="34" charset="0"/>
                      </a:endParaRPr>
                    </a:p>
                  </a:txBody>
                  <a:tcPr marL="51435" marR="51435"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dirty="0"/>
                        <a:t>2011</a:t>
                      </a:r>
                      <a:endParaRPr lang="en-US" sz="1600" b="0" dirty="0">
                        <a:solidFill>
                          <a:schemeClr val="tx1"/>
                        </a:solidFill>
                        <a:latin typeface="Arial" panose="020B0604020202020204" pitchFamily="34" charset="0"/>
                        <a:cs typeface="Arial" panose="020B0604020202020204" pitchFamily="34" charset="0"/>
                      </a:endParaRPr>
                    </a:p>
                  </a:txBody>
                  <a:tcPr marL="51435" marR="51435"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600" dirty="0"/>
                        <a:t>18.9</a:t>
                      </a:r>
                      <a:endParaRPr lang="en-US" sz="1600" dirty="0">
                        <a:solidFill>
                          <a:schemeClr val="tx1"/>
                        </a:solidFill>
                        <a:latin typeface="Arial" panose="020B0604020202020204" pitchFamily="34" charset="0"/>
                        <a:cs typeface="Arial" panose="020B0604020202020204" pitchFamily="34" charset="0"/>
                      </a:endParaRPr>
                    </a:p>
                  </a:txBody>
                  <a:tcPr marL="51435" marR="51435"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p>
                      <a:pPr algn="r"/>
                      <a:r>
                        <a:rPr lang="en-US" sz="1600" dirty="0"/>
                        <a:t>27.2</a:t>
                      </a:r>
                      <a:endParaRPr lang="en-US" sz="1600" dirty="0">
                        <a:solidFill>
                          <a:schemeClr val="tx1"/>
                        </a:solidFill>
                        <a:latin typeface="Arial" panose="020B0604020202020204" pitchFamily="34" charset="0"/>
                        <a:cs typeface="Arial" panose="020B0604020202020204" pitchFamily="34" charset="0"/>
                      </a:endParaRPr>
                    </a:p>
                  </a:txBody>
                  <a:tcPr marL="51435" marR="51435"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p>
                      <a:pPr algn="r"/>
                      <a:r>
                        <a:rPr lang="en-US" sz="1600" dirty="0"/>
                        <a:t>116.2</a:t>
                      </a:r>
                      <a:endParaRPr lang="en-US" sz="1600" dirty="0">
                        <a:solidFill>
                          <a:schemeClr val="tx1"/>
                        </a:solidFill>
                        <a:latin typeface="Arial" panose="020B0604020202020204" pitchFamily="34" charset="0"/>
                        <a:cs typeface="Arial" panose="020B0604020202020204" pitchFamily="34" charset="0"/>
                      </a:endParaRPr>
                    </a:p>
                  </a:txBody>
                  <a:tcPr marL="51435" marR="51435"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r"/>
                      <a:r>
                        <a:rPr lang="en-US" sz="1600" dirty="0"/>
                        <a:t>4.8</a:t>
                      </a:r>
                      <a:endParaRPr lang="en-US" sz="1600" dirty="0">
                        <a:solidFill>
                          <a:schemeClr val="tx1"/>
                        </a:solidFill>
                        <a:latin typeface="Arial" panose="020B0604020202020204" pitchFamily="34" charset="0"/>
                        <a:cs typeface="Arial" panose="020B0604020202020204" pitchFamily="34" charset="0"/>
                      </a:endParaRPr>
                    </a:p>
                  </a:txBody>
                  <a:tcPr marL="51435" marR="51435"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r"/>
                      <a:r>
                        <a:rPr lang="en-US" sz="1600" dirty="0"/>
                        <a:t>13.1</a:t>
                      </a:r>
                      <a:endParaRPr lang="en-US" sz="1600" dirty="0">
                        <a:solidFill>
                          <a:schemeClr val="tx1"/>
                        </a:solidFill>
                        <a:latin typeface="Arial" panose="020B0604020202020204" pitchFamily="34" charset="0"/>
                        <a:cs typeface="Arial" panose="020B0604020202020204" pitchFamily="34" charset="0"/>
                      </a:endParaRPr>
                    </a:p>
                  </a:txBody>
                  <a:tcPr marL="51435" marR="51435"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r"/>
                      <a:r>
                        <a:rPr lang="en-US" sz="1600" dirty="0"/>
                        <a:t>8.7</a:t>
                      </a:r>
                      <a:endParaRPr lang="en-US" sz="1600" dirty="0">
                        <a:solidFill>
                          <a:schemeClr val="tx1"/>
                        </a:solidFill>
                        <a:latin typeface="Arial" panose="020B0604020202020204" pitchFamily="34" charset="0"/>
                        <a:cs typeface="Arial" panose="020B0604020202020204" pitchFamily="34" charset="0"/>
                      </a:endParaRPr>
                    </a:p>
                  </a:txBody>
                  <a:tcPr marL="51435" marR="51435"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r"/>
                      <a:r>
                        <a:rPr lang="en-US" sz="1600" dirty="0"/>
                        <a:t>32.4</a:t>
                      </a:r>
                      <a:endParaRPr lang="en-US" sz="1600" dirty="0">
                        <a:solidFill>
                          <a:schemeClr val="tx1"/>
                        </a:solidFill>
                        <a:latin typeface="Arial" panose="020B0604020202020204" pitchFamily="34" charset="0"/>
                        <a:cs typeface="Arial" panose="020B0604020202020204" pitchFamily="34" charset="0"/>
                      </a:endParaRPr>
                    </a:p>
                  </a:txBody>
                  <a:tcPr marL="51435" marR="51435"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415547518"/>
                  </a:ext>
                </a:extLst>
              </a:tr>
              <a:tr h="494760">
                <a:tc vMerge="1">
                  <a:txBody>
                    <a:bodyPr/>
                    <a:lstStyle/>
                    <a:p>
                      <a:pPr algn="ctr"/>
                      <a:endParaRPr lang="en-US"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600" dirty="0"/>
                        <a:t>2012</a:t>
                      </a:r>
                      <a:endParaRPr lang="en-US" sz="1600" b="0" dirty="0">
                        <a:solidFill>
                          <a:schemeClr val="tx1"/>
                        </a:solidFill>
                        <a:latin typeface="Arial" panose="020B0604020202020204" pitchFamily="34" charset="0"/>
                        <a:cs typeface="Arial" panose="020B0604020202020204" pitchFamily="34" charset="0"/>
                      </a:endParaRPr>
                    </a:p>
                  </a:txBody>
                  <a:tcPr marL="51435" marR="51435"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600" dirty="0"/>
                        <a:t>7.1</a:t>
                      </a:r>
                      <a:endParaRPr lang="en-US" sz="1600" dirty="0">
                        <a:solidFill>
                          <a:schemeClr val="tx1"/>
                        </a:solidFill>
                        <a:latin typeface="Arial" panose="020B0604020202020204" pitchFamily="34" charset="0"/>
                        <a:cs typeface="Arial" panose="020B0604020202020204" pitchFamily="34" charset="0"/>
                      </a:endParaRPr>
                    </a:p>
                  </a:txBody>
                  <a:tcPr marL="51435" marR="51435"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p>
                      <a:pPr algn="r"/>
                      <a:r>
                        <a:rPr lang="en-US" sz="1600" dirty="0"/>
                        <a:t>10.2</a:t>
                      </a:r>
                      <a:endParaRPr lang="en-US" sz="1600" dirty="0">
                        <a:solidFill>
                          <a:schemeClr val="tx1"/>
                        </a:solidFill>
                        <a:latin typeface="Arial" panose="020B0604020202020204" pitchFamily="34" charset="0"/>
                        <a:cs typeface="Arial" panose="020B0604020202020204" pitchFamily="34" charset="0"/>
                      </a:endParaRPr>
                    </a:p>
                  </a:txBody>
                  <a:tcPr marL="51435" marR="51435"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p>
                      <a:pPr algn="r"/>
                      <a:r>
                        <a:rPr lang="en-US" sz="1600" dirty="0"/>
                        <a:t>54.9</a:t>
                      </a:r>
                      <a:endParaRPr lang="en-US" sz="1600" dirty="0">
                        <a:solidFill>
                          <a:schemeClr val="tx1"/>
                        </a:solidFill>
                        <a:latin typeface="Arial" panose="020B0604020202020204" pitchFamily="34" charset="0"/>
                        <a:cs typeface="Arial" panose="020B0604020202020204" pitchFamily="34" charset="0"/>
                      </a:endParaRPr>
                    </a:p>
                  </a:txBody>
                  <a:tcPr marL="51435" marR="51435"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r"/>
                      <a:r>
                        <a:rPr lang="en-US" sz="1600" dirty="0"/>
                        <a:t>58.9</a:t>
                      </a:r>
                      <a:endParaRPr lang="en-US" sz="1600" dirty="0">
                        <a:solidFill>
                          <a:schemeClr val="tx1"/>
                        </a:solidFill>
                        <a:latin typeface="Arial" panose="020B0604020202020204" pitchFamily="34" charset="0"/>
                        <a:cs typeface="Arial" panose="020B0604020202020204" pitchFamily="34" charset="0"/>
                      </a:endParaRPr>
                    </a:p>
                  </a:txBody>
                  <a:tcPr marL="51435" marR="51435"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r"/>
                      <a:r>
                        <a:rPr lang="en-US" sz="1600" dirty="0"/>
                        <a:t>8.1</a:t>
                      </a:r>
                      <a:endParaRPr lang="en-US" sz="1600" dirty="0">
                        <a:solidFill>
                          <a:schemeClr val="tx1"/>
                        </a:solidFill>
                        <a:latin typeface="Arial" panose="020B0604020202020204" pitchFamily="34" charset="0"/>
                        <a:cs typeface="Arial" panose="020B0604020202020204" pitchFamily="34" charset="0"/>
                      </a:endParaRPr>
                    </a:p>
                  </a:txBody>
                  <a:tcPr marL="51435" marR="51435"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r"/>
                      <a:r>
                        <a:rPr lang="en-US" sz="1600" dirty="0"/>
                        <a:t>10.5</a:t>
                      </a:r>
                      <a:endParaRPr lang="en-US" sz="1600" dirty="0">
                        <a:solidFill>
                          <a:schemeClr val="tx1"/>
                        </a:solidFill>
                        <a:latin typeface="Arial" panose="020B0604020202020204" pitchFamily="34" charset="0"/>
                        <a:cs typeface="Arial" panose="020B0604020202020204" pitchFamily="34" charset="0"/>
                      </a:endParaRPr>
                    </a:p>
                  </a:txBody>
                  <a:tcPr marL="51435" marR="51435"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r"/>
                      <a:r>
                        <a:rPr lang="en-US" sz="1600" dirty="0"/>
                        <a:t>17.4</a:t>
                      </a:r>
                      <a:endParaRPr lang="en-US" sz="1600" dirty="0">
                        <a:solidFill>
                          <a:schemeClr val="tx1"/>
                        </a:solidFill>
                        <a:latin typeface="Arial" panose="020B0604020202020204" pitchFamily="34" charset="0"/>
                        <a:cs typeface="Arial" panose="020B0604020202020204" pitchFamily="34" charset="0"/>
                      </a:endParaRPr>
                    </a:p>
                  </a:txBody>
                  <a:tcPr marL="51435" marR="51435"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865487471"/>
                  </a:ext>
                </a:extLst>
              </a:tr>
              <a:tr h="494760">
                <a:tc vMerge="1">
                  <a:txBody>
                    <a:bodyPr/>
                    <a:lstStyle/>
                    <a:p>
                      <a:pPr algn="ctr"/>
                      <a:endParaRPr lang="en-US"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600" dirty="0"/>
                        <a:t>2013</a:t>
                      </a:r>
                      <a:endParaRPr lang="en-US" sz="1600" b="0" dirty="0">
                        <a:solidFill>
                          <a:schemeClr val="tx1"/>
                        </a:solidFill>
                        <a:latin typeface="Arial" panose="020B0604020202020204" pitchFamily="34" charset="0"/>
                        <a:cs typeface="Arial" panose="020B0604020202020204" pitchFamily="34" charset="0"/>
                      </a:endParaRPr>
                    </a:p>
                  </a:txBody>
                  <a:tcPr marL="51435" marR="51435"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600" dirty="0"/>
                        <a:t>4.3</a:t>
                      </a:r>
                      <a:endParaRPr lang="en-US" sz="1600" dirty="0">
                        <a:solidFill>
                          <a:schemeClr val="tx1"/>
                        </a:solidFill>
                        <a:latin typeface="Arial" panose="020B0604020202020204" pitchFamily="34" charset="0"/>
                        <a:cs typeface="Arial" panose="020B0604020202020204" pitchFamily="34" charset="0"/>
                      </a:endParaRPr>
                    </a:p>
                  </a:txBody>
                  <a:tcPr marL="51435" marR="51435"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p>
                      <a:pPr algn="r"/>
                      <a:r>
                        <a:rPr lang="en-US" sz="1600" dirty="0"/>
                        <a:t>3.8</a:t>
                      </a:r>
                      <a:endParaRPr lang="en-US" sz="1600" dirty="0">
                        <a:solidFill>
                          <a:schemeClr val="tx1"/>
                        </a:solidFill>
                        <a:latin typeface="Arial" panose="020B0604020202020204" pitchFamily="34" charset="0"/>
                        <a:cs typeface="Arial" panose="020B0604020202020204" pitchFamily="34" charset="0"/>
                      </a:endParaRPr>
                    </a:p>
                  </a:txBody>
                  <a:tcPr marL="51435" marR="51435"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p>
                      <a:pPr algn="r"/>
                      <a:r>
                        <a:rPr lang="en-US" sz="1600" dirty="0"/>
                        <a:t>307.2</a:t>
                      </a:r>
                      <a:endParaRPr lang="en-US" sz="1600" dirty="0">
                        <a:solidFill>
                          <a:schemeClr val="tx1"/>
                        </a:solidFill>
                        <a:latin typeface="Arial" panose="020B0604020202020204" pitchFamily="34" charset="0"/>
                        <a:cs typeface="Arial" panose="020B0604020202020204" pitchFamily="34" charset="0"/>
                      </a:endParaRPr>
                    </a:p>
                  </a:txBody>
                  <a:tcPr marL="51435" marR="51435"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r"/>
                      <a:r>
                        <a:rPr lang="en-US" sz="1600" dirty="0"/>
                        <a:t>112.3</a:t>
                      </a:r>
                      <a:endParaRPr lang="en-US" sz="1600" dirty="0">
                        <a:solidFill>
                          <a:schemeClr val="tx1"/>
                        </a:solidFill>
                        <a:latin typeface="Arial" panose="020B0604020202020204" pitchFamily="34" charset="0"/>
                        <a:cs typeface="Arial" panose="020B0604020202020204" pitchFamily="34" charset="0"/>
                      </a:endParaRPr>
                    </a:p>
                  </a:txBody>
                  <a:tcPr marL="51435" marR="51435"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r"/>
                      <a:r>
                        <a:rPr lang="en-US" sz="1600" dirty="0"/>
                        <a:t>9.2</a:t>
                      </a:r>
                      <a:endParaRPr lang="en-US" sz="1600" dirty="0">
                        <a:solidFill>
                          <a:schemeClr val="tx1"/>
                        </a:solidFill>
                        <a:latin typeface="Arial" panose="020B0604020202020204" pitchFamily="34" charset="0"/>
                        <a:cs typeface="Arial" panose="020B0604020202020204" pitchFamily="34" charset="0"/>
                      </a:endParaRPr>
                    </a:p>
                  </a:txBody>
                  <a:tcPr marL="51435" marR="51435"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r"/>
                      <a:r>
                        <a:rPr lang="en-US" sz="1600" dirty="0"/>
                        <a:t>5.1</a:t>
                      </a:r>
                      <a:endParaRPr lang="en-US" sz="1600" dirty="0">
                        <a:solidFill>
                          <a:schemeClr val="tx1"/>
                        </a:solidFill>
                        <a:latin typeface="Arial" panose="020B0604020202020204" pitchFamily="34" charset="0"/>
                        <a:cs typeface="Arial" panose="020B0604020202020204" pitchFamily="34" charset="0"/>
                      </a:endParaRPr>
                    </a:p>
                  </a:txBody>
                  <a:tcPr marL="51435" marR="51435"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r"/>
                      <a:r>
                        <a:rPr lang="en-US" sz="1600" dirty="0"/>
                        <a:t>5.2</a:t>
                      </a:r>
                      <a:endParaRPr lang="en-US" sz="1600" dirty="0">
                        <a:solidFill>
                          <a:schemeClr val="tx1"/>
                        </a:solidFill>
                        <a:latin typeface="Arial" panose="020B0604020202020204" pitchFamily="34" charset="0"/>
                        <a:cs typeface="Arial" panose="020B0604020202020204" pitchFamily="34" charset="0"/>
                      </a:endParaRPr>
                    </a:p>
                  </a:txBody>
                  <a:tcPr marL="51435" marR="51435"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100369655"/>
                  </a:ext>
                </a:extLst>
              </a:tr>
              <a:tr h="494760">
                <a:tc vMerge="1">
                  <a:txBody>
                    <a:bodyPr/>
                    <a:lstStyle/>
                    <a:p>
                      <a:pPr algn="ctr"/>
                      <a:endParaRPr lang="en-US"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600" dirty="0"/>
                        <a:t>2014</a:t>
                      </a:r>
                      <a:endParaRPr lang="en-US" sz="1600" b="0" dirty="0">
                        <a:solidFill>
                          <a:schemeClr val="tx1"/>
                        </a:solidFill>
                        <a:latin typeface="Arial" panose="020B0604020202020204" pitchFamily="34" charset="0"/>
                        <a:cs typeface="Arial" panose="020B0604020202020204" pitchFamily="34" charset="0"/>
                      </a:endParaRPr>
                    </a:p>
                  </a:txBody>
                  <a:tcPr marL="51435" marR="51435"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600" dirty="0"/>
                        <a:t>8.6</a:t>
                      </a:r>
                      <a:endParaRPr lang="en-US" sz="1600" dirty="0">
                        <a:solidFill>
                          <a:schemeClr val="tx1"/>
                        </a:solidFill>
                        <a:latin typeface="Arial" panose="020B0604020202020204" pitchFamily="34" charset="0"/>
                        <a:cs typeface="Arial" panose="020B0604020202020204" pitchFamily="34" charset="0"/>
                      </a:endParaRPr>
                    </a:p>
                  </a:txBody>
                  <a:tcPr marL="51435" marR="51435"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p>
                      <a:pPr algn="r"/>
                      <a:r>
                        <a:rPr lang="en-US" sz="1600" dirty="0"/>
                        <a:t>16.4</a:t>
                      </a:r>
                      <a:endParaRPr lang="en-US" sz="1600" dirty="0">
                        <a:solidFill>
                          <a:schemeClr val="tx1"/>
                        </a:solidFill>
                        <a:latin typeface="Arial" panose="020B0604020202020204" pitchFamily="34" charset="0"/>
                        <a:cs typeface="Arial" panose="020B0604020202020204" pitchFamily="34" charset="0"/>
                      </a:endParaRPr>
                    </a:p>
                  </a:txBody>
                  <a:tcPr marL="51435" marR="51435"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p>
                      <a:pPr algn="r"/>
                      <a:r>
                        <a:rPr lang="en-US" sz="1600" dirty="0"/>
                        <a:t>11.0</a:t>
                      </a:r>
                      <a:endParaRPr lang="en-US" sz="1600" dirty="0">
                        <a:solidFill>
                          <a:schemeClr val="tx1"/>
                        </a:solidFill>
                        <a:latin typeface="Arial" panose="020B0604020202020204" pitchFamily="34" charset="0"/>
                        <a:cs typeface="Arial" panose="020B0604020202020204" pitchFamily="34" charset="0"/>
                      </a:endParaRPr>
                    </a:p>
                  </a:txBody>
                  <a:tcPr marL="51435" marR="51435"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r"/>
                      <a:r>
                        <a:rPr lang="en-US" sz="1600" dirty="0"/>
                        <a:t>11.0</a:t>
                      </a:r>
                      <a:endParaRPr lang="en-US" sz="1600" dirty="0">
                        <a:solidFill>
                          <a:schemeClr val="tx1"/>
                        </a:solidFill>
                        <a:latin typeface="Arial" panose="020B0604020202020204" pitchFamily="34" charset="0"/>
                        <a:cs typeface="Arial" panose="020B0604020202020204" pitchFamily="34" charset="0"/>
                      </a:endParaRPr>
                    </a:p>
                  </a:txBody>
                  <a:tcPr marL="51435" marR="51435"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r"/>
                      <a:r>
                        <a:rPr lang="en-US" sz="1600" dirty="0"/>
                        <a:t>7.1</a:t>
                      </a:r>
                      <a:endParaRPr lang="en-US" sz="1600" dirty="0">
                        <a:solidFill>
                          <a:schemeClr val="tx1"/>
                        </a:solidFill>
                        <a:latin typeface="Arial" panose="020B0604020202020204" pitchFamily="34" charset="0"/>
                        <a:cs typeface="Arial" panose="020B0604020202020204" pitchFamily="34" charset="0"/>
                      </a:endParaRPr>
                    </a:p>
                  </a:txBody>
                  <a:tcPr marL="51435" marR="51435"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r"/>
                      <a:r>
                        <a:rPr lang="en-US" sz="1600" dirty="0"/>
                        <a:t>11.9</a:t>
                      </a:r>
                      <a:endParaRPr lang="en-US" sz="1600" dirty="0">
                        <a:solidFill>
                          <a:schemeClr val="tx1"/>
                        </a:solidFill>
                        <a:latin typeface="Arial" panose="020B0604020202020204" pitchFamily="34" charset="0"/>
                        <a:cs typeface="Arial" panose="020B0604020202020204" pitchFamily="34" charset="0"/>
                      </a:endParaRPr>
                    </a:p>
                  </a:txBody>
                  <a:tcPr marL="51435" marR="51435"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r"/>
                      <a:r>
                        <a:rPr lang="en-US" sz="1600" dirty="0"/>
                        <a:t>8.1</a:t>
                      </a:r>
                      <a:endParaRPr lang="en-US" sz="1600" dirty="0">
                        <a:solidFill>
                          <a:schemeClr val="tx1"/>
                        </a:solidFill>
                        <a:latin typeface="Arial" panose="020B0604020202020204" pitchFamily="34" charset="0"/>
                        <a:cs typeface="Arial" panose="020B0604020202020204" pitchFamily="34" charset="0"/>
                      </a:endParaRPr>
                    </a:p>
                  </a:txBody>
                  <a:tcPr marL="51435" marR="51435"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434809010"/>
                  </a:ext>
                </a:extLst>
              </a:tr>
            </a:tbl>
          </a:graphicData>
        </a:graphic>
      </p:graphicFrame>
      <p:sp>
        <p:nvSpPr>
          <p:cNvPr id="13" name="Rectangle 12">
            <a:extLst>
              <a:ext uri="{FF2B5EF4-FFF2-40B4-BE49-F238E27FC236}">
                <a16:creationId xmlns:a16="http://schemas.microsoft.com/office/drawing/2014/main" id="{1168986F-2CBE-4EEF-B719-F8C9D43B222D}"/>
              </a:ext>
            </a:extLst>
          </p:cNvPr>
          <p:cNvSpPr/>
          <p:nvPr/>
        </p:nvSpPr>
        <p:spPr>
          <a:xfrm>
            <a:off x="78725" y="4267778"/>
            <a:ext cx="6779275" cy="723275"/>
          </a:xfrm>
          <a:prstGeom prst="rect">
            <a:avLst/>
          </a:prstGeom>
        </p:spPr>
        <p:txBody>
          <a:bodyPr wrap="square">
            <a:spAutoFit/>
          </a:bodyPr>
          <a:lstStyle/>
          <a:p>
            <a:pPr marL="285750" lvl="1" indent="-285750">
              <a:spcBef>
                <a:spcPts val="563"/>
              </a:spcBef>
              <a:buClr>
                <a:srgbClr val="C00000"/>
              </a:buClr>
              <a:buFont typeface="Wingdings" panose="05000000000000000000" pitchFamily="2" charset="2"/>
              <a:buChar char="v"/>
            </a:pPr>
            <a:r>
              <a:rPr lang="en-US" sz="1800" dirty="0">
                <a:solidFill>
                  <a:schemeClr val="tx1"/>
                </a:solidFill>
                <a:latin typeface="Arial" panose="020B0604020202020204" pitchFamily="34" charset="0"/>
                <a:cs typeface="Arial" panose="020B0604020202020204" pitchFamily="34" charset="0"/>
              </a:rPr>
              <a:t>2011 hourly mean PM</a:t>
            </a:r>
            <a:r>
              <a:rPr lang="en-US" sz="1800" baseline="-25000" dirty="0">
                <a:solidFill>
                  <a:schemeClr val="tx1"/>
                </a:solidFill>
                <a:latin typeface="Arial" panose="020B0604020202020204" pitchFamily="34" charset="0"/>
                <a:cs typeface="Arial" panose="020B0604020202020204" pitchFamily="34" charset="0"/>
              </a:rPr>
              <a:t>2.5</a:t>
            </a:r>
            <a:r>
              <a:rPr lang="en-US" sz="1800" dirty="0">
                <a:solidFill>
                  <a:schemeClr val="tx1"/>
                </a:solidFill>
                <a:latin typeface="Arial" panose="020B0604020202020204" pitchFamily="34" charset="0"/>
                <a:cs typeface="Arial" panose="020B0604020202020204" pitchFamily="34" charset="0"/>
              </a:rPr>
              <a:t> attributed by dust: &lt; 0.1 µg/m</a:t>
            </a:r>
            <a:r>
              <a:rPr lang="en-US" sz="1800" baseline="30000" dirty="0">
                <a:solidFill>
                  <a:schemeClr val="tx1"/>
                </a:solidFill>
                <a:latin typeface="Arial" panose="020B0604020202020204" pitchFamily="34" charset="0"/>
                <a:cs typeface="Arial" panose="020B0604020202020204" pitchFamily="34" charset="0"/>
              </a:rPr>
              <a:t>3</a:t>
            </a:r>
          </a:p>
          <a:p>
            <a:pPr marL="285750" lvl="1" indent="-285750">
              <a:spcBef>
                <a:spcPts val="563"/>
              </a:spcBef>
              <a:buClr>
                <a:srgbClr val="C00000"/>
              </a:buClr>
              <a:buFont typeface="Wingdings" panose="05000000000000000000" pitchFamily="2" charset="2"/>
              <a:buChar char="v"/>
            </a:pPr>
            <a:r>
              <a:rPr lang="en-US" sz="1800" dirty="0">
                <a:solidFill>
                  <a:schemeClr val="tx1"/>
                </a:solidFill>
                <a:latin typeface="Arial" panose="020B0604020202020204" pitchFamily="34" charset="0"/>
                <a:cs typeface="Arial" panose="020B0604020202020204" pitchFamily="34" charset="0"/>
              </a:rPr>
              <a:t>Significant fire contributions on PM</a:t>
            </a:r>
            <a:r>
              <a:rPr lang="en-US" sz="1800" baseline="-25000" dirty="0">
                <a:solidFill>
                  <a:schemeClr val="tx1"/>
                </a:solidFill>
                <a:latin typeface="Arial" panose="020B0604020202020204" pitchFamily="34" charset="0"/>
                <a:cs typeface="Arial" panose="020B0604020202020204" pitchFamily="34" charset="0"/>
              </a:rPr>
              <a:t>2.5</a:t>
            </a:r>
            <a:r>
              <a:rPr lang="en-US" sz="1800" dirty="0">
                <a:solidFill>
                  <a:schemeClr val="tx1"/>
                </a:solidFill>
                <a:latin typeface="Arial" panose="020B0604020202020204" pitchFamily="34" charset="0"/>
                <a:cs typeface="Arial" panose="020B0604020202020204" pitchFamily="34" charset="0"/>
              </a:rPr>
              <a:t> during early summertime</a:t>
            </a:r>
            <a:endParaRPr lang="en-US" sz="1800" baseline="30000" dirty="0">
              <a:solidFill>
                <a:schemeClr val="tx1"/>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3EFCB1BE-F504-44CF-A5BB-93C2F5BE6009}"/>
              </a:ext>
            </a:extLst>
          </p:cNvPr>
          <p:cNvSpPr/>
          <p:nvPr/>
        </p:nvSpPr>
        <p:spPr>
          <a:xfrm>
            <a:off x="5335090" y="818002"/>
            <a:ext cx="1338829" cy="338554"/>
          </a:xfrm>
          <a:prstGeom prst="rect">
            <a:avLst/>
          </a:prstGeom>
        </p:spPr>
        <p:txBody>
          <a:bodyPr wrap="none">
            <a:spAutoFit/>
          </a:bodyPr>
          <a:lstStyle/>
          <a:p>
            <a:pPr lvl="1" algn="ctr"/>
            <a:r>
              <a:rPr lang="en-US" sz="1600" dirty="0">
                <a:latin typeface="Arial" panose="020B0604020202020204" pitchFamily="34" charset="0"/>
                <a:cs typeface="Arial" panose="020B0604020202020204" pitchFamily="34" charset="0"/>
              </a:rPr>
              <a:t>(Unit: µg/m</a:t>
            </a:r>
            <a:r>
              <a:rPr lang="en-US" sz="1600" baseline="30000" dirty="0">
                <a:latin typeface="Arial" panose="020B0604020202020204" pitchFamily="34" charset="0"/>
                <a:cs typeface="Arial" panose="020B0604020202020204" pitchFamily="34" charset="0"/>
              </a:rPr>
              <a:t>3</a:t>
            </a:r>
            <a:r>
              <a:rPr lang="en-US" sz="1600" dirty="0">
                <a:latin typeface="Arial" panose="020B0604020202020204" pitchFamily="34" charset="0"/>
                <a:cs typeface="Arial" panose="020B0604020202020204" pitchFamily="34" charset="0"/>
              </a:rPr>
              <a:t>)</a:t>
            </a:r>
          </a:p>
        </p:txBody>
      </p:sp>
      <p:sp>
        <p:nvSpPr>
          <p:cNvPr id="15" name="Oval 14">
            <a:extLst>
              <a:ext uri="{FF2B5EF4-FFF2-40B4-BE49-F238E27FC236}">
                <a16:creationId xmlns:a16="http://schemas.microsoft.com/office/drawing/2014/main" id="{C5989F3C-19A5-4DBA-946E-382CB625CA97}"/>
              </a:ext>
            </a:extLst>
          </p:cNvPr>
          <p:cNvSpPr/>
          <p:nvPr/>
        </p:nvSpPr>
        <p:spPr>
          <a:xfrm>
            <a:off x="3538331" y="3188476"/>
            <a:ext cx="667910" cy="397565"/>
          </a:xfrm>
          <a:prstGeom prst="ellipse">
            <a:avLst/>
          </a:prstGeom>
          <a:noFill/>
          <a:ln w="38100">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7548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1"/>
          <p:cNvSpPr txBox="1">
            <a:spLocks noGrp="1"/>
          </p:cNvSpPr>
          <p:nvPr>
            <p:ph type="title"/>
          </p:nvPr>
        </p:nvSpPr>
        <p:spPr>
          <a:xfrm>
            <a:off x="233775" y="91440"/>
            <a:ext cx="6390450" cy="572700"/>
          </a:xfrm>
          <a:prstGeom prst="rect">
            <a:avLst/>
          </a:prstGeom>
        </p:spPr>
        <p:txBody>
          <a:bodyPr spcFirstLastPara="1" wrap="square" lIns="68569" tIns="68569" rIns="68569" bIns="68569" anchor="t" anchorCtr="0">
            <a:noAutofit/>
          </a:bodyPr>
          <a:lstStyle/>
          <a:p>
            <a:r>
              <a:rPr lang="en-US" b="1" dirty="0"/>
              <a:t>Summary</a:t>
            </a:r>
            <a:endParaRPr b="1" dirty="0"/>
          </a:p>
        </p:txBody>
      </p:sp>
      <p:sp>
        <p:nvSpPr>
          <p:cNvPr id="146" name="Google Shape;146;p21"/>
          <p:cNvSpPr txBox="1">
            <a:spLocks noGrp="1"/>
          </p:cNvSpPr>
          <p:nvPr>
            <p:ph type="body" idx="1"/>
          </p:nvPr>
        </p:nvSpPr>
        <p:spPr>
          <a:xfrm>
            <a:off x="233775" y="822960"/>
            <a:ext cx="6390450" cy="4106849"/>
          </a:xfrm>
          <a:prstGeom prst="rect">
            <a:avLst/>
          </a:prstGeom>
        </p:spPr>
        <p:txBody>
          <a:bodyPr spcFirstLastPara="1" wrap="square" lIns="68569" tIns="68569" rIns="68569" bIns="68569" anchor="t" anchorCtr="0">
            <a:noAutofit/>
          </a:bodyPr>
          <a:lstStyle/>
          <a:p>
            <a:pPr indent="-342900">
              <a:lnSpc>
                <a:spcPct val="125000"/>
              </a:lnSpc>
              <a:spcAft>
                <a:spcPts val="1200"/>
              </a:spcAft>
              <a:buClr>
                <a:srgbClr val="CC0000"/>
              </a:buClr>
              <a:buSzPts val="2000"/>
              <a:buFont typeface="Arial"/>
              <a:buChar char="❖"/>
            </a:pPr>
            <a:r>
              <a:rPr lang="en-US" sz="2000" dirty="0">
                <a:solidFill>
                  <a:schemeClr val="dk1"/>
                </a:solidFill>
              </a:rPr>
              <a:t>Generally underestimated monthly-mean PM</a:t>
            </a:r>
            <a:r>
              <a:rPr lang="en-US" sz="2000" baseline="-25000" dirty="0">
                <a:solidFill>
                  <a:schemeClr val="dk1"/>
                </a:solidFill>
              </a:rPr>
              <a:t>2.5 </a:t>
            </a:r>
            <a:r>
              <a:rPr lang="en-US" sz="2000" dirty="0">
                <a:solidFill>
                  <a:schemeClr val="dk1"/>
                </a:solidFill>
              </a:rPr>
              <a:t>compared to AQS/IMPROVE sites in Colorado during 2011–2014</a:t>
            </a:r>
          </a:p>
          <a:p>
            <a:pPr indent="-342900">
              <a:lnSpc>
                <a:spcPct val="125000"/>
              </a:lnSpc>
              <a:spcAft>
                <a:spcPts val="1200"/>
              </a:spcAft>
              <a:buClr>
                <a:srgbClr val="CC0000"/>
              </a:buClr>
              <a:buSzPts val="2000"/>
              <a:buChar char="❖"/>
            </a:pPr>
            <a:r>
              <a:rPr lang="en-US" sz="2000" dirty="0">
                <a:solidFill>
                  <a:srgbClr val="000000"/>
                </a:solidFill>
              </a:rPr>
              <a:t>No significant dust contributions on 2011 PM</a:t>
            </a:r>
            <a:r>
              <a:rPr lang="en-US" sz="2000" baseline="-25000" dirty="0">
                <a:solidFill>
                  <a:srgbClr val="000000"/>
                </a:solidFill>
              </a:rPr>
              <a:t>2.5</a:t>
            </a:r>
            <a:r>
              <a:rPr lang="en-US" sz="2000" dirty="0">
                <a:solidFill>
                  <a:srgbClr val="000000"/>
                </a:solidFill>
              </a:rPr>
              <a:t> in Colorado, even during spring and early summertime</a:t>
            </a:r>
          </a:p>
          <a:p>
            <a:pPr indent="-342900">
              <a:lnSpc>
                <a:spcPct val="125000"/>
              </a:lnSpc>
              <a:spcAft>
                <a:spcPts val="1200"/>
              </a:spcAft>
              <a:buClr>
                <a:srgbClr val="CC0000"/>
              </a:buClr>
              <a:buSzPts val="2000"/>
              <a:buChar char="❖"/>
            </a:pPr>
            <a:r>
              <a:rPr lang="en-US" sz="2000" dirty="0">
                <a:solidFill>
                  <a:srgbClr val="000000"/>
                </a:solidFill>
              </a:rPr>
              <a:t>Contribution of fires on PM</a:t>
            </a:r>
            <a:r>
              <a:rPr lang="en-US" sz="2000" baseline="-25000" dirty="0">
                <a:solidFill>
                  <a:srgbClr val="000000"/>
                </a:solidFill>
              </a:rPr>
              <a:t>2.5</a:t>
            </a:r>
            <a:r>
              <a:rPr lang="en-US" sz="2000" dirty="0">
                <a:solidFill>
                  <a:srgbClr val="000000"/>
                </a:solidFill>
              </a:rPr>
              <a:t> </a:t>
            </a:r>
          </a:p>
          <a:p>
            <a:pPr lvl="1" indent="-342900">
              <a:lnSpc>
                <a:spcPct val="100000"/>
              </a:lnSpc>
              <a:spcBef>
                <a:spcPts val="600"/>
              </a:spcBef>
              <a:spcAft>
                <a:spcPts val="600"/>
              </a:spcAft>
              <a:buClr>
                <a:srgbClr val="CC0000"/>
              </a:buClr>
              <a:buSzPts val="2000"/>
              <a:buFont typeface="Wingdings" panose="05000000000000000000" pitchFamily="2" charset="2"/>
              <a:buChar char="Ø"/>
            </a:pPr>
            <a:r>
              <a:rPr lang="en-US" sz="1800" dirty="0">
                <a:solidFill>
                  <a:srgbClr val="000000"/>
                </a:solidFill>
              </a:rPr>
              <a:t>Monthly: up to 68 µg/m</a:t>
            </a:r>
            <a:r>
              <a:rPr lang="en-US" sz="1800" baseline="30000" dirty="0">
                <a:solidFill>
                  <a:srgbClr val="000000"/>
                </a:solidFill>
              </a:rPr>
              <a:t>3</a:t>
            </a:r>
            <a:r>
              <a:rPr lang="en-US" sz="1800" dirty="0">
                <a:solidFill>
                  <a:srgbClr val="000000"/>
                </a:solidFill>
              </a:rPr>
              <a:t> (Jun 2013)</a:t>
            </a:r>
            <a:endParaRPr lang="en-US" sz="1800" baseline="30000" dirty="0">
              <a:solidFill>
                <a:srgbClr val="000000"/>
              </a:solidFill>
            </a:endParaRPr>
          </a:p>
          <a:p>
            <a:pPr lvl="1" indent="-342900">
              <a:lnSpc>
                <a:spcPct val="100000"/>
              </a:lnSpc>
              <a:spcBef>
                <a:spcPts val="600"/>
              </a:spcBef>
              <a:spcAft>
                <a:spcPts val="600"/>
              </a:spcAft>
              <a:buClr>
                <a:srgbClr val="CC0000"/>
              </a:buClr>
              <a:buSzPts val="2000"/>
              <a:buFont typeface="Wingdings" panose="05000000000000000000" pitchFamily="2" charset="2"/>
              <a:buChar char="Ø"/>
            </a:pPr>
            <a:r>
              <a:rPr lang="en-US" sz="1800" dirty="0">
                <a:solidFill>
                  <a:srgbClr val="000000"/>
                </a:solidFill>
              </a:rPr>
              <a:t>Hourly maximum: up to 307 µg/m</a:t>
            </a:r>
            <a:r>
              <a:rPr lang="en-US" sz="1800" baseline="30000" dirty="0">
                <a:solidFill>
                  <a:srgbClr val="000000"/>
                </a:solidFill>
              </a:rPr>
              <a:t>3</a:t>
            </a:r>
            <a:r>
              <a:rPr lang="en-US" sz="1800" dirty="0">
                <a:solidFill>
                  <a:srgbClr val="000000"/>
                </a:solidFill>
              </a:rPr>
              <a:t> (Jun 2013) </a:t>
            </a:r>
          </a:p>
          <a:p>
            <a:pPr indent="-266700">
              <a:lnSpc>
                <a:spcPct val="125000"/>
              </a:lnSpc>
              <a:spcAft>
                <a:spcPts val="1200"/>
              </a:spcAft>
              <a:buClr>
                <a:srgbClr val="CC0000"/>
              </a:buClr>
              <a:buSzPts val="2000"/>
              <a:buChar char="❖"/>
            </a:pPr>
            <a:endParaRPr lang="en-US" sz="2000" dirty="0">
              <a:solidFill>
                <a:schemeClr val="dk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233775" y="91440"/>
            <a:ext cx="6390450" cy="572700"/>
          </a:xfrm>
          <a:prstGeom prst="rect">
            <a:avLst/>
          </a:prstGeom>
        </p:spPr>
        <p:txBody>
          <a:bodyPr spcFirstLastPara="1" wrap="square" lIns="68569" tIns="68569" rIns="68569" bIns="68569" anchor="t" anchorCtr="0">
            <a:noAutofit/>
          </a:bodyPr>
          <a:lstStyle/>
          <a:p>
            <a:r>
              <a:rPr lang="en-US" b="1" dirty="0"/>
              <a:t>Ongoing Work</a:t>
            </a:r>
            <a:endParaRPr b="1" dirty="0"/>
          </a:p>
        </p:txBody>
      </p:sp>
      <p:sp>
        <p:nvSpPr>
          <p:cNvPr id="2" name="Text Placeholder 1">
            <a:extLst>
              <a:ext uri="{FF2B5EF4-FFF2-40B4-BE49-F238E27FC236}">
                <a16:creationId xmlns:a16="http://schemas.microsoft.com/office/drawing/2014/main" id="{19130E9E-3C16-44F8-90D2-1A18941DB06D}"/>
              </a:ext>
            </a:extLst>
          </p:cNvPr>
          <p:cNvSpPr>
            <a:spLocks noGrp="1"/>
          </p:cNvSpPr>
          <p:nvPr>
            <p:ph type="body" idx="1"/>
          </p:nvPr>
        </p:nvSpPr>
        <p:spPr>
          <a:xfrm>
            <a:off x="233775" y="699638"/>
            <a:ext cx="6390450" cy="1139326"/>
          </a:xfrm>
        </p:spPr>
        <p:txBody>
          <a:bodyPr/>
          <a:lstStyle/>
          <a:p>
            <a:pPr>
              <a:lnSpc>
                <a:spcPct val="100000"/>
              </a:lnSpc>
              <a:spcAft>
                <a:spcPts val="1200"/>
              </a:spcAft>
              <a:buClr>
                <a:srgbClr val="CC3300"/>
              </a:buClr>
              <a:buFont typeface="Wingdings" panose="05000000000000000000" pitchFamily="2" charset="2"/>
              <a:buChar char="v"/>
            </a:pPr>
            <a:r>
              <a:rPr lang="en-US" dirty="0">
                <a:solidFill>
                  <a:schemeClr val="tx1"/>
                </a:solidFill>
              </a:rPr>
              <a:t>The western US domain</a:t>
            </a:r>
          </a:p>
          <a:p>
            <a:pPr>
              <a:lnSpc>
                <a:spcPct val="100000"/>
              </a:lnSpc>
              <a:buClr>
                <a:srgbClr val="CC3300"/>
              </a:buClr>
              <a:buFont typeface="Wingdings" panose="05000000000000000000" pitchFamily="2" charset="2"/>
              <a:buChar char="v"/>
            </a:pPr>
            <a:r>
              <a:rPr lang="en-US" dirty="0">
                <a:solidFill>
                  <a:schemeClr val="tx1"/>
                </a:solidFill>
              </a:rPr>
              <a:t>Future wildfire emissions by Dr. Yongqiang Liu using USFS statistical fire model</a:t>
            </a:r>
          </a:p>
        </p:txBody>
      </p:sp>
      <p:grpSp>
        <p:nvGrpSpPr>
          <p:cNvPr id="79" name="Group 78">
            <a:extLst>
              <a:ext uri="{FF2B5EF4-FFF2-40B4-BE49-F238E27FC236}">
                <a16:creationId xmlns:a16="http://schemas.microsoft.com/office/drawing/2014/main" id="{D87D7640-7090-4012-9061-E5BD5D5A487F}"/>
              </a:ext>
            </a:extLst>
          </p:cNvPr>
          <p:cNvGrpSpPr/>
          <p:nvPr/>
        </p:nvGrpSpPr>
        <p:grpSpPr>
          <a:xfrm>
            <a:off x="262389" y="1912706"/>
            <a:ext cx="6424369" cy="3060390"/>
            <a:chOff x="262389" y="1968363"/>
            <a:chExt cx="6424369" cy="3060390"/>
          </a:xfrm>
        </p:grpSpPr>
        <p:sp>
          <p:nvSpPr>
            <p:cNvPr id="8" name="Google Shape;98;p18">
              <a:extLst>
                <a:ext uri="{FF2B5EF4-FFF2-40B4-BE49-F238E27FC236}">
                  <a16:creationId xmlns:a16="http://schemas.microsoft.com/office/drawing/2014/main" id="{A1FD9AA7-4844-461B-819E-54E0A7CFC371}"/>
                </a:ext>
              </a:extLst>
            </p:cNvPr>
            <p:cNvSpPr/>
            <p:nvPr/>
          </p:nvSpPr>
          <p:spPr>
            <a:xfrm>
              <a:off x="262389" y="1968363"/>
              <a:ext cx="5026331" cy="712387"/>
            </a:xfrm>
            <a:prstGeom prst="roundRect">
              <a:avLst>
                <a:gd name="adj" fmla="val 16667"/>
              </a:avLst>
            </a:prstGeom>
            <a:noFill/>
            <a:ln w="9525" cap="flat" cmpd="sng">
              <a:solidFill>
                <a:srgbClr val="0000FF"/>
              </a:solidFill>
              <a:prstDash val="solid"/>
              <a:round/>
              <a:headEnd type="none" w="sm" len="sm"/>
              <a:tailEnd type="none" w="sm" len="sm"/>
            </a:ln>
          </p:spPr>
          <p:txBody>
            <a:bodyPr spcFirstLastPara="1" wrap="square" lIns="68569" tIns="68569" rIns="68569" bIns="68569" anchor="ctr" anchorCtr="0">
              <a:noAutofit/>
            </a:bodyPr>
            <a:lstStyle/>
            <a:p>
              <a:r>
                <a:rPr lang="en" sz="1600" b="1">
                  <a:solidFill>
                    <a:srgbClr val="0000FF"/>
                  </a:solidFill>
                </a:rPr>
                <a:t>Meteorology</a:t>
              </a:r>
              <a:endParaRPr sz="1600" b="1">
                <a:solidFill>
                  <a:srgbClr val="0000FF"/>
                </a:solidFill>
              </a:endParaRPr>
            </a:p>
          </p:txBody>
        </p:sp>
        <p:sp>
          <p:nvSpPr>
            <p:cNvPr id="9" name="Google Shape;100;p18">
              <a:extLst>
                <a:ext uri="{FF2B5EF4-FFF2-40B4-BE49-F238E27FC236}">
                  <a16:creationId xmlns:a16="http://schemas.microsoft.com/office/drawing/2014/main" id="{C5E7546E-3720-4287-9D1C-2CA979335504}"/>
                </a:ext>
              </a:extLst>
            </p:cNvPr>
            <p:cNvSpPr/>
            <p:nvPr/>
          </p:nvSpPr>
          <p:spPr>
            <a:xfrm>
              <a:off x="1645915" y="2169063"/>
              <a:ext cx="777947" cy="354375"/>
            </a:xfrm>
            <a:prstGeom prst="roundRect">
              <a:avLst>
                <a:gd name="adj" fmla="val 16667"/>
              </a:avLst>
            </a:prstGeom>
            <a:solidFill>
              <a:srgbClr val="0000FF"/>
            </a:solidFill>
            <a:ln>
              <a:noFill/>
            </a:ln>
          </p:spPr>
          <p:txBody>
            <a:bodyPr spcFirstLastPara="1" wrap="square" lIns="68569" tIns="68569" rIns="68569" bIns="68569" anchor="ctr" anchorCtr="0">
              <a:noAutofit/>
            </a:bodyPr>
            <a:lstStyle/>
            <a:p>
              <a:pPr algn="ctr"/>
              <a:r>
                <a:rPr lang="en" sz="1600" dirty="0">
                  <a:solidFill>
                    <a:srgbClr val="FFFFFF"/>
                  </a:solidFill>
                </a:rPr>
                <a:t>CESM</a:t>
              </a:r>
              <a:endParaRPr sz="1600" dirty="0">
                <a:solidFill>
                  <a:srgbClr val="FFFFFF"/>
                </a:solidFill>
              </a:endParaRPr>
            </a:p>
          </p:txBody>
        </p:sp>
        <p:sp>
          <p:nvSpPr>
            <p:cNvPr id="10" name="Google Shape;101;p18">
              <a:extLst>
                <a:ext uri="{FF2B5EF4-FFF2-40B4-BE49-F238E27FC236}">
                  <a16:creationId xmlns:a16="http://schemas.microsoft.com/office/drawing/2014/main" id="{EB092EDE-6BB9-4F9C-91AA-3EBCB4A14F8D}"/>
                </a:ext>
              </a:extLst>
            </p:cNvPr>
            <p:cNvSpPr/>
            <p:nvPr/>
          </p:nvSpPr>
          <p:spPr>
            <a:xfrm>
              <a:off x="3581627" y="2169063"/>
              <a:ext cx="688050" cy="354375"/>
            </a:xfrm>
            <a:prstGeom prst="roundRect">
              <a:avLst>
                <a:gd name="adj" fmla="val 16667"/>
              </a:avLst>
            </a:prstGeom>
            <a:solidFill>
              <a:srgbClr val="0000FF"/>
            </a:solidFill>
            <a:ln>
              <a:noFill/>
            </a:ln>
          </p:spPr>
          <p:txBody>
            <a:bodyPr spcFirstLastPara="1" wrap="square" lIns="68569" tIns="68569" rIns="68569" bIns="68569" anchor="ctr" anchorCtr="0">
              <a:noAutofit/>
            </a:bodyPr>
            <a:lstStyle/>
            <a:p>
              <a:pPr algn="ctr"/>
              <a:r>
                <a:rPr lang="en" sz="1600">
                  <a:solidFill>
                    <a:srgbClr val="FFFFFF"/>
                  </a:solidFill>
                </a:rPr>
                <a:t>WRF</a:t>
              </a:r>
              <a:endParaRPr sz="1600">
                <a:solidFill>
                  <a:srgbClr val="FFFFFF"/>
                </a:solidFill>
              </a:endParaRPr>
            </a:p>
          </p:txBody>
        </p:sp>
        <p:sp>
          <p:nvSpPr>
            <p:cNvPr id="11" name="Google Shape;102;p18">
              <a:extLst>
                <a:ext uri="{FF2B5EF4-FFF2-40B4-BE49-F238E27FC236}">
                  <a16:creationId xmlns:a16="http://schemas.microsoft.com/office/drawing/2014/main" id="{808EAE24-3E6A-4F73-99CD-4883016FB457}"/>
                </a:ext>
              </a:extLst>
            </p:cNvPr>
            <p:cNvSpPr/>
            <p:nvPr/>
          </p:nvSpPr>
          <p:spPr>
            <a:xfrm>
              <a:off x="4567089" y="2169063"/>
              <a:ext cx="688050" cy="354375"/>
            </a:xfrm>
            <a:prstGeom prst="roundRect">
              <a:avLst>
                <a:gd name="adj" fmla="val 16667"/>
              </a:avLst>
            </a:prstGeom>
            <a:solidFill>
              <a:srgbClr val="0000FF"/>
            </a:solidFill>
            <a:ln>
              <a:noFill/>
            </a:ln>
          </p:spPr>
          <p:txBody>
            <a:bodyPr spcFirstLastPara="1" wrap="square" lIns="68569" tIns="68569" rIns="68569" bIns="68569" anchor="ctr" anchorCtr="0">
              <a:noAutofit/>
            </a:bodyPr>
            <a:lstStyle/>
            <a:p>
              <a:pPr algn="ctr"/>
              <a:r>
                <a:rPr lang="en" sz="1600">
                  <a:solidFill>
                    <a:srgbClr val="FFFFFF"/>
                  </a:solidFill>
                </a:rPr>
                <a:t>MCIP</a:t>
              </a:r>
              <a:endParaRPr sz="1600">
                <a:solidFill>
                  <a:srgbClr val="FFFFFF"/>
                </a:solidFill>
              </a:endParaRPr>
            </a:p>
          </p:txBody>
        </p:sp>
        <p:cxnSp>
          <p:nvCxnSpPr>
            <p:cNvPr id="12" name="Google Shape;103;p18">
              <a:extLst>
                <a:ext uri="{FF2B5EF4-FFF2-40B4-BE49-F238E27FC236}">
                  <a16:creationId xmlns:a16="http://schemas.microsoft.com/office/drawing/2014/main" id="{AEAA8E7E-60E2-460E-BF37-5BE52B1015E2}"/>
                </a:ext>
              </a:extLst>
            </p:cNvPr>
            <p:cNvCxnSpPr>
              <a:cxnSpLocks/>
              <a:stCxn id="9" idx="3"/>
              <a:endCxn id="10" idx="1"/>
            </p:cNvCxnSpPr>
            <p:nvPr/>
          </p:nvCxnSpPr>
          <p:spPr>
            <a:xfrm>
              <a:off x="2423862" y="2346251"/>
              <a:ext cx="1157765" cy="0"/>
            </a:xfrm>
            <a:prstGeom prst="straightConnector1">
              <a:avLst/>
            </a:prstGeom>
            <a:noFill/>
            <a:ln w="19050" cap="flat" cmpd="sng">
              <a:solidFill>
                <a:srgbClr val="000000"/>
              </a:solidFill>
              <a:prstDash val="solid"/>
              <a:round/>
              <a:headEnd type="none" w="med" len="med"/>
              <a:tailEnd type="triangle" w="med" len="med"/>
            </a:ln>
          </p:spPr>
        </p:cxnSp>
        <p:sp>
          <p:nvSpPr>
            <p:cNvPr id="13" name="Google Shape;104;p18">
              <a:extLst>
                <a:ext uri="{FF2B5EF4-FFF2-40B4-BE49-F238E27FC236}">
                  <a16:creationId xmlns:a16="http://schemas.microsoft.com/office/drawing/2014/main" id="{DD28EE4A-A836-4F9B-AF7D-CA4B56C46263}"/>
                </a:ext>
              </a:extLst>
            </p:cNvPr>
            <p:cNvSpPr txBox="1"/>
            <p:nvPr/>
          </p:nvSpPr>
          <p:spPr>
            <a:xfrm>
              <a:off x="2417200" y="2008579"/>
              <a:ext cx="1100800" cy="302174"/>
            </a:xfrm>
            <a:prstGeom prst="rect">
              <a:avLst/>
            </a:prstGeom>
            <a:noFill/>
            <a:ln>
              <a:noFill/>
            </a:ln>
          </p:spPr>
          <p:txBody>
            <a:bodyPr spcFirstLastPara="1" wrap="square" lIns="68569" tIns="68569" rIns="68569" bIns="68569" anchor="ctr" anchorCtr="0">
              <a:noAutofit/>
            </a:bodyPr>
            <a:lstStyle/>
            <a:p>
              <a:pPr algn="ctr"/>
              <a:r>
                <a:rPr lang="en" sz="1600" dirty="0"/>
                <a:t>downscal</a:t>
              </a:r>
              <a:r>
                <a:rPr lang="en-US" sz="1600" dirty="0"/>
                <a:t>e</a:t>
              </a:r>
              <a:endParaRPr sz="1600" dirty="0"/>
            </a:p>
          </p:txBody>
        </p:sp>
        <p:cxnSp>
          <p:nvCxnSpPr>
            <p:cNvPr id="14" name="Google Shape;105;p18">
              <a:extLst>
                <a:ext uri="{FF2B5EF4-FFF2-40B4-BE49-F238E27FC236}">
                  <a16:creationId xmlns:a16="http://schemas.microsoft.com/office/drawing/2014/main" id="{26B90C63-9B93-42E7-B914-14088E9535E9}"/>
                </a:ext>
              </a:extLst>
            </p:cNvPr>
            <p:cNvCxnSpPr>
              <a:stCxn id="10" idx="3"/>
              <a:endCxn id="11" idx="1"/>
            </p:cNvCxnSpPr>
            <p:nvPr/>
          </p:nvCxnSpPr>
          <p:spPr>
            <a:xfrm>
              <a:off x="4269677" y="2346251"/>
              <a:ext cx="297450" cy="0"/>
            </a:xfrm>
            <a:prstGeom prst="straightConnector1">
              <a:avLst/>
            </a:prstGeom>
            <a:noFill/>
            <a:ln w="19050" cap="flat" cmpd="sng">
              <a:solidFill>
                <a:srgbClr val="000000"/>
              </a:solidFill>
              <a:prstDash val="solid"/>
              <a:round/>
              <a:headEnd type="none" w="med" len="med"/>
              <a:tailEnd type="triangle" w="med" len="med"/>
            </a:ln>
          </p:spPr>
        </p:cxnSp>
        <p:sp>
          <p:nvSpPr>
            <p:cNvPr id="15" name="Google Shape;106;p18">
              <a:extLst>
                <a:ext uri="{FF2B5EF4-FFF2-40B4-BE49-F238E27FC236}">
                  <a16:creationId xmlns:a16="http://schemas.microsoft.com/office/drawing/2014/main" id="{420C020A-F0D5-439E-99FE-73165AFF8394}"/>
                </a:ext>
              </a:extLst>
            </p:cNvPr>
            <p:cNvSpPr/>
            <p:nvPr/>
          </p:nvSpPr>
          <p:spPr>
            <a:xfrm>
              <a:off x="262389" y="2779920"/>
              <a:ext cx="5026331" cy="761175"/>
            </a:xfrm>
            <a:prstGeom prst="roundRect">
              <a:avLst>
                <a:gd name="adj" fmla="val 16667"/>
              </a:avLst>
            </a:prstGeom>
            <a:noFill/>
            <a:ln w="9525" cap="flat" cmpd="sng">
              <a:solidFill>
                <a:srgbClr val="38761D"/>
              </a:solidFill>
              <a:prstDash val="solid"/>
              <a:round/>
              <a:headEnd type="none" w="sm" len="sm"/>
              <a:tailEnd type="none" w="sm" len="sm"/>
            </a:ln>
          </p:spPr>
          <p:txBody>
            <a:bodyPr spcFirstLastPara="1" wrap="square" lIns="68569" tIns="68569" rIns="68569" bIns="68569" anchor="ctr" anchorCtr="0">
              <a:noAutofit/>
            </a:bodyPr>
            <a:lstStyle/>
            <a:p>
              <a:r>
                <a:rPr lang="en" sz="1600" b="1" dirty="0">
                  <a:solidFill>
                    <a:srgbClr val="38761D"/>
                  </a:solidFill>
                </a:rPr>
                <a:t>Initial</a:t>
              </a:r>
              <a:r>
                <a:rPr lang="en-US" sz="1600" b="1" dirty="0">
                  <a:solidFill>
                    <a:srgbClr val="38761D"/>
                  </a:solidFill>
                </a:rPr>
                <a:t> /</a:t>
              </a:r>
              <a:r>
                <a:rPr lang="en" sz="1600" b="1" dirty="0">
                  <a:solidFill>
                    <a:srgbClr val="38761D"/>
                  </a:solidFill>
                </a:rPr>
                <a:t>Boundary</a:t>
              </a:r>
            </a:p>
            <a:p>
              <a:r>
                <a:rPr lang="en-US" sz="1600" b="1" dirty="0">
                  <a:solidFill>
                    <a:srgbClr val="38761D"/>
                  </a:solidFill>
                </a:rPr>
                <a:t>C</a:t>
              </a:r>
              <a:r>
                <a:rPr lang="en" sz="1600" b="1" dirty="0">
                  <a:solidFill>
                    <a:srgbClr val="38761D"/>
                  </a:solidFill>
                </a:rPr>
                <a:t>onditions</a:t>
              </a:r>
              <a:endParaRPr sz="1600" b="1" dirty="0">
                <a:solidFill>
                  <a:srgbClr val="38761D"/>
                </a:solidFill>
              </a:endParaRPr>
            </a:p>
          </p:txBody>
        </p:sp>
        <p:sp>
          <p:nvSpPr>
            <p:cNvPr id="16" name="Google Shape;107;p18">
              <a:extLst>
                <a:ext uri="{FF2B5EF4-FFF2-40B4-BE49-F238E27FC236}">
                  <a16:creationId xmlns:a16="http://schemas.microsoft.com/office/drawing/2014/main" id="{740AB1FE-22FB-48CA-84D4-0DC2FFBA9FC5}"/>
                </a:ext>
              </a:extLst>
            </p:cNvPr>
            <p:cNvSpPr/>
            <p:nvPr/>
          </p:nvSpPr>
          <p:spPr>
            <a:xfrm>
              <a:off x="2091195" y="2881004"/>
              <a:ext cx="1275835" cy="565441"/>
            </a:xfrm>
            <a:prstGeom prst="roundRect">
              <a:avLst>
                <a:gd name="adj" fmla="val 16667"/>
              </a:avLst>
            </a:prstGeom>
            <a:solidFill>
              <a:srgbClr val="38761D"/>
            </a:solidFill>
            <a:ln>
              <a:noFill/>
            </a:ln>
          </p:spPr>
          <p:txBody>
            <a:bodyPr spcFirstLastPara="1" wrap="square" lIns="68569" tIns="68569" rIns="68569" bIns="68569" anchor="ctr" anchorCtr="0">
              <a:noAutofit/>
            </a:bodyPr>
            <a:lstStyle/>
            <a:p>
              <a:pPr algn="ctr"/>
              <a:r>
                <a:rPr lang="en" sz="1600" dirty="0">
                  <a:solidFill>
                    <a:srgbClr val="FFFFFF"/>
                  </a:solidFill>
                </a:rPr>
                <a:t>0.5°×0.5°</a:t>
              </a:r>
            </a:p>
            <a:p>
              <a:pPr algn="ctr"/>
              <a:r>
                <a:rPr lang="en" sz="1600" dirty="0">
                  <a:solidFill>
                    <a:srgbClr val="FFFFFF"/>
                  </a:solidFill>
                </a:rPr>
                <a:t>CAM-Chem</a:t>
              </a:r>
              <a:endParaRPr sz="1600" dirty="0">
                <a:solidFill>
                  <a:srgbClr val="FFFFFF"/>
                </a:solidFill>
              </a:endParaRPr>
            </a:p>
          </p:txBody>
        </p:sp>
        <p:cxnSp>
          <p:nvCxnSpPr>
            <p:cNvPr id="17" name="Google Shape;108;p18">
              <a:extLst>
                <a:ext uri="{FF2B5EF4-FFF2-40B4-BE49-F238E27FC236}">
                  <a16:creationId xmlns:a16="http://schemas.microsoft.com/office/drawing/2014/main" id="{E4B39404-8D4E-4F6B-A8E4-D0E969EE2792}"/>
                </a:ext>
              </a:extLst>
            </p:cNvPr>
            <p:cNvCxnSpPr>
              <a:cxnSpLocks/>
              <a:stCxn id="16" idx="3"/>
              <a:endCxn id="18" idx="1"/>
            </p:cNvCxnSpPr>
            <p:nvPr/>
          </p:nvCxnSpPr>
          <p:spPr>
            <a:xfrm>
              <a:off x="3367030" y="3163725"/>
              <a:ext cx="984807" cy="2248"/>
            </a:xfrm>
            <a:prstGeom prst="straightConnector1">
              <a:avLst/>
            </a:prstGeom>
            <a:noFill/>
            <a:ln w="19050" cap="flat" cmpd="sng">
              <a:solidFill>
                <a:srgbClr val="000000"/>
              </a:solidFill>
              <a:prstDash val="solid"/>
              <a:round/>
              <a:headEnd type="none" w="med" len="med"/>
              <a:tailEnd type="triangle" w="med" len="med"/>
            </a:ln>
          </p:spPr>
        </p:cxnSp>
        <p:sp>
          <p:nvSpPr>
            <p:cNvPr id="18" name="Google Shape;109;p18">
              <a:extLst>
                <a:ext uri="{FF2B5EF4-FFF2-40B4-BE49-F238E27FC236}">
                  <a16:creationId xmlns:a16="http://schemas.microsoft.com/office/drawing/2014/main" id="{4E09D32D-8BBC-4E4A-B462-420CE5219EA7}"/>
                </a:ext>
              </a:extLst>
            </p:cNvPr>
            <p:cNvSpPr/>
            <p:nvPr/>
          </p:nvSpPr>
          <p:spPr>
            <a:xfrm>
              <a:off x="4351837" y="2892007"/>
              <a:ext cx="887400" cy="547931"/>
            </a:xfrm>
            <a:prstGeom prst="roundRect">
              <a:avLst>
                <a:gd name="adj" fmla="val 16667"/>
              </a:avLst>
            </a:prstGeom>
            <a:solidFill>
              <a:srgbClr val="38761D"/>
            </a:solidFill>
            <a:ln>
              <a:noFill/>
            </a:ln>
          </p:spPr>
          <p:txBody>
            <a:bodyPr spcFirstLastPara="1" wrap="square" lIns="68569" tIns="68569" rIns="68569" bIns="68569" anchor="ctr" anchorCtr="0">
              <a:noAutofit/>
            </a:bodyPr>
            <a:lstStyle/>
            <a:p>
              <a:pPr algn="ctr"/>
              <a:r>
                <a:rPr lang="en" sz="1600">
                  <a:solidFill>
                    <a:srgbClr val="FFFFFF"/>
                  </a:solidFill>
                </a:rPr>
                <a:t>CMAQ</a:t>
              </a:r>
              <a:endParaRPr sz="1600">
                <a:solidFill>
                  <a:srgbClr val="FFFFFF"/>
                </a:solidFill>
              </a:endParaRPr>
            </a:p>
            <a:p>
              <a:pPr algn="ctr"/>
              <a:r>
                <a:rPr lang="en" sz="1600">
                  <a:solidFill>
                    <a:srgbClr val="FFFFFF"/>
                  </a:solidFill>
                </a:rPr>
                <a:t>IC/BC</a:t>
              </a:r>
              <a:endParaRPr sz="1600">
                <a:solidFill>
                  <a:srgbClr val="FFFFFF"/>
                </a:solidFill>
              </a:endParaRPr>
            </a:p>
          </p:txBody>
        </p:sp>
        <p:sp>
          <p:nvSpPr>
            <p:cNvPr id="20" name="Google Shape;111;p18">
              <a:extLst>
                <a:ext uri="{FF2B5EF4-FFF2-40B4-BE49-F238E27FC236}">
                  <a16:creationId xmlns:a16="http://schemas.microsoft.com/office/drawing/2014/main" id="{91796E91-6F1E-49B1-8A56-D5C9E0556715}"/>
                </a:ext>
              </a:extLst>
            </p:cNvPr>
            <p:cNvSpPr/>
            <p:nvPr/>
          </p:nvSpPr>
          <p:spPr>
            <a:xfrm>
              <a:off x="262389" y="3647139"/>
              <a:ext cx="5026331" cy="1381614"/>
            </a:xfrm>
            <a:prstGeom prst="roundRect">
              <a:avLst>
                <a:gd name="adj" fmla="val 16667"/>
              </a:avLst>
            </a:prstGeom>
            <a:noFill/>
            <a:ln w="9525" cap="flat" cmpd="sng">
              <a:solidFill>
                <a:srgbClr val="990000"/>
              </a:solidFill>
              <a:prstDash val="solid"/>
              <a:round/>
              <a:headEnd type="none" w="sm" len="sm"/>
              <a:tailEnd type="none" w="sm" len="sm"/>
            </a:ln>
          </p:spPr>
          <p:txBody>
            <a:bodyPr spcFirstLastPara="1" wrap="square" lIns="68569" tIns="68569" rIns="68569" bIns="68569" anchor="ctr" anchorCtr="0">
              <a:noAutofit/>
            </a:bodyPr>
            <a:lstStyle/>
            <a:p>
              <a:r>
                <a:rPr lang="en" sz="1600" b="1" dirty="0">
                  <a:solidFill>
                    <a:srgbClr val="A61C00"/>
                  </a:solidFill>
                </a:rPr>
                <a:t>Emission</a:t>
              </a:r>
              <a:endParaRPr sz="1600" b="1" dirty="0">
                <a:solidFill>
                  <a:srgbClr val="A61C00"/>
                </a:solidFill>
              </a:endParaRPr>
            </a:p>
          </p:txBody>
        </p:sp>
        <p:sp>
          <p:nvSpPr>
            <p:cNvPr id="21" name="Google Shape;112;p18">
              <a:extLst>
                <a:ext uri="{FF2B5EF4-FFF2-40B4-BE49-F238E27FC236}">
                  <a16:creationId xmlns:a16="http://schemas.microsoft.com/office/drawing/2014/main" id="{7C07E197-C22F-4510-A15A-847BB77143D4}"/>
                </a:ext>
              </a:extLst>
            </p:cNvPr>
            <p:cNvSpPr/>
            <p:nvPr/>
          </p:nvSpPr>
          <p:spPr>
            <a:xfrm>
              <a:off x="1422262" y="3873994"/>
              <a:ext cx="887400" cy="354375"/>
            </a:xfrm>
            <a:prstGeom prst="roundRect">
              <a:avLst>
                <a:gd name="adj" fmla="val 16667"/>
              </a:avLst>
            </a:prstGeom>
            <a:solidFill>
              <a:srgbClr val="990000"/>
            </a:solidFill>
            <a:ln>
              <a:noFill/>
            </a:ln>
          </p:spPr>
          <p:txBody>
            <a:bodyPr spcFirstLastPara="1" wrap="square" lIns="68569" tIns="68569" rIns="68569" bIns="68569" anchor="ctr" anchorCtr="0">
              <a:noAutofit/>
            </a:bodyPr>
            <a:lstStyle/>
            <a:p>
              <a:pPr algn="ctr"/>
              <a:r>
                <a:rPr lang="en" sz="1600" dirty="0">
                  <a:solidFill>
                    <a:srgbClr val="FFFFFF"/>
                  </a:solidFill>
                </a:rPr>
                <a:t>Base</a:t>
              </a:r>
              <a:endParaRPr sz="1600" dirty="0">
                <a:solidFill>
                  <a:srgbClr val="FFFFFF"/>
                </a:solidFill>
              </a:endParaRPr>
            </a:p>
          </p:txBody>
        </p:sp>
        <p:cxnSp>
          <p:nvCxnSpPr>
            <p:cNvPr id="22" name="Google Shape;113;p18">
              <a:extLst>
                <a:ext uri="{FF2B5EF4-FFF2-40B4-BE49-F238E27FC236}">
                  <a16:creationId xmlns:a16="http://schemas.microsoft.com/office/drawing/2014/main" id="{C59345FD-4FF9-4AB5-9FDB-52D7982ED495}"/>
                </a:ext>
              </a:extLst>
            </p:cNvPr>
            <p:cNvCxnSpPr>
              <a:cxnSpLocks/>
              <a:stCxn id="21" idx="3"/>
              <a:endCxn id="23" idx="1"/>
            </p:cNvCxnSpPr>
            <p:nvPr/>
          </p:nvCxnSpPr>
          <p:spPr>
            <a:xfrm flipV="1">
              <a:off x="2309662" y="4048895"/>
              <a:ext cx="394876" cy="2287"/>
            </a:xfrm>
            <a:prstGeom prst="straightConnector1">
              <a:avLst/>
            </a:prstGeom>
            <a:noFill/>
            <a:ln w="19050" cap="flat" cmpd="sng">
              <a:solidFill>
                <a:srgbClr val="000000"/>
              </a:solidFill>
              <a:prstDash val="solid"/>
              <a:round/>
              <a:headEnd type="none" w="med" len="med"/>
              <a:tailEnd type="triangle" w="med" len="med"/>
            </a:ln>
          </p:spPr>
        </p:cxnSp>
        <p:sp>
          <p:nvSpPr>
            <p:cNvPr id="23" name="Google Shape;114;p18">
              <a:extLst>
                <a:ext uri="{FF2B5EF4-FFF2-40B4-BE49-F238E27FC236}">
                  <a16:creationId xmlns:a16="http://schemas.microsoft.com/office/drawing/2014/main" id="{92373CF5-D966-4181-A51F-CFA4D91BB0EF}"/>
                </a:ext>
              </a:extLst>
            </p:cNvPr>
            <p:cNvSpPr/>
            <p:nvPr/>
          </p:nvSpPr>
          <p:spPr>
            <a:xfrm>
              <a:off x="2704538" y="3806159"/>
              <a:ext cx="1195539" cy="485471"/>
            </a:xfrm>
            <a:prstGeom prst="roundRect">
              <a:avLst>
                <a:gd name="adj" fmla="val 16667"/>
              </a:avLst>
            </a:prstGeom>
            <a:solidFill>
              <a:srgbClr val="990000"/>
            </a:solidFill>
            <a:ln>
              <a:noFill/>
            </a:ln>
          </p:spPr>
          <p:txBody>
            <a:bodyPr spcFirstLastPara="1" wrap="square" lIns="68569" tIns="68569" rIns="68569" bIns="68569" anchor="ctr" anchorCtr="0">
              <a:noAutofit/>
            </a:bodyPr>
            <a:lstStyle/>
            <a:p>
              <a:pPr algn="ctr"/>
              <a:r>
                <a:rPr lang="en" sz="1600" dirty="0">
                  <a:solidFill>
                    <a:srgbClr val="FFFFFF"/>
                  </a:solidFill>
                </a:rPr>
                <a:t>12km CONUS</a:t>
              </a:r>
              <a:endParaRPr sz="1600" dirty="0">
                <a:solidFill>
                  <a:srgbClr val="FFFFFF"/>
                </a:solidFill>
              </a:endParaRPr>
            </a:p>
          </p:txBody>
        </p:sp>
        <p:sp>
          <p:nvSpPr>
            <p:cNvPr id="24" name="Google Shape;115;p18">
              <a:extLst>
                <a:ext uri="{FF2B5EF4-FFF2-40B4-BE49-F238E27FC236}">
                  <a16:creationId xmlns:a16="http://schemas.microsoft.com/office/drawing/2014/main" id="{C3AEE507-276B-487D-91E5-FD6DA17FA185}"/>
                </a:ext>
              </a:extLst>
            </p:cNvPr>
            <p:cNvSpPr/>
            <p:nvPr/>
          </p:nvSpPr>
          <p:spPr>
            <a:xfrm>
              <a:off x="1393866" y="4500515"/>
              <a:ext cx="960075" cy="354375"/>
            </a:xfrm>
            <a:prstGeom prst="roundRect">
              <a:avLst>
                <a:gd name="adj" fmla="val 16667"/>
              </a:avLst>
            </a:prstGeom>
            <a:solidFill>
              <a:srgbClr val="990000"/>
            </a:solidFill>
            <a:ln>
              <a:noFill/>
            </a:ln>
          </p:spPr>
          <p:txBody>
            <a:bodyPr spcFirstLastPara="1" wrap="square" lIns="68569" tIns="68569" rIns="68569" bIns="68569" anchor="ctr" anchorCtr="0">
              <a:noAutofit/>
            </a:bodyPr>
            <a:lstStyle/>
            <a:p>
              <a:pPr algn="ctr"/>
              <a:r>
                <a:rPr lang="en" sz="1600" dirty="0">
                  <a:solidFill>
                    <a:srgbClr val="FFFFFF"/>
                  </a:solidFill>
                </a:rPr>
                <a:t>Future</a:t>
              </a:r>
              <a:endParaRPr sz="1600" dirty="0">
                <a:solidFill>
                  <a:srgbClr val="FFFFFF"/>
                </a:solidFill>
              </a:endParaRPr>
            </a:p>
          </p:txBody>
        </p:sp>
        <p:sp>
          <p:nvSpPr>
            <p:cNvPr id="25" name="Google Shape;116;p18">
              <a:extLst>
                <a:ext uri="{FF2B5EF4-FFF2-40B4-BE49-F238E27FC236}">
                  <a16:creationId xmlns:a16="http://schemas.microsoft.com/office/drawing/2014/main" id="{448BE0E5-353E-4F22-9E5F-2F5EC143BB6B}"/>
                </a:ext>
              </a:extLst>
            </p:cNvPr>
            <p:cNvSpPr/>
            <p:nvPr/>
          </p:nvSpPr>
          <p:spPr>
            <a:xfrm>
              <a:off x="4367739" y="3798051"/>
              <a:ext cx="887400" cy="501881"/>
            </a:xfrm>
            <a:prstGeom prst="roundRect">
              <a:avLst>
                <a:gd name="adj" fmla="val 16667"/>
              </a:avLst>
            </a:prstGeom>
            <a:solidFill>
              <a:srgbClr val="990000"/>
            </a:solidFill>
            <a:ln>
              <a:noFill/>
            </a:ln>
          </p:spPr>
          <p:txBody>
            <a:bodyPr spcFirstLastPara="1" wrap="square" lIns="68569" tIns="68569" rIns="68569" bIns="68569" anchor="ctr" anchorCtr="0">
              <a:noAutofit/>
            </a:bodyPr>
            <a:lstStyle/>
            <a:p>
              <a:pPr algn="ctr"/>
              <a:r>
                <a:rPr lang="en" sz="1600">
                  <a:solidFill>
                    <a:srgbClr val="FFFFFF"/>
                  </a:solidFill>
                </a:rPr>
                <a:t>12km</a:t>
              </a:r>
              <a:endParaRPr sz="1600">
                <a:solidFill>
                  <a:srgbClr val="FFFFFF"/>
                </a:solidFill>
              </a:endParaRPr>
            </a:p>
            <a:p>
              <a:pPr algn="ctr"/>
              <a:r>
                <a:rPr lang="en" sz="1600">
                  <a:solidFill>
                    <a:srgbClr val="FFFFFF"/>
                  </a:solidFill>
                </a:rPr>
                <a:t>WUS</a:t>
              </a:r>
              <a:endParaRPr sz="1600">
                <a:solidFill>
                  <a:srgbClr val="FFFFFF"/>
                </a:solidFill>
              </a:endParaRPr>
            </a:p>
          </p:txBody>
        </p:sp>
        <p:cxnSp>
          <p:nvCxnSpPr>
            <p:cNvPr id="26" name="Google Shape;117;p18">
              <a:extLst>
                <a:ext uri="{FF2B5EF4-FFF2-40B4-BE49-F238E27FC236}">
                  <a16:creationId xmlns:a16="http://schemas.microsoft.com/office/drawing/2014/main" id="{43376444-5AA9-4945-9C0F-D35D07888DAE}"/>
                </a:ext>
              </a:extLst>
            </p:cNvPr>
            <p:cNvCxnSpPr>
              <a:cxnSpLocks/>
              <a:stCxn id="23" idx="3"/>
              <a:endCxn id="25" idx="1"/>
            </p:cNvCxnSpPr>
            <p:nvPr/>
          </p:nvCxnSpPr>
          <p:spPr>
            <a:xfrm>
              <a:off x="3900077" y="4048895"/>
              <a:ext cx="467662" cy="97"/>
            </a:xfrm>
            <a:prstGeom prst="straightConnector1">
              <a:avLst/>
            </a:prstGeom>
            <a:noFill/>
            <a:ln w="19050" cap="flat" cmpd="sng">
              <a:solidFill>
                <a:srgbClr val="000000"/>
              </a:solidFill>
              <a:prstDash val="solid"/>
              <a:round/>
              <a:headEnd type="none" w="med" len="med"/>
              <a:tailEnd type="triangle" w="med" len="med"/>
            </a:ln>
          </p:spPr>
        </p:cxnSp>
        <p:sp>
          <p:nvSpPr>
            <p:cNvPr id="28" name="Google Shape;119;p18">
              <a:extLst>
                <a:ext uri="{FF2B5EF4-FFF2-40B4-BE49-F238E27FC236}">
                  <a16:creationId xmlns:a16="http://schemas.microsoft.com/office/drawing/2014/main" id="{AD4434FA-61A1-44F8-99DF-B971DD27EF01}"/>
                </a:ext>
              </a:extLst>
            </p:cNvPr>
            <p:cNvSpPr/>
            <p:nvPr/>
          </p:nvSpPr>
          <p:spPr>
            <a:xfrm>
              <a:off x="5726683" y="2957007"/>
              <a:ext cx="960075" cy="568125"/>
            </a:xfrm>
            <a:prstGeom prst="roundRect">
              <a:avLst>
                <a:gd name="adj" fmla="val 16667"/>
              </a:avLst>
            </a:prstGeom>
            <a:solidFill>
              <a:srgbClr val="D9D2E9"/>
            </a:solidFill>
            <a:ln>
              <a:noFill/>
            </a:ln>
          </p:spPr>
          <p:txBody>
            <a:bodyPr spcFirstLastPara="1" wrap="square" lIns="68569" tIns="68569" rIns="68569" bIns="68569" anchor="ctr" anchorCtr="0">
              <a:noAutofit/>
            </a:bodyPr>
            <a:lstStyle/>
            <a:p>
              <a:pPr algn="ctr"/>
              <a:r>
                <a:rPr lang="en" sz="1600" b="1" dirty="0"/>
                <a:t>CMAQ </a:t>
              </a:r>
              <a:r>
                <a:rPr lang="en-US" sz="1600" b="1" dirty="0"/>
                <a:t>v5.2</a:t>
              </a:r>
              <a:endParaRPr sz="1600" b="1" dirty="0"/>
            </a:p>
          </p:txBody>
        </p:sp>
        <p:cxnSp>
          <p:nvCxnSpPr>
            <p:cNvPr id="29" name="Google Shape;120;p18">
              <a:extLst>
                <a:ext uri="{FF2B5EF4-FFF2-40B4-BE49-F238E27FC236}">
                  <a16:creationId xmlns:a16="http://schemas.microsoft.com/office/drawing/2014/main" id="{96712DA4-2127-4473-97F4-6940D2D161D6}"/>
                </a:ext>
              </a:extLst>
            </p:cNvPr>
            <p:cNvCxnSpPr>
              <a:cxnSpLocks/>
              <a:stCxn id="8" idx="3"/>
            </p:cNvCxnSpPr>
            <p:nvPr/>
          </p:nvCxnSpPr>
          <p:spPr>
            <a:xfrm>
              <a:off x="5288720" y="2324557"/>
              <a:ext cx="437907" cy="913913"/>
            </a:xfrm>
            <a:prstGeom prst="straightConnector1">
              <a:avLst/>
            </a:prstGeom>
            <a:noFill/>
            <a:ln w="19050" cap="flat" cmpd="sng">
              <a:solidFill>
                <a:srgbClr val="0000FF"/>
              </a:solidFill>
              <a:prstDash val="solid"/>
              <a:round/>
              <a:headEnd type="none" w="med" len="med"/>
              <a:tailEnd type="triangle" w="med" len="med"/>
            </a:ln>
          </p:spPr>
        </p:cxnSp>
        <p:cxnSp>
          <p:nvCxnSpPr>
            <p:cNvPr id="30" name="Google Shape;121;p18">
              <a:extLst>
                <a:ext uri="{FF2B5EF4-FFF2-40B4-BE49-F238E27FC236}">
                  <a16:creationId xmlns:a16="http://schemas.microsoft.com/office/drawing/2014/main" id="{B0B14515-0D2C-4F70-ACEF-598C976059BC}"/>
                </a:ext>
              </a:extLst>
            </p:cNvPr>
            <p:cNvCxnSpPr>
              <a:cxnSpLocks/>
              <a:stCxn id="15" idx="3"/>
            </p:cNvCxnSpPr>
            <p:nvPr/>
          </p:nvCxnSpPr>
          <p:spPr>
            <a:xfrm>
              <a:off x="5288720" y="3160508"/>
              <a:ext cx="453712" cy="91891"/>
            </a:xfrm>
            <a:prstGeom prst="straightConnector1">
              <a:avLst/>
            </a:prstGeom>
            <a:noFill/>
            <a:ln w="19050" cap="flat" cmpd="sng">
              <a:solidFill>
                <a:srgbClr val="38761D"/>
              </a:solidFill>
              <a:prstDash val="solid"/>
              <a:round/>
              <a:headEnd type="none" w="med" len="med"/>
              <a:tailEnd type="triangle" w="med" len="med"/>
            </a:ln>
          </p:spPr>
        </p:cxnSp>
        <p:cxnSp>
          <p:nvCxnSpPr>
            <p:cNvPr id="31" name="Google Shape;122;p18">
              <a:extLst>
                <a:ext uri="{FF2B5EF4-FFF2-40B4-BE49-F238E27FC236}">
                  <a16:creationId xmlns:a16="http://schemas.microsoft.com/office/drawing/2014/main" id="{835A361F-20A1-4289-8517-935958733D4B}"/>
                </a:ext>
              </a:extLst>
            </p:cNvPr>
            <p:cNvCxnSpPr>
              <a:cxnSpLocks/>
              <a:stCxn id="20" idx="3"/>
              <a:endCxn id="28" idx="1"/>
            </p:cNvCxnSpPr>
            <p:nvPr/>
          </p:nvCxnSpPr>
          <p:spPr>
            <a:xfrm flipV="1">
              <a:off x="5288720" y="3241070"/>
              <a:ext cx="437963" cy="1096876"/>
            </a:xfrm>
            <a:prstGeom prst="straightConnector1">
              <a:avLst/>
            </a:prstGeom>
            <a:noFill/>
            <a:ln w="19050" cap="flat" cmpd="sng">
              <a:solidFill>
                <a:srgbClr val="990000"/>
              </a:solidFill>
              <a:prstDash val="solid"/>
              <a:round/>
              <a:headEnd type="none" w="med" len="med"/>
              <a:tailEnd type="triangle" w="med" len="med"/>
            </a:ln>
          </p:spPr>
        </p:cxnSp>
        <p:sp>
          <p:nvSpPr>
            <p:cNvPr id="32" name="Google Shape;123;p18">
              <a:extLst>
                <a:ext uri="{FF2B5EF4-FFF2-40B4-BE49-F238E27FC236}">
                  <a16:creationId xmlns:a16="http://schemas.microsoft.com/office/drawing/2014/main" id="{A9C219D7-5915-4D76-B4D0-5918DD863A03}"/>
                </a:ext>
              </a:extLst>
            </p:cNvPr>
            <p:cNvSpPr/>
            <p:nvPr/>
          </p:nvSpPr>
          <p:spPr>
            <a:xfrm>
              <a:off x="2640786" y="4392099"/>
              <a:ext cx="1367943" cy="571875"/>
            </a:xfrm>
            <a:prstGeom prst="roundRect">
              <a:avLst>
                <a:gd name="adj" fmla="val 16667"/>
              </a:avLst>
            </a:prstGeom>
            <a:solidFill>
              <a:srgbClr val="990000"/>
            </a:solidFill>
            <a:ln>
              <a:noFill/>
            </a:ln>
          </p:spPr>
          <p:txBody>
            <a:bodyPr spcFirstLastPara="1" wrap="square" lIns="68569" tIns="68569" rIns="68569" bIns="68569" anchor="ctr" anchorCtr="0">
              <a:noAutofit/>
            </a:bodyPr>
            <a:lstStyle/>
            <a:p>
              <a:pPr algn="ctr"/>
              <a:r>
                <a:rPr lang="en" sz="1600" dirty="0">
                  <a:solidFill>
                    <a:srgbClr val="FFFFFF"/>
                  </a:solidFill>
                </a:rPr>
                <a:t>0.5°×0.5°</a:t>
              </a:r>
              <a:endParaRPr sz="1600" dirty="0">
                <a:solidFill>
                  <a:srgbClr val="FFFFFF"/>
                </a:solidFill>
              </a:endParaRPr>
            </a:p>
            <a:p>
              <a:pPr algn="ctr"/>
              <a:r>
                <a:rPr lang="en-US" sz="1600" dirty="0">
                  <a:solidFill>
                    <a:srgbClr val="FFFFFF"/>
                  </a:solidFill>
                </a:rPr>
                <a:t>IIASA </a:t>
              </a:r>
              <a:r>
                <a:rPr lang="en" sz="1600" dirty="0">
                  <a:solidFill>
                    <a:srgbClr val="FFFFFF"/>
                  </a:solidFill>
                </a:rPr>
                <a:t>Global</a:t>
              </a:r>
              <a:endParaRPr sz="1600" dirty="0">
                <a:solidFill>
                  <a:srgbClr val="FFFFFF"/>
                </a:solidFill>
              </a:endParaRPr>
            </a:p>
          </p:txBody>
        </p:sp>
        <p:cxnSp>
          <p:nvCxnSpPr>
            <p:cNvPr id="33" name="Google Shape;124;p18">
              <a:extLst>
                <a:ext uri="{FF2B5EF4-FFF2-40B4-BE49-F238E27FC236}">
                  <a16:creationId xmlns:a16="http://schemas.microsoft.com/office/drawing/2014/main" id="{47FFA62C-A119-4DBB-B387-C73D7E8278E0}"/>
                </a:ext>
              </a:extLst>
            </p:cNvPr>
            <p:cNvCxnSpPr>
              <a:cxnSpLocks/>
              <a:stCxn id="24" idx="3"/>
              <a:endCxn id="32" idx="1"/>
            </p:cNvCxnSpPr>
            <p:nvPr/>
          </p:nvCxnSpPr>
          <p:spPr>
            <a:xfrm>
              <a:off x="2353941" y="4677703"/>
              <a:ext cx="286845" cy="334"/>
            </a:xfrm>
            <a:prstGeom prst="straightConnector1">
              <a:avLst/>
            </a:prstGeom>
            <a:noFill/>
            <a:ln w="19050" cap="flat" cmpd="sng">
              <a:solidFill>
                <a:srgbClr val="000000"/>
              </a:solidFill>
              <a:prstDash val="solid"/>
              <a:round/>
              <a:headEnd type="none" w="med" len="med"/>
              <a:tailEnd type="triangle" w="med" len="med"/>
            </a:ln>
          </p:spPr>
        </p:cxnSp>
        <p:cxnSp>
          <p:nvCxnSpPr>
            <p:cNvPr id="34" name="Google Shape;125;p18">
              <a:extLst>
                <a:ext uri="{FF2B5EF4-FFF2-40B4-BE49-F238E27FC236}">
                  <a16:creationId xmlns:a16="http://schemas.microsoft.com/office/drawing/2014/main" id="{E992D444-BAFD-4146-9A9C-C6978AD7F452}"/>
                </a:ext>
              </a:extLst>
            </p:cNvPr>
            <p:cNvCxnSpPr>
              <a:cxnSpLocks/>
              <a:stCxn id="32" idx="3"/>
              <a:endCxn id="35" idx="1"/>
            </p:cNvCxnSpPr>
            <p:nvPr/>
          </p:nvCxnSpPr>
          <p:spPr>
            <a:xfrm>
              <a:off x="4008729" y="4678037"/>
              <a:ext cx="360360" cy="1860"/>
            </a:xfrm>
            <a:prstGeom prst="straightConnector1">
              <a:avLst/>
            </a:prstGeom>
            <a:noFill/>
            <a:ln w="19050" cap="flat" cmpd="sng">
              <a:solidFill>
                <a:srgbClr val="000000"/>
              </a:solidFill>
              <a:prstDash val="solid"/>
              <a:round/>
              <a:headEnd type="none" w="med" len="med"/>
              <a:tailEnd type="triangle" w="med" len="med"/>
            </a:ln>
          </p:spPr>
        </p:cxnSp>
        <p:sp>
          <p:nvSpPr>
            <p:cNvPr id="35" name="Google Shape;126;p18">
              <a:extLst>
                <a:ext uri="{FF2B5EF4-FFF2-40B4-BE49-F238E27FC236}">
                  <a16:creationId xmlns:a16="http://schemas.microsoft.com/office/drawing/2014/main" id="{61237AA0-211E-44B5-9489-19B795E5D0E7}"/>
                </a:ext>
              </a:extLst>
            </p:cNvPr>
            <p:cNvSpPr/>
            <p:nvPr/>
          </p:nvSpPr>
          <p:spPr>
            <a:xfrm>
              <a:off x="4369089" y="4428956"/>
              <a:ext cx="887400" cy="501881"/>
            </a:xfrm>
            <a:prstGeom prst="roundRect">
              <a:avLst>
                <a:gd name="adj" fmla="val 16667"/>
              </a:avLst>
            </a:prstGeom>
            <a:solidFill>
              <a:srgbClr val="990000"/>
            </a:solidFill>
            <a:ln>
              <a:noFill/>
            </a:ln>
          </p:spPr>
          <p:txBody>
            <a:bodyPr spcFirstLastPara="1" wrap="square" lIns="68569" tIns="68569" rIns="68569" bIns="68569" anchor="ctr" anchorCtr="0">
              <a:noAutofit/>
            </a:bodyPr>
            <a:lstStyle/>
            <a:p>
              <a:pPr algn="ctr"/>
              <a:r>
                <a:rPr lang="en" sz="1600">
                  <a:solidFill>
                    <a:srgbClr val="FFFFFF"/>
                  </a:solidFill>
                </a:rPr>
                <a:t>12km</a:t>
              </a:r>
              <a:endParaRPr sz="1600">
                <a:solidFill>
                  <a:srgbClr val="FFFFFF"/>
                </a:solidFill>
              </a:endParaRPr>
            </a:p>
            <a:p>
              <a:pPr algn="ctr"/>
              <a:r>
                <a:rPr lang="en" sz="1600">
                  <a:solidFill>
                    <a:srgbClr val="FFFFFF"/>
                  </a:solidFill>
                </a:rPr>
                <a:t>WUS</a:t>
              </a:r>
              <a:endParaRPr sz="1600">
                <a:solidFill>
                  <a:srgbClr val="FFFFFF"/>
                </a:solidFill>
              </a:endParaRPr>
            </a:p>
          </p:txBody>
        </p:sp>
      </p:grpSp>
    </p:spTree>
    <p:extLst>
      <p:ext uri="{BB962C8B-B14F-4D97-AF65-F5344CB8AC3E}">
        <p14:creationId xmlns:p14="http://schemas.microsoft.com/office/powerpoint/2010/main" val="6521217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2"/>
          <p:cNvSpPr txBox="1">
            <a:spLocks noGrp="1"/>
          </p:cNvSpPr>
          <p:nvPr>
            <p:ph type="title"/>
          </p:nvPr>
        </p:nvSpPr>
        <p:spPr>
          <a:prstGeom prst="rect">
            <a:avLst/>
          </a:prstGeom>
        </p:spPr>
        <p:txBody>
          <a:bodyPr spcFirstLastPara="1" wrap="square" lIns="68569" tIns="68569" rIns="68569" bIns="68569" anchor="t" anchorCtr="0">
            <a:noAutofit/>
          </a:bodyPr>
          <a:lstStyle/>
          <a:p>
            <a:r>
              <a:rPr lang="en" b="1"/>
              <a:t>Acknowledgements</a:t>
            </a:r>
            <a:endParaRPr b="1"/>
          </a:p>
        </p:txBody>
      </p:sp>
      <p:sp>
        <p:nvSpPr>
          <p:cNvPr id="152" name="Google Shape;152;p22"/>
          <p:cNvSpPr txBox="1">
            <a:spLocks noGrp="1"/>
          </p:cNvSpPr>
          <p:nvPr>
            <p:ph type="body" idx="1"/>
          </p:nvPr>
        </p:nvSpPr>
        <p:spPr>
          <a:prstGeom prst="rect">
            <a:avLst/>
          </a:prstGeom>
        </p:spPr>
        <p:txBody>
          <a:bodyPr spcFirstLastPara="1" wrap="square" lIns="68569" tIns="68569" rIns="68569" bIns="68569" anchor="t" anchorCtr="0">
            <a:noAutofit/>
          </a:bodyPr>
          <a:lstStyle/>
          <a:p>
            <a:pPr marL="0" indent="0">
              <a:lnSpc>
                <a:spcPct val="150000"/>
              </a:lnSpc>
              <a:spcAft>
                <a:spcPts val="1200"/>
              </a:spcAft>
              <a:buNone/>
            </a:pPr>
            <a:r>
              <a:rPr lang="en" dirty="0">
                <a:solidFill>
                  <a:srgbClr val="000000"/>
                </a:solidFill>
              </a:rPr>
              <a:t>This study was supported by the U.S. EPA Science to Achieve Results (STAR) Grant </a:t>
            </a:r>
            <a:r>
              <a:rPr lang="en-US" dirty="0">
                <a:solidFill>
                  <a:srgbClr val="000000"/>
                </a:solidFill>
              </a:rPr>
              <a:t>R835869</a:t>
            </a:r>
            <a:r>
              <a:rPr lang="en" dirty="0">
                <a:solidFill>
                  <a:srgbClr val="000000"/>
                </a:solidFill>
              </a:rPr>
              <a:t>. This research used resources of the Oak Ridge Leadership Computing Facility at the Oak Ridge National Laboratory, which is supported by the Office of Science of the U.S. Department of Energy under Contract No. DE-AC05-00OR22725.</a:t>
            </a:r>
            <a:endParaRPr dirty="0">
              <a:solidFill>
                <a:srgbClr val="000000"/>
              </a:solidFill>
            </a:endParaRPr>
          </a:p>
        </p:txBody>
      </p:sp>
      <p:pic>
        <p:nvPicPr>
          <p:cNvPr id="153" name="Google Shape;153;p22"/>
          <p:cNvPicPr preferRelativeResize="0">
            <a:picLocks noChangeAspect="1"/>
          </p:cNvPicPr>
          <p:nvPr/>
        </p:nvPicPr>
        <p:blipFill>
          <a:blip r:embed="rId3">
            <a:alphaModFix/>
          </a:blip>
          <a:stretch>
            <a:fillRect/>
          </a:stretch>
        </p:blipFill>
        <p:spPr>
          <a:xfrm>
            <a:off x="601980" y="4151007"/>
            <a:ext cx="686493" cy="682493"/>
          </a:xfrm>
          <a:prstGeom prst="rect">
            <a:avLst/>
          </a:prstGeom>
          <a:noFill/>
          <a:ln>
            <a:noFill/>
          </a:ln>
        </p:spPr>
      </p:pic>
      <p:pic>
        <p:nvPicPr>
          <p:cNvPr id="8" name="Google Shape;57;p13">
            <a:extLst>
              <a:ext uri="{FF2B5EF4-FFF2-40B4-BE49-F238E27FC236}">
                <a16:creationId xmlns:a16="http://schemas.microsoft.com/office/drawing/2014/main" id="{5FDEA2C3-32F6-4297-A32B-0BABC4DF91A2}"/>
              </a:ext>
            </a:extLst>
          </p:cNvPr>
          <p:cNvPicPr preferRelativeResize="0">
            <a:picLocks noChangeAspect="1"/>
          </p:cNvPicPr>
          <p:nvPr/>
        </p:nvPicPr>
        <p:blipFill>
          <a:blip r:embed="rId4">
            <a:alphaModFix/>
          </a:blip>
          <a:stretch>
            <a:fillRect/>
          </a:stretch>
        </p:blipFill>
        <p:spPr>
          <a:xfrm>
            <a:off x="3669060" y="4303248"/>
            <a:ext cx="1538912" cy="439689"/>
          </a:xfrm>
          <a:prstGeom prst="rect">
            <a:avLst/>
          </a:prstGeom>
          <a:noFill/>
          <a:ln>
            <a:noFill/>
          </a:ln>
        </p:spPr>
      </p:pic>
      <p:pic>
        <p:nvPicPr>
          <p:cNvPr id="9" name="Google Shape;58;p13">
            <a:extLst>
              <a:ext uri="{FF2B5EF4-FFF2-40B4-BE49-F238E27FC236}">
                <a16:creationId xmlns:a16="http://schemas.microsoft.com/office/drawing/2014/main" id="{01642B03-1B7D-48D2-A58C-1BC892BF78C2}"/>
              </a:ext>
            </a:extLst>
          </p:cNvPr>
          <p:cNvPicPr preferRelativeResize="0">
            <a:picLocks noChangeAspect="1"/>
          </p:cNvPicPr>
          <p:nvPr/>
        </p:nvPicPr>
        <p:blipFill rotWithShape="1">
          <a:blip r:embed="rId5">
            <a:alphaModFix/>
          </a:blip>
          <a:srcRect l="56891" t="4799" r="5488" b="69888"/>
          <a:stretch/>
        </p:blipFill>
        <p:spPr>
          <a:xfrm>
            <a:off x="1902285" y="4303248"/>
            <a:ext cx="1468306" cy="382087"/>
          </a:xfrm>
          <a:prstGeom prst="rect">
            <a:avLst/>
          </a:prstGeom>
          <a:noFill/>
          <a:ln>
            <a:noFill/>
          </a:ln>
        </p:spPr>
      </p:pic>
      <p:pic>
        <p:nvPicPr>
          <p:cNvPr id="10" name="Google Shape;59;p13">
            <a:extLst>
              <a:ext uri="{FF2B5EF4-FFF2-40B4-BE49-F238E27FC236}">
                <a16:creationId xmlns:a16="http://schemas.microsoft.com/office/drawing/2014/main" id="{12069FAB-DCF5-41FF-BEAD-047E9020C36F}"/>
              </a:ext>
            </a:extLst>
          </p:cNvPr>
          <p:cNvPicPr preferRelativeResize="0">
            <a:picLocks noChangeAspect="1"/>
          </p:cNvPicPr>
          <p:nvPr/>
        </p:nvPicPr>
        <p:blipFill>
          <a:blip r:embed="rId6">
            <a:alphaModFix/>
          </a:blip>
          <a:stretch>
            <a:fillRect/>
          </a:stretch>
        </p:blipFill>
        <p:spPr>
          <a:xfrm>
            <a:off x="5506441" y="4290900"/>
            <a:ext cx="929000" cy="47398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347F9D8-C6B3-4417-8E8B-A5F0A89FCE50}"/>
              </a:ext>
            </a:extLst>
          </p:cNvPr>
          <p:cNvSpPr>
            <a:spLocks noGrp="1"/>
          </p:cNvSpPr>
          <p:nvPr>
            <p:ph type="title"/>
          </p:nvPr>
        </p:nvSpPr>
        <p:spPr>
          <a:xfrm>
            <a:off x="233775" y="1683203"/>
            <a:ext cx="6390450" cy="1777094"/>
          </a:xfrm>
        </p:spPr>
        <p:txBody>
          <a:bodyPr/>
          <a:lstStyle/>
          <a:p>
            <a:r>
              <a:rPr lang="en-US" sz="2800" dirty="0"/>
              <a:t>Thank You</a:t>
            </a:r>
            <a:br>
              <a:rPr lang="en-US" sz="2800" dirty="0"/>
            </a:br>
            <a:br>
              <a:rPr lang="en-US" sz="2800" dirty="0"/>
            </a:br>
            <a:r>
              <a:rPr lang="en-US" sz="2800" dirty="0"/>
              <a:t>Questions?</a:t>
            </a:r>
          </a:p>
        </p:txBody>
      </p:sp>
    </p:spTree>
    <p:extLst>
      <p:ext uri="{BB962C8B-B14F-4D97-AF65-F5344CB8AC3E}">
        <p14:creationId xmlns:p14="http://schemas.microsoft.com/office/powerpoint/2010/main" val="32695166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233775" y="137160"/>
            <a:ext cx="6390450" cy="572700"/>
          </a:xfrm>
          <a:prstGeom prst="rect">
            <a:avLst/>
          </a:prstGeom>
        </p:spPr>
        <p:txBody>
          <a:bodyPr spcFirstLastPara="1" wrap="square" lIns="68569" tIns="68569" rIns="68569" bIns="68569" anchor="t" anchorCtr="0">
            <a:noAutofit/>
          </a:bodyPr>
          <a:lstStyle/>
          <a:p>
            <a:r>
              <a:rPr lang="en" b="1" dirty="0"/>
              <a:t>It Becomes Hotter…</a:t>
            </a:r>
            <a:endParaRPr b="1" dirty="0"/>
          </a:p>
        </p:txBody>
      </p:sp>
      <p:sp>
        <p:nvSpPr>
          <p:cNvPr id="24" name="Google Shape;71;p15">
            <a:extLst>
              <a:ext uri="{FF2B5EF4-FFF2-40B4-BE49-F238E27FC236}">
                <a16:creationId xmlns:a16="http://schemas.microsoft.com/office/drawing/2014/main" id="{C777C11A-83EE-4055-8580-9027F7B51453}"/>
              </a:ext>
            </a:extLst>
          </p:cNvPr>
          <p:cNvSpPr txBox="1">
            <a:spLocks noGrp="1"/>
          </p:cNvSpPr>
          <p:nvPr>
            <p:ph type="body" idx="1"/>
          </p:nvPr>
        </p:nvSpPr>
        <p:spPr>
          <a:xfrm>
            <a:off x="233774" y="822960"/>
            <a:ext cx="6390450" cy="1029694"/>
          </a:xfrm>
          <a:prstGeom prst="rect">
            <a:avLst/>
          </a:prstGeom>
        </p:spPr>
        <p:txBody>
          <a:bodyPr spcFirstLastPara="1" wrap="square" lIns="68569" tIns="68569" rIns="68569" bIns="68569" anchor="t" anchorCtr="0">
            <a:noAutofit/>
          </a:bodyPr>
          <a:lstStyle/>
          <a:p>
            <a:pPr marL="285750" indent="-285750">
              <a:lnSpc>
                <a:spcPct val="100000"/>
              </a:lnSpc>
              <a:spcAft>
                <a:spcPts val="1200"/>
              </a:spcAft>
              <a:buClr>
                <a:srgbClr val="CC3300"/>
              </a:buClr>
              <a:buFont typeface="Wingdings" panose="05000000000000000000" pitchFamily="2" charset="2"/>
              <a:buChar char="v"/>
            </a:pPr>
            <a:r>
              <a:rPr lang="en-US" dirty="0">
                <a:solidFill>
                  <a:schemeClr val="tx1"/>
                </a:solidFill>
              </a:rPr>
              <a:t>Decadal mean temperature changes relative to 1901–1960 average</a:t>
            </a:r>
          </a:p>
        </p:txBody>
      </p:sp>
      <p:pic>
        <p:nvPicPr>
          <p:cNvPr id="26" name="Picture 25" descr="A close up of a map&#10;&#10;Description generated with very high confidence">
            <a:extLst>
              <a:ext uri="{FF2B5EF4-FFF2-40B4-BE49-F238E27FC236}">
                <a16:creationId xmlns:a16="http://schemas.microsoft.com/office/drawing/2014/main" id="{74E14294-6F64-41F9-B957-692734131B9C}"/>
              </a:ext>
            </a:extLst>
          </p:cNvPr>
          <p:cNvPicPr>
            <a:picLocks noChangeAspect="1"/>
          </p:cNvPicPr>
          <p:nvPr/>
        </p:nvPicPr>
        <p:blipFill>
          <a:blip r:embed="rId3"/>
          <a:stretch>
            <a:fillRect/>
          </a:stretch>
        </p:blipFill>
        <p:spPr>
          <a:xfrm>
            <a:off x="1546113" y="1465416"/>
            <a:ext cx="4164806" cy="3219806"/>
          </a:xfrm>
          <a:prstGeom prst="rect">
            <a:avLst/>
          </a:prstGeom>
        </p:spPr>
      </p:pic>
      <p:sp>
        <p:nvSpPr>
          <p:cNvPr id="22" name="Google Shape;83;p16">
            <a:extLst>
              <a:ext uri="{FF2B5EF4-FFF2-40B4-BE49-F238E27FC236}">
                <a16:creationId xmlns:a16="http://schemas.microsoft.com/office/drawing/2014/main" id="{F74DE987-9863-4E84-843C-E8CA4F1F5348}"/>
              </a:ext>
            </a:extLst>
          </p:cNvPr>
          <p:cNvSpPr/>
          <p:nvPr/>
        </p:nvSpPr>
        <p:spPr>
          <a:xfrm>
            <a:off x="0" y="4776389"/>
            <a:ext cx="2894275" cy="298607"/>
          </a:xfrm>
          <a:prstGeom prst="rect">
            <a:avLst/>
          </a:prstGeom>
          <a:noFill/>
          <a:ln>
            <a:noFill/>
          </a:ln>
        </p:spPr>
        <p:txBody>
          <a:bodyPr spcFirstLastPara="1" wrap="square" lIns="68569" tIns="68569" rIns="68569" bIns="68569" anchor="ctr" anchorCtr="0">
            <a:noAutofit/>
          </a:bodyPr>
          <a:lstStyle/>
          <a:p>
            <a:r>
              <a:rPr lang="en" dirty="0"/>
              <a:t>(Source: </a:t>
            </a:r>
            <a:r>
              <a:rPr lang="en-US" dirty="0"/>
              <a:t>NOAA NCDC / CICS-NC</a:t>
            </a:r>
            <a:r>
              <a:rPr lang="en" dirty="0"/>
              <a:t>)</a:t>
            </a:r>
            <a:endParaRPr dirty="0"/>
          </a:p>
        </p:txBody>
      </p:sp>
      <p:grpSp>
        <p:nvGrpSpPr>
          <p:cNvPr id="19" name="Group 18">
            <a:extLst>
              <a:ext uri="{FF2B5EF4-FFF2-40B4-BE49-F238E27FC236}">
                <a16:creationId xmlns:a16="http://schemas.microsoft.com/office/drawing/2014/main" id="{35ED3866-5D37-4EB4-BC1F-9DD0763666E6}"/>
              </a:ext>
            </a:extLst>
          </p:cNvPr>
          <p:cNvGrpSpPr/>
          <p:nvPr/>
        </p:nvGrpSpPr>
        <p:grpSpPr>
          <a:xfrm>
            <a:off x="166350" y="2193007"/>
            <a:ext cx="6525297" cy="1764623"/>
            <a:chOff x="190935" y="1254170"/>
            <a:chExt cx="6525297" cy="1764623"/>
          </a:xfrm>
        </p:grpSpPr>
        <p:pic>
          <p:nvPicPr>
            <p:cNvPr id="6" name="Picture 5" descr="A screenshot of a cell phone&#10;&#10;Description generated with very high confidence">
              <a:extLst>
                <a:ext uri="{FF2B5EF4-FFF2-40B4-BE49-F238E27FC236}">
                  <a16:creationId xmlns:a16="http://schemas.microsoft.com/office/drawing/2014/main" id="{25D93AAA-1B44-4CA1-A3D4-A6B6F00B4920}"/>
                </a:ext>
              </a:extLst>
            </p:cNvPr>
            <p:cNvPicPr>
              <a:picLocks noChangeAspect="1"/>
            </p:cNvPicPr>
            <p:nvPr/>
          </p:nvPicPr>
          <p:blipFill>
            <a:blip r:embed="rId4"/>
            <a:stretch>
              <a:fillRect/>
            </a:stretch>
          </p:blipFill>
          <p:spPr>
            <a:xfrm>
              <a:off x="190935" y="1254170"/>
              <a:ext cx="2122895" cy="1764623"/>
            </a:xfrm>
            <a:prstGeom prst="rect">
              <a:avLst/>
            </a:prstGeom>
          </p:spPr>
        </p:pic>
        <p:grpSp>
          <p:nvGrpSpPr>
            <p:cNvPr id="17" name="Group 16">
              <a:extLst>
                <a:ext uri="{FF2B5EF4-FFF2-40B4-BE49-F238E27FC236}">
                  <a16:creationId xmlns:a16="http://schemas.microsoft.com/office/drawing/2014/main" id="{7D95ED49-E1B8-4383-8776-87EA05DA127A}"/>
                </a:ext>
              </a:extLst>
            </p:cNvPr>
            <p:cNvGrpSpPr/>
            <p:nvPr/>
          </p:nvGrpSpPr>
          <p:grpSpPr>
            <a:xfrm>
              <a:off x="2435563" y="1289095"/>
              <a:ext cx="2054356" cy="1712979"/>
              <a:chOff x="2435563" y="1289095"/>
              <a:chExt cx="2054356" cy="1712979"/>
            </a:xfrm>
          </p:grpSpPr>
          <p:pic>
            <p:nvPicPr>
              <p:cNvPr id="11" name="Picture 10" descr="A screenshot of a cell phone&#10;&#10;Description generated with very high confidence">
                <a:extLst>
                  <a:ext uri="{FF2B5EF4-FFF2-40B4-BE49-F238E27FC236}">
                    <a16:creationId xmlns:a16="http://schemas.microsoft.com/office/drawing/2014/main" id="{8B211B39-DD06-42E6-B292-82E48DEB4F1E}"/>
                  </a:ext>
                </a:extLst>
              </p:cNvPr>
              <p:cNvPicPr>
                <a:picLocks noChangeAspect="1"/>
              </p:cNvPicPr>
              <p:nvPr/>
            </p:nvPicPr>
            <p:blipFill>
              <a:blip r:embed="rId5"/>
              <a:stretch>
                <a:fillRect/>
              </a:stretch>
            </p:blipFill>
            <p:spPr>
              <a:xfrm>
                <a:off x="2435563" y="1289095"/>
                <a:ext cx="2054356" cy="1712979"/>
              </a:xfrm>
              <a:prstGeom prst="rect">
                <a:avLst/>
              </a:prstGeom>
            </p:spPr>
          </p:pic>
          <p:sp>
            <p:nvSpPr>
              <p:cNvPr id="15" name="Rectangle 14">
                <a:extLst>
                  <a:ext uri="{FF2B5EF4-FFF2-40B4-BE49-F238E27FC236}">
                    <a16:creationId xmlns:a16="http://schemas.microsoft.com/office/drawing/2014/main" id="{47563CF1-E817-48CB-BD5E-31BFB6CA113E}"/>
                  </a:ext>
                </a:extLst>
              </p:cNvPr>
              <p:cNvSpPr/>
              <p:nvPr/>
            </p:nvSpPr>
            <p:spPr>
              <a:xfrm>
                <a:off x="2472855" y="1314126"/>
                <a:ext cx="1956022" cy="1611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E08180B7-3106-4FC3-A7A7-0D347AED3327}"/>
                </a:ext>
              </a:extLst>
            </p:cNvPr>
            <p:cNvGrpSpPr/>
            <p:nvPr/>
          </p:nvGrpSpPr>
          <p:grpSpPr>
            <a:xfrm>
              <a:off x="4661876" y="1271114"/>
              <a:ext cx="2054356" cy="1709931"/>
              <a:chOff x="4661876" y="1271114"/>
              <a:chExt cx="2054356" cy="1709931"/>
            </a:xfrm>
          </p:grpSpPr>
          <p:pic>
            <p:nvPicPr>
              <p:cNvPr id="14" name="Picture 13" descr="A screenshot of a cell phone&#10;&#10;Description generated with very high confidence">
                <a:extLst>
                  <a:ext uri="{FF2B5EF4-FFF2-40B4-BE49-F238E27FC236}">
                    <a16:creationId xmlns:a16="http://schemas.microsoft.com/office/drawing/2014/main" id="{652AE7A0-AC60-4102-8AE0-3C53712A4CE8}"/>
                  </a:ext>
                </a:extLst>
              </p:cNvPr>
              <p:cNvPicPr>
                <a:picLocks noChangeAspect="1"/>
              </p:cNvPicPr>
              <p:nvPr/>
            </p:nvPicPr>
            <p:blipFill>
              <a:blip r:embed="rId6"/>
              <a:stretch>
                <a:fillRect/>
              </a:stretch>
            </p:blipFill>
            <p:spPr>
              <a:xfrm>
                <a:off x="4661876" y="1271114"/>
                <a:ext cx="2054356" cy="1709931"/>
              </a:xfrm>
              <a:prstGeom prst="rect">
                <a:avLst/>
              </a:prstGeom>
            </p:spPr>
          </p:pic>
          <p:sp>
            <p:nvSpPr>
              <p:cNvPr id="18" name="Rectangle 17">
                <a:extLst>
                  <a:ext uri="{FF2B5EF4-FFF2-40B4-BE49-F238E27FC236}">
                    <a16:creationId xmlns:a16="http://schemas.microsoft.com/office/drawing/2014/main" id="{5D04EA50-8B67-4DAD-AAE0-472DFE2FC2F6}"/>
                  </a:ext>
                </a:extLst>
              </p:cNvPr>
              <p:cNvSpPr/>
              <p:nvPr/>
            </p:nvSpPr>
            <p:spPr>
              <a:xfrm>
                <a:off x="4661876" y="1314126"/>
                <a:ext cx="2005189" cy="1611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C9F771-6235-490D-87B6-F01DE4D111FF}"/>
              </a:ext>
            </a:extLst>
          </p:cNvPr>
          <p:cNvPicPr>
            <a:picLocks noChangeAspect="1"/>
          </p:cNvPicPr>
          <p:nvPr/>
        </p:nvPicPr>
        <p:blipFill>
          <a:blip r:embed="rId2"/>
          <a:stretch>
            <a:fillRect/>
          </a:stretch>
        </p:blipFill>
        <p:spPr>
          <a:xfrm>
            <a:off x="172652" y="793387"/>
            <a:ext cx="6512696" cy="4033053"/>
          </a:xfrm>
          <a:prstGeom prst="rect">
            <a:avLst/>
          </a:prstGeom>
        </p:spPr>
      </p:pic>
      <p:sp>
        <p:nvSpPr>
          <p:cNvPr id="4" name="Title 3">
            <a:extLst>
              <a:ext uri="{FF2B5EF4-FFF2-40B4-BE49-F238E27FC236}">
                <a16:creationId xmlns:a16="http://schemas.microsoft.com/office/drawing/2014/main" id="{C379C8F6-F23A-4B76-8E48-4AA8FAB4DA8B}"/>
              </a:ext>
            </a:extLst>
          </p:cNvPr>
          <p:cNvSpPr>
            <a:spLocks noGrp="1"/>
          </p:cNvSpPr>
          <p:nvPr>
            <p:ph type="title"/>
          </p:nvPr>
        </p:nvSpPr>
        <p:spPr>
          <a:xfrm>
            <a:off x="71562" y="87217"/>
            <a:ext cx="6714876" cy="572700"/>
          </a:xfrm>
        </p:spPr>
        <p:txBody>
          <a:bodyPr/>
          <a:lstStyle/>
          <a:p>
            <a:r>
              <a:rPr lang="en-US" dirty="0"/>
              <a:t>EPA AQS and IMPROVE Sites Locations</a:t>
            </a:r>
          </a:p>
        </p:txBody>
      </p:sp>
    </p:spTree>
    <p:extLst>
      <p:ext uri="{BB962C8B-B14F-4D97-AF65-F5344CB8AC3E}">
        <p14:creationId xmlns:p14="http://schemas.microsoft.com/office/powerpoint/2010/main" val="40649964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C281F-5D80-4363-9DEF-F930F4DBF8F9}"/>
              </a:ext>
            </a:extLst>
          </p:cNvPr>
          <p:cNvSpPr>
            <a:spLocks noGrp="1"/>
          </p:cNvSpPr>
          <p:nvPr>
            <p:ph type="title"/>
          </p:nvPr>
        </p:nvSpPr>
        <p:spPr>
          <a:xfrm>
            <a:off x="233775" y="91440"/>
            <a:ext cx="6390450" cy="572700"/>
          </a:xfrm>
        </p:spPr>
        <p:txBody>
          <a:bodyPr/>
          <a:lstStyle/>
          <a:p>
            <a:r>
              <a:rPr lang="en-US" b="1" dirty="0"/>
              <a:t>WRF Validations</a:t>
            </a:r>
          </a:p>
        </p:txBody>
      </p:sp>
      <p:sp>
        <p:nvSpPr>
          <p:cNvPr id="3" name="Text Placeholder 2">
            <a:extLst>
              <a:ext uri="{FF2B5EF4-FFF2-40B4-BE49-F238E27FC236}">
                <a16:creationId xmlns:a16="http://schemas.microsoft.com/office/drawing/2014/main" id="{97930555-D21E-43F8-B327-DB4884AEF625}"/>
              </a:ext>
            </a:extLst>
          </p:cNvPr>
          <p:cNvSpPr>
            <a:spLocks noGrp="1"/>
          </p:cNvSpPr>
          <p:nvPr>
            <p:ph type="body" idx="1"/>
          </p:nvPr>
        </p:nvSpPr>
        <p:spPr>
          <a:xfrm>
            <a:off x="233775" y="822960"/>
            <a:ext cx="6390450" cy="3416400"/>
          </a:xfrm>
        </p:spPr>
        <p:txBody>
          <a:bodyPr/>
          <a:lstStyle/>
          <a:p>
            <a:pPr marL="257175">
              <a:lnSpc>
                <a:spcPct val="150000"/>
              </a:lnSpc>
              <a:spcAft>
                <a:spcPts val="600"/>
              </a:spcAft>
              <a:buClr>
                <a:srgbClr val="CC3300"/>
              </a:buClr>
              <a:buFont typeface="Wingdings" panose="05000000000000000000" pitchFamily="2" charset="2"/>
              <a:buChar char="v"/>
            </a:pPr>
            <a:r>
              <a:rPr lang="en-US" dirty="0">
                <a:solidFill>
                  <a:schemeClr val="tx1"/>
                </a:solidFill>
              </a:rPr>
              <a:t>2011 MCIP data from US EPA</a:t>
            </a:r>
          </a:p>
          <a:p>
            <a:pPr marL="257175">
              <a:lnSpc>
                <a:spcPct val="150000"/>
              </a:lnSpc>
              <a:spcAft>
                <a:spcPts val="600"/>
              </a:spcAft>
              <a:buClr>
                <a:srgbClr val="CC3300"/>
              </a:buClr>
              <a:buFont typeface="Wingdings" panose="05000000000000000000" pitchFamily="2" charset="2"/>
              <a:buChar char="v"/>
            </a:pPr>
            <a:r>
              <a:rPr lang="en-US" dirty="0">
                <a:solidFill>
                  <a:schemeClr val="tx1"/>
                </a:solidFill>
              </a:rPr>
              <a:t>2012 − 2014 WRF v3.8.1 (same schemes as 2011) </a:t>
            </a:r>
          </a:p>
        </p:txBody>
      </p:sp>
      <p:pic>
        <p:nvPicPr>
          <p:cNvPr id="9" name="Picture 8">
            <a:extLst>
              <a:ext uri="{FF2B5EF4-FFF2-40B4-BE49-F238E27FC236}">
                <a16:creationId xmlns:a16="http://schemas.microsoft.com/office/drawing/2014/main" id="{FD878E4D-615E-4516-805F-03C012C52BF4}"/>
              </a:ext>
            </a:extLst>
          </p:cNvPr>
          <p:cNvPicPr>
            <a:picLocks noChangeAspect="1"/>
          </p:cNvPicPr>
          <p:nvPr/>
        </p:nvPicPr>
        <p:blipFill>
          <a:blip r:embed="rId3"/>
          <a:stretch>
            <a:fillRect/>
          </a:stretch>
        </p:blipFill>
        <p:spPr>
          <a:xfrm>
            <a:off x="361897" y="2294667"/>
            <a:ext cx="2938979" cy="2571750"/>
          </a:xfrm>
          <a:prstGeom prst="rect">
            <a:avLst/>
          </a:prstGeom>
        </p:spPr>
      </p:pic>
      <p:pic>
        <p:nvPicPr>
          <p:cNvPr id="13" name="Picture 12">
            <a:extLst>
              <a:ext uri="{FF2B5EF4-FFF2-40B4-BE49-F238E27FC236}">
                <a16:creationId xmlns:a16="http://schemas.microsoft.com/office/drawing/2014/main" id="{EA13D5A3-E25C-4A73-BEA7-B20910EFC8FF}"/>
              </a:ext>
            </a:extLst>
          </p:cNvPr>
          <p:cNvPicPr>
            <a:picLocks noChangeAspect="1"/>
          </p:cNvPicPr>
          <p:nvPr/>
        </p:nvPicPr>
        <p:blipFill>
          <a:blip r:embed="rId4"/>
          <a:stretch>
            <a:fillRect/>
          </a:stretch>
        </p:blipFill>
        <p:spPr>
          <a:xfrm>
            <a:off x="3557123" y="2294666"/>
            <a:ext cx="2938980" cy="2571751"/>
          </a:xfrm>
          <a:prstGeom prst="rect">
            <a:avLst/>
          </a:prstGeom>
        </p:spPr>
      </p:pic>
    </p:spTree>
    <p:extLst>
      <p:ext uri="{BB962C8B-B14F-4D97-AF65-F5344CB8AC3E}">
        <p14:creationId xmlns:p14="http://schemas.microsoft.com/office/powerpoint/2010/main" val="751759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B533F-73D1-4993-BF55-5DE511EF2669}"/>
              </a:ext>
            </a:extLst>
          </p:cNvPr>
          <p:cNvSpPr>
            <a:spLocks noGrp="1"/>
          </p:cNvSpPr>
          <p:nvPr>
            <p:ph type="title"/>
          </p:nvPr>
        </p:nvSpPr>
        <p:spPr>
          <a:xfrm>
            <a:off x="95250" y="100584"/>
            <a:ext cx="6630488" cy="940003"/>
          </a:xfrm>
        </p:spPr>
        <p:txBody>
          <a:bodyPr/>
          <a:lstStyle/>
          <a:p>
            <a:r>
              <a:rPr lang="en-US" sz="2600" b="1" dirty="0"/>
              <a:t>2011</a:t>
            </a:r>
            <a:r>
              <a:rPr lang="en-US" sz="2600" dirty="0">
                <a:solidFill>
                  <a:schemeClr val="tx1"/>
                </a:solidFill>
              </a:rPr>
              <a:t>−</a:t>
            </a:r>
            <a:r>
              <a:rPr lang="en-US" sz="2600" b="1" dirty="0"/>
              <a:t>2013 Daily Mean Fire Contributions on PM</a:t>
            </a:r>
            <a:r>
              <a:rPr lang="en-US" sz="2600" b="1" baseline="-25000" dirty="0"/>
              <a:t>2.5</a:t>
            </a:r>
          </a:p>
        </p:txBody>
      </p:sp>
      <p:pic>
        <p:nvPicPr>
          <p:cNvPr id="62" name="Picture 61">
            <a:extLst>
              <a:ext uri="{FF2B5EF4-FFF2-40B4-BE49-F238E27FC236}">
                <a16:creationId xmlns:a16="http://schemas.microsoft.com/office/drawing/2014/main" id="{6B40209D-DEE8-4294-B93D-98A71F31C4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1680" y="1751275"/>
            <a:ext cx="1645920" cy="1250532"/>
          </a:xfrm>
          <a:prstGeom prst="rect">
            <a:avLst/>
          </a:prstGeom>
        </p:spPr>
      </p:pic>
      <p:pic>
        <p:nvPicPr>
          <p:cNvPr id="61" name="Picture 60">
            <a:extLst>
              <a:ext uri="{FF2B5EF4-FFF2-40B4-BE49-F238E27FC236}">
                <a16:creationId xmlns:a16="http://schemas.microsoft.com/office/drawing/2014/main" id="{0FF6FA0B-FB1E-4942-BA7F-AEC6E5E999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8322" y="1751275"/>
            <a:ext cx="1645920" cy="1250532"/>
          </a:xfrm>
          <a:prstGeom prst="rect">
            <a:avLst/>
          </a:prstGeom>
        </p:spPr>
      </p:pic>
      <p:pic>
        <p:nvPicPr>
          <p:cNvPr id="60" name="Picture 59">
            <a:extLst>
              <a:ext uri="{FF2B5EF4-FFF2-40B4-BE49-F238E27FC236}">
                <a16:creationId xmlns:a16="http://schemas.microsoft.com/office/drawing/2014/main" id="{B3C79BFC-D67F-4E97-BA04-5159D2B9D6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4964" y="1751275"/>
            <a:ext cx="1645920" cy="1250532"/>
          </a:xfrm>
          <a:prstGeom prst="rect">
            <a:avLst/>
          </a:prstGeom>
        </p:spPr>
      </p:pic>
      <p:pic>
        <p:nvPicPr>
          <p:cNvPr id="59" name="Picture 58">
            <a:extLst>
              <a:ext uri="{FF2B5EF4-FFF2-40B4-BE49-F238E27FC236}">
                <a16:creationId xmlns:a16="http://schemas.microsoft.com/office/drawing/2014/main" id="{A28842FE-58BF-417E-AA14-A7D0A10F81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1606" y="1751275"/>
            <a:ext cx="1645920" cy="1250532"/>
          </a:xfrm>
          <a:prstGeom prst="rect">
            <a:avLst/>
          </a:prstGeom>
        </p:spPr>
      </p:pic>
      <p:sp>
        <p:nvSpPr>
          <p:cNvPr id="68" name="Rectangle 67">
            <a:extLst>
              <a:ext uri="{FF2B5EF4-FFF2-40B4-BE49-F238E27FC236}">
                <a16:creationId xmlns:a16="http://schemas.microsoft.com/office/drawing/2014/main" id="{677D9BEB-7DDD-43DE-9CEB-4C6860C86EF3}"/>
              </a:ext>
            </a:extLst>
          </p:cNvPr>
          <p:cNvSpPr/>
          <p:nvPr/>
        </p:nvSpPr>
        <p:spPr>
          <a:xfrm>
            <a:off x="552575" y="1191486"/>
            <a:ext cx="1439818" cy="584775"/>
          </a:xfrm>
          <a:prstGeom prst="rect">
            <a:avLst/>
          </a:prstGeom>
        </p:spPr>
        <p:txBody>
          <a:bodyPr wrap="none">
            <a:spAutoFit/>
          </a:bodyPr>
          <a:lstStyle/>
          <a:p>
            <a:pPr lvl="1" algn="ctr"/>
            <a:r>
              <a:rPr lang="en-US" sz="1600" dirty="0">
                <a:latin typeface="Arial" panose="020B0604020202020204" pitchFamily="34" charset="0"/>
                <a:cs typeface="Arial" panose="020B0604020202020204" pitchFamily="34" charset="0"/>
              </a:rPr>
              <a:t>2011</a:t>
            </a:r>
          </a:p>
          <a:p>
            <a:pPr lvl="1" algn="ctr"/>
            <a:r>
              <a:rPr lang="en-US" sz="1600" dirty="0">
                <a:latin typeface="Arial" panose="020B0604020202020204" pitchFamily="34" charset="0"/>
                <a:cs typeface="Arial" panose="020B0604020202020204" pitchFamily="34" charset="0"/>
              </a:rPr>
              <a:t>06/08 – 06/09</a:t>
            </a:r>
          </a:p>
        </p:txBody>
      </p:sp>
      <p:sp>
        <p:nvSpPr>
          <p:cNvPr id="70" name="Rectangle 69">
            <a:extLst>
              <a:ext uri="{FF2B5EF4-FFF2-40B4-BE49-F238E27FC236}">
                <a16:creationId xmlns:a16="http://schemas.microsoft.com/office/drawing/2014/main" id="{1E7C3B79-EC91-4F01-9C70-41E8E0E12B0C}"/>
              </a:ext>
            </a:extLst>
          </p:cNvPr>
          <p:cNvSpPr/>
          <p:nvPr/>
        </p:nvSpPr>
        <p:spPr>
          <a:xfrm>
            <a:off x="2046331" y="1191489"/>
            <a:ext cx="1439818" cy="584775"/>
          </a:xfrm>
          <a:prstGeom prst="rect">
            <a:avLst/>
          </a:prstGeom>
        </p:spPr>
        <p:txBody>
          <a:bodyPr wrap="none">
            <a:spAutoFit/>
          </a:bodyPr>
          <a:lstStyle/>
          <a:p>
            <a:pPr lvl="1" algn="ctr"/>
            <a:r>
              <a:rPr lang="en-US" sz="1600" dirty="0">
                <a:latin typeface="Arial" panose="020B0604020202020204" pitchFamily="34" charset="0"/>
                <a:cs typeface="Arial" panose="020B0604020202020204" pitchFamily="34" charset="0"/>
              </a:rPr>
              <a:t>2012</a:t>
            </a:r>
          </a:p>
          <a:p>
            <a:pPr lvl="1" algn="ctr"/>
            <a:r>
              <a:rPr lang="en-US" sz="1600" dirty="0">
                <a:latin typeface="Arial" panose="020B0604020202020204" pitchFamily="34" charset="0"/>
                <a:cs typeface="Arial" panose="020B0604020202020204" pitchFamily="34" charset="0"/>
              </a:rPr>
              <a:t>06/10 – 06/11</a:t>
            </a:r>
          </a:p>
        </p:txBody>
      </p:sp>
      <p:sp>
        <p:nvSpPr>
          <p:cNvPr id="71" name="Rectangle 70">
            <a:extLst>
              <a:ext uri="{FF2B5EF4-FFF2-40B4-BE49-F238E27FC236}">
                <a16:creationId xmlns:a16="http://schemas.microsoft.com/office/drawing/2014/main" id="{9815A395-5E19-4D68-BA17-F37128E928BA}"/>
              </a:ext>
            </a:extLst>
          </p:cNvPr>
          <p:cNvSpPr/>
          <p:nvPr/>
        </p:nvSpPr>
        <p:spPr>
          <a:xfrm>
            <a:off x="3594026" y="1191488"/>
            <a:ext cx="1439818" cy="584775"/>
          </a:xfrm>
          <a:prstGeom prst="rect">
            <a:avLst/>
          </a:prstGeom>
        </p:spPr>
        <p:txBody>
          <a:bodyPr wrap="none">
            <a:spAutoFit/>
          </a:bodyPr>
          <a:lstStyle/>
          <a:p>
            <a:pPr lvl="1" algn="ctr"/>
            <a:r>
              <a:rPr lang="en-US" sz="1600" dirty="0">
                <a:latin typeface="Arial" panose="020B0604020202020204" pitchFamily="34" charset="0"/>
                <a:cs typeface="Arial" panose="020B0604020202020204" pitchFamily="34" charset="0"/>
              </a:rPr>
              <a:t>2012</a:t>
            </a:r>
          </a:p>
          <a:p>
            <a:pPr lvl="1" algn="ctr"/>
            <a:r>
              <a:rPr lang="en-US" sz="1600" dirty="0">
                <a:latin typeface="Arial" panose="020B0604020202020204" pitchFamily="34" charset="0"/>
                <a:cs typeface="Arial" panose="020B0604020202020204" pitchFamily="34" charset="0"/>
              </a:rPr>
              <a:t>06/26 – 06/27</a:t>
            </a:r>
          </a:p>
        </p:txBody>
      </p:sp>
      <p:sp>
        <p:nvSpPr>
          <p:cNvPr id="72" name="Rectangle 71">
            <a:extLst>
              <a:ext uri="{FF2B5EF4-FFF2-40B4-BE49-F238E27FC236}">
                <a16:creationId xmlns:a16="http://schemas.microsoft.com/office/drawing/2014/main" id="{AAC00063-475A-475D-98F3-2CB9D2EA2CEB}"/>
              </a:ext>
            </a:extLst>
          </p:cNvPr>
          <p:cNvSpPr/>
          <p:nvPr/>
        </p:nvSpPr>
        <p:spPr>
          <a:xfrm>
            <a:off x="5141721" y="1191487"/>
            <a:ext cx="1439818" cy="584775"/>
          </a:xfrm>
          <a:prstGeom prst="rect">
            <a:avLst/>
          </a:prstGeom>
        </p:spPr>
        <p:txBody>
          <a:bodyPr wrap="none">
            <a:spAutoFit/>
          </a:bodyPr>
          <a:lstStyle/>
          <a:p>
            <a:pPr lvl="1" algn="ctr"/>
            <a:r>
              <a:rPr lang="en-US" sz="1600" dirty="0">
                <a:latin typeface="Arial" panose="020B0604020202020204" pitchFamily="34" charset="0"/>
                <a:cs typeface="Arial" panose="020B0604020202020204" pitchFamily="34" charset="0"/>
              </a:rPr>
              <a:t>2013</a:t>
            </a:r>
          </a:p>
          <a:p>
            <a:pPr lvl="1" algn="ctr"/>
            <a:r>
              <a:rPr lang="en-US" sz="1600" dirty="0">
                <a:latin typeface="Arial" panose="020B0604020202020204" pitchFamily="34" charset="0"/>
                <a:cs typeface="Arial" panose="020B0604020202020204" pitchFamily="34" charset="0"/>
              </a:rPr>
              <a:t>06/11 – 06/12</a:t>
            </a:r>
          </a:p>
        </p:txBody>
      </p:sp>
      <p:grpSp>
        <p:nvGrpSpPr>
          <p:cNvPr id="9" name="Group 8">
            <a:extLst>
              <a:ext uri="{FF2B5EF4-FFF2-40B4-BE49-F238E27FC236}">
                <a16:creationId xmlns:a16="http://schemas.microsoft.com/office/drawing/2014/main" id="{D0CA5C14-7257-45E7-AB61-1A69FEFCF15A}"/>
              </a:ext>
            </a:extLst>
          </p:cNvPr>
          <p:cNvGrpSpPr/>
          <p:nvPr/>
        </p:nvGrpSpPr>
        <p:grpSpPr>
          <a:xfrm>
            <a:off x="458856" y="3638975"/>
            <a:ext cx="6323150" cy="1496664"/>
            <a:chOff x="402588" y="3370620"/>
            <a:chExt cx="6323150" cy="1496664"/>
          </a:xfrm>
        </p:grpSpPr>
        <p:grpSp>
          <p:nvGrpSpPr>
            <p:cNvPr id="81" name="Group 80">
              <a:extLst>
                <a:ext uri="{FF2B5EF4-FFF2-40B4-BE49-F238E27FC236}">
                  <a16:creationId xmlns:a16="http://schemas.microsoft.com/office/drawing/2014/main" id="{C8765086-853F-430E-AAB4-9A894B3CC715}"/>
                </a:ext>
              </a:extLst>
            </p:cNvPr>
            <p:cNvGrpSpPr/>
            <p:nvPr/>
          </p:nvGrpSpPr>
          <p:grpSpPr>
            <a:xfrm>
              <a:off x="402588" y="3404244"/>
              <a:ext cx="1838966" cy="1463040"/>
              <a:chOff x="4753996" y="986409"/>
              <a:chExt cx="1838966" cy="1463040"/>
            </a:xfrm>
          </p:grpSpPr>
          <p:pic>
            <p:nvPicPr>
              <p:cNvPr id="82" name="Picture 81">
                <a:extLst>
                  <a:ext uri="{FF2B5EF4-FFF2-40B4-BE49-F238E27FC236}">
                    <a16:creationId xmlns:a16="http://schemas.microsoft.com/office/drawing/2014/main" id="{D361D685-6B74-4AA8-9A64-63D483544518}"/>
                  </a:ext>
                </a:extLst>
              </p:cNvPr>
              <p:cNvPicPr>
                <a:picLocks noChangeAspect="1"/>
              </p:cNvPicPr>
              <p:nvPr/>
            </p:nvPicPr>
            <p:blipFill>
              <a:blip r:embed="rId7"/>
              <a:stretch>
                <a:fillRect/>
              </a:stretch>
            </p:blipFill>
            <p:spPr>
              <a:xfrm>
                <a:off x="4753996" y="986409"/>
                <a:ext cx="1838966" cy="1463040"/>
              </a:xfrm>
              <a:prstGeom prst="rect">
                <a:avLst/>
              </a:prstGeom>
            </p:spPr>
          </p:pic>
          <p:sp>
            <p:nvSpPr>
              <p:cNvPr id="83" name="Rectangle 82">
                <a:extLst>
                  <a:ext uri="{FF2B5EF4-FFF2-40B4-BE49-F238E27FC236}">
                    <a16:creationId xmlns:a16="http://schemas.microsoft.com/office/drawing/2014/main" id="{9F40E6A6-14AD-439C-B341-EC810079D82B}"/>
                  </a:ext>
                </a:extLst>
              </p:cNvPr>
              <p:cNvSpPr/>
              <p:nvPr/>
            </p:nvSpPr>
            <p:spPr>
              <a:xfrm>
                <a:off x="4850443" y="1060430"/>
                <a:ext cx="639919" cy="338554"/>
              </a:xfrm>
              <a:prstGeom prst="rect">
                <a:avLst/>
              </a:prstGeom>
            </p:spPr>
            <p:txBody>
              <a:bodyPr wrap="none">
                <a:spAutoFit/>
              </a:bodyPr>
              <a:lstStyle/>
              <a:p>
                <a:pPr lvl="1" algn="ctr"/>
                <a:r>
                  <a:rPr lang="en-US" sz="1600" dirty="0">
                    <a:latin typeface="Arial" panose="020B0604020202020204" pitchFamily="34" charset="0"/>
                    <a:cs typeface="Arial" panose="020B0604020202020204" pitchFamily="34" charset="0"/>
                  </a:rPr>
                  <a:t>2011</a:t>
                </a:r>
              </a:p>
            </p:txBody>
          </p:sp>
        </p:grpSp>
        <p:grpSp>
          <p:nvGrpSpPr>
            <p:cNvPr id="101" name="Group 100">
              <a:extLst>
                <a:ext uri="{FF2B5EF4-FFF2-40B4-BE49-F238E27FC236}">
                  <a16:creationId xmlns:a16="http://schemas.microsoft.com/office/drawing/2014/main" id="{457208FF-4385-44A6-98A2-15B0E07FD22A}"/>
                </a:ext>
              </a:extLst>
            </p:cNvPr>
            <p:cNvGrpSpPr/>
            <p:nvPr/>
          </p:nvGrpSpPr>
          <p:grpSpPr>
            <a:xfrm>
              <a:off x="2669183" y="3370620"/>
              <a:ext cx="1733105" cy="1463040"/>
              <a:chOff x="4779174" y="914473"/>
              <a:chExt cx="1733105" cy="1463040"/>
            </a:xfrm>
          </p:grpSpPr>
          <p:pic>
            <p:nvPicPr>
              <p:cNvPr id="102" name="Picture 101">
                <a:extLst>
                  <a:ext uri="{FF2B5EF4-FFF2-40B4-BE49-F238E27FC236}">
                    <a16:creationId xmlns:a16="http://schemas.microsoft.com/office/drawing/2014/main" id="{C97FC914-3CA9-4040-AF30-CB167767A905}"/>
                  </a:ext>
                </a:extLst>
              </p:cNvPr>
              <p:cNvPicPr>
                <a:picLocks noChangeAspect="1"/>
              </p:cNvPicPr>
              <p:nvPr/>
            </p:nvPicPr>
            <p:blipFill>
              <a:blip r:embed="rId8"/>
              <a:stretch>
                <a:fillRect/>
              </a:stretch>
            </p:blipFill>
            <p:spPr>
              <a:xfrm>
                <a:off x="4779174" y="914473"/>
                <a:ext cx="1733105" cy="1463040"/>
              </a:xfrm>
              <a:prstGeom prst="rect">
                <a:avLst/>
              </a:prstGeom>
            </p:spPr>
          </p:pic>
          <p:sp>
            <p:nvSpPr>
              <p:cNvPr id="103" name="Rectangle 102">
                <a:extLst>
                  <a:ext uri="{FF2B5EF4-FFF2-40B4-BE49-F238E27FC236}">
                    <a16:creationId xmlns:a16="http://schemas.microsoft.com/office/drawing/2014/main" id="{55CEE15E-BC7A-44CB-9118-72C6B61EF274}"/>
                  </a:ext>
                </a:extLst>
              </p:cNvPr>
              <p:cNvSpPr/>
              <p:nvPr/>
            </p:nvSpPr>
            <p:spPr>
              <a:xfrm>
                <a:off x="5808895" y="1890498"/>
                <a:ext cx="639919" cy="338554"/>
              </a:xfrm>
              <a:prstGeom prst="rect">
                <a:avLst/>
              </a:prstGeom>
            </p:spPr>
            <p:txBody>
              <a:bodyPr wrap="none">
                <a:spAutoFit/>
              </a:bodyPr>
              <a:lstStyle/>
              <a:p>
                <a:pPr lvl="1" algn="ctr"/>
                <a:r>
                  <a:rPr lang="en-US" sz="1600" dirty="0">
                    <a:latin typeface="Arial" panose="020B0604020202020204" pitchFamily="34" charset="0"/>
                    <a:cs typeface="Arial" panose="020B0604020202020204" pitchFamily="34" charset="0"/>
                  </a:rPr>
                  <a:t>2012</a:t>
                </a:r>
              </a:p>
            </p:txBody>
          </p:sp>
        </p:grpSp>
        <p:grpSp>
          <p:nvGrpSpPr>
            <p:cNvPr id="104" name="Group 103">
              <a:extLst>
                <a:ext uri="{FF2B5EF4-FFF2-40B4-BE49-F238E27FC236}">
                  <a16:creationId xmlns:a16="http://schemas.microsoft.com/office/drawing/2014/main" id="{CAD10919-4B5F-4C26-A602-B87AF7D10083}"/>
                </a:ext>
              </a:extLst>
            </p:cNvPr>
            <p:cNvGrpSpPr/>
            <p:nvPr/>
          </p:nvGrpSpPr>
          <p:grpSpPr>
            <a:xfrm>
              <a:off x="4997522" y="3432312"/>
              <a:ext cx="1728216" cy="1301555"/>
              <a:chOff x="4788211" y="2642031"/>
              <a:chExt cx="1728216" cy="1301555"/>
            </a:xfrm>
          </p:grpSpPr>
          <p:pic>
            <p:nvPicPr>
              <p:cNvPr id="105" name="Picture 104">
                <a:extLst>
                  <a:ext uri="{FF2B5EF4-FFF2-40B4-BE49-F238E27FC236}">
                    <a16:creationId xmlns:a16="http://schemas.microsoft.com/office/drawing/2014/main" id="{4F6521EB-231F-4968-BDA0-CDCF60D8B4D3}"/>
                  </a:ext>
                </a:extLst>
              </p:cNvPr>
              <p:cNvPicPr>
                <a:picLocks noChangeAspect="1"/>
              </p:cNvPicPr>
              <p:nvPr/>
            </p:nvPicPr>
            <p:blipFill>
              <a:blip r:embed="rId9"/>
              <a:stretch>
                <a:fillRect/>
              </a:stretch>
            </p:blipFill>
            <p:spPr>
              <a:xfrm>
                <a:off x="4788211" y="2642031"/>
                <a:ext cx="1728216" cy="1301555"/>
              </a:xfrm>
              <a:prstGeom prst="rect">
                <a:avLst/>
              </a:prstGeom>
            </p:spPr>
          </p:pic>
          <p:sp>
            <p:nvSpPr>
              <p:cNvPr id="113" name="Rectangle 112">
                <a:extLst>
                  <a:ext uri="{FF2B5EF4-FFF2-40B4-BE49-F238E27FC236}">
                    <a16:creationId xmlns:a16="http://schemas.microsoft.com/office/drawing/2014/main" id="{E4A84198-D27E-4FB8-BC9E-F26624C2A77E}"/>
                  </a:ext>
                </a:extLst>
              </p:cNvPr>
              <p:cNvSpPr/>
              <p:nvPr/>
            </p:nvSpPr>
            <p:spPr>
              <a:xfrm>
                <a:off x="5808895" y="2680844"/>
                <a:ext cx="639919" cy="338554"/>
              </a:xfrm>
              <a:prstGeom prst="rect">
                <a:avLst/>
              </a:prstGeom>
            </p:spPr>
            <p:txBody>
              <a:bodyPr wrap="none">
                <a:spAutoFit/>
              </a:bodyPr>
              <a:lstStyle/>
              <a:p>
                <a:pPr lvl="1" algn="ctr"/>
                <a:r>
                  <a:rPr lang="en-US" sz="1600" dirty="0">
                    <a:latin typeface="Arial" panose="020B0604020202020204" pitchFamily="34" charset="0"/>
                    <a:cs typeface="Arial" panose="020B0604020202020204" pitchFamily="34" charset="0"/>
                  </a:rPr>
                  <a:t>2013</a:t>
                </a:r>
              </a:p>
            </p:txBody>
          </p:sp>
        </p:grpSp>
      </p:grpSp>
      <p:grpSp>
        <p:nvGrpSpPr>
          <p:cNvPr id="4" name="Group 3">
            <a:extLst>
              <a:ext uri="{FF2B5EF4-FFF2-40B4-BE49-F238E27FC236}">
                <a16:creationId xmlns:a16="http://schemas.microsoft.com/office/drawing/2014/main" id="{FEFF3685-B622-4832-9201-E5DD231EA5F4}"/>
              </a:ext>
            </a:extLst>
          </p:cNvPr>
          <p:cNvGrpSpPr/>
          <p:nvPr/>
        </p:nvGrpSpPr>
        <p:grpSpPr>
          <a:xfrm>
            <a:off x="764944" y="1944247"/>
            <a:ext cx="1165185" cy="875425"/>
            <a:chOff x="2522793" y="1327022"/>
            <a:chExt cx="1165185" cy="875425"/>
          </a:xfrm>
        </p:grpSpPr>
        <p:sp>
          <p:nvSpPr>
            <p:cNvPr id="116" name="Freeform: Shape 115">
              <a:extLst>
                <a:ext uri="{FF2B5EF4-FFF2-40B4-BE49-F238E27FC236}">
                  <a16:creationId xmlns:a16="http://schemas.microsoft.com/office/drawing/2014/main" id="{9F92CDF3-A3E3-42D5-A419-501A1E91BF63}"/>
                </a:ext>
              </a:extLst>
            </p:cNvPr>
            <p:cNvSpPr/>
            <p:nvPr/>
          </p:nvSpPr>
          <p:spPr>
            <a:xfrm>
              <a:off x="2532254" y="1327023"/>
              <a:ext cx="108828" cy="781812"/>
            </a:xfrm>
            <a:custGeom>
              <a:avLst/>
              <a:gdLst>
                <a:gd name="connsiteX0" fmla="*/ 330741 w 330741"/>
                <a:gd name="connsiteY0" fmla="*/ 0 h 2626468"/>
                <a:gd name="connsiteX1" fmla="*/ 0 w 330741"/>
                <a:gd name="connsiteY1" fmla="*/ 2626468 h 2626468"/>
              </a:gdLst>
              <a:ahLst/>
              <a:cxnLst>
                <a:cxn ang="0">
                  <a:pos x="connsiteX0" y="connsiteY0"/>
                </a:cxn>
                <a:cxn ang="0">
                  <a:pos x="connsiteX1" y="connsiteY1"/>
                </a:cxn>
              </a:cxnLst>
              <a:rect l="l" t="t" r="r" b="b"/>
              <a:pathLst>
                <a:path w="330741" h="2626468">
                  <a:moveTo>
                    <a:pt x="330741" y="0"/>
                  </a:moveTo>
                  <a:lnTo>
                    <a:pt x="0" y="2626468"/>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p>
          </p:txBody>
        </p:sp>
        <p:sp>
          <p:nvSpPr>
            <p:cNvPr id="117" name="Freeform: Shape 116">
              <a:extLst>
                <a:ext uri="{FF2B5EF4-FFF2-40B4-BE49-F238E27FC236}">
                  <a16:creationId xmlns:a16="http://schemas.microsoft.com/office/drawing/2014/main" id="{60D62E00-FB97-4A8E-853F-36BF3425F59A}"/>
                </a:ext>
              </a:extLst>
            </p:cNvPr>
            <p:cNvSpPr/>
            <p:nvPr/>
          </p:nvSpPr>
          <p:spPr>
            <a:xfrm>
              <a:off x="2639511" y="1327022"/>
              <a:ext cx="1020471" cy="108334"/>
            </a:xfrm>
            <a:custGeom>
              <a:avLst/>
              <a:gdLst>
                <a:gd name="connsiteX0" fmla="*/ 0 w 3443592"/>
                <a:gd name="connsiteY0" fmla="*/ 0 h 350196"/>
                <a:gd name="connsiteX1" fmla="*/ 1906621 w 3443592"/>
                <a:gd name="connsiteY1" fmla="*/ 243191 h 350196"/>
                <a:gd name="connsiteX2" fmla="*/ 3443592 w 3443592"/>
                <a:gd name="connsiteY2" fmla="*/ 350196 h 350196"/>
              </a:gdLst>
              <a:ahLst/>
              <a:cxnLst>
                <a:cxn ang="0">
                  <a:pos x="connsiteX0" y="connsiteY0"/>
                </a:cxn>
                <a:cxn ang="0">
                  <a:pos x="connsiteX1" y="connsiteY1"/>
                </a:cxn>
                <a:cxn ang="0">
                  <a:pos x="connsiteX2" y="connsiteY2"/>
                </a:cxn>
              </a:cxnLst>
              <a:rect l="l" t="t" r="r" b="b"/>
              <a:pathLst>
                <a:path w="3443592" h="350196">
                  <a:moveTo>
                    <a:pt x="0" y="0"/>
                  </a:moveTo>
                  <a:cubicBezTo>
                    <a:pt x="666344" y="92412"/>
                    <a:pt x="1332689" y="184825"/>
                    <a:pt x="1906621" y="243191"/>
                  </a:cubicBezTo>
                  <a:cubicBezTo>
                    <a:pt x="2480553" y="301557"/>
                    <a:pt x="2962072" y="325876"/>
                    <a:pt x="3443592" y="350196"/>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118" name="Freeform: Shape 117">
              <a:extLst>
                <a:ext uri="{FF2B5EF4-FFF2-40B4-BE49-F238E27FC236}">
                  <a16:creationId xmlns:a16="http://schemas.microsoft.com/office/drawing/2014/main" id="{88A0892F-F46C-4138-95AD-96B877499070}"/>
                </a:ext>
              </a:extLst>
            </p:cNvPr>
            <p:cNvSpPr/>
            <p:nvPr/>
          </p:nvSpPr>
          <p:spPr>
            <a:xfrm>
              <a:off x="2522793" y="2102325"/>
              <a:ext cx="1092431" cy="95141"/>
            </a:xfrm>
            <a:custGeom>
              <a:avLst/>
              <a:gdLst>
                <a:gd name="connsiteX0" fmla="*/ 0 w 3443592"/>
                <a:gd name="connsiteY0" fmla="*/ 0 h 350196"/>
                <a:gd name="connsiteX1" fmla="*/ 1906621 w 3443592"/>
                <a:gd name="connsiteY1" fmla="*/ 243191 h 350196"/>
                <a:gd name="connsiteX2" fmla="*/ 3443592 w 3443592"/>
                <a:gd name="connsiteY2" fmla="*/ 350196 h 350196"/>
              </a:gdLst>
              <a:ahLst/>
              <a:cxnLst>
                <a:cxn ang="0">
                  <a:pos x="connsiteX0" y="connsiteY0"/>
                </a:cxn>
                <a:cxn ang="0">
                  <a:pos x="connsiteX1" y="connsiteY1"/>
                </a:cxn>
                <a:cxn ang="0">
                  <a:pos x="connsiteX2" y="connsiteY2"/>
                </a:cxn>
              </a:cxnLst>
              <a:rect l="l" t="t" r="r" b="b"/>
              <a:pathLst>
                <a:path w="3443592" h="350196">
                  <a:moveTo>
                    <a:pt x="0" y="0"/>
                  </a:moveTo>
                  <a:cubicBezTo>
                    <a:pt x="666344" y="92412"/>
                    <a:pt x="1332689" y="184825"/>
                    <a:pt x="1906621" y="243191"/>
                  </a:cubicBezTo>
                  <a:cubicBezTo>
                    <a:pt x="2480553" y="301557"/>
                    <a:pt x="2962072" y="325876"/>
                    <a:pt x="3443592" y="350196"/>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119" name="Freeform: Shape 118">
              <a:extLst>
                <a:ext uri="{FF2B5EF4-FFF2-40B4-BE49-F238E27FC236}">
                  <a16:creationId xmlns:a16="http://schemas.microsoft.com/office/drawing/2014/main" id="{C803E57F-980D-4D8C-8B22-1ACA69861BFB}"/>
                </a:ext>
              </a:extLst>
            </p:cNvPr>
            <p:cNvSpPr/>
            <p:nvPr/>
          </p:nvSpPr>
          <p:spPr>
            <a:xfrm rot="21281564">
              <a:off x="3579150" y="1428865"/>
              <a:ext cx="108828" cy="773582"/>
            </a:xfrm>
            <a:custGeom>
              <a:avLst/>
              <a:gdLst>
                <a:gd name="connsiteX0" fmla="*/ 330741 w 330741"/>
                <a:gd name="connsiteY0" fmla="*/ 0 h 2626468"/>
                <a:gd name="connsiteX1" fmla="*/ 0 w 330741"/>
                <a:gd name="connsiteY1" fmla="*/ 2626468 h 2626468"/>
              </a:gdLst>
              <a:ahLst/>
              <a:cxnLst>
                <a:cxn ang="0">
                  <a:pos x="connsiteX0" y="connsiteY0"/>
                </a:cxn>
                <a:cxn ang="0">
                  <a:pos x="connsiteX1" y="connsiteY1"/>
                </a:cxn>
              </a:cxnLst>
              <a:rect l="l" t="t" r="r" b="b"/>
              <a:pathLst>
                <a:path w="330741" h="2626468">
                  <a:moveTo>
                    <a:pt x="330741" y="0"/>
                  </a:moveTo>
                  <a:lnTo>
                    <a:pt x="0" y="2626468"/>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p>
          </p:txBody>
        </p:sp>
      </p:grpSp>
      <p:grpSp>
        <p:nvGrpSpPr>
          <p:cNvPr id="120" name="Group 119">
            <a:extLst>
              <a:ext uri="{FF2B5EF4-FFF2-40B4-BE49-F238E27FC236}">
                <a16:creationId xmlns:a16="http://schemas.microsoft.com/office/drawing/2014/main" id="{A49CA06C-6A7F-4FDD-BB66-8EE94B7B5A67}"/>
              </a:ext>
            </a:extLst>
          </p:cNvPr>
          <p:cNvGrpSpPr/>
          <p:nvPr/>
        </p:nvGrpSpPr>
        <p:grpSpPr>
          <a:xfrm>
            <a:off x="2285604" y="1938828"/>
            <a:ext cx="1165185" cy="875425"/>
            <a:chOff x="2522793" y="1327022"/>
            <a:chExt cx="1165185" cy="875425"/>
          </a:xfrm>
        </p:grpSpPr>
        <p:sp>
          <p:nvSpPr>
            <p:cNvPr id="121" name="Freeform: Shape 120">
              <a:extLst>
                <a:ext uri="{FF2B5EF4-FFF2-40B4-BE49-F238E27FC236}">
                  <a16:creationId xmlns:a16="http://schemas.microsoft.com/office/drawing/2014/main" id="{3E8D3BF0-D2AE-4355-A592-F88BA527FD80}"/>
                </a:ext>
              </a:extLst>
            </p:cNvPr>
            <p:cNvSpPr/>
            <p:nvPr/>
          </p:nvSpPr>
          <p:spPr>
            <a:xfrm>
              <a:off x="2532254" y="1327023"/>
              <a:ext cx="108828" cy="781812"/>
            </a:xfrm>
            <a:custGeom>
              <a:avLst/>
              <a:gdLst>
                <a:gd name="connsiteX0" fmla="*/ 330741 w 330741"/>
                <a:gd name="connsiteY0" fmla="*/ 0 h 2626468"/>
                <a:gd name="connsiteX1" fmla="*/ 0 w 330741"/>
                <a:gd name="connsiteY1" fmla="*/ 2626468 h 2626468"/>
              </a:gdLst>
              <a:ahLst/>
              <a:cxnLst>
                <a:cxn ang="0">
                  <a:pos x="connsiteX0" y="connsiteY0"/>
                </a:cxn>
                <a:cxn ang="0">
                  <a:pos x="connsiteX1" y="connsiteY1"/>
                </a:cxn>
              </a:cxnLst>
              <a:rect l="l" t="t" r="r" b="b"/>
              <a:pathLst>
                <a:path w="330741" h="2626468">
                  <a:moveTo>
                    <a:pt x="330741" y="0"/>
                  </a:moveTo>
                  <a:lnTo>
                    <a:pt x="0" y="2626468"/>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p>
          </p:txBody>
        </p:sp>
        <p:sp>
          <p:nvSpPr>
            <p:cNvPr id="122" name="Freeform: Shape 121">
              <a:extLst>
                <a:ext uri="{FF2B5EF4-FFF2-40B4-BE49-F238E27FC236}">
                  <a16:creationId xmlns:a16="http://schemas.microsoft.com/office/drawing/2014/main" id="{6CF0A394-C78B-482E-82A0-A6A4886A16A3}"/>
                </a:ext>
              </a:extLst>
            </p:cNvPr>
            <p:cNvSpPr/>
            <p:nvPr/>
          </p:nvSpPr>
          <p:spPr>
            <a:xfrm>
              <a:off x="2639511" y="1327022"/>
              <a:ext cx="1020471" cy="108334"/>
            </a:xfrm>
            <a:custGeom>
              <a:avLst/>
              <a:gdLst>
                <a:gd name="connsiteX0" fmla="*/ 0 w 3443592"/>
                <a:gd name="connsiteY0" fmla="*/ 0 h 350196"/>
                <a:gd name="connsiteX1" fmla="*/ 1906621 w 3443592"/>
                <a:gd name="connsiteY1" fmla="*/ 243191 h 350196"/>
                <a:gd name="connsiteX2" fmla="*/ 3443592 w 3443592"/>
                <a:gd name="connsiteY2" fmla="*/ 350196 h 350196"/>
              </a:gdLst>
              <a:ahLst/>
              <a:cxnLst>
                <a:cxn ang="0">
                  <a:pos x="connsiteX0" y="connsiteY0"/>
                </a:cxn>
                <a:cxn ang="0">
                  <a:pos x="connsiteX1" y="connsiteY1"/>
                </a:cxn>
                <a:cxn ang="0">
                  <a:pos x="connsiteX2" y="connsiteY2"/>
                </a:cxn>
              </a:cxnLst>
              <a:rect l="l" t="t" r="r" b="b"/>
              <a:pathLst>
                <a:path w="3443592" h="350196">
                  <a:moveTo>
                    <a:pt x="0" y="0"/>
                  </a:moveTo>
                  <a:cubicBezTo>
                    <a:pt x="666344" y="92412"/>
                    <a:pt x="1332689" y="184825"/>
                    <a:pt x="1906621" y="243191"/>
                  </a:cubicBezTo>
                  <a:cubicBezTo>
                    <a:pt x="2480553" y="301557"/>
                    <a:pt x="2962072" y="325876"/>
                    <a:pt x="3443592" y="350196"/>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123" name="Freeform: Shape 122">
              <a:extLst>
                <a:ext uri="{FF2B5EF4-FFF2-40B4-BE49-F238E27FC236}">
                  <a16:creationId xmlns:a16="http://schemas.microsoft.com/office/drawing/2014/main" id="{CD439D65-8EC5-40EE-BF7D-AA0821B16D8C}"/>
                </a:ext>
              </a:extLst>
            </p:cNvPr>
            <p:cNvSpPr/>
            <p:nvPr/>
          </p:nvSpPr>
          <p:spPr>
            <a:xfrm>
              <a:off x="2522793" y="2102325"/>
              <a:ext cx="1092431" cy="95141"/>
            </a:xfrm>
            <a:custGeom>
              <a:avLst/>
              <a:gdLst>
                <a:gd name="connsiteX0" fmla="*/ 0 w 3443592"/>
                <a:gd name="connsiteY0" fmla="*/ 0 h 350196"/>
                <a:gd name="connsiteX1" fmla="*/ 1906621 w 3443592"/>
                <a:gd name="connsiteY1" fmla="*/ 243191 h 350196"/>
                <a:gd name="connsiteX2" fmla="*/ 3443592 w 3443592"/>
                <a:gd name="connsiteY2" fmla="*/ 350196 h 350196"/>
              </a:gdLst>
              <a:ahLst/>
              <a:cxnLst>
                <a:cxn ang="0">
                  <a:pos x="connsiteX0" y="connsiteY0"/>
                </a:cxn>
                <a:cxn ang="0">
                  <a:pos x="connsiteX1" y="connsiteY1"/>
                </a:cxn>
                <a:cxn ang="0">
                  <a:pos x="connsiteX2" y="connsiteY2"/>
                </a:cxn>
              </a:cxnLst>
              <a:rect l="l" t="t" r="r" b="b"/>
              <a:pathLst>
                <a:path w="3443592" h="350196">
                  <a:moveTo>
                    <a:pt x="0" y="0"/>
                  </a:moveTo>
                  <a:cubicBezTo>
                    <a:pt x="666344" y="92412"/>
                    <a:pt x="1332689" y="184825"/>
                    <a:pt x="1906621" y="243191"/>
                  </a:cubicBezTo>
                  <a:cubicBezTo>
                    <a:pt x="2480553" y="301557"/>
                    <a:pt x="2962072" y="325876"/>
                    <a:pt x="3443592" y="350196"/>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124" name="Freeform: Shape 123">
              <a:extLst>
                <a:ext uri="{FF2B5EF4-FFF2-40B4-BE49-F238E27FC236}">
                  <a16:creationId xmlns:a16="http://schemas.microsoft.com/office/drawing/2014/main" id="{D9B8ABAE-19A2-4783-9CC0-0DF62E959867}"/>
                </a:ext>
              </a:extLst>
            </p:cNvPr>
            <p:cNvSpPr/>
            <p:nvPr/>
          </p:nvSpPr>
          <p:spPr>
            <a:xfrm rot="21281564">
              <a:off x="3579150" y="1428865"/>
              <a:ext cx="108828" cy="773582"/>
            </a:xfrm>
            <a:custGeom>
              <a:avLst/>
              <a:gdLst>
                <a:gd name="connsiteX0" fmla="*/ 330741 w 330741"/>
                <a:gd name="connsiteY0" fmla="*/ 0 h 2626468"/>
                <a:gd name="connsiteX1" fmla="*/ 0 w 330741"/>
                <a:gd name="connsiteY1" fmla="*/ 2626468 h 2626468"/>
              </a:gdLst>
              <a:ahLst/>
              <a:cxnLst>
                <a:cxn ang="0">
                  <a:pos x="connsiteX0" y="connsiteY0"/>
                </a:cxn>
                <a:cxn ang="0">
                  <a:pos x="connsiteX1" y="connsiteY1"/>
                </a:cxn>
              </a:cxnLst>
              <a:rect l="l" t="t" r="r" b="b"/>
              <a:pathLst>
                <a:path w="330741" h="2626468">
                  <a:moveTo>
                    <a:pt x="330741" y="0"/>
                  </a:moveTo>
                  <a:lnTo>
                    <a:pt x="0" y="2626468"/>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p>
          </p:txBody>
        </p:sp>
      </p:grpSp>
      <p:grpSp>
        <p:nvGrpSpPr>
          <p:cNvPr id="125" name="Group 124">
            <a:extLst>
              <a:ext uri="{FF2B5EF4-FFF2-40B4-BE49-F238E27FC236}">
                <a16:creationId xmlns:a16="http://schemas.microsoft.com/office/drawing/2014/main" id="{AF105C52-4DA1-4B1E-965D-210C8C3EB30E}"/>
              </a:ext>
            </a:extLst>
          </p:cNvPr>
          <p:cNvGrpSpPr/>
          <p:nvPr/>
        </p:nvGrpSpPr>
        <p:grpSpPr>
          <a:xfrm>
            <a:off x="3808898" y="1942203"/>
            <a:ext cx="1165185" cy="875425"/>
            <a:chOff x="2522793" y="1327022"/>
            <a:chExt cx="1165185" cy="875425"/>
          </a:xfrm>
        </p:grpSpPr>
        <p:sp>
          <p:nvSpPr>
            <p:cNvPr id="126" name="Freeform: Shape 125">
              <a:extLst>
                <a:ext uri="{FF2B5EF4-FFF2-40B4-BE49-F238E27FC236}">
                  <a16:creationId xmlns:a16="http://schemas.microsoft.com/office/drawing/2014/main" id="{42A54395-3E41-4A2A-AE0E-40957BBCA1F9}"/>
                </a:ext>
              </a:extLst>
            </p:cNvPr>
            <p:cNvSpPr/>
            <p:nvPr/>
          </p:nvSpPr>
          <p:spPr>
            <a:xfrm>
              <a:off x="2532254" y="1327023"/>
              <a:ext cx="108828" cy="781812"/>
            </a:xfrm>
            <a:custGeom>
              <a:avLst/>
              <a:gdLst>
                <a:gd name="connsiteX0" fmla="*/ 330741 w 330741"/>
                <a:gd name="connsiteY0" fmla="*/ 0 h 2626468"/>
                <a:gd name="connsiteX1" fmla="*/ 0 w 330741"/>
                <a:gd name="connsiteY1" fmla="*/ 2626468 h 2626468"/>
              </a:gdLst>
              <a:ahLst/>
              <a:cxnLst>
                <a:cxn ang="0">
                  <a:pos x="connsiteX0" y="connsiteY0"/>
                </a:cxn>
                <a:cxn ang="0">
                  <a:pos x="connsiteX1" y="connsiteY1"/>
                </a:cxn>
              </a:cxnLst>
              <a:rect l="l" t="t" r="r" b="b"/>
              <a:pathLst>
                <a:path w="330741" h="2626468">
                  <a:moveTo>
                    <a:pt x="330741" y="0"/>
                  </a:moveTo>
                  <a:lnTo>
                    <a:pt x="0" y="2626468"/>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p>
          </p:txBody>
        </p:sp>
        <p:sp>
          <p:nvSpPr>
            <p:cNvPr id="127" name="Freeform: Shape 126">
              <a:extLst>
                <a:ext uri="{FF2B5EF4-FFF2-40B4-BE49-F238E27FC236}">
                  <a16:creationId xmlns:a16="http://schemas.microsoft.com/office/drawing/2014/main" id="{E46E4BD9-B5F4-4EBC-A4E9-637E34A76B2E}"/>
                </a:ext>
              </a:extLst>
            </p:cNvPr>
            <p:cNvSpPr/>
            <p:nvPr/>
          </p:nvSpPr>
          <p:spPr>
            <a:xfrm>
              <a:off x="2639511" y="1327022"/>
              <a:ext cx="1020471" cy="108334"/>
            </a:xfrm>
            <a:custGeom>
              <a:avLst/>
              <a:gdLst>
                <a:gd name="connsiteX0" fmla="*/ 0 w 3443592"/>
                <a:gd name="connsiteY0" fmla="*/ 0 h 350196"/>
                <a:gd name="connsiteX1" fmla="*/ 1906621 w 3443592"/>
                <a:gd name="connsiteY1" fmla="*/ 243191 h 350196"/>
                <a:gd name="connsiteX2" fmla="*/ 3443592 w 3443592"/>
                <a:gd name="connsiteY2" fmla="*/ 350196 h 350196"/>
              </a:gdLst>
              <a:ahLst/>
              <a:cxnLst>
                <a:cxn ang="0">
                  <a:pos x="connsiteX0" y="connsiteY0"/>
                </a:cxn>
                <a:cxn ang="0">
                  <a:pos x="connsiteX1" y="connsiteY1"/>
                </a:cxn>
                <a:cxn ang="0">
                  <a:pos x="connsiteX2" y="connsiteY2"/>
                </a:cxn>
              </a:cxnLst>
              <a:rect l="l" t="t" r="r" b="b"/>
              <a:pathLst>
                <a:path w="3443592" h="350196">
                  <a:moveTo>
                    <a:pt x="0" y="0"/>
                  </a:moveTo>
                  <a:cubicBezTo>
                    <a:pt x="666344" y="92412"/>
                    <a:pt x="1332689" y="184825"/>
                    <a:pt x="1906621" y="243191"/>
                  </a:cubicBezTo>
                  <a:cubicBezTo>
                    <a:pt x="2480553" y="301557"/>
                    <a:pt x="2962072" y="325876"/>
                    <a:pt x="3443592" y="350196"/>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128" name="Freeform: Shape 127">
              <a:extLst>
                <a:ext uri="{FF2B5EF4-FFF2-40B4-BE49-F238E27FC236}">
                  <a16:creationId xmlns:a16="http://schemas.microsoft.com/office/drawing/2014/main" id="{FBC152BB-BC77-426D-8847-4DBFE69BE18A}"/>
                </a:ext>
              </a:extLst>
            </p:cNvPr>
            <p:cNvSpPr/>
            <p:nvPr/>
          </p:nvSpPr>
          <p:spPr>
            <a:xfrm>
              <a:off x="2522793" y="2102325"/>
              <a:ext cx="1092431" cy="95141"/>
            </a:xfrm>
            <a:custGeom>
              <a:avLst/>
              <a:gdLst>
                <a:gd name="connsiteX0" fmla="*/ 0 w 3443592"/>
                <a:gd name="connsiteY0" fmla="*/ 0 h 350196"/>
                <a:gd name="connsiteX1" fmla="*/ 1906621 w 3443592"/>
                <a:gd name="connsiteY1" fmla="*/ 243191 h 350196"/>
                <a:gd name="connsiteX2" fmla="*/ 3443592 w 3443592"/>
                <a:gd name="connsiteY2" fmla="*/ 350196 h 350196"/>
              </a:gdLst>
              <a:ahLst/>
              <a:cxnLst>
                <a:cxn ang="0">
                  <a:pos x="connsiteX0" y="connsiteY0"/>
                </a:cxn>
                <a:cxn ang="0">
                  <a:pos x="connsiteX1" y="connsiteY1"/>
                </a:cxn>
                <a:cxn ang="0">
                  <a:pos x="connsiteX2" y="connsiteY2"/>
                </a:cxn>
              </a:cxnLst>
              <a:rect l="l" t="t" r="r" b="b"/>
              <a:pathLst>
                <a:path w="3443592" h="350196">
                  <a:moveTo>
                    <a:pt x="0" y="0"/>
                  </a:moveTo>
                  <a:cubicBezTo>
                    <a:pt x="666344" y="92412"/>
                    <a:pt x="1332689" y="184825"/>
                    <a:pt x="1906621" y="243191"/>
                  </a:cubicBezTo>
                  <a:cubicBezTo>
                    <a:pt x="2480553" y="301557"/>
                    <a:pt x="2962072" y="325876"/>
                    <a:pt x="3443592" y="350196"/>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129" name="Freeform: Shape 128">
              <a:extLst>
                <a:ext uri="{FF2B5EF4-FFF2-40B4-BE49-F238E27FC236}">
                  <a16:creationId xmlns:a16="http://schemas.microsoft.com/office/drawing/2014/main" id="{9B059BE6-05C0-43FF-9B60-F8B342EF7BEA}"/>
                </a:ext>
              </a:extLst>
            </p:cNvPr>
            <p:cNvSpPr/>
            <p:nvPr/>
          </p:nvSpPr>
          <p:spPr>
            <a:xfrm rot="21281564">
              <a:off x="3579150" y="1428865"/>
              <a:ext cx="108828" cy="773582"/>
            </a:xfrm>
            <a:custGeom>
              <a:avLst/>
              <a:gdLst>
                <a:gd name="connsiteX0" fmla="*/ 330741 w 330741"/>
                <a:gd name="connsiteY0" fmla="*/ 0 h 2626468"/>
                <a:gd name="connsiteX1" fmla="*/ 0 w 330741"/>
                <a:gd name="connsiteY1" fmla="*/ 2626468 h 2626468"/>
              </a:gdLst>
              <a:ahLst/>
              <a:cxnLst>
                <a:cxn ang="0">
                  <a:pos x="connsiteX0" y="connsiteY0"/>
                </a:cxn>
                <a:cxn ang="0">
                  <a:pos x="connsiteX1" y="connsiteY1"/>
                </a:cxn>
              </a:cxnLst>
              <a:rect l="l" t="t" r="r" b="b"/>
              <a:pathLst>
                <a:path w="330741" h="2626468">
                  <a:moveTo>
                    <a:pt x="330741" y="0"/>
                  </a:moveTo>
                  <a:lnTo>
                    <a:pt x="0" y="2626468"/>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p>
          </p:txBody>
        </p:sp>
      </p:grpSp>
      <p:grpSp>
        <p:nvGrpSpPr>
          <p:cNvPr id="130" name="Group 129">
            <a:extLst>
              <a:ext uri="{FF2B5EF4-FFF2-40B4-BE49-F238E27FC236}">
                <a16:creationId xmlns:a16="http://schemas.microsoft.com/office/drawing/2014/main" id="{CC400324-A542-4F98-B0D7-4DC72FC19B89}"/>
              </a:ext>
            </a:extLst>
          </p:cNvPr>
          <p:cNvGrpSpPr/>
          <p:nvPr/>
        </p:nvGrpSpPr>
        <p:grpSpPr>
          <a:xfrm>
            <a:off x="5332192" y="1938828"/>
            <a:ext cx="1165185" cy="875425"/>
            <a:chOff x="2522793" y="1327022"/>
            <a:chExt cx="1165185" cy="875425"/>
          </a:xfrm>
        </p:grpSpPr>
        <p:sp>
          <p:nvSpPr>
            <p:cNvPr id="131" name="Freeform: Shape 130">
              <a:extLst>
                <a:ext uri="{FF2B5EF4-FFF2-40B4-BE49-F238E27FC236}">
                  <a16:creationId xmlns:a16="http://schemas.microsoft.com/office/drawing/2014/main" id="{A1D9CD90-3F44-45D9-A1A2-8E6871ECCD59}"/>
                </a:ext>
              </a:extLst>
            </p:cNvPr>
            <p:cNvSpPr/>
            <p:nvPr/>
          </p:nvSpPr>
          <p:spPr>
            <a:xfrm>
              <a:off x="2532254" y="1327023"/>
              <a:ext cx="108828" cy="781812"/>
            </a:xfrm>
            <a:custGeom>
              <a:avLst/>
              <a:gdLst>
                <a:gd name="connsiteX0" fmla="*/ 330741 w 330741"/>
                <a:gd name="connsiteY0" fmla="*/ 0 h 2626468"/>
                <a:gd name="connsiteX1" fmla="*/ 0 w 330741"/>
                <a:gd name="connsiteY1" fmla="*/ 2626468 h 2626468"/>
              </a:gdLst>
              <a:ahLst/>
              <a:cxnLst>
                <a:cxn ang="0">
                  <a:pos x="connsiteX0" y="connsiteY0"/>
                </a:cxn>
                <a:cxn ang="0">
                  <a:pos x="connsiteX1" y="connsiteY1"/>
                </a:cxn>
              </a:cxnLst>
              <a:rect l="l" t="t" r="r" b="b"/>
              <a:pathLst>
                <a:path w="330741" h="2626468">
                  <a:moveTo>
                    <a:pt x="330741" y="0"/>
                  </a:moveTo>
                  <a:lnTo>
                    <a:pt x="0" y="2626468"/>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p>
          </p:txBody>
        </p:sp>
        <p:sp>
          <p:nvSpPr>
            <p:cNvPr id="132" name="Freeform: Shape 131">
              <a:extLst>
                <a:ext uri="{FF2B5EF4-FFF2-40B4-BE49-F238E27FC236}">
                  <a16:creationId xmlns:a16="http://schemas.microsoft.com/office/drawing/2014/main" id="{18AC0F01-38BA-49B1-B47A-0EFB6CBD776E}"/>
                </a:ext>
              </a:extLst>
            </p:cNvPr>
            <p:cNvSpPr/>
            <p:nvPr/>
          </p:nvSpPr>
          <p:spPr>
            <a:xfrm>
              <a:off x="2639511" y="1327022"/>
              <a:ext cx="1020471" cy="108334"/>
            </a:xfrm>
            <a:custGeom>
              <a:avLst/>
              <a:gdLst>
                <a:gd name="connsiteX0" fmla="*/ 0 w 3443592"/>
                <a:gd name="connsiteY0" fmla="*/ 0 h 350196"/>
                <a:gd name="connsiteX1" fmla="*/ 1906621 w 3443592"/>
                <a:gd name="connsiteY1" fmla="*/ 243191 h 350196"/>
                <a:gd name="connsiteX2" fmla="*/ 3443592 w 3443592"/>
                <a:gd name="connsiteY2" fmla="*/ 350196 h 350196"/>
              </a:gdLst>
              <a:ahLst/>
              <a:cxnLst>
                <a:cxn ang="0">
                  <a:pos x="connsiteX0" y="connsiteY0"/>
                </a:cxn>
                <a:cxn ang="0">
                  <a:pos x="connsiteX1" y="connsiteY1"/>
                </a:cxn>
                <a:cxn ang="0">
                  <a:pos x="connsiteX2" y="connsiteY2"/>
                </a:cxn>
              </a:cxnLst>
              <a:rect l="l" t="t" r="r" b="b"/>
              <a:pathLst>
                <a:path w="3443592" h="350196">
                  <a:moveTo>
                    <a:pt x="0" y="0"/>
                  </a:moveTo>
                  <a:cubicBezTo>
                    <a:pt x="666344" y="92412"/>
                    <a:pt x="1332689" y="184825"/>
                    <a:pt x="1906621" y="243191"/>
                  </a:cubicBezTo>
                  <a:cubicBezTo>
                    <a:pt x="2480553" y="301557"/>
                    <a:pt x="2962072" y="325876"/>
                    <a:pt x="3443592" y="350196"/>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133" name="Freeform: Shape 132">
              <a:extLst>
                <a:ext uri="{FF2B5EF4-FFF2-40B4-BE49-F238E27FC236}">
                  <a16:creationId xmlns:a16="http://schemas.microsoft.com/office/drawing/2014/main" id="{82150F04-ABCA-4ACA-B485-42E396B13F97}"/>
                </a:ext>
              </a:extLst>
            </p:cNvPr>
            <p:cNvSpPr/>
            <p:nvPr/>
          </p:nvSpPr>
          <p:spPr>
            <a:xfrm>
              <a:off x="2522793" y="2102325"/>
              <a:ext cx="1092431" cy="95141"/>
            </a:xfrm>
            <a:custGeom>
              <a:avLst/>
              <a:gdLst>
                <a:gd name="connsiteX0" fmla="*/ 0 w 3443592"/>
                <a:gd name="connsiteY0" fmla="*/ 0 h 350196"/>
                <a:gd name="connsiteX1" fmla="*/ 1906621 w 3443592"/>
                <a:gd name="connsiteY1" fmla="*/ 243191 h 350196"/>
                <a:gd name="connsiteX2" fmla="*/ 3443592 w 3443592"/>
                <a:gd name="connsiteY2" fmla="*/ 350196 h 350196"/>
              </a:gdLst>
              <a:ahLst/>
              <a:cxnLst>
                <a:cxn ang="0">
                  <a:pos x="connsiteX0" y="connsiteY0"/>
                </a:cxn>
                <a:cxn ang="0">
                  <a:pos x="connsiteX1" y="connsiteY1"/>
                </a:cxn>
                <a:cxn ang="0">
                  <a:pos x="connsiteX2" y="connsiteY2"/>
                </a:cxn>
              </a:cxnLst>
              <a:rect l="l" t="t" r="r" b="b"/>
              <a:pathLst>
                <a:path w="3443592" h="350196">
                  <a:moveTo>
                    <a:pt x="0" y="0"/>
                  </a:moveTo>
                  <a:cubicBezTo>
                    <a:pt x="666344" y="92412"/>
                    <a:pt x="1332689" y="184825"/>
                    <a:pt x="1906621" y="243191"/>
                  </a:cubicBezTo>
                  <a:cubicBezTo>
                    <a:pt x="2480553" y="301557"/>
                    <a:pt x="2962072" y="325876"/>
                    <a:pt x="3443592" y="350196"/>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134" name="Freeform: Shape 133">
              <a:extLst>
                <a:ext uri="{FF2B5EF4-FFF2-40B4-BE49-F238E27FC236}">
                  <a16:creationId xmlns:a16="http://schemas.microsoft.com/office/drawing/2014/main" id="{5FF94308-749A-42F7-823F-B099C1F0B984}"/>
                </a:ext>
              </a:extLst>
            </p:cNvPr>
            <p:cNvSpPr/>
            <p:nvPr/>
          </p:nvSpPr>
          <p:spPr>
            <a:xfrm rot="21281564">
              <a:off x="3579150" y="1428865"/>
              <a:ext cx="108828" cy="773582"/>
            </a:xfrm>
            <a:custGeom>
              <a:avLst/>
              <a:gdLst>
                <a:gd name="connsiteX0" fmla="*/ 330741 w 330741"/>
                <a:gd name="connsiteY0" fmla="*/ 0 h 2626468"/>
                <a:gd name="connsiteX1" fmla="*/ 0 w 330741"/>
                <a:gd name="connsiteY1" fmla="*/ 2626468 h 2626468"/>
              </a:gdLst>
              <a:ahLst/>
              <a:cxnLst>
                <a:cxn ang="0">
                  <a:pos x="connsiteX0" y="connsiteY0"/>
                </a:cxn>
                <a:cxn ang="0">
                  <a:pos x="connsiteX1" y="connsiteY1"/>
                </a:cxn>
              </a:cxnLst>
              <a:rect l="l" t="t" r="r" b="b"/>
              <a:pathLst>
                <a:path w="330741" h="2626468">
                  <a:moveTo>
                    <a:pt x="330741" y="0"/>
                  </a:moveTo>
                  <a:lnTo>
                    <a:pt x="0" y="2626468"/>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p>
          </p:txBody>
        </p:sp>
      </p:grpSp>
      <p:pic>
        <p:nvPicPr>
          <p:cNvPr id="8" name="Picture 7">
            <a:extLst>
              <a:ext uri="{FF2B5EF4-FFF2-40B4-BE49-F238E27FC236}">
                <a16:creationId xmlns:a16="http://schemas.microsoft.com/office/drawing/2014/main" id="{117D3964-F784-4180-A13E-3F5D279B8E31}"/>
              </a:ext>
            </a:extLst>
          </p:cNvPr>
          <p:cNvPicPr>
            <a:picLocks noChangeAspect="1"/>
          </p:cNvPicPr>
          <p:nvPr/>
        </p:nvPicPr>
        <p:blipFill>
          <a:blip r:embed="rId10"/>
          <a:stretch>
            <a:fillRect/>
          </a:stretch>
        </p:blipFill>
        <p:spPr>
          <a:xfrm rot="5400000">
            <a:off x="3510301" y="1511054"/>
            <a:ext cx="640898" cy="3551271"/>
          </a:xfrm>
          <a:prstGeom prst="rect">
            <a:avLst/>
          </a:prstGeom>
        </p:spPr>
      </p:pic>
    </p:spTree>
    <p:extLst>
      <p:ext uri="{BB962C8B-B14F-4D97-AF65-F5344CB8AC3E}">
        <p14:creationId xmlns:p14="http://schemas.microsoft.com/office/powerpoint/2010/main" val="3161197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Shape 97"/>
        <p:cNvGrpSpPr/>
        <p:nvPr/>
      </p:nvGrpSpPr>
      <p:grpSpPr>
        <a:xfrm>
          <a:off x="0" y="0"/>
          <a:ext cx="0" cy="0"/>
          <a:chOff x="0" y="0"/>
          <a:chExt cx="0" cy="0"/>
        </a:xfrm>
      </p:grpSpPr>
      <p:grpSp>
        <p:nvGrpSpPr>
          <p:cNvPr id="3" name="Group 2">
            <a:extLst>
              <a:ext uri="{FF2B5EF4-FFF2-40B4-BE49-F238E27FC236}">
                <a16:creationId xmlns:a16="http://schemas.microsoft.com/office/drawing/2014/main" id="{E3AC7BFF-6D70-480E-9D75-21D7C3A5F75E}"/>
              </a:ext>
            </a:extLst>
          </p:cNvPr>
          <p:cNvGrpSpPr/>
          <p:nvPr/>
        </p:nvGrpSpPr>
        <p:grpSpPr>
          <a:xfrm>
            <a:off x="301931" y="1584394"/>
            <a:ext cx="6114488" cy="2856787"/>
            <a:chOff x="301931" y="1584394"/>
            <a:chExt cx="6114488" cy="2856787"/>
          </a:xfrm>
        </p:grpSpPr>
        <p:sp>
          <p:nvSpPr>
            <p:cNvPr id="98" name="Google Shape;98;p18"/>
            <p:cNvSpPr/>
            <p:nvPr/>
          </p:nvSpPr>
          <p:spPr>
            <a:xfrm>
              <a:off x="301931" y="1584394"/>
              <a:ext cx="4716450" cy="537750"/>
            </a:xfrm>
            <a:prstGeom prst="roundRect">
              <a:avLst>
                <a:gd name="adj" fmla="val 16667"/>
              </a:avLst>
            </a:prstGeom>
            <a:noFill/>
            <a:ln w="9525" cap="flat" cmpd="sng">
              <a:solidFill>
                <a:srgbClr val="0000FF"/>
              </a:solidFill>
              <a:prstDash val="solid"/>
              <a:round/>
              <a:headEnd type="none" w="sm" len="sm"/>
              <a:tailEnd type="none" w="sm" len="sm"/>
            </a:ln>
          </p:spPr>
          <p:txBody>
            <a:bodyPr spcFirstLastPara="1" wrap="square" lIns="68569" tIns="68569" rIns="68569" bIns="68569" anchor="ctr" anchorCtr="0">
              <a:noAutofit/>
            </a:bodyPr>
            <a:lstStyle/>
            <a:p>
              <a:r>
                <a:rPr lang="en" sz="1350" b="1">
                  <a:solidFill>
                    <a:srgbClr val="0000FF"/>
                  </a:solidFill>
                </a:rPr>
                <a:t>Meteorology</a:t>
              </a:r>
              <a:endParaRPr sz="1350" b="1">
                <a:solidFill>
                  <a:srgbClr val="0000FF"/>
                </a:solidFill>
              </a:endParaRPr>
            </a:p>
          </p:txBody>
        </p:sp>
        <p:sp>
          <p:nvSpPr>
            <p:cNvPr id="100" name="Google Shape;100;p18"/>
            <p:cNvSpPr/>
            <p:nvPr/>
          </p:nvSpPr>
          <p:spPr>
            <a:xfrm>
              <a:off x="1735819" y="1676081"/>
              <a:ext cx="688050" cy="354375"/>
            </a:xfrm>
            <a:prstGeom prst="roundRect">
              <a:avLst>
                <a:gd name="adj" fmla="val 16667"/>
              </a:avLst>
            </a:prstGeom>
            <a:solidFill>
              <a:srgbClr val="0000FF"/>
            </a:solidFill>
            <a:ln>
              <a:noFill/>
            </a:ln>
          </p:spPr>
          <p:txBody>
            <a:bodyPr spcFirstLastPara="1" wrap="square" lIns="68569" tIns="68569" rIns="68569" bIns="68569" anchor="ctr" anchorCtr="0">
              <a:noAutofit/>
            </a:bodyPr>
            <a:lstStyle/>
            <a:p>
              <a:pPr algn="ctr"/>
              <a:r>
                <a:rPr lang="en" sz="1050">
                  <a:solidFill>
                    <a:srgbClr val="FFFFFF"/>
                  </a:solidFill>
                </a:rPr>
                <a:t>CESM</a:t>
              </a:r>
              <a:endParaRPr sz="1050">
                <a:solidFill>
                  <a:srgbClr val="FFFFFF"/>
                </a:solidFill>
              </a:endParaRPr>
            </a:p>
          </p:txBody>
        </p:sp>
        <p:sp>
          <p:nvSpPr>
            <p:cNvPr id="101" name="Google Shape;101;p18"/>
            <p:cNvSpPr/>
            <p:nvPr/>
          </p:nvSpPr>
          <p:spPr>
            <a:xfrm>
              <a:off x="3311288" y="1676081"/>
              <a:ext cx="688050" cy="354375"/>
            </a:xfrm>
            <a:prstGeom prst="roundRect">
              <a:avLst>
                <a:gd name="adj" fmla="val 16667"/>
              </a:avLst>
            </a:prstGeom>
            <a:solidFill>
              <a:srgbClr val="0000FF"/>
            </a:solidFill>
            <a:ln>
              <a:noFill/>
            </a:ln>
          </p:spPr>
          <p:txBody>
            <a:bodyPr spcFirstLastPara="1" wrap="square" lIns="68569" tIns="68569" rIns="68569" bIns="68569" anchor="ctr" anchorCtr="0">
              <a:noAutofit/>
            </a:bodyPr>
            <a:lstStyle/>
            <a:p>
              <a:pPr algn="ctr"/>
              <a:r>
                <a:rPr lang="en" sz="1050">
                  <a:solidFill>
                    <a:srgbClr val="FFFFFF"/>
                  </a:solidFill>
                </a:rPr>
                <a:t>WRF</a:t>
              </a:r>
              <a:endParaRPr sz="1050">
                <a:solidFill>
                  <a:srgbClr val="FFFFFF"/>
                </a:solidFill>
              </a:endParaRPr>
            </a:p>
          </p:txBody>
        </p:sp>
        <p:sp>
          <p:nvSpPr>
            <p:cNvPr id="102" name="Google Shape;102;p18"/>
            <p:cNvSpPr/>
            <p:nvPr/>
          </p:nvSpPr>
          <p:spPr>
            <a:xfrm>
              <a:off x="4296750" y="1676081"/>
              <a:ext cx="688050" cy="354375"/>
            </a:xfrm>
            <a:prstGeom prst="roundRect">
              <a:avLst>
                <a:gd name="adj" fmla="val 16667"/>
              </a:avLst>
            </a:prstGeom>
            <a:solidFill>
              <a:srgbClr val="0000FF"/>
            </a:solidFill>
            <a:ln>
              <a:noFill/>
            </a:ln>
          </p:spPr>
          <p:txBody>
            <a:bodyPr spcFirstLastPara="1" wrap="square" lIns="68569" tIns="68569" rIns="68569" bIns="68569" anchor="ctr" anchorCtr="0">
              <a:noAutofit/>
            </a:bodyPr>
            <a:lstStyle/>
            <a:p>
              <a:pPr algn="ctr"/>
              <a:r>
                <a:rPr lang="en" sz="1050">
                  <a:solidFill>
                    <a:srgbClr val="FFFFFF"/>
                  </a:solidFill>
                </a:rPr>
                <a:t>MCIP</a:t>
              </a:r>
              <a:endParaRPr sz="1050">
                <a:solidFill>
                  <a:srgbClr val="FFFFFF"/>
                </a:solidFill>
              </a:endParaRPr>
            </a:p>
          </p:txBody>
        </p:sp>
        <p:cxnSp>
          <p:nvCxnSpPr>
            <p:cNvPr id="103" name="Google Shape;103;p18"/>
            <p:cNvCxnSpPr>
              <a:stCxn id="100" idx="3"/>
              <a:endCxn id="101" idx="1"/>
            </p:cNvCxnSpPr>
            <p:nvPr/>
          </p:nvCxnSpPr>
          <p:spPr>
            <a:xfrm>
              <a:off x="2423869" y="1853269"/>
              <a:ext cx="887400" cy="0"/>
            </a:xfrm>
            <a:prstGeom prst="straightConnector1">
              <a:avLst/>
            </a:prstGeom>
            <a:noFill/>
            <a:ln w="19050" cap="flat" cmpd="sng">
              <a:solidFill>
                <a:srgbClr val="000000"/>
              </a:solidFill>
              <a:prstDash val="solid"/>
              <a:round/>
              <a:headEnd type="none" w="med" len="med"/>
              <a:tailEnd type="triangle" w="med" len="med"/>
            </a:ln>
          </p:spPr>
        </p:cxnSp>
        <p:sp>
          <p:nvSpPr>
            <p:cNvPr id="104" name="Google Shape;104;p18"/>
            <p:cNvSpPr txBox="1"/>
            <p:nvPr/>
          </p:nvSpPr>
          <p:spPr>
            <a:xfrm>
              <a:off x="2403844" y="1603058"/>
              <a:ext cx="907425" cy="219375"/>
            </a:xfrm>
            <a:prstGeom prst="rect">
              <a:avLst/>
            </a:prstGeom>
            <a:noFill/>
            <a:ln>
              <a:noFill/>
            </a:ln>
          </p:spPr>
          <p:txBody>
            <a:bodyPr spcFirstLastPara="1" wrap="square" lIns="68569" tIns="68569" rIns="68569" bIns="68569" anchor="ctr" anchorCtr="0">
              <a:noAutofit/>
            </a:bodyPr>
            <a:lstStyle/>
            <a:p>
              <a:pPr algn="ctr"/>
              <a:r>
                <a:rPr lang="en" sz="1050"/>
                <a:t>downscaling</a:t>
              </a:r>
              <a:endParaRPr sz="1050"/>
            </a:p>
          </p:txBody>
        </p:sp>
        <p:cxnSp>
          <p:nvCxnSpPr>
            <p:cNvPr id="105" name="Google Shape;105;p18"/>
            <p:cNvCxnSpPr>
              <a:stCxn id="101" idx="3"/>
              <a:endCxn id="102" idx="1"/>
            </p:cNvCxnSpPr>
            <p:nvPr/>
          </p:nvCxnSpPr>
          <p:spPr>
            <a:xfrm>
              <a:off x="3999338" y="1853269"/>
              <a:ext cx="297450" cy="0"/>
            </a:xfrm>
            <a:prstGeom prst="straightConnector1">
              <a:avLst/>
            </a:prstGeom>
            <a:noFill/>
            <a:ln w="19050" cap="flat" cmpd="sng">
              <a:solidFill>
                <a:srgbClr val="000000"/>
              </a:solidFill>
              <a:prstDash val="solid"/>
              <a:round/>
              <a:headEnd type="none" w="med" len="med"/>
              <a:tailEnd type="triangle" w="med" len="med"/>
            </a:ln>
          </p:spPr>
        </p:cxnSp>
        <p:sp>
          <p:nvSpPr>
            <p:cNvPr id="106" name="Google Shape;106;p18"/>
            <p:cNvSpPr/>
            <p:nvPr/>
          </p:nvSpPr>
          <p:spPr>
            <a:xfrm>
              <a:off x="301931" y="2430056"/>
              <a:ext cx="4716450" cy="761175"/>
            </a:xfrm>
            <a:prstGeom prst="roundRect">
              <a:avLst>
                <a:gd name="adj" fmla="val 16667"/>
              </a:avLst>
            </a:prstGeom>
            <a:noFill/>
            <a:ln w="9525" cap="flat" cmpd="sng">
              <a:solidFill>
                <a:srgbClr val="38761D"/>
              </a:solidFill>
              <a:prstDash val="solid"/>
              <a:round/>
              <a:headEnd type="none" w="sm" len="sm"/>
              <a:tailEnd type="none" w="sm" len="sm"/>
            </a:ln>
          </p:spPr>
          <p:txBody>
            <a:bodyPr spcFirstLastPara="1" wrap="square" lIns="68569" tIns="68569" rIns="68569" bIns="68569" anchor="ctr" anchorCtr="0">
              <a:noAutofit/>
            </a:bodyPr>
            <a:lstStyle/>
            <a:p>
              <a:r>
                <a:rPr lang="en" sz="1350" b="1">
                  <a:solidFill>
                    <a:srgbClr val="38761D"/>
                  </a:solidFill>
                </a:rPr>
                <a:t>Initial conditions</a:t>
              </a:r>
              <a:endParaRPr sz="1350" b="1">
                <a:solidFill>
                  <a:srgbClr val="38761D"/>
                </a:solidFill>
              </a:endParaRPr>
            </a:p>
            <a:p>
              <a:r>
                <a:rPr lang="en" sz="1350" b="1">
                  <a:solidFill>
                    <a:srgbClr val="38761D"/>
                  </a:solidFill>
                </a:rPr>
                <a:t>Boundary conditions</a:t>
              </a:r>
              <a:endParaRPr sz="1350" b="1">
                <a:solidFill>
                  <a:srgbClr val="38761D"/>
                </a:solidFill>
              </a:endParaRPr>
            </a:p>
            <a:p>
              <a:r>
                <a:rPr lang="en" sz="1350" b="1">
                  <a:solidFill>
                    <a:srgbClr val="38761D"/>
                  </a:solidFill>
                </a:rPr>
                <a:t>(CB05e51_ae6nvPOA_aq)</a:t>
              </a:r>
              <a:endParaRPr sz="1350" b="1">
                <a:solidFill>
                  <a:srgbClr val="38761D"/>
                </a:solidFill>
              </a:endParaRPr>
            </a:p>
          </p:txBody>
        </p:sp>
        <p:sp>
          <p:nvSpPr>
            <p:cNvPr id="107" name="Google Shape;107;p18"/>
            <p:cNvSpPr/>
            <p:nvPr/>
          </p:nvSpPr>
          <p:spPr>
            <a:xfrm>
              <a:off x="2503481" y="2636044"/>
              <a:ext cx="887400" cy="354375"/>
            </a:xfrm>
            <a:prstGeom prst="roundRect">
              <a:avLst>
                <a:gd name="adj" fmla="val 16667"/>
              </a:avLst>
            </a:prstGeom>
            <a:solidFill>
              <a:srgbClr val="38761D"/>
            </a:solidFill>
            <a:ln>
              <a:noFill/>
            </a:ln>
          </p:spPr>
          <p:txBody>
            <a:bodyPr spcFirstLastPara="1" wrap="square" lIns="68569" tIns="68569" rIns="68569" bIns="68569" anchor="ctr" anchorCtr="0">
              <a:noAutofit/>
            </a:bodyPr>
            <a:lstStyle/>
            <a:p>
              <a:pPr algn="ctr"/>
              <a:r>
                <a:rPr lang="en" sz="1050">
                  <a:solidFill>
                    <a:srgbClr val="FFFFFF"/>
                  </a:solidFill>
                </a:rPr>
                <a:t>CAM-Chem</a:t>
              </a:r>
              <a:endParaRPr sz="1050">
                <a:solidFill>
                  <a:srgbClr val="FFFFFF"/>
                </a:solidFill>
              </a:endParaRPr>
            </a:p>
          </p:txBody>
        </p:sp>
        <p:cxnSp>
          <p:nvCxnSpPr>
            <p:cNvPr id="108" name="Google Shape;108;p18"/>
            <p:cNvCxnSpPr>
              <a:stCxn id="107" idx="3"/>
              <a:endCxn id="109" idx="1"/>
            </p:cNvCxnSpPr>
            <p:nvPr/>
          </p:nvCxnSpPr>
          <p:spPr>
            <a:xfrm>
              <a:off x="3390881" y="2813231"/>
              <a:ext cx="706500" cy="0"/>
            </a:xfrm>
            <a:prstGeom prst="straightConnector1">
              <a:avLst/>
            </a:prstGeom>
            <a:noFill/>
            <a:ln w="19050" cap="flat" cmpd="sng">
              <a:solidFill>
                <a:srgbClr val="000000"/>
              </a:solidFill>
              <a:prstDash val="solid"/>
              <a:round/>
              <a:headEnd type="none" w="med" len="med"/>
              <a:tailEnd type="triangle" w="med" len="med"/>
            </a:ln>
          </p:spPr>
        </p:cxnSp>
        <p:sp>
          <p:nvSpPr>
            <p:cNvPr id="109" name="Google Shape;109;p18"/>
            <p:cNvSpPr/>
            <p:nvPr/>
          </p:nvSpPr>
          <p:spPr>
            <a:xfrm>
              <a:off x="4097400" y="2636044"/>
              <a:ext cx="887400" cy="354375"/>
            </a:xfrm>
            <a:prstGeom prst="roundRect">
              <a:avLst>
                <a:gd name="adj" fmla="val 16667"/>
              </a:avLst>
            </a:prstGeom>
            <a:solidFill>
              <a:srgbClr val="38761D"/>
            </a:solidFill>
            <a:ln>
              <a:noFill/>
            </a:ln>
          </p:spPr>
          <p:txBody>
            <a:bodyPr spcFirstLastPara="1" wrap="square" lIns="68569" tIns="68569" rIns="68569" bIns="68569" anchor="ctr" anchorCtr="0">
              <a:noAutofit/>
            </a:bodyPr>
            <a:lstStyle/>
            <a:p>
              <a:pPr algn="ctr"/>
              <a:r>
                <a:rPr lang="en" sz="1050">
                  <a:solidFill>
                    <a:srgbClr val="FFFFFF"/>
                  </a:solidFill>
                </a:rPr>
                <a:t>CMAQ</a:t>
              </a:r>
              <a:endParaRPr sz="1050">
                <a:solidFill>
                  <a:srgbClr val="FFFFFF"/>
                </a:solidFill>
              </a:endParaRPr>
            </a:p>
            <a:p>
              <a:pPr algn="ctr"/>
              <a:r>
                <a:rPr lang="en" sz="1050">
                  <a:solidFill>
                    <a:srgbClr val="FFFFFF"/>
                  </a:solidFill>
                </a:rPr>
                <a:t>IC/BC</a:t>
              </a:r>
              <a:endParaRPr sz="1050">
                <a:solidFill>
                  <a:srgbClr val="FFFFFF"/>
                </a:solidFill>
              </a:endParaRPr>
            </a:p>
          </p:txBody>
        </p:sp>
        <p:cxnSp>
          <p:nvCxnSpPr>
            <p:cNvPr id="110" name="Google Shape;110;p18"/>
            <p:cNvCxnSpPr/>
            <p:nvPr/>
          </p:nvCxnSpPr>
          <p:spPr>
            <a:xfrm rot="5400000">
              <a:off x="3749213" y="1927519"/>
              <a:ext cx="788625" cy="994500"/>
            </a:xfrm>
            <a:prstGeom prst="bentConnector3">
              <a:avLst>
                <a:gd name="adj1" fmla="val 43190"/>
              </a:avLst>
            </a:prstGeom>
            <a:noFill/>
            <a:ln w="19050" cap="flat" cmpd="sng">
              <a:solidFill>
                <a:srgbClr val="FF9900"/>
              </a:solidFill>
              <a:prstDash val="dash"/>
              <a:round/>
              <a:headEnd type="none" w="med" len="med"/>
              <a:tailEnd type="triangle" w="med" len="med"/>
            </a:ln>
          </p:spPr>
        </p:cxnSp>
        <p:sp>
          <p:nvSpPr>
            <p:cNvPr id="111" name="Google Shape;111;p18"/>
            <p:cNvSpPr/>
            <p:nvPr/>
          </p:nvSpPr>
          <p:spPr>
            <a:xfrm>
              <a:off x="301931" y="3344981"/>
              <a:ext cx="4716450" cy="1096200"/>
            </a:xfrm>
            <a:prstGeom prst="roundRect">
              <a:avLst>
                <a:gd name="adj" fmla="val 16667"/>
              </a:avLst>
            </a:prstGeom>
            <a:noFill/>
            <a:ln w="9525" cap="flat" cmpd="sng">
              <a:solidFill>
                <a:srgbClr val="990000"/>
              </a:solidFill>
              <a:prstDash val="solid"/>
              <a:round/>
              <a:headEnd type="none" w="sm" len="sm"/>
              <a:tailEnd type="none" w="sm" len="sm"/>
            </a:ln>
          </p:spPr>
          <p:txBody>
            <a:bodyPr spcFirstLastPara="1" wrap="square" lIns="68569" tIns="68569" rIns="68569" bIns="68569" anchor="ctr" anchorCtr="0">
              <a:noAutofit/>
            </a:bodyPr>
            <a:lstStyle/>
            <a:p>
              <a:r>
                <a:rPr lang="en" sz="1350" b="1">
                  <a:solidFill>
                    <a:srgbClr val="A61C00"/>
                  </a:solidFill>
                </a:rPr>
                <a:t>Emission</a:t>
              </a:r>
              <a:endParaRPr sz="1350" b="1">
                <a:solidFill>
                  <a:srgbClr val="A61C00"/>
                </a:solidFill>
              </a:endParaRPr>
            </a:p>
            <a:p>
              <a:r>
                <a:rPr lang="en" sz="1350" b="1">
                  <a:solidFill>
                    <a:srgbClr val="A61C00"/>
                  </a:solidFill>
                </a:rPr>
                <a:t>(CB05e51_</a:t>
              </a:r>
              <a:endParaRPr sz="1350" b="1">
                <a:solidFill>
                  <a:srgbClr val="A61C00"/>
                </a:solidFill>
              </a:endParaRPr>
            </a:p>
            <a:p>
              <a:r>
                <a:rPr lang="en" sz="1350" b="1">
                  <a:solidFill>
                    <a:srgbClr val="A61C00"/>
                  </a:solidFill>
                </a:rPr>
                <a:t>ae6nvPOA</a:t>
              </a:r>
              <a:endParaRPr sz="1350" b="1">
                <a:solidFill>
                  <a:srgbClr val="A61C00"/>
                </a:solidFill>
              </a:endParaRPr>
            </a:p>
            <a:p>
              <a:r>
                <a:rPr lang="en" sz="1350" b="1">
                  <a:solidFill>
                    <a:srgbClr val="A61C00"/>
                  </a:solidFill>
                </a:rPr>
                <a:t>_aq)</a:t>
              </a:r>
              <a:endParaRPr sz="1350" b="1">
                <a:solidFill>
                  <a:srgbClr val="A61C00"/>
                </a:solidFill>
              </a:endParaRPr>
            </a:p>
          </p:txBody>
        </p:sp>
        <p:sp>
          <p:nvSpPr>
            <p:cNvPr id="112" name="Google Shape;112;p18"/>
            <p:cNvSpPr/>
            <p:nvPr/>
          </p:nvSpPr>
          <p:spPr>
            <a:xfrm>
              <a:off x="1422263" y="3436669"/>
              <a:ext cx="887400" cy="354375"/>
            </a:xfrm>
            <a:prstGeom prst="roundRect">
              <a:avLst>
                <a:gd name="adj" fmla="val 16667"/>
              </a:avLst>
            </a:prstGeom>
            <a:solidFill>
              <a:srgbClr val="990000"/>
            </a:solidFill>
            <a:ln>
              <a:noFill/>
            </a:ln>
          </p:spPr>
          <p:txBody>
            <a:bodyPr spcFirstLastPara="1" wrap="square" lIns="68569" tIns="68569" rIns="68569" bIns="68569" anchor="ctr" anchorCtr="0">
              <a:noAutofit/>
            </a:bodyPr>
            <a:lstStyle/>
            <a:p>
              <a:pPr algn="ctr"/>
              <a:r>
                <a:rPr lang="en" sz="1050">
                  <a:solidFill>
                    <a:srgbClr val="FFFFFF"/>
                  </a:solidFill>
                </a:rPr>
                <a:t>Base years</a:t>
              </a:r>
              <a:endParaRPr sz="1050">
                <a:solidFill>
                  <a:srgbClr val="FFFFFF"/>
                </a:solidFill>
              </a:endParaRPr>
            </a:p>
          </p:txBody>
        </p:sp>
        <p:cxnSp>
          <p:nvCxnSpPr>
            <p:cNvPr id="113" name="Google Shape;113;p18"/>
            <p:cNvCxnSpPr>
              <a:stCxn id="112" idx="3"/>
              <a:endCxn id="114" idx="1"/>
            </p:cNvCxnSpPr>
            <p:nvPr/>
          </p:nvCxnSpPr>
          <p:spPr>
            <a:xfrm>
              <a:off x="2309663" y="3613856"/>
              <a:ext cx="432675" cy="0"/>
            </a:xfrm>
            <a:prstGeom prst="straightConnector1">
              <a:avLst/>
            </a:prstGeom>
            <a:noFill/>
            <a:ln w="19050" cap="flat" cmpd="sng">
              <a:solidFill>
                <a:srgbClr val="000000"/>
              </a:solidFill>
              <a:prstDash val="solid"/>
              <a:round/>
              <a:headEnd type="none" w="med" len="med"/>
              <a:tailEnd type="triangle" w="med" len="med"/>
            </a:ln>
          </p:spPr>
        </p:cxnSp>
        <p:sp>
          <p:nvSpPr>
            <p:cNvPr id="114" name="Google Shape;114;p18"/>
            <p:cNvSpPr/>
            <p:nvPr/>
          </p:nvSpPr>
          <p:spPr>
            <a:xfrm>
              <a:off x="2742338" y="3436669"/>
              <a:ext cx="887400" cy="354375"/>
            </a:xfrm>
            <a:prstGeom prst="roundRect">
              <a:avLst>
                <a:gd name="adj" fmla="val 16667"/>
              </a:avLst>
            </a:prstGeom>
            <a:solidFill>
              <a:srgbClr val="990000"/>
            </a:solidFill>
            <a:ln>
              <a:noFill/>
            </a:ln>
          </p:spPr>
          <p:txBody>
            <a:bodyPr spcFirstLastPara="1" wrap="square" lIns="68569" tIns="68569" rIns="68569" bIns="68569" anchor="ctr" anchorCtr="0">
              <a:noAutofit/>
            </a:bodyPr>
            <a:lstStyle/>
            <a:p>
              <a:pPr algn="ctr"/>
              <a:r>
                <a:rPr lang="en" sz="1050">
                  <a:solidFill>
                    <a:srgbClr val="FFFFFF"/>
                  </a:solidFill>
                </a:rPr>
                <a:t>12km CONUS</a:t>
              </a:r>
              <a:endParaRPr sz="1050">
                <a:solidFill>
                  <a:srgbClr val="FFFFFF"/>
                </a:solidFill>
              </a:endParaRPr>
            </a:p>
          </p:txBody>
        </p:sp>
        <p:sp>
          <p:nvSpPr>
            <p:cNvPr id="115" name="Google Shape;115;p18"/>
            <p:cNvSpPr/>
            <p:nvPr/>
          </p:nvSpPr>
          <p:spPr>
            <a:xfrm>
              <a:off x="1385925" y="3991631"/>
              <a:ext cx="960075" cy="354375"/>
            </a:xfrm>
            <a:prstGeom prst="roundRect">
              <a:avLst>
                <a:gd name="adj" fmla="val 16667"/>
              </a:avLst>
            </a:prstGeom>
            <a:solidFill>
              <a:srgbClr val="990000"/>
            </a:solidFill>
            <a:ln>
              <a:noFill/>
            </a:ln>
          </p:spPr>
          <p:txBody>
            <a:bodyPr spcFirstLastPara="1" wrap="square" lIns="68569" tIns="68569" rIns="68569" bIns="68569" anchor="ctr" anchorCtr="0">
              <a:noAutofit/>
            </a:bodyPr>
            <a:lstStyle/>
            <a:p>
              <a:pPr algn="ctr"/>
              <a:r>
                <a:rPr lang="en" sz="1050">
                  <a:solidFill>
                    <a:srgbClr val="FFFFFF"/>
                  </a:solidFill>
                </a:rPr>
                <a:t>Future years</a:t>
              </a:r>
              <a:endParaRPr sz="1050">
                <a:solidFill>
                  <a:srgbClr val="FFFFFF"/>
                </a:solidFill>
              </a:endParaRPr>
            </a:p>
          </p:txBody>
        </p:sp>
        <p:sp>
          <p:nvSpPr>
            <p:cNvPr id="116" name="Google Shape;116;p18"/>
            <p:cNvSpPr/>
            <p:nvPr/>
          </p:nvSpPr>
          <p:spPr>
            <a:xfrm>
              <a:off x="4097400" y="3436669"/>
              <a:ext cx="887400" cy="354375"/>
            </a:xfrm>
            <a:prstGeom prst="roundRect">
              <a:avLst>
                <a:gd name="adj" fmla="val 16667"/>
              </a:avLst>
            </a:prstGeom>
            <a:solidFill>
              <a:srgbClr val="990000"/>
            </a:solidFill>
            <a:ln>
              <a:noFill/>
            </a:ln>
          </p:spPr>
          <p:txBody>
            <a:bodyPr spcFirstLastPara="1" wrap="square" lIns="68569" tIns="68569" rIns="68569" bIns="68569" anchor="ctr" anchorCtr="0">
              <a:noAutofit/>
            </a:bodyPr>
            <a:lstStyle/>
            <a:p>
              <a:pPr algn="ctr"/>
              <a:r>
                <a:rPr lang="en" sz="1050">
                  <a:solidFill>
                    <a:srgbClr val="FFFFFF"/>
                  </a:solidFill>
                </a:rPr>
                <a:t>12km</a:t>
              </a:r>
              <a:endParaRPr sz="1050">
                <a:solidFill>
                  <a:srgbClr val="FFFFFF"/>
                </a:solidFill>
              </a:endParaRPr>
            </a:p>
            <a:p>
              <a:pPr algn="ctr"/>
              <a:r>
                <a:rPr lang="en" sz="1050">
                  <a:solidFill>
                    <a:srgbClr val="FFFFFF"/>
                  </a:solidFill>
                </a:rPr>
                <a:t>WUS</a:t>
              </a:r>
              <a:endParaRPr sz="1050">
                <a:solidFill>
                  <a:srgbClr val="FFFFFF"/>
                </a:solidFill>
              </a:endParaRPr>
            </a:p>
          </p:txBody>
        </p:sp>
        <p:cxnSp>
          <p:nvCxnSpPr>
            <p:cNvPr id="117" name="Google Shape;117;p18"/>
            <p:cNvCxnSpPr>
              <a:stCxn id="114" idx="3"/>
              <a:endCxn id="116" idx="1"/>
            </p:cNvCxnSpPr>
            <p:nvPr/>
          </p:nvCxnSpPr>
          <p:spPr>
            <a:xfrm>
              <a:off x="3629738" y="3613856"/>
              <a:ext cx="467775" cy="0"/>
            </a:xfrm>
            <a:prstGeom prst="straightConnector1">
              <a:avLst/>
            </a:prstGeom>
            <a:noFill/>
            <a:ln w="19050" cap="flat" cmpd="sng">
              <a:solidFill>
                <a:srgbClr val="000000"/>
              </a:solidFill>
              <a:prstDash val="solid"/>
              <a:round/>
              <a:headEnd type="none" w="med" len="med"/>
              <a:tailEnd type="triangle" w="med" len="med"/>
            </a:ln>
          </p:spPr>
        </p:cxnSp>
        <p:cxnSp>
          <p:nvCxnSpPr>
            <p:cNvPr id="118" name="Google Shape;118;p18"/>
            <p:cNvCxnSpPr/>
            <p:nvPr/>
          </p:nvCxnSpPr>
          <p:spPr>
            <a:xfrm rot="5400000">
              <a:off x="3217763" y="2733469"/>
              <a:ext cx="2126025" cy="720000"/>
            </a:xfrm>
            <a:prstGeom prst="bentConnector3">
              <a:avLst>
                <a:gd name="adj1" fmla="val 15852"/>
              </a:avLst>
            </a:prstGeom>
            <a:noFill/>
            <a:ln w="19050" cap="flat" cmpd="sng">
              <a:solidFill>
                <a:srgbClr val="FF9900"/>
              </a:solidFill>
              <a:prstDash val="dash"/>
              <a:round/>
              <a:headEnd type="none" w="med" len="med"/>
              <a:tailEnd type="triangle" w="med" len="med"/>
            </a:ln>
          </p:spPr>
        </p:cxnSp>
        <p:sp>
          <p:nvSpPr>
            <p:cNvPr id="119" name="Google Shape;119;p18"/>
            <p:cNvSpPr/>
            <p:nvPr/>
          </p:nvSpPr>
          <p:spPr>
            <a:xfrm>
              <a:off x="5456344" y="2662800"/>
              <a:ext cx="960075" cy="568125"/>
            </a:xfrm>
            <a:prstGeom prst="roundRect">
              <a:avLst>
                <a:gd name="adj" fmla="val 16667"/>
              </a:avLst>
            </a:prstGeom>
            <a:solidFill>
              <a:srgbClr val="D9D2E9"/>
            </a:solidFill>
            <a:ln>
              <a:noFill/>
            </a:ln>
          </p:spPr>
          <p:txBody>
            <a:bodyPr spcFirstLastPara="1" wrap="square" lIns="68569" tIns="68569" rIns="68569" bIns="68569" anchor="ctr" anchorCtr="0">
              <a:noAutofit/>
            </a:bodyPr>
            <a:lstStyle/>
            <a:p>
              <a:pPr algn="ctr"/>
              <a:r>
                <a:rPr lang="en" sz="1350" b="1"/>
                <a:t>CMAQ</a:t>
              </a:r>
              <a:endParaRPr sz="1350" b="1"/>
            </a:p>
          </p:txBody>
        </p:sp>
        <p:cxnSp>
          <p:nvCxnSpPr>
            <p:cNvPr id="120" name="Google Shape;120;p18"/>
            <p:cNvCxnSpPr/>
            <p:nvPr/>
          </p:nvCxnSpPr>
          <p:spPr>
            <a:xfrm>
              <a:off x="5018438" y="1853156"/>
              <a:ext cx="437850" cy="1035450"/>
            </a:xfrm>
            <a:prstGeom prst="straightConnector1">
              <a:avLst/>
            </a:prstGeom>
            <a:noFill/>
            <a:ln w="19050" cap="flat" cmpd="sng">
              <a:solidFill>
                <a:srgbClr val="0000FF"/>
              </a:solidFill>
              <a:prstDash val="solid"/>
              <a:round/>
              <a:headEnd type="none" w="med" len="med"/>
              <a:tailEnd type="triangle" w="med" len="med"/>
            </a:ln>
          </p:spPr>
        </p:cxnSp>
        <p:cxnSp>
          <p:nvCxnSpPr>
            <p:cNvPr id="121" name="Google Shape;121;p18"/>
            <p:cNvCxnSpPr>
              <a:stCxn id="106" idx="3"/>
            </p:cNvCxnSpPr>
            <p:nvPr/>
          </p:nvCxnSpPr>
          <p:spPr>
            <a:xfrm>
              <a:off x="5018381" y="2810644"/>
              <a:ext cx="437850" cy="112050"/>
            </a:xfrm>
            <a:prstGeom prst="straightConnector1">
              <a:avLst/>
            </a:prstGeom>
            <a:noFill/>
            <a:ln w="19050" cap="flat" cmpd="sng">
              <a:solidFill>
                <a:srgbClr val="38761D"/>
              </a:solidFill>
              <a:prstDash val="solid"/>
              <a:round/>
              <a:headEnd type="none" w="med" len="med"/>
              <a:tailEnd type="triangle" w="med" len="med"/>
            </a:ln>
          </p:spPr>
        </p:cxnSp>
        <p:cxnSp>
          <p:nvCxnSpPr>
            <p:cNvPr id="122" name="Google Shape;122;p18"/>
            <p:cNvCxnSpPr>
              <a:stCxn id="111" idx="3"/>
              <a:endCxn id="119" idx="1"/>
            </p:cNvCxnSpPr>
            <p:nvPr/>
          </p:nvCxnSpPr>
          <p:spPr>
            <a:xfrm rot="10800000" flipH="1">
              <a:off x="5018381" y="2946956"/>
              <a:ext cx="438075" cy="946125"/>
            </a:xfrm>
            <a:prstGeom prst="straightConnector1">
              <a:avLst/>
            </a:prstGeom>
            <a:noFill/>
            <a:ln w="19050" cap="flat" cmpd="sng">
              <a:solidFill>
                <a:srgbClr val="990000"/>
              </a:solidFill>
              <a:prstDash val="solid"/>
              <a:round/>
              <a:headEnd type="none" w="med" len="med"/>
              <a:tailEnd type="triangle" w="med" len="med"/>
            </a:ln>
          </p:spPr>
        </p:cxnSp>
        <p:sp>
          <p:nvSpPr>
            <p:cNvPr id="123" name="Google Shape;123;p18"/>
            <p:cNvSpPr/>
            <p:nvPr/>
          </p:nvSpPr>
          <p:spPr>
            <a:xfrm>
              <a:off x="2706000" y="3991631"/>
              <a:ext cx="960075" cy="354375"/>
            </a:xfrm>
            <a:prstGeom prst="roundRect">
              <a:avLst>
                <a:gd name="adj" fmla="val 16667"/>
              </a:avLst>
            </a:prstGeom>
            <a:solidFill>
              <a:srgbClr val="990000"/>
            </a:solidFill>
            <a:ln>
              <a:noFill/>
            </a:ln>
          </p:spPr>
          <p:txBody>
            <a:bodyPr spcFirstLastPara="1" wrap="square" lIns="68569" tIns="68569" rIns="68569" bIns="68569" anchor="ctr" anchorCtr="0">
              <a:noAutofit/>
            </a:bodyPr>
            <a:lstStyle/>
            <a:p>
              <a:pPr algn="ctr"/>
              <a:r>
                <a:rPr lang="en" sz="1050">
                  <a:solidFill>
                    <a:srgbClr val="FFFFFF"/>
                  </a:solidFill>
                </a:rPr>
                <a:t>0.5°×0.5°</a:t>
              </a:r>
              <a:endParaRPr sz="1050">
                <a:solidFill>
                  <a:srgbClr val="FFFFFF"/>
                </a:solidFill>
              </a:endParaRPr>
            </a:p>
            <a:p>
              <a:pPr algn="ctr"/>
              <a:r>
                <a:rPr lang="en" sz="1050">
                  <a:solidFill>
                    <a:srgbClr val="FFFFFF"/>
                  </a:solidFill>
                </a:rPr>
                <a:t>Global</a:t>
              </a:r>
              <a:endParaRPr sz="1050">
                <a:solidFill>
                  <a:srgbClr val="FFFFFF"/>
                </a:solidFill>
              </a:endParaRPr>
            </a:p>
          </p:txBody>
        </p:sp>
        <p:cxnSp>
          <p:nvCxnSpPr>
            <p:cNvPr id="124" name="Google Shape;124;p18"/>
            <p:cNvCxnSpPr>
              <a:stCxn id="115" idx="3"/>
              <a:endCxn id="123" idx="1"/>
            </p:cNvCxnSpPr>
            <p:nvPr/>
          </p:nvCxnSpPr>
          <p:spPr>
            <a:xfrm>
              <a:off x="2346000" y="4168819"/>
              <a:ext cx="360000" cy="0"/>
            </a:xfrm>
            <a:prstGeom prst="straightConnector1">
              <a:avLst/>
            </a:prstGeom>
            <a:noFill/>
            <a:ln w="19050" cap="flat" cmpd="sng">
              <a:solidFill>
                <a:srgbClr val="000000"/>
              </a:solidFill>
              <a:prstDash val="solid"/>
              <a:round/>
              <a:headEnd type="none" w="med" len="med"/>
              <a:tailEnd type="triangle" w="med" len="med"/>
            </a:ln>
          </p:spPr>
        </p:cxnSp>
        <p:cxnSp>
          <p:nvCxnSpPr>
            <p:cNvPr id="125" name="Google Shape;125;p18"/>
            <p:cNvCxnSpPr>
              <a:stCxn id="123" idx="3"/>
              <a:endCxn id="126" idx="1"/>
            </p:cNvCxnSpPr>
            <p:nvPr/>
          </p:nvCxnSpPr>
          <p:spPr>
            <a:xfrm>
              <a:off x="3666075" y="4168819"/>
              <a:ext cx="432675" cy="0"/>
            </a:xfrm>
            <a:prstGeom prst="straightConnector1">
              <a:avLst/>
            </a:prstGeom>
            <a:noFill/>
            <a:ln w="19050" cap="flat" cmpd="sng">
              <a:solidFill>
                <a:srgbClr val="000000"/>
              </a:solidFill>
              <a:prstDash val="solid"/>
              <a:round/>
              <a:headEnd type="none" w="med" len="med"/>
              <a:tailEnd type="triangle" w="med" len="med"/>
            </a:ln>
          </p:spPr>
        </p:cxnSp>
        <p:sp>
          <p:nvSpPr>
            <p:cNvPr id="126" name="Google Shape;126;p18"/>
            <p:cNvSpPr/>
            <p:nvPr/>
          </p:nvSpPr>
          <p:spPr>
            <a:xfrm>
              <a:off x="4098750" y="3991631"/>
              <a:ext cx="887400" cy="354375"/>
            </a:xfrm>
            <a:prstGeom prst="roundRect">
              <a:avLst>
                <a:gd name="adj" fmla="val 16667"/>
              </a:avLst>
            </a:prstGeom>
            <a:solidFill>
              <a:srgbClr val="990000"/>
            </a:solidFill>
            <a:ln>
              <a:noFill/>
            </a:ln>
          </p:spPr>
          <p:txBody>
            <a:bodyPr spcFirstLastPara="1" wrap="square" lIns="68569" tIns="68569" rIns="68569" bIns="68569" anchor="ctr" anchorCtr="0">
              <a:noAutofit/>
            </a:bodyPr>
            <a:lstStyle/>
            <a:p>
              <a:pPr algn="ctr"/>
              <a:r>
                <a:rPr lang="en" sz="1050">
                  <a:solidFill>
                    <a:srgbClr val="FFFFFF"/>
                  </a:solidFill>
                </a:rPr>
                <a:t>12km</a:t>
              </a:r>
              <a:endParaRPr sz="1050">
                <a:solidFill>
                  <a:srgbClr val="FFFFFF"/>
                </a:solidFill>
              </a:endParaRPr>
            </a:p>
            <a:p>
              <a:pPr algn="ctr"/>
              <a:r>
                <a:rPr lang="en" sz="1050">
                  <a:solidFill>
                    <a:srgbClr val="FFFFFF"/>
                  </a:solidFill>
                </a:rPr>
                <a:t>WUS</a:t>
              </a:r>
              <a:endParaRPr sz="1050">
                <a:solidFill>
                  <a:srgbClr val="FFFFFF"/>
                </a:solidFill>
              </a:endParaRPr>
            </a:p>
          </p:txBody>
        </p:sp>
        <p:cxnSp>
          <p:nvCxnSpPr>
            <p:cNvPr id="127" name="Google Shape;127;p18"/>
            <p:cNvCxnSpPr/>
            <p:nvPr/>
          </p:nvCxnSpPr>
          <p:spPr>
            <a:xfrm rot="5400000">
              <a:off x="3423525" y="2390456"/>
              <a:ext cx="1577250" cy="857250"/>
            </a:xfrm>
            <a:prstGeom prst="bentConnector3">
              <a:avLst>
                <a:gd name="adj1" fmla="val 21367"/>
              </a:avLst>
            </a:prstGeom>
            <a:noFill/>
            <a:ln w="19050" cap="flat" cmpd="sng">
              <a:solidFill>
                <a:srgbClr val="FF9900"/>
              </a:solidFill>
              <a:prstDash val="dash"/>
              <a:round/>
              <a:headEnd type="none" w="med" len="med"/>
              <a:tailEnd type="triangle" w="med" len="med"/>
            </a:ln>
          </p:spPr>
        </p:cxnSp>
        <p:sp>
          <p:nvSpPr>
            <p:cNvPr id="128" name="Google Shape;128;p18"/>
            <p:cNvSpPr txBox="1"/>
            <p:nvPr/>
          </p:nvSpPr>
          <p:spPr>
            <a:xfrm>
              <a:off x="3664425" y="2137838"/>
              <a:ext cx="994500" cy="219375"/>
            </a:xfrm>
            <a:prstGeom prst="rect">
              <a:avLst/>
            </a:prstGeom>
            <a:noFill/>
            <a:ln>
              <a:noFill/>
            </a:ln>
          </p:spPr>
          <p:txBody>
            <a:bodyPr spcFirstLastPara="1" wrap="square" lIns="68569" tIns="68569" rIns="68569" bIns="68569" anchor="ctr" anchorCtr="0">
              <a:noAutofit/>
            </a:bodyPr>
            <a:lstStyle/>
            <a:p>
              <a:r>
                <a:rPr lang="en" sz="1050">
                  <a:solidFill>
                    <a:srgbClr val="FF9900"/>
                  </a:solidFill>
                </a:rPr>
                <a:t>WUS grid info</a:t>
              </a:r>
              <a:endParaRPr sz="1050">
                <a:solidFill>
                  <a:srgbClr val="FF9900"/>
                </a:solidFill>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E49108-C111-4D4F-A452-F89E8881A687}"/>
              </a:ext>
            </a:extLst>
          </p:cNvPr>
          <p:cNvSpPr>
            <a:spLocks noGrp="1"/>
          </p:cNvSpPr>
          <p:nvPr>
            <p:ph type="title"/>
          </p:nvPr>
        </p:nvSpPr>
        <p:spPr>
          <a:xfrm>
            <a:off x="121257" y="91440"/>
            <a:ext cx="6615485" cy="572700"/>
          </a:xfrm>
        </p:spPr>
        <p:txBody>
          <a:bodyPr/>
          <a:lstStyle/>
          <a:p>
            <a:r>
              <a:rPr lang="en-US" b="1" dirty="0"/>
              <a:t>Percentage of Annual Burned Area</a:t>
            </a:r>
          </a:p>
        </p:txBody>
      </p:sp>
      <p:grpSp>
        <p:nvGrpSpPr>
          <p:cNvPr id="17" name="Group 16">
            <a:extLst>
              <a:ext uri="{FF2B5EF4-FFF2-40B4-BE49-F238E27FC236}">
                <a16:creationId xmlns:a16="http://schemas.microsoft.com/office/drawing/2014/main" id="{F4C37078-FD42-47F3-9C1A-547C171B7D0D}"/>
              </a:ext>
            </a:extLst>
          </p:cNvPr>
          <p:cNvGrpSpPr/>
          <p:nvPr/>
        </p:nvGrpSpPr>
        <p:grpSpPr>
          <a:xfrm>
            <a:off x="-21862" y="863067"/>
            <a:ext cx="3403154" cy="4161481"/>
            <a:chOff x="-21862" y="958479"/>
            <a:chExt cx="3403154" cy="4161481"/>
          </a:xfrm>
        </p:grpSpPr>
        <p:pic>
          <p:nvPicPr>
            <p:cNvPr id="3" name="Picture 2">
              <a:extLst>
                <a:ext uri="{FF2B5EF4-FFF2-40B4-BE49-F238E27FC236}">
                  <a16:creationId xmlns:a16="http://schemas.microsoft.com/office/drawing/2014/main" id="{2B78664F-92A5-49EF-BE88-07C8C6FA6AF6}"/>
                </a:ext>
              </a:extLst>
            </p:cNvPr>
            <p:cNvPicPr>
              <a:picLocks noChangeAspect="1"/>
            </p:cNvPicPr>
            <p:nvPr/>
          </p:nvPicPr>
          <p:blipFill>
            <a:blip r:embed="rId2"/>
            <a:stretch>
              <a:fillRect/>
            </a:stretch>
          </p:blipFill>
          <p:spPr>
            <a:xfrm>
              <a:off x="73550" y="1361272"/>
              <a:ext cx="3307742" cy="2075543"/>
            </a:xfrm>
            <a:prstGeom prst="rect">
              <a:avLst/>
            </a:prstGeom>
          </p:spPr>
        </p:pic>
        <p:sp>
          <p:nvSpPr>
            <p:cNvPr id="7" name="Google Shape;83;p16">
              <a:extLst>
                <a:ext uri="{FF2B5EF4-FFF2-40B4-BE49-F238E27FC236}">
                  <a16:creationId xmlns:a16="http://schemas.microsoft.com/office/drawing/2014/main" id="{7D3EDFB6-D88C-4BF8-8224-8CABBD4069A8}"/>
                </a:ext>
              </a:extLst>
            </p:cNvPr>
            <p:cNvSpPr/>
            <p:nvPr/>
          </p:nvSpPr>
          <p:spPr>
            <a:xfrm>
              <a:off x="1001119" y="958479"/>
              <a:ext cx="1452603" cy="321721"/>
            </a:xfrm>
            <a:prstGeom prst="rect">
              <a:avLst/>
            </a:prstGeom>
            <a:noFill/>
            <a:ln>
              <a:noFill/>
            </a:ln>
          </p:spPr>
          <p:txBody>
            <a:bodyPr spcFirstLastPara="1" wrap="square" lIns="68569" tIns="68569" rIns="68569" bIns="68569" anchor="ctr" anchorCtr="0">
              <a:noAutofit/>
            </a:bodyPr>
            <a:lstStyle/>
            <a:p>
              <a:pPr algn="ctr"/>
              <a:r>
                <a:rPr lang="en" sz="1800" dirty="0"/>
                <a:t>1880</a:t>
              </a:r>
              <a:endParaRPr sz="1800" dirty="0"/>
            </a:p>
          </p:txBody>
        </p:sp>
        <p:sp>
          <p:nvSpPr>
            <p:cNvPr id="8" name="Google Shape;83;p16">
              <a:extLst>
                <a:ext uri="{FF2B5EF4-FFF2-40B4-BE49-F238E27FC236}">
                  <a16:creationId xmlns:a16="http://schemas.microsoft.com/office/drawing/2014/main" id="{05D6189A-D43F-4723-B3DD-FEC7F724E5EC}"/>
                </a:ext>
              </a:extLst>
            </p:cNvPr>
            <p:cNvSpPr/>
            <p:nvPr/>
          </p:nvSpPr>
          <p:spPr>
            <a:xfrm>
              <a:off x="-21862" y="3502094"/>
              <a:ext cx="3403154" cy="266780"/>
            </a:xfrm>
            <a:prstGeom prst="rect">
              <a:avLst/>
            </a:prstGeom>
            <a:noFill/>
            <a:ln>
              <a:noFill/>
            </a:ln>
          </p:spPr>
          <p:txBody>
            <a:bodyPr spcFirstLastPara="1" wrap="square" lIns="68569" tIns="68569" rIns="68569" bIns="68569" anchor="ctr" anchorCtr="0">
              <a:noAutofit/>
            </a:bodyPr>
            <a:lstStyle/>
            <a:p>
              <a:pPr algn="ctr"/>
              <a:r>
                <a:rPr lang="en" sz="1600" dirty="0"/>
                <a:t>(</a:t>
              </a:r>
              <a:r>
                <a:rPr lang="en-US" sz="1600" dirty="0"/>
                <a:t>Source: Sargent,1884; </a:t>
              </a:r>
              <a:r>
                <a:rPr lang="en-US" sz="1600" dirty="0" err="1"/>
                <a:t>Pyne</a:t>
              </a:r>
              <a:r>
                <a:rPr lang="en-US" sz="1600" dirty="0"/>
                <a:t>, 2010)</a:t>
              </a:r>
              <a:endParaRPr sz="1600" dirty="0"/>
            </a:p>
          </p:txBody>
        </p:sp>
        <p:sp>
          <p:nvSpPr>
            <p:cNvPr id="14" name="Rectangle 13">
              <a:extLst>
                <a:ext uri="{FF2B5EF4-FFF2-40B4-BE49-F238E27FC236}">
                  <a16:creationId xmlns:a16="http://schemas.microsoft.com/office/drawing/2014/main" id="{DA62A62D-57DD-429C-A4AC-E554047FF02A}"/>
                </a:ext>
              </a:extLst>
            </p:cNvPr>
            <p:cNvSpPr/>
            <p:nvPr/>
          </p:nvSpPr>
          <p:spPr>
            <a:xfrm>
              <a:off x="121257" y="4042742"/>
              <a:ext cx="3260035" cy="1077218"/>
            </a:xfrm>
            <a:prstGeom prst="rect">
              <a:avLst/>
            </a:prstGeom>
          </p:spPr>
          <p:txBody>
            <a:bodyPr wrap="square">
              <a:spAutoFit/>
            </a:bodyPr>
            <a:lstStyle/>
            <a:p>
              <a:pPr marL="285750" indent="-285750">
                <a:spcAft>
                  <a:spcPts val="1200"/>
                </a:spcAft>
                <a:buClr>
                  <a:srgbClr val="C00000"/>
                </a:buClr>
                <a:buFont typeface="Wingdings" panose="05000000000000000000" pitchFamily="2" charset="2"/>
                <a:buChar char="v"/>
              </a:pPr>
              <a:r>
                <a:rPr lang="en-US" sz="1800" dirty="0"/>
                <a:t>Farmers clearing land</a:t>
              </a:r>
            </a:p>
            <a:p>
              <a:pPr marL="285750" indent="-285750">
                <a:buClr>
                  <a:srgbClr val="C00000"/>
                </a:buClr>
                <a:buFont typeface="Wingdings" panose="05000000000000000000" pitchFamily="2" charset="2"/>
                <a:buChar char="v"/>
              </a:pPr>
              <a:r>
                <a:rPr lang="en-US" sz="1800" dirty="0"/>
                <a:t>Hunters leaving fires to burn in abandoned camps </a:t>
              </a:r>
            </a:p>
          </p:txBody>
        </p:sp>
      </p:grpSp>
      <p:grpSp>
        <p:nvGrpSpPr>
          <p:cNvPr id="16" name="Group 15">
            <a:extLst>
              <a:ext uri="{FF2B5EF4-FFF2-40B4-BE49-F238E27FC236}">
                <a16:creationId xmlns:a16="http://schemas.microsoft.com/office/drawing/2014/main" id="{846E6C40-DEE6-42C1-9084-B59B925A9B20}"/>
              </a:ext>
            </a:extLst>
          </p:cNvPr>
          <p:cNvGrpSpPr/>
          <p:nvPr/>
        </p:nvGrpSpPr>
        <p:grpSpPr>
          <a:xfrm>
            <a:off x="3234522" y="834740"/>
            <a:ext cx="3644012" cy="4176160"/>
            <a:chOff x="3234522" y="930152"/>
            <a:chExt cx="3644012" cy="4176160"/>
          </a:xfrm>
        </p:grpSpPr>
        <p:pic>
          <p:nvPicPr>
            <p:cNvPr id="6" name="Picture 5">
              <a:extLst>
                <a:ext uri="{FF2B5EF4-FFF2-40B4-BE49-F238E27FC236}">
                  <a16:creationId xmlns:a16="http://schemas.microsoft.com/office/drawing/2014/main" id="{5C4FF74C-8082-4028-9D2E-F2782F14E653}"/>
                </a:ext>
              </a:extLst>
            </p:cNvPr>
            <p:cNvPicPr>
              <a:picLocks noChangeAspect="1"/>
            </p:cNvPicPr>
            <p:nvPr/>
          </p:nvPicPr>
          <p:blipFill>
            <a:blip r:embed="rId3"/>
            <a:stretch>
              <a:fillRect/>
            </a:stretch>
          </p:blipFill>
          <p:spPr>
            <a:xfrm>
              <a:off x="3429004" y="1414371"/>
              <a:ext cx="3381292" cy="1994118"/>
            </a:xfrm>
            <a:prstGeom prst="rect">
              <a:avLst/>
            </a:prstGeom>
          </p:spPr>
        </p:pic>
        <p:pic>
          <p:nvPicPr>
            <p:cNvPr id="9" name="Picture 8">
              <a:extLst>
                <a:ext uri="{FF2B5EF4-FFF2-40B4-BE49-F238E27FC236}">
                  <a16:creationId xmlns:a16="http://schemas.microsoft.com/office/drawing/2014/main" id="{6C87192F-997C-4B3D-B214-77B7C68E3A6C}"/>
                </a:ext>
              </a:extLst>
            </p:cNvPr>
            <p:cNvPicPr>
              <a:picLocks noChangeAspect="1"/>
            </p:cNvPicPr>
            <p:nvPr/>
          </p:nvPicPr>
          <p:blipFill>
            <a:blip r:embed="rId4"/>
            <a:stretch>
              <a:fillRect/>
            </a:stretch>
          </p:blipFill>
          <p:spPr>
            <a:xfrm>
              <a:off x="3429000" y="3464812"/>
              <a:ext cx="3381293" cy="187548"/>
            </a:xfrm>
            <a:prstGeom prst="rect">
              <a:avLst/>
            </a:prstGeom>
          </p:spPr>
        </p:pic>
        <p:sp>
          <p:nvSpPr>
            <p:cNvPr id="10" name="Google Shape;83;p16">
              <a:extLst>
                <a:ext uri="{FF2B5EF4-FFF2-40B4-BE49-F238E27FC236}">
                  <a16:creationId xmlns:a16="http://schemas.microsoft.com/office/drawing/2014/main" id="{755DD76E-E6E2-4121-A2C6-841145A75831}"/>
                </a:ext>
              </a:extLst>
            </p:cNvPr>
            <p:cNvSpPr/>
            <p:nvPr/>
          </p:nvSpPr>
          <p:spPr>
            <a:xfrm>
              <a:off x="4393344" y="930152"/>
              <a:ext cx="1452603" cy="321721"/>
            </a:xfrm>
            <a:prstGeom prst="rect">
              <a:avLst/>
            </a:prstGeom>
            <a:noFill/>
            <a:ln>
              <a:noFill/>
            </a:ln>
          </p:spPr>
          <p:txBody>
            <a:bodyPr spcFirstLastPara="1" wrap="square" lIns="68569" tIns="68569" rIns="68569" bIns="68569" anchor="ctr" anchorCtr="0">
              <a:noAutofit/>
            </a:bodyPr>
            <a:lstStyle/>
            <a:p>
              <a:pPr algn="ctr"/>
              <a:r>
                <a:rPr lang="en" sz="1800" dirty="0"/>
                <a:t>1997-2014</a:t>
              </a:r>
              <a:endParaRPr sz="1800" dirty="0"/>
            </a:p>
          </p:txBody>
        </p:sp>
        <p:sp>
          <p:nvSpPr>
            <p:cNvPr id="11" name="Google Shape;83;p16">
              <a:extLst>
                <a:ext uri="{FF2B5EF4-FFF2-40B4-BE49-F238E27FC236}">
                  <a16:creationId xmlns:a16="http://schemas.microsoft.com/office/drawing/2014/main" id="{10C310A8-0FCC-4DB0-B92F-5298E43C62BF}"/>
                </a:ext>
              </a:extLst>
            </p:cNvPr>
            <p:cNvSpPr/>
            <p:nvPr/>
          </p:nvSpPr>
          <p:spPr>
            <a:xfrm>
              <a:off x="3554235" y="3756392"/>
              <a:ext cx="3160645" cy="572700"/>
            </a:xfrm>
            <a:prstGeom prst="rect">
              <a:avLst/>
            </a:prstGeom>
            <a:noFill/>
            <a:ln>
              <a:noFill/>
            </a:ln>
          </p:spPr>
          <p:txBody>
            <a:bodyPr spcFirstLastPara="1" wrap="square" lIns="68569" tIns="68569" rIns="68569" bIns="68569" anchor="ctr" anchorCtr="0">
              <a:noAutofit/>
            </a:bodyPr>
            <a:lstStyle/>
            <a:p>
              <a:pPr algn="ctr"/>
              <a:r>
                <a:rPr lang="en" sz="1600" dirty="0"/>
                <a:t>(</a:t>
              </a:r>
              <a:r>
                <a:rPr lang="en-US" sz="1600" dirty="0"/>
                <a:t>Source: Global Fire Emissions Database, Version 4.1)</a:t>
              </a:r>
              <a:endParaRPr sz="1600" dirty="0"/>
            </a:p>
          </p:txBody>
        </p:sp>
        <p:sp>
          <p:nvSpPr>
            <p:cNvPr id="15" name="Rectangle 14">
              <a:extLst>
                <a:ext uri="{FF2B5EF4-FFF2-40B4-BE49-F238E27FC236}">
                  <a16:creationId xmlns:a16="http://schemas.microsoft.com/office/drawing/2014/main" id="{465340CB-2C5B-4A72-B50A-C9CCCDF9941F}"/>
                </a:ext>
              </a:extLst>
            </p:cNvPr>
            <p:cNvSpPr/>
            <p:nvPr/>
          </p:nvSpPr>
          <p:spPr>
            <a:xfrm>
              <a:off x="3234522" y="4459981"/>
              <a:ext cx="3644012" cy="646331"/>
            </a:xfrm>
            <a:prstGeom prst="rect">
              <a:avLst/>
            </a:prstGeom>
          </p:spPr>
          <p:txBody>
            <a:bodyPr wrap="square">
              <a:spAutoFit/>
            </a:bodyPr>
            <a:lstStyle/>
            <a:p>
              <a:pPr marL="285750" indent="-285750">
                <a:buClr>
                  <a:srgbClr val="C00000"/>
                </a:buClr>
                <a:buFont typeface="Wingdings" panose="05000000000000000000" pitchFamily="2" charset="2"/>
                <a:buChar char="v"/>
              </a:pPr>
              <a:r>
                <a:rPr lang="en-US" sz="1800" dirty="0"/>
                <a:t>Hotter and drier meteorological conditions in the western US</a:t>
              </a:r>
            </a:p>
          </p:txBody>
        </p:sp>
      </p:grpSp>
    </p:spTree>
    <p:extLst>
      <p:ext uri="{BB962C8B-B14F-4D97-AF65-F5344CB8AC3E}">
        <p14:creationId xmlns:p14="http://schemas.microsoft.com/office/powerpoint/2010/main" val="4185056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25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1+#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5"/>
          <p:cNvSpPr txBox="1">
            <a:spLocks noGrp="1"/>
          </p:cNvSpPr>
          <p:nvPr>
            <p:ph type="title"/>
          </p:nvPr>
        </p:nvSpPr>
        <p:spPr>
          <a:xfrm>
            <a:off x="233775" y="137160"/>
            <a:ext cx="6390450" cy="572700"/>
          </a:xfrm>
          <a:prstGeom prst="rect">
            <a:avLst/>
          </a:prstGeom>
        </p:spPr>
        <p:txBody>
          <a:bodyPr spcFirstLastPara="1" wrap="square" lIns="68569" tIns="68569" rIns="68569" bIns="68569" anchor="t" anchorCtr="0">
            <a:noAutofit/>
          </a:bodyPr>
          <a:lstStyle/>
          <a:p>
            <a:r>
              <a:rPr lang="en-US" b="1" dirty="0"/>
              <a:t>Historical Major Fire Distributions</a:t>
            </a:r>
            <a:endParaRPr b="1" dirty="0"/>
          </a:p>
        </p:txBody>
      </p:sp>
      <p:pic>
        <p:nvPicPr>
          <p:cNvPr id="3" name="Picture 2" descr="A close up of a logo&#10;&#10;Description generated with very high confidence">
            <a:extLst>
              <a:ext uri="{FF2B5EF4-FFF2-40B4-BE49-F238E27FC236}">
                <a16:creationId xmlns:a16="http://schemas.microsoft.com/office/drawing/2014/main" id="{973A3E42-C6DE-4EC8-B32F-40E1342D6B08}"/>
              </a:ext>
            </a:extLst>
          </p:cNvPr>
          <p:cNvPicPr>
            <a:picLocks noChangeAspect="1"/>
          </p:cNvPicPr>
          <p:nvPr/>
        </p:nvPicPr>
        <p:blipFill rotWithShape="1">
          <a:blip r:embed="rId3"/>
          <a:srcRect t="5628"/>
          <a:stretch/>
        </p:blipFill>
        <p:spPr>
          <a:xfrm>
            <a:off x="3045349" y="1571282"/>
            <a:ext cx="3749039" cy="3060371"/>
          </a:xfrm>
          <a:prstGeom prst="rect">
            <a:avLst/>
          </a:prstGeom>
        </p:spPr>
      </p:pic>
      <p:sp>
        <p:nvSpPr>
          <p:cNvPr id="71" name="Google Shape;71;p15"/>
          <p:cNvSpPr txBox="1">
            <a:spLocks noGrp="1"/>
          </p:cNvSpPr>
          <p:nvPr>
            <p:ph type="body" idx="1"/>
          </p:nvPr>
        </p:nvSpPr>
        <p:spPr>
          <a:xfrm>
            <a:off x="233774" y="822959"/>
            <a:ext cx="6206783" cy="1424838"/>
          </a:xfrm>
          <a:prstGeom prst="rect">
            <a:avLst/>
          </a:prstGeom>
        </p:spPr>
        <p:txBody>
          <a:bodyPr spcFirstLastPara="1" wrap="square" lIns="68569" tIns="68569" rIns="68569" bIns="68569" anchor="t" anchorCtr="0">
            <a:noAutofit/>
          </a:bodyPr>
          <a:lstStyle/>
          <a:p>
            <a:pPr marL="285750" indent="-285750">
              <a:lnSpc>
                <a:spcPct val="150000"/>
              </a:lnSpc>
              <a:spcAft>
                <a:spcPts val="1200"/>
              </a:spcAft>
              <a:buClr>
                <a:srgbClr val="CC3300"/>
              </a:buClr>
              <a:buFont typeface="Wingdings" panose="05000000000000000000" pitchFamily="2" charset="2"/>
              <a:buChar char="v"/>
            </a:pPr>
            <a:r>
              <a:rPr lang="en-US" dirty="0">
                <a:solidFill>
                  <a:schemeClr val="tx1"/>
                </a:solidFill>
              </a:rPr>
              <a:t>1980–2013 major fires (&gt;50K acres burned) only</a:t>
            </a:r>
          </a:p>
          <a:p>
            <a:pPr marL="285750" indent="-285750">
              <a:lnSpc>
                <a:spcPct val="150000"/>
              </a:lnSpc>
              <a:buClr>
                <a:srgbClr val="CC3300"/>
              </a:buClr>
              <a:buFont typeface="Wingdings" panose="05000000000000000000" pitchFamily="2" charset="2"/>
              <a:buChar char="v"/>
            </a:pPr>
            <a:r>
              <a:rPr lang="en-US" dirty="0">
                <a:solidFill>
                  <a:srgbClr val="000000"/>
                </a:solidFill>
              </a:rPr>
              <a:t>Major fire months:</a:t>
            </a:r>
          </a:p>
          <a:p>
            <a:pPr marL="0" indent="285750">
              <a:lnSpc>
                <a:spcPct val="100000"/>
              </a:lnSpc>
              <a:spcAft>
                <a:spcPts val="1200"/>
              </a:spcAft>
              <a:buClr>
                <a:srgbClr val="CC3300"/>
              </a:buClr>
              <a:buNone/>
            </a:pPr>
            <a:r>
              <a:rPr lang="en-US" dirty="0">
                <a:solidFill>
                  <a:srgbClr val="000000"/>
                </a:solidFill>
              </a:rPr>
              <a:t>April–October</a:t>
            </a:r>
          </a:p>
        </p:txBody>
      </p:sp>
      <p:sp>
        <p:nvSpPr>
          <p:cNvPr id="8" name="Google Shape;83;p16">
            <a:extLst>
              <a:ext uri="{FF2B5EF4-FFF2-40B4-BE49-F238E27FC236}">
                <a16:creationId xmlns:a16="http://schemas.microsoft.com/office/drawing/2014/main" id="{F1B89820-A93C-479C-8E38-3B0768969678}"/>
              </a:ext>
            </a:extLst>
          </p:cNvPr>
          <p:cNvSpPr/>
          <p:nvPr/>
        </p:nvSpPr>
        <p:spPr>
          <a:xfrm>
            <a:off x="3808676" y="4670814"/>
            <a:ext cx="2815549" cy="335526"/>
          </a:xfrm>
          <a:prstGeom prst="rect">
            <a:avLst/>
          </a:prstGeom>
          <a:noFill/>
          <a:ln>
            <a:noFill/>
          </a:ln>
        </p:spPr>
        <p:txBody>
          <a:bodyPr spcFirstLastPara="1" wrap="square" lIns="68569" tIns="68569" rIns="68569" bIns="68569" anchor="ctr" anchorCtr="0">
            <a:noAutofit/>
          </a:bodyPr>
          <a:lstStyle/>
          <a:p>
            <a:r>
              <a:rPr lang="en" dirty="0"/>
              <a:t>(</a:t>
            </a:r>
            <a:r>
              <a:rPr lang="en-US" dirty="0"/>
              <a:t>Data from </a:t>
            </a:r>
            <a:r>
              <a:rPr lang="en" dirty="0"/>
              <a:t>Yongqiang Liu, USFS)</a:t>
            </a:r>
            <a:endParaRPr dirty="0"/>
          </a:p>
        </p:txBody>
      </p:sp>
      <p:grpSp>
        <p:nvGrpSpPr>
          <p:cNvPr id="22" name="Group 21">
            <a:extLst>
              <a:ext uri="{FF2B5EF4-FFF2-40B4-BE49-F238E27FC236}">
                <a16:creationId xmlns:a16="http://schemas.microsoft.com/office/drawing/2014/main" id="{84CB9316-4998-4247-897B-FDD6D128C549}"/>
              </a:ext>
            </a:extLst>
          </p:cNvPr>
          <p:cNvGrpSpPr/>
          <p:nvPr/>
        </p:nvGrpSpPr>
        <p:grpSpPr>
          <a:xfrm>
            <a:off x="209920" y="2247797"/>
            <a:ext cx="3429000" cy="2895703"/>
            <a:chOff x="209920" y="2247797"/>
            <a:chExt cx="3429000" cy="2895703"/>
          </a:xfrm>
        </p:grpSpPr>
        <p:grpSp>
          <p:nvGrpSpPr>
            <p:cNvPr id="19" name="Group 18">
              <a:extLst>
                <a:ext uri="{FF2B5EF4-FFF2-40B4-BE49-F238E27FC236}">
                  <a16:creationId xmlns:a16="http://schemas.microsoft.com/office/drawing/2014/main" id="{A25DBAB9-CE08-4590-A110-6A18244A8995}"/>
                </a:ext>
              </a:extLst>
            </p:cNvPr>
            <p:cNvGrpSpPr/>
            <p:nvPr/>
          </p:nvGrpSpPr>
          <p:grpSpPr>
            <a:xfrm>
              <a:off x="209920" y="2247797"/>
              <a:ext cx="3429000" cy="2895703"/>
              <a:chOff x="209920" y="2247797"/>
              <a:chExt cx="3429000" cy="2895703"/>
            </a:xfrm>
          </p:grpSpPr>
          <p:pic>
            <p:nvPicPr>
              <p:cNvPr id="15" name="Picture 14" descr="A close up of a map&#10;&#10;Description generated with high confidence">
                <a:extLst>
                  <a:ext uri="{FF2B5EF4-FFF2-40B4-BE49-F238E27FC236}">
                    <a16:creationId xmlns:a16="http://schemas.microsoft.com/office/drawing/2014/main" id="{F1AA9331-7EDE-4105-AE12-0898FF3CAFDE}"/>
                  </a:ext>
                </a:extLst>
              </p:cNvPr>
              <p:cNvPicPr>
                <a:picLocks noChangeAspect="1"/>
              </p:cNvPicPr>
              <p:nvPr/>
            </p:nvPicPr>
            <p:blipFill rotWithShape="1">
              <a:blip r:embed="rId4"/>
              <a:srcRect t="6937"/>
              <a:stretch/>
            </p:blipFill>
            <p:spPr>
              <a:xfrm>
                <a:off x="512859" y="3309626"/>
                <a:ext cx="2296396" cy="1833874"/>
              </a:xfrm>
              <a:prstGeom prst="rect">
                <a:avLst/>
              </a:prstGeom>
            </p:spPr>
          </p:pic>
          <p:sp>
            <p:nvSpPr>
              <p:cNvPr id="16" name="Rectangle 15">
                <a:extLst>
                  <a:ext uri="{FF2B5EF4-FFF2-40B4-BE49-F238E27FC236}">
                    <a16:creationId xmlns:a16="http://schemas.microsoft.com/office/drawing/2014/main" id="{7E5A5AE2-DE1F-4B22-9DED-E2ACE3124B9C}"/>
                  </a:ext>
                </a:extLst>
              </p:cNvPr>
              <p:cNvSpPr/>
              <p:nvPr/>
            </p:nvSpPr>
            <p:spPr>
              <a:xfrm>
                <a:off x="209920" y="2247797"/>
                <a:ext cx="3429000" cy="1061829"/>
              </a:xfrm>
              <a:prstGeom prst="rect">
                <a:avLst/>
              </a:prstGeom>
            </p:spPr>
            <p:txBody>
              <a:bodyPr>
                <a:spAutoFit/>
              </a:bodyPr>
              <a:lstStyle/>
              <a:p>
                <a:pPr marL="285750" indent="-285750">
                  <a:lnSpc>
                    <a:spcPct val="150000"/>
                  </a:lnSpc>
                  <a:buClr>
                    <a:srgbClr val="CC3300"/>
                  </a:buClr>
                  <a:buFont typeface="Wingdings" panose="05000000000000000000" pitchFamily="2" charset="2"/>
                  <a:buChar char="v"/>
                </a:pPr>
                <a:r>
                  <a:rPr lang="en-US" sz="1800" dirty="0"/>
                  <a:t>November–December:</a:t>
                </a:r>
              </a:p>
              <a:p>
                <a:pPr indent="285750">
                  <a:buClr>
                    <a:srgbClr val="CC3300"/>
                  </a:buClr>
                </a:pPr>
                <a:r>
                  <a:rPr lang="en-US" sz="1800" dirty="0"/>
                  <a:t>more large fire events</a:t>
                </a:r>
              </a:p>
              <a:p>
                <a:pPr indent="285750">
                  <a:buClr>
                    <a:srgbClr val="CC3300"/>
                  </a:buClr>
                </a:pPr>
                <a:r>
                  <a:rPr lang="en-US" sz="1800" dirty="0"/>
                  <a:t>in recent years</a:t>
                </a:r>
              </a:p>
            </p:txBody>
          </p:sp>
        </p:grpSp>
        <p:cxnSp>
          <p:nvCxnSpPr>
            <p:cNvPr id="21" name="Straight Connector 20">
              <a:extLst>
                <a:ext uri="{FF2B5EF4-FFF2-40B4-BE49-F238E27FC236}">
                  <a16:creationId xmlns:a16="http://schemas.microsoft.com/office/drawing/2014/main" id="{C957A0BB-EE10-4F11-ADEA-6A3F539583B1}"/>
                </a:ext>
              </a:extLst>
            </p:cNvPr>
            <p:cNvCxnSpPr/>
            <p:nvPr/>
          </p:nvCxnSpPr>
          <p:spPr>
            <a:xfrm flipV="1">
              <a:off x="2226366" y="3309626"/>
              <a:ext cx="0" cy="1572475"/>
            </a:xfrm>
            <a:prstGeom prst="line">
              <a:avLst/>
            </a:prstGeom>
            <a:ln>
              <a:prstDash val="dash"/>
            </a:ln>
          </p:spPr>
          <p:style>
            <a:lnRef idx="1">
              <a:schemeClr val="dk1"/>
            </a:lnRef>
            <a:fillRef idx="0">
              <a:schemeClr val="dk1"/>
            </a:fillRef>
            <a:effectRef idx="0">
              <a:schemeClr val="dk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5"/>
          <p:cNvSpPr txBox="1">
            <a:spLocks noGrp="1"/>
          </p:cNvSpPr>
          <p:nvPr>
            <p:ph type="title"/>
          </p:nvPr>
        </p:nvSpPr>
        <p:spPr>
          <a:xfrm>
            <a:off x="233775" y="137160"/>
            <a:ext cx="6390450" cy="572700"/>
          </a:xfrm>
          <a:prstGeom prst="rect">
            <a:avLst/>
          </a:prstGeom>
        </p:spPr>
        <p:txBody>
          <a:bodyPr spcFirstLastPara="1" wrap="square" lIns="68569" tIns="68569" rIns="68569" bIns="68569" anchor="t" anchorCtr="0">
            <a:noAutofit/>
          </a:bodyPr>
          <a:lstStyle/>
          <a:p>
            <a:r>
              <a:rPr lang="en-US" b="1" dirty="0"/>
              <a:t>Annual Wildfires in The US </a:t>
            </a:r>
            <a:endParaRPr b="1" dirty="0"/>
          </a:p>
        </p:txBody>
      </p:sp>
      <p:pic>
        <p:nvPicPr>
          <p:cNvPr id="10" name="Picture 9">
            <a:extLst>
              <a:ext uri="{FF2B5EF4-FFF2-40B4-BE49-F238E27FC236}">
                <a16:creationId xmlns:a16="http://schemas.microsoft.com/office/drawing/2014/main" id="{0BF5F144-76F2-409D-9F03-708A8145C24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4917" y="926601"/>
            <a:ext cx="2577845" cy="1964188"/>
          </a:xfrm>
          <a:prstGeom prst="rect">
            <a:avLst/>
          </a:prstGeom>
        </p:spPr>
      </p:pic>
      <p:sp>
        <p:nvSpPr>
          <p:cNvPr id="11" name="Google Shape;83;p16">
            <a:extLst>
              <a:ext uri="{FF2B5EF4-FFF2-40B4-BE49-F238E27FC236}">
                <a16:creationId xmlns:a16="http://schemas.microsoft.com/office/drawing/2014/main" id="{F76B6FAE-7484-4190-952F-9A93C8B7D9A7}"/>
              </a:ext>
            </a:extLst>
          </p:cNvPr>
          <p:cNvSpPr/>
          <p:nvPr/>
        </p:nvSpPr>
        <p:spPr>
          <a:xfrm>
            <a:off x="233775" y="2826769"/>
            <a:ext cx="3518451" cy="561521"/>
          </a:xfrm>
          <a:prstGeom prst="rect">
            <a:avLst/>
          </a:prstGeom>
          <a:noFill/>
          <a:ln>
            <a:noFill/>
          </a:ln>
        </p:spPr>
        <p:txBody>
          <a:bodyPr spcFirstLastPara="1" wrap="square" lIns="68569" tIns="68569" rIns="68569" bIns="68569" anchor="ctr" anchorCtr="0">
            <a:noAutofit/>
          </a:bodyPr>
          <a:lstStyle/>
          <a:p>
            <a:r>
              <a:rPr lang="en" dirty="0"/>
              <a:t>(</a:t>
            </a:r>
            <a:r>
              <a:rPr lang="en-US" dirty="0"/>
              <a:t>National Interagency Fire Center;</a:t>
            </a:r>
          </a:p>
          <a:p>
            <a:r>
              <a:rPr lang="en-US" dirty="0"/>
              <a:t>National Interagency Coordination Center </a:t>
            </a:r>
            <a:r>
              <a:rPr lang="en" dirty="0"/>
              <a:t>)</a:t>
            </a:r>
            <a:endParaRPr dirty="0"/>
          </a:p>
        </p:txBody>
      </p:sp>
      <p:pic>
        <p:nvPicPr>
          <p:cNvPr id="12" name="Picture 11">
            <a:extLst>
              <a:ext uri="{FF2B5EF4-FFF2-40B4-BE49-F238E27FC236}">
                <a16:creationId xmlns:a16="http://schemas.microsoft.com/office/drawing/2014/main" id="{BA58CCD6-B93D-465E-839B-3DA1437B774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b="5187"/>
          <a:stretch/>
        </p:blipFill>
        <p:spPr>
          <a:xfrm>
            <a:off x="3861981" y="765078"/>
            <a:ext cx="2926080" cy="2149727"/>
          </a:xfrm>
          <a:prstGeom prst="rect">
            <a:avLst/>
          </a:prstGeom>
        </p:spPr>
      </p:pic>
      <p:pic>
        <p:nvPicPr>
          <p:cNvPr id="13" name="Picture 12">
            <a:extLst>
              <a:ext uri="{FF2B5EF4-FFF2-40B4-BE49-F238E27FC236}">
                <a16:creationId xmlns:a16="http://schemas.microsoft.com/office/drawing/2014/main" id="{12B8247D-EFF2-44C4-898F-8A6B50C0EDC8}"/>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t="5187"/>
          <a:stretch/>
        </p:blipFill>
        <p:spPr>
          <a:xfrm>
            <a:off x="3861981" y="2910748"/>
            <a:ext cx="2926080" cy="2149726"/>
          </a:xfrm>
          <a:prstGeom prst="rect">
            <a:avLst/>
          </a:prstGeom>
        </p:spPr>
      </p:pic>
      <p:grpSp>
        <p:nvGrpSpPr>
          <p:cNvPr id="7" name="Group 6">
            <a:extLst>
              <a:ext uri="{FF2B5EF4-FFF2-40B4-BE49-F238E27FC236}">
                <a16:creationId xmlns:a16="http://schemas.microsoft.com/office/drawing/2014/main" id="{F9992798-AF40-4355-9132-9B9FD398E011}"/>
              </a:ext>
            </a:extLst>
          </p:cNvPr>
          <p:cNvGrpSpPr/>
          <p:nvPr/>
        </p:nvGrpSpPr>
        <p:grpSpPr>
          <a:xfrm>
            <a:off x="4182391" y="1836751"/>
            <a:ext cx="2295278" cy="2028910"/>
            <a:chOff x="4182391" y="1836751"/>
            <a:chExt cx="2295278" cy="2028910"/>
          </a:xfrm>
        </p:grpSpPr>
        <p:cxnSp>
          <p:nvCxnSpPr>
            <p:cNvPr id="6" name="Straight Connector 5">
              <a:extLst>
                <a:ext uri="{FF2B5EF4-FFF2-40B4-BE49-F238E27FC236}">
                  <a16:creationId xmlns:a16="http://schemas.microsoft.com/office/drawing/2014/main" id="{B132171A-64F2-4A3E-913C-D28E408419E2}"/>
                </a:ext>
              </a:extLst>
            </p:cNvPr>
            <p:cNvCxnSpPr/>
            <p:nvPr/>
          </p:nvCxnSpPr>
          <p:spPr>
            <a:xfrm>
              <a:off x="4182391" y="1836751"/>
              <a:ext cx="2286000" cy="0"/>
            </a:xfrm>
            <a:prstGeom prst="line">
              <a:avLst/>
            </a:prstGeom>
            <a:ln w="28575">
              <a:prstDash val="dash"/>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DE63814A-8701-46A1-8200-8F8A63D8F632}"/>
                </a:ext>
              </a:extLst>
            </p:cNvPr>
            <p:cNvCxnSpPr/>
            <p:nvPr/>
          </p:nvCxnSpPr>
          <p:spPr>
            <a:xfrm>
              <a:off x="4191669" y="3865661"/>
              <a:ext cx="2286000" cy="0"/>
            </a:xfrm>
            <a:prstGeom prst="line">
              <a:avLst/>
            </a:prstGeom>
            <a:ln w="28575">
              <a:prstDash val="dash"/>
            </a:ln>
          </p:spPr>
          <p:style>
            <a:lnRef idx="1">
              <a:schemeClr val="dk1"/>
            </a:lnRef>
            <a:fillRef idx="0">
              <a:schemeClr val="dk1"/>
            </a:fillRef>
            <a:effectRef idx="0">
              <a:schemeClr val="dk1"/>
            </a:effectRef>
            <a:fontRef idx="minor">
              <a:schemeClr val="tx1"/>
            </a:fontRef>
          </p:style>
        </p:cxnSp>
      </p:grpSp>
      <p:pic>
        <p:nvPicPr>
          <p:cNvPr id="19" name="Google Shape;113;p16">
            <a:extLst>
              <a:ext uri="{FF2B5EF4-FFF2-40B4-BE49-F238E27FC236}">
                <a16:creationId xmlns:a16="http://schemas.microsoft.com/office/drawing/2014/main" id="{F5CAD414-579E-4631-9C96-F1AB665AF078}"/>
              </a:ext>
            </a:extLst>
          </p:cNvPr>
          <p:cNvPicPr preferRelativeResize="0">
            <a:picLocks noChangeAspect="1"/>
          </p:cNvPicPr>
          <p:nvPr/>
        </p:nvPicPr>
        <p:blipFill rotWithShape="1">
          <a:blip r:embed="rId6">
            <a:alphaModFix/>
          </a:blip>
          <a:srcRect l="18009" t="10766" r="23989" b="15186"/>
          <a:stretch/>
        </p:blipFill>
        <p:spPr>
          <a:xfrm rot="-5400000">
            <a:off x="1013580" y="2974540"/>
            <a:ext cx="1660518" cy="2597892"/>
          </a:xfrm>
          <a:prstGeom prst="rect">
            <a:avLst/>
          </a:prstGeom>
          <a:noFill/>
          <a:ln>
            <a:noFill/>
          </a:ln>
        </p:spPr>
      </p:pic>
      <p:sp>
        <p:nvSpPr>
          <p:cNvPr id="20" name="Google Shape;83;p16">
            <a:extLst>
              <a:ext uri="{FF2B5EF4-FFF2-40B4-BE49-F238E27FC236}">
                <a16:creationId xmlns:a16="http://schemas.microsoft.com/office/drawing/2014/main" id="{774C2FD4-5F4E-4D7E-AAA1-871653E75A8D}"/>
              </a:ext>
            </a:extLst>
          </p:cNvPr>
          <p:cNvSpPr/>
          <p:nvPr/>
        </p:nvSpPr>
        <p:spPr>
          <a:xfrm>
            <a:off x="1213024" y="4768219"/>
            <a:ext cx="1693627" cy="335526"/>
          </a:xfrm>
          <a:prstGeom prst="rect">
            <a:avLst/>
          </a:prstGeom>
          <a:solidFill>
            <a:srgbClr val="73C43C"/>
          </a:solidFill>
          <a:ln>
            <a:noFill/>
          </a:ln>
        </p:spPr>
        <p:txBody>
          <a:bodyPr spcFirstLastPara="1" wrap="square" lIns="68569" tIns="68569" rIns="68569" bIns="68569" anchor="ctr" anchorCtr="0">
            <a:noAutofit/>
          </a:bodyPr>
          <a:lstStyle/>
          <a:p>
            <a:r>
              <a:rPr lang="en-US" dirty="0"/>
              <a:t>Western US (WUS)</a:t>
            </a:r>
            <a:endParaRPr dirty="0"/>
          </a:p>
        </p:txBody>
      </p:sp>
      <p:sp>
        <p:nvSpPr>
          <p:cNvPr id="21" name="Google Shape;83;p16">
            <a:extLst>
              <a:ext uri="{FF2B5EF4-FFF2-40B4-BE49-F238E27FC236}">
                <a16:creationId xmlns:a16="http://schemas.microsoft.com/office/drawing/2014/main" id="{FBE7D2FF-A89A-46EF-AF2B-0A2652DFE106}"/>
              </a:ext>
            </a:extLst>
          </p:cNvPr>
          <p:cNvSpPr/>
          <p:nvPr/>
        </p:nvSpPr>
        <p:spPr>
          <a:xfrm>
            <a:off x="4471422" y="3008922"/>
            <a:ext cx="1627672" cy="219302"/>
          </a:xfrm>
          <a:prstGeom prst="rect">
            <a:avLst/>
          </a:prstGeom>
          <a:solidFill>
            <a:srgbClr val="FF7C80"/>
          </a:solidFill>
          <a:ln>
            <a:noFill/>
          </a:ln>
        </p:spPr>
        <p:txBody>
          <a:bodyPr spcFirstLastPara="1" wrap="square" lIns="68569" tIns="68569" rIns="68569" bIns="68569" anchor="ctr" anchorCtr="0">
            <a:noAutofit/>
          </a:bodyPr>
          <a:lstStyle/>
          <a:p>
            <a:pPr algn="ctr"/>
            <a:r>
              <a:rPr lang="en-US" dirty="0">
                <a:solidFill>
                  <a:schemeClr val="tx1"/>
                </a:solidFill>
              </a:rPr>
              <a:t>10/16 years &gt; 50%</a:t>
            </a:r>
            <a:endParaRPr dirty="0">
              <a:solidFill>
                <a:schemeClr val="tx1"/>
              </a:solidFill>
            </a:endParaRPr>
          </a:p>
        </p:txBody>
      </p:sp>
    </p:spTree>
    <p:extLst>
      <p:ext uri="{BB962C8B-B14F-4D97-AF65-F5344CB8AC3E}">
        <p14:creationId xmlns:p14="http://schemas.microsoft.com/office/powerpoint/2010/main" val="36524686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233775" y="130980"/>
            <a:ext cx="6390450" cy="572700"/>
          </a:xfrm>
          <a:prstGeom prst="rect">
            <a:avLst/>
          </a:prstGeom>
        </p:spPr>
        <p:txBody>
          <a:bodyPr spcFirstLastPara="1" wrap="square" lIns="68569" tIns="68569" rIns="68569" bIns="68569" anchor="t" anchorCtr="0">
            <a:noAutofit/>
          </a:bodyPr>
          <a:lstStyle/>
          <a:p>
            <a:r>
              <a:rPr lang="en-US" b="1" dirty="0"/>
              <a:t>Seasonal Dust Concentration</a:t>
            </a:r>
            <a:endParaRPr b="1" baseline="-25000" dirty="0"/>
          </a:p>
        </p:txBody>
      </p:sp>
      <p:sp>
        <p:nvSpPr>
          <p:cNvPr id="12" name="Google Shape;83;p16">
            <a:extLst>
              <a:ext uri="{FF2B5EF4-FFF2-40B4-BE49-F238E27FC236}">
                <a16:creationId xmlns:a16="http://schemas.microsoft.com/office/drawing/2014/main" id="{B6B3856B-30A8-441A-8824-6FDF8F31D3B3}"/>
              </a:ext>
            </a:extLst>
          </p:cNvPr>
          <p:cNvSpPr/>
          <p:nvPr/>
        </p:nvSpPr>
        <p:spPr>
          <a:xfrm>
            <a:off x="4222142" y="3728823"/>
            <a:ext cx="2282024" cy="298607"/>
          </a:xfrm>
          <a:prstGeom prst="rect">
            <a:avLst/>
          </a:prstGeom>
          <a:noFill/>
          <a:ln>
            <a:noFill/>
          </a:ln>
        </p:spPr>
        <p:txBody>
          <a:bodyPr spcFirstLastPara="1" wrap="square" lIns="68569" tIns="68569" rIns="68569" bIns="68569" anchor="ctr" anchorCtr="0">
            <a:noAutofit/>
          </a:bodyPr>
          <a:lstStyle/>
          <a:p>
            <a:r>
              <a:rPr lang="en" dirty="0"/>
              <a:t>(Source: </a:t>
            </a:r>
            <a:r>
              <a:rPr lang="en-US" dirty="0"/>
              <a:t>Hand </a:t>
            </a:r>
            <a:r>
              <a:rPr lang="en-US" i="1" dirty="0"/>
              <a:t>et al.</a:t>
            </a:r>
            <a:r>
              <a:rPr lang="en-US" dirty="0"/>
              <a:t>, 2016</a:t>
            </a:r>
            <a:r>
              <a:rPr lang="en" dirty="0"/>
              <a:t>)</a:t>
            </a:r>
            <a:endParaRPr dirty="0"/>
          </a:p>
        </p:txBody>
      </p:sp>
      <p:sp>
        <p:nvSpPr>
          <p:cNvPr id="20" name="Google Shape;71;p15">
            <a:extLst>
              <a:ext uri="{FF2B5EF4-FFF2-40B4-BE49-F238E27FC236}">
                <a16:creationId xmlns:a16="http://schemas.microsoft.com/office/drawing/2014/main" id="{1E7EEC2B-B083-412B-872D-BE2BC8D2DA12}"/>
              </a:ext>
            </a:extLst>
          </p:cNvPr>
          <p:cNvSpPr txBox="1">
            <a:spLocks/>
          </p:cNvSpPr>
          <p:nvPr/>
        </p:nvSpPr>
        <p:spPr>
          <a:xfrm>
            <a:off x="233775" y="822961"/>
            <a:ext cx="6302197" cy="3939870"/>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L="342900" marR="0" lvl="0" indent="-257175"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685800" marR="0" lvl="1" indent="-238125" algn="l" rtl="0">
              <a:lnSpc>
                <a:spcPct val="115000"/>
              </a:lnSpc>
              <a:spcBef>
                <a:spcPts val="120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2pPr>
            <a:lvl3pPr marL="1028700" marR="0" lvl="2" indent="-238125" algn="l" rtl="0">
              <a:lnSpc>
                <a:spcPct val="115000"/>
              </a:lnSpc>
              <a:spcBef>
                <a:spcPts val="120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3pPr>
            <a:lvl4pPr marL="1371600" marR="0" lvl="3" indent="-238125" algn="l" rtl="0">
              <a:lnSpc>
                <a:spcPct val="115000"/>
              </a:lnSpc>
              <a:spcBef>
                <a:spcPts val="120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4pPr>
            <a:lvl5pPr marL="1714500" marR="0" lvl="4" indent="-238125" algn="l" rtl="0">
              <a:lnSpc>
                <a:spcPct val="115000"/>
              </a:lnSpc>
              <a:spcBef>
                <a:spcPts val="120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5pPr>
            <a:lvl6pPr marL="2057400" marR="0" lvl="5" indent="-238125" algn="l" rtl="0">
              <a:lnSpc>
                <a:spcPct val="115000"/>
              </a:lnSpc>
              <a:spcBef>
                <a:spcPts val="120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6pPr>
            <a:lvl7pPr marL="2400300" marR="0" lvl="6" indent="-238125" algn="l" rtl="0">
              <a:lnSpc>
                <a:spcPct val="115000"/>
              </a:lnSpc>
              <a:spcBef>
                <a:spcPts val="120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7pPr>
            <a:lvl8pPr marL="2743200" marR="0" lvl="7" indent="-238125" algn="l" rtl="0">
              <a:lnSpc>
                <a:spcPct val="115000"/>
              </a:lnSpc>
              <a:spcBef>
                <a:spcPts val="120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8pPr>
            <a:lvl9pPr marL="3086100" marR="0" lvl="8" indent="-238125" algn="l" rtl="0">
              <a:lnSpc>
                <a:spcPct val="115000"/>
              </a:lnSpc>
              <a:spcBef>
                <a:spcPts val="1200"/>
              </a:spcBef>
              <a:spcAft>
                <a:spcPts val="1200"/>
              </a:spcAft>
              <a:buClr>
                <a:schemeClr val="dk2"/>
              </a:buClr>
              <a:buSzPts val="1400"/>
              <a:buFont typeface="Arial"/>
              <a:buChar char="■"/>
              <a:defRPr sz="1050" b="0" i="0" u="none" strike="noStrike" cap="none">
                <a:solidFill>
                  <a:schemeClr val="dk2"/>
                </a:solidFill>
                <a:latin typeface="Arial"/>
                <a:ea typeface="Arial"/>
                <a:cs typeface="Arial"/>
                <a:sym typeface="Arial"/>
              </a:defRPr>
            </a:lvl9pPr>
          </a:lstStyle>
          <a:p>
            <a:pPr marL="285750" indent="-285750">
              <a:lnSpc>
                <a:spcPct val="100000"/>
              </a:lnSpc>
              <a:spcAft>
                <a:spcPts val="1200"/>
              </a:spcAft>
              <a:buClr>
                <a:srgbClr val="C00000"/>
              </a:buClr>
              <a:buFont typeface="Wingdings" panose="05000000000000000000" pitchFamily="2" charset="2"/>
              <a:buChar char="v"/>
            </a:pPr>
            <a:r>
              <a:rPr lang="en-US" dirty="0">
                <a:solidFill>
                  <a:srgbClr val="000000"/>
                </a:solidFill>
              </a:rPr>
              <a:t>Peaks in </a:t>
            </a:r>
            <a:r>
              <a:rPr lang="en-US" dirty="0">
                <a:solidFill>
                  <a:srgbClr val="3366FF"/>
                </a:solidFill>
              </a:rPr>
              <a:t>spring</a:t>
            </a:r>
            <a:r>
              <a:rPr lang="en-US" dirty="0">
                <a:solidFill>
                  <a:srgbClr val="000000"/>
                </a:solidFill>
              </a:rPr>
              <a:t> and </a:t>
            </a:r>
            <a:r>
              <a:rPr lang="en-US" dirty="0">
                <a:solidFill>
                  <a:srgbClr val="3366FF"/>
                </a:solidFill>
              </a:rPr>
              <a:t>early summer</a:t>
            </a:r>
            <a:endParaRPr lang="en-US" dirty="0">
              <a:solidFill>
                <a:srgbClr val="000000"/>
              </a:solidFill>
            </a:endParaRPr>
          </a:p>
          <a:p>
            <a:pPr marL="285750" indent="-285750">
              <a:lnSpc>
                <a:spcPct val="100000"/>
              </a:lnSpc>
              <a:spcAft>
                <a:spcPts val="1200"/>
              </a:spcAft>
              <a:buClr>
                <a:srgbClr val="C00000"/>
              </a:buClr>
              <a:buFont typeface="Wingdings" panose="05000000000000000000" pitchFamily="2" charset="2"/>
              <a:buChar char="v"/>
            </a:pPr>
            <a:endParaRPr lang="en-US" dirty="0">
              <a:solidFill>
                <a:srgbClr val="000000"/>
              </a:solidFill>
            </a:endParaRPr>
          </a:p>
          <a:p>
            <a:pPr marL="285750" indent="-285750">
              <a:lnSpc>
                <a:spcPct val="100000"/>
              </a:lnSpc>
              <a:spcAft>
                <a:spcPts val="1200"/>
              </a:spcAft>
              <a:buClr>
                <a:srgbClr val="C00000"/>
              </a:buClr>
              <a:buFont typeface="Wingdings" panose="05000000000000000000" pitchFamily="2" charset="2"/>
              <a:buChar char="v"/>
            </a:pPr>
            <a:endParaRPr lang="en-US" dirty="0">
              <a:solidFill>
                <a:srgbClr val="000000"/>
              </a:solidFill>
            </a:endParaRPr>
          </a:p>
          <a:p>
            <a:pPr marL="285750" indent="-285750">
              <a:lnSpc>
                <a:spcPct val="100000"/>
              </a:lnSpc>
              <a:spcAft>
                <a:spcPts val="1200"/>
              </a:spcAft>
              <a:buClr>
                <a:srgbClr val="C00000"/>
              </a:buClr>
              <a:buFont typeface="Wingdings" panose="05000000000000000000" pitchFamily="2" charset="2"/>
              <a:buChar char="v"/>
            </a:pPr>
            <a:endParaRPr lang="en-US" dirty="0">
              <a:solidFill>
                <a:srgbClr val="000000"/>
              </a:solidFill>
            </a:endParaRPr>
          </a:p>
          <a:p>
            <a:pPr marL="285750" indent="-285750">
              <a:lnSpc>
                <a:spcPct val="100000"/>
              </a:lnSpc>
              <a:spcAft>
                <a:spcPts val="1200"/>
              </a:spcAft>
              <a:buClr>
                <a:srgbClr val="C00000"/>
              </a:buClr>
              <a:buFont typeface="Wingdings" panose="05000000000000000000" pitchFamily="2" charset="2"/>
              <a:buChar char="v"/>
            </a:pPr>
            <a:endParaRPr lang="en-US" dirty="0">
              <a:solidFill>
                <a:srgbClr val="000000"/>
              </a:solidFill>
            </a:endParaRPr>
          </a:p>
          <a:p>
            <a:pPr marL="285750" indent="-285750">
              <a:lnSpc>
                <a:spcPct val="100000"/>
              </a:lnSpc>
              <a:spcAft>
                <a:spcPts val="1200"/>
              </a:spcAft>
              <a:buClr>
                <a:srgbClr val="C00000"/>
              </a:buClr>
              <a:buFont typeface="Wingdings" panose="05000000000000000000" pitchFamily="2" charset="2"/>
              <a:buChar char="v"/>
            </a:pPr>
            <a:endParaRPr lang="en-US" dirty="0">
              <a:solidFill>
                <a:srgbClr val="000000"/>
              </a:solidFill>
            </a:endParaRPr>
          </a:p>
          <a:p>
            <a:pPr marL="285750" indent="-285750">
              <a:lnSpc>
                <a:spcPct val="100000"/>
              </a:lnSpc>
              <a:spcAft>
                <a:spcPts val="1200"/>
              </a:spcAft>
              <a:buClr>
                <a:srgbClr val="C00000"/>
              </a:buClr>
              <a:buFont typeface="Wingdings" panose="05000000000000000000" pitchFamily="2" charset="2"/>
              <a:buChar char="v"/>
            </a:pPr>
            <a:endParaRPr lang="en-US" dirty="0">
              <a:solidFill>
                <a:srgbClr val="000000"/>
              </a:solidFill>
            </a:endParaRPr>
          </a:p>
          <a:p>
            <a:pPr marL="285750" indent="-285750">
              <a:lnSpc>
                <a:spcPct val="100000"/>
              </a:lnSpc>
              <a:spcAft>
                <a:spcPts val="1200"/>
              </a:spcAft>
              <a:buClr>
                <a:srgbClr val="C00000"/>
              </a:buClr>
              <a:buFont typeface="Wingdings" panose="05000000000000000000" pitchFamily="2" charset="2"/>
              <a:buChar char="v"/>
            </a:pPr>
            <a:endParaRPr lang="en-US" dirty="0">
              <a:solidFill>
                <a:srgbClr val="000000"/>
              </a:solidFill>
            </a:endParaRPr>
          </a:p>
          <a:p>
            <a:pPr marL="285750" indent="-285750">
              <a:lnSpc>
                <a:spcPct val="100000"/>
              </a:lnSpc>
              <a:spcAft>
                <a:spcPts val="1200"/>
              </a:spcAft>
              <a:buClr>
                <a:srgbClr val="C00000"/>
              </a:buClr>
              <a:buFont typeface="Wingdings" panose="05000000000000000000" pitchFamily="2" charset="2"/>
              <a:buChar char="v"/>
            </a:pPr>
            <a:r>
              <a:rPr lang="en-US" dirty="0">
                <a:solidFill>
                  <a:srgbClr val="000000"/>
                </a:solidFill>
              </a:rPr>
              <a:t>Dust vs. wildfire contributions on PM</a:t>
            </a:r>
            <a:r>
              <a:rPr lang="en-US" baseline="-25000" dirty="0">
                <a:solidFill>
                  <a:srgbClr val="000000"/>
                </a:solidFill>
              </a:rPr>
              <a:t>2.5</a:t>
            </a:r>
            <a:endParaRPr lang="en-US" dirty="0">
              <a:solidFill>
                <a:srgbClr val="000000"/>
              </a:solidFill>
            </a:endParaRPr>
          </a:p>
        </p:txBody>
      </p:sp>
      <p:grpSp>
        <p:nvGrpSpPr>
          <p:cNvPr id="10" name="Group 9">
            <a:extLst>
              <a:ext uri="{FF2B5EF4-FFF2-40B4-BE49-F238E27FC236}">
                <a16:creationId xmlns:a16="http://schemas.microsoft.com/office/drawing/2014/main" id="{06A53FC7-0DA4-4B77-920B-BE5CDEB7669C}"/>
              </a:ext>
            </a:extLst>
          </p:cNvPr>
          <p:cNvGrpSpPr/>
          <p:nvPr/>
        </p:nvGrpSpPr>
        <p:grpSpPr>
          <a:xfrm>
            <a:off x="850789" y="1385888"/>
            <a:ext cx="5156421" cy="2318430"/>
            <a:chOff x="850789" y="1385888"/>
            <a:chExt cx="5156421" cy="2318430"/>
          </a:xfrm>
        </p:grpSpPr>
        <p:grpSp>
          <p:nvGrpSpPr>
            <p:cNvPr id="4" name="Group 3">
              <a:extLst>
                <a:ext uri="{FF2B5EF4-FFF2-40B4-BE49-F238E27FC236}">
                  <a16:creationId xmlns:a16="http://schemas.microsoft.com/office/drawing/2014/main" id="{B49D6B8A-AAD3-413D-9981-2D2B5DF96AA7}"/>
                </a:ext>
              </a:extLst>
            </p:cNvPr>
            <p:cNvGrpSpPr/>
            <p:nvPr/>
          </p:nvGrpSpPr>
          <p:grpSpPr>
            <a:xfrm>
              <a:off x="850789" y="1724442"/>
              <a:ext cx="5156421" cy="1979876"/>
              <a:chOff x="1017767" y="1600179"/>
              <a:chExt cx="4822466" cy="1763223"/>
            </a:xfrm>
          </p:grpSpPr>
          <p:grpSp>
            <p:nvGrpSpPr>
              <p:cNvPr id="2" name="Group 1">
                <a:extLst>
                  <a:ext uri="{FF2B5EF4-FFF2-40B4-BE49-F238E27FC236}">
                    <a16:creationId xmlns:a16="http://schemas.microsoft.com/office/drawing/2014/main" id="{1852640A-3F3E-4954-A6FA-9EF10BFF9607}"/>
                  </a:ext>
                </a:extLst>
              </p:cNvPr>
              <p:cNvGrpSpPr/>
              <p:nvPr/>
            </p:nvGrpSpPr>
            <p:grpSpPr>
              <a:xfrm>
                <a:off x="1017767" y="1600179"/>
                <a:ext cx="4822466" cy="1450784"/>
                <a:chOff x="1017767" y="1374915"/>
                <a:chExt cx="4822466" cy="1450784"/>
              </a:xfrm>
            </p:grpSpPr>
            <p:pic>
              <p:nvPicPr>
                <p:cNvPr id="7" name="Picture 6">
                  <a:extLst>
                    <a:ext uri="{FF2B5EF4-FFF2-40B4-BE49-F238E27FC236}">
                      <a16:creationId xmlns:a16="http://schemas.microsoft.com/office/drawing/2014/main" id="{C6C749BC-2D54-424F-860D-8BA60811EB91}"/>
                    </a:ext>
                  </a:extLst>
                </p:cNvPr>
                <p:cNvPicPr>
                  <a:picLocks noChangeAspect="1"/>
                </p:cNvPicPr>
                <p:nvPr/>
              </p:nvPicPr>
              <p:blipFill rotWithShape="1">
                <a:blip r:embed="rId3"/>
                <a:srcRect t="12542"/>
                <a:stretch/>
              </p:blipFill>
              <p:spPr>
                <a:xfrm>
                  <a:off x="1017767" y="1374915"/>
                  <a:ext cx="4822466" cy="1401979"/>
                </a:xfrm>
                <a:prstGeom prst="rect">
                  <a:avLst/>
                </a:prstGeom>
              </p:spPr>
            </p:pic>
            <p:sp>
              <p:nvSpPr>
                <p:cNvPr id="8" name="Rectangle 7">
                  <a:extLst>
                    <a:ext uri="{FF2B5EF4-FFF2-40B4-BE49-F238E27FC236}">
                      <a16:creationId xmlns:a16="http://schemas.microsoft.com/office/drawing/2014/main" id="{5B364DC5-6B19-4044-AB40-ED99B2E2250E}"/>
                    </a:ext>
                  </a:extLst>
                </p:cNvPr>
                <p:cNvSpPr/>
                <p:nvPr/>
              </p:nvSpPr>
              <p:spPr>
                <a:xfrm>
                  <a:off x="5444915" y="2690527"/>
                  <a:ext cx="166977" cy="1351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E449F621-F3DE-43C7-9160-E729BB143742}"/>
                  </a:ext>
                </a:extLst>
              </p:cNvPr>
              <p:cNvPicPr>
                <a:picLocks noChangeAspect="1"/>
              </p:cNvPicPr>
              <p:nvPr/>
            </p:nvPicPr>
            <p:blipFill rotWithShape="1">
              <a:blip r:embed="rId4"/>
              <a:srcRect l="15971" t="-1" r="3435" b="7998"/>
              <a:stretch/>
            </p:blipFill>
            <p:spPr>
              <a:xfrm>
                <a:off x="1653871" y="2979813"/>
                <a:ext cx="3625796" cy="383589"/>
              </a:xfrm>
              <a:prstGeom prst="rect">
                <a:avLst/>
              </a:prstGeom>
            </p:spPr>
          </p:pic>
        </p:grpSp>
        <p:sp>
          <p:nvSpPr>
            <p:cNvPr id="5" name="Rectangle 4">
              <a:extLst>
                <a:ext uri="{FF2B5EF4-FFF2-40B4-BE49-F238E27FC236}">
                  <a16:creationId xmlns:a16="http://schemas.microsoft.com/office/drawing/2014/main" id="{4CC8167A-5F95-46F4-B42F-8594B07DCD9B}"/>
                </a:ext>
              </a:extLst>
            </p:cNvPr>
            <p:cNvSpPr/>
            <p:nvPr/>
          </p:nvSpPr>
          <p:spPr>
            <a:xfrm>
              <a:off x="2731980" y="1385888"/>
              <a:ext cx="1474807" cy="338554"/>
            </a:xfrm>
            <a:prstGeom prst="rect">
              <a:avLst/>
            </a:prstGeom>
          </p:spPr>
          <p:txBody>
            <a:bodyPr wrap="square">
              <a:spAutoFit/>
            </a:bodyPr>
            <a:lstStyle/>
            <a:p>
              <a:r>
                <a:rPr lang="en-US" sz="1600" dirty="0"/>
                <a:t>Southwest US</a:t>
              </a:r>
            </a:p>
          </p:txBody>
        </p:sp>
      </p:grpSp>
    </p:spTree>
    <p:extLst>
      <p:ext uri="{BB962C8B-B14F-4D97-AF65-F5344CB8AC3E}">
        <p14:creationId xmlns:p14="http://schemas.microsoft.com/office/powerpoint/2010/main" val="6449271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B533F-73D1-4993-BF55-5DE511EF2669}"/>
              </a:ext>
            </a:extLst>
          </p:cNvPr>
          <p:cNvSpPr>
            <a:spLocks noGrp="1"/>
          </p:cNvSpPr>
          <p:nvPr>
            <p:ph type="title"/>
          </p:nvPr>
        </p:nvSpPr>
        <p:spPr>
          <a:xfrm>
            <a:off x="233774" y="100875"/>
            <a:ext cx="6390450" cy="572700"/>
          </a:xfrm>
        </p:spPr>
        <p:txBody>
          <a:bodyPr/>
          <a:lstStyle/>
          <a:p>
            <a:r>
              <a:rPr lang="en-US" b="1" dirty="0"/>
              <a:t>Experimental Design</a:t>
            </a:r>
          </a:p>
        </p:txBody>
      </p:sp>
      <p:sp>
        <p:nvSpPr>
          <p:cNvPr id="3" name="Text Placeholder 2">
            <a:extLst>
              <a:ext uri="{FF2B5EF4-FFF2-40B4-BE49-F238E27FC236}">
                <a16:creationId xmlns:a16="http://schemas.microsoft.com/office/drawing/2014/main" id="{AD663B6D-2C8D-4BB2-8CE0-EFDB8F7BF12A}"/>
              </a:ext>
            </a:extLst>
          </p:cNvPr>
          <p:cNvSpPr>
            <a:spLocks noGrp="1"/>
          </p:cNvSpPr>
          <p:nvPr>
            <p:ph type="body" idx="1"/>
          </p:nvPr>
        </p:nvSpPr>
        <p:spPr>
          <a:xfrm>
            <a:off x="237744" y="822960"/>
            <a:ext cx="6512907" cy="4090946"/>
          </a:xfrm>
        </p:spPr>
        <p:txBody>
          <a:bodyPr/>
          <a:lstStyle/>
          <a:p>
            <a:pPr marL="257175">
              <a:lnSpc>
                <a:spcPct val="150000"/>
              </a:lnSpc>
              <a:spcAft>
                <a:spcPts val="600"/>
              </a:spcAft>
              <a:buClr>
                <a:srgbClr val="CC3300"/>
              </a:buClr>
              <a:buFont typeface="Wingdings" panose="05000000000000000000" pitchFamily="2" charset="2"/>
              <a:buChar char="v"/>
            </a:pPr>
            <a:r>
              <a:rPr lang="en-US" dirty="0">
                <a:solidFill>
                  <a:schemeClr val="tx1"/>
                </a:solidFill>
              </a:rPr>
              <a:t>Domain: Colorado</a:t>
            </a:r>
          </a:p>
          <a:p>
            <a:pPr marL="257175">
              <a:lnSpc>
                <a:spcPct val="150000"/>
              </a:lnSpc>
              <a:spcAft>
                <a:spcPts val="600"/>
              </a:spcAft>
              <a:buClr>
                <a:srgbClr val="CC3300"/>
              </a:buClr>
              <a:buFont typeface="Wingdings" panose="05000000000000000000" pitchFamily="2" charset="2"/>
              <a:buChar char="v"/>
            </a:pPr>
            <a:r>
              <a:rPr lang="en-US" dirty="0">
                <a:solidFill>
                  <a:schemeClr val="tx1"/>
                </a:solidFill>
              </a:rPr>
              <a:t>Duration: 2011−2014 </a:t>
            </a:r>
          </a:p>
          <a:p>
            <a:pPr marL="257175">
              <a:lnSpc>
                <a:spcPct val="150000"/>
              </a:lnSpc>
              <a:spcAft>
                <a:spcPts val="600"/>
              </a:spcAft>
              <a:buClr>
                <a:srgbClr val="CC3300"/>
              </a:buClr>
              <a:buFont typeface="Wingdings" panose="05000000000000000000" pitchFamily="2" charset="2"/>
              <a:buChar char="v"/>
            </a:pPr>
            <a:r>
              <a:rPr lang="en-US" dirty="0">
                <a:solidFill>
                  <a:schemeClr val="tx1"/>
                </a:solidFill>
              </a:rPr>
              <a:t>Resolution: 12km x 12km, 25 layers</a:t>
            </a:r>
          </a:p>
          <a:p>
            <a:pPr marL="257175">
              <a:lnSpc>
                <a:spcPct val="150000"/>
              </a:lnSpc>
              <a:spcAft>
                <a:spcPts val="600"/>
              </a:spcAft>
              <a:buClr>
                <a:srgbClr val="CC3300"/>
              </a:buClr>
              <a:buFont typeface="Wingdings" panose="05000000000000000000" pitchFamily="2" charset="2"/>
              <a:buChar char="v"/>
            </a:pPr>
            <a:r>
              <a:rPr lang="en-US" dirty="0">
                <a:solidFill>
                  <a:schemeClr val="tx1"/>
                </a:solidFill>
              </a:rPr>
              <a:t>Meteorology: WRF v3.8.1</a:t>
            </a:r>
          </a:p>
          <a:p>
            <a:pPr marL="257175">
              <a:lnSpc>
                <a:spcPct val="150000"/>
              </a:lnSpc>
              <a:spcAft>
                <a:spcPts val="600"/>
              </a:spcAft>
              <a:buClr>
                <a:srgbClr val="CC3300"/>
              </a:buClr>
              <a:buFont typeface="Wingdings" panose="05000000000000000000" pitchFamily="2" charset="2"/>
              <a:buChar char="v"/>
            </a:pPr>
            <a:r>
              <a:rPr lang="en-US" dirty="0">
                <a:solidFill>
                  <a:schemeClr val="tx1"/>
                </a:solidFill>
              </a:rPr>
              <a:t>Initial / boundary conditions: GEOS-Chem v11-01</a:t>
            </a:r>
          </a:p>
          <a:p>
            <a:pPr marL="257175">
              <a:lnSpc>
                <a:spcPct val="100000"/>
              </a:lnSpc>
              <a:spcBef>
                <a:spcPts val="600"/>
              </a:spcBef>
              <a:spcAft>
                <a:spcPts val="600"/>
              </a:spcAft>
              <a:buClr>
                <a:srgbClr val="CC3300"/>
              </a:buClr>
              <a:buFont typeface="Wingdings" panose="05000000000000000000" pitchFamily="2" charset="2"/>
              <a:buChar char="v"/>
            </a:pPr>
            <a:r>
              <a:rPr lang="en-US" dirty="0">
                <a:solidFill>
                  <a:schemeClr val="tx1"/>
                </a:solidFill>
              </a:rPr>
              <a:t>Emission: 2011, 2014 National Emission Inventory (NEI),</a:t>
            </a:r>
          </a:p>
          <a:p>
            <a:pPr marL="1311275" indent="0">
              <a:lnSpc>
                <a:spcPct val="100000"/>
              </a:lnSpc>
              <a:spcAft>
                <a:spcPts val="600"/>
              </a:spcAft>
              <a:buClr>
                <a:srgbClr val="CC3300"/>
              </a:buClr>
              <a:buNone/>
            </a:pPr>
            <a:r>
              <a:rPr lang="en-US" dirty="0">
                <a:solidFill>
                  <a:schemeClr val="tx1"/>
                </a:solidFill>
              </a:rPr>
              <a:t>scaled 2012−</a:t>
            </a:r>
            <a:r>
              <a:rPr lang="en-US">
                <a:solidFill>
                  <a:schemeClr val="tx1"/>
                </a:solidFill>
              </a:rPr>
              <a:t>2013, fire </a:t>
            </a:r>
            <a:r>
              <a:rPr lang="en-US" dirty="0">
                <a:solidFill>
                  <a:schemeClr val="tx1"/>
                </a:solidFill>
              </a:rPr>
              <a:t>emissions from Dr. Kirk Baker</a:t>
            </a:r>
          </a:p>
          <a:p>
            <a:pPr marL="257175">
              <a:lnSpc>
                <a:spcPct val="100000"/>
              </a:lnSpc>
              <a:spcBef>
                <a:spcPts val="600"/>
              </a:spcBef>
              <a:spcAft>
                <a:spcPts val="600"/>
              </a:spcAft>
              <a:buClr>
                <a:srgbClr val="CC3300"/>
              </a:buClr>
              <a:buFont typeface="Wingdings" panose="05000000000000000000" pitchFamily="2" charset="2"/>
              <a:buChar char="v"/>
            </a:pPr>
            <a:r>
              <a:rPr lang="en-US" dirty="0">
                <a:solidFill>
                  <a:schemeClr val="tx1"/>
                </a:solidFill>
              </a:rPr>
              <a:t>Scenarios: Base, </a:t>
            </a:r>
            <a:r>
              <a:rPr lang="en-US" dirty="0" err="1">
                <a:solidFill>
                  <a:schemeClr val="tx1"/>
                </a:solidFill>
              </a:rPr>
              <a:t>noFire</a:t>
            </a:r>
            <a:r>
              <a:rPr lang="en-US" dirty="0">
                <a:solidFill>
                  <a:schemeClr val="tx1"/>
                </a:solidFill>
              </a:rPr>
              <a:t>, and </a:t>
            </a:r>
            <a:r>
              <a:rPr lang="en-US" dirty="0" err="1">
                <a:solidFill>
                  <a:schemeClr val="tx1"/>
                </a:solidFill>
              </a:rPr>
              <a:t>noDust</a:t>
            </a:r>
            <a:r>
              <a:rPr lang="en-US" dirty="0">
                <a:solidFill>
                  <a:schemeClr val="tx1"/>
                </a:solidFill>
              </a:rPr>
              <a:t> by CMAQ v5.2</a:t>
            </a:r>
          </a:p>
        </p:txBody>
      </p:sp>
      <p:grpSp>
        <p:nvGrpSpPr>
          <p:cNvPr id="4" name="Group 3">
            <a:extLst>
              <a:ext uri="{FF2B5EF4-FFF2-40B4-BE49-F238E27FC236}">
                <a16:creationId xmlns:a16="http://schemas.microsoft.com/office/drawing/2014/main" id="{53CD981C-08B4-496E-843A-443BA8B936F2}"/>
              </a:ext>
            </a:extLst>
          </p:cNvPr>
          <p:cNvGrpSpPr>
            <a:grpSpLocks noChangeAspect="1"/>
          </p:cNvGrpSpPr>
          <p:nvPr/>
        </p:nvGrpSpPr>
        <p:grpSpPr>
          <a:xfrm>
            <a:off x="4475017" y="1065014"/>
            <a:ext cx="2149207" cy="1630793"/>
            <a:chOff x="1013296" y="1550355"/>
            <a:chExt cx="6043066" cy="4585406"/>
          </a:xfrm>
        </p:grpSpPr>
        <p:pic>
          <p:nvPicPr>
            <p:cNvPr id="5" name="Picture 4">
              <a:extLst>
                <a:ext uri="{FF2B5EF4-FFF2-40B4-BE49-F238E27FC236}">
                  <a16:creationId xmlns:a16="http://schemas.microsoft.com/office/drawing/2014/main" id="{7F260DCA-ACB4-4954-8019-B57D72FEF29B}"/>
                </a:ext>
              </a:extLst>
            </p:cNvPr>
            <p:cNvPicPr>
              <a:picLocks noChangeAspect="1"/>
            </p:cNvPicPr>
            <p:nvPr/>
          </p:nvPicPr>
          <p:blipFill rotWithShape="1">
            <a:blip r:embed="rId2"/>
            <a:srcRect l="4656" t="8784" r="14176" b="8574"/>
            <a:stretch/>
          </p:blipFill>
          <p:spPr>
            <a:xfrm rot="16200000">
              <a:off x="1742126" y="821525"/>
              <a:ext cx="4585406" cy="6043066"/>
            </a:xfrm>
            <a:prstGeom prst="rect">
              <a:avLst/>
            </a:prstGeom>
            <a:ln>
              <a:solidFill>
                <a:schemeClr val="tx1"/>
              </a:solidFill>
            </a:ln>
          </p:spPr>
        </p:pic>
        <p:sp>
          <p:nvSpPr>
            <p:cNvPr id="6" name="Freeform: Shape 5">
              <a:extLst>
                <a:ext uri="{FF2B5EF4-FFF2-40B4-BE49-F238E27FC236}">
                  <a16:creationId xmlns:a16="http://schemas.microsoft.com/office/drawing/2014/main" id="{8DF6D144-BEA9-4CCB-8F98-E2F40FEA122F}"/>
                </a:ext>
              </a:extLst>
            </p:cNvPr>
            <p:cNvSpPr/>
            <p:nvPr/>
          </p:nvSpPr>
          <p:spPr>
            <a:xfrm>
              <a:off x="2480553" y="2373549"/>
              <a:ext cx="3443592" cy="350196"/>
            </a:xfrm>
            <a:custGeom>
              <a:avLst/>
              <a:gdLst>
                <a:gd name="connsiteX0" fmla="*/ 0 w 3443592"/>
                <a:gd name="connsiteY0" fmla="*/ 0 h 350196"/>
                <a:gd name="connsiteX1" fmla="*/ 1906621 w 3443592"/>
                <a:gd name="connsiteY1" fmla="*/ 243191 h 350196"/>
                <a:gd name="connsiteX2" fmla="*/ 3443592 w 3443592"/>
                <a:gd name="connsiteY2" fmla="*/ 350196 h 350196"/>
              </a:gdLst>
              <a:ahLst/>
              <a:cxnLst>
                <a:cxn ang="0">
                  <a:pos x="connsiteX0" y="connsiteY0"/>
                </a:cxn>
                <a:cxn ang="0">
                  <a:pos x="connsiteX1" y="connsiteY1"/>
                </a:cxn>
                <a:cxn ang="0">
                  <a:pos x="connsiteX2" y="connsiteY2"/>
                </a:cxn>
              </a:cxnLst>
              <a:rect l="l" t="t" r="r" b="b"/>
              <a:pathLst>
                <a:path w="3443592" h="350196">
                  <a:moveTo>
                    <a:pt x="0" y="0"/>
                  </a:moveTo>
                  <a:cubicBezTo>
                    <a:pt x="666344" y="92412"/>
                    <a:pt x="1332689" y="184825"/>
                    <a:pt x="1906621" y="243191"/>
                  </a:cubicBezTo>
                  <a:cubicBezTo>
                    <a:pt x="2480553" y="301557"/>
                    <a:pt x="2962072" y="325876"/>
                    <a:pt x="3443592" y="350196"/>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8">
                <a:latin typeface="+mj-lt"/>
              </a:endParaRPr>
            </a:p>
          </p:txBody>
        </p:sp>
        <p:sp>
          <p:nvSpPr>
            <p:cNvPr id="7" name="Freeform: Shape 6">
              <a:extLst>
                <a:ext uri="{FF2B5EF4-FFF2-40B4-BE49-F238E27FC236}">
                  <a16:creationId xmlns:a16="http://schemas.microsoft.com/office/drawing/2014/main" id="{30DE7010-6984-4D85-A388-BF487D22BC73}"/>
                </a:ext>
              </a:extLst>
            </p:cNvPr>
            <p:cNvSpPr/>
            <p:nvPr/>
          </p:nvSpPr>
          <p:spPr>
            <a:xfrm>
              <a:off x="5778230" y="2743200"/>
              <a:ext cx="126459" cy="2597285"/>
            </a:xfrm>
            <a:custGeom>
              <a:avLst/>
              <a:gdLst>
                <a:gd name="connsiteX0" fmla="*/ 126459 w 126459"/>
                <a:gd name="connsiteY0" fmla="*/ 0 h 2597285"/>
                <a:gd name="connsiteX1" fmla="*/ 0 w 126459"/>
                <a:gd name="connsiteY1" fmla="*/ 2597285 h 2597285"/>
              </a:gdLst>
              <a:ahLst/>
              <a:cxnLst>
                <a:cxn ang="0">
                  <a:pos x="connsiteX0" y="connsiteY0"/>
                </a:cxn>
                <a:cxn ang="0">
                  <a:pos x="connsiteX1" y="connsiteY1"/>
                </a:cxn>
              </a:cxnLst>
              <a:rect l="l" t="t" r="r" b="b"/>
              <a:pathLst>
                <a:path w="126459" h="2597285">
                  <a:moveTo>
                    <a:pt x="126459" y="0"/>
                  </a:moveTo>
                  <a:lnTo>
                    <a:pt x="0" y="2597285"/>
                  </a:ln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8">
                <a:latin typeface="+mj-lt"/>
              </a:endParaRPr>
            </a:p>
          </p:txBody>
        </p:sp>
        <p:sp>
          <p:nvSpPr>
            <p:cNvPr id="8" name="Freeform: Shape 7">
              <a:extLst>
                <a:ext uri="{FF2B5EF4-FFF2-40B4-BE49-F238E27FC236}">
                  <a16:creationId xmlns:a16="http://schemas.microsoft.com/office/drawing/2014/main" id="{3BF1F1C2-3522-408A-9BE8-19A90CCD27D4}"/>
                </a:ext>
              </a:extLst>
            </p:cNvPr>
            <p:cNvSpPr/>
            <p:nvPr/>
          </p:nvSpPr>
          <p:spPr>
            <a:xfrm>
              <a:off x="2159540" y="2363821"/>
              <a:ext cx="330741" cy="2626468"/>
            </a:xfrm>
            <a:custGeom>
              <a:avLst/>
              <a:gdLst>
                <a:gd name="connsiteX0" fmla="*/ 330741 w 330741"/>
                <a:gd name="connsiteY0" fmla="*/ 0 h 2626468"/>
                <a:gd name="connsiteX1" fmla="*/ 0 w 330741"/>
                <a:gd name="connsiteY1" fmla="*/ 2626468 h 2626468"/>
              </a:gdLst>
              <a:ahLst/>
              <a:cxnLst>
                <a:cxn ang="0">
                  <a:pos x="connsiteX0" y="connsiteY0"/>
                </a:cxn>
                <a:cxn ang="0">
                  <a:pos x="connsiteX1" y="connsiteY1"/>
                </a:cxn>
              </a:cxnLst>
              <a:rect l="l" t="t" r="r" b="b"/>
              <a:pathLst>
                <a:path w="330741" h="2626468">
                  <a:moveTo>
                    <a:pt x="330741" y="0"/>
                  </a:moveTo>
                  <a:lnTo>
                    <a:pt x="0" y="2626468"/>
                  </a:ln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8">
                <a:latin typeface="+mj-lt"/>
              </a:endParaRPr>
            </a:p>
          </p:txBody>
        </p:sp>
        <p:sp>
          <p:nvSpPr>
            <p:cNvPr id="9" name="Freeform: Shape 8">
              <a:extLst>
                <a:ext uri="{FF2B5EF4-FFF2-40B4-BE49-F238E27FC236}">
                  <a16:creationId xmlns:a16="http://schemas.microsoft.com/office/drawing/2014/main" id="{3DF59110-AAC8-4BB2-8600-FBF16C2F8283}"/>
                </a:ext>
              </a:extLst>
            </p:cNvPr>
            <p:cNvSpPr/>
            <p:nvPr/>
          </p:nvSpPr>
          <p:spPr>
            <a:xfrm>
              <a:off x="2140085" y="4980562"/>
              <a:ext cx="3638145" cy="330740"/>
            </a:xfrm>
            <a:custGeom>
              <a:avLst/>
              <a:gdLst>
                <a:gd name="connsiteX0" fmla="*/ 0 w 3638145"/>
                <a:gd name="connsiteY0" fmla="*/ 0 h 330740"/>
                <a:gd name="connsiteX1" fmla="*/ 2003898 w 3638145"/>
                <a:gd name="connsiteY1" fmla="*/ 233464 h 330740"/>
                <a:gd name="connsiteX2" fmla="*/ 3638145 w 3638145"/>
                <a:gd name="connsiteY2" fmla="*/ 330740 h 330740"/>
              </a:gdLst>
              <a:ahLst/>
              <a:cxnLst>
                <a:cxn ang="0">
                  <a:pos x="connsiteX0" y="connsiteY0"/>
                </a:cxn>
                <a:cxn ang="0">
                  <a:pos x="connsiteX1" y="connsiteY1"/>
                </a:cxn>
                <a:cxn ang="0">
                  <a:pos x="connsiteX2" y="connsiteY2"/>
                </a:cxn>
              </a:cxnLst>
              <a:rect l="l" t="t" r="r" b="b"/>
              <a:pathLst>
                <a:path w="3638145" h="330740">
                  <a:moveTo>
                    <a:pt x="0" y="0"/>
                  </a:moveTo>
                  <a:cubicBezTo>
                    <a:pt x="698770" y="89170"/>
                    <a:pt x="1397541" y="178341"/>
                    <a:pt x="2003898" y="233464"/>
                  </a:cubicBezTo>
                  <a:cubicBezTo>
                    <a:pt x="2610256" y="288587"/>
                    <a:pt x="3124200" y="309663"/>
                    <a:pt x="3638145" y="33074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8">
                <a:latin typeface="+mj-lt"/>
              </a:endParaRPr>
            </a:p>
          </p:txBody>
        </p:sp>
      </p:grpSp>
    </p:spTree>
    <p:extLst>
      <p:ext uri="{BB962C8B-B14F-4D97-AF65-F5344CB8AC3E}">
        <p14:creationId xmlns:p14="http://schemas.microsoft.com/office/powerpoint/2010/main" val="32533660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B533F-73D1-4993-BF55-5DE511EF2669}"/>
              </a:ext>
            </a:extLst>
          </p:cNvPr>
          <p:cNvSpPr>
            <a:spLocks noGrp="1"/>
          </p:cNvSpPr>
          <p:nvPr>
            <p:ph type="title"/>
          </p:nvPr>
        </p:nvSpPr>
        <p:spPr>
          <a:xfrm>
            <a:off x="120383" y="91440"/>
            <a:ext cx="6617234" cy="572700"/>
          </a:xfrm>
        </p:spPr>
        <p:txBody>
          <a:bodyPr/>
          <a:lstStyle/>
          <a:p>
            <a:r>
              <a:rPr lang="en-US" b="1" dirty="0"/>
              <a:t>Results – Monthly </a:t>
            </a:r>
            <a:r>
              <a:rPr lang="en-US" b="1" dirty="0">
                <a:latin typeface="Arial" panose="020B0604020202020204" pitchFamily="34" charset="0"/>
                <a:cs typeface="Arial" panose="020B0604020202020204" pitchFamily="34" charset="0"/>
              </a:rPr>
              <a:t>PM</a:t>
            </a:r>
            <a:r>
              <a:rPr lang="en-US" b="1" baseline="-25000" dirty="0">
                <a:latin typeface="Arial" panose="020B0604020202020204" pitchFamily="34" charset="0"/>
                <a:cs typeface="Arial" panose="020B0604020202020204" pitchFamily="34" charset="0"/>
              </a:rPr>
              <a:t>2.5</a:t>
            </a:r>
            <a:r>
              <a:rPr lang="en-US" baseline="-25000" dirty="0">
                <a:latin typeface="Arial" panose="020B0604020202020204" pitchFamily="34" charset="0"/>
                <a:cs typeface="Arial" panose="020B0604020202020204" pitchFamily="34" charset="0"/>
              </a:rPr>
              <a:t> </a:t>
            </a:r>
            <a:r>
              <a:rPr lang="en-US" b="1" dirty="0"/>
              <a:t> in Base Case</a:t>
            </a:r>
          </a:p>
        </p:txBody>
      </p:sp>
      <p:sp>
        <p:nvSpPr>
          <p:cNvPr id="50" name="Rectangle 49">
            <a:extLst>
              <a:ext uri="{FF2B5EF4-FFF2-40B4-BE49-F238E27FC236}">
                <a16:creationId xmlns:a16="http://schemas.microsoft.com/office/drawing/2014/main" id="{5F2B3B84-820A-41EC-94ED-F2A98AA37438}"/>
              </a:ext>
            </a:extLst>
          </p:cNvPr>
          <p:cNvSpPr/>
          <p:nvPr/>
        </p:nvSpPr>
        <p:spPr>
          <a:xfrm rot="16200000">
            <a:off x="-950783" y="2676551"/>
            <a:ext cx="2254105" cy="338554"/>
          </a:xfrm>
          <a:prstGeom prst="rect">
            <a:avLst/>
          </a:prstGeom>
        </p:spPr>
        <p:txBody>
          <a:bodyPr wrap="square">
            <a:spAutoFit/>
          </a:bodyPr>
          <a:lstStyle/>
          <a:p>
            <a:pPr lvl="1">
              <a:spcBef>
                <a:spcPts val="563"/>
              </a:spcBef>
            </a:pPr>
            <a:r>
              <a:rPr lang="en-US" sz="1600" dirty="0">
                <a:latin typeface="Arial" panose="020B0604020202020204" pitchFamily="34" charset="0"/>
                <a:cs typeface="Arial" panose="020B0604020202020204" pitchFamily="34" charset="0"/>
              </a:rPr>
              <a:t>Modeled PM</a:t>
            </a:r>
            <a:r>
              <a:rPr lang="en-US" sz="1600" baseline="-25000" dirty="0">
                <a:latin typeface="Arial" panose="020B0604020202020204" pitchFamily="34" charset="0"/>
                <a:cs typeface="Arial" panose="020B0604020202020204" pitchFamily="34" charset="0"/>
              </a:rPr>
              <a:t>2.5</a:t>
            </a: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μ</a:t>
            </a:r>
            <a:r>
              <a:rPr lang="en-US" sz="1600" dirty="0">
                <a:latin typeface="Arial" panose="020B0604020202020204" pitchFamily="34" charset="0"/>
                <a:cs typeface="Arial" panose="020B0604020202020204" pitchFamily="34" charset="0"/>
              </a:rPr>
              <a:t>g/m</a:t>
            </a:r>
            <a:r>
              <a:rPr lang="en-US" sz="1600" baseline="30000" dirty="0">
                <a:latin typeface="Arial" panose="020B0604020202020204" pitchFamily="34" charset="0"/>
                <a:cs typeface="Arial" panose="020B0604020202020204" pitchFamily="34" charset="0"/>
              </a:rPr>
              <a:t>3</a:t>
            </a:r>
            <a:r>
              <a:rPr lang="en-US" sz="1600" dirty="0">
                <a:latin typeface="Arial" panose="020B0604020202020204" pitchFamily="34" charset="0"/>
                <a:cs typeface="Arial" panose="020B0604020202020204" pitchFamily="34" charset="0"/>
              </a:rPr>
              <a:t>)</a:t>
            </a:r>
            <a:endParaRPr lang="en-US" sz="1600" baseline="-25000" dirty="0">
              <a:latin typeface="Arial" panose="020B0604020202020204" pitchFamily="34" charset="0"/>
              <a:cs typeface="Arial" panose="020B0604020202020204" pitchFamily="34" charset="0"/>
            </a:endParaRPr>
          </a:p>
        </p:txBody>
      </p:sp>
      <p:sp>
        <p:nvSpPr>
          <p:cNvPr id="135" name="Rectangle 134">
            <a:extLst>
              <a:ext uri="{FF2B5EF4-FFF2-40B4-BE49-F238E27FC236}">
                <a16:creationId xmlns:a16="http://schemas.microsoft.com/office/drawing/2014/main" id="{2BEC6754-FA8E-477E-BE82-73A7E3A0092B}"/>
              </a:ext>
            </a:extLst>
          </p:cNvPr>
          <p:cNvSpPr/>
          <p:nvPr/>
        </p:nvSpPr>
        <p:spPr>
          <a:xfrm>
            <a:off x="1693941" y="4552837"/>
            <a:ext cx="2892274" cy="338554"/>
          </a:xfrm>
          <a:prstGeom prst="rect">
            <a:avLst/>
          </a:prstGeom>
        </p:spPr>
        <p:txBody>
          <a:bodyPr wrap="square">
            <a:spAutoFit/>
          </a:bodyPr>
          <a:lstStyle/>
          <a:p>
            <a:pPr lvl="1">
              <a:spcBef>
                <a:spcPts val="563"/>
              </a:spcBef>
            </a:pPr>
            <a:r>
              <a:rPr lang="en-US" sz="1600" dirty="0">
                <a:latin typeface="Arial" panose="020B0604020202020204" pitchFamily="34" charset="0"/>
                <a:cs typeface="Arial" panose="020B0604020202020204" pitchFamily="34" charset="0"/>
              </a:rPr>
              <a:t>AQS/IMPROVE PM</a:t>
            </a:r>
            <a:r>
              <a:rPr lang="en-US" sz="1600" baseline="-25000" dirty="0">
                <a:latin typeface="Arial" panose="020B0604020202020204" pitchFamily="34" charset="0"/>
                <a:cs typeface="Arial" panose="020B0604020202020204" pitchFamily="34" charset="0"/>
              </a:rPr>
              <a:t>2.5</a:t>
            </a: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μ</a:t>
            </a:r>
            <a:r>
              <a:rPr lang="en-US" sz="1600" dirty="0">
                <a:latin typeface="Arial" panose="020B0604020202020204" pitchFamily="34" charset="0"/>
                <a:cs typeface="Arial" panose="020B0604020202020204" pitchFamily="34" charset="0"/>
              </a:rPr>
              <a:t>g/m</a:t>
            </a:r>
            <a:r>
              <a:rPr lang="en-US" sz="1600" baseline="30000" dirty="0">
                <a:latin typeface="Arial" panose="020B0604020202020204" pitchFamily="34" charset="0"/>
                <a:cs typeface="Arial" panose="020B0604020202020204" pitchFamily="34" charset="0"/>
              </a:rPr>
              <a:t>3</a:t>
            </a:r>
            <a:r>
              <a:rPr lang="en-US" sz="1600" dirty="0">
                <a:latin typeface="Arial" panose="020B0604020202020204" pitchFamily="34" charset="0"/>
                <a:cs typeface="Arial" panose="020B0604020202020204" pitchFamily="34" charset="0"/>
              </a:rPr>
              <a:t>)</a:t>
            </a:r>
            <a:endParaRPr lang="en-US" sz="1600" baseline="-25000" dirty="0">
              <a:latin typeface="Arial" panose="020B0604020202020204" pitchFamily="34" charset="0"/>
              <a:cs typeface="Arial" panose="020B0604020202020204" pitchFamily="34" charset="0"/>
            </a:endParaRPr>
          </a:p>
        </p:txBody>
      </p:sp>
      <p:sp>
        <p:nvSpPr>
          <p:cNvPr id="136" name="Rectangle 135">
            <a:extLst>
              <a:ext uri="{FF2B5EF4-FFF2-40B4-BE49-F238E27FC236}">
                <a16:creationId xmlns:a16="http://schemas.microsoft.com/office/drawing/2014/main" id="{C48025D6-BF16-4576-9CD8-7326614965C3}"/>
              </a:ext>
            </a:extLst>
          </p:cNvPr>
          <p:cNvSpPr/>
          <p:nvPr/>
        </p:nvSpPr>
        <p:spPr>
          <a:xfrm>
            <a:off x="5024265" y="834628"/>
            <a:ext cx="1833735" cy="4308872"/>
          </a:xfrm>
          <a:prstGeom prst="rect">
            <a:avLst/>
          </a:prstGeom>
        </p:spPr>
        <p:txBody>
          <a:bodyPr wrap="square">
            <a:spAutoFit/>
          </a:bodyPr>
          <a:lstStyle/>
          <a:p>
            <a:pPr lvl="1">
              <a:spcBef>
                <a:spcPts val="563"/>
              </a:spcBef>
            </a:pPr>
            <a:r>
              <a:rPr lang="en-US" sz="1800" u="sng" dirty="0">
                <a:latin typeface="Arial" panose="020B0604020202020204" pitchFamily="34" charset="0"/>
                <a:cs typeface="Arial" panose="020B0604020202020204" pitchFamily="34" charset="0"/>
              </a:rPr>
              <a:t>Goals (best)</a:t>
            </a:r>
          </a:p>
          <a:p>
            <a:pPr lvl="1">
              <a:spcBef>
                <a:spcPts val="563"/>
              </a:spcBef>
            </a:pPr>
            <a:r>
              <a:rPr lang="en-US" sz="1800" dirty="0">
                <a:latin typeface="Arial" panose="020B0604020202020204" pitchFamily="34" charset="0"/>
                <a:cs typeface="Arial" panose="020B0604020202020204" pitchFamily="34" charset="0"/>
              </a:rPr>
              <a:t>MFB ≤ ±30%</a:t>
            </a:r>
          </a:p>
          <a:p>
            <a:pPr lvl="1">
              <a:spcBef>
                <a:spcPts val="563"/>
              </a:spcBef>
            </a:pPr>
            <a:r>
              <a:rPr lang="en-US" sz="1800" dirty="0">
                <a:latin typeface="Arial" panose="020B0604020202020204" pitchFamily="34" charset="0"/>
                <a:cs typeface="Arial" panose="020B0604020202020204" pitchFamily="34" charset="0"/>
              </a:rPr>
              <a:t>MFE ≤ 50%</a:t>
            </a:r>
          </a:p>
          <a:p>
            <a:pPr lvl="1">
              <a:spcBef>
                <a:spcPts val="1200"/>
              </a:spcBef>
            </a:pPr>
            <a:r>
              <a:rPr lang="en-US" sz="1800" u="sng" dirty="0">
                <a:latin typeface="Arial" panose="020B0604020202020204" pitchFamily="34" charset="0"/>
                <a:cs typeface="Arial" panose="020B0604020202020204" pitchFamily="34" charset="0"/>
              </a:rPr>
              <a:t>Criteria</a:t>
            </a:r>
          </a:p>
          <a:p>
            <a:pPr lvl="1"/>
            <a:r>
              <a:rPr lang="en-US" sz="1800" u="sng" dirty="0">
                <a:latin typeface="Arial" panose="020B0604020202020204" pitchFamily="34" charset="0"/>
                <a:cs typeface="Arial" panose="020B0604020202020204" pitchFamily="34" charset="0"/>
              </a:rPr>
              <a:t>(acceptable)</a:t>
            </a:r>
          </a:p>
          <a:p>
            <a:pPr lvl="1">
              <a:spcBef>
                <a:spcPts val="563"/>
              </a:spcBef>
            </a:pPr>
            <a:r>
              <a:rPr lang="en-US" sz="1800" dirty="0">
                <a:latin typeface="Arial" panose="020B0604020202020204" pitchFamily="34" charset="0"/>
                <a:cs typeface="Arial" panose="020B0604020202020204" pitchFamily="34" charset="0"/>
              </a:rPr>
              <a:t>MFB ≤ ±60%</a:t>
            </a:r>
          </a:p>
          <a:p>
            <a:pPr lvl="1">
              <a:spcBef>
                <a:spcPts val="563"/>
              </a:spcBef>
            </a:pPr>
            <a:r>
              <a:rPr lang="en-US" sz="1800" dirty="0">
                <a:latin typeface="Arial" panose="020B0604020202020204" pitchFamily="34" charset="0"/>
                <a:cs typeface="Arial" panose="020B0604020202020204" pitchFamily="34" charset="0"/>
              </a:rPr>
              <a:t>MFE ≤ 75%</a:t>
            </a:r>
          </a:p>
          <a:p>
            <a:pPr lvl="1">
              <a:spcBef>
                <a:spcPts val="1200"/>
              </a:spcBef>
            </a:pPr>
            <a:r>
              <a:rPr lang="en-US" sz="1800" dirty="0">
                <a:solidFill>
                  <a:srgbClr val="3366FF"/>
                </a:solidFill>
                <a:latin typeface="Arial" panose="020B0604020202020204" pitchFamily="34" charset="0"/>
                <a:cs typeface="Arial" panose="020B0604020202020204" pitchFamily="34" charset="0"/>
              </a:rPr>
              <a:t>Generally underestimated PM</a:t>
            </a:r>
            <a:r>
              <a:rPr lang="en-US" sz="1800" baseline="-25000" dirty="0">
                <a:solidFill>
                  <a:srgbClr val="3366FF"/>
                </a:solidFill>
                <a:latin typeface="Arial" panose="020B0604020202020204" pitchFamily="34" charset="0"/>
                <a:cs typeface="Arial" panose="020B0604020202020204" pitchFamily="34" charset="0"/>
              </a:rPr>
              <a:t>2.5</a:t>
            </a:r>
            <a:r>
              <a:rPr lang="en-US" sz="1800" dirty="0">
                <a:solidFill>
                  <a:srgbClr val="3366FF"/>
                </a:solidFill>
                <a:latin typeface="Arial" panose="020B0604020202020204" pitchFamily="34" charset="0"/>
                <a:cs typeface="Arial" panose="020B0604020202020204" pitchFamily="34" charset="0"/>
              </a:rPr>
              <a:t> with some best and some acceptable performance</a:t>
            </a:r>
          </a:p>
        </p:txBody>
      </p:sp>
      <p:pic>
        <p:nvPicPr>
          <p:cNvPr id="7" name="Picture 6">
            <a:extLst>
              <a:ext uri="{FF2B5EF4-FFF2-40B4-BE49-F238E27FC236}">
                <a16:creationId xmlns:a16="http://schemas.microsoft.com/office/drawing/2014/main" id="{798CE857-DA1E-4DA6-8A95-049687C601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793" y="1031190"/>
            <a:ext cx="4873332" cy="3566160"/>
          </a:xfrm>
          <a:prstGeom prst="rect">
            <a:avLst/>
          </a:prstGeom>
        </p:spPr>
      </p:pic>
    </p:spTree>
    <p:extLst>
      <p:ext uri="{BB962C8B-B14F-4D97-AF65-F5344CB8AC3E}">
        <p14:creationId xmlns:p14="http://schemas.microsoft.com/office/powerpoint/2010/main" val="14698746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B533F-73D1-4993-BF55-5DE511EF2669}"/>
              </a:ext>
            </a:extLst>
          </p:cNvPr>
          <p:cNvSpPr>
            <a:spLocks noGrp="1"/>
          </p:cNvSpPr>
          <p:nvPr>
            <p:ph type="title"/>
          </p:nvPr>
        </p:nvSpPr>
        <p:spPr>
          <a:xfrm>
            <a:off x="65836" y="91440"/>
            <a:ext cx="6700723" cy="572700"/>
          </a:xfrm>
        </p:spPr>
        <p:txBody>
          <a:bodyPr/>
          <a:lstStyle/>
          <a:p>
            <a:pPr algn="ctr"/>
            <a:r>
              <a:rPr lang="en-US" sz="2600" b="1" dirty="0"/>
              <a:t>2011 Monthly Mean </a:t>
            </a:r>
            <a:r>
              <a:rPr lang="en-US" sz="2600" b="1" dirty="0">
                <a:latin typeface="Arial" panose="020B0604020202020204" pitchFamily="34" charset="0"/>
                <a:cs typeface="Arial" panose="020B0604020202020204" pitchFamily="34" charset="0"/>
              </a:rPr>
              <a:t>PM</a:t>
            </a:r>
            <a:r>
              <a:rPr lang="en-US" sz="2600" b="1" baseline="-25000" dirty="0">
                <a:latin typeface="Arial" panose="020B0604020202020204" pitchFamily="34" charset="0"/>
                <a:cs typeface="Arial" panose="020B0604020202020204" pitchFamily="34" charset="0"/>
              </a:rPr>
              <a:t>2.5</a:t>
            </a:r>
            <a:r>
              <a:rPr lang="en-US" sz="2600" b="1" dirty="0">
                <a:latin typeface="Arial" panose="020B0604020202020204" pitchFamily="34" charset="0"/>
                <a:cs typeface="Arial" panose="020B0604020202020204" pitchFamily="34" charset="0"/>
              </a:rPr>
              <a:t> – Dust vs. Fires</a:t>
            </a:r>
            <a:endParaRPr lang="en-US" sz="2600" b="1" dirty="0"/>
          </a:p>
        </p:txBody>
      </p:sp>
      <p:grpSp>
        <p:nvGrpSpPr>
          <p:cNvPr id="16" name="Group 15">
            <a:extLst>
              <a:ext uri="{FF2B5EF4-FFF2-40B4-BE49-F238E27FC236}">
                <a16:creationId xmlns:a16="http://schemas.microsoft.com/office/drawing/2014/main" id="{73CE4D9A-1F85-496A-AA9E-67DD84023B04}"/>
              </a:ext>
            </a:extLst>
          </p:cNvPr>
          <p:cNvGrpSpPr>
            <a:grpSpLocks noChangeAspect="1"/>
          </p:cNvGrpSpPr>
          <p:nvPr/>
        </p:nvGrpSpPr>
        <p:grpSpPr>
          <a:xfrm>
            <a:off x="406011" y="1145337"/>
            <a:ext cx="1645920" cy="3905382"/>
            <a:chOff x="584214" y="846650"/>
            <a:chExt cx="1775419" cy="4212653"/>
          </a:xfrm>
        </p:grpSpPr>
        <p:pic>
          <p:nvPicPr>
            <p:cNvPr id="21" name="Picture 20">
              <a:extLst>
                <a:ext uri="{FF2B5EF4-FFF2-40B4-BE49-F238E27FC236}">
                  <a16:creationId xmlns:a16="http://schemas.microsoft.com/office/drawing/2014/main" id="{9C27997D-DF27-4C4A-B35E-E9A47C6A4B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214" y="3712777"/>
              <a:ext cx="1775419" cy="1346526"/>
            </a:xfrm>
            <a:prstGeom prst="rect">
              <a:avLst/>
            </a:prstGeom>
          </p:spPr>
        </p:pic>
        <p:pic>
          <p:nvPicPr>
            <p:cNvPr id="25" name="Picture 24">
              <a:extLst>
                <a:ext uri="{FF2B5EF4-FFF2-40B4-BE49-F238E27FC236}">
                  <a16:creationId xmlns:a16="http://schemas.microsoft.com/office/drawing/2014/main" id="{E006076A-8340-4854-8C53-F0A3022792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214" y="2278105"/>
              <a:ext cx="1775419" cy="1346526"/>
            </a:xfrm>
            <a:prstGeom prst="rect">
              <a:avLst/>
            </a:prstGeom>
          </p:spPr>
        </p:pic>
        <p:pic>
          <p:nvPicPr>
            <p:cNvPr id="27" name="Picture 26">
              <a:extLst>
                <a:ext uri="{FF2B5EF4-FFF2-40B4-BE49-F238E27FC236}">
                  <a16:creationId xmlns:a16="http://schemas.microsoft.com/office/drawing/2014/main" id="{272AEEAB-DF8A-4815-A7FC-ABC84A650F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214" y="846650"/>
              <a:ext cx="1775419" cy="1346526"/>
            </a:xfrm>
            <a:prstGeom prst="rect">
              <a:avLst/>
            </a:prstGeom>
          </p:spPr>
        </p:pic>
        <p:grpSp>
          <p:nvGrpSpPr>
            <p:cNvPr id="28" name="Group 27">
              <a:extLst>
                <a:ext uri="{FF2B5EF4-FFF2-40B4-BE49-F238E27FC236}">
                  <a16:creationId xmlns:a16="http://schemas.microsoft.com/office/drawing/2014/main" id="{725FF312-6953-4C28-A8FB-D75565069409}"/>
                </a:ext>
              </a:extLst>
            </p:cNvPr>
            <p:cNvGrpSpPr/>
            <p:nvPr/>
          </p:nvGrpSpPr>
          <p:grpSpPr>
            <a:xfrm>
              <a:off x="1004324" y="1047086"/>
              <a:ext cx="1254257" cy="951187"/>
              <a:chOff x="727790" y="3085284"/>
              <a:chExt cx="1294648" cy="981819"/>
            </a:xfrm>
          </p:grpSpPr>
          <p:sp>
            <p:nvSpPr>
              <p:cNvPr id="29" name="Freeform: Shape 28">
                <a:extLst>
                  <a:ext uri="{FF2B5EF4-FFF2-40B4-BE49-F238E27FC236}">
                    <a16:creationId xmlns:a16="http://schemas.microsoft.com/office/drawing/2014/main" id="{10615304-3202-441C-BEE8-F3B17B7E4CF4}"/>
                  </a:ext>
                </a:extLst>
              </p:cNvPr>
              <p:cNvSpPr/>
              <p:nvPr/>
            </p:nvSpPr>
            <p:spPr>
              <a:xfrm>
                <a:off x="738301" y="3085285"/>
                <a:ext cx="120920" cy="868680"/>
              </a:xfrm>
              <a:custGeom>
                <a:avLst/>
                <a:gdLst>
                  <a:gd name="connsiteX0" fmla="*/ 330741 w 330741"/>
                  <a:gd name="connsiteY0" fmla="*/ 0 h 2626468"/>
                  <a:gd name="connsiteX1" fmla="*/ 0 w 330741"/>
                  <a:gd name="connsiteY1" fmla="*/ 2626468 h 2626468"/>
                </a:gdLst>
                <a:ahLst/>
                <a:cxnLst>
                  <a:cxn ang="0">
                    <a:pos x="connsiteX0" y="connsiteY0"/>
                  </a:cxn>
                  <a:cxn ang="0">
                    <a:pos x="connsiteX1" y="connsiteY1"/>
                  </a:cxn>
                </a:cxnLst>
                <a:rect l="l" t="t" r="r" b="b"/>
                <a:pathLst>
                  <a:path w="330741" h="2626468">
                    <a:moveTo>
                      <a:pt x="330741" y="0"/>
                    </a:moveTo>
                    <a:lnTo>
                      <a:pt x="0" y="2626468"/>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p>
            </p:txBody>
          </p:sp>
          <p:sp>
            <p:nvSpPr>
              <p:cNvPr id="30" name="Freeform: Shape 29">
                <a:extLst>
                  <a:ext uri="{FF2B5EF4-FFF2-40B4-BE49-F238E27FC236}">
                    <a16:creationId xmlns:a16="http://schemas.microsoft.com/office/drawing/2014/main" id="{549DA7BC-F1E1-43AE-8358-71A3D94B0551}"/>
                  </a:ext>
                </a:extLst>
              </p:cNvPr>
              <p:cNvSpPr/>
              <p:nvPr/>
            </p:nvSpPr>
            <p:spPr>
              <a:xfrm>
                <a:off x="857475" y="3085284"/>
                <a:ext cx="1133856" cy="120371"/>
              </a:xfrm>
              <a:custGeom>
                <a:avLst/>
                <a:gdLst>
                  <a:gd name="connsiteX0" fmla="*/ 0 w 3443592"/>
                  <a:gd name="connsiteY0" fmla="*/ 0 h 350196"/>
                  <a:gd name="connsiteX1" fmla="*/ 1906621 w 3443592"/>
                  <a:gd name="connsiteY1" fmla="*/ 243191 h 350196"/>
                  <a:gd name="connsiteX2" fmla="*/ 3443592 w 3443592"/>
                  <a:gd name="connsiteY2" fmla="*/ 350196 h 350196"/>
                </a:gdLst>
                <a:ahLst/>
                <a:cxnLst>
                  <a:cxn ang="0">
                    <a:pos x="connsiteX0" y="connsiteY0"/>
                  </a:cxn>
                  <a:cxn ang="0">
                    <a:pos x="connsiteX1" y="connsiteY1"/>
                  </a:cxn>
                  <a:cxn ang="0">
                    <a:pos x="connsiteX2" y="connsiteY2"/>
                  </a:cxn>
                </a:cxnLst>
                <a:rect l="l" t="t" r="r" b="b"/>
                <a:pathLst>
                  <a:path w="3443592" h="350196">
                    <a:moveTo>
                      <a:pt x="0" y="0"/>
                    </a:moveTo>
                    <a:cubicBezTo>
                      <a:pt x="666344" y="92412"/>
                      <a:pt x="1332689" y="184825"/>
                      <a:pt x="1906621" y="243191"/>
                    </a:cubicBezTo>
                    <a:cubicBezTo>
                      <a:pt x="2480553" y="301557"/>
                      <a:pt x="2962072" y="325876"/>
                      <a:pt x="3443592" y="350196"/>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31" name="Freeform: Shape 30">
                <a:extLst>
                  <a:ext uri="{FF2B5EF4-FFF2-40B4-BE49-F238E27FC236}">
                    <a16:creationId xmlns:a16="http://schemas.microsoft.com/office/drawing/2014/main" id="{D955D72C-9FEB-44B2-81C0-E4B34012654A}"/>
                  </a:ext>
                </a:extLst>
              </p:cNvPr>
              <p:cNvSpPr/>
              <p:nvPr/>
            </p:nvSpPr>
            <p:spPr>
              <a:xfrm>
                <a:off x="727790" y="3946732"/>
                <a:ext cx="1216152" cy="120371"/>
              </a:xfrm>
              <a:custGeom>
                <a:avLst/>
                <a:gdLst>
                  <a:gd name="connsiteX0" fmla="*/ 0 w 3443592"/>
                  <a:gd name="connsiteY0" fmla="*/ 0 h 350196"/>
                  <a:gd name="connsiteX1" fmla="*/ 1906621 w 3443592"/>
                  <a:gd name="connsiteY1" fmla="*/ 243191 h 350196"/>
                  <a:gd name="connsiteX2" fmla="*/ 3443592 w 3443592"/>
                  <a:gd name="connsiteY2" fmla="*/ 350196 h 350196"/>
                </a:gdLst>
                <a:ahLst/>
                <a:cxnLst>
                  <a:cxn ang="0">
                    <a:pos x="connsiteX0" y="connsiteY0"/>
                  </a:cxn>
                  <a:cxn ang="0">
                    <a:pos x="connsiteX1" y="connsiteY1"/>
                  </a:cxn>
                  <a:cxn ang="0">
                    <a:pos x="connsiteX2" y="connsiteY2"/>
                  </a:cxn>
                </a:cxnLst>
                <a:rect l="l" t="t" r="r" b="b"/>
                <a:pathLst>
                  <a:path w="3443592" h="350196">
                    <a:moveTo>
                      <a:pt x="0" y="0"/>
                    </a:moveTo>
                    <a:cubicBezTo>
                      <a:pt x="666344" y="92412"/>
                      <a:pt x="1332689" y="184825"/>
                      <a:pt x="1906621" y="243191"/>
                    </a:cubicBezTo>
                    <a:cubicBezTo>
                      <a:pt x="2480553" y="301557"/>
                      <a:pt x="2962072" y="325876"/>
                      <a:pt x="3443592" y="350196"/>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32" name="Freeform: Shape 31">
                <a:extLst>
                  <a:ext uri="{FF2B5EF4-FFF2-40B4-BE49-F238E27FC236}">
                    <a16:creationId xmlns:a16="http://schemas.microsoft.com/office/drawing/2014/main" id="{AC21F15A-FF5D-4C5B-A9BE-EA55FDF8E9C9}"/>
                  </a:ext>
                </a:extLst>
              </p:cNvPr>
              <p:cNvSpPr/>
              <p:nvPr/>
            </p:nvSpPr>
            <p:spPr>
              <a:xfrm rot="21281564">
                <a:off x="1901518" y="3198443"/>
                <a:ext cx="120920" cy="859536"/>
              </a:xfrm>
              <a:custGeom>
                <a:avLst/>
                <a:gdLst>
                  <a:gd name="connsiteX0" fmla="*/ 330741 w 330741"/>
                  <a:gd name="connsiteY0" fmla="*/ 0 h 2626468"/>
                  <a:gd name="connsiteX1" fmla="*/ 0 w 330741"/>
                  <a:gd name="connsiteY1" fmla="*/ 2626468 h 2626468"/>
                </a:gdLst>
                <a:ahLst/>
                <a:cxnLst>
                  <a:cxn ang="0">
                    <a:pos x="connsiteX0" y="connsiteY0"/>
                  </a:cxn>
                  <a:cxn ang="0">
                    <a:pos x="connsiteX1" y="connsiteY1"/>
                  </a:cxn>
                </a:cxnLst>
                <a:rect l="l" t="t" r="r" b="b"/>
                <a:pathLst>
                  <a:path w="330741" h="2626468">
                    <a:moveTo>
                      <a:pt x="330741" y="0"/>
                    </a:moveTo>
                    <a:lnTo>
                      <a:pt x="0" y="2626468"/>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p>
            </p:txBody>
          </p:sp>
        </p:grpSp>
        <p:grpSp>
          <p:nvGrpSpPr>
            <p:cNvPr id="38" name="Group 37">
              <a:extLst>
                <a:ext uri="{FF2B5EF4-FFF2-40B4-BE49-F238E27FC236}">
                  <a16:creationId xmlns:a16="http://schemas.microsoft.com/office/drawing/2014/main" id="{29AED7F0-1F1C-422D-BFC1-7CD79C6E7B54}"/>
                </a:ext>
              </a:extLst>
            </p:cNvPr>
            <p:cNvGrpSpPr/>
            <p:nvPr/>
          </p:nvGrpSpPr>
          <p:grpSpPr>
            <a:xfrm>
              <a:off x="1005964" y="2478541"/>
              <a:ext cx="1254257" cy="951187"/>
              <a:chOff x="727790" y="3085284"/>
              <a:chExt cx="1294648" cy="981819"/>
            </a:xfrm>
          </p:grpSpPr>
          <p:sp>
            <p:nvSpPr>
              <p:cNvPr id="39" name="Freeform: Shape 38">
                <a:extLst>
                  <a:ext uri="{FF2B5EF4-FFF2-40B4-BE49-F238E27FC236}">
                    <a16:creationId xmlns:a16="http://schemas.microsoft.com/office/drawing/2014/main" id="{DE1CC859-22F3-4A6C-9C27-DCFC916A352D}"/>
                  </a:ext>
                </a:extLst>
              </p:cNvPr>
              <p:cNvSpPr/>
              <p:nvPr/>
            </p:nvSpPr>
            <p:spPr>
              <a:xfrm>
                <a:off x="738301" y="3085285"/>
                <a:ext cx="120920" cy="868680"/>
              </a:xfrm>
              <a:custGeom>
                <a:avLst/>
                <a:gdLst>
                  <a:gd name="connsiteX0" fmla="*/ 330741 w 330741"/>
                  <a:gd name="connsiteY0" fmla="*/ 0 h 2626468"/>
                  <a:gd name="connsiteX1" fmla="*/ 0 w 330741"/>
                  <a:gd name="connsiteY1" fmla="*/ 2626468 h 2626468"/>
                </a:gdLst>
                <a:ahLst/>
                <a:cxnLst>
                  <a:cxn ang="0">
                    <a:pos x="connsiteX0" y="connsiteY0"/>
                  </a:cxn>
                  <a:cxn ang="0">
                    <a:pos x="connsiteX1" y="connsiteY1"/>
                  </a:cxn>
                </a:cxnLst>
                <a:rect l="l" t="t" r="r" b="b"/>
                <a:pathLst>
                  <a:path w="330741" h="2626468">
                    <a:moveTo>
                      <a:pt x="330741" y="0"/>
                    </a:moveTo>
                    <a:lnTo>
                      <a:pt x="0" y="2626468"/>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p>
            </p:txBody>
          </p:sp>
          <p:sp>
            <p:nvSpPr>
              <p:cNvPr id="40" name="Freeform: Shape 39">
                <a:extLst>
                  <a:ext uri="{FF2B5EF4-FFF2-40B4-BE49-F238E27FC236}">
                    <a16:creationId xmlns:a16="http://schemas.microsoft.com/office/drawing/2014/main" id="{33F5927C-CD82-45C9-BAFE-B76D8A00662B}"/>
                  </a:ext>
                </a:extLst>
              </p:cNvPr>
              <p:cNvSpPr/>
              <p:nvPr/>
            </p:nvSpPr>
            <p:spPr>
              <a:xfrm>
                <a:off x="857475" y="3085284"/>
                <a:ext cx="1133856" cy="120371"/>
              </a:xfrm>
              <a:custGeom>
                <a:avLst/>
                <a:gdLst>
                  <a:gd name="connsiteX0" fmla="*/ 0 w 3443592"/>
                  <a:gd name="connsiteY0" fmla="*/ 0 h 350196"/>
                  <a:gd name="connsiteX1" fmla="*/ 1906621 w 3443592"/>
                  <a:gd name="connsiteY1" fmla="*/ 243191 h 350196"/>
                  <a:gd name="connsiteX2" fmla="*/ 3443592 w 3443592"/>
                  <a:gd name="connsiteY2" fmla="*/ 350196 h 350196"/>
                </a:gdLst>
                <a:ahLst/>
                <a:cxnLst>
                  <a:cxn ang="0">
                    <a:pos x="connsiteX0" y="connsiteY0"/>
                  </a:cxn>
                  <a:cxn ang="0">
                    <a:pos x="connsiteX1" y="connsiteY1"/>
                  </a:cxn>
                  <a:cxn ang="0">
                    <a:pos x="connsiteX2" y="connsiteY2"/>
                  </a:cxn>
                </a:cxnLst>
                <a:rect l="l" t="t" r="r" b="b"/>
                <a:pathLst>
                  <a:path w="3443592" h="350196">
                    <a:moveTo>
                      <a:pt x="0" y="0"/>
                    </a:moveTo>
                    <a:cubicBezTo>
                      <a:pt x="666344" y="92412"/>
                      <a:pt x="1332689" y="184825"/>
                      <a:pt x="1906621" y="243191"/>
                    </a:cubicBezTo>
                    <a:cubicBezTo>
                      <a:pt x="2480553" y="301557"/>
                      <a:pt x="2962072" y="325876"/>
                      <a:pt x="3443592" y="350196"/>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41" name="Freeform: Shape 40">
                <a:extLst>
                  <a:ext uri="{FF2B5EF4-FFF2-40B4-BE49-F238E27FC236}">
                    <a16:creationId xmlns:a16="http://schemas.microsoft.com/office/drawing/2014/main" id="{885610B6-B0D3-4659-8A17-8857B6B1C898}"/>
                  </a:ext>
                </a:extLst>
              </p:cNvPr>
              <p:cNvSpPr/>
              <p:nvPr/>
            </p:nvSpPr>
            <p:spPr>
              <a:xfrm>
                <a:off x="727790" y="3946732"/>
                <a:ext cx="1216152" cy="120371"/>
              </a:xfrm>
              <a:custGeom>
                <a:avLst/>
                <a:gdLst>
                  <a:gd name="connsiteX0" fmla="*/ 0 w 3443592"/>
                  <a:gd name="connsiteY0" fmla="*/ 0 h 350196"/>
                  <a:gd name="connsiteX1" fmla="*/ 1906621 w 3443592"/>
                  <a:gd name="connsiteY1" fmla="*/ 243191 h 350196"/>
                  <a:gd name="connsiteX2" fmla="*/ 3443592 w 3443592"/>
                  <a:gd name="connsiteY2" fmla="*/ 350196 h 350196"/>
                </a:gdLst>
                <a:ahLst/>
                <a:cxnLst>
                  <a:cxn ang="0">
                    <a:pos x="connsiteX0" y="connsiteY0"/>
                  </a:cxn>
                  <a:cxn ang="0">
                    <a:pos x="connsiteX1" y="connsiteY1"/>
                  </a:cxn>
                  <a:cxn ang="0">
                    <a:pos x="connsiteX2" y="connsiteY2"/>
                  </a:cxn>
                </a:cxnLst>
                <a:rect l="l" t="t" r="r" b="b"/>
                <a:pathLst>
                  <a:path w="3443592" h="350196">
                    <a:moveTo>
                      <a:pt x="0" y="0"/>
                    </a:moveTo>
                    <a:cubicBezTo>
                      <a:pt x="666344" y="92412"/>
                      <a:pt x="1332689" y="184825"/>
                      <a:pt x="1906621" y="243191"/>
                    </a:cubicBezTo>
                    <a:cubicBezTo>
                      <a:pt x="2480553" y="301557"/>
                      <a:pt x="2962072" y="325876"/>
                      <a:pt x="3443592" y="350196"/>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42" name="Freeform: Shape 41">
                <a:extLst>
                  <a:ext uri="{FF2B5EF4-FFF2-40B4-BE49-F238E27FC236}">
                    <a16:creationId xmlns:a16="http://schemas.microsoft.com/office/drawing/2014/main" id="{D64991E8-6B29-49DC-8F53-1C6FE310595A}"/>
                  </a:ext>
                </a:extLst>
              </p:cNvPr>
              <p:cNvSpPr/>
              <p:nvPr/>
            </p:nvSpPr>
            <p:spPr>
              <a:xfrm rot="21281564">
                <a:off x="1901518" y="3198443"/>
                <a:ext cx="120920" cy="859536"/>
              </a:xfrm>
              <a:custGeom>
                <a:avLst/>
                <a:gdLst>
                  <a:gd name="connsiteX0" fmla="*/ 330741 w 330741"/>
                  <a:gd name="connsiteY0" fmla="*/ 0 h 2626468"/>
                  <a:gd name="connsiteX1" fmla="*/ 0 w 330741"/>
                  <a:gd name="connsiteY1" fmla="*/ 2626468 h 2626468"/>
                </a:gdLst>
                <a:ahLst/>
                <a:cxnLst>
                  <a:cxn ang="0">
                    <a:pos x="connsiteX0" y="connsiteY0"/>
                  </a:cxn>
                  <a:cxn ang="0">
                    <a:pos x="connsiteX1" y="connsiteY1"/>
                  </a:cxn>
                </a:cxnLst>
                <a:rect l="l" t="t" r="r" b="b"/>
                <a:pathLst>
                  <a:path w="330741" h="2626468">
                    <a:moveTo>
                      <a:pt x="330741" y="0"/>
                    </a:moveTo>
                    <a:lnTo>
                      <a:pt x="0" y="2626468"/>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p>
            </p:txBody>
          </p:sp>
        </p:grpSp>
        <p:grpSp>
          <p:nvGrpSpPr>
            <p:cNvPr id="59" name="Group 58">
              <a:extLst>
                <a:ext uri="{FF2B5EF4-FFF2-40B4-BE49-F238E27FC236}">
                  <a16:creationId xmlns:a16="http://schemas.microsoft.com/office/drawing/2014/main" id="{94E40124-6870-4B86-9C8C-CB75B9534881}"/>
                </a:ext>
              </a:extLst>
            </p:cNvPr>
            <p:cNvGrpSpPr/>
            <p:nvPr/>
          </p:nvGrpSpPr>
          <p:grpSpPr>
            <a:xfrm>
              <a:off x="1014512" y="3917969"/>
              <a:ext cx="1254257" cy="951187"/>
              <a:chOff x="727790" y="3085284"/>
              <a:chExt cx="1294648" cy="981819"/>
            </a:xfrm>
          </p:grpSpPr>
          <p:sp>
            <p:nvSpPr>
              <p:cNvPr id="60" name="Freeform: Shape 59">
                <a:extLst>
                  <a:ext uri="{FF2B5EF4-FFF2-40B4-BE49-F238E27FC236}">
                    <a16:creationId xmlns:a16="http://schemas.microsoft.com/office/drawing/2014/main" id="{DE9B55CB-6E50-417B-BFF1-B3F0C2D2FA01}"/>
                  </a:ext>
                </a:extLst>
              </p:cNvPr>
              <p:cNvSpPr/>
              <p:nvPr/>
            </p:nvSpPr>
            <p:spPr>
              <a:xfrm>
                <a:off x="738301" y="3085285"/>
                <a:ext cx="120920" cy="868680"/>
              </a:xfrm>
              <a:custGeom>
                <a:avLst/>
                <a:gdLst>
                  <a:gd name="connsiteX0" fmla="*/ 330741 w 330741"/>
                  <a:gd name="connsiteY0" fmla="*/ 0 h 2626468"/>
                  <a:gd name="connsiteX1" fmla="*/ 0 w 330741"/>
                  <a:gd name="connsiteY1" fmla="*/ 2626468 h 2626468"/>
                </a:gdLst>
                <a:ahLst/>
                <a:cxnLst>
                  <a:cxn ang="0">
                    <a:pos x="connsiteX0" y="connsiteY0"/>
                  </a:cxn>
                  <a:cxn ang="0">
                    <a:pos x="connsiteX1" y="connsiteY1"/>
                  </a:cxn>
                </a:cxnLst>
                <a:rect l="l" t="t" r="r" b="b"/>
                <a:pathLst>
                  <a:path w="330741" h="2626468">
                    <a:moveTo>
                      <a:pt x="330741" y="0"/>
                    </a:moveTo>
                    <a:lnTo>
                      <a:pt x="0" y="2626468"/>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p>
            </p:txBody>
          </p:sp>
          <p:sp>
            <p:nvSpPr>
              <p:cNvPr id="61" name="Freeform: Shape 60">
                <a:extLst>
                  <a:ext uri="{FF2B5EF4-FFF2-40B4-BE49-F238E27FC236}">
                    <a16:creationId xmlns:a16="http://schemas.microsoft.com/office/drawing/2014/main" id="{4EB60D17-A870-4621-B28E-C2B3F75281A5}"/>
                  </a:ext>
                </a:extLst>
              </p:cNvPr>
              <p:cNvSpPr/>
              <p:nvPr/>
            </p:nvSpPr>
            <p:spPr>
              <a:xfrm>
                <a:off x="857475" y="3085284"/>
                <a:ext cx="1133856" cy="120371"/>
              </a:xfrm>
              <a:custGeom>
                <a:avLst/>
                <a:gdLst>
                  <a:gd name="connsiteX0" fmla="*/ 0 w 3443592"/>
                  <a:gd name="connsiteY0" fmla="*/ 0 h 350196"/>
                  <a:gd name="connsiteX1" fmla="*/ 1906621 w 3443592"/>
                  <a:gd name="connsiteY1" fmla="*/ 243191 h 350196"/>
                  <a:gd name="connsiteX2" fmla="*/ 3443592 w 3443592"/>
                  <a:gd name="connsiteY2" fmla="*/ 350196 h 350196"/>
                </a:gdLst>
                <a:ahLst/>
                <a:cxnLst>
                  <a:cxn ang="0">
                    <a:pos x="connsiteX0" y="connsiteY0"/>
                  </a:cxn>
                  <a:cxn ang="0">
                    <a:pos x="connsiteX1" y="connsiteY1"/>
                  </a:cxn>
                  <a:cxn ang="0">
                    <a:pos x="connsiteX2" y="connsiteY2"/>
                  </a:cxn>
                </a:cxnLst>
                <a:rect l="l" t="t" r="r" b="b"/>
                <a:pathLst>
                  <a:path w="3443592" h="350196">
                    <a:moveTo>
                      <a:pt x="0" y="0"/>
                    </a:moveTo>
                    <a:cubicBezTo>
                      <a:pt x="666344" y="92412"/>
                      <a:pt x="1332689" y="184825"/>
                      <a:pt x="1906621" y="243191"/>
                    </a:cubicBezTo>
                    <a:cubicBezTo>
                      <a:pt x="2480553" y="301557"/>
                      <a:pt x="2962072" y="325876"/>
                      <a:pt x="3443592" y="350196"/>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62" name="Freeform: Shape 61">
                <a:extLst>
                  <a:ext uri="{FF2B5EF4-FFF2-40B4-BE49-F238E27FC236}">
                    <a16:creationId xmlns:a16="http://schemas.microsoft.com/office/drawing/2014/main" id="{3171DDA7-8712-41FD-A389-8B46695CD5E5}"/>
                  </a:ext>
                </a:extLst>
              </p:cNvPr>
              <p:cNvSpPr/>
              <p:nvPr/>
            </p:nvSpPr>
            <p:spPr>
              <a:xfrm>
                <a:off x="727790" y="3946732"/>
                <a:ext cx="1216152" cy="120371"/>
              </a:xfrm>
              <a:custGeom>
                <a:avLst/>
                <a:gdLst>
                  <a:gd name="connsiteX0" fmla="*/ 0 w 3443592"/>
                  <a:gd name="connsiteY0" fmla="*/ 0 h 350196"/>
                  <a:gd name="connsiteX1" fmla="*/ 1906621 w 3443592"/>
                  <a:gd name="connsiteY1" fmla="*/ 243191 h 350196"/>
                  <a:gd name="connsiteX2" fmla="*/ 3443592 w 3443592"/>
                  <a:gd name="connsiteY2" fmla="*/ 350196 h 350196"/>
                </a:gdLst>
                <a:ahLst/>
                <a:cxnLst>
                  <a:cxn ang="0">
                    <a:pos x="connsiteX0" y="connsiteY0"/>
                  </a:cxn>
                  <a:cxn ang="0">
                    <a:pos x="connsiteX1" y="connsiteY1"/>
                  </a:cxn>
                  <a:cxn ang="0">
                    <a:pos x="connsiteX2" y="connsiteY2"/>
                  </a:cxn>
                </a:cxnLst>
                <a:rect l="l" t="t" r="r" b="b"/>
                <a:pathLst>
                  <a:path w="3443592" h="350196">
                    <a:moveTo>
                      <a:pt x="0" y="0"/>
                    </a:moveTo>
                    <a:cubicBezTo>
                      <a:pt x="666344" y="92412"/>
                      <a:pt x="1332689" y="184825"/>
                      <a:pt x="1906621" y="243191"/>
                    </a:cubicBezTo>
                    <a:cubicBezTo>
                      <a:pt x="2480553" y="301557"/>
                      <a:pt x="2962072" y="325876"/>
                      <a:pt x="3443592" y="350196"/>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63" name="Freeform: Shape 62">
                <a:extLst>
                  <a:ext uri="{FF2B5EF4-FFF2-40B4-BE49-F238E27FC236}">
                    <a16:creationId xmlns:a16="http://schemas.microsoft.com/office/drawing/2014/main" id="{F2CA2271-A6C1-496B-8AD5-124B30DE4235}"/>
                  </a:ext>
                </a:extLst>
              </p:cNvPr>
              <p:cNvSpPr/>
              <p:nvPr/>
            </p:nvSpPr>
            <p:spPr>
              <a:xfrm rot="21281564">
                <a:off x="1901518" y="3198443"/>
                <a:ext cx="120920" cy="859536"/>
              </a:xfrm>
              <a:custGeom>
                <a:avLst/>
                <a:gdLst>
                  <a:gd name="connsiteX0" fmla="*/ 330741 w 330741"/>
                  <a:gd name="connsiteY0" fmla="*/ 0 h 2626468"/>
                  <a:gd name="connsiteX1" fmla="*/ 0 w 330741"/>
                  <a:gd name="connsiteY1" fmla="*/ 2626468 h 2626468"/>
                </a:gdLst>
                <a:ahLst/>
                <a:cxnLst>
                  <a:cxn ang="0">
                    <a:pos x="connsiteX0" y="connsiteY0"/>
                  </a:cxn>
                  <a:cxn ang="0">
                    <a:pos x="connsiteX1" y="connsiteY1"/>
                  </a:cxn>
                </a:cxnLst>
                <a:rect l="l" t="t" r="r" b="b"/>
                <a:pathLst>
                  <a:path w="330741" h="2626468">
                    <a:moveTo>
                      <a:pt x="330741" y="0"/>
                    </a:moveTo>
                    <a:lnTo>
                      <a:pt x="0" y="2626468"/>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p>
            </p:txBody>
          </p:sp>
        </p:grpSp>
      </p:grpSp>
      <p:grpSp>
        <p:nvGrpSpPr>
          <p:cNvPr id="67" name="Group 66">
            <a:extLst>
              <a:ext uri="{FF2B5EF4-FFF2-40B4-BE49-F238E27FC236}">
                <a16:creationId xmlns:a16="http://schemas.microsoft.com/office/drawing/2014/main" id="{F7C6A352-58D9-4C65-8424-BF29C79CA5F6}"/>
              </a:ext>
            </a:extLst>
          </p:cNvPr>
          <p:cNvGrpSpPr>
            <a:grpSpLocks noChangeAspect="1"/>
          </p:cNvGrpSpPr>
          <p:nvPr/>
        </p:nvGrpSpPr>
        <p:grpSpPr>
          <a:xfrm>
            <a:off x="2135933" y="1145337"/>
            <a:ext cx="1645920" cy="1248310"/>
            <a:chOff x="2435609" y="1137243"/>
            <a:chExt cx="1028700" cy="780194"/>
          </a:xfrm>
        </p:grpSpPr>
        <p:pic>
          <p:nvPicPr>
            <p:cNvPr id="75" name="Picture 74">
              <a:extLst>
                <a:ext uri="{FF2B5EF4-FFF2-40B4-BE49-F238E27FC236}">
                  <a16:creationId xmlns:a16="http://schemas.microsoft.com/office/drawing/2014/main" id="{C0727842-D820-407C-97CF-5141EF122A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5609" y="1137243"/>
              <a:ext cx="1028700" cy="780194"/>
            </a:xfrm>
            <a:prstGeom prst="rect">
              <a:avLst/>
            </a:prstGeom>
          </p:spPr>
        </p:pic>
        <p:grpSp>
          <p:nvGrpSpPr>
            <p:cNvPr id="76" name="Group 75">
              <a:extLst>
                <a:ext uri="{FF2B5EF4-FFF2-40B4-BE49-F238E27FC236}">
                  <a16:creationId xmlns:a16="http://schemas.microsoft.com/office/drawing/2014/main" id="{6E0D6D49-7D01-4AE6-A345-D656EE6D114A}"/>
                </a:ext>
              </a:extLst>
            </p:cNvPr>
            <p:cNvGrpSpPr/>
            <p:nvPr/>
          </p:nvGrpSpPr>
          <p:grpSpPr>
            <a:xfrm>
              <a:off x="2677397" y="1250796"/>
              <a:ext cx="728240" cy="552273"/>
              <a:chOff x="727790" y="3085284"/>
              <a:chExt cx="1294648" cy="981819"/>
            </a:xfrm>
          </p:grpSpPr>
          <p:sp>
            <p:nvSpPr>
              <p:cNvPr id="77" name="Freeform: Shape 76">
                <a:extLst>
                  <a:ext uri="{FF2B5EF4-FFF2-40B4-BE49-F238E27FC236}">
                    <a16:creationId xmlns:a16="http://schemas.microsoft.com/office/drawing/2014/main" id="{0EB12E19-42D7-4B01-99F0-F6B6D2105FD9}"/>
                  </a:ext>
                </a:extLst>
              </p:cNvPr>
              <p:cNvSpPr/>
              <p:nvPr/>
            </p:nvSpPr>
            <p:spPr>
              <a:xfrm>
                <a:off x="738301" y="3085285"/>
                <a:ext cx="120920" cy="868680"/>
              </a:xfrm>
              <a:custGeom>
                <a:avLst/>
                <a:gdLst>
                  <a:gd name="connsiteX0" fmla="*/ 330741 w 330741"/>
                  <a:gd name="connsiteY0" fmla="*/ 0 h 2626468"/>
                  <a:gd name="connsiteX1" fmla="*/ 0 w 330741"/>
                  <a:gd name="connsiteY1" fmla="*/ 2626468 h 2626468"/>
                </a:gdLst>
                <a:ahLst/>
                <a:cxnLst>
                  <a:cxn ang="0">
                    <a:pos x="connsiteX0" y="connsiteY0"/>
                  </a:cxn>
                  <a:cxn ang="0">
                    <a:pos x="connsiteX1" y="connsiteY1"/>
                  </a:cxn>
                </a:cxnLst>
                <a:rect l="l" t="t" r="r" b="b"/>
                <a:pathLst>
                  <a:path w="330741" h="2626468">
                    <a:moveTo>
                      <a:pt x="330741" y="0"/>
                    </a:moveTo>
                    <a:lnTo>
                      <a:pt x="0" y="2626468"/>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p>
            </p:txBody>
          </p:sp>
          <p:sp>
            <p:nvSpPr>
              <p:cNvPr id="78" name="Freeform: Shape 77">
                <a:extLst>
                  <a:ext uri="{FF2B5EF4-FFF2-40B4-BE49-F238E27FC236}">
                    <a16:creationId xmlns:a16="http://schemas.microsoft.com/office/drawing/2014/main" id="{81B2F5A5-B0D0-4124-BB6A-CE4B596005FE}"/>
                  </a:ext>
                </a:extLst>
              </p:cNvPr>
              <p:cNvSpPr/>
              <p:nvPr/>
            </p:nvSpPr>
            <p:spPr>
              <a:xfrm>
                <a:off x="857475" y="3085284"/>
                <a:ext cx="1133856" cy="120371"/>
              </a:xfrm>
              <a:custGeom>
                <a:avLst/>
                <a:gdLst>
                  <a:gd name="connsiteX0" fmla="*/ 0 w 3443592"/>
                  <a:gd name="connsiteY0" fmla="*/ 0 h 350196"/>
                  <a:gd name="connsiteX1" fmla="*/ 1906621 w 3443592"/>
                  <a:gd name="connsiteY1" fmla="*/ 243191 h 350196"/>
                  <a:gd name="connsiteX2" fmla="*/ 3443592 w 3443592"/>
                  <a:gd name="connsiteY2" fmla="*/ 350196 h 350196"/>
                </a:gdLst>
                <a:ahLst/>
                <a:cxnLst>
                  <a:cxn ang="0">
                    <a:pos x="connsiteX0" y="connsiteY0"/>
                  </a:cxn>
                  <a:cxn ang="0">
                    <a:pos x="connsiteX1" y="connsiteY1"/>
                  </a:cxn>
                  <a:cxn ang="0">
                    <a:pos x="connsiteX2" y="connsiteY2"/>
                  </a:cxn>
                </a:cxnLst>
                <a:rect l="l" t="t" r="r" b="b"/>
                <a:pathLst>
                  <a:path w="3443592" h="350196">
                    <a:moveTo>
                      <a:pt x="0" y="0"/>
                    </a:moveTo>
                    <a:cubicBezTo>
                      <a:pt x="666344" y="92412"/>
                      <a:pt x="1332689" y="184825"/>
                      <a:pt x="1906621" y="243191"/>
                    </a:cubicBezTo>
                    <a:cubicBezTo>
                      <a:pt x="2480553" y="301557"/>
                      <a:pt x="2962072" y="325876"/>
                      <a:pt x="3443592" y="350196"/>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79" name="Freeform: Shape 78">
                <a:extLst>
                  <a:ext uri="{FF2B5EF4-FFF2-40B4-BE49-F238E27FC236}">
                    <a16:creationId xmlns:a16="http://schemas.microsoft.com/office/drawing/2014/main" id="{46239CDB-6170-43A2-B1E5-B225F4359137}"/>
                  </a:ext>
                </a:extLst>
              </p:cNvPr>
              <p:cNvSpPr/>
              <p:nvPr/>
            </p:nvSpPr>
            <p:spPr>
              <a:xfrm>
                <a:off x="727790" y="3946732"/>
                <a:ext cx="1216152" cy="120371"/>
              </a:xfrm>
              <a:custGeom>
                <a:avLst/>
                <a:gdLst>
                  <a:gd name="connsiteX0" fmla="*/ 0 w 3443592"/>
                  <a:gd name="connsiteY0" fmla="*/ 0 h 350196"/>
                  <a:gd name="connsiteX1" fmla="*/ 1906621 w 3443592"/>
                  <a:gd name="connsiteY1" fmla="*/ 243191 h 350196"/>
                  <a:gd name="connsiteX2" fmla="*/ 3443592 w 3443592"/>
                  <a:gd name="connsiteY2" fmla="*/ 350196 h 350196"/>
                </a:gdLst>
                <a:ahLst/>
                <a:cxnLst>
                  <a:cxn ang="0">
                    <a:pos x="connsiteX0" y="connsiteY0"/>
                  </a:cxn>
                  <a:cxn ang="0">
                    <a:pos x="connsiteX1" y="connsiteY1"/>
                  </a:cxn>
                  <a:cxn ang="0">
                    <a:pos x="connsiteX2" y="connsiteY2"/>
                  </a:cxn>
                </a:cxnLst>
                <a:rect l="l" t="t" r="r" b="b"/>
                <a:pathLst>
                  <a:path w="3443592" h="350196">
                    <a:moveTo>
                      <a:pt x="0" y="0"/>
                    </a:moveTo>
                    <a:cubicBezTo>
                      <a:pt x="666344" y="92412"/>
                      <a:pt x="1332689" y="184825"/>
                      <a:pt x="1906621" y="243191"/>
                    </a:cubicBezTo>
                    <a:cubicBezTo>
                      <a:pt x="2480553" y="301557"/>
                      <a:pt x="2962072" y="325876"/>
                      <a:pt x="3443592" y="350196"/>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80" name="Freeform: Shape 79">
                <a:extLst>
                  <a:ext uri="{FF2B5EF4-FFF2-40B4-BE49-F238E27FC236}">
                    <a16:creationId xmlns:a16="http://schemas.microsoft.com/office/drawing/2014/main" id="{A1105509-7A7A-496D-9890-205A85A0F78B}"/>
                  </a:ext>
                </a:extLst>
              </p:cNvPr>
              <p:cNvSpPr/>
              <p:nvPr/>
            </p:nvSpPr>
            <p:spPr>
              <a:xfrm rot="21281564">
                <a:off x="1901518" y="3198443"/>
                <a:ext cx="120920" cy="859536"/>
              </a:xfrm>
              <a:custGeom>
                <a:avLst/>
                <a:gdLst>
                  <a:gd name="connsiteX0" fmla="*/ 330741 w 330741"/>
                  <a:gd name="connsiteY0" fmla="*/ 0 h 2626468"/>
                  <a:gd name="connsiteX1" fmla="*/ 0 w 330741"/>
                  <a:gd name="connsiteY1" fmla="*/ 2626468 h 2626468"/>
                </a:gdLst>
                <a:ahLst/>
                <a:cxnLst>
                  <a:cxn ang="0">
                    <a:pos x="connsiteX0" y="connsiteY0"/>
                  </a:cxn>
                  <a:cxn ang="0">
                    <a:pos x="connsiteX1" y="connsiteY1"/>
                  </a:cxn>
                </a:cxnLst>
                <a:rect l="l" t="t" r="r" b="b"/>
                <a:pathLst>
                  <a:path w="330741" h="2626468">
                    <a:moveTo>
                      <a:pt x="330741" y="0"/>
                    </a:moveTo>
                    <a:lnTo>
                      <a:pt x="0" y="2626468"/>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p>
            </p:txBody>
          </p:sp>
        </p:grpSp>
      </p:grpSp>
      <p:grpSp>
        <p:nvGrpSpPr>
          <p:cNvPr id="111" name="Group 110">
            <a:extLst>
              <a:ext uri="{FF2B5EF4-FFF2-40B4-BE49-F238E27FC236}">
                <a16:creationId xmlns:a16="http://schemas.microsoft.com/office/drawing/2014/main" id="{A539E603-0543-4E1A-B675-DA75AA473D83}"/>
              </a:ext>
            </a:extLst>
          </p:cNvPr>
          <p:cNvGrpSpPr/>
          <p:nvPr/>
        </p:nvGrpSpPr>
        <p:grpSpPr>
          <a:xfrm>
            <a:off x="2147229" y="2472381"/>
            <a:ext cx="1634624" cy="1248309"/>
            <a:chOff x="2432585" y="2464288"/>
            <a:chExt cx="1028700" cy="780194"/>
          </a:xfrm>
        </p:grpSpPr>
        <p:pic>
          <p:nvPicPr>
            <p:cNvPr id="73" name="Picture 72">
              <a:extLst>
                <a:ext uri="{FF2B5EF4-FFF2-40B4-BE49-F238E27FC236}">
                  <a16:creationId xmlns:a16="http://schemas.microsoft.com/office/drawing/2014/main" id="{3042AB09-1C0A-4BEF-B95A-1E7581A244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2585" y="2464288"/>
              <a:ext cx="1028700" cy="780194"/>
            </a:xfrm>
            <a:prstGeom prst="rect">
              <a:avLst/>
            </a:prstGeom>
          </p:spPr>
        </p:pic>
        <p:grpSp>
          <p:nvGrpSpPr>
            <p:cNvPr id="86" name="Group 85">
              <a:extLst>
                <a:ext uri="{FF2B5EF4-FFF2-40B4-BE49-F238E27FC236}">
                  <a16:creationId xmlns:a16="http://schemas.microsoft.com/office/drawing/2014/main" id="{9DCAD87E-B8AE-476D-B0FF-307678E72526}"/>
                </a:ext>
              </a:extLst>
            </p:cNvPr>
            <p:cNvGrpSpPr/>
            <p:nvPr/>
          </p:nvGrpSpPr>
          <p:grpSpPr>
            <a:xfrm>
              <a:off x="2676392" y="2577840"/>
              <a:ext cx="728240" cy="552273"/>
              <a:chOff x="727790" y="3085284"/>
              <a:chExt cx="1294648" cy="981819"/>
            </a:xfrm>
          </p:grpSpPr>
          <p:sp>
            <p:nvSpPr>
              <p:cNvPr id="87" name="Freeform: Shape 86">
                <a:extLst>
                  <a:ext uri="{FF2B5EF4-FFF2-40B4-BE49-F238E27FC236}">
                    <a16:creationId xmlns:a16="http://schemas.microsoft.com/office/drawing/2014/main" id="{6BFDD48B-6C8E-4605-B2A6-C422EF89A624}"/>
                  </a:ext>
                </a:extLst>
              </p:cNvPr>
              <p:cNvSpPr/>
              <p:nvPr/>
            </p:nvSpPr>
            <p:spPr>
              <a:xfrm>
                <a:off x="738301" y="3085285"/>
                <a:ext cx="120920" cy="868680"/>
              </a:xfrm>
              <a:custGeom>
                <a:avLst/>
                <a:gdLst>
                  <a:gd name="connsiteX0" fmla="*/ 330741 w 330741"/>
                  <a:gd name="connsiteY0" fmla="*/ 0 h 2626468"/>
                  <a:gd name="connsiteX1" fmla="*/ 0 w 330741"/>
                  <a:gd name="connsiteY1" fmla="*/ 2626468 h 2626468"/>
                </a:gdLst>
                <a:ahLst/>
                <a:cxnLst>
                  <a:cxn ang="0">
                    <a:pos x="connsiteX0" y="connsiteY0"/>
                  </a:cxn>
                  <a:cxn ang="0">
                    <a:pos x="connsiteX1" y="connsiteY1"/>
                  </a:cxn>
                </a:cxnLst>
                <a:rect l="l" t="t" r="r" b="b"/>
                <a:pathLst>
                  <a:path w="330741" h="2626468">
                    <a:moveTo>
                      <a:pt x="330741" y="0"/>
                    </a:moveTo>
                    <a:lnTo>
                      <a:pt x="0" y="2626468"/>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p>
            </p:txBody>
          </p:sp>
          <p:sp>
            <p:nvSpPr>
              <p:cNvPr id="88" name="Freeform: Shape 87">
                <a:extLst>
                  <a:ext uri="{FF2B5EF4-FFF2-40B4-BE49-F238E27FC236}">
                    <a16:creationId xmlns:a16="http://schemas.microsoft.com/office/drawing/2014/main" id="{DE530826-05D1-4B02-9CEB-2F9F0EB3DC79}"/>
                  </a:ext>
                </a:extLst>
              </p:cNvPr>
              <p:cNvSpPr/>
              <p:nvPr/>
            </p:nvSpPr>
            <p:spPr>
              <a:xfrm>
                <a:off x="857475" y="3085284"/>
                <a:ext cx="1133856" cy="120371"/>
              </a:xfrm>
              <a:custGeom>
                <a:avLst/>
                <a:gdLst>
                  <a:gd name="connsiteX0" fmla="*/ 0 w 3443592"/>
                  <a:gd name="connsiteY0" fmla="*/ 0 h 350196"/>
                  <a:gd name="connsiteX1" fmla="*/ 1906621 w 3443592"/>
                  <a:gd name="connsiteY1" fmla="*/ 243191 h 350196"/>
                  <a:gd name="connsiteX2" fmla="*/ 3443592 w 3443592"/>
                  <a:gd name="connsiteY2" fmla="*/ 350196 h 350196"/>
                </a:gdLst>
                <a:ahLst/>
                <a:cxnLst>
                  <a:cxn ang="0">
                    <a:pos x="connsiteX0" y="connsiteY0"/>
                  </a:cxn>
                  <a:cxn ang="0">
                    <a:pos x="connsiteX1" y="connsiteY1"/>
                  </a:cxn>
                  <a:cxn ang="0">
                    <a:pos x="connsiteX2" y="connsiteY2"/>
                  </a:cxn>
                </a:cxnLst>
                <a:rect l="l" t="t" r="r" b="b"/>
                <a:pathLst>
                  <a:path w="3443592" h="350196">
                    <a:moveTo>
                      <a:pt x="0" y="0"/>
                    </a:moveTo>
                    <a:cubicBezTo>
                      <a:pt x="666344" y="92412"/>
                      <a:pt x="1332689" y="184825"/>
                      <a:pt x="1906621" y="243191"/>
                    </a:cubicBezTo>
                    <a:cubicBezTo>
                      <a:pt x="2480553" y="301557"/>
                      <a:pt x="2962072" y="325876"/>
                      <a:pt x="3443592" y="350196"/>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89" name="Freeform: Shape 88">
                <a:extLst>
                  <a:ext uri="{FF2B5EF4-FFF2-40B4-BE49-F238E27FC236}">
                    <a16:creationId xmlns:a16="http://schemas.microsoft.com/office/drawing/2014/main" id="{E1594BD0-C1F0-42B5-907D-5841B044350A}"/>
                  </a:ext>
                </a:extLst>
              </p:cNvPr>
              <p:cNvSpPr/>
              <p:nvPr/>
            </p:nvSpPr>
            <p:spPr>
              <a:xfrm>
                <a:off x="727790" y="3946732"/>
                <a:ext cx="1216152" cy="120371"/>
              </a:xfrm>
              <a:custGeom>
                <a:avLst/>
                <a:gdLst>
                  <a:gd name="connsiteX0" fmla="*/ 0 w 3443592"/>
                  <a:gd name="connsiteY0" fmla="*/ 0 h 350196"/>
                  <a:gd name="connsiteX1" fmla="*/ 1906621 w 3443592"/>
                  <a:gd name="connsiteY1" fmla="*/ 243191 h 350196"/>
                  <a:gd name="connsiteX2" fmla="*/ 3443592 w 3443592"/>
                  <a:gd name="connsiteY2" fmla="*/ 350196 h 350196"/>
                </a:gdLst>
                <a:ahLst/>
                <a:cxnLst>
                  <a:cxn ang="0">
                    <a:pos x="connsiteX0" y="connsiteY0"/>
                  </a:cxn>
                  <a:cxn ang="0">
                    <a:pos x="connsiteX1" y="connsiteY1"/>
                  </a:cxn>
                  <a:cxn ang="0">
                    <a:pos x="connsiteX2" y="connsiteY2"/>
                  </a:cxn>
                </a:cxnLst>
                <a:rect l="l" t="t" r="r" b="b"/>
                <a:pathLst>
                  <a:path w="3443592" h="350196">
                    <a:moveTo>
                      <a:pt x="0" y="0"/>
                    </a:moveTo>
                    <a:cubicBezTo>
                      <a:pt x="666344" y="92412"/>
                      <a:pt x="1332689" y="184825"/>
                      <a:pt x="1906621" y="243191"/>
                    </a:cubicBezTo>
                    <a:cubicBezTo>
                      <a:pt x="2480553" y="301557"/>
                      <a:pt x="2962072" y="325876"/>
                      <a:pt x="3443592" y="350196"/>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90" name="Freeform: Shape 89">
                <a:extLst>
                  <a:ext uri="{FF2B5EF4-FFF2-40B4-BE49-F238E27FC236}">
                    <a16:creationId xmlns:a16="http://schemas.microsoft.com/office/drawing/2014/main" id="{4DED5235-828C-4ED4-940B-A7132104A77D}"/>
                  </a:ext>
                </a:extLst>
              </p:cNvPr>
              <p:cNvSpPr/>
              <p:nvPr/>
            </p:nvSpPr>
            <p:spPr>
              <a:xfrm rot="21281564">
                <a:off x="1901518" y="3198443"/>
                <a:ext cx="120920" cy="859536"/>
              </a:xfrm>
              <a:custGeom>
                <a:avLst/>
                <a:gdLst>
                  <a:gd name="connsiteX0" fmla="*/ 330741 w 330741"/>
                  <a:gd name="connsiteY0" fmla="*/ 0 h 2626468"/>
                  <a:gd name="connsiteX1" fmla="*/ 0 w 330741"/>
                  <a:gd name="connsiteY1" fmla="*/ 2626468 h 2626468"/>
                </a:gdLst>
                <a:ahLst/>
                <a:cxnLst>
                  <a:cxn ang="0">
                    <a:pos x="connsiteX0" y="connsiteY0"/>
                  </a:cxn>
                  <a:cxn ang="0">
                    <a:pos x="connsiteX1" y="connsiteY1"/>
                  </a:cxn>
                </a:cxnLst>
                <a:rect l="l" t="t" r="r" b="b"/>
                <a:pathLst>
                  <a:path w="330741" h="2626468">
                    <a:moveTo>
                      <a:pt x="330741" y="0"/>
                    </a:moveTo>
                    <a:lnTo>
                      <a:pt x="0" y="2626468"/>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p>
            </p:txBody>
          </p:sp>
        </p:grpSp>
      </p:grpSp>
      <p:grpSp>
        <p:nvGrpSpPr>
          <p:cNvPr id="112" name="Group 111">
            <a:extLst>
              <a:ext uri="{FF2B5EF4-FFF2-40B4-BE49-F238E27FC236}">
                <a16:creationId xmlns:a16="http://schemas.microsoft.com/office/drawing/2014/main" id="{4EB811A2-454B-40AC-9456-B7064C6C3A78}"/>
              </a:ext>
            </a:extLst>
          </p:cNvPr>
          <p:cNvGrpSpPr/>
          <p:nvPr/>
        </p:nvGrpSpPr>
        <p:grpSpPr>
          <a:xfrm>
            <a:off x="2147229" y="3799427"/>
            <a:ext cx="1641981" cy="1241526"/>
            <a:chOff x="2432585" y="3791333"/>
            <a:chExt cx="1028700" cy="780194"/>
          </a:xfrm>
        </p:grpSpPr>
        <p:pic>
          <p:nvPicPr>
            <p:cNvPr id="69" name="Picture 68">
              <a:extLst>
                <a:ext uri="{FF2B5EF4-FFF2-40B4-BE49-F238E27FC236}">
                  <a16:creationId xmlns:a16="http://schemas.microsoft.com/office/drawing/2014/main" id="{879C35C0-D827-411A-9659-BAC81081CF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32585" y="3791333"/>
              <a:ext cx="1028700" cy="780194"/>
            </a:xfrm>
            <a:prstGeom prst="rect">
              <a:avLst/>
            </a:prstGeom>
          </p:spPr>
        </p:pic>
        <p:grpSp>
          <p:nvGrpSpPr>
            <p:cNvPr id="106" name="Group 105">
              <a:extLst>
                <a:ext uri="{FF2B5EF4-FFF2-40B4-BE49-F238E27FC236}">
                  <a16:creationId xmlns:a16="http://schemas.microsoft.com/office/drawing/2014/main" id="{DBDCA0D8-4F8C-42BA-AA87-9A63289DA595}"/>
                </a:ext>
              </a:extLst>
            </p:cNvPr>
            <p:cNvGrpSpPr/>
            <p:nvPr/>
          </p:nvGrpSpPr>
          <p:grpSpPr>
            <a:xfrm>
              <a:off x="2680288" y="3905534"/>
              <a:ext cx="728240" cy="552273"/>
              <a:chOff x="727790" y="3085284"/>
              <a:chExt cx="1294648" cy="981819"/>
            </a:xfrm>
          </p:grpSpPr>
          <p:sp>
            <p:nvSpPr>
              <p:cNvPr id="107" name="Freeform: Shape 106">
                <a:extLst>
                  <a:ext uri="{FF2B5EF4-FFF2-40B4-BE49-F238E27FC236}">
                    <a16:creationId xmlns:a16="http://schemas.microsoft.com/office/drawing/2014/main" id="{2A6E751E-FFED-450F-8656-94EE5657F230}"/>
                  </a:ext>
                </a:extLst>
              </p:cNvPr>
              <p:cNvSpPr/>
              <p:nvPr/>
            </p:nvSpPr>
            <p:spPr>
              <a:xfrm>
                <a:off x="738301" y="3085285"/>
                <a:ext cx="120920" cy="868680"/>
              </a:xfrm>
              <a:custGeom>
                <a:avLst/>
                <a:gdLst>
                  <a:gd name="connsiteX0" fmla="*/ 330741 w 330741"/>
                  <a:gd name="connsiteY0" fmla="*/ 0 h 2626468"/>
                  <a:gd name="connsiteX1" fmla="*/ 0 w 330741"/>
                  <a:gd name="connsiteY1" fmla="*/ 2626468 h 2626468"/>
                </a:gdLst>
                <a:ahLst/>
                <a:cxnLst>
                  <a:cxn ang="0">
                    <a:pos x="connsiteX0" y="connsiteY0"/>
                  </a:cxn>
                  <a:cxn ang="0">
                    <a:pos x="connsiteX1" y="connsiteY1"/>
                  </a:cxn>
                </a:cxnLst>
                <a:rect l="l" t="t" r="r" b="b"/>
                <a:pathLst>
                  <a:path w="330741" h="2626468">
                    <a:moveTo>
                      <a:pt x="330741" y="0"/>
                    </a:moveTo>
                    <a:lnTo>
                      <a:pt x="0" y="2626468"/>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p>
            </p:txBody>
          </p:sp>
          <p:sp>
            <p:nvSpPr>
              <p:cNvPr id="108" name="Freeform: Shape 107">
                <a:extLst>
                  <a:ext uri="{FF2B5EF4-FFF2-40B4-BE49-F238E27FC236}">
                    <a16:creationId xmlns:a16="http://schemas.microsoft.com/office/drawing/2014/main" id="{1BD50647-FFBF-46B8-8849-67323CBC0E9D}"/>
                  </a:ext>
                </a:extLst>
              </p:cNvPr>
              <p:cNvSpPr/>
              <p:nvPr/>
            </p:nvSpPr>
            <p:spPr>
              <a:xfrm>
                <a:off x="857475" y="3085284"/>
                <a:ext cx="1133856" cy="120371"/>
              </a:xfrm>
              <a:custGeom>
                <a:avLst/>
                <a:gdLst>
                  <a:gd name="connsiteX0" fmla="*/ 0 w 3443592"/>
                  <a:gd name="connsiteY0" fmla="*/ 0 h 350196"/>
                  <a:gd name="connsiteX1" fmla="*/ 1906621 w 3443592"/>
                  <a:gd name="connsiteY1" fmla="*/ 243191 h 350196"/>
                  <a:gd name="connsiteX2" fmla="*/ 3443592 w 3443592"/>
                  <a:gd name="connsiteY2" fmla="*/ 350196 h 350196"/>
                </a:gdLst>
                <a:ahLst/>
                <a:cxnLst>
                  <a:cxn ang="0">
                    <a:pos x="connsiteX0" y="connsiteY0"/>
                  </a:cxn>
                  <a:cxn ang="0">
                    <a:pos x="connsiteX1" y="connsiteY1"/>
                  </a:cxn>
                  <a:cxn ang="0">
                    <a:pos x="connsiteX2" y="connsiteY2"/>
                  </a:cxn>
                </a:cxnLst>
                <a:rect l="l" t="t" r="r" b="b"/>
                <a:pathLst>
                  <a:path w="3443592" h="350196">
                    <a:moveTo>
                      <a:pt x="0" y="0"/>
                    </a:moveTo>
                    <a:cubicBezTo>
                      <a:pt x="666344" y="92412"/>
                      <a:pt x="1332689" y="184825"/>
                      <a:pt x="1906621" y="243191"/>
                    </a:cubicBezTo>
                    <a:cubicBezTo>
                      <a:pt x="2480553" y="301557"/>
                      <a:pt x="2962072" y="325876"/>
                      <a:pt x="3443592" y="350196"/>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109" name="Freeform: Shape 108">
                <a:extLst>
                  <a:ext uri="{FF2B5EF4-FFF2-40B4-BE49-F238E27FC236}">
                    <a16:creationId xmlns:a16="http://schemas.microsoft.com/office/drawing/2014/main" id="{23B089BA-DCF6-4EFB-B5E0-109ACD0FC27D}"/>
                  </a:ext>
                </a:extLst>
              </p:cNvPr>
              <p:cNvSpPr/>
              <p:nvPr/>
            </p:nvSpPr>
            <p:spPr>
              <a:xfrm>
                <a:off x="727790" y="3946732"/>
                <a:ext cx="1216152" cy="120371"/>
              </a:xfrm>
              <a:custGeom>
                <a:avLst/>
                <a:gdLst>
                  <a:gd name="connsiteX0" fmla="*/ 0 w 3443592"/>
                  <a:gd name="connsiteY0" fmla="*/ 0 h 350196"/>
                  <a:gd name="connsiteX1" fmla="*/ 1906621 w 3443592"/>
                  <a:gd name="connsiteY1" fmla="*/ 243191 h 350196"/>
                  <a:gd name="connsiteX2" fmla="*/ 3443592 w 3443592"/>
                  <a:gd name="connsiteY2" fmla="*/ 350196 h 350196"/>
                </a:gdLst>
                <a:ahLst/>
                <a:cxnLst>
                  <a:cxn ang="0">
                    <a:pos x="connsiteX0" y="connsiteY0"/>
                  </a:cxn>
                  <a:cxn ang="0">
                    <a:pos x="connsiteX1" y="connsiteY1"/>
                  </a:cxn>
                  <a:cxn ang="0">
                    <a:pos x="connsiteX2" y="connsiteY2"/>
                  </a:cxn>
                </a:cxnLst>
                <a:rect l="l" t="t" r="r" b="b"/>
                <a:pathLst>
                  <a:path w="3443592" h="350196">
                    <a:moveTo>
                      <a:pt x="0" y="0"/>
                    </a:moveTo>
                    <a:cubicBezTo>
                      <a:pt x="666344" y="92412"/>
                      <a:pt x="1332689" y="184825"/>
                      <a:pt x="1906621" y="243191"/>
                    </a:cubicBezTo>
                    <a:cubicBezTo>
                      <a:pt x="2480553" y="301557"/>
                      <a:pt x="2962072" y="325876"/>
                      <a:pt x="3443592" y="350196"/>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110" name="Freeform: Shape 109">
                <a:extLst>
                  <a:ext uri="{FF2B5EF4-FFF2-40B4-BE49-F238E27FC236}">
                    <a16:creationId xmlns:a16="http://schemas.microsoft.com/office/drawing/2014/main" id="{09143E82-DD5E-4265-A0DC-EF8916CD5E0A}"/>
                  </a:ext>
                </a:extLst>
              </p:cNvPr>
              <p:cNvSpPr/>
              <p:nvPr/>
            </p:nvSpPr>
            <p:spPr>
              <a:xfrm rot="21281564">
                <a:off x="1901518" y="3198443"/>
                <a:ext cx="120920" cy="859536"/>
              </a:xfrm>
              <a:custGeom>
                <a:avLst/>
                <a:gdLst>
                  <a:gd name="connsiteX0" fmla="*/ 330741 w 330741"/>
                  <a:gd name="connsiteY0" fmla="*/ 0 h 2626468"/>
                  <a:gd name="connsiteX1" fmla="*/ 0 w 330741"/>
                  <a:gd name="connsiteY1" fmla="*/ 2626468 h 2626468"/>
                </a:gdLst>
                <a:ahLst/>
                <a:cxnLst>
                  <a:cxn ang="0">
                    <a:pos x="connsiteX0" y="connsiteY0"/>
                  </a:cxn>
                  <a:cxn ang="0">
                    <a:pos x="connsiteX1" y="connsiteY1"/>
                  </a:cxn>
                </a:cxnLst>
                <a:rect l="l" t="t" r="r" b="b"/>
                <a:pathLst>
                  <a:path w="330741" h="2626468">
                    <a:moveTo>
                      <a:pt x="330741" y="0"/>
                    </a:moveTo>
                    <a:lnTo>
                      <a:pt x="0" y="2626468"/>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p>
            </p:txBody>
          </p:sp>
        </p:grpSp>
      </p:grpSp>
      <p:sp>
        <p:nvSpPr>
          <p:cNvPr id="140" name="Rectangle 139">
            <a:extLst>
              <a:ext uri="{FF2B5EF4-FFF2-40B4-BE49-F238E27FC236}">
                <a16:creationId xmlns:a16="http://schemas.microsoft.com/office/drawing/2014/main" id="{B4B01ABD-50FE-4E6D-9989-F4E4B7571DE6}"/>
              </a:ext>
            </a:extLst>
          </p:cNvPr>
          <p:cNvSpPr/>
          <p:nvPr/>
        </p:nvSpPr>
        <p:spPr>
          <a:xfrm rot="16200000">
            <a:off x="-117383" y="1628696"/>
            <a:ext cx="604653" cy="338554"/>
          </a:xfrm>
          <a:prstGeom prst="rect">
            <a:avLst/>
          </a:prstGeom>
        </p:spPr>
        <p:txBody>
          <a:bodyPr wrap="none">
            <a:spAutoFit/>
          </a:bodyPr>
          <a:lstStyle/>
          <a:p>
            <a:pPr lvl="1">
              <a:spcBef>
                <a:spcPts val="563"/>
              </a:spcBef>
            </a:pPr>
            <a:r>
              <a:rPr lang="en-US" sz="1600" dirty="0">
                <a:latin typeface="Arial" panose="020B0604020202020204" pitchFamily="34" charset="0"/>
                <a:cs typeface="Arial" panose="020B0604020202020204" pitchFamily="34" charset="0"/>
              </a:rPr>
              <a:t>APR</a:t>
            </a:r>
          </a:p>
        </p:txBody>
      </p:sp>
      <p:sp>
        <p:nvSpPr>
          <p:cNvPr id="141" name="Rectangle 140">
            <a:extLst>
              <a:ext uri="{FF2B5EF4-FFF2-40B4-BE49-F238E27FC236}">
                <a16:creationId xmlns:a16="http://schemas.microsoft.com/office/drawing/2014/main" id="{6F2ACD6A-E232-43B6-9BC8-21FFA2643D59}"/>
              </a:ext>
            </a:extLst>
          </p:cNvPr>
          <p:cNvSpPr/>
          <p:nvPr/>
        </p:nvSpPr>
        <p:spPr>
          <a:xfrm rot="16200000">
            <a:off x="-106162" y="2934702"/>
            <a:ext cx="582211" cy="338554"/>
          </a:xfrm>
          <a:prstGeom prst="rect">
            <a:avLst/>
          </a:prstGeom>
        </p:spPr>
        <p:txBody>
          <a:bodyPr wrap="none">
            <a:spAutoFit/>
          </a:bodyPr>
          <a:lstStyle/>
          <a:p>
            <a:pPr lvl="1">
              <a:spcBef>
                <a:spcPts val="563"/>
              </a:spcBef>
            </a:pPr>
            <a:r>
              <a:rPr lang="en-US" sz="1600" dirty="0">
                <a:latin typeface="Arial" panose="020B0604020202020204" pitchFamily="34" charset="0"/>
                <a:cs typeface="Arial" panose="020B0604020202020204" pitchFamily="34" charset="0"/>
              </a:rPr>
              <a:t>JUN</a:t>
            </a:r>
          </a:p>
        </p:txBody>
      </p:sp>
      <p:sp>
        <p:nvSpPr>
          <p:cNvPr id="142" name="Rectangle 141">
            <a:extLst>
              <a:ext uri="{FF2B5EF4-FFF2-40B4-BE49-F238E27FC236}">
                <a16:creationId xmlns:a16="http://schemas.microsoft.com/office/drawing/2014/main" id="{B02C9A3C-EB94-429F-A867-ABF279C19DCC}"/>
              </a:ext>
            </a:extLst>
          </p:cNvPr>
          <p:cNvSpPr/>
          <p:nvPr/>
        </p:nvSpPr>
        <p:spPr>
          <a:xfrm rot="16200000">
            <a:off x="-123795" y="4285768"/>
            <a:ext cx="617477" cy="338554"/>
          </a:xfrm>
          <a:prstGeom prst="rect">
            <a:avLst/>
          </a:prstGeom>
        </p:spPr>
        <p:txBody>
          <a:bodyPr wrap="none">
            <a:spAutoFit/>
          </a:bodyPr>
          <a:lstStyle/>
          <a:p>
            <a:pPr lvl="1">
              <a:spcBef>
                <a:spcPts val="563"/>
              </a:spcBef>
            </a:pPr>
            <a:r>
              <a:rPr lang="en-US" sz="1600" dirty="0">
                <a:latin typeface="Arial" panose="020B0604020202020204" pitchFamily="34" charset="0"/>
                <a:cs typeface="Arial" panose="020B0604020202020204" pitchFamily="34" charset="0"/>
              </a:rPr>
              <a:t>OCT</a:t>
            </a:r>
          </a:p>
        </p:txBody>
      </p:sp>
      <p:sp>
        <p:nvSpPr>
          <p:cNvPr id="143" name="Rectangle 142">
            <a:extLst>
              <a:ext uri="{FF2B5EF4-FFF2-40B4-BE49-F238E27FC236}">
                <a16:creationId xmlns:a16="http://schemas.microsoft.com/office/drawing/2014/main" id="{7296D0EC-EEA6-4973-9CF2-24D54A6F6F88}"/>
              </a:ext>
            </a:extLst>
          </p:cNvPr>
          <p:cNvSpPr/>
          <p:nvPr/>
        </p:nvSpPr>
        <p:spPr>
          <a:xfrm>
            <a:off x="582413" y="758262"/>
            <a:ext cx="1484702" cy="338554"/>
          </a:xfrm>
          <a:prstGeom prst="rect">
            <a:avLst/>
          </a:prstGeom>
        </p:spPr>
        <p:txBody>
          <a:bodyPr wrap="none">
            <a:spAutoFit/>
          </a:bodyPr>
          <a:lstStyle/>
          <a:p>
            <a:pPr lvl="1" algn="ctr"/>
            <a:r>
              <a:rPr lang="en-US" sz="1600" dirty="0">
                <a:latin typeface="Arial" panose="020B0604020202020204" pitchFamily="34" charset="0"/>
                <a:cs typeface="Arial" panose="020B0604020202020204" pitchFamily="34" charset="0"/>
              </a:rPr>
              <a:t>Base - </a:t>
            </a:r>
            <a:r>
              <a:rPr lang="en-US" sz="1600" dirty="0" err="1">
                <a:latin typeface="Arial" panose="020B0604020202020204" pitchFamily="34" charset="0"/>
                <a:cs typeface="Arial" panose="020B0604020202020204" pitchFamily="34" charset="0"/>
              </a:rPr>
              <a:t>noDust</a:t>
            </a:r>
            <a:endParaRPr lang="en-US" sz="1600" dirty="0">
              <a:latin typeface="Arial" panose="020B0604020202020204" pitchFamily="34" charset="0"/>
              <a:cs typeface="Arial" panose="020B0604020202020204" pitchFamily="34" charset="0"/>
            </a:endParaRPr>
          </a:p>
        </p:txBody>
      </p:sp>
      <p:sp>
        <p:nvSpPr>
          <p:cNvPr id="144" name="Rectangle 143">
            <a:extLst>
              <a:ext uri="{FF2B5EF4-FFF2-40B4-BE49-F238E27FC236}">
                <a16:creationId xmlns:a16="http://schemas.microsoft.com/office/drawing/2014/main" id="{172AEE50-985F-4D89-BAE6-7310FE4C005B}"/>
              </a:ext>
            </a:extLst>
          </p:cNvPr>
          <p:cNvSpPr/>
          <p:nvPr/>
        </p:nvSpPr>
        <p:spPr>
          <a:xfrm>
            <a:off x="2380752" y="758262"/>
            <a:ext cx="1415772" cy="338554"/>
          </a:xfrm>
          <a:prstGeom prst="rect">
            <a:avLst/>
          </a:prstGeom>
        </p:spPr>
        <p:txBody>
          <a:bodyPr wrap="none">
            <a:spAutoFit/>
          </a:bodyPr>
          <a:lstStyle/>
          <a:p>
            <a:pPr lvl="1" algn="ctr"/>
            <a:r>
              <a:rPr lang="en-US" sz="1600" dirty="0">
                <a:latin typeface="Arial" panose="020B0604020202020204" pitchFamily="34" charset="0"/>
                <a:cs typeface="Arial" panose="020B0604020202020204" pitchFamily="34" charset="0"/>
              </a:rPr>
              <a:t>Base - </a:t>
            </a:r>
            <a:r>
              <a:rPr lang="en-US" sz="1600" dirty="0" err="1">
                <a:latin typeface="Arial" panose="020B0604020202020204" pitchFamily="34" charset="0"/>
                <a:cs typeface="Arial" panose="020B0604020202020204" pitchFamily="34" charset="0"/>
              </a:rPr>
              <a:t>noFire</a:t>
            </a:r>
            <a:endParaRPr lang="en-US" sz="1600" dirty="0">
              <a:latin typeface="Arial" panose="020B0604020202020204" pitchFamily="34" charset="0"/>
              <a:cs typeface="Arial" panose="020B0604020202020204" pitchFamily="34" charset="0"/>
            </a:endParaRPr>
          </a:p>
        </p:txBody>
      </p:sp>
      <p:pic>
        <p:nvPicPr>
          <p:cNvPr id="145" name="Picture 144">
            <a:extLst>
              <a:ext uri="{FF2B5EF4-FFF2-40B4-BE49-F238E27FC236}">
                <a16:creationId xmlns:a16="http://schemas.microsoft.com/office/drawing/2014/main" id="{CD97DAD2-6F60-4D8C-9D1C-DA50C0C6739D}"/>
              </a:ext>
            </a:extLst>
          </p:cNvPr>
          <p:cNvPicPr>
            <a:picLocks noChangeAspect="1"/>
          </p:cNvPicPr>
          <p:nvPr/>
        </p:nvPicPr>
        <p:blipFill>
          <a:blip r:embed="rId7"/>
          <a:stretch>
            <a:fillRect/>
          </a:stretch>
        </p:blipFill>
        <p:spPr>
          <a:xfrm>
            <a:off x="3778675" y="1044403"/>
            <a:ext cx="811822" cy="3996550"/>
          </a:xfrm>
          <a:prstGeom prst="rect">
            <a:avLst/>
          </a:prstGeom>
        </p:spPr>
      </p:pic>
      <p:grpSp>
        <p:nvGrpSpPr>
          <p:cNvPr id="148" name="Group 147">
            <a:extLst>
              <a:ext uri="{FF2B5EF4-FFF2-40B4-BE49-F238E27FC236}">
                <a16:creationId xmlns:a16="http://schemas.microsoft.com/office/drawing/2014/main" id="{A313A3A3-038D-4F13-80A9-657D1334AF8F}"/>
              </a:ext>
            </a:extLst>
          </p:cNvPr>
          <p:cNvGrpSpPr/>
          <p:nvPr/>
        </p:nvGrpSpPr>
        <p:grpSpPr>
          <a:xfrm>
            <a:off x="4753996" y="1499107"/>
            <a:ext cx="1838966" cy="1463040"/>
            <a:chOff x="4753996" y="986409"/>
            <a:chExt cx="1838966" cy="1463040"/>
          </a:xfrm>
        </p:grpSpPr>
        <p:pic>
          <p:nvPicPr>
            <p:cNvPr id="126" name="Picture 125">
              <a:extLst>
                <a:ext uri="{FF2B5EF4-FFF2-40B4-BE49-F238E27FC236}">
                  <a16:creationId xmlns:a16="http://schemas.microsoft.com/office/drawing/2014/main" id="{DB6AD9B0-A865-46E9-967C-DA53A0BAE913}"/>
                </a:ext>
              </a:extLst>
            </p:cNvPr>
            <p:cNvPicPr>
              <a:picLocks noChangeAspect="1"/>
            </p:cNvPicPr>
            <p:nvPr/>
          </p:nvPicPr>
          <p:blipFill>
            <a:blip r:embed="rId8"/>
            <a:stretch>
              <a:fillRect/>
            </a:stretch>
          </p:blipFill>
          <p:spPr>
            <a:xfrm>
              <a:off x="4753996" y="986409"/>
              <a:ext cx="1838966" cy="1463040"/>
            </a:xfrm>
            <a:prstGeom prst="rect">
              <a:avLst/>
            </a:prstGeom>
          </p:spPr>
        </p:pic>
        <p:sp>
          <p:nvSpPr>
            <p:cNvPr id="146" name="Rectangle 145">
              <a:extLst>
                <a:ext uri="{FF2B5EF4-FFF2-40B4-BE49-F238E27FC236}">
                  <a16:creationId xmlns:a16="http://schemas.microsoft.com/office/drawing/2014/main" id="{29693648-7F1E-4898-A741-33E7C9454F8B}"/>
                </a:ext>
              </a:extLst>
            </p:cNvPr>
            <p:cNvSpPr/>
            <p:nvPr/>
          </p:nvSpPr>
          <p:spPr>
            <a:xfrm>
              <a:off x="4850443" y="1060430"/>
              <a:ext cx="639919" cy="338554"/>
            </a:xfrm>
            <a:prstGeom prst="rect">
              <a:avLst/>
            </a:prstGeom>
          </p:spPr>
          <p:txBody>
            <a:bodyPr wrap="none">
              <a:spAutoFit/>
            </a:bodyPr>
            <a:lstStyle/>
            <a:p>
              <a:pPr lvl="1" algn="ctr"/>
              <a:r>
                <a:rPr lang="en-US" sz="1600" dirty="0">
                  <a:latin typeface="Arial" panose="020B0604020202020204" pitchFamily="34" charset="0"/>
                  <a:cs typeface="Arial" panose="020B0604020202020204" pitchFamily="34" charset="0"/>
                </a:rPr>
                <a:t>2011</a:t>
              </a:r>
            </a:p>
          </p:txBody>
        </p:sp>
      </p:grpSp>
      <p:sp>
        <p:nvSpPr>
          <p:cNvPr id="147" name="Rectangle 146">
            <a:extLst>
              <a:ext uri="{FF2B5EF4-FFF2-40B4-BE49-F238E27FC236}">
                <a16:creationId xmlns:a16="http://schemas.microsoft.com/office/drawing/2014/main" id="{D93D8CCA-06CA-4197-90D9-7722BAEA1599}"/>
              </a:ext>
            </a:extLst>
          </p:cNvPr>
          <p:cNvSpPr/>
          <p:nvPr/>
        </p:nvSpPr>
        <p:spPr>
          <a:xfrm>
            <a:off x="4394529" y="760848"/>
            <a:ext cx="2463471" cy="523220"/>
          </a:xfrm>
          <a:prstGeom prst="rect">
            <a:avLst/>
          </a:prstGeom>
        </p:spPr>
        <p:txBody>
          <a:bodyPr wrap="square">
            <a:spAutoFit/>
          </a:bodyPr>
          <a:lstStyle/>
          <a:p>
            <a:pPr algn="ctr"/>
            <a:r>
              <a:rPr lang="en-US" sz="1600" dirty="0">
                <a:latin typeface="Arial" panose="020B0604020202020204" pitchFamily="34" charset="0"/>
                <a:cs typeface="Arial" panose="020B0604020202020204" pitchFamily="34" charset="0"/>
              </a:rPr>
              <a:t>Observed major wildfires</a:t>
            </a:r>
          </a:p>
          <a:p>
            <a:pPr algn="ctr"/>
            <a:r>
              <a:rPr lang="en-US" sz="1200" dirty="0">
                <a:latin typeface="Arial" panose="020B0604020202020204" pitchFamily="34" charset="0"/>
                <a:cs typeface="Arial" panose="020B0604020202020204" pitchFamily="34" charset="0"/>
              </a:rPr>
              <a:t>(</a:t>
            </a:r>
            <a:r>
              <a:rPr lang="en-US" sz="1200" i="1" dirty="0">
                <a:latin typeface="Arial" panose="020B0604020202020204" pitchFamily="34" charset="0"/>
                <a:cs typeface="Arial" panose="020B0604020202020204" pitchFamily="34" charset="0"/>
                <a:hlinkClick r:id="rId9"/>
              </a:rPr>
              <a:t>http://www.denverpost.com</a:t>
            </a:r>
            <a:r>
              <a:rPr lang="en-US" sz="1200" dirty="0">
                <a:latin typeface="Arial" panose="020B0604020202020204" pitchFamily="34" charset="0"/>
                <a:cs typeface="Arial" panose="020B0604020202020204" pitchFamily="34" charset="0"/>
              </a:rPr>
              <a:t>)</a:t>
            </a:r>
          </a:p>
        </p:txBody>
      </p:sp>
      <p:grpSp>
        <p:nvGrpSpPr>
          <p:cNvPr id="156" name="Group 155">
            <a:extLst>
              <a:ext uri="{FF2B5EF4-FFF2-40B4-BE49-F238E27FC236}">
                <a16:creationId xmlns:a16="http://schemas.microsoft.com/office/drawing/2014/main" id="{84B31669-56EA-40D6-851A-FB2E01385201}"/>
              </a:ext>
            </a:extLst>
          </p:cNvPr>
          <p:cNvGrpSpPr/>
          <p:nvPr/>
        </p:nvGrpSpPr>
        <p:grpSpPr>
          <a:xfrm>
            <a:off x="938254" y="1114008"/>
            <a:ext cx="5904080" cy="3939095"/>
            <a:chOff x="938254" y="1114008"/>
            <a:chExt cx="5904080" cy="3939095"/>
          </a:xfrm>
        </p:grpSpPr>
        <p:sp>
          <p:nvSpPr>
            <p:cNvPr id="139" name="Rectangle 138">
              <a:extLst>
                <a:ext uri="{FF2B5EF4-FFF2-40B4-BE49-F238E27FC236}">
                  <a16:creationId xmlns:a16="http://schemas.microsoft.com/office/drawing/2014/main" id="{7DC326E5-D51E-43C4-B7A5-D98141009C32}"/>
                </a:ext>
              </a:extLst>
            </p:cNvPr>
            <p:cNvSpPr/>
            <p:nvPr/>
          </p:nvSpPr>
          <p:spPr>
            <a:xfrm>
              <a:off x="4484834" y="3144888"/>
              <a:ext cx="2357500" cy="1908215"/>
            </a:xfrm>
            <a:prstGeom prst="rect">
              <a:avLst/>
            </a:prstGeom>
          </p:spPr>
          <p:txBody>
            <a:bodyPr wrap="square">
              <a:spAutoFit/>
            </a:bodyPr>
            <a:lstStyle/>
            <a:p>
              <a:pPr marL="285750" lvl="1" indent="-285750">
                <a:spcBef>
                  <a:spcPts val="563"/>
                </a:spcBef>
                <a:buClr>
                  <a:srgbClr val="C00000"/>
                </a:buClr>
                <a:buFont typeface="Wingdings" panose="05000000000000000000" pitchFamily="2" charset="2"/>
                <a:buChar char="v"/>
              </a:pPr>
              <a:r>
                <a:rPr lang="en-US" sz="1800" dirty="0">
                  <a:solidFill>
                    <a:schemeClr val="tx1"/>
                  </a:solidFill>
                  <a:latin typeface="Arial" panose="020B0604020202020204" pitchFamily="34" charset="0"/>
                  <a:cs typeface="Arial" panose="020B0604020202020204" pitchFamily="34" charset="0"/>
                </a:rPr>
                <a:t>No significant dust contribution</a:t>
              </a:r>
            </a:p>
            <a:p>
              <a:pPr marL="285750" lvl="1" indent="-285750">
                <a:spcBef>
                  <a:spcPts val="1200"/>
                </a:spcBef>
                <a:buClr>
                  <a:srgbClr val="C00000"/>
                </a:buClr>
                <a:buFont typeface="Wingdings" panose="05000000000000000000" pitchFamily="2" charset="2"/>
                <a:buChar char="v"/>
              </a:pPr>
              <a:r>
                <a:rPr lang="en-US" sz="1800" dirty="0">
                  <a:solidFill>
                    <a:schemeClr val="tx1"/>
                  </a:solidFill>
                  <a:latin typeface="Arial" panose="020B0604020202020204" pitchFamily="34" charset="0"/>
                  <a:cs typeface="Arial" panose="020B0604020202020204" pitchFamily="34" charset="0"/>
                </a:rPr>
                <a:t>Monthly mean max PM</a:t>
              </a:r>
              <a:r>
                <a:rPr lang="en-US" sz="1800" baseline="-25000" dirty="0">
                  <a:solidFill>
                    <a:schemeClr val="tx1"/>
                  </a:solidFill>
                  <a:latin typeface="Arial" panose="020B0604020202020204" pitchFamily="34" charset="0"/>
                  <a:cs typeface="Arial" panose="020B0604020202020204" pitchFamily="34" charset="0"/>
                </a:rPr>
                <a:t>2.5</a:t>
              </a:r>
              <a:r>
                <a:rPr lang="en-US" sz="1800" dirty="0">
                  <a:solidFill>
                    <a:schemeClr val="tx1"/>
                  </a:solidFill>
                  <a:latin typeface="Arial" panose="020B0604020202020204" pitchFamily="34" charset="0"/>
                  <a:cs typeface="Arial" panose="020B0604020202020204" pitchFamily="34" charset="0"/>
                </a:rPr>
                <a:t> by fires at surface: up to 12.9 µg/m</a:t>
              </a:r>
              <a:r>
                <a:rPr lang="en-US" sz="1800" baseline="30000" dirty="0">
                  <a:solidFill>
                    <a:schemeClr val="tx1"/>
                  </a:solidFill>
                  <a:latin typeface="Arial" panose="020B0604020202020204" pitchFamily="34" charset="0"/>
                  <a:cs typeface="Arial" panose="020B0604020202020204" pitchFamily="34" charset="0"/>
                </a:rPr>
                <a:t>3</a:t>
              </a:r>
            </a:p>
          </p:txBody>
        </p:sp>
        <p:sp>
          <p:nvSpPr>
            <p:cNvPr id="149" name="Google Shape;83;p16">
              <a:extLst>
                <a:ext uri="{FF2B5EF4-FFF2-40B4-BE49-F238E27FC236}">
                  <a16:creationId xmlns:a16="http://schemas.microsoft.com/office/drawing/2014/main" id="{B14528FB-7ADE-4EC2-B4DC-02D8AF242F93}"/>
                </a:ext>
              </a:extLst>
            </p:cNvPr>
            <p:cNvSpPr/>
            <p:nvPr/>
          </p:nvSpPr>
          <p:spPr>
            <a:xfrm>
              <a:off x="2774019" y="1129087"/>
              <a:ext cx="1183740" cy="226802"/>
            </a:xfrm>
            <a:prstGeom prst="rect">
              <a:avLst/>
            </a:prstGeom>
            <a:noFill/>
            <a:ln>
              <a:noFill/>
            </a:ln>
          </p:spPr>
          <p:txBody>
            <a:bodyPr spcFirstLastPara="1" wrap="square" lIns="68569" tIns="68569" rIns="68569" bIns="68569" anchor="ctr" anchorCtr="0">
              <a:noAutofit/>
            </a:bodyPr>
            <a:lstStyle/>
            <a:p>
              <a:pPr algn="ctr"/>
              <a:r>
                <a:rPr lang="en-US" dirty="0">
                  <a:solidFill>
                    <a:schemeClr val="tx1"/>
                  </a:solidFill>
                </a:rPr>
                <a:t>Max = 1.5</a:t>
              </a:r>
              <a:endParaRPr dirty="0">
                <a:solidFill>
                  <a:schemeClr val="tx1"/>
                </a:solidFill>
              </a:endParaRPr>
            </a:p>
          </p:txBody>
        </p:sp>
        <p:sp>
          <p:nvSpPr>
            <p:cNvPr id="150" name="Google Shape;83;p16">
              <a:extLst>
                <a:ext uri="{FF2B5EF4-FFF2-40B4-BE49-F238E27FC236}">
                  <a16:creationId xmlns:a16="http://schemas.microsoft.com/office/drawing/2014/main" id="{2FDC6D03-F3DA-40CB-9840-55DF377444E4}"/>
                </a:ext>
              </a:extLst>
            </p:cNvPr>
            <p:cNvSpPr/>
            <p:nvPr/>
          </p:nvSpPr>
          <p:spPr>
            <a:xfrm>
              <a:off x="2722480" y="2448205"/>
              <a:ext cx="1183740" cy="226802"/>
            </a:xfrm>
            <a:prstGeom prst="rect">
              <a:avLst/>
            </a:prstGeom>
            <a:noFill/>
            <a:ln>
              <a:noFill/>
            </a:ln>
          </p:spPr>
          <p:txBody>
            <a:bodyPr spcFirstLastPara="1" wrap="square" lIns="68569" tIns="68569" rIns="68569" bIns="68569" anchor="ctr" anchorCtr="0">
              <a:noAutofit/>
            </a:bodyPr>
            <a:lstStyle/>
            <a:p>
              <a:pPr algn="ctr"/>
              <a:r>
                <a:rPr lang="en-US" dirty="0">
                  <a:solidFill>
                    <a:schemeClr val="tx1"/>
                  </a:solidFill>
                </a:rPr>
                <a:t>Max = 12.9</a:t>
              </a:r>
              <a:endParaRPr dirty="0">
                <a:solidFill>
                  <a:schemeClr val="tx1"/>
                </a:solidFill>
              </a:endParaRPr>
            </a:p>
          </p:txBody>
        </p:sp>
        <p:sp>
          <p:nvSpPr>
            <p:cNvPr id="151" name="Google Shape;83;p16">
              <a:extLst>
                <a:ext uri="{FF2B5EF4-FFF2-40B4-BE49-F238E27FC236}">
                  <a16:creationId xmlns:a16="http://schemas.microsoft.com/office/drawing/2014/main" id="{F2F478AF-0A1F-4A04-84A1-DC965EF6406B}"/>
                </a:ext>
              </a:extLst>
            </p:cNvPr>
            <p:cNvSpPr/>
            <p:nvPr/>
          </p:nvSpPr>
          <p:spPr>
            <a:xfrm>
              <a:off x="2780110" y="3775912"/>
              <a:ext cx="1183740" cy="226802"/>
            </a:xfrm>
            <a:prstGeom prst="rect">
              <a:avLst/>
            </a:prstGeom>
            <a:noFill/>
            <a:ln>
              <a:noFill/>
            </a:ln>
          </p:spPr>
          <p:txBody>
            <a:bodyPr spcFirstLastPara="1" wrap="square" lIns="68569" tIns="68569" rIns="68569" bIns="68569" anchor="ctr" anchorCtr="0">
              <a:noAutofit/>
            </a:bodyPr>
            <a:lstStyle/>
            <a:p>
              <a:pPr algn="ctr"/>
              <a:r>
                <a:rPr lang="en-US" dirty="0">
                  <a:solidFill>
                    <a:schemeClr val="tx1"/>
                  </a:solidFill>
                </a:rPr>
                <a:t>Max = 1.9</a:t>
              </a:r>
              <a:endParaRPr dirty="0">
                <a:solidFill>
                  <a:schemeClr val="tx1"/>
                </a:solidFill>
              </a:endParaRPr>
            </a:p>
          </p:txBody>
        </p:sp>
        <p:sp>
          <p:nvSpPr>
            <p:cNvPr id="152" name="Google Shape;83;p16">
              <a:extLst>
                <a:ext uri="{FF2B5EF4-FFF2-40B4-BE49-F238E27FC236}">
                  <a16:creationId xmlns:a16="http://schemas.microsoft.com/office/drawing/2014/main" id="{3B9AB4C6-3618-41DA-A22E-13755993D253}"/>
                </a:ext>
              </a:extLst>
            </p:cNvPr>
            <p:cNvSpPr/>
            <p:nvPr/>
          </p:nvSpPr>
          <p:spPr>
            <a:xfrm>
              <a:off x="938254" y="1114008"/>
              <a:ext cx="1153442" cy="242202"/>
            </a:xfrm>
            <a:prstGeom prst="rect">
              <a:avLst/>
            </a:prstGeom>
            <a:noFill/>
            <a:ln>
              <a:noFill/>
            </a:ln>
          </p:spPr>
          <p:txBody>
            <a:bodyPr spcFirstLastPara="1" wrap="square" lIns="68569" tIns="68569" rIns="68569" bIns="68569" anchor="ctr" anchorCtr="0">
              <a:noAutofit/>
            </a:bodyPr>
            <a:lstStyle/>
            <a:p>
              <a:pPr algn="ctr"/>
              <a:r>
                <a:rPr lang="en-US" dirty="0">
                  <a:solidFill>
                    <a:schemeClr val="tx1"/>
                  </a:solidFill>
                </a:rPr>
                <a:t>Max ~ 0.003</a:t>
              </a:r>
              <a:endParaRPr dirty="0">
                <a:solidFill>
                  <a:schemeClr val="tx1"/>
                </a:solidFill>
              </a:endParaRPr>
            </a:p>
          </p:txBody>
        </p:sp>
        <p:sp>
          <p:nvSpPr>
            <p:cNvPr id="153" name="Google Shape;83;p16">
              <a:extLst>
                <a:ext uri="{FF2B5EF4-FFF2-40B4-BE49-F238E27FC236}">
                  <a16:creationId xmlns:a16="http://schemas.microsoft.com/office/drawing/2014/main" id="{2E602C29-86C3-4AE0-96E5-DA7CA35B22BB}"/>
                </a:ext>
              </a:extLst>
            </p:cNvPr>
            <p:cNvSpPr/>
            <p:nvPr/>
          </p:nvSpPr>
          <p:spPr>
            <a:xfrm>
              <a:off x="946944" y="2448455"/>
              <a:ext cx="1153442" cy="242202"/>
            </a:xfrm>
            <a:prstGeom prst="rect">
              <a:avLst/>
            </a:prstGeom>
            <a:noFill/>
            <a:ln>
              <a:noFill/>
            </a:ln>
          </p:spPr>
          <p:txBody>
            <a:bodyPr spcFirstLastPara="1" wrap="square" lIns="68569" tIns="68569" rIns="68569" bIns="68569" anchor="ctr" anchorCtr="0">
              <a:noAutofit/>
            </a:bodyPr>
            <a:lstStyle/>
            <a:p>
              <a:pPr algn="ctr"/>
              <a:r>
                <a:rPr lang="en-US" dirty="0">
                  <a:solidFill>
                    <a:schemeClr val="tx1"/>
                  </a:solidFill>
                </a:rPr>
                <a:t>Max ~ 0.001</a:t>
              </a:r>
              <a:endParaRPr dirty="0">
                <a:solidFill>
                  <a:schemeClr val="tx1"/>
                </a:solidFill>
              </a:endParaRPr>
            </a:p>
          </p:txBody>
        </p:sp>
        <p:sp>
          <p:nvSpPr>
            <p:cNvPr id="154" name="Google Shape;83;p16">
              <a:extLst>
                <a:ext uri="{FF2B5EF4-FFF2-40B4-BE49-F238E27FC236}">
                  <a16:creationId xmlns:a16="http://schemas.microsoft.com/office/drawing/2014/main" id="{06F64ABB-BD6B-4A24-A5B2-2B104348D4BA}"/>
                </a:ext>
              </a:extLst>
            </p:cNvPr>
            <p:cNvSpPr/>
            <p:nvPr/>
          </p:nvSpPr>
          <p:spPr>
            <a:xfrm>
              <a:off x="954867" y="3768212"/>
              <a:ext cx="1153442" cy="242202"/>
            </a:xfrm>
            <a:prstGeom prst="rect">
              <a:avLst/>
            </a:prstGeom>
            <a:noFill/>
            <a:ln>
              <a:noFill/>
            </a:ln>
          </p:spPr>
          <p:txBody>
            <a:bodyPr spcFirstLastPara="1" wrap="square" lIns="68569" tIns="68569" rIns="68569" bIns="68569" anchor="ctr" anchorCtr="0">
              <a:noAutofit/>
            </a:bodyPr>
            <a:lstStyle/>
            <a:p>
              <a:pPr algn="ctr"/>
              <a:r>
                <a:rPr lang="en-US" dirty="0">
                  <a:solidFill>
                    <a:schemeClr val="tx1"/>
                  </a:solidFill>
                </a:rPr>
                <a:t>Max ~ 0.001</a:t>
              </a:r>
              <a:endParaRPr dirty="0">
                <a:solidFill>
                  <a:schemeClr val="tx1"/>
                </a:solidFill>
              </a:endParaRPr>
            </a:p>
          </p:txBody>
        </p:sp>
      </p:grpSp>
    </p:spTree>
    <p:extLst>
      <p:ext uri="{BB962C8B-B14F-4D97-AF65-F5344CB8AC3E}">
        <p14:creationId xmlns:p14="http://schemas.microsoft.com/office/powerpoint/2010/main" val="406774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B533F-73D1-4993-BF55-5DE511EF2669}"/>
              </a:ext>
            </a:extLst>
          </p:cNvPr>
          <p:cNvSpPr>
            <a:spLocks noGrp="1"/>
          </p:cNvSpPr>
          <p:nvPr>
            <p:ph type="title"/>
          </p:nvPr>
        </p:nvSpPr>
        <p:spPr>
          <a:xfrm>
            <a:off x="44341" y="91440"/>
            <a:ext cx="6769317" cy="572700"/>
          </a:xfrm>
        </p:spPr>
        <p:txBody>
          <a:bodyPr/>
          <a:lstStyle/>
          <a:p>
            <a:pPr algn="ctr"/>
            <a:r>
              <a:rPr lang="en-US" sz="2600" b="1" dirty="0"/>
              <a:t>2012</a:t>
            </a:r>
            <a:r>
              <a:rPr lang="en-US" sz="2600" dirty="0">
                <a:solidFill>
                  <a:schemeClr val="tx1"/>
                </a:solidFill>
              </a:rPr>
              <a:t>−</a:t>
            </a:r>
            <a:r>
              <a:rPr lang="en-US" sz="2600" b="1" dirty="0"/>
              <a:t>2013 Monthly Mean </a:t>
            </a:r>
            <a:r>
              <a:rPr lang="en-US" sz="2600" b="1" dirty="0">
                <a:latin typeface="Arial" panose="020B0604020202020204" pitchFamily="34" charset="0"/>
                <a:cs typeface="Arial" panose="020B0604020202020204" pitchFamily="34" charset="0"/>
              </a:rPr>
              <a:t>PM</a:t>
            </a:r>
            <a:r>
              <a:rPr lang="en-US" sz="2600" b="1" baseline="-25000" dirty="0">
                <a:latin typeface="Arial" panose="020B0604020202020204" pitchFamily="34" charset="0"/>
                <a:cs typeface="Arial" panose="020B0604020202020204" pitchFamily="34" charset="0"/>
              </a:rPr>
              <a:t>2.5</a:t>
            </a:r>
            <a:r>
              <a:rPr lang="en-US" sz="2600" b="1" dirty="0">
                <a:latin typeface="Arial" panose="020B0604020202020204" pitchFamily="34" charset="0"/>
                <a:cs typeface="Arial" panose="020B0604020202020204" pitchFamily="34" charset="0"/>
              </a:rPr>
              <a:t> by Fires</a:t>
            </a:r>
            <a:endParaRPr lang="en-US" sz="2600" b="1" dirty="0"/>
          </a:p>
        </p:txBody>
      </p:sp>
      <p:sp>
        <p:nvSpPr>
          <p:cNvPr id="64" name="Rectangle 63">
            <a:extLst>
              <a:ext uri="{FF2B5EF4-FFF2-40B4-BE49-F238E27FC236}">
                <a16:creationId xmlns:a16="http://schemas.microsoft.com/office/drawing/2014/main" id="{CB550777-4BEC-450E-9427-ACE50A25E59C}"/>
              </a:ext>
            </a:extLst>
          </p:cNvPr>
          <p:cNvSpPr/>
          <p:nvPr/>
        </p:nvSpPr>
        <p:spPr>
          <a:xfrm rot="16200000">
            <a:off x="-117383" y="1628696"/>
            <a:ext cx="604653" cy="338554"/>
          </a:xfrm>
          <a:prstGeom prst="rect">
            <a:avLst/>
          </a:prstGeom>
        </p:spPr>
        <p:txBody>
          <a:bodyPr wrap="none">
            <a:spAutoFit/>
          </a:bodyPr>
          <a:lstStyle/>
          <a:p>
            <a:pPr lvl="1">
              <a:spcBef>
                <a:spcPts val="563"/>
              </a:spcBef>
            </a:pPr>
            <a:r>
              <a:rPr lang="en-US" sz="1600" dirty="0">
                <a:latin typeface="Arial" panose="020B0604020202020204" pitchFamily="34" charset="0"/>
                <a:cs typeface="Arial" panose="020B0604020202020204" pitchFamily="34" charset="0"/>
              </a:rPr>
              <a:t>APR</a:t>
            </a:r>
          </a:p>
        </p:txBody>
      </p:sp>
      <p:sp>
        <p:nvSpPr>
          <p:cNvPr id="65" name="Rectangle 64">
            <a:extLst>
              <a:ext uri="{FF2B5EF4-FFF2-40B4-BE49-F238E27FC236}">
                <a16:creationId xmlns:a16="http://schemas.microsoft.com/office/drawing/2014/main" id="{A0B1830E-B64D-4F45-B72E-51D7B967C9D5}"/>
              </a:ext>
            </a:extLst>
          </p:cNvPr>
          <p:cNvSpPr/>
          <p:nvPr/>
        </p:nvSpPr>
        <p:spPr>
          <a:xfrm rot="16200000">
            <a:off x="-106162" y="2934702"/>
            <a:ext cx="582211" cy="338554"/>
          </a:xfrm>
          <a:prstGeom prst="rect">
            <a:avLst/>
          </a:prstGeom>
        </p:spPr>
        <p:txBody>
          <a:bodyPr wrap="none">
            <a:spAutoFit/>
          </a:bodyPr>
          <a:lstStyle/>
          <a:p>
            <a:pPr lvl="1">
              <a:spcBef>
                <a:spcPts val="563"/>
              </a:spcBef>
            </a:pPr>
            <a:r>
              <a:rPr lang="en-US" sz="1600" dirty="0">
                <a:latin typeface="Arial" panose="020B0604020202020204" pitchFamily="34" charset="0"/>
                <a:cs typeface="Arial" panose="020B0604020202020204" pitchFamily="34" charset="0"/>
              </a:rPr>
              <a:t>JUN</a:t>
            </a:r>
          </a:p>
        </p:txBody>
      </p:sp>
      <p:sp>
        <p:nvSpPr>
          <p:cNvPr id="66" name="Rectangle 65">
            <a:extLst>
              <a:ext uri="{FF2B5EF4-FFF2-40B4-BE49-F238E27FC236}">
                <a16:creationId xmlns:a16="http://schemas.microsoft.com/office/drawing/2014/main" id="{C4A865A2-140A-4BB3-B28E-EDBFBDDF0E2B}"/>
              </a:ext>
            </a:extLst>
          </p:cNvPr>
          <p:cNvSpPr/>
          <p:nvPr/>
        </p:nvSpPr>
        <p:spPr>
          <a:xfrm rot="16200000">
            <a:off x="-123795" y="4285768"/>
            <a:ext cx="617477" cy="338554"/>
          </a:xfrm>
          <a:prstGeom prst="rect">
            <a:avLst/>
          </a:prstGeom>
        </p:spPr>
        <p:txBody>
          <a:bodyPr wrap="none">
            <a:spAutoFit/>
          </a:bodyPr>
          <a:lstStyle/>
          <a:p>
            <a:pPr lvl="1">
              <a:spcBef>
                <a:spcPts val="563"/>
              </a:spcBef>
            </a:pPr>
            <a:r>
              <a:rPr lang="en-US" sz="1600" dirty="0">
                <a:latin typeface="Arial" panose="020B0604020202020204" pitchFamily="34" charset="0"/>
                <a:cs typeface="Arial" panose="020B0604020202020204" pitchFamily="34" charset="0"/>
              </a:rPr>
              <a:t>OCT</a:t>
            </a:r>
          </a:p>
        </p:txBody>
      </p:sp>
      <p:grpSp>
        <p:nvGrpSpPr>
          <p:cNvPr id="67" name="Group 66">
            <a:extLst>
              <a:ext uri="{FF2B5EF4-FFF2-40B4-BE49-F238E27FC236}">
                <a16:creationId xmlns:a16="http://schemas.microsoft.com/office/drawing/2014/main" id="{F7C6A352-58D9-4C65-8424-BF29C79CA5F6}"/>
              </a:ext>
            </a:extLst>
          </p:cNvPr>
          <p:cNvGrpSpPr>
            <a:grpSpLocks noChangeAspect="1"/>
          </p:cNvGrpSpPr>
          <p:nvPr/>
        </p:nvGrpSpPr>
        <p:grpSpPr>
          <a:xfrm>
            <a:off x="2121374" y="1173818"/>
            <a:ext cx="1645920" cy="1248310"/>
            <a:chOff x="2435609" y="1137243"/>
            <a:chExt cx="1028700" cy="780194"/>
          </a:xfrm>
        </p:grpSpPr>
        <p:pic>
          <p:nvPicPr>
            <p:cNvPr id="75" name="Picture 74">
              <a:extLst>
                <a:ext uri="{FF2B5EF4-FFF2-40B4-BE49-F238E27FC236}">
                  <a16:creationId xmlns:a16="http://schemas.microsoft.com/office/drawing/2014/main" id="{C0727842-D820-407C-97CF-5141EF122A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5609" y="1137243"/>
              <a:ext cx="1028700" cy="780194"/>
            </a:xfrm>
            <a:prstGeom prst="rect">
              <a:avLst/>
            </a:prstGeom>
          </p:spPr>
        </p:pic>
        <p:grpSp>
          <p:nvGrpSpPr>
            <p:cNvPr id="76" name="Group 75">
              <a:extLst>
                <a:ext uri="{FF2B5EF4-FFF2-40B4-BE49-F238E27FC236}">
                  <a16:creationId xmlns:a16="http://schemas.microsoft.com/office/drawing/2014/main" id="{6E0D6D49-7D01-4AE6-A345-D656EE6D114A}"/>
                </a:ext>
              </a:extLst>
            </p:cNvPr>
            <p:cNvGrpSpPr/>
            <p:nvPr/>
          </p:nvGrpSpPr>
          <p:grpSpPr>
            <a:xfrm>
              <a:off x="2677397" y="1250796"/>
              <a:ext cx="728240" cy="552273"/>
              <a:chOff x="727790" y="3085284"/>
              <a:chExt cx="1294648" cy="981819"/>
            </a:xfrm>
          </p:grpSpPr>
          <p:sp>
            <p:nvSpPr>
              <p:cNvPr id="77" name="Freeform: Shape 76">
                <a:extLst>
                  <a:ext uri="{FF2B5EF4-FFF2-40B4-BE49-F238E27FC236}">
                    <a16:creationId xmlns:a16="http://schemas.microsoft.com/office/drawing/2014/main" id="{0EB12E19-42D7-4B01-99F0-F6B6D2105FD9}"/>
                  </a:ext>
                </a:extLst>
              </p:cNvPr>
              <p:cNvSpPr/>
              <p:nvPr/>
            </p:nvSpPr>
            <p:spPr>
              <a:xfrm>
                <a:off x="738301" y="3085285"/>
                <a:ext cx="120920" cy="868680"/>
              </a:xfrm>
              <a:custGeom>
                <a:avLst/>
                <a:gdLst>
                  <a:gd name="connsiteX0" fmla="*/ 330741 w 330741"/>
                  <a:gd name="connsiteY0" fmla="*/ 0 h 2626468"/>
                  <a:gd name="connsiteX1" fmla="*/ 0 w 330741"/>
                  <a:gd name="connsiteY1" fmla="*/ 2626468 h 2626468"/>
                </a:gdLst>
                <a:ahLst/>
                <a:cxnLst>
                  <a:cxn ang="0">
                    <a:pos x="connsiteX0" y="connsiteY0"/>
                  </a:cxn>
                  <a:cxn ang="0">
                    <a:pos x="connsiteX1" y="connsiteY1"/>
                  </a:cxn>
                </a:cxnLst>
                <a:rect l="l" t="t" r="r" b="b"/>
                <a:pathLst>
                  <a:path w="330741" h="2626468">
                    <a:moveTo>
                      <a:pt x="330741" y="0"/>
                    </a:moveTo>
                    <a:lnTo>
                      <a:pt x="0" y="2626468"/>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p>
            </p:txBody>
          </p:sp>
          <p:sp>
            <p:nvSpPr>
              <p:cNvPr id="78" name="Freeform: Shape 77">
                <a:extLst>
                  <a:ext uri="{FF2B5EF4-FFF2-40B4-BE49-F238E27FC236}">
                    <a16:creationId xmlns:a16="http://schemas.microsoft.com/office/drawing/2014/main" id="{81B2F5A5-B0D0-4124-BB6A-CE4B596005FE}"/>
                  </a:ext>
                </a:extLst>
              </p:cNvPr>
              <p:cNvSpPr/>
              <p:nvPr/>
            </p:nvSpPr>
            <p:spPr>
              <a:xfrm>
                <a:off x="857475" y="3085284"/>
                <a:ext cx="1133856" cy="120371"/>
              </a:xfrm>
              <a:custGeom>
                <a:avLst/>
                <a:gdLst>
                  <a:gd name="connsiteX0" fmla="*/ 0 w 3443592"/>
                  <a:gd name="connsiteY0" fmla="*/ 0 h 350196"/>
                  <a:gd name="connsiteX1" fmla="*/ 1906621 w 3443592"/>
                  <a:gd name="connsiteY1" fmla="*/ 243191 h 350196"/>
                  <a:gd name="connsiteX2" fmla="*/ 3443592 w 3443592"/>
                  <a:gd name="connsiteY2" fmla="*/ 350196 h 350196"/>
                </a:gdLst>
                <a:ahLst/>
                <a:cxnLst>
                  <a:cxn ang="0">
                    <a:pos x="connsiteX0" y="connsiteY0"/>
                  </a:cxn>
                  <a:cxn ang="0">
                    <a:pos x="connsiteX1" y="connsiteY1"/>
                  </a:cxn>
                  <a:cxn ang="0">
                    <a:pos x="connsiteX2" y="connsiteY2"/>
                  </a:cxn>
                </a:cxnLst>
                <a:rect l="l" t="t" r="r" b="b"/>
                <a:pathLst>
                  <a:path w="3443592" h="350196">
                    <a:moveTo>
                      <a:pt x="0" y="0"/>
                    </a:moveTo>
                    <a:cubicBezTo>
                      <a:pt x="666344" y="92412"/>
                      <a:pt x="1332689" y="184825"/>
                      <a:pt x="1906621" y="243191"/>
                    </a:cubicBezTo>
                    <a:cubicBezTo>
                      <a:pt x="2480553" y="301557"/>
                      <a:pt x="2962072" y="325876"/>
                      <a:pt x="3443592" y="350196"/>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79" name="Freeform: Shape 78">
                <a:extLst>
                  <a:ext uri="{FF2B5EF4-FFF2-40B4-BE49-F238E27FC236}">
                    <a16:creationId xmlns:a16="http://schemas.microsoft.com/office/drawing/2014/main" id="{46239CDB-6170-43A2-B1E5-B225F4359137}"/>
                  </a:ext>
                </a:extLst>
              </p:cNvPr>
              <p:cNvSpPr/>
              <p:nvPr/>
            </p:nvSpPr>
            <p:spPr>
              <a:xfrm>
                <a:off x="727790" y="3946732"/>
                <a:ext cx="1216152" cy="120371"/>
              </a:xfrm>
              <a:custGeom>
                <a:avLst/>
                <a:gdLst>
                  <a:gd name="connsiteX0" fmla="*/ 0 w 3443592"/>
                  <a:gd name="connsiteY0" fmla="*/ 0 h 350196"/>
                  <a:gd name="connsiteX1" fmla="*/ 1906621 w 3443592"/>
                  <a:gd name="connsiteY1" fmla="*/ 243191 h 350196"/>
                  <a:gd name="connsiteX2" fmla="*/ 3443592 w 3443592"/>
                  <a:gd name="connsiteY2" fmla="*/ 350196 h 350196"/>
                </a:gdLst>
                <a:ahLst/>
                <a:cxnLst>
                  <a:cxn ang="0">
                    <a:pos x="connsiteX0" y="connsiteY0"/>
                  </a:cxn>
                  <a:cxn ang="0">
                    <a:pos x="connsiteX1" y="connsiteY1"/>
                  </a:cxn>
                  <a:cxn ang="0">
                    <a:pos x="connsiteX2" y="connsiteY2"/>
                  </a:cxn>
                </a:cxnLst>
                <a:rect l="l" t="t" r="r" b="b"/>
                <a:pathLst>
                  <a:path w="3443592" h="350196">
                    <a:moveTo>
                      <a:pt x="0" y="0"/>
                    </a:moveTo>
                    <a:cubicBezTo>
                      <a:pt x="666344" y="92412"/>
                      <a:pt x="1332689" y="184825"/>
                      <a:pt x="1906621" y="243191"/>
                    </a:cubicBezTo>
                    <a:cubicBezTo>
                      <a:pt x="2480553" y="301557"/>
                      <a:pt x="2962072" y="325876"/>
                      <a:pt x="3443592" y="350196"/>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80" name="Freeform: Shape 79">
                <a:extLst>
                  <a:ext uri="{FF2B5EF4-FFF2-40B4-BE49-F238E27FC236}">
                    <a16:creationId xmlns:a16="http://schemas.microsoft.com/office/drawing/2014/main" id="{A1105509-7A7A-496D-9890-205A85A0F78B}"/>
                  </a:ext>
                </a:extLst>
              </p:cNvPr>
              <p:cNvSpPr/>
              <p:nvPr/>
            </p:nvSpPr>
            <p:spPr>
              <a:xfrm rot="21281564">
                <a:off x="1901518" y="3198443"/>
                <a:ext cx="120920" cy="859536"/>
              </a:xfrm>
              <a:custGeom>
                <a:avLst/>
                <a:gdLst>
                  <a:gd name="connsiteX0" fmla="*/ 330741 w 330741"/>
                  <a:gd name="connsiteY0" fmla="*/ 0 h 2626468"/>
                  <a:gd name="connsiteX1" fmla="*/ 0 w 330741"/>
                  <a:gd name="connsiteY1" fmla="*/ 2626468 h 2626468"/>
                </a:gdLst>
                <a:ahLst/>
                <a:cxnLst>
                  <a:cxn ang="0">
                    <a:pos x="connsiteX0" y="connsiteY0"/>
                  </a:cxn>
                  <a:cxn ang="0">
                    <a:pos x="connsiteX1" y="connsiteY1"/>
                  </a:cxn>
                </a:cxnLst>
                <a:rect l="l" t="t" r="r" b="b"/>
                <a:pathLst>
                  <a:path w="330741" h="2626468">
                    <a:moveTo>
                      <a:pt x="330741" y="0"/>
                    </a:moveTo>
                    <a:lnTo>
                      <a:pt x="0" y="2626468"/>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p>
            </p:txBody>
          </p:sp>
        </p:grpSp>
      </p:grpSp>
      <p:grpSp>
        <p:nvGrpSpPr>
          <p:cNvPr id="111" name="Group 110">
            <a:extLst>
              <a:ext uri="{FF2B5EF4-FFF2-40B4-BE49-F238E27FC236}">
                <a16:creationId xmlns:a16="http://schemas.microsoft.com/office/drawing/2014/main" id="{A539E603-0543-4E1A-B675-DA75AA473D83}"/>
              </a:ext>
            </a:extLst>
          </p:cNvPr>
          <p:cNvGrpSpPr/>
          <p:nvPr/>
        </p:nvGrpSpPr>
        <p:grpSpPr>
          <a:xfrm>
            <a:off x="2132670" y="2500862"/>
            <a:ext cx="1634624" cy="1248309"/>
            <a:chOff x="2432585" y="2464288"/>
            <a:chExt cx="1028700" cy="780194"/>
          </a:xfrm>
        </p:grpSpPr>
        <p:pic>
          <p:nvPicPr>
            <p:cNvPr id="73" name="Picture 72">
              <a:extLst>
                <a:ext uri="{FF2B5EF4-FFF2-40B4-BE49-F238E27FC236}">
                  <a16:creationId xmlns:a16="http://schemas.microsoft.com/office/drawing/2014/main" id="{3042AB09-1C0A-4BEF-B95A-1E7581A244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2585" y="2464288"/>
              <a:ext cx="1028700" cy="780194"/>
            </a:xfrm>
            <a:prstGeom prst="rect">
              <a:avLst/>
            </a:prstGeom>
          </p:spPr>
        </p:pic>
        <p:grpSp>
          <p:nvGrpSpPr>
            <p:cNvPr id="86" name="Group 85">
              <a:extLst>
                <a:ext uri="{FF2B5EF4-FFF2-40B4-BE49-F238E27FC236}">
                  <a16:creationId xmlns:a16="http://schemas.microsoft.com/office/drawing/2014/main" id="{9DCAD87E-B8AE-476D-B0FF-307678E72526}"/>
                </a:ext>
              </a:extLst>
            </p:cNvPr>
            <p:cNvGrpSpPr/>
            <p:nvPr/>
          </p:nvGrpSpPr>
          <p:grpSpPr>
            <a:xfrm>
              <a:off x="2676392" y="2577840"/>
              <a:ext cx="728240" cy="552273"/>
              <a:chOff x="727790" y="3085284"/>
              <a:chExt cx="1294648" cy="981819"/>
            </a:xfrm>
          </p:grpSpPr>
          <p:sp>
            <p:nvSpPr>
              <p:cNvPr id="87" name="Freeform: Shape 86">
                <a:extLst>
                  <a:ext uri="{FF2B5EF4-FFF2-40B4-BE49-F238E27FC236}">
                    <a16:creationId xmlns:a16="http://schemas.microsoft.com/office/drawing/2014/main" id="{6BFDD48B-6C8E-4605-B2A6-C422EF89A624}"/>
                  </a:ext>
                </a:extLst>
              </p:cNvPr>
              <p:cNvSpPr/>
              <p:nvPr/>
            </p:nvSpPr>
            <p:spPr>
              <a:xfrm>
                <a:off x="738301" y="3085285"/>
                <a:ext cx="120920" cy="868680"/>
              </a:xfrm>
              <a:custGeom>
                <a:avLst/>
                <a:gdLst>
                  <a:gd name="connsiteX0" fmla="*/ 330741 w 330741"/>
                  <a:gd name="connsiteY0" fmla="*/ 0 h 2626468"/>
                  <a:gd name="connsiteX1" fmla="*/ 0 w 330741"/>
                  <a:gd name="connsiteY1" fmla="*/ 2626468 h 2626468"/>
                </a:gdLst>
                <a:ahLst/>
                <a:cxnLst>
                  <a:cxn ang="0">
                    <a:pos x="connsiteX0" y="connsiteY0"/>
                  </a:cxn>
                  <a:cxn ang="0">
                    <a:pos x="connsiteX1" y="connsiteY1"/>
                  </a:cxn>
                </a:cxnLst>
                <a:rect l="l" t="t" r="r" b="b"/>
                <a:pathLst>
                  <a:path w="330741" h="2626468">
                    <a:moveTo>
                      <a:pt x="330741" y="0"/>
                    </a:moveTo>
                    <a:lnTo>
                      <a:pt x="0" y="2626468"/>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p>
            </p:txBody>
          </p:sp>
          <p:sp>
            <p:nvSpPr>
              <p:cNvPr id="88" name="Freeform: Shape 87">
                <a:extLst>
                  <a:ext uri="{FF2B5EF4-FFF2-40B4-BE49-F238E27FC236}">
                    <a16:creationId xmlns:a16="http://schemas.microsoft.com/office/drawing/2014/main" id="{DE530826-05D1-4B02-9CEB-2F9F0EB3DC79}"/>
                  </a:ext>
                </a:extLst>
              </p:cNvPr>
              <p:cNvSpPr/>
              <p:nvPr/>
            </p:nvSpPr>
            <p:spPr>
              <a:xfrm>
                <a:off x="857475" y="3085284"/>
                <a:ext cx="1133856" cy="120371"/>
              </a:xfrm>
              <a:custGeom>
                <a:avLst/>
                <a:gdLst>
                  <a:gd name="connsiteX0" fmla="*/ 0 w 3443592"/>
                  <a:gd name="connsiteY0" fmla="*/ 0 h 350196"/>
                  <a:gd name="connsiteX1" fmla="*/ 1906621 w 3443592"/>
                  <a:gd name="connsiteY1" fmla="*/ 243191 h 350196"/>
                  <a:gd name="connsiteX2" fmla="*/ 3443592 w 3443592"/>
                  <a:gd name="connsiteY2" fmla="*/ 350196 h 350196"/>
                </a:gdLst>
                <a:ahLst/>
                <a:cxnLst>
                  <a:cxn ang="0">
                    <a:pos x="connsiteX0" y="connsiteY0"/>
                  </a:cxn>
                  <a:cxn ang="0">
                    <a:pos x="connsiteX1" y="connsiteY1"/>
                  </a:cxn>
                  <a:cxn ang="0">
                    <a:pos x="connsiteX2" y="connsiteY2"/>
                  </a:cxn>
                </a:cxnLst>
                <a:rect l="l" t="t" r="r" b="b"/>
                <a:pathLst>
                  <a:path w="3443592" h="350196">
                    <a:moveTo>
                      <a:pt x="0" y="0"/>
                    </a:moveTo>
                    <a:cubicBezTo>
                      <a:pt x="666344" y="92412"/>
                      <a:pt x="1332689" y="184825"/>
                      <a:pt x="1906621" y="243191"/>
                    </a:cubicBezTo>
                    <a:cubicBezTo>
                      <a:pt x="2480553" y="301557"/>
                      <a:pt x="2962072" y="325876"/>
                      <a:pt x="3443592" y="350196"/>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89" name="Freeform: Shape 88">
                <a:extLst>
                  <a:ext uri="{FF2B5EF4-FFF2-40B4-BE49-F238E27FC236}">
                    <a16:creationId xmlns:a16="http://schemas.microsoft.com/office/drawing/2014/main" id="{E1594BD0-C1F0-42B5-907D-5841B044350A}"/>
                  </a:ext>
                </a:extLst>
              </p:cNvPr>
              <p:cNvSpPr/>
              <p:nvPr/>
            </p:nvSpPr>
            <p:spPr>
              <a:xfrm>
                <a:off x="727790" y="3946732"/>
                <a:ext cx="1216152" cy="120371"/>
              </a:xfrm>
              <a:custGeom>
                <a:avLst/>
                <a:gdLst>
                  <a:gd name="connsiteX0" fmla="*/ 0 w 3443592"/>
                  <a:gd name="connsiteY0" fmla="*/ 0 h 350196"/>
                  <a:gd name="connsiteX1" fmla="*/ 1906621 w 3443592"/>
                  <a:gd name="connsiteY1" fmla="*/ 243191 h 350196"/>
                  <a:gd name="connsiteX2" fmla="*/ 3443592 w 3443592"/>
                  <a:gd name="connsiteY2" fmla="*/ 350196 h 350196"/>
                </a:gdLst>
                <a:ahLst/>
                <a:cxnLst>
                  <a:cxn ang="0">
                    <a:pos x="connsiteX0" y="connsiteY0"/>
                  </a:cxn>
                  <a:cxn ang="0">
                    <a:pos x="connsiteX1" y="connsiteY1"/>
                  </a:cxn>
                  <a:cxn ang="0">
                    <a:pos x="connsiteX2" y="connsiteY2"/>
                  </a:cxn>
                </a:cxnLst>
                <a:rect l="l" t="t" r="r" b="b"/>
                <a:pathLst>
                  <a:path w="3443592" h="350196">
                    <a:moveTo>
                      <a:pt x="0" y="0"/>
                    </a:moveTo>
                    <a:cubicBezTo>
                      <a:pt x="666344" y="92412"/>
                      <a:pt x="1332689" y="184825"/>
                      <a:pt x="1906621" y="243191"/>
                    </a:cubicBezTo>
                    <a:cubicBezTo>
                      <a:pt x="2480553" y="301557"/>
                      <a:pt x="2962072" y="325876"/>
                      <a:pt x="3443592" y="350196"/>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90" name="Freeform: Shape 89">
                <a:extLst>
                  <a:ext uri="{FF2B5EF4-FFF2-40B4-BE49-F238E27FC236}">
                    <a16:creationId xmlns:a16="http://schemas.microsoft.com/office/drawing/2014/main" id="{4DED5235-828C-4ED4-940B-A7132104A77D}"/>
                  </a:ext>
                </a:extLst>
              </p:cNvPr>
              <p:cNvSpPr/>
              <p:nvPr/>
            </p:nvSpPr>
            <p:spPr>
              <a:xfrm rot="21281564">
                <a:off x="1901518" y="3198443"/>
                <a:ext cx="120920" cy="859536"/>
              </a:xfrm>
              <a:custGeom>
                <a:avLst/>
                <a:gdLst>
                  <a:gd name="connsiteX0" fmla="*/ 330741 w 330741"/>
                  <a:gd name="connsiteY0" fmla="*/ 0 h 2626468"/>
                  <a:gd name="connsiteX1" fmla="*/ 0 w 330741"/>
                  <a:gd name="connsiteY1" fmla="*/ 2626468 h 2626468"/>
                </a:gdLst>
                <a:ahLst/>
                <a:cxnLst>
                  <a:cxn ang="0">
                    <a:pos x="connsiteX0" y="connsiteY0"/>
                  </a:cxn>
                  <a:cxn ang="0">
                    <a:pos x="connsiteX1" y="connsiteY1"/>
                  </a:cxn>
                </a:cxnLst>
                <a:rect l="l" t="t" r="r" b="b"/>
                <a:pathLst>
                  <a:path w="330741" h="2626468">
                    <a:moveTo>
                      <a:pt x="330741" y="0"/>
                    </a:moveTo>
                    <a:lnTo>
                      <a:pt x="0" y="2626468"/>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p>
            </p:txBody>
          </p:sp>
        </p:grpSp>
      </p:grpSp>
      <p:grpSp>
        <p:nvGrpSpPr>
          <p:cNvPr id="112" name="Group 111">
            <a:extLst>
              <a:ext uri="{FF2B5EF4-FFF2-40B4-BE49-F238E27FC236}">
                <a16:creationId xmlns:a16="http://schemas.microsoft.com/office/drawing/2014/main" id="{4EB811A2-454B-40AC-9456-B7064C6C3A78}"/>
              </a:ext>
            </a:extLst>
          </p:cNvPr>
          <p:cNvGrpSpPr/>
          <p:nvPr/>
        </p:nvGrpSpPr>
        <p:grpSpPr>
          <a:xfrm>
            <a:off x="2132670" y="3827908"/>
            <a:ext cx="1641981" cy="1241526"/>
            <a:chOff x="2432585" y="3791333"/>
            <a:chExt cx="1028700" cy="780194"/>
          </a:xfrm>
        </p:grpSpPr>
        <p:pic>
          <p:nvPicPr>
            <p:cNvPr id="69" name="Picture 68">
              <a:extLst>
                <a:ext uri="{FF2B5EF4-FFF2-40B4-BE49-F238E27FC236}">
                  <a16:creationId xmlns:a16="http://schemas.microsoft.com/office/drawing/2014/main" id="{879C35C0-D827-411A-9659-BAC81081CF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2585" y="3791333"/>
              <a:ext cx="1028700" cy="780194"/>
            </a:xfrm>
            <a:prstGeom prst="rect">
              <a:avLst/>
            </a:prstGeom>
          </p:spPr>
        </p:pic>
        <p:grpSp>
          <p:nvGrpSpPr>
            <p:cNvPr id="106" name="Group 105">
              <a:extLst>
                <a:ext uri="{FF2B5EF4-FFF2-40B4-BE49-F238E27FC236}">
                  <a16:creationId xmlns:a16="http://schemas.microsoft.com/office/drawing/2014/main" id="{DBDCA0D8-4F8C-42BA-AA87-9A63289DA595}"/>
                </a:ext>
              </a:extLst>
            </p:cNvPr>
            <p:cNvGrpSpPr/>
            <p:nvPr/>
          </p:nvGrpSpPr>
          <p:grpSpPr>
            <a:xfrm>
              <a:off x="2680288" y="3905534"/>
              <a:ext cx="728240" cy="552273"/>
              <a:chOff x="727790" y="3085284"/>
              <a:chExt cx="1294648" cy="981819"/>
            </a:xfrm>
          </p:grpSpPr>
          <p:sp>
            <p:nvSpPr>
              <p:cNvPr id="107" name="Freeform: Shape 106">
                <a:extLst>
                  <a:ext uri="{FF2B5EF4-FFF2-40B4-BE49-F238E27FC236}">
                    <a16:creationId xmlns:a16="http://schemas.microsoft.com/office/drawing/2014/main" id="{2A6E751E-FFED-450F-8656-94EE5657F230}"/>
                  </a:ext>
                </a:extLst>
              </p:cNvPr>
              <p:cNvSpPr/>
              <p:nvPr/>
            </p:nvSpPr>
            <p:spPr>
              <a:xfrm>
                <a:off x="738301" y="3085285"/>
                <a:ext cx="120920" cy="868680"/>
              </a:xfrm>
              <a:custGeom>
                <a:avLst/>
                <a:gdLst>
                  <a:gd name="connsiteX0" fmla="*/ 330741 w 330741"/>
                  <a:gd name="connsiteY0" fmla="*/ 0 h 2626468"/>
                  <a:gd name="connsiteX1" fmla="*/ 0 w 330741"/>
                  <a:gd name="connsiteY1" fmla="*/ 2626468 h 2626468"/>
                </a:gdLst>
                <a:ahLst/>
                <a:cxnLst>
                  <a:cxn ang="0">
                    <a:pos x="connsiteX0" y="connsiteY0"/>
                  </a:cxn>
                  <a:cxn ang="0">
                    <a:pos x="connsiteX1" y="connsiteY1"/>
                  </a:cxn>
                </a:cxnLst>
                <a:rect l="l" t="t" r="r" b="b"/>
                <a:pathLst>
                  <a:path w="330741" h="2626468">
                    <a:moveTo>
                      <a:pt x="330741" y="0"/>
                    </a:moveTo>
                    <a:lnTo>
                      <a:pt x="0" y="2626468"/>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p>
            </p:txBody>
          </p:sp>
          <p:sp>
            <p:nvSpPr>
              <p:cNvPr id="108" name="Freeform: Shape 107">
                <a:extLst>
                  <a:ext uri="{FF2B5EF4-FFF2-40B4-BE49-F238E27FC236}">
                    <a16:creationId xmlns:a16="http://schemas.microsoft.com/office/drawing/2014/main" id="{1BD50647-FFBF-46B8-8849-67323CBC0E9D}"/>
                  </a:ext>
                </a:extLst>
              </p:cNvPr>
              <p:cNvSpPr/>
              <p:nvPr/>
            </p:nvSpPr>
            <p:spPr>
              <a:xfrm>
                <a:off x="857475" y="3085284"/>
                <a:ext cx="1133856" cy="120371"/>
              </a:xfrm>
              <a:custGeom>
                <a:avLst/>
                <a:gdLst>
                  <a:gd name="connsiteX0" fmla="*/ 0 w 3443592"/>
                  <a:gd name="connsiteY0" fmla="*/ 0 h 350196"/>
                  <a:gd name="connsiteX1" fmla="*/ 1906621 w 3443592"/>
                  <a:gd name="connsiteY1" fmla="*/ 243191 h 350196"/>
                  <a:gd name="connsiteX2" fmla="*/ 3443592 w 3443592"/>
                  <a:gd name="connsiteY2" fmla="*/ 350196 h 350196"/>
                </a:gdLst>
                <a:ahLst/>
                <a:cxnLst>
                  <a:cxn ang="0">
                    <a:pos x="connsiteX0" y="connsiteY0"/>
                  </a:cxn>
                  <a:cxn ang="0">
                    <a:pos x="connsiteX1" y="connsiteY1"/>
                  </a:cxn>
                  <a:cxn ang="0">
                    <a:pos x="connsiteX2" y="connsiteY2"/>
                  </a:cxn>
                </a:cxnLst>
                <a:rect l="l" t="t" r="r" b="b"/>
                <a:pathLst>
                  <a:path w="3443592" h="350196">
                    <a:moveTo>
                      <a:pt x="0" y="0"/>
                    </a:moveTo>
                    <a:cubicBezTo>
                      <a:pt x="666344" y="92412"/>
                      <a:pt x="1332689" y="184825"/>
                      <a:pt x="1906621" y="243191"/>
                    </a:cubicBezTo>
                    <a:cubicBezTo>
                      <a:pt x="2480553" y="301557"/>
                      <a:pt x="2962072" y="325876"/>
                      <a:pt x="3443592" y="350196"/>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109" name="Freeform: Shape 108">
                <a:extLst>
                  <a:ext uri="{FF2B5EF4-FFF2-40B4-BE49-F238E27FC236}">
                    <a16:creationId xmlns:a16="http://schemas.microsoft.com/office/drawing/2014/main" id="{23B089BA-DCF6-4EFB-B5E0-109ACD0FC27D}"/>
                  </a:ext>
                </a:extLst>
              </p:cNvPr>
              <p:cNvSpPr/>
              <p:nvPr/>
            </p:nvSpPr>
            <p:spPr>
              <a:xfrm>
                <a:off x="727790" y="3946732"/>
                <a:ext cx="1216152" cy="120371"/>
              </a:xfrm>
              <a:custGeom>
                <a:avLst/>
                <a:gdLst>
                  <a:gd name="connsiteX0" fmla="*/ 0 w 3443592"/>
                  <a:gd name="connsiteY0" fmla="*/ 0 h 350196"/>
                  <a:gd name="connsiteX1" fmla="*/ 1906621 w 3443592"/>
                  <a:gd name="connsiteY1" fmla="*/ 243191 h 350196"/>
                  <a:gd name="connsiteX2" fmla="*/ 3443592 w 3443592"/>
                  <a:gd name="connsiteY2" fmla="*/ 350196 h 350196"/>
                </a:gdLst>
                <a:ahLst/>
                <a:cxnLst>
                  <a:cxn ang="0">
                    <a:pos x="connsiteX0" y="connsiteY0"/>
                  </a:cxn>
                  <a:cxn ang="0">
                    <a:pos x="connsiteX1" y="connsiteY1"/>
                  </a:cxn>
                  <a:cxn ang="0">
                    <a:pos x="connsiteX2" y="connsiteY2"/>
                  </a:cxn>
                </a:cxnLst>
                <a:rect l="l" t="t" r="r" b="b"/>
                <a:pathLst>
                  <a:path w="3443592" h="350196">
                    <a:moveTo>
                      <a:pt x="0" y="0"/>
                    </a:moveTo>
                    <a:cubicBezTo>
                      <a:pt x="666344" y="92412"/>
                      <a:pt x="1332689" y="184825"/>
                      <a:pt x="1906621" y="243191"/>
                    </a:cubicBezTo>
                    <a:cubicBezTo>
                      <a:pt x="2480553" y="301557"/>
                      <a:pt x="2962072" y="325876"/>
                      <a:pt x="3443592" y="350196"/>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110" name="Freeform: Shape 109">
                <a:extLst>
                  <a:ext uri="{FF2B5EF4-FFF2-40B4-BE49-F238E27FC236}">
                    <a16:creationId xmlns:a16="http://schemas.microsoft.com/office/drawing/2014/main" id="{09143E82-DD5E-4265-A0DC-EF8916CD5E0A}"/>
                  </a:ext>
                </a:extLst>
              </p:cNvPr>
              <p:cNvSpPr/>
              <p:nvPr/>
            </p:nvSpPr>
            <p:spPr>
              <a:xfrm rot="21281564">
                <a:off x="1901518" y="3198443"/>
                <a:ext cx="120920" cy="859536"/>
              </a:xfrm>
              <a:custGeom>
                <a:avLst/>
                <a:gdLst>
                  <a:gd name="connsiteX0" fmla="*/ 330741 w 330741"/>
                  <a:gd name="connsiteY0" fmla="*/ 0 h 2626468"/>
                  <a:gd name="connsiteX1" fmla="*/ 0 w 330741"/>
                  <a:gd name="connsiteY1" fmla="*/ 2626468 h 2626468"/>
                </a:gdLst>
                <a:ahLst/>
                <a:cxnLst>
                  <a:cxn ang="0">
                    <a:pos x="connsiteX0" y="connsiteY0"/>
                  </a:cxn>
                  <a:cxn ang="0">
                    <a:pos x="connsiteX1" y="connsiteY1"/>
                  </a:cxn>
                </a:cxnLst>
                <a:rect l="l" t="t" r="r" b="b"/>
                <a:pathLst>
                  <a:path w="330741" h="2626468">
                    <a:moveTo>
                      <a:pt x="330741" y="0"/>
                    </a:moveTo>
                    <a:lnTo>
                      <a:pt x="0" y="2626468"/>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p>
            </p:txBody>
          </p:sp>
        </p:grpSp>
      </p:grpSp>
      <p:sp>
        <p:nvSpPr>
          <p:cNvPr id="115" name="Rectangle 114">
            <a:extLst>
              <a:ext uri="{FF2B5EF4-FFF2-40B4-BE49-F238E27FC236}">
                <a16:creationId xmlns:a16="http://schemas.microsoft.com/office/drawing/2014/main" id="{78F10DE0-A1C8-47A9-B5B8-1B65DCAB3F14}"/>
              </a:ext>
            </a:extLst>
          </p:cNvPr>
          <p:cNvSpPr/>
          <p:nvPr/>
        </p:nvSpPr>
        <p:spPr>
          <a:xfrm>
            <a:off x="2366119" y="622086"/>
            <a:ext cx="1415772" cy="584775"/>
          </a:xfrm>
          <a:prstGeom prst="rect">
            <a:avLst/>
          </a:prstGeom>
        </p:spPr>
        <p:txBody>
          <a:bodyPr wrap="none">
            <a:spAutoFit/>
          </a:bodyPr>
          <a:lstStyle/>
          <a:p>
            <a:pPr lvl="1" algn="ctr"/>
            <a:r>
              <a:rPr lang="en-US" sz="1600" dirty="0">
                <a:latin typeface="Arial" panose="020B0604020202020204" pitchFamily="34" charset="0"/>
                <a:cs typeface="Arial" panose="020B0604020202020204" pitchFamily="34" charset="0"/>
              </a:rPr>
              <a:t>2013</a:t>
            </a:r>
          </a:p>
          <a:p>
            <a:pPr lvl="1" algn="ctr"/>
            <a:r>
              <a:rPr lang="en-US" sz="1600" dirty="0">
                <a:latin typeface="Arial" panose="020B0604020202020204" pitchFamily="34" charset="0"/>
                <a:cs typeface="Arial" panose="020B0604020202020204" pitchFamily="34" charset="0"/>
              </a:rPr>
              <a:t>Base - </a:t>
            </a:r>
            <a:r>
              <a:rPr lang="en-US" sz="1600" dirty="0" err="1">
                <a:latin typeface="Arial" panose="020B0604020202020204" pitchFamily="34" charset="0"/>
                <a:cs typeface="Arial" panose="020B0604020202020204" pitchFamily="34" charset="0"/>
              </a:rPr>
              <a:t>noFire</a:t>
            </a:r>
            <a:endParaRPr lang="en-US" sz="1600" dirty="0">
              <a:latin typeface="Arial" panose="020B0604020202020204" pitchFamily="34" charset="0"/>
              <a:cs typeface="Arial" panose="020B0604020202020204" pitchFamily="34" charset="0"/>
            </a:endParaRPr>
          </a:p>
        </p:txBody>
      </p:sp>
      <p:sp>
        <p:nvSpPr>
          <p:cNvPr id="51" name="Rectangle 50">
            <a:extLst>
              <a:ext uri="{FF2B5EF4-FFF2-40B4-BE49-F238E27FC236}">
                <a16:creationId xmlns:a16="http://schemas.microsoft.com/office/drawing/2014/main" id="{D04083EC-7DD3-4E06-8948-DA940616705B}"/>
              </a:ext>
            </a:extLst>
          </p:cNvPr>
          <p:cNvSpPr/>
          <p:nvPr/>
        </p:nvSpPr>
        <p:spPr>
          <a:xfrm>
            <a:off x="616877" y="626592"/>
            <a:ext cx="1415772" cy="584775"/>
          </a:xfrm>
          <a:prstGeom prst="rect">
            <a:avLst/>
          </a:prstGeom>
        </p:spPr>
        <p:txBody>
          <a:bodyPr wrap="none">
            <a:spAutoFit/>
          </a:bodyPr>
          <a:lstStyle/>
          <a:p>
            <a:pPr lvl="1" algn="ctr"/>
            <a:r>
              <a:rPr lang="en-US" sz="1600" dirty="0">
                <a:latin typeface="Arial" panose="020B0604020202020204" pitchFamily="34" charset="0"/>
                <a:cs typeface="Arial" panose="020B0604020202020204" pitchFamily="34" charset="0"/>
              </a:rPr>
              <a:t>2012</a:t>
            </a:r>
          </a:p>
          <a:p>
            <a:pPr lvl="1" algn="ctr"/>
            <a:r>
              <a:rPr lang="en-US" sz="1600" dirty="0">
                <a:latin typeface="Arial" panose="020B0604020202020204" pitchFamily="34" charset="0"/>
                <a:cs typeface="Arial" panose="020B0604020202020204" pitchFamily="34" charset="0"/>
              </a:rPr>
              <a:t>Base - </a:t>
            </a:r>
            <a:r>
              <a:rPr lang="en-US" sz="1600" dirty="0" err="1">
                <a:latin typeface="Arial" panose="020B0604020202020204" pitchFamily="34" charset="0"/>
                <a:cs typeface="Arial" panose="020B0604020202020204" pitchFamily="34" charset="0"/>
              </a:rPr>
              <a:t>noFire</a:t>
            </a:r>
            <a:endParaRPr lang="en-US" sz="1600" dirty="0">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E61C7D64-6DD6-49B8-8528-024FE338DA16}"/>
              </a:ext>
            </a:extLst>
          </p:cNvPr>
          <p:cNvGrpSpPr/>
          <p:nvPr/>
        </p:nvGrpSpPr>
        <p:grpSpPr>
          <a:xfrm>
            <a:off x="409186" y="1173818"/>
            <a:ext cx="1631454" cy="1252349"/>
            <a:chOff x="571496" y="1453971"/>
            <a:chExt cx="1028700" cy="780193"/>
          </a:xfrm>
        </p:grpSpPr>
        <p:pic>
          <p:nvPicPr>
            <p:cNvPr id="52" name="Picture 51">
              <a:extLst>
                <a:ext uri="{FF2B5EF4-FFF2-40B4-BE49-F238E27FC236}">
                  <a16:creationId xmlns:a16="http://schemas.microsoft.com/office/drawing/2014/main" id="{51CB1370-44E2-4DF6-8C10-1D80146EA0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496" y="1453971"/>
              <a:ext cx="1028700" cy="780193"/>
            </a:xfrm>
            <a:prstGeom prst="rect">
              <a:avLst/>
            </a:prstGeom>
          </p:spPr>
        </p:pic>
        <p:grpSp>
          <p:nvGrpSpPr>
            <p:cNvPr id="53" name="Group 52">
              <a:extLst>
                <a:ext uri="{FF2B5EF4-FFF2-40B4-BE49-F238E27FC236}">
                  <a16:creationId xmlns:a16="http://schemas.microsoft.com/office/drawing/2014/main" id="{FA3E92B6-74B7-4B3B-8098-17DC54E824C9}"/>
                </a:ext>
              </a:extLst>
            </p:cNvPr>
            <p:cNvGrpSpPr/>
            <p:nvPr/>
          </p:nvGrpSpPr>
          <p:grpSpPr>
            <a:xfrm>
              <a:off x="815379" y="1564241"/>
              <a:ext cx="728240" cy="552273"/>
              <a:chOff x="727790" y="3085284"/>
              <a:chExt cx="1294648" cy="981819"/>
            </a:xfrm>
          </p:grpSpPr>
          <p:sp>
            <p:nvSpPr>
              <p:cNvPr id="54" name="Freeform: Shape 53">
                <a:extLst>
                  <a:ext uri="{FF2B5EF4-FFF2-40B4-BE49-F238E27FC236}">
                    <a16:creationId xmlns:a16="http://schemas.microsoft.com/office/drawing/2014/main" id="{965EFF09-9008-4500-B84D-C195EB4FE329}"/>
                  </a:ext>
                </a:extLst>
              </p:cNvPr>
              <p:cNvSpPr/>
              <p:nvPr/>
            </p:nvSpPr>
            <p:spPr>
              <a:xfrm>
                <a:off x="738301" y="3085285"/>
                <a:ext cx="120920" cy="868680"/>
              </a:xfrm>
              <a:custGeom>
                <a:avLst/>
                <a:gdLst>
                  <a:gd name="connsiteX0" fmla="*/ 330741 w 330741"/>
                  <a:gd name="connsiteY0" fmla="*/ 0 h 2626468"/>
                  <a:gd name="connsiteX1" fmla="*/ 0 w 330741"/>
                  <a:gd name="connsiteY1" fmla="*/ 2626468 h 2626468"/>
                </a:gdLst>
                <a:ahLst/>
                <a:cxnLst>
                  <a:cxn ang="0">
                    <a:pos x="connsiteX0" y="connsiteY0"/>
                  </a:cxn>
                  <a:cxn ang="0">
                    <a:pos x="connsiteX1" y="connsiteY1"/>
                  </a:cxn>
                </a:cxnLst>
                <a:rect l="l" t="t" r="r" b="b"/>
                <a:pathLst>
                  <a:path w="330741" h="2626468">
                    <a:moveTo>
                      <a:pt x="330741" y="0"/>
                    </a:moveTo>
                    <a:lnTo>
                      <a:pt x="0" y="2626468"/>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p>
            </p:txBody>
          </p:sp>
          <p:sp>
            <p:nvSpPr>
              <p:cNvPr id="55" name="Freeform: Shape 54">
                <a:extLst>
                  <a:ext uri="{FF2B5EF4-FFF2-40B4-BE49-F238E27FC236}">
                    <a16:creationId xmlns:a16="http://schemas.microsoft.com/office/drawing/2014/main" id="{B017957A-4525-4C5C-AF8F-B3B5B4672C81}"/>
                  </a:ext>
                </a:extLst>
              </p:cNvPr>
              <p:cNvSpPr/>
              <p:nvPr/>
            </p:nvSpPr>
            <p:spPr>
              <a:xfrm>
                <a:off x="857475" y="3085284"/>
                <a:ext cx="1133856" cy="120371"/>
              </a:xfrm>
              <a:custGeom>
                <a:avLst/>
                <a:gdLst>
                  <a:gd name="connsiteX0" fmla="*/ 0 w 3443592"/>
                  <a:gd name="connsiteY0" fmla="*/ 0 h 350196"/>
                  <a:gd name="connsiteX1" fmla="*/ 1906621 w 3443592"/>
                  <a:gd name="connsiteY1" fmla="*/ 243191 h 350196"/>
                  <a:gd name="connsiteX2" fmla="*/ 3443592 w 3443592"/>
                  <a:gd name="connsiteY2" fmla="*/ 350196 h 350196"/>
                </a:gdLst>
                <a:ahLst/>
                <a:cxnLst>
                  <a:cxn ang="0">
                    <a:pos x="connsiteX0" y="connsiteY0"/>
                  </a:cxn>
                  <a:cxn ang="0">
                    <a:pos x="connsiteX1" y="connsiteY1"/>
                  </a:cxn>
                  <a:cxn ang="0">
                    <a:pos x="connsiteX2" y="connsiteY2"/>
                  </a:cxn>
                </a:cxnLst>
                <a:rect l="l" t="t" r="r" b="b"/>
                <a:pathLst>
                  <a:path w="3443592" h="350196">
                    <a:moveTo>
                      <a:pt x="0" y="0"/>
                    </a:moveTo>
                    <a:cubicBezTo>
                      <a:pt x="666344" y="92412"/>
                      <a:pt x="1332689" y="184825"/>
                      <a:pt x="1906621" y="243191"/>
                    </a:cubicBezTo>
                    <a:cubicBezTo>
                      <a:pt x="2480553" y="301557"/>
                      <a:pt x="2962072" y="325876"/>
                      <a:pt x="3443592" y="350196"/>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56" name="Freeform: Shape 55">
                <a:extLst>
                  <a:ext uri="{FF2B5EF4-FFF2-40B4-BE49-F238E27FC236}">
                    <a16:creationId xmlns:a16="http://schemas.microsoft.com/office/drawing/2014/main" id="{448D5C14-17E7-4FDD-A4DB-D0CD901B71D8}"/>
                  </a:ext>
                </a:extLst>
              </p:cNvPr>
              <p:cNvSpPr/>
              <p:nvPr/>
            </p:nvSpPr>
            <p:spPr>
              <a:xfrm>
                <a:off x="727790" y="3946732"/>
                <a:ext cx="1216152" cy="120371"/>
              </a:xfrm>
              <a:custGeom>
                <a:avLst/>
                <a:gdLst>
                  <a:gd name="connsiteX0" fmla="*/ 0 w 3443592"/>
                  <a:gd name="connsiteY0" fmla="*/ 0 h 350196"/>
                  <a:gd name="connsiteX1" fmla="*/ 1906621 w 3443592"/>
                  <a:gd name="connsiteY1" fmla="*/ 243191 h 350196"/>
                  <a:gd name="connsiteX2" fmla="*/ 3443592 w 3443592"/>
                  <a:gd name="connsiteY2" fmla="*/ 350196 h 350196"/>
                </a:gdLst>
                <a:ahLst/>
                <a:cxnLst>
                  <a:cxn ang="0">
                    <a:pos x="connsiteX0" y="connsiteY0"/>
                  </a:cxn>
                  <a:cxn ang="0">
                    <a:pos x="connsiteX1" y="connsiteY1"/>
                  </a:cxn>
                  <a:cxn ang="0">
                    <a:pos x="connsiteX2" y="connsiteY2"/>
                  </a:cxn>
                </a:cxnLst>
                <a:rect l="l" t="t" r="r" b="b"/>
                <a:pathLst>
                  <a:path w="3443592" h="350196">
                    <a:moveTo>
                      <a:pt x="0" y="0"/>
                    </a:moveTo>
                    <a:cubicBezTo>
                      <a:pt x="666344" y="92412"/>
                      <a:pt x="1332689" y="184825"/>
                      <a:pt x="1906621" y="243191"/>
                    </a:cubicBezTo>
                    <a:cubicBezTo>
                      <a:pt x="2480553" y="301557"/>
                      <a:pt x="2962072" y="325876"/>
                      <a:pt x="3443592" y="350196"/>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57" name="Freeform: Shape 56">
                <a:extLst>
                  <a:ext uri="{FF2B5EF4-FFF2-40B4-BE49-F238E27FC236}">
                    <a16:creationId xmlns:a16="http://schemas.microsoft.com/office/drawing/2014/main" id="{4F995DBD-072A-472B-BDEC-4F27EDDA65D2}"/>
                  </a:ext>
                </a:extLst>
              </p:cNvPr>
              <p:cNvSpPr/>
              <p:nvPr/>
            </p:nvSpPr>
            <p:spPr>
              <a:xfrm rot="21281564">
                <a:off x="1901518" y="3198443"/>
                <a:ext cx="120920" cy="859536"/>
              </a:xfrm>
              <a:custGeom>
                <a:avLst/>
                <a:gdLst>
                  <a:gd name="connsiteX0" fmla="*/ 330741 w 330741"/>
                  <a:gd name="connsiteY0" fmla="*/ 0 h 2626468"/>
                  <a:gd name="connsiteX1" fmla="*/ 0 w 330741"/>
                  <a:gd name="connsiteY1" fmla="*/ 2626468 h 2626468"/>
                </a:gdLst>
                <a:ahLst/>
                <a:cxnLst>
                  <a:cxn ang="0">
                    <a:pos x="connsiteX0" y="connsiteY0"/>
                  </a:cxn>
                  <a:cxn ang="0">
                    <a:pos x="connsiteX1" y="connsiteY1"/>
                  </a:cxn>
                </a:cxnLst>
                <a:rect l="l" t="t" r="r" b="b"/>
                <a:pathLst>
                  <a:path w="330741" h="2626468">
                    <a:moveTo>
                      <a:pt x="330741" y="0"/>
                    </a:moveTo>
                    <a:lnTo>
                      <a:pt x="0" y="2626468"/>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p>
            </p:txBody>
          </p:sp>
        </p:grpSp>
      </p:grpSp>
      <p:grpSp>
        <p:nvGrpSpPr>
          <p:cNvPr id="6" name="Group 5">
            <a:extLst>
              <a:ext uri="{FF2B5EF4-FFF2-40B4-BE49-F238E27FC236}">
                <a16:creationId xmlns:a16="http://schemas.microsoft.com/office/drawing/2014/main" id="{833B8AB5-3657-4283-8DE0-99FC4F8E6055}"/>
              </a:ext>
            </a:extLst>
          </p:cNvPr>
          <p:cNvGrpSpPr/>
          <p:nvPr/>
        </p:nvGrpSpPr>
        <p:grpSpPr>
          <a:xfrm>
            <a:off x="412404" y="2504994"/>
            <a:ext cx="1625017" cy="1244177"/>
            <a:chOff x="2049927" y="2831540"/>
            <a:chExt cx="1028700" cy="780193"/>
          </a:xfrm>
        </p:grpSpPr>
        <p:pic>
          <p:nvPicPr>
            <p:cNvPr id="84" name="Picture 83">
              <a:extLst>
                <a:ext uri="{FF2B5EF4-FFF2-40B4-BE49-F238E27FC236}">
                  <a16:creationId xmlns:a16="http://schemas.microsoft.com/office/drawing/2014/main" id="{A7E06CDF-E999-4EA0-95BD-6A2C9985E0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49927" y="2831540"/>
              <a:ext cx="1028700" cy="780193"/>
            </a:xfrm>
            <a:prstGeom prst="rect">
              <a:avLst/>
            </a:prstGeom>
          </p:spPr>
        </p:pic>
        <p:grpSp>
          <p:nvGrpSpPr>
            <p:cNvPr id="85" name="Group 84">
              <a:extLst>
                <a:ext uri="{FF2B5EF4-FFF2-40B4-BE49-F238E27FC236}">
                  <a16:creationId xmlns:a16="http://schemas.microsoft.com/office/drawing/2014/main" id="{4795B246-A01A-4E3C-882F-803C5A89DB13}"/>
                </a:ext>
              </a:extLst>
            </p:cNvPr>
            <p:cNvGrpSpPr/>
            <p:nvPr/>
          </p:nvGrpSpPr>
          <p:grpSpPr>
            <a:xfrm>
              <a:off x="2297245" y="2941811"/>
              <a:ext cx="728240" cy="552273"/>
              <a:chOff x="727790" y="3085284"/>
              <a:chExt cx="1294648" cy="981819"/>
            </a:xfrm>
          </p:grpSpPr>
          <p:sp>
            <p:nvSpPr>
              <p:cNvPr id="91" name="Freeform: Shape 90">
                <a:extLst>
                  <a:ext uri="{FF2B5EF4-FFF2-40B4-BE49-F238E27FC236}">
                    <a16:creationId xmlns:a16="http://schemas.microsoft.com/office/drawing/2014/main" id="{1A110C5F-2891-43C4-8D76-E24670E23717}"/>
                  </a:ext>
                </a:extLst>
              </p:cNvPr>
              <p:cNvSpPr/>
              <p:nvPr/>
            </p:nvSpPr>
            <p:spPr>
              <a:xfrm>
                <a:off x="738301" y="3085285"/>
                <a:ext cx="120920" cy="868680"/>
              </a:xfrm>
              <a:custGeom>
                <a:avLst/>
                <a:gdLst>
                  <a:gd name="connsiteX0" fmla="*/ 330741 w 330741"/>
                  <a:gd name="connsiteY0" fmla="*/ 0 h 2626468"/>
                  <a:gd name="connsiteX1" fmla="*/ 0 w 330741"/>
                  <a:gd name="connsiteY1" fmla="*/ 2626468 h 2626468"/>
                </a:gdLst>
                <a:ahLst/>
                <a:cxnLst>
                  <a:cxn ang="0">
                    <a:pos x="connsiteX0" y="connsiteY0"/>
                  </a:cxn>
                  <a:cxn ang="0">
                    <a:pos x="connsiteX1" y="connsiteY1"/>
                  </a:cxn>
                </a:cxnLst>
                <a:rect l="l" t="t" r="r" b="b"/>
                <a:pathLst>
                  <a:path w="330741" h="2626468">
                    <a:moveTo>
                      <a:pt x="330741" y="0"/>
                    </a:moveTo>
                    <a:lnTo>
                      <a:pt x="0" y="2626468"/>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p>
            </p:txBody>
          </p:sp>
          <p:sp>
            <p:nvSpPr>
              <p:cNvPr id="92" name="Freeform: Shape 91">
                <a:extLst>
                  <a:ext uri="{FF2B5EF4-FFF2-40B4-BE49-F238E27FC236}">
                    <a16:creationId xmlns:a16="http://schemas.microsoft.com/office/drawing/2014/main" id="{ECE7F5EA-9406-41C9-B999-BEBF0F779C01}"/>
                  </a:ext>
                </a:extLst>
              </p:cNvPr>
              <p:cNvSpPr/>
              <p:nvPr/>
            </p:nvSpPr>
            <p:spPr>
              <a:xfrm>
                <a:off x="857475" y="3085284"/>
                <a:ext cx="1133856" cy="120371"/>
              </a:xfrm>
              <a:custGeom>
                <a:avLst/>
                <a:gdLst>
                  <a:gd name="connsiteX0" fmla="*/ 0 w 3443592"/>
                  <a:gd name="connsiteY0" fmla="*/ 0 h 350196"/>
                  <a:gd name="connsiteX1" fmla="*/ 1906621 w 3443592"/>
                  <a:gd name="connsiteY1" fmla="*/ 243191 h 350196"/>
                  <a:gd name="connsiteX2" fmla="*/ 3443592 w 3443592"/>
                  <a:gd name="connsiteY2" fmla="*/ 350196 h 350196"/>
                </a:gdLst>
                <a:ahLst/>
                <a:cxnLst>
                  <a:cxn ang="0">
                    <a:pos x="connsiteX0" y="connsiteY0"/>
                  </a:cxn>
                  <a:cxn ang="0">
                    <a:pos x="connsiteX1" y="connsiteY1"/>
                  </a:cxn>
                  <a:cxn ang="0">
                    <a:pos x="connsiteX2" y="connsiteY2"/>
                  </a:cxn>
                </a:cxnLst>
                <a:rect l="l" t="t" r="r" b="b"/>
                <a:pathLst>
                  <a:path w="3443592" h="350196">
                    <a:moveTo>
                      <a:pt x="0" y="0"/>
                    </a:moveTo>
                    <a:cubicBezTo>
                      <a:pt x="666344" y="92412"/>
                      <a:pt x="1332689" y="184825"/>
                      <a:pt x="1906621" y="243191"/>
                    </a:cubicBezTo>
                    <a:cubicBezTo>
                      <a:pt x="2480553" y="301557"/>
                      <a:pt x="2962072" y="325876"/>
                      <a:pt x="3443592" y="350196"/>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93" name="Freeform: Shape 92">
                <a:extLst>
                  <a:ext uri="{FF2B5EF4-FFF2-40B4-BE49-F238E27FC236}">
                    <a16:creationId xmlns:a16="http://schemas.microsoft.com/office/drawing/2014/main" id="{8B3BBFEC-F8F8-4623-A763-9B2A8D012F78}"/>
                  </a:ext>
                </a:extLst>
              </p:cNvPr>
              <p:cNvSpPr/>
              <p:nvPr/>
            </p:nvSpPr>
            <p:spPr>
              <a:xfrm>
                <a:off x="727790" y="3946732"/>
                <a:ext cx="1216152" cy="120371"/>
              </a:xfrm>
              <a:custGeom>
                <a:avLst/>
                <a:gdLst>
                  <a:gd name="connsiteX0" fmla="*/ 0 w 3443592"/>
                  <a:gd name="connsiteY0" fmla="*/ 0 h 350196"/>
                  <a:gd name="connsiteX1" fmla="*/ 1906621 w 3443592"/>
                  <a:gd name="connsiteY1" fmla="*/ 243191 h 350196"/>
                  <a:gd name="connsiteX2" fmla="*/ 3443592 w 3443592"/>
                  <a:gd name="connsiteY2" fmla="*/ 350196 h 350196"/>
                </a:gdLst>
                <a:ahLst/>
                <a:cxnLst>
                  <a:cxn ang="0">
                    <a:pos x="connsiteX0" y="connsiteY0"/>
                  </a:cxn>
                  <a:cxn ang="0">
                    <a:pos x="connsiteX1" y="connsiteY1"/>
                  </a:cxn>
                  <a:cxn ang="0">
                    <a:pos x="connsiteX2" y="connsiteY2"/>
                  </a:cxn>
                </a:cxnLst>
                <a:rect l="l" t="t" r="r" b="b"/>
                <a:pathLst>
                  <a:path w="3443592" h="350196">
                    <a:moveTo>
                      <a:pt x="0" y="0"/>
                    </a:moveTo>
                    <a:cubicBezTo>
                      <a:pt x="666344" y="92412"/>
                      <a:pt x="1332689" y="184825"/>
                      <a:pt x="1906621" y="243191"/>
                    </a:cubicBezTo>
                    <a:cubicBezTo>
                      <a:pt x="2480553" y="301557"/>
                      <a:pt x="2962072" y="325876"/>
                      <a:pt x="3443592" y="350196"/>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94" name="Freeform: Shape 93">
                <a:extLst>
                  <a:ext uri="{FF2B5EF4-FFF2-40B4-BE49-F238E27FC236}">
                    <a16:creationId xmlns:a16="http://schemas.microsoft.com/office/drawing/2014/main" id="{BE35816B-B944-468F-A86E-2C28223BD37A}"/>
                  </a:ext>
                </a:extLst>
              </p:cNvPr>
              <p:cNvSpPr/>
              <p:nvPr/>
            </p:nvSpPr>
            <p:spPr>
              <a:xfrm rot="21281564">
                <a:off x="1901518" y="3198443"/>
                <a:ext cx="120920" cy="859536"/>
              </a:xfrm>
              <a:custGeom>
                <a:avLst/>
                <a:gdLst>
                  <a:gd name="connsiteX0" fmla="*/ 330741 w 330741"/>
                  <a:gd name="connsiteY0" fmla="*/ 0 h 2626468"/>
                  <a:gd name="connsiteX1" fmla="*/ 0 w 330741"/>
                  <a:gd name="connsiteY1" fmla="*/ 2626468 h 2626468"/>
                </a:gdLst>
                <a:ahLst/>
                <a:cxnLst>
                  <a:cxn ang="0">
                    <a:pos x="connsiteX0" y="connsiteY0"/>
                  </a:cxn>
                  <a:cxn ang="0">
                    <a:pos x="connsiteX1" y="connsiteY1"/>
                  </a:cxn>
                </a:cxnLst>
                <a:rect l="l" t="t" r="r" b="b"/>
                <a:pathLst>
                  <a:path w="330741" h="2626468">
                    <a:moveTo>
                      <a:pt x="330741" y="0"/>
                    </a:moveTo>
                    <a:lnTo>
                      <a:pt x="0" y="2626468"/>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p>
            </p:txBody>
          </p:sp>
        </p:grpSp>
      </p:grpSp>
      <p:grpSp>
        <p:nvGrpSpPr>
          <p:cNvPr id="7" name="Group 6">
            <a:extLst>
              <a:ext uri="{FF2B5EF4-FFF2-40B4-BE49-F238E27FC236}">
                <a16:creationId xmlns:a16="http://schemas.microsoft.com/office/drawing/2014/main" id="{EDA90E15-C6D8-4E51-98F2-424D8F00A37C}"/>
              </a:ext>
            </a:extLst>
          </p:cNvPr>
          <p:cNvGrpSpPr/>
          <p:nvPr/>
        </p:nvGrpSpPr>
        <p:grpSpPr>
          <a:xfrm>
            <a:off x="406017" y="3827908"/>
            <a:ext cx="1634623" cy="1241526"/>
            <a:chOff x="5817180" y="2829656"/>
            <a:chExt cx="1028700" cy="780193"/>
          </a:xfrm>
        </p:grpSpPr>
        <p:pic>
          <p:nvPicPr>
            <p:cNvPr id="95" name="Picture 94">
              <a:extLst>
                <a:ext uri="{FF2B5EF4-FFF2-40B4-BE49-F238E27FC236}">
                  <a16:creationId xmlns:a16="http://schemas.microsoft.com/office/drawing/2014/main" id="{D9687139-645C-4736-A9D6-8E20AF601B4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17180" y="2829656"/>
              <a:ext cx="1028700" cy="780193"/>
            </a:xfrm>
            <a:prstGeom prst="rect">
              <a:avLst/>
            </a:prstGeom>
          </p:spPr>
        </p:pic>
        <p:grpSp>
          <p:nvGrpSpPr>
            <p:cNvPr id="96" name="Group 95">
              <a:extLst>
                <a:ext uri="{FF2B5EF4-FFF2-40B4-BE49-F238E27FC236}">
                  <a16:creationId xmlns:a16="http://schemas.microsoft.com/office/drawing/2014/main" id="{5549CE83-C16C-49B4-BE61-19BEC80A5214}"/>
                </a:ext>
              </a:extLst>
            </p:cNvPr>
            <p:cNvGrpSpPr/>
            <p:nvPr/>
          </p:nvGrpSpPr>
          <p:grpSpPr>
            <a:xfrm>
              <a:off x="6066913" y="2942461"/>
              <a:ext cx="728240" cy="552273"/>
              <a:chOff x="727790" y="3085284"/>
              <a:chExt cx="1294648" cy="981819"/>
            </a:xfrm>
          </p:grpSpPr>
          <p:sp>
            <p:nvSpPr>
              <p:cNvPr id="97" name="Freeform: Shape 96">
                <a:extLst>
                  <a:ext uri="{FF2B5EF4-FFF2-40B4-BE49-F238E27FC236}">
                    <a16:creationId xmlns:a16="http://schemas.microsoft.com/office/drawing/2014/main" id="{933AAF43-C096-492A-B41D-A109CBED1404}"/>
                  </a:ext>
                </a:extLst>
              </p:cNvPr>
              <p:cNvSpPr/>
              <p:nvPr/>
            </p:nvSpPr>
            <p:spPr>
              <a:xfrm>
                <a:off x="738301" y="3085285"/>
                <a:ext cx="120920" cy="868680"/>
              </a:xfrm>
              <a:custGeom>
                <a:avLst/>
                <a:gdLst>
                  <a:gd name="connsiteX0" fmla="*/ 330741 w 330741"/>
                  <a:gd name="connsiteY0" fmla="*/ 0 h 2626468"/>
                  <a:gd name="connsiteX1" fmla="*/ 0 w 330741"/>
                  <a:gd name="connsiteY1" fmla="*/ 2626468 h 2626468"/>
                </a:gdLst>
                <a:ahLst/>
                <a:cxnLst>
                  <a:cxn ang="0">
                    <a:pos x="connsiteX0" y="connsiteY0"/>
                  </a:cxn>
                  <a:cxn ang="0">
                    <a:pos x="connsiteX1" y="connsiteY1"/>
                  </a:cxn>
                </a:cxnLst>
                <a:rect l="l" t="t" r="r" b="b"/>
                <a:pathLst>
                  <a:path w="330741" h="2626468">
                    <a:moveTo>
                      <a:pt x="330741" y="0"/>
                    </a:moveTo>
                    <a:lnTo>
                      <a:pt x="0" y="2626468"/>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p>
            </p:txBody>
          </p:sp>
          <p:sp>
            <p:nvSpPr>
              <p:cNvPr id="98" name="Freeform: Shape 97">
                <a:extLst>
                  <a:ext uri="{FF2B5EF4-FFF2-40B4-BE49-F238E27FC236}">
                    <a16:creationId xmlns:a16="http://schemas.microsoft.com/office/drawing/2014/main" id="{DA388D5F-DB10-4AF6-B135-74F0DEC71072}"/>
                  </a:ext>
                </a:extLst>
              </p:cNvPr>
              <p:cNvSpPr/>
              <p:nvPr/>
            </p:nvSpPr>
            <p:spPr>
              <a:xfrm>
                <a:off x="857475" y="3085284"/>
                <a:ext cx="1133856" cy="120371"/>
              </a:xfrm>
              <a:custGeom>
                <a:avLst/>
                <a:gdLst>
                  <a:gd name="connsiteX0" fmla="*/ 0 w 3443592"/>
                  <a:gd name="connsiteY0" fmla="*/ 0 h 350196"/>
                  <a:gd name="connsiteX1" fmla="*/ 1906621 w 3443592"/>
                  <a:gd name="connsiteY1" fmla="*/ 243191 h 350196"/>
                  <a:gd name="connsiteX2" fmla="*/ 3443592 w 3443592"/>
                  <a:gd name="connsiteY2" fmla="*/ 350196 h 350196"/>
                </a:gdLst>
                <a:ahLst/>
                <a:cxnLst>
                  <a:cxn ang="0">
                    <a:pos x="connsiteX0" y="connsiteY0"/>
                  </a:cxn>
                  <a:cxn ang="0">
                    <a:pos x="connsiteX1" y="connsiteY1"/>
                  </a:cxn>
                  <a:cxn ang="0">
                    <a:pos x="connsiteX2" y="connsiteY2"/>
                  </a:cxn>
                </a:cxnLst>
                <a:rect l="l" t="t" r="r" b="b"/>
                <a:pathLst>
                  <a:path w="3443592" h="350196">
                    <a:moveTo>
                      <a:pt x="0" y="0"/>
                    </a:moveTo>
                    <a:cubicBezTo>
                      <a:pt x="666344" y="92412"/>
                      <a:pt x="1332689" y="184825"/>
                      <a:pt x="1906621" y="243191"/>
                    </a:cubicBezTo>
                    <a:cubicBezTo>
                      <a:pt x="2480553" y="301557"/>
                      <a:pt x="2962072" y="325876"/>
                      <a:pt x="3443592" y="350196"/>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99" name="Freeform: Shape 98">
                <a:extLst>
                  <a:ext uri="{FF2B5EF4-FFF2-40B4-BE49-F238E27FC236}">
                    <a16:creationId xmlns:a16="http://schemas.microsoft.com/office/drawing/2014/main" id="{BEED5329-A340-40C8-A7BB-FDCA2286D2B3}"/>
                  </a:ext>
                </a:extLst>
              </p:cNvPr>
              <p:cNvSpPr/>
              <p:nvPr/>
            </p:nvSpPr>
            <p:spPr>
              <a:xfrm>
                <a:off x="727790" y="3946732"/>
                <a:ext cx="1216152" cy="120371"/>
              </a:xfrm>
              <a:custGeom>
                <a:avLst/>
                <a:gdLst>
                  <a:gd name="connsiteX0" fmla="*/ 0 w 3443592"/>
                  <a:gd name="connsiteY0" fmla="*/ 0 h 350196"/>
                  <a:gd name="connsiteX1" fmla="*/ 1906621 w 3443592"/>
                  <a:gd name="connsiteY1" fmla="*/ 243191 h 350196"/>
                  <a:gd name="connsiteX2" fmla="*/ 3443592 w 3443592"/>
                  <a:gd name="connsiteY2" fmla="*/ 350196 h 350196"/>
                </a:gdLst>
                <a:ahLst/>
                <a:cxnLst>
                  <a:cxn ang="0">
                    <a:pos x="connsiteX0" y="connsiteY0"/>
                  </a:cxn>
                  <a:cxn ang="0">
                    <a:pos x="connsiteX1" y="connsiteY1"/>
                  </a:cxn>
                  <a:cxn ang="0">
                    <a:pos x="connsiteX2" y="connsiteY2"/>
                  </a:cxn>
                </a:cxnLst>
                <a:rect l="l" t="t" r="r" b="b"/>
                <a:pathLst>
                  <a:path w="3443592" h="350196">
                    <a:moveTo>
                      <a:pt x="0" y="0"/>
                    </a:moveTo>
                    <a:cubicBezTo>
                      <a:pt x="666344" y="92412"/>
                      <a:pt x="1332689" y="184825"/>
                      <a:pt x="1906621" y="243191"/>
                    </a:cubicBezTo>
                    <a:cubicBezTo>
                      <a:pt x="2480553" y="301557"/>
                      <a:pt x="2962072" y="325876"/>
                      <a:pt x="3443592" y="350196"/>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100" name="Freeform: Shape 99">
                <a:extLst>
                  <a:ext uri="{FF2B5EF4-FFF2-40B4-BE49-F238E27FC236}">
                    <a16:creationId xmlns:a16="http://schemas.microsoft.com/office/drawing/2014/main" id="{B2A1DFD6-2A19-41C5-81E9-B594CFE61108}"/>
                  </a:ext>
                </a:extLst>
              </p:cNvPr>
              <p:cNvSpPr/>
              <p:nvPr/>
            </p:nvSpPr>
            <p:spPr>
              <a:xfrm rot="21281564">
                <a:off x="1901518" y="3198443"/>
                <a:ext cx="120920" cy="859536"/>
              </a:xfrm>
              <a:custGeom>
                <a:avLst/>
                <a:gdLst>
                  <a:gd name="connsiteX0" fmla="*/ 330741 w 330741"/>
                  <a:gd name="connsiteY0" fmla="*/ 0 h 2626468"/>
                  <a:gd name="connsiteX1" fmla="*/ 0 w 330741"/>
                  <a:gd name="connsiteY1" fmla="*/ 2626468 h 2626468"/>
                </a:gdLst>
                <a:ahLst/>
                <a:cxnLst>
                  <a:cxn ang="0">
                    <a:pos x="connsiteX0" y="connsiteY0"/>
                  </a:cxn>
                  <a:cxn ang="0">
                    <a:pos x="connsiteX1" y="connsiteY1"/>
                  </a:cxn>
                </a:cxnLst>
                <a:rect l="l" t="t" r="r" b="b"/>
                <a:pathLst>
                  <a:path w="330741" h="2626468">
                    <a:moveTo>
                      <a:pt x="330741" y="0"/>
                    </a:moveTo>
                    <a:lnTo>
                      <a:pt x="0" y="2626468"/>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p>
            </p:txBody>
          </p:sp>
        </p:grpSp>
      </p:grpSp>
      <p:pic>
        <p:nvPicPr>
          <p:cNvPr id="141" name="Picture 140">
            <a:extLst>
              <a:ext uri="{FF2B5EF4-FFF2-40B4-BE49-F238E27FC236}">
                <a16:creationId xmlns:a16="http://schemas.microsoft.com/office/drawing/2014/main" id="{4669E5DB-35BA-4883-B895-113FA0758258}"/>
              </a:ext>
            </a:extLst>
          </p:cNvPr>
          <p:cNvPicPr>
            <a:picLocks noChangeAspect="1"/>
          </p:cNvPicPr>
          <p:nvPr/>
        </p:nvPicPr>
        <p:blipFill>
          <a:blip r:embed="rId9"/>
          <a:stretch>
            <a:fillRect/>
          </a:stretch>
        </p:blipFill>
        <p:spPr>
          <a:xfrm>
            <a:off x="3778675" y="1044403"/>
            <a:ext cx="811822" cy="3996550"/>
          </a:xfrm>
          <a:prstGeom prst="rect">
            <a:avLst/>
          </a:prstGeom>
        </p:spPr>
      </p:pic>
      <p:grpSp>
        <p:nvGrpSpPr>
          <p:cNvPr id="15" name="Group 14">
            <a:extLst>
              <a:ext uri="{FF2B5EF4-FFF2-40B4-BE49-F238E27FC236}">
                <a16:creationId xmlns:a16="http://schemas.microsoft.com/office/drawing/2014/main" id="{AFE2FF73-BA4D-45DF-9DC2-C31DE3CC3BE0}"/>
              </a:ext>
            </a:extLst>
          </p:cNvPr>
          <p:cNvGrpSpPr/>
          <p:nvPr/>
        </p:nvGrpSpPr>
        <p:grpSpPr>
          <a:xfrm>
            <a:off x="4779174" y="1533718"/>
            <a:ext cx="1733105" cy="1463040"/>
            <a:chOff x="4779174" y="914473"/>
            <a:chExt cx="1733105" cy="1463040"/>
          </a:xfrm>
        </p:grpSpPr>
        <p:pic>
          <p:nvPicPr>
            <p:cNvPr id="12" name="Picture 11">
              <a:extLst>
                <a:ext uri="{FF2B5EF4-FFF2-40B4-BE49-F238E27FC236}">
                  <a16:creationId xmlns:a16="http://schemas.microsoft.com/office/drawing/2014/main" id="{33A5DE8D-C24B-44F3-9FD9-C983E1590DB5}"/>
                </a:ext>
              </a:extLst>
            </p:cNvPr>
            <p:cNvPicPr>
              <a:picLocks noChangeAspect="1"/>
            </p:cNvPicPr>
            <p:nvPr/>
          </p:nvPicPr>
          <p:blipFill>
            <a:blip r:embed="rId10"/>
            <a:stretch>
              <a:fillRect/>
            </a:stretch>
          </p:blipFill>
          <p:spPr>
            <a:xfrm>
              <a:off x="4779174" y="914473"/>
              <a:ext cx="1733105" cy="1463040"/>
            </a:xfrm>
            <a:prstGeom prst="rect">
              <a:avLst/>
            </a:prstGeom>
          </p:spPr>
        </p:pic>
        <p:sp>
          <p:nvSpPr>
            <p:cNvPr id="14" name="Rectangle 13">
              <a:extLst>
                <a:ext uri="{FF2B5EF4-FFF2-40B4-BE49-F238E27FC236}">
                  <a16:creationId xmlns:a16="http://schemas.microsoft.com/office/drawing/2014/main" id="{E00A87DE-19DF-4561-A555-859DAD1FCE00}"/>
                </a:ext>
              </a:extLst>
            </p:cNvPr>
            <p:cNvSpPr/>
            <p:nvPr/>
          </p:nvSpPr>
          <p:spPr>
            <a:xfrm>
              <a:off x="5808895" y="1890498"/>
              <a:ext cx="639919" cy="338554"/>
            </a:xfrm>
            <a:prstGeom prst="rect">
              <a:avLst/>
            </a:prstGeom>
          </p:spPr>
          <p:txBody>
            <a:bodyPr wrap="none">
              <a:spAutoFit/>
            </a:bodyPr>
            <a:lstStyle/>
            <a:p>
              <a:pPr lvl="1" algn="ctr"/>
              <a:r>
                <a:rPr lang="en-US" sz="1600" dirty="0">
                  <a:latin typeface="Arial" panose="020B0604020202020204" pitchFamily="34" charset="0"/>
                  <a:cs typeface="Arial" panose="020B0604020202020204" pitchFamily="34" charset="0"/>
                </a:rPr>
                <a:t>2012</a:t>
              </a:r>
            </a:p>
          </p:txBody>
        </p:sp>
      </p:grpSp>
      <p:grpSp>
        <p:nvGrpSpPr>
          <p:cNvPr id="17" name="Group 16">
            <a:extLst>
              <a:ext uri="{FF2B5EF4-FFF2-40B4-BE49-F238E27FC236}">
                <a16:creationId xmlns:a16="http://schemas.microsoft.com/office/drawing/2014/main" id="{9AFF3D9A-1777-4080-85C7-F58EBB7FAA20}"/>
              </a:ext>
            </a:extLst>
          </p:cNvPr>
          <p:cNvGrpSpPr/>
          <p:nvPr/>
        </p:nvGrpSpPr>
        <p:grpSpPr>
          <a:xfrm>
            <a:off x="4781618" y="3541990"/>
            <a:ext cx="1728216" cy="1301555"/>
            <a:chOff x="4788211" y="2642031"/>
            <a:chExt cx="1728216" cy="1301555"/>
          </a:xfrm>
        </p:grpSpPr>
        <p:pic>
          <p:nvPicPr>
            <p:cNvPr id="13" name="Picture 12">
              <a:extLst>
                <a:ext uri="{FF2B5EF4-FFF2-40B4-BE49-F238E27FC236}">
                  <a16:creationId xmlns:a16="http://schemas.microsoft.com/office/drawing/2014/main" id="{42152C06-9B7A-4DC9-87A8-4A4784E31E5E}"/>
                </a:ext>
              </a:extLst>
            </p:cNvPr>
            <p:cNvPicPr>
              <a:picLocks noChangeAspect="1"/>
            </p:cNvPicPr>
            <p:nvPr/>
          </p:nvPicPr>
          <p:blipFill>
            <a:blip r:embed="rId11"/>
            <a:stretch>
              <a:fillRect/>
            </a:stretch>
          </p:blipFill>
          <p:spPr>
            <a:xfrm>
              <a:off x="4788211" y="2642031"/>
              <a:ext cx="1728216" cy="1301555"/>
            </a:xfrm>
            <a:prstGeom prst="rect">
              <a:avLst/>
            </a:prstGeom>
          </p:spPr>
        </p:pic>
        <p:sp>
          <p:nvSpPr>
            <p:cNvPr id="142" name="Rectangle 141">
              <a:extLst>
                <a:ext uri="{FF2B5EF4-FFF2-40B4-BE49-F238E27FC236}">
                  <a16:creationId xmlns:a16="http://schemas.microsoft.com/office/drawing/2014/main" id="{B1FB98A4-936C-4E15-972E-31B4DA7C0CD4}"/>
                </a:ext>
              </a:extLst>
            </p:cNvPr>
            <p:cNvSpPr/>
            <p:nvPr/>
          </p:nvSpPr>
          <p:spPr>
            <a:xfrm>
              <a:off x="5808895" y="2680844"/>
              <a:ext cx="639919" cy="338554"/>
            </a:xfrm>
            <a:prstGeom prst="rect">
              <a:avLst/>
            </a:prstGeom>
          </p:spPr>
          <p:txBody>
            <a:bodyPr wrap="none">
              <a:spAutoFit/>
            </a:bodyPr>
            <a:lstStyle/>
            <a:p>
              <a:pPr lvl="1" algn="ctr"/>
              <a:r>
                <a:rPr lang="en-US" sz="1600" dirty="0">
                  <a:latin typeface="Arial" panose="020B0604020202020204" pitchFamily="34" charset="0"/>
                  <a:cs typeface="Arial" panose="020B0604020202020204" pitchFamily="34" charset="0"/>
                </a:rPr>
                <a:t>2013</a:t>
              </a:r>
            </a:p>
          </p:txBody>
        </p:sp>
      </p:grpSp>
      <p:sp>
        <p:nvSpPr>
          <p:cNvPr id="143" name="Rectangle 142">
            <a:extLst>
              <a:ext uri="{FF2B5EF4-FFF2-40B4-BE49-F238E27FC236}">
                <a16:creationId xmlns:a16="http://schemas.microsoft.com/office/drawing/2014/main" id="{CD485569-3FA3-4CC9-AC6A-9977A6C61EDA}"/>
              </a:ext>
            </a:extLst>
          </p:cNvPr>
          <p:cNvSpPr/>
          <p:nvPr/>
        </p:nvSpPr>
        <p:spPr>
          <a:xfrm>
            <a:off x="4394529" y="760848"/>
            <a:ext cx="2463471" cy="523220"/>
          </a:xfrm>
          <a:prstGeom prst="rect">
            <a:avLst/>
          </a:prstGeom>
        </p:spPr>
        <p:txBody>
          <a:bodyPr wrap="square">
            <a:spAutoFit/>
          </a:bodyPr>
          <a:lstStyle/>
          <a:p>
            <a:pPr algn="ctr"/>
            <a:r>
              <a:rPr lang="en-US" sz="1600" dirty="0">
                <a:latin typeface="Arial" panose="020B0604020202020204" pitchFamily="34" charset="0"/>
                <a:cs typeface="Arial" panose="020B0604020202020204" pitchFamily="34" charset="0"/>
              </a:rPr>
              <a:t>Observed major wildfires</a:t>
            </a:r>
          </a:p>
          <a:p>
            <a:pPr algn="ctr"/>
            <a:r>
              <a:rPr lang="en-US" sz="1200" dirty="0">
                <a:latin typeface="Arial" panose="020B0604020202020204" pitchFamily="34" charset="0"/>
                <a:cs typeface="Arial" panose="020B0604020202020204" pitchFamily="34" charset="0"/>
              </a:rPr>
              <a:t>(</a:t>
            </a:r>
            <a:r>
              <a:rPr lang="en-US" sz="1200" i="1" dirty="0">
                <a:latin typeface="Arial" panose="020B0604020202020204" pitchFamily="34" charset="0"/>
                <a:cs typeface="Arial" panose="020B0604020202020204" pitchFamily="34" charset="0"/>
                <a:hlinkClick r:id="rId12"/>
              </a:rPr>
              <a:t>http://www.denverpost.com</a:t>
            </a:r>
            <a:r>
              <a:rPr lang="en-US" sz="1200" dirty="0">
                <a:latin typeface="Arial" panose="020B0604020202020204" pitchFamily="34" charset="0"/>
                <a:cs typeface="Arial" panose="020B0604020202020204" pitchFamily="34" charset="0"/>
              </a:rPr>
              <a:t>)</a:t>
            </a:r>
          </a:p>
        </p:txBody>
      </p:sp>
      <p:sp>
        <p:nvSpPr>
          <p:cNvPr id="144" name="Google Shape;83;p16">
            <a:extLst>
              <a:ext uri="{FF2B5EF4-FFF2-40B4-BE49-F238E27FC236}">
                <a16:creationId xmlns:a16="http://schemas.microsoft.com/office/drawing/2014/main" id="{0EC1E7B1-DC8C-496E-A1B5-BBC7E5D357F4}"/>
              </a:ext>
            </a:extLst>
          </p:cNvPr>
          <p:cNvSpPr/>
          <p:nvPr/>
        </p:nvSpPr>
        <p:spPr>
          <a:xfrm>
            <a:off x="2775854" y="1132630"/>
            <a:ext cx="1167993" cy="250896"/>
          </a:xfrm>
          <a:prstGeom prst="rect">
            <a:avLst/>
          </a:prstGeom>
          <a:noFill/>
          <a:ln>
            <a:noFill/>
          </a:ln>
        </p:spPr>
        <p:txBody>
          <a:bodyPr spcFirstLastPara="1" wrap="square" lIns="68569" tIns="68569" rIns="68569" bIns="68569" anchor="ctr" anchorCtr="0">
            <a:noAutofit/>
          </a:bodyPr>
          <a:lstStyle/>
          <a:p>
            <a:pPr algn="ctr"/>
            <a:r>
              <a:rPr lang="en-US" dirty="0">
                <a:solidFill>
                  <a:schemeClr val="tx1"/>
                </a:solidFill>
              </a:rPr>
              <a:t>Max = 0.3</a:t>
            </a:r>
            <a:endParaRPr dirty="0">
              <a:solidFill>
                <a:schemeClr val="tx1"/>
              </a:solidFill>
            </a:endParaRPr>
          </a:p>
        </p:txBody>
      </p:sp>
      <p:sp>
        <p:nvSpPr>
          <p:cNvPr id="145" name="Google Shape;83;p16">
            <a:extLst>
              <a:ext uri="{FF2B5EF4-FFF2-40B4-BE49-F238E27FC236}">
                <a16:creationId xmlns:a16="http://schemas.microsoft.com/office/drawing/2014/main" id="{AE1A2F48-FDED-4F9F-B5C0-B292C3E267C7}"/>
              </a:ext>
            </a:extLst>
          </p:cNvPr>
          <p:cNvSpPr/>
          <p:nvPr/>
        </p:nvSpPr>
        <p:spPr>
          <a:xfrm>
            <a:off x="1057183" y="1150205"/>
            <a:ext cx="1177131" cy="201517"/>
          </a:xfrm>
          <a:prstGeom prst="rect">
            <a:avLst/>
          </a:prstGeom>
          <a:noFill/>
          <a:ln>
            <a:noFill/>
          </a:ln>
        </p:spPr>
        <p:txBody>
          <a:bodyPr spcFirstLastPara="1" wrap="square" lIns="68569" tIns="68569" rIns="68569" bIns="68569" anchor="ctr" anchorCtr="0">
            <a:noAutofit/>
          </a:bodyPr>
          <a:lstStyle/>
          <a:p>
            <a:pPr algn="ctr"/>
            <a:r>
              <a:rPr lang="en-US" dirty="0">
                <a:solidFill>
                  <a:schemeClr val="tx1"/>
                </a:solidFill>
              </a:rPr>
              <a:t>Max = 0.3</a:t>
            </a:r>
            <a:endParaRPr dirty="0">
              <a:solidFill>
                <a:schemeClr val="tx1"/>
              </a:solidFill>
            </a:endParaRPr>
          </a:p>
        </p:txBody>
      </p:sp>
      <p:sp>
        <p:nvSpPr>
          <p:cNvPr id="146" name="Google Shape;83;p16">
            <a:extLst>
              <a:ext uri="{FF2B5EF4-FFF2-40B4-BE49-F238E27FC236}">
                <a16:creationId xmlns:a16="http://schemas.microsoft.com/office/drawing/2014/main" id="{DB7A917F-15B2-4A6F-A79B-5C457BC5497D}"/>
              </a:ext>
            </a:extLst>
          </p:cNvPr>
          <p:cNvSpPr/>
          <p:nvPr/>
        </p:nvSpPr>
        <p:spPr>
          <a:xfrm>
            <a:off x="977673" y="2485792"/>
            <a:ext cx="1200986" cy="217651"/>
          </a:xfrm>
          <a:prstGeom prst="rect">
            <a:avLst/>
          </a:prstGeom>
          <a:noFill/>
          <a:ln>
            <a:noFill/>
          </a:ln>
        </p:spPr>
        <p:txBody>
          <a:bodyPr spcFirstLastPara="1" wrap="square" lIns="68569" tIns="68569" rIns="68569" bIns="68569" anchor="ctr" anchorCtr="0">
            <a:noAutofit/>
          </a:bodyPr>
          <a:lstStyle/>
          <a:p>
            <a:pPr algn="ctr"/>
            <a:r>
              <a:rPr lang="en-US" dirty="0">
                <a:solidFill>
                  <a:schemeClr val="tx1"/>
                </a:solidFill>
              </a:rPr>
              <a:t>Max = 18.5</a:t>
            </a:r>
            <a:endParaRPr dirty="0">
              <a:solidFill>
                <a:schemeClr val="tx1"/>
              </a:solidFill>
            </a:endParaRPr>
          </a:p>
        </p:txBody>
      </p:sp>
      <p:sp>
        <p:nvSpPr>
          <p:cNvPr id="147" name="Google Shape;83;p16">
            <a:extLst>
              <a:ext uri="{FF2B5EF4-FFF2-40B4-BE49-F238E27FC236}">
                <a16:creationId xmlns:a16="http://schemas.microsoft.com/office/drawing/2014/main" id="{609C9981-8B44-4D7B-8F8A-7AE9DE305DE3}"/>
              </a:ext>
            </a:extLst>
          </p:cNvPr>
          <p:cNvSpPr/>
          <p:nvPr/>
        </p:nvSpPr>
        <p:spPr>
          <a:xfrm>
            <a:off x="1048445" y="3823869"/>
            <a:ext cx="1177131" cy="201517"/>
          </a:xfrm>
          <a:prstGeom prst="rect">
            <a:avLst/>
          </a:prstGeom>
          <a:noFill/>
          <a:ln>
            <a:noFill/>
          </a:ln>
        </p:spPr>
        <p:txBody>
          <a:bodyPr spcFirstLastPara="1" wrap="square" lIns="68569" tIns="68569" rIns="68569" bIns="68569" anchor="ctr" anchorCtr="0">
            <a:noAutofit/>
          </a:bodyPr>
          <a:lstStyle/>
          <a:p>
            <a:pPr algn="ctr"/>
            <a:r>
              <a:rPr lang="en-US" dirty="0">
                <a:solidFill>
                  <a:schemeClr val="tx1"/>
                </a:solidFill>
              </a:rPr>
              <a:t>Max = 2.3</a:t>
            </a:r>
            <a:endParaRPr dirty="0">
              <a:solidFill>
                <a:schemeClr val="tx1"/>
              </a:solidFill>
            </a:endParaRPr>
          </a:p>
        </p:txBody>
      </p:sp>
      <p:sp>
        <p:nvSpPr>
          <p:cNvPr id="148" name="Google Shape;83;p16">
            <a:extLst>
              <a:ext uri="{FF2B5EF4-FFF2-40B4-BE49-F238E27FC236}">
                <a16:creationId xmlns:a16="http://schemas.microsoft.com/office/drawing/2014/main" id="{6FF4D075-B87C-4358-B98D-3018B6A9CB41}"/>
              </a:ext>
            </a:extLst>
          </p:cNvPr>
          <p:cNvSpPr/>
          <p:nvPr/>
        </p:nvSpPr>
        <p:spPr>
          <a:xfrm>
            <a:off x="2735978" y="2460082"/>
            <a:ext cx="1160162" cy="227459"/>
          </a:xfrm>
          <a:prstGeom prst="rect">
            <a:avLst/>
          </a:prstGeom>
          <a:noFill/>
          <a:ln>
            <a:noFill/>
          </a:ln>
        </p:spPr>
        <p:txBody>
          <a:bodyPr spcFirstLastPara="1" wrap="square" lIns="68569" tIns="68569" rIns="68569" bIns="68569" anchor="ctr" anchorCtr="0">
            <a:noAutofit/>
          </a:bodyPr>
          <a:lstStyle/>
          <a:p>
            <a:pPr algn="ctr"/>
            <a:r>
              <a:rPr lang="en-US" dirty="0">
                <a:solidFill>
                  <a:schemeClr val="tx1"/>
                </a:solidFill>
              </a:rPr>
              <a:t>Max = 67.6</a:t>
            </a:r>
            <a:endParaRPr dirty="0">
              <a:solidFill>
                <a:schemeClr val="tx1"/>
              </a:solidFill>
            </a:endParaRPr>
          </a:p>
        </p:txBody>
      </p:sp>
      <p:sp>
        <p:nvSpPr>
          <p:cNvPr id="149" name="Google Shape;83;p16">
            <a:extLst>
              <a:ext uri="{FF2B5EF4-FFF2-40B4-BE49-F238E27FC236}">
                <a16:creationId xmlns:a16="http://schemas.microsoft.com/office/drawing/2014/main" id="{B25A6833-7B34-4747-9B8F-C6F1298800E7}"/>
              </a:ext>
            </a:extLst>
          </p:cNvPr>
          <p:cNvSpPr/>
          <p:nvPr/>
        </p:nvSpPr>
        <p:spPr>
          <a:xfrm>
            <a:off x="2791635" y="3805267"/>
            <a:ext cx="1160162" cy="227459"/>
          </a:xfrm>
          <a:prstGeom prst="rect">
            <a:avLst/>
          </a:prstGeom>
          <a:noFill/>
          <a:ln>
            <a:noFill/>
          </a:ln>
        </p:spPr>
        <p:txBody>
          <a:bodyPr spcFirstLastPara="1" wrap="square" lIns="68569" tIns="68569" rIns="68569" bIns="68569" anchor="ctr" anchorCtr="0">
            <a:noAutofit/>
          </a:bodyPr>
          <a:lstStyle/>
          <a:p>
            <a:pPr algn="ctr"/>
            <a:r>
              <a:rPr lang="en-US" dirty="0">
                <a:solidFill>
                  <a:schemeClr val="tx1"/>
                </a:solidFill>
              </a:rPr>
              <a:t>Max = 0.5</a:t>
            </a:r>
            <a:endParaRPr dirty="0">
              <a:solidFill>
                <a:schemeClr val="tx1"/>
              </a:solidFill>
            </a:endParaRPr>
          </a:p>
        </p:txBody>
      </p:sp>
    </p:spTree>
    <p:extLst>
      <p:ext uri="{BB962C8B-B14F-4D97-AF65-F5344CB8AC3E}">
        <p14:creationId xmlns:p14="http://schemas.microsoft.com/office/powerpoint/2010/main" val="2495413474"/>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2831</TotalTime>
  <Words>1046</Words>
  <Application>Microsoft Office PowerPoint</Application>
  <PresentationFormat>Custom</PresentationFormat>
  <Paragraphs>241</Paragraphs>
  <Slides>19</Slides>
  <Notes>14</Notes>
  <HiddenSlides>5</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Wingdings</vt:lpstr>
      <vt:lpstr>Arial</vt:lpstr>
      <vt:lpstr>Times New Roman</vt:lpstr>
      <vt:lpstr>Simple Light</vt:lpstr>
      <vt:lpstr>Wildfires Impacts on Regional Air Quality  A Case Study on Colorado</vt:lpstr>
      <vt:lpstr>Percentage of Annual Burned Area</vt:lpstr>
      <vt:lpstr>Historical Major Fire Distributions</vt:lpstr>
      <vt:lpstr>Annual Wildfires in The US </vt:lpstr>
      <vt:lpstr>Seasonal Dust Concentration</vt:lpstr>
      <vt:lpstr>Experimental Design</vt:lpstr>
      <vt:lpstr>Results – Monthly PM2.5  in Base Case</vt:lpstr>
      <vt:lpstr>2011 Monthly Mean PM2.5 – Dust vs. Fires</vt:lpstr>
      <vt:lpstr>2012−2013 Monthly Mean PM2.5 by Fires</vt:lpstr>
      <vt:lpstr>Maximum of Hourly Mean PM2.5 Changes</vt:lpstr>
      <vt:lpstr>Summary</vt:lpstr>
      <vt:lpstr>Ongoing Work</vt:lpstr>
      <vt:lpstr>Acknowledgements</vt:lpstr>
      <vt:lpstr>Thank You  Questions?</vt:lpstr>
      <vt:lpstr>It Becomes Hotter…</vt:lpstr>
      <vt:lpstr>EPA AQS and IMPROVE Sites Locations</vt:lpstr>
      <vt:lpstr>WRF Validations</vt:lpstr>
      <vt:lpstr>2011−2013 Daily Mean Fire Contributions on PM2.5</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Wildfire Impacts on Regional Climate and Air Quality under Changing Climate</dc:title>
  <dc:creator>Chengen</dc:creator>
  <cp:lastModifiedBy>Yang, Cheng-En</cp:lastModifiedBy>
  <cp:revision>124</cp:revision>
  <dcterms:modified xsi:type="dcterms:W3CDTF">2018-10-23T14:07:13Z</dcterms:modified>
</cp:coreProperties>
</file>