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90" r:id="rId7"/>
    <p:sldId id="289" r:id="rId8"/>
    <p:sldId id="262" r:id="rId9"/>
    <p:sldId id="288" r:id="rId10"/>
    <p:sldId id="302" r:id="rId11"/>
    <p:sldId id="264" r:id="rId12"/>
    <p:sldId id="298" r:id="rId13"/>
    <p:sldId id="299" r:id="rId14"/>
    <p:sldId id="300" r:id="rId15"/>
    <p:sldId id="306" r:id="rId16"/>
    <p:sldId id="305" r:id="rId17"/>
    <p:sldId id="303" r:id="rId18"/>
    <p:sldId id="304" r:id="rId19"/>
    <p:sldId id="307" r:id="rId20"/>
    <p:sldId id="308" r:id="rId21"/>
    <p:sldId id="309" r:id="rId22"/>
    <p:sldId id="310" r:id="rId23"/>
    <p:sldId id="28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108" y="11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55789B-0AD9-4740-A9B8-1937EE56027B}" type="datetimeFigureOut">
              <a:rPr lang="en-US" smtClean="0"/>
              <a:t>10/22/2018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33F1C-EAED-49BC-84AA-F19189920063}" type="slidenum">
              <a:rPr lang="en-US" smtClean="0"/>
              <a:t>‹#›</a:t>
            </a:fld>
            <a:endParaRPr lang="en-US"/>
          </a:p>
        </p:txBody>
      </p:sp>
    </p:spTree>
    <p:extLst>
      <p:ext uri="{BB962C8B-B14F-4D97-AF65-F5344CB8AC3E}">
        <p14:creationId xmlns:p14="http://schemas.microsoft.com/office/powerpoint/2010/main" val="708502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56E4D7-5824-4AD7-83E4-08E944F8759B}" type="slidenum">
              <a:rPr lang="en-US" smtClean="0"/>
              <a:t>2</a:t>
            </a:fld>
            <a:endParaRPr lang="en-US"/>
          </a:p>
        </p:txBody>
      </p:sp>
    </p:spTree>
    <p:extLst>
      <p:ext uri="{BB962C8B-B14F-4D97-AF65-F5344CB8AC3E}">
        <p14:creationId xmlns:p14="http://schemas.microsoft.com/office/powerpoint/2010/main" val="414200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a:t>
            </a:r>
            <a:r>
              <a:rPr lang="en-US" baseline="0" dirty="0" smtClean="0"/>
              <a:t> the consistent over-prediction in the NOAA  real-time operation CMAQ modeling system compared to ferry observations of ozone. Red line is CMAQ and black the ferry obs. UAH modeled  on the over-prediction period July 1, 2009 through September 1, 2009</a:t>
            </a:r>
            <a:endParaRPr lang="en-US" dirty="0"/>
          </a:p>
        </p:txBody>
      </p:sp>
      <p:sp>
        <p:nvSpPr>
          <p:cNvPr id="4" name="Slide Number Placeholder 3"/>
          <p:cNvSpPr>
            <a:spLocks noGrp="1"/>
          </p:cNvSpPr>
          <p:nvPr>
            <p:ph type="sldNum" sz="quarter" idx="10"/>
          </p:nvPr>
        </p:nvSpPr>
        <p:spPr/>
        <p:txBody>
          <a:bodyPr/>
          <a:lstStyle/>
          <a:p>
            <a:fld id="{5356E4D7-5824-4AD7-83E4-08E944F8759B}" type="slidenum">
              <a:rPr lang="en-US" smtClean="0"/>
              <a:t>4</a:t>
            </a:fld>
            <a:endParaRPr lang="en-US"/>
          </a:p>
        </p:txBody>
      </p:sp>
    </p:spTree>
    <p:extLst>
      <p:ext uri="{BB962C8B-B14F-4D97-AF65-F5344CB8AC3E}">
        <p14:creationId xmlns:p14="http://schemas.microsoft.com/office/powerpoint/2010/main" val="29313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a:t>
            </a:r>
            <a:r>
              <a:rPr lang="en-US" baseline="0" dirty="0" smtClean="0"/>
              <a:t> the median ozone  on the left two panels predicted from CMAQ. The right panel shows the ferry </a:t>
            </a:r>
            <a:r>
              <a:rPr lang="en-US" baseline="0" dirty="0" err="1" smtClean="0"/>
              <a:t>obs</a:t>
            </a:r>
            <a:r>
              <a:rPr lang="en-US" baseline="0" dirty="0" smtClean="0"/>
              <a:t> of ozone. The y=axis gives the time. As can be seen the model seems to over-predict ozone for all times </a:t>
            </a:r>
            <a:r>
              <a:rPr lang="en-US" baseline="0" dirty="0" err="1" smtClean="0"/>
              <a:t>especailly</a:t>
            </a:r>
            <a:r>
              <a:rPr lang="en-US" baseline="0" dirty="0" smtClean="0"/>
              <a:t> the peak ozone during the day.</a:t>
            </a:r>
            <a:endParaRPr lang="en-US" dirty="0"/>
          </a:p>
        </p:txBody>
      </p:sp>
      <p:sp>
        <p:nvSpPr>
          <p:cNvPr id="4" name="Slide Number Placeholder 3"/>
          <p:cNvSpPr>
            <a:spLocks noGrp="1"/>
          </p:cNvSpPr>
          <p:nvPr>
            <p:ph type="sldNum" sz="quarter" idx="10"/>
          </p:nvPr>
        </p:nvSpPr>
        <p:spPr/>
        <p:txBody>
          <a:bodyPr/>
          <a:lstStyle/>
          <a:p>
            <a:fld id="{5356E4D7-5824-4AD7-83E4-08E944F8759B}" type="slidenum">
              <a:rPr lang="en-US" smtClean="0"/>
              <a:t>5</a:t>
            </a:fld>
            <a:endParaRPr lang="en-US"/>
          </a:p>
        </p:txBody>
      </p:sp>
    </p:spTree>
    <p:extLst>
      <p:ext uri="{BB962C8B-B14F-4D97-AF65-F5344CB8AC3E}">
        <p14:creationId xmlns:p14="http://schemas.microsoft.com/office/powerpoint/2010/main" val="414200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hypothesized that if the model has too</a:t>
            </a:r>
            <a:r>
              <a:rPr lang="en-US" baseline="0" dirty="0" smtClean="0"/>
              <a:t> much mixing in the stable layer over water then too much ozone will brought to the surface – perhaps producing the discrepancy between model and ferry observations.</a:t>
            </a:r>
            <a:endParaRPr lang="en-US" dirty="0"/>
          </a:p>
        </p:txBody>
      </p:sp>
      <p:sp>
        <p:nvSpPr>
          <p:cNvPr id="4" name="Slide Number Placeholder 3"/>
          <p:cNvSpPr>
            <a:spLocks noGrp="1"/>
          </p:cNvSpPr>
          <p:nvPr>
            <p:ph type="sldNum" sz="quarter" idx="10"/>
          </p:nvPr>
        </p:nvSpPr>
        <p:spPr/>
        <p:txBody>
          <a:bodyPr/>
          <a:lstStyle/>
          <a:p>
            <a:fld id="{6654EE55-E9AB-4C39-B03C-D1C2496A049F}" type="slidenum">
              <a:rPr lang="en-US" smtClean="0"/>
              <a:t>9</a:t>
            </a:fld>
            <a:endParaRPr lang="en-US"/>
          </a:p>
        </p:txBody>
      </p:sp>
    </p:spTree>
    <p:extLst>
      <p:ext uri="{BB962C8B-B14F-4D97-AF65-F5344CB8AC3E}">
        <p14:creationId xmlns:p14="http://schemas.microsoft.com/office/powerpoint/2010/main" val="3956423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BDFE2E-DAE2-446D-AA42-A60AE31FB3C5}"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92992-88A8-4300-B434-5ED6FEE82311}" type="slidenum">
              <a:rPr lang="en-US" smtClean="0"/>
              <a:t>‹#›</a:t>
            </a:fld>
            <a:endParaRPr lang="en-US"/>
          </a:p>
        </p:txBody>
      </p:sp>
    </p:spTree>
    <p:extLst>
      <p:ext uri="{BB962C8B-B14F-4D97-AF65-F5344CB8AC3E}">
        <p14:creationId xmlns:p14="http://schemas.microsoft.com/office/powerpoint/2010/main" val="69993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DFE2E-DAE2-446D-AA42-A60AE31FB3C5}"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92992-88A8-4300-B434-5ED6FEE82311}" type="slidenum">
              <a:rPr lang="en-US" smtClean="0"/>
              <a:t>‹#›</a:t>
            </a:fld>
            <a:endParaRPr lang="en-US"/>
          </a:p>
        </p:txBody>
      </p:sp>
    </p:spTree>
    <p:extLst>
      <p:ext uri="{BB962C8B-B14F-4D97-AF65-F5344CB8AC3E}">
        <p14:creationId xmlns:p14="http://schemas.microsoft.com/office/powerpoint/2010/main" val="76952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DFE2E-DAE2-446D-AA42-A60AE31FB3C5}"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92992-88A8-4300-B434-5ED6FEE82311}" type="slidenum">
              <a:rPr lang="en-US" smtClean="0"/>
              <a:t>‹#›</a:t>
            </a:fld>
            <a:endParaRPr lang="en-US"/>
          </a:p>
        </p:txBody>
      </p:sp>
    </p:spTree>
    <p:extLst>
      <p:ext uri="{BB962C8B-B14F-4D97-AF65-F5344CB8AC3E}">
        <p14:creationId xmlns:p14="http://schemas.microsoft.com/office/powerpoint/2010/main" val="359644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DFE2E-DAE2-446D-AA42-A60AE31FB3C5}"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92992-88A8-4300-B434-5ED6FEE82311}" type="slidenum">
              <a:rPr lang="en-US" smtClean="0"/>
              <a:t>‹#›</a:t>
            </a:fld>
            <a:endParaRPr lang="en-US"/>
          </a:p>
        </p:txBody>
      </p:sp>
    </p:spTree>
    <p:extLst>
      <p:ext uri="{BB962C8B-B14F-4D97-AF65-F5344CB8AC3E}">
        <p14:creationId xmlns:p14="http://schemas.microsoft.com/office/powerpoint/2010/main" val="411868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BDFE2E-DAE2-446D-AA42-A60AE31FB3C5}"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92992-88A8-4300-B434-5ED6FEE82311}" type="slidenum">
              <a:rPr lang="en-US" smtClean="0"/>
              <a:t>‹#›</a:t>
            </a:fld>
            <a:endParaRPr lang="en-US"/>
          </a:p>
        </p:txBody>
      </p:sp>
    </p:spTree>
    <p:extLst>
      <p:ext uri="{BB962C8B-B14F-4D97-AF65-F5344CB8AC3E}">
        <p14:creationId xmlns:p14="http://schemas.microsoft.com/office/powerpoint/2010/main" val="253437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BDFE2E-DAE2-446D-AA42-A60AE31FB3C5}"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92992-88A8-4300-B434-5ED6FEE82311}" type="slidenum">
              <a:rPr lang="en-US" smtClean="0"/>
              <a:t>‹#›</a:t>
            </a:fld>
            <a:endParaRPr lang="en-US"/>
          </a:p>
        </p:txBody>
      </p:sp>
    </p:spTree>
    <p:extLst>
      <p:ext uri="{BB962C8B-B14F-4D97-AF65-F5344CB8AC3E}">
        <p14:creationId xmlns:p14="http://schemas.microsoft.com/office/powerpoint/2010/main" val="353088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BDFE2E-DAE2-446D-AA42-A60AE31FB3C5}" type="datetimeFigureOut">
              <a:rPr lang="en-US" smtClean="0"/>
              <a:t>10/22/2018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B92992-88A8-4300-B434-5ED6FEE82311}" type="slidenum">
              <a:rPr lang="en-US" smtClean="0"/>
              <a:t>‹#›</a:t>
            </a:fld>
            <a:endParaRPr lang="en-US"/>
          </a:p>
        </p:txBody>
      </p:sp>
    </p:spTree>
    <p:extLst>
      <p:ext uri="{BB962C8B-B14F-4D97-AF65-F5344CB8AC3E}">
        <p14:creationId xmlns:p14="http://schemas.microsoft.com/office/powerpoint/2010/main" val="416050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BDFE2E-DAE2-446D-AA42-A60AE31FB3C5}" type="datetimeFigureOut">
              <a:rPr lang="en-US" smtClean="0"/>
              <a:t>10/22/2018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B92992-88A8-4300-B434-5ED6FEE82311}" type="slidenum">
              <a:rPr lang="en-US" smtClean="0"/>
              <a:t>‹#›</a:t>
            </a:fld>
            <a:endParaRPr lang="en-US"/>
          </a:p>
        </p:txBody>
      </p:sp>
    </p:spTree>
    <p:extLst>
      <p:ext uri="{BB962C8B-B14F-4D97-AF65-F5344CB8AC3E}">
        <p14:creationId xmlns:p14="http://schemas.microsoft.com/office/powerpoint/2010/main" val="3440066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BDFE2E-DAE2-446D-AA42-A60AE31FB3C5}" type="datetimeFigureOut">
              <a:rPr lang="en-US" smtClean="0"/>
              <a:t>10/22/2018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B92992-88A8-4300-B434-5ED6FEE82311}" type="slidenum">
              <a:rPr lang="en-US" smtClean="0"/>
              <a:t>‹#›</a:t>
            </a:fld>
            <a:endParaRPr lang="en-US"/>
          </a:p>
        </p:txBody>
      </p:sp>
    </p:spTree>
    <p:extLst>
      <p:ext uri="{BB962C8B-B14F-4D97-AF65-F5344CB8AC3E}">
        <p14:creationId xmlns:p14="http://schemas.microsoft.com/office/powerpoint/2010/main" val="6355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DFE2E-DAE2-446D-AA42-A60AE31FB3C5}"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92992-88A8-4300-B434-5ED6FEE82311}" type="slidenum">
              <a:rPr lang="en-US" smtClean="0"/>
              <a:t>‹#›</a:t>
            </a:fld>
            <a:endParaRPr lang="en-US"/>
          </a:p>
        </p:txBody>
      </p:sp>
    </p:spTree>
    <p:extLst>
      <p:ext uri="{BB962C8B-B14F-4D97-AF65-F5344CB8AC3E}">
        <p14:creationId xmlns:p14="http://schemas.microsoft.com/office/powerpoint/2010/main" val="4120416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DFE2E-DAE2-446D-AA42-A60AE31FB3C5}"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92992-88A8-4300-B434-5ED6FEE82311}" type="slidenum">
              <a:rPr lang="en-US" smtClean="0"/>
              <a:t>‹#›</a:t>
            </a:fld>
            <a:endParaRPr lang="en-US"/>
          </a:p>
        </p:txBody>
      </p:sp>
    </p:spTree>
    <p:extLst>
      <p:ext uri="{BB962C8B-B14F-4D97-AF65-F5344CB8AC3E}">
        <p14:creationId xmlns:p14="http://schemas.microsoft.com/office/powerpoint/2010/main" val="371332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DFE2E-DAE2-446D-AA42-A60AE31FB3C5}" type="datetimeFigureOut">
              <a:rPr lang="en-US" smtClean="0"/>
              <a:t>10/22/2018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92992-88A8-4300-B434-5ED6FEE82311}" type="slidenum">
              <a:rPr lang="en-US" smtClean="0"/>
              <a:t>‹#›</a:t>
            </a:fld>
            <a:endParaRPr lang="en-US"/>
          </a:p>
        </p:txBody>
      </p:sp>
    </p:spTree>
    <p:extLst>
      <p:ext uri="{BB962C8B-B14F-4D97-AF65-F5344CB8AC3E}">
        <p14:creationId xmlns:p14="http://schemas.microsoft.com/office/powerpoint/2010/main" val="2217777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8153400" cy="6432530"/>
          </a:xfrm>
          <a:prstGeom prst="rect">
            <a:avLst/>
          </a:prstGeom>
          <a:noFill/>
        </p:spPr>
        <p:txBody>
          <a:bodyPr wrap="square" rtlCol="0">
            <a:spAutoFit/>
          </a:bodyPr>
          <a:lstStyle/>
          <a:p>
            <a:pPr algn="ctr"/>
            <a:r>
              <a:rPr lang="en-US" sz="3200" b="1" dirty="0" smtClean="0"/>
              <a:t>Assessing</a:t>
            </a:r>
            <a:r>
              <a:rPr lang="en-US" sz="3200" b="1" dirty="0" smtClean="0"/>
              <a:t> the Meteorological Aspects  of High Ozone </a:t>
            </a:r>
            <a:r>
              <a:rPr lang="en-US" sz="3200" b="1" dirty="0"/>
              <a:t>Over Lake </a:t>
            </a:r>
            <a:r>
              <a:rPr lang="en-US" sz="3200" b="1" dirty="0" smtClean="0"/>
              <a:t>Michigan</a:t>
            </a:r>
            <a:endParaRPr lang="en-US" sz="3200" b="1" dirty="0"/>
          </a:p>
          <a:p>
            <a:pPr algn="ctr"/>
            <a:endParaRPr lang="en-US" sz="2400" b="1" dirty="0"/>
          </a:p>
          <a:p>
            <a:pPr algn="ctr"/>
            <a:r>
              <a:rPr lang="en-US" sz="2400" dirty="0"/>
              <a:t>Richard T. McNider</a:t>
            </a:r>
            <a:r>
              <a:rPr lang="en-US" sz="2400" baseline="30000" dirty="0"/>
              <a:t>1</a:t>
            </a:r>
            <a:r>
              <a:rPr lang="en-US" sz="2400" dirty="0"/>
              <a:t>, </a:t>
            </a:r>
            <a:r>
              <a:rPr lang="en-US" sz="2400" dirty="0" err="1"/>
              <a:t>Arastoo</a:t>
            </a:r>
            <a:r>
              <a:rPr lang="en-US" sz="2400" dirty="0"/>
              <a:t> Pour-Biazar</a:t>
            </a:r>
            <a:r>
              <a:rPr lang="en-US" sz="2400" baseline="30000" dirty="0"/>
              <a:t>2</a:t>
            </a:r>
            <a:r>
              <a:rPr lang="en-US" sz="2400" dirty="0"/>
              <a:t>, Kevin Doty</a:t>
            </a:r>
            <a:r>
              <a:rPr lang="en-US" sz="2400" baseline="30000" dirty="0"/>
              <a:t>2</a:t>
            </a:r>
            <a:r>
              <a:rPr lang="en-US" sz="2400" dirty="0"/>
              <a:t>, Andrew White</a:t>
            </a:r>
            <a:r>
              <a:rPr lang="en-US" sz="2400" baseline="30000" dirty="0"/>
              <a:t>1</a:t>
            </a:r>
            <a:r>
              <a:rPr lang="en-US" sz="2400" dirty="0"/>
              <a:t>,</a:t>
            </a:r>
            <a:r>
              <a:rPr lang="en-US" sz="2400" b="1" dirty="0"/>
              <a:t> </a:t>
            </a:r>
            <a:r>
              <a:rPr lang="en-US" sz="2400" dirty="0" err="1"/>
              <a:t>Yuling</a:t>
            </a:r>
            <a:r>
              <a:rPr lang="en-US" sz="2400" dirty="0"/>
              <a:t> Wu</a:t>
            </a:r>
            <a:r>
              <a:rPr lang="en-US" sz="2400" baseline="30000" dirty="0"/>
              <a:t>2</a:t>
            </a:r>
            <a:r>
              <a:rPr lang="en-US" sz="2400" b="1" dirty="0"/>
              <a:t>, </a:t>
            </a:r>
            <a:r>
              <a:rPr lang="en-US" sz="2400" dirty="0" err="1"/>
              <a:t>Momei</a:t>
            </a:r>
            <a:r>
              <a:rPr lang="en-US" sz="2400" dirty="0"/>
              <a:t> Qin</a:t>
            </a:r>
            <a:r>
              <a:rPr lang="en-US" sz="2400" baseline="30000" dirty="0"/>
              <a:t>3</a:t>
            </a:r>
            <a:r>
              <a:rPr lang="en-US" sz="2400" dirty="0"/>
              <a:t>, </a:t>
            </a:r>
            <a:r>
              <a:rPr lang="en-US" sz="2400" dirty="0" err="1"/>
              <a:t>Yongtao</a:t>
            </a:r>
            <a:r>
              <a:rPr lang="en-US" sz="2400" dirty="0"/>
              <a:t> Hu</a:t>
            </a:r>
            <a:r>
              <a:rPr lang="en-US" sz="2400" baseline="30000" dirty="0"/>
              <a:t>3</a:t>
            </a:r>
            <a:r>
              <a:rPr lang="en-US" sz="2400" dirty="0"/>
              <a:t>, </a:t>
            </a:r>
            <a:r>
              <a:rPr lang="en-US" sz="2400" dirty="0" err="1"/>
              <a:t>Talat</a:t>
            </a:r>
            <a:r>
              <a:rPr lang="en-US" sz="2400" dirty="0"/>
              <a:t> Odman</a:t>
            </a:r>
            <a:r>
              <a:rPr lang="en-US" sz="2400" baseline="30000" dirty="0"/>
              <a:t>3</a:t>
            </a:r>
            <a:r>
              <a:rPr lang="en-US" sz="2400" dirty="0"/>
              <a:t>, Patricia Cleary</a:t>
            </a:r>
            <a:r>
              <a:rPr lang="en-US" sz="2400" baseline="30000" dirty="0"/>
              <a:t>4</a:t>
            </a:r>
            <a:r>
              <a:rPr lang="en-US" sz="2400" dirty="0"/>
              <a:t>, </a:t>
            </a:r>
            <a:r>
              <a:rPr lang="en-US" sz="2400" dirty="0" err="1"/>
              <a:t>Eladio</a:t>
            </a:r>
            <a:r>
              <a:rPr lang="en-US" sz="2400" dirty="0"/>
              <a:t> Knipping</a:t>
            </a:r>
            <a:r>
              <a:rPr lang="en-US" sz="2400" baseline="30000" dirty="0"/>
              <a:t>5</a:t>
            </a:r>
            <a:r>
              <a:rPr lang="en-US" sz="2400" dirty="0"/>
              <a:t>, Bright Dornblaser</a:t>
            </a:r>
            <a:r>
              <a:rPr lang="en-US" sz="2400" baseline="30000" dirty="0"/>
              <a:t>6</a:t>
            </a:r>
            <a:r>
              <a:rPr lang="en-US" sz="2400" dirty="0"/>
              <a:t>, Pius Lee</a:t>
            </a:r>
            <a:r>
              <a:rPr lang="en-US" sz="2400" baseline="30000" dirty="0"/>
              <a:t>7</a:t>
            </a:r>
            <a:r>
              <a:rPr lang="en-US" sz="2400" dirty="0"/>
              <a:t>, Christopher Hain</a:t>
            </a:r>
            <a:r>
              <a:rPr lang="en-US" sz="2400" baseline="30000" dirty="0"/>
              <a:t>8</a:t>
            </a:r>
            <a:r>
              <a:rPr lang="en-US" sz="2400" dirty="0"/>
              <a:t>, Stuart </a:t>
            </a:r>
            <a:r>
              <a:rPr lang="en-US" sz="2400" dirty="0" smtClean="0"/>
              <a:t>McKeen</a:t>
            </a:r>
            <a:r>
              <a:rPr lang="en-US" sz="2400" baseline="30000" dirty="0" smtClean="0"/>
              <a:t>9</a:t>
            </a:r>
          </a:p>
          <a:p>
            <a:pPr algn="ctr"/>
            <a:endParaRPr lang="en-US" sz="2400" baseline="30000" dirty="0"/>
          </a:p>
          <a:p>
            <a:r>
              <a:rPr lang="en-US" sz="1600" b="1" baseline="30000" dirty="0"/>
              <a:t>1</a:t>
            </a:r>
            <a:r>
              <a:rPr lang="en-US" sz="1600" b="1" dirty="0"/>
              <a:t>Department of Atmospheric Science, University of Alabama in Huntsville, Huntsville, Alabama, USA.</a:t>
            </a:r>
          </a:p>
          <a:p>
            <a:r>
              <a:rPr lang="en-US" sz="1600" b="1" baseline="30000" dirty="0"/>
              <a:t>2</a:t>
            </a:r>
            <a:r>
              <a:rPr lang="en-US" sz="1600" b="1" dirty="0"/>
              <a:t>Earth System Science Center, University of Alabama in Huntsville, Huntsville, Alabama, USA.</a:t>
            </a:r>
          </a:p>
          <a:p>
            <a:r>
              <a:rPr lang="en-US" sz="1600" b="1" baseline="30000" dirty="0"/>
              <a:t>3</a:t>
            </a:r>
            <a:r>
              <a:rPr lang="en-US" sz="1600" b="1" dirty="0"/>
              <a:t>School of Civil and Environmental Engineering, Georgia Institute of Technology, Atlanta, Georgia, USA.</a:t>
            </a:r>
          </a:p>
          <a:p>
            <a:r>
              <a:rPr lang="en-US" sz="1600" b="1" baseline="30000" dirty="0"/>
              <a:t>4</a:t>
            </a:r>
            <a:r>
              <a:rPr lang="en-US" sz="1600" b="1" dirty="0"/>
              <a:t>Department of Chemistry, University of Wisconsin-Eau Claire, Eau Claire, Wisconsin, USA</a:t>
            </a:r>
          </a:p>
          <a:p>
            <a:r>
              <a:rPr lang="en-US" sz="1600" b="1" baseline="30000" dirty="0"/>
              <a:t>5</a:t>
            </a:r>
            <a:r>
              <a:rPr lang="en-US" sz="1600" b="1" dirty="0"/>
              <a:t>Electric Power Research Institute, Washington, DC, USA</a:t>
            </a:r>
          </a:p>
          <a:p>
            <a:r>
              <a:rPr lang="en-US" sz="1600" b="1" baseline="30000" dirty="0"/>
              <a:t>6</a:t>
            </a:r>
            <a:r>
              <a:rPr lang="en-US" sz="1600" b="1" dirty="0"/>
              <a:t>Texas Commission on Environmental Quality, Austin, Texas, USA</a:t>
            </a:r>
          </a:p>
          <a:p>
            <a:r>
              <a:rPr lang="en-US" sz="1600" b="1" baseline="30000" dirty="0"/>
              <a:t>7</a:t>
            </a:r>
            <a:r>
              <a:rPr lang="en-US" sz="1600" b="1" dirty="0"/>
              <a:t>NOAA Air Resources Laboratory, Silver Springs, Maryland, USA</a:t>
            </a:r>
          </a:p>
          <a:p>
            <a:r>
              <a:rPr lang="en-US" sz="1600" b="1" baseline="30000" dirty="0"/>
              <a:t>8</a:t>
            </a:r>
            <a:r>
              <a:rPr lang="en-US" sz="1600" b="1" dirty="0"/>
              <a:t>NASA </a:t>
            </a:r>
            <a:r>
              <a:rPr lang="en-US" sz="1600" b="1" dirty="0" err="1"/>
              <a:t>SPoRT</a:t>
            </a:r>
            <a:r>
              <a:rPr lang="en-US" sz="1600" b="1" dirty="0"/>
              <a:t> Center, Huntsville, Alabama, USA</a:t>
            </a:r>
          </a:p>
          <a:p>
            <a:r>
              <a:rPr lang="en-US" sz="1600" b="1" baseline="30000" dirty="0"/>
              <a:t>9</a:t>
            </a:r>
            <a:r>
              <a:rPr lang="en-US" sz="1600" b="1" dirty="0"/>
              <a:t>NOAA </a:t>
            </a:r>
            <a:r>
              <a:rPr lang="en-US" sz="1600" b="1" dirty="0" err="1"/>
              <a:t>Aeronomy</a:t>
            </a:r>
            <a:r>
              <a:rPr lang="en-US" sz="1600" b="1" dirty="0"/>
              <a:t> Laboratory, Boulder, Colorado, </a:t>
            </a:r>
            <a:r>
              <a:rPr lang="en-US" sz="1600" b="1" dirty="0" smtClean="0"/>
              <a:t>USA</a:t>
            </a:r>
            <a:endParaRPr lang="en-US" sz="2400" b="1" dirty="0" smtClean="0"/>
          </a:p>
          <a:p>
            <a:pPr algn="ctr"/>
            <a:endParaRPr lang="en-US" dirty="0"/>
          </a:p>
          <a:p>
            <a:pPr algn="ctr"/>
            <a:r>
              <a:rPr lang="en-US" dirty="0" smtClean="0"/>
              <a:t>mcnider@nsstc.uah.edu</a:t>
            </a:r>
            <a:endParaRPr lang="en-US" dirty="0"/>
          </a:p>
        </p:txBody>
      </p:sp>
    </p:spTree>
    <p:extLst>
      <p:ext uri="{BB962C8B-B14F-4D97-AF65-F5344CB8AC3E}">
        <p14:creationId xmlns:p14="http://schemas.microsoft.com/office/powerpoint/2010/main" val="1184045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8415"/>
          <a:stretch/>
        </p:blipFill>
        <p:spPr bwMode="auto">
          <a:xfrm>
            <a:off x="228600" y="41565"/>
            <a:ext cx="7273636" cy="613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10400" y="2029598"/>
            <a:ext cx="1905000" cy="1200329"/>
          </a:xfrm>
          <a:prstGeom prst="rect">
            <a:avLst/>
          </a:prstGeom>
          <a:noFill/>
        </p:spPr>
        <p:txBody>
          <a:bodyPr wrap="square" rtlCol="0">
            <a:spAutoFit/>
          </a:bodyPr>
          <a:lstStyle/>
          <a:p>
            <a:r>
              <a:rPr lang="en-US" dirty="0" smtClean="0"/>
              <a:t>At ferry </a:t>
            </a:r>
            <a:r>
              <a:rPr lang="en-US" dirty="0" smtClean="0"/>
              <a:t>transact over eastern lake  </a:t>
            </a:r>
            <a:r>
              <a:rPr lang="en-US" dirty="0" smtClean="0"/>
              <a:t>highest ozone was not aloft.</a:t>
            </a:r>
            <a:endParaRPr lang="en-US" dirty="0"/>
          </a:p>
        </p:txBody>
      </p:sp>
      <p:cxnSp>
        <p:nvCxnSpPr>
          <p:cNvPr id="4" name="Straight Arrow Connector 3"/>
          <p:cNvCxnSpPr/>
          <p:nvPr/>
        </p:nvCxnSpPr>
        <p:spPr>
          <a:xfrm flipH="1">
            <a:off x="5715000" y="3124200"/>
            <a:ext cx="2209800" cy="228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33400" y="1752600"/>
            <a:ext cx="1905000" cy="1754326"/>
          </a:xfrm>
          <a:prstGeom prst="rect">
            <a:avLst/>
          </a:prstGeom>
          <a:noFill/>
        </p:spPr>
        <p:txBody>
          <a:bodyPr wrap="square" rtlCol="0">
            <a:spAutoFit/>
          </a:bodyPr>
          <a:lstStyle/>
          <a:p>
            <a:r>
              <a:rPr lang="en-US" dirty="0" smtClean="0"/>
              <a:t>Over southern Lake Michigan highest ozone was aloft over western shore but not over most of lake</a:t>
            </a:r>
            <a:endParaRPr lang="en-US" dirty="0"/>
          </a:p>
        </p:txBody>
      </p:sp>
      <p:sp>
        <p:nvSpPr>
          <p:cNvPr id="5" name="TextBox 4"/>
          <p:cNvSpPr txBox="1"/>
          <p:nvPr/>
        </p:nvSpPr>
        <p:spPr>
          <a:xfrm>
            <a:off x="952500" y="6008361"/>
            <a:ext cx="6781800" cy="646331"/>
          </a:xfrm>
          <a:prstGeom prst="rect">
            <a:avLst/>
          </a:prstGeom>
          <a:noFill/>
        </p:spPr>
        <p:txBody>
          <a:bodyPr wrap="square" rtlCol="0">
            <a:spAutoFit/>
          </a:bodyPr>
          <a:lstStyle/>
          <a:p>
            <a:r>
              <a:rPr lang="en-US" b="1" dirty="0" smtClean="0"/>
              <a:t>However, in examining VOC/NOx ratios it was found that higher ozone production potential might be aloft over most of lake.</a:t>
            </a:r>
            <a:endParaRPr lang="en-US" b="1" dirty="0"/>
          </a:p>
        </p:txBody>
      </p:sp>
      <p:sp>
        <p:nvSpPr>
          <p:cNvPr id="7" name="TextBox 6"/>
          <p:cNvSpPr txBox="1"/>
          <p:nvPr/>
        </p:nvSpPr>
        <p:spPr>
          <a:xfrm>
            <a:off x="952500" y="4267200"/>
            <a:ext cx="876300" cy="369332"/>
          </a:xfrm>
          <a:prstGeom prst="rect">
            <a:avLst/>
          </a:prstGeom>
          <a:noFill/>
        </p:spPr>
        <p:txBody>
          <a:bodyPr wrap="square" rtlCol="0">
            <a:spAutoFit/>
          </a:bodyPr>
          <a:lstStyle/>
          <a:p>
            <a:r>
              <a:rPr lang="en-US" dirty="0"/>
              <a:t>O</a:t>
            </a:r>
            <a:r>
              <a:rPr lang="en-US" dirty="0" smtClean="0"/>
              <a:t>zone</a:t>
            </a:r>
            <a:endParaRPr lang="en-US" dirty="0"/>
          </a:p>
        </p:txBody>
      </p:sp>
      <p:sp>
        <p:nvSpPr>
          <p:cNvPr id="9" name="TextBox 8"/>
          <p:cNvSpPr txBox="1"/>
          <p:nvPr/>
        </p:nvSpPr>
        <p:spPr>
          <a:xfrm>
            <a:off x="4191000" y="4234934"/>
            <a:ext cx="876300" cy="369332"/>
          </a:xfrm>
          <a:prstGeom prst="rect">
            <a:avLst/>
          </a:prstGeom>
          <a:noFill/>
        </p:spPr>
        <p:txBody>
          <a:bodyPr wrap="square" rtlCol="0">
            <a:spAutoFit/>
          </a:bodyPr>
          <a:lstStyle/>
          <a:p>
            <a:r>
              <a:rPr lang="en-US" dirty="0"/>
              <a:t>O</a:t>
            </a:r>
            <a:r>
              <a:rPr lang="en-US" dirty="0" smtClean="0"/>
              <a:t>zone</a:t>
            </a:r>
            <a:endParaRPr lang="en-US" dirty="0"/>
          </a:p>
        </p:txBody>
      </p:sp>
      <p:cxnSp>
        <p:nvCxnSpPr>
          <p:cNvPr id="10" name="Straight Arrow Connector 9"/>
          <p:cNvCxnSpPr/>
          <p:nvPr/>
        </p:nvCxnSpPr>
        <p:spPr>
          <a:xfrm flipH="1">
            <a:off x="1390650" y="3285530"/>
            <a:ext cx="742950" cy="21246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 y="685800"/>
            <a:ext cx="2362200" cy="646331"/>
          </a:xfrm>
          <a:prstGeom prst="rect">
            <a:avLst/>
          </a:prstGeom>
          <a:noFill/>
        </p:spPr>
        <p:txBody>
          <a:bodyPr wrap="square" rtlCol="0">
            <a:spAutoFit/>
          </a:bodyPr>
          <a:lstStyle/>
          <a:p>
            <a:r>
              <a:rPr lang="en-US" dirty="0" smtClean="0"/>
              <a:t>Actual operational CMAQ cross-sections</a:t>
            </a:r>
            <a:endParaRPr lang="en-US" dirty="0"/>
          </a:p>
        </p:txBody>
      </p:sp>
    </p:spTree>
    <p:extLst>
      <p:ext uri="{BB962C8B-B14F-4D97-AF65-F5344CB8AC3E}">
        <p14:creationId xmlns:p14="http://schemas.microsoft.com/office/powerpoint/2010/main" val="494996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a:blip r:embed="rId2">
            <a:extLst>
              <a:ext uri="{28A0092B-C50C-407E-A947-70E740481C1C}">
                <a14:useLocalDpi xmlns:a14="http://schemas.microsoft.com/office/drawing/2010/main" val="0"/>
              </a:ext>
            </a:extLst>
          </a:blip>
          <a:srcRect/>
          <a:stretch>
            <a:fillRect/>
          </a:stretch>
        </p:blipFill>
        <p:spPr bwMode="auto">
          <a:xfrm>
            <a:off x="3429000" y="901122"/>
            <a:ext cx="5486400" cy="3594677"/>
          </a:xfrm>
          <a:prstGeom prst="rect">
            <a:avLst/>
          </a:prstGeom>
          <a:noFill/>
        </p:spPr>
      </p:pic>
      <p:sp>
        <p:nvSpPr>
          <p:cNvPr id="89093" name="Text Box 8"/>
          <p:cNvSpPr txBox="1">
            <a:spLocks noChangeArrowheads="1"/>
          </p:cNvSpPr>
          <p:nvPr/>
        </p:nvSpPr>
        <p:spPr bwMode="auto">
          <a:xfrm>
            <a:off x="555625" y="601663"/>
            <a:ext cx="184150" cy="366712"/>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8909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89095" name="Text Box 11"/>
          <p:cNvSpPr txBox="1">
            <a:spLocks noChangeArrowheads="1"/>
          </p:cNvSpPr>
          <p:nvPr/>
        </p:nvSpPr>
        <p:spPr bwMode="auto">
          <a:xfrm>
            <a:off x="661555" y="1186190"/>
            <a:ext cx="3810000" cy="523220"/>
          </a:xfrm>
          <a:prstGeom prst="rect">
            <a:avLst/>
          </a:prstGeom>
          <a:noFill/>
          <a:ln w="9525">
            <a:noFill/>
            <a:miter lim="800000"/>
            <a:headEnd/>
            <a:tailEnd/>
          </a:ln>
        </p:spPr>
        <p:txBody>
          <a:bodyPr wrap="square">
            <a:spAutoFit/>
          </a:bodyPr>
          <a:lstStyle/>
          <a:p>
            <a:pPr>
              <a:spcBef>
                <a:spcPct val="50000"/>
              </a:spcBef>
            </a:pPr>
            <a:r>
              <a:rPr lang="en-US" sz="2800" dirty="0" err="1" smtClean="0">
                <a:latin typeface="Calibri" pitchFamily="34" charset="0"/>
              </a:rPr>
              <a:t>K</a:t>
            </a:r>
            <a:r>
              <a:rPr lang="en-US" sz="2800" baseline="-25000" dirty="0" err="1" smtClean="0">
                <a:latin typeface="Calibri" pitchFamily="34" charset="0"/>
              </a:rPr>
              <a:t>z</a:t>
            </a:r>
            <a:r>
              <a:rPr lang="en-US" sz="2800" dirty="0" smtClean="0">
                <a:latin typeface="Calibri" pitchFamily="34" charset="0"/>
              </a:rPr>
              <a:t> =            l</a:t>
            </a:r>
            <a:r>
              <a:rPr lang="en-US" sz="2800" baseline="-25000" dirty="0" smtClean="0">
                <a:latin typeface="Calibri" pitchFamily="34" charset="0"/>
              </a:rPr>
              <a:t>m</a:t>
            </a:r>
            <a:r>
              <a:rPr lang="en-US" sz="2800" baseline="30000" dirty="0" smtClean="0">
                <a:latin typeface="Calibri" pitchFamily="34" charset="0"/>
              </a:rPr>
              <a:t>2</a:t>
            </a:r>
            <a:r>
              <a:rPr lang="en-US" sz="2800" dirty="0" smtClean="0">
                <a:latin typeface="Calibri" pitchFamily="34" charset="0"/>
              </a:rPr>
              <a:t>s</a:t>
            </a:r>
            <a:endParaRPr lang="en-US" sz="2800" dirty="0">
              <a:latin typeface="Calibri" pitchFamily="34" charset="0"/>
            </a:endParaRPr>
          </a:p>
        </p:txBody>
      </p:sp>
      <p:sp>
        <p:nvSpPr>
          <p:cNvPr id="89098" name="Text Box 16"/>
          <p:cNvSpPr txBox="1">
            <a:spLocks noChangeArrowheads="1"/>
          </p:cNvSpPr>
          <p:nvPr/>
        </p:nvSpPr>
        <p:spPr bwMode="auto">
          <a:xfrm>
            <a:off x="1143000" y="381000"/>
            <a:ext cx="6400800" cy="461665"/>
          </a:xfrm>
          <a:prstGeom prst="rect">
            <a:avLst/>
          </a:prstGeom>
          <a:noFill/>
          <a:ln w="9525">
            <a:noFill/>
            <a:miter lim="800000"/>
            <a:headEnd/>
            <a:tailEnd/>
          </a:ln>
        </p:spPr>
        <p:txBody>
          <a:bodyPr wrap="square">
            <a:spAutoFit/>
          </a:bodyPr>
          <a:lstStyle/>
          <a:p>
            <a:pPr>
              <a:spcBef>
                <a:spcPct val="50000"/>
              </a:spcBef>
            </a:pPr>
            <a:r>
              <a:rPr lang="en-US" sz="2400" b="1" dirty="0" smtClean="0">
                <a:latin typeface="Calibri" pitchFamily="34" charset="0"/>
              </a:rPr>
              <a:t>Typical Boundary Layer Stable Parameterization </a:t>
            </a:r>
            <a:endParaRPr lang="en-US" sz="2400" b="1" dirty="0">
              <a:latin typeface="Calibri" pitchFamily="34" charset="0"/>
            </a:endParaRPr>
          </a:p>
        </p:txBody>
      </p:sp>
      <p:sp>
        <p:nvSpPr>
          <p:cNvPr id="13" name="TextBox 12"/>
          <p:cNvSpPr txBox="1"/>
          <p:nvPr/>
        </p:nvSpPr>
        <p:spPr>
          <a:xfrm>
            <a:off x="6324600" y="4953000"/>
            <a:ext cx="2590800" cy="1200329"/>
          </a:xfrm>
          <a:prstGeom prst="rect">
            <a:avLst/>
          </a:prstGeom>
          <a:noFill/>
        </p:spPr>
        <p:txBody>
          <a:bodyPr wrap="square" rtlCol="0">
            <a:spAutoFit/>
          </a:bodyPr>
          <a:lstStyle/>
          <a:p>
            <a:r>
              <a:rPr lang="en-US" dirty="0" smtClean="0"/>
              <a:t>Long-tailed – Maintains mixing well beyond what fundamental theory prescribes</a:t>
            </a:r>
            <a:endParaRPr lang="en-US" dirty="0"/>
          </a:p>
        </p:txBody>
      </p:sp>
      <p:sp>
        <p:nvSpPr>
          <p:cNvPr id="17" name="TextBox 16"/>
          <p:cNvSpPr txBox="1"/>
          <p:nvPr/>
        </p:nvSpPr>
        <p:spPr>
          <a:xfrm>
            <a:off x="420543" y="3197532"/>
            <a:ext cx="3200400" cy="1200329"/>
          </a:xfrm>
          <a:prstGeom prst="rect">
            <a:avLst/>
          </a:prstGeom>
          <a:noFill/>
        </p:spPr>
        <p:txBody>
          <a:bodyPr wrap="square" rtlCol="0">
            <a:spAutoFit/>
          </a:bodyPr>
          <a:lstStyle/>
          <a:p>
            <a:r>
              <a:rPr lang="en-US" dirty="0" smtClean="0"/>
              <a:t>Short-tailed form </a:t>
            </a:r>
          </a:p>
          <a:p>
            <a:r>
              <a:rPr lang="en-US" dirty="0" smtClean="0"/>
              <a:t>(England and McNider 1995 </a:t>
            </a:r>
            <a:r>
              <a:rPr lang="en-US" i="1" dirty="0" smtClean="0"/>
              <a:t>Bound. Layer Meteor)  fit to </a:t>
            </a:r>
            <a:r>
              <a:rPr lang="en-US" i="1" dirty="0" err="1" smtClean="0"/>
              <a:t>Businger</a:t>
            </a:r>
            <a:r>
              <a:rPr lang="en-US" i="1" dirty="0" smtClean="0"/>
              <a:t> Profiles </a:t>
            </a:r>
            <a:endParaRPr lang="en-US" i="1" dirty="0"/>
          </a:p>
        </p:txBody>
      </p:sp>
      <p:sp>
        <p:nvSpPr>
          <p:cNvPr id="3" name="TextBox 2"/>
          <p:cNvSpPr txBox="1"/>
          <p:nvPr/>
        </p:nvSpPr>
        <p:spPr>
          <a:xfrm>
            <a:off x="247650" y="4648200"/>
            <a:ext cx="3619500" cy="1200329"/>
          </a:xfrm>
          <a:prstGeom prst="rect">
            <a:avLst/>
          </a:prstGeom>
          <a:noFill/>
        </p:spPr>
        <p:txBody>
          <a:bodyPr wrap="square" rtlCol="0">
            <a:spAutoFit/>
          </a:bodyPr>
          <a:lstStyle/>
          <a:p>
            <a:r>
              <a:rPr lang="en-US" dirty="0" smtClean="0"/>
              <a:t>Current </a:t>
            </a:r>
            <a:r>
              <a:rPr lang="en-US" dirty="0" err="1" smtClean="0"/>
              <a:t>Pleim</a:t>
            </a:r>
            <a:r>
              <a:rPr lang="en-US" dirty="0"/>
              <a:t> </a:t>
            </a:r>
            <a:r>
              <a:rPr lang="en-US" dirty="0" smtClean="0"/>
              <a:t>ACM2</a:t>
            </a:r>
            <a:r>
              <a:rPr lang="en-US" dirty="0" smtClean="0"/>
              <a:t> </a:t>
            </a:r>
            <a:r>
              <a:rPr lang="en-US" dirty="0" smtClean="0"/>
              <a:t>scheme has a short-tail form but with  slightly more mixing than in McNider et al. 2012 JGR </a:t>
            </a:r>
            <a:endParaRPr lang="en-US" dirty="0"/>
          </a:p>
        </p:txBody>
      </p:sp>
      <p:cxnSp>
        <p:nvCxnSpPr>
          <p:cNvPr id="16" name="Straight Arrow Connector 15"/>
          <p:cNvCxnSpPr>
            <a:stCxn id="13" idx="0"/>
          </p:cNvCxnSpPr>
          <p:nvPr/>
        </p:nvCxnSpPr>
        <p:spPr>
          <a:xfrm flipH="1" flipV="1">
            <a:off x="6629400" y="3581400"/>
            <a:ext cx="990600" cy="1371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781800" y="3124200"/>
            <a:ext cx="1371600" cy="1828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1291185" y="1219200"/>
                <a:ext cx="1013033" cy="461665"/>
              </a:xfrm>
              <a:prstGeom prst="rect">
                <a:avLst/>
              </a:prstGeom>
              <a:noFill/>
            </p:spPr>
            <p:txBody>
              <a:bodyPr wrap="square" rtlCol="0">
                <a:spAutoFit/>
              </a:bodyPr>
              <a:lstStyle/>
              <a:p>
                <a14:m>
                  <m:oMath xmlns:m="http://schemas.openxmlformats.org/officeDocument/2006/math">
                    <m:r>
                      <a:rPr lang="en-US" sz="2400" b="0" i="1" smtClean="0">
                        <a:latin typeface="Cambria Math"/>
                      </a:rPr>
                      <m:t>𝑓</m:t>
                    </m:r>
                    <m:r>
                      <a:rPr lang="en-US" sz="2400" b="0" i="1" smtClean="0">
                        <a:latin typeface="Cambria Math"/>
                      </a:rPr>
                      <m:t>(</m:t>
                    </m:r>
                    <m:r>
                      <a:rPr lang="en-US" sz="2400" b="0" i="1" smtClean="0">
                        <a:latin typeface="Cambria Math"/>
                      </a:rPr>
                      <m:t>𝑅𝑖</m:t>
                    </m:r>
                    <m:r>
                      <a:rPr lang="en-US" sz="2400" b="0" i="1" smtClean="0">
                        <a:latin typeface="Cambria Math"/>
                      </a:rPr>
                      <m:t>)</m:t>
                    </m:r>
                  </m:oMath>
                </a14:m>
                <a:r>
                  <a:rPr lang="en-US" sz="2400" dirty="0" smtClean="0"/>
                  <a:t>                </a:t>
                </a:r>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291185" y="1219200"/>
                <a:ext cx="1013033" cy="461665"/>
              </a:xfrm>
              <a:prstGeom prst="rect">
                <a:avLst/>
              </a:prstGeom>
              <a:blipFill rotWithShape="1">
                <a:blip r:embed="rId3"/>
                <a:stretch>
                  <a:fillRect l="-5422"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75410" y="2471756"/>
                <a:ext cx="2255554" cy="725776"/>
              </a:xfrm>
              <a:prstGeom prst="rect">
                <a:avLst/>
              </a:prstGeom>
              <a:noFill/>
            </p:spPr>
            <p:txBody>
              <a:bodyPr wrap="none" rtlCol="0">
                <a:spAutoFit/>
              </a:bodyPr>
              <a:lstStyle/>
              <a:p>
                <a14:m>
                  <m:oMath xmlns:m="http://schemas.openxmlformats.org/officeDocument/2006/math">
                    <m:r>
                      <a:rPr lang="en-US" sz="2800" b="0" i="1" smtClean="0">
                        <a:latin typeface="Cambria Math"/>
                      </a:rPr>
                      <m:t>𝑅𝑖</m:t>
                    </m:r>
                    <m:r>
                      <a:rPr lang="en-US" sz="2800" b="0" i="1" smtClean="0">
                        <a:latin typeface="Cambria Math"/>
                      </a:rPr>
                      <m:t>= </m:t>
                    </m:r>
                    <m:f>
                      <m:fPr>
                        <m:ctrlPr>
                          <a:rPr lang="en-US" sz="2800" b="0" i="1" smtClean="0">
                            <a:latin typeface="Cambria Math"/>
                          </a:rPr>
                        </m:ctrlPr>
                      </m:fPr>
                      <m:num>
                        <m:r>
                          <a:rPr lang="en-US" sz="2800" b="0" i="1" smtClean="0">
                            <a:latin typeface="Cambria Math"/>
                          </a:rPr>
                          <m:t>𝑔</m:t>
                        </m:r>
                      </m:num>
                      <m:den>
                        <m:r>
                          <a:rPr lang="en-US" sz="2800" b="0" i="1" smtClean="0">
                            <a:latin typeface="Cambria Math"/>
                            <a:ea typeface="Cambria Math"/>
                          </a:rPr>
                          <m:t>𝜗</m:t>
                        </m:r>
                      </m:den>
                    </m:f>
                  </m:oMath>
                </a14:m>
                <a:r>
                  <a:rPr lang="en-US" sz="2800" dirty="0" smtClean="0"/>
                  <a:t>  </a:t>
                </a:r>
                <a14:m>
                  <m:oMath xmlns:m="http://schemas.openxmlformats.org/officeDocument/2006/math">
                    <m:f>
                      <m:fPr>
                        <m:ctrlPr>
                          <a:rPr lang="en-US" sz="2800" i="1" dirty="0" smtClean="0">
                            <a:latin typeface="Cambria Math"/>
                          </a:rPr>
                        </m:ctrlPr>
                      </m:fPr>
                      <m:num>
                        <m:r>
                          <a:rPr lang="en-US" sz="2800" i="1" dirty="0" smtClean="0">
                            <a:latin typeface="Cambria Math"/>
                          </a:rPr>
                          <m:t>𝜕</m:t>
                        </m:r>
                        <m:r>
                          <a:rPr lang="en-US" sz="2800" i="1" dirty="0" smtClean="0">
                            <a:latin typeface="Cambria Math"/>
                            <a:ea typeface="Cambria Math"/>
                          </a:rPr>
                          <m:t>𝜃</m:t>
                        </m:r>
                      </m:num>
                      <m:den>
                        <m:r>
                          <a:rPr lang="en-US" sz="2800" i="1" dirty="0" smtClean="0">
                            <a:latin typeface="Cambria Math"/>
                          </a:rPr>
                          <m:t>𝜕</m:t>
                        </m:r>
                        <m:r>
                          <a:rPr lang="en-US" sz="2800" b="0" i="1" dirty="0" smtClean="0">
                            <a:latin typeface="Cambria Math"/>
                          </a:rPr>
                          <m:t>𝑧</m:t>
                        </m:r>
                      </m:den>
                    </m:f>
                  </m:oMath>
                </a14:m>
                <a:r>
                  <a:rPr lang="en-US" sz="2800" dirty="0" smtClean="0"/>
                  <a:t>/</a:t>
                </a:r>
                <a14:m>
                  <m:oMath xmlns:m="http://schemas.openxmlformats.org/officeDocument/2006/math">
                    <m:sSup>
                      <m:sSupPr>
                        <m:ctrlPr>
                          <a:rPr lang="en-US" sz="2800" i="1" dirty="0" smtClean="0">
                            <a:latin typeface="Cambria Math"/>
                          </a:rPr>
                        </m:ctrlPr>
                      </m:sSupPr>
                      <m:e>
                        <m:r>
                          <a:rPr lang="en-US" sz="2800" b="0" i="1" dirty="0" smtClean="0">
                            <a:latin typeface="Cambria Math"/>
                          </a:rPr>
                          <m:t>𝑠</m:t>
                        </m:r>
                      </m:e>
                      <m:sup>
                        <m:r>
                          <a:rPr lang="en-US" sz="2800" b="0" i="1" dirty="0" smtClean="0">
                            <a:latin typeface="Cambria Math"/>
                          </a:rPr>
                          <m:t>2</m:t>
                        </m:r>
                      </m:sup>
                    </m:sSup>
                  </m:oMath>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675410" y="2471756"/>
                <a:ext cx="2255554" cy="725776"/>
              </a:xfrm>
              <a:prstGeom prst="rect">
                <a:avLst/>
              </a:prstGeom>
              <a:blipFill rotWithShape="1">
                <a:blip r:embed="rId4"/>
                <a:stretch>
                  <a:fillRect b="-10000"/>
                </a:stretch>
              </a:blipFill>
            </p:spPr>
            <p:txBody>
              <a:bodyPr/>
              <a:lstStyle/>
              <a:p>
                <a:r>
                  <a:rPr lang="en-US">
                    <a:noFill/>
                  </a:rPr>
                  <a:t> </a:t>
                </a:r>
              </a:p>
            </p:txBody>
          </p:sp>
        </mc:Fallback>
      </mc:AlternateContent>
      <p:cxnSp>
        <p:nvCxnSpPr>
          <p:cNvPr id="19" name="Straight Arrow Connector 18"/>
          <p:cNvCxnSpPr/>
          <p:nvPr/>
        </p:nvCxnSpPr>
        <p:spPr>
          <a:xfrm>
            <a:off x="3276600" y="3419679"/>
            <a:ext cx="1981200" cy="1617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88084" y="1810434"/>
            <a:ext cx="3065318" cy="707886"/>
          </a:xfrm>
          <a:prstGeom prst="rect">
            <a:avLst/>
          </a:prstGeom>
          <a:noFill/>
        </p:spPr>
        <p:txBody>
          <a:bodyPr wrap="square" rtlCol="0">
            <a:spAutoFit/>
          </a:bodyPr>
          <a:lstStyle/>
          <a:p>
            <a:r>
              <a:rPr lang="en-US" sz="2000" dirty="0"/>
              <a:t>w</a:t>
            </a:r>
            <a:r>
              <a:rPr lang="en-US" sz="2000" dirty="0" smtClean="0"/>
              <a:t>here l</a:t>
            </a:r>
            <a:r>
              <a:rPr lang="en-US" sz="2000" baseline="-25000" dirty="0" smtClean="0"/>
              <a:t>m</a:t>
            </a:r>
            <a:r>
              <a:rPr lang="en-US" sz="2000" dirty="0" smtClean="0"/>
              <a:t> is  mixing length  and s is shear . </a:t>
            </a:r>
            <a:endParaRPr lang="en-US" sz="2000" dirty="0"/>
          </a:p>
        </p:txBody>
      </p:sp>
    </p:spTree>
    <p:extLst>
      <p:ext uri="{BB962C8B-B14F-4D97-AF65-F5344CB8AC3E}">
        <p14:creationId xmlns:p14="http://schemas.microsoft.com/office/powerpoint/2010/main" val="1578333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62000"/>
            <a:ext cx="7391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6200000">
            <a:off x="73178" y="3121968"/>
            <a:ext cx="1524000" cy="461665"/>
          </a:xfrm>
          <a:prstGeom prst="rect">
            <a:avLst/>
          </a:prstGeom>
          <a:noFill/>
        </p:spPr>
        <p:txBody>
          <a:bodyPr wrap="square" rtlCol="0">
            <a:spAutoFit/>
          </a:bodyPr>
          <a:lstStyle/>
          <a:p>
            <a:r>
              <a:rPr lang="en-US" sz="2400" b="1" dirty="0" smtClean="0"/>
              <a:t>Height (m)</a:t>
            </a:r>
            <a:endParaRPr lang="en-US" sz="2400" b="1" dirty="0"/>
          </a:p>
        </p:txBody>
      </p:sp>
      <p:sp>
        <p:nvSpPr>
          <p:cNvPr id="4" name="TextBox 3"/>
          <p:cNvSpPr txBox="1"/>
          <p:nvPr/>
        </p:nvSpPr>
        <p:spPr>
          <a:xfrm>
            <a:off x="3224645" y="2667000"/>
            <a:ext cx="1600200" cy="646331"/>
          </a:xfrm>
          <a:prstGeom prst="rect">
            <a:avLst/>
          </a:prstGeom>
          <a:noFill/>
        </p:spPr>
        <p:txBody>
          <a:bodyPr wrap="square" rtlCol="0">
            <a:spAutoFit/>
          </a:bodyPr>
          <a:lstStyle/>
          <a:p>
            <a:pPr algn="ctr"/>
            <a:r>
              <a:rPr lang="en-US" b="1" dirty="0" smtClean="0"/>
              <a:t>CNTRL – </a:t>
            </a:r>
            <a:r>
              <a:rPr lang="en-US" b="1" dirty="0" err="1" smtClean="0"/>
              <a:t>Pleim</a:t>
            </a:r>
            <a:r>
              <a:rPr lang="en-US" b="1" dirty="0" smtClean="0"/>
              <a:t> ACM2</a:t>
            </a:r>
            <a:endParaRPr lang="en-US" b="1" dirty="0"/>
          </a:p>
        </p:txBody>
      </p:sp>
      <p:cxnSp>
        <p:nvCxnSpPr>
          <p:cNvPr id="5" name="Straight Arrow Connector 4"/>
          <p:cNvCxnSpPr/>
          <p:nvPr/>
        </p:nvCxnSpPr>
        <p:spPr>
          <a:xfrm>
            <a:off x="4672445" y="3200400"/>
            <a:ext cx="1600200" cy="1164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062355" y="3305105"/>
            <a:ext cx="1828800" cy="1754326"/>
          </a:xfrm>
          <a:prstGeom prst="rect">
            <a:avLst/>
          </a:prstGeom>
          <a:noFill/>
        </p:spPr>
        <p:txBody>
          <a:bodyPr wrap="square" rtlCol="0">
            <a:spAutoFit/>
          </a:bodyPr>
          <a:lstStyle/>
          <a:p>
            <a:pPr algn="ctr"/>
            <a:r>
              <a:rPr lang="en-US" dirty="0" smtClean="0"/>
              <a:t> </a:t>
            </a:r>
            <a:r>
              <a:rPr lang="en-US" b="1" dirty="0" smtClean="0"/>
              <a:t>Mellor</a:t>
            </a:r>
          </a:p>
          <a:p>
            <a:pPr algn="ctr"/>
            <a:r>
              <a:rPr lang="en-US" b="1" dirty="0" smtClean="0"/>
              <a:t>Yamada</a:t>
            </a:r>
          </a:p>
          <a:p>
            <a:pPr algn="ctr"/>
            <a:r>
              <a:rPr lang="en-US" b="1" dirty="0" err="1" smtClean="0"/>
              <a:t>Janjic</a:t>
            </a:r>
            <a:endParaRPr lang="en-US" b="1" dirty="0" smtClean="0"/>
          </a:p>
          <a:p>
            <a:pPr algn="ctr"/>
            <a:r>
              <a:rPr lang="en-US" b="1" dirty="0" smtClean="0"/>
              <a:t>used in</a:t>
            </a:r>
          </a:p>
          <a:p>
            <a:pPr algn="ctr"/>
            <a:r>
              <a:rPr lang="en-US" b="1" dirty="0" smtClean="0"/>
              <a:t>NAM</a:t>
            </a:r>
          </a:p>
          <a:p>
            <a:pPr algn="ctr"/>
            <a:endParaRPr lang="en-US" dirty="0"/>
          </a:p>
        </p:txBody>
      </p:sp>
      <p:cxnSp>
        <p:nvCxnSpPr>
          <p:cNvPr id="7" name="Straight Arrow Connector 6"/>
          <p:cNvCxnSpPr/>
          <p:nvPr/>
        </p:nvCxnSpPr>
        <p:spPr>
          <a:xfrm flipH="1" flipV="1">
            <a:off x="7239001" y="3753933"/>
            <a:ext cx="457199" cy="1423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90800" y="228600"/>
            <a:ext cx="3352800" cy="461665"/>
          </a:xfrm>
          <a:prstGeom prst="rect">
            <a:avLst/>
          </a:prstGeom>
          <a:noFill/>
        </p:spPr>
        <p:txBody>
          <a:bodyPr wrap="square" rtlCol="0">
            <a:spAutoFit/>
          </a:bodyPr>
          <a:lstStyle/>
          <a:p>
            <a:pPr algn="ctr"/>
            <a:r>
              <a:rPr lang="en-US" sz="2400" b="1" dirty="0" smtClean="0"/>
              <a:t>Wind Speed Profiles</a:t>
            </a:r>
            <a:endParaRPr lang="en-US" sz="2400" b="1" dirty="0"/>
          </a:p>
        </p:txBody>
      </p:sp>
      <p:sp>
        <p:nvSpPr>
          <p:cNvPr id="11" name="TextBox 10"/>
          <p:cNvSpPr txBox="1"/>
          <p:nvPr/>
        </p:nvSpPr>
        <p:spPr>
          <a:xfrm>
            <a:off x="2438399" y="3896266"/>
            <a:ext cx="2386445" cy="923330"/>
          </a:xfrm>
          <a:prstGeom prst="rect">
            <a:avLst/>
          </a:prstGeom>
          <a:noFill/>
        </p:spPr>
        <p:txBody>
          <a:bodyPr wrap="square" rtlCol="0">
            <a:spAutoFit/>
          </a:bodyPr>
          <a:lstStyle/>
          <a:p>
            <a:r>
              <a:rPr lang="en-US" dirty="0" smtClean="0"/>
              <a:t>England-McNider and Mellor Yamada </a:t>
            </a:r>
            <a:r>
              <a:rPr lang="en-US" dirty="0" err="1" smtClean="0"/>
              <a:t>Janjic</a:t>
            </a:r>
            <a:r>
              <a:rPr lang="en-US" dirty="0" smtClean="0"/>
              <a:t> have less mixing </a:t>
            </a:r>
            <a:endParaRPr lang="en-US" dirty="0"/>
          </a:p>
        </p:txBody>
      </p:sp>
    </p:spTree>
    <p:extLst>
      <p:ext uri="{BB962C8B-B14F-4D97-AF65-F5344CB8AC3E}">
        <p14:creationId xmlns:p14="http://schemas.microsoft.com/office/powerpoint/2010/main" val="971858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315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6200000">
            <a:off x="-163791" y="3121970"/>
            <a:ext cx="1524000" cy="461665"/>
          </a:xfrm>
          <a:prstGeom prst="rect">
            <a:avLst/>
          </a:prstGeom>
          <a:noFill/>
        </p:spPr>
        <p:txBody>
          <a:bodyPr wrap="square" rtlCol="0">
            <a:spAutoFit/>
          </a:bodyPr>
          <a:lstStyle/>
          <a:p>
            <a:r>
              <a:rPr lang="en-US" sz="2400" b="1" dirty="0" smtClean="0"/>
              <a:t>Height (m)</a:t>
            </a:r>
            <a:endParaRPr lang="en-US" sz="2400" b="1" dirty="0"/>
          </a:p>
        </p:txBody>
      </p:sp>
      <p:cxnSp>
        <p:nvCxnSpPr>
          <p:cNvPr id="4" name="Straight Arrow Connector 3"/>
          <p:cNvCxnSpPr/>
          <p:nvPr/>
        </p:nvCxnSpPr>
        <p:spPr>
          <a:xfrm>
            <a:off x="4724400" y="3364470"/>
            <a:ext cx="571500" cy="32284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429000" y="2983470"/>
            <a:ext cx="1600200" cy="369332"/>
          </a:xfrm>
          <a:prstGeom prst="rect">
            <a:avLst/>
          </a:prstGeom>
          <a:noFill/>
        </p:spPr>
        <p:txBody>
          <a:bodyPr wrap="square" rtlCol="0">
            <a:spAutoFit/>
          </a:bodyPr>
          <a:lstStyle/>
          <a:p>
            <a:pPr algn="ctr"/>
            <a:r>
              <a:rPr lang="en-US" b="1" dirty="0" smtClean="0"/>
              <a:t>NAM/CMAQ</a:t>
            </a:r>
            <a:endParaRPr lang="en-US" b="1" dirty="0"/>
          </a:p>
        </p:txBody>
      </p:sp>
      <p:sp>
        <p:nvSpPr>
          <p:cNvPr id="7" name="TextBox 6"/>
          <p:cNvSpPr txBox="1"/>
          <p:nvPr/>
        </p:nvSpPr>
        <p:spPr>
          <a:xfrm>
            <a:off x="2590800" y="228600"/>
            <a:ext cx="3352800" cy="461665"/>
          </a:xfrm>
          <a:prstGeom prst="rect">
            <a:avLst/>
          </a:prstGeom>
          <a:noFill/>
        </p:spPr>
        <p:txBody>
          <a:bodyPr wrap="square" rtlCol="0">
            <a:spAutoFit/>
          </a:bodyPr>
          <a:lstStyle/>
          <a:p>
            <a:pPr algn="ctr"/>
            <a:r>
              <a:rPr lang="en-US" sz="2400" b="1" dirty="0" smtClean="0"/>
              <a:t>Wind Speed Profiles</a:t>
            </a:r>
            <a:endParaRPr lang="en-US" sz="2400" b="1" dirty="0"/>
          </a:p>
        </p:txBody>
      </p:sp>
      <p:sp>
        <p:nvSpPr>
          <p:cNvPr id="8" name="TextBox 7"/>
          <p:cNvSpPr txBox="1"/>
          <p:nvPr/>
        </p:nvSpPr>
        <p:spPr>
          <a:xfrm>
            <a:off x="2209800" y="3699868"/>
            <a:ext cx="1905000" cy="1200329"/>
          </a:xfrm>
          <a:prstGeom prst="rect">
            <a:avLst/>
          </a:prstGeom>
          <a:noFill/>
        </p:spPr>
        <p:txBody>
          <a:bodyPr wrap="square" rtlCol="0">
            <a:spAutoFit/>
          </a:bodyPr>
          <a:lstStyle/>
          <a:p>
            <a:r>
              <a:rPr lang="en-US" b="1" dirty="0" smtClean="0"/>
              <a:t>Note much reduced shear indicating greater mixing</a:t>
            </a:r>
            <a:endParaRPr lang="en-US" b="1" dirty="0"/>
          </a:p>
        </p:txBody>
      </p:sp>
      <p:cxnSp>
        <p:nvCxnSpPr>
          <p:cNvPr id="6" name="Straight Arrow Connector 5"/>
          <p:cNvCxnSpPr>
            <a:stCxn id="8" idx="3"/>
          </p:cNvCxnSpPr>
          <p:nvPr/>
        </p:nvCxnSpPr>
        <p:spPr>
          <a:xfrm>
            <a:off x="4114800" y="4300033"/>
            <a:ext cx="762000" cy="27196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386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7315200"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6200000">
            <a:off x="-27475" y="3502968"/>
            <a:ext cx="1524000" cy="461665"/>
          </a:xfrm>
          <a:prstGeom prst="rect">
            <a:avLst/>
          </a:prstGeom>
          <a:noFill/>
        </p:spPr>
        <p:txBody>
          <a:bodyPr wrap="square" rtlCol="0">
            <a:spAutoFit/>
          </a:bodyPr>
          <a:lstStyle/>
          <a:p>
            <a:r>
              <a:rPr lang="en-US" sz="2400" b="1" dirty="0" smtClean="0"/>
              <a:t>Height (m)</a:t>
            </a:r>
            <a:endParaRPr lang="en-US" sz="2400" b="1" dirty="0"/>
          </a:p>
        </p:txBody>
      </p:sp>
      <p:sp>
        <p:nvSpPr>
          <p:cNvPr id="4" name="TextBox 3"/>
          <p:cNvSpPr txBox="1"/>
          <p:nvPr/>
        </p:nvSpPr>
        <p:spPr>
          <a:xfrm>
            <a:off x="3238500" y="3523243"/>
            <a:ext cx="1828800" cy="646331"/>
          </a:xfrm>
          <a:prstGeom prst="rect">
            <a:avLst/>
          </a:prstGeom>
          <a:noFill/>
        </p:spPr>
        <p:txBody>
          <a:bodyPr wrap="square" rtlCol="0">
            <a:spAutoFit/>
          </a:bodyPr>
          <a:lstStyle/>
          <a:p>
            <a:pPr algn="ctr"/>
            <a:r>
              <a:rPr lang="en-US" b="1" dirty="0" smtClean="0"/>
              <a:t>Louis – Long-tail form</a:t>
            </a:r>
            <a:endParaRPr lang="en-US" b="1" dirty="0"/>
          </a:p>
        </p:txBody>
      </p:sp>
      <p:cxnSp>
        <p:nvCxnSpPr>
          <p:cNvPr id="5" name="Straight Arrow Connector 4"/>
          <p:cNvCxnSpPr/>
          <p:nvPr/>
        </p:nvCxnSpPr>
        <p:spPr>
          <a:xfrm>
            <a:off x="4724400" y="3188732"/>
            <a:ext cx="819150" cy="6386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67100" y="2819400"/>
            <a:ext cx="1600200" cy="369332"/>
          </a:xfrm>
          <a:prstGeom prst="rect">
            <a:avLst/>
          </a:prstGeom>
          <a:noFill/>
        </p:spPr>
        <p:txBody>
          <a:bodyPr wrap="square" rtlCol="0">
            <a:spAutoFit/>
          </a:bodyPr>
          <a:lstStyle/>
          <a:p>
            <a:pPr algn="ctr"/>
            <a:r>
              <a:rPr lang="en-US" b="1" dirty="0" smtClean="0"/>
              <a:t>NAM/CMAQ</a:t>
            </a:r>
            <a:endParaRPr lang="en-US" b="1" dirty="0"/>
          </a:p>
        </p:txBody>
      </p:sp>
      <p:cxnSp>
        <p:nvCxnSpPr>
          <p:cNvPr id="7" name="Straight Arrow Connector 6"/>
          <p:cNvCxnSpPr/>
          <p:nvPr/>
        </p:nvCxnSpPr>
        <p:spPr>
          <a:xfrm>
            <a:off x="4572000" y="4043140"/>
            <a:ext cx="1066800" cy="45266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90800" y="228600"/>
            <a:ext cx="3352800" cy="461665"/>
          </a:xfrm>
          <a:prstGeom prst="rect">
            <a:avLst/>
          </a:prstGeom>
          <a:noFill/>
        </p:spPr>
        <p:txBody>
          <a:bodyPr wrap="square" rtlCol="0">
            <a:spAutoFit/>
          </a:bodyPr>
          <a:lstStyle/>
          <a:p>
            <a:pPr algn="ctr"/>
            <a:r>
              <a:rPr lang="en-US" sz="2400" b="1" dirty="0" smtClean="0"/>
              <a:t>Wind Speed Profiles</a:t>
            </a:r>
            <a:endParaRPr lang="en-US" sz="2400" b="1" dirty="0"/>
          </a:p>
        </p:txBody>
      </p:sp>
    </p:spTree>
    <p:extLst>
      <p:ext uri="{BB962C8B-B14F-4D97-AF65-F5344CB8AC3E}">
        <p14:creationId xmlns:p14="http://schemas.microsoft.com/office/powerpoint/2010/main" val="4265614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3450" y="457200"/>
            <a:ext cx="7429500" cy="461665"/>
          </a:xfrm>
          <a:prstGeom prst="rect">
            <a:avLst/>
          </a:prstGeom>
          <a:noFill/>
        </p:spPr>
        <p:txBody>
          <a:bodyPr wrap="square" rtlCol="0">
            <a:spAutoFit/>
          </a:bodyPr>
          <a:lstStyle/>
          <a:p>
            <a:pPr algn="ctr"/>
            <a:r>
              <a:rPr lang="en-US" sz="2400" b="1" dirty="0" smtClean="0"/>
              <a:t>CMAQ Chemistry Runs to Examine Impact of Mixing</a:t>
            </a:r>
            <a:endParaRPr lang="en-US" sz="2400" b="1" dirty="0"/>
          </a:p>
        </p:txBody>
      </p:sp>
      <p:sp>
        <p:nvSpPr>
          <p:cNvPr id="3" name="TextBox 2"/>
          <p:cNvSpPr txBox="1"/>
          <p:nvPr/>
        </p:nvSpPr>
        <p:spPr>
          <a:xfrm>
            <a:off x="723900" y="1066800"/>
            <a:ext cx="7848600" cy="4832092"/>
          </a:xfrm>
          <a:prstGeom prst="rect">
            <a:avLst/>
          </a:prstGeom>
          <a:noFill/>
        </p:spPr>
        <p:txBody>
          <a:bodyPr wrap="square" rtlCol="0">
            <a:spAutoFit/>
          </a:bodyPr>
          <a:lstStyle/>
          <a:p>
            <a:r>
              <a:rPr lang="en-US" sz="2200" dirty="0" smtClean="0"/>
              <a:t>The mixing sensitivity runs  discussed above shows that the operational NAM/CMAQ likely had much  larger mixing than the Pleim-ACM2 scheme. </a:t>
            </a:r>
          </a:p>
          <a:p>
            <a:endParaRPr lang="en-US" sz="2200" dirty="0"/>
          </a:p>
          <a:p>
            <a:r>
              <a:rPr lang="en-US" sz="2200" dirty="0" smtClean="0"/>
              <a:t>In order to test whether too much mixing may have been responsible for the ozone over-prediction over water two WRF/CMAQ chemistry runs were carried out.</a:t>
            </a:r>
          </a:p>
          <a:p>
            <a:endParaRPr lang="en-US" sz="2200" dirty="0"/>
          </a:p>
          <a:p>
            <a:r>
              <a:rPr lang="en-US" sz="2200" dirty="0" smtClean="0"/>
              <a:t>The CMAQ runs were made for August 2011 by Georgia Tech.</a:t>
            </a:r>
          </a:p>
          <a:p>
            <a:endParaRPr lang="en-US" sz="2200" dirty="0"/>
          </a:p>
          <a:p>
            <a:pPr marL="342900" indent="-342900">
              <a:buAutoNum type="arabicPeriod"/>
            </a:pPr>
            <a:r>
              <a:rPr lang="en-US" sz="2200" dirty="0" smtClean="0"/>
              <a:t>WRF was run with the standard  </a:t>
            </a:r>
            <a:r>
              <a:rPr lang="en-US" sz="2200" dirty="0" err="1" smtClean="0"/>
              <a:t>Pleim</a:t>
            </a:r>
            <a:r>
              <a:rPr lang="en-US" sz="2200" dirty="0" smtClean="0"/>
              <a:t> ACM2. This WRF run was then used to drive CMAQ.</a:t>
            </a:r>
          </a:p>
          <a:p>
            <a:pPr marL="342900" indent="-342900">
              <a:buAutoNum type="arabicPeriod"/>
            </a:pPr>
            <a:r>
              <a:rPr lang="en-US" sz="2200" dirty="0" smtClean="0"/>
              <a:t>WRF was run with the long-tailed Louis  </a:t>
            </a:r>
            <a:r>
              <a:rPr lang="en-US" sz="2200" dirty="0" smtClean="0"/>
              <a:t>scheme (greater mixing). </a:t>
            </a:r>
            <a:r>
              <a:rPr lang="en-US" sz="2200" dirty="0" smtClean="0"/>
              <a:t>This WRF was used to drive CMAQ. </a:t>
            </a:r>
            <a:endParaRPr lang="en-US" sz="2200" dirty="0"/>
          </a:p>
        </p:txBody>
      </p:sp>
    </p:spTree>
    <p:extLst>
      <p:ext uri="{BB962C8B-B14F-4D97-AF65-F5344CB8AC3E}">
        <p14:creationId xmlns:p14="http://schemas.microsoft.com/office/powerpoint/2010/main" val="932352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4711"/>
          <a:stretch/>
        </p:blipFill>
        <p:spPr bwMode="auto">
          <a:xfrm>
            <a:off x="381000" y="414338"/>
            <a:ext cx="8762999" cy="423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4953000"/>
            <a:ext cx="5791200" cy="923330"/>
          </a:xfrm>
          <a:prstGeom prst="rect">
            <a:avLst/>
          </a:prstGeom>
          <a:noFill/>
        </p:spPr>
        <p:txBody>
          <a:bodyPr wrap="square" rtlCol="0">
            <a:spAutoFit/>
          </a:bodyPr>
          <a:lstStyle/>
          <a:p>
            <a:r>
              <a:rPr lang="en-US" b="1" dirty="0" smtClean="0"/>
              <a:t>The CMAQ runs showed that indeed the model run driven by the Louis </a:t>
            </a:r>
            <a:r>
              <a:rPr lang="en-US" b="1" dirty="0" smtClean="0"/>
              <a:t>(larger mixing) WRF </a:t>
            </a:r>
            <a:r>
              <a:rPr lang="en-US" b="1" dirty="0" smtClean="0"/>
              <a:t>increased ozone over Lake Michigan</a:t>
            </a:r>
            <a:endParaRPr lang="en-US" b="1" dirty="0"/>
          </a:p>
        </p:txBody>
      </p:sp>
    </p:spTree>
    <p:extLst>
      <p:ext uri="{BB962C8B-B14F-4D97-AF65-F5344CB8AC3E}">
        <p14:creationId xmlns:p14="http://schemas.microsoft.com/office/powerpoint/2010/main" val="940423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400483"/>
            <a:ext cx="5949950" cy="602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0" y="3164681"/>
            <a:ext cx="4114800" cy="2862322"/>
          </a:xfrm>
          <a:prstGeom prst="rect">
            <a:avLst/>
          </a:prstGeom>
          <a:noFill/>
        </p:spPr>
        <p:txBody>
          <a:bodyPr wrap="square" rtlCol="0">
            <a:spAutoFit/>
          </a:bodyPr>
          <a:lstStyle/>
          <a:p>
            <a:r>
              <a:rPr lang="en-US" b="1" dirty="0" smtClean="0"/>
              <a:t>The </a:t>
            </a:r>
            <a:r>
              <a:rPr lang="en-US" b="1" dirty="0" smtClean="0"/>
              <a:t>pattern of increased ozone </a:t>
            </a:r>
            <a:r>
              <a:rPr lang="en-US" b="1" dirty="0" smtClean="0"/>
              <a:t>was consistent with the over-prediction seen in the operational CMAQ runs reported by Cleary et al. 2015.</a:t>
            </a:r>
          </a:p>
          <a:p>
            <a:endParaRPr lang="en-US" b="1" dirty="0"/>
          </a:p>
          <a:p>
            <a:r>
              <a:rPr lang="en-US" b="1" dirty="0" smtClean="0"/>
              <a:t>At this point we might have concluded that our original hypothesis – that too much mixing in the meteorological was responsible for the operational CMAQ over-prediction was valid. </a:t>
            </a:r>
            <a:endParaRPr lang="en-US" b="1" dirty="0"/>
          </a:p>
        </p:txBody>
      </p:sp>
    </p:spTree>
    <p:extLst>
      <p:ext uri="{BB962C8B-B14F-4D97-AF65-F5344CB8AC3E}">
        <p14:creationId xmlns:p14="http://schemas.microsoft.com/office/powerpoint/2010/main" val="1769672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61655"/>
            <a:ext cx="6364287" cy="28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14400" y="381000"/>
            <a:ext cx="6705600" cy="830997"/>
          </a:xfrm>
          <a:prstGeom prst="rect">
            <a:avLst/>
          </a:prstGeom>
          <a:noFill/>
        </p:spPr>
        <p:txBody>
          <a:bodyPr wrap="square" rtlCol="0">
            <a:spAutoFit/>
          </a:bodyPr>
          <a:lstStyle/>
          <a:p>
            <a:r>
              <a:rPr lang="en-US" sz="2400" dirty="0" smtClean="0"/>
              <a:t>However,  an examination of time series plots from the two CMAQ runs gave us pause. </a:t>
            </a:r>
            <a:endParaRPr lang="en-US" sz="24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796" r="71974"/>
          <a:stretch/>
        </p:blipFill>
        <p:spPr bwMode="auto">
          <a:xfrm>
            <a:off x="5029200" y="1856541"/>
            <a:ext cx="3657600" cy="47867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4400" y="4266767"/>
            <a:ext cx="3124200" cy="2308324"/>
          </a:xfrm>
          <a:prstGeom prst="rect">
            <a:avLst/>
          </a:prstGeom>
          <a:noFill/>
        </p:spPr>
        <p:txBody>
          <a:bodyPr wrap="square" rtlCol="0">
            <a:spAutoFit/>
          </a:bodyPr>
          <a:lstStyle/>
          <a:p>
            <a:r>
              <a:rPr lang="en-US" b="1" dirty="0" smtClean="0"/>
              <a:t>The Louis formulation which should have mixed more ozone to the surface at night actually  showed lower ozone. This was then a hint that the Louis form was actually producing less mixing in CMAQ than the Pleim-ACM2 formulation. </a:t>
            </a:r>
            <a:endParaRPr lang="en-US" b="1" dirty="0"/>
          </a:p>
        </p:txBody>
      </p:sp>
      <p:sp>
        <p:nvSpPr>
          <p:cNvPr id="5" name="TextBox 4"/>
          <p:cNvSpPr txBox="1"/>
          <p:nvPr/>
        </p:nvSpPr>
        <p:spPr>
          <a:xfrm>
            <a:off x="6142614" y="3269671"/>
            <a:ext cx="1371600" cy="646331"/>
          </a:xfrm>
          <a:prstGeom prst="rect">
            <a:avLst/>
          </a:prstGeom>
          <a:noFill/>
        </p:spPr>
        <p:txBody>
          <a:bodyPr wrap="square" rtlCol="0">
            <a:spAutoFit/>
          </a:bodyPr>
          <a:lstStyle/>
          <a:p>
            <a:r>
              <a:rPr lang="en-US" dirty="0" err="1" smtClean="0"/>
              <a:t>Pleim</a:t>
            </a:r>
            <a:r>
              <a:rPr lang="en-US" dirty="0" smtClean="0"/>
              <a:t> –ACM2 </a:t>
            </a:r>
            <a:endParaRPr lang="en-US" dirty="0"/>
          </a:p>
        </p:txBody>
      </p:sp>
      <p:cxnSp>
        <p:nvCxnSpPr>
          <p:cNvPr id="7" name="Straight Arrow Connector 6"/>
          <p:cNvCxnSpPr/>
          <p:nvPr/>
        </p:nvCxnSpPr>
        <p:spPr>
          <a:xfrm flipH="1">
            <a:off x="6324600" y="3916002"/>
            <a:ext cx="228600" cy="103699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53545" y="6033870"/>
            <a:ext cx="990600" cy="369332"/>
          </a:xfrm>
          <a:prstGeom prst="rect">
            <a:avLst/>
          </a:prstGeom>
          <a:noFill/>
        </p:spPr>
        <p:txBody>
          <a:bodyPr wrap="square" rtlCol="0">
            <a:spAutoFit/>
          </a:bodyPr>
          <a:lstStyle/>
          <a:p>
            <a:r>
              <a:rPr lang="en-US" b="1" dirty="0" smtClean="0"/>
              <a:t>Night</a:t>
            </a:r>
            <a:endParaRPr lang="en-US" b="1" dirty="0"/>
          </a:p>
        </p:txBody>
      </p:sp>
      <p:sp>
        <p:nvSpPr>
          <p:cNvPr id="12" name="TextBox 11"/>
          <p:cNvSpPr txBox="1"/>
          <p:nvPr/>
        </p:nvSpPr>
        <p:spPr>
          <a:xfrm>
            <a:off x="7444941" y="5137666"/>
            <a:ext cx="762000" cy="369332"/>
          </a:xfrm>
          <a:prstGeom prst="rect">
            <a:avLst/>
          </a:prstGeom>
          <a:noFill/>
        </p:spPr>
        <p:txBody>
          <a:bodyPr wrap="square" rtlCol="0">
            <a:spAutoFit/>
          </a:bodyPr>
          <a:lstStyle/>
          <a:p>
            <a:r>
              <a:rPr lang="en-US" dirty="0" smtClean="0"/>
              <a:t>Louis</a:t>
            </a:r>
            <a:endParaRPr lang="en-US" dirty="0"/>
          </a:p>
        </p:txBody>
      </p:sp>
      <p:cxnSp>
        <p:nvCxnSpPr>
          <p:cNvPr id="14" name="Straight Arrow Connector 13"/>
          <p:cNvCxnSpPr/>
          <p:nvPr/>
        </p:nvCxnSpPr>
        <p:spPr>
          <a:xfrm flipH="1">
            <a:off x="6553200" y="5322332"/>
            <a:ext cx="838200" cy="9859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711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184" t="34726"/>
          <a:stretch/>
        </p:blipFill>
        <p:spPr bwMode="auto">
          <a:xfrm>
            <a:off x="1697181" y="752610"/>
            <a:ext cx="3352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7608" r="94056"/>
          <a:stretch/>
        </p:blipFill>
        <p:spPr bwMode="auto">
          <a:xfrm>
            <a:off x="1143000" y="533398"/>
            <a:ext cx="533399" cy="6693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81200" y="1616470"/>
            <a:ext cx="990600" cy="646331"/>
          </a:xfrm>
          <a:prstGeom prst="rect">
            <a:avLst/>
          </a:prstGeom>
          <a:noFill/>
        </p:spPr>
        <p:txBody>
          <a:bodyPr wrap="square" rtlCol="0">
            <a:spAutoFit/>
          </a:bodyPr>
          <a:lstStyle/>
          <a:p>
            <a:r>
              <a:rPr lang="en-US" dirty="0" smtClean="0"/>
              <a:t>Ferry</a:t>
            </a:r>
          </a:p>
          <a:p>
            <a:r>
              <a:rPr lang="en-US" dirty="0" smtClean="0"/>
              <a:t>Transact</a:t>
            </a:r>
            <a:endParaRPr lang="en-US" dirty="0"/>
          </a:p>
        </p:txBody>
      </p:sp>
      <p:sp>
        <p:nvSpPr>
          <p:cNvPr id="5" name="TextBox 4"/>
          <p:cNvSpPr txBox="1"/>
          <p:nvPr/>
        </p:nvSpPr>
        <p:spPr>
          <a:xfrm>
            <a:off x="1953491" y="4419600"/>
            <a:ext cx="1524000" cy="646331"/>
          </a:xfrm>
          <a:prstGeom prst="rect">
            <a:avLst/>
          </a:prstGeom>
          <a:noFill/>
        </p:spPr>
        <p:txBody>
          <a:bodyPr wrap="square" rtlCol="0">
            <a:spAutoFit/>
          </a:bodyPr>
          <a:lstStyle/>
          <a:p>
            <a:r>
              <a:rPr lang="en-US" dirty="0" smtClean="0"/>
              <a:t>Southern</a:t>
            </a:r>
          </a:p>
          <a:p>
            <a:r>
              <a:rPr lang="en-US" dirty="0" smtClean="0"/>
              <a:t>Lake Michigan </a:t>
            </a:r>
          </a:p>
        </p:txBody>
      </p:sp>
      <p:sp>
        <p:nvSpPr>
          <p:cNvPr id="4" name="TextBox 3"/>
          <p:cNvSpPr txBox="1"/>
          <p:nvPr/>
        </p:nvSpPr>
        <p:spPr>
          <a:xfrm>
            <a:off x="5257800" y="773392"/>
            <a:ext cx="3810000" cy="4616648"/>
          </a:xfrm>
          <a:prstGeom prst="rect">
            <a:avLst/>
          </a:prstGeom>
          <a:noFill/>
        </p:spPr>
        <p:txBody>
          <a:bodyPr wrap="square" rtlCol="0">
            <a:spAutoFit/>
          </a:bodyPr>
          <a:lstStyle/>
          <a:p>
            <a:r>
              <a:rPr lang="en-US" sz="2200" b="1" dirty="0"/>
              <a:t>The solid lines are for the </a:t>
            </a:r>
            <a:r>
              <a:rPr lang="en-US" sz="2200" b="1" dirty="0" err="1" smtClean="0"/>
              <a:t>Pleim</a:t>
            </a:r>
            <a:r>
              <a:rPr lang="en-US" sz="2200" b="1" dirty="0" smtClean="0"/>
              <a:t> ACM2 </a:t>
            </a:r>
            <a:r>
              <a:rPr lang="en-US" sz="2200" b="1" dirty="0"/>
              <a:t>case (small mixing) and dashed dotted lines for the Louis case (large </a:t>
            </a:r>
            <a:r>
              <a:rPr lang="en-US" sz="2200" b="1" dirty="0" smtClean="0"/>
              <a:t>mixing). </a:t>
            </a:r>
          </a:p>
          <a:p>
            <a:endParaRPr lang="en-US" sz="2200" b="1" dirty="0"/>
          </a:p>
          <a:p>
            <a:r>
              <a:rPr lang="en-US" sz="2200" b="1" dirty="0" smtClean="0"/>
              <a:t>Blue </a:t>
            </a:r>
            <a:r>
              <a:rPr lang="en-US" sz="2200" b="1" dirty="0"/>
              <a:t>is for 12 UTC  and red for 18 </a:t>
            </a:r>
            <a:r>
              <a:rPr lang="en-US" sz="2200" b="1" dirty="0" smtClean="0"/>
              <a:t>UTC</a:t>
            </a:r>
          </a:p>
          <a:p>
            <a:endParaRPr lang="en-US" sz="2200" b="1" dirty="0"/>
          </a:p>
          <a:p>
            <a:r>
              <a:rPr lang="en-US" sz="2400" b="1" dirty="0" smtClean="0"/>
              <a:t>Plots show that the </a:t>
            </a:r>
            <a:r>
              <a:rPr lang="en-US" sz="2400" b="1" dirty="0" err="1" smtClean="0"/>
              <a:t>K</a:t>
            </a:r>
            <a:r>
              <a:rPr lang="en-US" sz="2400" b="1" baseline="-25000" dirty="0" err="1" smtClean="0"/>
              <a:t>z</a:t>
            </a:r>
            <a:r>
              <a:rPr lang="en-US" sz="2400" b="1" baseline="-25000" dirty="0" smtClean="0"/>
              <a:t> </a:t>
            </a:r>
            <a:r>
              <a:rPr lang="en-US" sz="2400" b="1" dirty="0" smtClean="0"/>
              <a:t>diagnosed in CMAQ are smaller for the Louis form than from the </a:t>
            </a:r>
            <a:r>
              <a:rPr lang="en-US" sz="2400" b="1" dirty="0" err="1" smtClean="0"/>
              <a:t>Pleim</a:t>
            </a:r>
            <a:r>
              <a:rPr lang="en-US" sz="2400" b="1" dirty="0" smtClean="0"/>
              <a:t> ACM2.</a:t>
            </a:r>
            <a:endParaRPr lang="en-US" sz="2400" b="1" dirty="0"/>
          </a:p>
        </p:txBody>
      </p:sp>
      <p:sp>
        <p:nvSpPr>
          <p:cNvPr id="7" name="TextBox 6"/>
          <p:cNvSpPr txBox="1"/>
          <p:nvPr/>
        </p:nvSpPr>
        <p:spPr>
          <a:xfrm>
            <a:off x="1811481" y="434047"/>
            <a:ext cx="3124200" cy="369332"/>
          </a:xfrm>
          <a:prstGeom prst="rect">
            <a:avLst/>
          </a:prstGeom>
          <a:noFill/>
        </p:spPr>
        <p:txBody>
          <a:bodyPr wrap="square" rtlCol="0">
            <a:spAutoFit/>
          </a:bodyPr>
          <a:lstStyle/>
          <a:p>
            <a:r>
              <a:rPr lang="en-US" b="1" dirty="0" smtClean="0"/>
              <a:t>Vertical Mixing Coefficients</a:t>
            </a:r>
            <a:endParaRPr lang="en-US" b="1" dirty="0"/>
          </a:p>
        </p:txBody>
      </p:sp>
      <p:sp>
        <p:nvSpPr>
          <p:cNvPr id="8" name="TextBox 7"/>
          <p:cNvSpPr txBox="1"/>
          <p:nvPr/>
        </p:nvSpPr>
        <p:spPr>
          <a:xfrm>
            <a:off x="2133600" y="2433843"/>
            <a:ext cx="685800" cy="369332"/>
          </a:xfrm>
          <a:prstGeom prst="rect">
            <a:avLst/>
          </a:prstGeom>
          <a:noFill/>
        </p:spPr>
        <p:txBody>
          <a:bodyPr wrap="square" rtlCol="0">
            <a:spAutoFit/>
          </a:bodyPr>
          <a:lstStyle/>
          <a:p>
            <a:r>
              <a:rPr lang="en-US" dirty="0" smtClean="0"/>
              <a:t>Louis</a:t>
            </a:r>
            <a:endParaRPr lang="en-US" dirty="0"/>
          </a:p>
        </p:txBody>
      </p:sp>
      <p:cxnSp>
        <p:nvCxnSpPr>
          <p:cNvPr id="10" name="Straight Arrow Connector 9"/>
          <p:cNvCxnSpPr>
            <a:stCxn id="8" idx="3"/>
          </p:cNvCxnSpPr>
          <p:nvPr/>
        </p:nvCxnSpPr>
        <p:spPr>
          <a:xfrm>
            <a:off x="2819400" y="2618509"/>
            <a:ext cx="55418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38599" y="1639621"/>
            <a:ext cx="897081" cy="646331"/>
          </a:xfrm>
          <a:prstGeom prst="rect">
            <a:avLst/>
          </a:prstGeom>
          <a:noFill/>
        </p:spPr>
        <p:txBody>
          <a:bodyPr wrap="square" rtlCol="0">
            <a:spAutoFit/>
          </a:bodyPr>
          <a:lstStyle/>
          <a:p>
            <a:r>
              <a:rPr lang="en-US" dirty="0" err="1" smtClean="0"/>
              <a:t>Pleim</a:t>
            </a:r>
            <a:endParaRPr lang="en-US" dirty="0" smtClean="0"/>
          </a:p>
          <a:p>
            <a:r>
              <a:rPr lang="en-US" dirty="0" smtClean="0"/>
              <a:t>ACM2</a:t>
            </a:r>
            <a:endParaRPr lang="en-US" dirty="0"/>
          </a:p>
        </p:txBody>
      </p:sp>
      <p:cxnSp>
        <p:nvCxnSpPr>
          <p:cNvPr id="14" name="Straight Arrow Connector 13"/>
          <p:cNvCxnSpPr/>
          <p:nvPr/>
        </p:nvCxnSpPr>
        <p:spPr>
          <a:xfrm flipH="1">
            <a:off x="3962401" y="2262801"/>
            <a:ext cx="380999" cy="3557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5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0" y="3505200"/>
            <a:ext cx="2362200" cy="369332"/>
          </a:xfrm>
          <a:prstGeom prst="rect">
            <a:avLst/>
          </a:prstGeom>
          <a:noFill/>
        </p:spPr>
        <p:txBody>
          <a:bodyPr wrap="square" rtlCol="0">
            <a:spAutoFit/>
          </a:bodyPr>
          <a:lstStyle/>
          <a:p>
            <a:r>
              <a:rPr lang="en-US" dirty="0" smtClean="0"/>
              <a:t>From Cleary et al. 2015 </a:t>
            </a:r>
            <a:endParaRPr lang="en-US"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6182" r="38284" b="2652"/>
          <a:stretch/>
        </p:blipFill>
        <p:spPr bwMode="auto">
          <a:xfrm>
            <a:off x="740976" y="852669"/>
            <a:ext cx="7926294" cy="5674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764" t="6373" r="74397" b="87710"/>
          <a:stretch/>
        </p:blipFill>
        <p:spPr bwMode="auto">
          <a:xfrm>
            <a:off x="1600200" y="5181600"/>
            <a:ext cx="2548004" cy="413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40976" y="304800"/>
            <a:ext cx="8403024" cy="400110"/>
          </a:xfrm>
          <a:prstGeom prst="rect">
            <a:avLst/>
          </a:prstGeom>
          <a:noFill/>
        </p:spPr>
        <p:txBody>
          <a:bodyPr wrap="square" rtlCol="0">
            <a:spAutoFit/>
          </a:bodyPr>
          <a:lstStyle/>
          <a:p>
            <a:r>
              <a:rPr lang="en-US" sz="2000" b="1" dirty="0" smtClean="0"/>
              <a:t>Model images of ozone have long shown high values over the Great Lakes</a:t>
            </a:r>
            <a:endParaRPr lang="en-US" sz="2000" b="1" dirty="0"/>
          </a:p>
        </p:txBody>
      </p:sp>
    </p:spTree>
    <p:extLst>
      <p:ext uri="{BB962C8B-B14F-4D97-AF65-F5344CB8AC3E}">
        <p14:creationId xmlns:p14="http://schemas.microsoft.com/office/powerpoint/2010/main" val="3596757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a:blip r:embed="rId2">
            <a:extLst>
              <a:ext uri="{28A0092B-C50C-407E-A947-70E740481C1C}">
                <a14:useLocalDpi xmlns:a14="http://schemas.microsoft.com/office/drawing/2010/main" val="0"/>
              </a:ext>
            </a:extLst>
          </a:blip>
          <a:srcRect/>
          <a:stretch>
            <a:fillRect/>
          </a:stretch>
        </p:blipFill>
        <p:spPr bwMode="auto">
          <a:xfrm>
            <a:off x="3429000" y="901122"/>
            <a:ext cx="5486400" cy="3594677"/>
          </a:xfrm>
          <a:prstGeom prst="rect">
            <a:avLst/>
          </a:prstGeom>
          <a:noFill/>
        </p:spPr>
      </p:pic>
      <p:sp>
        <p:nvSpPr>
          <p:cNvPr id="89093" name="Text Box 8"/>
          <p:cNvSpPr txBox="1">
            <a:spLocks noChangeArrowheads="1"/>
          </p:cNvSpPr>
          <p:nvPr/>
        </p:nvSpPr>
        <p:spPr bwMode="auto">
          <a:xfrm>
            <a:off x="555625" y="601663"/>
            <a:ext cx="184150" cy="366712"/>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8909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89095" name="Text Box 11"/>
          <p:cNvSpPr txBox="1">
            <a:spLocks noChangeArrowheads="1"/>
          </p:cNvSpPr>
          <p:nvPr/>
        </p:nvSpPr>
        <p:spPr bwMode="auto">
          <a:xfrm>
            <a:off x="661555" y="1186190"/>
            <a:ext cx="3810000" cy="523220"/>
          </a:xfrm>
          <a:prstGeom prst="rect">
            <a:avLst/>
          </a:prstGeom>
          <a:noFill/>
          <a:ln w="9525">
            <a:noFill/>
            <a:miter lim="800000"/>
            <a:headEnd/>
            <a:tailEnd/>
          </a:ln>
        </p:spPr>
        <p:txBody>
          <a:bodyPr wrap="square">
            <a:spAutoFit/>
          </a:bodyPr>
          <a:lstStyle/>
          <a:p>
            <a:pPr>
              <a:spcBef>
                <a:spcPct val="50000"/>
              </a:spcBef>
            </a:pPr>
            <a:r>
              <a:rPr lang="en-US" sz="2800" dirty="0" err="1" smtClean="0">
                <a:latin typeface="Calibri" pitchFamily="34" charset="0"/>
              </a:rPr>
              <a:t>K</a:t>
            </a:r>
            <a:r>
              <a:rPr lang="en-US" sz="2800" baseline="-25000" dirty="0" err="1" smtClean="0">
                <a:latin typeface="Calibri" pitchFamily="34" charset="0"/>
              </a:rPr>
              <a:t>z</a:t>
            </a:r>
            <a:r>
              <a:rPr lang="en-US" sz="2800" dirty="0" smtClean="0">
                <a:latin typeface="Calibri" pitchFamily="34" charset="0"/>
              </a:rPr>
              <a:t> =            l</a:t>
            </a:r>
            <a:r>
              <a:rPr lang="en-US" sz="2800" baseline="-25000" dirty="0" smtClean="0">
                <a:latin typeface="Calibri" pitchFamily="34" charset="0"/>
              </a:rPr>
              <a:t>m</a:t>
            </a:r>
            <a:r>
              <a:rPr lang="en-US" sz="2800" baseline="30000" dirty="0" smtClean="0">
                <a:latin typeface="Calibri" pitchFamily="34" charset="0"/>
              </a:rPr>
              <a:t>2</a:t>
            </a:r>
            <a:r>
              <a:rPr lang="en-US" sz="2800" dirty="0" smtClean="0">
                <a:latin typeface="Calibri" pitchFamily="34" charset="0"/>
              </a:rPr>
              <a:t>s</a:t>
            </a:r>
            <a:endParaRPr lang="en-US" sz="2800" dirty="0">
              <a:latin typeface="Calibri" pitchFamily="34" charset="0"/>
            </a:endParaRPr>
          </a:p>
        </p:txBody>
      </p:sp>
      <p:sp>
        <p:nvSpPr>
          <p:cNvPr id="89098" name="Text Box 16"/>
          <p:cNvSpPr txBox="1">
            <a:spLocks noChangeArrowheads="1"/>
          </p:cNvSpPr>
          <p:nvPr/>
        </p:nvSpPr>
        <p:spPr bwMode="auto">
          <a:xfrm>
            <a:off x="739775" y="212512"/>
            <a:ext cx="7772400" cy="461665"/>
          </a:xfrm>
          <a:prstGeom prst="rect">
            <a:avLst/>
          </a:prstGeom>
          <a:noFill/>
          <a:ln w="9525">
            <a:noFill/>
            <a:miter lim="800000"/>
            <a:headEnd/>
            <a:tailEnd/>
          </a:ln>
        </p:spPr>
        <p:txBody>
          <a:bodyPr wrap="square">
            <a:spAutoFit/>
          </a:bodyPr>
          <a:lstStyle/>
          <a:p>
            <a:pPr>
              <a:spcBef>
                <a:spcPct val="50000"/>
              </a:spcBef>
            </a:pPr>
            <a:r>
              <a:rPr lang="en-US" sz="2400" b="1" dirty="0" smtClean="0">
                <a:latin typeface="Calibri" pitchFamily="34" charset="0"/>
              </a:rPr>
              <a:t>So why are K’s in CMAQ smaller for Louis than </a:t>
            </a:r>
            <a:r>
              <a:rPr lang="en-US" sz="2400" b="1" dirty="0" err="1" smtClean="0">
                <a:latin typeface="Calibri" pitchFamily="34" charset="0"/>
              </a:rPr>
              <a:t>Pleim</a:t>
            </a:r>
            <a:r>
              <a:rPr lang="en-US" sz="2400" b="1" dirty="0" smtClean="0">
                <a:latin typeface="Calibri" pitchFamily="34" charset="0"/>
              </a:rPr>
              <a:t> ACM2? </a:t>
            </a:r>
            <a:endParaRPr lang="en-US" sz="2400" b="1" dirty="0">
              <a:latin typeface="Calibri"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291185" y="1219200"/>
                <a:ext cx="1013033" cy="461665"/>
              </a:xfrm>
              <a:prstGeom prst="rect">
                <a:avLst/>
              </a:prstGeom>
              <a:noFill/>
            </p:spPr>
            <p:txBody>
              <a:bodyPr wrap="square" rtlCol="0">
                <a:spAutoFit/>
              </a:bodyPr>
              <a:lstStyle/>
              <a:p>
                <a14:m>
                  <m:oMath xmlns:m="http://schemas.openxmlformats.org/officeDocument/2006/math">
                    <m:r>
                      <a:rPr lang="en-US" sz="2400" b="0" i="1" smtClean="0">
                        <a:latin typeface="Cambria Math"/>
                      </a:rPr>
                      <m:t>𝑓</m:t>
                    </m:r>
                    <m:r>
                      <a:rPr lang="en-US" sz="2400" b="0" i="1" smtClean="0">
                        <a:latin typeface="Cambria Math"/>
                      </a:rPr>
                      <m:t>(</m:t>
                    </m:r>
                    <m:r>
                      <a:rPr lang="en-US" sz="2400" b="0" i="1" smtClean="0">
                        <a:latin typeface="Cambria Math"/>
                      </a:rPr>
                      <m:t>𝑅𝑖</m:t>
                    </m:r>
                    <m:r>
                      <a:rPr lang="en-US" sz="2400" b="0" i="1" smtClean="0">
                        <a:latin typeface="Cambria Math"/>
                      </a:rPr>
                      <m:t>)</m:t>
                    </m:r>
                  </m:oMath>
                </a14:m>
                <a:r>
                  <a:rPr lang="en-US" sz="2400" dirty="0" smtClean="0"/>
                  <a:t>                </a:t>
                </a:r>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291185" y="1219200"/>
                <a:ext cx="1013033" cy="461665"/>
              </a:xfrm>
              <a:prstGeom prst="rect">
                <a:avLst/>
              </a:prstGeom>
              <a:blipFill rotWithShape="1">
                <a:blip r:embed="rId3"/>
                <a:stretch>
                  <a:fillRect l="-5422"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75410" y="2471756"/>
                <a:ext cx="2255554" cy="725776"/>
              </a:xfrm>
              <a:prstGeom prst="rect">
                <a:avLst/>
              </a:prstGeom>
              <a:noFill/>
            </p:spPr>
            <p:txBody>
              <a:bodyPr wrap="none" rtlCol="0">
                <a:spAutoFit/>
              </a:bodyPr>
              <a:lstStyle/>
              <a:p>
                <a14:m>
                  <m:oMath xmlns:m="http://schemas.openxmlformats.org/officeDocument/2006/math">
                    <m:r>
                      <a:rPr lang="en-US" sz="2800" b="0" i="1" smtClean="0">
                        <a:latin typeface="Cambria Math"/>
                      </a:rPr>
                      <m:t>𝑅𝑖</m:t>
                    </m:r>
                    <m:r>
                      <a:rPr lang="en-US" sz="2800" b="0" i="1" smtClean="0">
                        <a:latin typeface="Cambria Math"/>
                      </a:rPr>
                      <m:t>= </m:t>
                    </m:r>
                    <m:f>
                      <m:fPr>
                        <m:ctrlPr>
                          <a:rPr lang="en-US" sz="2800" b="0" i="1" smtClean="0">
                            <a:latin typeface="Cambria Math"/>
                          </a:rPr>
                        </m:ctrlPr>
                      </m:fPr>
                      <m:num>
                        <m:r>
                          <a:rPr lang="en-US" sz="2800" b="0" i="1" smtClean="0">
                            <a:latin typeface="Cambria Math"/>
                          </a:rPr>
                          <m:t>𝑔</m:t>
                        </m:r>
                      </m:num>
                      <m:den>
                        <m:r>
                          <a:rPr lang="en-US" sz="2800" b="0" i="1" smtClean="0">
                            <a:latin typeface="Cambria Math"/>
                            <a:ea typeface="Cambria Math"/>
                          </a:rPr>
                          <m:t>𝜗</m:t>
                        </m:r>
                      </m:den>
                    </m:f>
                  </m:oMath>
                </a14:m>
                <a:r>
                  <a:rPr lang="en-US" sz="2800" dirty="0" smtClean="0"/>
                  <a:t>  </a:t>
                </a:r>
                <a14:m>
                  <m:oMath xmlns:m="http://schemas.openxmlformats.org/officeDocument/2006/math">
                    <m:f>
                      <m:fPr>
                        <m:ctrlPr>
                          <a:rPr lang="en-US" sz="2800" i="1" dirty="0" smtClean="0">
                            <a:latin typeface="Cambria Math"/>
                          </a:rPr>
                        </m:ctrlPr>
                      </m:fPr>
                      <m:num>
                        <m:r>
                          <a:rPr lang="en-US" sz="2800" i="1" dirty="0" smtClean="0">
                            <a:latin typeface="Cambria Math"/>
                          </a:rPr>
                          <m:t>𝜕</m:t>
                        </m:r>
                        <m:r>
                          <a:rPr lang="en-US" sz="2800" i="1" dirty="0" smtClean="0">
                            <a:latin typeface="Cambria Math"/>
                            <a:ea typeface="Cambria Math"/>
                          </a:rPr>
                          <m:t>𝜃</m:t>
                        </m:r>
                      </m:num>
                      <m:den>
                        <m:r>
                          <a:rPr lang="en-US" sz="2800" i="1" dirty="0" smtClean="0">
                            <a:latin typeface="Cambria Math"/>
                          </a:rPr>
                          <m:t>𝜕</m:t>
                        </m:r>
                        <m:r>
                          <a:rPr lang="en-US" sz="2800" b="0" i="1" dirty="0" smtClean="0">
                            <a:latin typeface="Cambria Math"/>
                          </a:rPr>
                          <m:t>𝑧</m:t>
                        </m:r>
                      </m:den>
                    </m:f>
                  </m:oMath>
                </a14:m>
                <a:r>
                  <a:rPr lang="en-US" sz="2800" dirty="0" smtClean="0"/>
                  <a:t>/</a:t>
                </a:r>
                <a14:m>
                  <m:oMath xmlns:m="http://schemas.openxmlformats.org/officeDocument/2006/math">
                    <m:sSup>
                      <m:sSupPr>
                        <m:ctrlPr>
                          <a:rPr lang="en-US" sz="2800" i="1" dirty="0" smtClean="0">
                            <a:latin typeface="Cambria Math"/>
                          </a:rPr>
                        </m:ctrlPr>
                      </m:sSupPr>
                      <m:e>
                        <m:r>
                          <a:rPr lang="en-US" sz="2800" b="0" i="1" dirty="0" smtClean="0">
                            <a:latin typeface="Cambria Math"/>
                          </a:rPr>
                          <m:t>𝑠</m:t>
                        </m:r>
                      </m:e>
                      <m:sup>
                        <m:r>
                          <a:rPr lang="en-US" sz="2800" b="0" i="1" dirty="0" smtClean="0">
                            <a:latin typeface="Cambria Math"/>
                          </a:rPr>
                          <m:t>2</m:t>
                        </m:r>
                      </m:sup>
                    </m:sSup>
                  </m:oMath>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675410" y="2471756"/>
                <a:ext cx="2255554" cy="725776"/>
              </a:xfrm>
              <a:prstGeom prst="rect">
                <a:avLst/>
              </a:prstGeom>
              <a:blipFill rotWithShape="1">
                <a:blip r:embed="rId4"/>
                <a:stretch>
                  <a:fillRect b="-10000"/>
                </a:stretch>
              </a:blipFill>
            </p:spPr>
            <p:txBody>
              <a:bodyPr/>
              <a:lstStyle/>
              <a:p>
                <a:r>
                  <a:rPr lang="en-US">
                    <a:noFill/>
                  </a:rPr>
                  <a:t> </a:t>
                </a:r>
              </a:p>
            </p:txBody>
          </p:sp>
        </mc:Fallback>
      </mc:AlternateContent>
      <p:cxnSp>
        <p:nvCxnSpPr>
          <p:cNvPr id="19" name="Straight Arrow Connector 18"/>
          <p:cNvCxnSpPr/>
          <p:nvPr/>
        </p:nvCxnSpPr>
        <p:spPr>
          <a:xfrm>
            <a:off x="3886200" y="3500539"/>
            <a:ext cx="1524000" cy="808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88084" y="1810434"/>
            <a:ext cx="3065318" cy="707886"/>
          </a:xfrm>
          <a:prstGeom prst="rect">
            <a:avLst/>
          </a:prstGeom>
          <a:noFill/>
        </p:spPr>
        <p:txBody>
          <a:bodyPr wrap="square" rtlCol="0">
            <a:spAutoFit/>
          </a:bodyPr>
          <a:lstStyle/>
          <a:p>
            <a:r>
              <a:rPr lang="en-US" sz="2000" dirty="0"/>
              <a:t>w</a:t>
            </a:r>
            <a:r>
              <a:rPr lang="en-US" sz="2000" dirty="0" smtClean="0"/>
              <a:t>here l</a:t>
            </a:r>
            <a:r>
              <a:rPr lang="en-US" sz="2000" baseline="-25000" dirty="0" smtClean="0"/>
              <a:t>m</a:t>
            </a:r>
            <a:r>
              <a:rPr lang="en-US" sz="2000" dirty="0" smtClean="0"/>
              <a:t> is  mixing length  and s is shear . </a:t>
            </a:r>
            <a:endParaRPr lang="en-US" sz="2000" dirty="0"/>
          </a:p>
        </p:txBody>
      </p:sp>
      <p:sp>
        <p:nvSpPr>
          <p:cNvPr id="5" name="TextBox 4"/>
          <p:cNvSpPr txBox="1"/>
          <p:nvPr/>
        </p:nvSpPr>
        <p:spPr>
          <a:xfrm>
            <a:off x="5791200" y="1828925"/>
            <a:ext cx="990600" cy="369332"/>
          </a:xfrm>
          <a:prstGeom prst="rect">
            <a:avLst/>
          </a:prstGeom>
          <a:noFill/>
        </p:spPr>
        <p:txBody>
          <a:bodyPr wrap="square" rtlCol="0">
            <a:spAutoFit/>
          </a:bodyPr>
          <a:lstStyle/>
          <a:p>
            <a:r>
              <a:rPr lang="en-US" dirty="0" smtClean="0"/>
              <a:t>Louis</a:t>
            </a:r>
            <a:endParaRPr lang="en-US" dirty="0"/>
          </a:p>
        </p:txBody>
      </p:sp>
      <p:sp>
        <p:nvSpPr>
          <p:cNvPr id="21" name="TextBox 20"/>
          <p:cNvSpPr txBox="1"/>
          <p:nvPr/>
        </p:nvSpPr>
        <p:spPr>
          <a:xfrm>
            <a:off x="2888673" y="3258233"/>
            <a:ext cx="990600" cy="646331"/>
          </a:xfrm>
          <a:prstGeom prst="rect">
            <a:avLst/>
          </a:prstGeom>
          <a:noFill/>
        </p:spPr>
        <p:txBody>
          <a:bodyPr wrap="square" rtlCol="0">
            <a:spAutoFit/>
          </a:bodyPr>
          <a:lstStyle/>
          <a:p>
            <a:r>
              <a:rPr lang="en-US" dirty="0" err="1" smtClean="0"/>
              <a:t>Pleim</a:t>
            </a:r>
            <a:r>
              <a:rPr lang="en-US" dirty="0" smtClean="0"/>
              <a:t> ACM2</a:t>
            </a:r>
            <a:endParaRPr lang="en-US" dirty="0"/>
          </a:p>
        </p:txBody>
      </p:sp>
      <p:cxnSp>
        <p:nvCxnSpPr>
          <p:cNvPr id="22" name="Straight Arrow Connector 21"/>
          <p:cNvCxnSpPr/>
          <p:nvPr/>
        </p:nvCxnSpPr>
        <p:spPr>
          <a:xfrm flipH="1">
            <a:off x="5943600" y="2198257"/>
            <a:ext cx="228600" cy="77354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39775" y="4343400"/>
            <a:ext cx="5813425" cy="2123658"/>
          </a:xfrm>
          <a:prstGeom prst="rect">
            <a:avLst/>
          </a:prstGeom>
          <a:noFill/>
        </p:spPr>
        <p:txBody>
          <a:bodyPr wrap="square" rtlCol="0">
            <a:spAutoFit/>
          </a:bodyPr>
          <a:lstStyle/>
          <a:p>
            <a:r>
              <a:rPr lang="en-US" sz="2200" b="1" dirty="0" smtClean="0"/>
              <a:t>The answer is that CMAQ does not use the Ks from WRF or NAM. It </a:t>
            </a:r>
            <a:r>
              <a:rPr lang="en-US" sz="2200" b="1" dirty="0" err="1" smtClean="0"/>
              <a:t>rediagnoses</a:t>
            </a:r>
            <a:r>
              <a:rPr lang="en-US" sz="2200" b="1" dirty="0" smtClean="0"/>
              <a:t> Ks from wind and temperature profiles. In WRF the Louis Ks are so large they mix out the shear. When this shear is used in the CMAQ diagnosed Ks it produces a smaller K than in WRF. </a:t>
            </a:r>
            <a:endParaRPr lang="en-US" sz="2200" b="1" dirty="0"/>
          </a:p>
        </p:txBody>
      </p:sp>
    </p:spTree>
    <p:extLst>
      <p:ext uri="{BB962C8B-B14F-4D97-AF65-F5344CB8AC3E}">
        <p14:creationId xmlns:p14="http://schemas.microsoft.com/office/powerpoint/2010/main" val="1952328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7315200"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6200000">
            <a:off x="-27475" y="3502968"/>
            <a:ext cx="1524000" cy="461665"/>
          </a:xfrm>
          <a:prstGeom prst="rect">
            <a:avLst/>
          </a:prstGeom>
          <a:noFill/>
        </p:spPr>
        <p:txBody>
          <a:bodyPr wrap="square" rtlCol="0">
            <a:spAutoFit/>
          </a:bodyPr>
          <a:lstStyle/>
          <a:p>
            <a:r>
              <a:rPr lang="en-US" sz="2400" b="1" dirty="0" smtClean="0"/>
              <a:t>Height (m)</a:t>
            </a:r>
            <a:endParaRPr lang="en-US" sz="2400" b="1" dirty="0"/>
          </a:p>
        </p:txBody>
      </p:sp>
      <p:sp>
        <p:nvSpPr>
          <p:cNvPr id="4" name="TextBox 3"/>
          <p:cNvSpPr txBox="1"/>
          <p:nvPr/>
        </p:nvSpPr>
        <p:spPr>
          <a:xfrm>
            <a:off x="3238500" y="3523243"/>
            <a:ext cx="1828800" cy="646331"/>
          </a:xfrm>
          <a:prstGeom prst="rect">
            <a:avLst/>
          </a:prstGeom>
          <a:noFill/>
        </p:spPr>
        <p:txBody>
          <a:bodyPr wrap="square" rtlCol="0">
            <a:spAutoFit/>
          </a:bodyPr>
          <a:lstStyle/>
          <a:p>
            <a:pPr algn="ctr"/>
            <a:r>
              <a:rPr lang="en-US" b="1" dirty="0" smtClean="0"/>
              <a:t>Louis – Long-tail form</a:t>
            </a:r>
            <a:endParaRPr lang="en-US" b="1" dirty="0"/>
          </a:p>
        </p:txBody>
      </p:sp>
      <p:cxnSp>
        <p:nvCxnSpPr>
          <p:cNvPr id="5" name="Straight Arrow Connector 4"/>
          <p:cNvCxnSpPr/>
          <p:nvPr/>
        </p:nvCxnSpPr>
        <p:spPr>
          <a:xfrm>
            <a:off x="4724400" y="3188732"/>
            <a:ext cx="819150" cy="6386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67100" y="2819400"/>
            <a:ext cx="1600200" cy="369332"/>
          </a:xfrm>
          <a:prstGeom prst="rect">
            <a:avLst/>
          </a:prstGeom>
          <a:noFill/>
        </p:spPr>
        <p:txBody>
          <a:bodyPr wrap="square" rtlCol="0">
            <a:spAutoFit/>
          </a:bodyPr>
          <a:lstStyle/>
          <a:p>
            <a:pPr algn="ctr"/>
            <a:r>
              <a:rPr lang="en-US" b="1" dirty="0" smtClean="0"/>
              <a:t>NAM/CMAQ</a:t>
            </a:r>
            <a:endParaRPr lang="en-US" b="1" dirty="0"/>
          </a:p>
        </p:txBody>
      </p:sp>
      <p:cxnSp>
        <p:nvCxnSpPr>
          <p:cNvPr id="7" name="Straight Arrow Connector 6"/>
          <p:cNvCxnSpPr/>
          <p:nvPr/>
        </p:nvCxnSpPr>
        <p:spPr>
          <a:xfrm>
            <a:off x="4572000" y="4043140"/>
            <a:ext cx="1066800" cy="45266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828800" y="304800"/>
            <a:ext cx="5486400" cy="923330"/>
          </a:xfrm>
          <a:prstGeom prst="rect">
            <a:avLst/>
          </a:prstGeom>
          <a:noFill/>
        </p:spPr>
        <p:txBody>
          <a:bodyPr wrap="square" rtlCol="0">
            <a:spAutoFit/>
          </a:bodyPr>
          <a:lstStyle/>
          <a:p>
            <a:r>
              <a:rPr lang="en-US" dirty="0" smtClean="0"/>
              <a:t>The shear that is passed to CMAQ has already been mixed out by the large Ks in WRF (or NAM).  Thus, </a:t>
            </a:r>
            <a:r>
              <a:rPr lang="en-US" dirty="0" err="1" smtClean="0"/>
              <a:t>rediagnosed</a:t>
            </a:r>
            <a:r>
              <a:rPr lang="en-US" dirty="0" smtClean="0"/>
              <a:t> Ks are smaller. </a:t>
            </a:r>
            <a:endParaRPr lang="en-US" dirty="0"/>
          </a:p>
        </p:txBody>
      </p:sp>
    </p:spTree>
    <p:extLst>
      <p:ext uri="{BB962C8B-B14F-4D97-AF65-F5344CB8AC3E}">
        <p14:creationId xmlns:p14="http://schemas.microsoft.com/office/powerpoint/2010/main" val="1192842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401735"/>
            <a:ext cx="4800600" cy="461665"/>
          </a:xfrm>
          <a:prstGeom prst="rect">
            <a:avLst/>
          </a:prstGeom>
          <a:noFill/>
        </p:spPr>
        <p:txBody>
          <a:bodyPr wrap="square" rtlCol="0">
            <a:spAutoFit/>
          </a:bodyPr>
          <a:lstStyle/>
          <a:p>
            <a:pPr algn="ctr"/>
            <a:r>
              <a:rPr lang="en-US" sz="2400" b="1" dirty="0" smtClean="0"/>
              <a:t>Summary and Conclusions</a:t>
            </a:r>
            <a:endParaRPr lang="en-US" sz="2400" b="1" dirty="0"/>
          </a:p>
        </p:txBody>
      </p:sp>
      <p:sp>
        <p:nvSpPr>
          <p:cNvPr id="3" name="TextBox 2"/>
          <p:cNvSpPr txBox="1"/>
          <p:nvPr/>
        </p:nvSpPr>
        <p:spPr>
          <a:xfrm>
            <a:off x="838200" y="920912"/>
            <a:ext cx="8153400" cy="5632311"/>
          </a:xfrm>
          <a:prstGeom prst="rect">
            <a:avLst/>
          </a:prstGeom>
          <a:noFill/>
        </p:spPr>
        <p:txBody>
          <a:bodyPr wrap="square" rtlCol="0">
            <a:spAutoFit/>
          </a:bodyPr>
          <a:lstStyle/>
          <a:p>
            <a:r>
              <a:rPr lang="en-US" sz="2000" b="1" dirty="0" smtClean="0"/>
              <a:t>Based on this analysis it is concluded that excessive mixing in the stable boundary layer in the operational NCEP NAM actually produces less mixing  in CMAQ.</a:t>
            </a:r>
          </a:p>
          <a:p>
            <a:endParaRPr lang="en-US" sz="2000" b="1" dirty="0"/>
          </a:p>
          <a:p>
            <a:r>
              <a:rPr lang="en-US" sz="2000" b="1" dirty="0" smtClean="0"/>
              <a:t>The analysis also brings up questions about using CMAQ in an offline form.  The wind and temperature profiles passed to WRF represent the result of mixing . Using these to </a:t>
            </a:r>
            <a:r>
              <a:rPr lang="en-US" sz="2000" b="1" dirty="0" err="1" smtClean="0"/>
              <a:t>diganose</a:t>
            </a:r>
            <a:r>
              <a:rPr lang="en-US" sz="2000" b="1" dirty="0" smtClean="0"/>
              <a:t> Ks in CMAQ may lead to error.</a:t>
            </a:r>
          </a:p>
          <a:p>
            <a:endParaRPr lang="en-US" sz="2000" b="1" dirty="0"/>
          </a:p>
          <a:p>
            <a:r>
              <a:rPr lang="en-US" sz="2000" b="1" dirty="0" smtClean="0"/>
              <a:t>Using the same mixing formulation in WRF and in CMAQ  may minimize this error. </a:t>
            </a:r>
            <a:endParaRPr lang="en-US" sz="2000" b="1" dirty="0"/>
          </a:p>
          <a:p>
            <a:endParaRPr lang="en-US" sz="2000" b="1" dirty="0" smtClean="0"/>
          </a:p>
          <a:p>
            <a:r>
              <a:rPr lang="en-US" sz="2000" b="1" dirty="0" smtClean="0"/>
              <a:t>For example the </a:t>
            </a:r>
            <a:r>
              <a:rPr lang="en-US" sz="2000" b="1" dirty="0" err="1" smtClean="0"/>
              <a:t>Pleim</a:t>
            </a:r>
            <a:r>
              <a:rPr lang="en-US" sz="2000" b="1" dirty="0" smtClean="0"/>
              <a:t> –ACM2 should be used in WRF since it is currently the form used in CMAQ . However, the shear in WRF reflects the mixing that has already occurred. Thus, the Ks in </a:t>
            </a:r>
            <a:r>
              <a:rPr lang="en-US" sz="2000" b="1" dirty="0"/>
              <a:t>CMAQ using </a:t>
            </a:r>
            <a:r>
              <a:rPr lang="en-US" sz="2000" b="1" dirty="0" err="1" smtClean="0"/>
              <a:t>Pleim</a:t>
            </a:r>
            <a:r>
              <a:rPr lang="en-US" sz="2000" b="1" dirty="0" smtClean="0"/>
              <a:t> </a:t>
            </a:r>
            <a:r>
              <a:rPr lang="en-US" sz="2000" b="1" dirty="0"/>
              <a:t>ACM2 may </a:t>
            </a:r>
            <a:r>
              <a:rPr lang="en-US" sz="2000" b="1" dirty="0" smtClean="0"/>
              <a:t>be smaller than </a:t>
            </a:r>
            <a:r>
              <a:rPr lang="en-US" sz="2000" b="1" dirty="0" err="1"/>
              <a:t>Pleim</a:t>
            </a:r>
            <a:r>
              <a:rPr lang="en-US" sz="2000" b="1" dirty="0"/>
              <a:t> ACM2 Ks </a:t>
            </a:r>
            <a:r>
              <a:rPr lang="en-US" sz="2000" b="1" dirty="0" smtClean="0"/>
              <a:t>in WRF. </a:t>
            </a:r>
          </a:p>
          <a:p>
            <a:endParaRPr lang="en-US" sz="2000" b="1" dirty="0"/>
          </a:p>
          <a:p>
            <a:r>
              <a:rPr lang="en-US" sz="2000" b="1" dirty="0" smtClean="0"/>
              <a:t>The </a:t>
            </a:r>
            <a:r>
              <a:rPr lang="en-US" sz="2000" b="1" dirty="0" err="1" smtClean="0"/>
              <a:t>Pleim</a:t>
            </a:r>
            <a:r>
              <a:rPr lang="en-US" sz="2000" b="1" dirty="0" smtClean="0"/>
              <a:t> ACM2 may have more mixing than Mellor-Yamada- </a:t>
            </a:r>
            <a:r>
              <a:rPr lang="en-US" sz="2000" b="1" dirty="0" err="1" smtClean="0"/>
              <a:t>Janjic</a:t>
            </a:r>
            <a:r>
              <a:rPr lang="en-US" sz="2000" b="1" dirty="0" smtClean="0"/>
              <a:t> or England-McNider. </a:t>
            </a:r>
            <a:endParaRPr lang="en-US" sz="2000" b="1" dirty="0"/>
          </a:p>
        </p:txBody>
      </p:sp>
    </p:spTree>
    <p:extLst>
      <p:ext uri="{BB962C8B-B14F-4D97-AF65-F5344CB8AC3E}">
        <p14:creationId xmlns:p14="http://schemas.microsoft.com/office/powerpoint/2010/main" val="3473809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762000"/>
            <a:ext cx="7391400" cy="3724096"/>
          </a:xfrm>
          <a:prstGeom prst="rect">
            <a:avLst/>
          </a:prstGeom>
          <a:noFill/>
        </p:spPr>
        <p:txBody>
          <a:bodyPr wrap="square" rtlCol="0">
            <a:spAutoFit/>
          </a:bodyPr>
          <a:lstStyle/>
          <a:p>
            <a:pPr algn="ctr"/>
            <a:r>
              <a:rPr lang="en-US" sz="2800" b="1" dirty="0" smtClean="0"/>
              <a:t>Acknowledgements</a:t>
            </a:r>
          </a:p>
          <a:p>
            <a:pPr algn="ctr"/>
            <a:endParaRPr lang="en-US" sz="2800" b="1" dirty="0"/>
          </a:p>
          <a:p>
            <a:r>
              <a:rPr lang="en-US" sz="2000" b="1" dirty="0" smtClean="0"/>
              <a:t>This research was sponsored in part by the Electric Power Research Institute (EPRI) and the NASA Applied Science Air Quality Team (AQAST).</a:t>
            </a:r>
          </a:p>
          <a:p>
            <a:endParaRPr lang="en-US" sz="2000" b="1" dirty="0"/>
          </a:p>
          <a:p>
            <a:r>
              <a:rPr lang="en-US" sz="2000" b="1" dirty="0" smtClean="0"/>
              <a:t>The findings in this research do not necessarily reflect the views of EPRI or NASA.</a:t>
            </a:r>
          </a:p>
          <a:p>
            <a:endParaRPr lang="en-US" sz="2000" b="1" dirty="0"/>
          </a:p>
          <a:p>
            <a:r>
              <a:rPr lang="en-US" sz="2000" b="1" dirty="0" smtClean="0"/>
              <a:t>We thank Program Managers - John Haynes and </a:t>
            </a:r>
            <a:r>
              <a:rPr lang="en-US" sz="2000" b="1" dirty="0" err="1" smtClean="0"/>
              <a:t>Eladio</a:t>
            </a:r>
            <a:r>
              <a:rPr lang="en-US" sz="2000" b="1" dirty="0" smtClean="0"/>
              <a:t> </a:t>
            </a:r>
            <a:r>
              <a:rPr lang="en-US" sz="2000" b="1" dirty="0" err="1" smtClean="0"/>
              <a:t>Knipping</a:t>
            </a:r>
            <a:r>
              <a:rPr lang="en-US" sz="2000" b="1" dirty="0" smtClean="0"/>
              <a:t> for their support.</a:t>
            </a:r>
            <a:endParaRPr lang="en-US" sz="2000" b="1" dirty="0"/>
          </a:p>
        </p:txBody>
      </p:sp>
    </p:spTree>
    <p:extLst>
      <p:ext uri="{BB962C8B-B14F-4D97-AF65-F5344CB8AC3E}">
        <p14:creationId xmlns:p14="http://schemas.microsoft.com/office/powerpoint/2010/main" val="230011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797" r="37647" b="2510"/>
          <a:stretch/>
        </p:blipFill>
        <p:spPr bwMode="auto">
          <a:xfrm>
            <a:off x="-1" y="983396"/>
            <a:ext cx="9144000" cy="6727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52945" y="152400"/>
            <a:ext cx="7467600" cy="1200329"/>
          </a:xfrm>
          <a:prstGeom prst="rect">
            <a:avLst/>
          </a:prstGeom>
          <a:solidFill>
            <a:schemeClr val="bg1"/>
          </a:solidFill>
        </p:spPr>
        <p:txBody>
          <a:bodyPr wrap="square" rtlCol="0">
            <a:spAutoFit/>
          </a:bodyPr>
          <a:lstStyle/>
          <a:p>
            <a:r>
              <a:rPr lang="en-US" sz="2400" b="1" dirty="0" smtClean="0"/>
              <a:t>High ozone appears connected to over water grid boxes.</a:t>
            </a:r>
          </a:p>
          <a:p>
            <a:r>
              <a:rPr lang="en-US" sz="2400" b="1" dirty="0" smtClean="0"/>
              <a:t>How much of this amplification is real or is it partly  a model artifact? </a:t>
            </a:r>
            <a:endParaRPr lang="en-US" sz="2400" b="1" dirty="0"/>
          </a:p>
        </p:txBody>
      </p:sp>
    </p:spTree>
    <p:extLst>
      <p:ext uri="{BB962C8B-B14F-4D97-AF65-F5344CB8AC3E}">
        <p14:creationId xmlns:p14="http://schemas.microsoft.com/office/powerpoint/2010/main" val="232101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538" t="21627" r="44893" b="45834"/>
          <a:stretch/>
        </p:blipFill>
        <p:spPr bwMode="auto">
          <a:xfrm>
            <a:off x="1066800" y="1066800"/>
            <a:ext cx="7391400" cy="495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0" y="1066800"/>
            <a:ext cx="1676400" cy="400110"/>
          </a:xfrm>
          <a:prstGeom prst="rect">
            <a:avLst/>
          </a:prstGeom>
          <a:noFill/>
        </p:spPr>
        <p:txBody>
          <a:bodyPr wrap="square" rtlCol="0">
            <a:spAutoFit/>
          </a:bodyPr>
          <a:lstStyle/>
          <a:p>
            <a:r>
              <a:rPr lang="en-US" sz="2000" b="1" dirty="0" smtClean="0">
                <a:solidFill>
                  <a:srgbClr val="FF0000"/>
                </a:solidFill>
              </a:rPr>
              <a:t>CMAQ Red </a:t>
            </a:r>
            <a:endParaRPr lang="en-US" sz="2000" b="1" dirty="0">
              <a:solidFill>
                <a:srgbClr val="FF0000"/>
              </a:solidFill>
            </a:endParaRPr>
          </a:p>
        </p:txBody>
      </p:sp>
      <p:sp>
        <p:nvSpPr>
          <p:cNvPr id="4" name="TextBox 3"/>
          <p:cNvSpPr txBox="1"/>
          <p:nvPr/>
        </p:nvSpPr>
        <p:spPr>
          <a:xfrm>
            <a:off x="4114800" y="1066800"/>
            <a:ext cx="3276600" cy="400110"/>
          </a:xfrm>
          <a:prstGeom prst="rect">
            <a:avLst/>
          </a:prstGeom>
          <a:noFill/>
        </p:spPr>
        <p:txBody>
          <a:bodyPr wrap="square" rtlCol="0">
            <a:spAutoFit/>
          </a:bodyPr>
          <a:lstStyle/>
          <a:p>
            <a:r>
              <a:rPr lang="en-US" sz="2000" b="1" dirty="0" smtClean="0"/>
              <a:t>Ferry Observations Black</a:t>
            </a:r>
            <a:r>
              <a:rPr lang="en-US" sz="2000" b="1" dirty="0" smtClean="0">
                <a:solidFill>
                  <a:srgbClr val="FF0000"/>
                </a:solidFill>
              </a:rPr>
              <a:t> </a:t>
            </a:r>
            <a:endParaRPr lang="en-US" sz="2000" b="1" dirty="0">
              <a:solidFill>
                <a:srgbClr val="FF0000"/>
              </a:solidFill>
            </a:endParaRPr>
          </a:p>
        </p:txBody>
      </p:sp>
      <p:sp>
        <p:nvSpPr>
          <p:cNvPr id="3" name="TextBox 2"/>
          <p:cNvSpPr txBox="1"/>
          <p:nvPr/>
        </p:nvSpPr>
        <p:spPr>
          <a:xfrm>
            <a:off x="1066800" y="6019799"/>
            <a:ext cx="2895600" cy="381001"/>
          </a:xfrm>
          <a:prstGeom prst="rect">
            <a:avLst/>
          </a:prstGeom>
          <a:noFill/>
        </p:spPr>
        <p:txBody>
          <a:bodyPr wrap="square" rtlCol="0">
            <a:spAutoFit/>
          </a:bodyPr>
          <a:lstStyle/>
          <a:p>
            <a:r>
              <a:rPr lang="en-US" dirty="0" smtClean="0"/>
              <a:t>From Cleary et al. 2015</a:t>
            </a:r>
            <a:endParaRPr lang="en-US" dirty="0"/>
          </a:p>
        </p:txBody>
      </p:sp>
      <p:sp>
        <p:nvSpPr>
          <p:cNvPr id="5" name="TextBox 4"/>
          <p:cNvSpPr txBox="1"/>
          <p:nvPr/>
        </p:nvSpPr>
        <p:spPr>
          <a:xfrm>
            <a:off x="762000" y="220790"/>
            <a:ext cx="8153400" cy="830997"/>
          </a:xfrm>
          <a:prstGeom prst="rect">
            <a:avLst/>
          </a:prstGeom>
          <a:noFill/>
        </p:spPr>
        <p:txBody>
          <a:bodyPr wrap="square" rtlCol="0">
            <a:spAutoFit/>
          </a:bodyPr>
          <a:lstStyle/>
          <a:p>
            <a:r>
              <a:rPr lang="en-US" sz="2400" b="1" dirty="0" smtClean="0"/>
              <a:t>For 2009 ozone season NOAA Operational CMAQ consistently over predicted surface ozone compared to ferry data.</a:t>
            </a:r>
            <a:endParaRPr lang="en-US" sz="2400" b="1" dirty="0"/>
          </a:p>
        </p:txBody>
      </p:sp>
    </p:spTree>
    <p:extLst>
      <p:ext uri="{BB962C8B-B14F-4D97-AF65-F5344CB8AC3E}">
        <p14:creationId xmlns:p14="http://schemas.microsoft.com/office/powerpoint/2010/main" val="126090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441" t="76635" r="13101" b="15278"/>
          <a:stretch/>
        </p:blipFill>
        <p:spPr bwMode="auto">
          <a:xfrm>
            <a:off x="2057400" y="5130800"/>
            <a:ext cx="5638800" cy="73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467100" y="5867400"/>
            <a:ext cx="2362200" cy="369332"/>
          </a:xfrm>
          <a:prstGeom prst="rect">
            <a:avLst/>
          </a:prstGeom>
          <a:noFill/>
        </p:spPr>
        <p:txBody>
          <a:bodyPr wrap="square" rtlCol="0">
            <a:spAutoFit/>
          </a:bodyPr>
          <a:lstStyle/>
          <a:p>
            <a:r>
              <a:rPr lang="en-US" dirty="0" smtClean="0"/>
              <a:t>From Cleary et al. 2015 </a:t>
            </a:r>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441" t="22817" r="13101" b="49931"/>
          <a:stretch/>
        </p:blipFill>
        <p:spPr bwMode="auto">
          <a:xfrm>
            <a:off x="571500" y="620486"/>
            <a:ext cx="8153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58257" y="620486"/>
            <a:ext cx="2819400" cy="369332"/>
          </a:xfrm>
          <a:prstGeom prst="rect">
            <a:avLst/>
          </a:prstGeom>
          <a:noFill/>
        </p:spPr>
        <p:txBody>
          <a:bodyPr wrap="square" rtlCol="0">
            <a:spAutoFit/>
          </a:bodyPr>
          <a:lstStyle/>
          <a:p>
            <a:r>
              <a:rPr lang="en-US" dirty="0" smtClean="0"/>
              <a:t>CMAQ NOAA Operational</a:t>
            </a:r>
            <a:endParaRPr lang="en-US" dirty="0"/>
          </a:p>
        </p:txBody>
      </p:sp>
      <p:sp>
        <p:nvSpPr>
          <p:cNvPr id="7" name="TextBox 6"/>
          <p:cNvSpPr txBox="1"/>
          <p:nvPr/>
        </p:nvSpPr>
        <p:spPr>
          <a:xfrm>
            <a:off x="5334000" y="588220"/>
            <a:ext cx="2819400" cy="369332"/>
          </a:xfrm>
          <a:prstGeom prst="rect">
            <a:avLst/>
          </a:prstGeom>
          <a:noFill/>
        </p:spPr>
        <p:txBody>
          <a:bodyPr wrap="square" rtlCol="0">
            <a:spAutoFit/>
          </a:bodyPr>
          <a:lstStyle/>
          <a:p>
            <a:r>
              <a:rPr lang="en-US" dirty="0" smtClean="0"/>
              <a:t>Ferry Observations</a:t>
            </a:r>
            <a:endParaRPr lang="en-US" dirty="0"/>
          </a:p>
        </p:txBody>
      </p:sp>
    </p:spTree>
    <p:extLst>
      <p:ext uri="{BB962C8B-B14F-4D97-AF65-F5344CB8AC3E}">
        <p14:creationId xmlns:p14="http://schemas.microsoft.com/office/powerpoint/2010/main" val="1849977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09600"/>
            <a:ext cx="7315200" cy="1569660"/>
          </a:xfrm>
          <a:prstGeom prst="rect">
            <a:avLst/>
          </a:prstGeom>
          <a:noFill/>
        </p:spPr>
        <p:txBody>
          <a:bodyPr wrap="square" rtlCol="0">
            <a:spAutoFit/>
          </a:bodyPr>
          <a:lstStyle/>
          <a:p>
            <a:r>
              <a:rPr lang="en-US" sz="2400" dirty="0" smtClean="0"/>
              <a:t>Note that the CMAQ performance discussed above from Cleary et al. 2015 is from the operational CMAQ. The operational  CMAQ is forced not by WRF but by NCEP’s  12 km North American Model  (NAM).</a:t>
            </a:r>
            <a:endParaRPr lang="en-US" sz="2400" dirty="0"/>
          </a:p>
        </p:txBody>
      </p:sp>
    </p:spTree>
    <p:extLst>
      <p:ext uri="{BB962C8B-B14F-4D97-AF65-F5344CB8AC3E}">
        <p14:creationId xmlns:p14="http://schemas.microsoft.com/office/powerpoint/2010/main" val="475938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9655" y="762000"/>
            <a:ext cx="7924800" cy="695575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Operational forecast  </a:t>
            </a:r>
            <a:r>
              <a:rPr lang="en-US" sz="2400" dirty="0"/>
              <a:t>models  (</a:t>
            </a:r>
            <a:r>
              <a:rPr lang="en-US" sz="2400" dirty="0" err="1"/>
              <a:t>e.g</a:t>
            </a:r>
            <a:r>
              <a:rPr lang="en-US" sz="2400" dirty="0"/>
              <a:t> UK Met office and </a:t>
            </a:r>
            <a:r>
              <a:rPr lang="en-US" sz="2400" dirty="0" smtClean="0"/>
              <a:t>ECMWF -Louis</a:t>
            </a:r>
            <a:r>
              <a:rPr lang="en-US" sz="2400" dirty="0"/>
              <a:t>, 1979; </a:t>
            </a:r>
            <a:r>
              <a:rPr lang="en-US" sz="2400" dirty="0" err="1"/>
              <a:t>Beljaars</a:t>
            </a:r>
            <a:r>
              <a:rPr lang="en-US" sz="2400" dirty="0"/>
              <a:t>, 1995; </a:t>
            </a:r>
            <a:r>
              <a:rPr lang="en-US" sz="2400" dirty="0" err="1"/>
              <a:t>Bechtold</a:t>
            </a:r>
            <a:r>
              <a:rPr lang="en-US" sz="2400" dirty="0"/>
              <a:t> et al., 2008)</a:t>
            </a:r>
            <a:r>
              <a:rPr lang="en-US" sz="2400" dirty="0" smtClean="0"/>
              <a:t>) and climate models have generally had to add mixing to enhance performance evaluations in most settings. </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smtClean="0"/>
              <a:t>However,  over oceans </a:t>
            </a:r>
            <a:r>
              <a:rPr lang="en-US" sz="2400" dirty="0"/>
              <a:t>(Brown et al., 2005) </a:t>
            </a:r>
            <a:r>
              <a:rPr lang="en-US" sz="2400" dirty="0" smtClean="0"/>
              <a:t>and smooth areas </a:t>
            </a:r>
            <a:r>
              <a:rPr lang="en-US" sz="2400" dirty="0"/>
              <a:t>s</a:t>
            </a:r>
            <a:r>
              <a:rPr lang="en-US" sz="2400" dirty="0" smtClean="0"/>
              <a:t>uch as the Antarctic interior </a:t>
            </a:r>
            <a:r>
              <a:rPr lang="en-US" sz="2400" dirty="0"/>
              <a:t>(King and </a:t>
            </a:r>
            <a:r>
              <a:rPr lang="en-US" sz="2400" dirty="0" err="1"/>
              <a:t>Connolley</a:t>
            </a:r>
            <a:r>
              <a:rPr lang="en-US" sz="2400" dirty="0"/>
              <a:t>, </a:t>
            </a:r>
            <a:r>
              <a:rPr lang="en-US" sz="2400" dirty="0" smtClean="0"/>
              <a:t>1997) this added mixing produces problems </a:t>
            </a:r>
            <a:r>
              <a:rPr lang="en-US" sz="2400" dirty="0"/>
              <a:t>(Brown et al., 2005</a:t>
            </a:r>
            <a:r>
              <a:rPr lang="en-US" sz="2400" dirty="0" smtClean="0"/>
              <a:t>). Here  reduced mixing formulations such as “short-tailed” forms appear to work better. </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smtClean="0"/>
              <a:t>The stable boundary over the Great Lakes may be a place where models have added </a:t>
            </a:r>
            <a:r>
              <a:rPr lang="en-US" sz="2400" dirty="0" smtClean="0"/>
              <a:t>too </a:t>
            </a:r>
            <a:r>
              <a:rPr lang="en-US" sz="2400" dirty="0" smtClean="0"/>
              <a:t>much mixing. </a:t>
            </a:r>
          </a:p>
          <a:p>
            <a:endParaRPr lang="en-US" dirty="0"/>
          </a:p>
          <a:p>
            <a:r>
              <a:rPr lang="en-US" dirty="0" smtClean="0"/>
              <a:t>For an excellent review – see </a:t>
            </a:r>
            <a:r>
              <a:rPr lang="en-US" dirty="0" err="1" smtClean="0"/>
              <a:t>Savijärvi</a:t>
            </a:r>
            <a:r>
              <a:rPr lang="en-US" dirty="0"/>
              <a:t>, H., 2009. Stable boundary layer: Parametrizations for local and larger scales. </a:t>
            </a:r>
            <a:r>
              <a:rPr lang="en-US" i="1" dirty="0"/>
              <a:t>Quarterly Journal of the Royal Meteorological Society</a:t>
            </a:r>
            <a:r>
              <a:rPr lang="en-US" dirty="0"/>
              <a:t>, </a:t>
            </a:r>
            <a:r>
              <a:rPr lang="en-US" i="1" dirty="0"/>
              <a:t>135</a:t>
            </a:r>
            <a:r>
              <a:rPr lang="en-US" dirty="0"/>
              <a:t>(641), pp.914-921</a:t>
            </a:r>
            <a:r>
              <a:rPr lang="en-US" dirty="0" smtClean="0"/>
              <a:t>.</a:t>
            </a:r>
          </a:p>
          <a:p>
            <a:endParaRPr lang="en-US" dirty="0"/>
          </a:p>
          <a:p>
            <a:endParaRPr lang="en-US" dirty="0"/>
          </a:p>
          <a:p>
            <a:endParaRPr lang="en-US" dirty="0" smtClean="0"/>
          </a:p>
          <a:p>
            <a:endParaRPr lang="en-US" dirty="0" smtClean="0"/>
          </a:p>
          <a:p>
            <a:r>
              <a:rPr lang="en-US" dirty="0" smtClean="0"/>
              <a:t> </a:t>
            </a:r>
            <a:endParaRPr lang="en-US" dirty="0"/>
          </a:p>
        </p:txBody>
      </p:sp>
      <p:sp>
        <p:nvSpPr>
          <p:cNvPr id="3" name="TextBox 2"/>
          <p:cNvSpPr txBox="1"/>
          <p:nvPr/>
        </p:nvSpPr>
        <p:spPr>
          <a:xfrm>
            <a:off x="914399" y="228600"/>
            <a:ext cx="7710055" cy="461665"/>
          </a:xfrm>
          <a:prstGeom prst="rect">
            <a:avLst/>
          </a:prstGeom>
          <a:noFill/>
        </p:spPr>
        <p:txBody>
          <a:bodyPr wrap="square" rtlCol="0">
            <a:spAutoFit/>
          </a:bodyPr>
          <a:lstStyle/>
          <a:p>
            <a:r>
              <a:rPr lang="en-US" sz="2400" b="1" dirty="0" smtClean="0"/>
              <a:t>Excessive Vertical Mixing in Operational Forecast Models </a:t>
            </a:r>
            <a:endParaRPr lang="en-US" sz="2400" b="1" dirty="0"/>
          </a:p>
        </p:txBody>
      </p:sp>
    </p:spTree>
    <p:extLst>
      <p:ext uri="{BB962C8B-B14F-4D97-AF65-F5344CB8AC3E}">
        <p14:creationId xmlns:p14="http://schemas.microsoft.com/office/powerpoint/2010/main" val="391989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3" name="Content Placeholder 2"/>
          <p:cNvSpPr>
            <a:spLocks noGrp="1"/>
          </p:cNvSpPr>
          <p:nvPr>
            <p:ph idx="1"/>
          </p:nvPr>
        </p:nvSpPr>
        <p:spPr>
          <a:xfrm>
            <a:off x="457200" y="1066800"/>
            <a:ext cx="8229600" cy="4525963"/>
          </a:xfrm>
        </p:spPr>
        <p:txBody>
          <a:bodyPr/>
          <a:lstStyle/>
          <a:p>
            <a:pPr marL="0" indent="0">
              <a:buNone/>
            </a:pPr>
            <a:r>
              <a:rPr lang="en-US" dirty="0" smtClean="0"/>
              <a:t>Hypothesis: There may be due to too much mixing in the stable boundary layer in the operational NAM. This mixing is bringing  down ozone from aloft causing surface values to be too high. </a:t>
            </a:r>
          </a:p>
        </p:txBody>
      </p:sp>
      <p:sp>
        <p:nvSpPr>
          <p:cNvPr id="4" name="TextBox 3"/>
          <p:cNvSpPr txBox="1"/>
          <p:nvPr/>
        </p:nvSpPr>
        <p:spPr>
          <a:xfrm>
            <a:off x="1219200" y="48491"/>
            <a:ext cx="6324600" cy="954107"/>
          </a:xfrm>
          <a:prstGeom prst="rect">
            <a:avLst/>
          </a:prstGeom>
          <a:noFill/>
        </p:spPr>
        <p:txBody>
          <a:bodyPr wrap="square" rtlCol="0">
            <a:spAutoFit/>
          </a:bodyPr>
          <a:lstStyle/>
          <a:p>
            <a:r>
              <a:rPr lang="en-US" sz="2800" dirty="0"/>
              <a:t>CMAQ </a:t>
            </a:r>
            <a:r>
              <a:rPr lang="en-US" sz="2800" dirty="0" smtClean="0"/>
              <a:t>Over-prediction </a:t>
            </a:r>
            <a:r>
              <a:rPr lang="en-US" sz="2800" dirty="0"/>
              <a:t>of </a:t>
            </a:r>
            <a:r>
              <a:rPr lang="en-US" sz="2800" dirty="0" smtClean="0"/>
              <a:t>Surface </a:t>
            </a:r>
            <a:r>
              <a:rPr lang="en-US" sz="2800" dirty="0"/>
              <a:t>O</a:t>
            </a:r>
            <a:r>
              <a:rPr lang="en-US" sz="2800" dirty="0" smtClean="0"/>
              <a:t>zone</a:t>
            </a:r>
            <a:endParaRPr lang="en-US" sz="2800" dirty="0"/>
          </a:p>
          <a:p>
            <a:endParaRPr lang="en-US" sz="2800" dirty="0"/>
          </a:p>
        </p:txBody>
      </p:sp>
    </p:spTree>
    <p:extLst>
      <p:ext uri="{BB962C8B-B14F-4D97-AF65-F5344CB8AC3E}">
        <p14:creationId xmlns:p14="http://schemas.microsoft.com/office/powerpoint/2010/main" val="1722627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3657600"/>
            <a:ext cx="4876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9600" y="3657600"/>
            <a:ext cx="1905000" cy="3048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209800" y="2971800"/>
            <a:ext cx="518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702365" y="1749287"/>
            <a:ext cx="1524000" cy="1219200"/>
          </a:xfrm>
          <a:custGeom>
            <a:avLst/>
            <a:gdLst>
              <a:gd name="connsiteX0" fmla="*/ 1524000 w 1524000"/>
              <a:gd name="connsiteY0" fmla="*/ 1219200 h 1219200"/>
              <a:gd name="connsiteX1" fmla="*/ 1404731 w 1524000"/>
              <a:gd name="connsiteY1" fmla="*/ 1205948 h 1219200"/>
              <a:gd name="connsiteX2" fmla="*/ 1325218 w 1524000"/>
              <a:gd name="connsiteY2" fmla="*/ 1152939 h 1219200"/>
              <a:gd name="connsiteX3" fmla="*/ 1298713 w 1524000"/>
              <a:gd name="connsiteY3" fmla="*/ 1046922 h 1219200"/>
              <a:gd name="connsiteX4" fmla="*/ 1272209 w 1524000"/>
              <a:gd name="connsiteY4" fmla="*/ 967409 h 1219200"/>
              <a:gd name="connsiteX5" fmla="*/ 1245705 w 1524000"/>
              <a:gd name="connsiteY5" fmla="*/ 940904 h 1219200"/>
              <a:gd name="connsiteX6" fmla="*/ 1166192 w 1524000"/>
              <a:gd name="connsiteY6" fmla="*/ 821635 h 1219200"/>
              <a:gd name="connsiteX7" fmla="*/ 1152939 w 1524000"/>
              <a:gd name="connsiteY7" fmla="*/ 781878 h 1219200"/>
              <a:gd name="connsiteX8" fmla="*/ 1099931 w 1524000"/>
              <a:gd name="connsiteY8" fmla="*/ 715617 h 1219200"/>
              <a:gd name="connsiteX9" fmla="*/ 1060174 w 1524000"/>
              <a:gd name="connsiteY9" fmla="*/ 702365 h 1219200"/>
              <a:gd name="connsiteX10" fmla="*/ 1020418 w 1524000"/>
              <a:gd name="connsiteY10" fmla="*/ 662609 h 1219200"/>
              <a:gd name="connsiteX11" fmla="*/ 967409 w 1524000"/>
              <a:gd name="connsiteY11" fmla="*/ 583096 h 1219200"/>
              <a:gd name="connsiteX12" fmla="*/ 954157 w 1524000"/>
              <a:gd name="connsiteY12" fmla="*/ 543339 h 1219200"/>
              <a:gd name="connsiteX13" fmla="*/ 927652 w 1524000"/>
              <a:gd name="connsiteY13" fmla="*/ 516835 h 1219200"/>
              <a:gd name="connsiteX14" fmla="*/ 901148 w 1524000"/>
              <a:gd name="connsiteY14" fmla="*/ 410817 h 1219200"/>
              <a:gd name="connsiteX15" fmla="*/ 887896 w 1524000"/>
              <a:gd name="connsiteY15" fmla="*/ 371061 h 1219200"/>
              <a:gd name="connsiteX16" fmla="*/ 834887 w 1524000"/>
              <a:gd name="connsiteY16" fmla="*/ 304800 h 1219200"/>
              <a:gd name="connsiteX17" fmla="*/ 781878 w 1524000"/>
              <a:gd name="connsiteY17" fmla="*/ 225287 h 1219200"/>
              <a:gd name="connsiteX18" fmla="*/ 768626 w 1524000"/>
              <a:gd name="connsiteY18" fmla="*/ 185530 h 1219200"/>
              <a:gd name="connsiteX19" fmla="*/ 702365 w 1524000"/>
              <a:gd name="connsiteY19" fmla="*/ 119270 h 1219200"/>
              <a:gd name="connsiteX20" fmla="*/ 675861 w 1524000"/>
              <a:gd name="connsiteY20" fmla="*/ 92765 h 1219200"/>
              <a:gd name="connsiteX21" fmla="*/ 490331 w 1524000"/>
              <a:gd name="connsiteY21" fmla="*/ 39756 h 1219200"/>
              <a:gd name="connsiteX22" fmla="*/ 145774 w 1524000"/>
              <a:gd name="connsiteY22" fmla="*/ 13252 h 1219200"/>
              <a:gd name="connsiteX23" fmla="*/ 92765 w 1524000"/>
              <a:gd name="connsiteY23" fmla="*/ 0 h 1219200"/>
              <a:gd name="connsiteX24" fmla="*/ 39757 w 1524000"/>
              <a:gd name="connsiteY24" fmla="*/ 13252 h 1219200"/>
              <a:gd name="connsiteX25" fmla="*/ 0 w 1524000"/>
              <a:gd name="connsiteY25" fmla="*/ 53009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4000" h="1219200">
                <a:moveTo>
                  <a:pt x="1524000" y="1219200"/>
                </a:moveTo>
                <a:cubicBezTo>
                  <a:pt x="1484244" y="1214783"/>
                  <a:pt x="1442679" y="1218597"/>
                  <a:pt x="1404731" y="1205948"/>
                </a:cubicBezTo>
                <a:cubicBezTo>
                  <a:pt x="1374511" y="1195875"/>
                  <a:pt x="1325218" y="1152939"/>
                  <a:pt x="1325218" y="1152939"/>
                </a:cubicBezTo>
                <a:cubicBezTo>
                  <a:pt x="1285015" y="1032338"/>
                  <a:pt x="1346675" y="1222784"/>
                  <a:pt x="1298713" y="1046922"/>
                </a:cubicBezTo>
                <a:cubicBezTo>
                  <a:pt x="1291362" y="1019968"/>
                  <a:pt x="1291964" y="987165"/>
                  <a:pt x="1272209" y="967409"/>
                </a:cubicBezTo>
                <a:cubicBezTo>
                  <a:pt x="1263374" y="958574"/>
                  <a:pt x="1253202" y="950899"/>
                  <a:pt x="1245705" y="940904"/>
                </a:cubicBezTo>
                <a:cubicBezTo>
                  <a:pt x="1245701" y="940899"/>
                  <a:pt x="1179446" y="841516"/>
                  <a:pt x="1166192" y="821635"/>
                </a:cubicBezTo>
                <a:cubicBezTo>
                  <a:pt x="1158443" y="810012"/>
                  <a:pt x="1159186" y="794372"/>
                  <a:pt x="1152939" y="781878"/>
                </a:cubicBezTo>
                <a:cubicBezTo>
                  <a:pt x="1145201" y="766402"/>
                  <a:pt x="1117538" y="726182"/>
                  <a:pt x="1099931" y="715617"/>
                </a:cubicBezTo>
                <a:cubicBezTo>
                  <a:pt x="1087953" y="708430"/>
                  <a:pt x="1073426" y="706782"/>
                  <a:pt x="1060174" y="702365"/>
                </a:cubicBezTo>
                <a:cubicBezTo>
                  <a:pt x="1046922" y="689113"/>
                  <a:pt x="1031924" y="677402"/>
                  <a:pt x="1020418" y="662609"/>
                </a:cubicBezTo>
                <a:cubicBezTo>
                  <a:pt x="1000861" y="637465"/>
                  <a:pt x="967409" y="583096"/>
                  <a:pt x="967409" y="583096"/>
                </a:cubicBezTo>
                <a:cubicBezTo>
                  <a:pt x="962992" y="569844"/>
                  <a:pt x="961344" y="555317"/>
                  <a:pt x="954157" y="543339"/>
                </a:cubicBezTo>
                <a:cubicBezTo>
                  <a:pt x="947729" y="532625"/>
                  <a:pt x="932292" y="528436"/>
                  <a:pt x="927652" y="516835"/>
                </a:cubicBezTo>
                <a:cubicBezTo>
                  <a:pt x="914123" y="483013"/>
                  <a:pt x="912667" y="445375"/>
                  <a:pt x="901148" y="410817"/>
                </a:cubicBezTo>
                <a:cubicBezTo>
                  <a:pt x="896731" y="397565"/>
                  <a:pt x="894143" y="383555"/>
                  <a:pt x="887896" y="371061"/>
                </a:cubicBezTo>
                <a:cubicBezTo>
                  <a:pt x="871177" y="337623"/>
                  <a:pt x="859541" y="329454"/>
                  <a:pt x="834887" y="304800"/>
                </a:cubicBezTo>
                <a:cubicBezTo>
                  <a:pt x="803377" y="210267"/>
                  <a:pt x="848057" y="324555"/>
                  <a:pt x="781878" y="225287"/>
                </a:cubicBezTo>
                <a:cubicBezTo>
                  <a:pt x="774129" y="213664"/>
                  <a:pt x="777008" y="196705"/>
                  <a:pt x="768626" y="185530"/>
                </a:cubicBezTo>
                <a:cubicBezTo>
                  <a:pt x="749885" y="160542"/>
                  <a:pt x="724452" y="141357"/>
                  <a:pt x="702365" y="119270"/>
                </a:cubicBezTo>
                <a:cubicBezTo>
                  <a:pt x="693530" y="110435"/>
                  <a:pt x="687714" y="96716"/>
                  <a:pt x="675861" y="92765"/>
                </a:cubicBezTo>
                <a:cubicBezTo>
                  <a:pt x="627430" y="76622"/>
                  <a:pt x="537868" y="44510"/>
                  <a:pt x="490331" y="39756"/>
                </a:cubicBezTo>
                <a:cubicBezTo>
                  <a:pt x="287344" y="19458"/>
                  <a:pt x="402117" y="29273"/>
                  <a:pt x="145774" y="13252"/>
                </a:cubicBezTo>
                <a:cubicBezTo>
                  <a:pt x="128104" y="8835"/>
                  <a:pt x="110978" y="0"/>
                  <a:pt x="92765" y="0"/>
                </a:cubicBezTo>
                <a:cubicBezTo>
                  <a:pt x="74552" y="0"/>
                  <a:pt x="56047" y="5107"/>
                  <a:pt x="39757" y="13252"/>
                </a:cubicBezTo>
                <a:cubicBezTo>
                  <a:pt x="39750" y="13255"/>
                  <a:pt x="6628" y="46380"/>
                  <a:pt x="0" y="5300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1295400" y="2209800"/>
            <a:ext cx="175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334000" y="2358887"/>
            <a:ext cx="0" cy="765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00400" y="1905000"/>
            <a:ext cx="2438400" cy="369332"/>
          </a:xfrm>
          <a:prstGeom prst="rect">
            <a:avLst/>
          </a:prstGeom>
          <a:noFill/>
        </p:spPr>
        <p:txBody>
          <a:bodyPr wrap="square" rtlCol="0">
            <a:spAutoFit/>
          </a:bodyPr>
          <a:lstStyle/>
          <a:p>
            <a:r>
              <a:rPr lang="en-US" dirty="0" smtClean="0"/>
              <a:t>Precursors </a:t>
            </a:r>
            <a:endParaRPr lang="en-US" dirty="0"/>
          </a:p>
        </p:txBody>
      </p:sp>
      <p:sp>
        <p:nvSpPr>
          <p:cNvPr id="13" name="TextBox 12"/>
          <p:cNvSpPr txBox="1"/>
          <p:nvPr/>
        </p:nvSpPr>
        <p:spPr>
          <a:xfrm>
            <a:off x="5724525" y="2982240"/>
            <a:ext cx="838200" cy="646331"/>
          </a:xfrm>
          <a:prstGeom prst="rect">
            <a:avLst/>
          </a:prstGeom>
          <a:noFill/>
        </p:spPr>
        <p:txBody>
          <a:bodyPr wrap="square" rtlCol="0">
            <a:spAutoFit/>
          </a:bodyPr>
          <a:lstStyle/>
          <a:p>
            <a:r>
              <a:rPr lang="en-US" dirty="0" smtClean="0"/>
              <a:t>Stable Layer</a:t>
            </a:r>
            <a:endParaRPr lang="en-US" dirty="0"/>
          </a:p>
        </p:txBody>
      </p:sp>
      <p:cxnSp>
        <p:nvCxnSpPr>
          <p:cNvPr id="15" name="Straight Arrow Connector 14"/>
          <p:cNvCxnSpPr/>
          <p:nvPr/>
        </p:nvCxnSpPr>
        <p:spPr>
          <a:xfrm flipV="1">
            <a:off x="1295400" y="2438400"/>
            <a:ext cx="0" cy="949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667000" y="3387874"/>
            <a:ext cx="129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38800" y="2089666"/>
            <a:ext cx="2819400" cy="646331"/>
          </a:xfrm>
          <a:prstGeom prst="rect">
            <a:avLst/>
          </a:prstGeom>
          <a:noFill/>
        </p:spPr>
        <p:txBody>
          <a:bodyPr wrap="square" rtlCol="0">
            <a:spAutoFit/>
          </a:bodyPr>
          <a:lstStyle/>
          <a:p>
            <a:r>
              <a:rPr lang="en-US" dirty="0" smtClean="0"/>
              <a:t>Subsidence/Divergence</a:t>
            </a:r>
          </a:p>
          <a:p>
            <a:r>
              <a:rPr lang="en-US" dirty="0" smtClean="0"/>
              <a:t>Increases stability   </a:t>
            </a:r>
            <a:endParaRPr lang="en-US" dirty="0"/>
          </a:p>
        </p:txBody>
      </p:sp>
      <p:sp>
        <p:nvSpPr>
          <p:cNvPr id="20" name="TextBox 19"/>
          <p:cNvSpPr txBox="1"/>
          <p:nvPr/>
        </p:nvSpPr>
        <p:spPr>
          <a:xfrm>
            <a:off x="4352925" y="3281793"/>
            <a:ext cx="1371600" cy="369332"/>
          </a:xfrm>
          <a:prstGeom prst="rect">
            <a:avLst/>
          </a:prstGeom>
          <a:noFill/>
        </p:spPr>
        <p:txBody>
          <a:bodyPr wrap="square" rtlCol="0">
            <a:spAutoFit/>
          </a:bodyPr>
          <a:lstStyle/>
          <a:p>
            <a:r>
              <a:rPr lang="en-US" dirty="0" smtClean="0"/>
              <a:t>Cold Water </a:t>
            </a:r>
            <a:endParaRPr lang="en-US" dirty="0"/>
          </a:p>
        </p:txBody>
      </p:sp>
      <p:sp>
        <p:nvSpPr>
          <p:cNvPr id="21" name="TextBox 20"/>
          <p:cNvSpPr txBox="1"/>
          <p:nvPr/>
        </p:nvSpPr>
        <p:spPr>
          <a:xfrm>
            <a:off x="3314700" y="2438400"/>
            <a:ext cx="1943100" cy="369332"/>
          </a:xfrm>
          <a:prstGeom prst="rect">
            <a:avLst/>
          </a:prstGeom>
          <a:noFill/>
        </p:spPr>
        <p:txBody>
          <a:bodyPr wrap="square" rtlCol="0">
            <a:spAutoFit/>
          </a:bodyPr>
          <a:lstStyle/>
          <a:p>
            <a:r>
              <a:rPr lang="en-US" dirty="0" smtClean="0"/>
              <a:t>Ozone Production </a:t>
            </a:r>
            <a:endParaRPr lang="en-US" dirty="0"/>
          </a:p>
        </p:txBody>
      </p:sp>
      <p:pic>
        <p:nvPicPr>
          <p:cNvPr id="1026" name="Picture 2" descr="C:\Users\mcnider\AppData\Local\Microsoft\Windows\Temporary Internet Files\Content.IE5\7LBCP3G4\su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28600"/>
            <a:ext cx="781050" cy="106680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flipH="1">
            <a:off x="4419600" y="1524000"/>
            <a:ext cx="685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04900" y="4466666"/>
            <a:ext cx="7315200" cy="1631216"/>
          </a:xfrm>
          <a:prstGeom prst="rect">
            <a:avLst/>
          </a:prstGeom>
          <a:noFill/>
        </p:spPr>
        <p:txBody>
          <a:bodyPr wrap="square" rtlCol="0">
            <a:spAutoFit/>
          </a:bodyPr>
          <a:lstStyle/>
          <a:p>
            <a:r>
              <a:rPr lang="en-US" sz="2000" b="1" dirty="0" smtClean="0"/>
              <a:t>High ozone can be produced in residual layer aloft as a near perfect smog chamber (Dye et al. 1995). </a:t>
            </a:r>
          </a:p>
          <a:p>
            <a:r>
              <a:rPr lang="en-US" sz="2000" b="1" dirty="0" smtClean="0"/>
              <a:t>However, if  the model has too much mixing then too much ozone from the residual layer may be mixing to surface causing over prediction of surface ozone</a:t>
            </a:r>
            <a:endParaRPr lang="en-US" sz="2000" b="1" dirty="0"/>
          </a:p>
        </p:txBody>
      </p:sp>
      <p:cxnSp>
        <p:nvCxnSpPr>
          <p:cNvPr id="26" name="Straight Connector 25"/>
          <p:cNvCxnSpPr/>
          <p:nvPr/>
        </p:nvCxnSpPr>
        <p:spPr>
          <a:xfrm flipV="1">
            <a:off x="838200" y="1371600"/>
            <a:ext cx="70104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638800" y="1524000"/>
            <a:ext cx="2819400" cy="369332"/>
          </a:xfrm>
          <a:prstGeom prst="rect">
            <a:avLst/>
          </a:prstGeom>
          <a:noFill/>
        </p:spPr>
        <p:txBody>
          <a:bodyPr wrap="square" rtlCol="0">
            <a:spAutoFit/>
          </a:bodyPr>
          <a:lstStyle/>
          <a:p>
            <a:r>
              <a:rPr lang="en-US" dirty="0" smtClean="0">
                <a:solidFill>
                  <a:srgbClr val="C00000"/>
                </a:solidFill>
              </a:rPr>
              <a:t>Residual Layer </a:t>
            </a:r>
            <a:r>
              <a:rPr lang="en-US" dirty="0">
                <a:solidFill>
                  <a:srgbClr val="C00000"/>
                </a:solidFill>
              </a:rPr>
              <a:t>S</a:t>
            </a:r>
            <a:r>
              <a:rPr lang="en-US" dirty="0" smtClean="0">
                <a:solidFill>
                  <a:srgbClr val="C00000"/>
                </a:solidFill>
              </a:rPr>
              <a:t>table </a:t>
            </a:r>
            <a:endParaRPr lang="en-US" dirty="0">
              <a:solidFill>
                <a:srgbClr val="C00000"/>
              </a:solidFill>
            </a:endParaRPr>
          </a:p>
        </p:txBody>
      </p:sp>
      <p:sp>
        <p:nvSpPr>
          <p:cNvPr id="4" name="Freeform 3"/>
          <p:cNvSpPr/>
          <p:nvPr/>
        </p:nvSpPr>
        <p:spPr>
          <a:xfrm>
            <a:off x="6691085" y="2942166"/>
            <a:ext cx="203200" cy="406400"/>
          </a:xfrm>
          <a:custGeom>
            <a:avLst/>
            <a:gdLst>
              <a:gd name="connsiteX0" fmla="*/ 203200 w 203200"/>
              <a:gd name="connsiteY0" fmla="*/ 0 h 406400"/>
              <a:gd name="connsiteX1" fmla="*/ 87086 w 203200"/>
              <a:gd name="connsiteY1" fmla="*/ 29028 h 406400"/>
              <a:gd name="connsiteX2" fmla="*/ 0 w 203200"/>
              <a:gd name="connsiteY2" fmla="*/ 87086 h 406400"/>
              <a:gd name="connsiteX3" fmla="*/ 43543 w 203200"/>
              <a:gd name="connsiteY3" fmla="*/ 275771 h 406400"/>
              <a:gd name="connsiteX4" fmla="*/ 87086 w 203200"/>
              <a:gd name="connsiteY4" fmla="*/ 304800 h 406400"/>
              <a:gd name="connsiteX5" fmla="*/ 116115 w 203200"/>
              <a:gd name="connsiteY5" fmla="*/ 348343 h 406400"/>
              <a:gd name="connsiteX6" fmla="*/ 203200 w 203200"/>
              <a:gd name="connsiteY6" fmla="*/ 406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200" h="406400">
                <a:moveTo>
                  <a:pt x="203200" y="0"/>
                </a:moveTo>
                <a:cubicBezTo>
                  <a:pt x="183096" y="4021"/>
                  <a:pt x="112190" y="15081"/>
                  <a:pt x="87086" y="29028"/>
                </a:cubicBezTo>
                <a:cubicBezTo>
                  <a:pt x="56588" y="45971"/>
                  <a:pt x="0" y="87086"/>
                  <a:pt x="0" y="87086"/>
                </a:cubicBezTo>
                <a:cubicBezTo>
                  <a:pt x="7579" y="162867"/>
                  <a:pt x="-9344" y="222883"/>
                  <a:pt x="43543" y="275771"/>
                </a:cubicBezTo>
                <a:cubicBezTo>
                  <a:pt x="55878" y="288106"/>
                  <a:pt x="72572" y="295124"/>
                  <a:pt x="87086" y="304800"/>
                </a:cubicBezTo>
                <a:cubicBezTo>
                  <a:pt x="96762" y="319314"/>
                  <a:pt x="102987" y="336856"/>
                  <a:pt x="116115" y="348343"/>
                </a:cubicBezTo>
                <a:cubicBezTo>
                  <a:pt x="142371" y="371317"/>
                  <a:pt x="203200" y="406400"/>
                  <a:pt x="203200" y="40640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a:stCxn id="4" idx="6"/>
          </p:cNvCxnSpPr>
          <p:nvPr/>
        </p:nvCxnSpPr>
        <p:spPr>
          <a:xfrm>
            <a:off x="6894285" y="3348566"/>
            <a:ext cx="0" cy="1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6807198" y="3130852"/>
            <a:ext cx="275771" cy="435428"/>
          </a:xfrm>
          <a:custGeom>
            <a:avLst/>
            <a:gdLst>
              <a:gd name="connsiteX0" fmla="*/ 0 w 275771"/>
              <a:gd name="connsiteY0" fmla="*/ 0 h 435428"/>
              <a:gd name="connsiteX1" fmla="*/ 159657 w 275771"/>
              <a:gd name="connsiteY1" fmla="*/ 14514 h 435428"/>
              <a:gd name="connsiteX2" fmla="*/ 203200 w 275771"/>
              <a:gd name="connsiteY2" fmla="*/ 29028 h 435428"/>
              <a:gd name="connsiteX3" fmla="*/ 232228 w 275771"/>
              <a:gd name="connsiteY3" fmla="*/ 72571 h 435428"/>
              <a:gd name="connsiteX4" fmla="*/ 275771 w 275771"/>
              <a:gd name="connsiteY4" fmla="*/ 101600 h 435428"/>
              <a:gd name="connsiteX5" fmla="*/ 246743 w 275771"/>
              <a:gd name="connsiteY5" fmla="*/ 348343 h 435428"/>
              <a:gd name="connsiteX6" fmla="*/ 217714 w 275771"/>
              <a:gd name="connsiteY6" fmla="*/ 391886 h 435428"/>
              <a:gd name="connsiteX7" fmla="*/ 174171 w 275771"/>
              <a:gd name="connsiteY7" fmla="*/ 406400 h 435428"/>
              <a:gd name="connsiteX8" fmla="*/ 130628 w 275771"/>
              <a:gd name="connsiteY8" fmla="*/ 391886 h 435428"/>
              <a:gd name="connsiteX9" fmla="*/ 145143 w 275771"/>
              <a:gd name="connsiteY9" fmla="*/ 348343 h 435428"/>
              <a:gd name="connsiteX10" fmla="*/ 159657 w 275771"/>
              <a:gd name="connsiteY10" fmla="*/ 391886 h 435428"/>
              <a:gd name="connsiteX11" fmla="*/ 232228 w 275771"/>
              <a:gd name="connsiteY11" fmla="*/ 435428 h 43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771" h="435428">
                <a:moveTo>
                  <a:pt x="0" y="0"/>
                </a:moveTo>
                <a:cubicBezTo>
                  <a:pt x="53219" y="4838"/>
                  <a:pt x="106756" y="6957"/>
                  <a:pt x="159657" y="14514"/>
                </a:cubicBezTo>
                <a:cubicBezTo>
                  <a:pt x="174803" y="16678"/>
                  <a:pt x="191253" y="19471"/>
                  <a:pt x="203200" y="29028"/>
                </a:cubicBezTo>
                <a:cubicBezTo>
                  <a:pt x="216821" y="39925"/>
                  <a:pt x="219893" y="60236"/>
                  <a:pt x="232228" y="72571"/>
                </a:cubicBezTo>
                <a:cubicBezTo>
                  <a:pt x="244563" y="84906"/>
                  <a:pt x="261257" y="91924"/>
                  <a:pt x="275771" y="101600"/>
                </a:cubicBezTo>
                <a:cubicBezTo>
                  <a:pt x="273478" y="133699"/>
                  <a:pt x="279731" y="282367"/>
                  <a:pt x="246743" y="348343"/>
                </a:cubicBezTo>
                <a:cubicBezTo>
                  <a:pt x="238942" y="363945"/>
                  <a:pt x="231336" y="380989"/>
                  <a:pt x="217714" y="391886"/>
                </a:cubicBezTo>
                <a:cubicBezTo>
                  <a:pt x="205767" y="401443"/>
                  <a:pt x="188685" y="401562"/>
                  <a:pt x="174171" y="406400"/>
                </a:cubicBezTo>
                <a:cubicBezTo>
                  <a:pt x="159657" y="401562"/>
                  <a:pt x="137470" y="405570"/>
                  <a:pt x="130628" y="391886"/>
                </a:cubicBezTo>
                <a:cubicBezTo>
                  <a:pt x="123786" y="378202"/>
                  <a:pt x="129843" y="348343"/>
                  <a:pt x="145143" y="348343"/>
                </a:cubicBezTo>
                <a:cubicBezTo>
                  <a:pt x="160442" y="348343"/>
                  <a:pt x="147710" y="382329"/>
                  <a:pt x="159657" y="391886"/>
                </a:cubicBezTo>
                <a:cubicBezTo>
                  <a:pt x="259629" y="471864"/>
                  <a:pt x="191753" y="354479"/>
                  <a:pt x="232228" y="43542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620000" y="2945795"/>
            <a:ext cx="1371600" cy="1477328"/>
          </a:xfrm>
          <a:prstGeom prst="rect">
            <a:avLst/>
          </a:prstGeom>
          <a:noFill/>
        </p:spPr>
        <p:txBody>
          <a:bodyPr wrap="square" rtlCol="0">
            <a:spAutoFit/>
          </a:bodyPr>
          <a:lstStyle/>
          <a:p>
            <a:r>
              <a:rPr lang="en-US" dirty="0" smtClean="0">
                <a:solidFill>
                  <a:srgbClr val="FF0000"/>
                </a:solidFill>
              </a:rPr>
              <a:t>Too much mixing can bring high ozone aloft to surface. </a:t>
            </a:r>
            <a:endParaRPr lang="en-US" dirty="0">
              <a:solidFill>
                <a:srgbClr val="FF0000"/>
              </a:solidFill>
            </a:endParaRPr>
          </a:p>
        </p:txBody>
      </p:sp>
      <p:cxnSp>
        <p:nvCxnSpPr>
          <p:cNvPr id="17" name="Straight Arrow Connector 16"/>
          <p:cNvCxnSpPr/>
          <p:nvPr/>
        </p:nvCxnSpPr>
        <p:spPr>
          <a:xfrm flipH="1">
            <a:off x="7315200" y="3466459"/>
            <a:ext cx="304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76300" y="346501"/>
            <a:ext cx="4381500" cy="830997"/>
          </a:xfrm>
          <a:prstGeom prst="rect">
            <a:avLst/>
          </a:prstGeom>
          <a:noFill/>
        </p:spPr>
        <p:txBody>
          <a:bodyPr wrap="square" rtlCol="0">
            <a:spAutoFit/>
          </a:bodyPr>
          <a:lstStyle/>
          <a:p>
            <a:r>
              <a:rPr lang="en-US" sz="2400" b="1" dirty="0" smtClean="0"/>
              <a:t>Schematic of Ozone Formation in Lake Michigan in the 1990’s</a:t>
            </a:r>
            <a:endParaRPr lang="en-US" sz="2400" b="1" dirty="0"/>
          </a:p>
        </p:txBody>
      </p:sp>
    </p:spTree>
    <p:extLst>
      <p:ext uri="{BB962C8B-B14F-4D97-AF65-F5344CB8AC3E}">
        <p14:creationId xmlns:p14="http://schemas.microsoft.com/office/powerpoint/2010/main" val="2601107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3175</TotalTime>
  <Words>1570</Words>
  <Application>Microsoft Office PowerPoint</Application>
  <PresentationFormat>On-screen Show (4:3)</PresentationFormat>
  <Paragraphs>153</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McNider</dc:creator>
  <cp:lastModifiedBy>McNider</cp:lastModifiedBy>
  <cp:revision>54</cp:revision>
  <dcterms:created xsi:type="dcterms:W3CDTF">2017-09-11T20:32:47Z</dcterms:created>
  <dcterms:modified xsi:type="dcterms:W3CDTF">2018-10-22T21:38:46Z</dcterms:modified>
</cp:coreProperties>
</file>