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1" r:id="rId2"/>
    <p:sldId id="447" r:id="rId3"/>
    <p:sldId id="448" r:id="rId4"/>
    <p:sldId id="456" r:id="rId5"/>
    <p:sldId id="457" r:id="rId6"/>
    <p:sldId id="458" r:id="rId7"/>
    <p:sldId id="463" r:id="rId8"/>
    <p:sldId id="443" r:id="rId9"/>
    <p:sldId id="459" r:id="rId10"/>
    <p:sldId id="460" r:id="rId11"/>
    <p:sldId id="461" r:id="rId12"/>
    <p:sldId id="445" r:id="rId13"/>
    <p:sldId id="464" r:id="rId14"/>
    <p:sldId id="473" r:id="rId15"/>
    <p:sldId id="475" r:id="rId16"/>
    <p:sldId id="476" r:id="rId17"/>
    <p:sldId id="452" r:id="rId18"/>
    <p:sldId id="466" r:id="rId19"/>
    <p:sldId id="467" r:id="rId20"/>
    <p:sldId id="465" r:id="rId21"/>
    <p:sldId id="468" r:id="rId22"/>
    <p:sldId id="453" r:id="rId23"/>
    <p:sldId id="454" r:id="rId24"/>
    <p:sldId id="474" r:id="rId25"/>
    <p:sldId id="472" r:id="rId26"/>
    <p:sldId id="469" r:id="rId27"/>
    <p:sldId id="471" r:id="rId28"/>
    <p:sldId id="470" r:id="rId29"/>
    <p:sldId id="287" r:id="rId30"/>
    <p:sldId id="342" r:id="rId31"/>
    <p:sldId id="340" r:id="rId32"/>
    <p:sldId id="398" r:id="rId33"/>
    <p:sldId id="397" r:id="rId34"/>
    <p:sldId id="343" r:id="rId35"/>
    <p:sldId id="3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4" autoAdjust="0"/>
    <p:restoredTop sz="94660"/>
  </p:normalViewPr>
  <p:slideViewPr>
    <p:cSldViewPr>
      <p:cViewPr varScale="1">
        <p:scale>
          <a:sx n="83" d="100"/>
          <a:sy n="83" d="100"/>
        </p:scale>
        <p:origin x="1848" y="60"/>
      </p:cViewPr>
      <p:guideLst>
        <p:guide orient="horz" pos="2160"/>
        <p:guide pos="2880"/>
      </p:guideLst>
    </p:cSldViewPr>
  </p:slideViewPr>
  <p:notesTextViewPr>
    <p:cViewPr>
      <p:scale>
        <a:sx n="1" d="1"/>
        <a:sy n="1" d="1"/>
      </p:scale>
      <p:origin x="0" y="0"/>
    </p:cViewPr>
  </p:notesTextViewPr>
  <p:sorterViewPr>
    <p:cViewPr>
      <p:scale>
        <a:sx n="144" d="100"/>
        <a:sy n="144" d="100"/>
      </p:scale>
      <p:origin x="0" y="83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27005F-58AD-4A82-9099-3AC1D38A29CB}" type="datetimeFigureOut">
              <a:rPr lang="en-US" smtClean="0"/>
              <a:t>10/24/2017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E7AFE1-B2A6-4E6B-B18D-523F94816EFC}" type="slidenum">
              <a:rPr lang="en-US" smtClean="0"/>
              <a:t>‹#›</a:t>
            </a:fld>
            <a:endParaRPr lang="en-US"/>
          </a:p>
        </p:txBody>
      </p:sp>
    </p:spTree>
    <p:extLst>
      <p:ext uri="{BB962C8B-B14F-4D97-AF65-F5344CB8AC3E}">
        <p14:creationId xmlns:p14="http://schemas.microsoft.com/office/powerpoint/2010/main" val="147024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a:t>
            </a:fld>
            <a:endParaRPr lang="en-US"/>
          </a:p>
        </p:txBody>
      </p:sp>
    </p:spTree>
    <p:extLst>
      <p:ext uri="{BB962C8B-B14F-4D97-AF65-F5344CB8AC3E}">
        <p14:creationId xmlns:p14="http://schemas.microsoft.com/office/powerpoint/2010/main" val="308636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10</a:t>
            </a:fld>
            <a:endParaRPr lang="en-US"/>
          </a:p>
        </p:txBody>
      </p:sp>
    </p:spTree>
    <p:extLst>
      <p:ext uri="{BB962C8B-B14F-4D97-AF65-F5344CB8AC3E}">
        <p14:creationId xmlns:p14="http://schemas.microsoft.com/office/powerpoint/2010/main" val="262186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11</a:t>
            </a:fld>
            <a:endParaRPr lang="en-US"/>
          </a:p>
        </p:txBody>
      </p:sp>
    </p:spTree>
    <p:extLst>
      <p:ext uri="{BB962C8B-B14F-4D97-AF65-F5344CB8AC3E}">
        <p14:creationId xmlns:p14="http://schemas.microsoft.com/office/powerpoint/2010/main" val="12777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12</a:t>
            </a:fld>
            <a:endParaRPr lang="en-US"/>
          </a:p>
        </p:txBody>
      </p:sp>
    </p:spTree>
    <p:extLst>
      <p:ext uri="{BB962C8B-B14F-4D97-AF65-F5344CB8AC3E}">
        <p14:creationId xmlns:p14="http://schemas.microsoft.com/office/powerpoint/2010/main" val="412745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13</a:t>
            </a:fld>
            <a:endParaRPr lang="en-US"/>
          </a:p>
        </p:txBody>
      </p:sp>
    </p:spTree>
    <p:extLst>
      <p:ext uri="{BB962C8B-B14F-4D97-AF65-F5344CB8AC3E}">
        <p14:creationId xmlns:p14="http://schemas.microsoft.com/office/powerpoint/2010/main" val="2280031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14</a:t>
            </a:fld>
            <a:endParaRPr lang="en-US"/>
          </a:p>
        </p:txBody>
      </p:sp>
    </p:spTree>
    <p:extLst>
      <p:ext uri="{BB962C8B-B14F-4D97-AF65-F5344CB8AC3E}">
        <p14:creationId xmlns:p14="http://schemas.microsoft.com/office/powerpoint/2010/main" val="425733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15</a:t>
            </a:fld>
            <a:endParaRPr lang="en-US"/>
          </a:p>
        </p:txBody>
      </p:sp>
    </p:spTree>
    <p:extLst>
      <p:ext uri="{BB962C8B-B14F-4D97-AF65-F5344CB8AC3E}">
        <p14:creationId xmlns:p14="http://schemas.microsoft.com/office/powerpoint/2010/main" val="208996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16</a:t>
            </a:fld>
            <a:endParaRPr lang="en-US"/>
          </a:p>
        </p:txBody>
      </p:sp>
    </p:spTree>
    <p:extLst>
      <p:ext uri="{BB962C8B-B14F-4D97-AF65-F5344CB8AC3E}">
        <p14:creationId xmlns:p14="http://schemas.microsoft.com/office/powerpoint/2010/main" val="337139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17</a:t>
            </a:fld>
            <a:endParaRPr lang="en-US"/>
          </a:p>
        </p:txBody>
      </p:sp>
    </p:spTree>
    <p:extLst>
      <p:ext uri="{BB962C8B-B14F-4D97-AF65-F5344CB8AC3E}">
        <p14:creationId xmlns:p14="http://schemas.microsoft.com/office/powerpoint/2010/main" val="282140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18</a:t>
            </a:fld>
            <a:endParaRPr lang="en-US"/>
          </a:p>
        </p:txBody>
      </p:sp>
    </p:spTree>
    <p:extLst>
      <p:ext uri="{BB962C8B-B14F-4D97-AF65-F5344CB8AC3E}">
        <p14:creationId xmlns:p14="http://schemas.microsoft.com/office/powerpoint/2010/main" val="3971047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19</a:t>
            </a:fld>
            <a:endParaRPr lang="en-US"/>
          </a:p>
        </p:txBody>
      </p:sp>
    </p:spTree>
    <p:extLst>
      <p:ext uri="{BB962C8B-B14F-4D97-AF65-F5344CB8AC3E}">
        <p14:creationId xmlns:p14="http://schemas.microsoft.com/office/powerpoint/2010/main" val="402971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a:t>
            </a:fld>
            <a:endParaRPr lang="en-US"/>
          </a:p>
        </p:txBody>
      </p:sp>
    </p:spTree>
    <p:extLst>
      <p:ext uri="{BB962C8B-B14F-4D97-AF65-F5344CB8AC3E}">
        <p14:creationId xmlns:p14="http://schemas.microsoft.com/office/powerpoint/2010/main" val="395494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20</a:t>
            </a:fld>
            <a:endParaRPr lang="en-US"/>
          </a:p>
        </p:txBody>
      </p:sp>
    </p:spTree>
    <p:extLst>
      <p:ext uri="{BB962C8B-B14F-4D97-AF65-F5344CB8AC3E}">
        <p14:creationId xmlns:p14="http://schemas.microsoft.com/office/powerpoint/2010/main" val="163904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21</a:t>
            </a:fld>
            <a:endParaRPr lang="en-US"/>
          </a:p>
        </p:txBody>
      </p:sp>
    </p:spTree>
    <p:extLst>
      <p:ext uri="{BB962C8B-B14F-4D97-AF65-F5344CB8AC3E}">
        <p14:creationId xmlns:p14="http://schemas.microsoft.com/office/powerpoint/2010/main" val="3630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22</a:t>
            </a:fld>
            <a:endParaRPr lang="en-US"/>
          </a:p>
        </p:txBody>
      </p:sp>
    </p:spTree>
    <p:extLst>
      <p:ext uri="{BB962C8B-B14F-4D97-AF65-F5344CB8AC3E}">
        <p14:creationId xmlns:p14="http://schemas.microsoft.com/office/powerpoint/2010/main" val="1994152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23</a:t>
            </a:fld>
            <a:endParaRPr lang="en-US"/>
          </a:p>
        </p:txBody>
      </p:sp>
    </p:spTree>
    <p:extLst>
      <p:ext uri="{BB962C8B-B14F-4D97-AF65-F5344CB8AC3E}">
        <p14:creationId xmlns:p14="http://schemas.microsoft.com/office/powerpoint/2010/main" val="1190109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24</a:t>
            </a:fld>
            <a:endParaRPr lang="en-US"/>
          </a:p>
        </p:txBody>
      </p:sp>
    </p:spTree>
    <p:extLst>
      <p:ext uri="{BB962C8B-B14F-4D97-AF65-F5344CB8AC3E}">
        <p14:creationId xmlns:p14="http://schemas.microsoft.com/office/powerpoint/2010/main" val="3354741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25</a:t>
            </a:fld>
            <a:endParaRPr lang="en-US"/>
          </a:p>
        </p:txBody>
      </p:sp>
    </p:spTree>
    <p:extLst>
      <p:ext uri="{BB962C8B-B14F-4D97-AF65-F5344CB8AC3E}">
        <p14:creationId xmlns:p14="http://schemas.microsoft.com/office/powerpoint/2010/main" val="112385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26</a:t>
            </a:fld>
            <a:endParaRPr lang="en-US"/>
          </a:p>
        </p:txBody>
      </p:sp>
    </p:spTree>
    <p:extLst>
      <p:ext uri="{BB962C8B-B14F-4D97-AF65-F5344CB8AC3E}">
        <p14:creationId xmlns:p14="http://schemas.microsoft.com/office/powerpoint/2010/main" val="2437610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27</a:t>
            </a:fld>
            <a:endParaRPr lang="en-US"/>
          </a:p>
        </p:txBody>
      </p:sp>
    </p:spTree>
    <p:extLst>
      <p:ext uri="{BB962C8B-B14F-4D97-AF65-F5344CB8AC3E}">
        <p14:creationId xmlns:p14="http://schemas.microsoft.com/office/powerpoint/2010/main" val="2004682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The presence of wildfire smoke impacts the correlation between surface and satellite measurements of AOD in this region.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from AERONET and MODIS showed low correlation for days with typical ambient pollutant concentrations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~0.46 for Terra-MODIS over Las Vegas, NV in August 2013). During fire periods the correlation between instruments showed an improvement (e.g.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~0.87 for Terra-MODIS over Reno, NV in August 2012 and R</a:t>
            </a:r>
            <a:r>
              <a:rPr lang="en-US" sz="1200" kern="1200" baseline="30000" dirty="0" smtClean="0">
                <a:solidFill>
                  <a:schemeClr val="tx1"/>
                </a:solidFill>
                <a:effectLst/>
                <a:latin typeface="Arial" charset="0"/>
                <a:ea typeface="ＭＳ Ｐゴシック" charset="0"/>
                <a:cs typeface="ＭＳ Ｐゴシック" charset="0"/>
              </a:rPr>
              <a:t>2</a:t>
            </a:r>
            <a:r>
              <a:rPr lang="en-US" sz="1200" kern="1200" dirty="0" smtClean="0">
                <a:solidFill>
                  <a:schemeClr val="tx1"/>
                </a:solidFill>
                <a:effectLst/>
                <a:latin typeface="Arial" charset="0"/>
                <a:ea typeface="ＭＳ Ｐゴシック" charset="0"/>
                <a:cs typeface="ＭＳ Ｐゴシック" charset="0"/>
              </a:rPr>
              <a:t>~0.82 for Aqua-MODIS over Fresno, CA in August 2013) because of the increase in columnar aerosol concentration.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28</a:t>
            </a:fld>
            <a:endParaRPr lang="en-US"/>
          </a:p>
        </p:txBody>
      </p:sp>
    </p:spTree>
    <p:extLst>
      <p:ext uri="{BB962C8B-B14F-4D97-AF65-F5344CB8AC3E}">
        <p14:creationId xmlns:p14="http://schemas.microsoft.com/office/powerpoint/2010/main" val="1991592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7AFE1-B2A6-4E6B-B18D-523F94816EFC}" type="slidenum">
              <a:rPr lang="en-US" smtClean="0"/>
              <a:t>30</a:t>
            </a:fld>
            <a:endParaRPr lang="en-US"/>
          </a:p>
        </p:txBody>
      </p:sp>
    </p:spTree>
    <p:extLst>
      <p:ext uri="{BB962C8B-B14F-4D97-AF65-F5344CB8AC3E}">
        <p14:creationId xmlns:p14="http://schemas.microsoft.com/office/powerpoint/2010/main" val="1688996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3</a:t>
            </a:fld>
            <a:endParaRPr lang="en-US"/>
          </a:p>
        </p:txBody>
      </p:sp>
    </p:spTree>
    <p:extLst>
      <p:ext uri="{BB962C8B-B14F-4D97-AF65-F5344CB8AC3E}">
        <p14:creationId xmlns:p14="http://schemas.microsoft.com/office/powerpoint/2010/main" val="71136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31</a:t>
            </a:fld>
            <a:endParaRPr lang="en-US"/>
          </a:p>
        </p:txBody>
      </p:sp>
    </p:spTree>
    <p:extLst>
      <p:ext uri="{BB962C8B-B14F-4D97-AF65-F5344CB8AC3E}">
        <p14:creationId xmlns:p14="http://schemas.microsoft.com/office/powerpoint/2010/main" val="3086366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32</a:t>
            </a:fld>
            <a:endParaRPr lang="en-US"/>
          </a:p>
        </p:txBody>
      </p:sp>
    </p:spTree>
    <p:extLst>
      <p:ext uri="{BB962C8B-B14F-4D97-AF65-F5344CB8AC3E}">
        <p14:creationId xmlns:p14="http://schemas.microsoft.com/office/powerpoint/2010/main" val="3086366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33</a:t>
            </a:fld>
            <a:endParaRPr lang="en-US"/>
          </a:p>
        </p:txBody>
      </p:sp>
    </p:spTree>
    <p:extLst>
      <p:ext uri="{BB962C8B-B14F-4D97-AF65-F5344CB8AC3E}">
        <p14:creationId xmlns:p14="http://schemas.microsoft.com/office/powerpoint/2010/main" val="308636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4</a:t>
            </a:fld>
            <a:endParaRPr lang="en-US"/>
          </a:p>
        </p:txBody>
      </p:sp>
    </p:spTree>
    <p:extLst>
      <p:ext uri="{BB962C8B-B14F-4D97-AF65-F5344CB8AC3E}">
        <p14:creationId xmlns:p14="http://schemas.microsoft.com/office/powerpoint/2010/main" val="386501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5</a:t>
            </a:fld>
            <a:endParaRPr lang="en-US"/>
          </a:p>
        </p:txBody>
      </p:sp>
    </p:spTree>
    <p:extLst>
      <p:ext uri="{BB962C8B-B14F-4D97-AF65-F5344CB8AC3E}">
        <p14:creationId xmlns:p14="http://schemas.microsoft.com/office/powerpoint/2010/main" val="310089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However, the semi-arid western U.S. continues to be an unproven and infrequently explored area for remotely sensed atmospheric aerosol pollution retrievals.  The study of aerosol transport and optical properties in this area is a challenge due to the complex terrain, bright surfaces, presence of anthropogenic and biogenic emissions, secondary organic aerosol formation, smoke from wildfires, and low aerosol concentrations during non-fire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Previous studies have shown that MODIS retrievals failed to estimate column-integrated aerosol pollution levels and particle size over Nevada and California in the summer months of 2012 and 2013 due to high surface albedo, heterogeneous vertical profile of aerosol concentrations, and incorrect parameterizations for surface reflectance. MODIS algorithms overestimated </a:t>
            </a:r>
            <a:r>
              <a:rPr lang="en-US" sz="1200" i="1" kern="1200" dirty="0" smtClean="0">
                <a:solidFill>
                  <a:schemeClr val="tx1"/>
                </a:solidFill>
                <a:effectLst/>
                <a:latin typeface="Arial" charset="0"/>
                <a:ea typeface="ＭＳ Ｐゴシック" charset="0"/>
                <a:cs typeface="ＭＳ Ｐゴシック" charset="0"/>
              </a:rPr>
              <a:t>AOD</a:t>
            </a:r>
            <a:r>
              <a:rPr lang="en-US" sz="1200" kern="1200" dirty="0" smtClean="0">
                <a:solidFill>
                  <a:schemeClr val="tx1"/>
                </a:solidFill>
                <a:effectLst/>
                <a:latin typeface="Arial" charset="0"/>
                <a:ea typeface="ＭＳ Ｐゴシック" charset="0"/>
                <a:cs typeface="ＭＳ Ｐゴシック" charset="0"/>
              </a:rPr>
              <a:t> by more than a factor of 3 in Reno, NV and more than a factor of 2 over Fresno, CA. </a:t>
            </a: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6</a:t>
            </a:fld>
            <a:endParaRPr lang="en-US"/>
          </a:p>
        </p:txBody>
      </p:sp>
    </p:spTree>
    <p:extLst>
      <p:ext uri="{BB962C8B-B14F-4D97-AF65-F5344CB8AC3E}">
        <p14:creationId xmlns:p14="http://schemas.microsoft.com/office/powerpoint/2010/main" val="290850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7</a:t>
            </a:fld>
            <a:endParaRPr lang="en-US"/>
          </a:p>
        </p:txBody>
      </p:sp>
    </p:spTree>
    <p:extLst>
      <p:ext uri="{BB962C8B-B14F-4D97-AF65-F5344CB8AC3E}">
        <p14:creationId xmlns:p14="http://schemas.microsoft.com/office/powerpoint/2010/main" val="415756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8</a:t>
            </a:fld>
            <a:endParaRPr lang="en-US"/>
          </a:p>
        </p:txBody>
      </p:sp>
    </p:spTree>
    <p:extLst>
      <p:ext uri="{BB962C8B-B14F-4D97-AF65-F5344CB8AC3E}">
        <p14:creationId xmlns:p14="http://schemas.microsoft.com/office/powerpoint/2010/main" val="144974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tx2"/>
                </a:solidFill>
              </a:rPr>
              <a:t>Health effects of ambient air quality</a:t>
            </a:r>
          </a:p>
          <a:p>
            <a:r>
              <a:rPr lang="en-US" dirty="0" smtClean="0"/>
              <a:t>Georgia Birth Cohort</a:t>
            </a:r>
          </a:p>
          <a:p>
            <a:r>
              <a:rPr lang="en-US" dirty="0" smtClean="0"/>
              <a:t>Geo-coded patient information</a:t>
            </a:r>
          </a:p>
          <a:p>
            <a:r>
              <a:rPr lang="en-US" dirty="0" smtClean="0"/>
              <a:t>Atlanta - epidemiologic results using central monitor data suggest associations of acute health effects and mobile source emissions</a:t>
            </a:r>
          </a:p>
          <a:p>
            <a:r>
              <a:rPr lang="en-US" dirty="0" smtClean="0"/>
              <a:t>Spatially resolved health study needs spatial air quality metrics</a:t>
            </a:r>
          </a:p>
          <a:p>
            <a:endParaRPr lang="en-US" dirty="0"/>
          </a:p>
        </p:txBody>
      </p:sp>
      <p:sp>
        <p:nvSpPr>
          <p:cNvPr id="4" name="Slide Number Placeholder 3"/>
          <p:cNvSpPr>
            <a:spLocks noGrp="1"/>
          </p:cNvSpPr>
          <p:nvPr>
            <p:ph type="sldNum" sz="quarter" idx="10"/>
          </p:nvPr>
        </p:nvSpPr>
        <p:spPr/>
        <p:txBody>
          <a:bodyPr/>
          <a:lstStyle/>
          <a:p>
            <a:pPr>
              <a:defRPr/>
            </a:pPr>
            <a:fld id="{618805FF-591A-4646-B1EE-1B401E355252}" type="slidenum">
              <a:rPr lang="en-US" smtClean="0"/>
              <a:pPr>
                <a:defRPr/>
              </a:pPr>
              <a:t>9</a:t>
            </a:fld>
            <a:endParaRPr lang="en-US"/>
          </a:p>
        </p:txBody>
      </p:sp>
    </p:spTree>
    <p:extLst>
      <p:ext uri="{BB962C8B-B14F-4D97-AF65-F5344CB8AC3E}">
        <p14:creationId xmlns:p14="http://schemas.microsoft.com/office/powerpoint/2010/main" val="409822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xfrm>
            <a:off x="7013575" y="6547304"/>
            <a:ext cx="2133600" cy="476250"/>
          </a:xfrm>
          <a:ln/>
        </p:spPr>
        <p:txBody>
          <a:bodyPr/>
          <a:lstStyle>
            <a:lvl1pPr>
              <a:defRPr/>
            </a:lvl1pPr>
          </a:lstStyle>
          <a:p>
            <a:pPr>
              <a:defRPr/>
            </a:pPr>
            <a:fld id="{F328D11F-1C11-A844-8777-CBE1B78BF4CF}" type="slidenum">
              <a:rPr lang="en-US" smtClean="0"/>
              <a:pPr>
                <a:defRPr/>
              </a:pPr>
              <a:t>‹#›</a:t>
            </a:fld>
            <a:r>
              <a:rPr lang="en-US" dirty="0" smtClean="0"/>
              <a:t>/30</a:t>
            </a:r>
            <a:endParaRPr lang="en-US" dirty="0"/>
          </a:p>
        </p:txBody>
      </p:sp>
      <p:sp>
        <p:nvSpPr>
          <p:cNvPr id="8" name="TextBox 7"/>
          <p:cNvSpPr txBox="1"/>
          <p:nvPr userDrawn="1"/>
        </p:nvSpPr>
        <p:spPr>
          <a:xfrm>
            <a:off x="1058333" y="685800"/>
            <a:ext cx="184666" cy="369332"/>
          </a:xfrm>
          <a:prstGeom prst="rect">
            <a:avLst/>
          </a:prstGeom>
          <a:noFill/>
        </p:spPr>
        <p:txBody>
          <a:bodyPr wrap="none" rtlCol="0">
            <a:spAutoFit/>
          </a:bodyPr>
          <a:lstStyle/>
          <a:p>
            <a:endParaRPr lang="en-US" dirty="0"/>
          </a:p>
        </p:txBody>
      </p:sp>
      <p:sp>
        <p:nvSpPr>
          <p:cNvPr id="11"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t>www.unr.edu</a:t>
            </a:r>
            <a:r>
              <a:rPr lang="en-US" dirty="0" smtClean="0"/>
              <a:t>/~</a:t>
            </a:r>
            <a:r>
              <a:rPr lang="en-US" dirty="0" err="1" smtClean="0"/>
              <a:t>hholmes</a:t>
            </a:r>
            <a:endParaRPr lang="en-US" dirty="0"/>
          </a:p>
        </p:txBody>
      </p:sp>
    </p:spTree>
    <p:extLst>
      <p:ext uri="{BB962C8B-B14F-4D97-AF65-F5344CB8AC3E}">
        <p14:creationId xmlns:p14="http://schemas.microsoft.com/office/powerpoint/2010/main" val="47502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81000"/>
            <a:ext cx="7391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304800" y="1447800"/>
            <a:ext cx="85344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31" name="Picture 7" descr="blue strip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9113" cy="37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lue strip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 y="6480175"/>
            <a:ext cx="9168258" cy="37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reCurriculum_1.jpg"/>
          <p:cNvPicPr>
            <a:picLocks noChangeAspect="1"/>
          </p:cNvPicPr>
          <p:nvPr userDrawn="1"/>
        </p:nvPicPr>
        <p:blipFill rotWithShape="1">
          <a:blip r:embed="rId5" cstate="email">
            <a:extLst>
              <a:ext uri="{28A0092B-C50C-407E-A947-70E740481C1C}">
                <a14:useLocalDpi xmlns:a14="http://schemas.microsoft.com/office/drawing/2010/main" val="0"/>
              </a:ext>
            </a:extLst>
          </a:blip>
          <a:srcRect l="41006" t="81131" r="40833"/>
          <a:stretch/>
        </p:blipFill>
        <p:spPr bwMode="auto">
          <a:xfrm>
            <a:off x="161753" y="261707"/>
            <a:ext cx="1106551" cy="8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t>www.unr.edu</a:t>
            </a:r>
            <a:r>
              <a:rPr lang="en-US" dirty="0" smtClean="0"/>
              <a:t>/~</a:t>
            </a:r>
            <a:r>
              <a:rPr lang="en-US" dirty="0" err="1" smtClean="0"/>
              <a:t>hholmes</a:t>
            </a:r>
            <a:endParaRPr lang="en-US" dirty="0"/>
          </a:p>
        </p:txBody>
      </p:sp>
      <p:sp>
        <p:nvSpPr>
          <p:cNvPr id="6150" name="Rectangle 6"/>
          <p:cNvSpPr>
            <a:spLocks noGrp="1" noChangeArrowheads="1"/>
          </p:cNvSpPr>
          <p:nvPr>
            <p:ph type="sldNum" sz="quarter" idx="4"/>
          </p:nvPr>
        </p:nvSpPr>
        <p:spPr bwMode="auto">
          <a:xfrm>
            <a:off x="6553200" y="65563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7F7F7F"/>
                </a:solidFill>
                <a:cs typeface="+mn-cs"/>
              </a:defRPr>
            </a:lvl1pPr>
          </a:lstStyle>
          <a:p>
            <a:pPr>
              <a:defRPr/>
            </a:pPr>
            <a:fld id="{D3E5AC60-7DC8-FC40-AA11-3883D4A605F2}" type="slidenum">
              <a:rPr lang="en-US" smtClean="0"/>
              <a:pPr>
                <a:defRPr/>
              </a:pPr>
              <a:t>‹#›</a:t>
            </a:fld>
            <a:r>
              <a:rPr lang="en-US" dirty="0" smtClean="0"/>
              <a:t>/30</a:t>
            </a:r>
            <a:endParaRPr lang="en-US" dirty="0"/>
          </a:p>
        </p:txBody>
      </p:sp>
    </p:spTree>
    <p:extLst>
      <p:ext uri="{BB962C8B-B14F-4D97-AF65-F5344CB8AC3E}">
        <p14:creationId xmlns:p14="http://schemas.microsoft.com/office/powerpoint/2010/main" val="1176422795"/>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p:titleStyle>
    <p:bodyStyle>
      <a:lvl1pPr marL="231775" indent="-231775" algn="l" rtl="0" eaLnBrk="1" fontAlgn="base" hangingPunct="1">
        <a:spcBef>
          <a:spcPct val="20000"/>
        </a:spcBef>
        <a:spcAft>
          <a:spcPct val="0"/>
        </a:spcAft>
        <a:buFont typeface="Wingdings" charset="0"/>
        <a:buChar char="§"/>
        <a:defRPr sz="2500" b="1">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0.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10.PNG"/><Relationship Id="rId4" Type="http://schemas.openxmlformats.org/officeDocument/2006/relationships/image" Target="../media/image300.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70.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solidFill>
              </a:rPr>
              <a:pPr>
                <a:defRPr/>
              </a:pPr>
              <a:t>1</a:t>
            </a:fld>
            <a:endParaRPr lang="en-US" dirty="0">
              <a:solidFill>
                <a:schemeClr val="bg1"/>
              </a:solidFill>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2" name="Rectangle 1"/>
          <p:cNvSpPr/>
          <p:nvPr/>
        </p:nvSpPr>
        <p:spPr>
          <a:xfrm>
            <a:off x="118110" y="1143000"/>
            <a:ext cx="8915400" cy="1600438"/>
          </a:xfrm>
          <a:prstGeom prst="rect">
            <a:avLst/>
          </a:prstGeom>
        </p:spPr>
        <p:txBody>
          <a:bodyPr wrap="square">
            <a:spAutoFit/>
          </a:bodyPr>
          <a:lstStyle/>
          <a:p>
            <a:pPr algn="ctr"/>
            <a:r>
              <a:rPr lang="en-US" sz="2400" b="1" dirty="0" smtClean="0">
                <a:solidFill>
                  <a:schemeClr val="accent2">
                    <a:lumMod val="75000"/>
                  </a:schemeClr>
                </a:solidFill>
                <a:latin typeface="Arial" panose="020B0604020202020204" pitchFamily="34" charset="0"/>
                <a:cs typeface="Arial" panose="020B0604020202020204" pitchFamily="34" charset="0"/>
              </a:rPr>
              <a:t>Spatiotemporal </a:t>
            </a:r>
            <a:r>
              <a:rPr lang="en-US" sz="2400" b="1" dirty="0">
                <a:solidFill>
                  <a:schemeClr val="accent2">
                    <a:lumMod val="75000"/>
                  </a:schemeClr>
                </a:solidFill>
                <a:latin typeface="Arial" panose="020B0604020202020204" pitchFamily="34" charset="0"/>
                <a:cs typeface="Arial" panose="020B0604020202020204" pitchFamily="34" charset="0"/>
              </a:rPr>
              <a:t>estimates of surface PM</a:t>
            </a:r>
            <a:r>
              <a:rPr lang="en-US" sz="2400" b="1" baseline="-25000" dirty="0">
                <a:solidFill>
                  <a:schemeClr val="accent2">
                    <a:lumMod val="75000"/>
                  </a:schemeClr>
                </a:solidFill>
                <a:latin typeface="Arial" panose="020B0604020202020204" pitchFamily="34" charset="0"/>
                <a:cs typeface="Arial" panose="020B0604020202020204" pitchFamily="34" charset="0"/>
              </a:rPr>
              <a:t>2.5</a:t>
            </a:r>
            <a:r>
              <a:rPr lang="en-US" sz="2400" b="1" dirty="0" smtClean="0">
                <a:solidFill>
                  <a:schemeClr val="accent2">
                    <a:lumMod val="75000"/>
                  </a:schemeClr>
                </a:solidFill>
                <a:latin typeface="Arial" panose="020B0604020202020204" pitchFamily="34" charset="0"/>
                <a:cs typeface="Arial" panose="020B0604020202020204" pitchFamily="34" charset="0"/>
              </a:rPr>
              <a:t> </a:t>
            </a:r>
            <a:r>
              <a:rPr lang="en-US" sz="2400" b="1" dirty="0">
                <a:solidFill>
                  <a:schemeClr val="accent2">
                    <a:lumMod val="75000"/>
                  </a:schemeClr>
                </a:solidFill>
                <a:latin typeface="Arial" panose="020B0604020202020204" pitchFamily="34" charset="0"/>
                <a:cs typeface="Arial" panose="020B0604020202020204" pitchFamily="34" charset="0"/>
              </a:rPr>
              <a:t>concentrations in the western U.S. using NASA MODIS retrievals and data assimilation techniques</a:t>
            </a:r>
          </a:p>
          <a:p>
            <a:pPr algn="ctr"/>
            <a:endParaRPr lang="en-US" sz="2600" b="1" dirty="0">
              <a:solidFill>
                <a:schemeClr val="accent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240030" y="2747427"/>
            <a:ext cx="8636000" cy="830997"/>
          </a:xfrm>
          <a:prstGeom prst="rect">
            <a:avLst/>
          </a:prstGeom>
        </p:spPr>
        <p:txBody>
          <a:bodyPr wrap="square">
            <a:spAutoFit/>
          </a:bodyPr>
          <a:lstStyle/>
          <a:p>
            <a:pPr algn="ctr"/>
            <a:r>
              <a:rPr lang="en-US" sz="1600" u="sng" dirty="0">
                <a:latin typeface="Arial" panose="020B0604020202020204" pitchFamily="34" charset="0"/>
                <a:cs typeface="Arial" panose="020B0604020202020204" pitchFamily="34" charset="0"/>
              </a:rPr>
              <a:t>S. Marcela Loría-Salazar</a:t>
            </a:r>
            <a:r>
              <a:rPr lang="en-US" sz="1600" u="sng"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Cesunica</a:t>
            </a:r>
            <a:r>
              <a:rPr lang="en-US" sz="1600" dirty="0" smtClean="0">
                <a:latin typeface="Arial" panose="020B0604020202020204" pitchFamily="34" charset="0"/>
                <a:cs typeface="Arial" panose="020B0604020202020204" pitchFamily="34" charset="0"/>
              </a:rPr>
              <a:t> E. Ivey</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Heather </a:t>
            </a:r>
            <a:r>
              <a:rPr lang="en-US" sz="1600" dirty="0">
                <a:latin typeface="Arial" panose="020B0604020202020204" pitchFamily="34" charset="0"/>
                <a:cs typeface="Arial" panose="020B0604020202020204" pitchFamily="34" charset="0"/>
              </a:rPr>
              <a:t>A. Holmes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and Howard H. Chang</a:t>
            </a:r>
            <a:r>
              <a:rPr lang="en-US" sz="1600" baseline="30000" dirty="0" smtClean="0">
                <a:latin typeface="Arial" panose="020B0604020202020204" pitchFamily="34" charset="0"/>
                <a:cs typeface="Arial" panose="020B0604020202020204" pitchFamily="34" charset="0"/>
              </a:rPr>
              <a:t>2</a:t>
            </a:r>
            <a:endParaRPr lang="en-US" sz="1600" baseline="30000" dirty="0">
              <a:latin typeface="Arial" panose="020B0604020202020204" pitchFamily="34" charset="0"/>
              <a:cs typeface="Arial" panose="020B0604020202020204" pitchFamily="34" charset="0"/>
            </a:endParaRPr>
          </a:p>
          <a:p>
            <a:pPr algn="ctr"/>
            <a:r>
              <a:rPr lang="en-US" sz="1600" baseline="30000" dirty="0">
                <a:latin typeface="Arial" panose="020B0604020202020204" pitchFamily="34" charset="0"/>
                <a:cs typeface="Arial" panose="020B0604020202020204" pitchFamily="34" charset="0"/>
              </a:rPr>
              <a:t>1</a:t>
            </a:r>
            <a:r>
              <a:rPr lang="en-US" sz="1600" i="1" dirty="0">
                <a:latin typeface="Arial" panose="020B0604020202020204" pitchFamily="34" charset="0"/>
                <a:cs typeface="Arial" panose="020B0604020202020204" pitchFamily="34" charset="0"/>
              </a:rPr>
              <a:t>Atmospheric Sciences Program, Department of Physics, University of Nevada, Reno</a:t>
            </a:r>
          </a:p>
          <a:p>
            <a:pPr algn="ctr"/>
            <a:r>
              <a:rPr lang="en-US" sz="1600" baseline="30000" dirty="0" smtClean="0">
                <a:latin typeface="Arial" panose="020B0604020202020204" pitchFamily="34" charset="0"/>
                <a:cs typeface="Arial" panose="020B0604020202020204" pitchFamily="34" charset="0"/>
              </a:rPr>
              <a:t>2</a:t>
            </a:r>
            <a:r>
              <a:rPr lang="en-US" sz="1600" i="1" dirty="0">
                <a:latin typeface="Arial" panose="020B0604020202020204" pitchFamily="34" charset="0"/>
                <a:cs typeface="Arial" panose="020B0604020202020204" pitchFamily="34" charset="0"/>
              </a:rPr>
              <a:t>Department of Biostatistics and Bioinformatics, Emory </a:t>
            </a:r>
            <a:r>
              <a:rPr lang="en-US" sz="1600" i="1" dirty="0" smtClean="0">
                <a:latin typeface="Arial" panose="020B0604020202020204" pitchFamily="34" charset="0"/>
                <a:cs typeface="Arial" panose="020B0604020202020204" pitchFamily="34" charset="0"/>
              </a:rPr>
              <a:t>University</a:t>
            </a:r>
            <a:endParaRPr lang="en-US" sz="1600" i="1" dirty="0">
              <a:latin typeface="Arial" panose="020B0604020202020204" pitchFamily="34" charset="0"/>
              <a:cs typeface="Arial" panose="020B0604020202020204" pitchFamily="34" charset="0"/>
            </a:endParaRPr>
          </a:p>
        </p:txBody>
      </p:sp>
      <p:pic>
        <p:nvPicPr>
          <p:cNvPr id="6" name="Picture 3" descr="CoreCurriculum_1.jpg"/>
          <p:cNvPicPr>
            <a:picLocks noChangeAspect="1"/>
          </p:cNvPicPr>
          <p:nvPr/>
        </p:nvPicPr>
        <p:blipFill rotWithShape="1">
          <a:blip r:embed="rId3">
            <a:extLst>
              <a:ext uri="{28A0092B-C50C-407E-A947-70E740481C1C}">
                <a14:useLocalDpi xmlns:a14="http://schemas.microsoft.com/office/drawing/2010/main" val="0"/>
              </a:ext>
            </a:extLst>
          </a:blip>
          <a:srcRect t="45688" b="19312"/>
          <a:stretch/>
        </p:blipFill>
        <p:spPr bwMode="auto">
          <a:xfrm>
            <a:off x="-6350" y="4159250"/>
            <a:ext cx="9162288" cy="24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98700" y="4095750"/>
            <a:ext cx="4737101" cy="1046440"/>
          </a:xfrm>
          <a:prstGeom prst="rect">
            <a:avLst/>
          </a:prstGeom>
          <a:solidFill>
            <a:schemeClr val="bg1">
              <a:alpha val="63000"/>
            </a:schemeClr>
          </a:solidFill>
        </p:spPr>
        <p:txBody>
          <a:bodyPr wrap="square">
            <a:spAutoFit/>
          </a:bodyPr>
          <a:lstStyle/>
          <a:p>
            <a:pPr algn="ctr"/>
            <a:r>
              <a:rPr lang="en-US" sz="2600" dirty="0" smtClean="0">
                <a:cs typeface="Calibri"/>
              </a:rPr>
              <a:t>October 24</a:t>
            </a:r>
            <a:r>
              <a:rPr lang="en-US" sz="2600" baseline="30000" dirty="0" smtClean="0">
                <a:cs typeface="Calibri"/>
              </a:rPr>
              <a:t>th</a:t>
            </a:r>
            <a:r>
              <a:rPr lang="en-US" sz="2600" dirty="0" smtClean="0">
                <a:cs typeface="Calibri"/>
              </a:rPr>
              <a:t>, 2017</a:t>
            </a:r>
          </a:p>
          <a:p>
            <a:pPr algn="ctr"/>
            <a:r>
              <a:rPr lang="en-US" dirty="0" smtClean="0"/>
              <a:t>16</a:t>
            </a:r>
            <a:r>
              <a:rPr lang="en-US" baseline="30000" dirty="0" smtClean="0"/>
              <a:t>th</a:t>
            </a:r>
            <a:r>
              <a:rPr lang="en-US" dirty="0" smtClean="0"/>
              <a:t> Annual CMAS </a:t>
            </a:r>
            <a:r>
              <a:rPr lang="en-US" dirty="0"/>
              <a:t>C</a:t>
            </a:r>
            <a:r>
              <a:rPr lang="en-US" dirty="0" smtClean="0"/>
              <a:t>onference</a:t>
            </a:r>
          </a:p>
          <a:p>
            <a:pPr algn="ctr"/>
            <a:r>
              <a:rPr lang="en-US" dirty="0" smtClean="0"/>
              <a:t>Chapel Hill, </a:t>
            </a:r>
            <a:r>
              <a:rPr lang="en-US" dirty="0"/>
              <a:t>North Carolina</a:t>
            </a:r>
            <a:r>
              <a:rPr lang="en-US" dirty="0" smtClean="0">
                <a:cs typeface="Calibri"/>
              </a:rPr>
              <a:t>, USA</a:t>
            </a:r>
            <a:endParaRPr lang="en-US" dirty="0">
              <a:cs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Tree>
    <p:extLst>
      <p:ext uri="{BB962C8B-B14F-4D97-AF65-F5344CB8AC3E}">
        <p14:creationId xmlns:p14="http://schemas.microsoft.com/office/powerpoint/2010/main" val="2165442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solidFill>
              </a:rPr>
              <a:t>5</a:t>
            </a:r>
            <a:endParaRPr lang="en-US"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 y="2686409"/>
            <a:ext cx="9142858"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11" name="Rectangle 10"/>
          <p:cNvSpPr/>
          <p:nvPr/>
        </p:nvSpPr>
        <p:spPr>
          <a:xfrm>
            <a:off x="5410200" y="61722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
        <p:nvSpPr>
          <p:cNvPr id="12" name="Title 1"/>
          <p:cNvSpPr>
            <a:spLocks noGrp="1"/>
          </p:cNvSpPr>
          <p:nvPr>
            <p:ph type="title"/>
          </p:nvPr>
        </p:nvSpPr>
        <p:spPr>
          <a:xfrm>
            <a:off x="1040130" y="381000"/>
            <a:ext cx="7391400" cy="762000"/>
          </a:xfrm>
        </p:spPr>
        <p:txBody>
          <a:bodyPr/>
          <a:lstStyle/>
          <a:p>
            <a:r>
              <a:rPr lang="en-US" dirty="0"/>
              <a:t>High surface reflectance in Col. 6</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a:t>
            </a:r>
          </a:p>
          <a:p>
            <a:pPr algn="ctr"/>
            <a:r>
              <a:rPr lang="en-US" sz="1600" b="1" dirty="0" smtClean="0"/>
              <a:t>July, 2012</a:t>
            </a:r>
            <a:endParaRPr lang="en-US" sz="16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TextBox 14"/>
          <p:cNvSpPr txBox="1"/>
          <p:nvPr/>
        </p:nvSpPr>
        <p:spPr>
          <a:xfrm>
            <a:off x="6019800" y="2367975"/>
            <a:ext cx="2438400" cy="584775"/>
          </a:xfrm>
          <a:prstGeom prst="rect">
            <a:avLst/>
          </a:prstGeom>
          <a:solidFill>
            <a:schemeClr val="bg1"/>
          </a:solidFill>
        </p:spPr>
        <p:txBody>
          <a:bodyPr wrap="square" rtlCol="0">
            <a:spAutoFit/>
          </a:bodyPr>
          <a:lstStyle/>
          <a:p>
            <a:pPr algn="ctr"/>
            <a:r>
              <a:rPr lang="en-US" sz="1600" b="1" dirty="0" smtClean="0"/>
              <a:t>Albedo (650 nm)</a:t>
            </a:r>
          </a:p>
          <a:p>
            <a:pPr algn="ctr"/>
            <a:r>
              <a:rPr lang="en-US" sz="1600" b="1" dirty="0" smtClean="0"/>
              <a:t>July, 2012</a:t>
            </a:r>
            <a:endParaRPr lang="en-US" sz="1600" b="1" dirty="0"/>
          </a:p>
        </p:txBody>
      </p:sp>
    </p:spTree>
    <p:extLst>
      <p:ext uri="{BB962C8B-B14F-4D97-AF65-F5344CB8AC3E}">
        <p14:creationId xmlns:p14="http://schemas.microsoft.com/office/powerpoint/2010/main" val="3238858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solidFill>
              </a:rPr>
              <a:t>6</a:t>
            </a:r>
            <a:endParaRPr lang="en-US"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11" name="Rectangle 10"/>
          <p:cNvSpPr/>
          <p:nvPr/>
        </p:nvSpPr>
        <p:spPr>
          <a:xfrm>
            <a:off x="5410200" y="61722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
        <p:nvSpPr>
          <p:cNvPr id="12" name="Title 1"/>
          <p:cNvSpPr>
            <a:spLocks noGrp="1"/>
          </p:cNvSpPr>
          <p:nvPr>
            <p:ph type="title"/>
          </p:nvPr>
        </p:nvSpPr>
        <p:spPr>
          <a:xfrm>
            <a:off x="1040130" y="381000"/>
            <a:ext cx="7391400" cy="762000"/>
          </a:xfrm>
        </p:spPr>
        <p:txBody>
          <a:bodyPr/>
          <a:lstStyle/>
          <a:p>
            <a:r>
              <a:rPr lang="en-US" dirty="0"/>
              <a:t>High surface reflectance in Col. 6</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90875"/>
            <a:ext cx="9144000" cy="2876550"/>
          </a:xfrm>
          <a:prstGeom prst="rect">
            <a:avLst/>
          </a:prstGeom>
        </p:spPr>
      </p:pic>
      <p:sp>
        <p:nvSpPr>
          <p:cNvPr id="3" name="TextBox 2"/>
          <p:cNvSpPr txBox="1"/>
          <p:nvPr/>
        </p:nvSpPr>
        <p:spPr>
          <a:xfrm>
            <a:off x="442042" y="2474138"/>
            <a:ext cx="2504553" cy="523220"/>
          </a:xfrm>
          <a:prstGeom prst="rect">
            <a:avLst/>
          </a:prstGeom>
          <a:solidFill>
            <a:schemeClr val="bg1"/>
          </a:solidFill>
        </p:spPr>
        <p:txBody>
          <a:bodyPr wrap="square" rtlCol="0">
            <a:spAutoFit/>
          </a:bodyPr>
          <a:lstStyle/>
          <a:p>
            <a:pPr algn="ctr"/>
            <a:r>
              <a:rPr lang="en-US" sz="1400" b="1" dirty="0" smtClean="0"/>
              <a:t>Terra-DB Best AOD (550)</a:t>
            </a:r>
          </a:p>
          <a:p>
            <a:pPr algn="ctr"/>
            <a:r>
              <a:rPr lang="en-US" sz="1400" b="1" dirty="0" smtClean="0"/>
              <a:t>July, 2012</a:t>
            </a:r>
            <a:endParaRPr lang="en-US" sz="14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TextBox 14"/>
          <p:cNvSpPr txBox="1"/>
          <p:nvPr/>
        </p:nvSpPr>
        <p:spPr>
          <a:xfrm>
            <a:off x="6019800" y="2367975"/>
            <a:ext cx="2438400" cy="584775"/>
          </a:xfrm>
          <a:prstGeom prst="rect">
            <a:avLst/>
          </a:prstGeom>
          <a:solidFill>
            <a:schemeClr val="bg1"/>
          </a:solidFill>
        </p:spPr>
        <p:txBody>
          <a:bodyPr wrap="square" rtlCol="0">
            <a:spAutoFit/>
          </a:bodyPr>
          <a:lstStyle/>
          <a:p>
            <a:pPr algn="ctr"/>
            <a:r>
              <a:rPr lang="en-US" sz="1600" b="1" dirty="0" smtClean="0"/>
              <a:t>Albedo (650 nm)</a:t>
            </a:r>
          </a:p>
          <a:p>
            <a:pPr algn="ctr"/>
            <a:r>
              <a:rPr lang="en-US" sz="1600" b="1" dirty="0" smtClean="0"/>
              <a:t>July, 2012</a:t>
            </a:r>
            <a:endParaRPr lang="en-US" sz="1600" b="1" dirty="0"/>
          </a:p>
        </p:txBody>
      </p:sp>
      <p:sp>
        <p:nvSpPr>
          <p:cNvPr id="16" name="Oval 15"/>
          <p:cNvSpPr/>
          <p:nvPr/>
        </p:nvSpPr>
        <p:spPr>
          <a:xfrm>
            <a:off x="1572228" y="2935545"/>
            <a:ext cx="1551972" cy="160968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548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valuation of Aqua MODIS Col. 6 AOD</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Western U.S., 2012-2014</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7</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6820"/>
            <a:ext cx="4114800" cy="4114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226820"/>
            <a:ext cx="4114800" cy="41148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 y="5410200"/>
                <a:ext cx="4257829" cy="6967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2">
                              <a:lumMod val="50000"/>
                            </a:schemeClr>
                          </a:solidFill>
                          <a:latin typeface="Cambria Math"/>
                        </a:rPr>
                        <m:t>𝑵𝑴𝑩</m:t>
                      </m:r>
                      <m:r>
                        <a:rPr lang="en-US" b="1" i="1" smtClean="0">
                          <a:solidFill>
                            <a:schemeClr val="accent2">
                              <a:lumMod val="50000"/>
                            </a:schemeClr>
                          </a:solidFill>
                          <a:latin typeface="Cambria Math"/>
                        </a:rPr>
                        <m:t>=</m:t>
                      </m:r>
                      <m:f>
                        <m:fPr>
                          <m:ctrlPr>
                            <a:rPr lang="en-US" b="1" i="1">
                              <a:solidFill>
                                <a:schemeClr val="accent2">
                                  <a:lumMod val="50000"/>
                                </a:schemeClr>
                              </a:solidFill>
                              <a:latin typeface="Cambria Math" panose="02040503050406030204" pitchFamily="18" charset="0"/>
                            </a:rPr>
                          </m:ctrlPr>
                        </m:fPr>
                        <m:num>
                          <m:nary>
                            <m:naryPr>
                              <m:chr m:val="∑"/>
                              <m:limLoc m:val="undOvr"/>
                              <m:ctrlPr>
                                <a:rPr lang="en-US" b="1" i="1">
                                  <a:solidFill>
                                    <a:schemeClr val="accent2">
                                      <a:lumMod val="50000"/>
                                    </a:schemeClr>
                                  </a:solidFill>
                                  <a:latin typeface="Cambria Math" panose="02040503050406030204" pitchFamily="18" charset="0"/>
                                </a:rPr>
                              </m:ctrlPr>
                            </m:naryPr>
                            <m:sub>
                              <m:r>
                                <a:rPr lang="en-US" b="1" i="1">
                                  <a:solidFill>
                                    <a:schemeClr val="accent2">
                                      <a:lumMod val="50000"/>
                                    </a:schemeClr>
                                  </a:solidFill>
                                  <a:latin typeface="Cambria Math"/>
                                </a:rPr>
                                <m:t>𝒊</m:t>
                              </m:r>
                              <m:r>
                                <a:rPr lang="en-US" b="1" i="1">
                                  <a:solidFill>
                                    <a:schemeClr val="accent2">
                                      <a:lumMod val="50000"/>
                                    </a:schemeClr>
                                  </a:solidFill>
                                  <a:latin typeface="Cambria Math"/>
                                </a:rPr>
                                <m:t>=</m:t>
                              </m:r>
                              <m:r>
                                <a:rPr lang="en-US" b="1" i="1">
                                  <a:solidFill>
                                    <a:schemeClr val="accent2">
                                      <a:lumMod val="50000"/>
                                    </a:schemeClr>
                                  </a:solidFill>
                                  <a:latin typeface="Cambria Math"/>
                                </a:rPr>
                                <m:t>𝟎</m:t>
                              </m:r>
                            </m:sub>
                            <m:sup>
                              <m:r>
                                <a:rPr lang="en-US" b="1" i="1">
                                  <a:solidFill>
                                    <a:schemeClr val="accent2">
                                      <a:lumMod val="50000"/>
                                    </a:schemeClr>
                                  </a:solidFill>
                                  <a:latin typeface="Cambria Math"/>
                                </a:rPr>
                                <m:t>𝒏</m:t>
                              </m:r>
                            </m:sup>
                            <m:e>
                              <m:sSub>
                                <m:sSubPr>
                                  <m:ctrlPr>
                                    <a:rPr lang="en-US" b="1" i="1">
                                      <a:solidFill>
                                        <a:schemeClr val="accent2">
                                          <a:lumMod val="50000"/>
                                        </a:schemeClr>
                                      </a:solidFill>
                                      <a:latin typeface="Cambria Math" panose="02040503050406030204" pitchFamily="18" charset="0"/>
                                    </a:rPr>
                                  </m:ctrlPr>
                                </m:sSubPr>
                                <m:e>
                                  <m:r>
                                    <a:rPr lang="en-US" b="1" i="1">
                                      <a:solidFill>
                                        <a:schemeClr val="accent2">
                                          <a:lumMod val="50000"/>
                                        </a:schemeClr>
                                      </a:solidFill>
                                      <a:latin typeface="Cambria Math"/>
                                    </a:rPr>
                                    <m:t>𝑨𝑶𝑫</m:t>
                                  </m:r>
                                </m:e>
                                <m:sub>
                                  <m:r>
                                    <a:rPr lang="en-US" b="1" i="1">
                                      <a:solidFill>
                                        <a:schemeClr val="accent2">
                                          <a:lumMod val="50000"/>
                                        </a:schemeClr>
                                      </a:solidFill>
                                      <a:latin typeface="Cambria Math"/>
                                    </a:rPr>
                                    <m:t>𝑴𝑶𝑫𝑰𝑺</m:t>
                                  </m:r>
                                </m:sub>
                              </m:sSub>
                              <m:r>
                                <a:rPr lang="en-US" b="1" i="1">
                                  <a:solidFill>
                                    <a:schemeClr val="accent2">
                                      <a:lumMod val="50000"/>
                                    </a:schemeClr>
                                  </a:solidFill>
                                  <a:latin typeface="Cambria Math"/>
                                </a:rPr>
                                <m:t>−</m:t>
                              </m:r>
                              <m:sSub>
                                <m:sSubPr>
                                  <m:ctrlPr>
                                    <a:rPr lang="en-US" b="1" i="1">
                                      <a:solidFill>
                                        <a:schemeClr val="accent2">
                                          <a:lumMod val="50000"/>
                                        </a:schemeClr>
                                      </a:solidFill>
                                      <a:latin typeface="Cambria Math" panose="02040503050406030204" pitchFamily="18" charset="0"/>
                                    </a:rPr>
                                  </m:ctrlPr>
                                </m:sSubPr>
                                <m:e>
                                  <m:r>
                                    <a:rPr lang="en-US" b="1" i="1">
                                      <a:solidFill>
                                        <a:schemeClr val="accent2">
                                          <a:lumMod val="50000"/>
                                        </a:schemeClr>
                                      </a:solidFill>
                                      <a:latin typeface="Cambria Math"/>
                                    </a:rPr>
                                    <m:t>𝑨𝑶𝑫</m:t>
                                  </m:r>
                                </m:e>
                                <m:sub>
                                  <m:r>
                                    <a:rPr lang="en-US" b="1" i="1">
                                      <a:solidFill>
                                        <a:schemeClr val="accent2">
                                          <a:lumMod val="50000"/>
                                        </a:schemeClr>
                                      </a:solidFill>
                                      <a:latin typeface="Cambria Math"/>
                                    </a:rPr>
                                    <m:t>𝑨𝑬𝑹𝑶𝑵𝑬𝑻</m:t>
                                  </m:r>
                                </m:sub>
                              </m:sSub>
                            </m:e>
                          </m:nary>
                        </m:num>
                        <m:den>
                          <m:nary>
                            <m:naryPr>
                              <m:chr m:val="∑"/>
                              <m:limLoc m:val="undOvr"/>
                              <m:ctrlPr>
                                <a:rPr lang="en-US" b="1" i="1">
                                  <a:solidFill>
                                    <a:schemeClr val="accent2">
                                      <a:lumMod val="50000"/>
                                    </a:schemeClr>
                                  </a:solidFill>
                                  <a:latin typeface="Cambria Math" panose="02040503050406030204" pitchFamily="18" charset="0"/>
                                </a:rPr>
                              </m:ctrlPr>
                            </m:naryPr>
                            <m:sub>
                              <m:r>
                                <a:rPr lang="en-US" b="1" i="1">
                                  <a:solidFill>
                                    <a:schemeClr val="accent2">
                                      <a:lumMod val="50000"/>
                                    </a:schemeClr>
                                  </a:solidFill>
                                  <a:latin typeface="Cambria Math"/>
                                </a:rPr>
                                <m:t>𝒊</m:t>
                              </m:r>
                              <m:r>
                                <a:rPr lang="en-US" b="1" i="1">
                                  <a:solidFill>
                                    <a:schemeClr val="accent2">
                                      <a:lumMod val="50000"/>
                                    </a:schemeClr>
                                  </a:solidFill>
                                  <a:latin typeface="Cambria Math"/>
                                </a:rPr>
                                <m:t>=</m:t>
                              </m:r>
                              <m:r>
                                <a:rPr lang="en-US" b="1" i="1">
                                  <a:solidFill>
                                    <a:schemeClr val="accent2">
                                      <a:lumMod val="50000"/>
                                    </a:schemeClr>
                                  </a:solidFill>
                                  <a:latin typeface="Cambria Math"/>
                                </a:rPr>
                                <m:t>𝟎</m:t>
                              </m:r>
                            </m:sub>
                            <m:sup>
                              <m:r>
                                <a:rPr lang="en-US" b="1" i="1">
                                  <a:solidFill>
                                    <a:schemeClr val="accent2">
                                      <a:lumMod val="50000"/>
                                    </a:schemeClr>
                                  </a:solidFill>
                                  <a:latin typeface="Cambria Math"/>
                                </a:rPr>
                                <m:t>𝒏</m:t>
                              </m:r>
                            </m:sup>
                            <m:e>
                              <m:sSub>
                                <m:sSubPr>
                                  <m:ctrlPr>
                                    <a:rPr lang="en-US" b="1" i="1">
                                      <a:solidFill>
                                        <a:schemeClr val="accent2">
                                          <a:lumMod val="50000"/>
                                        </a:schemeClr>
                                      </a:solidFill>
                                      <a:latin typeface="Cambria Math" panose="02040503050406030204" pitchFamily="18" charset="0"/>
                                    </a:rPr>
                                  </m:ctrlPr>
                                </m:sSubPr>
                                <m:e>
                                  <m:r>
                                    <a:rPr lang="en-US" b="1" i="1">
                                      <a:solidFill>
                                        <a:schemeClr val="accent2">
                                          <a:lumMod val="50000"/>
                                        </a:schemeClr>
                                      </a:solidFill>
                                      <a:latin typeface="Cambria Math"/>
                                    </a:rPr>
                                    <m:t>𝑨𝑶𝑫</m:t>
                                  </m:r>
                                </m:e>
                                <m:sub>
                                  <m:r>
                                    <a:rPr lang="en-US" b="1" i="1">
                                      <a:solidFill>
                                        <a:schemeClr val="accent2">
                                          <a:lumMod val="50000"/>
                                        </a:schemeClr>
                                      </a:solidFill>
                                      <a:latin typeface="Cambria Math"/>
                                    </a:rPr>
                                    <m:t>𝑨𝑬𝑹𝑶𝑵𝑬𝑻</m:t>
                                  </m:r>
                                </m:sub>
                              </m:sSub>
                            </m:e>
                          </m:nary>
                        </m:den>
                      </m:f>
                    </m:oMath>
                  </m:oMathPara>
                </a14:m>
                <a:endParaRPr lang="en-US" dirty="0">
                  <a:solidFill>
                    <a:schemeClr val="accent2">
                      <a:lumMod val="5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 y="5410200"/>
                <a:ext cx="4257829" cy="696729"/>
              </a:xfrm>
              <a:prstGeom prst="rect">
                <a:avLst/>
              </a:prstGeom>
              <a:blipFill rotWithShape="1">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Tree>
    <p:extLst>
      <p:ext uri="{BB962C8B-B14F-4D97-AF65-F5344CB8AC3E}">
        <p14:creationId xmlns:p14="http://schemas.microsoft.com/office/powerpoint/2010/main" val="193946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valuation of Aqua MODIS Col. 6 AOD</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Western U.S., 2012-2014</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7</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6820"/>
            <a:ext cx="4114800" cy="4114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226820"/>
            <a:ext cx="4114800" cy="41148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 y="5410200"/>
                <a:ext cx="4257829" cy="6967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2">
                              <a:lumMod val="50000"/>
                            </a:schemeClr>
                          </a:solidFill>
                          <a:latin typeface="Cambria Math"/>
                        </a:rPr>
                        <m:t>𝑵𝑴𝑩</m:t>
                      </m:r>
                      <m:r>
                        <a:rPr lang="en-US" b="1" i="1" smtClean="0">
                          <a:solidFill>
                            <a:schemeClr val="accent2">
                              <a:lumMod val="50000"/>
                            </a:schemeClr>
                          </a:solidFill>
                          <a:latin typeface="Cambria Math"/>
                        </a:rPr>
                        <m:t>=</m:t>
                      </m:r>
                      <m:f>
                        <m:fPr>
                          <m:ctrlPr>
                            <a:rPr lang="en-US" b="1" i="1">
                              <a:solidFill>
                                <a:schemeClr val="accent2">
                                  <a:lumMod val="50000"/>
                                </a:schemeClr>
                              </a:solidFill>
                              <a:latin typeface="Cambria Math" panose="02040503050406030204" pitchFamily="18" charset="0"/>
                            </a:rPr>
                          </m:ctrlPr>
                        </m:fPr>
                        <m:num>
                          <m:nary>
                            <m:naryPr>
                              <m:chr m:val="∑"/>
                              <m:limLoc m:val="undOvr"/>
                              <m:ctrlPr>
                                <a:rPr lang="en-US" b="1" i="1">
                                  <a:solidFill>
                                    <a:schemeClr val="accent2">
                                      <a:lumMod val="50000"/>
                                    </a:schemeClr>
                                  </a:solidFill>
                                  <a:latin typeface="Cambria Math" panose="02040503050406030204" pitchFamily="18" charset="0"/>
                                </a:rPr>
                              </m:ctrlPr>
                            </m:naryPr>
                            <m:sub>
                              <m:r>
                                <a:rPr lang="en-US" b="1" i="1">
                                  <a:solidFill>
                                    <a:schemeClr val="accent2">
                                      <a:lumMod val="50000"/>
                                    </a:schemeClr>
                                  </a:solidFill>
                                  <a:latin typeface="Cambria Math"/>
                                </a:rPr>
                                <m:t>𝒊</m:t>
                              </m:r>
                              <m:r>
                                <a:rPr lang="en-US" b="1" i="1">
                                  <a:solidFill>
                                    <a:schemeClr val="accent2">
                                      <a:lumMod val="50000"/>
                                    </a:schemeClr>
                                  </a:solidFill>
                                  <a:latin typeface="Cambria Math"/>
                                </a:rPr>
                                <m:t>=</m:t>
                              </m:r>
                              <m:r>
                                <a:rPr lang="en-US" b="1" i="1">
                                  <a:solidFill>
                                    <a:schemeClr val="accent2">
                                      <a:lumMod val="50000"/>
                                    </a:schemeClr>
                                  </a:solidFill>
                                  <a:latin typeface="Cambria Math"/>
                                </a:rPr>
                                <m:t>𝟎</m:t>
                              </m:r>
                            </m:sub>
                            <m:sup>
                              <m:r>
                                <a:rPr lang="en-US" b="1" i="1">
                                  <a:solidFill>
                                    <a:schemeClr val="accent2">
                                      <a:lumMod val="50000"/>
                                    </a:schemeClr>
                                  </a:solidFill>
                                  <a:latin typeface="Cambria Math"/>
                                </a:rPr>
                                <m:t>𝒏</m:t>
                              </m:r>
                            </m:sup>
                            <m:e>
                              <m:sSub>
                                <m:sSubPr>
                                  <m:ctrlPr>
                                    <a:rPr lang="en-US" b="1" i="1">
                                      <a:solidFill>
                                        <a:schemeClr val="accent2">
                                          <a:lumMod val="50000"/>
                                        </a:schemeClr>
                                      </a:solidFill>
                                      <a:latin typeface="Cambria Math" panose="02040503050406030204" pitchFamily="18" charset="0"/>
                                    </a:rPr>
                                  </m:ctrlPr>
                                </m:sSubPr>
                                <m:e>
                                  <m:r>
                                    <a:rPr lang="en-US" b="1" i="1">
                                      <a:solidFill>
                                        <a:schemeClr val="accent2">
                                          <a:lumMod val="50000"/>
                                        </a:schemeClr>
                                      </a:solidFill>
                                      <a:latin typeface="Cambria Math"/>
                                    </a:rPr>
                                    <m:t>𝑨𝑶𝑫</m:t>
                                  </m:r>
                                </m:e>
                                <m:sub>
                                  <m:r>
                                    <a:rPr lang="en-US" b="1" i="1">
                                      <a:solidFill>
                                        <a:schemeClr val="accent2">
                                          <a:lumMod val="50000"/>
                                        </a:schemeClr>
                                      </a:solidFill>
                                      <a:latin typeface="Cambria Math"/>
                                    </a:rPr>
                                    <m:t>𝑴𝑶𝑫𝑰𝑺</m:t>
                                  </m:r>
                                </m:sub>
                              </m:sSub>
                              <m:r>
                                <a:rPr lang="en-US" b="1" i="1">
                                  <a:solidFill>
                                    <a:schemeClr val="accent2">
                                      <a:lumMod val="50000"/>
                                    </a:schemeClr>
                                  </a:solidFill>
                                  <a:latin typeface="Cambria Math"/>
                                </a:rPr>
                                <m:t>−</m:t>
                              </m:r>
                              <m:sSub>
                                <m:sSubPr>
                                  <m:ctrlPr>
                                    <a:rPr lang="en-US" b="1" i="1">
                                      <a:solidFill>
                                        <a:schemeClr val="accent2">
                                          <a:lumMod val="50000"/>
                                        </a:schemeClr>
                                      </a:solidFill>
                                      <a:latin typeface="Cambria Math" panose="02040503050406030204" pitchFamily="18" charset="0"/>
                                    </a:rPr>
                                  </m:ctrlPr>
                                </m:sSubPr>
                                <m:e>
                                  <m:r>
                                    <a:rPr lang="en-US" b="1" i="1">
                                      <a:solidFill>
                                        <a:schemeClr val="accent2">
                                          <a:lumMod val="50000"/>
                                        </a:schemeClr>
                                      </a:solidFill>
                                      <a:latin typeface="Cambria Math"/>
                                    </a:rPr>
                                    <m:t>𝑨𝑶𝑫</m:t>
                                  </m:r>
                                </m:e>
                                <m:sub>
                                  <m:r>
                                    <a:rPr lang="en-US" b="1" i="1">
                                      <a:solidFill>
                                        <a:schemeClr val="accent2">
                                          <a:lumMod val="50000"/>
                                        </a:schemeClr>
                                      </a:solidFill>
                                      <a:latin typeface="Cambria Math"/>
                                    </a:rPr>
                                    <m:t>𝑨𝑬𝑹𝑶𝑵𝑬𝑻</m:t>
                                  </m:r>
                                </m:sub>
                              </m:sSub>
                            </m:e>
                          </m:nary>
                        </m:num>
                        <m:den>
                          <m:nary>
                            <m:naryPr>
                              <m:chr m:val="∑"/>
                              <m:limLoc m:val="undOvr"/>
                              <m:ctrlPr>
                                <a:rPr lang="en-US" b="1" i="1">
                                  <a:solidFill>
                                    <a:schemeClr val="accent2">
                                      <a:lumMod val="50000"/>
                                    </a:schemeClr>
                                  </a:solidFill>
                                  <a:latin typeface="Cambria Math" panose="02040503050406030204" pitchFamily="18" charset="0"/>
                                </a:rPr>
                              </m:ctrlPr>
                            </m:naryPr>
                            <m:sub>
                              <m:r>
                                <a:rPr lang="en-US" b="1" i="1">
                                  <a:solidFill>
                                    <a:schemeClr val="accent2">
                                      <a:lumMod val="50000"/>
                                    </a:schemeClr>
                                  </a:solidFill>
                                  <a:latin typeface="Cambria Math"/>
                                </a:rPr>
                                <m:t>𝒊</m:t>
                              </m:r>
                              <m:r>
                                <a:rPr lang="en-US" b="1" i="1">
                                  <a:solidFill>
                                    <a:schemeClr val="accent2">
                                      <a:lumMod val="50000"/>
                                    </a:schemeClr>
                                  </a:solidFill>
                                  <a:latin typeface="Cambria Math"/>
                                </a:rPr>
                                <m:t>=</m:t>
                              </m:r>
                              <m:r>
                                <a:rPr lang="en-US" b="1" i="1">
                                  <a:solidFill>
                                    <a:schemeClr val="accent2">
                                      <a:lumMod val="50000"/>
                                    </a:schemeClr>
                                  </a:solidFill>
                                  <a:latin typeface="Cambria Math"/>
                                </a:rPr>
                                <m:t>𝟎</m:t>
                              </m:r>
                            </m:sub>
                            <m:sup>
                              <m:r>
                                <a:rPr lang="en-US" b="1" i="1">
                                  <a:solidFill>
                                    <a:schemeClr val="accent2">
                                      <a:lumMod val="50000"/>
                                    </a:schemeClr>
                                  </a:solidFill>
                                  <a:latin typeface="Cambria Math"/>
                                </a:rPr>
                                <m:t>𝒏</m:t>
                              </m:r>
                            </m:sup>
                            <m:e>
                              <m:sSub>
                                <m:sSubPr>
                                  <m:ctrlPr>
                                    <a:rPr lang="en-US" b="1" i="1">
                                      <a:solidFill>
                                        <a:schemeClr val="accent2">
                                          <a:lumMod val="50000"/>
                                        </a:schemeClr>
                                      </a:solidFill>
                                      <a:latin typeface="Cambria Math" panose="02040503050406030204" pitchFamily="18" charset="0"/>
                                    </a:rPr>
                                  </m:ctrlPr>
                                </m:sSubPr>
                                <m:e>
                                  <m:r>
                                    <a:rPr lang="en-US" b="1" i="1">
                                      <a:solidFill>
                                        <a:schemeClr val="accent2">
                                          <a:lumMod val="50000"/>
                                        </a:schemeClr>
                                      </a:solidFill>
                                      <a:latin typeface="Cambria Math"/>
                                    </a:rPr>
                                    <m:t>𝑨𝑶𝑫</m:t>
                                  </m:r>
                                </m:e>
                                <m:sub>
                                  <m:r>
                                    <a:rPr lang="en-US" b="1" i="1">
                                      <a:solidFill>
                                        <a:schemeClr val="accent2">
                                          <a:lumMod val="50000"/>
                                        </a:schemeClr>
                                      </a:solidFill>
                                      <a:latin typeface="Cambria Math"/>
                                    </a:rPr>
                                    <m:t>𝑨𝑬𝑹𝑶𝑵𝑬𝑻</m:t>
                                  </m:r>
                                </m:sub>
                              </m:sSub>
                            </m:e>
                          </m:nary>
                        </m:den>
                      </m:f>
                    </m:oMath>
                  </m:oMathPara>
                </a14:m>
                <a:endParaRPr lang="en-US" dirty="0">
                  <a:solidFill>
                    <a:schemeClr val="accent2">
                      <a:lumMod val="5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 y="5410200"/>
                <a:ext cx="4257829" cy="696729"/>
              </a:xfrm>
              <a:prstGeom prst="rect">
                <a:avLst/>
              </a:prstGeom>
              <a:blipFill rotWithShape="1">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14" name="Oval 13"/>
          <p:cNvSpPr/>
          <p:nvPr/>
        </p:nvSpPr>
        <p:spPr>
          <a:xfrm>
            <a:off x="1447800" y="3733800"/>
            <a:ext cx="866172" cy="100008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710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dirty="0">
                <a:latin typeface="Arial" panose="020B0604020202020204" pitchFamily="34" charset="0"/>
                <a:cs typeface="Arial" panose="020B0604020202020204" pitchFamily="34" charset="0"/>
              </a:rPr>
              <a:t>Spatial </a:t>
            </a:r>
            <a:r>
              <a:rPr lang="en-US" dirty="0" smtClean="0">
                <a:latin typeface="Arial" panose="020B0604020202020204" pitchFamily="34" charset="0"/>
                <a:cs typeface="Arial" panose="020B0604020202020204" pitchFamily="34" charset="0"/>
              </a:rPr>
              <a:t>evaluation of MODIS C6 AOD</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8</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7" name="Rectangle 6"/>
          <p:cNvSpPr/>
          <p:nvPr/>
        </p:nvSpPr>
        <p:spPr>
          <a:xfrm>
            <a:off x="76200" y="1286164"/>
            <a:ext cx="9067799" cy="646331"/>
          </a:xfrm>
          <a:prstGeom prst="rect">
            <a:avLst/>
          </a:prstGeom>
        </p:spPr>
        <p:txBody>
          <a:bodyPr wrap="square">
            <a:spAutoFit/>
          </a:bodyPr>
          <a:lstStyle/>
          <a:p>
            <a:pPr marL="2857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MODIS retrievals can predict AOD using </a:t>
            </a:r>
            <a:r>
              <a:rPr lang="en-US" dirty="0">
                <a:latin typeface="+mj-lt"/>
                <a:ea typeface="Calibri" panose="020F0502020204030204" pitchFamily="34" charset="0"/>
                <a:cs typeface="Arial" panose="020B0604020202020204" pitchFamily="34" charset="0"/>
              </a:rPr>
              <a:t>the </a:t>
            </a:r>
            <a:r>
              <a:rPr lang="en-US" dirty="0" smtClean="0">
                <a:latin typeface="+mj-lt"/>
                <a:ea typeface="Calibri" panose="020F0502020204030204" pitchFamily="34" charset="0"/>
                <a:cs typeface="Arial" panose="020B0604020202020204" pitchFamily="34" charset="0"/>
              </a:rPr>
              <a:t>DT (25%) </a:t>
            </a:r>
            <a:r>
              <a:rPr lang="en-US" b="1" dirty="0" smtClean="0">
                <a:solidFill>
                  <a:srgbClr val="FF0000"/>
                </a:solidFill>
                <a:latin typeface="+mj-lt"/>
                <a:ea typeface="Calibri" panose="020F0502020204030204" pitchFamily="34" charset="0"/>
                <a:cs typeface="Arial" panose="020B0604020202020204" pitchFamily="34" charset="0"/>
              </a:rPr>
              <a:t>(-)</a:t>
            </a:r>
            <a:r>
              <a:rPr lang="en-US" dirty="0" smtClean="0">
                <a:latin typeface="+mj-lt"/>
                <a:ea typeface="Calibri" panose="020F0502020204030204" pitchFamily="34" charset="0"/>
                <a:cs typeface="Arial" panose="020B0604020202020204" pitchFamily="34" charset="0"/>
              </a:rPr>
              <a:t>, DB (60%) </a:t>
            </a:r>
            <a:r>
              <a:rPr lang="en-US" b="1" dirty="0" smtClean="0">
                <a:solidFill>
                  <a:srgbClr val="009900"/>
                </a:solidFill>
                <a:ea typeface="Calibri" panose="020F0502020204030204" pitchFamily="34" charset="0"/>
                <a:cs typeface="Arial" panose="020B0604020202020204" pitchFamily="34" charset="0"/>
              </a:rPr>
              <a:t>(+)</a:t>
            </a:r>
            <a:r>
              <a:rPr lang="en-US" b="1" dirty="0" smtClean="0">
                <a:ea typeface="Calibri" panose="020F0502020204030204" pitchFamily="34" charset="0"/>
                <a:cs typeface="Arial" panose="020B0604020202020204" pitchFamily="34" charset="0"/>
              </a:rPr>
              <a:t>,</a:t>
            </a:r>
            <a:r>
              <a:rPr lang="en-US" b="1" dirty="0" smtClean="0">
                <a:solidFill>
                  <a:srgbClr val="009900"/>
                </a:solidFill>
                <a:ea typeface="Calibri" panose="020F0502020204030204" pitchFamily="34" charset="0"/>
                <a:cs typeface="Arial" panose="020B0604020202020204" pitchFamily="34" charset="0"/>
              </a:rPr>
              <a:t> </a:t>
            </a:r>
            <a:r>
              <a:rPr lang="en-US" dirty="0" smtClean="0">
                <a:latin typeface="+mj-lt"/>
                <a:ea typeface="Calibri" panose="020F0502020204030204" pitchFamily="34" charset="0"/>
                <a:cs typeface="Arial" panose="020B0604020202020204" pitchFamily="34" charset="0"/>
              </a:rPr>
              <a:t>and DB</a:t>
            </a:r>
            <a:r>
              <a:rPr lang="en-US" dirty="0">
                <a:latin typeface="+mj-lt"/>
                <a:ea typeface="Calibri" panose="020F0502020204030204" pitchFamily="34" charset="0"/>
                <a:cs typeface="Arial" panose="020B0604020202020204" pitchFamily="34" charset="0"/>
              </a:rPr>
              <a:t> </a:t>
            </a:r>
            <a:r>
              <a:rPr lang="en-US" dirty="0" smtClean="0">
                <a:latin typeface="+mj-lt"/>
                <a:ea typeface="Calibri" panose="020F0502020204030204" pitchFamily="34" charset="0"/>
                <a:cs typeface="Arial" panose="020B0604020202020204" pitchFamily="34" charset="0"/>
              </a:rPr>
              <a:t>best (63%) </a:t>
            </a:r>
            <a:r>
              <a:rPr lang="en-US" b="1" dirty="0" smtClean="0">
                <a:solidFill>
                  <a:srgbClr val="009900"/>
                </a:solidFill>
                <a:ea typeface="Calibri" panose="020F0502020204030204" pitchFamily="34" charset="0"/>
                <a:cs typeface="Arial" panose="020B0604020202020204" pitchFamily="34" charset="0"/>
              </a:rPr>
              <a:t>(+)</a:t>
            </a:r>
            <a:endParaRPr lang="en-US" dirty="0" smtClean="0">
              <a:latin typeface="+mj-lt"/>
              <a:ea typeface="Calibri" panose="020F0502020204030204" pitchFamily="34" charset="0"/>
              <a:cs typeface="Arial" panose="020B0604020202020204" pitchFamily="34" charset="0"/>
            </a:endParaRPr>
          </a:p>
        </p:txBody>
      </p:sp>
      <p:sp>
        <p:nvSpPr>
          <p:cNvPr id="14" name="Rectangle 13"/>
          <p:cNvSpPr/>
          <p:nvPr/>
        </p:nvSpPr>
        <p:spPr>
          <a:xfrm>
            <a:off x="5486400" y="63246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Tree>
    <p:extLst>
      <p:ext uri="{BB962C8B-B14F-4D97-AF65-F5344CB8AC3E}">
        <p14:creationId xmlns:p14="http://schemas.microsoft.com/office/powerpoint/2010/main" val="2250334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dirty="0">
                <a:latin typeface="Arial" panose="020B0604020202020204" pitchFamily="34" charset="0"/>
                <a:cs typeface="Arial" panose="020B0604020202020204" pitchFamily="34" charset="0"/>
              </a:rPr>
              <a:t>Spatial </a:t>
            </a:r>
            <a:r>
              <a:rPr lang="en-US" dirty="0" smtClean="0">
                <a:latin typeface="Arial" panose="020B0604020202020204" pitchFamily="34" charset="0"/>
                <a:cs typeface="Arial" panose="020B0604020202020204" pitchFamily="34" charset="0"/>
              </a:rPr>
              <a:t>evaluation of MODIS C6 AOD</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8</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7" name="Rectangle 6"/>
          <p:cNvSpPr/>
          <p:nvPr/>
        </p:nvSpPr>
        <p:spPr>
          <a:xfrm>
            <a:off x="76200" y="1286164"/>
            <a:ext cx="9067799" cy="1477328"/>
          </a:xfrm>
          <a:prstGeom prst="rect">
            <a:avLst/>
          </a:prstGeom>
        </p:spPr>
        <p:txBody>
          <a:bodyPr wrap="square">
            <a:spAutoFit/>
          </a:bodyPr>
          <a:lstStyle/>
          <a:p>
            <a:pPr marL="2857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MODIS retrievals can predict AOD using </a:t>
            </a:r>
            <a:r>
              <a:rPr lang="en-US" dirty="0">
                <a:latin typeface="+mj-lt"/>
                <a:ea typeface="Calibri" panose="020F0502020204030204" pitchFamily="34" charset="0"/>
                <a:cs typeface="Arial" panose="020B0604020202020204" pitchFamily="34" charset="0"/>
              </a:rPr>
              <a:t>the </a:t>
            </a:r>
            <a:r>
              <a:rPr lang="en-US" dirty="0" smtClean="0">
                <a:latin typeface="+mj-lt"/>
                <a:ea typeface="Calibri" panose="020F0502020204030204" pitchFamily="34" charset="0"/>
                <a:cs typeface="Arial" panose="020B0604020202020204" pitchFamily="34" charset="0"/>
              </a:rPr>
              <a:t>DT (25%) </a:t>
            </a:r>
            <a:r>
              <a:rPr lang="en-US" b="1" dirty="0" smtClean="0">
                <a:solidFill>
                  <a:srgbClr val="FF0000"/>
                </a:solidFill>
                <a:latin typeface="+mj-lt"/>
                <a:ea typeface="Calibri" panose="020F0502020204030204" pitchFamily="34" charset="0"/>
                <a:cs typeface="Arial" panose="020B0604020202020204" pitchFamily="34" charset="0"/>
              </a:rPr>
              <a:t>(-)</a:t>
            </a:r>
            <a:r>
              <a:rPr lang="en-US" dirty="0" smtClean="0">
                <a:latin typeface="+mj-lt"/>
                <a:ea typeface="Calibri" panose="020F0502020204030204" pitchFamily="34" charset="0"/>
                <a:cs typeface="Arial" panose="020B0604020202020204" pitchFamily="34" charset="0"/>
              </a:rPr>
              <a:t>, DB (60%) </a:t>
            </a:r>
            <a:r>
              <a:rPr lang="en-US" b="1" dirty="0" smtClean="0">
                <a:solidFill>
                  <a:srgbClr val="009900"/>
                </a:solidFill>
                <a:ea typeface="Calibri" panose="020F0502020204030204" pitchFamily="34" charset="0"/>
                <a:cs typeface="Arial" panose="020B0604020202020204" pitchFamily="34" charset="0"/>
              </a:rPr>
              <a:t>(+)</a:t>
            </a:r>
            <a:r>
              <a:rPr lang="en-US" b="1" dirty="0" smtClean="0">
                <a:ea typeface="Calibri" panose="020F0502020204030204" pitchFamily="34" charset="0"/>
                <a:cs typeface="Arial" panose="020B0604020202020204" pitchFamily="34" charset="0"/>
              </a:rPr>
              <a:t>,</a:t>
            </a:r>
            <a:r>
              <a:rPr lang="en-US" b="1" dirty="0" smtClean="0">
                <a:solidFill>
                  <a:srgbClr val="009900"/>
                </a:solidFill>
                <a:ea typeface="Calibri" panose="020F0502020204030204" pitchFamily="34" charset="0"/>
                <a:cs typeface="Arial" panose="020B0604020202020204" pitchFamily="34" charset="0"/>
              </a:rPr>
              <a:t> </a:t>
            </a:r>
            <a:r>
              <a:rPr lang="en-US" dirty="0" smtClean="0">
                <a:latin typeface="+mj-lt"/>
                <a:ea typeface="Calibri" panose="020F0502020204030204" pitchFamily="34" charset="0"/>
                <a:cs typeface="Arial" panose="020B0604020202020204" pitchFamily="34" charset="0"/>
              </a:rPr>
              <a:t>and DB</a:t>
            </a:r>
            <a:r>
              <a:rPr lang="en-US" dirty="0">
                <a:latin typeface="+mj-lt"/>
                <a:ea typeface="Calibri" panose="020F0502020204030204" pitchFamily="34" charset="0"/>
                <a:cs typeface="Arial" panose="020B0604020202020204" pitchFamily="34" charset="0"/>
              </a:rPr>
              <a:t> </a:t>
            </a:r>
            <a:r>
              <a:rPr lang="en-US" dirty="0" smtClean="0">
                <a:latin typeface="+mj-lt"/>
                <a:ea typeface="Calibri" panose="020F0502020204030204" pitchFamily="34" charset="0"/>
                <a:cs typeface="Arial" panose="020B0604020202020204" pitchFamily="34" charset="0"/>
              </a:rPr>
              <a:t>best (63%) </a:t>
            </a:r>
            <a:r>
              <a:rPr lang="en-US" b="1" dirty="0" smtClean="0">
                <a:solidFill>
                  <a:srgbClr val="009900"/>
                </a:solidFill>
                <a:ea typeface="Calibri" panose="020F0502020204030204" pitchFamily="34" charset="0"/>
                <a:cs typeface="Arial" panose="020B0604020202020204" pitchFamily="34" charset="0"/>
              </a:rPr>
              <a:t>(+)</a:t>
            </a:r>
            <a:endParaRPr lang="en-US" dirty="0" smtClean="0">
              <a:latin typeface="+mj-lt"/>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During fires periods: </a:t>
            </a:r>
          </a:p>
          <a:p>
            <a:pPr marL="7429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Improvement </a:t>
            </a:r>
            <a:r>
              <a:rPr lang="en-US" dirty="0">
                <a:latin typeface="+mj-lt"/>
                <a:ea typeface="Calibri" panose="020F0502020204030204" pitchFamily="34" charset="0"/>
                <a:cs typeface="Arial" panose="020B0604020202020204" pitchFamily="34" charset="0"/>
              </a:rPr>
              <a:t>in the correlation between MODIS and AERONET AOD </a:t>
            </a:r>
            <a:r>
              <a:rPr lang="en-US" b="1" dirty="0" smtClean="0">
                <a:solidFill>
                  <a:srgbClr val="009900"/>
                </a:solidFill>
                <a:latin typeface="+mj-lt"/>
                <a:ea typeface="Calibri" panose="020F0502020204030204" pitchFamily="34" charset="0"/>
                <a:cs typeface="Arial" panose="020B0604020202020204" pitchFamily="34" charset="0"/>
              </a:rPr>
              <a:t>(+)</a:t>
            </a:r>
          </a:p>
          <a:p>
            <a:pPr marL="7429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Increase in the </a:t>
            </a:r>
            <a:r>
              <a:rPr lang="en-US" dirty="0">
                <a:latin typeface="+mj-lt"/>
                <a:ea typeface="Calibri" panose="020F0502020204030204" pitchFamily="34" charset="0"/>
                <a:cs typeface="Arial" panose="020B0604020202020204" pitchFamily="34" charset="0"/>
              </a:rPr>
              <a:t>normalized mean </a:t>
            </a:r>
            <a:r>
              <a:rPr lang="en-US" dirty="0" smtClean="0">
                <a:latin typeface="+mj-lt"/>
                <a:ea typeface="Calibri" panose="020F0502020204030204" pitchFamily="34" charset="0"/>
                <a:cs typeface="Arial" panose="020B0604020202020204" pitchFamily="34" charset="0"/>
              </a:rPr>
              <a:t>bias </a:t>
            </a:r>
            <a:r>
              <a:rPr lang="en-US" b="1" dirty="0" smtClean="0">
                <a:solidFill>
                  <a:srgbClr val="FF0000"/>
                </a:solidFill>
                <a:latin typeface="+mj-lt"/>
                <a:ea typeface="Calibri" panose="020F0502020204030204" pitchFamily="34" charset="0"/>
                <a:cs typeface="Arial" panose="020B0604020202020204" pitchFamily="34" charset="0"/>
              </a:rPr>
              <a:t>(-)</a:t>
            </a:r>
            <a:endParaRPr lang="en-US" b="1" dirty="0">
              <a:solidFill>
                <a:srgbClr val="FF0000"/>
              </a:solidFill>
              <a:latin typeface="+mj-lt"/>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75" r="7375"/>
          <a:stretch/>
        </p:blipFill>
        <p:spPr>
          <a:xfrm>
            <a:off x="0" y="2989638"/>
            <a:ext cx="4368147" cy="3383280"/>
          </a:xfrm>
          <a:prstGeom prst="rect">
            <a:avLst/>
          </a:prstGeom>
        </p:spPr>
      </p:pic>
      <p:sp>
        <p:nvSpPr>
          <p:cNvPr id="14" name="Rectangle 13"/>
          <p:cNvSpPr/>
          <p:nvPr/>
        </p:nvSpPr>
        <p:spPr>
          <a:xfrm>
            <a:off x="5486400" y="63246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Tree>
    <p:extLst>
      <p:ext uri="{BB962C8B-B14F-4D97-AF65-F5344CB8AC3E}">
        <p14:creationId xmlns:p14="http://schemas.microsoft.com/office/powerpoint/2010/main" val="3473126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dirty="0">
                <a:latin typeface="Arial" panose="020B0604020202020204" pitchFamily="34" charset="0"/>
                <a:cs typeface="Arial" panose="020B0604020202020204" pitchFamily="34" charset="0"/>
              </a:rPr>
              <a:t>Spatial </a:t>
            </a:r>
            <a:r>
              <a:rPr lang="en-US" dirty="0" smtClean="0">
                <a:latin typeface="Arial" panose="020B0604020202020204" pitchFamily="34" charset="0"/>
                <a:cs typeface="Arial" panose="020B0604020202020204" pitchFamily="34" charset="0"/>
              </a:rPr>
              <a:t>evaluation of MODIS C6 AOD</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8</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7" name="Rectangle 6"/>
          <p:cNvSpPr/>
          <p:nvPr/>
        </p:nvSpPr>
        <p:spPr>
          <a:xfrm>
            <a:off x="76200" y="1286164"/>
            <a:ext cx="9067799" cy="1754326"/>
          </a:xfrm>
          <a:prstGeom prst="rect">
            <a:avLst/>
          </a:prstGeom>
        </p:spPr>
        <p:txBody>
          <a:bodyPr wrap="square">
            <a:spAutoFit/>
          </a:bodyPr>
          <a:lstStyle/>
          <a:p>
            <a:pPr marL="2857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MODIS retrievals can predict AOD using </a:t>
            </a:r>
            <a:r>
              <a:rPr lang="en-US" dirty="0">
                <a:latin typeface="+mj-lt"/>
                <a:ea typeface="Calibri" panose="020F0502020204030204" pitchFamily="34" charset="0"/>
                <a:cs typeface="Arial" panose="020B0604020202020204" pitchFamily="34" charset="0"/>
              </a:rPr>
              <a:t>the </a:t>
            </a:r>
            <a:r>
              <a:rPr lang="en-US" dirty="0" smtClean="0">
                <a:latin typeface="+mj-lt"/>
                <a:ea typeface="Calibri" panose="020F0502020204030204" pitchFamily="34" charset="0"/>
                <a:cs typeface="Arial" panose="020B0604020202020204" pitchFamily="34" charset="0"/>
              </a:rPr>
              <a:t>DT (25%) </a:t>
            </a:r>
            <a:r>
              <a:rPr lang="en-US" b="1" dirty="0" smtClean="0">
                <a:solidFill>
                  <a:srgbClr val="FF0000"/>
                </a:solidFill>
                <a:latin typeface="+mj-lt"/>
                <a:ea typeface="Calibri" panose="020F0502020204030204" pitchFamily="34" charset="0"/>
                <a:cs typeface="Arial" panose="020B0604020202020204" pitchFamily="34" charset="0"/>
              </a:rPr>
              <a:t>(-)</a:t>
            </a:r>
            <a:r>
              <a:rPr lang="en-US" dirty="0" smtClean="0">
                <a:latin typeface="+mj-lt"/>
                <a:ea typeface="Calibri" panose="020F0502020204030204" pitchFamily="34" charset="0"/>
                <a:cs typeface="Arial" panose="020B0604020202020204" pitchFamily="34" charset="0"/>
              </a:rPr>
              <a:t>, DB (60%) </a:t>
            </a:r>
            <a:r>
              <a:rPr lang="en-US" b="1" dirty="0" smtClean="0">
                <a:solidFill>
                  <a:srgbClr val="009900"/>
                </a:solidFill>
                <a:ea typeface="Calibri" panose="020F0502020204030204" pitchFamily="34" charset="0"/>
                <a:cs typeface="Arial" panose="020B0604020202020204" pitchFamily="34" charset="0"/>
              </a:rPr>
              <a:t>(+)</a:t>
            </a:r>
            <a:r>
              <a:rPr lang="en-US" b="1" dirty="0" smtClean="0">
                <a:ea typeface="Calibri" panose="020F0502020204030204" pitchFamily="34" charset="0"/>
                <a:cs typeface="Arial" panose="020B0604020202020204" pitchFamily="34" charset="0"/>
              </a:rPr>
              <a:t>,</a:t>
            </a:r>
            <a:r>
              <a:rPr lang="en-US" b="1" dirty="0" smtClean="0">
                <a:solidFill>
                  <a:srgbClr val="009900"/>
                </a:solidFill>
                <a:ea typeface="Calibri" panose="020F0502020204030204" pitchFamily="34" charset="0"/>
                <a:cs typeface="Arial" panose="020B0604020202020204" pitchFamily="34" charset="0"/>
              </a:rPr>
              <a:t> </a:t>
            </a:r>
            <a:r>
              <a:rPr lang="en-US" dirty="0" smtClean="0">
                <a:latin typeface="+mj-lt"/>
                <a:ea typeface="Calibri" panose="020F0502020204030204" pitchFamily="34" charset="0"/>
                <a:cs typeface="Arial" panose="020B0604020202020204" pitchFamily="34" charset="0"/>
              </a:rPr>
              <a:t>and DB</a:t>
            </a:r>
            <a:r>
              <a:rPr lang="en-US" dirty="0">
                <a:latin typeface="+mj-lt"/>
                <a:ea typeface="Calibri" panose="020F0502020204030204" pitchFamily="34" charset="0"/>
                <a:cs typeface="Arial" panose="020B0604020202020204" pitchFamily="34" charset="0"/>
              </a:rPr>
              <a:t> </a:t>
            </a:r>
            <a:r>
              <a:rPr lang="en-US" dirty="0" smtClean="0">
                <a:latin typeface="+mj-lt"/>
                <a:ea typeface="Calibri" panose="020F0502020204030204" pitchFamily="34" charset="0"/>
                <a:cs typeface="Arial" panose="020B0604020202020204" pitchFamily="34" charset="0"/>
              </a:rPr>
              <a:t>best (63%) </a:t>
            </a:r>
            <a:r>
              <a:rPr lang="en-US" b="1" dirty="0" smtClean="0">
                <a:solidFill>
                  <a:srgbClr val="009900"/>
                </a:solidFill>
                <a:ea typeface="Calibri" panose="020F0502020204030204" pitchFamily="34" charset="0"/>
                <a:cs typeface="Arial" panose="020B0604020202020204" pitchFamily="34" charset="0"/>
              </a:rPr>
              <a:t>(+)</a:t>
            </a:r>
            <a:endParaRPr lang="en-US" dirty="0" smtClean="0">
              <a:latin typeface="+mj-lt"/>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During fires periods: </a:t>
            </a:r>
          </a:p>
          <a:p>
            <a:pPr marL="7429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Improvement </a:t>
            </a:r>
            <a:r>
              <a:rPr lang="en-US" dirty="0">
                <a:latin typeface="+mj-lt"/>
                <a:ea typeface="Calibri" panose="020F0502020204030204" pitchFamily="34" charset="0"/>
                <a:cs typeface="Arial" panose="020B0604020202020204" pitchFamily="34" charset="0"/>
              </a:rPr>
              <a:t>in the correlation between MODIS and AERONET AOD </a:t>
            </a:r>
            <a:r>
              <a:rPr lang="en-US" b="1" dirty="0" smtClean="0">
                <a:solidFill>
                  <a:srgbClr val="009900"/>
                </a:solidFill>
                <a:latin typeface="+mj-lt"/>
                <a:ea typeface="Calibri" panose="020F0502020204030204" pitchFamily="34" charset="0"/>
                <a:cs typeface="Arial" panose="020B0604020202020204" pitchFamily="34" charset="0"/>
              </a:rPr>
              <a:t>(+)</a:t>
            </a:r>
          </a:p>
          <a:p>
            <a:pPr marL="742950" lvl="1"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Increase in the </a:t>
            </a:r>
            <a:r>
              <a:rPr lang="en-US" dirty="0">
                <a:latin typeface="+mj-lt"/>
                <a:ea typeface="Calibri" panose="020F0502020204030204" pitchFamily="34" charset="0"/>
                <a:cs typeface="Arial" panose="020B0604020202020204" pitchFamily="34" charset="0"/>
              </a:rPr>
              <a:t>normalized mean </a:t>
            </a:r>
            <a:r>
              <a:rPr lang="en-US" dirty="0" smtClean="0">
                <a:latin typeface="+mj-lt"/>
                <a:ea typeface="Calibri" panose="020F0502020204030204" pitchFamily="34" charset="0"/>
                <a:cs typeface="Arial" panose="020B0604020202020204" pitchFamily="34" charset="0"/>
              </a:rPr>
              <a:t>bias </a:t>
            </a:r>
            <a:r>
              <a:rPr lang="en-US" b="1" dirty="0" smtClean="0">
                <a:solidFill>
                  <a:srgbClr val="FF0000"/>
                </a:solidFill>
                <a:latin typeface="+mj-lt"/>
                <a:ea typeface="Calibri" panose="020F0502020204030204" pitchFamily="34" charset="0"/>
                <a:cs typeface="Arial" panose="020B0604020202020204" pitchFamily="34" charset="0"/>
              </a:rPr>
              <a:t>(-)</a:t>
            </a:r>
          </a:p>
          <a:p>
            <a:pPr marL="285750" indent="-285750" algn="just">
              <a:buFont typeface="Arial" panose="020B0604020202020204" pitchFamily="34" charset="0"/>
              <a:buChar char="•"/>
            </a:pPr>
            <a:r>
              <a:rPr lang="en-US" dirty="0" smtClean="0">
                <a:latin typeface="+mj-lt"/>
                <a:ea typeface="Calibri" panose="020F0502020204030204" pitchFamily="34" charset="0"/>
                <a:cs typeface="Arial" panose="020B0604020202020204" pitchFamily="34" charset="0"/>
              </a:rPr>
              <a:t>AEE </a:t>
            </a:r>
            <a:r>
              <a:rPr lang="en-US" dirty="0">
                <a:latin typeface="+mj-lt"/>
                <a:ea typeface="Calibri" panose="020F0502020204030204" pitchFamily="34" charset="0"/>
                <a:cs typeface="Arial" panose="020B0604020202020204" pitchFamily="34" charset="0"/>
              </a:rPr>
              <a:t>from DB did not present any relationship with AERONET observations (r</a:t>
            </a:r>
            <a:r>
              <a:rPr lang="en-US" baseline="30000" dirty="0">
                <a:latin typeface="+mj-lt"/>
                <a:ea typeface="Calibri" panose="020F0502020204030204" pitchFamily="34" charset="0"/>
                <a:cs typeface="Arial" panose="020B0604020202020204" pitchFamily="34" charset="0"/>
              </a:rPr>
              <a:t>2</a:t>
            </a:r>
            <a:r>
              <a:rPr lang="en-US" dirty="0">
                <a:latin typeface="+mj-lt"/>
                <a:ea typeface="Calibri" panose="020F0502020204030204" pitchFamily="34" charset="0"/>
                <a:cs typeface="Arial" panose="020B0604020202020204" pitchFamily="34" charset="0"/>
              </a:rPr>
              <a:t>~0</a:t>
            </a:r>
            <a:r>
              <a:rPr lang="en-US" dirty="0" smtClean="0">
                <a:latin typeface="+mj-lt"/>
                <a:ea typeface="Calibri" panose="020F0502020204030204" pitchFamily="34" charset="0"/>
                <a:cs typeface="Arial" panose="020B0604020202020204" pitchFamily="34" charset="0"/>
              </a:rPr>
              <a:t>) </a:t>
            </a:r>
            <a:r>
              <a:rPr lang="en-US" b="1" dirty="0" smtClean="0">
                <a:solidFill>
                  <a:srgbClr val="FF0000"/>
                </a:solidFill>
                <a:latin typeface="+mj-lt"/>
                <a:ea typeface="Calibri" panose="020F0502020204030204" pitchFamily="34" charset="0"/>
                <a:cs typeface="Arial" panose="020B0604020202020204" pitchFamily="34" charset="0"/>
              </a:rPr>
              <a:t>(-)</a:t>
            </a:r>
            <a:endParaRPr lang="en-US" b="1" dirty="0">
              <a:solidFill>
                <a:srgbClr val="FF0000"/>
              </a:solidFill>
              <a:latin typeface="+mj-lt"/>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75" r="7375"/>
          <a:stretch/>
        </p:blipFill>
        <p:spPr>
          <a:xfrm>
            <a:off x="0" y="2989638"/>
            <a:ext cx="4368147" cy="3383280"/>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1581"/>
          <a:stretch/>
        </p:blipFill>
        <p:spPr>
          <a:xfrm>
            <a:off x="4343400" y="3033340"/>
            <a:ext cx="4927355" cy="3383280"/>
          </a:xfrm>
          <a:prstGeom prst="rect">
            <a:avLst/>
          </a:prstGeom>
        </p:spPr>
      </p:pic>
      <p:sp>
        <p:nvSpPr>
          <p:cNvPr id="14" name="Rectangle 13"/>
          <p:cNvSpPr/>
          <p:nvPr/>
        </p:nvSpPr>
        <p:spPr>
          <a:xfrm>
            <a:off x="5486400" y="63246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Tree>
    <p:extLst>
      <p:ext uri="{BB962C8B-B14F-4D97-AF65-F5344CB8AC3E}">
        <p14:creationId xmlns:p14="http://schemas.microsoft.com/office/powerpoint/2010/main" val="3616708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Best AOD</a:t>
            </a:r>
            <a:br>
              <a:rPr lang="en-US" sz="2600" dirty="0" smtClean="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9</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752600"/>
            <a:ext cx="5333559" cy="39986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80" r="10056"/>
          <a:stretch/>
        </p:blipFill>
        <p:spPr>
          <a:xfrm>
            <a:off x="4648200" y="1762126"/>
            <a:ext cx="4419600" cy="3998645"/>
          </a:xfrm>
          <a:prstGeom prst="rect">
            <a:avLst/>
          </a:prstGeom>
        </p:spPr>
      </p:pic>
      <p:sp>
        <p:nvSpPr>
          <p:cNvPr id="14" name="TextBox 13"/>
          <p:cNvSpPr txBox="1"/>
          <p:nvPr/>
        </p:nvSpPr>
        <p:spPr>
          <a:xfrm>
            <a:off x="1465326" y="5828274"/>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16" name="TextBox 15"/>
          <p:cNvSpPr txBox="1"/>
          <p:nvPr/>
        </p:nvSpPr>
        <p:spPr>
          <a:xfrm>
            <a:off x="60960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089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Best AOD</a:t>
            </a:r>
            <a:br>
              <a:rPr lang="en-US" sz="2600" dirty="0" smtClean="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9</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752600"/>
            <a:ext cx="5333559" cy="39986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80" r="10056"/>
          <a:stretch/>
        </p:blipFill>
        <p:spPr>
          <a:xfrm>
            <a:off x="4648200" y="1762126"/>
            <a:ext cx="4419600" cy="3998645"/>
          </a:xfrm>
          <a:prstGeom prst="rect">
            <a:avLst/>
          </a:prstGeom>
        </p:spPr>
      </p:pic>
      <p:sp>
        <p:nvSpPr>
          <p:cNvPr id="14" name="TextBox 13"/>
          <p:cNvSpPr txBox="1"/>
          <p:nvPr/>
        </p:nvSpPr>
        <p:spPr>
          <a:xfrm>
            <a:off x="1465326" y="5828274"/>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16" name="TextBox 15"/>
          <p:cNvSpPr txBox="1"/>
          <p:nvPr/>
        </p:nvSpPr>
        <p:spPr>
          <a:xfrm>
            <a:off x="60960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
        <p:nvSpPr>
          <p:cNvPr id="19" name="Oval 18"/>
          <p:cNvSpPr/>
          <p:nvPr/>
        </p:nvSpPr>
        <p:spPr>
          <a:xfrm>
            <a:off x="1894872" y="3009492"/>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64609" y="2057400"/>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288063" y="3009492"/>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800" y="2057400"/>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339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Best AOD</a:t>
            </a:r>
            <a:br>
              <a:rPr lang="en-US" sz="2600" dirty="0" smtClean="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9</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752600"/>
            <a:ext cx="5333559" cy="39986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80" r="10056"/>
          <a:stretch/>
        </p:blipFill>
        <p:spPr>
          <a:xfrm>
            <a:off x="4648200" y="1762126"/>
            <a:ext cx="4419600" cy="3998645"/>
          </a:xfrm>
          <a:prstGeom prst="rect">
            <a:avLst/>
          </a:prstGeom>
        </p:spPr>
      </p:pic>
      <p:sp>
        <p:nvSpPr>
          <p:cNvPr id="14" name="TextBox 13"/>
          <p:cNvSpPr txBox="1"/>
          <p:nvPr/>
        </p:nvSpPr>
        <p:spPr>
          <a:xfrm>
            <a:off x="1465326" y="5828274"/>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16" name="TextBox 15"/>
          <p:cNvSpPr txBox="1"/>
          <p:nvPr/>
        </p:nvSpPr>
        <p:spPr>
          <a:xfrm>
            <a:off x="60960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
        <p:nvSpPr>
          <p:cNvPr id="20" name="Oval 19"/>
          <p:cNvSpPr/>
          <p:nvPr/>
        </p:nvSpPr>
        <p:spPr>
          <a:xfrm rot="18795103">
            <a:off x="1644279" y="1856126"/>
            <a:ext cx="1296963" cy="40589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925437" y="4063143"/>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92087" y="3644629"/>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324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58233"/>
            <a:ext cx="7315201" cy="757768"/>
          </a:xfrm>
        </p:spPr>
        <p:txBody>
          <a:bodyPr/>
          <a:lstStyle/>
          <a:p>
            <a:pPr>
              <a:lnSpc>
                <a:spcPct val="130000"/>
              </a:lnSpc>
              <a:spcAft>
                <a:spcPts val="0"/>
              </a:spcAft>
            </a:pPr>
            <a:r>
              <a:rPr lang="en-US" dirty="0" smtClean="0">
                <a:latin typeface="Arial" panose="020B0604020202020204" pitchFamily="34" charset="0"/>
                <a:cs typeface="Arial" panose="020B0604020202020204" pitchFamily="34" charset="0"/>
              </a:rPr>
              <a:t>Motivation</a:t>
            </a:r>
            <a:endParaRPr lang="en-US" sz="2600" b="0" dirty="0">
              <a:solidFill>
                <a:srgbClr val="00009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lumMod val="95000"/>
                  </a:schemeClr>
                </a:solidFill>
                <a:latin typeface="Arial" panose="020B0604020202020204" pitchFamily="34" charset="0"/>
                <a:cs typeface="Arial" panose="020B0604020202020204" pitchFamily="34" charset="0"/>
              </a:rPr>
              <a:pPr>
                <a:defRPr/>
              </a:pPr>
              <a:t>2</a:t>
            </a:fld>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lumMod val="95000"/>
                  </a:schemeClr>
                </a:solidFill>
                <a:latin typeface="Arial" panose="020B0604020202020204" pitchFamily="34" charset="0"/>
                <a:cs typeface="Arial" panose="020B0604020202020204" pitchFamily="34" charset="0"/>
              </a:rPr>
              <a:t>www.unr.edu</a:t>
            </a:r>
            <a:r>
              <a:rPr lang="en-US" dirty="0" smtClean="0">
                <a:solidFill>
                  <a:schemeClr val="bg1">
                    <a:lumMod val="95000"/>
                  </a:schemeClr>
                </a:solidFill>
                <a:latin typeface="Arial" panose="020B0604020202020204" pitchFamily="34" charset="0"/>
                <a:cs typeface="Arial" panose="020B0604020202020204" pitchFamily="34" charset="0"/>
              </a:rPr>
              <a:t>/~</a:t>
            </a:r>
            <a:r>
              <a:rPr lang="en-US" dirty="0" err="1" smtClean="0">
                <a:solidFill>
                  <a:schemeClr val="bg1">
                    <a:lumMod val="95000"/>
                  </a:schemeClr>
                </a:solidFill>
                <a:latin typeface="Arial" panose="020B0604020202020204" pitchFamily="34" charset="0"/>
                <a:cs typeface="Arial" panose="020B0604020202020204" pitchFamily="34" charset="0"/>
              </a:rPr>
              <a:t>hholmes</a:t>
            </a:r>
            <a:endParaRPr lang="en-US"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833" r="63662"/>
          <a:stretch/>
        </p:blipFill>
        <p:spPr>
          <a:xfrm>
            <a:off x="6019800" y="1439045"/>
            <a:ext cx="3096024" cy="2743200"/>
          </a:xfrm>
          <a:prstGeom prst="rect">
            <a:avLst/>
          </a:prstGeom>
        </p:spPr>
      </p:pic>
      <p:pic>
        <p:nvPicPr>
          <p:cNvPr id="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16" t="41932" r="77429" b="11111"/>
          <a:stretch/>
        </p:blipFill>
        <p:spPr bwMode="auto">
          <a:xfrm>
            <a:off x="306324" y="1475359"/>
            <a:ext cx="1988106" cy="251460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1" name="TextBox 30"/>
          <p:cNvSpPr txBox="1"/>
          <p:nvPr/>
        </p:nvSpPr>
        <p:spPr>
          <a:xfrm>
            <a:off x="-152400" y="1094359"/>
            <a:ext cx="2889504" cy="369332"/>
          </a:xfrm>
          <a:prstGeom prst="rect">
            <a:avLst/>
          </a:prstGeom>
          <a:noFill/>
        </p:spPr>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EPA PM</a:t>
            </a:r>
            <a:r>
              <a:rPr lang="en-US" b="1" baseline="-25000" dirty="0">
                <a:solidFill>
                  <a:srgbClr val="000090"/>
                </a:solidFill>
                <a:latin typeface="Arial" panose="020B0604020202020204" pitchFamily="34" charset="0"/>
                <a:cs typeface="Arial" panose="020B0604020202020204" pitchFamily="34" charset="0"/>
              </a:rPr>
              <a:t>2.5</a:t>
            </a:r>
          </a:p>
        </p:txBody>
      </p:sp>
      <p:sp>
        <p:nvSpPr>
          <p:cNvPr id="32" name="Rectangle 31"/>
          <p:cNvSpPr/>
          <p:nvPr/>
        </p:nvSpPr>
        <p:spPr>
          <a:xfrm>
            <a:off x="231647" y="3576410"/>
            <a:ext cx="1365504" cy="369332"/>
          </a:xfrm>
          <a:prstGeom prst="rect">
            <a:avLst/>
          </a:prstGeom>
        </p:spPr>
        <p:txBody>
          <a:bodyPr wrap="square">
            <a:spAutoFit/>
          </a:bodyPr>
          <a:lstStyle/>
          <a:p>
            <a:r>
              <a:rPr lang="en-US" sz="900" dirty="0" smtClean="0">
                <a:solidFill>
                  <a:schemeClr val="bg1"/>
                </a:solidFill>
                <a:latin typeface="Arial" panose="020B0604020202020204" pitchFamily="34" charset="0"/>
                <a:cs typeface="Arial" panose="020B0604020202020204" pitchFamily="34" charset="0"/>
              </a:rPr>
              <a:t>http://www.epa.gov/airdata/ad_maps.html</a:t>
            </a:r>
            <a:endParaRPr lang="en-US" sz="9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6124642" y="1134483"/>
            <a:ext cx="2889504" cy="369332"/>
          </a:xfrm>
          <a:prstGeom prst="rect">
            <a:avLst/>
          </a:prstGeom>
          <a:noFill/>
        </p:spPr>
        <p:txBody>
          <a:bodyPr wrap="square" rtlCol="0">
            <a:spAutoFit/>
          </a:bodyPr>
          <a:lstStyle/>
          <a:p>
            <a:pPr algn="ctr"/>
            <a:r>
              <a:rPr lang="en-US" b="1" dirty="0" smtClean="0">
                <a:solidFill>
                  <a:srgbClr val="000090"/>
                </a:solidFill>
                <a:latin typeface="Arial" panose="020B0604020202020204" pitchFamily="34" charset="0"/>
                <a:cs typeface="Arial" panose="020B0604020202020204" pitchFamily="34" charset="0"/>
              </a:rPr>
              <a:t>MODIS AOD</a:t>
            </a:r>
            <a:endParaRPr lang="en-US" b="1" baseline="-25000" dirty="0">
              <a:solidFill>
                <a:srgbClr val="00009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TextBox 33"/>
              <p:cNvSpPr txBox="1"/>
              <p:nvPr/>
            </p:nvSpPr>
            <p:spPr>
              <a:xfrm>
                <a:off x="1428093" y="5055063"/>
                <a:ext cx="6327650" cy="4313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sSub>
                            <m:sSubPr>
                              <m:ctrlPr>
                                <a:rPr lang="en-US" sz="2000" b="1" i="1">
                                  <a:latin typeface="Cambria Math" panose="02040503050406030204" pitchFamily="18" charset="0"/>
                                </a:rPr>
                              </m:ctrlPr>
                            </m:sSubPr>
                            <m:e>
                              <m:r>
                                <a:rPr lang="en-US" sz="2000" b="1" i="1">
                                  <a:latin typeface="Cambria Math"/>
                                </a:rPr>
                                <m:t>𝑷𝑴</m:t>
                              </m:r>
                            </m:e>
                            <m:sub>
                              <m:r>
                                <a:rPr lang="en-US" sz="2000" b="1" i="1">
                                  <a:latin typeface="Cambria Math"/>
                                </a:rPr>
                                <m:t>𝟐</m:t>
                              </m:r>
                              <m:r>
                                <a:rPr lang="en-US" sz="2000" b="1" i="1">
                                  <a:latin typeface="Cambria Math"/>
                                </a:rPr>
                                <m:t>.</m:t>
                              </m:r>
                              <m:r>
                                <a:rPr lang="en-US" sz="2000" b="1" i="1">
                                  <a:latin typeface="Cambria Math"/>
                                </a:rPr>
                                <m:t>𝟓</m:t>
                              </m:r>
                            </m:sub>
                          </m:sSub>
                        </m:e>
                        <m:sub>
                          <m:r>
                            <a:rPr lang="en-US" sz="2000" b="1" i="1" smtClean="0">
                              <a:latin typeface="Cambria Math"/>
                            </a:rPr>
                            <m:t>𝒐𝒃𝒔</m:t>
                          </m:r>
                        </m:sub>
                      </m:sSub>
                      <m:d>
                        <m:dPr>
                          <m:ctrlPr>
                            <a:rPr lang="en-US" sz="2000" b="1" i="1" smtClean="0">
                              <a:latin typeface="Cambria Math" panose="02040503050406030204" pitchFamily="18" charset="0"/>
                            </a:rPr>
                          </m:ctrlPr>
                        </m:dPr>
                        <m:e>
                          <m:r>
                            <a:rPr lang="en-US" sz="2000" b="1" i="1" smtClean="0">
                              <a:latin typeface="Cambria Math"/>
                            </a:rPr>
                            <m:t>𝒔</m:t>
                          </m:r>
                          <m:r>
                            <a:rPr lang="en-US" sz="2000" b="1" i="1" smtClean="0">
                              <a:latin typeface="Cambria Math"/>
                            </a:rPr>
                            <m:t>,</m:t>
                          </m:r>
                          <m:r>
                            <a:rPr lang="en-US" sz="2000" b="1" i="1" smtClean="0">
                              <a:latin typeface="Cambria Math"/>
                            </a:rPr>
                            <m:t>𝒕</m:t>
                          </m:r>
                        </m:e>
                      </m:d>
                      <m:r>
                        <a:rPr lang="en-US" sz="2000" b="1" i="1" smtClean="0">
                          <a:latin typeface="Cambria Math"/>
                        </a:rPr>
                        <m:t>=</m:t>
                      </m:r>
                      <m:sSub>
                        <m:sSubPr>
                          <m:ctrlPr>
                            <a:rPr lang="en-US" sz="2000" b="1" i="1" smtClean="0">
                              <a:latin typeface="Cambria Math" panose="02040503050406030204" pitchFamily="18" charset="0"/>
                            </a:rPr>
                          </m:ctrlPr>
                        </m:sSubPr>
                        <m:e>
                          <m:r>
                            <a:rPr lang="el-GR" sz="2000" b="1" i="1" smtClean="0">
                              <a:latin typeface="Cambria Math"/>
                            </a:rPr>
                            <m:t>𝜶</m:t>
                          </m:r>
                        </m:e>
                        <m:sub>
                          <m:r>
                            <a:rPr lang="en-US" sz="2000" b="1" i="1" smtClean="0">
                              <a:latin typeface="Cambria Math"/>
                            </a:rPr>
                            <m:t>𝟎</m:t>
                          </m:r>
                        </m:sub>
                      </m:sSub>
                      <m:d>
                        <m:dPr>
                          <m:ctrlPr>
                            <a:rPr lang="en-US" sz="2000" b="1" i="1" smtClean="0">
                              <a:latin typeface="Cambria Math" panose="02040503050406030204" pitchFamily="18" charset="0"/>
                            </a:rPr>
                          </m:ctrlPr>
                        </m:dPr>
                        <m:e>
                          <m:r>
                            <a:rPr lang="en-US" sz="2000" b="1" i="1" smtClean="0">
                              <a:latin typeface="Cambria Math"/>
                            </a:rPr>
                            <m:t>𝒔</m:t>
                          </m:r>
                          <m:r>
                            <a:rPr lang="en-US" sz="2000" b="1" i="1" smtClean="0">
                              <a:latin typeface="Cambria Math"/>
                            </a:rPr>
                            <m:t>,</m:t>
                          </m:r>
                          <m:r>
                            <a:rPr lang="en-US" sz="2000" b="1" i="1" smtClean="0">
                              <a:latin typeface="Cambria Math"/>
                            </a:rPr>
                            <m:t>𝒕</m:t>
                          </m:r>
                        </m:e>
                      </m:d>
                      <m:r>
                        <a:rPr lang="en-US" sz="2000" b="1" i="1" smtClean="0">
                          <a:latin typeface="Cambria Math"/>
                        </a:rPr>
                        <m:t>+</m:t>
                      </m:r>
                      <m:sSub>
                        <m:sSubPr>
                          <m:ctrlPr>
                            <a:rPr lang="en-US" sz="2000" b="1" i="1">
                              <a:latin typeface="Cambria Math" panose="02040503050406030204" pitchFamily="18" charset="0"/>
                            </a:rPr>
                          </m:ctrlPr>
                        </m:sSubPr>
                        <m:e>
                          <m:r>
                            <a:rPr lang="el-GR" sz="2000" b="1" i="1">
                              <a:latin typeface="Cambria Math"/>
                            </a:rPr>
                            <m:t>𝜶</m:t>
                          </m:r>
                        </m:e>
                        <m:sub>
                          <m:r>
                            <a:rPr lang="en-US" sz="2000" b="1" i="1" smtClean="0">
                              <a:latin typeface="Cambria Math"/>
                            </a:rPr>
                            <m:t>𝟏</m:t>
                          </m:r>
                        </m:sub>
                      </m:sSub>
                      <m:d>
                        <m:dPr>
                          <m:ctrlPr>
                            <a:rPr lang="en-US" sz="2000" b="1" i="1">
                              <a:latin typeface="Cambria Math" panose="02040503050406030204" pitchFamily="18" charset="0"/>
                            </a:rPr>
                          </m:ctrlPr>
                        </m:dPr>
                        <m:e>
                          <m:r>
                            <a:rPr lang="en-US" sz="2000" b="1" i="1">
                              <a:latin typeface="Cambria Math"/>
                            </a:rPr>
                            <m:t>𝒔</m:t>
                          </m:r>
                          <m:r>
                            <a:rPr lang="en-US" sz="2000" b="1" i="1">
                              <a:latin typeface="Cambria Math"/>
                            </a:rPr>
                            <m:t>,</m:t>
                          </m:r>
                          <m:r>
                            <a:rPr lang="en-US" sz="2000" b="1" i="1">
                              <a:latin typeface="Cambria Math"/>
                            </a:rPr>
                            <m:t>𝒕</m:t>
                          </m:r>
                        </m:e>
                      </m:d>
                      <m:r>
                        <a:rPr lang="en-US" sz="2000" b="1" i="1" smtClean="0">
                          <a:latin typeface="Cambria Math"/>
                        </a:rPr>
                        <m:t> </m:t>
                      </m:r>
                      <m:sSub>
                        <m:sSubPr>
                          <m:ctrlPr>
                            <a:rPr lang="en-US" sz="2000" b="1" i="1" smtClean="0">
                              <a:latin typeface="Cambria Math" panose="02040503050406030204" pitchFamily="18" charset="0"/>
                            </a:rPr>
                          </m:ctrlPr>
                        </m:sSubPr>
                        <m:e>
                          <m:r>
                            <a:rPr lang="en-US" sz="2000" b="1" i="1" smtClean="0">
                              <a:latin typeface="Cambria Math"/>
                            </a:rPr>
                            <m:t>𝑨𝑶𝑫</m:t>
                          </m:r>
                        </m:e>
                        <m:sub>
                          <m:r>
                            <a:rPr lang="en-US" sz="2000" b="1" i="1" smtClean="0">
                              <a:latin typeface="Cambria Math"/>
                            </a:rPr>
                            <m:t>𝑴𝑶𝑫𝑰𝑺</m:t>
                          </m:r>
                        </m:sub>
                      </m:sSub>
                      <m:r>
                        <a:rPr lang="en-US" sz="2000" b="1" i="1" smtClean="0">
                          <a:latin typeface="Cambria Math"/>
                        </a:rPr>
                        <m:t>+ </m:t>
                      </m:r>
                      <m:r>
                        <a:rPr lang="en-US" sz="2000" b="1" i="1" smtClean="0">
                          <a:latin typeface="Cambria Math"/>
                          <a:ea typeface="Cambria Math"/>
                        </a:rPr>
                        <m:t>𝜺</m:t>
                      </m:r>
                      <m:d>
                        <m:dPr>
                          <m:ctrlPr>
                            <a:rPr lang="en-US" sz="2000" b="1" i="1" smtClean="0">
                              <a:latin typeface="Cambria Math" panose="02040503050406030204" pitchFamily="18" charset="0"/>
                              <a:ea typeface="Cambria Math"/>
                            </a:rPr>
                          </m:ctrlPr>
                        </m:dPr>
                        <m:e>
                          <m:r>
                            <a:rPr lang="en-US" sz="2000" b="1" i="1" smtClean="0">
                              <a:latin typeface="Cambria Math"/>
                              <a:ea typeface="Cambria Math"/>
                            </a:rPr>
                            <m:t>𝒔</m:t>
                          </m:r>
                          <m:r>
                            <a:rPr lang="en-US" sz="2000" b="1" i="1" smtClean="0">
                              <a:latin typeface="Cambria Math"/>
                              <a:ea typeface="Cambria Math"/>
                            </a:rPr>
                            <m:t>,</m:t>
                          </m:r>
                          <m:r>
                            <a:rPr lang="en-US" sz="2000" b="1" i="1" smtClean="0">
                              <a:latin typeface="Cambria Math"/>
                              <a:ea typeface="Cambria Math"/>
                            </a:rPr>
                            <m:t>𝒕</m:t>
                          </m:r>
                        </m:e>
                      </m:d>
                    </m:oMath>
                  </m:oMathPara>
                </a14:m>
                <a:endParaRPr lang="en-US" sz="2400" b="1"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428093" y="5055063"/>
                <a:ext cx="6327650" cy="431337"/>
              </a:xfrm>
              <a:prstGeom prst="rect">
                <a:avLst/>
              </a:prstGeom>
              <a:blipFill>
                <a:blip r:embed="rId6"/>
                <a:stretch>
                  <a:fillRect l="-193" b="-7042"/>
                </a:stretch>
              </a:blipFill>
            </p:spPr>
            <p:txBody>
              <a:bodyPr/>
              <a:lstStyle/>
              <a:p>
                <a:r>
                  <a:rPr lang="en-US">
                    <a:noFill/>
                  </a:rPr>
                  <a:t> </a:t>
                </a:r>
              </a:p>
            </p:txBody>
          </p:sp>
        </mc:Fallback>
      </mc:AlternateContent>
      <p:sp>
        <p:nvSpPr>
          <p:cNvPr id="40" name="TextBox 39"/>
          <p:cNvSpPr txBox="1"/>
          <p:nvPr/>
        </p:nvSpPr>
        <p:spPr>
          <a:xfrm>
            <a:off x="3090509" y="4561077"/>
            <a:ext cx="2889504" cy="369332"/>
          </a:xfrm>
          <a:prstGeom prst="rect">
            <a:avLst/>
          </a:prstGeom>
          <a:noFill/>
        </p:spPr>
        <p:txBody>
          <a:bodyPr wrap="square" rtlCol="0">
            <a:spAutoFit/>
          </a:bodyPr>
          <a:lstStyle/>
          <a:p>
            <a:pPr algn="ctr"/>
            <a:r>
              <a:rPr lang="en-US" b="1" dirty="0" smtClean="0">
                <a:solidFill>
                  <a:srgbClr val="000090"/>
                </a:solidFill>
                <a:latin typeface="Arial" panose="020B0604020202020204" pitchFamily="34" charset="0"/>
                <a:cs typeface="Arial" panose="020B0604020202020204" pitchFamily="34" charset="0"/>
              </a:rPr>
              <a:t>Data fusion model</a:t>
            </a:r>
            <a:endParaRPr lang="en-US" b="1" baseline="-25000" dirty="0">
              <a:solidFill>
                <a:srgbClr val="000090"/>
              </a:solidFill>
              <a:latin typeface="Arial" panose="020B0604020202020204" pitchFamily="34" charset="0"/>
              <a:cs typeface="Arial" panose="020B0604020202020204" pitchFamily="34" charset="0"/>
            </a:endParaRPr>
          </a:p>
        </p:txBody>
      </p:sp>
      <p:sp>
        <p:nvSpPr>
          <p:cNvPr id="42" name="Rectangle 41"/>
          <p:cNvSpPr/>
          <p:nvPr/>
        </p:nvSpPr>
        <p:spPr>
          <a:xfrm>
            <a:off x="6330319" y="3470357"/>
            <a:ext cx="2549378" cy="338554"/>
          </a:xfrm>
          <a:prstGeom prst="rect">
            <a:avLst/>
          </a:prstGeom>
        </p:spPr>
        <p:txBody>
          <a:bodyPr wrap="square">
            <a:spAutoFit/>
          </a:bodyPr>
          <a:lstStyle/>
          <a:p>
            <a:r>
              <a:rPr lang="en-US" sz="800" b="1" dirty="0">
                <a:latin typeface="Arial" panose="020B0604020202020204" pitchFamily="34" charset="0"/>
                <a:cs typeface="Arial" panose="020B0604020202020204" pitchFamily="34" charset="0"/>
              </a:rPr>
              <a:t>Loria-Salazar et al., </a:t>
            </a:r>
            <a:r>
              <a:rPr lang="en-US" sz="800" b="1" dirty="0" smtClean="0">
                <a:latin typeface="Arial" panose="020B0604020202020204" pitchFamily="34" charset="0"/>
                <a:cs typeface="Arial" panose="020B0604020202020204" pitchFamily="34" charset="0"/>
              </a:rPr>
              <a:t>2016</a:t>
            </a:r>
          </a:p>
          <a:p>
            <a:r>
              <a:rPr lang="en-US" sz="800" b="1" dirty="0" smtClean="0">
                <a:latin typeface="Arial" panose="020B0604020202020204" pitchFamily="34" charset="0"/>
                <a:cs typeface="Arial" panose="020B0604020202020204" pitchFamily="34" charset="0"/>
              </a:rPr>
              <a:t> </a:t>
            </a:r>
            <a:r>
              <a:rPr lang="en-US" sz="800" b="1" dirty="0">
                <a:latin typeface="Arial" panose="020B0604020202020204" pitchFamily="34" charset="0"/>
                <a:cs typeface="Arial" panose="020B0604020202020204" pitchFamily="34" charset="0"/>
              </a:rPr>
              <a:t>(Atmos. </a:t>
            </a:r>
            <a:r>
              <a:rPr lang="en-US" sz="800" b="1" dirty="0" smtClean="0">
                <a:latin typeface="Arial" panose="020B0604020202020204" pitchFamily="34" charset="0"/>
                <a:cs typeface="Arial" panose="020B0604020202020204" pitchFamily="34" charset="0"/>
              </a:rPr>
              <a:t>Environ)</a:t>
            </a:r>
            <a:endParaRPr lang="en-US" sz="800" b="1" dirty="0">
              <a:latin typeface="Arial" panose="020B0604020202020204" pitchFamily="34" charset="0"/>
              <a:cs typeface="Arial" panose="020B0604020202020204" pitchFamily="34" charset="0"/>
            </a:endParaRPr>
          </a:p>
        </p:txBody>
      </p:sp>
      <p:sp>
        <p:nvSpPr>
          <p:cNvPr id="43" name="TextBox 42"/>
          <p:cNvSpPr txBox="1"/>
          <p:nvPr/>
        </p:nvSpPr>
        <p:spPr>
          <a:xfrm>
            <a:off x="5416296" y="6890379"/>
            <a:ext cx="2051304"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Chang et al. 2013</a:t>
            </a:r>
          </a:p>
        </p:txBody>
      </p:sp>
      <p:sp>
        <p:nvSpPr>
          <p:cNvPr id="53" name="TextBox 52"/>
          <p:cNvSpPr txBox="1"/>
          <p:nvPr/>
        </p:nvSpPr>
        <p:spPr>
          <a:xfrm>
            <a:off x="440785" y="4077620"/>
            <a:ext cx="1658874" cy="61555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Point-level</a:t>
            </a:r>
          </a:p>
          <a:p>
            <a:pPr algn="ctr"/>
            <a:r>
              <a:rPr lang="en-US" sz="1700" b="1" dirty="0" smtClean="0">
                <a:latin typeface="Arial" panose="020B0604020202020204" pitchFamily="34" charset="0"/>
                <a:cs typeface="Arial" panose="020B0604020202020204" pitchFamily="34" charset="0"/>
              </a:rPr>
              <a:t> measurement</a:t>
            </a:r>
            <a:endParaRPr lang="en-US" sz="1700" b="1" dirty="0">
              <a:latin typeface="Arial" panose="020B0604020202020204" pitchFamily="34" charset="0"/>
              <a:cs typeface="Arial" panose="020B0604020202020204" pitchFamily="34" charset="0"/>
            </a:endParaRPr>
          </a:p>
        </p:txBody>
      </p:sp>
      <p:sp>
        <p:nvSpPr>
          <p:cNvPr id="54" name="TextBox 53"/>
          <p:cNvSpPr txBox="1"/>
          <p:nvPr/>
        </p:nvSpPr>
        <p:spPr>
          <a:xfrm>
            <a:off x="6897221" y="4125925"/>
            <a:ext cx="171704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ctr">
              <a:defRPr b="1">
                <a:latin typeface="Calibri" panose="020F0502020204030204" pitchFamily="34" charset="0"/>
                <a:cs typeface="Calibri" panose="020F0502020204030204" pitchFamily="34" charset="0"/>
              </a:defRPr>
            </a:lvl1pPr>
          </a:lstStyle>
          <a:p>
            <a:r>
              <a:rPr lang="en-US" sz="1700" dirty="0">
                <a:latin typeface="Arial" panose="020B0604020202020204" pitchFamily="34" charset="0"/>
                <a:cs typeface="Arial" panose="020B0604020202020204" pitchFamily="34" charset="0"/>
              </a:rPr>
              <a:t>Grid </a:t>
            </a:r>
            <a:r>
              <a:rPr lang="en-US" sz="1700" dirty="0" smtClean="0">
                <a:latin typeface="Arial" panose="020B0604020202020204" pitchFamily="34" charset="0"/>
                <a:cs typeface="Arial" panose="020B0604020202020204" pitchFamily="34" charset="0"/>
              </a:rPr>
              <a:t>AQ data</a:t>
            </a:r>
            <a:endParaRPr lang="en-US" sz="17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3481305" y="5464608"/>
                <a:ext cx="3564245" cy="400110"/>
              </a:xfrm>
              <a:prstGeom prst="rect">
                <a:avLst/>
              </a:prstGeom>
              <a:noFill/>
            </p:spPr>
            <p:txBody>
              <a:bodyPr wrap="none" rtlCol="0">
                <a:spAutoFit/>
              </a:bodyPr>
              <a:lstStyle/>
              <a:p>
                <a14:m>
                  <m:oMath xmlns:m="http://schemas.openxmlformats.org/officeDocument/2006/math">
                    <m:sSub>
                      <m:sSubPr>
                        <m:ctrlPr>
                          <a:rPr lang="en-US" sz="2000" b="1" i="1" smtClean="0">
                            <a:latin typeface="Cambria Math" panose="02040503050406030204" pitchFamily="18" charset="0"/>
                          </a:rPr>
                        </m:ctrlPr>
                      </m:sSubPr>
                      <m:e>
                        <m:r>
                          <a:rPr lang="el-GR" sz="2000" b="1" i="1">
                            <a:latin typeface="Cambria Math"/>
                          </a:rPr>
                          <m:t>𝜶</m:t>
                        </m:r>
                      </m:e>
                      <m:sub>
                        <m:r>
                          <a:rPr lang="en-US" sz="2000" b="1" i="1">
                            <a:latin typeface="Cambria Math"/>
                          </a:rPr>
                          <m:t>𝟎</m:t>
                        </m:r>
                      </m:sub>
                    </m:sSub>
                    <m:d>
                      <m:dPr>
                        <m:ctrlPr>
                          <a:rPr lang="en-US" sz="2000" b="1" i="1">
                            <a:latin typeface="Cambria Math" panose="02040503050406030204" pitchFamily="18" charset="0"/>
                          </a:rPr>
                        </m:ctrlPr>
                      </m:dPr>
                      <m:e>
                        <m:r>
                          <a:rPr lang="en-US" sz="2000" b="1" i="1">
                            <a:latin typeface="Cambria Math"/>
                          </a:rPr>
                          <m:t>𝒔</m:t>
                        </m:r>
                        <m:r>
                          <a:rPr lang="en-US" sz="2000" b="1" i="1">
                            <a:latin typeface="Cambria Math"/>
                          </a:rPr>
                          <m:t>,</m:t>
                        </m:r>
                        <m:r>
                          <a:rPr lang="en-US" sz="2000" b="1" i="1">
                            <a:latin typeface="Cambria Math"/>
                          </a:rPr>
                          <m:t>𝒕</m:t>
                        </m:r>
                      </m:e>
                    </m:d>
                  </m:oMath>
                </a14:m>
                <a:r>
                  <a:rPr lang="en-US" sz="2000" dirty="0" smtClean="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a:rPr>
                          <m:t> </m:t>
                        </m:r>
                        <m:r>
                          <a:rPr lang="en-US" sz="2000" b="1" i="1" smtClean="0">
                            <a:latin typeface="Cambria Math"/>
                            <a:ea typeface="Cambria Math"/>
                          </a:rPr>
                          <m:t>𝜷</m:t>
                        </m:r>
                      </m:e>
                      <m:sub>
                        <m:r>
                          <a:rPr lang="en-US" sz="2000" b="1" i="1">
                            <a:latin typeface="Cambria Math"/>
                          </a:rPr>
                          <m:t>𝟎</m:t>
                        </m:r>
                      </m:sub>
                    </m:sSub>
                    <m:d>
                      <m:dPr>
                        <m:ctrlPr>
                          <a:rPr lang="en-US" sz="2000" b="1" i="1">
                            <a:latin typeface="Cambria Math" panose="02040503050406030204" pitchFamily="18" charset="0"/>
                          </a:rPr>
                        </m:ctrlPr>
                      </m:dPr>
                      <m:e>
                        <m:r>
                          <a:rPr lang="en-US" sz="2000" b="1" i="1">
                            <a:latin typeface="Cambria Math"/>
                          </a:rPr>
                          <m:t>𝒔</m:t>
                        </m:r>
                      </m:e>
                    </m:d>
                  </m:oMath>
                </a14:m>
                <a:r>
                  <a:rPr lang="en-US" sz="2000" dirty="0" smtClean="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a:rPr>
                          <m:t> </m:t>
                        </m:r>
                        <m:r>
                          <a:rPr lang="en-US" sz="2000" b="1" i="1">
                            <a:latin typeface="Cambria Math"/>
                            <a:ea typeface="Cambria Math"/>
                          </a:rPr>
                          <m:t>𝜷</m:t>
                        </m:r>
                      </m:e>
                      <m:sub>
                        <m:r>
                          <a:rPr lang="en-US" sz="2000" b="1" i="1">
                            <a:latin typeface="Cambria Math"/>
                          </a:rPr>
                          <m:t>𝟎</m:t>
                        </m:r>
                      </m:sub>
                    </m:sSub>
                    <m:d>
                      <m:dPr>
                        <m:ctrlPr>
                          <a:rPr lang="en-US" sz="2000" b="1" i="1">
                            <a:latin typeface="Cambria Math" panose="02040503050406030204" pitchFamily="18" charset="0"/>
                          </a:rPr>
                        </m:ctrlPr>
                      </m:dPr>
                      <m:e>
                        <m:r>
                          <a:rPr lang="en-US" sz="2000" b="1" i="1">
                            <a:latin typeface="Cambria Math"/>
                          </a:rPr>
                          <m:t>𝒕</m:t>
                        </m:r>
                      </m:e>
                    </m:d>
                  </m:oMath>
                </a14:m>
                <a:r>
                  <a:rPr lang="en-US" sz="2000" dirty="0" smtClean="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a:rPr>
                          <m:t> </m:t>
                        </m:r>
                        <m:r>
                          <a:rPr lang="en-US" sz="2000" b="1" i="1" smtClean="0">
                            <a:latin typeface="Cambria Math"/>
                            <a:ea typeface="Cambria Math"/>
                          </a:rPr>
                          <m:t>𝜸</m:t>
                        </m:r>
                      </m:e>
                      <m:sub>
                        <m:r>
                          <a:rPr lang="en-US" sz="2000" b="1" i="1">
                            <a:latin typeface="Cambria Math"/>
                          </a:rPr>
                          <m:t>𝟎</m:t>
                        </m:r>
                      </m:sub>
                    </m:sSub>
                    <m:sSub>
                      <m:sSubPr>
                        <m:ctrlPr>
                          <a:rPr lang="en-US" sz="2000" b="1" i="1" smtClean="0">
                            <a:latin typeface="Cambria Math" panose="02040503050406030204" pitchFamily="18" charset="0"/>
                          </a:rPr>
                        </m:ctrlPr>
                      </m:sSubPr>
                      <m:e>
                        <m:r>
                          <a:rPr lang="en-US" sz="2000" b="1" i="1" smtClean="0">
                            <a:latin typeface="Cambria Math"/>
                          </a:rPr>
                          <m:t>𝒁</m:t>
                        </m:r>
                      </m:e>
                      <m:sub>
                        <m:r>
                          <a:rPr lang="en-US" sz="2000" b="1" i="1">
                            <a:latin typeface="Cambria Math"/>
                          </a:rPr>
                          <m:t>𝟎</m:t>
                        </m:r>
                      </m:sub>
                    </m:sSub>
                  </m:oMath>
                </a14:m>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3481305" y="5464608"/>
                <a:ext cx="3564245" cy="400110"/>
              </a:xfrm>
              <a:prstGeom prst="rect">
                <a:avLst/>
              </a:prstGeom>
              <a:blipFill>
                <a:blip r:embed="rId8"/>
                <a:stretch>
                  <a:fillRect t="-6061" r="-1197"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522785" y="5840958"/>
                <a:ext cx="3564245" cy="400110"/>
              </a:xfrm>
              <a:prstGeom prst="rect">
                <a:avLst/>
              </a:prstGeom>
            </p:spPr>
            <p:txBody>
              <a:bodyPr wrap="none">
                <a:spAutoFit/>
              </a:bodyPr>
              <a:lstStyle/>
              <a:p>
                <a14:m>
                  <m:oMath xmlns:m="http://schemas.openxmlformats.org/officeDocument/2006/math">
                    <m:sSub>
                      <m:sSubPr>
                        <m:ctrlPr>
                          <a:rPr lang="en-US" sz="2000" b="1" i="1" smtClean="0">
                            <a:latin typeface="Cambria Math" panose="02040503050406030204" pitchFamily="18" charset="0"/>
                          </a:rPr>
                        </m:ctrlPr>
                      </m:sSubPr>
                      <m:e>
                        <m:r>
                          <a:rPr lang="el-GR" sz="2000" b="1" i="1">
                            <a:latin typeface="Cambria Math"/>
                          </a:rPr>
                          <m:t>𝜶</m:t>
                        </m:r>
                      </m:e>
                      <m:sub>
                        <m:r>
                          <a:rPr lang="en-US" sz="2000" b="1" i="1" smtClean="0">
                            <a:latin typeface="Cambria Math"/>
                          </a:rPr>
                          <m:t>𝟏</m:t>
                        </m:r>
                      </m:sub>
                    </m:sSub>
                    <m:d>
                      <m:dPr>
                        <m:ctrlPr>
                          <a:rPr lang="en-US" sz="2000" b="1" i="1">
                            <a:latin typeface="Cambria Math" panose="02040503050406030204" pitchFamily="18" charset="0"/>
                          </a:rPr>
                        </m:ctrlPr>
                      </m:dPr>
                      <m:e>
                        <m:r>
                          <a:rPr lang="en-US" sz="2000" b="1" i="1">
                            <a:latin typeface="Cambria Math"/>
                          </a:rPr>
                          <m:t>𝒔</m:t>
                        </m:r>
                        <m:r>
                          <a:rPr lang="en-US" sz="2000" b="1" i="1">
                            <a:latin typeface="Cambria Math"/>
                          </a:rPr>
                          <m:t>,</m:t>
                        </m:r>
                        <m:r>
                          <a:rPr lang="en-US" sz="2000" b="1" i="1">
                            <a:latin typeface="Cambria Math"/>
                          </a:rPr>
                          <m:t>𝒕</m:t>
                        </m:r>
                      </m:e>
                    </m:d>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 </m:t>
                        </m:r>
                        <m:r>
                          <a:rPr lang="en-US" sz="2000" b="1" i="1">
                            <a:latin typeface="Cambria Math"/>
                            <a:ea typeface="Cambria Math"/>
                          </a:rPr>
                          <m:t>𝜷</m:t>
                        </m:r>
                      </m:e>
                      <m:sub>
                        <m:r>
                          <a:rPr lang="en-US" sz="2000" b="1" i="1" smtClean="0">
                            <a:latin typeface="Cambria Math"/>
                            <a:ea typeface="Cambria Math"/>
                          </a:rPr>
                          <m:t>𝟏</m:t>
                        </m:r>
                      </m:sub>
                    </m:sSub>
                    <m:d>
                      <m:dPr>
                        <m:ctrlPr>
                          <a:rPr lang="en-US" sz="2000" b="1" i="1">
                            <a:latin typeface="Cambria Math" panose="02040503050406030204" pitchFamily="18" charset="0"/>
                          </a:rPr>
                        </m:ctrlPr>
                      </m:dPr>
                      <m:e>
                        <m:r>
                          <a:rPr lang="en-US" sz="2000" b="1" i="1">
                            <a:latin typeface="Cambria Math"/>
                          </a:rPr>
                          <m:t>𝒔</m:t>
                        </m:r>
                      </m:e>
                    </m:d>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 </m:t>
                        </m:r>
                        <m:r>
                          <a:rPr lang="en-US" sz="2000" b="1" i="1">
                            <a:latin typeface="Cambria Math"/>
                            <a:ea typeface="Cambria Math"/>
                          </a:rPr>
                          <m:t>𝜷</m:t>
                        </m:r>
                      </m:e>
                      <m:sub>
                        <m:r>
                          <a:rPr lang="en-US" sz="2000" b="1" i="1" smtClean="0">
                            <a:latin typeface="Cambria Math"/>
                            <a:ea typeface="Cambria Math"/>
                          </a:rPr>
                          <m:t>𝟏</m:t>
                        </m:r>
                      </m:sub>
                    </m:sSub>
                    <m:d>
                      <m:dPr>
                        <m:ctrlPr>
                          <a:rPr lang="en-US" sz="2000" b="1" i="1">
                            <a:latin typeface="Cambria Math" panose="02040503050406030204" pitchFamily="18" charset="0"/>
                          </a:rPr>
                        </m:ctrlPr>
                      </m:dPr>
                      <m:e>
                        <m:r>
                          <a:rPr lang="en-US" sz="2000" b="1" i="1">
                            <a:latin typeface="Cambria Math"/>
                          </a:rPr>
                          <m:t>𝒕</m:t>
                        </m:r>
                      </m:e>
                    </m:d>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 </m:t>
                        </m:r>
                        <m:r>
                          <a:rPr lang="en-US" sz="2000" b="1" i="1">
                            <a:latin typeface="Cambria Math"/>
                            <a:ea typeface="Cambria Math"/>
                          </a:rPr>
                          <m:t>𝜸</m:t>
                        </m:r>
                      </m:e>
                      <m:sub>
                        <m:r>
                          <a:rPr lang="en-US" sz="2000" b="1" i="1" smtClean="0">
                            <a:latin typeface="Cambria Math"/>
                            <a:ea typeface="Cambria Math"/>
                          </a:rPr>
                          <m:t>𝟏</m:t>
                        </m:r>
                      </m:sub>
                    </m:sSub>
                    <m:sSub>
                      <m:sSubPr>
                        <m:ctrlPr>
                          <a:rPr lang="en-US" sz="2000" b="1" i="1" smtClean="0">
                            <a:latin typeface="Cambria Math" panose="02040503050406030204" pitchFamily="18" charset="0"/>
                          </a:rPr>
                        </m:ctrlPr>
                      </m:sSubPr>
                      <m:e>
                        <m:r>
                          <a:rPr lang="en-US" sz="2000" b="1" i="1">
                            <a:latin typeface="Cambria Math"/>
                          </a:rPr>
                          <m:t>𝒁</m:t>
                        </m:r>
                      </m:e>
                      <m:sub>
                        <m:r>
                          <a:rPr lang="en-US" sz="2000" b="1" i="1" smtClean="0">
                            <a:latin typeface="Cambria Math"/>
                          </a:rPr>
                          <m:t>𝟏</m:t>
                        </m:r>
                      </m:sub>
                    </m:sSub>
                  </m:oMath>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3522785" y="5840958"/>
                <a:ext cx="3564245" cy="400110"/>
              </a:xfrm>
              <a:prstGeom prst="rect">
                <a:avLst/>
              </a:prstGeom>
              <a:blipFill>
                <a:blip r:embed="rId9"/>
                <a:stretch>
                  <a:fillRect t="-6061" r="-1197" b="-27273"/>
                </a:stretch>
              </a:blipFill>
            </p:spPr>
            <p:txBody>
              <a:bodyPr/>
              <a:lstStyle/>
              <a:p>
                <a:r>
                  <a:rPr lang="en-US">
                    <a:noFill/>
                  </a:rPr>
                  <a:t> </a:t>
                </a:r>
              </a:p>
            </p:txBody>
          </p:sp>
        </mc:Fallback>
      </mc:AlternateContent>
      <p:sp>
        <p:nvSpPr>
          <p:cNvPr id="28" name="TextBox 27"/>
          <p:cNvSpPr txBox="1"/>
          <p:nvPr/>
        </p:nvSpPr>
        <p:spPr>
          <a:xfrm>
            <a:off x="1652505" y="5483938"/>
            <a:ext cx="19812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Additive bias:</a:t>
            </a:r>
          </a:p>
        </p:txBody>
      </p:sp>
      <p:sp>
        <p:nvSpPr>
          <p:cNvPr id="29" name="TextBox 28"/>
          <p:cNvSpPr txBox="1"/>
          <p:nvPr/>
        </p:nvSpPr>
        <p:spPr>
          <a:xfrm>
            <a:off x="990600" y="5848290"/>
            <a:ext cx="28956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Multiplicative bias:</a:t>
            </a:r>
          </a:p>
        </p:txBody>
      </p:sp>
      <p:cxnSp>
        <p:nvCxnSpPr>
          <p:cNvPr id="36" name="Straight Arrow Connector 35"/>
          <p:cNvCxnSpPr>
            <a:endCxn id="40" idx="0"/>
          </p:cNvCxnSpPr>
          <p:nvPr/>
        </p:nvCxnSpPr>
        <p:spPr>
          <a:xfrm>
            <a:off x="2429942" y="2839532"/>
            <a:ext cx="2105319" cy="17215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endCxn id="40" idx="0"/>
          </p:cNvCxnSpPr>
          <p:nvPr/>
        </p:nvCxnSpPr>
        <p:spPr>
          <a:xfrm flipH="1">
            <a:off x="4535261" y="2921582"/>
            <a:ext cx="1558931" cy="16394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62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a:latin typeface="Arial" panose="020B0604020202020204" pitchFamily="34" charset="0"/>
                <a:cs typeface="Arial" panose="020B0604020202020204" pitchFamily="34" charset="0"/>
              </a:rPr>
              <a:t>Aqua MODIS DB </a:t>
            </a:r>
            <a:r>
              <a:rPr lang="en-US" sz="2600" dirty="0" smtClean="0">
                <a:latin typeface="Arial" panose="020B0604020202020204" pitchFamily="34" charset="0"/>
                <a:cs typeface="Arial" panose="020B0604020202020204" pitchFamily="34" charset="0"/>
              </a:rPr>
              <a:t>AOD </a:t>
            </a:r>
            <a:br>
              <a:rPr lang="en-US" sz="2600" dirty="0" smtClean="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10</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86" r="8564"/>
          <a:stretch/>
        </p:blipFill>
        <p:spPr>
          <a:xfrm>
            <a:off x="4571999" y="1744330"/>
            <a:ext cx="4648201" cy="399864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184" r="7095"/>
          <a:stretch/>
        </p:blipFill>
        <p:spPr>
          <a:xfrm>
            <a:off x="152400" y="1716424"/>
            <a:ext cx="4572000" cy="3998645"/>
          </a:xfrm>
          <a:prstGeom prst="rect">
            <a:avLst/>
          </a:prstGeom>
        </p:spPr>
      </p:pic>
      <p:sp>
        <p:nvSpPr>
          <p:cNvPr id="14" name="Oval 13"/>
          <p:cNvSpPr/>
          <p:nvPr/>
        </p:nvSpPr>
        <p:spPr>
          <a:xfrm>
            <a:off x="1894872" y="3009492"/>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64609" y="2057400"/>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288063" y="3009492"/>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257800" y="2057400"/>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65326" y="5828274"/>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22" name="TextBox 21"/>
          <p:cNvSpPr txBox="1"/>
          <p:nvPr/>
        </p:nvSpPr>
        <p:spPr>
          <a:xfrm>
            <a:off x="60960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75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a:latin typeface="Arial" panose="020B0604020202020204" pitchFamily="34" charset="0"/>
                <a:cs typeface="Arial" panose="020B0604020202020204" pitchFamily="34" charset="0"/>
              </a:rPr>
              <a:t>Aqua MODIS DB </a:t>
            </a:r>
            <a:r>
              <a:rPr lang="en-US" sz="2600" dirty="0" smtClean="0">
                <a:latin typeface="Arial" panose="020B0604020202020204" pitchFamily="34" charset="0"/>
                <a:cs typeface="Arial" panose="020B0604020202020204" pitchFamily="34" charset="0"/>
              </a:rPr>
              <a:t>AOD </a:t>
            </a:r>
            <a:br>
              <a:rPr lang="en-US" sz="2600" dirty="0" smtClean="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10</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86" r="8564"/>
          <a:stretch/>
        </p:blipFill>
        <p:spPr>
          <a:xfrm>
            <a:off x="4571999" y="1744330"/>
            <a:ext cx="4648201" cy="399864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184" r="7095"/>
          <a:stretch/>
        </p:blipFill>
        <p:spPr>
          <a:xfrm>
            <a:off x="152400" y="1716424"/>
            <a:ext cx="4572000" cy="3998645"/>
          </a:xfrm>
          <a:prstGeom prst="rect">
            <a:avLst/>
          </a:prstGeom>
        </p:spPr>
      </p:pic>
      <p:sp>
        <p:nvSpPr>
          <p:cNvPr id="19" name="Oval 18"/>
          <p:cNvSpPr/>
          <p:nvPr/>
        </p:nvSpPr>
        <p:spPr>
          <a:xfrm>
            <a:off x="7062910" y="4051298"/>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333165" y="3659853"/>
            <a:ext cx="713772" cy="7220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65326" y="5828274"/>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22" name="TextBox 21"/>
          <p:cNvSpPr txBox="1"/>
          <p:nvPr/>
        </p:nvSpPr>
        <p:spPr>
          <a:xfrm>
            <a:off x="60960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
        <p:nvSpPr>
          <p:cNvPr id="24" name="Oval 23"/>
          <p:cNvSpPr/>
          <p:nvPr/>
        </p:nvSpPr>
        <p:spPr>
          <a:xfrm rot="18795103">
            <a:off x="1644279" y="1856126"/>
            <a:ext cx="1296963" cy="40589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256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11</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86" r="8564"/>
          <a:stretch/>
        </p:blipFill>
        <p:spPr>
          <a:xfrm>
            <a:off x="76200" y="1785276"/>
            <a:ext cx="4648201" cy="399864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80" r="10056"/>
          <a:stretch/>
        </p:blipFill>
        <p:spPr>
          <a:xfrm>
            <a:off x="4648200" y="1785276"/>
            <a:ext cx="4419600" cy="3998645"/>
          </a:xfrm>
          <a:prstGeom prst="rect">
            <a:avLst/>
          </a:prstGeom>
        </p:spPr>
      </p:pic>
      <p:sp>
        <p:nvSpPr>
          <p:cNvPr id="12" name="Oval 11"/>
          <p:cNvSpPr/>
          <p:nvPr/>
        </p:nvSpPr>
        <p:spPr>
          <a:xfrm>
            <a:off x="2429933" y="4002278"/>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74844" y="4034366"/>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616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12</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7080" r="10056"/>
          <a:stretch/>
        </p:blipFill>
        <p:spPr>
          <a:xfrm>
            <a:off x="4648200" y="1785276"/>
            <a:ext cx="4419600" cy="39986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80" y="1940156"/>
            <a:ext cx="3886200" cy="3399665"/>
          </a:xfrm>
          <a:prstGeom prst="rect">
            <a:avLst/>
          </a:prstGeom>
        </p:spPr>
      </p:pic>
      <p:sp>
        <p:nvSpPr>
          <p:cNvPr id="14" name="Oval 13"/>
          <p:cNvSpPr/>
          <p:nvPr/>
        </p:nvSpPr>
        <p:spPr>
          <a:xfrm>
            <a:off x="6574844" y="4034366"/>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29933" y="4002278"/>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0960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
        <p:nvSpPr>
          <p:cNvPr id="20" name="TextBox 19"/>
          <p:cNvSpPr txBox="1"/>
          <p:nvPr/>
        </p:nvSpPr>
        <p:spPr>
          <a:xfrm>
            <a:off x="1447800" y="581825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Visible</a:t>
            </a:r>
            <a:endParaRPr lang="en-US" sz="1700" b="1" dirty="0">
              <a:latin typeface="Arial" panose="020B0604020202020204" pitchFamily="34" charset="0"/>
              <a:cs typeface="Arial" panose="020B0604020202020204" pitchFamily="34" charset="0"/>
            </a:endParaRPr>
          </a:p>
        </p:txBody>
      </p:sp>
      <p:sp>
        <p:nvSpPr>
          <p:cNvPr id="21" name="Oval 20"/>
          <p:cNvSpPr/>
          <p:nvPr/>
        </p:nvSpPr>
        <p:spPr>
          <a:xfrm>
            <a:off x="584682" y="1899811"/>
            <a:ext cx="687569" cy="66135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24000" y="2590800"/>
            <a:ext cx="905933" cy="93304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817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1</a:t>
            </a:r>
            <a:r>
              <a:rPr lang="en-US" dirty="0" smtClean="0">
                <a:solidFill>
                  <a:schemeClr val="bg1"/>
                </a:solidFill>
              </a:rPr>
              <a:t>3</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727" y="1308099"/>
            <a:ext cx="2439329" cy="1828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767" y="1317207"/>
            <a:ext cx="2439329" cy="18288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7083" r="7918"/>
          <a:stretch/>
        </p:blipFill>
        <p:spPr>
          <a:xfrm>
            <a:off x="1752600" y="3112978"/>
            <a:ext cx="5697599" cy="3440222"/>
          </a:xfrm>
          <a:prstGeom prst="rect">
            <a:avLst/>
          </a:prstGeom>
        </p:spPr>
      </p:pic>
    </p:spTree>
    <p:extLst>
      <p:ext uri="{BB962C8B-B14F-4D97-AF65-F5344CB8AC3E}">
        <p14:creationId xmlns:p14="http://schemas.microsoft.com/office/powerpoint/2010/main" val="3887002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Aqua MODIS DB AOD C6.1</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solidFill>
              </a:rPr>
              <a:t>1</a:t>
            </a:r>
            <a:r>
              <a:rPr lang="en-US" dirty="0" smtClean="0">
                <a:solidFill>
                  <a:schemeClr val="bg1"/>
                </a:solidFill>
              </a:rPr>
              <a:t>3</a:t>
            </a:r>
            <a:endParaRPr lang="en-US" dirty="0">
              <a:solidFill>
                <a:schemeClr val="bg1"/>
              </a:solidFill>
            </a:endParaRPr>
          </a:p>
        </p:txBody>
      </p:sp>
      <p:sp>
        <p:nvSpPr>
          <p:cNvPr id="15" name="Rectangle 14"/>
          <p:cNvSpPr/>
          <p:nvPr/>
        </p:nvSpPr>
        <p:spPr>
          <a:xfrm>
            <a:off x="4580468" y="1278466"/>
            <a:ext cx="364067" cy="220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80465" y="3979330"/>
            <a:ext cx="465668" cy="1439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280397" y="3970865"/>
            <a:ext cx="482603" cy="1270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727" y="1308099"/>
            <a:ext cx="2439329" cy="1828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767" y="1317207"/>
            <a:ext cx="2439329" cy="18288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7083" r="7918"/>
          <a:stretch/>
        </p:blipFill>
        <p:spPr>
          <a:xfrm>
            <a:off x="1752600" y="3112978"/>
            <a:ext cx="5697599" cy="3440222"/>
          </a:xfrm>
          <a:prstGeom prst="rect">
            <a:avLst/>
          </a:prstGeom>
        </p:spPr>
      </p:pic>
      <p:sp>
        <p:nvSpPr>
          <p:cNvPr id="14" name="Oval 13"/>
          <p:cNvSpPr/>
          <p:nvPr/>
        </p:nvSpPr>
        <p:spPr>
          <a:xfrm>
            <a:off x="2206299" y="3365708"/>
            <a:ext cx="677189" cy="156696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85411" y="3309838"/>
            <a:ext cx="677189" cy="156696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209800" y="4986238"/>
            <a:ext cx="677189" cy="156696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809211" y="4953000"/>
            <a:ext cx="677189" cy="156696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671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Terra-Aqua MODIS DB - Best</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Western U.S.,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14</a:t>
            </a:r>
            <a:endParaRPr lang="en-US" dirty="0">
              <a:solidFill>
                <a:schemeClr val="bg1"/>
              </a:solidFill>
            </a:endParaRPr>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480" y="2011680"/>
            <a:ext cx="3017520" cy="30175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11680"/>
            <a:ext cx="3017520" cy="30175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8480" y="2011680"/>
            <a:ext cx="3017520" cy="3017520"/>
          </a:xfrm>
          <a:prstGeom prst="rect">
            <a:avLst/>
          </a:prstGeom>
        </p:spPr>
      </p:pic>
      <p:sp>
        <p:nvSpPr>
          <p:cNvPr id="24" name="TextBox 23"/>
          <p:cNvSpPr txBox="1"/>
          <p:nvPr/>
        </p:nvSpPr>
        <p:spPr>
          <a:xfrm>
            <a:off x="720852" y="511541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25" name="TextBox 24"/>
          <p:cNvSpPr txBox="1"/>
          <p:nvPr/>
        </p:nvSpPr>
        <p:spPr>
          <a:xfrm>
            <a:off x="3751326" y="5105400"/>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
        <p:nvSpPr>
          <p:cNvPr id="26" name="TextBox 25"/>
          <p:cNvSpPr txBox="1"/>
          <p:nvPr/>
        </p:nvSpPr>
        <p:spPr>
          <a:xfrm>
            <a:off x="6870032" y="5105400"/>
            <a:ext cx="1828800"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 6.1- Col. 6</a:t>
            </a:r>
            <a:endParaRPr lang="en-US" sz="1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028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1680"/>
            <a:ext cx="3017520" cy="3017520"/>
          </a:xfrm>
          <a:prstGeom prst="rect">
            <a:avLst/>
          </a:prstGeom>
        </p:spPr>
      </p:pic>
      <p:sp>
        <p:nvSpPr>
          <p:cNvPr id="2" name="Title 1"/>
          <p:cNvSpPr>
            <a:spLocks noGrp="1"/>
          </p:cNvSpPr>
          <p:nvPr>
            <p:ph type="title"/>
          </p:nvPr>
        </p:nvSpPr>
        <p:spPr>
          <a:xfrm>
            <a:off x="1040130" y="381000"/>
            <a:ext cx="7391400" cy="762000"/>
          </a:xfrm>
        </p:spPr>
        <p:txBody>
          <a:bodyPr/>
          <a:lstStyle/>
          <a:p>
            <a:r>
              <a:rPr lang="en-US" sz="2600" dirty="0" smtClean="0">
                <a:latin typeface="Arial" panose="020B0604020202020204" pitchFamily="34" charset="0"/>
                <a:cs typeface="Arial" panose="020B0604020202020204" pitchFamily="34" charset="0"/>
              </a:rPr>
              <a:t>Terra-Aqua MODIS DB - Best</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Western U.S.,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15</a:t>
            </a:r>
            <a:endParaRPr lang="en-US" dirty="0">
              <a:solidFill>
                <a:schemeClr val="bg1"/>
              </a:solidFill>
            </a:endParaRPr>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6480" y="2011680"/>
            <a:ext cx="3017520" cy="30175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8480" y="2011680"/>
            <a:ext cx="3017520" cy="3017520"/>
          </a:xfrm>
          <a:prstGeom prst="rect">
            <a:avLst/>
          </a:prstGeom>
        </p:spPr>
      </p:pic>
      <p:sp>
        <p:nvSpPr>
          <p:cNvPr id="24" name="TextBox 23"/>
          <p:cNvSpPr txBox="1"/>
          <p:nvPr/>
        </p:nvSpPr>
        <p:spPr>
          <a:xfrm>
            <a:off x="720852" y="511541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Albedo</a:t>
            </a:r>
            <a:endParaRPr lang="en-US" sz="1700" b="1" dirty="0">
              <a:latin typeface="Arial" panose="020B0604020202020204" pitchFamily="34" charset="0"/>
              <a:cs typeface="Arial" panose="020B0604020202020204" pitchFamily="34" charset="0"/>
            </a:endParaRPr>
          </a:p>
        </p:txBody>
      </p:sp>
      <p:sp>
        <p:nvSpPr>
          <p:cNvPr id="25" name="TextBox 24"/>
          <p:cNvSpPr txBox="1"/>
          <p:nvPr/>
        </p:nvSpPr>
        <p:spPr>
          <a:xfrm>
            <a:off x="3751326" y="5105400"/>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6.1</a:t>
            </a:r>
            <a:endParaRPr lang="en-US" sz="1700" b="1" dirty="0">
              <a:latin typeface="Arial" panose="020B0604020202020204" pitchFamily="34" charset="0"/>
              <a:cs typeface="Arial" panose="020B0604020202020204" pitchFamily="34" charset="0"/>
            </a:endParaRPr>
          </a:p>
        </p:txBody>
      </p:sp>
      <p:sp>
        <p:nvSpPr>
          <p:cNvPr id="26" name="TextBox 25"/>
          <p:cNvSpPr txBox="1"/>
          <p:nvPr/>
        </p:nvSpPr>
        <p:spPr>
          <a:xfrm>
            <a:off x="6870032" y="5105400"/>
            <a:ext cx="1828800"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 6.1- Col. 6</a:t>
            </a:r>
            <a:endParaRPr lang="en-US" sz="1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20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130" y="609600"/>
            <a:ext cx="7391400" cy="762000"/>
          </a:xfrm>
        </p:spPr>
        <p:txBody>
          <a:bodyPr/>
          <a:lstStyle/>
          <a:p>
            <a:r>
              <a:rPr lang="en-US" sz="2600" dirty="0" smtClean="0">
                <a:latin typeface="Arial" panose="020B0604020202020204" pitchFamily="34" charset="0"/>
                <a:cs typeface="Arial" panose="020B0604020202020204" pitchFamily="34" charset="0"/>
              </a:rPr>
              <a:t>PM</a:t>
            </a:r>
            <a:r>
              <a:rPr lang="en-US" sz="2600" baseline="-25000" dirty="0" smtClean="0">
                <a:latin typeface="Arial" panose="020B0604020202020204" pitchFamily="34" charset="0"/>
                <a:cs typeface="Arial" panose="020B0604020202020204" pitchFamily="34" charset="0"/>
              </a:rPr>
              <a:t>2.5</a:t>
            </a:r>
            <a:r>
              <a:rPr lang="en-US" sz="2600" dirty="0" smtClean="0">
                <a:latin typeface="Arial" panose="020B0604020202020204" pitchFamily="34" charset="0"/>
                <a:cs typeface="Arial" panose="020B0604020202020204" pitchFamily="34" charset="0"/>
              </a:rPr>
              <a:t> derived from Terra-Aqua MODIS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AOD DB - Best</a:t>
            </a: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Western U.S., August, 2013</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smtClean="0">
                <a:solidFill>
                  <a:schemeClr val="bg1"/>
                </a:solidFill>
              </a:rPr>
              <a:t>16</a:t>
            </a:r>
            <a:endParaRPr lang="en-US" dirty="0">
              <a:solidFill>
                <a:schemeClr val="bg1"/>
              </a:solidFill>
            </a:endParaRPr>
          </a:p>
        </p:txBody>
      </p:sp>
      <p:sp>
        <p:nvSpPr>
          <p:cNvPr id="23"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528" y="2011680"/>
            <a:ext cx="3017520" cy="301752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9048" y="2011680"/>
            <a:ext cx="3017520" cy="301752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11680"/>
            <a:ext cx="3017520" cy="3017520"/>
          </a:xfrm>
          <a:prstGeom prst="rect">
            <a:avLst/>
          </a:prstGeom>
        </p:spPr>
      </p:pic>
      <p:sp>
        <p:nvSpPr>
          <p:cNvPr id="14" name="TextBox 13"/>
          <p:cNvSpPr txBox="1"/>
          <p:nvPr/>
        </p:nvSpPr>
        <p:spPr>
          <a:xfrm>
            <a:off x="720852" y="5115417"/>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Monitors</a:t>
            </a:r>
            <a:endParaRPr lang="en-US" sz="1700" b="1" dirty="0">
              <a:latin typeface="Arial" panose="020B0604020202020204" pitchFamily="34" charset="0"/>
              <a:cs typeface="Arial" panose="020B0604020202020204" pitchFamily="34" charset="0"/>
            </a:endParaRPr>
          </a:p>
        </p:txBody>
      </p:sp>
      <p:sp>
        <p:nvSpPr>
          <p:cNvPr id="15" name="TextBox 14"/>
          <p:cNvSpPr txBox="1"/>
          <p:nvPr/>
        </p:nvSpPr>
        <p:spPr>
          <a:xfrm>
            <a:off x="3751326" y="5105400"/>
            <a:ext cx="165887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Collection 6</a:t>
            </a:r>
            <a:endParaRPr lang="en-US" sz="1700" b="1" dirty="0">
              <a:latin typeface="Arial" panose="020B0604020202020204" pitchFamily="34" charset="0"/>
              <a:cs typeface="Arial" panose="020B0604020202020204" pitchFamily="34" charset="0"/>
            </a:endParaRPr>
          </a:p>
        </p:txBody>
      </p:sp>
      <p:sp>
        <p:nvSpPr>
          <p:cNvPr id="16" name="TextBox 15"/>
          <p:cNvSpPr txBox="1"/>
          <p:nvPr/>
        </p:nvSpPr>
        <p:spPr>
          <a:xfrm>
            <a:off x="6870032" y="5105400"/>
            <a:ext cx="1828800"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Model / no LUR</a:t>
            </a:r>
            <a:endParaRPr lang="en-US" sz="1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763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solidFill>
              </a:rPr>
              <a:t>17</a:t>
            </a:r>
            <a:endParaRPr lang="en-US" dirty="0">
              <a:solidFill>
                <a:schemeClr val="bg1"/>
              </a:solidFill>
            </a:endParaRPr>
          </a:p>
        </p:txBody>
      </p:sp>
      <p:sp>
        <p:nvSpPr>
          <p:cNvPr id="5" name="Title 1"/>
          <p:cNvSpPr>
            <a:spLocks noGrp="1"/>
          </p:cNvSpPr>
          <p:nvPr>
            <p:ph type="title"/>
          </p:nvPr>
        </p:nvSpPr>
        <p:spPr>
          <a:xfrm>
            <a:off x="914400" y="347134"/>
            <a:ext cx="7391400" cy="762000"/>
          </a:xfrm>
        </p:spPr>
        <p:txBody>
          <a:bodyPr/>
          <a:lstStyle/>
          <a:p>
            <a:r>
              <a:rPr lang="en-US" dirty="0" smtClean="0"/>
              <a:t>Conclusions</a:t>
            </a:r>
            <a:endParaRPr lang="en-US" dirty="0"/>
          </a:p>
        </p:txBody>
      </p:sp>
      <p:sp>
        <p:nvSpPr>
          <p:cNvPr id="6" name="Content Placeholder 5"/>
          <p:cNvSpPr>
            <a:spLocks noGrp="1"/>
          </p:cNvSpPr>
          <p:nvPr>
            <p:ph idx="1"/>
          </p:nvPr>
        </p:nvSpPr>
        <p:spPr>
          <a:xfrm>
            <a:off x="154715" y="1181488"/>
            <a:ext cx="8839194" cy="5247735"/>
          </a:xfrm>
        </p:spPr>
        <p:txBody>
          <a:bodyPr/>
          <a:lstStyle/>
          <a:p>
            <a:pPr marL="0" indent="0">
              <a:buNone/>
            </a:pPr>
            <a:r>
              <a:rPr lang="en-US" dirty="0">
                <a:solidFill>
                  <a:srgbClr val="000090"/>
                </a:solidFill>
              </a:rPr>
              <a:t>Summary</a:t>
            </a:r>
          </a:p>
          <a:p>
            <a:pPr>
              <a:spcBef>
                <a:spcPts val="0"/>
              </a:spcBef>
              <a:buFont typeface="Arial"/>
              <a:buChar char="•"/>
            </a:pPr>
            <a:r>
              <a:rPr lang="en-US" sz="2000" b="0" dirty="0" smtClean="0"/>
              <a:t>MODIS AOD C6 have uncertainty in the western U.S. due to complex terrain, bright surface, heterogeneous aerosol profiles</a:t>
            </a:r>
          </a:p>
          <a:p>
            <a:pPr>
              <a:spcBef>
                <a:spcPts val="0"/>
              </a:spcBef>
              <a:buFont typeface="Arial"/>
              <a:buChar char="•"/>
            </a:pPr>
            <a:r>
              <a:rPr lang="en-US" sz="2000" b="0" dirty="0" smtClean="0"/>
              <a:t>The combined DB-DT MODIS product </a:t>
            </a:r>
            <a:r>
              <a:rPr lang="en-US" sz="2000" b="0" dirty="0"/>
              <a:t>from C6 performs </a:t>
            </a:r>
            <a:r>
              <a:rPr lang="en-US" sz="2000" b="0" dirty="0" smtClean="0"/>
              <a:t>the best for the western U.S. in comparison with AERONET AOD</a:t>
            </a:r>
          </a:p>
          <a:p>
            <a:pPr>
              <a:spcBef>
                <a:spcPts val="0"/>
              </a:spcBef>
              <a:buFont typeface="Arial"/>
              <a:buChar char="•"/>
            </a:pPr>
            <a:r>
              <a:rPr lang="en-US" sz="2000" b="0" dirty="0"/>
              <a:t>MODIS </a:t>
            </a:r>
            <a:r>
              <a:rPr lang="en-US" sz="2000" b="0" dirty="0" smtClean="0"/>
              <a:t>C6 is not able to capture fire plumes because they are filtered as clouds</a:t>
            </a:r>
          </a:p>
          <a:p>
            <a:pPr>
              <a:spcBef>
                <a:spcPts val="0"/>
              </a:spcBef>
              <a:buFont typeface="Arial"/>
              <a:buChar char="•"/>
            </a:pPr>
            <a:r>
              <a:rPr lang="en-US" sz="2000" b="0" dirty="0" smtClean="0"/>
              <a:t>MODIS C6.1 shows improvements in surface reflectance parametrizations and fire plume detection</a:t>
            </a:r>
          </a:p>
          <a:p>
            <a:pPr marL="0" indent="0">
              <a:spcBef>
                <a:spcPts val="2400"/>
              </a:spcBef>
              <a:buNone/>
            </a:pPr>
            <a:r>
              <a:rPr lang="en-US" dirty="0" smtClean="0">
                <a:solidFill>
                  <a:srgbClr val="000090"/>
                </a:solidFill>
              </a:rPr>
              <a:t>Future Directions</a:t>
            </a:r>
          </a:p>
          <a:p>
            <a:pPr>
              <a:spcBef>
                <a:spcPts val="600"/>
              </a:spcBef>
              <a:buFont typeface="Arial"/>
              <a:buChar char="•"/>
              <a:tabLst>
                <a:tab pos="8518525" algn="r"/>
              </a:tabLst>
            </a:pPr>
            <a:r>
              <a:rPr lang="en-US" sz="2000" b="0" dirty="0" smtClean="0"/>
              <a:t>Data fusion models in the western U.S. should use physical parameters as covariates (e.g. emissions information, surface reflectance, wildfire emissions, PBLH) to account for the complexity of the features of the region</a:t>
            </a:r>
          </a:p>
          <a:p>
            <a:pPr>
              <a:spcBef>
                <a:spcPts val="600"/>
              </a:spcBef>
              <a:buFont typeface="Arial"/>
              <a:buChar char="•"/>
              <a:tabLst>
                <a:tab pos="8518525" algn="r"/>
              </a:tabLst>
            </a:pPr>
            <a:r>
              <a:rPr lang="en-US" sz="2000" b="0" dirty="0" smtClean="0"/>
              <a:t>Implement LUR in the model</a:t>
            </a:r>
            <a:endParaRPr lang="en-US" sz="2000" b="0" dirty="0"/>
          </a:p>
        </p:txBody>
      </p:sp>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spTree>
    <p:extLst>
      <p:ext uri="{BB962C8B-B14F-4D97-AF65-F5344CB8AC3E}">
        <p14:creationId xmlns:p14="http://schemas.microsoft.com/office/powerpoint/2010/main" val="2791165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58233"/>
            <a:ext cx="7315201" cy="757768"/>
          </a:xfrm>
        </p:spPr>
        <p:txBody>
          <a:bodyPr/>
          <a:lstStyle/>
          <a:p>
            <a:pPr>
              <a:lnSpc>
                <a:spcPct val="130000"/>
              </a:lnSpc>
              <a:spcAft>
                <a:spcPts val="0"/>
              </a:spcAft>
            </a:pPr>
            <a:r>
              <a:rPr lang="en-US" dirty="0" smtClean="0">
                <a:latin typeface="Arial" panose="020B0604020202020204" pitchFamily="34" charset="0"/>
                <a:cs typeface="Arial" panose="020B0604020202020204" pitchFamily="34" charset="0"/>
              </a:rPr>
              <a:t>Motivation</a:t>
            </a:r>
            <a:endParaRPr lang="en-US" sz="2600" b="0" dirty="0">
              <a:solidFill>
                <a:srgbClr val="00009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r>
              <a:rPr lang="en-US" dirty="0">
                <a:solidFill>
                  <a:schemeClr val="bg1">
                    <a:lumMod val="95000"/>
                  </a:schemeClr>
                </a:solidFill>
                <a:latin typeface="Arial" panose="020B0604020202020204" pitchFamily="34" charset="0"/>
                <a:cs typeface="Arial" panose="020B0604020202020204" pitchFamily="34" charset="0"/>
              </a:rPr>
              <a:t>2</a:t>
            </a: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lumMod val="95000"/>
                  </a:schemeClr>
                </a:solidFill>
                <a:latin typeface="Arial" panose="020B0604020202020204" pitchFamily="34" charset="0"/>
                <a:cs typeface="Arial" panose="020B0604020202020204" pitchFamily="34" charset="0"/>
              </a:rPr>
              <a:t>www.unr.edu</a:t>
            </a:r>
            <a:r>
              <a:rPr lang="en-US" dirty="0" smtClean="0">
                <a:solidFill>
                  <a:schemeClr val="bg1">
                    <a:lumMod val="95000"/>
                  </a:schemeClr>
                </a:solidFill>
                <a:latin typeface="Arial" panose="020B0604020202020204" pitchFamily="34" charset="0"/>
                <a:cs typeface="Arial" panose="020B0604020202020204" pitchFamily="34" charset="0"/>
              </a:rPr>
              <a:t>/~</a:t>
            </a:r>
            <a:r>
              <a:rPr lang="en-US" dirty="0" err="1" smtClean="0">
                <a:solidFill>
                  <a:schemeClr val="bg1">
                    <a:lumMod val="95000"/>
                  </a:schemeClr>
                </a:solidFill>
                <a:latin typeface="Arial" panose="020B0604020202020204" pitchFamily="34" charset="0"/>
                <a:cs typeface="Arial" panose="020B0604020202020204" pitchFamily="34" charset="0"/>
              </a:rPr>
              <a:t>hholmes</a:t>
            </a:r>
            <a:endParaRPr lang="en-US"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833" r="63662"/>
          <a:stretch/>
        </p:blipFill>
        <p:spPr>
          <a:xfrm>
            <a:off x="6019800" y="1439045"/>
            <a:ext cx="3096024" cy="2743200"/>
          </a:xfrm>
          <a:prstGeom prst="rect">
            <a:avLst/>
          </a:prstGeom>
        </p:spPr>
      </p:pic>
      <p:pic>
        <p:nvPicPr>
          <p:cNvPr id="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16" t="41932" r="77429" b="11111"/>
          <a:stretch/>
        </p:blipFill>
        <p:spPr bwMode="auto">
          <a:xfrm>
            <a:off x="306324" y="1475359"/>
            <a:ext cx="1988106" cy="251460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1" name="TextBox 30"/>
          <p:cNvSpPr txBox="1"/>
          <p:nvPr/>
        </p:nvSpPr>
        <p:spPr>
          <a:xfrm>
            <a:off x="-152400" y="1094359"/>
            <a:ext cx="2889504" cy="369332"/>
          </a:xfrm>
          <a:prstGeom prst="rect">
            <a:avLst/>
          </a:prstGeom>
          <a:noFill/>
        </p:spPr>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EPA PM</a:t>
            </a:r>
            <a:r>
              <a:rPr lang="en-US" b="1" baseline="-25000" dirty="0">
                <a:solidFill>
                  <a:srgbClr val="000090"/>
                </a:solidFill>
                <a:latin typeface="Arial" panose="020B0604020202020204" pitchFamily="34" charset="0"/>
                <a:cs typeface="Arial" panose="020B0604020202020204" pitchFamily="34" charset="0"/>
              </a:rPr>
              <a:t>2.5</a:t>
            </a:r>
          </a:p>
        </p:txBody>
      </p:sp>
      <p:sp>
        <p:nvSpPr>
          <p:cNvPr id="32" name="Rectangle 31"/>
          <p:cNvSpPr/>
          <p:nvPr/>
        </p:nvSpPr>
        <p:spPr>
          <a:xfrm>
            <a:off x="231647" y="3576410"/>
            <a:ext cx="1365504" cy="369332"/>
          </a:xfrm>
          <a:prstGeom prst="rect">
            <a:avLst/>
          </a:prstGeom>
        </p:spPr>
        <p:txBody>
          <a:bodyPr wrap="square">
            <a:spAutoFit/>
          </a:bodyPr>
          <a:lstStyle/>
          <a:p>
            <a:r>
              <a:rPr lang="en-US" sz="900" dirty="0" smtClean="0">
                <a:solidFill>
                  <a:schemeClr val="bg1"/>
                </a:solidFill>
                <a:latin typeface="Arial" panose="020B0604020202020204" pitchFamily="34" charset="0"/>
                <a:cs typeface="Arial" panose="020B0604020202020204" pitchFamily="34" charset="0"/>
              </a:rPr>
              <a:t>http://www.epa.gov/airdata/ad_maps.html</a:t>
            </a:r>
            <a:endParaRPr lang="en-US" sz="9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6124642" y="1134483"/>
            <a:ext cx="2889504" cy="369332"/>
          </a:xfrm>
          <a:prstGeom prst="rect">
            <a:avLst/>
          </a:prstGeom>
          <a:noFill/>
        </p:spPr>
        <p:txBody>
          <a:bodyPr wrap="square" rtlCol="0">
            <a:spAutoFit/>
          </a:bodyPr>
          <a:lstStyle/>
          <a:p>
            <a:pPr algn="ctr"/>
            <a:r>
              <a:rPr lang="en-US" b="1" dirty="0" smtClean="0">
                <a:solidFill>
                  <a:srgbClr val="000090"/>
                </a:solidFill>
                <a:latin typeface="Arial" panose="020B0604020202020204" pitchFamily="34" charset="0"/>
                <a:cs typeface="Arial" panose="020B0604020202020204" pitchFamily="34" charset="0"/>
              </a:rPr>
              <a:t>MODIS AOD</a:t>
            </a:r>
            <a:endParaRPr lang="en-US" b="1" baseline="-25000" dirty="0">
              <a:solidFill>
                <a:srgbClr val="00009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TextBox 33"/>
              <p:cNvSpPr txBox="1"/>
              <p:nvPr/>
            </p:nvSpPr>
            <p:spPr>
              <a:xfrm>
                <a:off x="1428093" y="5055063"/>
                <a:ext cx="6327650" cy="43133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sSub>
                            <m:sSubPr>
                              <m:ctrlPr>
                                <a:rPr lang="en-US" sz="2000" b="1" i="1">
                                  <a:latin typeface="Cambria Math" panose="02040503050406030204" pitchFamily="18" charset="0"/>
                                </a:rPr>
                              </m:ctrlPr>
                            </m:sSubPr>
                            <m:e>
                              <m:r>
                                <a:rPr lang="en-US" sz="2000" b="1" i="1">
                                  <a:latin typeface="Cambria Math"/>
                                </a:rPr>
                                <m:t>𝑷𝑴</m:t>
                              </m:r>
                            </m:e>
                            <m:sub>
                              <m:r>
                                <a:rPr lang="en-US" sz="2000" b="1" i="1">
                                  <a:latin typeface="Cambria Math"/>
                                </a:rPr>
                                <m:t>𝟐</m:t>
                              </m:r>
                              <m:r>
                                <a:rPr lang="en-US" sz="2000" b="1" i="1">
                                  <a:latin typeface="Cambria Math"/>
                                </a:rPr>
                                <m:t>.</m:t>
                              </m:r>
                              <m:r>
                                <a:rPr lang="en-US" sz="2000" b="1" i="1">
                                  <a:latin typeface="Cambria Math"/>
                                </a:rPr>
                                <m:t>𝟓</m:t>
                              </m:r>
                            </m:sub>
                          </m:sSub>
                        </m:e>
                        <m:sub>
                          <m:r>
                            <a:rPr lang="en-US" sz="2000" b="1" i="1" smtClean="0">
                              <a:latin typeface="Cambria Math"/>
                            </a:rPr>
                            <m:t>𝒐𝒃𝒔</m:t>
                          </m:r>
                        </m:sub>
                      </m:sSub>
                      <m:d>
                        <m:dPr>
                          <m:ctrlPr>
                            <a:rPr lang="en-US" sz="2000" b="1" i="1" smtClean="0">
                              <a:latin typeface="Cambria Math" panose="02040503050406030204" pitchFamily="18" charset="0"/>
                            </a:rPr>
                          </m:ctrlPr>
                        </m:dPr>
                        <m:e>
                          <m:r>
                            <a:rPr lang="en-US" sz="2000" b="1" i="1" smtClean="0">
                              <a:latin typeface="Cambria Math"/>
                            </a:rPr>
                            <m:t>𝒔</m:t>
                          </m:r>
                          <m:r>
                            <a:rPr lang="en-US" sz="2000" b="1" i="1" smtClean="0">
                              <a:latin typeface="Cambria Math"/>
                            </a:rPr>
                            <m:t>,</m:t>
                          </m:r>
                          <m:r>
                            <a:rPr lang="en-US" sz="2000" b="1" i="1" smtClean="0">
                              <a:latin typeface="Cambria Math"/>
                            </a:rPr>
                            <m:t>𝒕</m:t>
                          </m:r>
                        </m:e>
                      </m:d>
                      <m:r>
                        <a:rPr lang="en-US" sz="2000" b="1" i="1" smtClean="0">
                          <a:latin typeface="Cambria Math"/>
                        </a:rPr>
                        <m:t>=</m:t>
                      </m:r>
                      <m:sSub>
                        <m:sSubPr>
                          <m:ctrlPr>
                            <a:rPr lang="en-US" sz="2000" b="1" i="1" smtClean="0">
                              <a:latin typeface="Cambria Math" panose="02040503050406030204" pitchFamily="18" charset="0"/>
                            </a:rPr>
                          </m:ctrlPr>
                        </m:sSubPr>
                        <m:e>
                          <m:r>
                            <a:rPr lang="el-GR" sz="2000" b="1" i="1" smtClean="0">
                              <a:latin typeface="Cambria Math"/>
                            </a:rPr>
                            <m:t>𝜶</m:t>
                          </m:r>
                        </m:e>
                        <m:sub>
                          <m:r>
                            <a:rPr lang="en-US" sz="2000" b="1" i="1" smtClean="0">
                              <a:latin typeface="Cambria Math"/>
                            </a:rPr>
                            <m:t>𝟎</m:t>
                          </m:r>
                        </m:sub>
                      </m:sSub>
                      <m:d>
                        <m:dPr>
                          <m:ctrlPr>
                            <a:rPr lang="en-US" sz="2000" b="1" i="1" smtClean="0">
                              <a:latin typeface="Cambria Math" panose="02040503050406030204" pitchFamily="18" charset="0"/>
                            </a:rPr>
                          </m:ctrlPr>
                        </m:dPr>
                        <m:e>
                          <m:r>
                            <a:rPr lang="en-US" sz="2000" b="1" i="1" smtClean="0">
                              <a:latin typeface="Cambria Math"/>
                            </a:rPr>
                            <m:t>𝒔</m:t>
                          </m:r>
                          <m:r>
                            <a:rPr lang="en-US" sz="2000" b="1" i="1" smtClean="0">
                              <a:latin typeface="Cambria Math"/>
                            </a:rPr>
                            <m:t>,</m:t>
                          </m:r>
                          <m:r>
                            <a:rPr lang="en-US" sz="2000" b="1" i="1" smtClean="0">
                              <a:latin typeface="Cambria Math"/>
                            </a:rPr>
                            <m:t>𝒕</m:t>
                          </m:r>
                        </m:e>
                      </m:d>
                      <m:r>
                        <a:rPr lang="en-US" sz="2000" b="1" i="1" smtClean="0">
                          <a:latin typeface="Cambria Math"/>
                        </a:rPr>
                        <m:t>+</m:t>
                      </m:r>
                      <m:sSub>
                        <m:sSubPr>
                          <m:ctrlPr>
                            <a:rPr lang="en-US" sz="2000" b="1" i="1">
                              <a:latin typeface="Cambria Math" panose="02040503050406030204" pitchFamily="18" charset="0"/>
                            </a:rPr>
                          </m:ctrlPr>
                        </m:sSubPr>
                        <m:e>
                          <m:r>
                            <a:rPr lang="el-GR" sz="2000" b="1" i="1">
                              <a:latin typeface="Cambria Math"/>
                            </a:rPr>
                            <m:t>𝜶</m:t>
                          </m:r>
                        </m:e>
                        <m:sub>
                          <m:r>
                            <a:rPr lang="en-US" sz="2000" b="1" i="1" smtClean="0">
                              <a:latin typeface="Cambria Math"/>
                            </a:rPr>
                            <m:t>𝟏</m:t>
                          </m:r>
                        </m:sub>
                      </m:sSub>
                      <m:d>
                        <m:dPr>
                          <m:ctrlPr>
                            <a:rPr lang="en-US" sz="2000" b="1" i="1">
                              <a:latin typeface="Cambria Math" panose="02040503050406030204" pitchFamily="18" charset="0"/>
                            </a:rPr>
                          </m:ctrlPr>
                        </m:dPr>
                        <m:e>
                          <m:r>
                            <a:rPr lang="en-US" sz="2000" b="1" i="1">
                              <a:latin typeface="Cambria Math"/>
                            </a:rPr>
                            <m:t>𝒔</m:t>
                          </m:r>
                          <m:r>
                            <a:rPr lang="en-US" sz="2000" b="1" i="1">
                              <a:latin typeface="Cambria Math"/>
                            </a:rPr>
                            <m:t>,</m:t>
                          </m:r>
                          <m:r>
                            <a:rPr lang="en-US" sz="2000" b="1" i="1">
                              <a:latin typeface="Cambria Math"/>
                            </a:rPr>
                            <m:t>𝒕</m:t>
                          </m:r>
                        </m:e>
                      </m:d>
                      <m:r>
                        <a:rPr lang="en-US" sz="2000" b="1" i="1" smtClean="0">
                          <a:latin typeface="Cambria Math"/>
                        </a:rPr>
                        <m:t> </m:t>
                      </m:r>
                      <m:sSub>
                        <m:sSubPr>
                          <m:ctrlPr>
                            <a:rPr lang="en-US" sz="2000" b="1" i="1" smtClean="0">
                              <a:latin typeface="Cambria Math" panose="02040503050406030204" pitchFamily="18" charset="0"/>
                            </a:rPr>
                          </m:ctrlPr>
                        </m:sSubPr>
                        <m:e>
                          <m:r>
                            <a:rPr lang="en-US" sz="2000" b="1" i="1" smtClean="0">
                              <a:latin typeface="Cambria Math"/>
                            </a:rPr>
                            <m:t>𝑨𝑶𝑫</m:t>
                          </m:r>
                        </m:e>
                        <m:sub>
                          <m:r>
                            <a:rPr lang="en-US" sz="2000" b="1" i="1" smtClean="0">
                              <a:latin typeface="Cambria Math"/>
                            </a:rPr>
                            <m:t>𝑴𝑶𝑫𝑰𝑺</m:t>
                          </m:r>
                        </m:sub>
                      </m:sSub>
                      <m:r>
                        <a:rPr lang="en-US" sz="2000" b="1" i="1" smtClean="0">
                          <a:latin typeface="Cambria Math"/>
                        </a:rPr>
                        <m:t>+ </m:t>
                      </m:r>
                      <m:r>
                        <a:rPr lang="en-US" sz="2000" b="1" i="1" smtClean="0">
                          <a:latin typeface="Cambria Math"/>
                          <a:ea typeface="Cambria Math"/>
                        </a:rPr>
                        <m:t>𝜺</m:t>
                      </m:r>
                      <m:d>
                        <m:dPr>
                          <m:ctrlPr>
                            <a:rPr lang="en-US" sz="2000" b="1" i="1" smtClean="0">
                              <a:latin typeface="Cambria Math" panose="02040503050406030204" pitchFamily="18" charset="0"/>
                              <a:ea typeface="Cambria Math"/>
                            </a:rPr>
                          </m:ctrlPr>
                        </m:dPr>
                        <m:e>
                          <m:r>
                            <a:rPr lang="en-US" sz="2000" b="1" i="1" smtClean="0">
                              <a:latin typeface="Cambria Math"/>
                              <a:ea typeface="Cambria Math"/>
                            </a:rPr>
                            <m:t>𝒔</m:t>
                          </m:r>
                          <m:r>
                            <a:rPr lang="en-US" sz="2000" b="1" i="1" smtClean="0">
                              <a:latin typeface="Cambria Math"/>
                              <a:ea typeface="Cambria Math"/>
                            </a:rPr>
                            <m:t>,</m:t>
                          </m:r>
                          <m:r>
                            <a:rPr lang="en-US" sz="2000" b="1" i="1" smtClean="0">
                              <a:latin typeface="Cambria Math"/>
                              <a:ea typeface="Cambria Math"/>
                            </a:rPr>
                            <m:t>𝒕</m:t>
                          </m:r>
                        </m:e>
                      </m:d>
                    </m:oMath>
                  </m:oMathPara>
                </a14:m>
                <a:endParaRPr lang="en-US" sz="2400" b="1"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428093" y="5055063"/>
                <a:ext cx="6327650" cy="431337"/>
              </a:xfrm>
              <a:prstGeom prst="rect">
                <a:avLst/>
              </a:prstGeom>
              <a:blipFill>
                <a:blip r:embed="rId6"/>
                <a:stretch>
                  <a:fillRect l="-193" b="-7042"/>
                </a:stretch>
              </a:blipFill>
            </p:spPr>
            <p:txBody>
              <a:bodyPr/>
              <a:lstStyle/>
              <a:p>
                <a:r>
                  <a:rPr lang="en-US">
                    <a:noFill/>
                  </a:rPr>
                  <a:t> </a:t>
                </a:r>
              </a:p>
            </p:txBody>
          </p:sp>
        </mc:Fallback>
      </mc:AlternateContent>
      <p:sp>
        <p:nvSpPr>
          <p:cNvPr id="40" name="TextBox 39"/>
          <p:cNvSpPr txBox="1"/>
          <p:nvPr/>
        </p:nvSpPr>
        <p:spPr>
          <a:xfrm>
            <a:off x="3090509" y="4561077"/>
            <a:ext cx="2889504" cy="369332"/>
          </a:xfrm>
          <a:prstGeom prst="rect">
            <a:avLst/>
          </a:prstGeom>
          <a:noFill/>
        </p:spPr>
        <p:txBody>
          <a:bodyPr wrap="square" rtlCol="0">
            <a:spAutoFit/>
          </a:bodyPr>
          <a:lstStyle/>
          <a:p>
            <a:pPr algn="ctr"/>
            <a:r>
              <a:rPr lang="en-US" b="1" dirty="0" smtClean="0">
                <a:solidFill>
                  <a:srgbClr val="000090"/>
                </a:solidFill>
                <a:latin typeface="Arial" panose="020B0604020202020204" pitchFamily="34" charset="0"/>
                <a:cs typeface="Arial" panose="020B0604020202020204" pitchFamily="34" charset="0"/>
              </a:rPr>
              <a:t>Data fusion model</a:t>
            </a:r>
            <a:endParaRPr lang="en-US" b="1" baseline="-25000" dirty="0">
              <a:solidFill>
                <a:srgbClr val="000090"/>
              </a:solidFill>
              <a:latin typeface="Arial" panose="020B0604020202020204" pitchFamily="34" charset="0"/>
              <a:cs typeface="Arial" panose="020B0604020202020204" pitchFamily="34" charset="0"/>
            </a:endParaRPr>
          </a:p>
        </p:txBody>
      </p:sp>
      <p:sp>
        <p:nvSpPr>
          <p:cNvPr id="42" name="Rectangle 41"/>
          <p:cNvSpPr/>
          <p:nvPr/>
        </p:nvSpPr>
        <p:spPr>
          <a:xfrm>
            <a:off x="6330319" y="3470357"/>
            <a:ext cx="2549378" cy="338554"/>
          </a:xfrm>
          <a:prstGeom prst="rect">
            <a:avLst/>
          </a:prstGeom>
        </p:spPr>
        <p:txBody>
          <a:bodyPr wrap="square">
            <a:spAutoFit/>
          </a:bodyPr>
          <a:lstStyle/>
          <a:p>
            <a:r>
              <a:rPr lang="en-US" sz="800" b="1" dirty="0">
                <a:latin typeface="Arial" panose="020B0604020202020204" pitchFamily="34" charset="0"/>
                <a:cs typeface="Arial" panose="020B0604020202020204" pitchFamily="34" charset="0"/>
              </a:rPr>
              <a:t>Loria-Salazar et al., </a:t>
            </a:r>
            <a:r>
              <a:rPr lang="en-US" sz="800" b="1" dirty="0" smtClean="0">
                <a:latin typeface="Arial" panose="020B0604020202020204" pitchFamily="34" charset="0"/>
                <a:cs typeface="Arial" panose="020B0604020202020204" pitchFamily="34" charset="0"/>
              </a:rPr>
              <a:t>2016</a:t>
            </a:r>
          </a:p>
          <a:p>
            <a:r>
              <a:rPr lang="en-US" sz="800" b="1" dirty="0" smtClean="0">
                <a:latin typeface="Arial" panose="020B0604020202020204" pitchFamily="34" charset="0"/>
                <a:cs typeface="Arial" panose="020B0604020202020204" pitchFamily="34" charset="0"/>
              </a:rPr>
              <a:t> </a:t>
            </a:r>
            <a:r>
              <a:rPr lang="en-US" sz="800" b="1" dirty="0">
                <a:latin typeface="Arial" panose="020B0604020202020204" pitchFamily="34" charset="0"/>
                <a:cs typeface="Arial" panose="020B0604020202020204" pitchFamily="34" charset="0"/>
              </a:rPr>
              <a:t>(Atmos. </a:t>
            </a:r>
            <a:r>
              <a:rPr lang="en-US" sz="800" b="1" dirty="0" smtClean="0">
                <a:latin typeface="Arial" panose="020B0604020202020204" pitchFamily="34" charset="0"/>
                <a:cs typeface="Arial" panose="020B0604020202020204" pitchFamily="34" charset="0"/>
              </a:rPr>
              <a:t>Environ)</a:t>
            </a:r>
            <a:endParaRPr lang="en-US" sz="800" b="1" dirty="0">
              <a:latin typeface="Arial" panose="020B0604020202020204" pitchFamily="34" charset="0"/>
              <a:cs typeface="Arial" panose="020B0604020202020204" pitchFamily="34" charset="0"/>
            </a:endParaRPr>
          </a:p>
        </p:txBody>
      </p:sp>
      <p:sp>
        <p:nvSpPr>
          <p:cNvPr id="43" name="TextBox 42"/>
          <p:cNvSpPr txBox="1"/>
          <p:nvPr/>
        </p:nvSpPr>
        <p:spPr>
          <a:xfrm>
            <a:off x="5416296" y="6890379"/>
            <a:ext cx="2051304"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Chang et al. 2013</a:t>
            </a:r>
          </a:p>
        </p:txBody>
      </p:sp>
      <p:sp>
        <p:nvSpPr>
          <p:cNvPr id="53" name="TextBox 52"/>
          <p:cNvSpPr txBox="1"/>
          <p:nvPr/>
        </p:nvSpPr>
        <p:spPr>
          <a:xfrm>
            <a:off x="440785" y="4077620"/>
            <a:ext cx="1658874" cy="61555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smtClean="0">
                <a:latin typeface="Arial" panose="020B0604020202020204" pitchFamily="34" charset="0"/>
                <a:cs typeface="Arial" panose="020B0604020202020204" pitchFamily="34" charset="0"/>
              </a:rPr>
              <a:t>Point-level</a:t>
            </a:r>
          </a:p>
          <a:p>
            <a:pPr algn="ctr"/>
            <a:r>
              <a:rPr lang="en-US" sz="1700" b="1" dirty="0" smtClean="0">
                <a:latin typeface="Arial" panose="020B0604020202020204" pitchFamily="34" charset="0"/>
                <a:cs typeface="Arial" panose="020B0604020202020204" pitchFamily="34" charset="0"/>
              </a:rPr>
              <a:t> measurement</a:t>
            </a:r>
            <a:endParaRPr lang="en-US" sz="1700" b="1" dirty="0">
              <a:latin typeface="Arial" panose="020B0604020202020204" pitchFamily="34" charset="0"/>
              <a:cs typeface="Arial" panose="020B0604020202020204" pitchFamily="34" charset="0"/>
            </a:endParaRPr>
          </a:p>
        </p:txBody>
      </p:sp>
      <p:sp>
        <p:nvSpPr>
          <p:cNvPr id="54" name="TextBox 53"/>
          <p:cNvSpPr txBox="1"/>
          <p:nvPr/>
        </p:nvSpPr>
        <p:spPr>
          <a:xfrm>
            <a:off x="6897221" y="4125925"/>
            <a:ext cx="1717044" cy="35394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ctr">
              <a:defRPr b="1">
                <a:latin typeface="Calibri" panose="020F0502020204030204" pitchFamily="34" charset="0"/>
                <a:cs typeface="Calibri" panose="020F0502020204030204" pitchFamily="34" charset="0"/>
              </a:defRPr>
            </a:lvl1pPr>
          </a:lstStyle>
          <a:p>
            <a:r>
              <a:rPr lang="en-US" sz="1700" dirty="0">
                <a:latin typeface="Arial" panose="020B0604020202020204" pitchFamily="34" charset="0"/>
                <a:cs typeface="Arial" panose="020B0604020202020204" pitchFamily="34" charset="0"/>
              </a:rPr>
              <a:t>Grid </a:t>
            </a:r>
            <a:r>
              <a:rPr lang="en-US" sz="1700" dirty="0" smtClean="0">
                <a:latin typeface="Arial" panose="020B0604020202020204" pitchFamily="34" charset="0"/>
                <a:cs typeface="Arial" panose="020B0604020202020204" pitchFamily="34" charset="0"/>
              </a:rPr>
              <a:t>AQ data</a:t>
            </a:r>
            <a:endParaRPr lang="en-US" sz="17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3481305" y="5464608"/>
                <a:ext cx="3564245" cy="400110"/>
              </a:xfrm>
              <a:prstGeom prst="rect">
                <a:avLst/>
              </a:prstGeom>
              <a:noFill/>
            </p:spPr>
            <p:txBody>
              <a:bodyPr wrap="none" rtlCol="0">
                <a:spAutoFit/>
              </a:bodyPr>
              <a:lstStyle/>
              <a:p>
                <a14:m>
                  <m:oMath xmlns:m="http://schemas.openxmlformats.org/officeDocument/2006/math">
                    <m:sSub>
                      <m:sSubPr>
                        <m:ctrlPr>
                          <a:rPr lang="en-US" sz="2000" b="1" i="1" smtClean="0">
                            <a:latin typeface="Cambria Math" panose="02040503050406030204" pitchFamily="18" charset="0"/>
                          </a:rPr>
                        </m:ctrlPr>
                      </m:sSubPr>
                      <m:e>
                        <m:r>
                          <a:rPr lang="el-GR" sz="2000" b="1" i="1">
                            <a:latin typeface="Cambria Math"/>
                          </a:rPr>
                          <m:t>𝜶</m:t>
                        </m:r>
                      </m:e>
                      <m:sub>
                        <m:r>
                          <a:rPr lang="en-US" sz="2000" b="1" i="1">
                            <a:latin typeface="Cambria Math"/>
                          </a:rPr>
                          <m:t>𝟎</m:t>
                        </m:r>
                      </m:sub>
                    </m:sSub>
                    <m:d>
                      <m:dPr>
                        <m:ctrlPr>
                          <a:rPr lang="en-US" sz="2000" b="1" i="1">
                            <a:latin typeface="Cambria Math" panose="02040503050406030204" pitchFamily="18" charset="0"/>
                          </a:rPr>
                        </m:ctrlPr>
                      </m:dPr>
                      <m:e>
                        <m:r>
                          <a:rPr lang="en-US" sz="2000" b="1" i="1">
                            <a:latin typeface="Cambria Math"/>
                          </a:rPr>
                          <m:t>𝒔</m:t>
                        </m:r>
                        <m:r>
                          <a:rPr lang="en-US" sz="2000" b="1" i="1">
                            <a:latin typeface="Cambria Math"/>
                          </a:rPr>
                          <m:t>,</m:t>
                        </m:r>
                        <m:r>
                          <a:rPr lang="en-US" sz="2000" b="1" i="1">
                            <a:latin typeface="Cambria Math"/>
                          </a:rPr>
                          <m:t>𝒕</m:t>
                        </m:r>
                      </m:e>
                    </m:d>
                  </m:oMath>
                </a14:m>
                <a:r>
                  <a:rPr lang="en-US" sz="2000" dirty="0" smtClean="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a:rPr>
                          <m:t> </m:t>
                        </m:r>
                        <m:r>
                          <a:rPr lang="en-US" sz="2000" b="1" i="1" smtClean="0">
                            <a:latin typeface="Cambria Math"/>
                            <a:ea typeface="Cambria Math"/>
                          </a:rPr>
                          <m:t>𝜷</m:t>
                        </m:r>
                      </m:e>
                      <m:sub>
                        <m:r>
                          <a:rPr lang="en-US" sz="2000" b="1" i="1">
                            <a:latin typeface="Cambria Math"/>
                          </a:rPr>
                          <m:t>𝟎</m:t>
                        </m:r>
                      </m:sub>
                    </m:sSub>
                    <m:d>
                      <m:dPr>
                        <m:ctrlPr>
                          <a:rPr lang="en-US" sz="2000" b="1" i="1">
                            <a:latin typeface="Cambria Math" panose="02040503050406030204" pitchFamily="18" charset="0"/>
                          </a:rPr>
                        </m:ctrlPr>
                      </m:dPr>
                      <m:e>
                        <m:r>
                          <a:rPr lang="en-US" sz="2000" b="1" i="1">
                            <a:latin typeface="Cambria Math"/>
                          </a:rPr>
                          <m:t>𝒔</m:t>
                        </m:r>
                      </m:e>
                    </m:d>
                  </m:oMath>
                </a14:m>
                <a:r>
                  <a:rPr lang="en-US" sz="2000" dirty="0" smtClean="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a:rPr>
                          <m:t> </m:t>
                        </m:r>
                        <m:r>
                          <a:rPr lang="en-US" sz="2000" b="1" i="1">
                            <a:latin typeface="Cambria Math"/>
                            <a:ea typeface="Cambria Math"/>
                          </a:rPr>
                          <m:t>𝜷</m:t>
                        </m:r>
                      </m:e>
                      <m:sub>
                        <m:r>
                          <a:rPr lang="en-US" sz="2000" b="1" i="1">
                            <a:latin typeface="Cambria Math"/>
                          </a:rPr>
                          <m:t>𝟎</m:t>
                        </m:r>
                      </m:sub>
                    </m:sSub>
                    <m:d>
                      <m:dPr>
                        <m:ctrlPr>
                          <a:rPr lang="en-US" sz="2000" b="1" i="1">
                            <a:latin typeface="Cambria Math" panose="02040503050406030204" pitchFamily="18" charset="0"/>
                          </a:rPr>
                        </m:ctrlPr>
                      </m:dPr>
                      <m:e>
                        <m:r>
                          <a:rPr lang="en-US" sz="2000" b="1" i="1">
                            <a:latin typeface="Cambria Math"/>
                          </a:rPr>
                          <m:t>𝒕</m:t>
                        </m:r>
                      </m:e>
                    </m:d>
                  </m:oMath>
                </a14:m>
                <a:r>
                  <a:rPr lang="en-US" sz="2000" dirty="0" smtClean="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a:rPr>
                          <m:t> </m:t>
                        </m:r>
                        <m:r>
                          <a:rPr lang="en-US" sz="2000" b="1" i="1" smtClean="0">
                            <a:latin typeface="Cambria Math"/>
                            <a:ea typeface="Cambria Math"/>
                          </a:rPr>
                          <m:t>𝜸</m:t>
                        </m:r>
                      </m:e>
                      <m:sub>
                        <m:r>
                          <a:rPr lang="en-US" sz="2000" b="1" i="1">
                            <a:latin typeface="Cambria Math"/>
                          </a:rPr>
                          <m:t>𝟎</m:t>
                        </m:r>
                      </m:sub>
                    </m:sSub>
                    <m:sSub>
                      <m:sSubPr>
                        <m:ctrlPr>
                          <a:rPr lang="en-US" sz="2000" b="1" i="1" smtClean="0">
                            <a:latin typeface="Cambria Math" panose="02040503050406030204" pitchFamily="18" charset="0"/>
                          </a:rPr>
                        </m:ctrlPr>
                      </m:sSubPr>
                      <m:e>
                        <m:r>
                          <a:rPr lang="en-US" sz="2000" b="1" i="1" smtClean="0">
                            <a:latin typeface="Cambria Math"/>
                          </a:rPr>
                          <m:t>𝒁</m:t>
                        </m:r>
                      </m:e>
                      <m:sub>
                        <m:r>
                          <a:rPr lang="en-US" sz="2000" b="1" i="1">
                            <a:latin typeface="Cambria Math"/>
                          </a:rPr>
                          <m:t>𝟎</m:t>
                        </m:r>
                      </m:sub>
                    </m:sSub>
                  </m:oMath>
                </a14:m>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3481305" y="5464608"/>
                <a:ext cx="3564245" cy="400110"/>
              </a:xfrm>
              <a:prstGeom prst="rect">
                <a:avLst/>
              </a:prstGeom>
              <a:blipFill>
                <a:blip r:embed="rId8"/>
                <a:stretch>
                  <a:fillRect t="-6061" r="-1197"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522785" y="5840958"/>
                <a:ext cx="3564245" cy="400110"/>
              </a:xfrm>
              <a:prstGeom prst="rect">
                <a:avLst/>
              </a:prstGeom>
            </p:spPr>
            <p:txBody>
              <a:bodyPr wrap="none">
                <a:spAutoFit/>
              </a:bodyPr>
              <a:lstStyle/>
              <a:p>
                <a14:m>
                  <m:oMath xmlns:m="http://schemas.openxmlformats.org/officeDocument/2006/math">
                    <m:sSub>
                      <m:sSubPr>
                        <m:ctrlPr>
                          <a:rPr lang="en-US" sz="2000" b="1" i="1" smtClean="0">
                            <a:latin typeface="Cambria Math" panose="02040503050406030204" pitchFamily="18" charset="0"/>
                          </a:rPr>
                        </m:ctrlPr>
                      </m:sSubPr>
                      <m:e>
                        <m:r>
                          <a:rPr lang="el-GR" sz="2000" b="1" i="1">
                            <a:latin typeface="Cambria Math"/>
                          </a:rPr>
                          <m:t>𝜶</m:t>
                        </m:r>
                      </m:e>
                      <m:sub>
                        <m:r>
                          <a:rPr lang="en-US" sz="2000" b="1" i="1" smtClean="0">
                            <a:latin typeface="Cambria Math"/>
                          </a:rPr>
                          <m:t>𝟏</m:t>
                        </m:r>
                      </m:sub>
                    </m:sSub>
                    <m:d>
                      <m:dPr>
                        <m:ctrlPr>
                          <a:rPr lang="en-US" sz="2000" b="1" i="1">
                            <a:latin typeface="Cambria Math" panose="02040503050406030204" pitchFamily="18" charset="0"/>
                          </a:rPr>
                        </m:ctrlPr>
                      </m:dPr>
                      <m:e>
                        <m:r>
                          <a:rPr lang="en-US" sz="2000" b="1" i="1">
                            <a:latin typeface="Cambria Math"/>
                          </a:rPr>
                          <m:t>𝒔</m:t>
                        </m:r>
                        <m:r>
                          <a:rPr lang="en-US" sz="2000" b="1" i="1">
                            <a:latin typeface="Cambria Math"/>
                          </a:rPr>
                          <m:t>,</m:t>
                        </m:r>
                        <m:r>
                          <a:rPr lang="en-US" sz="2000" b="1" i="1">
                            <a:latin typeface="Cambria Math"/>
                          </a:rPr>
                          <m:t>𝒕</m:t>
                        </m:r>
                      </m:e>
                    </m:d>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 </m:t>
                        </m:r>
                        <m:r>
                          <a:rPr lang="en-US" sz="2000" b="1" i="1">
                            <a:latin typeface="Cambria Math"/>
                            <a:ea typeface="Cambria Math"/>
                          </a:rPr>
                          <m:t>𝜷</m:t>
                        </m:r>
                      </m:e>
                      <m:sub>
                        <m:r>
                          <a:rPr lang="en-US" sz="2000" b="1" i="1" smtClean="0">
                            <a:latin typeface="Cambria Math"/>
                            <a:ea typeface="Cambria Math"/>
                          </a:rPr>
                          <m:t>𝟏</m:t>
                        </m:r>
                      </m:sub>
                    </m:sSub>
                    <m:d>
                      <m:dPr>
                        <m:ctrlPr>
                          <a:rPr lang="en-US" sz="2000" b="1" i="1">
                            <a:latin typeface="Cambria Math" panose="02040503050406030204" pitchFamily="18" charset="0"/>
                          </a:rPr>
                        </m:ctrlPr>
                      </m:dPr>
                      <m:e>
                        <m:r>
                          <a:rPr lang="en-US" sz="2000" b="1" i="1">
                            <a:latin typeface="Cambria Math"/>
                          </a:rPr>
                          <m:t>𝒔</m:t>
                        </m:r>
                      </m:e>
                    </m:d>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 </m:t>
                        </m:r>
                        <m:r>
                          <a:rPr lang="en-US" sz="2000" b="1" i="1">
                            <a:latin typeface="Cambria Math"/>
                            <a:ea typeface="Cambria Math"/>
                          </a:rPr>
                          <m:t>𝜷</m:t>
                        </m:r>
                      </m:e>
                      <m:sub>
                        <m:r>
                          <a:rPr lang="en-US" sz="2000" b="1" i="1" smtClean="0">
                            <a:latin typeface="Cambria Math"/>
                            <a:ea typeface="Cambria Math"/>
                          </a:rPr>
                          <m:t>𝟏</m:t>
                        </m:r>
                      </m:sub>
                    </m:sSub>
                    <m:d>
                      <m:dPr>
                        <m:ctrlPr>
                          <a:rPr lang="en-US" sz="2000" b="1" i="1">
                            <a:latin typeface="Cambria Math" panose="02040503050406030204" pitchFamily="18" charset="0"/>
                          </a:rPr>
                        </m:ctrlPr>
                      </m:dPr>
                      <m:e>
                        <m:r>
                          <a:rPr lang="en-US" sz="2000" b="1" i="1">
                            <a:latin typeface="Cambria Math"/>
                          </a:rPr>
                          <m:t>𝒕</m:t>
                        </m:r>
                      </m:e>
                    </m:d>
                  </m:oMath>
                </a14:m>
                <a:r>
                  <a:rPr lang="en-US" sz="2000" dirty="0"/>
                  <a:t>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 </m:t>
                        </m:r>
                        <m:r>
                          <a:rPr lang="en-US" sz="2000" b="1" i="1">
                            <a:latin typeface="Cambria Math"/>
                            <a:ea typeface="Cambria Math"/>
                          </a:rPr>
                          <m:t>𝜸</m:t>
                        </m:r>
                      </m:e>
                      <m:sub>
                        <m:r>
                          <a:rPr lang="en-US" sz="2000" b="1" i="1" smtClean="0">
                            <a:latin typeface="Cambria Math"/>
                            <a:ea typeface="Cambria Math"/>
                          </a:rPr>
                          <m:t>𝟏</m:t>
                        </m:r>
                      </m:sub>
                    </m:sSub>
                    <m:sSub>
                      <m:sSubPr>
                        <m:ctrlPr>
                          <a:rPr lang="en-US" sz="2000" b="1" i="1" smtClean="0">
                            <a:latin typeface="Cambria Math" panose="02040503050406030204" pitchFamily="18" charset="0"/>
                          </a:rPr>
                        </m:ctrlPr>
                      </m:sSubPr>
                      <m:e>
                        <m:r>
                          <a:rPr lang="en-US" sz="2000" b="1" i="1">
                            <a:latin typeface="Cambria Math"/>
                          </a:rPr>
                          <m:t>𝒁</m:t>
                        </m:r>
                      </m:e>
                      <m:sub>
                        <m:r>
                          <a:rPr lang="en-US" sz="2000" b="1" i="1" smtClean="0">
                            <a:latin typeface="Cambria Math"/>
                          </a:rPr>
                          <m:t>𝟏</m:t>
                        </m:r>
                      </m:sub>
                    </m:sSub>
                  </m:oMath>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3522785" y="5840958"/>
                <a:ext cx="3564245" cy="400110"/>
              </a:xfrm>
              <a:prstGeom prst="rect">
                <a:avLst/>
              </a:prstGeom>
              <a:blipFill>
                <a:blip r:embed="rId9"/>
                <a:stretch>
                  <a:fillRect t="-6061" r="-1197" b="-27273"/>
                </a:stretch>
              </a:blipFill>
            </p:spPr>
            <p:txBody>
              <a:bodyPr/>
              <a:lstStyle/>
              <a:p>
                <a:r>
                  <a:rPr lang="en-US">
                    <a:noFill/>
                  </a:rPr>
                  <a:t> </a:t>
                </a:r>
              </a:p>
            </p:txBody>
          </p:sp>
        </mc:Fallback>
      </mc:AlternateContent>
      <p:sp>
        <p:nvSpPr>
          <p:cNvPr id="28" name="TextBox 27"/>
          <p:cNvSpPr txBox="1"/>
          <p:nvPr/>
        </p:nvSpPr>
        <p:spPr>
          <a:xfrm>
            <a:off x="1652505" y="5483938"/>
            <a:ext cx="19812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Additive bias:</a:t>
            </a:r>
          </a:p>
        </p:txBody>
      </p:sp>
      <p:sp>
        <p:nvSpPr>
          <p:cNvPr id="29" name="TextBox 28"/>
          <p:cNvSpPr txBox="1"/>
          <p:nvPr/>
        </p:nvSpPr>
        <p:spPr>
          <a:xfrm>
            <a:off x="990600" y="5848290"/>
            <a:ext cx="28956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solidFill>
                  <a:srgbClr val="000090"/>
                </a:solidFill>
                <a:latin typeface="Arial" panose="020B0604020202020204" pitchFamily="34" charset="0"/>
                <a:cs typeface="Arial" panose="020B0604020202020204" pitchFamily="34" charset="0"/>
              </a:rPr>
              <a:t>Multiplicative bias:</a:t>
            </a:r>
          </a:p>
        </p:txBody>
      </p:sp>
      <p:cxnSp>
        <p:nvCxnSpPr>
          <p:cNvPr id="36" name="Straight Arrow Connector 35"/>
          <p:cNvCxnSpPr>
            <a:endCxn id="40" idx="0"/>
          </p:cNvCxnSpPr>
          <p:nvPr/>
        </p:nvCxnSpPr>
        <p:spPr>
          <a:xfrm>
            <a:off x="2429942" y="2839532"/>
            <a:ext cx="2105319" cy="17215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endCxn id="40" idx="0"/>
          </p:cNvCxnSpPr>
          <p:nvPr/>
        </p:nvCxnSpPr>
        <p:spPr>
          <a:xfrm flipH="1">
            <a:off x="4535261" y="2921582"/>
            <a:ext cx="1558931" cy="16394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706384" y="5436803"/>
            <a:ext cx="346710" cy="875280"/>
          </a:xfrm>
          <a:prstGeom prst="rect">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endParaRPr lang="en-US" sz="17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7216454" y="5523637"/>
            <a:ext cx="1797692" cy="877163"/>
          </a:xfrm>
          <a:prstGeom prst="rect">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700" b="1" dirty="0">
                <a:latin typeface="Arial" panose="020B0604020202020204" pitchFamily="34" charset="0"/>
                <a:cs typeface="Arial" panose="020B0604020202020204" pitchFamily="34" charset="0"/>
              </a:rPr>
              <a:t>Land use and meteorological variables</a:t>
            </a:r>
          </a:p>
        </p:txBody>
      </p:sp>
    </p:spTree>
    <p:extLst>
      <p:ext uri="{BB962C8B-B14F-4D97-AF65-F5344CB8AC3E}">
        <p14:creationId xmlns:p14="http://schemas.microsoft.com/office/powerpoint/2010/main" val="2561921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solidFill>
              </a:rPr>
              <a:t>18</a:t>
            </a:r>
            <a:endParaRPr lang="en-US" dirty="0">
              <a:solidFill>
                <a:schemeClr val="bg1"/>
              </a:solidFill>
            </a:endParaRPr>
          </a:p>
        </p:txBody>
      </p:sp>
      <p:sp>
        <p:nvSpPr>
          <p:cNvPr id="5" name="Title 1"/>
          <p:cNvSpPr>
            <a:spLocks noGrp="1"/>
          </p:cNvSpPr>
          <p:nvPr>
            <p:ph type="title"/>
          </p:nvPr>
        </p:nvSpPr>
        <p:spPr>
          <a:xfrm>
            <a:off x="914400" y="347134"/>
            <a:ext cx="7391400" cy="762000"/>
          </a:xfrm>
        </p:spPr>
        <p:txBody>
          <a:bodyPr/>
          <a:lstStyle/>
          <a:p>
            <a:r>
              <a:rPr lang="en-US" dirty="0" smtClean="0"/>
              <a:t>Acknowledgments</a:t>
            </a:r>
            <a:endParaRPr lang="en-US" dirty="0"/>
          </a:p>
        </p:txBody>
      </p:sp>
      <p:sp>
        <p:nvSpPr>
          <p:cNvPr id="6" name="Content Placeholder 5"/>
          <p:cNvSpPr>
            <a:spLocks noGrp="1"/>
          </p:cNvSpPr>
          <p:nvPr>
            <p:ph idx="1"/>
          </p:nvPr>
        </p:nvSpPr>
        <p:spPr>
          <a:xfrm>
            <a:off x="154715" y="1181488"/>
            <a:ext cx="8839194" cy="5247735"/>
          </a:xfrm>
        </p:spPr>
        <p:txBody>
          <a:bodyPr/>
          <a:lstStyle/>
          <a:p>
            <a:pPr marL="0" indent="0">
              <a:buNone/>
            </a:pPr>
            <a:r>
              <a:rPr lang="en-US" sz="2400" dirty="0" smtClean="0">
                <a:solidFill>
                  <a:srgbClr val="000090"/>
                </a:solidFill>
              </a:rPr>
              <a:t>Yellowstone/UCAR</a:t>
            </a:r>
            <a:endParaRPr lang="en-US" sz="2400" dirty="0">
              <a:solidFill>
                <a:srgbClr val="000090"/>
              </a:solidFill>
            </a:endParaRPr>
          </a:p>
          <a:p>
            <a:pPr>
              <a:spcBef>
                <a:spcPts val="0"/>
              </a:spcBef>
              <a:buFont typeface="Arial"/>
              <a:buChar char="•"/>
            </a:pPr>
            <a:r>
              <a:rPr lang="en-US" sz="2000" b="0" dirty="0"/>
              <a:t>We would like to acknowledge high-performance computing support from Yellowstone (ark:/85065/d7wd3xhc) provided by NCAR's Computational and Information Systems Laboratory, sponsored by the National Science Foundation</a:t>
            </a:r>
            <a:r>
              <a:rPr lang="en-US" sz="2000" b="0" dirty="0" smtClean="0"/>
              <a:t>.</a:t>
            </a:r>
          </a:p>
          <a:p>
            <a:pPr>
              <a:spcBef>
                <a:spcPts val="0"/>
              </a:spcBef>
              <a:buFont typeface="Arial"/>
              <a:buChar char="•"/>
            </a:pPr>
            <a:endParaRPr lang="en-US" sz="2400" b="0" i="1" dirty="0">
              <a:solidFill>
                <a:srgbClr val="000090"/>
              </a:solidFill>
            </a:endParaRPr>
          </a:p>
          <a:p>
            <a:pPr marL="0" indent="0">
              <a:spcBef>
                <a:spcPts val="0"/>
              </a:spcBef>
              <a:buNone/>
            </a:pPr>
            <a:r>
              <a:rPr lang="en-US" sz="2400" dirty="0">
                <a:solidFill>
                  <a:srgbClr val="000090"/>
                </a:solidFill>
              </a:rPr>
              <a:t>Financial Support</a:t>
            </a:r>
          </a:p>
          <a:p>
            <a:pPr>
              <a:spcBef>
                <a:spcPts val="0"/>
              </a:spcBef>
              <a:buFont typeface="Arial"/>
              <a:buChar char="•"/>
              <a:tabLst>
                <a:tab pos="8518525" algn="r"/>
              </a:tabLst>
            </a:pPr>
            <a:r>
              <a:rPr lang="en-US" sz="2000" b="0" dirty="0" smtClean="0"/>
              <a:t>NASA </a:t>
            </a:r>
            <a:r>
              <a:rPr lang="en-US" sz="2000" b="0" dirty="0"/>
              <a:t>Earth and Science Student </a:t>
            </a:r>
            <a:r>
              <a:rPr lang="en-US" sz="2000" b="0" dirty="0" smtClean="0"/>
              <a:t>Fellowship</a:t>
            </a:r>
            <a:r>
              <a:rPr lang="en-US" sz="2000" b="0" dirty="0"/>
              <a:t> </a:t>
            </a:r>
            <a:r>
              <a:rPr lang="en-US" sz="2000" b="0" dirty="0" smtClean="0"/>
              <a:t>(NNX16AN94H) </a:t>
            </a:r>
            <a:endParaRPr lang="en-US" sz="2000" dirty="0">
              <a:solidFill>
                <a:srgbClr val="000090"/>
              </a:solidFill>
            </a:endParaRPr>
          </a:p>
          <a:p>
            <a:pPr>
              <a:spcBef>
                <a:spcPts val="0"/>
              </a:spcBef>
              <a:buFont typeface="Arial"/>
              <a:buChar char="•"/>
              <a:tabLst>
                <a:tab pos="8518525" algn="r"/>
              </a:tabLst>
            </a:pPr>
            <a:r>
              <a:rPr lang="en-US" sz="2000" b="0" dirty="0"/>
              <a:t>Nevada Space Grant Consortium – Research Infrastructure </a:t>
            </a:r>
          </a:p>
          <a:p>
            <a:pPr>
              <a:spcBef>
                <a:spcPts val="0"/>
              </a:spcBef>
              <a:buFont typeface="Arial"/>
              <a:buChar char="•"/>
              <a:tabLst>
                <a:tab pos="8518525" algn="r"/>
              </a:tabLst>
            </a:pPr>
            <a:r>
              <a:rPr lang="en-US" sz="2000" b="0" dirty="0"/>
              <a:t>NASA HAQAST (NNX16AQ28G, PI: Liu</a:t>
            </a:r>
            <a:r>
              <a:rPr lang="en-US" sz="2000" b="0" dirty="0" smtClean="0"/>
              <a:t>)</a:t>
            </a:r>
          </a:p>
          <a:p>
            <a:pPr>
              <a:spcBef>
                <a:spcPts val="0"/>
              </a:spcBef>
              <a:buFont typeface="Arial"/>
              <a:buChar char="•"/>
              <a:tabLst>
                <a:tab pos="8518525" algn="r"/>
              </a:tabLst>
            </a:pPr>
            <a:endParaRPr lang="en-US" sz="2000" b="0" dirty="0" smtClean="0"/>
          </a:p>
          <a:p>
            <a:pPr marL="0" indent="0">
              <a:spcBef>
                <a:spcPts val="0"/>
              </a:spcBef>
              <a:buNone/>
              <a:tabLst>
                <a:tab pos="8518525" algn="r"/>
              </a:tabLst>
            </a:pPr>
            <a:r>
              <a:rPr lang="en-US" sz="2400" dirty="0" smtClean="0">
                <a:solidFill>
                  <a:srgbClr val="000090"/>
                </a:solidFill>
              </a:rPr>
              <a:t>NASA DB Mission</a:t>
            </a:r>
          </a:p>
          <a:p>
            <a:pPr>
              <a:spcBef>
                <a:spcPts val="0"/>
              </a:spcBef>
              <a:buFont typeface="Arial" panose="020B0604020202020204" pitchFamily="34" charset="0"/>
              <a:buChar char="•"/>
              <a:tabLst>
                <a:tab pos="8518525" algn="r"/>
              </a:tabLst>
            </a:pPr>
            <a:r>
              <a:rPr lang="en-US" sz="2000" b="0" dirty="0" smtClean="0"/>
              <a:t>N</a:t>
            </a:r>
            <a:r>
              <a:rPr lang="en-US" sz="2000" b="0" dirty="0"/>
              <a:t>. Christina Hsu, </a:t>
            </a:r>
            <a:r>
              <a:rPr lang="en-US" sz="2000" b="0" dirty="0" smtClean="0"/>
              <a:t>PhD</a:t>
            </a:r>
          </a:p>
          <a:p>
            <a:pPr>
              <a:spcBef>
                <a:spcPts val="0"/>
              </a:spcBef>
              <a:buFont typeface="Arial" panose="020B0604020202020204" pitchFamily="34" charset="0"/>
              <a:buChar char="•"/>
              <a:tabLst>
                <a:tab pos="8518525" algn="r"/>
              </a:tabLst>
            </a:pPr>
            <a:r>
              <a:rPr lang="en-US" sz="2000" b="0" dirty="0" smtClean="0"/>
              <a:t>Andrew </a:t>
            </a:r>
            <a:r>
              <a:rPr lang="en-US" sz="2000" b="0" dirty="0"/>
              <a:t>M. Sayer, PhD</a:t>
            </a:r>
          </a:p>
        </p:txBody>
      </p:sp>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819" y="314846"/>
            <a:ext cx="1076531" cy="905164"/>
          </a:xfrm>
          <a:prstGeom prst="rect">
            <a:avLst/>
          </a:prstGeom>
        </p:spPr>
      </p:pic>
      <p:pic>
        <p:nvPicPr>
          <p:cNvPr id="11" name="Picture 10"/>
          <p:cNvPicPr>
            <a:picLocks noChangeAspect="1"/>
          </p:cNvPicPr>
          <p:nvPr/>
        </p:nvPicPr>
        <p:blipFill>
          <a:blip r:embed="rId5"/>
          <a:stretch>
            <a:fillRect/>
          </a:stretch>
        </p:blipFill>
        <p:spPr>
          <a:xfrm>
            <a:off x="4876800" y="4710070"/>
            <a:ext cx="1752600" cy="166142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575" y="4771941"/>
            <a:ext cx="1828800" cy="1537683"/>
          </a:xfrm>
          <a:prstGeom prst="rect">
            <a:avLst/>
          </a:prstGeom>
        </p:spPr>
      </p:pic>
    </p:spTree>
    <p:extLst>
      <p:ext uri="{BB962C8B-B14F-4D97-AF65-F5344CB8AC3E}">
        <p14:creationId xmlns:p14="http://schemas.microsoft.com/office/powerpoint/2010/main" val="2813520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solidFill>
              </a:rPr>
              <a:pPr>
                <a:defRPr/>
              </a:pPr>
              <a:t>31</a:t>
            </a:fld>
            <a:endParaRPr lang="en-US" dirty="0">
              <a:solidFill>
                <a:schemeClr val="bg1"/>
              </a:solidFill>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5" name="Title 1"/>
          <p:cNvSpPr txBox="1">
            <a:spLocks/>
          </p:cNvSpPr>
          <p:nvPr/>
        </p:nvSpPr>
        <p:spPr bwMode="auto">
          <a:xfrm>
            <a:off x="1253070" y="258233"/>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30000"/>
              </a:lnSpc>
              <a:spcAft>
                <a:spcPts val="0"/>
              </a:spcAft>
            </a:pPr>
            <a:r>
              <a:rPr lang="el-GR" dirty="0" smtClean="0">
                <a:latin typeface="Calibri"/>
                <a:cs typeface="Calibri"/>
              </a:rPr>
              <a:t>β</a:t>
            </a:r>
            <a:r>
              <a:rPr lang="en-US" baseline="-25000" dirty="0" err="1" smtClean="0">
                <a:latin typeface="Calibri"/>
                <a:cs typeface="Calibri"/>
              </a:rPr>
              <a:t>ext</a:t>
            </a:r>
            <a:r>
              <a:rPr lang="en-US" dirty="0" smtClean="0">
                <a:latin typeface="Calibri"/>
                <a:cs typeface="Calibri"/>
              </a:rPr>
              <a:t> model from surface PM</a:t>
            </a:r>
            <a:r>
              <a:rPr lang="en-US" baseline="-25000" dirty="0" smtClean="0">
                <a:latin typeface="Calibri"/>
                <a:cs typeface="Calibri"/>
              </a:rPr>
              <a:t>2.5</a:t>
            </a:r>
            <a:endParaRPr lang="en-US" sz="2600" b="0" baseline="-25000" dirty="0">
              <a:solidFill>
                <a:srgbClr val="00009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2614"/>
            <a:ext cx="9144000" cy="5078186"/>
          </a:xfrm>
          <a:prstGeom prst="rect">
            <a:avLst/>
          </a:prstGeom>
        </p:spPr>
      </p:pic>
    </p:spTree>
    <p:extLst>
      <p:ext uri="{BB962C8B-B14F-4D97-AF65-F5344CB8AC3E}">
        <p14:creationId xmlns:p14="http://schemas.microsoft.com/office/powerpoint/2010/main" val="993548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solidFill>
              </a:rPr>
              <a:pPr>
                <a:defRPr/>
              </a:pPr>
              <a:t>32</a:t>
            </a:fld>
            <a:endParaRPr lang="en-US" dirty="0">
              <a:solidFill>
                <a:schemeClr val="bg1"/>
              </a:solidFill>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5" name="Title 1"/>
          <p:cNvSpPr txBox="1">
            <a:spLocks/>
          </p:cNvSpPr>
          <p:nvPr/>
        </p:nvSpPr>
        <p:spPr bwMode="auto">
          <a:xfrm>
            <a:off x="1253070" y="258233"/>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30000"/>
              </a:lnSpc>
              <a:spcAft>
                <a:spcPts val="0"/>
              </a:spcAft>
            </a:pPr>
            <a:r>
              <a:rPr lang="el-GR" dirty="0" smtClean="0">
                <a:latin typeface="Calibri"/>
                <a:cs typeface="Calibri"/>
              </a:rPr>
              <a:t>β</a:t>
            </a:r>
            <a:r>
              <a:rPr lang="en-US" baseline="-25000" dirty="0" err="1" smtClean="0">
                <a:latin typeface="Calibri"/>
                <a:cs typeface="Calibri"/>
              </a:rPr>
              <a:t>ext</a:t>
            </a:r>
            <a:r>
              <a:rPr lang="en-US" dirty="0" smtClean="0">
                <a:latin typeface="Calibri"/>
                <a:cs typeface="Calibri"/>
              </a:rPr>
              <a:t> model from surface PM</a:t>
            </a:r>
            <a:r>
              <a:rPr lang="en-US" baseline="-25000" dirty="0" smtClean="0">
                <a:latin typeface="Calibri"/>
                <a:cs typeface="Calibri"/>
              </a:rPr>
              <a:t>2.5</a:t>
            </a:r>
            <a:endParaRPr lang="en-US" sz="2600" b="0" baseline="-25000" dirty="0">
              <a:solidFill>
                <a:srgbClr val="00009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838200" y="2491740"/>
                <a:ext cx="8070274" cy="5813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l-GR" sz="2000" b="1" i="1" smtClean="0">
                              <a:latin typeface="Cambria Math"/>
                            </a:rPr>
                            <m:t>𝜷</m:t>
                          </m:r>
                        </m:e>
                        <m:sub>
                          <m:r>
                            <a:rPr lang="en-US" sz="2000" b="1" i="1" smtClean="0">
                              <a:latin typeface="Cambria Math"/>
                            </a:rPr>
                            <m:t>𝒆𝒙𝒕</m:t>
                          </m:r>
                        </m:sub>
                      </m:sSub>
                      <m:r>
                        <a:rPr lang="en-US" sz="2000" b="1" i="1" smtClean="0">
                          <a:latin typeface="Cambria Math"/>
                        </a:rPr>
                        <m:t>=</m:t>
                      </m:r>
                      <m:sSup>
                        <m:sSupPr>
                          <m:ctrlPr>
                            <a:rPr lang="en-US" sz="2000" b="1" i="1" smtClean="0">
                              <a:latin typeface="Cambria Math" panose="02040503050406030204" pitchFamily="18" charset="0"/>
                            </a:rPr>
                          </m:ctrlPr>
                        </m:sSupPr>
                        <m:e>
                          <m:d>
                            <m:dPr>
                              <m:ctrlPr>
                                <a:rPr lang="en-US" sz="2000" b="1" i="1" smtClean="0">
                                  <a:latin typeface="Cambria Math" panose="02040503050406030204" pitchFamily="18" charset="0"/>
                                </a:rPr>
                              </m:ctrlPr>
                            </m:dPr>
                            <m:e>
                              <m:r>
                                <a:rPr lang="en-US" sz="2000" b="1" i="1" smtClean="0">
                                  <a:latin typeface="Cambria Math"/>
                                </a:rPr>
                                <m:t>−</m:t>
                              </m:r>
                              <m:sSup>
                                <m:sSupPr>
                                  <m:ctrlPr>
                                    <a:rPr lang="en-US" sz="2000" b="1" i="1" smtClean="0">
                                      <a:latin typeface="Cambria Math" panose="02040503050406030204" pitchFamily="18" charset="0"/>
                                    </a:rPr>
                                  </m:ctrlPr>
                                </m:sSupPr>
                                <m:e>
                                  <m:r>
                                    <a:rPr lang="en-US" sz="2000" b="1" i="1" smtClean="0">
                                      <a:latin typeface="Cambria Math"/>
                                    </a:rPr>
                                    <m:t>𝟎</m:t>
                                  </m:r>
                                  <m:r>
                                    <a:rPr lang="en-US" sz="2000" b="1" i="1" smtClean="0">
                                      <a:latin typeface="Cambria Math"/>
                                    </a:rPr>
                                    <m:t>.</m:t>
                                  </m:r>
                                  <m:r>
                                    <a:rPr lang="en-US" sz="2000" b="1" i="1" smtClean="0">
                                      <a:latin typeface="Cambria Math"/>
                                    </a:rPr>
                                    <m:t>𝟎𝟎𝟎𝟒𝟎𝟖</m:t>
                                  </m:r>
                                  <m:sSub>
                                    <m:sSubPr>
                                      <m:ctrlPr>
                                        <a:rPr lang="en-US" sz="2000" b="1" i="1" smtClean="0">
                                          <a:latin typeface="Cambria Math" panose="02040503050406030204" pitchFamily="18" charset="0"/>
                                        </a:rPr>
                                      </m:ctrlPr>
                                    </m:sSubPr>
                                    <m:e>
                                      <m:r>
                                        <a:rPr lang="en-US" sz="2000" b="1" i="1" smtClean="0">
                                          <a:latin typeface="Cambria Math"/>
                                        </a:rPr>
                                        <m:t> </m:t>
                                      </m:r>
                                      <m:r>
                                        <a:rPr lang="en-US" sz="2000" b="1" i="1" smtClean="0">
                                          <a:latin typeface="Cambria Math"/>
                                        </a:rPr>
                                        <m:t>𝑷𝑴</m:t>
                                      </m:r>
                                    </m:e>
                                    <m:sub>
                                      <m:r>
                                        <a:rPr lang="en-US" sz="2000" b="1" i="1" smtClean="0">
                                          <a:latin typeface="Cambria Math"/>
                                        </a:rPr>
                                        <m:t>𝟐</m:t>
                                      </m:r>
                                      <m:r>
                                        <a:rPr lang="en-US" sz="2000" b="1" i="1" smtClean="0">
                                          <a:latin typeface="Cambria Math"/>
                                        </a:rPr>
                                        <m:t>.</m:t>
                                      </m:r>
                                      <m:r>
                                        <a:rPr lang="en-US" sz="2000" b="1" i="1" smtClean="0">
                                          <a:latin typeface="Cambria Math"/>
                                        </a:rPr>
                                        <m:t>𝟓</m:t>
                                      </m:r>
                                    </m:sub>
                                  </m:sSub>
                                </m:e>
                                <m:sup>
                                  <m:r>
                                    <a:rPr lang="en-US" sz="2000" b="1" i="1" smtClean="0">
                                      <a:latin typeface="Cambria Math"/>
                                    </a:rPr>
                                    <m:t>𝟐</m:t>
                                  </m:r>
                                </m:sup>
                              </m:sSup>
                              <m:r>
                                <a:rPr lang="en-US" sz="2000" b="1" i="1" smtClean="0">
                                  <a:latin typeface="Cambria Math"/>
                                </a:rPr>
                                <m:t>+</m:t>
                              </m:r>
                              <m:r>
                                <a:rPr lang="en-US" sz="2000" b="1" i="1" smtClean="0">
                                  <a:latin typeface="Cambria Math"/>
                                </a:rPr>
                                <m:t>𝟎</m:t>
                              </m:r>
                              <m:r>
                                <a:rPr lang="en-US" sz="2000" b="1" i="1" smtClean="0">
                                  <a:latin typeface="Cambria Math"/>
                                </a:rPr>
                                <m:t>.</m:t>
                              </m:r>
                              <m:r>
                                <a:rPr lang="en-US" sz="2000" b="1" i="1" smtClean="0">
                                  <a:latin typeface="Cambria Math"/>
                                </a:rPr>
                                <m:t>𝟎𝟕𝟗𝟏𝟗</m:t>
                              </m:r>
                              <m:r>
                                <a:rPr lang="en-US" sz="2000" b="1" i="1" smtClean="0">
                                  <a:latin typeface="Cambria Math"/>
                                </a:rPr>
                                <m:t> </m:t>
                              </m:r>
                              <m:sSub>
                                <m:sSubPr>
                                  <m:ctrlPr>
                                    <a:rPr lang="en-US" sz="2000" b="1" i="1" smtClean="0">
                                      <a:latin typeface="Cambria Math" panose="02040503050406030204" pitchFamily="18" charset="0"/>
                                    </a:rPr>
                                  </m:ctrlPr>
                                </m:sSubPr>
                                <m:e>
                                  <m:r>
                                    <a:rPr lang="en-US" sz="2000" b="1" i="1" smtClean="0">
                                      <a:latin typeface="Cambria Math"/>
                                    </a:rPr>
                                    <m:t>𝑷𝑴</m:t>
                                  </m:r>
                                </m:e>
                                <m:sub>
                                  <m:r>
                                    <a:rPr lang="en-US" sz="2000" b="1" i="1" smtClean="0">
                                      <a:latin typeface="Cambria Math"/>
                                    </a:rPr>
                                    <m:t>𝟐</m:t>
                                  </m:r>
                                  <m:r>
                                    <a:rPr lang="en-US" sz="2000" b="1" i="1" smtClean="0">
                                      <a:latin typeface="Cambria Math"/>
                                    </a:rPr>
                                    <m:t>.</m:t>
                                  </m:r>
                                  <m:r>
                                    <a:rPr lang="en-US" sz="2000" b="1" i="1" smtClean="0">
                                      <a:latin typeface="Cambria Math"/>
                                    </a:rPr>
                                    <m:t>𝟓</m:t>
                                  </m:r>
                                </m:sub>
                              </m:sSub>
                              <m:r>
                                <a:rPr lang="en-US" sz="2000" b="1" i="1" smtClean="0">
                                  <a:latin typeface="Cambria Math"/>
                                </a:rPr>
                                <m:t>+</m:t>
                              </m:r>
                              <m:r>
                                <a:rPr lang="en-US" sz="2000" b="1" i="1" smtClean="0">
                                  <a:latin typeface="Cambria Math"/>
                                </a:rPr>
                                <m:t>𝟏</m:t>
                              </m:r>
                              <m:r>
                                <a:rPr lang="en-US" sz="2000" b="1" i="1" smtClean="0">
                                  <a:latin typeface="Cambria Math"/>
                                </a:rPr>
                                <m:t>.</m:t>
                              </m:r>
                              <m:r>
                                <a:rPr lang="en-US" sz="2000" b="1" i="1" smtClean="0">
                                  <a:latin typeface="Cambria Math"/>
                                </a:rPr>
                                <m:t>𝟔𝟑𝟓𝟖</m:t>
                              </m:r>
                            </m:e>
                          </m:d>
                        </m:e>
                        <m:sup>
                          <m:f>
                            <m:fPr>
                              <m:type m:val="skw"/>
                              <m:ctrlPr>
                                <a:rPr lang="en-US" sz="2000" b="1" i="1" smtClean="0">
                                  <a:latin typeface="Cambria Math" panose="02040503050406030204" pitchFamily="18" charset="0"/>
                                </a:rPr>
                              </m:ctrlPr>
                            </m:fPr>
                            <m:num>
                              <m:r>
                                <a:rPr lang="en-US" sz="2000" b="1" i="1" smtClean="0">
                                  <a:latin typeface="Cambria Math"/>
                                </a:rPr>
                                <m:t>𝟏</m:t>
                              </m:r>
                            </m:num>
                            <m:den>
                              <m:r>
                                <a:rPr lang="en-US" sz="2000" b="1" i="1" smtClean="0">
                                  <a:latin typeface="Cambria Math"/>
                                </a:rPr>
                                <m:t>𝟎</m:t>
                              </m:r>
                              <m:r>
                                <a:rPr lang="en-US" sz="2000" b="1" i="1" smtClean="0">
                                  <a:latin typeface="Cambria Math"/>
                                </a:rPr>
                                <m:t>.</m:t>
                              </m:r>
                              <m:r>
                                <a:rPr lang="en-US" sz="2000" b="1" i="1" smtClean="0">
                                  <a:latin typeface="Cambria Math"/>
                                </a:rPr>
                                <m:t>𝟐𝟔𝟒𝟎𝟑𝟑</m:t>
                              </m:r>
                            </m:den>
                          </m:f>
                        </m:sup>
                      </m:sSup>
                    </m:oMath>
                  </m:oMathPara>
                </a14:m>
                <a:endParaRPr lang="en-US" sz="20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838200" y="2491740"/>
                <a:ext cx="8070274" cy="581378"/>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26708" y="4517739"/>
                <a:ext cx="8070274" cy="5876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l-GR" sz="2000" b="1" i="1" smtClean="0">
                              <a:latin typeface="Cambria Math"/>
                            </a:rPr>
                            <m:t>𝜷</m:t>
                          </m:r>
                        </m:e>
                        <m:sub>
                          <m:r>
                            <a:rPr lang="en-US" sz="2000" b="1" i="1" smtClean="0">
                              <a:latin typeface="Cambria Math"/>
                            </a:rPr>
                            <m:t>𝒆𝒙𝒕</m:t>
                          </m:r>
                        </m:sub>
                      </m:sSub>
                      <m:r>
                        <a:rPr lang="en-US" sz="2000" b="1" i="1" smtClean="0">
                          <a:latin typeface="Cambria Math"/>
                        </a:rPr>
                        <m:t>=</m:t>
                      </m:r>
                      <m:sSup>
                        <m:sSupPr>
                          <m:ctrlPr>
                            <a:rPr lang="en-US" sz="2000" b="1" i="1" smtClean="0">
                              <a:latin typeface="Cambria Math" panose="02040503050406030204" pitchFamily="18" charset="0"/>
                            </a:rPr>
                          </m:ctrlPr>
                        </m:sSupPr>
                        <m:e>
                          <m:d>
                            <m:dPr>
                              <m:ctrlPr>
                                <a:rPr lang="en-US" sz="2000" b="1" i="1" smtClean="0">
                                  <a:latin typeface="Cambria Math" panose="02040503050406030204" pitchFamily="18" charset="0"/>
                                </a:rPr>
                              </m:ctrlPr>
                            </m:dPr>
                            <m:e>
                              <m:r>
                                <a:rPr lang="en-US" sz="2000" b="1" i="1" smtClean="0">
                                  <a:latin typeface="Cambria Math"/>
                                </a:rPr>
                                <m:t>−</m:t>
                              </m:r>
                              <m:sSup>
                                <m:sSupPr>
                                  <m:ctrlPr>
                                    <a:rPr lang="en-US" sz="2000" b="1" i="1" smtClean="0">
                                      <a:latin typeface="Cambria Math" panose="02040503050406030204" pitchFamily="18" charset="0"/>
                                    </a:rPr>
                                  </m:ctrlPr>
                                </m:sSupPr>
                                <m:e>
                                  <m:r>
                                    <a:rPr lang="en-US" sz="2000" b="1" i="1" smtClean="0">
                                      <a:latin typeface="Cambria Math"/>
                                    </a:rPr>
                                    <m:t>𝟎</m:t>
                                  </m:r>
                                  <m:r>
                                    <a:rPr lang="en-US" sz="2000" b="1" i="1" smtClean="0">
                                      <a:latin typeface="Cambria Math"/>
                                    </a:rPr>
                                    <m:t>.</m:t>
                                  </m:r>
                                  <m:r>
                                    <a:rPr lang="en-US" sz="2000" b="1" i="1" smtClean="0">
                                      <a:latin typeface="Cambria Math"/>
                                    </a:rPr>
                                    <m:t>𝟎𝟎𝟎𝟐𝟎𝟓</m:t>
                                  </m:r>
                                  <m:sSub>
                                    <m:sSubPr>
                                      <m:ctrlPr>
                                        <a:rPr lang="en-US" sz="2000" b="1" i="1" smtClean="0">
                                          <a:latin typeface="Cambria Math" panose="02040503050406030204" pitchFamily="18" charset="0"/>
                                        </a:rPr>
                                      </m:ctrlPr>
                                    </m:sSubPr>
                                    <m:e>
                                      <m:r>
                                        <a:rPr lang="en-US" sz="2000" b="1" i="1" smtClean="0">
                                          <a:latin typeface="Cambria Math"/>
                                        </a:rPr>
                                        <m:t> </m:t>
                                      </m:r>
                                      <m:r>
                                        <a:rPr lang="en-US" sz="2000" b="1" i="1" smtClean="0">
                                          <a:latin typeface="Cambria Math"/>
                                        </a:rPr>
                                        <m:t>𝑷𝑴</m:t>
                                      </m:r>
                                    </m:e>
                                    <m:sub>
                                      <m:r>
                                        <a:rPr lang="en-US" sz="2000" b="1" i="1" smtClean="0">
                                          <a:latin typeface="Cambria Math"/>
                                        </a:rPr>
                                        <m:t>𝟐</m:t>
                                      </m:r>
                                      <m:r>
                                        <a:rPr lang="en-US" sz="2000" b="1" i="1" smtClean="0">
                                          <a:latin typeface="Cambria Math"/>
                                        </a:rPr>
                                        <m:t>.</m:t>
                                      </m:r>
                                      <m:r>
                                        <a:rPr lang="en-US" sz="2000" b="1" i="1" smtClean="0">
                                          <a:latin typeface="Cambria Math"/>
                                        </a:rPr>
                                        <m:t>𝟓</m:t>
                                      </m:r>
                                    </m:sub>
                                  </m:sSub>
                                </m:e>
                                <m:sup>
                                  <m:r>
                                    <a:rPr lang="en-US" sz="2000" b="1" i="1" smtClean="0">
                                      <a:latin typeface="Cambria Math"/>
                                    </a:rPr>
                                    <m:t>𝟐</m:t>
                                  </m:r>
                                </m:sup>
                              </m:sSup>
                              <m:r>
                                <a:rPr lang="en-US" sz="2000" b="1" i="1" smtClean="0">
                                  <a:latin typeface="Cambria Math"/>
                                </a:rPr>
                                <m:t>+</m:t>
                              </m:r>
                              <m:r>
                                <a:rPr lang="en-US" sz="2000" b="1" i="1" smtClean="0">
                                  <a:latin typeface="Cambria Math"/>
                                </a:rPr>
                                <m:t>𝟎</m:t>
                              </m:r>
                              <m:r>
                                <a:rPr lang="en-US" sz="2000" b="1" i="1" smtClean="0">
                                  <a:latin typeface="Cambria Math"/>
                                </a:rPr>
                                <m:t>.</m:t>
                              </m:r>
                              <m:r>
                                <a:rPr lang="en-US" sz="2000" b="1" i="1" smtClean="0">
                                  <a:latin typeface="Cambria Math"/>
                                </a:rPr>
                                <m:t>𝟎𝟔𝟓𝟒𝟑</m:t>
                              </m:r>
                              <m:r>
                                <a:rPr lang="en-US" sz="2000" b="1" i="1" smtClean="0">
                                  <a:latin typeface="Cambria Math"/>
                                </a:rPr>
                                <m:t> </m:t>
                              </m:r>
                              <m:sSub>
                                <m:sSubPr>
                                  <m:ctrlPr>
                                    <a:rPr lang="en-US" sz="2000" b="1" i="1" smtClean="0">
                                      <a:latin typeface="Cambria Math" panose="02040503050406030204" pitchFamily="18" charset="0"/>
                                    </a:rPr>
                                  </m:ctrlPr>
                                </m:sSubPr>
                                <m:e>
                                  <m:r>
                                    <a:rPr lang="en-US" sz="2000" b="1" i="1" smtClean="0">
                                      <a:latin typeface="Cambria Math"/>
                                    </a:rPr>
                                    <m:t>𝑷𝑴</m:t>
                                  </m:r>
                                </m:e>
                                <m:sub>
                                  <m:r>
                                    <a:rPr lang="en-US" sz="2000" b="1" i="1" smtClean="0">
                                      <a:latin typeface="Cambria Math"/>
                                    </a:rPr>
                                    <m:t>𝟐</m:t>
                                  </m:r>
                                  <m:r>
                                    <a:rPr lang="en-US" sz="2000" b="1" i="1" smtClean="0">
                                      <a:latin typeface="Cambria Math"/>
                                    </a:rPr>
                                    <m:t>.</m:t>
                                  </m:r>
                                  <m:r>
                                    <a:rPr lang="en-US" sz="2000" b="1" i="1" smtClean="0">
                                      <a:latin typeface="Cambria Math"/>
                                    </a:rPr>
                                    <m:t>𝟓</m:t>
                                  </m:r>
                                </m:sub>
                              </m:sSub>
                              <m:r>
                                <a:rPr lang="en-US" sz="2000" b="1" i="1" smtClean="0">
                                  <a:latin typeface="Cambria Math"/>
                                </a:rPr>
                                <m:t>+</m:t>
                              </m:r>
                              <m:r>
                                <a:rPr lang="en-US" sz="2000" b="1" i="1" smtClean="0">
                                  <a:latin typeface="Cambria Math"/>
                                </a:rPr>
                                <m:t>𝟐</m:t>
                              </m:r>
                              <m:r>
                                <a:rPr lang="en-US" sz="2000" b="1" i="1" smtClean="0">
                                  <a:latin typeface="Cambria Math"/>
                                </a:rPr>
                                <m:t>.</m:t>
                              </m:r>
                              <m:r>
                                <a:rPr lang="en-US" sz="2000" b="1" i="1" smtClean="0">
                                  <a:latin typeface="Cambria Math"/>
                                </a:rPr>
                                <m:t>𝟏𝟖𝟏𝟗</m:t>
                              </m:r>
                            </m:e>
                          </m:d>
                        </m:e>
                        <m:sup>
                          <m:f>
                            <m:fPr>
                              <m:type m:val="skw"/>
                              <m:ctrlPr>
                                <a:rPr lang="en-US" sz="2000" b="1" i="1" smtClean="0">
                                  <a:latin typeface="Cambria Math" panose="02040503050406030204" pitchFamily="18" charset="0"/>
                                </a:rPr>
                              </m:ctrlPr>
                            </m:fPr>
                            <m:num>
                              <m:r>
                                <a:rPr lang="en-US" sz="2000" b="1" i="1" smtClean="0">
                                  <a:latin typeface="Cambria Math"/>
                                </a:rPr>
                                <m:t>𝟏</m:t>
                              </m:r>
                            </m:num>
                            <m:den>
                              <m:r>
                                <a:rPr lang="en-US" sz="2000" b="1" i="1" smtClean="0">
                                  <a:latin typeface="Cambria Math"/>
                                </a:rPr>
                                <m:t>𝟎</m:t>
                              </m:r>
                              <m:r>
                                <a:rPr lang="en-US" sz="2000" b="1" i="1" smtClean="0">
                                  <a:latin typeface="Cambria Math"/>
                                </a:rPr>
                                <m:t>.</m:t>
                              </m:r>
                              <m:r>
                                <a:rPr lang="en-US" sz="2000" b="1" i="1" smtClean="0">
                                  <a:latin typeface="Cambria Math"/>
                                </a:rPr>
                                <m:t>𝟐𝟖𝟑𝟗𝟖𝟖</m:t>
                              </m:r>
                            </m:den>
                          </m:f>
                        </m:sup>
                      </m:sSup>
                    </m:oMath>
                  </m:oMathPara>
                </a14:m>
                <a:endParaRPr lang="en-US" sz="2000" b="1" dirty="0"/>
              </a:p>
            </p:txBody>
          </p:sp>
        </mc:Choice>
        <mc:Fallback xmlns="">
          <p:sp>
            <p:nvSpPr>
              <p:cNvPr id="8" name="TextBox 7"/>
              <p:cNvSpPr txBox="1">
                <a:spLocks noRot="1" noChangeAspect="1" noMove="1" noResize="1" noEditPoints="1" noAdjustHandles="1" noChangeArrowheads="1" noChangeShapeType="1" noTextEdit="1"/>
              </p:cNvSpPr>
              <p:nvPr/>
            </p:nvSpPr>
            <p:spPr>
              <a:xfrm>
                <a:off x="826708" y="4517739"/>
                <a:ext cx="8070274" cy="587661"/>
              </a:xfrm>
              <a:prstGeom prst="rect">
                <a:avLst/>
              </a:prstGeom>
              <a:blipFill rotWithShape="1">
                <a:blip r:embed="rId5"/>
                <a:stretch>
                  <a:fillRect/>
                </a:stretch>
              </a:blipFill>
            </p:spPr>
            <p:txBody>
              <a:bodyPr/>
              <a:lstStyle/>
              <a:p>
                <a:r>
                  <a:rPr lang="en-US">
                    <a:noFill/>
                  </a:rPr>
                  <a:t> </a:t>
                </a:r>
              </a:p>
            </p:txBody>
          </p:sp>
        </mc:Fallback>
      </mc:AlternateContent>
      <p:sp>
        <p:nvSpPr>
          <p:cNvPr id="3" name="TextBox 2"/>
          <p:cNvSpPr txBox="1"/>
          <p:nvPr/>
        </p:nvSpPr>
        <p:spPr>
          <a:xfrm>
            <a:off x="990600" y="4038600"/>
            <a:ext cx="2209800" cy="492443"/>
          </a:xfrm>
          <a:prstGeom prst="rect">
            <a:avLst/>
          </a:prstGeom>
          <a:noFill/>
        </p:spPr>
        <p:txBody>
          <a:bodyPr wrap="square" rtlCol="0">
            <a:spAutoFit/>
          </a:bodyPr>
          <a:lstStyle/>
          <a:p>
            <a:r>
              <a:rPr lang="en-US" sz="2600" b="1" dirty="0" smtClean="0">
                <a:solidFill>
                  <a:srgbClr val="FF0000"/>
                </a:solidFill>
              </a:rPr>
              <a:t>Fire periods:</a:t>
            </a:r>
            <a:endParaRPr lang="en-US" sz="2600" b="1" dirty="0">
              <a:solidFill>
                <a:srgbClr val="FF0000"/>
              </a:solidFill>
            </a:endParaRPr>
          </a:p>
        </p:txBody>
      </p:sp>
      <p:sp>
        <p:nvSpPr>
          <p:cNvPr id="10" name="TextBox 9"/>
          <p:cNvSpPr txBox="1"/>
          <p:nvPr/>
        </p:nvSpPr>
        <p:spPr>
          <a:xfrm>
            <a:off x="990600" y="1981200"/>
            <a:ext cx="3124200" cy="492443"/>
          </a:xfrm>
          <a:prstGeom prst="rect">
            <a:avLst/>
          </a:prstGeom>
          <a:noFill/>
        </p:spPr>
        <p:txBody>
          <a:bodyPr wrap="square" rtlCol="0">
            <a:spAutoFit/>
          </a:bodyPr>
          <a:lstStyle/>
          <a:p>
            <a:r>
              <a:rPr lang="en-US" sz="2600" b="1" dirty="0" smtClean="0">
                <a:solidFill>
                  <a:srgbClr val="FF0000"/>
                </a:solidFill>
              </a:rPr>
              <a:t>Non-fire periods:</a:t>
            </a:r>
            <a:endParaRPr lang="en-US" sz="2600" b="1" dirty="0">
              <a:solidFill>
                <a:srgbClr val="FF0000"/>
              </a:solidFill>
            </a:endParaRPr>
          </a:p>
        </p:txBody>
      </p:sp>
    </p:spTree>
    <p:extLst>
      <p:ext uri="{BB962C8B-B14F-4D97-AF65-F5344CB8AC3E}">
        <p14:creationId xmlns:p14="http://schemas.microsoft.com/office/powerpoint/2010/main" val="2911311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solidFill>
              </a:rPr>
              <a:pPr>
                <a:defRPr/>
              </a:pPr>
              <a:t>33</a:t>
            </a:fld>
            <a:endParaRPr lang="en-US" dirty="0">
              <a:solidFill>
                <a:schemeClr val="bg1"/>
              </a:solidFill>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5" name="Title 1"/>
          <p:cNvSpPr txBox="1">
            <a:spLocks/>
          </p:cNvSpPr>
          <p:nvPr/>
        </p:nvSpPr>
        <p:spPr bwMode="auto">
          <a:xfrm>
            <a:off x="1253070" y="258233"/>
            <a:ext cx="731520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lnSpc>
                <a:spcPct val="90000"/>
              </a:lnSpc>
              <a:spcBef>
                <a:spcPct val="0"/>
              </a:spcBef>
              <a:spcAft>
                <a:spcPct val="0"/>
              </a:spcAft>
              <a:defRPr sz="2800" b="1">
                <a:solidFill>
                  <a:schemeClr val="tx2"/>
                </a:solidFill>
                <a:latin typeface="+mj-lt"/>
                <a:ea typeface="+mj-ea"/>
                <a:cs typeface="ＭＳ Ｐゴシック" charset="0"/>
              </a:defRPr>
            </a:lvl1pPr>
            <a:lvl2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2pPr>
            <a:lvl3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3pPr>
            <a:lvl4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4pPr>
            <a:lvl5pPr algn="ctr" rtl="0" eaLnBrk="1" fontAlgn="base" hangingPunct="1">
              <a:lnSpc>
                <a:spcPct val="900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6pPr>
            <a:lvl7pPr marL="9144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7pPr>
            <a:lvl8pPr marL="13716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8pPr>
            <a:lvl9pPr marL="1828800" algn="ctr" rtl="0" eaLnBrk="1" fontAlgn="base" hangingPunct="1">
              <a:lnSpc>
                <a:spcPct val="90000"/>
              </a:lnSpc>
              <a:spcBef>
                <a:spcPct val="0"/>
              </a:spcBef>
              <a:spcAft>
                <a:spcPct val="0"/>
              </a:spcAft>
              <a:defRPr sz="2800" b="1">
                <a:solidFill>
                  <a:schemeClr val="tx2"/>
                </a:solidFill>
                <a:latin typeface="Arial" charset="0"/>
                <a:ea typeface="ＭＳ Ｐゴシック" charset="0"/>
              </a:defRPr>
            </a:lvl9pPr>
          </a:lstStyle>
          <a:p>
            <a:pPr>
              <a:lnSpc>
                <a:spcPct val="130000"/>
              </a:lnSpc>
              <a:spcAft>
                <a:spcPts val="0"/>
              </a:spcAft>
            </a:pPr>
            <a:r>
              <a:rPr lang="el-GR" dirty="0" smtClean="0">
                <a:latin typeface="Calibri"/>
                <a:cs typeface="Calibri"/>
              </a:rPr>
              <a:t>β</a:t>
            </a:r>
            <a:r>
              <a:rPr lang="en-US" baseline="-25000" dirty="0" err="1" smtClean="0">
                <a:latin typeface="Calibri"/>
                <a:cs typeface="Calibri"/>
              </a:rPr>
              <a:t>ext</a:t>
            </a:r>
            <a:r>
              <a:rPr lang="en-US" dirty="0" smtClean="0">
                <a:latin typeface="Calibri"/>
                <a:cs typeface="Calibri"/>
              </a:rPr>
              <a:t> model from surface PM</a:t>
            </a:r>
            <a:r>
              <a:rPr lang="en-US" baseline="-25000" dirty="0" smtClean="0">
                <a:latin typeface="Calibri"/>
                <a:cs typeface="Calibri"/>
              </a:rPr>
              <a:t>2.5</a:t>
            </a:r>
            <a:endParaRPr lang="en-US" sz="2600" b="0" baseline="-25000" dirty="0">
              <a:solidFill>
                <a:srgbClr val="00009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055370"/>
            <a:ext cx="7315200" cy="5486399"/>
          </a:xfrm>
          <a:prstGeom prst="rect">
            <a:avLst/>
          </a:prstGeom>
        </p:spPr>
      </p:pic>
    </p:spTree>
    <p:extLst>
      <p:ext uri="{BB962C8B-B14F-4D97-AF65-F5344CB8AC3E}">
        <p14:creationId xmlns:p14="http://schemas.microsoft.com/office/powerpoint/2010/main" val="291756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solidFill>
              </a:rPr>
              <a:pPr>
                <a:defRPr/>
              </a:pPr>
              <a:t>34</a:t>
            </a:fld>
            <a:endParaRPr lang="en-US" dirty="0">
              <a:solidFill>
                <a:schemeClr val="bg1"/>
              </a:solidFill>
            </a:endParaRPr>
          </a:p>
        </p:txBody>
      </p:sp>
      <p:pic>
        <p:nvPicPr>
          <p:cNvPr id="10" name="Picture 9" descr="CoreCurriculum_1.jpg"/>
          <p:cNvPicPr>
            <a:picLocks noChangeAspect="1"/>
          </p:cNvPicPr>
          <p:nvPr/>
        </p:nvPicPr>
        <p:blipFill rotWithShape="1">
          <a:blip r:embed="rId2" cstate="email">
            <a:extLst>
              <a:ext uri="{28A0092B-C50C-407E-A947-70E740481C1C}">
                <a14:useLocalDpi xmlns:a14="http://schemas.microsoft.com/office/drawing/2010/main" val="0"/>
              </a:ext>
            </a:extLst>
          </a:blip>
          <a:srcRect l="41006" t="81131" r="40833"/>
          <a:stretch/>
        </p:blipFill>
        <p:spPr bwMode="auto">
          <a:xfrm>
            <a:off x="161753" y="261707"/>
            <a:ext cx="1106551" cy="8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858984" y="381000"/>
            <a:ext cx="7391400" cy="762000"/>
          </a:xfrm>
        </p:spPr>
        <p:txBody>
          <a:bodyPr/>
          <a:lstStyle/>
          <a:p>
            <a:r>
              <a:rPr lang="en-US" sz="2600" dirty="0" smtClean="0"/>
              <a:t>Potential hygroscopic growth</a:t>
            </a:r>
            <a:endParaRPr lang="en-US" sz="26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14"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077" t="33518" r="26748" b="5784"/>
          <a:stretch/>
        </p:blipFill>
        <p:spPr bwMode="auto">
          <a:xfrm>
            <a:off x="184613" y="1524000"/>
            <a:ext cx="5654084"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5410200"/>
            <a:ext cx="2514600" cy="215444"/>
          </a:xfrm>
          <a:prstGeom prst="rect">
            <a:avLst/>
          </a:prstGeom>
        </p:spPr>
        <p:txBody>
          <a:bodyPr wrap="square">
            <a:spAutoFit/>
          </a:bodyPr>
          <a:lstStyle/>
          <a:p>
            <a:r>
              <a:rPr lang="en-US" sz="800" b="1" dirty="0" err="1" smtClean="0"/>
              <a:t>Pitchford</a:t>
            </a:r>
            <a:r>
              <a:rPr lang="en-US" sz="800" b="1" dirty="0" smtClean="0"/>
              <a:t> et al., 2012 (Research in progress)</a:t>
            </a:r>
            <a:endParaRPr lang="en-US" sz="800" b="1"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4206901687"/>
                  </p:ext>
                </p:extLst>
              </p:nvPr>
            </p:nvGraphicFramePr>
            <p:xfrm>
              <a:off x="5334000" y="2434018"/>
              <a:ext cx="4572000" cy="1297940"/>
            </p:xfrm>
            <a:graphic>
              <a:graphicData uri="http://schemas.openxmlformats.org/drawingml/2006/table">
                <a:tbl>
                  <a:tblPr firstRow="1" firstCol="1" bandRow="1">
                    <a:tableStyleId>{2D5ABB26-0587-4C30-8999-92F81FD0307C}</a:tableStyleId>
                  </a:tblPr>
                  <a:tblGrid>
                    <a:gridCol w="4141491">
                      <a:extLst>
                        <a:ext uri="{9D8B030D-6E8A-4147-A177-3AD203B41FA5}">
                          <a16:colId xmlns:a16="http://schemas.microsoft.com/office/drawing/2014/main" val="450000401"/>
                        </a:ext>
                      </a:extLst>
                    </a:gridCol>
                    <a:gridCol w="430509">
                      <a:extLst>
                        <a:ext uri="{9D8B030D-6E8A-4147-A177-3AD203B41FA5}">
                          <a16:colId xmlns:a16="http://schemas.microsoft.com/office/drawing/2014/main" val="1342541882"/>
                        </a:ext>
                      </a:extLst>
                    </a:gridCol>
                  </a:tblGrid>
                  <a:tr h="317500">
                    <a:tc>
                      <a:txBody>
                        <a:bodyPr/>
                        <a:lstStyle/>
                        <a:p>
                          <a:pPr marL="0" marR="0" algn="ctr">
                            <a:lnSpc>
                              <a:spcPct val="200000"/>
                            </a:lnSpc>
                            <a:spcBef>
                              <a:spcPts val="0"/>
                            </a:spcBef>
                            <a:spcAft>
                              <a:spcPts val="0"/>
                            </a:spcAft>
                          </a:pPr>
                          <a14:m>
                            <m:oMath xmlns:m="http://schemas.openxmlformats.org/officeDocument/2006/math">
                              <m:sSub>
                                <m:sSubPr>
                                  <m:ctrlPr>
                                    <a:rPr lang="en-US" sz="2200" i="1" smtClean="0">
                                      <a:effectLst/>
                                      <a:latin typeface="Cambria Math" panose="02040503050406030204" pitchFamily="18" charset="0"/>
                                    </a:rPr>
                                  </m:ctrlPr>
                                </m:sSubPr>
                                <m:e>
                                  <m:r>
                                    <a:rPr lang="en-US" sz="2200">
                                      <a:effectLst/>
                                      <a:latin typeface="Cambria Math" panose="02040503050406030204" pitchFamily="18" charset="0"/>
                                    </a:rPr>
                                    <m:t>𝒇</m:t>
                                  </m:r>
                                  <m:d>
                                    <m:dPr>
                                      <m:ctrlPr>
                                        <a:rPr lang="en-US" sz="2200" i="1">
                                          <a:effectLst/>
                                          <a:latin typeface="Cambria Math" panose="02040503050406030204" pitchFamily="18" charset="0"/>
                                        </a:rPr>
                                      </m:ctrlPr>
                                    </m:dPr>
                                    <m:e>
                                      <m:r>
                                        <a:rPr lang="en-US" sz="2200">
                                          <a:effectLst/>
                                          <a:latin typeface="Cambria Math" panose="02040503050406030204" pitchFamily="18" charset="0"/>
                                        </a:rPr>
                                        <m:t>𝑹𝑯</m:t>
                                      </m:r>
                                    </m:e>
                                  </m:d>
                                </m:e>
                                <m:sub>
                                  <m:r>
                                    <a:rPr lang="en-US" sz="2200">
                                      <a:effectLst/>
                                      <a:latin typeface="Cambria Math" panose="02040503050406030204" pitchFamily="18" charset="0"/>
                                    </a:rPr>
                                    <m:t>𝑷𝑩𝑳𝑯</m:t>
                                  </m:r>
                                </m:sub>
                              </m:sSub>
                              <m:r>
                                <a:rPr lang="en-US" sz="2200">
                                  <a:effectLst/>
                                  <a:latin typeface="Cambria Math" panose="02040503050406030204" pitchFamily="18" charset="0"/>
                                </a:rPr>
                                <m:t>=</m:t>
                              </m:r>
                              <m:f>
                                <m:fPr>
                                  <m:ctrlPr>
                                    <a:rPr lang="en-US" sz="2200" i="1">
                                      <a:effectLst/>
                                      <a:latin typeface="Cambria Math" panose="02040503050406030204" pitchFamily="18" charset="0"/>
                                    </a:rPr>
                                  </m:ctrlPr>
                                </m:fPr>
                                <m:num>
                                  <m:nary>
                                    <m:naryPr>
                                      <m:chr m:val="∑"/>
                                      <m:limLoc m:val="undOvr"/>
                                      <m:ctrlPr>
                                        <a:rPr lang="en-US" sz="2200" i="1">
                                          <a:effectLst/>
                                          <a:latin typeface="Cambria Math" panose="02040503050406030204" pitchFamily="18" charset="0"/>
                                        </a:rPr>
                                      </m:ctrlPr>
                                    </m:naryPr>
                                    <m:sub>
                                      <m:r>
                                        <a:rPr lang="en-US" sz="2200">
                                          <a:effectLst/>
                                          <a:latin typeface="Cambria Math" panose="02040503050406030204" pitchFamily="18" charset="0"/>
                                        </a:rPr>
                                        <m:t>𝒊</m:t>
                                      </m:r>
                                      <m:r>
                                        <a:rPr lang="en-US" sz="2200">
                                          <a:effectLst/>
                                          <a:latin typeface="Cambria Math" panose="02040503050406030204" pitchFamily="18" charset="0"/>
                                        </a:rPr>
                                        <m:t>=</m:t>
                                      </m:r>
                                      <m:r>
                                        <a:rPr lang="en-US" sz="2200">
                                          <a:effectLst/>
                                          <a:latin typeface="Cambria Math" panose="02040503050406030204" pitchFamily="18" charset="0"/>
                                        </a:rPr>
                                        <m:t>𝟏</m:t>
                                      </m:r>
                                    </m:sub>
                                    <m:sup>
                                      <m:sSub>
                                        <m:sSubPr>
                                          <m:ctrlPr>
                                            <a:rPr lang="en-US" sz="2200" i="1">
                                              <a:effectLst/>
                                              <a:latin typeface="Cambria Math" panose="02040503050406030204" pitchFamily="18" charset="0"/>
                                            </a:rPr>
                                          </m:ctrlPr>
                                        </m:sSubPr>
                                        <m:e>
                                          <m:r>
                                            <a:rPr lang="en-US" sz="2200">
                                              <a:effectLst/>
                                              <a:latin typeface="Cambria Math" panose="02040503050406030204" pitchFamily="18" charset="0"/>
                                            </a:rPr>
                                            <m:t>𝑵</m:t>
                                          </m:r>
                                        </m:e>
                                        <m:sub>
                                          <m:r>
                                            <a:rPr lang="en-US" sz="2200">
                                              <a:effectLst/>
                                              <a:latin typeface="Cambria Math" panose="02040503050406030204" pitchFamily="18" charset="0"/>
                                            </a:rPr>
                                            <m:t>𝑷𝑩𝑳𝑯</m:t>
                                          </m:r>
                                        </m:sub>
                                      </m:sSub>
                                    </m:sup>
                                    <m:e>
                                      <m:sSub>
                                        <m:sSubPr>
                                          <m:ctrlPr>
                                            <a:rPr lang="en-US" sz="2200" i="1">
                                              <a:effectLst/>
                                              <a:latin typeface="Cambria Math" panose="02040503050406030204" pitchFamily="18" charset="0"/>
                                            </a:rPr>
                                          </m:ctrlPr>
                                        </m:sSubPr>
                                        <m:e>
                                          <m:r>
                                            <a:rPr lang="en-US" sz="2200">
                                              <a:effectLst/>
                                              <a:latin typeface="Cambria Math" panose="02040503050406030204" pitchFamily="18" charset="0"/>
                                            </a:rPr>
                                            <m:t>𝒇</m:t>
                                          </m:r>
                                          <m:d>
                                            <m:dPr>
                                              <m:ctrlPr>
                                                <a:rPr lang="en-US" sz="2200" i="1">
                                                  <a:effectLst/>
                                                  <a:latin typeface="Cambria Math" panose="02040503050406030204" pitchFamily="18" charset="0"/>
                                                </a:rPr>
                                              </m:ctrlPr>
                                            </m:dPr>
                                            <m:e>
                                              <m:r>
                                                <a:rPr lang="en-US" sz="2200">
                                                  <a:effectLst/>
                                                  <a:latin typeface="Cambria Math" panose="02040503050406030204" pitchFamily="18" charset="0"/>
                                                </a:rPr>
                                                <m:t>𝑹𝑯</m:t>
                                              </m:r>
                                            </m:e>
                                          </m:d>
                                        </m:e>
                                        <m:sub>
                                          <m:r>
                                            <a:rPr lang="en-US" sz="2200">
                                              <a:effectLst/>
                                              <a:latin typeface="Cambria Math" panose="02040503050406030204" pitchFamily="18" charset="0"/>
                                            </a:rPr>
                                            <m:t>𝒊</m:t>
                                          </m:r>
                                        </m:sub>
                                      </m:sSub>
                                    </m:e>
                                  </m:nary>
                                </m:num>
                                <m:den>
                                  <m:sSub>
                                    <m:sSubPr>
                                      <m:ctrlPr>
                                        <a:rPr lang="en-US" sz="2200" i="1">
                                          <a:effectLst/>
                                          <a:latin typeface="Cambria Math" panose="02040503050406030204" pitchFamily="18" charset="0"/>
                                        </a:rPr>
                                      </m:ctrlPr>
                                    </m:sSubPr>
                                    <m:e>
                                      <m:r>
                                        <a:rPr lang="en-US" sz="2200">
                                          <a:effectLst/>
                                          <a:latin typeface="Cambria Math" panose="02040503050406030204" pitchFamily="18" charset="0"/>
                                        </a:rPr>
                                        <m:t>𝑵</m:t>
                                      </m:r>
                                    </m:e>
                                    <m:sub>
                                      <m:r>
                                        <a:rPr lang="en-US" sz="2200">
                                          <a:effectLst/>
                                          <a:latin typeface="Cambria Math" panose="02040503050406030204" pitchFamily="18" charset="0"/>
                                        </a:rPr>
                                        <m:t>𝑷𝑩𝑳𝑯</m:t>
                                      </m:r>
                                    </m:sub>
                                  </m:sSub>
                                </m:den>
                              </m:f>
                            </m:oMath>
                          </a14:m>
                          <a:r>
                            <a:rPr lang="en-US" sz="1200" dirty="0">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200000"/>
                            </a:lnSpc>
                            <a:spcBef>
                              <a:spcPts val="0"/>
                            </a:spcBef>
                            <a:spcAft>
                              <a:spcPts val="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5745605"/>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4206901687"/>
                  </p:ext>
                </p:extLst>
              </p:nvPr>
            </p:nvGraphicFramePr>
            <p:xfrm>
              <a:off x="5334000" y="2434018"/>
              <a:ext cx="4572000" cy="1135698"/>
            </p:xfrm>
            <a:graphic>
              <a:graphicData uri="http://schemas.openxmlformats.org/drawingml/2006/table">
                <a:tbl>
                  <a:tblPr firstRow="1" firstCol="1" bandRow="1">
                    <a:tableStyleId>{2D5ABB26-0587-4C30-8999-92F81FD0307C}</a:tableStyleId>
                  </a:tblPr>
                  <a:tblGrid>
                    <a:gridCol w="4141491">
                      <a:extLst>
                        <a:ext uri="{9D8B030D-6E8A-4147-A177-3AD203B41FA5}">
                          <a16:colId xmlns:a16="http://schemas.microsoft.com/office/drawing/2014/main" val="450000401"/>
                        </a:ext>
                      </a:extLst>
                    </a:gridCol>
                    <a:gridCol w="430509">
                      <a:extLst>
                        <a:ext uri="{9D8B030D-6E8A-4147-A177-3AD203B41FA5}">
                          <a16:colId xmlns:a16="http://schemas.microsoft.com/office/drawing/2014/main" val="1342541882"/>
                        </a:ext>
                      </a:extLst>
                    </a:gridCol>
                  </a:tblGrid>
                  <a:tr h="1135698">
                    <a:tc>
                      <a:txBody>
                        <a:bodyPr/>
                        <a:lstStyle/>
                        <a:p>
                          <a:endParaRPr lang="en-US"/>
                        </a:p>
                      </a:txBody>
                      <a:tcPr marL="68580" marR="68580" marT="0" marB="0">
                        <a:blipFill>
                          <a:blip r:embed="rId5"/>
                          <a:stretch>
                            <a:fillRect r="-10457"/>
                          </a:stretch>
                        </a:blipFill>
                      </a:tcPr>
                    </a:tc>
                    <a:tc>
                      <a:txBody>
                        <a:bodyPr/>
                        <a:lstStyle/>
                        <a:p>
                          <a:pPr marL="0" marR="0" algn="r">
                            <a:lnSpc>
                              <a:spcPct val="200000"/>
                            </a:lnSpc>
                            <a:spcBef>
                              <a:spcPts val="0"/>
                            </a:spcBef>
                            <a:spcAft>
                              <a:spcPts val="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5745605"/>
                      </a:ext>
                    </a:extLst>
                  </a:tr>
                </a:tbl>
              </a:graphicData>
            </a:graphic>
          </p:graphicFrame>
        </mc:Fallback>
      </mc:AlternateContent>
    </p:spTree>
    <p:extLst>
      <p:ext uri="{BB962C8B-B14F-4D97-AF65-F5344CB8AC3E}">
        <p14:creationId xmlns:p14="http://schemas.microsoft.com/office/powerpoint/2010/main" val="2692559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328D11F-1C11-A844-8777-CBE1B78BF4CF}" type="slidenum">
              <a:rPr lang="en-US" smtClean="0">
                <a:solidFill>
                  <a:schemeClr val="bg1"/>
                </a:solidFill>
              </a:rPr>
              <a:pPr>
                <a:defRPr/>
              </a:pPr>
              <a:t>35</a:t>
            </a:fld>
            <a:endParaRPr lang="en-US" dirty="0">
              <a:solidFill>
                <a:schemeClr val="bg1"/>
              </a:solidFill>
            </a:endParaRPr>
          </a:p>
        </p:txBody>
      </p:sp>
      <p:pic>
        <p:nvPicPr>
          <p:cNvPr id="10" name="Picture 9" descr="CoreCurriculum_1.jpg"/>
          <p:cNvPicPr>
            <a:picLocks noChangeAspect="1"/>
          </p:cNvPicPr>
          <p:nvPr/>
        </p:nvPicPr>
        <p:blipFill rotWithShape="1">
          <a:blip r:embed="rId2" cstate="email">
            <a:extLst>
              <a:ext uri="{28A0092B-C50C-407E-A947-70E740481C1C}">
                <a14:useLocalDpi xmlns:a14="http://schemas.microsoft.com/office/drawing/2010/main" val="0"/>
              </a:ext>
            </a:extLst>
          </a:blip>
          <a:srcRect l="41006" t="81131" r="40833"/>
          <a:stretch/>
        </p:blipFill>
        <p:spPr bwMode="auto">
          <a:xfrm>
            <a:off x="161753" y="261707"/>
            <a:ext cx="1106551" cy="8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858984" y="381000"/>
            <a:ext cx="7391400" cy="762000"/>
          </a:xfrm>
        </p:spPr>
        <p:txBody>
          <a:bodyPr/>
          <a:lstStyle/>
          <a:p>
            <a:r>
              <a:rPr lang="en-US" sz="2600" dirty="0" smtClean="0"/>
              <a:t>Potential hygroscopic growth</a:t>
            </a:r>
            <a:endParaRPr lang="en-US" sz="26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14"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819" t="2013" r="6625"/>
          <a:stretch/>
        </p:blipFill>
        <p:spPr>
          <a:xfrm>
            <a:off x="715028" y="1235763"/>
            <a:ext cx="7823182" cy="4860237"/>
          </a:xfrm>
          <a:prstGeom prst="rect">
            <a:avLst/>
          </a:prstGeom>
        </p:spPr>
      </p:pic>
      <p:sp>
        <p:nvSpPr>
          <p:cNvPr id="2" name="TextBox 1"/>
          <p:cNvSpPr txBox="1"/>
          <p:nvPr/>
        </p:nvSpPr>
        <p:spPr>
          <a:xfrm>
            <a:off x="2133600" y="5943600"/>
            <a:ext cx="1219200" cy="381000"/>
          </a:xfrm>
          <a:prstGeom prst="rect">
            <a:avLst/>
          </a:prstGeom>
          <a:noFill/>
        </p:spPr>
        <p:txBody>
          <a:bodyPr wrap="square" rtlCol="0">
            <a:spAutoFit/>
          </a:bodyPr>
          <a:lstStyle/>
          <a:p>
            <a:r>
              <a:rPr lang="en-US" dirty="0"/>
              <a:t>r</a:t>
            </a:r>
            <a:r>
              <a:rPr lang="en-US" baseline="30000" dirty="0" smtClean="0"/>
              <a:t>2</a:t>
            </a:r>
            <a:r>
              <a:rPr lang="en-US" dirty="0" smtClean="0"/>
              <a:t>~0.17</a:t>
            </a:r>
            <a:endParaRPr lang="en-US" dirty="0"/>
          </a:p>
        </p:txBody>
      </p:sp>
      <p:sp>
        <p:nvSpPr>
          <p:cNvPr id="9" name="TextBox 8"/>
          <p:cNvSpPr txBox="1"/>
          <p:nvPr/>
        </p:nvSpPr>
        <p:spPr>
          <a:xfrm>
            <a:off x="6248400" y="5943600"/>
            <a:ext cx="1219200" cy="381000"/>
          </a:xfrm>
          <a:prstGeom prst="rect">
            <a:avLst/>
          </a:prstGeom>
          <a:noFill/>
        </p:spPr>
        <p:txBody>
          <a:bodyPr wrap="square" rtlCol="0">
            <a:spAutoFit/>
          </a:bodyPr>
          <a:lstStyle/>
          <a:p>
            <a:r>
              <a:rPr lang="en-US" dirty="0" smtClean="0"/>
              <a:t>r</a:t>
            </a:r>
            <a:r>
              <a:rPr lang="en-US" baseline="30000" dirty="0" smtClean="0"/>
              <a:t>2</a:t>
            </a:r>
            <a:r>
              <a:rPr lang="en-US" dirty="0" smtClean="0"/>
              <a:t>&lt;0.01</a:t>
            </a:r>
            <a:endParaRPr lang="en-US" dirty="0"/>
          </a:p>
        </p:txBody>
      </p:sp>
    </p:spTree>
    <p:extLst>
      <p:ext uri="{BB962C8B-B14F-4D97-AF65-F5344CB8AC3E}">
        <p14:creationId xmlns:p14="http://schemas.microsoft.com/office/powerpoint/2010/main" val="134946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lumMod val="95000"/>
                  </a:schemeClr>
                </a:solidFill>
                <a:latin typeface="Arial" panose="020B0604020202020204" pitchFamily="34" charset="0"/>
                <a:cs typeface="Arial" panose="020B0604020202020204" pitchFamily="34" charset="0"/>
              </a:rPr>
              <a:t>3</a:t>
            </a:r>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lumMod val="95000"/>
                  </a:schemeClr>
                </a:solidFill>
                <a:latin typeface="Arial" panose="020B0604020202020204" pitchFamily="34" charset="0"/>
                <a:cs typeface="Arial" panose="020B0604020202020204" pitchFamily="34" charset="0"/>
              </a:rPr>
              <a:t>www.unr.edu</a:t>
            </a:r>
            <a:r>
              <a:rPr lang="en-US" dirty="0" smtClean="0">
                <a:solidFill>
                  <a:schemeClr val="bg1">
                    <a:lumMod val="95000"/>
                  </a:schemeClr>
                </a:solidFill>
                <a:latin typeface="Arial" panose="020B0604020202020204" pitchFamily="34" charset="0"/>
                <a:cs typeface="Arial" panose="020B0604020202020204" pitchFamily="34" charset="0"/>
              </a:rPr>
              <a:t>/~</a:t>
            </a:r>
            <a:r>
              <a:rPr lang="en-US" dirty="0" err="1" smtClean="0">
                <a:solidFill>
                  <a:schemeClr val="bg1">
                    <a:lumMod val="95000"/>
                  </a:schemeClr>
                </a:solidFill>
                <a:latin typeface="Arial" panose="020B0604020202020204" pitchFamily="34" charset="0"/>
                <a:cs typeface="Arial" panose="020B0604020202020204" pitchFamily="34" charset="0"/>
              </a:rPr>
              <a:t>hholmes</a:t>
            </a:r>
            <a:endParaRPr lang="en-US"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1" name="Title 1"/>
          <p:cNvSpPr>
            <a:spLocks noGrp="1"/>
          </p:cNvSpPr>
          <p:nvPr>
            <p:ph type="title"/>
          </p:nvPr>
        </p:nvSpPr>
        <p:spPr>
          <a:xfrm>
            <a:off x="914399" y="258233"/>
            <a:ext cx="7315201" cy="757768"/>
          </a:xfrm>
        </p:spPr>
        <p:txBody>
          <a:bodyPr/>
          <a:lstStyle/>
          <a:p>
            <a:pPr>
              <a:lnSpc>
                <a:spcPct val="130000"/>
              </a:lnSpc>
              <a:spcAft>
                <a:spcPts val="0"/>
              </a:spcAft>
            </a:pPr>
            <a:r>
              <a:rPr lang="en-US" dirty="0" smtClean="0">
                <a:latin typeface="Arial" panose="020B0604020202020204" pitchFamily="34" charset="0"/>
                <a:cs typeface="Arial" panose="020B0604020202020204" pitchFamily="34" charset="0"/>
              </a:rPr>
              <a:t>Challenges in the western U.S.</a:t>
            </a:r>
            <a:endParaRPr lang="en-US" sz="2600" b="0" dirty="0">
              <a:solidFill>
                <a:srgbClr val="000090"/>
              </a:solidFill>
              <a:latin typeface="Arial" panose="020B0604020202020204" pitchFamily="34" charset="0"/>
              <a:cs typeface="Arial" panose="020B0604020202020204" pitchFamily="34" charset="0"/>
            </a:endParaRPr>
          </a:p>
        </p:txBody>
      </p:sp>
      <p:sp>
        <p:nvSpPr>
          <p:cNvPr id="2" name="Rectangle 1"/>
          <p:cNvSpPr/>
          <p:nvPr/>
        </p:nvSpPr>
        <p:spPr>
          <a:xfrm>
            <a:off x="-304801" y="1645821"/>
            <a:ext cx="9372183" cy="1615827"/>
          </a:xfrm>
          <a:prstGeom prst="rect">
            <a:avLst/>
          </a:prstGeom>
        </p:spPr>
        <p:txBody>
          <a:bodyPr wrap="square">
            <a:spAutoFit/>
          </a:bodyPr>
          <a:lstStyle/>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Diverse </a:t>
            </a:r>
            <a:r>
              <a:rPr lang="en-US" sz="2100" b="1" dirty="0">
                <a:latin typeface="Arial" panose="020B0604020202020204" pitchFamily="34" charset="0"/>
                <a:cs typeface="Arial" panose="020B0604020202020204" pitchFamily="34" charset="0"/>
              </a:rPr>
              <a:t>aerosol chemical and physical compositions </a:t>
            </a:r>
            <a:endParaRPr lang="en-US" sz="2100" b="1" dirty="0" smtClean="0">
              <a:latin typeface="Arial" panose="020B0604020202020204" pitchFamily="34" charset="0"/>
              <a:cs typeface="Arial" panose="020B0604020202020204" pitchFamily="34" charset="0"/>
            </a:endParaRPr>
          </a:p>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Transboundary aerosol pollution from Eurasia </a:t>
            </a:r>
            <a:endParaRPr lang="en-US" sz="2100" b="1" dirty="0">
              <a:latin typeface="Arial" panose="020B0604020202020204" pitchFamily="34" charset="0"/>
              <a:cs typeface="Arial" panose="020B0604020202020204" pitchFamily="34" charset="0"/>
            </a:endParaRPr>
          </a:p>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Irregular topography induces complicated transport</a:t>
            </a:r>
          </a:p>
          <a:p>
            <a:pPr marL="854075" lvl="1" indent="-342900" defTabSz="3976100">
              <a:spcBef>
                <a:spcPts val="600"/>
              </a:spcBef>
              <a:buFont typeface="Arial" panose="020B0604020202020204" pitchFamily="34" charset="0"/>
              <a:buChar char="•"/>
              <a:defRPr/>
            </a:pPr>
            <a:r>
              <a:rPr lang="en-US" sz="2100" b="1" dirty="0" smtClean="0">
                <a:latin typeface="Arial" panose="020B0604020202020204" pitchFamily="34" charset="0"/>
                <a:cs typeface="Arial" panose="020B0604020202020204" pitchFamily="34" charset="0"/>
              </a:rPr>
              <a:t>Heterogeneous surface reflectance impacting aerosol retrievals</a:t>
            </a:r>
          </a:p>
        </p:txBody>
      </p:sp>
      <p:grpSp>
        <p:nvGrpSpPr>
          <p:cNvPr id="10" name="Group 9"/>
          <p:cNvGrpSpPr/>
          <p:nvPr/>
        </p:nvGrpSpPr>
        <p:grpSpPr>
          <a:xfrm>
            <a:off x="228600" y="4214633"/>
            <a:ext cx="8839199" cy="2033767"/>
            <a:chOff x="617220" y="429"/>
            <a:chExt cx="7717079" cy="1349399"/>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744" r="8855" b="85189"/>
            <a:stretch/>
          </p:blipFill>
          <p:spPr>
            <a:xfrm>
              <a:off x="617220" y="429"/>
              <a:ext cx="7716716" cy="1015572"/>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741" t="88950" r="8854" b="4968"/>
            <a:stretch/>
          </p:blipFill>
          <p:spPr>
            <a:xfrm>
              <a:off x="617220" y="932756"/>
              <a:ext cx="7717079" cy="417072"/>
            </a:xfrm>
            <a:prstGeom prst="rect">
              <a:avLst/>
            </a:prstGeom>
          </p:spPr>
        </p:pic>
      </p:grpSp>
      <mc:AlternateContent xmlns:mc="http://schemas.openxmlformats.org/markup-compatibility/2006" xmlns:a14="http://schemas.microsoft.com/office/drawing/2010/main">
        <mc:Choice Requires="a14">
          <p:sp>
            <p:nvSpPr>
              <p:cNvPr id="13" name="TextBox 12"/>
              <p:cNvSpPr txBox="1"/>
              <p:nvPr/>
            </p:nvSpPr>
            <p:spPr>
              <a:xfrm>
                <a:off x="838200" y="4691569"/>
                <a:ext cx="2004588"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𝑨𝑶𝑯</m:t>
                      </m:r>
                      <m:d>
                        <m:dPr>
                          <m:ctrlPr>
                            <a:rPr lang="en-US" b="1" i="1" smtClean="0">
                              <a:latin typeface="Cambria Math" panose="02040503050406030204" pitchFamily="18" charset="0"/>
                            </a:rPr>
                          </m:ctrlPr>
                        </m:dPr>
                        <m:e>
                          <m:r>
                            <a:rPr lang="el-GR" b="1" i="1" smtClean="0">
                              <a:latin typeface="Cambria Math" panose="02040503050406030204" pitchFamily="18" charset="0"/>
                            </a:rPr>
                            <m:t>𝝀</m:t>
                          </m:r>
                        </m:e>
                      </m:d>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𝑨𝑶𝑫</m:t>
                          </m:r>
                          <m:r>
                            <a:rPr lang="en-US" b="1" i="1" smtClean="0">
                              <a:latin typeface="Cambria Math" panose="02040503050406030204" pitchFamily="18" charset="0"/>
                            </a:rPr>
                            <m:t>(</m:t>
                          </m:r>
                          <m:r>
                            <a:rPr lang="el-GR" b="1" i="1">
                              <a:latin typeface="Cambria Math" panose="02040503050406030204" pitchFamily="18" charset="0"/>
                            </a:rPr>
                            <m:t>𝝀</m:t>
                          </m:r>
                          <m:r>
                            <a:rPr lang="en-US" b="1" i="1" smtClean="0">
                              <a:latin typeface="Cambria Math" panose="02040503050406030204" pitchFamily="18" charset="0"/>
                            </a:rPr>
                            <m:t>)</m:t>
                          </m:r>
                        </m:num>
                        <m:den>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𝒆𝒙𝒕</m:t>
                              </m:r>
                            </m:sub>
                          </m:sSub>
                          <m:r>
                            <a:rPr lang="en-US" b="1" i="1" smtClean="0">
                              <a:latin typeface="Cambria Math" panose="02040503050406030204" pitchFamily="18" charset="0"/>
                            </a:rPr>
                            <m:t>(</m:t>
                          </m:r>
                          <m:r>
                            <a:rPr lang="el-GR" b="1" i="1">
                              <a:latin typeface="Cambria Math" panose="02040503050406030204" pitchFamily="18" charset="0"/>
                            </a:rPr>
                            <m:t>𝝀</m:t>
                          </m:r>
                          <m:r>
                            <a:rPr lang="en-US" b="1" i="1" smtClean="0">
                              <a:latin typeface="Cambria Math" panose="02040503050406030204" pitchFamily="18" charset="0"/>
                            </a:rPr>
                            <m:t>)</m:t>
                          </m:r>
                        </m:den>
                      </m:f>
                    </m:oMath>
                  </m:oMathPara>
                </a14:m>
                <a:endParaRPr lang="en-US"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838200" y="4691569"/>
                <a:ext cx="2004588" cy="576761"/>
              </a:xfrm>
              <a:prstGeom prst="rect">
                <a:avLst/>
              </a:prstGeom>
              <a:blipFill>
                <a:blip r:embed="rId6"/>
                <a:stretch>
                  <a:fillRect/>
                </a:stretch>
              </a:blipFill>
            </p:spPr>
            <p:txBody>
              <a:bodyPr/>
              <a:lstStyle/>
              <a:p>
                <a:r>
                  <a:rPr lang="en-US">
                    <a:noFill/>
                  </a:rPr>
                  <a:t> </a:t>
                </a:r>
              </a:p>
            </p:txBody>
          </p:sp>
        </mc:Fallback>
      </mc:AlternateContent>
      <p:sp>
        <p:nvSpPr>
          <p:cNvPr id="14" name="Rectangle 13"/>
          <p:cNvSpPr/>
          <p:nvPr/>
        </p:nvSpPr>
        <p:spPr>
          <a:xfrm>
            <a:off x="6934200" y="5981326"/>
            <a:ext cx="1974274" cy="230832"/>
          </a:xfrm>
          <a:prstGeom prst="rect">
            <a:avLst/>
          </a:prstGeom>
        </p:spPr>
        <p:txBody>
          <a:bodyPr wrap="square">
            <a:spAutoFit/>
          </a:bodyPr>
          <a:lstStyle/>
          <a:p>
            <a:r>
              <a:rPr lang="en-US" sz="900" b="1" dirty="0" smtClean="0"/>
              <a:t>Loria-Salazar et al., (JGR, 2014)</a:t>
            </a:r>
            <a:endParaRPr lang="en-US" sz="900" b="1" dirty="0"/>
          </a:p>
        </p:txBody>
      </p:sp>
    </p:spTree>
    <p:extLst>
      <p:ext uri="{BB962C8B-B14F-4D97-AF65-F5344CB8AC3E}">
        <p14:creationId xmlns:p14="http://schemas.microsoft.com/office/powerpoint/2010/main" val="2084379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lumMod val="95000"/>
                  </a:schemeClr>
                </a:solidFill>
                <a:latin typeface="Arial" panose="020B0604020202020204" pitchFamily="34" charset="0"/>
                <a:cs typeface="Arial" panose="020B0604020202020204" pitchFamily="34" charset="0"/>
              </a:rPr>
              <a:t>3</a:t>
            </a:r>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lumMod val="95000"/>
                  </a:schemeClr>
                </a:solidFill>
                <a:latin typeface="Arial" panose="020B0604020202020204" pitchFamily="34" charset="0"/>
                <a:cs typeface="Arial" panose="020B0604020202020204" pitchFamily="34" charset="0"/>
              </a:rPr>
              <a:t>www.unr.edu</a:t>
            </a:r>
            <a:r>
              <a:rPr lang="en-US" dirty="0" smtClean="0">
                <a:solidFill>
                  <a:schemeClr val="bg1">
                    <a:lumMod val="95000"/>
                  </a:schemeClr>
                </a:solidFill>
                <a:latin typeface="Arial" panose="020B0604020202020204" pitchFamily="34" charset="0"/>
                <a:cs typeface="Arial" panose="020B0604020202020204" pitchFamily="34" charset="0"/>
              </a:rPr>
              <a:t>/~</a:t>
            </a:r>
            <a:r>
              <a:rPr lang="en-US" dirty="0" err="1" smtClean="0">
                <a:solidFill>
                  <a:schemeClr val="bg1">
                    <a:lumMod val="95000"/>
                  </a:schemeClr>
                </a:solidFill>
                <a:latin typeface="Arial" panose="020B0604020202020204" pitchFamily="34" charset="0"/>
                <a:cs typeface="Arial" panose="020B0604020202020204" pitchFamily="34" charset="0"/>
              </a:rPr>
              <a:t>hholmes</a:t>
            </a:r>
            <a:endParaRPr lang="en-US"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1" name="Title 1"/>
          <p:cNvSpPr>
            <a:spLocks noGrp="1"/>
          </p:cNvSpPr>
          <p:nvPr>
            <p:ph type="title"/>
          </p:nvPr>
        </p:nvSpPr>
        <p:spPr>
          <a:xfrm>
            <a:off x="914399" y="258233"/>
            <a:ext cx="7315201" cy="757768"/>
          </a:xfrm>
        </p:spPr>
        <p:txBody>
          <a:bodyPr/>
          <a:lstStyle/>
          <a:p>
            <a:pPr>
              <a:lnSpc>
                <a:spcPct val="130000"/>
              </a:lnSpc>
              <a:spcAft>
                <a:spcPts val="0"/>
              </a:spcAft>
            </a:pPr>
            <a:r>
              <a:rPr lang="en-US" dirty="0" smtClean="0">
                <a:latin typeface="Arial" panose="020B0604020202020204" pitchFamily="34" charset="0"/>
                <a:cs typeface="Arial" panose="020B0604020202020204" pitchFamily="34" charset="0"/>
              </a:rPr>
              <a:t>Challenges in the western U.S.</a:t>
            </a:r>
            <a:endParaRPr lang="en-US" sz="2600" b="0" dirty="0">
              <a:solidFill>
                <a:srgbClr val="000090"/>
              </a:solidFill>
              <a:latin typeface="Arial" panose="020B0604020202020204" pitchFamily="34" charset="0"/>
              <a:cs typeface="Arial" panose="020B0604020202020204" pitchFamily="34" charset="0"/>
            </a:endParaRPr>
          </a:p>
        </p:txBody>
      </p:sp>
      <p:sp>
        <p:nvSpPr>
          <p:cNvPr id="2" name="Rectangle 1"/>
          <p:cNvSpPr/>
          <p:nvPr/>
        </p:nvSpPr>
        <p:spPr>
          <a:xfrm>
            <a:off x="-304801" y="1645821"/>
            <a:ext cx="9372183" cy="1615827"/>
          </a:xfrm>
          <a:prstGeom prst="rect">
            <a:avLst/>
          </a:prstGeom>
        </p:spPr>
        <p:txBody>
          <a:bodyPr wrap="square">
            <a:spAutoFit/>
          </a:bodyPr>
          <a:lstStyle/>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Diverse </a:t>
            </a:r>
            <a:r>
              <a:rPr lang="en-US" sz="2100" b="1" dirty="0">
                <a:latin typeface="Arial" panose="020B0604020202020204" pitchFamily="34" charset="0"/>
                <a:cs typeface="Arial" panose="020B0604020202020204" pitchFamily="34" charset="0"/>
              </a:rPr>
              <a:t>aerosol chemical and physical compositions </a:t>
            </a:r>
            <a:endParaRPr lang="en-US" sz="2100" b="1" dirty="0" smtClean="0">
              <a:latin typeface="Arial" panose="020B0604020202020204" pitchFamily="34" charset="0"/>
              <a:cs typeface="Arial" panose="020B0604020202020204" pitchFamily="34" charset="0"/>
            </a:endParaRPr>
          </a:p>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Transboundary aerosol pollution from Eurasia </a:t>
            </a:r>
          </a:p>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Irregular topography induces complicated transport</a:t>
            </a:r>
          </a:p>
          <a:p>
            <a:pPr marL="854075" lvl="1" indent="-342900" defTabSz="3976100">
              <a:spcBef>
                <a:spcPts val="600"/>
              </a:spcBef>
              <a:buFont typeface="Arial" panose="020B0604020202020204" pitchFamily="34" charset="0"/>
              <a:buChar char="•"/>
              <a:defRPr/>
            </a:pPr>
            <a:r>
              <a:rPr lang="en-US" sz="2100" b="1" dirty="0" smtClean="0">
                <a:latin typeface="Arial" panose="020B0604020202020204" pitchFamily="34" charset="0"/>
                <a:cs typeface="Arial" panose="020B0604020202020204" pitchFamily="34" charset="0"/>
              </a:rPr>
              <a:t>Heterogeneous surface reflectance impacting aerosol retrievals</a:t>
            </a:r>
          </a:p>
        </p:txBody>
      </p:sp>
      <p:grpSp>
        <p:nvGrpSpPr>
          <p:cNvPr id="10" name="Group 9"/>
          <p:cNvGrpSpPr/>
          <p:nvPr/>
        </p:nvGrpSpPr>
        <p:grpSpPr>
          <a:xfrm>
            <a:off x="228600" y="4214633"/>
            <a:ext cx="8839199" cy="2033767"/>
            <a:chOff x="617220" y="429"/>
            <a:chExt cx="7717079" cy="1349399"/>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744" r="8855" b="85189"/>
            <a:stretch/>
          </p:blipFill>
          <p:spPr>
            <a:xfrm>
              <a:off x="617220" y="429"/>
              <a:ext cx="7716716" cy="1015572"/>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741" t="88950" r="8854" b="4968"/>
            <a:stretch/>
          </p:blipFill>
          <p:spPr>
            <a:xfrm>
              <a:off x="617220" y="932756"/>
              <a:ext cx="7717079" cy="417072"/>
            </a:xfrm>
            <a:prstGeom prst="rect">
              <a:avLst/>
            </a:prstGeom>
          </p:spPr>
        </p:pic>
      </p:grpSp>
      <mc:AlternateContent xmlns:mc="http://schemas.openxmlformats.org/markup-compatibility/2006" xmlns:a14="http://schemas.microsoft.com/office/drawing/2010/main">
        <mc:Choice Requires="a14">
          <p:sp>
            <p:nvSpPr>
              <p:cNvPr id="13" name="TextBox 12"/>
              <p:cNvSpPr txBox="1"/>
              <p:nvPr/>
            </p:nvSpPr>
            <p:spPr>
              <a:xfrm>
                <a:off x="838200" y="4691569"/>
                <a:ext cx="2004588"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𝑨𝑶𝑯</m:t>
                      </m:r>
                      <m:d>
                        <m:dPr>
                          <m:ctrlPr>
                            <a:rPr lang="en-US" b="1" i="1" smtClean="0">
                              <a:latin typeface="Cambria Math" panose="02040503050406030204" pitchFamily="18" charset="0"/>
                            </a:rPr>
                          </m:ctrlPr>
                        </m:dPr>
                        <m:e>
                          <m:r>
                            <a:rPr lang="el-GR" b="1" i="1" smtClean="0">
                              <a:latin typeface="Cambria Math" panose="02040503050406030204" pitchFamily="18" charset="0"/>
                            </a:rPr>
                            <m:t>𝝀</m:t>
                          </m:r>
                        </m:e>
                      </m:d>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𝑨𝑶𝑫</m:t>
                          </m:r>
                          <m:r>
                            <a:rPr lang="en-US" b="1" i="1" smtClean="0">
                              <a:latin typeface="Cambria Math" panose="02040503050406030204" pitchFamily="18" charset="0"/>
                            </a:rPr>
                            <m:t>(</m:t>
                          </m:r>
                          <m:r>
                            <a:rPr lang="el-GR" b="1" i="1">
                              <a:latin typeface="Cambria Math" panose="02040503050406030204" pitchFamily="18" charset="0"/>
                            </a:rPr>
                            <m:t>𝝀</m:t>
                          </m:r>
                          <m:r>
                            <a:rPr lang="en-US" b="1" i="1" smtClean="0">
                              <a:latin typeface="Cambria Math" panose="02040503050406030204" pitchFamily="18" charset="0"/>
                            </a:rPr>
                            <m:t>)</m:t>
                          </m:r>
                        </m:num>
                        <m:den>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𝒆𝒙𝒕</m:t>
                              </m:r>
                            </m:sub>
                          </m:sSub>
                          <m:r>
                            <a:rPr lang="en-US" b="1" i="1" smtClean="0">
                              <a:latin typeface="Cambria Math" panose="02040503050406030204" pitchFamily="18" charset="0"/>
                            </a:rPr>
                            <m:t>(</m:t>
                          </m:r>
                          <m:r>
                            <a:rPr lang="el-GR" b="1" i="1">
                              <a:latin typeface="Cambria Math" panose="02040503050406030204" pitchFamily="18" charset="0"/>
                            </a:rPr>
                            <m:t>𝝀</m:t>
                          </m:r>
                          <m:r>
                            <a:rPr lang="en-US" b="1" i="1" smtClean="0">
                              <a:latin typeface="Cambria Math" panose="02040503050406030204" pitchFamily="18" charset="0"/>
                            </a:rPr>
                            <m:t>)</m:t>
                          </m:r>
                        </m:den>
                      </m:f>
                    </m:oMath>
                  </m:oMathPara>
                </a14:m>
                <a:endParaRPr lang="en-US"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838200" y="4691569"/>
                <a:ext cx="2004588" cy="576761"/>
              </a:xfrm>
              <a:prstGeom prst="rect">
                <a:avLst/>
              </a:prstGeom>
              <a:blipFill>
                <a:blip r:embed="rId6"/>
                <a:stretch>
                  <a:fillRect/>
                </a:stretch>
              </a:blipFill>
            </p:spPr>
            <p:txBody>
              <a:bodyPr/>
              <a:lstStyle/>
              <a:p>
                <a:r>
                  <a:rPr lang="en-US">
                    <a:noFill/>
                  </a:rPr>
                  <a:t> </a:t>
                </a:r>
              </a:p>
            </p:txBody>
          </p:sp>
        </mc:Fallback>
      </mc:AlternateContent>
      <p:sp>
        <p:nvSpPr>
          <p:cNvPr id="14" name="Rectangle 13"/>
          <p:cNvSpPr/>
          <p:nvPr/>
        </p:nvSpPr>
        <p:spPr>
          <a:xfrm>
            <a:off x="6934200" y="5981326"/>
            <a:ext cx="1974274" cy="230832"/>
          </a:xfrm>
          <a:prstGeom prst="rect">
            <a:avLst/>
          </a:prstGeom>
        </p:spPr>
        <p:txBody>
          <a:bodyPr wrap="square">
            <a:spAutoFit/>
          </a:bodyPr>
          <a:lstStyle/>
          <a:p>
            <a:r>
              <a:rPr lang="en-US" sz="900" b="1" dirty="0" smtClean="0"/>
              <a:t>Loria-Salazar et al., (JGR, 2014)</a:t>
            </a:r>
            <a:endParaRPr lang="en-US" sz="900" b="1" dirty="0"/>
          </a:p>
        </p:txBody>
      </p:sp>
      <p:sp>
        <p:nvSpPr>
          <p:cNvPr id="3" name="Rectangle 2"/>
          <p:cNvSpPr/>
          <p:nvPr/>
        </p:nvSpPr>
        <p:spPr>
          <a:xfrm>
            <a:off x="76200" y="2453734"/>
            <a:ext cx="8001000" cy="381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6200" y="3352800"/>
            <a:ext cx="8991182" cy="2895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59743" y="3617191"/>
            <a:ext cx="6172200" cy="646331"/>
          </a:xfrm>
          <a:prstGeom prst="rect">
            <a:avLst/>
          </a:prstGeom>
          <a:noFill/>
        </p:spPr>
        <p:txBody>
          <a:bodyPr wrap="square" rtlCol="0">
            <a:spAutoFit/>
          </a:bodyPr>
          <a:lstStyle/>
          <a:p>
            <a:r>
              <a:rPr lang="en-US" b="1" dirty="0">
                <a:solidFill>
                  <a:srgbClr val="FF0000"/>
                </a:solidFill>
              </a:rPr>
              <a:t>Session: Remote Sensing and Measurements Studies</a:t>
            </a:r>
            <a:br>
              <a:rPr lang="en-US" b="1" dirty="0">
                <a:solidFill>
                  <a:srgbClr val="FF0000"/>
                </a:solidFill>
              </a:rPr>
            </a:br>
            <a:r>
              <a:rPr lang="en-US" b="1" dirty="0" smtClean="0">
                <a:solidFill>
                  <a:srgbClr val="FF0000"/>
                </a:solidFill>
              </a:rPr>
              <a:t>Oct </a:t>
            </a:r>
            <a:r>
              <a:rPr lang="en-US" b="1" dirty="0">
                <a:solidFill>
                  <a:srgbClr val="FF0000"/>
                </a:solidFill>
              </a:rPr>
              <a:t>25, 2017 at 9:30 AM</a:t>
            </a:r>
          </a:p>
        </p:txBody>
      </p:sp>
    </p:spTree>
    <p:extLst>
      <p:ext uri="{BB962C8B-B14F-4D97-AF65-F5344CB8AC3E}">
        <p14:creationId xmlns:p14="http://schemas.microsoft.com/office/powerpoint/2010/main" val="31343943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lumMod val="95000"/>
                  </a:schemeClr>
                </a:solidFill>
                <a:latin typeface="Arial" panose="020B0604020202020204" pitchFamily="34" charset="0"/>
                <a:cs typeface="Arial" panose="020B0604020202020204" pitchFamily="34" charset="0"/>
              </a:rPr>
              <a:t>3</a:t>
            </a:r>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3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lumMod val="95000"/>
                  </a:schemeClr>
                </a:solidFill>
                <a:latin typeface="Arial" panose="020B0604020202020204" pitchFamily="34" charset="0"/>
                <a:cs typeface="Arial" panose="020B0604020202020204" pitchFamily="34" charset="0"/>
              </a:rPr>
              <a:t>www.unr.edu</a:t>
            </a:r>
            <a:r>
              <a:rPr lang="en-US" dirty="0" smtClean="0">
                <a:solidFill>
                  <a:schemeClr val="bg1">
                    <a:lumMod val="95000"/>
                  </a:schemeClr>
                </a:solidFill>
                <a:latin typeface="Arial" panose="020B0604020202020204" pitchFamily="34" charset="0"/>
                <a:cs typeface="Arial" panose="020B0604020202020204" pitchFamily="34" charset="0"/>
              </a:rPr>
              <a:t>/~</a:t>
            </a:r>
            <a:r>
              <a:rPr lang="en-US" dirty="0" err="1" smtClean="0">
                <a:solidFill>
                  <a:schemeClr val="bg1">
                    <a:lumMod val="95000"/>
                  </a:schemeClr>
                </a:solidFill>
                <a:latin typeface="Arial" panose="020B0604020202020204" pitchFamily="34" charset="0"/>
                <a:cs typeface="Arial" panose="020B0604020202020204" pitchFamily="34" charset="0"/>
              </a:rPr>
              <a:t>hholmes</a:t>
            </a:r>
            <a:endParaRPr lang="en-US" dirty="0">
              <a:solidFill>
                <a:schemeClr val="bg1">
                  <a:lumMod val="9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1" name="Title 1"/>
          <p:cNvSpPr>
            <a:spLocks noGrp="1"/>
          </p:cNvSpPr>
          <p:nvPr>
            <p:ph type="title"/>
          </p:nvPr>
        </p:nvSpPr>
        <p:spPr>
          <a:xfrm>
            <a:off x="914399" y="258233"/>
            <a:ext cx="7315201" cy="757768"/>
          </a:xfrm>
        </p:spPr>
        <p:txBody>
          <a:bodyPr/>
          <a:lstStyle/>
          <a:p>
            <a:pPr>
              <a:lnSpc>
                <a:spcPct val="130000"/>
              </a:lnSpc>
              <a:spcAft>
                <a:spcPts val="0"/>
              </a:spcAft>
            </a:pPr>
            <a:r>
              <a:rPr lang="en-US" dirty="0" smtClean="0">
                <a:latin typeface="Arial" panose="020B0604020202020204" pitchFamily="34" charset="0"/>
                <a:cs typeface="Arial" panose="020B0604020202020204" pitchFamily="34" charset="0"/>
              </a:rPr>
              <a:t>Challenges in the western U.S.</a:t>
            </a:r>
            <a:endParaRPr lang="en-US" sz="2600" b="0" dirty="0">
              <a:solidFill>
                <a:srgbClr val="000090"/>
              </a:solidFill>
              <a:latin typeface="Arial" panose="020B0604020202020204" pitchFamily="34" charset="0"/>
              <a:cs typeface="Arial" panose="020B0604020202020204" pitchFamily="34" charset="0"/>
            </a:endParaRPr>
          </a:p>
        </p:txBody>
      </p:sp>
      <p:sp>
        <p:nvSpPr>
          <p:cNvPr id="2" name="Rectangle 1"/>
          <p:cNvSpPr/>
          <p:nvPr/>
        </p:nvSpPr>
        <p:spPr>
          <a:xfrm>
            <a:off x="-304801" y="1645821"/>
            <a:ext cx="9372183" cy="1615827"/>
          </a:xfrm>
          <a:prstGeom prst="rect">
            <a:avLst/>
          </a:prstGeom>
        </p:spPr>
        <p:txBody>
          <a:bodyPr wrap="square">
            <a:spAutoFit/>
          </a:bodyPr>
          <a:lstStyle/>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Diverse </a:t>
            </a:r>
            <a:r>
              <a:rPr lang="en-US" sz="2100" b="1" dirty="0">
                <a:latin typeface="Arial" panose="020B0604020202020204" pitchFamily="34" charset="0"/>
                <a:cs typeface="Arial" panose="020B0604020202020204" pitchFamily="34" charset="0"/>
              </a:rPr>
              <a:t>aerosol chemical and physical compositions </a:t>
            </a:r>
            <a:endParaRPr lang="en-US" sz="2100" b="1" dirty="0" smtClean="0">
              <a:latin typeface="Arial" panose="020B0604020202020204" pitchFamily="34" charset="0"/>
              <a:cs typeface="Arial" panose="020B0604020202020204" pitchFamily="34" charset="0"/>
            </a:endParaRPr>
          </a:p>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Transboundary aerosol pollution from Eurasia </a:t>
            </a:r>
            <a:endParaRPr lang="en-US" sz="2100" b="1" dirty="0">
              <a:latin typeface="Arial" panose="020B0604020202020204" pitchFamily="34" charset="0"/>
              <a:cs typeface="Arial" panose="020B0604020202020204" pitchFamily="34" charset="0"/>
            </a:endParaRPr>
          </a:p>
          <a:p>
            <a:pPr marL="857250" lvl="1" indent="-346075" defTabSz="3976100">
              <a:spcBef>
                <a:spcPts val="600"/>
              </a:spcBef>
              <a:buFont typeface="Arial" pitchFamily="34" charset="0"/>
              <a:buChar char="•"/>
              <a:defRPr/>
            </a:pPr>
            <a:r>
              <a:rPr lang="en-US" sz="2100" b="1" dirty="0" smtClean="0">
                <a:latin typeface="Arial" panose="020B0604020202020204" pitchFamily="34" charset="0"/>
                <a:cs typeface="Arial" panose="020B0604020202020204" pitchFamily="34" charset="0"/>
              </a:rPr>
              <a:t>Irregular topography induces complicated transport</a:t>
            </a:r>
          </a:p>
          <a:p>
            <a:pPr marL="854075" lvl="1" indent="-342900" defTabSz="3976100">
              <a:spcBef>
                <a:spcPts val="600"/>
              </a:spcBef>
              <a:buFont typeface="Arial" panose="020B0604020202020204" pitchFamily="34" charset="0"/>
              <a:buChar char="•"/>
              <a:defRPr/>
            </a:pPr>
            <a:r>
              <a:rPr lang="en-US" sz="2100" b="1" dirty="0" smtClean="0">
                <a:latin typeface="Arial" panose="020B0604020202020204" pitchFamily="34" charset="0"/>
                <a:cs typeface="Arial" panose="020B0604020202020204" pitchFamily="34" charset="0"/>
              </a:rPr>
              <a:t>Heterogeneous surface reflectance impacting aerosol retrievals</a:t>
            </a:r>
          </a:p>
        </p:txBody>
      </p:sp>
      <p:grpSp>
        <p:nvGrpSpPr>
          <p:cNvPr id="10" name="Group 9"/>
          <p:cNvGrpSpPr/>
          <p:nvPr/>
        </p:nvGrpSpPr>
        <p:grpSpPr>
          <a:xfrm>
            <a:off x="228600" y="4214633"/>
            <a:ext cx="8839199" cy="2033767"/>
            <a:chOff x="617220" y="429"/>
            <a:chExt cx="7717079" cy="1349399"/>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744" r="8855" b="85189"/>
            <a:stretch/>
          </p:blipFill>
          <p:spPr>
            <a:xfrm>
              <a:off x="617220" y="429"/>
              <a:ext cx="7716716" cy="1015572"/>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741" t="88950" r="8854" b="4968"/>
            <a:stretch/>
          </p:blipFill>
          <p:spPr>
            <a:xfrm>
              <a:off x="617220" y="932756"/>
              <a:ext cx="7717079" cy="417072"/>
            </a:xfrm>
            <a:prstGeom prst="rect">
              <a:avLst/>
            </a:prstGeom>
          </p:spPr>
        </p:pic>
      </p:grpSp>
      <mc:AlternateContent xmlns:mc="http://schemas.openxmlformats.org/markup-compatibility/2006" xmlns:a14="http://schemas.microsoft.com/office/drawing/2010/main">
        <mc:Choice Requires="a14">
          <p:sp>
            <p:nvSpPr>
              <p:cNvPr id="13" name="TextBox 12"/>
              <p:cNvSpPr txBox="1"/>
              <p:nvPr/>
            </p:nvSpPr>
            <p:spPr>
              <a:xfrm>
                <a:off x="838200" y="4691569"/>
                <a:ext cx="2004588"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𝑨𝑶𝑯</m:t>
                      </m:r>
                      <m:d>
                        <m:dPr>
                          <m:ctrlPr>
                            <a:rPr lang="en-US" b="1" i="1" smtClean="0">
                              <a:latin typeface="Cambria Math" panose="02040503050406030204" pitchFamily="18" charset="0"/>
                            </a:rPr>
                          </m:ctrlPr>
                        </m:dPr>
                        <m:e>
                          <m:r>
                            <a:rPr lang="el-GR" b="1" i="1" smtClean="0">
                              <a:latin typeface="Cambria Math" panose="02040503050406030204" pitchFamily="18" charset="0"/>
                            </a:rPr>
                            <m:t>𝝀</m:t>
                          </m:r>
                        </m:e>
                      </m:d>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𝑨𝑶𝑫</m:t>
                          </m:r>
                          <m:r>
                            <a:rPr lang="en-US" b="1" i="1" smtClean="0">
                              <a:latin typeface="Cambria Math" panose="02040503050406030204" pitchFamily="18" charset="0"/>
                            </a:rPr>
                            <m:t>(</m:t>
                          </m:r>
                          <m:r>
                            <a:rPr lang="el-GR" b="1" i="1">
                              <a:latin typeface="Cambria Math" panose="02040503050406030204" pitchFamily="18" charset="0"/>
                            </a:rPr>
                            <m:t>𝝀</m:t>
                          </m:r>
                          <m:r>
                            <a:rPr lang="en-US" b="1" i="1" smtClean="0">
                              <a:latin typeface="Cambria Math" panose="02040503050406030204" pitchFamily="18" charset="0"/>
                            </a:rPr>
                            <m:t>)</m:t>
                          </m:r>
                        </m:num>
                        <m:den>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𝜷</m:t>
                              </m:r>
                            </m:e>
                            <m:sub>
                              <m:r>
                                <a:rPr lang="en-US" b="1" i="1" smtClean="0">
                                  <a:latin typeface="Cambria Math" panose="02040503050406030204" pitchFamily="18" charset="0"/>
                                </a:rPr>
                                <m:t>𝒆𝒙𝒕</m:t>
                              </m:r>
                            </m:sub>
                          </m:sSub>
                          <m:r>
                            <a:rPr lang="en-US" b="1" i="1" smtClean="0">
                              <a:latin typeface="Cambria Math" panose="02040503050406030204" pitchFamily="18" charset="0"/>
                            </a:rPr>
                            <m:t>(</m:t>
                          </m:r>
                          <m:r>
                            <a:rPr lang="el-GR" b="1" i="1">
                              <a:latin typeface="Cambria Math" panose="02040503050406030204" pitchFamily="18" charset="0"/>
                            </a:rPr>
                            <m:t>𝝀</m:t>
                          </m:r>
                          <m:r>
                            <a:rPr lang="en-US" b="1" i="1" smtClean="0">
                              <a:latin typeface="Cambria Math" panose="02040503050406030204" pitchFamily="18" charset="0"/>
                            </a:rPr>
                            <m:t>)</m:t>
                          </m:r>
                        </m:den>
                      </m:f>
                    </m:oMath>
                  </m:oMathPara>
                </a14:m>
                <a:endParaRPr lang="en-US"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838200" y="4691569"/>
                <a:ext cx="2004588" cy="576761"/>
              </a:xfrm>
              <a:prstGeom prst="rect">
                <a:avLst/>
              </a:prstGeom>
              <a:blipFill>
                <a:blip r:embed="rId6"/>
                <a:stretch>
                  <a:fillRect/>
                </a:stretch>
              </a:blipFill>
            </p:spPr>
            <p:txBody>
              <a:bodyPr/>
              <a:lstStyle/>
              <a:p>
                <a:r>
                  <a:rPr lang="en-US">
                    <a:noFill/>
                  </a:rPr>
                  <a:t> </a:t>
                </a:r>
              </a:p>
            </p:txBody>
          </p:sp>
        </mc:Fallback>
      </mc:AlternateContent>
      <p:sp>
        <p:nvSpPr>
          <p:cNvPr id="14" name="Rectangle 13"/>
          <p:cNvSpPr/>
          <p:nvPr/>
        </p:nvSpPr>
        <p:spPr>
          <a:xfrm>
            <a:off x="6934200" y="5981326"/>
            <a:ext cx="1974274" cy="230832"/>
          </a:xfrm>
          <a:prstGeom prst="rect">
            <a:avLst/>
          </a:prstGeom>
        </p:spPr>
        <p:txBody>
          <a:bodyPr wrap="square">
            <a:spAutoFit/>
          </a:bodyPr>
          <a:lstStyle/>
          <a:p>
            <a:r>
              <a:rPr lang="en-US" sz="900" b="1" dirty="0" smtClean="0"/>
              <a:t>Loria-Salazar et al., (JGR, 2014)</a:t>
            </a:r>
            <a:endParaRPr lang="en-US" sz="900" b="1" dirty="0"/>
          </a:p>
        </p:txBody>
      </p:sp>
      <p:sp>
        <p:nvSpPr>
          <p:cNvPr id="3" name="Rectangle 2"/>
          <p:cNvSpPr/>
          <p:nvPr/>
        </p:nvSpPr>
        <p:spPr>
          <a:xfrm>
            <a:off x="228600" y="2819400"/>
            <a:ext cx="8610600" cy="442248"/>
          </a:xfrm>
          <a:prstGeom prst="rect">
            <a:avLst/>
          </a:prstGeom>
          <a:noFill/>
          <a:ln>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2876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762000"/>
          </a:xfrm>
        </p:spPr>
        <p:txBody>
          <a:bodyPr/>
          <a:lstStyle/>
          <a:p>
            <a:r>
              <a:rPr lang="en-US" dirty="0" smtClean="0">
                <a:latin typeface="Arial" panose="020B0604020202020204" pitchFamily="34" charset="0"/>
                <a:cs typeface="Arial" panose="020B0604020202020204" pitchFamily="34" charset="0"/>
              </a:rPr>
              <a:t>Objectives and Hypotheses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320100"/>
            <a:ext cx="8534400" cy="4857745"/>
          </a:xfrm>
        </p:spPr>
        <p:txBody>
          <a:bodyPr/>
          <a:lstStyle/>
          <a:p>
            <a:pPr marL="0" indent="0" defTabSz="3976100">
              <a:spcBef>
                <a:spcPts val="400"/>
              </a:spcBef>
              <a:buNone/>
              <a:defRPr/>
            </a:pPr>
            <a:r>
              <a:rPr lang="en-US" sz="2400" dirty="0" smtClean="0">
                <a:solidFill>
                  <a:srgbClr val="000090"/>
                </a:solidFill>
                <a:latin typeface="+mj-lt"/>
                <a:cs typeface="Calibri" panose="020F0502020204030204" pitchFamily="34" charset="0"/>
              </a:rPr>
              <a:t>Objective</a:t>
            </a:r>
          </a:p>
          <a:p>
            <a:pPr marL="346075" indent="-346075" defTabSz="3976100">
              <a:spcBef>
                <a:spcPts val="400"/>
              </a:spcBef>
              <a:buFont typeface="Arial" pitchFamily="34" charset="0"/>
              <a:buChar char="•"/>
              <a:defRPr/>
            </a:pPr>
            <a:r>
              <a:rPr lang="en-US" sz="2200" b="0" dirty="0">
                <a:latin typeface="+mj-lt"/>
                <a:cs typeface="Calibri" panose="020F0502020204030204" pitchFamily="34" charset="0"/>
              </a:rPr>
              <a:t>Apply the surface PM</a:t>
            </a:r>
            <a:r>
              <a:rPr lang="en-US" sz="2200" b="0" baseline="-25000" dirty="0">
                <a:latin typeface="+mj-lt"/>
                <a:cs typeface="Calibri" panose="020F0502020204030204" pitchFamily="34" charset="0"/>
              </a:rPr>
              <a:t>2.5</a:t>
            </a:r>
            <a:r>
              <a:rPr lang="en-US" sz="2200" b="0" dirty="0">
                <a:latin typeface="+mj-lt"/>
                <a:cs typeface="Calibri" panose="020F0502020204030204" pitchFamily="34" charset="0"/>
              </a:rPr>
              <a:t> concentration model to generate spatially resolved </a:t>
            </a:r>
            <a:r>
              <a:rPr lang="en-US" sz="2200" b="0" dirty="0" smtClean="0">
                <a:latin typeface="+mj-lt"/>
                <a:cs typeface="Calibri" panose="020F0502020204030204" pitchFamily="34" charset="0"/>
              </a:rPr>
              <a:t>PM</a:t>
            </a:r>
            <a:r>
              <a:rPr lang="en-US" sz="2200" b="0" baseline="-25000" dirty="0">
                <a:cs typeface="Calibri" panose="020F0502020204030204" pitchFamily="34" charset="0"/>
              </a:rPr>
              <a:t>2.5</a:t>
            </a:r>
            <a:r>
              <a:rPr lang="en-US" sz="2200" b="0" dirty="0" smtClean="0">
                <a:latin typeface="+mj-lt"/>
                <a:cs typeface="Calibri" panose="020F0502020204030204" pitchFamily="34" charset="0"/>
              </a:rPr>
              <a:t> </a:t>
            </a:r>
            <a:r>
              <a:rPr lang="en-US" sz="2200" b="0" dirty="0">
                <a:latin typeface="+mj-lt"/>
                <a:cs typeface="Calibri" panose="020F0502020204030204" pitchFamily="34" charset="0"/>
              </a:rPr>
              <a:t>exposure metrics using satellite aerosol optical depth (AOD) data over the western U.S. from 2013 to </a:t>
            </a:r>
            <a:r>
              <a:rPr lang="en-US" sz="2200" b="0" dirty="0" smtClean="0">
                <a:latin typeface="+mj-lt"/>
                <a:cs typeface="Calibri" panose="020F0502020204030204" pitchFamily="34" charset="0"/>
              </a:rPr>
              <a:t>2014</a:t>
            </a:r>
          </a:p>
          <a:p>
            <a:pPr marL="346075" indent="-346075" defTabSz="3976100">
              <a:spcBef>
                <a:spcPts val="400"/>
              </a:spcBef>
              <a:buFont typeface="Arial" pitchFamily="34" charset="0"/>
              <a:buChar char="•"/>
              <a:defRPr/>
            </a:pPr>
            <a:r>
              <a:rPr lang="en-US" sz="2200" b="0" dirty="0">
                <a:latin typeface="+mj-lt"/>
                <a:cs typeface="Calibri" panose="020F0502020204030204" pitchFamily="34" charset="0"/>
              </a:rPr>
              <a:t>Quantify the dose response relationship for wildfire smoke exposure by categorizing the spatial-temporal field in fire and non-fire </a:t>
            </a:r>
            <a:r>
              <a:rPr lang="en-US" sz="2200" b="0" dirty="0" smtClean="0">
                <a:latin typeface="+mj-lt"/>
                <a:cs typeface="Calibri" panose="020F0502020204030204" pitchFamily="34" charset="0"/>
              </a:rPr>
              <a:t>periods</a:t>
            </a:r>
            <a:endParaRPr lang="en-US" sz="2200" b="0" dirty="0">
              <a:latin typeface="+mj-lt"/>
              <a:cs typeface="Calibri" panose="020F0502020204030204" pitchFamily="34" charset="0"/>
            </a:endParaRPr>
          </a:p>
          <a:p>
            <a:pPr marL="0" indent="0" defTabSz="3976100">
              <a:spcBef>
                <a:spcPts val="400"/>
              </a:spcBef>
              <a:buNone/>
              <a:defRPr/>
            </a:pPr>
            <a:r>
              <a:rPr lang="en-US" sz="2400" dirty="0" smtClean="0">
                <a:solidFill>
                  <a:srgbClr val="000090"/>
                </a:solidFill>
                <a:latin typeface="+mj-lt"/>
                <a:cs typeface="Calibri" panose="020F0502020204030204" pitchFamily="34" charset="0"/>
              </a:rPr>
              <a:t>Hypotheses</a:t>
            </a:r>
            <a:endParaRPr lang="en-US" sz="2400" dirty="0">
              <a:solidFill>
                <a:srgbClr val="000090"/>
              </a:solidFill>
              <a:latin typeface="+mj-lt"/>
              <a:cs typeface="Calibri" panose="020F0502020204030204" pitchFamily="34" charset="0"/>
            </a:endParaRPr>
          </a:p>
          <a:p>
            <a:pPr marL="346075" indent="-346075" defTabSz="3976100">
              <a:spcBef>
                <a:spcPts val="400"/>
              </a:spcBef>
              <a:buFont typeface="Arial" pitchFamily="34" charset="0"/>
              <a:buChar char="•"/>
              <a:defRPr/>
            </a:pPr>
            <a:r>
              <a:rPr lang="en-US" sz="2200" b="0" dirty="0" smtClean="0">
                <a:latin typeface="+mj-lt"/>
                <a:cs typeface="Calibri" panose="020F0502020204030204" pitchFamily="34" charset="0"/>
              </a:rPr>
              <a:t>Data </a:t>
            </a:r>
            <a:r>
              <a:rPr lang="en-US" sz="2200" b="0" dirty="0">
                <a:latin typeface="+mj-lt"/>
                <a:cs typeface="Calibri" panose="020F0502020204030204" pitchFamily="34" charset="0"/>
              </a:rPr>
              <a:t>assimilation techniques, used in conjunction with NASA satellite and ground-based data, can improve estimates of near surface </a:t>
            </a:r>
            <a:r>
              <a:rPr lang="en-US" sz="2200" b="0" dirty="0" smtClean="0">
                <a:latin typeface="+mj-lt"/>
                <a:cs typeface="Calibri" panose="020F0502020204030204" pitchFamily="34" charset="0"/>
              </a:rPr>
              <a:t>PM</a:t>
            </a:r>
            <a:r>
              <a:rPr lang="en-US" sz="2200" b="0" baseline="-25000" dirty="0">
                <a:cs typeface="Calibri" panose="020F0502020204030204" pitchFamily="34" charset="0"/>
              </a:rPr>
              <a:t>2.5</a:t>
            </a:r>
            <a:r>
              <a:rPr lang="en-US" sz="2200" b="0" dirty="0" smtClean="0">
                <a:latin typeface="+mj-lt"/>
                <a:cs typeface="Calibri" panose="020F0502020204030204" pitchFamily="34" charset="0"/>
              </a:rPr>
              <a:t> </a:t>
            </a:r>
            <a:r>
              <a:rPr lang="en-US" sz="2200" b="0" dirty="0">
                <a:latin typeface="+mj-lt"/>
                <a:cs typeface="Calibri" panose="020F0502020204030204" pitchFamily="34" charset="0"/>
              </a:rPr>
              <a:t>concentrations</a:t>
            </a:r>
            <a:r>
              <a:rPr lang="en-US" sz="2200" b="0" dirty="0" smtClean="0">
                <a:latin typeface="+mj-lt"/>
                <a:cs typeface="Calibri" panose="020F0502020204030204" pitchFamily="34" charset="0"/>
              </a:rPr>
              <a:t>.</a:t>
            </a:r>
          </a:p>
          <a:p>
            <a:pPr marL="346075" indent="-346075" defTabSz="3976100">
              <a:spcBef>
                <a:spcPts val="400"/>
              </a:spcBef>
              <a:buFont typeface="Arial" pitchFamily="34" charset="0"/>
              <a:buChar char="•"/>
              <a:defRPr/>
            </a:pPr>
            <a:r>
              <a:rPr lang="en-US" sz="2200" b="0" dirty="0" smtClean="0">
                <a:latin typeface="+mj-lt"/>
                <a:cs typeface="Calibri" panose="020F0502020204030204" pitchFamily="34" charset="0"/>
              </a:rPr>
              <a:t>MODIS collection 6 alone will not be able to capture fire periods </a:t>
            </a:r>
          </a:p>
          <a:p>
            <a:pPr marL="0" indent="0" defTabSz="3976100">
              <a:spcBef>
                <a:spcPts val="400"/>
              </a:spcBef>
              <a:buNone/>
              <a:defRPr/>
            </a:pPr>
            <a:endParaRPr lang="en-US" sz="2200" b="0" dirty="0">
              <a:latin typeface="+mj-lt"/>
              <a:cs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r>
              <a:rPr lang="en-US" dirty="0" smtClean="0">
                <a:solidFill>
                  <a:schemeClr val="bg1"/>
                </a:solidFill>
              </a:rPr>
              <a:t>4</a:t>
            </a:r>
            <a:endParaRPr lang="en-US" dirty="0">
              <a:solidFill>
                <a:schemeClr val="bg1"/>
              </a:solidFill>
            </a:endParaRPr>
          </a:p>
        </p:txBody>
      </p:sp>
      <p:sp>
        <p:nvSpPr>
          <p:cNvPr id="6" name="Footer Placeholder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Tree>
    <p:extLst>
      <p:ext uri="{BB962C8B-B14F-4D97-AF65-F5344CB8AC3E}">
        <p14:creationId xmlns:p14="http://schemas.microsoft.com/office/powerpoint/2010/main" val="2447235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solidFill>
              </a:rPr>
              <a:t>5</a:t>
            </a:r>
            <a:endParaRPr lang="en-US"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 y="2686409"/>
            <a:ext cx="9142858"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11" name="Rectangle 10"/>
          <p:cNvSpPr/>
          <p:nvPr/>
        </p:nvSpPr>
        <p:spPr>
          <a:xfrm>
            <a:off x="5410200" y="61722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
        <p:nvSpPr>
          <p:cNvPr id="12" name="Title 1"/>
          <p:cNvSpPr>
            <a:spLocks noGrp="1"/>
          </p:cNvSpPr>
          <p:nvPr>
            <p:ph type="title"/>
          </p:nvPr>
        </p:nvSpPr>
        <p:spPr>
          <a:xfrm>
            <a:off x="1040130" y="381000"/>
            <a:ext cx="7391400" cy="762000"/>
          </a:xfrm>
        </p:spPr>
        <p:txBody>
          <a:bodyPr/>
          <a:lstStyle/>
          <a:p>
            <a:r>
              <a:rPr lang="en-US" dirty="0" smtClean="0"/>
              <a:t>High surface reflectance</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a:t>
            </a:r>
          </a:p>
          <a:p>
            <a:pPr algn="ctr"/>
            <a:r>
              <a:rPr lang="en-US" sz="1600" b="1" dirty="0" smtClean="0"/>
              <a:t>July, 2012</a:t>
            </a:r>
            <a:endParaRPr lang="en-US" sz="16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TextBox 14"/>
          <p:cNvSpPr txBox="1"/>
          <p:nvPr/>
        </p:nvSpPr>
        <p:spPr>
          <a:xfrm>
            <a:off x="6019800" y="2367975"/>
            <a:ext cx="2438400" cy="584775"/>
          </a:xfrm>
          <a:prstGeom prst="rect">
            <a:avLst/>
          </a:prstGeom>
          <a:solidFill>
            <a:schemeClr val="bg1"/>
          </a:solidFill>
        </p:spPr>
        <p:txBody>
          <a:bodyPr wrap="square" rtlCol="0">
            <a:spAutoFit/>
          </a:bodyPr>
          <a:lstStyle/>
          <a:p>
            <a:pPr algn="ctr"/>
            <a:r>
              <a:rPr lang="en-US" sz="1600" b="1" dirty="0" smtClean="0"/>
              <a:t>Albedo (650 nm)</a:t>
            </a:r>
          </a:p>
          <a:p>
            <a:pPr algn="ctr"/>
            <a:r>
              <a:rPr lang="en-US" sz="1600" b="1" dirty="0" smtClean="0"/>
              <a:t>July, 2012</a:t>
            </a:r>
            <a:endParaRPr lang="en-US" sz="1600" b="1" dirty="0"/>
          </a:p>
        </p:txBody>
      </p:sp>
    </p:spTree>
    <p:extLst>
      <p:ext uri="{BB962C8B-B14F-4D97-AF65-F5344CB8AC3E}">
        <p14:creationId xmlns:p14="http://schemas.microsoft.com/office/powerpoint/2010/main" val="4142841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schemeClr val="bg1"/>
                </a:solidFill>
              </a:rPr>
              <a:t>5</a:t>
            </a:r>
            <a:endParaRPr lang="en-US" dirty="0">
              <a:solidFill>
                <a:schemeClr val="bg1"/>
              </a:solidFill>
            </a:endParaRPr>
          </a:p>
        </p:txBody>
      </p:sp>
      <p:sp>
        <p:nvSpPr>
          <p:cNvPr id="10" name="TextBox 9"/>
          <p:cNvSpPr txBox="1"/>
          <p:nvPr/>
        </p:nvSpPr>
        <p:spPr>
          <a:xfrm>
            <a:off x="2667000" y="1371599"/>
            <a:ext cx="4190999" cy="430887"/>
          </a:xfrm>
          <a:prstGeom prst="rect">
            <a:avLst/>
          </a:prstGeom>
          <a:noFill/>
        </p:spPr>
        <p:txBody>
          <a:bodyPr wrap="square" rtlCol="0">
            <a:spAutoFit/>
          </a:bodyPr>
          <a:lstStyle/>
          <a:p>
            <a:pPr algn="ctr"/>
            <a:r>
              <a:rPr lang="en-US" sz="2200" b="1" dirty="0" smtClean="0">
                <a:solidFill>
                  <a:srgbClr val="000090"/>
                </a:solidFill>
                <a:latin typeface="Arial" panose="020B0604020202020204" pitchFamily="34" charset="0"/>
                <a:cs typeface="Arial" panose="020B0604020202020204" pitchFamily="34" charset="0"/>
              </a:rPr>
              <a:t>High surface reflectance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 y="2686409"/>
            <a:ext cx="9142858" cy="2876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943" y="318656"/>
            <a:ext cx="1076531" cy="905164"/>
          </a:xfrm>
          <a:prstGeom prst="rect">
            <a:avLst/>
          </a:prstGeom>
        </p:spPr>
      </p:pic>
      <p:sp>
        <p:nvSpPr>
          <p:cNvPr id="9" name="Rectangle 5"/>
          <p:cNvSpPr>
            <a:spLocks noGrp="1" noChangeArrowheads="1"/>
          </p:cNvSpPr>
          <p:nvPr>
            <p:ph type="ftr" sz="quarter" idx="3"/>
          </p:nvPr>
        </p:nvSpPr>
        <p:spPr bwMode="auto">
          <a:xfrm>
            <a:off x="3124200" y="65563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7F7F7F"/>
                </a:solidFill>
                <a:ea typeface="+mn-ea"/>
                <a:cs typeface="+mn-cs"/>
              </a:defRPr>
            </a:lvl1pPr>
          </a:lstStyle>
          <a:p>
            <a:pPr>
              <a:defRPr/>
            </a:pPr>
            <a:r>
              <a:rPr lang="en-US" dirty="0" err="1" smtClean="0">
                <a:solidFill>
                  <a:schemeClr val="bg1"/>
                </a:solidFill>
              </a:rPr>
              <a:t>www.unr.edu</a:t>
            </a:r>
            <a:r>
              <a:rPr lang="en-US" dirty="0" smtClean="0">
                <a:solidFill>
                  <a:schemeClr val="bg1"/>
                </a:solidFill>
              </a:rPr>
              <a:t>/~</a:t>
            </a:r>
            <a:r>
              <a:rPr lang="en-US" dirty="0" err="1" smtClean="0">
                <a:solidFill>
                  <a:schemeClr val="bg1"/>
                </a:solidFill>
              </a:rPr>
              <a:t>hholmes</a:t>
            </a:r>
            <a:endParaRPr lang="en-US" dirty="0">
              <a:solidFill>
                <a:schemeClr val="bg1"/>
              </a:solidFill>
            </a:endParaRPr>
          </a:p>
        </p:txBody>
      </p:sp>
      <p:sp>
        <p:nvSpPr>
          <p:cNvPr id="12" name="Title 1"/>
          <p:cNvSpPr>
            <a:spLocks noGrp="1"/>
          </p:cNvSpPr>
          <p:nvPr>
            <p:ph type="title"/>
          </p:nvPr>
        </p:nvSpPr>
        <p:spPr>
          <a:xfrm>
            <a:off x="1040130" y="381000"/>
            <a:ext cx="7391400" cy="762000"/>
          </a:xfrm>
        </p:spPr>
        <p:txBody>
          <a:bodyPr/>
          <a:lstStyle/>
          <a:p>
            <a:r>
              <a:rPr lang="en-US" dirty="0" smtClean="0"/>
              <a:t>High surface reflectance in Col. 6</a:t>
            </a: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California and Nevada, summer, 2012</a:t>
            </a:r>
            <a:endParaRPr lang="en-US" sz="2400" b="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461" r="24118"/>
          <a:stretch/>
        </p:blipFill>
        <p:spPr>
          <a:xfrm>
            <a:off x="76200" y="190500"/>
            <a:ext cx="1219200" cy="952500"/>
          </a:xfrm>
          <a:prstGeom prst="rect">
            <a:avLst/>
          </a:prstGeom>
        </p:spPr>
      </p:pic>
      <p:sp>
        <p:nvSpPr>
          <p:cNvPr id="3" name="TextBox 2"/>
          <p:cNvSpPr txBox="1"/>
          <p:nvPr/>
        </p:nvSpPr>
        <p:spPr>
          <a:xfrm>
            <a:off x="453390" y="2367975"/>
            <a:ext cx="2442210" cy="584775"/>
          </a:xfrm>
          <a:prstGeom prst="rect">
            <a:avLst/>
          </a:prstGeom>
          <a:solidFill>
            <a:schemeClr val="bg1"/>
          </a:solidFill>
        </p:spPr>
        <p:txBody>
          <a:bodyPr wrap="square" rtlCol="0">
            <a:spAutoFit/>
          </a:bodyPr>
          <a:lstStyle/>
          <a:p>
            <a:pPr algn="ctr"/>
            <a:r>
              <a:rPr lang="en-US" sz="1600" b="1" dirty="0" smtClean="0"/>
              <a:t>Terra-DB AOD (550)</a:t>
            </a:r>
          </a:p>
          <a:p>
            <a:pPr algn="ctr"/>
            <a:r>
              <a:rPr lang="en-US" sz="1600" b="1" dirty="0" smtClean="0"/>
              <a:t>July, 2012</a:t>
            </a:r>
            <a:endParaRPr lang="en-US" sz="1600" b="1" dirty="0"/>
          </a:p>
        </p:txBody>
      </p:sp>
      <p:sp>
        <p:nvSpPr>
          <p:cNvPr id="14" name="TextBox 13"/>
          <p:cNvSpPr txBox="1"/>
          <p:nvPr/>
        </p:nvSpPr>
        <p:spPr>
          <a:xfrm>
            <a:off x="3634740" y="2350770"/>
            <a:ext cx="1828800" cy="584775"/>
          </a:xfrm>
          <a:prstGeom prst="rect">
            <a:avLst/>
          </a:prstGeom>
          <a:solidFill>
            <a:schemeClr val="bg1"/>
          </a:solidFill>
        </p:spPr>
        <p:txBody>
          <a:bodyPr wrap="square" rtlCol="0">
            <a:spAutoFit/>
          </a:bodyPr>
          <a:lstStyle/>
          <a:p>
            <a:pPr algn="ctr"/>
            <a:r>
              <a:rPr lang="en-US" sz="1600" b="1" dirty="0" smtClean="0"/>
              <a:t>Terra true color</a:t>
            </a:r>
          </a:p>
          <a:p>
            <a:pPr algn="ctr"/>
            <a:r>
              <a:rPr lang="en-US" sz="1600" b="1" dirty="0" smtClean="0"/>
              <a:t>July 28, 2012</a:t>
            </a:r>
            <a:endParaRPr lang="en-US" sz="1600" b="1" dirty="0"/>
          </a:p>
        </p:txBody>
      </p:sp>
      <p:sp>
        <p:nvSpPr>
          <p:cNvPr id="15" name="TextBox 14"/>
          <p:cNvSpPr txBox="1"/>
          <p:nvPr/>
        </p:nvSpPr>
        <p:spPr>
          <a:xfrm>
            <a:off x="6019800" y="2367975"/>
            <a:ext cx="2438400" cy="584775"/>
          </a:xfrm>
          <a:prstGeom prst="rect">
            <a:avLst/>
          </a:prstGeom>
          <a:solidFill>
            <a:schemeClr val="bg1"/>
          </a:solidFill>
        </p:spPr>
        <p:txBody>
          <a:bodyPr wrap="square" rtlCol="0">
            <a:spAutoFit/>
          </a:bodyPr>
          <a:lstStyle/>
          <a:p>
            <a:pPr algn="ctr"/>
            <a:r>
              <a:rPr lang="en-US" sz="1600" b="1" dirty="0" smtClean="0"/>
              <a:t>Albedo (650 nm)</a:t>
            </a:r>
          </a:p>
          <a:p>
            <a:pPr algn="ctr"/>
            <a:r>
              <a:rPr lang="en-US" sz="1600" b="1" dirty="0" smtClean="0"/>
              <a:t>July, 2012</a:t>
            </a:r>
            <a:endParaRPr lang="en-US" sz="1600" b="1" dirty="0"/>
          </a:p>
        </p:txBody>
      </p:sp>
      <p:sp>
        <p:nvSpPr>
          <p:cNvPr id="5" name="Oval 4"/>
          <p:cNvSpPr/>
          <p:nvPr/>
        </p:nvSpPr>
        <p:spPr>
          <a:xfrm>
            <a:off x="1676400" y="3032284"/>
            <a:ext cx="1219200" cy="7015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057400" y="4285085"/>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rot="19008867">
            <a:off x="1128366" y="3171059"/>
            <a:ext cx="661781" cy="17110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315200" y="3048000"/>
            <a:ext cx="1219200" cy="7015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696200" y="4300801"/>
            <a:ext cx="1066800" cy="9338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19008867">
            <a:off x="6820453" y="3186775"/>
            <a:ext cx="661781" cy="17110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0" y="5443801"/>
            <a:ext cx="8610600" cy="923330"/>
          </a:xfrm>
          <a:prstGeom prst="rect">
            <a:avLst/>
          </a:prstGeom>
        </p:spPr>
        <p:txBody>
          <a:bodyPr wrap="square">
            <a:spAutoFit/>
          </a:bodyPr>
          <a:lstStyle/>
          <a:p>
            <a:r>
              <a:rPr lang="en-US" dirty="0" smtClean="0"/>
              <a:t>Complex terrain  in the western U.S. led </a:t>
            </a:r>
            <a:r>
              <a:rPr lang="en-US" dirty="0"/>
              <a:t>to artificial hotspots in retrieved </a:t>
            </a:r>
            <a:r>
              <a:rPr lang="en-US" dirty="0" smtClean="0"/>
              <a:t>AOD </a:t>
            </a:r>
          </a:p>
          <a:p>
            <a:pPr marL="285750" indent="-285750">
              <a:buFont typeface="Arial" panose="020B0604020202020204" pitchFamily="34" charset="0"/>
              <a:buChar char="•"/>
            </a:pPr>
            <a:r>
              <a:rPr lang="en-US" dirty="0" smtClean="0">
                <a:solidFill>
                  <a:schemeClr val="accent2">
                    <a:lumMod val="50000"/>
                  </a:schemeClr>
                </a:solidFill>
              </a:rPr>
              <a:t>Surface </a:t>
            </a:r>
            <a:r>
              <a:rPr lang="en-US" dirty="0">
                <a:solidFill>
                  <a:schemeClr val="accent2">
                    <a:lumMod val="50000"/>
                  </a:schemeClr>
                </a:solidFill>
              </a:rPr>
              <a:t>data base </a:t>
            </a:r>
            <a:r>
              <a:rPr lang="en-US" dirty="0" smtClean="0">
                <a:solidFill>
                  <a:schemeClr val="accent2">
                    <a:lumMod val="50000"/>
                  </a:schemeClr>
                </a:solidFill>
              </a:rPr>
              <a:t>was not </a:t>
            </a:r>
            <a:r>
              <a:rPr lang="en-US" dirty="0">
                <a:solidFill>
                  <a:schemeClr val="accent2">
                    <a:lumMod val="50000"/>
                  </a:schemeClr>
                </a:solidFill>
              </a:rPr>
              <a:t>being able to resolve the heterogeneity of the </a:t>
            </a:r>
            <a:r>
              <a:rPr lang="en-US" dirty="0" smtClean="0">
                <a:solidFill>
                  <a:schemeClr val="accent2">
                    <a:lumMod val="50000"/>
                  </a:schemeClr>
                </a:solidFill>
              </a:rPr>
              <a:t>terrain</a:t>
            </a:r>
          </a:p>
          <a:p>
            <a:pPr marL="285750" indent="-285750">
              <a:buFont typeface="Arial" panose="020B0604020202020204" pitchFamily="34" charset="0"/>
              <a:buChar char="•"/>
            </a:pPr>
            <a:r>
              <a:rPr lang="en-US" dirty="0" smtClean="0">
                <a:solidFill>
                  <a:schemeClr val="accent2">
                    <a:lumMod val="50000"/>
                  </a:schemeClr>
                </a:solidFill>
              </a:rPr>
              <a:t>Shadowing </a:t>
            </a:r>
            <a:endParaRPr lang="en-US" dirty="0">
              <a:solidFill>
                <a:schemeClr val="accent2">
                  <a:lumMod val="50000"/>
                </a:schemeClr>
              </a:solidFill>
            </a:endParaRPr>
          </a:p>
        </p:txBody>
      </p:sp>
      <p:sp>
        <p:nvSpPr>
          <p:cNvPr id="21" name="Rectangle 20"/>
          <p:cNvSpPr/>
          <p:nvPr/>
        </p:nvSpPr>
        <p:spPr>
          <a:xfrm>
            <a:off x="5410200" y="6172200"/>
            <a:ext cx="3733800" cy="276999"/>
          </a:xfrm>
          <a:prstGeom prst="rect">
            <a:avLst/>
          </a:prstGeom>
        </p:spPr>
        <p:txBody>
          <a:bodyPr wrap="square">
            <a:spAutoFit/>
          </a:bodyPr>
          <a:lstStyle/>
          <a:p>
            <a:r>
              <a:rPr lang="en-US" sz="1200" b="1" dirty="0" err="1" smtClean="0"/>
              <a:t>Loria</a:t>
            </a:r>
            <a:r>
              <a:rPr lang="en-US" sz="1200" b="1" dirty="0" smtClean="0"/>
              <a:t>-Salazar et al., 2016 (Atmos. Environ, 2016)</a:t>
            </a:r>
            <a:endParaRPr lang="en-US" sz="1200" b="1" dirty="0"/>
          </a:p>
        </p:txBody>
      </p:sp>
    </p:spTree>
    <p:extLst>
      <p:ext uri="{BB962C8B-B14F-4D97-AF65-F5344CB8AC3E}">
        <p14:creationId xmlns:p14="http://schemas.microsoft.com/office/powerpoint/2010/main" val="5173284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HolmesUNR_Template">
  <a:themeElements>
    <a:clrScheme name="2_UNR-landsca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UNR-landscap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UNR-landsca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UNR-landscap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UNR-landscap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UNR-landscap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UNR-landscap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UNR-landscap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UNR-landscap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UNR-landscap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UNR-landscap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UNR-landscap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UNR-landscap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UNR-landscap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HolmesUNR_Template.pot</Template>
  <TotalTime>25546</TotalTime>
  <Words>3881</Words>
  <Application>Microsoft Office PowerPoint</Application>
  <PresentationFormat>On-screen Show (4:3)</PresentationFormat>
  <Paragraphs>364</Paragraphs>
  <Slides>35</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ＭＳ Ｐゴシック</vt:lpstr>
      <vt:lpstr>Arial</vt:lpstr>
      <vt:lpstr>Calibri</vt:lpstr>
      <vt:lpstr>Cambria Math</vt:lpstr>
      <vt:lpstr>Times New Roman</vt:lpstr>
      <vt:lpstr>Wingdings</vt:lpstr>
      <vt:lpstr>HolmesUNR_Template</vt:lpstr>
      <vt:lpstr>PowerPoint Presentation</vt:lpstr>
      <vt:lpstr>Motivation</vt:lpstr>
      <vt:lpstr>Motivation</vt:lpstr>
      <vt:lpstr>Challenges in the western U.S.</vt:lpstr>
      <vt:lpstr>Challenges in the western U.S.</vt:lpstr>
      <vt:lpstr>Challenges in the western U.S.</vt:lpstr>
      <vt:lpstr>Objectives and Hypotheses</vt:lpstr>
      <vt:lpstr>High surface reflectance California and Nevada, summer, 2012</vt:lpstr>
      <vt:lpstr>High surface reflectance in Col. 6 California and Nevada, summer, 2012</vt:lpstr>
      <vt:lpstr>High surface reflectance in Col. 6 California and Nevada, summer, 2012</vt:lpstr>
      <vt:lpstr>High surface reflectance in Col. 6 California and Nevada, summer, 2012</vt:lpstr>
      <vt:lpstr>Evaluation of Aqua MODIS Col. 6 AOD Western U.S., 2012-2014</vt:lpstr>
      <vt:lpstr>Evaluation of Aqua MODIS Col. 6 AOD Western U.S., 2012-2014</vt:lpstr>
      <vt:lpstr>Spatial evaluation of MODIS C6 AOD California and Nevada, Summer 2012</vt:lpstr>
      <vt:lpstr>Spatial evaluation of MODIS C6 AOD California and Nevada, Summer 2012</vt:lpstr>
      <vt:lpstr>Spatial evaluation of MODIS C6 AOD California and Nevada, Summer 2012</vt:lpstr>
      <vt:lpstr>Aqua MODIS DB Best AOD California and Nevada, August, 2013</vt:lpstr>
      <vt:lpstr>Aqua MODIS DB Best AOD California and Nevada, August, 2013</vt:lpstr>
      <vt:lpstr>Aqua MODIS DB Best AOD California and Nevada, August, 2013</vt:lpstr>
      <vt:lpstr>Aqua MODIS DB AOD  California and Nevada, August, 2013</vt:lpstr>
      <vt:lpstr>Aqua MODIS DB AOD  California and Nevada, August, 2013</vt:lpstr>
      <vt:lpstr>Aqua MODIS DB AOD C6.1 California and Nevada, August, 2013</vt:lpstr>
      <vt:lpstr>Aqua MODIS DB AOD C6.1 California and Nevada, August, 2013</vt:lpstr>
      <vt:lpstr>Aqua MODIS DB AOD C6.1 California and Nevada, August, 2013</vt:lpstr>
      <vt:lpstr>Aqua MODIS DB AOD C6.1 California and Nevada, August, 2013</vt:lpstr>
      <vt:lpstr>Terra-Aqua MODIS DB - Best Western U.S., August, 2013</vt:lpstr>
      <vt:lpstr>Terra-Aqua MODIS DB - Best Western U.S., August, 2013</vt:lpstr>
      <vt:lpstr>PM2.5 derived from Terra-Aqua MODIS  AOD DB - Best Western U.S., August, 2013</vt:lpstr>
      <vt:lpstr>Conclusions</vt:lpstr>
      <vt:lpstr>Acknowledgments</vt:lpstr>
      <vt:lpstr>PowerPoint Presentation</vt:lpstr>
      <vt:lpstr>PowerPoint Presentation</vt:lpstr>
      <vt:lpstr>PowerPoint Presentation</vt:lpstr>
      <vt:lpstr>Potential hygroscopic growth</vt:lpstr>
      <vt:lpstr>Potential hygroscopic growth</vt:lpstr>
    </vt:vector>
  </TitlesOfParts>
  <Company>University of Nevada, Reno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MLoriaCMAS</dc:title>
  <dc:creator>MarcelaLoria</dc:creator>
  <cp:lastModifiedBy>Marcela Loria</cp:lastModifiedBy>
  <cp:revision>1741</cp:revision>
  <dcterms:created xsi:type="dcterms:W3CDTF">2007-02-09T21:28:15Z</dcterms:created>
  <dcterms:modified xsi:type="dcterms:W3CDTF">2017-10-24T11:35:32Z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MLoriaCMAS</vt:lpwstr>
  </property>
  <property fmtid="{D5CDD505-2E9C-101B-9397-08002B2CF9AE}" pid="3" name="SlideDescription">
    <vt:lpwstr/>
  </property>
</Properties>
</file>