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tags/tag3.xml" ContentType="application/vnd.openxmlformats-officedocument.presentationml.tags+xml"/>
  <Override PartName="/ppt/notesSlides/notesSlide10.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4.xml" ContentType="application/vnd.openxmlformats-officedocument.presentationml.tags+xml"/>
  <Override PartName="/ppt/notesSlides/notesSlide13.xml" ContentType="application/vnd.openxmlformats-officedocument.presentationml.notesSlide+xml"/>
  <Override PartName="/ppt/tags/tag5.xml" ContentType="application/vnd.openxmlformats-officedocument.presentationml.tags+xml"/>
  <Override PartName="/ppt/notesSlides/notesSlide14.xml" ContentType="application/vnd.openxmlformats-officedocument.presentationml.notesSlide+xml"/>
  <Override PartName="/ppt/tags/tag6.xml" ContentType="application/vnd.openxmlformats-officedocument.presentationml.tags+xml"/>
  <Override PartName="/ppt/notesSlides/notesSlide15.xml" ContentType="application/vnd.openxmlformats-officedocument.presentationml.notesSlide+xml"/>
  <Override PartName="/ppt/tags/tag7.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256" r:id="rId2"/>
    <p:sldId id="257" r:id="rId3"/>
    <p:sldId id="258" r:id="rId4"/>
    <p:sldId id="281" r:id="rId5"/>
    <p:sldId id="280" r:id="rId6"/>
    <p:sldId id="260" r:id="rId7"/>
    <p:sldId id="275" r:id="rId8"/>
    <p:sldId id="261" r:id="rId9"/>
    <p:sldId id="276" r:id="rId10"/>
    <p:sldId id="263" r:id="rId11"/>
    <p:sldId id="264" r:id="rId12"/>
    <p:sldId id="272" r:id="rId13"/>
    <p:sldId id="265" r:id="rId14"/>
    <p:sldId id="268" r:id="rId15"/>
    <p:sldId id="267" r:id="rId16"/>
    <p:sldId id="266" r:id="rId17"/>
    <p:sldId id="277" r:id="rId18"/>
    <p:sldId id="278" r:id="rId19"/>
    <p:sldId id="274" r:id="rId20"/>
    <p:sldId id="270" r:id="rId21"/>
    <p:sldId id="279"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801" autoAdjust="0"/>
    <p:restoredTop sz="67488" autoAdjust="0"/>
  </p:normalViewPr>
  <p:slideViewPr>
    <p:cSldViewPr snapToGrid="0" showGuides="1">
      <p:cViewPr varScale="1">
        <p:scale>
          <a:sx n="61" d="100"/>
          <a:sy n="61" d="100"/>
        </p:scale>
        <p:origin x="894" y="39"/>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rhuang48\Desktop\NEI2014v1_national_aggreg_sector.csv"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rhuang48\Desktop\PB\GFEDS\Comparsion_paper.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NEI2014v1_national_aggreg_secto!$F$1</c:f>
              <c:strCache>
                <c:ptCount val="1"/>
                <c:pt idx="0">
                  <c:v>EMISSIONS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9FC-45B4-9DF0-F9FCE5AE857C}"/>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B9FC-45B4-9DF0-F9FCE5AE857C}"/>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B9FC-45B4-9DF0-F9FCE5AE857C}"/>
              </c:ext>
            </c:extLst>
          </c:dPt>
          <c:dLbls>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lt1"/>
                    </a:solidFill>
                    <a:latin typeface="+mn-lt"/>
                    <a:ea typeface="+mn-ea"/>
                    <a:cs typeface="+mn-cs"/>
                  </a:defRPr>
                </a:pPr>
                <a:endParaRPr lang="en-US"/>
              </a:p>
            </c:txPr>
            <c:dLblPos val="inEnd"/>
            <c:showLegendKey val="0"/>
            <c:showVal val="0"/>
            <c:showCatName val="0"/>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NEI2014v1_national_aggreg_secto!$A$2:$A$4</c:f>
              <c:strCache>
                <c:ptCount val="3"/>
                <c:pt idx="0">
                  <c:v>Fires - Agricultural Field Burning</c:v>
                </c:pt>
                <c:pt idx="1">
                  <c:v>Fires - Prescribed Fires</c:v>
                </c:pt>
                <c:pt idx="2">
                  <c:v>Fires - Wildfires</c:v>
                </c:pt>
              </c:strCache>
            </c:strRef>
          </c:cat>
          <c:val>
            <c:numRef>
              <c:f>NEI2014v1_national_aggreg_secto!$F$2:$F$4</c:f>
              <c:numCache>
                <c:formatCode>General</c:formatCode>
                <c:ptCount val="3"/>
                <c:pt idx="0">
                  <c:v>65466.065049602803</c:v>
                </c:pt>
                <c:pt idx="1">
                  <c:v>780619.876857111</c:v>
                </c:pt>
                <c:pt idx="2">
                  <c:v>872889.70136343304</c:v>
                </c:pt>
              </c:numCache>
            </c:numRef>
          </c:val>
          <c:extLst>
            <c:ext xmlns:c16="http://schemas.microsoft.com/office/drawing/2014/chart" uri="{C3380CC4-5D6E-409C-BE32-E72D297353CC}">
              <c16:uniqueId val="{00000006-B9FC-45B4-9DF0-F9FCE5AE857C}"/>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r"/>
      <c:layout>
        <c:manualLayout>
          <c:xMode val="edge"/>
          <c:yMode val="edge"/>
          <c:x val="0.58478931482284013"/>
          <c:y val="0.24737403994979676"/>
          <c:w val="0.39712612061407782"/>
          <c:h val="0.68536894763427259"/>
        </c:manualLayout>
      </c:layout>
      <c:overlay val="0"/>
      <c:spPr>
        <a:solidFill>
          <a:schemeClr val="lt1">
            <a:alpha val="78000"/>
          </a:schemeClr>
        </a:solidFill>
        <a:ln>
          <a:noFill/>
        </a:ln>
        <a:effectLst/>
      </c:spPr>
      <c:txPr>
        <a:bodyPr rot="0" spcFirstLastPara="1" vertOverflow="ellipsis" vert="horz" wrap="square" anchor="ctr" anchorCtr="1"/>
        <a:lstStyle/>
        <a:p>
          <a:pPr>
            <a:defRPr sz="1400" b="0" i="0" u="none" strike="noStrike" kern="1200" baseline="0">
              <a:solidFill>
                <a:schemeClr val="dk1">
                  <a:lumMod val="65000"/>
                  <a:lumOff val="35000"/>
                </a:schemeClr>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Permit</c:v>
                </c:pt>
              </c:strCache>
            </c:strRef>
          </c:tx>
          <c:spPr>
            <a:solidFill>
              <a:schemeClr val="accent2"/>
            </a:solidFill>
            <a:ln>
              <a:noFill/>
            </a:ln>
            <a:effectLst/>
          </c:spPr>
          <c:invertIfNegative val="0"/>
          <c:cat>
            <c:multiLvlStrRef>
              <c:f>Sheet1!$B$1:$E$2</c:f>
              <c:multiLvlStrCache>
                <c:ptCount val="4"/>
                <c:lvl>
                  <c:pt idx="0">
                    <c:v>2015</c:v>
                  </c:pt>
                  <c:pt idx="1">
                    <c:v>2016</c:v>
                  </c:pt>
                  <c:pt idx="2">
                    <c:v>2015</c:v>
                  </c:pt>
                  <c:pt idx="3">
                    <c:v>2016</c:v>
                  </c:pt>
                </c:lvl>
                <c:lvl>
                  <c:pt idx="0">
                    <c:v>GA</c:v>
                  </c:pt>
                  <c:pt idx="2">
                    <c:v>FL</c:v>
                  </c:pt>
                </c:lvl>
              </c:multiLvlStrCache>
            </c:multiLvlStrRef>
          </c:cat>
          <c:val>
            <c:numRef>
              <c:f>Sheet1!$B$3:$E$3</c:f>
              <c:numCache>
                <c:formatCode>General</c:formatCode>
                <c:ptCount val="4"/>
                <c:pt idx="0">
                  <c:v>1022628</c:v>
                </c:pt>
                <c:pt idx="1">
                  <c:v>1188542</c:v>
                </c:pt>
                <c:pt idx="2">
                  <c:v>1656550</c:v>
                </c:pt>
                <c:pt idx="3">
                  <c:v>1572757</c:v>
                </c:pt>
              </c:numCache>
            </c:numRef>
          </c:val>
          <c:extLst>
            <c:ext xmlns:c16="http://schemas.microsoft.com/office/drawing/2014/chart" uri="{C3380CC4-5D6E-409C-BE32-E72D297353CC}">
              <c16:uniqueId val="{00000000-D361-48AA-8DC7-24865C5A6707}"/>
            </c:ext>
          </c:extLst>
        </c:ser>
        <c:ser>
          <c:idx val="1"/>
          <c:order val="1"/>
          <c:tx>
            <c:strRef>
              <c:f>Sheet1!$A$4</c:f>
              <c:strCache>
                <c:ptCount val="1"/>
                <c:pt idx="0">
                  <c:v>GFEDs</c:v>
                </c:pt>
              </c:strCache>
            </c:strRef>
          </c:tx>
          <c:spPr>
            <a:solidFill>
              <a:schemeClr val="accent4"/>
            </a:solidFill>
            <a:ln>
              <a:noFill/>
            </a:ln>
            <a:effectLst/>
          </c:spPr>
          <c:invertIfNegative val="0"/>
          <c:cat>
            <c:multiLvlStrRef>
              <c:f>Sheet1!$B$1:$E$2</c:f>
              <c:multiLvlStrCache>
                <c:ptCount val="4"/>
                <c:lvl>
                  <c:pt idx="0">
                    <c:v>2015</c:v>
                  </c:pt>
                  <c:pt idx="1">
                    <c:v>2016</c:v>
                  </c:pt>
                  <c:pt idx="2">
                    <c:v>2015</c:v>
                  </c:pt>
                  <c:pt idx="3">
                    <c:v>2016</c:v>
                  </c:pt>
                </c:lvl>
                <c:lvl>
                  <c:pt idx="0">
                    <c:v>GA</c:v>
                  </c:pt>
                  <c:pt idx="2">
                    <c:v>FL</c:v>
                  </c:pt>
                </c:lvl>
              </c:multiLvlStrCache>
            </c:multiLvlStrRef>
          </c:cat>
          <c:val>
            <c:numRef>
              <c:f>Sheet1!$B$4:$E$4</c:f>
              <c:numCache>
                <c:formatCode>General</c:formatCode>
                <c:ptCount val="4"/>
                <c:pt idx="0">
                  <c:v>77359.949192700005</c:v>
                </c:pt>
                <c:pt idx="1">
                  <c:v>134507.58762100001</c:v>
                </c:pt>
                <c:pt idx="2">
                  <c:v>307909.48029900005</c:v>
                </c:pt>
                <c:pt idx="3">
                  <c:v>256935.06342000002</c:v>
                </c:pt>
              </c:numCache>
            </c:numRef>
          </c:val>
          <c:extLst>
            <c:ext xmlns:c16="http://schemas.microsoft.com/office/drawing/2014/chart" uri="{C3380CC4-5D6E-409C-BE32-E72D297353CC}">
              <c16:uniqueId val="{00000001-D361-48AA-8DC7-24865C5A6707}"/>
            </c:ext>
          </c:extLst>
        </c:ser>
        <c:ser>
          <c:idx val="2"/>
          <c:order val="2"/>
          <c:tx>
            <c:strRef>
              <c:f>Sheet1!$A$5</c:f>
              <c:strCache>
                <c:ptCount val="1"/>
                <c:pt idx="0">
                  <c:v>BBEP</c:v>
                </c:pt>
              </c:strCache>
            </c:strRef>
          </c:tx>
          <c:spPr>
            <a:solidFill>
              <a:schemeClr val="accent6"/>
            </a:solidFill>
            <a:ln>
              <a:noFill/>
            </a:ln>
            <a:effectLst/>
          </c:spPr>
          <c:invertIfNegative val="0"/>
          <c:cat>
            <c:multiLvlStrRef>
              <c:f>Sheet1!$B$1:$E$2</c:f>
              <c:multiLvlStrCache>
                <c:ptCount val="4"/>
                <c:lvl>
                  <c:pt idx="0">
                    <c:v>2015</c:v>
                  </c:pt>
                  <c:pt idx="1">
                    <c:v>2016</c:v>
                  </c:pt>
                  <c:pt idx="2">
                    <c:v>2015</c:v>
                  </c:pt>
                  <c:pt idx="3">
                    <c:v>2016</c:v>
                  </c:pt>
                </c:lvl>
                <c:lvl>
                  <c:pt idx="0">
                    <c:v>GA</c:v>
                  </c:pt>
                  <c:pt idx="2">
                    <c:v>FL</c:v>
                  </c:pt>
                </c:lvl>
              </c:multiLvlStrCache>
            </c:multiLvlStrRef>
          </c:cat>
          <c:val>
            <c:numRef>
              <c:f>Sheet1!$B$5:$E$5</c:f>
              <c:numCache>
                <c:formatCode>General</c:formatCode>
                <c:ptCount val="4"/>
                <c:pt idx="0">
                  <c:v>154829.81537500001</c:v>
                </c:pt>
                <c:pt idx="1">
                  <c:v>520971.79273650015</c:v>
                </c:pt>
                <c:pt idx="2">
                  <c:v>244158.7423745</c:v>
                </c:pt>
                <c:pt idx="3">
                  <c:v>1183607.6217375002</c:v>
                </c:pt>
              </c:numCache>
            </c:numRef>
          </c:val>
          <c:extLst>
            <c:ext xmlns:c16="http://schemas.microsoft.com/office/drawing/2014/chart" uri="{C3380CC4-5D6E-409C-BE32-E72D297353CC}">
              <c16:uniqueId val="{00000002-D361-48AA-8DC7-24865C5A6707}"/>
            </c:ext>
          </c:extLst>
        </c:ser>
        <c:dLbls>
          <c:showLegendKey val="0"/>
          <c:showVal val="0"/>
          <c:showCatName val="0"/>
          <c:showSerName val="0"/>
          <c:showPercent val="0"/>
          <c:showBubbleSize val="0"/>
        </c:dLbls>
        <c:gapWidth val="219"/>
        <c:overlap val="-27"/>
        <c:axId val="585375200"/>
        <c:axId val="585372064"/>
      </c:barChart>
      <c:catAx>
        <c:axId val="585375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85372064"/>
        <c:crosses val="autoZero"/>
        <c:auto val="1"/>
        <c:lblAlgn val="ctr"/>
        <c:lblOffset val="100"/>
        <c:noMultiLvlLbl val="0"/>
      </c:catAx>
      <c:valAx>
        <c:axId val="585372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en-US" dirty="0"/>
                  <a:t>Burned Area (acres)</a:t>
                </a:r>
              </a:p>
            </c:rich>
          </c:tx>
          <c:overlay val="0"/>
          <c:spPr>
            <a:noFill/>
            <a:ln>
              <a:noFill/>
            </a:ln>
            <a:effectLst/>
          </c:spPr>
          <c:txPr>
            <a:bodyPr rot="-54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crossAx val="585375200"/>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en-US"/>
        </a:p>
      </c:txPr>
    </c:legend>
    <c:plotVisOnly val="1"/>
    <c:dispBlanksAs val="gap"/>
    <c:showDLblsOverMax val="0"/>
  </c:chart>
  <c:spPr>
    <a:noFill/>
    <a:ln>
      <a:noFill/>
    </a:ln>
    <a:effectLst/>
  </c:spPr>
  <c:txPr>
    <a:bodyPr/>
    <a:lstStyle/>
    <a:p>
      <a:pPr>
        <a:defRPr sz="1800">
          <a:latin typeface="Times New Roman" panose="02020603050405020304" pitchFamily="18" charset="0"/>
          <a:cs typeface="Times New Roman" panose="02020603050405020304" pitchFamily="18"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117CA-E773-4875-8BF2-F1ECCD7A5F11}" type="datetimeFigureOut">
              <a:rPr lang="en-US" smtClean="0"/>
              <a:t>10/25/2017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17AD765-645A-4196-A1C9-8470988B3E88}" type="slidenum">
              <a:rPr lang="en-US" smtClean="0"/>
              <a:t>‹#›</a:t>
            </a:fld>
            <a:endParaRPr lang="en-US"/>
          </a:p>
        </p:txBody>
      </p:sp>
    </p:spTree>
    <p:extLst>
      <p:ext uri="{BB962C8B-B14F-4D97-AF65-F5344CB8AC3E}">
        <p14:creationId xmlns:p14="http://schemas.microsoft.com/office/powerpoint/2010/main" val="1373901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Good</a:t>
            </a:r>
            <a:r>
              <a:rPr lang="en-US" baseline="0" dirty="0"/>
              <a:t> mornin</a:t>
            </a:r>
            <a:r>
              <a:rPr lang="en-US" sz="1200" kern="1200" dirty="0">
                <a:solidFill>
                  <a:schemeClr val="tx1"/>
                </a:solidFill>
                <a:effectLst/>
                <a:latin typeface="+mn-lt"/>
                <a:ea typeface="+mn-ea"/>
                <a:cs typeface="+mn-cs"/>
              </a:rPr>
              <a:t>g</a:t>
            </a:r>
            <a:r>
              <a:rPr lang="zh-CN" altLang="en-US" sz="120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 I’m so glad today to give you the talk about </a:t>
            </a:r>
            <a:r>
              <a:rPr lang="en-US" sz="1200" kern="1200" dirty="0" err="1">
                <a:solidFill>
                  <a:schemeClr val="tx1"/>
                </a:solidFill>
                <a:effectLst/>
                <a:latin typeface="+mn-lt"/>
                <a:ea typeface="+mn-ea"/>
                <a:cs typeface="+mn-cs"/>
              </a:rPr>
              <a:t>pb</a:t>
            </a:r>
            <a:r>
              <a:rPr lang="en-US" sz="1200" kern="1200" dirty="0">
                <a:solidFill>
                  <a:schemeClr val="tx1"/>
                </a:solidFill>
                <a:effectLst/>
                <a:latin typeface="+mn-lt"/>
                <a:ea typeface="+mn-ea"/>
                <a:cs typeface="+mn-cs"/>
              </a:rPr>
              <a:t> burned area comparison between permit records</a:t>
            </a:r>
            <a:r>
              <a:rPr lang="en-US" sz="1200" kern="1200" baseline="0" dirty="0">
                <a:solidFill>
                  <a:schemeClr val="tx1"/>
                </a:solidFill>
                <a:effectLst/>
                <a:latin typeface="+mn-lt"/>
                <a:ea typeface="+mn-ea"/>
                <a:cs typeface="+mn-cs"/>
              </a:rPr>
              <a:t> and satellite-derived products in the southeast</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1</a:t>
            </a:fld>
            <a:endParaRPr lang="en-US"/>
          </a:p>
        </p:txBody>
      </p:sp>
    </p:spTree>
    <p:extLst>
      <p:ext uri="{BB962C8B-B14F-4D97-AF65-F5344CB8AC3E}">
        <p14:creationId xmlns:p14="http://schemas.microsoft.com/office/powerpoint/2010/main" val="37060602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take a look</a:t>
            </a:r>
            <a:r>
              <a:rPr lang="en-US" baseline="0" dirty="0"/>
              <a:t> at the overall situation of Georgia and Florida </a:t>
            </a:r>
            <a:r>
              <a:rPr lang="en-US" baseline="0" dirty="0" err="1"/>
              <a:t>pb</a:t>
            </a:r>
            <a:r>
              <a:rPr lang="en-US" baseline="0" dirty="0"/>
              <a:t>. This is the first four months state total burned acres,</a:t>
            </a:r>
            <a:endParaRPr lang="en-US" dirty="0"/>
          </a:p>
        </p:txBody>
      </p:sp>
      <p:sp>
        <p:nvSpPr>
          <p:cNvPr id="4" name="Slide Number Placeholder 3"/>
          <p:cNvSpPr>
            <a:spLocks noGrp="1"/>
          </p:cNvSpPr>
          <p:nvPr>
            <p:ph type="sldNum" sz="quarter" idx="10"/>
          </p:nvPr>
        </p:nvSpPr>
        <p:spPr/>
        <p:txBody>
          <a:bodyPr/>
          <a:lstStyle/>
          <a:p>
            <a:fld id="{903D7D4A-F5B7-49B7-AAC2-800ADC3FDAE5}" type="slidenum">
              <a:rPr lang="en-US" smtClean="0"/>
              <a:t>10</a:t>
            </a:fld>
            <a:endParaRPr lang="en-US"/>
          </a:p>
        </p:txBody>
      </p:sp>
    </p:spTree>
    <p:extLst>
      <p:ext uri="{BB962C8B-B14F-4D97-AF65-F5344CB8AC3E}">
        <p14:creationId xmlns:p14="http://schemas.microsoft.com/office/powerpoint/2010/main" val="126313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spatial figure of total burned acres by county in GA and FL.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For GA, most of the burn activity is in the southwest of Georgia. In Florida, the largest burn areas are in the panhandle and the southcentral counties</a:t>
            </a:r>
          </a:p>
          <a:p>
            <a:endParaRPr lang="en-US" dirty="0"/>
          </a:p>
          <a:p>
            <a:r>
              <a:rPr lang="en-US" dirty="0"/>
              <a:t>The legend range here of all three satellite-related figures are 10 times smaller than the permit. GFED4s, BBEP and BAECV can't capture the level of burned area in permit records</a:t>
            </a:r>
          </a:p>
          <a:p>
            <a:endParaRPr lang="en-US" dirty="0"/>
          </a:p>
        </p:txBody>
      </p:sp>
      <p:sp>
        <p:nvSpPr>
          <p:cNvPr id="4" name="Slide Number Placeholder 3"/>
          <p:cNvSpPr>
            <a:spLocks noGrp="1"/>
          </p:cNvSpPr>
          <p:nvPr>
            <p:ph type="sldNum" sz="quarter" idx="10"/>
          </p:nvPr>
        </p:nvSpPr>
        <p:spPr/>
        <p:txBody>
          <a:bodyPr/>
          <a:lstStyle/>
          <a:p>
            <a:fld id="{903D7D4A-F5B7-49B7-AAC2-800ADC3FDAE5}" type="slidenum">
              <a:rPr lang="en-US" smtClean="0"/>
              <a:t>11</a:t>
            </a:fld>
            <a:endParaRPr lang="en-US"/>
          </a:p>
        </p:txBody>
      </p:sp>
    </p:spTree>
    <p:extLst>
      <p:ext uri="{BB962C8B-B14F-4D97-AF65-F5344CB8AC3E}">
        <p14:creationId xmlns:p14="http://schemas.microsoft.com/office/powerpoint/2010/main" val="25697838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Here’s the comparison of </a:t>
            </a:r>
            <a:r>
              <a:rPr lang="en-US" sz="1200" u="sng" dirty="0"/>
              <a:t>county-level total </a:t>
            </a:r>
            <a:r>
              <a:rPr lang="en-US" sz="1200" dirty="0"/>
              <a:t>burned areas. It showed</a:t>
            </a:r>
            <a:r>
              <a:rPr lang="en-US" sz="1200" baseline="0" dirty="0"/>
              <a:t> that permit are correlated with all satellite-derived products</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BBEP and BAECV are in better agreement than GFED4s with permits. The R2 are 0.4 and 0.48 respectively. But all the slopes are less than 0.1.</a:t>
            </a:r>
            <a:endParaRPr lang="en-US" sz="1200" baseline="0" dirty="0"/>
          </a:p>
          <a:p>
            <a:endParaRPr lang="en-US" sz="1200" baseline="0" dirty="0"/>
          </a:p>
          <a:p>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12</a:t>
            </a:fld>
            <a:endParaRPr lang="en-US"/>
          </a:p>
        </p:txBody>
      </p:sp>
    </p:spTree>
    <p:extLst>
      <p:ext uri="{BB962C8B-B14F-4D97-AF65-F5344CB8AC3E}">
        <p14:creationId xmlns:p14="http://schemas.microsoft.com/office/powerpoint/2010/main" val="16564579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Here’s the daily analysis in GA and FL. I</a:t>
            </a:r>
            <a:r>
              <a:rPr lang="en-US" dirty="0"/>
              <a:t>n 2015, </a:t>
            </a:r>
            <a:r>
              <a:rPr lang="en-US" i="1" dirty="0"/>
              <a:t>r</a:t>
            </a:r>
            <a:r>
              <a:rPr lang="en-US" baseline="30000" dirty="0"/>
              <a:t>2</a:t>
            </a:r>
            <a:r>
              <a:rPr lang="en-US" dirty="0"/>
              <a:t> equals to 0.57 and 0.48, respectively. However, they are not correlated as strongly in 2016 (</a:t>
            </a:r>
            <a:r>
              <a:rPr lang="en-US" i="1" dirty="0"/>
              <a:t>r</a:t>
            </a:r>
            <a:r>
              <a:rPr lang="en-US" baseline="30000" dirty="0"/>
              <a:t>2</a:t>
            </a:r>
            <a:r>
              <a:rPr lang="en-US" dirty="0"/>
              <a:t> = 0.29 and 0.14)</a:t>
            </a:r>
          </a:p>
          <a:p>
            <a:endParaRPr lang="en-US" dirty="0"/>
          </a:p>
          <a:p>
            <a:pPr defTabSz="931774">
              <a:defRPr/>
            </a:pPr>
            <a:r>
              <a:rPr lang="en-US" dirty="0"/>
              <a:t>Note that permit records only account for prescribed burns while satellites cannot differentiate prescribed burns from wildfires. However, our investigations showed no records of wildfire incidences on those days.  </a:t>
            </a:r>
            <a:r>
              <a:rPr lang="en-US" dirty="0">
                <a:effectLst/>
              </a:rPr>
              <a:t> </a:t>
            </a:r>
            <a:r>
              <a:rPr lang="en-US" dirty="0"/>
              <a:t> </a:t>
            </a:r>
          </a:p>
        </p:txBody>
      </p:sp>
      <p:sp>
        <p:nvSpPr>
          <p:cNvPr id="4" name="Slide Number Placeholder 3"/>
          <p:cNvSpPr>
            <a:spLocks noGrp="1"/>
          </p:cNvSpPr>
          <p:nvPr>
            <p:ph type="sldNum" sz="quarter" idx="10"/>
          </p:nvPr>
        </p:nvSpPr>
        <p:spPr/>
        <p:txBody>
          <a:bodyPr/>
          <a:lstStyle/>
          <a:p>
            <a:fld id="{903D7D4A-F5B7-49B7-AAC2-800ADC3FDAE5}" type="slidenum">
              <a:rPr lang="en-US" smtClean="0"/>
              <a:t>13</a:t>
            </a:fld>
            <a:endParaRPr lang="en-US"/>
          </a:p>
        </p:txBody>
      </p:sp>
    </p:spTree>
    <p:extLst>
      <p:ext uri="{BB962C8B-B14F-4D97-AF65-F5344CB8AC3E}">
        <p14:creationId xmlns:p14="http://schemas.microsoft.com/office/powerpoint/2010/main" val="2904401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also did day-by-day analysis between permit and BBEP. Here’s an example.</a:t>
            </a:r>
          </a:p>
          <a:p>
            <a:r>
              <a:rPr lang="en-US" dirty="0"/>
              <a:t>For 17 March 2016, although BBEP and permit record burn areas are almost the same statewide in Florida (~1.40×10</a:t>
            </a:r>
            <a:r>
              <a:rPr lang="en-US" baseline="30000" dirty="0"/>
              <a:t>4</a:t>
            </a:r>
            <a:r>
              <a:rPr lang="en-US" dirty="0"/>
              <a:t> acres), the locations of the fires are quite different.</a:t>
            </a:r>
          </a:p>
          <a:p>
            <a:endParaRPr lang="en-US" dirty="0"/>
          </a:p>
          <a:p>
            <a:r>
              <a:rPr lang="en-US" dirty="0"/>
              <a:t>In particular, BBEP fires do not capture the permitted burns in the panhandle area of FL. And BBEP are not agree with the small burns permitted in South Florida there are only a few small fires detected by the satellite and their locations are different from those of the permitted burns. In addition, larger fires seen by the satellite in North Central Florida are in different locations, even different counties.</a:t>
            </a:r>
          </a:p>
        </p:txBody>
      </p:sp>
      <p:sp>
        <p:nvSpPr>
          <p:cNvPr id="4" name="Slide Number Placeholder 3"/>
          <p:cNvSpPr>
            <a:spLocks noGrp="1"/>
          </p:cNvSpPr>
          <p:nvPr>
            <p:ph type="sldNum" sz="quarter" idx="10"/>
          </p:nvPr>
        </p:nvSpPr>
        <p:spPr/>
        <p:txBody>
          <a:bodyPr/>
          <a:lstStyle/>
          <a:p>
            <a:fld id="{903D7D4A-F5B7-49B7-AAC2-800ADC3FDAE5}" type="slidenum">
              <a:rPr lang="en-US" smtClean="0"/>
              <a:t>14</a:t>
            </a:fld>
            <a:endParaRPr lang="en-US"/>
          </a:p>
        </p:txBody>
      </p:sp>
    </p:spTree>
    <p:extLst>
      <p:ext uri="{BB962C8B-B14F-4D97-AF65-F5344CB8AC3E}">
        <p14:creationId xmlns:p14="http://schemas.microsoft.com/office/powerpoint/2010/main" val="812511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Georgia, although the correlations between the daily counts are good (0.72 for 2015 and 0.73 for 2016), BBEP fire counts are only about one-eighth (2015) and one-seventh of permit record burn counts</a:t>
            </a:r>
          </a:p>
          <a:p>
            <a:endParaRPr lang="en-US" dirty="0"/>
          </a:p>
          <a:p>
            <a:r>
              <a:rPr lang="en-US" dirty="0"/>
              <a:t>In Florida, the average daily number of burns from permit record,124, is three times larger than the average daily number of fires from BBEP in 2015. In 2016, the average daily count from permit records,132, is three times larger than that from BBEP</a:t>
            </a:r>
          </a:p>
        </p:txBody>
      </p:sp>
      <p:sp>
        <p:nvSpPr>
          <p:cNvPr id="4" name="Slide Number Placeholder 3"/>
          <p:cNvSpPr>
            <a:spLocks noGrp="1"/>
          </p:cNvSpPr>
          <p:nvPr>
            <p:ph type="sldNum" sz="quarter" idx="10"/>
          </p:nvPr>
        </p:nvSpPr>
        <p:spPr/>
        <p:txBody>
          <a:bodyPr/>
          <a:lstStyle/>
          <a:p>
            <a:fld id="{903D7D4A-F5B7-49B7-AAC2-800ADC3FDAE5}" type="slidenum">
              <a:rPr lang="en-US" smtClean="0"/>
              <a:t>15</a:t>
            </a:fld>
            <a:endParaRPr lang="en-US"/>
          </a:p>
        </p:txBody>
      </p:sp>
    </p:spTree>
    <p:extLst>
      <p:ext uri="{BB962C8B-B14F-4D97-AF65-F5344CB8AC3E}">
        <p14:creationId xmlns:p14="http://schemas.microsoft.com/office/powerpoint/2010/main" val="74242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Considering GFED4s only has the monthly total burn areas, there are only four points in the comparisons between permit records and GFED4s. There is strong correlation. However, considering there’re only four points in the comparison, this strong correlation result is not that reliable. </a:t>
            </a:r>
          </a:p>
        </p:txBody>
      </p:sp>
      <p:sp>
        <p:nvSpPr>
          <p:cNvPr id="4" name="Slide Number Placeholder 3"/>
          <p:cNvSpPr>
            <a:spLocks noGrp="1"/>
          </p:cNvSpPr>
          <p:nvPr>
            <p:ph type="sldNum" sz="quarter" idx="10"/>
          </p:nvPr>
        </p:nvSpPr>
        <p:spPr/>
        <p:txBody>
          <a:bodyPr/>
          <a:lstStyle/>
          <a:p>
            <a:fld id="{903D7D4A-F5B7-49B7-AAC2-800ADC3FDAE5}" type="slidenum">
              <a:rPr lang="en-US" smtClean="0"/>
              <a:t>16</a:t>
            </a:fld>
            <a:endParaRPr lang="en-US"/>
          </a:p>
        </p:txBody>
      </p:sp>
    </p:spTree>
    <p:extLst>
      <p:ext uri="{BB962C8B-B14F-4D97-AF65-F5344CB8AC3E}">
        <p14:creationId xmlns:p14="http://schemas.microsoft.com/office/powerpoint/2010/main" val="2122400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Glades(yellow), Hendry(orange) and Palm Beach(brown) </a:t>
            </a:r>
          </a:p>
          <a:p>
            <a:endParaRPr lang="en-US" dirty="0"/>
          </a:p>
          <a:p>
            <a:pPr defTabSz="931774">
              <a:defRPr/>
            </a:pPr>
            <a:r>
              <a:rPr lang="en-US" dirty="0"/>
              <a:t>Considering the openness, burn area  and high frequency of sugarcane burns, and that they are conducted in open fields, satellites should be efficient in detecting this type of burns.  </a:t>
            </a:r>
          </a:p>
        </p:txBody>
      </p:sp>
      <p:sp>
        <p:nvSpPr>
          <p:cNvPr id="4" name="Slide Number Placeholder 3"/>
          <p:cNvSpPr>
            <a:spLocks noGrp="1"/>
          </p:cNvSpPr>
          <p:nvPr>
            <p:ph type="sldNum" sz="quarter" idx="10"/>
          </p:nvPr>
        </p:nvSpPr>
        <p:spPr/>
        <p:txBody>
          <a:bodyPr/>
          <a:lstStyle/>
          <a:p>
            <a:fld id="{903D7D4A-F5B7-49B7-AAC2-800ADC3FDAE5}" type="slidenum">
              <a:rPr lang="en-US" smtClean="0"/>
              <a:t>17</a:t>
            </a:fld>
            <a:endParaRPr lang="en-US"/>
          </a:p>
        </p:txBody>
      </p:sp>
    </p:spTree>
    <p:extLst>
      <p:ext uri="{BB962C8B-B14F-4D97-AF65-F5344CB8AC3E}">
        <p14:creationId xmlns:p14="http://schemas.microsoft.com/office/powerpoint/2010/main" val="33352082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accent6">
                    <a:lumMod val="50000"/>
                  </a:schemeClr>
                </a:solidFill>
              </a:rPr>
              <a:t>BBEP comparison show only a slight improvement compared to other types of burn.</a:t>
            </a:r>
          </a:p>
          <a:p>
            <a:endParaRPr lang="en-US" dirty="0"/>
          </a:p>
          <a:p>
            <a:r>
              <a:rPr lang="en-US" dirty="0"/>
              <a:t>Here the sugarcane burn comparison inform that it’s really important to have post-burn situation collecting system. We believe that people burn that much of sugarcane burn, but they may not burn on the day  they had a permit.</a:t>
            </a:r>
          </a:p>
        </p:txBody>
      </p:sp>
      <p:sp>
        <p:nvSpPr>
          <p:cNvPr id="4" name="Slide Number Placeholder 3"/>
          <p:cNvSpPr>
            <a:spLocks noGrp="1"/>
          </p:cNvSpPr>
          <p:nvPr>
            <p:ph type="sldNum" sz="quarter" idx="10"/>
          </p:nvPr>
        </p:nvSpPr>
        <p:spPr/>
        <p:txBody>
          <a:bodyPr/>
          <a:lstStyle/>
          <a:p>
            <a:fld id="{903D7D4A-F5B7-49B7-AAC2-800ADC3FDAE5}" type="slidenum">
              <a:rPr lang="en-US" smtClean="0"/>
              <a:t>18</a:t>
            </a:fld>
            <a:endParaRPr lang="en-US"/>
          </a:p>
        </p:txBody>
      </p:sp>
    </p:spTree>
    <p:extLst>
      <p:ext uri="{BB962C8B-B14F-4D97-AF65-F5344CB8AC3E}">
        <p14:creationId xmlns:p14="http://schemas.microsoft.com/office/powerpoint/2010/main" val="463458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3D7D4A-F5B7-49B7-AAC2-800ADC3FDAE5}" type="slidenum">
              <a:rPr lang="en-US" smtClean="0"/>
              <a:t>19</a:t>
            </a:fld>
            <a:endParaRPr lang="en-US"/>
          </a:p>
        </p:txBody>
      </p:sp>
    </p:spTree>
    <p:extLst>
      <p:ext uri="{BB962C8B-B14F-4D97-AF65-F5344CB8AC3E}">
        <p14:creationId xmlns:p14="http://schemas.microsoft.com/office/powerpoint/2010/main" val="19365091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First, I would like to thank those who provide</a:t>
            </a:r>
            <a:r>
              <a:rPr lang="en-US" sz="1200" kern="1200" baseline="0" dirty="0">
                <a:solidFill>
                  <a:schemeClr val="tx1"/>
                </a:solidFill>
                <a:effectLst/>
                <a:latin typeface="+mn-lt"/>
                <a:ea typeface="+mn-ea"/>
                <a:cs typeface="+mn-cs"/>
              </a:rPr>
              <a:t> us with the data and help us.</a:t>
            </a:r>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2</a:t>
            </a:fld>
            <a:endParaRPr lang="en-US"/>
          </a:p>
        </p:txBody>
      </p:sp>
    </p:spTree>
    <p:extLst>
      <p:ext uri="{BB962C8B-B14F-4D97-AF65-F5344CB8AC3E}">
        <p14:creationId xmlns:p14="http://schemas.microsoft.com/office/powerpoint/2010/main" val="9829093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20</a:t>
            </a:fld>
            <a:endParaRPr lang="en-US"/>
          </a:p>
        </p:txBody>
      </p:sp>
    </p:spTree>
    <p:extLst>
      <p:ext uri="{BB962C8B-B14F-4D97-AF65-F5344CB8AC3E}">
        <p14:creationId xmlns:p14="http://schemas.microsoft.com/office/powerpoint/2010/main" val="18179793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18 March 2016, there is an overlap of permitted burns and BBEP-detected fire locations; however, BBEP detects one very large fire (~10,000 acres) while the permit database implies many small fires in that area.</a:t>
            </a:r>
          </a:p>
          <a:p>
            <a:endParaRPr lang="en-US" dirty="0"/>
          </a:p>
          <a:p>
            <a:pPr defTabSz="931774">
              <a:defRPr/>
            </a:pPr>
            <a:r>
              <a:rPr lang="en-US" dirty="0"/>
              <a:t>The county total burn area for the satellite-detected fires is much larger than the one for permitted burns in </a:t>
            </a:r>
            <a:r>
              <a:rPr lang="en-US" dirty="0" err="1"/>
              <a:t>cHARLOTTE</a:t>
            </a:r>
            <a:r>
              <a:rPr lang="en-US" dirty="0"/>
              <a:t>  County.</a:t>
            </a:r>
            <a:r>
              <a:rPr lang="en-US" dirty="0">
                <a:effectLst/>
              </a:rPr>
              <a:t> </a:t>
            </a:r>
            <a:r>
              <a:rPr lang="en-US" dirty="0"/>
              <a:t> </a:t>
            </a:r>
          </a:p>
          <a:p>
            <a:pPr defTabSz="931774">
              <a:defRPr/>
            </a:pPr>
            <a:endParaRPr lang="en-US" dirty="0"/>
          </a:p>
          <a:p>
            <a:pPr defTabSz="931774">
              <a:defRPr/>
            </a:pPr>
            <a:r>
              <a:rPr lang="en-US" dirty="0"/>
              <a:t>BBEP may be interpreting several small fires as one big fire</a:t>
            </a:r>
          </a:p>
        </p:txBody>
      </p:sp>
      <p:sp>
        <p:nvSpPr>
          <p:cNvPr id="4" name="Slide Number Placeholder 3"/>
          <p:cNvSpPr>
            <a:spLocks noGrp="1"/>
          </p:cNvSpPr>
          <p:nvPr>
            <p:ph type="sldNum" sz="quarter" idx="10"/>
          </p:nvPr>
        </p:nvSpPr>
        <p:spPr/>
        <p:txBody>
          <a:bodyPr/>
          <a:lstStyle/>
          <a:p>
            <a:fld id="{903D7D4A-F5B7-49B7-AAC2-800ADC3FDAE5}" type="slidenum">
              <a:rPr lang="en-US" smtClean="0"/>
              <a:t>22</a:t>
            </a:fld>
            <a:endParaRPr lang="en-US"/>
          </a:p>
        </p:txBody>
      </p:sp>
    </p:spTree>
    <p:extLst>
      <p:ext uri="{BB962C8B-B14F-4D97-AF65-F5344CB8AC3E}">
        <p14:creationId xmlns:p14="http://schemas.microsoft.com/office/powerpoint/2010/main" val="24648724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PB, is a land management tool..</a:t>
            </a:r>
          </a:p>
          <a:p>
            <a:endParaRPr lang="en-US" dirty="0"/>
          </a:p>
          <a:p>
            <a:r>
              <a:rPr lang="en-US" dirty="0"/>
              <a:t>According</a:t>
            </a:r>
            <a:r>
              <a:rPr lang="en-US" baseline="0" dirty="0"/>
              <a:t> to 2014 NEI, under the fire section, 45% of fire emissions comes from PB. 12.5% …</a:t>
            </a:r>
          </a:p>
          <a:p>
            <a:endParaRPr lang="en-US" baseline="0" dirty="0"/>
          </a:p>
          <a:p>
            <a:r>
              <a:rPr lang="en-US" baseline="0" dirty="0"/>
              <a:t>From this figure we can see, Southeast US is the most active PB area in the US.</a:t>
            </a:r>
          </a:p>
          <a:p>
            <a:endParaRPr lang="en-US" baseline="0" dirty="0"/>
          </a:p>
        </p:txBody>
      </p:sp>
      <p:sp>
        <p:nvSpPr>
          <p:cNvPr id="4" name="Slide Number Placeholder 3"/>
          <p:cNvSpPr>
            <a:spLocks noGrp="1"/>
          </p:cNvSpPr>
          <p:nvPr>
            <p:ph type="sldNum" sz="quarter" idx="10"/>
          </p:nvPr>
        </p:nvSpPr>
        <p:spPr/>
        <p:txBody>
          <a:bodyPr/>
          <a:lstStyle/>
          <a:p>
            <a:fld id="{617AD765-645A-4196-A1C9-8470988B3E88}" type="slidenum">
              <a:rPr lang="en-US" smtClean="0"/>
              <a:t>3</a:t>
            </a:fld>
            <a:endParaRPr lang="en-US"/>
          </a:p>
        </p:txBody>
      </p:sp>
    </p:spTree>
    <p:extLst>
      <p:ext uri="{BB962C8B-B14F-4D97-AF65-F5344CB8AC3E}">
        <p14:creationId xmlns:p14="http://schemas.microsoft.com/office/powerpoint/2010/main" val="3224714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The fire emission usually estimated based on burned area, permit records and satellite-derived products are the major data sources. However, there is no unified record of prescribed burning information for the Southeastern U.S. . Also, </a:t>
            </a:r>
            <a:r>
              <a:rPr lang="en-US" sz="1200" dirty="0">
                <a:solidFill>
                  <a:schemeClr val="bg1">
                    <a:lumMod val="85000"/>
                    <a:lumOff val="15000"/>
                  </a:schemeClr>
                </a:solidFill>
                <a:latin typeface="Times New Roman" panose="02020603050405020304" pitchFamily="18" charset="0"/>
                <a:cs typeface="Times New Roman" panose="02020603050405020304" pitchFamily="18" charset="0"/>
              </a:rPr>
              <a:t>there is no post-burn information</a:t>
            </a:r>
            <a:r>
              <a:rPr lang="en-US" sz="1200" baseline="0" dirty="0">
                <a:solidFill>
                  <a:schemeClr val="bg1">
                    <a:lumMod val="85000"/>
                    <a:lumOff val="15000"/>
                  </a:schemeClr>
                </a:solidFill>
                <a:latin typeface="Times New Roman" panose="02020603050405020304" pitchFamily="18" charset="0"/>
                <a:cs typeface="Times New Roman" panose="02020603050405020304" pitchFamily="18" charset="0"/>
              </a:rPr>
              <a:t> which means that a permit is not an actual fire. What about satellite-derived products? It’s really popular tools. But, there’s only a few products continues to be available publicly at this time to provide burned area information. PB is usually small fires to keep them under control. Some previous researchers show that satellite-derived products have large uncertainty when used in estimating burn area of those small fires</a:t>
            </a:r>
            <a:endParaRPr lang="en-US" baseline="0" dirty="0"/>
          </a:p>
          <a:p>
            <a:endParaRPr lang="en-US" dirty="0"/>
          </a:p>
        </p:txBody>
      </p:sp>
      <p:sp>
        <p:nvSpPr>
          <p:cNvPr id="4" name="Slide Number Placeholder 3"/>
          <p:cNvSpPr>
            <a:spLocks noGrp="1"/>
          </p:cNvSpPr>
          <p:nvPr>
            <p:ph type="sldNum" sz="quarter" idx="10"/>
          </p:nvPr>
        </p:nvSpPr>
        <p:spPr/>
        <p:txBody>
          <a:bodyPr/>
          <a:lstStyle/>
          <a:p>
            <a:fld id="{348F921D-ABDB-4404-97ED-6884DCCE0A12}" type="slidenum">
              <a:rPr lang="en-US" smtClean="0"/>
              <a:t>4</a:t>
            </a:fld>
            <a:endParaRPr lang="en-US"/>
          </a:p>
        </p:txBody>
      </p:sp>
    </p:spTree>
    <p:extLst>
      <p:ext uri="{BB962C8B-B14F-4D97-AF65-F5344CB8AC3E}">
        <p14:creationId xmlns:p14="http://schemas.microsoft.com/office/powerpoint/2010/main" val="17913096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Our analysis focuses on GA and FL, because they have the most complete PB permit records.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solidFill>
                  <a:schemeClr val="bg1">
                    <a:lumMod val="85000"/>
                    <a:lumOff val="15000"/>
                  </a:schemeClr>
                </a:solidFill>
                <a:latin typeface="Times New Roman" panose="02020603050405020304" pitchFamily="18" charset="0"/>
                <a:cs typeface="Times New Roman" panose="02020603050405020304" pitchFamily="18" charset="0"/>
              </a:rPr>
              <a:t>.</a:t>
            </a:r>
            <a:endParaRPr lang="en-US" dirty="0"/>
          </a:p>
          <a:p>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5</a:t>
            </a:fld>
            <a:endParaRPr lang="en-US"/>
          </a:p>
        </p:txBody>
      </p:sp>
    </p:spTree>
    <p:extLst>
      <p:ext uri="{BB962C8B-B14F-4D97-AF65-F5344CB8AC3E}">
        <p14:creationId xmlns:p14="http://schemas.microsoft.com/office/powerpoint/2010/main" val="78317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In order to check</a:t>
            </a:r>
            <a:r>
              <a:rPr lang="en-US" baseline="0" dirty="0"/>
              <a:t> the uncertainty of the available permit records and satellite-derived product. We chose GA and FL as our research domain because they have the most complete PB permit records. We chose BBEP, GFED4s and BAECV as satellite-derived products. BBEP is …; GFED4s is …; BAECV is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6</a:t>
            </a:fld>
            <a:endParaRPr lang="en-US"/>
          </a:p>
        </p:txBody>
      </p:sp>
    </p:spTree>
    <p:extLst>
      <p:ext uri="{BB962C8B-B14F-4D97-AF65-F5344CB8AC3E}">
        <p14:creationId xmlns:p14="http://schemas.microsoft.com/office/powerpoint/2010/main" val="3507183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results. The each point here represents the total burned area</a:t>
            </a:r>
            <a:r>
              <a:rPr lang="en-US" baseline="0" dirty="0"/>
              <a:t> of</a:t>
            </a:r>
            <a:r>
              <a:rPr lang="en-US" dirty="0"/>
              <a:t> one person for that year. 2016 and 2017 survey results</a:t>
            </a:r>
            <a:r>
              <a:rPr lang="en-US" baseline="0" dirty="0"/>
              <a:t> both show good agreement between permit records and actual burn. 2017 actual burns has better agreement with the permit. The regression has closer to 1 slope and smaller intercept. </a:t>
            </a:r>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7</a:t>
            </a:fld>
            <a:endParaRPr lang="en-US"/>
          </a:p>
        </p:txBody>
      </p:sp>
    </p:spTree>
    <p:extLst>
      <p:ext uri="{BB962C8B-B14F-4D97-AF65-F5344CB8AC3E}">
        <p14:creationId xmlns:p14="http://schemas.microsoft.com/office/powerpoint/2010/main" val="39046651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Then we also did a case study in Tall Timbers Research Station.</a:t>
            </a:r>
          </a:p>
          <a:p>
            <a:r>
              <a:rPr lang="en-US" baseline="0" dirty="0"/>
              <a:t>It located in the middle of panhandle area of FL and has very complete burned area records.. The left figure shows the actual burned area of TT in 2015 from their records. The middle on shows the permits they ask. They asked permit for 26 day but only burned on 16 days. The actual burned acres is about 58% of the permit they have asked.</a:t>
            </a:r>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8</a:t>
            </a:fld>
            <a:endParaRPr lang="en-US"/>
          </a:p>
        </p:txBody>
      </p:sp>
    </p:spTree>
    <p:extLst>
      <p:ext uri="{BB962C8B-B14F-4D97-AF65-F5344CB8AC3E}">
        <p14:creationId xmlns:p14="http://schemas.microsoft.com/office/powerpoint/2010/main" val="206652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Then we also compared the</a:t>
            </a:r>
            <a:r>
              <a:rPr lang="en-US" baseline="0" dirty="0"/>
              <a:t> satellite derived products with the actual burns. </a:t>
            </a:r>
            <a:endParaRPr lang="en-US" dirty="0"/>
          </a:p>
        </p:txBody>
      </p:sp>
      <p:sp>
        <p:nvSpPr>
          <p:cNvPr id="4" name="Slide Number Placeholder 3"/>
          <p:cNvSpPr>
            <a:spLocks noGrp="1"/>
          </p:cNvSpPr>
          <p:nvPr>
            <p:ph type="sldNum" sz="quarter" idx="10"/>
          </p:nvPr>
        </p:nvSpPr>
        <p:spPr/>
        <p:txBody>
          <a:bodyPr/>
          <a:lstStyle/>
          <a:p>
            <a:fld id="{617AD765-645A-4196-A1C9-8470988B3E88}" type="slidenum">
              <a:rPr lang="en-US" smtClean="0"/>
              <a:t>9</a:t>
            </a:fld>
            <a:endParaRPr lang="en-US"/>
          </a:p>
        </p:txBody>
      </p:sp>
    </p:spTree>
    <p:extLst>
      <p:ext uri="{BB962C8B-B14F-4D97-AF65-F5344CB8AC3E}">
        <p14:creationId xmlns:p14="http://schemas.microsoft.com/office/powerpoint/2010/main" val="35445769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383D68-5124-43FA-8E62-B69FB1DD0802}" type="datetime1">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F5A1-C934-4E23-B2D2-B7E2CF27AF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3053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971248-9D6C-4D80-A2A0-205AFA073E6E}" type="datetime1">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1449216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21F71EF-A81F-4D42-8F6B-896BC4485EBF}" type="datetime1">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3139185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3265"/>
            <a:ext cx="10058400" cy="1450757"/>
          </a:xfrm>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461272-3EE9-4BD6-8C6F-3CF9B8914214}" type="datetime1">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4184415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8C2D69-BB9A-4D0A-A890-F0C2960EDC4D}" type="datetime1">
              <a:rPr lang="en-US" smtClean="0"/>
              <a:t>10/25/2017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A8F5A1-C934-4E23-B2D2-B7E2CF27AF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909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8A94968-C5E1-4AD9-A4B9-8EED19A2B56B}" type="datetime1">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2853209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8B1B54B-6AF9-4CFE-B792-E9A929501A7E}" type="datetime1">
              <a:rPr lang="en-US" smtClean="0"/>
              <a:t>10/25/2017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2573399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B4A8B09-6BB3-4F27-BFB0-E9FF8ECD0533}" type="datetime1">
              <a:rPr lang="en-US" smtClean="0"/>
              <a:t>10/25/2017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28038226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1824145-3298-490A-8E30-C5DE6EA050C0}" type="datetime1">
              <a:rPr lang="en-US" smtClean="0"/>
              <a:t>10/25/2017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25655823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FAC16682-94F0-4047-97D2-BA82146410C1}" type="datetime1">
              <a:rPr lang="en-US" smtClean="0"/>
              <a:t>10/25/2017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BA8F5A1-C934-4E23-B2D2-B7E2CF27AFB1}" type="slidenum">
              <a:rPr lang="en-US" smtClean="0"/>
              <a:t>‹#›</a:t>
            </a:fld>
            <a:endParaRPr lang="en-US"/>
          </a:p>
        </p:txBody>
      </p:sp>
    </p:spTree>
    <p:extLst>
      <p:ext uri="{BB962C8B-B14F-4D97-AF65-F5344CB8AC3E}">
        <p14:creationId xmlns:p14="http://schemas.microsoft.com/office/powerpoint/2010/main" val="2171223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ABDBE6F-FB61-48A5-8513-0C11980558F2}" type="datetime1">
              <a:rPr lang="en-US" smtClean="0"/>
              <a:t>10/25/2017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A8F5A1-C934-4E23-B2D2-B7E2CF27AFB1}" type="slidenum">
              <a:rPr lang="en-US" smtClean="0"/>
              <a:t>‹#›</a:t>
            </a:fld>
            <a:endParaRPr lang="en-US"/>
          </a:p>
        </p:txBody>
      </p:sp>
    </p:spTree>
    <p:extLst>
      <p:ext uri="{BB962C8B-B14F-4D97-AF65-F5344CB8AC3E}">
        <p14:creationId xmlns:p14="http://schemas.microsoft.com/office/powerpoint/2010/main" val="2260122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555346"/>
            <a:ext cx="12192000" cy="30265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488864"/>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3265"/>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472243"/>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376B1FF3-4FF8-4992-B0BC-444686AEFEE8}" type="datetime1">
              <a:rPr lang="en-US" smtClean="0"/>
              <a:t>10/25/2017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BA8F5A1-C934-4E23-B2D2-B7E2CF27AFB1}" type="slidenum">
              <a:rPr lang="en-US" smtClean="0"/>
              <a:t>‹#›</a:t>
            </a:fld>
            <a:endParaRPr lang="en-US"/>
          </a:p>
        </p:txBody>
      </p:sp>
      <p:cxnSp>
        <p:nvCxnSpPr>
          <p:cNvPr id="10" name="Straight Connector 9"/>
          <p:cNvCxnSpPr/>
          <p:nvPr/>
        </p:nvCxnSpPr>
        <p:spPr>
          <a:xfrm>
            <a:off x="1077621" y="1454507"/>
            <a:ext cx="10134862"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rotWithShape="1">
          <a:blip r:embed="rId13">
            <a:extLst>
              <a:ext uri="{28A0092B-C50C-407E-A947-70E740481C1C}">
                <a14:useLocalDpi xmlns:a14="http://schemas.microsoft.com/office/drawing/2010/main" val="0"/>
              </a:ext>
            </a:extLst>
          </a:blip>
          <a:srcRect r="72688"/>
          <a:stretch/>
        </p:blipFill>
        <p:spPr>
          <a:xfrm>
            <a:off x="9900458" y="2780"/>
            <a:ext cx="2173535" cy="1134426"/>
          </a:xfrm>
          <a:prstGeom prst="rect">
            <a:avLst/>
          </a:prstGeom>
        </p:spPr>
      </p:pic>
    </p:spTree>
    <p:extLst>
      <p:ext uri="{BB962C8B-B14F-4D97-AF65-F5344CB8AC3E}">
        <p14:creationId xmlns:p14="http://schemas.microsoft.com/office/powerpoint/2010/main" val="35138333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Times New Roman" panose="02020603050405020304" pitchFamily="18" charset="0"/>
          <a:ea typeface="+mj-ea"/>
          <a:cs typeface="Times New Roman" panose="02020603050405020304" pitchFamily="18"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22.jp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26.jpg"/><Relationship Id="rId4" Type="http://schemas.openxmlformats.org/officeDocument/2006/relationships/image" Target="../media/image25.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8.xml"/><Relationship Id="rId5" Type="http://schemas.openxmlformats.org/officeDocument/2006/relationships/image" Target="../media/image32.jpg"/><Relationship Id="rId4"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jp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jpg"/><Relationship Id="rId5" Type="http://schemas.openxmlformats.org/officeDocument/2006/relationships/image" Target="../media/image5.gif"/><Relationship Id="rId4" Type="http://schemas.openxmlformats.org/officeDocument/2006/relationships/image" Target="../media/image4.jpg"/><Relationship Id="rId9" Type="http://schemas.openxmlformats.org/officeDocument/2006/relationships/image" Target="../media/image1.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9.jpe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4.jp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5400" b="1" dirty="0"/>
              <a:t>Burned Area Comparisons between Prescribed Burning Permits in Southeastern USA and two Satellite-derived Products</a:t>
            </a:r>
            <a:endParaRPr lang="en-US" sz="5400" dirty="0"/>
          </a:p>
        </p:txBody>
      </p:sp>
      <p:sp>
        <p:nvSpPr>
          <p:cNvPr id="3" name="Subtitle 2"/>
          <p:cNvSpPr>
            <a:spLocks noGrp="1"/>
          </p:cNvSpPr>
          <p:nvPr>
            <p:ph type="subTitle" idx="1"/>
          </p:nvPr>
        </p:nvSpPr>
        <p:spPr/>
        <p:txBody>
          <a:bodyPr>
            <a:noAutofit/>
          </a:bodyPr>
          <a:lstStyle/>
          <a:p>
            <a:pPr algn="ctr"/>
            <a:r>
              <a:rPr lang="en-US" sz="1800" b="1" dirty="0">
                <a:latin typeface="Times New Roman" panose="02020603050405020304" pitchFamily="18" charset="0"/>
                <a:cs typeface="Times New Roman" panose="02020603050405020304" pitchFamily="18" charset="0"/>
              </a:rPr>
              <a:t>Ran Huang</a:t>
            </a:r>
            <a:r>
              <a:rPr lang="en-US" sz="1800" b="1" dirty="0">
                <a:latin typeface="Times New Roman" panose="02020603050405020304" pitchFamily="18" charset="0"/>
              </a:rPr>
              <a:t> and</a:t>
            </a:r>
            <a:r>
              <a:rPr lang="en-US" sz="1800" b="1" dirty="0">
                <a:latin typeface="Times New Roman" panose="02020603050405020304" pitchFamily="18" charset="0"/>
                <a:cs typeface="Times New Roman" panose="02020603050405020304" pitchFamily="18" charset="0"/>
              </a:rPr>
              <a:t> Talat Odman</a:t>
            </a:r>
          </a:p>
          <a:p>
            <a:pPr algn="ctr"/>
            <a:r>
              <a:rPr lang="en-US" sz="1800" b="1" dirty="0">
                <a:latin typeface="Times New Roman" panose="02020603050405020304" pitchFamily="18" charset="0"/>
                <a:cs typeface="Times New Roman" panose="02020603050405020304" pitchFamily="18" charset="0"/>
              </a:rPr>
              <a:t>2017 CMAS Conference</a:t>
            </a:r>
          </a:p>
          <a:p>
            <a:pPr algn="ctr"/>
            <a:r>
              <a:rPr lang="en-US" sz="1800" b="1" dirty="0">
                <a:latin typeface="Times New Roman" panose="02020603050405020304" pitchFamily="18" charset="0"/>
                <a:cs typeface="Times New Roman" panose="02020603050405020304" pitchFamily="18" charset="0"/>
              </a:rPr>
              <a:t>Remote Sensing and Measurements</a:t>
            </a:r>
          </a:p>
          <a:p>
            <a:pPr algn="ctr"/>
            <a:r>
              <a:rPr lang="en-US" sz="1800" b="1" dirty="0">
                <a:latin typeface="Times New Roman" panose="02020603050405020304" pitchFamily="18" charset="0"/>
                <a:cs typeface="Times New Roman" panose="02020603050405020304" pitchFamily="18" charset="0"/>
              </a:rPr>
              <a:t>October 25, 2017</a:t>
            </a:r>
          </a:p>
          <a:p>
            <a:pPr algn="ctr"/>
            <a:endParaRPr lang="en-US" sz="1800" b="1"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r="72688"/>
          <a:stretch/>
        </p:blipFill>
        <p:spPr>
          <a:xfrm>
            <a:off x="9878096" y="51516"/>
            <a:ext cx="2173535" cy="1134426"/>
          </a:xfrm>
          <a:prstGeom prst="rect">
            <a:avLst/>
          </a:prstGeom>
        </p:spPr>
      </p:pic>
      <p:sp>
        <p:nvSpPr>
          <p:cNvPr id="4" name="TextBox 3"/>
          <p:cNvSpPr txBox="1"/>
          <p:nvPr/>
        </p:nvSpPr>
        <p:spPr>
          <a:xfrm rot="20580030">
            <a:off x="790221" y="3334143"/>
            <a:ext cx="1047082" cy="923330"/>
          </a:xfrm>
          <a:prstGeom prst="rect">
            <a:avLst/>
          </a:prstGeom>
          <a:noFill/>
        </p:spPr>
        <p:txBody>
          <a:bodyPr wrap="none" rtlCol="0">
            <a:spAutoFit/>
          </a:bodyPr>
          <a:lstStyle/>
          <a:p>
            <a:r>
              <a:rPr lang="en-US" sz="5400" dirty="0">
                <a:solidFill>
                  <a:srgbClr val="FF0000"/>
                </a:solidFill>
                <a:latin typeface="Edwardian Script ITC" panose="030303020407070D0804" pitchFamily="66" charset="0"/>
              </a:rPr>
              <a:t>three</a:t>
            </a:r>
          </a:p>
        </p:txBody>
      </p:sp>
      <p:sp>
        <p:nvSpPr>
          <p:cNvPr id="6" name="Freeform 5"/>
          <p:cNvSpPr/>
          <p:nvPr/>
        </p:nvSpPr>
        <p:spPr>
          <a:xfrm>
            <a:off x="1727200" y="3894667"/>
            <a:ext cx="1174044" cy="67733"/>
          </a:xfrm>
          <a:custGeom>
            <a:avLst/>
            <a:gdLst>
              <a:gd name="connsiteX0" fmla="*/ 0 w 1174044"/>
              <a:gd name="connsiteY0" fmla="*/ 67733 h 67733"/>
              <a:gd name="connsiteX1" fmla="*/ 519289 w 1174044"/>
              <a:gd name="connsiteY1" fmla="*/ 45155 h 67733"/>
              <a:gd name="connsiteX2" fmla="*/ 722489 w 1174044"/>
              <a:gd name="connsiteY2" fmla="*/ 33866 h 67733"/>
              <a:gd name="connsiteX3" fmla="*/ 914400 w 1174044"/>
              <a:gd name="connsiteY3" fmla="*/ 11289 h 67733"/>
              <a:gd name="connsiteX4" fmla="*/ 1174044 w 1174044"/>
              <a:gd name="connsiteY4" fmla="*/ 0 h 67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74044" h="67733">
                <a:moveTo>
                  <a:pt x="0" y="67733"/>
                </a:moveTo>
                <a:cubicBezTo>
                  <a:pt x="221424" y="30828"/>
                  <a:pt x="10815" y="62689"/>
                  <a:pt x="519289" y="45155"/>
                </a:cubicBezTo>
                <a:cubicBezTo>
                  <a:pt x="587086" y="42817"/>
                  <a:pt x="654756" y="37629"/>
                  <a:pt x="722489" y="33866"/>
                </a:cubicBezTo>
                <a:cubicBezTo>
                  <a:pt x="807144" y="19757"/>
                  <a:pt x="811145" y="17363"/>
                  <a:pt x="914400" y="11289"/>
                </a:cubicBezTo>
                <a:cubicBezTo>
                  <a:pt x="1000880" y="6202"/>
                  <a:pt x="1174044" y="0"/>
                  <a:pt x="1174044" y="0"/>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fld id="{7BA8F5A1-C934-4E23-B2D2-B7E2CF27AFB1}" type="slidenum">
              <a:rPr lang="en-US" smtClean="0"/>
              <a:t>1</a:t>
            </a:fld>
            <a:endParaRPr lang="en-US"/>
          </a:p>
        </p:txBody>
      </p:sp>
    </p:spTree>
    <p:extLst>
      <p:ext uri="{BB962C8B-B14F-4D97-AF65-F5344CB8AC3E}">
        <p14:creationId xmlns:p14="http://schemas.microsoft.com/office/powerpoint/2010/main" val="119366502"/>
      </p:ext>
    </p:extLst>
  </p:cSld>
  <p:clrMapOvr>
    <a:masterClrMapping/>
  </p:clrMapOvr>
  <mc:AlternateContent xmlns:mc="http://schemas.openxmlformats.org/markup-compatibility/2006" xmlns:p14="http://schemas.microsoft.com/office/powerpoint/2010/main">
    <mc:Choice Requires="p14">
      <p:transition spd="slow" p14:dur="2000" advTm="14776"/>
    </mc:Choice>
    <mc:Fallback xmlns="">
      <p:transition spd="slow" advTm="1477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State total burned acres from all datasets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04297"/>
              </p:ext>
            </p:extLst>
          </p:nvPr>
        </p:nvGraphicFramePr>
        <p:xfrm>
          <a:off x="804863" y="1737360"/>
          <a:ext cx="10058400" cy="4022725"/>
        </p:xfrm>
        <a:graphic>
          <a:graphicData uri="http://schemas.openxmlformats.org/drawingml/2006/chart">
            <c:chart xmlns:c="http://schemas.openxmlformats.org/drawingml/2006/chart" xmlns:r="http://schemas.openxmlformats.org/officeDocument/2006/relationships" r:id="rId4"/>
          </a:graphicData>
        </a:graphic>
      </p:graphicFrame>
      <p:sp>
        <p:nvSpPr>
          <p:cNvPr id="5" name="Rectangle 4"/>
          <p:cNvSpPr/>
          <p:nvPr/>
        </p:nvSpPr>
        <p:spPr>
          <a:xfrm>
            <a:off x="144780" y="5664656"/>
            <a:ext cx="11963400" cy="1200329"/>
          </a:xfrm>
          <a:prstGeom prst="rect">
            <a:avLst/>
          </a:prstGeom>
          <a:solidFill>
            <a:schemeClr val="bg1">
              <a:lumMod val="95000"/>
            </a:schemeClr>
          </a:solidFill>
        </p:spPr>
        <p:txBody>
          <a:bodyPr wrap="square">
            <a:spAutoFit/>
          </a:bodyPr>
          <a:lstStyle/>
          <a:p>
            <a:r>
              <a:rPr lang="en-US" dirty="0">
                <a:latin typeface="Times New Roman" panose="02020603050405020304" pitchFamily="18" charset="0"/>
                <a:cs typeface="Times New Roman" panose="02020603050405020304" pitchFamily="18" charset="0"/>
              </a:rPr>
              <a:t>In GA, GFED4s only accounts for </a:t>
            </a:r>
            <a:r>
              <a:rPr lang="en-US" u="sng" dirty="0">
                <a:latin typeface="Times New Roman" panose="02020603050405020304" pitchFamily="18" charset="0"/>
                <a:cs typeface="Times New Roman" panose="02020603050405020304" pitchFamily="18" charset="0"/>
              </a:rPr>
              <a:t>8%</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11%</a:t>
            </a:r>
            <a:r>
              <a:rPr lang="en-US" dirty="0">
                <a:latin typeface="Times New Roman" panose="02020603050405020304" pitchFamily="18" charset="0"/>
                <a:cs typeface="Times New Roman" panose="02020603050405020304" pitchFamily="18" charset="0"/>
              </a:rPr>
              <a:t> of the burned areas in permit records while BBEP accounts for </a:t>
            </a:r>
            <a:r>
              <a:rPr lang="en-US" u="sng" dirty="0">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44%</a:t>
            </a:r>
            <a:r>
              <a:rPr lang="en-US" dirty="0">
                <a:latin typeface="Times New Roman" panose="02020603050405020304" pitchFamily="18" charset="0"/>
                <a:cs typeface="Times New Roman" panose="02020603050405020304" pitchFamily="18" charset="0"/>
              </a:rPr>
              <a:t> in the first four months of 2015 and 2016, </a:t>
            </a:r>
          </a:p>
          <a:p>
            <a:r>
              <a:rPr lang="en-US" dirty="0">
                <a:latin typeface="Times New Roman" panose="02020603050405020304" pitchFamily="18" charset="0"/>
                <a:cs typeface="Times New Roman" panose="02020603050405020304" pitchFamily="18" charset="0"/>
              </a:rPr>
              <a:t>In FL, GFED4s’ state total burned areas are </a:t>
            </a:r>
            <a:r>
              <a:rPr lang="en-US" u="sng" dirty="0">
                <a:latin typeface="Times New Roman" panose="02020603050405020304" pitchFamily="18" charset="0"/>
                <a:cs typeface="Times New Roman" panose="02020603050405020304" pitchFamily="18" charset="0"/>
              </a:rPr>
              <a:t>19%</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16%</a:t>
            </a:r>
            <a:r>
              <a:rPr lang="en-US" dirty="0">
                <a:latin typeface="Times New Roman" panose="02020603050405020304" pitchFamily="18" charset="0"/>
                <a:cs typeface="Times New Roman" panose="02020603050405020304" pitchFamily="18" charset="0"/>
              </a:rPr>
              <a:t> of those in permit records in 2015 and 2016, respectively. BBEP’s are </a:t>
            </a:r>
            <a:r>
              <a:rPr lang="en-US" u="sng" dirty="0">
                <a:latin typeface="Times New Roman" panose="02020603050405020304" pitchFamily="18" charset="0"/>
                <a:cs typeface="Times New Roman" panose="02020603050405020304" pitchFamily="18" charset="0"/>
              </a:rPr>
              <a:t>15%</a:t>
            </a:r>
            <a:r>
              <a:rPr lang="en-US" dirty="0">
                <a:latin typeface="Times New Roman" panose="02020603050405020304" pitchFamily="18" charset="0"/>
                <a:cs typeface="Times New Roman" panose="02020603050405020304" pitchFamily="18" charset="0"/>
              </a:rPr>
              <a:t> and </a:t>
            </a:r>
            <a:r>
              <a:rPr lang="en-US" u="sng" dirty="0">
                <a:latin typeface="Times New Roman" panose="02020603050405020304" pitchFamily="18" charset="0"/>
                <a:cs typeface="Times New Roman" panose="02020603050405020304" pitchFamily="18" charset="0"/>
              </a:rPr>
              <a:t>75% </a:t>
            </a:r>
            <a:r>
              <a:rPr lang="en-US" dirty="0">
                <a:latin typeface="Times New Roman" panose="02020603050405020304" pitchFamily="18" charset="0"/>
                <a:cs typeface="Times New Roman" panose="02020603050405020304" pitchFamily="18" charset="0"/>
              </a:rPr>
              <a:t>of burned areas in permit records.</a:t>
            </a:r>
          </a:p>
        </p:txBody>
      </p:sp>
      <p:sp>
        <p:nvSpPr>
          <p:cNvPr id="6" name="Slide Number Placeholder 5"/>
          <p:cNvSpPr>
            <a:spLocks noGrp="1"/>
          </p:cNvSpPr>
          <p:nvPr>
            <p:ph type="sldNum" sz="quarter" idx="12"/>
          </p:nvPr>
        </p:nvSpPr>
        <p:spPr/>
        <p:txBody>
          <a:bodyPr/>
          <a:lstStyle/>
          <a:p>
            <a:fld id="{394CBAA8-5308-4EA2-9FCC-7ACDE4BAFA8E}" type="slidenum">
              <a:rPr lang="en-US" smtClean="0"/>
              <a:t>10</a:t>
            </a:fld>
            <a:endParaRPr lang="en-US"/>
          </a:p>
        </p:txBody>
      </p:sp>
    </p:spTree>
    <p:custDataLst>
      <p:tags r:id="rId1"/>
    </p:custDataLst>
    <p:extLst>
      <p:ext uri="{BB962C8B-B14F-4D97-AF65-F5344CB8AC3E}">
        <p14:creationId xmlns:p14="http://schemas.microsoft.com/office/powerpoint/2010/main" val="3013166048"/>
      </p:ext>
    </p:extLst>
  </p:cSld>
  <p:clrMapOvr>
    <a:masterClrMapping/>
  </p:clrMapOvr>
  <mc:AlternateContent xmlns:mc="http://schemas.openxmlformats.org/markup-compatibility/2006" xmlns:p14="http://schemas.microsoft.com/office/powerpoint/2010/main">
    <mc:Choice Requires="p14">
      <p:transition spd="slow" p14:dur="2000" advTm="51440"/>
    </mc:Choice>
    <mc:Fallback xmlns="">
      <p:transition spd="slow" advTm="5144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442668"/>
            <a:ext cx="11801894" cy="716697"/>
          </a:xfrm>
        </p:spPr>
        <p:txBody>
          <a:bodyPr/>
          <a:lstStyle/>
          <a:p>
            <a:r>
              <a:rPr lang="en-US" dirty="0"/>
              <a:t>Total burned acres by county in GA and FL</a:t>
            </a:r>
          </a:p>
        </p:txBody>
      </p:sp>
      <p:sp>
        <p:nvSpPr>
          <p:cNvPr id="6" name="Slide Number Placeholder 5"/>
          <p:cNvSpPr>
            <a:spLocks noGrp="1"/>
          </p:cNvSpPr>
          <p:nvPr>
            <p:ph type="sldNum" sz="quarter" idx="12"/>
          </p:nvPr>
        </p:nvSpPr>
        <p:spPr/>
        <p:txBody>
          <a:bodyPr/>
          <a:lstStyle/>
          <a:p>
            <a:fld id="{394CBAA8-5308-4EA2-9FCC-7ACDE4BAFA8E}" type="slidenum">
              <a:rPr lang="en-US" smtClean="0"/>
              <a:t>11</a:t>
            </a:fld>
            <a:endParaRPr lang="en-US"/>
          </a:p>
        </p:txBody>
      </p:sp>
      <p:pic>
        <p:nvPicPr>
          <p:cNvPr id="13" name="Content Placeholder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2279" y="3703881"/>
            <a:ext cx="4039042" cy="3121077"/>
          </a:xfrm>
          <a:prstGeom prst="rect">
            <a:avLst/>
          </a:prstGeom>
        </p:spPr>
      </p:pic>
      <p:pic>
        <p:nvPicPr>
          <p:cNvPr id="14" name="Content Placeholder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46860" y="3701869"/>
            <a:ext cx="4041648" cy="3123091"/>
          </a:xfrm>
          <a:prstGeom prst="rect">
            <a:avLst/>
          </a:prstGeom>
        </p:spPr>
      </p:pic>
      <p:pic>
        <p:nvPicPr>
          <p:cNvPr id="10" name="Content Placeholder 9"/>
          <p:cNvPicPr>
            <a:picLocks noGrp="1" noChangeAspect="1"/>
          </p:cNvPicPr>
          <p:nvPr>
            <p:ph idx="1"/>
          </p:nvPr>
        </p:nvPicPr>
        <p:blipFill>
          <a:blip r:embed="rId5" cstate="print">
            <a:extLst>
              <a:ext uri="{28A0092B-C50C-407E-A947-70E740481C1C}">
                <a14:useLocalDpi xmlns:a14="http://schemas.microsoft.com/office/drawing/2010/main" val="0"/>
              </a:ext>
            </a:extLst>
          </a:blip>
          <a:stretch>
            <a:fillRect/>
          </a:stretch>
        </p:blipFill>
        <p:spPr>
          <a:xfrm>
            <a:off x="152399" y="1136154"/>
            <a:ext cx="5943600" cy="2641600"/>
          </a:xfr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154947" y="1136161"/>
            <a:ext cx="5943600" cy="2641600"/>
          </a:xfrm>
          <a:prstGeom prst="rect">
            <a:avLst/>
          </a:prstGeom>
        </p:spPr>
      </p:pic>
    </p:spTree>
    <p:extLst>
      <p:ext uri="{BB962C8B-B14F-4D97-AF65-F5344CB8AC3E}">
        <p14:creationId xmlns:p14="http://schemas.microsoft.com/office/powerpoint/2010/main" val="3033432973"/>
      </p:ext>
    </p:extLst>
  </p:cSld>
  <p:clrMapOvr>
    <a:masterClrMapping/>
  </p:clrMapOvr>
  <mc:AlternateContent xmlns:mc="http://schemas.openxmlformats.org/markup-compatibility/2006" xmlns:p14="http://schemas.microsoft.com/office/powerpoint/2010/main">
    <mc:Choice Requires="p14">
      <p:transition spd="slow" p14:dur="2000" advTm="61569"/>
    </mc:Choice>
    <mc:Fallback xmlns="">
      <p:transition spd="slow" advTm="61569"/>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0" y="1965896"/>
            <a:ext cx="2568675" cy="2125885"/>
          </a:xfrm>
        </p:spPr>
        <p:txBody>
          <a:bodyPr>
            <a:noAutofit/>
          </a:bodyPr>
          <a:lstStyle/>
          <a:p>
            <a:r>
              <a:rPr lang="en-US" sz="2500" dirty="0"/>
              <a:t>Comparison of </a:t>
            </a:r>
            <a:r>
              <a:rPr lang="en-US" sz="2500" u="sng" dirty="0"/>
              <a:t>county-level </a:t>
            </a:r>
            <a:r>
              <a:rPr lang="en-US" sz="2500" dirty="0"/>
              <a:t>total burned areas of 2015 in Georgia : Permit vs. BAECV, GFED4s, BBEP</a:t>
            </a:r>
          </a:p>
        </p:txBody>
      </p:sp>
      <p:sp>
        <p:nvSpPr>
          <p:cNvPr id="2" name="TextBox 1"/>
          <p:cNvSpPr txBox="1"/>
          <p:nvPr/>
        </p:nvSpPr>
        <p:spPr>
          <a:xfrm>
            <a:off x="10466230" y="5460680"/>
            <a:ext cx="1725770"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*Annual results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1929" y="1660697"/>
            <a:ext cx="4603696" cy="3170210"/>
          </a:xfrm>
          <a:prstGeom prst="rect">
            <a:avLst/>
          </a:prstGeom>
        </p:spPr>
      </p:pic>
      <p:pic>
        <p:nvPicPr>
          <p:cNvPr id="3" name="Picture 2"/>
          <p:cNvPicPr>
            <a:picLocks noChangeAspect="1"/>
          </p:cNvPicPr>
          <p:nvPr/>
        </p:nvPicPr>
        <p:blipFill rotWithShape="1">
          <a:blip r:embed="rId4">
            <a:extLst>
              <a:ext uri="{28A0092B-C50C-407E-A947-70E740481C1C}">
                <a14:useLocalDpi xmlns:a14="http://schemas.microsoft.com/office/drawing/2010/main" val="0"/>
              </a:ext>
            </a:extLst>
          </a:blip>
          <a:srcRect l="10030" r="35183"/>
          <a:stretch/>
        </p:blipFill>
        <p:spPr>
          <a:xfrm>
            <a:off x="2441147" y="1618063"/>
            <a:ext cx="6781413" cy="3283722"/>
          </a:xfrm>
          <a:prstGeom prst="rect">
            <a:avLst/>
          </a:prstGeom>
        </p:spPr>
      </p:pic>
      <p:sp>
        <p:nvSpPr>
          <p:cNvPr id="9" name="Rectangle 8"/>
          <p:cNvSpPr/>
          <p:nvPr/>
        </p:nvSpPr>
        <p:spPr>
          <a:xfrm>
            <a:off x="3371106" y="4916260"/>
            <a:ext cx="1664238" cy="523220"/>
          </a:xfrm>
          <a:prstGeom prst="rect">
            <a:avLst/>
          </a:prstGeom>
        </p:spPr>
        <p:txBody>
          <a:bodyPr wrap="none">
            <a:spAutoFit/>
          </a:bodyPr>
          <a:lstStyle/>
          <a:p>
            <a:r>
              <a:rPr lang="en-US" sz="2800" i="1" dirty="0">
                <a:latin typeface="Georgia" panose="02040502050405020303" pitchFamily="18" charset="0"/>
              </a:rPr>
              <a:t>R</a:t>
            </a:r>
            <a:r>
              <a:rPr lang="en-US" sz="2800" baseline="30000" dirty="0">
                <a:latin typeface="Georgia" panose="02040502050405020303" pitchFamily="18" charset="0"/>
              </a:rPr>
              <a:t>2 </a:t>
            </a:r>
            <a:r>
              <a:rPr lang="en-US" sz="2800" dirty="0">
                <a:latin typeface="Georgia" panose="02040502050405020303" pitchFamily="18" charset="0"/>
              </a:rPr>
              <a:t>= 0.29</a:t>
            </a:r>
          </a:p>
        </p:txBody>
      </p:sp>
      <p:sp>
        <p:nvSpPr>
          <p:cNvPr id="10" name="Rectangle 9"/>
          <p:cNvSpPr/>
          <p:nvPr/>
        </p:nvSpPr>
        <p:spPr>
          <a:xfrm>
            <a:off x="6965644" y="4916260"/>
            <a:ext cx="1683474" cy="523220"/>
          </a:xfrm>
          <a:prstGeom prst="rect">
            <a:avLst/>
          </a:prstGeom>
        </p:spPr>
        <p:txBody>
          <a:bodyPr wrap="none">
            <a:spAutoFit/>
          </a:bodyPr>
          <a:lstStyle/>
          <a:p>
            <a:r>
              <a:rPr lang="en-US" sz="2800" i="1" dirty="0">
                <a:latin typeface="Georgia" panose="02040502050405020303" pitchFamily="18" charset="0"/>
              </a:rPr>
              <a:t>R</a:t>
            </a:r>
            <a:r>
              <a:rPr lang="en-US" sz="2800" baseline="30000" dirty="0">
                <a:latin typeface="Georgia" panose="02040502050405020303" pitchFamily="18" charset="0"/>
              </a:rPr>
              <a:t>2 </a:t>
            </a:r>
            <a:r>
              <a:rPr lang="en-US" sz="2800" dirty="0">
                <a:latin typeface="Georgia" panose="02040502050405020303" pitchFamily="18" charset="0"/>
              </a:rPr>
              <a:t>= 0.40</a:t>
            </a:r>
          </a:p>
        </p:txBody>
      </p:sp>
      <p:sp>
        <p:nvSpPr>
          <p:cNvPr id="11" name="Rectangle 10"/>
          <p:cNvSpPr/>
          <p:nvPr/>
        </p:nvSpPr>
        <p:spPr>
          <a:xfrm>
            <a:off x="9984172" y="4916260"/>
            <a:ext cx="1678665" cy="523220"/>
          </a:xfrm>
          <a:prstGeom prst="rect">
            <a:avLst/>
          </a:prstGeom>
        </p:spPr>
        <p:txBody>
          <a:bodyPr wrap="none">
            <a:spAutoFit/>
          </a:bodyPr>
          <a:lstStyle/>
          <a:p>
            <a:r>
              <a:rPr lang="en-US" sz="2800" i="1" dirty="0">
                <a:latin typeface="Georgia" panose="02040502050405020303" pitchFamily="18" charset="0"/>
              </a:rPr>
              <a:t>R</a:t>
            </a:r>
            <a:r>
              <a:rPr lang="en-US" sz="2800" baseline="30000" dirty="0">
                <a:latin typeface="Georgia" panose="02040502050405020303" pitchFamily="18" charset="0"/>
              </a:rPr>
              <a:t>2 </a:t>
            </a:r>
            <a:r>
              <a:rPr lang="en-US" sz="2800" dirty="0">
                <a:latin typeface="Georgia" panose="02040502050405020303" pitchFamily="18" charset="0"/>
              </a:rPr>
              <a:t>= 0.48</a:t>
            </a:r>
          </a:p>
        </p:txBody>
      </p:sp>
      <p:sp>
        <p:nvSpPr>
          <p:cNvPr id="12" name="Slide Number Placeholder 11"/>
          <p:cNvSpPr>
            <a:spLocks noGrp="1"/>
          </p:cNvSpPr>
          <p:nvPr>
            <p:ph type="sldNum" sz="quarter" idx="12"/>
          </p:nvPr>
        </p:nvSpPr>
        <p:spPr/>
        <p:txBody>
          <a:bodyPr/>
          <a:lstStyle/>
          <a:p>
            <a:fld id="{7BA8F5A1-C934-4E23-B2D2-B7E2CF27AFB1}" type="slidenum">
              <a:rPr lang="en-US" smtClean="0"/>
              <a:t>12</a:t>
            </a:fld>
            <a:endParaRPr lang="en-US"/>
          </a:p>
        </p:txBody>
      </p:sp>
    </p:spTree>
    <p:extLst>
      <p:ext uri="{BB962C8B-B14F-4D97-AF65-F5344CB8AC3E}">
        <p14:creationId xmlns:p14="http://schemas.microsoft.com/office/powerpoint/2010/main" val="3409716251"/>
      </p:ext>
    </p:extLst>
  </p:cSld>
  <p:clrMapOvr>
    <a:masterClrMapping/>
  </p:clrMapOvr>
  <mc:AlternateContent xmlns:mc="http://schemas.openxmlformats.org/markup-compatibility/2006" xmlns:p14="http://schemas.microsoft.com/office/powerpoint/2010/main">
    <mc:Choice Requires="p14">
      <p:transition spd="slow" p14:dur="2000" advTm="27842"/>
    </mc:Choice>
    <mc:Fallback xmlns="">
      <p:transition spd="slow" advTm="2784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l="7799" r="7917"/>
          <a:stretch/>
        </p:blipFill>
        <p:spPr>
          <a:xfrm>
            <a:off x="5087906" y="3215040"/>
            <a:ext cx="6992471" cy="3352800"/>
          </a:xfrm>
          <a:prstGeom prst="rect">
            <a:avLst/>
          </a:prstGeom>
        </p:spPr>
      </p:pic>
      <p:sp>
        <p:nvSpPr>
          <p:cNvPr id="2" name="Title 1"/>
          <p:cNvSpPr>
            <a:spLocks noGrp="1"/>
          </p:cNvSpPr>
          <p:nvPr>
            <p:ph type="title"/>
          </p:nvPr>
        </p:nvSpPr>
        <p:spPr>
          <a:xfrm>
            <a:off x="182880" y="1270000"/>
            <a:ext cx="4592320" cy="2359660"/>
          </a:xfrm>
        </p:spPr>
        <p:txBody>
          <a:bodyPr>
            <a:noAutofit/>
          </a:bodyPr>
          <a:lstStyle/>
          <a:p>
            <a:r>
              <a:rPr lang="en-US" sz="2800" dirty="0"/>
              <a:t>Comparison of </a:t>
            </a:r>
            <a:r>
              <a:rPr lang="en-US" sz="2800" u="sng" dirty="0"/>
              <a:t>daily</a:t>
            </a:r>
            <a:r>
              <a:rPr lang="en-US" sz="2800" dirty="0"/>
              <a:t> state total burned areas of 2015 and 2016 in Georgia (top row) and Florida (bottom row): Permit vs. BBEP</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8497" r="8150" b="3269"/>
          <a:stretch/>
        </p:blipFill>
        <p:spPr bwMode="auto">
          <a:xfrm>
            <a:off x="5247913" y="-220748"/>
            <a:ext cx="6672458" cy="3448042"/>
          </a:xfrm>
          <a:prstGeom prst="rect">
            <a:avLst/>
          </a:prstGeom>
          <a:ln>
            <a:noFill/>
          </a:ln>
          <a:extLst>
            <a:ext uri="{53640926-AAD7-44D8-BBD7-CCE9431645EC}">
              <a14:shadowObscured xmlns:a14="http://schemas.microsoft.com/office/drawing/2010/main"/>
            </a:ext>
          </a:extLst>
        </p:spPr>
      </p:pic>
      <p:sp>
        <p:nvSpPr>
          <p:cNvPr id="3" name="Rectangle 2"/>
          <p:cNvSpPr/>
          <p:nvPr/>
        </p:nvSpPr>
        <p:spPr>
          <a:xfrm>
            <a:off x="5872766" y="450761"/>
            <a:ext cx="772733" cy="257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872765" y="3783726"/>
            <a:ext cx="772733" cy="19390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516156" y="3641339"/>
            <a:ext cx="605307" cy="173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453092" y="447888"/>
            <a:ext cx="605307" cy="25757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12"/>
          <p:cNvSpPr>
            <a:spLocks noGrp="1"/>
          </p:cNvSpPr>
          <p:nvPr>
            <p:ph type="sldNum" sz="quarter" idx="12"/>
          </p:nvPr>
        </p:nvSpPr>
        <p:spPr/>
        <p:txBody>
          <a:bodyPr/>
          <a:lstStyle/>
          <a:p>
            <a:fld id="{394CBAA8-5308-4EA2-9FCC-7ACDE4BAFA8E}" type="slidenum">
              <a:rPr lang="en-US" smtClean="0"/>
              <a:t>13</a:t>
            </a:fld>
            <a:endParaRPr lang="en-US"/>
          </a:p>
        </p:txBody>
      </p:sp>
    </p:spTree>
    <p:custDataLst>
      <p:tags r:id="rId1"/>
    </p:custDataLst>
    <p:extLst>
      <p:ext uri="{BB962C8B-B14F-4D97-AF65-F5344CB8AC3E}">
        <p14:creationId xmlns:p14="http://schemas.microsoft.com/office/powerpoint/2010/main" val="2751043738"/>
      </p:ext>
    </p:extLst>
  </p:cSld>
  <p:clrMapOvr>
    <a:masterClrMapping/>
  </p:clrMapOvr>
  <mc:AlternateContent xmlns:mc="http://schemas.openxmlformats.org/markup-compatibility/2006" xmlns:p14="http://schemas.microsoft.com/office/powerpoint/2010/main">
    <mc:Choice Requires="p14">
      <p:transition spd="slow" p14:dur="2000" advTm="60326"/>
    </mc:Choice>
    <mc:Fallback xmlns="">
      <p:transition spd="slow" advTm="6032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691297"/>
          </a:xfrm>
        </p:spPr>
        <p:txBody>
          <a:bodyPr>
            <a:normAutofit fontScale="90000"/>
          </a:bodyPr>
          <a:lstStyle/>
          <a:p>
            <a:r>
              <a:rPr lang="en-US" dirty="0"/>
              <a:t>Daily Analysis: 03/17/2016</a:t>
            </a:r>
          </a:p>
        </p:txBody>
      </p:sp>
      <p:grpSp>
        <p:nvGrpSpPr>
          <p:cNvPr id="4" name="Group 3"/>
          <p:cNvGrpSpPr/>
          <p:nvPr/>
        </p:nvGrpSpPr>
        <p:grpSpPr>
          <a:xfrm>
            <a:off x="1622741" y="837220"/>
            <a:ext cx="9022717" cy="5519103"/>
            <a:chOff x="0" y="-47767"/>
            <a:chExt cx="5168453" cy="3194827"/>
          </a:xfrm>
        </p:grpSpPr>
        <p:pic>
          <p:nvPicPr>
            <p:cNvPr id="5" name="Content Placeholder 3"/>
            <p:cNvPicPr>
              <a:picLocks noGrp="1"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6403" y="-47767"/>
              <a:ext cx="2432050" cy="3147060"/>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2432050" cy="3147060"/>
            </a:xfrm>
            <a:prstGeom prst="rect">
              <a:avLst/>
            </a:prstGeom>
          </p:spPr>
        </p:pic>
      </p:grpSp>
      <p:sp>
        <p:nvSpPr>
          <p:cNvPr id="3" name="Rectangle 2"/>
          <p:cNvSpPr/>
          <p:nvPr/>
        </p:nvSpPr>
        <p:spPr>
          <a:xfrm>
            <a:off x="895511" y="5971361"/>
            <a:ext cx="10461938" cy="369332"/>
          </a:xfrm>
          <a:prstGeom prst="rect">
            <a:avLst/>
          </a:prstGeom>
        </p:spPr>
        <p:txBody>
          <a:bodyPr wrap="square">
            <a:spAutoFit/>
          </a:bodyPr>
          <a:lstStyle/>
          <a:p>
            <a:r>
              <a:rPr lang="en-US" dirty="0">
                <a:latin typeface="Times New Roman" panose="02020603050405020304" pitchFamily="18" charset="0"/>
                <a:cs typeface="Times New Roman" panose="02020603050405020304" pitchFamily="18" charset="0"/>
              </a:rPr>
              <a:t>BBEP and permit record burned areas are almost the same statewide in Florida (~1.40×10</a:t>
            </a:r>
            <a:r>
              <a:rPr lang="en-US" baseline="30000" dirty="0">
                <a:latin typeface="Times New Roman" panose="02020603050405020304" pitchFamily="18" charset="0"/>
                <a:cs typeface="Times New Roman" panose="02020603050405020304" pitchFamily="18" charset="0"/>
              </a:rPr>
              <a:t>4</a:t>
            </a:r>
            <a:r>
              <a:rPr lang="en-US" dirty="0">
                <a:latin typeface="Times New Roman" panose="02020603050405020304" pitchFamily="18" charset="0"/>
                <a:cs typeface="Times New Roman" panose="02020603050405020304" pitchFamily="18" charset="0"/>
              </a:rPr>
              <a:t> acres).</a:t>
            </a:r>
          </a:p>
        </p:txBody>
      </p:sp>
      <p:sp>
        <p:nvSpPr>
          <p:cNvPr id="8" name="Slide Number Placeholder 7"/>
          <p:cNvSpPr>
            <a:spLocks noGrp="1"/>
          </p:cNvSpPr>
          <p:nvPr>
            <p:ph type="sldNum" sz="quarter" idx="12"/>
          </p:nvPr>
        </p:nvSpPr>
        <p:spPr/>
        <p:txBody>
          <a:bodyPr/>
          <a:lstStyle/>
          <a:p>
            <a:fld id="{394CBAA8-5308-4EA2-9FCC-7ACDE4BAFA8E}" type="slidenum">
              <a:rPr lang="en-US" smtClean="0"/>
              <a:t>14</a:t>
            </a:fld>
            <a:endParaRPr lang="en-US"/>
          </a:p>
        </p:txBody>
      </p:sp>
    </p:spTree>
    <p:custDataLst>
      <p:tags r:id="rId1"/>
    </p:custDataLst>
    <p:extLst>
      <p:ext uri="{BB962C8B-B14F-4D97-AF65-F5344CB8AC3E}">
        <p14:creationId xmlns:p14="http://schemas.microsoft.com/office/powerpoint/2010/main" val="4171272480"/>
      </p:ext>
    </p:extLst>
  </p:cSld>
  <p:clrMapOvr>
    <a:masterClrMapping/>
  </p:clrMapOvr>
  <mc:AlternateContent xmlns:mc="http://schemas.openxmlformats.org/markup-compatibility/2006" xmlns:p14="http://schemas.microsoft.com/office/powerpoint/2010/main">
    <mc:Choice Requires="p14">
      <p:transition spd="slow" p14:dur="2000" advTm="75602"/>
    </mc:Choice>
    <mc:Fallback xmlns="">
      <p:transition spd="slow" advTm="7560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482" y="2951175"/>
            <a:ext cx="2971765" cy="975630"/>
          </a:xfrm>
        </p:spPr>
        <p:txBody>
          <a:bodyPr>
            <a:normAutofit/>
          </a:bodyPr>
          <a:lstStyle/>
          <a:p>
            <a:r>
              <a:rPr lang="en-US" sz="2800" dirty="0"/>
              <a:t>Daily count of fires: Permit vs BBEP</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1931" y="190500"/>
            <a:ext cx="8665849" cy="2916016"/>
          </a:xfrm>
          <a:prstGeom prst="rect">
            <a:avLst/>
          </a:prstGeom>
        </p:spPr>
      </p:pic>
      <p:sp>
        <p:nvSpPr>
          <p:cNvPr id="7" name="TextBox 6"/>
          <p:cNvSpPr txBox="1"/>
          <p:nvPr/>
        </p:nvSpPr>
        <p:spPr>
          <a:xfrm>
            <a:off x="4327300" y="643944"/>
            <a:ext cx="592429" cy="369332"/>
          </a:xfrm>
          <a:prstGeom prst="rect">
            <a:avLst/>
          </a:prstGeom>
          <a:noFill/>
        </p:spPr>
        <p:txBody>
          <a:bodyPr wrap="square" rtlCol="0">
            <a:spAutoFit/>
          </a:bodyPr>
          <a:lstStyle/>
          <a:p>
            <a:r>
              <a:rPr lang="en-US" dirty="0">
                <a:latin typeface="Georgia" panose="02040502050405020303" pitchFamily="18" charset="0"/>
              </a:rPr>
              <a:t>1/8</a:t>
            </a: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50600" y="3022678"/>
            <a:ext cx="8668512" cy="3037683"/>
          </a:xfrm>
          <a:prstGeom prst="rect">
            <a:avLst/>
          </a:prstGeom>
        </p:spPr>
      </p:pic>
      <p:sp>
        <p:nvSpPr>
          <p:cNvPr id="8" name="TextBox 7"/>
          <p:cNvSpPr txBox="1"/>
          <p:nvPr/>
        </p:nvSpPr>
        <p:spPr>
          <a:xfrm>
            <a:off x="4237147" y="2237272"/>
            <a:ext cx="592429" cy="369332"/>
          </a:xfrm>
          <a:prstGeom prst="rect">
            <a:avLst/>
          </a:prstGeom>
          <a:noFill/>
        </p:spPr>
        <p:txBody>
          <a:bodyPr wrap="square" rtlCol="0">
            <a:spAutoFit/>
          </a:bodyPr>
          <a:lstStyle/>
          <a:p>
            <a:r>
              <a:rPr lang="en-US" dirty="0">
                <a:latin typeface="Georgia" panose="02040502050405020303" pitchFamily="18" charset="0"/>
              </a:rPr>
              <a:t>1/7</a:t>
            </a:r>
          </a:p>
        </p:txBody>
      </p:sp>
      <p:sp>
        <p:nvSpPr>
          <p:cNvPr id="9" name="TextBox 8"/>
          <p:cNvSpPr txBox="1"/>
          <p:nvPr/>
        </p:nvSpPr>
        <p:spPr>
          <a:xfrm>
            <a:off x="4237147" y="3821374"/>
            <a:ext cx="592429" cy="369332"/>
          </a:xfrm>
          <a:prstGeom prst="rect">
            <a:avLst/>
          </a:prstGeom>
          <a:noFill/>
        </p:spPr>
        <p:txBody>
          <a:bodyPr wrap="square" rtlCol="0">
            <a:spAutoFit/>
          </a:bodyPr>
          <a:lstStyle/>
          <a:p>
            <a:r>
              <a:rPr lang="en-US" dirty="0">
                <a:latin typeface="Georgia" panose="02040502050405020303" pitchFamily="18" charset="0"/>
              </a:rPr>
              <a:t>1/3</a:t>
            </a:r>
          </a:p>
        </p:txBody>
      </p:sp>
      <p:sp>
        <p:nvSpPr>
          <p:cNvPr id="10" name="TextBox 9"/>
          <p:cNvSpPr txBox="1"/>
          <p:nvPr/>
        </p:nvSpPr>
        <p:spPr>
          <a:xfrm>
            <a:off x="4237147" y="5199413"/>
            <a:ext cx="592429" cy="369332"/>
          </a:xfrm>
          <a:prstGeom prst="rect">
            <a:avLst/>
          </a:prstGeom>
          <a:noFill/>
        </p:spPr>
        <p:txBody>
          <a:bodyPr wrap="square" rtlCol="0">
            <a:spAutoFit/>
          </a:bodyPr>
          <a:lstStyle/>
          <a:p>
            <a:r>
              <a:rPr lang="en-US" dirty="0">
                <a:latin typeface="Georgia" panose="02040502050405020303" pitchFamily="18" charset="0"/>
              </a:rPr>
              <a:t>1/3</a:t>
            </a:r>
          </a:p>
        </p:txBody>
      </p:sp>
      <p:sp>
        <p:nvSpPr>
          <p:cNvPr id="12" name="Slide Number Placeholder 11"/>
          <p:cNvSpPr>
            <a:spLocks noGrp="1"/>
          </p:cNvSpPr>
          <p:nvPr>
            <p:ph type="sldNum" sz="quarter" idx="12"/>
          </p:nvPr>
        </p:nvSpPr>
        <p:spPr/>
        <p:txBody>
          <a:bodyPr/>
          <a:lstStyle/>
          <a:p>
            <a:fld id="{394CBAA8-5308-4EA2-9FCC-7ACDE4BAFA8E}" type="slidenum">
              <a:rPr lang="en-US" smtClean="0"/>
              <a:t>15</a:t>
            </a:fld>
            <a:endParaRPr lang="en-US"/>
          </a:p>
        </p:txBody>
      </p:sp>
      <p:sp>
        <p:nvSpPr>
          <p:cNvPr id="18" name="TextBox 17"/>
          <p:cNvSpPr txBox="1"/>
          <p:nvPr/>
        </p:nvSpPr>
        <p:spPr>
          <a:xfrm>
            <a:off x="4237147" y="1358210"/>
            <a:ext cx="1159100" cy="400110"/>
          </a:xfrm>
          <a:prstGeom prst="rect">
            <a:avLst/>
          </a:prstGeom>
          <a:noFill/>
        </p:spPr>
        <p:txBody>
          <a:bodyPr wrap="square" rtlCol="0">
            <a:spAutoFit/>
          </a:bodyPr>
          <a:lstStyle/>
          <a:p>
            <a:r>
              <a:rPr lang="en-US" sz="2000" b="1" dirty="0"/>
              <a:t>R = 0.72</a:t>
            </a:r>
          </a:p>
        </p:txBody>
      </p:sp>
      <p:sp>
        <p:nvSpPr>
          <p:cNvPr id="19" name="TextBox 18"/>
          <p:cNvSpPr txBox="1"/>
          <p:nvPr/>
        </p:nvSpPr>
        <p:spPr>
          <a:xfrm>
            <a:off x="4237147" y="2826472"/>
            <a:ext cx="1159100" cy="400110"/>
          </a:xfrm>
          <a:prstGeom prst="rect">
            <a:avLst/>
          </a:prstGeom>
          <a:noFill/>
        </p:spPr>
        <p:txBody>
          <a:bodyPr wrap="square" rtlCol="0">
            <a:spAutoFit/>
          </a:bodyPr>
          <a:lstStyle/>
          <a:p>
            <a:r>
              <a:rPr lang="en-US" sz="2000" b="1" dirty="0"/>
              <a:t>R = 0.73</a:t>
            </a:r>
          </a:p>
        </p:txBody>
      </p:sp>
      <p:sp>
        <p:nvSpPr>
          <p:cNvPr id="20" name="TextBox 19"/>
          <p:cNvSpPr txBox="1"/>
          <p:nvPr/>
        </p:nvSpPr>
        <p:spPr>
          <a:xfrm>
            <a:off x="4237147" y="4294734"/>
            <a:ext cx="1159100" cy="400110"/>
          </a:xfrm>
          <a:prstGeom prst="rect">
            <a:avLst/>
          </a:prstGeom>
          <a:noFill/>
        </p:spPr>
        <p:txBody>
          <a:bodyPr wrap="square" rtlCol="0">
            <a:spAutoFit/>
          </a:bodyPr>
          <a:lstStyle/>
          <a:p>
            <a:r>
              <a:rPr lang="en-US" sz="2000" b="1" dirty="0"/>
              <a:t>R = 0.66</a:t>
            </a:r>
          </a:p>
        </p:txBody>
      </p:sp>
      <p:sp>
        <p:nvSpPr>
          <p:cNvPr id="21" name="TextBox 20"/>
          <p:cNvSpPr txBox="1"/>
          <p:nvPr/>
        </p:nvSpPr>
        <p:spPr>
          <a:xfrm>
            <a:off x="4250026" y="5764279"/>
            <a:ext cx="1159100" cy="400110"/>
          </a:xfrm>
          <a:prstGeom prst="rect">
            <a:avLst/>
          </a:prstGeom>
          <a:noFill/>
        </p:spPr>
        <p:txBody>
          <a:bodyPr wrap="square" rtlCol="0">
            <a:spAutoFit/>
          </a:bodyPr>
          <a:lstStyle/>
          <a:p>
            <a:r>
              <a:rPr lang="en-US" sz="2000" b="1" dirty="0"/>
              <a:t>R = 0.67</a:t>
            </a:r>
          </a:p>
        </p:txBody>
      </p:sp>
      <p:sp>
        <p:nvSpPr>
          <p:cNvPr id="16" name="Content Placeholder 2"/>
          <p:cNvSpPr txBox="1">
            <a:spLocks/>
          </p:cNvSpPr>
          <p:nvPr/>
        </p:nvSpPr>
        <p:spPr>
          <a:xfrm>
            <a:off x="2532348" y="1434976"/>
            <a:ext cx="892613" cy="5224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solidFill>
              </a:rPr>
              <a:t>GA</a:t>
            </a:r>
          </a:p>
        </p:txBody>
      </p:sp>
      <p:sp>
        <p:nvSpPr>
          <p:cNvPr id="22" name="Content Placeholder 2"/>
          <p:cNvSpPr txBox="1">
            <a:spLocks/>
          </p:cNvSpPr>
          <p:nvPr/>
        </p:nvSpPr>
        <p:spPr>
          <a:xfrm>
            <a:off x="2532348" y="4490445"/>
            <a:ext cx="892613" cy="5224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solidFill>
              </a:rPr>
              <a:t>FL</a:t>
            </a:r>
          </a:p>
        </p:txBody>
      </p:sp>
      <p:sp>
        <p:nvSpPr>
          <p:cNvPr id="23" name="Content Placeholder 2"/>
          <p:cNvSpPr txBox="1">
            <a:spLocks/>
          </p:cNvSpPr>
          <p:nvPr/>
        </p:nvSpPr>
        <p:spPr>
          <a:xfrm>
            <a:off x="3357413" y="870001"/>
            <a:ext cx="892613" cy="5224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solidFill>
              </a:rPr>
              <a:t>2015</a:t>
            </a:r>
          </a:p>
        </p:txBody>
      </p:sp>
      <p:sp>
        <p:nvSpPr>
          <p:cNvPr id="24" name="Content Placeholder 2"/>
          <p:cNvSpPr txBox="1">
            <a:spLocks/>
          </p:cNvSpPr>
          <p:nvPr/>
        </p:nvSpPr>
        <p:spPr>
          <a:xfrm>
            <a:off x="3305999" y="2140842"/>
            <a:ext cx="892613" cy="5224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solidFill>
              </a:rPr>
              <a:t>2016</a:t>
            </a:r>
          </a:p>
        </p:txBody>
      </p:sp>
      <p:sp>
        <p:nvSpPr>
          <p:cNvPr id="25" name="Content Placeholder 2"/>
          <p:cNvSpPr txBox="1">
            <a:spLocks/>
          </p:cNvSpPr>
          <p:nvPr/>
        </p:nvSpPr>
        <p:spPr>
          <a:xfrm>
            <a:off x="3268794" y="3661027"/>
            <a:ext cx="892613" cy="5224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solidFill>
              </a:rPr>
              <a:t>2015</a:t>
            </a:r>
          </a:p>
        </p:txBody>
      </p:sp>
      <p:sp>
        <p:nvSpPr>
          <p:cNvPr id="26" name="Content Placeholder 2"/>
          <p:cNvSpPr txBox="1">
            <a:spLocks/>
          </p:cNvSpPr>
          <p:nvPr/>
        </p:nvSpPr>
        <p:spPr>
          <a:xfrm>
            <a:off x="3217380" y="4931868"/>
            <a:ext cx="892613" cy="522489"/>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Times New Roman" panose="02020603050405020304" pitchFamily="18" charset="0"/>
                <a:ea typeface="+mn-ea"/>
                <a:cs typeface="Times New Roman" panose="02020603050405020304" pitchFamily="18"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sz="2800" dirty="0">
                <a:solidFill>
                  <a:schemeClr val="tx1"/>
                </a:solidFill>
              </a:rPr>
              <a:t>2016</a:t>
            </a:r>
          </a:p>
        </p:txBody>
      </p:sp>
    </p:spTree>
    <p:custDataLst>
      <p:tags r:id="rId1"/>
    </p:custDataLst>
    <p:extLst>
      <p:ext uri="{BB962C8B-B14F-4D97-AF65-F5344CB8AC3E}">
        <p14:creationId xmlns:p14="http://schemas.microsoft.com/office/powerpoint/2010/main" val="423175669"/>
      </p:ext>
    </p:extLst>
  </p:cSld>
  <p:clrMapOvr>
    <a:masterClrMapping/>
  </p:clrMapOvr>
  <mc:AlternateContent xmlns:mc="http://schemas.openxmlformats.org/markup-compatibility/2006" xmlns:p14="http://schemas.microsoft.com/office/powerpoint/2010/main">
    <mc:Choice Requires="p14">
      <p:transition spd="slow" p14:dur="2000" advTm="43143"/>
    </mc:Choice>
    <mc:Fallback xmlns="">
      <p:transition spd="slow" advTm="431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5">
                                            <p:txEl>
                                              <p:pRg st="0" end="0"/>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7" grpId="0"/>
      <p:bldP spid="8" grpId="0"/>
      <p:bldP spid="9" grpId="0"/>
      <p:bldP spid="10" grpId="0"/>
      <p:bldP spid="18" grpId="0"/>
      <p:bldP spid="19" grpId="0"/>
      <p:bldP spid="20" grpId="0"/>
      <p:bldP spid="21" grpId="0"/>
      <p:bldP spid="16" grpId="0" build="p"/>
      <p:bldP spid="22" grpId="0" build="p"/>
      <p:bldP spid="23" grpId="0" build="p"/>
      <p:bldP spid="24" grpId="0" build="p"/>
      <p:bldP spid="25" grpId="0" build="p"/>
      <p:bldP spid="2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1480" y="2957621"/>
            <a:ext cx="3855720" cy="1450757"/>
          </a:xfrm>
        </p:spPr>
        <p:txBody>
          <a:bodyPr>
            <a:normAutofit fontScale="90000"/>
          </a:bodyPr>
          <a:lstStyle/>
          <a:p>
            <a:r>
              <a:rPr lang="en-US" sz="2800" dirty="0"/>
              <a:t>Comparison of </a:t>
            </a:r>
            <a:r>
              <a:rPr lang="en-US" sz="2800" u="sng" dirty="0"/>
              <a:t>monthly</a:t>
            </a:r>
            <a:r>
              <a:rPr lang="en-US" sz="2800" dirty="0"/>
              <a:t> state total burned areas of 2015 and 2016 in Georgia (top row) and Florida (bottom row): Permit vs. GFED4s</a:t>
            </a:r>
          </a:p>
        </p:txBody>
      </p:sp>
      <p:grpSp>
        <p:nvGrpSpPr>
          <p:cNvPr id="4" name="Group 3"/>
          <p:cNvGrpSpPr/>
          <p:nvPr/>
        </p:nvGrpSpPr>
        <p:grpSpPr>
          <a:xfrm>
            <a:off x="5270500" y="143301"/>
            <a:ext cx="6702552" cy="6571398"/>
            <a:chOff x="0" y="0"/>
            <a:chExt cx="5054803" cy="5121161"/>
          </a:xfrm>
        </p:grpSpPr>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7760" r="7826"/>
            <a:stretch/>
          </p:blipFill>
          <p:spPr bwMode="auto">
            <a:xfrm>
              <a:off x="0" y="0"/>
              <a:ext cx="5016500" cy="2552065"/>
            </a:xfrm>
            <a:prstGeom prst="rect">
              <a:avLst/>
            </a:prstGeom>
            <a:ln>
              <a:noFill/>
            </a:ln>
            <a:extLst>
              <a:ext uri="{53640926-AAD7-44D8-BBD7-CCE9431645EC}">
                <a14:shadowObscured xmlns:a14="http://schemas.microsoft.com/office/drawing/2010/main"/>
              </a:ext>
            </a:extLst>
          </p:spPr>
        </p:pic>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7808" r="7114"/>
            <a:stretch/>
          </p:blipFill>
          <p:spPr bwMode="auto">
            <a:xfrm>
              <a:off x="0" y="2613546"/>
              <a:ext cx="5054803" cy="2507615"/>
            </a:xfrm>
            <a:prstGeom prst="rect">
              <a:avLst/>
            </a:prstGeom>
            <a:ln>
              <a:noFill/>
            </a:ln>
            <a:extLst>
              <a:ext uri="{53640926-AAD7-44D8-BBD7-CCE9431645EC}">
                <a14:shadowObscured xmlns:a14="http://schemas.microsoft.com/office/drawing/2010/main"/>
              </a:ext>
            </a:extLst>
          </p:spPr>
        </p:pic>
      </p:grpSp>
      <p:sp>
        <p:nvSpPr>
          <p:cNvPr id="7" name="Slide Number Placeholder 6"/>
          <p:cNvSpPr>
            <a:spLocks noGrp="1"/>
          </p:cNvSpPr>
          <p:nvPr>
            <p:ph type="sldNum" sz="quarter" idx="12"/>
          </p:nvPr>
        </p:nvSpPr>
        <p:spPr/>
        <p:txBody>
          <a:bodyPr/>
          <a:lstStyle/>
          <a:p>
            <a:fld id="{394CBAA8-5308-4EA2-9FCC-7ACDE4BAFA8E}" type="slidenum">
              <a:rPr lang="en-US" smtClean="0"/>
              <a:t>16</a:t>
            </a:fld>
            <a:endParaRPr lang="en-US"/>
          </a:p>
        </p:txBody>
      </p:sp>
    </p:spTree>
    <p:custDataLst>
      <p:tags r:id="rId1"/>
    </p:custDataLst>
    <p:extLst>
      <p:ext uri="{BB962C8B-B14F-4D97-AF65-F5344CB8AC3E}">
        <p14:creationId xmlns:p14="http://schemas.microsoft.com/office/powerpoint/2010/main" val="1020552657"/>
      </p:ext>
    </p:extLst>
  </p:cSld>
  <p:clrMapOvr>
    <a:masterClrMapping/>
  </p:clrMapOvr>
  <mc:AlternateContent xmlns:mc="http://schemas.openxmlformats.org/markup-compatibility/2006" xmlns:p14="http://schemas.microsoft.com/office/powerpoint/2010/main">
    <mc:Choice Requires="p14">
      <p:transition spd="slow" p14:dur="2000" advTm="28315"/>
    </mc:Choice>
    <mc:Fallback xmlns="">
      <p:transition spd="slow" advTm="2831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Sugarcane burn</a:t>
            </a:r>
          </a:p>
        </p:txBody>
      </p:sp>
      <p:sp>
        <p:nvSpPr>
          <p:cNvPr id="3" name="Content Placeholder 2"/>
          <p:cNvSpPr>
            <a:spLocks noGrp="1"/>
          </p:cNvSpPr>
          <p:nvPr>
            <p:ph idx="1"/>
          </p:nvPr>
        </p:nvSpPr>
        <p:spPr/>
        <p:txBody>
          <a:bodyPr/>
          <a:lstStyle/>
          <a:p>
            <a:endParaRPr lang="en-US" dirty="0"/>
          </a:p>
        </p:txBody>
      </p:sp>
      <p:grpSp>
        <p:nvGrpSpPr>
          <p:cNvPr id="4" name="Group 3"/>
          <p:cNvGrpSpPr/>
          <p:nvPr/>
        </p:nvGrpSpPr>
        <p:grpSpPr>
          <a:xfrm>
            <a:off x="1287867" y="1845734"/>
            <a:ext cx="9692466" cy="4397058"/>
            <a:chOff x="0" y="0"/>
            <a:chExt cx="4940035" cy="2240915"/>
          </a:xfrm>
        </p:grpSpPr>
        <p:pic>
          <p:nvPicPr>
            <p:cNvPr id="5" name="Content Placeholder 18"/>
            <p:cNvPicPr>
              <a:picLocks noGrp="1" noChangeAspect="1"/>
            </p:cNvPicPr>
            <p:nvPr/>
          </p:nvPicPr>
          <p:blipFill rotWithShape="1">
            <a:blip r:embed="rId3" cstate="print">
              <a:extLst>
                <a:ext uri="{28A0092B-C50C-407E-A947-70E740481C1C}">
                  <a14:useLocalDpi xmlns:a14="http://schemas.microsoft.com/office/drawing/2010/main" val="0"/>
                </a:ext>
              </a:extLst>
            </a:blip>
            <a:srcRect l="11855" t="10575" r="11922" b="33190"/>
            <a:stretch/>
          </p:blipFill>
          <p:spPr>
            <a:xfrm>
              <a:off x="2593075" y="0"/>
              <a:ext cx="2346960" cy="2240915"/>
            </a:xfrm>
            <a:prstGeom prst="rect">
              <a:avLst/>
            </a:prstGeom>
            <a:ln>
              <a:solidFill>
                <a:schemeClr val="tx1"/>
              </a:solidFill>
            </a:ln>
          </p:spPr>
        </p:pic>
        <p:pic>
          <p:nvPicPr>
            <p:cNvPr id="6" name="Content Placeholder 16"/>
            <p:cNvPicPr>
              <a:picLocks noGrp="1" noChangeAspect="1"/>
            </p:cNvPicPr>
            <p:nvPr/>
          </p:nvPicPr>
          <p:blipFill rotWithShape="1">
            <a:blip r:embed="rId4" cstate="print">
              <a:extLst>
                <a:ext uri="{28A0092B-C50C-407E-A947-70E740481C1C}">
                  <a14:useLocalDpi xmlns:a14="http://schemas.microsoft.com/office/drawing/2010/main" val="0"/>
                </a:ext>
              </a:extLst>
            </a:blip>
            <a:srcRect l="12304" t="11024" r="11473" b="33037"/>
            <a:stretch/>
          </p:blipFill>
          <p:spPr>
            <a:xfrm>
              <a:off x="0" y="0"/>
              <a:ext cx="2354580" cy="2236470"/>
            </a:xfrm>
            <a:prstGeom prst="rect">
              <a:avLst/>
            </a:prstGeom>
            <a:ln>
              <a:solidFill>
                <a:schemeClr val="tx1"/>
              </a:solidFill>
            </a:ln>
          </p:spPr>
        </p:pic>
      </p:grpSp>
      <p:sp>
        <p:nvSpPr>
          <p:cNvPr id="7" name="Rectangle 6"/>
          <p:cNvSpPr/>
          <p:nvPr/>
        </p:nvSpPr>
        <p:spPr>
          <a:xfrm>
            <a:off x="3153265" y="6351166"/>
            <a:ext cx="5508688" cy="369332"/>
          </a:xfrm>
          <a:prstGeom prst="rect">
            <a:avLst/>
          </a:prstGeom>
          <a:solidFill>
            <a:schemeClr val="bg1">
              <a:lumMod val="95000"/>
            </a:schemeClr>
          </a:solidFill>
        </p:spPr>
        <p:txBody>
          <a:bodyPr wrap="none">
            <a:spAutoFit/>
          </a:bodyPr>
          <a:lstStyle/>
          <a:p>
            <a:r>
              <a:rPr lang="en-US" dirty="0">
                <a:latin typeface="Times New Roman" panose="02020603050405020304" pitchFamily="18" charset="0"/>
                <a:cs typeface="Times New Roman" panose="02020603050405020304" pitchFamily="18" charset="0"/>
              </a:rPr>
              <a:t>Glades(yellow), Hendry(orange) and Palm Beach(brown) </a:t>
            </a:r>
          </a:p>
        </p:txBody>
      </p:sp>
      <p:sp>
        <p:nvSpPr>
          <p:cNvPr id="9" name="Slide Number Placeholder 8"/>
          <p:cNvSpPr>
            <a:spLocks noGrp="1"/>
          </p:cNvSpPr>
          <p:nvPr>
            <p:ph type="sldNum" sz="quarter" idx="12"/>
          </p:nvPr>
        </p:nvSpPr>
        <p:spPr/>
        <p:txBody>
          <a:bodyPr/>
          <a:lstStyle/>
          <a:p>
            <a:fld id="{394CBAA8-5308-4EA2-9FCC-7ACDE4BAFA8E}" type="slidenum">
              <a:rPr lang="en-US" smtClean="0"/>
              <a:t>17</a:t>
            </a:fld>
            <a:endParaRPr lang="en-US"/>
          </a:p>
        </p:txBody>
      </p:sp>
    </p:spTree>
    <p:extLst>
      <p:ext uri="{BB962C8B-B14F-4D97-AF65-F5344CB8AC3E}">
        <p14:creationId xmlns:p14="http://schemas.microsoft.com/office/powerpoint/2010/main" val="3152980223"/>
      </p:ext>
    </p:extLst>
  </p:cSld>
  <p:clrMapOvr>
    <a:masterClrMapping/>
  </p:clrMapOvr>
  <mc:AlternateContent xmlns:mc="http://schemas.openxmlformats.org/markup-compatibility/2006" xmlns:p14="http://schemas.microsoft.com/office/powerpoint/2010/main">
    <mc:Choice Requires="p14">
      <p:transition spd="slow" p14:dur="2000" advTm="29139"/>
    </mc:Choice>
    <mc:Fallback xmlns="">
      <p:transition spd="slow" advTm="2913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900" y="0"/>
            <a:ext cx="10058400" cy="1450757"/>
          </a:xfrm>
        </p:spPr>
        <p:txBody>
          <a:bodyPr>
            <a:noAutofit/>
          </a:bodyPr>
          <a:lstStyle/>
          <a:p>
            <a:pPr algn="ctr"/>
            <a:r>
              <a:rPr lang="en-US" dirty="0"/>
              <a:t>Sugarcane burn: Permit VS BBEP</a:t>
            </a:r>
          </a:p>
        </p:txBody>
      </p:sp>
      <p:pic>
        <p:nvPicPr>
          <p:cNvPr id="13" name="Picture 12"/>
          <p:cNvPicPr>
            <a:picLocks noChangeAspect="1"/>
          </p:cNvPicPr>
          <p:nvPr/>
        </p:nvPicPr>
        <p:blipFill rotWithShape="1">
          <a:blip r:embed="rId4">
            <a:extLst>
              <a:ext uri="{28A0092B-C50C-407E-A947-70E740481C1C}">
                <a14:useLocalDpi xmlns:a14="http://schemas.microsoft.com/office/drawing/2010/main" val="0"/>
              </a:ext>
            </a:extLst>
          </a:blip>
          <a:srcRect l="36313" r="35612"/>
          <a:stretch/>
        </p:blipFill>
        <p:spPr>
          <a:xfrm>
            <a:off x="7892684" y="1527032"/>
            <a:ext cx="4299316" cy="4225787"/>
          </a:xfrm>
          <a:prstGeom prst="rect">
            <a:avLst/>
          </a:prstGeom>
        </p:spPr>
      </p:pic>
      <p:sp>
        <p:nvSpPr>
          <p:cNvPr id="5" name="Slide Number Placeholder 4"/>
          <p:cNvSpPr>
            <a:spLocks noGrp="1"/>
          </p:cNvSpPr>
          <p:nvPr>
            <p:ph type="sldNum" sz="quarter" idx="12"/>
          </p:nvPr>
        </p:nvSpPr>
        <p:spPr/>
        <p:txBody>
          <a:bodyPr/>
          <a:lstStyle/>
          <a:p>
            <a:fld id="{394CBAA8-5308-4EA2-9FCC-7ACDE4BAFA8E}" type="slidenum">
              <a:rPr lang="en-US" smtClean="0"/>
              <a:t>18</a:t>
            </a:fld>
            <a:endParaRPr lang="en-US"/>
          </a:p>
        </p:txBody>
      </p:sp>
      <p:pic>
        <p:nvPicPr>
          <p:cNvPr id="8" name="Content Placeholder 7"/>
          <p:cNvPicPr>
            <a:picLocks noGrp="1" noChangeAspect="1"/>
          </p:cNvPicPr>
          <p:nvPr>
            <p:ph idx="1"/>
          </p:nvPr>
        </p:nvPicPr>
        <p:blipFill rotWithShape="1">
          <a:blip r:embed="rId5">
            <a:extLst>
              <a:ext uri="{28A0092B-C50C-407E-A947-70E740481C1C}">
                <a14:useLocalDpi xmlns:a14="http://schemas.microsoft.com/office/drawing/2010/main" val="0"/>
              </a:ext>
            </a:extLst>
          </a:blip>
          <a:srcRect l="12854" r="57065"/>
          <a:stretch/>
        </p:blipFill>
        <p:spPr>
          <a:xfrm>
            <a:off x="0" y="1544923"/>
            <a:ext cx="4038396" cy="4114242"/>
          </a:xfrm>
        </p:spPr>
      </p:pic>
      <p:pic>
        <p:nvPicPr>
          <p:cNvPr id="11" name="Content Placeholder 7"/>
          <p:cNvPicPr>
            <a:picLocks noChangeAspect="1"/>
          </p:cNvPicPr>
          <p:nvPr/>
        </p:nvPicPr>
        <p:blipFill rotWithShape="1">
          <a:blip r:embed="rId5">
            <a:extLst>
              <a:ext uri="{28A0092B-C50C-407E-A947-70E740481C1C}">
                <a14:useLocalDpi xmlns:a14="http://schemas.microsoft.com/office/drawing/2010/main" val="0"/>
              </a:ext>
            </a:extLst>
          </a:blip>
          <a:srcRect l="58096" r="13081"/>
          <a:stretch/>
        </p:blipFill>
        <p:spPr>
          <a:xfrm>
            <a:off x="4199260" y="1544923"/>
            <a:ext cx="3869680" cy="4114242"/>
          </a:xfrm>
          <a:prstGeom prst="rect">
            <a:avLst/>
          </a:prstGeom>
        </p:spPr>
      </p:pic>
      <p:sp>
        <p:nvSpPr>
          <p:cNvPr id="12" name="Rectangle 11"/>
          <p:cNvSpPr/>
          <p:nvPr/>
        </p:nvSpPr>
        <p:spPr>
          <a:xfrm>
            <a:off x="804677" y="6025264"/>
            <a:ext cx="11732653" cy="369332"/>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The red dot in the comparisons of county-wise total burn areas on figure that represent Palm Beach County.</a:t>
            </a:r>
          </a:p>
        </p:txBody>
      </p:sp>
    </p:spTree>
    <p:custDataLst>
      <p:tags r:id="rId1"/>
    </p:custDataLst>
    <p:extLst>
      <p:ext uri="{BB962C8B-B14F-4D97-AF65-F5344CB8AC3E}">
        <p14:creationId xmlns:p14="http://schemas.microsoft.com/office/powerpoint/2010/main" val="3537813357"/>
      </p:ext>
    </p:extLst>
  </p:cSld>
  <p:clrMapOvr>
    <a:masterClrMapping/>
  </p:clrMapOvr>
  <mc:AlternateContent xmlns:mc="http://schemas.openxmlformats.org/markup-compatibility/2006" xmlns:p14="http://schemas.microsoft.com/office/powerpoint/2010/main">
    <mc:Choice Requires="p14">
      <p:transition spd="slow" p14:dur="2000" advTm="53359"/>
    </mc:Choice>
    <mc:Fallback xmlns="">
      <p:transition spd="slow" advTm="53359"/>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dirty="0">
                <a:solidFill>
                  <a:schemeClr val="accent6">
                    <a:lumMod val="50000"/>
                  </a:schemeClr>
                </a:solidFill>
              </a:rPr>
              <a:t>Current satellite-derived products have limitations in estimating the burned areas of small fires. Three satellite-derived products all underestimate the burned areas compared to permit recorded data about 7% ~ 75% according to different years, states and products.</a:t>
            </a:r>
          </a:p>
          <a:p>
            <a:pPr>
              <a:buFont typeface="Wingdings" panose="05000000000000000000" pitchFamily="2" charset="2"/>
              <a:buChar char="q"/>
            </a:pPr>
            <a:r>
              <a:rPr lang="en-US" dirty="0">
                <a:solidFill>
                  <a:schemeClr val="accent6">
                    <a:lumMod val="50000"/>
                  </a:schemeClr>
                </a:solidFill>
              </a:rPr>
              <a:t>BAECV is more accurate than the other two but it cannot give the daily or even monthly burned areas.</a:t>
            </a:r>
          </a:p>
          <a:p>
            <a:pPr>
              <a:buFont typeface="Wingdings" panose="05000000000000000000" pitchFamily="2" charset="2"/>
              <a:buChar char="q"/>
            </a:pPr>
            <a:r>
              <a:rPr lang="en-US" dirty="0">
                <a:solidFill>
                  <a:schemeClr val="accent6">
                    <a:lumMod val="50000"/>
                  </a:schemeClr>
                </a:solidFill>
              </a:rPr>
              <a:t>Satellite-derived products can capture a cluster of fires better than isolated fires, but may misinterpret those small fires together as one big fire, as shown in our specific days’ analysis in Florida.</a:t>
            </a:r>
          </a:p>
          <a:p>
            <a:pPr>
              <a:buFont typeface="Wingdings" panose="05000000000000000000" pitchFamily="2" charset="2"/>
              <a:buChar char="q"/>
            </a:pPr>
            <a:r>
              <a:rPr lang="en-US" dirty="0">
                <a:solidFill>
                  <a:schemeClr val="accent6">
                    <a:lumMod val="50000"/>
                  </a:schemeClr>
                </a:solidFill>
              </a:rPr>
              <a:t>Considering the openness, wide area and high frequency the sugarcane burn, it should be detected more efficiency. However, BBEP comparison show only a slight improvement compared to other types of burn.</a:t>
            </a:r>
          </a:p>
        </p:txBody>
      </p:sp>
      <p:sp>
        <p:nvSpPr>
          <p:cNvPr id="5" name="Slide Number Placeholder 4"/>
          <p:cNvSpPr>
            <a:spLocks noGrp="1"/>
          </p:cNvSpPr>
          <p:nvPr>
            <p:ph type="sldNum" sz="quarter" idx="12"/>
          </p:nvPr>
        </p:nvSpPr>
        <p:spPr/>
        <p:txBody>
          <a:bodyPr/>
          <a:lstStyle/>
          <a:p>
            <a:fld id="{394CBAA8-5308-4EA2-9FCC-7ACDE4BAFA8E}" type="slidenum">
              <a:rPr lang="en-US" smtClean="0"/>
              <a:t>19</a:t>
            </a:fld>
            <a:endParaRPr lang="en-US"/>
          </a:p>
        </p:txBody>
      </p:sp>
    </p:spTree>
    <p:extLst>
      <p:ext uri="{BB962C8B-B14F-4D97-AF65-F5344CB8AC3E}">
        <p14:creationId xmlns:p14="http://schemas.microsoft.com/office/powerpoint/2010/main" val="4056142962"/>
      </p:ext>
    </p:extLst>
  </p:cSld>
  <p:clrMapOvr>
    <a:masterClrMapping/>
  </p:clrMapOvr>
  <mc:AlternateContent xmlns:mc="http://schemas.openxmlformats.org/markup-compatibility/2006" xmlns:p14="http://schemas.microsoft.com/office/powerpoint/2010/main">
    <mc:Choice Requires="p14">
      <p:transition spd="slow" p14:dur="2000" advTm="34655"/>
    </mc:Choice>
    <mc:Fallback xmlns="">
      <p:transition spd="slow" advTm="346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6199" y="1515820"/>
            <a:ext cx="2286000" cy="1516380"/>
          </a:xfrm>
          <a:prstGeom prst="rect">
            <a:avLst/>
          </a:prstGeom>
        </p:spPr>
      </p:pic>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Acknowledgements</a:t>
            </a:r>
          </a:p>
        </p:txBody>
      </p:sp>
      <p:pic>
        <p:nvPicPr>
          <p:cNvPr id="6" name="Content Placeholder 6"/>
          <p:cNvPicPr>
            <a:picLocks noChangeAspect="1"/>
          </p:cNvPicPr>
          <p:nvPr/>
        </p:nvPicPr>
        <p:blipFill rotWithShape="1">
          <a:blip r:embed="rId4">
            <a:extLst>
              <a:ext uri="{28A0092B-C50C-407E-A947-70E740481C1C}">
                <a14:useLocalDpi xmlns:a14="http://schemas.microsoft.com/office/drawing/2010/main" val="0"/>
              </a:ext>
            </a:extLst>
          </a:blip>
          <a:srcRect l="-1" r="57164"/>
          <a:stretch/>
        </p:blipFill>
        <p:spPr>
          <a:xfrm>
            <a:off x="856199" y="3048499"/>
            <a:ext cx="2301240" cy="914400"/>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77428" y="2919911"/>
            <a:ext cx="1143000" cy="1171575"/>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78324" y="1527679"/>
            <a:ext cx="1489110" cy="1447163"/>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2314" y="4040201"/>
            <a:ext cx="6949807" cy="912162"/>
          </a:xfrm>
          <a:prstGeom prst="rect">
            <a:avLst/>
          </a:prstGeom>
        </p:spPr>
      </p:pic>
      <p:sp>
        <p:nvSpPr>
          <p:cNvPr id="11" name="Rectangle 10"/>
          <p:cNvSpPr/>
          <p:nvPr/>
        </p:nvSpPr>
        <p:spPr>
          <a:xfrm>
            <a:off x="8189890" y="4047216"/>
            <a:ext cx="3163910" cy="923330"/>
          </a:xfrm>
          <a:prstGeom prst="rect">
            <a:avLst/>
          </a:prstGeom>
        </p:spPr>
        <p:txBody>
          <a:bodyPr wrap="square">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Mark Ruminski,         Shobha Kondragunta, Xiaoyang Zhang </a:t>
            </a:r>
          </a:p>
        </p:txBody>
      </p:sp>
      <p:sp>
        <p:nvSpPr>
          <p:cNvPr id="12" name="Rectangle 11"/>
          <p:cNvSpPr/>
          <p:nvPr/>
        </p:nvSpPr>
        <p:spPr>
          <a:xfrm>
            <a:off x="3454053" y="3321033"/>
            <a:ext cx="2999539" cy="369332"/>
          </a:xfrm>
          <a:prstGeom prst="rect">
            <a:avLst/>
          </a:prstGeom>
        </p:spPr>
        <p:txBody>
          <a:bodyPr wrap="non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Frank Sorrels, Daniel Chan</a:t>
            </a:r>
          </a:p>
        </p:txBody>
      </p:sp>
      <p:sp>
        <p:nvSpPr>
          <p:cNvPr id="13" name="Rectangle 12"/>
          <p:cNvSpPr/>
          <p:nvPr/>
        </p:nvSpPr>
        <p:spPr>
          <a:xfrm>
            <a:off x="8189890" y="3321032"/>
            <a:ext cx="1704313" cy="369332"/>
          </a:xfrm>
          <a:prstGeom prst="rect">
            <a:avLst/>
          </a:prstGeom>
        </p:spPr>
        <p:txBody>
          <a:bodyPr wrap="non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John K. Fish </a:t>
            </a:r>
          </a:p>
        </p:txBody>
      </p:sp>
      <p:sp>
        <p:nvSpPr>
          <p:cNvPr id="15" name="Rectangle 14"/>
          <p:cNvSpPr/>
          <p:nvPr/>
        </p:nvSpPr>
        <p:spPr>
          <a:xfrm>
            <a:off x="2489830" y="5384251"/>
            <a:ext cx="3188822" cy="369332"/>
          </a:xfrm>
          <a:prstGeom prst="rect">
            <a:avLst/>
          </a:prstGeom>
        </p:spPr>
        <p:txBody>
          <a:bodyPr wrap="none">
            <a:spAutoFit/>
          </a:bodyPr>
          <a:lstStyle/>
          <a:p>
            <a:pPr marL="285750" lvl="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James </a:t>
            </a:r>
            <a:r>
              <a:rPr lang="en-US" dirty="0" err="1">
                <a:latin typeface="Times New Roman" panose="02020603050405020304" pitchFamily="18" charset="0"/>
                <a:cs typeface="Times New Roman" panose="02020603050405020304" pitchFamily="18" charset="0"/>
              </a:rPr>
              <a:t>Randerson</a:t>
            </a:r>
            <a:r>
              <a:rPr lang="en-US" dirty="0">
                <a:latin typeface="Times New Roman" panose="02020603050405020304" pitchFamily="18" charset="0"/>
                <a:cs typeface="Times New Roman" panose="02020603050405020304" pitchFamily="18" charset="0"/>
              </a:rPr>
              <a:t>, Yang Chen</a:t>
            </a:r>
          </a:p>
        </p:txBody>
      </p:sp>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6199" y="4974847"/>
            <a:ext cx="1295194" cy="1295194"/>
          </a:xfrm>
          <a:prstGeom prst="rect">
            <a:avLst/>
          </a:prstGeom>
        </p:spPr>
      </p:pic>
      <p:pic>
        <p:nvPicPr>
          <p:cNvPr id="18" name="Picture 17"/>
          <p:cNvPicPr>
            <a:picLocks noChangeAspect="1"/>
          </p:cNvPicPr>
          <p:nvPr/>
        </p:nvPicPr>
        <p:blipFill rotWithShape="1">
          <a:blip r:embed="rId9">
            <a:extLst>
              <a:ext uri="{28A0092B-C50C-407E-A947-70E740481C1C}">
                <a14:useLocalDpi xmlns:a14="http://schemas.microsoft.com/office/drawing/2010/main" val="0"/>
              </a:ext>
            </a:extLst>
          </a:blip>
          <a:srcRect r="72688"/>
          <a:stretch/>
        </p:blipFill>
        <p:spPr>
          <a:xfrm>
            <a:off x="6777428" y="5339424"/>
            <a:ext cx="1204479" cy="628650"/>
          </a:xfrm>
          <a:prstGeom prst="rect">
            <a:avLst/>
          </a:prstGeom>
        </p:spPr>
      </p:pic>
      <p:sp>
        <p:nvSpPr>
          <p:cNvPr id="19" name="Rectangle 18"/>
          <p:cNvSpPr/>
          <p:nvPr/>
        </p:nvSpPr>
        <p:spPr>
          <a:xfrm>
            <a:off x="8189890" y="5234208"/>
            <a:ext cx="2215624" cy="646331"/>
          </a:xfrm>
          <a:prstGeom prst="rect">
            <a:avLst/>
          </a:prstGeom>
        </p:spPr>
        <p:txBody>
          <a:bodyPr wrap="square">
            <a:spAutoFit/>
          </a:bodyPr>
          <a:lstStyle/>
          <a:p>
            <a:pPr marL="285750" indent="-285750">
              <a:buFont typeface="Arial" panose="020B0604020202020204" pitchFamily="34" charset="0"/>
              <a:buChar char="•"/>
            </a:pPr>
            <a:r>
              <a:rPr lang="en-US" dirty="0">
                <a:latin typeface="Times New Roman" panose="02020603050405020304" pitchFamily="18" charset="0"/>
                <a:cs typeface="Times New Roman" panose="02020603050405020304" pitchFamily="18" charset="0"/>
              </a:rPr>
              <a:t>Yongtao Hu, Armistead Russell</a:t>
            </a:r>
          </a:p>
        </p:txBody>
      </p:sp>
      <p:sp>
        <p:nvSpPr>
          <p:cNvPr id="4" name="Slide Number Placeholder 3"/>
          <p:cNvSpPr>
            <a:spLocks noGrp="1"/>
          </p:cNvSpPr>
          <p:nvPr>
            <p:ph type="sldNum" sz="quarter" idx="12"/>
          </p:nvPr>
        </p:nvSpPr>
        <p:spPr/>
        <p:txBody>
          <a:bodyPr/>
          <a:lstStyle/>
          <a:p>
            <a:fld id="{7BA8F5A1-C934-4E23-B2D2-B7E2CF27AFB1}" type="slidenum">
              <a:rPr lang="en-US" smtClean="0"/>
              <a:t>2</a:t>
            </a:fld>
            <a:endParaRPr lang="en-US"/>
          </a:p>
        </p:txBody>
      </p:sp>
    </p:spTree>
    <p:extLst>
      <p:ext uri="{BB962C8B-B14F-4D97-AF65-F5344CB8AC3E}">
        <p14:creationId xmlns:p14="http://schemas.microsoft.com/office/powerpoint/2010/main" val="3519811324"/>
      </p:ext>
    </p:extLst>
  </p:cSld>
  <p:clrMapOvr>
    <a:masterClrMapping/>
  </p:clrMapOvr>
  <mc:AlternateContent xmlns:mc="http://schemas.openxmlformats.org/markup-compatibility/2006" xmlns:p14="http://schemas.microsoft.com/office/powerpoint/2010/main">
    <mc:Choice Requires="p14">
      <p:transition spd="slow" p14:dur="2000" advTm="28666"/>
    </mc:Choice>
    <mc:Fallback xmlns="">
      <p:transition spd="slow" advTm="28666"/>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4076700" y="139700"/>
            <a:ext cx="4254500" cy="2286000"/>
          </a:xfrm>
        </p:spPr>
        <p:txBody>
          <a:bodyPr>
            <a:normAutofit/>
          </a:bodyPr>
          <a:lstStyle/>
          <a:p>
            <a:r>
              <a:rPr lang="en-US" sz="5400" b="1" spc="0" dirty="0">
                <a:ln w="0"/>
                <a:solidFill>
                  <a:schemeClr val="accent1"/>
                </a:solidFill>
                <a:effectLst>
                  <a:outerShdw blurRad="38100" dist="25400" dir="5400000" algn="ctr" rotWithShape="0">
                    <a:srgbClr val="6E747A">
                      <a:alpha val="43000"/>
                    </a:srgbClr>
                  </a:outerShdw>
                </a:effectLst>
                <a:latin typeface="Cooper Black" panose="0208090404030B020404" pitchFamily="18" charset="0"/>
              </a:rPr>
              <a:t>Questions?</a:t>
            </a:r>
          </a:p>
        </p:txBody>
      </p:sp>
      <p:sp>
        <p:nvSpPr>
          <p:cNvPr id="4" name="Text Placeholder 3"/>
          <p:cNvSpPr>
            <a:spLocks noGrp="1"/>
          </p:cNvSpPr>
          <p:nvPr>
            <p:ph type="body" sz="half" idx="4294967295"/>
          </p:nvPr>
        </p:nvSpPr>
        <p:spPr>
          <a:xfrm>
            <a:off x="4445000" y="3052763"/>
            <a:ext cx="3517900" cy="3379787"/>
          </a:xfrm>
        </p:spPr>
        <p:txBody>
          <a:bodyPr>
            <a:normAutofit/>
          </a:bodyPr>
          <a:lstStyle/>
          <a:p>
            <a:pPr algn="ctr"/>
            <a:r>
              <a:rPr lang="en-US" sz="1800" b="1" dirty="0">
                <a:solidFill>
                  <a:schemeClr val="accent6">
                    <a:lumMod val="50000"/>
                  </a:schemeClr>
                </a:solidFill>
                <a:latin typeface="Segoe UI Semibold" panose="020B0702040204020203" pitchFamily="34" charset="0"/>
              </a:rPr>
              <a:t>Ran Huang</a:t>
            </a:r>
          </a:p>
          <a:p>
            <a:pPr algn="ctr"/>
            <a:r>
              <a:rPr lang="en-US" sz="1800" b="1" dirty="0">
                <a:solidFill>
                  <a:schemeClr val="accent6">
                    <a:lumMod val="50000"/>
                  </a:schemeClr>
                </a:solidFill>
                <a:latin typeface="Segoe UI Semibold" panose="020B0702040204020203" pitchFamily="34" charset="0"/>
              </a:rPr>
              <a:t>Georgia Institute of Technology</a:t>
            </a:r>
          </a:p>
          <a:p>
            <a:pPr algn="ctr"/>
            <a:r>
              <a:rPr lang="en-US" sz="1800" b="1" dirty="0">
                <a:solidFill>
                  <a:schemeClr val="accent6">
                    <a:lumMod val="50000"/>
                  </a:schemeClr>
                </a:solidFill>
                <a:latin typeface="Segoe UI Semibold" panose="020B0702040204020203" pitchFamily="34" charset="0"/>
              </a:rPr>
              <a:t>ranhuang2014@gatech.edu</a:t>
            </a:r>
          </a:p>
          <a:p>
            <a:endParaRPr lang="en-US" sz="1800" b="1" dirty="0">
              <a:solidFill>
                <a:schemeClr val="accent6">
                  <a:lumMod val="50000"/>
                </a:schemeClr>
              </a:solidFill>
            </a:endParaRPr>
          </a:p>
        </p:txBody>
      </p:sp>
      <p:sp>
        <p:nvSpPr>
          <p:cNvPr id="3" name="Slide Number Placeholder 2"/>
          <p:cNvSpPr>
            <a:spLocks noGrp="1"/>
          </p:cNvSpPr>
          <p:nvPr>
            <p:ph type="sldNum" sz="quarter" idx="12"/>
          </p:nvPr>
        </p:nvSpPr>
        <p:spPr/>
        <p:txBody>
          <a:bodyPr/>
          <a:lstStyle/>
          <a:p>
            <a:fld id="{7BA8F5A1-C934-4E23-B2D2-B7E2CF27AFB1}" type="slidenum">
              <a:rPr lang="en-US" smtClean="0"/>
              <a:t>20</a:t>
            </a:fld>
            <a:endParaRPr lang="en-US"/>
          </a:p>
        </p:txBody>
      </p:sp>
    </p:spTree>
    <p:extLst>
      <p:ext uri="{BB962C8B-B14F-4D97-AF65-F5344CB8AC3E}">
        <p14:creationId xmlns:p14="http://schemas.microsoft.com/office/powerpoint/2010/main" val="13968188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155822"/>
            <a:ext cx="2738120" cy="1450757"/>
          </a:xfrm>
        </p:spPr>
        <p:txBody>
          <a:bodyPr>
            <a:normAutofit fontScale="90000"/>
          </a:bodyPr>
          <a:lstStyle/>
          <a:p>
            <a:r>
              <a:rPr lang="en-US" dirty="0"/>
              <a:t>GA and FL county-level burned area comparison </a:t>
            </a:r>
          </a:p>
        </p:txBody>
      </p:sp>
      <p:pic>
        <p:nvPicPr>
          <p:cNvPr id="4" name="Content Placeholder 3"/>
          <p:cNvPicPr>
            <a:picLocks noGrp="1"/>
          </p:cNvPicPr>
          <p:nvPr>
            <p:ph idx="1"/>
          </p:nvPr>
        </p:nvPicPr>
        <p:blipFill rotWithShape="1">
          <a:blip r:embed="rId2">
            <a:extLst>
              <a:ext uri="{28A0092B-C50C-407E-A947-70E740481C1C}">
                <a14:useLocalDpi xmlns:a14="http://schemas.microsoft.com/office/drawing/2010/main" val="0"/>
              </a:ext>
            </a:extLst>
          </a:blip>
          <a:srcRect l="10033" r="7149"/>
          <a:stretch/>
        </p:blipFill>
        <p:spPr bwMode="auto">
          <a:xfrm>
            <a:off x="2774075" y="222122"/>
            <a:ext cx="9158449" cy="2933700"/>
          </a:xfrm>
          <a:prstGeom prst="rect">
            <a:avLst/>
          </a:prstGeom>
          <a:ln>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10282" r="7149"/>
          <a:stretch/>
        </p:blipFill>
        <p:spPr bwMode="auto">
          <a:xfrm>
            <a:off x="2618492" y="3155822"/>
            <a:ext cx="9573508" cy="307340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7BA8F5A1-C934-4E23-B2D2-B7E2CF27AFB1}" type="slidenum">
              <a:rPr lang="en-US" smtClean="0"/>
              <a:t>21</a:t>
            </a:fld>
            <a:endParaRPr lang="en-US"/>
          </a:p>
        </p:txBody>
      </p:sp>
    </p:spTree>
    <p:extLst>
      <p:ext uri="{BB962C8B-B14F-4D97-AF65-F5344CB8AC3E}">
        <p14:creationId xmlns:p14="http://schemas.microsoft.com/office/powerpoint/2010/main" val="32051070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2084294" y="758750"/>
            <a:ext cx="8042685" cy="5527750"/>
            <a:chOff x="0" y="0"/>
            <a:chExt cx="5263680" cy="3218180"/>
          </a:xfrm>
        </p:grpSpPr>
        <p:pic>
          <p:nvPicPr>
            <p:cNvPr id="5" name="Content Placeholder 6"/>
            <p:cNvPicPr>
              <a:picLocks noGrp="1"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2486660" cy="321818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38615" y="0"/>
              <a:ext cx="2425065" cy="3138170"/>
            </a:xfrm>
            <a:prstGeom prst="rect">
              <a:avLst/>
            </a:prstGeom>
          </p:spPr>
        </p:pic>
      </p:grpSp>
      <p:sp>
        <p:nvSpPr>
          <p:cNvPr id="2" name="Title 1"/>
          <p:cNvSpPr>
            <a:spLocks noGrp="1"/>
          </p:cNvSpPr>
          <p:nvPr>
            <p:ph type="title"/>
          </p:nvPr>
        </p:nvSpPr>
        <p:spPr>
          <a:xfrm>
            <a:off x="1097280" y="286603"/>
            <a:ext cx="10058400" cy="703997"/>
          </a:xfrm>
        </p:spPr>
        <p:txBody>
          <a:bodyPr>
            <a:normAutofit fontScale="90000"/>
          </a:bodyPr>
          <a:lstStyle/>
          <a:p>
            <a:r>
              <a:rPr lang="en-US" dirty="0"/>
              <a:t>Special days-03/18/2016</a:t>
            </a:r>
          </a:p>
        </p:txBody>
      </p:sp>
      <p:sp>
        <p:nvSpPr>
          <p:cNvPr id="7" name="Slide Number Placeholder 6"/>
          <p:cNvSpPr>
            <a:spLocks noGrp="1"/>
          </p:cNvSpPr>
          <p:nvPr>
            <p:ph type="sldNum" sz="quarter" idx="12"/>
          </p:nvPr>
        </p:nvSpPr>
        <p:spPr/>
        <p:txBody>
          <a:bodyPr/>
          <a:lstStyle/>
          <a:p>
            <a:fld id="{394CBAA8-5308-4EA2-9FCC-7ACDE4BAFA8E}" type="slidenum">
              <a:rPr lang="en-US" smtClean="0"/>
              <a:t>22</a:t>
            </a:fld>
            <a:endParaRPr lang="en-US"/>
          </a:p>
        </p:txBody>
      </p:sp>
    </p:spTree>
    <p:extLst>
      <p:ext uri="{BB962C8B-B14F-4D97-AF65-F5344CB8AC3E}">
        <p14:creationId xmlns:p14="http://schemas.microsoft.com/office/powerpoint/2010/main" val="24378964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Times New Roman" panose="02020603050405020304" pitchFamily="18" charset="0"/>
                <a:cs typeface="Times New Roman" panose="02020603050405020304" pitchFamily="18" charset="0"/>
              </a:rPr>
              <a:t>Prescribed Burning</a:t>
            </a:r>
          </a:p>
        </p:txBody>
      </p:sp>
      <p:sp>
        <p:nvSpPr>
          <p:cNvPr id="3" name="Content Placeholder 2"/>
          <p:cNvSpPr>
            <a:spLocks noGrp="1"/>
          </p:cNvSpPr>
          <p:nvPr>
            <p:ph idx="1"/>
          </p:nvPr>
        </p:nvSpPr>
        <p:spPr>
          <a:xfrm>
            <a:off x="1097280" y="1433608"/>
            <a:ext cx="10058400" cy="4023360"/>
          </a:xfrm>
        </p:spPr>
        <p:txBody>
          <a:bodyPr>
            <a:normAutofit/>
          </a:bodyPr>
          <a:lstStyle/>
          <a:p>
            <a:pPr>
              <a:buFont typeface="Wingdings" panose="05000000000000000000" pitchFamily="2" charset="2"/>
              <a:buChar char="q"/>
            </a:pPr>
            <a:r>
              <a:rPr lang="en-US" dirty="0">
                <a:solidFill>
                  <a:schemeClr val="tx1"/>
                </a:solidFill>
                <a:latin typeface="Times New Roman" panose="02020603050405020304" pitchFamily="18" charset="0"/>
                <a:cs typeface="Times New Roman" panose="02020603050405020304" pitchFamily="18" charset="0"/>
              </a:rPr>
              <a:t>Prescribed burning (PB) is a land management tool used to improve native vegetation and wildlife habitat, control insects and disease, and reduce wildfire risk in the USA.</a:t>
            </a:r>
          </a:p>
          <a:p>
            <a:pPr>
              <a:buFont typeface="Wingdings" panose="05000000000000000000" pitchFamily="2" charset="2"/>
              <a:buChar char="q"/>
            </a:pPr>
            <a:r>
              <a:rPr lang="en-US" dirty="0">
                <a:solidFill>
                  <a:schemeClr val="tx1"/>
                </a:solidFill>
                <a:latin typeface="Times New Roman" panose="02020603050405020304" pitchFamily="18" charset="0"/>
                <a:ea typeface="SimSun" panose="02010600030101010101" pitchFamily="2" charset="-122"/>
              </a:rPr>
              <a:t>According to US EPA 2014 NEI:</a:t>
            </a:r>
          </a:p>
          <a:p>
            <a:pPr>
              <a:buFont typeface="Wingdings" panose="05000000000000000000" pitchFamily="2" charset="2"/>
              <a:buChar char="q"/>
            </a:pPr>
            <a:endParaRPr lang="en-US"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dirty="0">
              <a:solidFill>
                <a:schemeClr val="tx1"/>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q"/>
            </a:pPr>
            <a:endParaRPr lang="en-US" dirty="0">
              <a:solidFill>
                <a:schemeClr val="tx1"/>
              </a:solidFill>
            </a:endParaRPr>
          </a:p>
          <a:p>
            <a:pPr>
              <a:buFont typeface="Wingdings" panose="05000000000000000000" pitchFamily="2" charset="2"/>
              <a:buChar char="q"/>
            </a:pPr>
            <a:endParaRPr lang="en-US" dirty="0">
              <a:solidFill>
                <a:schemeClr val="tx1"/>
              </a:solidFill>
            </a:endParaRPr>
          </a:p>
        </p:txBody>
      </p:sp>
      <p:graphicFrame>
        <p:nvGraphicFramePr>
          <p:cNvPr id="5" name="Chart 4"/>
          <p:cNvGraphicFramePr>
            <a:graphicFrameLocks/>
          </p:cNvGraphicFramePr>
          <p:nvPr>
            <p:extLst>
              <p:ext uri="{D42A27DB-BD31-4B8C-83A1-F6EECF244321}">
                <p14:modId xmlns:p14="http://schemas.microsoft.com/office/powerpoint/2010/main" val="222065881"/>
              </p:ext>
            </p:extLst>
          </p:nvPr>
        </p:nvGraphicFramePr>
        <p:xfrm>
          <a:off x="2277428" y="4486149"/>
          <a:ext cx="3455832" cy="2012527"/>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p:cNvPicPr>
            <a:picLocks noChangeAspect="1"/>
          </p:cNvPicPr>
          <p:nvPr/>
        </p:nvPicPr>
        <p:blipFill rotWithShape="1">
          <a:blip r:embed="rId5" cstate="print">
            <a:extLst>
              <a:ext uri="{28A0092B-C50C-407E-A947-70E740481C1C}">
                <a14:useLocalDpi xmlns:a14="http://schemas.microsoft.com/office/drawing/2010/main" val="0"/>
              </a:ext>
            </a:extLst>
          </a:blip>
          <a:srcRect t="10351"/>
          <a:stretch/>
        </p:blipFill>
        <p:spPr>
          <a:xfrm>
            <a:off x="6885043" y="2235892"/>
            <a:ext cx="5306957" cy="3676360"/>
          </a:xfrm>
          <a:prstGeom prst="rect">
            <a:avLst/>
          </a:prstGeom>
        </p:spPr>
      </p:pic>
      <p:sp>
        <p:nvSpPr>
          <p:cNvPr id="7" name="Rectangle 6"/>
          <p:cNvSpPr/>
          <p:nvPr/>
        </p:nvSpPr>
        <p:spPr>
          <a:xfrm>
            <a:off x="358461" y="2708958"/>
            <a:ext cx="6042339" cy="1508105"/>
          </a:xfrm>
          <a:prstGeom prst="rect">
            <a:avLst/>
          </a:prstGeom>
        </p:spPr>
        <p:txBody>
          <a:bodyPr wrap="square">
            <a:spAutoFit/>
          </a:bodyPr>
          <a:lstStyle/>
          <a:p>
            <a:pPr lvl="2">
              <a:buFont typeface="Wingdings" panose="05000000000000000000" pitchFamily="2" charset="2"/>
              <a:buChar char="q"/>
            </a:pPr>
            <a:r>
              <a:rPr lang="en-US" sz="1600" dirty="0">
                <a:solidFill>
                  <a:schemeClr val="tx1"/>
                </a:solidFill>
                <a:latin typeface="Times New Roman" panose="02020603050405020304" pitchFamily="18" charset="0"/>
                <a:ea typeface="SimSun" panose="02010600030101010101" pitchFamily="2" charset="-122"/>
              </a:rPr>
              <a:t>12.5% of PM</a:t>
            </a:r>
            <a:r>
              <a:rPr lang="en-US" sz="1600" baseline="-25000" dirty="0">
                <a:solidFill>
                  <a:schemeClr val="tx1"/>
                </a:solidFill>
                <a:latin typeface="Times New Roman" panose="02020603050405020304" pitchFamily="18" charset="0"/>
                <a:ea typeface="SimSun" panose="02010600030101010101" pitchFamily="2" charset="-122"/>
              </a:rPr>
              <a:t>2.5</a:t>
            </a:r>
            <a:r>
              <a:rPr lang="en-US" sz="1600" dirty="0">
                <a:solidFill>
                  <a:schemeClr val="tx1"/>
                </a:solidFill>
                <a:latin typeface="Times New Roman" panose="02020603050405020304" pitchFamily="18" charset="0"/>
                <a:ea typeface="SimSun" panose="02010600030101010101" pitchFamily="2" charset="-122"/>
              </a:rPr>
              <a:t> emissions in the US are attributable to prescribed burning;</a:t>
            </a:r>
          </a:p>
          <a:p>
            <a:pPr lvl="3">
              <a:buFont typeface="Wingdings" panose="05000000000000000000" pitchFamily="2" charset="2"/>
              <a:buChar char="q"/>
            </a:pPr>
            <a:r>
              <a:rPr lang="en-US" sz="1400" dirty="0">
                <a:latin typeface="Times New Roman" panose="02020603050405020304" pitchFamily="18" charset="0"/>
                <a:ea typeface="SimSun" panose="02010600030101010101" pitchFamily="2" charset="-122"/>
              </a:rPr>
              <a:t>35% </a:t>
            </a:r>
            <a:r>
              <a:rPr lang="en-US" sz="1400" dirty="0">
                <a:solidFill>
                  <a:schemeClr val="tx1"/>
                </a:solidFill>
                <a:latin typeface="Times New Roman" panose="02020603050405020304" pitchFamily="18" charset="0"/>
                <a:ea typeface="SimSun" panose="02010600030101010101" pitchFamily="2" charset="-122"/>
              </a:rPr>
              <a:t>of PM</a:t>
            </a:r>
            <a:r>
              <a:rPr lang="en-US" sz="1400" baseline="-25000" dirty="0">
                <a:solidFill>
                  <a:schemeClr val="tx1"/>
                </a:solidFill>
                <a:latin typeface="Times New Roman" panose="02020603050405020304" pitchFamily="18" charset="0"/>
                <a:ea typeface="SimSun" panose="02010600030101010101" pitchFamily="2" charset="-122"/>
              </a:rPr>
              <a:t>2.5</a:t>
            </a:r>
            <a:r>
              <a:rPr lang="en-US" sz="1400" dirty="0">
                <a:solidFill>
                  <a:schemeClr val="tx1"/>
                </a:solidFill>
                <a:latin typeface="Times New Roman" panose="02020603050405020304" pitchFamily="18" charset="0"/>
                <a:ea typeface="SimSun" panose="02010600030101010101" pitchFamily="2" charset="-122"/>
              </a:rPr>
              <a:t> emissions from prescribed burning originate from the southeastern US;</a:t>
            </a:r>
          </a:p>
          <a:p>
            <a:pPr lvl="2">
              <a:buFont typeface="Wingdings" panose="05000000000000000000" pitchFamily="2" charset="2"/>
              <a:buChar char="q"/>
            </a:pPr>
            <a:r>
              <a:rPr lang="en-US" sz="1600" dirty="0">
                <a:solidFill>
                  <a:schemeClr val="tx1"/>
                </a:solidFill>
                <a:latin typeface="Times New Roman" panose="02020603050405020304" pitchFamily="18" charset="0"/>
                <a:ea typeface="SimSun" panose="02010600030101010101" pitchFamily="2" charset="-122"/>
              </a:rPr>
              <a:t>Prescribed burning is the largest source of PM</a:t>
            </a:r>
            <a:r>
              <a:rPr lang="en-US" sz="1600" baseline="-25000" dirty="0">
                <a:solidFill>
                  <a:schemeClr val="tx1"/>
                </a:solidFill>
                <a:latin typeface="Times New Roman" panose="02020603050405020304" pitchFamily="18" charset="0"/>
                <a:ea typeface="SimSun" panose="02010600030101010101" pitchFamily="2" charset="-122"/>
              </a:rPr>
              <a:t>2.5</a:t>
            </a:r>
            <a:r>
              <a:rPr lang="en-US" sz="1600" dirty="0">
                <a:solidFill>
                  <a:schemeClr val="tx1"/>
                </a:solidFill>
                <a:latin typeface="Times New Roman" panose="02020603050405020304" pitchFamily="18" charset="0"/>
                <a:ea typeface="SimSun" panose="02010600030101010101" pitchFamily="2" charset="-122"/>
              </a:rPr>
              <a:t> </a:t>
            </a:r>
            <a:r>
              <a:rPr lang="en-US" sz="1600" dirty="0">
                <a:latin typeface="Times New Roman" panose="02020603050405020304" pitchFamily="18" charset="0"/>
                <a:ea typeface="SimSun" panose="02010600030101010101" pitchFamily="2" charset="-122"/>
              </a:rPr>
              <a:t>(24%) in </a:t>
            </a:r>
            <a:r>
              <a:rPr lang="en-US" sz="1600" dirty="0">
                <a:solidFill>
                  <a:schemeClr val="tx1"/>
                </a:solidFill>
                <a:latin typeface="Times New Roman" panose="02020603050405020304" pitchFamily="18" charset="0"/>
                <a:ea typeface="SimSun" panose="02010600030101010101" pitchFamily="2" charset="-122"/>
              </a:rPr>
              <a:t>the southeastern US</a:t>
            </a:r>
            <a:endParaRPr lang="en-US" sz="1600" dirty="0">
              <a:solidFill>
                <a:schemeClr val="tx1"/>
              </a:solidFill>
            </a:endParaRPr>
          </a:p>
        </p:txBody>
      </p:sp>
      <p:sp>
        <p:nvSpPr>
          <p:cNvPr id="8" name="Rectangle 7"/>
          <p:cNvSpPr/>
          <p:nvPr/>
        </p:nvSpPr>
        <p:spPr>
          <a:xfrm>
            <a:off x="510144" y="5299890"/>
            <a:ext cx="1832617" cy="769441"/>
          </a:xfrm>
          <a:prstGeom prst="rect">
            <a:avLst/>
          </a:prstGeom>
        </p:spPr>
        <p:txBody>
          <a:bodyPr wrap="none">
            <a:spAutoFit/>
          </a:bodyPr>
          <a:lstStyle/>
          <a:p>
            <a:pPr algn="ctr">
              <a:defRPr sz="2200" b="1" i="0" u="none" strike="noStrike" kern="1200" baseline="0">
                <a:solidFill>
                  <a:srgbClr val="000000">
                    <a:lumMod val="65000"/>
                    <a:lumOff val="35000"/>
                  </a:srgbClr>
                </a:solidFill>
                <a:latin typeface="+mn-lt"/>
                <a:ea typeface="+mn-ea"/>
                <a:cs typeface="+mn-cs"/>
              </a:defRPr>
            </a:pPr>
            <a:r>
              <a:rPr lang="en-US" dirty="0"/>
              <a:t>Fire Emissions</a:t>
            </a:r>
          </a:p>
          <a:p>
            <a:pPr algn="ctr">
              <a:defRPr sz="2200" b="1" i="0" u="none" strike="noStrike" kern="1200" baseline="0">
                <a:solidFill>
                  <a:srgbClr val="000000">
                    <a:lumMod val="65000"/>
                    <a:lumOff val="35000"/>
                  </a:srgbClr>
                </a:solidFill>
                <a:latin typeface="+mn-lt"/>
                <a:ea typeface="+mn-ea"/>
                <a:cs typeface="+mn-cs"/>
              </a:defRPr>
            </a:pPr>
            <a:r>
              <a:rPr lang="en-US" dirty="0"/>
              <a:t> (Tons)</a:t>
            </a:r>
          </a:p>
        </p:txBody>
      </p:sp>
      <p:sp>
        <p:nvSpPr>
          <p:cNvPr id="9" name="Rectangle 8"/>
          <p:cNvSpPr/>
          <p:nvPr/>
        </p:nvSpPr>
        <p:spPr>
          <a:xfrm>
            <a:off x="10035022" y="3862160"/>
            <a:ext cx="1604901" cy="1594808"/>
          </a:xfrm>
          <a:prstGeom prst="rect">
            <a:avLst/>
          </a:prstGeom>
          <a:noFill/>
          <a:ln w="38100">
            <a:solidFill>
              <a:srgbClr val="FF0000"/>
            </a:solid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7BA8F5A1-C934-4E23-B2D2-B7E2CF27AFB1}" type="slidenum">
              <a:rPr lang="en-US" smtClean="0"/>
              <a:t>3</a:t>
            </a:fld>
            <a:endParaRPr lang="en-US"/>
          </a:p>
        </p:txBody>
      </p:sp>
    </p:spTree>
    <p:custDataLst>
      <p:tags r:id="rId1"/>
    </p:custDataLst>
    <p:extLst>
      <p:ext uri="{BB962C8B-B14F-4D97-AF65-F5344CB8AC3E}">
        <p14:creationId xmlns:p14="http://schemas.microsoft.com/office/powerpoint/2010/main" val="1096365195"/>
      </p:ext>
    </p:extLst>
  </p:cSld>
  <p:clrMapOvr>
    <a:masterClrMapping/>
  </p:clrMapOvr>
  <mc:AlternateContent xmlns:mc="http://schemas.openxmlformats.org/markup-compatibility/2006" xmlns:p14="http://schemas.microsoft.com/office/powerpoint/2010/main">
    <mc:Choice Requires="p14">
      <p:transition spd="slow" p14:dur="2000" advTm="67913"/>
    </mc:Choice>
    <mc:Fallback xmlns="">
      <p:transition spd="slow" advTm="6791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Graphic spid="5" grpId="0">
        <p:bldAsOne/>
      </p:bldGraphic>
      <p:bldP spid="7" grpId="0"/>
      <p:bldP spid="8" grpId="0"/>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78" y="462433"/>
            <a:ext cx="9242476" cy="991352"/>
          </a:xfrm>
        </p:spPr>
        <p:txBody>
          <a:bodyPr>
            <a:noAutofit/>
          </a:bodyPr>
          <a:lstStyle/>
          <a:p>
            <a:r>
              <a:rPr lang="en-US" b="1" dirty="0"/>
              <a:t>Q</a:t>
            </a:r>
            <a:r>
              <a:rPr lang="en-US" altLang="zh-CN" b="1" dirty="0"/>
              <a:t>uestions we meet …</a:t>
            </a:r>
            <a:endParaRPr lang="en-US" b="1" dirty="0"/>
          </a:p>
        </p:txBody>
      </p:sp>
      <p:sp>
        <p:nvSpPr>
          <p:cNvPr id="3" name="Content Placeholder 2"/>
          <p:cNvSpPr>
            <a:spLocks noGrp="1"/>
          </p:cNvSpPr>
          <p:nvPr>
            <p:ph sz="half" idx="1"/>
          </p:nvPr>
        </p:nvSpPr>
        <p:spPr>
          <a:xfrm>
            <a:off x="1097278" y="1845734"/>
            <a:ext cx="10203767" cy="4023360"/>
          </a:xfrm>
        </p:spPr>
        <p:txBody>
          <a:bodyPr>
            <a:normAutofit/>
          </a:bodyPr>
          <a:lstStyle/>
          <a:p>
            <a:pPr marL="285750" indent="-285750">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 There is no unified record of prescribed burning information for the Southeast U.S. </a:t>
            </a:r>
          </a:p>
          <a:p>
            <a:pPr marL="285750" indent="-285750">
              <a:buFont typeface="Wingdings" panose="05000000000000000000" pitchFamily="2" charset="2"/>
              <a:buChar char="q"/>
            </a:pPr>
            <a:r>
              <a:rPr lang="en-US" sz="2400" dirty="0">
                <a:solidFill>
                  <a:schemeClr val="tx1"/>
                </a:solidFill>
              </a:rPr>
              <a:t>There is no post-burn information</a:t>
            </a:r>
          </a:p>
          <a:p>
            <a:pPr marL="635508" lvl="1" indent="-285750">
              <a:buFont typeface="Wingdings" panose="05000000000000000000" pitchFamily="2" charset="2"/>
              <a:buChar char="q"/>
            </a:pPr>
            <a:r>
              <a:rPr lang="en-US" sz="1950" dirty="0">
                <a:solidFill>
                  <a:schemeClr val="tx1"/>
                </a:solidFill>
              </a:rPr>
              <a:t>A permit is not an actual fire</a:t>
            </a:r>
          </a:p>
          <a:p>
            <a:pPr marL="285750" indent="-285750">
              <a:buFont typeface="Wingdings" panose="05000000000000000000" pitchFamily="2" charset="2"/>
              <a:buChar char="q"/>
            </a:pPr>
            <a:r>
              <a:rPr lang="en-US" sz="2400" dirty="0">
                <a:solidFill>
                  <a:schemeClr val="tx1"/>
                </a:solidFill>
                <a:latin typeface="Times New Roman" panose="02020603050405020304" pitchFamily="18" charset="0"/>
                <a:cs typeface="Times New Roman" panose="02020603050405020304" pitchFamily="18" charset="0"/>
              </a:rPr>
              <a:t> </a:t>
            </a:r>
            <a:r>
              <a:rPr lang="en-US" sz="2400" dirty="0">
                <a:solidFill>
                  <a:srgbClr val="262626"/>
                </a:solidFill>
              </a:rPr>
              <a:t>Satellite-derived products are popular tools to estimate the burned area.</a:t>
            </a:r>
          </a:p>
          <a:p>
            <a:pPr marL="285750" indent="-285750">
              <a:buFont typeface="Wingdings" panose="05000000000000000000" pitchFamily="2" charset="2"/>
              <a:buChar char="q"/>
            </a:pPr>
            <a:r>
              <a:rPr lang="en-US" sz="2400" dirty="0">
                <a:solidFill>
                  <a:srgbClr val="262626"/>
                </a:solidFill>
              </a:rPr>
              <a:t>PB is usually small fires to keep them under control. Satellite-derived products may have large uncertainty when used in estimating burn area of those small fires. (</a:t>
            </a:r>
            <a:r>
              <a:rPr lang="en-US" sz="2400" dirty="0" err="1">
                <a:solidFill>
                  <a:srgbClr val="262626"/>
                </a:solidFill>
              </a:rPr>
              <a:t>Hoelzemann</a:t>
            </a:r>
            <a:r>
              <a:rPr lang="en-US" sz="2400" dirty="0">
                <a:solidFill>
                  <a:srgbClr val="262626"/>
                </a:solidFill>
              </a:rPr>
              <a:t> 2004; </a:t>
            </a:r>
            <a:r>
              <a:rPr lang="en-US" sz="2400" dirty="0" err="1">
                <a:solidFill>
                  <a:srgbClr val="262626"/>
                </a:solidFill>
              </a:rPr>
              <a:t>Randerson</a:t>
            </a:r>
            <a:r>
              <a:rPr lang="en-US" sz="2400" dirty="0">
                <a:solidFill>
                  <a:srgbClr val="262626"/>
                </a:solidFill>
              </a:rPr>
              <a:t> et al. 2012; </a:t>
            </a:r>
            <a:r>
              <a:rPr lang="en-US" sz="2400" dirty="0" err="1">
                <a:solidFill>
                  <a:srgbClr val="262626"/>
                </a:solidFill>
              </a:rPr>
              <a:t>Kukavskaya</a:t>
            </a:r>
            <a:r>
              <a:rPr lang="en-US" sz="2400" dirty="0">
                <a:solidFill>
                  <a:srgbClr val="262626"/>
                </a:solidFill>
              </a:rPr>
              <a:t> et al. 2013; </a:t>
            </a:r>
            <a:r>
              <a:rPr lang="en-US" sz="2400" dirty="0" err="1">
                <a:solidFill>
                  <a:srgbClr val="262626"/>
                </a:solidFill>
              </a:rPr>
              <a:t>Mouillot</a:t>
            </a:r>
            <a:r>
              <a:rPr lang="en-US" sz="2400" dirty="0">
                <a:solidFill>
                  <a:srgbClr val="262626"/>
                </a:solidFill>
              </a:rPr>
              <a:t> et al. 2014)</a:t>
            </a:r>
          </a:p>
          <a:p>
            <a:pPr marL="285750" indent="-285750">
              <a:buFont typeface="Wingdings" panose="05000000000000000000" pitchFamily="2" charset="2"/>
              <a:buChar char="q"/>
            </a:pPr>
            <a:endParaRPr lang="en-US" sz="24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9396302"/>
      </p:ext>
    </p:extLst>
  </p:cSld>
  <p:clrMapOvr>
    <a:masterClrMapping/>
  </p:clrMapOvr>
  <mc:AlternateContent xmlns:mc="http://schemas.openxmlformats.org/markup-compatibility/2006" xmlns:p14="http://schemas.microsoft.com/office/powerpoint/2010/main">
    <mc:Choice Requires="p14">
      <p:transition spd="slow" p14:dur="2000" advTm="40351"/>
    </mc:Choice>
    <mc:Fallback xmlns="">
      <p:transition spd="slow" advTm="40351"/>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Analysis</a:t>
            </a:r>
          </a:p>
        </p:txBody>
      </p:sp>
      <p:sp>
        <p:nvSpPr>
          <p:cNvPr id="3" name="Content Placeholder 2"/>
          <p:cNvSpPr>
            <a:spLocks noGrp="1"/>
          </p:cNvSpPr>
          <p:nvPr>
            <p:ph idx="1"/>
          </p:nvPr>
        </p:nvSpPr>
        <p:spPr/>
        <p:txBody>
          <a:bodyPr>
            <a:normAutofit/>
          </a:bodyPr>
          <a:lstStyle/>
          <a:p>
            <a:pPr>
              <a:buFont typeface="Wingdings" panose="05000000000000000000" pitchFamily="2" charset="2"/>
              <a:buChar char="q"/>
            </a:pPr>
            <a:r>
              <a:rPr lang="en-US" sz="2400" dirty="0"/>
              <a:t>GA and FL</a:t>
            </a:r>
          </a:p>
          <a:p>
            <a:pPr>
              <a:buFont typeface="Wingdings" panose="05000000000000000000" pitchFamily="2" charset="2"/>
              <a:buChar char="q"/>
            </a:pPr>
            <a:r>
              <a:rPr lang="en-US" sz="2400" dirty="0"/>
              <a:t>Jan. – Apr. of 2015 and 2016</a:t>
            </a:r>
          </a:p>
          <a:p>
            <a:pPr>
              <a:buFont typeface="Wingdings" panose="05000000000000000000" pitchFamily="2" charset="2"/>
              <a:buChar char="q"/>
            </a:pPr>
            <a:r>
              <a:rPr lang="en-US" sz="2400" dirty="0"/>
              <a:t>Permit records compared to satellite-derived burned areas</a:t>
            </a:r>
          </a:p>
          <a:p>
            <a:pPr>
              <a:lnSpc>
                <a:spcPct val="100000"/>
              </a:lnSpc>
              <a:buFont typeface="Wingdings" panose="05000000000000000000" pitchFamily="2" charset="2"/>
              <a:buChar char="q"/>
            </a:pPr>
            <a:r>
              <a:rPr lang="en-US" sz="2400" dirty="0"/>
              <a:t>3 satellite products</a:t>
            </a:r>
          </a:p>
          <a:p>
            <a:pPr lvl="2">
              <a:lnSpc>
                <a:spcPct val="100000"/>
              </a:lnSpc>
              <a:buFont typeface="Wingdings" panose="05000000000000000000" pitchFamily="2" charset="2"/>
              <a:buChar char="q"/>
            </a:pPr>
            <a:r>
              <a:rPr lang="en-US" sz="2200" dirty="0"/>
              <a:t>BBEP</a:t>
            </a:r>
          </a:p>
          <a:p>
            <a:pPr lvl="2">
              <a:lnSpc>
                <a:spcPct val="100000"/>
              </a:lnSpc>
              <a:buFont typeface="Wingdings" panose="05000000000000000000" pitchFamily="2" charset="2"/>
              <a:buChar char="q"/>
            </a:pPr>
            <a:r>
              <a:rPr lang="en-US" sz="2200" dirty="0"/>
              <a:t>GFED4s</a:t>
            </a:r>
          </a:p>
          <a:p>
            <a:pPr lvl="2">
              <a:lnSpc>
                <a:spcPct val="100000"/>
              </a:lnSpc>
              <a:buFont typeface="Wingdings" panose="05000000000000000000" pitchFamily="2" charset="2"/>
              <a:buChar char="q"/>
            </a:pPr>
            <a:r>
              <a:rPr lang="en-US" sz="2200" dirty="0"/>
              <a:t>BAECV</a:t>
            </a:r>
          </a:p>
        </p:txBody>
      </p:sp>
      <p:sp>
        <p:nvSpPr>
          <p:cNvPr id="4" name="Slide Number Placeholder 3"/>
          <p:cNvSpPr>
            <a:spLocks noGrp="1"/>
          </p:cNvSpPr>
          <p:nvPr>
            <p:ph type="sldNum" sz="quarter" idx="12"/>
          </p:nvPr>
        </p:nvSpPr>
        <p:spPr/>
        <p:txBody>
          <a:bodyPr/>
          <a:lstStyle/>
          <a:p>
            <a:fld id="{7BA8F5A1-C934-4E23-B2D2-B7E2CF27AFB1}" type="slidenum">
              <a:rPr lang="en-US" smtClean="0"/>
              <a:t>5</a:t>
            </a:fld>
            <a:endParaRPr lang="en-US"/>
          </a:p>
        </p:txBody>
      </p:sp>
    </p:spTree>
    <p:extLst>
      <p:ext uri="{BB962C8B-B14F-4D97-AF65-F5344CB8AC3E}">
        <p14:creationId xmlns:p14="http://schemas.microsoft.com/office/powerpoint/2010/main" val="559048122"/>
      </p:ext>
    </p:extLst>
  </p:cSld>
  <p:clrMapOvr>
    <a:masterClrMapping/>
  </p:clrMapOvr>
  <mc:AlternateContent xmlns:mc="http://schemas.openxmlformats.org/markup-compatibility/2006" xmlns:p14="http://schemas.microsoft.com/office/powerpoint/2010/main">
    <mc:Choice Requires="p14">
      <p:transition spd="slow" p14:dur="2000" advTm="33295"/>
    </mc:Choice>
    <mc:Fallback xmlns="">
      <p:transition spd="slow" advTm="33295"/>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Burned area</a:t>
            </a:r>
          </a:p>
        </p:txBody>
      </p:sp>
      <p:graphicFrame>
        <p:nvGraphicFramePr>
          <p:cNvPr id="5" name="Content Placeholder 3"/>
          <p:cNvGraphicFramePr>
            <a:graphicFrameLocks/>
          </p:cNvGraphicFramePr>
          <p:nvPr>
            <p:extLst>
              <p:ext uri="{D42A27DB-BD31-4B8C-83A1-F6EECF244321}">
                <p14:modId xmlns:p14="http://schemas.microsoft.com/office/powerpoint/2010/main" val="1506814560"/>
              </p:ext>
            </p:extLst>
          </p:nvPr>
        </p:nvGraphicFramePr>
        <p:xfrm>
          <a:off x="1299907" y="1775432"/>
          <a:ext cx="5665750" cy="1381760"/>
        </p:xfrm>
        <a:graphic>
          <a:graphicData uri="http://schemas.openxmlformats.org/drawingml/2006/table">
            <a:tbl>
              <a:tblPr firstRow="1" bandRow="1">
                <a:tableStyleId>{85BE263C-DBD7-4A20-BB59-AAB30ACAA65A}</a:tableStyleId>
              </a:tblPr>
              <a:tblGrid>
                <a:gridCol w="1323948">
                  <a:extLst>
                    <a:ext uri="{9D8B030D-6E8A-4147-A177-3AD203B41FA5}">
                      <a16:colId xmlns:a16="http://schemas.microsoft.com/office/drawing/2014/main" val="20000"/>
                    </a:ext>
                  </a:extLst>
                </a:gridCol>
                <a:gridCol w="2627290">
                  <a:extLst>
                    <a:ext uri="{9D8B030D-6E8A-4147-A177-3AD203B41FA5}">
                      <a16:colId xmlns:a16="http://schemas.microsoft.com/office/drawing/2014/main" val="20001"/>
                    </a:ext>
                  </a:extLst>
                </a:gridCol>
                <a:gridCol w="1714512">
                  <a:extLst>
                    <a:ext uri="{9D8B030D-6E8A-4147-A177-3AD203B41FA5}">
                      <a16:colId xmlns:a16="http://schemas.microsoft.com/office/drawing/2014/main" val="20002"/>
                    </a:ext>
                  </a:extLst>
                </a:gridCol>
              </a:tblGrid>
              <a:tr h="370840">
                <a:tc>
                  <a:txBody>
                    <a:bodyPr/>
                    <a:lstStyle/>
                    <a:p>
                      <a:pPr algn="ctr"/>
                      <a:r>
                        <a:rPr lang="en-US" dirty="0">
                          <a:latin typeface="Georgia" panose="02040502050405020303" pitchFamily="18" charset="0"/>
                        </a:rPr>
                        <a:t>State</a:t>
                      </a:r>
                    </a:p>
                  </a:txBody>
                  <a:tcPr anchor="ctr"/>
                </a:tc>
                <a:tc>
                  <a:txBody>
                    <a:bodyPr/>
                    <a:lstStyle/>
                    <a:p>
                      <a:pPr algn="ctr"/>
                      <a:r>
                        <a:rPr lang="en-US" dirty="0">
                          <a:latin typeface="Georgia" panose="02040502050405020303" pitchFamily="18" charset="0"/>
                        </a:rPr>
                        <a:t>Period</a:t>
                      </a:r>
                    </a:p>
                  </a:txBody>
                  <a:tcPr anchor="ctr"/>
                </a:tc>
                <a:tc>
                  <a:txBody>
                    <a:bodyPr/>
                    <a:lstStyle/>
                    <a:p>
                      <a:pPr algn="ctr"/>
                      <a:r>
                        <a:rPr lang="en-US" dirty="0">
                          <a:latin typeface="Georgia" panose="02040502050405020303" pitchFamily="18" charset="0"/>
                        </a:rPr>
                        <a:t>Location</a:t>
                      </a:r>
                      <a:r>
                        <a:rPr lang="en-US" baseline="0" dirty="0">
                          <a:latin typeface="Georgia" panose="02040502050405020303" pitchFamily="18" charset="0"/>
                        </a:rPr>
                        <a:t> Info</a:t>
                      </a:r>
                      <a:endParaRPr lang="en-US" dirty="0">
                        <a:latin typeface="Georgia" panose="02040502050405020303" pitchFamily="18" charset="0"/>
                      </a:endParaRPr>
                    </a:p>
                  </a:txBody>
                  <a:tcPr anchor="ctr"/>
                </a:tc>
                <a:extLst>
                  <a:ext uri="{0D108BD9-81ED-4DB2-BD59-A6C34878D82A}">
                    <a16:rowId xmlns:a16="http://schemas.microsoft.com/office/drawing/2014/main" val="10000"/>
                  </a:ext>
                </a:extLst>
              </a:tr>
              <a:tr h="370840">
                <a:tc>
                  <a:txBody>
                    <a:bodyPr/>
                    <a:lstStyle/>
                    <a:p>
                      <a:pPr algn="ctr"/>
                      <a:r>
                        <a:rPr lang="en-US" dirty="0">
                          <a:latin typeface="Georgia" panose="02040502050405020303" pitchFamily="18" charset="0"/>
                        </a:rPr>
                        <a:t>GA</a:t>
                      </a:r>
                    </a:p>
                  </a:txBody>
                  <a:tcPr anchor="ctr"/>
                </a:tc>
                <a:tc>
                  <a:txBody>
                    <a:bodyPr/>
                    <a:lstStyle/>
                    <a:p>
                      <a:pPr algn="ctr"/>
                      <a:r>
                        <a:rPr lang="en-US" dirty="0">
                          <a:latin typeface="Georgia" panose="02040502050405020303" pitchFamily="18" charset="0"/>
                        </a:rPr>
                        <a:t>2015, 2016: Jan. – Apr.</a:t>
                      </a:r>
                    </a:p>
                  </a:txBody>
                  <a:tcPr anchor="ctr"/>
                </a:tc>
                <a:tc>
                  <a:txBody>
                    <a:bodyPr/>
                    <a:lstStyle/>
                    <a:p>
                      <a:pPr algn="ctr"/>
                      <a:r>
                        <a:rPr lang="en-US" dirty="0">
                          <a:solidFill>
                            <a:schemeClr val="tx1"/>
                          </a:solidFill>
                          <a:latin typeface="Georgia" panose="02040502050405020303" pitchFamily="18" charset="0"/>
                        </a:rPr>
                        <a:t>Address</a:t>
                      </a:r>
                    </a:p>
                  </a:txBody>
                  <a:tcPr anchor="ctr"/>
                </a:tc>
                <a:extLst>
                  <a:ext uri="{0D108BD9-81ED-4DB2-BD59-A6C34878D82A}">
                    <a16:rowId xmlns:a16="http://schemas.microsoft.com/office/drawing/2014/main" val="10001"/>
                  </a:ext>
                </a:extLst>
              </a:tr>
              <a:tr h="370840">
                <a:tc>
                  <a:txBody>
                    <a:bodyPr/>
                    <a:lstStyle/>
                    <a:p>
                      <a:pPr algn="ctr"/>
                      <a:r>
                        <a:rPr lang="en-US" dirty="0">
                          <a:latin typeface="Georgia" panose="02040502050405020303" pitchFamily="18" charset="0"/>
                        </a:rPr>
                        <a:t>FL</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Georgia" panose="02040502050405020303" pitchFamily="18" charset="0"/>
                        </a:rPr>
                        <a:t>2015, 2016: Jan. – Apr.</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err="1">
                          <a:latin typeface="Georgia" panose="02040502050405020303" pitchFamily="18" charset="0"/>
                        </a:rPr>
                        <a:t>Lat</a:t>
                      </a:r>
                      <a:r>
                        <a:rPr lang="en-US" dirty="0">
                          <a:latin typeface="Georgia" panose="02040502050405020303" pitchFamily="18" charset="0"/>
                        </a:rPr>
                        <a:t>/Lon</a:t>
                      </a:r>
                    </a:p>
                  </a:txBody>
                  <a:tcPr anchor="ctr"/>
                </a:tc>
                <a:extLst>
                  <a:ext uri="{0D108BD9-81ED-4DB2-BD59-A6C34878D82A}">
                    <a16:rowId xmlns:a16="http://schemas.microsoft.com/office/drawing/2014/main" val="10002"/>
                  </a:ext>
                </a:extLst>
              </a:tr>
            </a:tbl>
          </a:graphicData>
        </a:graphic>
      </p:graphicFrame>
      <p:sp>
        <p:nvSpPr>
          <p:cNvPr id="6" name="Content Placeholder 2"/>
          <p:cNvSpPr>
            <a:spLocks noGrp="1"/>
          </p:cNvSpPr>
          <p:nvPr>
            <p:ph idx="1"/>
          </p:nvPr>
        </p:nvSpPr>
        <p:spPr>
          <a:xfrm>
            <a:off x="1299907" y="3167413"/>
            <a:ext cx="10892093" cy="3690587"/>
          </a:xfrm>
        </p:spPr>
        <p:txBody>
          <a:bodyPr>
            <a:normAutofit lnSpcReduction="10000"/>
          </a:bodyPr>
          <a:lstStyle/>
          <a:p>
            <a:r>
              <a:rPr lang="en-US" b="1" u="sng" dirty="0">
                <a:latin typeface="Times New Roman" panose="02020603050405020304" pitchFamily="18" charset="0"/>
                <a:cs typeface="Times New Roman" panose="02020603050405020304" pitchFamily="18" charset="0"/>
              </a:rPr>
              <a:t>Blended Polar Geo Biomass Burning Emissions Product (BBEP):</a:t>
            </a:r>
          </a:p>
          <a:p>
            <a:r>
              <a:rPr lang="en-US" u="sng" dirty="0">
                <a:latin typeface="Times New Roman" panose="02020603050405020304" pitchFamily="18" charset="0"/>
                <a:cs typeface="Times New Roman" panose="02020603050405020304" pitchFamily="18" charset="0"/>
              </a:rPr>
              <a:t>GOES-East</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GOES-West</a:t>
            </a:r>
            <a:r>
              <a:rPr lang="en-US" dirty="0">
                <a:latin typeface="Times New Roman" panose="02020603050405020304" pitchFamily="18" charset="0"/>
                <a:cs typeface="Times New Roman" panose="02020603050405020304" pitchFamily="18" charset="0"/>
              </a:rPr>
              <a:t>, </a:t>
            </a:r>
            <a:r>
              <a:rPr lang="en-US" u="sng" dirty="0">
                <a:latin typeface="Times New Roman" panose="02020603050405020304" pitchFamily="18" charset="0"/>
                <a:cs typeface="Times New Roman" panose="02020603050405020304" pitchFamily="18" charset="0"/>
              </a:rPr>
              <a:t>MODIS </a:t>
            </a:r>
            <a:r>
              <a:rPr lang="en-US" dirty="0">
                <a:latin typeface="Times New Roman" panose="02020603050405020304" pitchFamily="18" charset="0"/>
                <a:cs typeface="Times New Roman" panose="02020603050405020304" pitchFamily="18" charset="0"/>
              </a:rPr>
              <a:t>and the </a:t>
            </a:r>
            <a:r>
              <a:rPr lang="en-US" u="sng" dirty="0">
                <a:latin typeface="Times New Roman" panose="02020603050405020304" pitchFamily="18" charset="0"/>
                <a:cs typeface="Times New Roman" panose="02020603050405020304" pitchFamily="18" charset="0"/>
              </a:rPr>
              <a:t>AVHRR</a:t>
            </a:r>
            <a:r>
              <a:rPr lang="en-US" dirty="0">
                <a:latin typeface="Times New Roman" panose="02020603050405020304" pitchFamily="18" charset="0"/>
                <a:cs typeface="Times New Roman" panose="02020603050405020304" pitchFamily="18" charset="0"/>
              </a:rPr>
              <a:t>, hourly. (Burned area, fuel loading, combustion factor, and emission factor.)</a:t>
            </a:r>
          </a:p>
          <a:p>
            <a:r>
              <a:rPr lang="en-US" b="1" u="sng" dirty="0">
                <a:latin typeface="Times New Roman" panose="02020603050405020304" pitchFamily="18" charset="0"/>
                <a:cs typeface="Times New Roman" panose="02020603050405020304" pitchFamily="18" charset="0"/>
              </a:rPr>
              <a:t>Global Fire Emissions Database (GFED4s):</a:t>
            </a:r>
          </a:p>
          <a:p>
            <a:r>
              <a:rPr lang="en-US" dirty="0">
                <a:latin typeface="Times New Roman" panose="02020603050405020304" pitchFamily="18" charset="0"/>
                <a:cs typeface="Times New Roman" panose="02020603050405020304" pitchFamily="18" charset="0"/>
              </a:rPr>
              <a:t>Small fires included, combining 1-km thermal anomalies (active fires) from Terra and Aqua and 500 m burned area observations from </a:t>
            </a:r>
            <a:r>
              <a:rPr lang="en-US" u="sng" dirty="0">
                <a:latin typeface="Times New Roman" panose="02020603050405020304" pitchFamily="18" charset="0"/>
                <a:cs typeface="Times New Roman" panose="02020603050405020304" pitchFamily="18" charset="0"/>
              </a:rPr>
              <a:t>MODIS</a:t>
            </a:r>
            <a:r>
              <a:rPr lang="en-US" dirty="0">
                <a:latin typeface="Times New Roman" panose="02020603050405020304" pitchFamily="18" charset="0"/>
                <a:cs typeface="Times New Roman" panose="02020603050405020304" pitchFamily="18" charset="0"/>
              </a:rPr>
              <a:t>.</a:t>
            </a:r>
          </a:p>
          <a:p>
            <a:r>
              <a:rPr lang="en-US" b="1" u="sng" dirty="0">
                <a:latin typeface="Times New Roman" panose="02020603050405020304" pitchFamily="18" charset="0"/>
                <a:cs typeface="Times New Roman" panose="02020603050405020304" pitchFamily="18" charset="0"/>
              </a:rPr>
              <a:t>Burned Area Essential Climate Variable (BAECV)</a:t>
            </a:r>
          </a:p>
          <a:p>
            <a:r>
              <a:rPr lang="en-US" u="sng" dirty="0">
                <a:latin typeface="Times New Roman" panose="02020603050405020304" pitchFamily="18" charset="0"/>
                <a:cs typeface="Times New Roman" panose="02020603050405020304" pitchFamily="18" charset="0"/>
              </a:rPr>
              <a:t>Landsat 4, 5 and 7 </a:t>
            </a:r>
            <a:r>
              <a:rPr lang="en-US" dirty="0">
                <a:latin typeface="Times New Roman" panose="02020603050405020304" pitchFamily="18" charset="0"/>
                <a:cs typeface="Times New Roman" panose="02020603050405020304" pitchFamily="18" charset="0"/>
              </a:rPr>
              <a:t>sense;  Using a gradient boosted regression model to estimate the probability that a pixel (30 × 30m) had burned, followed by a thresholding process to generate a binary burned | unburned classification. </a:t>
            </a:r>
            <a:r>
              <a:rPr lang="en-US" sz="1600" dirty="0"/>
              <a:t>Only annual result is available because of Landsat satellite characteristic (16 days repeat cycle).</a:t>
            </a:r>
          </a:p>
          <a:p>
            <a:endParaRPr lang="en-US" dirty="0">
              <a:latin typeface="Times New Roman" panose="02020603050405020304" pitchFamily="18" charset="0"/>
              <a:cs typeface="Times New Roman" panose="02020603050405020304" pitchFamily="18" charset="0"/>
            </a:endParaRPr>
          </a:p>
        </p:txBody>
      </p:sp>
      <p:sp>
        <p:nvSpPr>
          <p:cNvPr id="7" name="TextBox 6"/>
          <p:cNvSpPr txBox="1"/>
          <p:nvPr/>
        </p:nvSpPr>
        <p:spPr>
          <a:xfrm>
            <a:off x="144242" y="6488668"/>
            <a:ext cx="8433088"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 All following results are based on first four months data except BAECV related.</a:t>
            </a:r>
          </a:p>
        </p:txBody>
      </p:sp>
      <p:graphicFrame>
        <p:nvGraphicFramePr>
          <p:cNvPr id="8" name="Content Placeholder 3"/>
          <p:cNvGraphicFramePr>
            <a:graphicFrameLocks/>
          </p:cNvGraphicFramePr>
          <p:nvPr>
            <p:extLst>
              <p:ext uri="{D42A27DB-BD31-4B8C-83A1-F6EECF244321}">
                <p14:modId xmlns:p14="http://schemas.microsoft.com/office/powerpoint/2010/main" val="361062613"/>
              </p:ext>
            </p:extLst>
          </p:nvPr>
        </p:nvGraphicFramePr>
        <p:xfrm>
          <a:off x="7229244" y="1775432"/>
          <a:ext cx="3926436" cy="1381760"/>
        </p:xfrm>
        <a:graphic>
          <a:graphicData uri="http://schemas.openxmlformats.org/drawingml/2006/table">
            <a:tbl>
              <a:tblPr firstRow="1" bandRow="1">
                <a:tableStyleId>{85BE263C-DBD7-4A20-BB59-AAB30ACAA65A}</a:tableStyleId>
              </a:tblPr>
              <a:tblGrid>
                <a:gridCol w="854514">
                  <a:extLst>
                    <a:ext uri="{9D8B030D-6E8A-4147-A177-3AD203B41FA5}">
                      <a16:colId xmlns:a16="http://schemas.microsoft.com/office/drawing/2014/main" val="20003"/>
                    </a:ext>
                  </a:extLst>
                </a:gridCol>
                <a:gridCol w="1535961">
                  <a:extLst>
                    <a:ext uri="{9D8B030D-6E8A-4147-A177-3AD203B41FA5}">
                      <a16:colId xmlns:a16="http://schemas.microsoft.com/office/drawing/2014/main" val="20004"/>
                    </a:ext>
                  </a:extLst>
                </a:gridCol>
                <a:gridCol w="1535961">
                  <a:extLst>
                    <a:ext uri="{9D8B030D-6E8A-4147-A177-3AD203B41FA5}">
                      <a16:colId xmlns:a16="http://schemas.microsoft.com/office/drawing/2014/main" val="20005"/>
                    </a:ext>
                  </a:extLst>
                </a:gridCol>
              </a:tblGrid>
              <a:tr h="370840">
                <a:tc>
                  <a:txBody>
                    <a:bodyPr/>
                    <a:lstStyle/>
                    <a:p>
                      <a:pPr algn="ctr"/>
                      <a:r>
                        <a:rPr lang="en-US" dirty="0">
                          <a:latin typeface="Georgia" panose="02040502050405020303" pitchFamily="18" charset="0"/>
                        </a:rPr>
                        <a:t>BBEP</a:t>
                      </a:r>
                    </a:p>
                  </a:txBody>
                  <a:tcPr anchor="ctr"/>
                </a:tc>
                <a:tc>
                  <a:txBody>
                    <a:bodyPr/>
                    <a:lstStyle/>
                    <a:p>
                      <a:pPr algn="ctr"/>
                      <a:r>
                        <a:rPr lang="en-US" dirty="0">
                          <a:latin typeface="Georgia" panose="02040502050405020303" pitchFamily="18" charset="0"/>
                        </a:rPr>
                        <a:t>GFED4s</a:t>
                      </a:r>
                    </a:p>
                  </a:txBody>
                  <a:tcPr anchor="ctr"/>
                </a:tc>
                <a:tc>
                  <a:txBody>
                    <a:bodyPr/>
                    <a:lstStyle/>
                    <a:p>
                      <a:pPr algn="ctr"/>
                      <a:r>
                        <a:rPr lang="en-US" dirty="0">
                          <a:latin typeface="Georgia" panose="02040502050405020303" pitchFamily="18" charset="0"/>
                        </a:rPr>
                        <a:t>BAECV</a:t>
                      </a:r>
                    </a:p>
                    <a:p>
                      <a:pPr algn="ctr"/>
                      <a:r>
                        <a:rPr lang="en-US" dirty="0">
                          <a:latin typeface="Georgia" panose="02040502050405020303" pitchFamily="18" charset="0"/>
                        </a:rPr>
                        <a:t>(2015)</a:t>
                      </a:r>
                    </a:p>
                  </a:txBody>
                  <a:tcPr anchor="ctr"/>
                </a:tc>
                <a:extLst>
                  <a:ext uri="{0D108BD9-81ED-4DB2-BD59-A6C34878D82A}">
                    <a16:rowId xmlns:a16="http://schemas.microsoft.com/office/drawing/2014/main" val="10000"/>
                  </a:ext>
                </a:extLst>
              </a:tr>
              <a:tr h="370840">
                <a:tc>
                  <a:txBody>
                    <a:bodyPr/>
                    <a:lstStyle/>
                    <a:p>
                      <a:pPr algn="ctr"/>
                      <a:r>
                        <a:rPr lang="en-US" dirty="0">
                          <a:latin typeface="Georgia" panose="02040502050405020303" pitchFamily="18" charset="0"/>
                        </a:rPr>
                        <a:t>Daily</a:t>
                      </a:r>
                    </a:p>
                  </a:txBody>
                  <a:tcPr anchor="ctr"/>
                </a:tc>
                <a:tc>
                  <a:txBody>
                    <a:bodyPr/>
                    <a:lstStyle/>
                    <a:p>
                      <a:pPr algn="ctr"/>
                      <a:r>
                        <a:rPr lang="en-US" dirty="0">
                          <a:latin typeface="Georgia" panose="02040502050405020303" pitchFamily="18" charset="0"/>
                        </a:rPr>
                        <a:t>Monthly</a:t>
                      </a:r>
                    </a:p>
                  </a:txBody>
                  <a:tcPr anchor="ctr"/>
                </a:tc>
                <a:tc>
                  <a:txBody>
                    <a:bodyPr/>
                    <a:lstStyle/>
                    <a:p>
                      <a:pPr algn="ctr"/>
                      <a:r>
                        <a:rPr lang="en-US" dirty="0">
                          <a:latin typeface="Georgia" panose="02040502050405020303" pitchFamily="18" charset="0"/>
                        </a:rPr>
                        <a:t>Annual</a:t>
                      </a:r>
                    </a:p>
                  </a:txBody>
                  <a:tcPr anchor="ctr"/>
                </a:tc>
                <a:extLst>
                  <a:ext uri="{0D108BD9-81ED-4DB2-BD59-A6C34878D82A}">
                    <a16:rowId xmlns:a16="http://schemas.microsoft.com/office/drawing/2014/main" val="10001"/>
                  </a:ext>
                </a:extLst>
              </a:tr>
              <a:tr h="370840">
                <a:tc>
                  <a:txBody>
                    <a:bodyPr/>
                    <a:lstStyle/>
                    <a:p>
                      <a:pPr algn="ctr"/>
                      <a:r>
                        <a:rPr lang="en-US" dirty="0">
                          <a:latin typeface="Georgia" panose="02040502050405020303" pitchFamily="18" charset="0"/>
                        </a:rPr>
                        <a:t>Daily</a:t>
                      </a:r>
                    </a:p>
                  </a:txBody>
                  <a:tcPr anchor="ctr"/>
                </a:tc>
                <a:tc>
                  <a:txBody>
                    <a:bodyPr/>
                    <a:lstStyle/>
                    <a:p>
                      <a:pPr algn="ctr"/>
                      <a:r>
                        <a:rPr lang="en-US" dirty="0">
                          <a:latin typeface="Georgia" panose="02040502050405020303" pitchFamily="18" charset="0"/>
                        </a:rPr>
                        <a:t>Monthly</a:t>
                      </a:r>
                    </a:p>
                  </a:txBody>
                  <a:tcPr anchor="ctr"/>
                </a:tc>
                <a:tc>
                  <a:txBody>
                    <a:bodyPr/>
                    <a:lstStyle/>
                    <a:p>
                      <a:pPr algn="ctr"/>
                      <a:r>
                        <a:rPr lang="en-US" dirty="0">
                          <a:latin typeface="Georgia" panose="02040502050405020303" pitchFamily="18" charset="0"/>
                        </a:rPr>
                        <a:t>Annual</a:t>
                      </a:r>
                    </a:p>
                  </a:txBody>
                  <a:tcPr anchor="ctr"/>
                </a:tc>
                <a:extLst>
                  <a:ext uri="{0D108BD9-81ED-4DB2-BD59-A6C34878D82A}">
                    <a16:rowId xmlns:a16="http://schemas.microsoft.com/office/drawing/2014/main" val="10002"/>
                  </a:ext>
                </a:extLst>
              </a:tr>
            </a:tbl>
          </a:graphicData>
        </a:graphic>
      </p:graphicFrame>
      <p:sp>
        <p:nvSpPr>
          <p:cNvPr id="3" name="TextBox 2"/>
          <p:cNvSpPr txBox="1"/>
          <p:nvPr/>
        </p:nvSpPr>
        <p:spPr>
          <a:xfrm>
            <a:off x="3208270" y="1406100"/>
            <a:ext cx="1770036"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Permit Records</a:t>
            </a:r>
          </a:p>
        </p:txBody>
      </p:sp>
      <p:sp>
        <p:nvSpPr>
          <p:cNvPr id="9" name="TextBox 8"/>
          <p:cNvSpPr txBox="1"/>
          <p:nvPr/>
        </p:nvSpPr>
        <p:spPr>
          <a:xfrm>
            <a:off x="8024412" y="1406100"/>
            <a:ext cx="2834430" cy="400110"/>
          </a:xfrm>
          <a:prstGeom prst="rect">
            <a:avLst/>
          </a:prstGeom>
          <a:noFill/>
        </p:spPr>
        <p:txBody>
          <a:bodyPr wrap="none" rtlCol="0">
            <a:spAutoFit/>
          </a:bodyPr>
          <a:lstStyle/>
          <a:p>
            <a:r>
              <a:rPr lang="en-US" sz="2000" dirty="0">
                <a:latin typeface="Times New Roman" panose="02020603050405020304" pitchFamily="18" charset="0"/>
                <a:cs typeface="Times New Roman" panose="02020603050405020304" pitchFamily="18" charset="0"/>
              </a:rPr>
              <a:t>Satellite-derived Products</a:t>
            </a:r>
          </a:p>
        </p:txBody>
      </p:sp>
      <p:sp>
        <p:nvSpPr>
          <p:cNvPr id="4" name="Slide Number Placeholder 3"/>
          <p:cNvSpPr>
            <a:spLocks noGrp="1"/>
          </p:cNvSpPr>
          <p:nvPr>
            <p:ph type="sldNum" sz="quarter" idx="12"/>
          </p:nvPr>
        </p:nvSpPr>
        <p:spPr/>
        <p:txBody>
          <a:bodyPr/>
          <a:lstStyle/>
          <a:p>
            <a:fld id="{7BA8F5A1-C934-4E23-B2D2-B7E2CF27AFB1}" type="slidenum">
              <a:rPr lang="en-US" smtClean="0"/>
              <a:t>6</a:t>
            </a:fld>
            <a:endParaRPr lang="en-US"/>
          </a:p>
        </p:txBody>
      </p:sp>
    </p:spTree>
    <p:extLst>
      <p:ext uri="{BB962C8B-B14F-4D97-AF65-F5344CB8AC3E}">
        <p14:creationId xmlns:p14="http://schemas.microsoft.com/office/powerpoint/2010/main" val="548119889"/>
      </p:ext>
    </p:extLst>
  </p:cSld>
  <p:clrMapOvr>
    <a:masterClrMapping/>
  </p:clrMapOvr>
  <mc:AlternateContent xmlns:mc="http://schemas.openxmlformats.org/markup-compatibility/2006" xmlns:p14="http://schemas.microsoft.com/office/powerpoint/2010/main">
    <mc:Choice Requires="p14">
      <p:transition spd="slow" p14:dur="2000" advTm="91262"/>
    </mc:Choice>
    <mc:Fallback xmlns="">
      <p:transition spd="slow" advTm="9126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97279" y="3265"/>
            <a:ext cx="11281239" cy="1450757"/>
          </a:xfrm>
        </p:spPr>
        <p:txBody>
          <a:bodyPr>
            <a:normAutofit/>
          </a:bodyPr>
          <a:lstStyle/>
          <a:p>
            <a:r>
              <a:rPr lang="en-US" b="1" dirty="0"/>
              <a:t>How accurate are the permit burned areas?</a:t>
            </a:r>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35565" y="2120022"/>
            <a:ext cx="8993300" cy="4195413"/>
          </a:xfrm>
        </p:spPr>
      </p:pic>
      <p:sp>
        <p:nvSpPr>
          <p:cNvPr id="2" name="TextBox 1"/>
          <p:cNvSpPr txBox="1"/>
          <p:nvPr/>
        </p:nvSpPr>
        <p:spPr>
          <a:xfrm>
            <a:off x="1097279" y="1556189"/>
            <a:ext cx="3563007"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Phone call survey:</a:t>
            </a:r>
          </a:p>
        </p:txBody>
      </p:sp>
      <p:sp>
        <p:nvSpPr>
          <p:cNvPr id="3" name="Slide Number Placeholder 2"/>
          <p:cNvSpPr>
            <a:spLocks noGrp="1"/>
          </p:cNvSpPr>
          <p:nvPr>
            <p:ph type="sldNum" sz="quarter" idx="12"/>
          </p:nvPr>
        </p:nvSpPr>
        <p:spPr/>
        <p:txBody>
          <a:bodyPr/>
          <a:lstStyle/>
          <a:p>
            <a:fld id="{7BA8F5A1-C934-4E23-B2D2-B7E2CF27AFB1}" type="slidenum">
              <a:rPr lang="en-US" smtClean="0"/>
              <a:t>7</a:t>
            </a:fld>
            <a:endParaRPr lang="en-US"/>
          </a:p>
        </p:txBody>
      </p:sp>
    </p:spTree>
    <p:extLst>
      <p:ext uri="{BB962C8B-B14F-4D97-AF65-F5344CB8AC3E}">
        <p14:creationId xmlns:p14="http://schemas.microsoft.com/office/powerpoint/2010/main" val="3863171660"/>
      </p:ext>
    </p:extLst>
  </p:cSld>
  <p:clrMapOvr>
    <a:masterClrMapping/>
  </p:clrMapOvr>
  <mc:AlternateContent xmlns:mc="http://schemas.openxmlformats.org/markup-compatibility/2006" xmlns:p14="http://schemas.microsoft.com/office/powerpoint/2010/main">
    <mc:Choice Requires="p14">
      <p:transition spd="slow" p14:dur="2000" advTm="41664"/>
    </mc:Choice>
    <mc:Fallback xmlns="">
      <p:transition spd="slow" advTm="41664"/>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trustable are the permit records?</a:t>
            </a:r>
          </a:p>
        </p:txBody>
      </p:sp>
      <p:sp>
        <p:nvSpPr>
          <p:cNvPr id="3" name="Content Placeholder 2"/>
          <p:cNvSpPr>
            <a:spLocks noGrp="1"/>
          </p:cNvSpPr>
          <p:nvPr>
            <p:ph idx="1"/>
          </p:nvPr>
        </p:nvSpPr>
        <p:spPr>
          <a:xfrm>
            <a:off x="1097280" y="1472243"/>
            <a:ext cx="10081582" cy="4023360"/>
          </a:xfrm>
        </p:spPr>
        <p:txBody>
          <a:bodyPr/>
          <a:lstStyle/>
          <a:p>
            <a:pPr>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Tall Timbers Research Station, </a:t>
            </a:r>
            <a:r>
              <a:rPr lang="en-US" dirty="0"/>
              <a:t>Tallahassee, FL</a:t>
            </a:r>
            <a:endParaRPr lang="en-US"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1433" t="18771" r="11915" b="22509"/>
          <a:stretch/>
        </p:blipFill>
        <p:spPr>
          <a:xfrm>
            <a:off x="394599" y="2300629"/>
            <a:ext cx="3455413" cy="3425624"/>
          </a:xfrm>
          <a:prstGeom prst="rect">
            <a:avLst/>
          </a:prstGeom>
        </p:spPr>
      </p:pic>
      <p:sp>
        <p:nvSpPr>
          <p:cNvPr id="5" name="TextBox 4"/>
          <p:cNvSpPr txBox="1"/>
          <p:nvPr/>
        </p:nvSpPr>
        <p:spPr>
          <a:xfrm>
            <a:off x="407197" y="5812036"/>
            <a:ext cx="3554569" cy="369332"/>
          </a:xfrm>
          <a:prstGeom prst="rect">
            <a:avLst/>
          </a:prstGeom>
          <a:noFill/>
        </p:spPr>
        <p:txBody>
          <a:bodyPr wrap="square" rtlCol="0">
            <a:spAutoFit/>
          </a:bodyPr>
          <a:lstStyle/>
          <a:p>
            <a:r>
              <a:rPr lang="en-US" dirty="0">
                <a:latin typeface="Times New Roman" panose="02020603050405020304" pitchFamily="18" charset="0"/>
                <a:cs typeface="Times New Roman" panose="02020603050405020304" pitchFamily="18" charset="0"/>
              </a:rPr>
              <a:t>2015 PB records from Tall Timbers</a:t>
            </a:r>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605" t="7700" r="9710" b="7700"/>
          <a:stretch/>
        </p:blipFill>
        <p:spPr>
          <a:xfrm>
            <a:off x="4708193" y="2329840"/>
            <a:ext cx="2652312" cy="3598995"/>
          </a:xfrm>
          <a:prstGeom prst="rect">
            <a:avLst/>
          </a:prstGeom>
        </p:spPr>
      </p:pic>
      <p:sp>
        <p:nvSpPr>
          <p:cNvPr id="8" name="Rectangle 7"/>
          <p:cNvSpPr/>
          <p:nvPr/>
        </p:nvSpPr>
        <p:spPr>
          <a:xfrm>
            <a:off x="7697041" y="3567670"/>
            <a:ext cx="1205272" cy="923330"/>
          </a:xfrm>
          <a:prstGeom prst="rect">
            <a:avLst/>
          </a:prstGeom>
        </p:spPr>
        <p:txBody>
          <a:bodyPr wrap="square">
            <a:spAutoFit/>
          </a:bodyPr>
          <a:lstStyle/>
          <a:p>
            <a:r>
              <a:rPr lang="en-US" dirty="0">
                <a:latin typeface="Georgia" panose="02040502050405020303" pitchFamily="18" charset="0"/>
              </a:rPr>
              <a:t>Permit Asked: 2330</a:t>
            </a:r>
          </a:p>
        </p:txBody>
      </p:sp>
      <p:sp>
        <p:nvSpPr>
          <p:cNvPr id="9" name="Left Brace 8"/>
          <p:cNvSpPr/>
          <p:nvPr/>
        </p:nvSpPr>
        <p:spPr>
          <a:xfrm>
            <a:off x="8415149" y="2689265"/>
            <a:ext cx="592428" cy="2833352"/>
          </a:xfrm>
          <a:custGeom>
            <a:avLst/>
            <a:gdLst>
              <a:gd name="connsiteX0" fmla="*/ 592428 w 592428"/>
              <a:gd name="connsiteY0" fmla="*/ 2833352 h 2833352"/>
              <a:gd name="connsiteX1" fmla="*/ 296214 w 592428"/>
              <a:gd name="connsiteY1" fmla="*/ 2783985 h 2833352"/>
              <a:gd name="connsiteX2" fmla="*/ 296214 w 592428"/>
              <a:gd name="connsiteY2" fmla="*/ 1466043 h 2833352"/>
              <a:gd name="connsiteX3" fmla="*/ 0 w 592428"/>
              <a:gd name="connsiteY3" fmla="*/ 1416676 h 2833352"/>
              <a:gd name="connsiteX4" fmla="*/ 296214 w 592428"/>
              <a:gd name="connsiteY4" fmla="*/ 1367309 h 2833352"/>
              <a:gd name="connsiteX5" fmla="*/ 296214 w 592428"/>
              <a:gd name="connsiteY5" fmla="*/ 49367 h 2833352"/>
              <a:gd name="connsiteX6" fmla="*/ 592428 w 592428"/>
              <a:gd name="connsiteY6" fmla="*/ 0 h 2833352"/>
              <a:gd name="connsiteX7" fmla="*/ 592428 w 592428"/>
              <a:gd name="connsiteY7" fmla="*/ 2833352 h 2833352"/>
              <a:gd name="connsiteX0" fmla="*/ 592428 w 592428"/>
              <a:gd name="connsiteY0" fmla="*/ 2833352 h 2833352"/>
              <a:gd name="connsiteX1" fmla="*/ 296214 w 592428"/>
              <a:gd name="connsiteY1" fmla="*/ 2783985 h 2833352"/>
              <a:gd name="connsiteX2" fmla="*/ 296214 w 592428"/>
              <a:gd name="connsiteY2" fmla="*/ 1466043 h 2833352"/>
              <a:gd name="connsiteX3" fmla="*/ 0 w 592428"/>
              <a:gd name="connsiteY3" fmla="*/ 1416676 h 2833352"/>
              <a:gd name="connsiteX4" fmla="*/ 296214 w 592428"/>
              <a:gd name="connsiteY4" fmla="*/ 1367309 h 2833352"/>
              <a:gd name="connsiteX5" fmla="*/ 296214 w 592428"/>
              <a:gd name="connsiteY5" fmla="*/ 49367 h 2833352"/>
              <a:gd name="connsiteX6" fmla="*/ 592428 w 592428"/>
              <a:gd name="connsiteY6" fmla="*/ 0 h 2833352"/>
              <a:gd name="connsiteX0" fmla="*/ 592428 w 592428"/>
              <a:gd name="connsiteY0" fmla="*/ 2833352 h 2833352"/>
              <a:gd name="connsiteX1" fmla="*/ 296214 w 592428"/>
              <a:gd name="connsiteY1" fmla="*/ 2783985 h 2833352"/>
              <a:gd name="connsiteX2" fmla="*/ 296214 w 592428"/>
              <a:gd name="connsiteY2" fmla="*/ 1466043 h 2833352"/>
              <a:gd name="connsiteX3" fmla="*/ 0 w 592428"/>
              <a:gd name="connsiteY3" fmla="*/ 1416676 h 2833352"/>
              <a:gd name="connsiteX4" fmla="*/ 296214 w 592428"/>
              <a:gd name="connsiteY4" fmla="*/ 1367309 h 2833352"/>
              <a:gd name="connsiteX5" fmla="*/ 296214 w 592428"/>
              <a:gd name="connsiteY5" fmla="*/ 49367 h 2833352"/>
              <a:gd name="connsiteX6" fmla="*/ 592428 w 592428"/>
              <a:gd name="connsiteY6" fmla="*/ 0 h 2833352"/>
              <a:gd name="connsiteX7" fmla="*/ 592428 w 592428"/>
              <a:gd name="connsiteY7" fmla="*/ 2833352 h 2833352"/>
              <a:gd name="connsiteX0" fmla="*/ 592428 w 592428"/>
              <a:gd name="connsiteY0" fmla="*/ 2833352 h 2833352"/>
              <a:gd name="connsiteX1" fmla="*/ 296214 w 592428"/>
              <a:gd name="connsiteY1" fmla="*/ 2783985 h 2833352"/>
              <a:gd name="connsiteX2" fmla="*/ 296214 w 592428"/>
              <a:gd name="connsiteY2" fmla="*/ 1466043 h 2833352"/>
              <a:gd name="connsiteX3" fmla="*/ 296214 w 592428"/>
              <a:gd name="connsiteY3" fmla="*/ 1367309 h 2833352"/>
              <a:gd name="connsiteX4" fmla="*/ 296214 w 592428"/>
              <a:gd name="connsiteY4" fmla="*/ 49367 h 2833352"/>
              <a:gd name="connsiteX5" fmla="*/ 592428 w 592428"/>
              <a:gd name="connsiteY5" fmla="*/ 0 h 283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2428" h="2833352" stroke="0" extrusionOk="0">
                <a:moveTo>
                  <a:pt x="592428" y="2833352"/>
                </a:moveTo>
                <a:cubicBezTo>
                  <a:pt x="428834" y="2833352"/>
                  <a:pt x="296214" y="2811250"/>
                  <a:pt x="296214" y="2783985"/>
                </a:cubicBezTo>
                <a:lnTo>
                  <a:pt x="296214" y="1466043"/>
                </a:lnTo>
                <a:cubicBezTo>
                  <a:pt x="296214" y="1438778"/>
                  <a:pt x="163594" y="1416676"/>
                  <a:pt x="0" y="1416676"/>
                </a:cubicBezTo>
                <a:cubicBezTo>
                  <a:pt x="163594" y="1416676"/>
                  <a:pt x="296214" y="1394574"/>
                  <a:pt x="296214" y="1367309"/>
                </a:cubicBezTo>
                <a:lnTo>
                  <a:pt x="296214" y="49367"/>
                </a:lnTo>
                <a:cubicBezTo>
                  <a:pt x="296214" y="22102"/>
                  <a:pt x="428834" y="0"/>
                  <a:pt x="592428" y="0"/>
                </a:cubicBezTo>
                <a:lnTo>
                  <a:pt x="592428" y="2833352"/>
                </a:lnTo>
                <a:close/>
              </a:path>
              <a:path w="592428" h="2833352" fill="none">
                <a:moveTo>
                  <a:pt x="592428" y="2833352"/>
                </a:moveTo>
                <a:cubicBezTo>
                  <a:pt x="428834" y="2833352"/>
                  <a:pt x="296214" y="2811250"/>
                  <a:pt x="296214" y="2783985"/>
                </a:cubicBezTo>
                <a:lnTo>
                  <a:pt x="296214" y="1466043"/>
                </a:lnTo>
                <a:lnTo>
                  <a:pt x="296214" y="1367309"/>
                </a:lnTo>
                <a:lnTo>
                  <a:pt x="296214" y="49367"/>
                </a:lnTo>
                <a:cubicBezTo>
                  <a:pt x="296214" y="22102"/>
                  <a:pt x="428834" y="0"/>
                  <a:pt x="592428" y="0"/>
                </a:cubicBezTo>
              </a:path>
            </a:pathLst>
          </a:cu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latin typeface="Georgia" panose="02040502050405020303" pitchFamily="18" charset="0"/>
            </a:endParaRPr>
          </a:p>
        </p:txBody>
      </p:sp>
      <p:sp>
        <p:nvSpPr>
          <p:cNvPr id="10" name="TextBox 9"/>
          <p:cNvSpPr txBox="1"/>
          <p:nvPr/>
        </p:nvSpPr>
        <p:spPr>
          <a:xfrm>
            <a:off x="8734772" y="2232604"/>
            <a:ext cx="3147947" cy="646331"/>
          </a:xfrm>
          <a:prstGeom prst="rect">
            <a:avLst/>
          </a:prstGeom>
          <a:noFill/>
        </p:spPr>
        <p:txBody>
          <a:bodyPr wrap="square" rtlCol="0">
            <a:spAutoFit/>
          </a:bodyPr>
          <a:lstStyle/>
          <a:p>
            <a:pPr algn="ctr"/>
            <a:r>
              <a:rPr lang="en-US" dirty="0">
                <a:latin typeface="Georgia" panose="02040502050405020303" pitchFamily="18" charset="0"/>
              </a:rPr>
              <a:t>Ask permit, but not burn: 264 (11%)</a:t>
            </a:r>
          </a:p>
        </p:txBody>
      </p:sp>
      <p:sp>
        <p:nvSpPr>
          <p:cNvPr id="11" name="TextBox 10"/>
          <p:cNvSpPr txBox="1"/>
          <p:nvPr/>
        </p:nvSpPr>
        <p:spPr>
          <a:xfrm>
            <a:off x="8645701" y="5108322"/>
            <a:ext cx="2423242" cy="646331"/>
          </a:xfrm>
          <a:prstGeom prst="rect">
            <a:avLst/>
          </a:prstGeom>
          <a:noFill/>
        </p:spPr>
        <p:txBody>
          <a:bodyPr wrap="square" rtlCol="0">
            <a:spAutoFit/>
          </a:bodyPr>
          <a:lstStyle/>
          <a:p>
            <a:pPr algn="ctr"/>
            <a:r>
              <a:rPr lang="en-US" dirty="0">
                <a:latin typeface="Georgia" panose="02040502050405020303" pitchFamily="18" charset="0"/>
              </a:rPr>
              <a:t>Ask permit and burn: 2066 (89%)</a:t>
            </a:r>
          </a:p>
        </p:txBody>
      </p:sp>
      <p:cxnSp>
        <p:nvCxnSpPr>
          <p:cNvPr id="12" name="Straight Arrow Connector 11"/>
          <p:cNvCxnSpPr/>
          <p:nvPr/>
        </p:nvCxnSpPr>
        <p:spPr>
          <a:xfrm>
            <a:off x="10691279" y="5529588"/>
            <a:ext cx="656018"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991672" y="6506472"/>
            <a:ext cx="1447287" cy="369332"/>
          </a:xfrm>
          <a:prstGeom prst="rect">
            <a:avLst/>
          </a:prstGeom>
          <a:noFill/>
        </p:spPr>
        <p:txBody>
          <a:bodyPr wrap="square" rtlCol="0">
            <a:spAutoFit/>
          </a:bodyPr>
          <a:lstStyle/>
          <a:p>
            <a:r>
              <a:rPr lang="en-US" dirty="0">
                <a:latin typeface="Georgia" panose="02040502050405020303" pitchFamily="18" charset="0"/>
              </a:rPr>
              <a:t>Unit: Acres</a:t>
            </a:r>
          </a:p>
        </p:txBody>
      </p:sp>
      <p:sp>
        <p:nvSpPr>
          <p:cNvPr id="14" name="TextBox 13"/>
          <p:cNvSpPr txBox="1"/>
          <p:nvPr/>
        </p:nvSpPr>
        <p:spPr>
          <a:xfrm>
            <a:off x="10827713" y="5096188"/>
            <a:ext cx="1476243" cy="646331"/>
          </a:xfrm>
          <a:prstGeom prst="rect">
            <a:avLst/>
          </a:prstGeom>
          <a:noFill/>
        </p:spPr>
        <p:txBody>
          <a:bodyPr wrap="square" rtlCol="0">
            <a:spAutoFit/>
          </a:bodyPr>
          <a:lstStyle/>
          <a:p>
            <a:pPr algn="ctr"/>
            <a:r>
              <a:rPr lang="en-US" dirty="0">
                <a:latin typeface="Georgia" panose="02040502050405020303" pitchFamily="18" charset="0"/>
              </a:rPr>
              <a:t>Actual burn: 1354</a:t>
            </a:r>
          </a:p>
        </p:txBody>
      </p:sp>
      <p:cxnSp>
        <p:nvCxnSpPr>
          <p:cNvPr id="15" name="Straight Connector 14"/>
          <p:cNvCxnSpPr>
            <a:endCxn id="9" idx="3"/>
          </p:cNvCxnSpPr>
          <p:nvPr/>
        </p:nvCxnSpPr>
        <p:spPr>
          <a:xfrm>
            <a:off x="8525030" y="4029335"/>
            <a:ext cx="186333" cy="27239"/>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8455448" y="6065069"/>
            <a:ext cx="1476243" cy="369332"/>
          </a:xfrm>
          <a:prstGeom prst="rect">
            <a:avLst/>
          </a:prstGeom>
          <a:noFill/>
        </p:spPr>
        <p:txBody>
          <a:bodyPr wrap="square" rtlCol="0">
            <a:spAutoFit/>
          </a:bodyPr>
          <a:lstStyle/>
          <a:p>
            <a:pPr algn="ctr"/>
            <a:r>
              <a:rPr lang="en-US" dirty="0">
                <a:solidFill>
                  <a:srgbClr val="FF0000"/>
                </a:solidFill>
                <a:latin typeface="Georgia" panose="02040502050405020303" pitchFamily="18" charset="0"/>
              </a:rPr>
              <a:t>58%</a:t>
            </a:r>
          </a:p>
        </p:txBody>
      </p:sp>
      <p:cxnSp>
        <p:nvCxnSpPr>
          <p:cNvPr id="17" name="Elbow Connector 16"/>
          <p:cNvCxnSpPr>
            <a:endCxn id="14" idx="2"/>
          </p:cNvCxnSpPr>
          <p:nvPr/>
        </p:nvCxnSpPr>
        <p:spPr>
          <a:xfrm>
            <a:off x="7888401" y="4538856"/>
            <a:ext cx="3677434" cy="1203663"/>
          </a:xfrm>
          <a:prstGeom prst="bentConnector4">
            <a:avLst>
              <a:gd name="adj1" fmla="val 107"/>
              <a:gd name="adj2" fmla="val 118992"/>
            </a:avLst>
          </a:prstGeom>
          <a:ln w="38100">
            <a:solidFill>
              <a:schemeClr val="accent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8848138" y="2980496"/>
            <a:ext cx="3272645" cy="1940957"/>
          </a:xfrm>
          <a:prstGeom prst="roundRect">
            <a:avLst/>
          </a:prstGeom>
          <a:solidFill>
            <a:schemeClr val="bg1">
              <a:lumMod val="85000"/>
            </a:schemeClr>
          </a:solidFill>
        </p:spPr>
        <p:txBody>
          <a:bodyPr wrap="square" rtlCol="0">
            <a:spAutoFit/>
          </a:bodyPr>
          <a:lstStyle/>
          <a:p>
            <a:r>
              <a:rPr lang="en-US" dirty="0">
                <a:latin typeface="Georgia" panose="02040502050405020303" pitchFamily="18" charset="0"/>
              </a:rPr>
              <a:t>They typically ask for a few more acres than they end up burning. Weather is the reason they would have pulled a permit and not burned. </a:t>
            </a:r>
          </a:p>
        </p:txBody>
      </p:sp>
      <p:sp>
        <p:nvSpPr>
          <p:cNvPr id="19" name="TextBox 18"/>
          <p:cNvSpPr txBox="1"/>
          <p:nvPr/>
        </p:nvSpPr>
        <p:spPr>
          <a:xfrm>
            <a:off x="7895187" y="1465511"/>
            <a:ext cx="2596767" cy="646331"/>
          </a:xfrm>
          <a:prstGeom prst="rect">
            <a:avLst/>
          </a:prstGeom>
          <a:noFill/>
        </p:spPr>
        <p:txBody>
          <a:bodyPr wrap="square" rtlCol="0">
            <a:spAutoFit/>
          </a:bodyPr>
          <a:lstStyle/>
          <a:p>
            <a:r>
              <a:rPr lang="en-US" dirty="0">
                <a:latin typeface="Georgia" panose="02040502050405020303" pitchFamily="18" charset="0"/>
              </a:rPr>
              <a:t>Permit: 26 Days</a:t>
            </a:r>
          </a:p>
          <a:p>
            <a:r>
              <a:rPr lang="en-US" dirty="0">
                <a:latin typeface="Georgia" panose="02040502050405020303" pitchFamily="18" charset="0"/>
              </a:rPr>
              <a:t>Actual Burn: 16 Days</a:t>
            </a:r>
          </a:p>
        </p:txBody>
      </p:sp>
      <p:sp>
        <p:nvSpPr>
          <p:cNvPr id="7" name="TextBox 6"/>
          <p:cNvSpPr txBox="1"/>
          <p:nvPr/>
        </p:nvSpPr>
        <p:spPr>
          <a:xfrm>
            <a:off x="407197" y="1788676"/>
            <a:ext cx="1403131" cy="523220"/>
          </a:xfrm>
          <a:prstGeom prst="rect">
            <a:avLst/>
          </a:prstGeom>
          <a:no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Actual</a:t>
            </a:r>
          </a:p>
        </p:txBody>
      </p:sp>
      <p:sp>
        <p:nvSpPr>
          <p:cNvPr id="20" name="TextBox 19"/>
          <p:cNvSpPr txBox="1"/>
          <p:nvPr/>
        </p:nvSpPr>
        <p:spPr>
          <a:xfrm>
            <a:off x="3766272" y="1794525"/>
            <a:ext cx="2477592" cy="523220"/>
          </a:xfrm>
          <a:prstGeom prst="rect">
            <a:avLst/>
          </a:prstGeom>
          <a:solidFill>
            <a:schemeClr val="bg1"/>
          </a:solidFill>
        </p:spPr>
        <p:txBody>
          <a:bodyPr wrap="squar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Permit (Points)</a:t>
            </a:r>
          </a:p>
        </p:txBody>
      </p:sp>
      <p:sp>
        <p:nvSpPr>
          <p:cNvPr id="21" name="Slide Number Placeholder 20"/>
          <p:cNvSpPr>
            <a:spLocks noGrp="1"/>
          </p:cNvSpPr>
          <p:nvPr>
            <p:ph type="sldNum" sz="quarter" idx="12"/>
          </p:nvPr>
        </p:nvSpPr>
        <p:spPr/>
        <p:txBody>
          <a:bodyPr/>
          <a:lstStyle/>
          <a:p>
            <a:fld id="{7BA8F5A1-C934-4E23-B2D2-B7E2CF27AFB1}" type="slidenum">
              <a:rPr lang="en-US" smtClean="0"/>
              <a:t>8</a:t>
            </a:fld>
            <a:endParaRPr lang="en-US"/>
          </a:p>
        </p:txBody>
      </p:sp>
    </p:spTree>
    <p:extLst>
      <p:ext uri="{BB962C8B-B14F-4D97-AF65-F5344CB8AC3E}">
        <p14:creationId xmlns:p14="http://schemas.microsoft.com/office/powerpoint/2010/main" val="4177393914"/>
      </p:ext>
    </p:extLst>
  </p:cSld>
  <p:clrMapOvr>
    <a:masterClrMapping/>
  </p:clrMapOvr>
  <mc:AlternateContent xmlns:mc="http://schemas.openxmlformats.org/markup-compatibility/2006" xmlns:p14="http://schemas.microsoft.com/office/powerpoint/2010/main">
    <mc:Choice Requires="p14">
      <p:transition spd="slow" p14:dur="2000" advTm="65857"/>
    </mc:Choice>
    <mc:Fallback xmlns="">
      <p:transition spd="slow" advTm="6585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Georgia" panose="02040502050405020303" pitchFamily="18" charset="0"/>
              </a:rPr>
              <a:t>2015 Tall Timbers Satellite results </a:t>
            </a:r>
          </a:p>
        </p:txBody>
      </p:sp>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0004" t="7709" r="10179" b="7582"/>
          <a:stretch/>
        </p:blipFill>
        <p:spPr>
          <a:xfrm>
            <a:off x="4706470" y="1507810"/>
            <a:ext cx="3642066" cy="5002174"/>
          </a:xfrm>
        </p:spPr>
      </p:pic>
      <p:sp>
        <p:nvSpPr>
          <p:cNvPr id="5" name="TextBox 4"/>
          <p:cNvSpPr txBox="1"/>
          <p:nvPr/>
        </p:nvSpPr>
        <p:spPr>
          <a:xfrm>
            <a:off x="127083" y="1970964"/>
            <a:ext cx="4739427" cy="461665"/>
          </a:xfrm>
          <a:prstGeom prst="rect">
            <a:avLst/>
          </a:prstGeom>
          <a:noFill/>
        </p:spPr>
        <p:txBody>
          <a:bodyPr wrap="square" rtlCol="0">
            <a:spAutoFit/>
          </a:bodyPr>
          <a:lstStyle/>
          <a:p>
            <a:r>
              <a:rPr lang="en-US" sz="2400" dirty="0">
                <a:latin typeface="Georgia" panose="02040502050405020303" pitchFamily="18" charset="0"/>
              </a:rPr>
              <a:t>Red polygons (BAECV): 84 acres</a:t>
            </a:r>
          </a:p>
        </p:txBody>
      </p:sp>
      <p:sp>
        <p:nvSpPr>
          <p:cNvPr id="6" name="TextBox 5"/>
          <p:cNvSpPr txBox="1"/>
          <p:nvPr/>
        </p:nvSpPr>
        <p:spPr>
          <a:xfrm>
            <a:off x="127083" y="1507810"/>
            <a:ext cx="4095481" cy="461665"/>
          </a:xfrm>
          <a:prstGeom prst="rect">
            <a:avLst/>
          </a:prstGeom>
          <a:noFill/>
        </p:spPr>
        <p:txBody>
          <a:bodyPr wrap="square" rtlCol="0">
            <a:spAutoFit/>
          </a:bodyPr>
          <a:lstStyle/>
          <a:p>
            <a:r>
              <a:rPr lang="en-US" sz="2400" dirty="0">
                <a:latin typeface="Georgia" panose="02040502050405020303" pitchFamily="18" charset="0"/>
              </a:rPr>
              <a:t>Actual burned: 1354  acres</a:t>
            </a:r>
          </a:p>
        </p:txBody>
      </p:sp>
      <p:sp>
        <p:nvSpPr>
          <p:cNvPr id="7" name="Rounded Rectangle 6"/>
          <p:cNvSpPr/>
          <p:nvPr/>
        </p:nvSpPr>
        <p:spPr>
          <a:xfrm>
            <a:off x="127083" y="4102616"/>
            <a:ext cx="3992452" cy="100455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latin typeface="Georgia" panose="02040502050405020303" pitchFamily="18" charset="0"/>
              </a:rPr>
              <a:t>Only </a:t>
            </a:r>
            <a:r>
              <a:rPr lang="en-US" u="sng" dirty="0">
                <a:solidFill>
                  <a:srgbClr val="FF0000"/>
                </a:solidFill>
                <a:latin typeface="Georgia" panose="02040502050405020303" pitchFamily="18" charset="0"/>
              </a:rPr>
              <a:t>5~6%</a:t>
            </a:r>
            <a:r>
              <a:rPr lang="en-US" dirty="0">
                <a:solidFill>
                  <a:schemeClr val="tx1"/>
                </a:solidFill>
                <a:latin typeface="Georgia" panose="02040502050405020303" pitchFamily="18" charset="0"/>
              </a:rPr>
              <a:t> of burned acres has been captured by the Satellite</a:t>
            </a:r>
            <a:r>
              <a:rPr lang="en-US" sz="2000" dirty="0">
                <a:solidFill>
                  <a:schemeClr val="tx1"/>
                </a:solidFill>
                <a:latin typeface="Georgia" panose="02040502050405020303" pitchFamily="18" charset="0"/>
              </a:rPr>
              <a:t>-derived</a:t>
            </a:r>
            <a:r>
              <a:rPr lang="en-US" dirty="0">
                <a:solidFill>
                  <a:schemeClr val="tx1"/>
                </a:solidFill>
                <a:latin typeface="Georgia" panose="02040502050405020303" pitchFamily="18" charset="0"/>
              </a:rPr>
              <a:t> products.</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8800" t="7221" r="9313" b="7667"/>
          <a:stretch/>
        </p:blipFill>
        <p:spPr>
          <a:xfrm>
            <a:off x="8348536" y="1507810"/>
            <a:ext cx="3718817" cy="5002174"/>
          </a:xfrm>
          <a:prstGeom prst="rect">
            <a:avLst/>
          </a:prstGeom>
        </p:spPr>
      </p:pic>
      <p:sp>
        <p:nvSpPr>
          <p:cNvPr id="9" name="Oval 8"/>
          <p:cNvSpPr/>
          <p:nvPr/>
        </p:nvSpPr>
        <p:spPr>
          <a:xfrm>
            <a:off x="11372046" y="3841471"/>
            <a:ext cx="309093" cy="3090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10998559" y="4395263"/>
            <a:ext cx="309093" cy="309093"/>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7083" y="2432629"/>
            <a:ext cx="4579387" cy="830997"/>
          </a:xfrm>
          <a:prstGeom prst="rect">
            <a:avLst/>
          </a:prstGeom>
        </p:spPr>
        <p:txBody>
          <a:bodyPr wrap="square">
            <a:spAutoFit/>
          </a:bodyPr>
          <a:lstStyle/>
          <a:p>
            <a:r>
              <a:rPr lang="en-US" sz="2400" dirty="0">
                <a:latin typeface="Georgia" panose="02040502050405020303" pitchFamily="18" charset="0"/>
              </a:rPr>
              <a:t>Points in red circle (BBEP): 70 acres</a:t>
            </a:r>
          </a:p>
        </p:txBody>
      </p:sp>
      <p:sp>
        <p:nvSpPr>
          <p:cNvPr id="8" name="Slide Number Placeholder 7"/>
          <p:cNvSpPr>
            <a:spLocks noGrp="1"/>
          </p:cNvSpPr>
          <p:nvPr>
            <p:ph type="sldNum" sz="quarter" idx="12"/>
          </p:nvPr>
        </p:nvSpPr>
        <p:spPr/>
        <p:txBody>
          <a:bodyPr/>
          <a:lstStyle/>
          <a:p>
            <a:fld id="{7BA8F5A1-C934-4E23-B2D2-B7E2CF27AFB1}" type="slidenum">
              <a:rPr lang="en-US" smtClean="0"/>
              <a:t>9</a:t>
            </a:fld>
            <a:endParaRPr lang="en-US"/>
          </a:p>
        </p:txBody>
      </p:sp>
    </p:spTree>
    <p:custDataLst>
      <p:tags r:id="rId1"/>
    </p:custDataLst>
    <p:extLst>
      <p:ext uri="{BB962C8B-B14F-4D97-AF65-F5344CB8AC3E}">
        <p14:creationId xmlns:p14="http://schemas.microsoft.com/office/powerpoint/2010/main" val="2280307557"/>
      </p:ext>
    </p:extLst>
  </p:cSld>
  <p:clrMapOvr>
    <a:masterClrMapping/>
  </p:clrMapOvr>
  <mc:AlternateContent xmlns:mc="http://schemas.openxmlformats.org/markup-compatibility/2006" xmlns:p14="http://schemas.microsoft.com/office/powerpoint/2010/main">
    <mc:Choice Requires="p14">
      <p:transition spd="slow" p14:dur="2000" advTm="48330"/>
    </mc:Choice>
    <mc:Fallback xmlns="">
      <p:transition spd="slow" advTm="4833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animBg="1"/>
      <p:bldP spid="10" grpId="0" animBg="1"/>
      <p:bldP spid="1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13.3|3.4|9.5|23.7"/>
</p:tagLst>
</file>

<file path=ppt/tags/tag2.xml><?xml version="1.0" encoding="utf-8"?>
<p:tagLst xmlns:a="http://schemas.openxmlformats.org/drawingml/2006/main" xmlns:r="http://schemas.openxmlformats.org/officeDocument/2006/relationships" xmlns:p="http://schemas.openxmlformats.org/presentationml/2006/main">
  <p:tag name="TIMING" val="|6.3|12.6|2.1|3.3|8.4|3.1"/>
</p:tagLst>
</file>

<file path=ppt/tags/tag3.xml><?xml version="1.0" encoding="utf-8"?>
<p:tagLst xmlns:a="http://schemas.openxmlformats.org/drawingml/2006/main" xmlns:r="http://schemas.openxmlformats.org/officeDocument/2006/relationships" xmlns:p="http://schemas.openxmlformats.org/presentationml/2006/main">
  <p:tag name="TIMING" val="|7.2"/>
</p:tagLst>
</file>

<file path=ppt/tags/tag4.xml><?xml version="1.0" encoding="utf-8"?>
<p:tagLst xmlns:a="http://schemas.openxmlformats.org/drawingml/2006/main" xmlns:r="http://schemas.openxmlformats.org/officeDocument/2006/relationships" xmlns:p="http://schemas.openxmlformats.org/presentationml/2006/main">
  <p:tag name="TIMING" val="|5.9|4.1|0.4|18.4"/>
</p:tagLst>
</file>

<file path=ppt/tags/tag5.xml><?xml version="1.0" encoding="utf-8"?>
<p:tagLst xmlns:a="http://schemas.openxmlformats.org/drawingml/2006/main" xmlns:r="http://schemas.openxmlformats.org/officeDocument/2006/relationships" xmlns:p="http://schemas.openxmlformats.org/presentationml/2006/main">
  <p:tag name="TIMING" val="|6|3.7|4.5"/>
</p:tagLst>
</file>

<file path=ppt/tags/tag6.xml><?xml version="1.0" encoding="utf-8"?>
<p:tagLst xmlns:a="http://schemas.openxmlformats.org/drawingml/2006/main" xmlns:r="http://schemas.openxmlformats.org/officeDocument/2006/relationships" xmlns:p="http://schemas.openxmlformats.org/presentationml/2006/main">
  <p:tag name="TIMING" val="|9.6|1.2|0.4|14|1.6"/>
</p:tagLst>
</file>

<file path=ppt/tags/tag7.xml><?xml version="1.0" encoding="utf-8"?>
<p:tagLst xmlns:a="http://schemas.openxmlformats.org/drawingml/2006/main" xmlns:r="http://schemas.openxmlformats.org/officeDocument/2006/relationships" xmlns:p="http://schemas.openxmlformats.org/presentationml/2006/main">
  <p:tag name="TIMING" val="|9.6"/>
</p:tagLst>
</file>

<file path=ppt/tags/tag8.xml><?xml version="1.0" encoding="utf-8"?>
<p:tagLst xmlns:a="http://schemas.openxmlformats.org/drawingml/2006/main" xmlns:r="http://schemas.openxmlformats.org/officeDocument/2006/relationships" xmlns:p="http://schemas.openxmlformats.org/presentationml/2006/main">
  <p:tag name="TIMING" val="|2.8|16.1"/>
</p:tagLst>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8572</TotalTime>
  <Words>2091</Words>
  <Application>Microsoft Office PowerPoint</Application>
  <PresentationFormat>Widescreen</PresentationFormat>
  <Paragraphs>219</Paragraphs>
  <Slides>22</Slides>
  <Notes>21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22</vt:i4>
      </vt:variant>
    </vt:vector>
  </HeadingPairs>
  <TitlesOfParts>
    <vt:vector size="34" baseType="lpstr">
      <vt:lpstr>宋体</vt:lpstr>
      <vt:lpstr>宋体</vt:lpstr>
      <vt:lpstr>Arial</vt:lpstr>
      <vt:lpstr>Calibri</vt:lpstr>
      <vt:lpstr>Calibri Light</vt:lpstr>
      <vt:lpstr>Cooper Black</vt:lpstr>
      <vt:lpstr>Edwardian Script ITC</vt:lpstr>
      <vt:lpstr>Georgia</vt:lpstr>
      <vt:lpstr>Segoe UI Semibold</vt:lpstr>
      <vt:lpstr>Times New Roman</vt:lpstr>
      <vt:lpstr>Wingdings</vt:lpstr>
      <vt:lpstr>Retrospect</vt:lpstr>
      <vt:lpstr>Burned Area Comparisons between Prescribed Burning Permits in Southeastern USA and two Satellite-derived Products</vt:lpstr>
      <vt:lpstr>Acknowledgements</vt:lpstr>
      <vt:lpstr>Prescribed Burning</vt:lpstr>
      <vt:lpstr>Questions we meet …</vt:lpstr>
      <vt:lpstr>Our Analysis</vt:lpstr>
      <vt:lpstr>Burned area</vt:lpstr>
      <vt:lpstr>How accurate are the permit burned areas?</vt:lpstr>
      <vt:lpstr>How trustable are the permit records?</vt:lpstr>
      <vt:lpstr>2015 Tall Timbers Satellite results </vt:lpstr>
      <vt:lpstr>State total burned acres from all datasets</vt:lpstr>
      <vt:lpstr>Total burned acres by county in GA and FL</vt:lpstr>
      <vt:lpstr>Comparison of county-level total burned areas of 2015 in Georgia : Permit vs. BAECV, GFED4s, BBEP</vt:lpstr>
      <vt:lpstr>Comparison of daily state total burned areas of 2015 and 2016 in Georgia (top row) and Florida (bottom row): Permit vs. BBEP</vt:lpstr>
      <vt:lpstr>Daily Analysis: 03/17/2016</vt:lpstr>
      <vt:lpstr>PowerPoint Presentation</vt:lpstr>
      <vt:lpstr>Comparison of monthly state total burned areas of 2015 and 2016 in Georgia (top row) and Florida (bottom row): Permit vs. GFED4s</vt:lpstr>
      <vt:lpstr>Sugarcane burn</vt:lpstr>
      <vt:lpstr>Sugarcane burn: Permit VS BBEP</vt:lpstr>
      <vt:lpstr>Conclusions</vt:lpstr>
      <vt:lpstr>Questions?</vt:lpstr>
      <vt:lpstr>GA and FL county-level burned area comparison </vt:lpstr>
      <vt:lpstr>Special days-03/18/2016</vt:lpstr>
    </vt:vector>
  </TitlesOfParts>
  <Company>Georgia Institute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Huang, Ran</dc:creator>
  <cp:lastModifiedBy>ABC</cp:lastModifiedBy>
  <cp:revision>93</cp:revision>
  <dcterms:created xsi:type="dcterms:W3CDTF">2017-10-12T13:34:44Z</dcterms:created>
  <dcterms:modified xsi:type="dcterms:W3CDTF">2017-10-25T11:50:40Z</dcterms:modified>
</cp:coreProperties>
</file>