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53"/>
  </p:sldMasterIdLst>
  <p:notesMasterIdLst>
    <p:notesMasterId r:id="rId174"/>
  </p:notesMasterIdLst>
  <p:sldIdLst>
    <p:sldId id="294" r:id="rId154"/>
    <p:sldId id="347" r:id="rId155"/>
    <p:sldId id="296" r:id="rId156"/>
    <p:sldId id="336" r:id="rId157"/>
    <p:sldId id="334" r:id="rId158"/>
    <p:sldId id="297" r:id="rId159"/>
    <p:sldId id="322" r:id="rId160"/>
    <p:sldId id="357" r:id="rId161"/>
    <p:sldId id="318" r:id="rId162"/>
    <p:sldId id="312" r:id="rId163"/>
    <p:sldId id="315" r:id="rId164"/>
    <p:sldId id="331" r:id="rId165"/>
    <p:sldId id="319" r:id="rId166"/>
    <p:sldId id="314" r:id="rId167"/>
    <p:sldId id="313" r:id="rId168"/>
    <p:sldId id="316" r:id="rId169"/>
    <p:sldId id="320" r:id="rId170"/>
    <p:sldId id="321" r:id="rId171"/>
    <p:sldId id="358" r:id="rId172"/>
    <p:sldId id="332" r:id="rId1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38" Type="http://schemas.openxmlformats.org/officeDocument/2006/relationships/customXml" Target="../customXml/item138.xml"/><Relationship Id="rId154" Type="http://schemas.openxmlformats.org/officeDocument/2006/relationships/slide" Target="slides/slide1.xml"/><Relationship Id="rId159" Type="http://schemas.openxmlformats.org/officeDocument/2006/relationships/slide" Target="slides/slide6.xml"/><Relationship Id="rId175" Type="http://schemas.openxmlformats.org/officeDocument/2006/relationships/presProps" Target="presProps.xml"/><Relationship Id="rId170" Type="http://schemas.openxmlformats.org/officeDocument/2006/relationships/slide" Target="slides/slide17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28" Type="http://schemas.openxmlformats.org/officeDocument/2006/relationships/customXml" Target="../customXml/item128.xml"/><Relationship Id="rId144" Type="http://schemas.openxmlformats.org/officeDocument/2006/relationships/customXml" Target="../customXml/item144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slide" Target="slides/slide7.xml"/><Relationship Id="rId165" Type="http://schemas.openxmlformats.org/officeDocument/2006/relationships/slide" Target="slides/slide12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55" Type="http://schemas.openxmlformats.org/officeDocument/2006/relationships/slide" Target="slides/slide2.xml"/><Relationship Id="rId171" Type="http://schemas.openxmlformats.org/officeDocument/2006/relationships/slide" Target="slides/slide18.xml"/><Relationship Id="rId176" Type="http://schemas.openxmlformats.org/officeDocument/2006/relationships/viewProps" Target="viewProps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slide" Target="slides/slide8.xml"/><Relationship Id="rId166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51" Type="http://schemas.openxmlformats.org/officeDocument/2006/relationships/customXml" Target="../customXml/item151.xml"/><Relationship Id="rId156" Type="http://schemas.openxmlformats.org/officeDocument/2006/relationships/slide" Target="slides/slide3.xml"/><Relationship Id="rId164" Type="http://schemas.openxmlformats.org/officeDocument/2006/relationships/slide" Target="slides/slide11.xml"/><Relationship Id="rId169" Type="http://schemas.openxmlformats.org/officeDocument/2006/relationships/slide" Target="slides/slide16.xml"/><Relationship Id="rId177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72" Type="http://schemas.openxmlformats.org/officeDocument/2006/relationships/slide" Target="slides/slide1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slide" Target="slides/slide14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slide" Target="slides/slide9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4.xml"/><Relationship Id="rId178" Type="http://schemas.openxmlformats.org/officeDocument/2006/relationships/tableStyles" Target="tableStyle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slide" Target="slides/slide20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slide" Target="slides/slide15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slide" Target="slides/slide10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slide" Target="slides/slide5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Master" Target="slideMasters/slideMaster1.xml"/><Relationship Id="rId174" Type="http://schemas.openxmlformats.org/officeDocument/2006/relationships/notesMaster" Target="notesMasters/notesMaster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1E6C3E-C315-4C74-947E-F7B90D6C00FF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447B6885-411D-49B7-833E-8A41DD630E2D}">
      <dgm:prSet phldrT="[Text]"/>
      <dgm:spPr/>
      <dgm:t>
        <a:bodyPr/>
        <a:lstStyle/>
        <a:p>
          <a:pPr algn="l"/>
          <a:r>
            <a:rPr lang="en-US" b="1" dirty="0"/>
            <a:t>AMET v1.0</a:t>
          </a:r>
          <a:endParaRPr lang="en-US" b="0" dirty="0"/>
        </a:p>
      </dgm:t>
    </dgm:pt>
    <dgm:pt modelId="{379ABE53-2D0A-409A-9C70-0230CB674D65}" type="parTrans" cxnId="{7E6D0FA8-8791-4947-B235-EEB21C68F6BE}">
      <dgm:prSet/>
      <dgm:spPr/>
      <dgm:t>
        <a:bodyPr/>
        <a:lstStyle/>
        <a:p>
          <a:endParaRPr lang="en-US"/>
        </a:p>
      </dgm:t>
    </dgm:pt>
    <dgm:pt modelId="{E78B6A9E-EE7E-4539-A1E4-B6CBF62A7C5E}" type="sibTrans" cxnId="{7E6D0FA8-8791-4947-B235-EEB21C68F6BE}">
      <dgm:prSet/>
      <dgm:spPr/>
      <dgm:t>
        <a:bodyPr/>
        <a:lstStyle/>
        <a:p>
          <a:endParaRPr lang="en-US"/>
        </a:p>
      </dgm:t>
    </dgm:pt>
    <dgm:pt modelId="{08CD1E06-0B84-4746-AC97-C606EDC09DCD}">
      <dgm:prSet phldrT="[Text]"/>
      <dgm:spPr/>
      <dgm:t>
        <a:bodyPr/>
        <a:lstStyle/>
        <a:p>
          <a:pPr algn="l"/>
          <a:r>
            <a:rPr lang="en-US" b="1" dirty="0"/>
            <a:t>Early AMET</a:t>
          </a:r>
          <a:endParaRPr lang="en-US" dirty="0"/>
        </a:p>
      </dgm:t>
    </dgm:pt>
    <dgm:pt modelId="{7E878642-04D9-4D9B-B034-D905ECA9BEA9}" type="parTrans" cxnId="{FFEB2DD8-30F3-4DFA-A4D0-06599C0C1540}">
      <dgm:prSet/>
      <dgm:spPr/>
      <dgm:t>
        <a:bodyPr/>
        <a:lstStyle/>
        <a:p>
          <a:endParaRPr lang="en-US"/>
        </a:p>
      </dgm:t>
    </dgm:pt>
    <dgm:pt modelId="{80404B36-6316-49C9-BB94-C69277689A4C}" type="sibTrans" cxnId="{FFEB2DD8-30F3-4DFA-A4D0-06599C0C1540}">
      <dgm:prSet/>
      <dgm:spPr/>
      <dgm:t>
        <a:bodyPr/>
        <a:lstStyle/>
        <a:p>
          <a:endParaRPr lang="en-US"/>
        </a:p>
      </dgm:t>
    </dgm:pt>
    <dgm:pt modelId="{7E37D730-665F-41AF-B36B-B527F9F3E50D}">
      <dgm:prSet phldrT="[Text]"/>
      <dgm:spPr/>
      <dgm:t>
        <a:bodyPr/>
        <a:lstStyle/>
        <a:p>
          <a:pPr algn="l"/>
          <a:r>
            <a:rPr lang="en-US" b="1" dirty="0"/>
            <a:t>AMETv1.2</a:t>
          </a:r>
          <a:endParaRPr lang="en-US" dirty="0"/>
        </a:p>
      </dgm:t>
    </dgm:pt>
    <dgm:pt modelId="{63B1E8C5-61CC-411E-A219-91C61704C0AA}" type="parTrans" cxnId="{5DB99CC4-CF09-4645-A6A4-D11487052CE0}">
      <dgm:prSet/>
      <dgm:spPr/>
      <dgm:t>
        <a:bodyPr/>
        <a:lstStyle/>
        <a:p>
          <a:endParaRPr lang="en-US"/>
        </a:p>
      </dgm:t>
    </dgm:pt>
    <dgm:pt modelId="{D0BEF3D6-580F-4907-8683-0BA5234847F9}" type="sibTrans" cxnId="{5DB99CC4-CF09-4645-A6A4-D11487052CE0}">
      <dgm:prSet/>
      <dgm:spPr/>
      <dgm:t>
        <a:bodyPr/>
        <a:lstStyle/>
        <a:p>
          <a:endParaRPr lang="en-US"/>
        </a:p>
      </dgm:t>
    </dgm:pt>
    <dgm:pt modelId="{CE34C96E-56EE-4D51-9891-4C7292B6C043}">
      <dgm:prSet phldrT="[Text]"/>
      <dgm:spPr/>
      <dgm:t>
        <a:bodyPr/>
        <a:lstStyle/>
        <a:p>
          <a:r>
            <a:rPr lang="en-US" b="1" dirty="0">
              <a:solidFill>
                <a:schemeClr val="accent6">
                  <a:lumMod val="75000"/>
                </a:schemeClr>
              </a:solidFill>
            </a:rPr>
            <a:t>AMETv1.3 </a:t>
          </a:r>
          <a:endParaRPr lang="en-US" b="0" dirty="0">
            <a:solidFill>
              <a:schemeClr val="accent6">
                <a:lumMod val="75000"/>
              </a:schemeClr>
            </a:solidFill>
          </a:endParaRPr>
        </a:p>
      </dgm:t>
    </dgm:pt>
    <dgm:pt modelId="{3714180E-0238-49D4-91F3-CB0234D571D4}" type="parTrans" cxnId="{153F84F3-D80B-42FE-84CF-260F3B8581FD}">
      <dgm:prSet/>
      <dgm:spPr/>
      <dgm:t>
        <a:bodyPr/>
        <a:lstStyle/>
        <a:p>
          <a:endParaRPr lang="en-US"/>
        </a:p>
      </dgm:t>
    </dgm:pt>
    <dgm:pt modelId="{360D1C26-E3BA-499F-8039-8F36F73C8134}" type="sibTrans" cxnId="{153F84F3-D80B-42FE-84CF-260F3B8581FD}">
      <dgm:prSet/>
      <dgm:spPr/>
      <dgm:t>
        <a:bodyPr/>
        <a:lstStyle/>
        <a:p>
          <a:endParaRPr lang="en-US"/>
        </a:p>
      </dgm:t>
    </dgm:pt>
    <dgm:pt modelId="{202761DD-576D-4606-95C7-BD2C63C06A6A}">
      <dgm:prSet phldrT="[Text]"/>
      <dgm:spPr/>
      <dgm:t>
        <a:bodyPr/>
        <a:lstStyle/>
        <a:p>
          <a:pPr algn="l"/>
          <a:r>
            <a:rPr lang="en-US" dirty="0"/>
            <a:t>Appel et al. (2011) </a:t>
          </a:r>
          <a:r>
            <a:rPr lang="en-US" i="1" dirty="0"/>
            <a:t>Environ. Modell. </a:t>
          </a:r>
          <a:r>
            <a:rPr lang="en-US" i="1" dirty="0" err="1"/>
            <a:t>Softw</a:t>
          </a:r>
          <a:r>
            <a:rPr lang="en-US" dirty="0"/>
            <a:t>., </a:t>
          </a:r>
          <a:r>
            <a:rPr lang="en-US" b="1" dirty="0"/>
            <a:t>26</a:t>
          </a:r>
          <a:r>
            <a:rPr lang="en-US" dirty="0"/>
            <a:t>, 434-443.</a:t>
          </a:r>
        </a:p>
      </dgm:t>
    </dgm:pt>
    <dgm:pt modelId="{9AC87399-87BA-476C-82F3-B28ED0E1B64E}" type="parTrans" cxnId="{E25863D0-5CE2-4708-A68F-547B6351B8B1}">
      <dgm:prSet/>
      <dgm:spPr/>
      <dgm:t>
        <a:bodyPr/>
        <a:lstStyle/>
        <a:p>
          <a:endParaRPr lang="en-US"/>
        </a:p>
      </dgm:t>
    </dgm:pt>
    <dgm:pt modelId="{9096D51A-D86C-4FF9-BE99-101A1E19B3EE}" type="sibTrans" cxnId="{E25863D0-5CE2-4708-A68F-547B6351B8B1}">
      <dgm:prSet/>
      <dgm:spPr/>
      <dgm:t>
        <a:bodyPr/>
        <a:lstStyle/>
        <a:p>
          <a:endParaRPr lang="en-US"/>
        </a:p>
      </dgm:t>
    </dgm:pt>
    <dgm:pt modelId="{669CE1C7-1836-48DB-A3F6-822A6DBE64FC}">
      <dgm:prSet phldrT="[Text]"/>
      <dgm:spPr/>
      <dgm:t>
        <a:bodyPr/>
        <a:lstStyle/>
        <a:p>
          <a:pPr algn="l"/>
          <a:r>
            <a:rPr lang="en-US" dirty="0"/>
            <a:t>Bug fixes, new scripts</a:t>
          </a:r>
        </a:p>
      </dgm:t>
    </dgm:pt>
    <dgm:pt modelId="{5738AEE4-3EA6-4B09-8DF5-184AA82E051A}" type="parTrans" cxnId="{334F88F3-A360-4A29-9945-D0C0DD59D2A3}">
      <dgm:prSet/>
      <dgm:spPr/>
      <dgm:t>
        <a:bodyPr/>
        <a:lstStyle/>
        <a:p>
          <a:endParaRPr lang="en-US"/>
        </a:p>
      </dgm:t>
    </dgm:pt>
    <dgm:pt modelId="{F8DFF804-00F5-4695-81C7-93C972ADECF4}" type="sibTrans" cxnId="{334F88F3-A360-4A29-9945-D0C0DD59D2A3}">
      <dgm:prSet/>
      <dgm:spPr/>
      <dgm:t>
        <a:bodyPr/>
        <a:lstStyle/>
        <a:p>
          <a:endParaRPr lang="en-US"/>
        </a:p>
      </dgm:t>
    </dgm:pt>
    <dgm:pt modelId="{64890EF2-D2A4-48F5-BAA0-F07A45DD6D9F}">
      <dgm:prSet phldrT="[Text]"/>
      <dgm:spPr/>
      <dgm:t>
        <a:bodyPr/>
        <a:lstStyle/>
        <a:p>
          <a:r>
            <a:rPr lang="en-US" dirty="0"/>
            <a:t>Significant updates over previous version</a:t>
          </a:r>
        </a:p>
      </dgm:t>
    </dgm:pt>
    <dgm:pt modelId="{A29C4C94-4034-4311-A6E1-C3AA941A7E79}" type="parTrans" cxnId="{AE66EDEB-62A1-47F5-A3ED-ABC4CA42D97D}">
      <dgm:prSet/>
      <dgm:spPr/>
      <dgm:t>
        <a:bodyPr/>
        <a:lstStyle/>
        <a:p>
          <a:endParaRPr lang="en-US"/>
        </a:p>
      </dgm:t>
    </dgm:pt>
    <dgm:pt modelId="{4D8C87DE-7089-406D-ACE0-C02F731D5F37}" type="sibTrans" cxnId="{AE66EDEB-62A1-47F5-A3ED-ABC4CA42D97D}">
      <dgm:prSet/>
      <dgm:spPr/>
      <dgm:t>
        <a:bodyPr/>
        <a:lstStyle/>
        <a:p>
          <a:endParaRPr lang="en-US"/>
        </a:p>
      </dgm:t>
    </dgm:pt>
    <dgm:pt modelId="{A065EEB7-4D6C-41CC-88CC-4A6B0652BE35}">
      <dgm:prSet phldrT="[Text]"/>
      <dgm:spPr/>
      <dgm:t>
        <a:bodyPr/>
        <a:lstStyle/>
        <a:p>
          <a:r>
            <a:rPr lang="en-US" dirty="0"/>
            <a:t>Available through GitHub for the first time</a:t>
          </a:r>
        </a:p>
      </dgm:t>
    </dgm:pt>
    <dgm:pt modelId="{696E9D53-28C5-41BA-968E-DA3BCEC6830B}" type="parTrans" cxnId="{867BAAE9-909B-4F9D-BEC8-F12B385C8FB2}">
      <dgm:prSet/>
      <dgm:spPr/>
      <dgm:t>
        <a:bodyPr/>
        <a:lstStyle/>
        <a:p>
          <a:endParaRPr lang="en-US"/>
        </a:p>
      </dgm:t>
    </dgm:pt>
    <dgm:pt modelId="{57BD436B-3438-4A07-AB12-66B6887836F5}" type="sibTrans" cxnId="{867BAAE9-909B-4F9D-BEC8-F12B385C8FB2}">
      <dgm:prSet/>
      <dgm:spPr/>
      <dgm:t>
        <a:bodyPr/>
        <a:lstStyle/>
        <a:p>
          <a:endParaRPr lang="en-US"/>
        </a:p>
      </dgm:t>
    </dgm:pt>
    <dgm:pt modelId="{8973460F-E769-48DF-94A9-C26F2D2313EC}">
      <dgm:prSet phldrT="[Text]"/>
      <dgm:spPr/>
      <dgm:t>
        <a:bodyPr/>
        <a:lstStyle/>
        <a:p>
          <a:pPr algn="l"/>
          <a:r>
            <a:rPr lang="en-US" dirty="0"/>
            <a:t>First developed by Rob Gilliam for MM5 meteorological applications (early 2000s)</a:t>
          </a:r>
        </a:p>
      </dgm:t>
    </dgm:pt>
    <dgm:pt modelId="{81510D83-30E9-4332-BA95-D35F7273FC7C}" type="parTrans" cxnId="{702F95B3-6ECF-4D1D-AF4C-2656865DC6A6}">
      <dgm:prSet/>
      <dgm:spPr/>
      <dgm:t>
        <a:bodyPr/>
        <a:lstStyle/>
        <a:p>
          <a:endParaRPr lang="en-US"/>
        </a:p>
      </dgm:t>
    </dgm:pt>
    <dgm:pt modelId="{6957E86F-AA79-47FA-A47C-42BE5F3A90DE}" type="sibTrans" cxnId="{702F95B3-6ECF-4D1D-AF4C-2656865DC6A6}">
      <dgm:prSet/>
      <dgm:spPr/>
      <dgm:t>
        <a:bodyPr/>
        <a:lstStyle/>
        <a:p>
          <a:endParaRPr lang="en-US"/>
        </a:p>
      </dgm:t>
    </dgm:pt>
    <dgm:pt modelId="{F663D62F-66B6-4E33-AF1C-0D6E07702EDD}">
      <dgm:prSet phldrT="[Text]"/>
      <dgm:spPr/>
      <dgm:t>
        <a:bodyPr/>
        <a:lstStyle/>
        <a:p>
          <a:pPr algn="l"/>
          <a:r>
            <a:rPr lang="en-US" dirty="0"/>
            <a:t>First public release                  through CMAS Center</a:t>
          </a:r>
        </a:p>
      </dgm:t>
    </dgm:pt>
    <dgm:pt modelId="{8D772A71-3B17-4520-8D90-1EC4CB8AC678}" type="parTrans" cxnId="{E23FE9DB-43D5-4D01-A46E-AF141DCF3406}">
      <dgm:prSet/>
      <dgm:spPr/>
      <dgm:t>
        <a:bodyPr/>
        <a:lstStyle/>
        <a:p>
          <a:endParaRPr lang="en-US"/>
        </a:p>
      </dgm:t>
    </dgm:pt>
    <dgm:pt modelId="{2E903479-CC33-4538-9309-4BCB6DBEA6DE}" type="sibTrans" cxnId="{E23FE9DB-43D5-4D01-A46E-AF141DCF3406}">
      <dgm:prSet/>
      <dgm:spPr/>
      <dgm:t>
        <a:bodyPr/>
        <a:lstStyle/>
        <a:p>
          <a:endParaRPr lang="en-US"/>
        </a:p>
      </dgm:t>
    </dgm:pt>
    <dgm:pt modelId="{970E111F-6DD2-4641-A9CE-A5A224C42D9F}">
      <dgm:prSet phldrT="[Text]"/>
      <dgm:spPr/>
      <dgm:t>
        <a:bodyPr/>
        <a:lstStyle/>
        <a:p>
          <a:pPr algn="l"/>
          <a:r>
            <a:rPr lang="en-US" b="1" dirty="0"/>
            <a:t>AMETv1.1</a:t>
          </a:r>
          <a:endParaRPr lang="en-US" b="0" dirty="0"/>
        </a:p>
      </dgm:t>
    </dgm:pt>
    <dgm:pt modelId="{B0E8C454-478E-4F8B-B7F0-DFF8A68EB7D5}" type="parTrans" cxnId="{F304F658-F9D8-4104-A0CE-83E6D5156CB5}">
      <dgm:prSet/>
      <dgm:spPr/>
      <dgm:t>
        <a:bodyPr/>
        <a:lstStyle/>
        <a:p>
          <a:endParaRPr lang="en-US"/>
        </a:p>
      </dgm:t>
    </dgm:pt>
    <dgm:pt modelId="{096F37C7-B702-4570-B84C-BFF78921933A}" type="sibTrans" cxnId="{F304F658-F9D8-4104-A0CE-83E6D5156CB5}">
      <dgm:prSet/>
      <dgm:spPr/>
      <dgm:t>
        <a:bodyPr/>
        <a:lstStyle/>
        <a:p>
          <a:endParaRPr lang="en-US"/>
        </a:p>
      </dgm:t>
    </dgm:pt>
    <dgm:pt modelId="{C9C217C8-6CBA-440A-9F88-6474BACAC222}">
      <dgm:prSet phldrT="[Text]"/>
      <dgm:spPr/>
      <dgm:t>
        <a:bodyPr/>
        <a:lstStyle/>
        <a:p>
          <a:pPr algn="l"/>
          <a:r>
            <a:rPr lang="en-US" dirty="0"/>
            <a:t>Extended to AQ applications by Wyat Appel (mid-2000s)</a:t>
          </a:r>
        </a:p>
      </dgm:t>
    </dgm:pt>
    <dgm:pt modelId="{E8A6F892-C08B-49A8-81ED-6321DEBDD2D1}" type="parTrans" cxnId="{33C292D2-B709-479D-B908-B9DACCADA7E9}">
      <dgm:prSet/>
      <dgm:spPr/>
      <dgm:t>
        <a:bodyPr/>
        <a:lstStyle/>
        <a:p>
          <a:endParaRPr lang="en-US"/>
        </a:p>
      </dgm:t>
    </dgm:pt>
    <dgm:pt modelId="{41930D41-3A0F-417F-B0B5-A778136C1177}" type="sibTrans" cxnId="{33C292D2-B709-479D-B908-B9DACCADA7E9}">
      <dgm:prSet/>
      <dgm:spPr/>
      <dgm:t>
        <a:bodyPr/>
        <a:lstStyle/>
        <a:p>
          <a:endParaRPr lang="en-US"/>
        </a:p>
      </dgm:t>
    </dgm:pt>
    <dgm:pt modelId="{F224F66A-04B9-40EE-9584-5AE946FDBAE9}">
      <dgm:prSet/>
      <dgm:spPr/>
      <dgm:t>
        <a:bodyPr/>
        <a:lstStyle/>
        <a:p>
          <a:pPr algn="l"/>
          <a:r>
            <a:rPr lang="en-US" b="0" dirty="0"/>
            <a:t>Feb 2008</a:t>
          </a:r>
        </a:p>
      </dgm:t>
    </dgm:pt>
    <dgm:pt modelId="{527460FE-44B5-429D-8AF3-390E6F003AB1}" type="parTrans" cxnId="{31AB61C7-E410-4E3C-8D3C-C7CFDDC09DDC}">
      <dgm:prSet/>
      <dgm:spPr/>
      <dgm:t>
        <a:bodyPr/>
        <a:lstStyle/>
        <a:p>
          <a:endParaRPr lang="en-US"/>
        </a:p>
      </dgm:t>
    </dgm:pt>
    <dgm:pt modelId="{DF39815D-51DF-4A3A-95AD-D4E05B14156B}" type="sibTrans" cxnId="{31AB61C7-E410-4E3C-8D3C-C7CFDDC09DDC}">
      <dgm:prSet/>
      <dgm:spPr/>
      <dgm:t>
        <a:bodyPr/>
        <a:lstStyle/>
        <a:p>
          <a:endParaRPr lang="en-US"/>
        </a:p>
      </dgm:t>
    </dgm:pt>
    <dgm:pt modelId="{B99EE471-C4C8-40AD-897A-7A58973AE335}">
      <dgm:prSet/>
      <dgm:spPr/>
      <dgm:t>
        <a:bodyPr/>
        <a:lstStyle/>
        <a:p>
          <a:pPr algn="l"/>
          <a:r>
            <a:rPr lang="en-US" b="0" dirty="0"/>
            <a:t>May 2008</a:t>
          </a:r>
        </a:p>
      </dgm:t>
    </dgm:pt>
    <dgm:pt modelId="{20843872-0AF0-4933-8831-17617E2F604C}" type="parTrans" cxnId="{29243FC9-1F0B-4C43-9A3B-9688B7618E9C}">
      <dgm:prSet/>
      <dgm:spPr/>
      <dgm:t>
        <a:bodyPr/>
        <a:lstStyle/>
        <a:p>
          <a:endParaRPr lang="en-US"/>
        </a:p>
      </dgm:t>
    </dgm:pt>
    <dgm:pt modelId="{7E47AE20-2F3C-4D26-A008-45D244299833}" type="sibTrans" cxnId="{29243FC9-1F0B-4C43-9A3B-9688B7618E9C}">
      <dgm:prSet/>
      <dgm:spPr/>
      <dgm:t>
        <a:bodyPr/>
        <a:lstStyle/>
        <a:p>
          <a:endParaRPr lang="en-US"/>
        </a:p>
      </dgm:t>
    </dgm:pt>
    <dgm:pt modelId="{05B0E36C-5A60-4778-8177-E7254DCCE081}">
      <dgm:prSet/>
      <dgm:spPr/>
      <dgm:t>
        <a:bodyPr/>
        <a:lstStyle/>
        <a:p>
          <a:pPr algn="l"/>
          <a:r>
            <a:rPr lang="en-US" dirty="0"/>
            <a:t>July 2013</a:t>
          </a:r>
        </a:p>
      </dgm:t>
    </dgm:pt>
    <dgm:pt modelId="{C6F7819C-C5C3-45E6-9249-C1CB728DFA1D}" type="parTrans" cxnId="{0853B8CF-C20C-4AF3-B0AE-08446F6EB358}">
      <dgm:prSet/>
      <dgm:spPr/>
      <dgm:t>
        <a:bodyPr/>
        <a:lstStyle/>
        <a:p>
          <a:endParaRPr lang="en-US"/>
        </a:p>
      </dgm:t>
    </dgm:pt>
    <dgm:pt modelId="{70321DE9-4D5F-4A98-8497-9ACAB94E097F}" type="sibTrans" cxnId="{0853B8CF-C20C-4AF3-B0AE-08446F6EB358}">
      <dgm:prSet/>
      <dgm:spPr/>
      <dgm:t>
        <a:bodyPr/>
        <a:lstStyle/>
        <a:p>
          <a:endParaRPr lang="en-US"/>
        </a:p>
      </dgm:t>
    </dgm:pt>
    <dgm:pt modelId="{D1906B5F-D038-4215-978A-B6FFAB907EA5}">
      <dgm:prSet/>
      <dgm:spPr/>
      <dgm:t>
        <a:bodyPr/>
        <a:lstStyle/>
        <a:p>
          <a:r>
            <a:rPr lang="en-US" b="0" dirty="0"/>
            <a:t>July 2017</a:t>
          </a:r>
        </a:p>
      </dgm:t>
    </dgm:pt>
    <dgm:pt modelId="{AE1AC606-FAFE-4DEB-AA42-5A99D06EC8D4}" type="parTrans" cxnId="{D9C4F98E-EFDA-4B6F-8289-7CD91691F22A}">
      <dgm:prSet/>
      <dgm:spPr/>
      <dgm:t>
        <a:bodyPr/>
        <a:lstStyle/>
        <a:p>
          <a:endParaRPr lang="en-US"/>
        </a:p>
      </dgm:t>
    </dgm:pt>
    <dgm:pt modelId="{C58C9058-04D7-4DDA-9529-5C9EEC84B797}" type="sibTrans" cxnId="{D9C4F98E-EFDA-4B6F-8289-7CD91691F22A}">
      <dgm:prSet/>
      <dgm:spPr/>
      <dgm:t>
        <a:bodyPr/>
        <a:lstStyle/>
        <a:p>
          <a:endParaRPr lang="en-US"/>
        </a:p>
      </dgm:t>
    </dgm:pt>
    <dgm:pt modelId="{5B16C12F-B3AE-4DFC-8FA9-759E81E02915}">
      <dgm:prSet phldrT="[Text]"/>
      <dgm:spPr/>
      <dgm:t>
        <a:bodyPr/>
        <a:lstStyle/>
        <a:p>
          <a:pPr algn="l"/>
          <a:r>
            <a:rPr lang="en-US" dirty="0"/>
            <a:t>Minor update</a:t>
          </a:r>
        </a:p>
      </dgm:t>
    </dgm:pt>
    <dgm:pt modelId="{FBDE7990-EC10-40C8-8952-67D77CE96C46}" type="parTrans" cxnId="{5A2391EA-6BCE-4E5C-A34A-7FB07D77E4CD}">
      <dgm:prSet/>
      <dgm:spPr/>
      <dgm:t>
        <a:bodyPr/>
        <a:lstStyle/>
        <a:p>
          <a:endParaRPr lang="en-US"/>
        </a:p>
      </dgm:t>
    </dgm:pt>
    <dgm:pt modelId="{C04E5EA6-3C48-4728-BE24-6B97B8439EC8}" type="sibTrans" cxnId="{5A2391EA-6BCE-4E5C-A34A-7FB07D77E4CD}">
      <dgm:prSet/>
      <dgm:spPr/>
      <dgm:t>
        <a:bodyPr/>
        <a:lstStyle/>
        <a:p>
          <a:endParaRPr lang="en-US"/>
        </a:p>
      </dgm:t>
    </dgm:pt>
    <dgm:pt modelId="{446596FF-CF44-4C80-80DD-B0E5A745C5A7}" type="pres">
      <dgm:prSet presAssocID="{221E6C3E-C315-4C74-947E-F7B90D6C00FF}" presName="arrowDiagram" presStyleCnt="0">
        <dgm:presLayoutVars>
          <dgm:chMax val="5"/>
          <dgm:dir/>
          <dgm:resizeHandles val="exact"/>
        </dgm:presLayoutVars>
      </dgm:prSet>
      <dgm:spPr/>
    </dgm:pt>
    <dgm:pt modelId="{F202B18B-9F4E-4041-B392-7F86CF821FD8}" type="pres">
      <dgm:prSet presAssocID="{221E6C3E-C315-4C74-947E-F7B90D6C00FF}" presName="arrow" presStyleLbl="bgShp" presStyleIdx="0" presStyleCnt="1" custScaleX="100000" custScaleY="78486" custLinFactNeighborX="-1635" custLinFactNeighborY="0"/>
      <dgm:spPr/>
    </dgm:pt>
    <dgm:pt modelId="{A7653D73-3EDB-470E-B9C3-3A76AC65398D}" type="pres">
      <dgm:prSet presAssocID="{221E6C3E-C315-4C74-947E-F7B90D6C00FF}" presName="arrowDiagram5" presStyleCnt="0"/>
      <dgm:spPr/>
    </dgm:pt>
    <dgm:pt modelId="{F62733D9-591E-4DB4-BA57-8964625000B0}" type="pres">
      <dgm:prSet presAssocID="{08CD1E06-0B84-4746-AC97-C606EDC09DCD}" presName="bullet5a" presStyleLbl="node1" presStyleIdx="0" presStyleCnt="5" custLinFactY="-100000" custLinFactNeighborX="74620" custLinFactNeighborY="-151340"/>
      <dgm:spPr/>
    </dgm:pt>
    <dgm:pt modelId="{E5C53746-7BF0-498D-96E6-1F28BD4A3C13}" type="pres">
      <dgm:prSet presAssocID="{08CD1E06-0B84-4746-AC97-C606EDC09DCD}" presName="textBox5a" presStyleLbl="revTx" presStyleIdx="0" presStyleCnt="5" custScaleX="178667" custLinFactNeighborX="14605" custLinFactNeighborY="-25104">
        <dgm:presLayoutVars>
          <dgm:bulletEnabled val="1"/>
        </dgm:presLayoutVars>
      </dgm:prSet>
      <dgm:spPr/>
    </dgm:pt>
    <dgm:pt modelId="{2FB80D0C-4A04-43C2-A343-119950F2DF5A}" type="pres">
      <dgm:prSet presAssocID="{447B6885-411D-49B7-833E-8A41DD630E2D}" presName="bullet5b" presStyleLbl="node1" presStyleIdx="1" presStyleCnt="5" custLinFactNeighborX="93660" custLinFactNeighborY="-91620"/>
      <dgm:spPr/>
    </dgm:pt>
    <dgm:pt modelId="{6B446663-60C5-4116-9788-788D6A2BCE67}" type="pres">
      <dgm:prSet presAssocID="{447B6885-411D-49B7-833E-8A41DD630E2D}" presName="textBox5b" presStyleLbl="revTx" presStyleIdx="1" presStyleCnt="5" custScaleX="109674" custLinFactNeighborX="-14957" custLinFactNeighborY="-2819">
        <dgm:presLayoutVars>
          <dgm:bulletEnabled val="1"/>
        </dgm:presLayoutVars>
      </dgm:prSet>
      <dgm:spPr/>
    </dgm:pt>
    <dgm:pt modelId="{60A3B48A-A51F-46B6-AF09-2477BFD98A37}" type="pres">
      <dgm:prSet presAssocID="{970E111F-6DD2-4641-A9CE-A5A224C42D9F}" presName="bullet5c" presStyleLbl="node1" presStyleIdx="2" presStyleCnt="5" custLinFactNeighborX="48696" custLinFactNeighborY="2022"/>
      <dgm:spPr/>
    </dgm:pt>
    <dgm:pt modelId="{061439EB-642A-49DB-881B-F8DED6BEF5E8}" type="pres">
      <dgm:prSet presAssocID="{970E111F-6DD2-4641-A9CE-A5A224C42D9F}" presName="textBox5c" presStyleLbl="revTx" presStyleIdx="2" presStyleCnt="5" custScaleX="107852" custScaleY="75951" custLinFactNeighborX="-15161" custLinFactNeighborY="-1030">
        <dgm:presLayoutVars>
          <dgm:bulletEnabled val="1"/>
        </dgm:presLayoutVars>
      </dgm:prSet>
      <dgm:spPr/>
    </dgm:pt>
    <dgm:pt modelId="{DD8E86B2-19D5-47FC-B62E-49230E891BC2}" type="pres">
      <dgm:prSet presAssocID="{7E37D730-665F-41AF-B36B-B527F9F3E50D}" presName="bullet5d" presStyleLbl="node1" presStyleIdx="3" presStyleCnt="5" custLinFactNeighborX="45920" custLinFactNeighborY="28220"/>
      <dgm:spPr/>
    </dgm:pt>
    <dgm:pt modelId="{E489738E-A38B-4674-9960-6EB29298C759}" type="pres">
      <dgm:prSet presAssocID="{7E37D730-665F-41AF-B36B-B527F9F3E50D}" presName="textBox5d" presStyleLbl="revTx" presStyleIdx="3" presStyleCnt="5" custScaleX="109934" custScaleY="64380" custLinFactNeighborX="-20197" custLinFactNeighborY="-3834">
        <dgm:presLayoutVars>
          <dgm:bulletEnabled val="1"/>
        </dgm:presLayoutVars>
      </dgm:prSet>
      <dgm:spPr/>
    </dgm:pt>
    <dgm:pt modelId="{A14C4E01-199B-4005-B9BE-146ECCFA1774}" type="pres">
      <dgm:prSet presAssocID="{CE34C96E-56EE-4D51-9891-4C7292B6C043}" presName="bullet5e" presStyleLbl="node1" presStyleIdx="4" presStyleCnt="5" custLinFactNeighborX="48044" custLinFactNeighborY="22634"/>
      <dgm:spPr/>
    </dgm:pt>
    <dgm:pt modelId="{EB41A22B-3363-46D2-9D78-0F1F8D6E0FBF}" type="pres">
      <dgm:prSet presAssocID="{CE34C96E-56EE-4D51-9891-4C7292B6C043}" presName="textBox5e" presStyleLbl="revTx" presStyleIdx="4" presStyleCnt="5" custScaleX="114156" custScaleY="75754" custLinFactNeighborX="4282" custLinFactNeighborY="1582">
        <dgm:presLayoutVars>
          <dgm:bulletEnabled val="1"/>
        </dgm:presLayoutVars>
      </dgm:prSet>
      <dgm:spPr/>
    </dgm:pt>
  </dgm:ptLst>
  <dgm:cxnLst>
    <dgm:cxn modelId="{29243FC9-1F0B-4C43-9A3B-9688B7618E9C}" srcId="{970E111F-6DD2-4641-A9CE-A5A224C42D9F}" destId="{B99EE471-C4C8-40AD-897A-7A58973AE335}" srcOrd="0" destOrd="0" parTransId="{20843872-0AF0-4933-8831-17617E2F604C}" sibTransId="{7E47AE20-2F3C-4D26-A008-45D244299833}"/>
    <dgm:cxn modelId="{5DB99CC4-CF09-4645-A6A4-D11487052CE0}" srcId="{221E6C3E-C315-4C74-947E-F7B90D6C00FF}" destId="{7E37D730-665F-41AF-B36B-B527F9F3E50D}" srcOrd="3" destOrd="0" parTransId="{63B1E8C5-61CC-411E-A219-91C61704C0AA}" sibTransId="{D0BEF3D6-580F-4907-8683-0BA5234847F9}"/>
    <dgm:cxn modelId="{AE8138FB-D9AB-469D-AB05-E749932F0523}" type="presOf" srcId="{221E6C3E-C315-4C74-947E-F7B90D6C00FF}" destId="{446596FF-CF44-4C80-80DD-B0E5A745C5A7}" srcOrd="0" destOrd="0" presId="urn:microsoft.com/office/officeart/2005/8/layout/arrow2"/>
    <dgm:cxn modelId="{38CCB550-DAFB-46D0-9D5B-10E960FBBE13}" type="presOf" srcId="{C9C217C8-6CBA-440A-9F88-6474BACAC222}" destId="{E5C53746-7BF0-498D-96E6-1F28BD4A3C13}" srcOrd="0" destOrd="2" presId="urn:microsoft.com/office/officeart/2005/8/layout/arrow2"/>
    <dgm:cxn modelId="{5A2391EA-6BCE-4E5C-A34A-7FB07D77E4CD}" srcId="{7E37D730-665F-41AF-B36B-B527F9F3E50D}" destId="{5B16C12F-B3AE-4DFC-8FA9-759E81E02915}" srcOrd="1" destOrd="0" parTransId="{FBDE7990-EC10-40C8-8952-67D77CE96C46}" sibTransId="{C04E5EA6-3C48-4728-BE24-6B97B8439EC8}"/>
    <dgm:cxn modelId="{F6D76EB2-1F31-4B97-BDC1-717B4511F205}" type="presOf" srcId="{CE34C96E-56EE-4D51-9891-4C7292B6C043}" destId="{EB41A22B-3363-46D2-9D78-0F1F8D6E0FBF}" srcOrd="0" destOrd="0" presId="urn:microsoft.com/office/officeart/2005/8/layout/arrow2"/>
    <dgm:cxn modelId="{153F84F3-D80B-42FE-84CF-260F3B8581FD}" srcId="{221E6C3E-C315-4C74-947E-F7B90D6C00FF}" destId="{CE34C96E-56EE-4D51-9891-4C7292B6C043}" srcOrd="4" destOrd="0" parTransId="{3714180E-0238-49D4-91F3-CB0234D571D4}" sibTransId="{360D1C26-E3BA-499F-8039-8F36F73C8134}"/>
    <dgm:cxn modelId="{B9C0F338-4B7C-4BAD-B3BE-A076797F0D14}" type="presOf" srcId="{F224F66A-04B9-40EE-9584-5AE946FDBAE9}" destId="{6B446663-60C5-4116-9788-788D6A2BCE67}" srcOrd="0" destOrd="1" presId="urn:microsoft.com/office/officeart/2005/8/layout/arrow2"/>
    <dgm:cxn modelId="{D00703E3-798E-4BEF-9B8C-F94BC12CADE2}" type="presOf" srcId="{7E37D730-665F-41AF-B36B-B527F9F3E50D}" destId="{E489738E-A38B-4674-9960-6EB29298C759}" srcOrd="0" destOrd="0" presId="urn:microsoft.com/office/officeart/2005/8/layout/arrow2"/>
    <dgm:cxn modelId="{EC790133-6FD6-4C3D-BC9D-1166D804EB47}" type="presOf" srcId="{A065EEB7-4D6C-41CC-88CC-4A6B0652BE35}" destId="{EB41A22B-3363-46D2-9D78-0F1F8D6E0FBF}" srcOrd="0" destOrd="3" presId="urn:microsoft.com/office/officeart/2005/8/layout/arrow2"/>
    <dgm:cxn modelId="{E25863D0-5CE2-4708-A68F-547B6351B8B1}" srcId="{970E111F-6DD2-4641-A9CE-A5A224C42D9F}" destId="{202761DD-576D-4606-95C7-BD2C63C06A6A}" srcOrd="1" destOrd="0" parTransId="{9AC87399-87BA-476C-82F3-B28ED0E1B64E}" sibTransId="{9096D51A-D86C-4FF9-BE99-101A1E19B3EE}"/>
    <dgm:cxn modelId="{702F95B3-6ECF-4D1D-AF4C-2656865DC6A6}" srcId="{08CD1E06-0B84-4746-AC97-C606EDC09DCD}" destId="{8973460F-E769-48DF-94A9-C26F2D2313EC}" srcOrd="0" destOrd="0" parTransId="{81510D83-30E9-4332-BA95-D35F7273FC7C}" sibTransId="{6957E86F-AA79-47FA-A47C-42BE5F3A90DE}"/>
    <dgm:cxn modelId="{33C292D2-B709-479D-B908-B9DACCADA7E9}" srcId="{08CD1E06-0B84-4746-AC97-C606EDC09DCD}" destId="{C9C217C8-6CBA-440A-9F88-6474BACAC222}" srcOrd="1" destOrd="0" parTransId="{E8A6F892-C08B-49A8-81ED-6321DEBDD2D1}" sibTransId="{41930D41-3A0F-417F-B0B5-A778136C1177}"/>
    <dgm:cxn modelId="{05E1BA8E-487F-48FB-95B7-D380B1A00C1B}" type="presOf" srcId="{8973460F-E769-48DF-94A9-C26F2D2313EC}" destId="{E5C53746-7BF0-498D-96E6-1F28BD4A3C13}" srcOrd="0" destOrd="1" presId="urn:microsoft.com/office/officeart/2005/8/layout/arrow2"/>
    <dgm:cxn modelId="{9A9CE4C6-D5F9-40CF-ACC3-0D5A8E5E6F57}" type="presOf" srcId="{447B6885-411D-49B7-833E-8A41DD630E2D}" destId="{6B446663-60C5-4116-9788-788D6A2BCE67}" srcOrd="0" destOrd="0" presId="urn:microsoft.com/office/officeart/2005/8/layout/arrow2"/>
    <dgm:cxn modelId="{AE66EDEB-62A1-47F5-A3ED-ABC4CA42D97D}" srcId="{CE34C96E-56EE-4D51-9891-4C7292B6C043}" destId="{64890EF2-D2A4-48F5-BAA0-F07A45DD6D9F}" srcOrd="1" destOrd="0" parTransId="{A29C4C94-4034-4311-A6E1-C3AA941A7E79}" sibTransId="{4D8C87DE-7089-406D-ACE0-C02F731D5F37}"/>
    <dgm:cxn modelId="{D9C4F98E-EFDA-4B6F-8289-7CD91691F22A}" srcId="{CE34C96E-56EE-4D51-9891-4C7292B6C043}" destId="{D1906B5F-D038-4215-978A-B6FFAB907EA5}" srcOrd="0" destOrd="0" parTransId="{AE1AC606-FAFE-4DEB-AA42-5A99D06EC8D4}" sibTransId="{C58C9058-04D7-4DDA-9529-5C9EEC84B797}"/>
    <dgm:cxn modelId="{0853B8CF-C20C-4AF3-B0AE-08446F6EB358}" srcId="{7E37D730-665F-41AF-B36B-B527F9F3E50D}" destId="{05B0E36C-5A60-4778-8177-E7254DCCE081}" srcOrd="0" destOrd="0" parTransId="{C6F7819C-C5C3-45E6-9249-C1CB728DFA1D}" sibTransId="{70321DE9-4D5F-4A98-8497-9ACAB94E097F}"/>
    <dgm:cxn modelId="{3C2B764F-6C30-4E1C-8E17-947F6DF90FAE}" type="presOf" srcId="{669CE1C7-1836-48DB-A3F6-822A6DBE64FC}" destId="{E489738E-A38B-4674-9960-6EB29298C759}" srcOrd="0" destOrd="3" presId="urn:microsoft.com/office/officeart/2005/8/layout/arrow2"/>
    <dgm:cxn modelId="{E23FE9DB-43D5-4D01-A46E-AF141DCF3406}" srcId="{447B6885-411D-49B7-833E-8A41DD630E2D}" destId="{F663D62F-66B6-4E33-AF1C-0D6E07702EDD}" srcOrd="1" destOrd="0" parTransId="{8D772A71-3B17-4520-8D90-1EC4CB8AC678}" sibTransId="{2E903479-CC33-4538-9309-4BCB6DBEA6DE}"/>
    <dgm:cxn modelId="{2BDB9BE6-A22F-460F-A9D7-1953C5425E00}" type="presOf" srcId="{202761DD-576D-4606-95C7-BD2C63C06A6A}" destId="{061439EB-642A-49DB-881B-F8DED6BEF5E8}" srcOrd="0" destOrd="2" presId="urn:microsoft.com/office/officeart/2005/8/layout/arrow2"/>
    <dgm:cxn modelId="{CDB95F30-B152-49E6-A179-3180C9467714}" type="presOf" srcId="{B99EE471-C4C8-40AD-897A-7A58973AE335}" destId="{061439EB-642A-49DB-881B-F8DED6BEF5E8}" srcOrd="0" destOrd="1" presId="urn:microsoft.com/office/officeart/2005/8/layout/arrow2"/>
    <dgm:cxn modelId="{FFEB2DD8-30F3-4DFA-A4D0-06599C0C1540}" srcId="{221E6C3E-C315-4C74-947E-F7B90D6C00FF}" destId="{08CD1E06-0B84-4746-AC97-C606EDC09DCD}" srcOrd="0" destOrd="0" parTransId="{7E878642-04D9-4D9B-B034-D905ECA9BEA9}" sibTransId="{80404B36-6316-49C9-BB94-C69277689A4C}"/>
    <dgm:cxn modelId="{BB578A2A-B857-4D00-9544-8881B02C2406}" type="presOf" srcId="{D1906B5F-D038-4215-978A-B6FFAB907EA5}" destId="{EB41A22B-3363-46D2-9D78-0F1F8D6E0FBF}" srcOrd="0" destOrd="1" presId="urn:microsoft.com/office/officeart/2005/8/layout/arrow2"/>
    <dgm:cxn modelId="{E39EB4FA-94A2-49F5-BCCC-A000C55259B4}" type="presOf" srcId="{5B16C12F-B3AE-4DFC-8FA9-759E81E02915}" destId="{E489738E-A38B-4674-9960-6EB29298C759}" srcOrd="0" destOrd="2" presId="urn:microsoft.com/office/officeart/2005/8/layout/arrow2"/>
    <dgm:cxn modelId="{DE7B000E-207B-4CD2-B52E-3307D38CE942}" type="presOf" srcId="{08CD1E06-0B84-4746-AC97-C606EDC09DCD}" destId="{E5C53746-7BF0-498D-96E6-1F28BD4A3C13}" srcOrd="0" destOrd="0" presId="urn:microsoft.com/office/officeart/2005/8/layout/arrow2"/>
    <dgm:cxn modelId="{334F88F3-A360-4A29-9945-D0C0DD59D2A3}" srcId="{7E37D730-665F-41AF-B36B-B527F9F3E50D}" destId="{669CE1C7-1836-48DB-A3F6-822A6DBE64FC}" srcOrd="2" destOrd="0" parTransId="{5738AEE4-3EA6-4B09-8DF5-184AA82E051A}" sibTransId="{F8DFF804-00F5-4695-81C7-93C972ADECF4}"/>
    <dgm:cxn modelId="{31AB61C7-E410-4E3C-8D3C-C7CFDDC09DDC}" srcId="{447B6885-411D-49B7-833E-8A41DD630E2D}" destId="{F224F66A-04B9-40EE-9584-5AE946FDBAE9}" srcOrd="0" destOrd="0" parTransId="{527460FE-44B5-429D-8AF3-390E6F003AB1}" sibTransId="{DF39815D-51DF-4A3A-95AD-D4E05B14156B}"/>
    <dgm:cxn modelId="{30700467-6591-4614-9178-E1041EB2375F}" type="presOf" srcId="{64890EF2-D2A4-48F5-BAA0-F07A45DD6D9F}" destId="{EB41A22B-3363-46D2-9D78-0F1F8D6E0FBF}" srcOrd="0" destOrd="2" presId="urn:microsoft.com/office/officeart/2005/8/layout/arrow2"/>
    <dgm:cxn modelId="{426572BD-DA96-405A-9202-148D55C3054D}" type="presOf" srcId="{F663D62F-66B6-4E33-AF1C-0D6E07702EDD}" destId="{6B446663-60C5-4116-9788-788D6A2BCE67}" srcOrd="0" destOrd="2" presId="urn:microsoft.com/office/officeart/2005/8/layout/arrow2"/>
    <dgm:cxn modelId="{867BAAE9-909B-4F9D-BEC8-F12B385C8FB2}" srcId="{CE34C96E-56EE-4D51-9891-4C7292B6C043}" destId="{A065EEB7-4D6C-41CC-88CC-4A6B0652BE35}" srcOrd="2" destOrd="0" parTransId="{696E9D53-28C5-41BA-968E-DA3BCEC6830B}" sibTransId="{57BD436B-3438-4A07-AB12-66B6887836F5}"/>
    <dgm:cxn modelId="{F304F658-F9D8-4104-A0CE-83E6D5156CB5}" srcId="{221E6C3E-C315-4C74-947E-F7B90D6C00FF}" destId="{970E111F-6DD2-4641-A9CE-A5A224C42D9F}" srcOrd="2" destOrd="0" parTransId="{B0E8C454-478E-4F8B-B7F0-DFF8A68EB7D5}" sibTransId="{096F37C7-B702-4570-B84C-BFF78921933A}"/>
    <dgm:cxn modelId="{5525F5FE-8C04-47D0-9360-7FADDF7E1284}" type="presOf" srcId="{05B0E36C-5A60-4778-8177-E7254DCCE081}" destId="{E489738E-A38B-4674-9960-6EB29298C759}" srcOrd="0" destOrd="1" presId="urn:microsoft.com/office/officeart/2005/8/layout/arrow2"/>
    <dgm:cxn modelId="{E6DD91CF-040B-4E99-8809-922EF41DA590}" type="presOf" srcId="{970E111F-6DD2-4641-A9CE-A5A224C42D9F}" destId="{061439EB-642A-49DB-881B-F8DED6BEF5E8}" srcOrd="0" destOrd="0" presId="urn:microsoft.com/office/officeart/2005/8/layout/arrow2"/>
    <dgm:cxn modelId="{7E6D0FA8-8791-4947-B235-EEB21C68F6BE}" srcId="{221E6C3E-C315-4C74-947E-F7B90D6C00FF}" destId="{447B6885-411D-49B7-833E-8A41DD630E2D}" srcOrd="1" destOrd="0" parTransId="{379ABE53-2D0A-409A-9C70-0230CB674D65}" sibTransId="{E78B6A9E-EE7E-4539-A1E4-B6CBF62A7C5E}"/>
    <dgm:cxn modelId="{B02837EA-D552-4B47-8E1B-7BB8111F388C}" type="presParOf" srcId="{446596FF-CF44-4C80-80DD-B0E5A745C5A7}" destId="{F202B18B-9F4E-4041-B392-7F86CF821FD8}" srcOrd="0" destOrd="0" presId="urn:microsoft.com/office/officeart/2005/8/layout/arrow2"/>
    <dgm:cxn modelId="{329615ED-E8AB-467A-BB78-C492A69E1F62}" type="presParOf" srcId="{446596FF-CF44-4C80-80DD-B0E5A745C5A7}" destId="{A7653D73-3EDB-470E-B9C3-3A76AC65398D}" srcOrd="1" destOrd="0" presId="urn:microsoft.com/office/officeart/2005/8/layout/arrow2"/>
    <dgm:cxn modelId="{C44C079C-3D90-4DF5-88B7-4B6125078940}" type="presParOf" srcId="{A7653D73-3EDB-470E-B9C3-3A76AC65398D}" destId="{F62733D9-591E-4DB4-BA57-8964625000B0}" srcOrd="0" destOrd="0" presId="urn:microsoft.com/office/officeart/2005/8/layout/arrow2"/>
    <dgm:cxn modelId="{58E3D9D6-4E9E-492D-8030-8E9D4F66E8BA}" type="presParOf" srcId="{A7653D73-3EDB-470E-B9C3-3A76AC65398D}" destId="{E5C53746-7BF0-498D-96E6-1F28BD4A3C13}" srcOrd="1" destOrd="0" presId="urn:microsoft.com/office/officeart/2005/8/layout/arrow2"/>
    <dgm:cxn modelId="{923BFA7D-E041-48F5-AE31-3693C0A1F53F}" type="presParOf" srcId="{A7653D73-3EDB-470E-B9C3-3A76AC65398D}" destId="{2FB80D0C-4A04-43C2-A343-119950F2DF5A}" srcOrd="2" destOrd="0" presId="urn:microsoft.com/office/officeart/2005/8/layout/arrow2"/>
    <dgm:cxn modelId="{541C0EA8-2089-4270-908D-5CBCF78F3267}" type="presParOf" srcId="{A7653D73-3EDB-470E-B9C3-3A76AC65398D}" destId="{6B446663-60C5-4116-9788-788D6A2BCE67}" srcOrd="3" destOrd="0" presId="urn:microsoft.com/office/officeart/2005/8/layout/arrow2"/>
    <dgm:cxn modelId="{715A501F-0539-4586-94B6-4A2F7A9C399A}" type="presParOf" srcId="{A7653D73-3EDB-470E-B9C3-3A76AC65398D}" destId="{60A3B48A-A51F-46B6-AF09-2477BFD98A37}" srcOrd="4" destOrd="0" presId="urn:microsoft.com/office/officeart/2005/8/layout/arrow2"/>
    <dgm:cxn modelId="{DF3F6CD3-72B6-46FF-AF6A-A754182F6BF1}" type="presParOf" srcId="{A7653D73-3EDB-470E-B9C3-3A76AC65398D}" destId="{061439EB-642A-49DB-881B-F8DED6BEF5E8}" srcOrd="5" destOrd="0" presId="urn:microsoft.com/office/officeart/2005/8/layout/arrow2"/>
    <dgm:cxn modelId="{3F12476D-61F5-4E52-94CA-34D6810BF56A}" type="presParOf" srcId="{A7653D73-3EDB-470E-B9C3-3A76AC65398D}" destId="{DD8E86B2-19D5-47FC-B62E-49230E891BC2}" srcOrd="6" destOrd="0" presId="urn:microsoft.com/office/officeart/2005/8/layout/arrow2"/>
    <dgm:cxn modelId="{E6EB7E2B-1062-4415-A9ED-BE28BEF247CC}" type="presParOf" srcId="{A7653D73-3EDB-470E-B9C3-3A76AC65398D}" destId="{E489738E-A38B-4674-9960-6EB29298C759}" srcOrd="7" destOrd="0" presId="urn:microsoft.com/office/officeart/2005/8/layout/arrow2"/>
    <dgm:cxn modelId="{FFCA027C-B09D-4652-ADA7-798CC02D2A01}" type="presParOf" srcId="{A7653D73-3EDB-470E-B9C3-3A76AC65398D}" destId="{A14C4E01-199B-4005-B9BE-146ECCFA1774}" srcOrd="8" destOrd="0" presId="urn:microsoft.com/office/officeart/2005/8/layout/arrow2"/>
    <dgm:cxn modelId="{455C8A14-526A-48C4-87B3-940783ABF6BF}" type="presParOf" srcId="{A7653D73-3EDB-470E-B9C3-3A76AC65398D}" destId="{EB41A22B-3363-46D2-9D78-0F1F8D6E0FB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2B18B-9F4E-4041-B392-7F86CF821FD8}">
      <dsp:nvSpPr>
        <dsp:cNvPr id="0" name=""/>
        <dsp:cNvSpPr/>
      </dsp:nvSpPr>
      <dsp:spPr>
        <a:xfrm>
          <a:off x="54014" y="337499"/>
          <a:ext cx="10039945" cy="492496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733D9-591E-4DB4-BA57-8964625000B0}">
      <dsp:nvSpPr>
        <dsp:cNvPr id="0" name=""/>
        <dsp:cNvSpPr/>
      </dsp:nvSpPr>
      <dsp:spPr>
        <a:xfrm>
          <a:off x="1379414" y="3748174"/>
          <a:ext cx="230918" cy="230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C53746-7BF0-498D-96E6-1F28BD4A3C13}">
      <dsp:nvSpPr>
        <dsp:cNvPr id="0" name=""/>
        <dsp:cNvSpPr/>
      </dsp:nvSpPr>
      <dsp:spPr>
        <a:xfrm>
          <a:off x="997324" y="4069111"/>
          <a:ext cx="2349887" cy="149344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59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Early AMET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First developed by Rob Gilliam for MM5 meteorological applications (early 2000s)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Extended to AQ applications by Wyat Appel (mid-2000s)</a:t>
          </a:r>
        </a:p>
      </dsp:txBody>
      <dsp:txXfrm>
        <a:off x="997324" y="4069111"/>
        <a:ext cx="2349887" cy="1493441"/>
      </dsp:txXfrm>
    </dsp:sp>
    <dsp:sp modelId="{2FB80D0C-4A04-43C2-A343-119950F2DF5A}">
      <dsp:nvSpPr>
        <dsp:cNvPr id="0" name=""/>
        <dsp:cNvSpPr/>
      </dsp:nvSpPr>
      <dsp:spPr>
        <a:xfrm>
          <a:off x="2795598" y="2796387"/>
          <a:ext cx="361438" cy="3614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446663-60C5-4116-9788-788D6A2BCE67}">
      <dsp:nvSpPr>
        <dsp:cNvPr id="0" name=""/>
        <dsp:cNvSpPr/>
      </dsp:nvSpPr>
      <dsp:spPr>
        <a:xfrm>
          <a:off x="2307901" y="3234138"/>
          <a:ext cx="1827860" cy="262921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519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AMET v1.0</a:t>
          </a:r>
          <a:endParaRPr lang="en-US" sz="17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Feb 2008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First public release                  through CMAS Center</a:t>
          </a:r>
        </a:p>
      </dsp:txBody>
      <dsp:txXfrm>
        <a:off x="2307901" y="3234138"/>
        <a:ext cx="1827860" cy="2629210"/>
      </dsp:txXfrm>
    </dsp:sp>
    <dsp:sp modelId="{60A3B48A-A51F-46B6-AF09-2477BFD98A37}">
      <dsp:nvSpPr>
        <dsp:cNvPr id="0" name=""/>
        <dsp:cNvSpPr/>
      </dsp:nvSpPr>
      <dsp:spPr>
        <a:xfrm>
          <a:off x="4298141" y="2179721"/>
          <a:ext cx="481917" cy="481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1439EB-642A-49DB-881B-F8DED6BEF5E8}">
      <dsp:nvSpPr>
        <dsp:cNvPr id="0" name=""/>
        <dsp:cNvSpPr/>
      </dsp:nvSpPr>
      <dsp:spPr>
        <a:xfrm>
          <a:off x="3934575" y="2798660"/>
          <a:ext cx="2089858" cy="267843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358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AMETv1.1</a:t>
          </a:r>
          <a:endParaRPr lang="en-US" sz="17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May 2008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Appel et al. (2011) </a:t>
          </a:r>
          <a:r>
            <a:rPr lang="en-US" sz="1300" i="1" kern="1200" dirty="0"/>
            <a:t>Environ. Modell. </a:t>
          </a:r>
          <a:r>
            <a:rPr lang="en-US" sz="1300" i="1" kern="1200" dirty="0" err="1"/>
            <a:t>Softw</a:t>
          </a:r>
          <a:r>
            <a:rPr lang="en-US" sz="1300" kern="1200" dirty="0"/>
            <a:t>., </a:t>
          </a:r>
          <a:r>
            <a:rPr lang="en-US" sz="1300" b="1" kern="1200" dirty="0"/>
            <a:t>26</a:t>
          </a:r>
          <a:r>
            <a:rPr lang="en-US" sz="1300" kern="1200" dirty="0"/>
            <a:t>, 434-443.</a:t>
          </a:r>
        </a:p>
      </dsp:txBody>
      <dsp:txXfrm>
        <a:off x="3934575" y="2798660"/>
        <a:ext cx="2089858" cy="2678435"/>
      </dsp:txXfrm>
    </dsp:sp>
    <dsp:sp modelId="{DD8E86B2-19D5-47FC-B62E-49230E891BC2}">
      <dsp:nvSpPr>
        <dsp:cNvPr id="0" name=""/>
        <dsp:cNvSpPr/>
      </dsp:nvSpPr>
      <dsp:spPr>
        <a:xfrm>
          <a:off x="6216738" y="1597664"/>
          <a:ext cx="622476" cy="6224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89738E-A38B-4674-9960-6EB29298C759}">
      <dsp:nvSpPr>
        <dsp:cNvPr id="0" name=""/>
        <dsp:cNvSpPr/>
      </dsp:nvSpPr>
      <dsp:spPr>
        <a:xfrm>
          <a:off x="5736844" y="2320822"/>
          <a:ext cx="2207462" cy="270668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837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AMETv1.2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July 2013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Minor update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Bug fixes, new scripts</a:t>
          </a:r>
        </a:p>
      </dsp:txBody>
      <dsp:txXfrm>
        <a:off x="5736844" y="2320822"/>
        <a:ext cx="2207462" cy="2706681"/>
      </dsp:txXfrm>
    </dsp:sp>
    <dsp:sp modelId="{A14C4E01-199B-4005-B9BE-146ECCFA1774}">
      <dsp:nvSpPr>
        <dsp:cNvPr id="0" name=""/>
        <dsp:cNvSpPr/>
      </dsp:nvSpPr>
      <dsp:spPr>
        <a:xfrm>
          <a:off x="8234610" y="1102036"/>
          <a:ext cx="793155" cy="7931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41A22B-3363-46D2-9D78-0F1F8D6E0FBF}">
      <dsp:nvSpPr>
        <dsp:cNvPr id="0" name=""/>
        <dsp:cNvSpPr/>
      </dsp:nvSpPr>
      <dsp:spPr>
        <a:xfrm>
          <a:off x="8193981" y="1952040"/>
          <a:ext cx="2292240" cy="349860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0277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accent6">
                  <a:lumMod val="75000"/>
                </a:schemeClr>
              </a:solidFill>
            </a:rPr>
            <a:t>AMETv1.3 </a:t>
          </a:r>
          <a:endParaRPr lang="en-US" sz="1700" b="0" kern="1200" dirty="0">
            <a:solidFill>
              <a:schemeClr val="accent6">
                <a:lumMod val="7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July 2017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Significant updates over previous version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Available through GitHub for the first time</a:t>
          </a:r>
        </a:p>
      </dsp:txBody>
      <dsp:txXfrm>
        <a:off x="8193981" y="1952040"/>
        <a:ext cx="2292240" cy="3498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BBC37-7BBD-4C0D-AB26-108CAC43C97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D1480-F791-4094-9117-EFFDAF1A1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7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BE8AA-7F90-45BC-868E-E361CD1107F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710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PA_Master Template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224588"/>
            <a:ext cx="1016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11251" y="6224588"/>
            <a:ext cx="7524749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900" b="1">
                <a:solidFill>
                  <a:srgbClr val="FFFFFF"/>
                </a:solidFill>
                <a:ea typeface="ＭＳ Ｐゴシック" pitchFamily="1" charset="-128"/>
              </a:rPr>
              <a:t>Office of Research and Development</a:t>
            </a:r>
            <a:endParaRPr lang="en-US" sz="900" b="1">
              <a:solidFill>
                <a:srgbClr val="000000"/>
              </a:solidFill>
              <a:ea typeface="ＭＳ Ｐゴシック" pitchFamily="1" charset="-128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en-US" sz="900">
                <a:solidFill>
                  <a:srgbClr val="FFFFFF"/>
                </a:solidFill>
                <a:ea typeface="ＭＳ Ｐゴシック" pitchFamily="1" charset="-128"/>
              </a:rPr>
              <a:t>Atmospheric Modeling and Analysis Division, National Exposure Research Laboratory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86201" y="1447800"/>
            <a:ext cx="7617884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86201" y="3016250"/>
            <a:ext cx="7617884" cy="338138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8" charset="0"/>
              <a:buNone/>
              <a:defRPr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dirty="0" err="1"/>
              <a:t>Click to edit Master subtitle style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839200" y="6224588"/>
            <a:ext cx="2540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FFFFFF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0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2051" y="1708150"/>
            <a:ext cx="2590800" cy="4235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651" y="1708150"/>
            <a:ext cx="7569200" cy="4235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536A42-6C8B-43CD-98FB-3290A83B3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3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1" y="1708150"/>
            <a:ext cx="10363200" cy="304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2165350"/>
            <a:ext cx="5080000" cy="3778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92851" y="2165351"/>
            <a:ext cx="5080000" cy="181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92851" y="4130676"/>
            <a:ext cx="5080000" cy="181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987F4B-8F21-4B6C-8AF6-54B7EC10D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1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1" y="1708150"/>
            <a:ext cx="10363200" cy="304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09651" y="2165350"/>
            <a:ext cx="10363200" cy="377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3E79D0-D4F4-4FB0-BE44-840A9E909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6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AE71A4-416C-494D-B1AC-95A9DAA29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7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DABDF0-BB2F-4A32-A58A-7222FA4CD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2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651" y="2165350"/>
            <a:ext cx="508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1" y="2165350"/>
            <a:ext cx="508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E30713-ECE9-4EF5-BDC3-AA99687F1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7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B13025-3F1C-4B50-A2D8-4DA2BBE27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4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377724-57BF-4DDC-A6B9-22E526F3A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4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DFF987-0C89-4316-B65F-AE27B2E92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6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5B019F-56EF-4A99-A368-1728D7B57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D36E93-F14A-47E9-BC39-2321E8502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5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PA_Master Template_B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" y="0"/>
            <a:ext cx="975148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09651" y="1708150"/>
            <a:ext cx="1036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9651" y="2165350"/>
            <a:ext cx="103632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0" y="6224588"/>
            <a:ext cx="914400" cy="2286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553200"/>
            <a:ext cx="81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000000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EF82F6E5-40FA-41D8-B147-B054271C8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1001184" y="6224588"/>
            <a:ext cx="7524749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900" b="1">
                <a:solidFill>
                  <a:srgbClr val="000000"/>
                </a:solidFill>
                <a:ea typeface="ＭＳ Ｐゴシック" pitchFamily="1" charset="-128"/>
              </a:rPr>
              <a:t>Office of Research and Development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en-US" sz="900">
                <a:solidFill>
                  <a:srgbClr val="000000"/>
                </a:solidFill>
                <a:ea typeface="ＭＳ Ｐゴシック" pitchFamily="1" charset="-128"/>
              </a:rPr>
              <a:t>Atmospheric Modeling &amp; Analysis Division, National Exposure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195854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Calibri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Calibri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Calibri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Calibri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cmascenter.org/download/data.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SEPA/AMET/blob/1.3/docs/AMET_Users_Guide_v1.md" TargetMode="External"/><Relationship Id="rId2" Type="http://schemas.openxmlformats.org/officeDocument/2006/relationships/hyperlink" Target="https://github.com/USEPA/AMET/tree/mas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USEPA/AMET/blob/1.3/docs/AMET_Install_Guide_v13.m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ctrTitle"/>
          </p:nvPr>
        </p:nvSpPr>
        <p:spPr>
          <a:xfrm>
            <a:off x="1323234" y="1731340"/>
            <a:ext cx="9727004" cy="49922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What’s new in the Atmospheric Model Evaluation Tool (AMET) version 1.3</a:t>
            </a:r>
            <a:endParaRPr lang="en-US" sz="2800" dirty="0"/>
          </a:p>
        </p:txBody>
      </p:sp>
      <p:sp>
        <p:nvSpPr>
          <p:cNvPr id="14338" name="Subtitle 4"/>
          <p:cNvSpPr>
            <a:spLocks noGrp="1"/>
          </p:cNvSpPr>
          <p:nvPr>
            <p:ph type="subTitle" idx="1"/>
          </p:nvPr>
        </p:nvSpPr>
        <p:spPr>
          <a:xfrm>
            <a:off x="1993619" y="2399949"/>
            <a:ext cx="8386234" cy="929186"/>
          </a:xfrm>
        </p:spPr>
        <p:txBody>
          <a:bodyPr/>
          <a:lstStyle/>
          <a:p>
            <a:pPr algn="ctr"/>
            <a:r>
              <a:rPr lang="en-US" sz="2000" dirty="0"/>
              <a:t>K. Wyat Appel and Robert C. Gilliam</a:t>
            </a:r>
          </a:p>
          <a:p>
            <a:endParaRPr lang="en-US" sz="2000" dirty="0"/>
          </a:p>
          <a:p>
            <a:br>
              <a:rPr lang="en-US" sz="2000" dirty="0"/>
            </a:b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6199632"/>
            <a:ext cx="5090160" cy="298704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B0F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5080" y="5568952"/>
            <a:ext cx="7283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kern="0" dirty="0">
                <a:solidFill>
                  <a:schemeClr val="bg1"/>
                </a:solidFill>
              </a:rPr>
              <a:t>16</a:t>
            </a:r>
            <a:r>
              <a:rPr lang="en-US" sz="2800" kern="0" baseline="30000" dirty="0">
                <a:solidFill>
                  <a:schemeClr val="bg1"/>
                </a:solidFill>
              </a:rPr>
              <a:t>th</a:t>
            </a:r>
            <a:r>
              <a:rPr lang="en-US" sz="2800" kern="0" dirty="0">
                <a:solidFill>
                  <a:schemeClr val="bg1"/>
                </a:solidFill>
              </a:rPr>
              <a:t> Annual CMAS Conference</a:t>
            </a:r>
            <a:br>
              <a:rPr lang="en-US" sz="2800" kern="0" dirty="0">
                <a:solidFill>
                  <a:schemeClr val="bg1"/>
                </a:solidFill>
              </a:rPr>
            </a:br>
            <a:r>
              <a:rPr lang="en-US" sz="2800" kern="0" dirty="0">
                <a:solidFill>
                  <a:schemeClr val="bg1"/>
                </a:solidFill>
              </a:rPr>
              <a:t>October 25</a:t>
            </a:r>
            <a:r>
              <a:rPr lang="en-US" sz="2800" kern="0" baseline="30000" dirty="0">
                <a:solidFill>
                  <a:schemeClr val="bg1"/>
                </a:solidFill>
              </a:rPr>
              <a:t>th</a:t>
            </a:r>
            <a:r>
              <a:rPr lang="en-US" sz="2800" kern="0" dirty="0">
                <a:solidFill>
                  <a:schemeClr val="bg1"/>
                </a:solidFill>
              </a:rPr>
              <a:t>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700" y="2777112"/>
            <a:ext cx="4210050" cy="24765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20671" r="5334" b="20000"/>
          <a:stretch>
            <a:fillRect/>
          </a:stretch>
        </p:blipFill>
        <p:spPr bwMode="auto">
          <a:xfrm>
            <a:off x="5717897" y="2777112"/>
            <a:ext cx="48704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37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304" y="964095"/>
            <a:ext cx="3478696" cy="27829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78" y="1113469"/>
            <a:ext cx="8601770" cy="5098488"/>
          </a:xfrm>
        </p:spPr>
        <p:txBody>
          <a:bodyPr>
            <a:normAutofit fontScale="85000" lnSpcReduction="10000"/>
          </a:bodyPr>
          <a:lstStyle/>
          <a:p>
            <a:pPr marL="284163" lvl="1" indent="0">
              <a:buNone/>
            </a:pPr>
            <a:endParaRPr lang="en-US" sz="800" dirty="0"/>
          </a:p>
          <a:p>
            <a:r>
              <a:rPr lang="en-US" dirty="0"/>
              <a:t>Added support for the AMON, AIRMON and FLUXNET networks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More robust data loading process</a:t>
            </a:r>
          </a:p>
          <a:p>
            <a:pPr lvl="1"/>
            <a:r>
              <a:rPr lang="en-US" sz="2200" dirty="0"/>
              <a:t> Previously model species were predefined when a new project was created</a:t>
            </a:r>
          </a:p>
          <a:p>
            <a:pPr lvl="2"/>
            <a:r>
              <a:rPr lang="en-US" sz="2200" dirty="0"/>
              <a:t> Unused/unnecessary species were carried along</a:t>
            </a:r>
          </a:p>
          <a:p>
            <a:pPr lvl="1"/>
            <a:r>
              <a:rPr lang="en-US" sz="2200" dirty="0"/>
              <a:t> New method adds species as necessary</a:t>
            </a:r>
          </a:p>
          <a:p>
            <a:pPr lvl="2"/>
            <a:r>
              <a:rPr lang="en-US" sz="2200" dirty="0"/>
              <a:t>This makes it easier to add new species and networks to AMET-AQ</a:t>
            </a:r>
          </a:p>
          <a:p>
            <a:pPr lvl="2"/>
            <a:endParaRPr lang="en-US" sz="800" dirty="0"/>
          </a:p>
          <a:p>
            <a:r>
              <a:rPr lang="en-US" dirty="0"/>
              <a:t>Data loading is also faster due to several code updates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Added several new analysis scripts and updated almost all the existing scripts</a:t>
            </a:r>
          </a:p>
          <a:p>
            <a:endParaRPr lang="en-US" sz="800" dirty="0"/>
          </a:p>
          <a:p>
            <a:r>
              <a:rPr lang="en-US" dirty="0"/>
              <a:t>16 years of AMET compatible AQ observation files available for download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More robust and faster AQ data loading process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Added several AQ new analysis scripts</a:t>
            </a:r>
          </a:p>
          <a:p>
            <a:endParaRPr lang="en-US" sz="800" dirty="0"/>
          </a:p>
          <a:p>
            <a:r>
              <a:rPr lang="en-US" dirty="0"/>
              <a:t>AMET-AQ “Batch” script for quickly and easily creating plots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4623" y="111752"/>
            <a:ext cx="10515600" cy="7430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Key Updates to the AMETv1.3 AQ Module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691" y="3662713"/>
            <a:ext cx="3064565" cy="30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3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14" y="1123408"/>
            <a:ext cx="7796699" cy="52773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Observations are paired with model data using Site Compare</a:t>
            </a:r>
          </a:p>
          <a:p>
            <a:pPr lvl="1"/>
            <a:r>
              <a:rPr lang="en-US" sz="2200" dirty="0"/>
              <a:t> Site Compare requires properly formatted data files</a:t>
            </a:r>
          </a:p>
          <a:p>
            <a:pPr marL="284163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Unlike the AMET-MET module, AMET-AQ requires pre-generated observation files</a:t>
            </a:r>
          </a:p>
          <a:p>
            <a:pPr lvl="1"/>
            <a:r>
              <a:rPr lang="en-US" dirty="0"/>
              <a:t> </a:t>
            </a:r>
            <a:r>
              <a:rPr lang="en-US" sz="2200" dirty="0"/>
              <a:t>User’s were previously given guidance on how to download and format these data</a:t>
            </a:r>
          </a:p>
          <a:p>
            <a:pPr lvl="1"/>
            <a:r>
              <a:rPr lang="en-US" sz="2200" dirty="0"/>
              <a:t> Now however, the AMET-AQ ready files are available for download directly</a:t>
            </a:r>
          </a:p>
          <a:p>
            <a:pPr lvl="1"/>
            <a:endParaRPr lang="en-US" dirty="0"/>
          </a:p>
          <a:p>
            <a:r>
              <a:rPr lang="en-US" dirty="0"/>
              <a:t> The CMAS Center has posted these data files on a Google drive</a:t>
            </a:r>
          </a:p>
          <a:p>
            <a:pPr lvl="1"/>
            <a:r>
              <a:rPr lang="en-US" sz="2200" dirty="0"/>
              <a:t> See the CMAS website for instructions on accessing these files</a:t>
            </a:r>
          </a:p>
          <a:p>
            <a:pPr lvl="1"/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https://www.cmascenter.org/download/data.cfm</a:t>
            </a:r>
            <a:r>
              <a:rPr lang="en-US" sz="2200" dirty="0"/>
              <a:t> (North American Air Quality Observation Data)</a:t>
            </a:r>
          </a:p>
          <a:p>
            <a:pPr lvl="1"/>
            <a:r>
              <a:rPr lang="en-US" sz="2200" dirty="0"/>
              <a:t>Note that while these data files are updated periodically, user’s may want to refer to the data source for latest data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4623" y="111752"/>
            <a:ext cx="10515600" cy="7430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AMET-AQ Observation Data Files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513" y="3941210"/>
            <a:ext cx="39624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dp si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75" y="680433"/>
            <a:ext cx="4074077" cy="299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14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E71A4-416C-494D-B1AC-95A9DAA293B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0048" y="1929447"/>
            <a:ext cx="3081131" cy="258532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AMET-AQ Initialization </a:t>
            </a:r>
            <a:r>
              <a:rPr lang="en-US" dirty="0"/>
              <a:t>(database setup)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create_amet_user.csh</a:t>
            </a:r>
            <a:endParaRPr lang="en-US" dirty="0"/>
          </a:p>
          <a:p>
            <a:pPr algn="ctr"/>
            <a:r>
              <a:rPr lang="en-US" dirty="0" err="1"/>
              <a:t>delete_db.csh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Required input files: </a:t>
            </a:r>
          </a:p>
          <a:p>
            <a:pPr algn="ctr"/>
            <a:r>
              <a:rPr lang="en-US" dirty="0"/>
              <a:t>None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0105" y="1801798"/>
            <a:ext cx="3399182" cy="286232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AMET-AQ Project</a:t>
            </a:r>
          </a:p>
          <a:p>
            <a:pPr algn="ctr"/>
            <a:r>
              <a:rPr lang="en-US" dirty="0"/>
              <a:t>(project creation and database population)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aqProject.csh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Required input files:</a:t>
            </a:r>
          </a:p>
          <a:p>
            <a:pPr algn="ctr"/>
            <a:r>
              <a:rPr lang="en-US" dirty="0" err="1"/>
              <a:t>AQ_species_list.input</a:t>
            </a:r>
            <a:endParaRPr lang="en-US" dirty="0"/>
          </a:p>
          <a:p>
            <a:pPr algn="ctr"/>
            <a:r>
              <a:rPr lang="en-US" dirty="0" err="1"/>
              <a:t>sites_meta.input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70874" y="588350"/>
            <a:ext cx="201764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CMAQ model data (combine files)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70873" y="5231237"/>
            <a:ext cx="2017643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Observation data (CMAS center website)</a:t>
            </a:r>
          </a:p>
        </p:txBody>
      </p:sp>
      <p:cxnSp>
        <p:nvCxnSpPr>
          <p:cNvPr id="12" name="Straight Arrow Connector 11"/>
          <p:cNvCxnSpPr>
            <a:stCxn id="9" idx="2"/>
            <a:endCxn id="8" idx="0"/>
          </p:cNvCxnSpPr>
          <p:nvPr/>
        </p:nvCxnSpPr>
        <p:spPr bwMode="auto">
          <a:xfrm>
            <a:off x="5979696" y="1234681"/>
            <a:ext cx="0" cy="56711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10" idx="0"/>
            <a:endCxn id="8" idx="2"/>
          </p:cNvCxnSpPr>
          <p:nvPr/>
        </p:nvCxnSpPr>
        <p:spPr bwMode="auto">
          <a:xfrm flipV="1">
            <a:off x="5979695" y="4664120"/>
            <a:ext cx="1" cy="56711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441179" y="3222108"/>
            <a:ext cx="839857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8519144" y="342129"/>
            <a:ext cx="3399182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AMET-AQ Analysis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Various AQ analysis scripts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Required input files:</a:t>
            </a:r>
          </a:p>
          <a:p>
            <a:pPr algn="ctr"/>
            <a:r>
              <a:rPr lang="en-US" dirty="0"/>
              <a:t>Each analysis script has </a:t>
            </a:r>
          </a:p>
          <a:p>
            <a:pPr algn="ctr"/>
            <a:r>
              <a:rPr lang="en-US" dirty="0"/>
              <a:t>its own input file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7679287" y="3232959"/>
            <a:ext cx="839857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8518213" y="2340407"/>
            <a:ext cx="3399182" cy="150810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AMET-AQ Batch Analysis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Single AQ analysis script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Required input files:</a:t>
            </a:r>
          </a:p>
          <a:p>
            <a:pPr algn="ctr"/>
            <a:r>
              <a:rPr lang="en-US" dirty="0"/>
              <a:t>Single input file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39167" y="4061686"/>
            <a:ext cx="3399182" cy="209288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AMET Web Interface (Beta)</a:t>
            </a:r>
            <a:endParaRPr lang="en-US" sz="1000" b="1" dirty="0"/>
          </a:p>
          <a:p>
            <a:pPr algn="ctr"/>
            <a:endParaRPr lang="en-US" sz="1000" dirty="0"/>
          </a:p>
          <a:p>
            <a:pPr algn="ctr"/>
            <a:r>
              <a:rPr lang="en-US" dirty="0"/>
              <a:t>PHP based webpage interface for AMET-MET and AMET-AQ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Will be provided as beta code via GitHub for testing </a:t>
            </a:r>
          </a:p>
          <a:p>
            <a:pPr algn="ctr"/>
            <a:endParaRPr lang="en-US" dirty="0"/>
          </a:p>
        </p:txBody>
      </p:sp>
      <p:cxnSp>
        <p:nvCxnSpPr>
          <p:cNvPr id="23" name="Straight Arrow Connector 22"/>
          <p:cNvCxnSpPr>
            <a:endCxn id="18" idx="1"/>
          </p:cNvCxnSpPr>
          <p:nvPr/>
        </p:nvCxnSpPr>
        <p:spPr bwMode="auto">
          <a:xfrm flipV="1">
            <a:off x="7688833" y="1234681"/>
            <a:ext cx="830311" cy="199827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>
            <a:stCxn id="8" idx="3"/>
            <a:endCxn id="22" idx="1"/>
          </p:cNvCxnSpPr>
          <p:nvPr/>
        </p:nvCxnSpPr>
        <p:spPr bwMode="auto">
          <a:xfrm>
            <a:off x="7679287" y="3232959"/>
            <a:ext cx="859880" cy="187516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04100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78" y="1113469"/>
            <a:ext cx="9754709" cy="4919583"/>
          </a:xfrm>
        </p:spPr>
        <p:txBody>
          <a:bodyPr>
            <a:normAutofit/>
          </a:bodyPr>
          <a:lstStyle/>
          <a:p>
            <a:r>
              <a:rPr lang="en-US" dirty="0"/>
              <a:t>Temporal specific queries</a:t>
            </a:r>
          </a:p>
          <a:p>
            <a:pPr lvl="1"/>
            <a:r>
              <a:rPr lang="en-US" dirty="0"/>
              <a:t>Date range; specific year, month or day; day of week; hour of day; etc.</a:t>
            </a:r>
          </a:p>
          <a:p>
            <a:r>
              <a:rPr lang="en-US" dirty="0"/>
              <a:t>Spatial specific queries</a:t>
            </a:r>
          </a:p>
          <a:p>
            <a:pPr lvl="1"/>
            <a:r>
              <a:rPr lang="en-US" dirty="0"/>
              <a:t> State(s); RPOs; pre-defined regions;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r>
              <a:rPr lang="en-US" dirty="0"/>
              <a:t> box</a:t>
            </a:r>
          </a:p>
          <a:p>
            <a:r>
              <a:rPr lang="en-US" dirty="0"/>
              <a:t>Data specific queries</a:t>
            </a:r>
          </a:p>
          <a:p>
            <a:pPr lvl="1"/>
            <a:r>
              <a:rPr lang="en-US" dirty="0"/>
              <a:t> Query based on model/</a:t>
            </a:r>
            <a:r>
              <a:rPr lang="en-US" dirty="0" err="1"/>
              <a:t>ob</a:t>
            </a:r>
            <a:r>
              <a:rPr lang="en-US" dirty="0"/>
              <a:t> value</a:t>
            </a:r>
          </a:p>
          <a:p>
            <a:pPr lvl="1"/>
            <a:r>
              <a:rPr lang="en-US" dirty="0"/>
              <a:t> Cross query with other data</a:t>
            </a:r>
          </a:p>
          <a:p>
            <a:r>
              <a:rPr lang="en-US" dirty="0"/>
              <a:t>Custom queries can also be created</a:t>
            </a:r>
          </a:p>
          <a:p>
            <a:pPr lvl="1"/>
            <a:r>
              <a:rPr lang="en-US" dirty="0"/>
              <a:t> Can create queries based on any data in the database</a:t>
            </a:r>
          </a:p>
          <a:p>
            <a:r>
              <a:rPr lang="en-US" dirty="0"/>
              <a:t>Many plots are customizable</a:t>
            </a:r>
          </a:p>
          <a:p>
            <a:pPr lvl="1"/>
            <a:r>
              <a:rPr lang="en-US" dirty="0"/>
              <a:t> Control data ranges, colors, symbols, titles, etc.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4623" y="111752"/>
            <a:ext cx="10515600" cy="7430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AMETv1.3 AQ Module Query/Plot Options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69" y="2196548"/>
            <a:ext cx="4482548" cy="448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74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78007" y="286855"/>
            <a:ext cx="10363200" cy="304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Analysis Scripts in the AMET-AQ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0434" y="1063485"/>
            <a:ext cx="2643809" cy="5108713"/>
          </a:xfrm>
        </p:spPr>
        <p:txBody>
          <a:bodyPr>
            <a:normAutofit fontScale="70000" lnSpcReduction="20000"/>
          </a:bodyPr>
          <a:lstStyle/>
          <a:p>
            <a:r>
              <a:rPr lang="en-US" sz="3700" dirty="0"/>
              <a:t>Boxplot</a:t>
            </a:r>
          </a:p>
          <a:p>
            <a:pPr lvl="1"/>
            <a:r>
              <a:rPr lang="en-US" sz="3100" dirty="0"/>
              <a:t> Hourly </a:t>
            </a:r>
          </a:p>
          <a:p>
            <a:pPr lvl="1"/>
            <a:r>
              <a:rPr lang="en-US" sz="3100" dirty="0"/>
              <a:t> Day of Week</a:t>
            </a:r>
          </a:p>
          <a:p>
            <a:pPr lvl="1"/>
            <a:r>
              <a:rPr lang="en-US" sz="3100" dirty="0"/>
              <a:t> MDA8</a:t>
            </a:r>
          </a:p>
          <a:p>
            <a:pPr lvl="1"/>
            <a:r>
              <a:rPr lang="en-US" sz="3100" dirty="0"/>
              <a:t> Roselle</a:t>
            </a:r>
          </a:p>
          <a:p>
            <a:pPr lvl="1"/>
            <a:r>
              <a:rPr lang="en-US" sz="3100" dirty="0"/>
              <a:t> Solar Radiation</a:t>
            </a:r>
          </a:p>
          <a:p>
            <a:r>
              <a:rPr lang="en-US" sz="3300" dirty="0"/>
              <a:t>Bugle Plot</a:t>
            </a:r>
          </a:p>
          <a:p>
            <a:r>
              <a:rPr lang="en-US" sz="3300" dirty="0"/>
              <a:t>Histogram</a:t>
            </a:r>
          </a:p>
          <a:p>
            <a:r>
              <a:rPr lang="en-US" sz="3300" dirty="0"/>
              <a:t>Overlay File</a:t>
            </a:r>
          </a:p>
          <a:p>
            <a:r>
              <a:rPr lang="en-US" sz="3300" dirty="0"/>
              <a:t>Spatial Plot</a:t>
            </a:r>
          </a:p>
          <a:p>
            <a:pPr lvl="1"/>
            <a:r>
              <a:rPr lang="en-US" sz="3400" dirty="0"/>
              <a:t>Difference</a:t>
            </a:r>
          </a:p>
          <a:p>
            <a:pPr lvl="1"/>
            <a:r>
              <a:rPr lang="en-US" sz="3400" dirty="0"/>
              <a:t>Model to Model</a:t>
            </a:r>
          </a:p>
          <a:p>
            <a:pPr lvl="1"/>
            <a:r>
              <a:rPr lang="en-US" sz="3400" dirty="0"/>
              <a:t>Ratio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456044" y="1053546"/>
            <a:ext cx="2789582" cy="5108713"/>
          </a:xfrm>
        </p:spPr>
        <p:txBody>
          <a:bodyPr>
            <a:normAutofit/>
          </a:bodyPr>
          <a:lstStyle/>
          <a:p>
            <a:r>
              <a:rPr lang="en-US" sz="2600" dirty="0"/>
              <a:t>Monthly Stat Plot</a:t>
            </a:r>
          </a:p>
          <a:p>
            <a:r>
              <a:rPr lang="en-US" sz="2600" dirty="0"/>
              <a:t>Raw Data </a:t>
            </a:r>
          </a:p>
          <a:p>
            <a:r>
              <a:rPr lang="en-US" sz="2600" dirty="0"/>
              <a:t>Scatter Plots</a:t>
            </a:r>
          </a:p>
          <a:p>
            <a:pPr lvl="1"/>
            <a:r>
              <a:rPr lang="en-US" dirty="0"/>
              <a:t> </a:t>
            </a:r>
            <a:r>
              <a:rPr lang="en-US" sz="2200" dirty="0"/>
              <a:t>Binned</a:t>
            </a:r>
          </a:p>
          <a:p>
            <a:pPr lvl="1"/>
            <a:r>
              <a:rPr lang="en-US" sz="2200" dirty="0"/>
              <a:t> Density</a:t>
            </a:r>
          </a:p>
          <a:p>
            <a:pPr lvl="1"/>
            <a:r>
              <a:rPr lang="en-US" sz="2200" dirty="0"/>
              <a:t> Model to Model</a:t>
            </a:r>
          </a:p>
          <a:p>
            <a:pPr lvl="1"/>
            <a:r>
              <a:rPr lang="en-US" sz="2200" dirty="0"/>
              <a:t> Percentiles</a:t>
            </a:r>
          </a:p>
          <a:p>
            <a:pPr lvl="1"/>
            <a:r>
              <a:rPr lang="en-US" sz="2200" dirty="0"/>
              <a:t> Single Network</a:t>
            </a:r>
          </a:p>
          <a:p>
            <a:pPr lvl="1"/>
            <a:r>
              <a:rPr lang="en-US" sz="2200" dirty="0"/>
              <a:t> Forecast Skill</a:t>
            </a:r>
          </a:p>
          <a:p>
            <a:pPr lvl="1"/>
            <a:r>
              <a:rPr lang="en-US" sz="2200" dirty="0"/>
              <a:t> Soil</a:t>
            </a:r>
          </a:p>
          <a:p>
            <a:r>
              <a:rPr lang="en-US" sz="2600" dirty="0"/>
              <a:t>“</a:t>
            </a:r>
            <a:r>
              <a:rPr lang="en-US" sz="2600" dirty="0" err="1"/>
              <a:t>Soccergoal</a:t>
            </a:r>
            <a:r>
              <a:rPr lang="en-US" sz="2600" dirty="0"/>
              <a:t>” Plot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163478" y="1053544"/>
            <a:ext cx="2769565" cy="5108712"/>
          </a:xfrm>
        </p:spPr>
        <p:txBody>
          <a:bodyPr>
            <a:normAutofit fontScale="92500"/>
          </a:bodyPr>
          <a:lstStyle/>
          <a:p>
            <a:r>
              <a:rPr lang="en-US" dirty="0"/>
              <a:t>Spectral Analysis</a:t>
            </a:r>
          </a:p>
          <a:p>
            <a:r>
              <a:rPr lang="en-US" dirty="0"/>
              <a:t>Stacked Bar Plots</a:t>
            </a:r>
          </a:p>
          <a:p>
            <a:pPr lvl="1"/>
            <a:r>
              <a:rPr lang="en-US" dirty="0"/>
              <a:t>AERO6</a:t>
            </a:r>
          </a:p>
          <a:p>
            <a:pPr lvl="1"/>
            <a:r>
              <a:rPr lang="en-US" dirty="0"/>
              <a:t>Panel</a:t>
            </a:r>
          </a:p>
          <a:p>
            <a:pPr lvl="1"/>
            <a:r>
              <a:rPr lang="en-US" dirty="0"/>
              <a:t>AERO6 Panel</a:t>
            </a:r>
          </a:p>
          <a:p>
            <a:pPr lvl="1"/>
            <a:r>
              <a:rPr lang="en-US" dirty="0"/>
              <a:t>Soil</a:t>
            </a:r>
          </a:p>
          <a:p>
            <a:r>
              <a:rPr lang="en-US" dirty="0"/>
              <a:t>Stats and Plots</a:t>
            </a:r>
          </a:p>
          <a:p>
            <a:r>
              <a:rPr lang="en-US" dirty="0"/>
              <a:t>Temporal</a:t>
            </a:r>
          </a:p>
          <a:p>
            <a:r>
              <a:rPr lang="en-US" dirty="0"/>
              <a:t>Time Series</a:t>
            </a:r>
          </a:p>
          <a:p>
            <a:pPr lvl="1"/>
            <a:r>
              <a:rPr lang="en-US" dirty="0"/>
              <a:t> Model to Model</a:t>
            </a:r>
          </a:p>
          <a:p>
            <a:pPr lvl="1"/>
            <a:r>
              <a:rPr lang="en-US" dirty="0"/>
              <a:t> Multi-Network</a:t>
            </a:r>
          </a:p>
        </p:txBody>
      </p:sp>
    </p:spTree>
    <p:extLst>
      <p:ext uri="{BB962C8B-B14F-4D97-AF65-F5344CB8AC3E}">
        <p14:creationId xmlns:p14="http://schemas.microsoft.com/office/powerpoint/2010/main" val="232952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31" y="1083652"/>
            <a:ext cx="10515600" cy="4919583"/>
          </a:xfrm>
        </p:spPr>
        <p:txBody>
          <a:bodyPr>
            <a:normAutofit/>
          </a:bodyPr>
          <a:lstStyle/>
          <a:p>
            <a:r>
              <a:rPr lang="en-US" dirty="0"/>
              <a:t>A new “batch processing” analysis script in AMET-AQ in v1.3</a:t>
            </a:r>
            <a:endParaRPr lang="en-US" sz="2000" dirty="0"/>
          </a:p>
          <a:p>
            <a:r>
              <a:rPr lang="en-US" dirty="0"/>
              <a:t>Allows for “mass production” of plots using a single script</a:t>
            </a:r>
          </a:p>
          <a:p>
            <a:pPr lvl="1"/>
            <a:r>
              <a:rPr lang="en-US" dirty="0"/>
              <a:t> User can select which plots to create</a:t>
            </a:r>
          </a:p>
          <a:p>
            <a:pPr lvl="1"/>
            <a:r>
              <a:rPr lang="en-US" dirty="0"/>
              <a:t> Utilizes a single </a:t>
            </a:r>
            <a:r>
              <a:rPr lang="en-US" dirty="0" err="1"/>
              <a:t>namelist</a:t>
            </a:r>
            <a:r>
              <a:rPr lang="en-US" dirty="0"/>
              <a:t> file</a:t>
            </a:r>
            <a:endParaRPr lang="en-US" sz="2000" dirty="0"/>
          </a:p>
          <a:p>
            <a:r>
              <a:rPr lang="en-US" dirty="0"/>
              <a:t>Can produce all available AQ analysis plots </a:t>
            </a:r>
          </a:p>
          <a:p>
            <a:pPr lvl="1"/>
            <a:r>
              <a:rPr lang="en-US" dirty="0"/>
              <a:t> Neatly organized directory tree is created</a:t>
            </a:r>
          </a:p>
          <a:p>
            <a:pPr lvl="1"/>
            <a:r>
              <a:rPr lang="en-US" dirty="0"/>
              <a:t> Removes the need for configuring and running individual analysis script</a:t>
            </a:r>
            <a:endParaRPr lang="en-US" sz="2000" dirty="0"/>
          </a:p>
          <a:p>
            <a:r>
              <a:rPr lang="en-US" dirty="0"/>
              <a:t>Batch script will be part of a unified post-processing script for CMAQ</a:t>
            </a:r>
          </a:p>
          <a:p>
            <a:pPr lvl="1"/>
            <a:r>
              <a:rPr lang="en-US" dirty="0"/>
              <a:t> Currently developing a “master” CMAQ post-processing script</a:t>
            </a:r>
          </a:p>
          <a:p>
            <a:pPr lvl="1"/>
            <a:r>
              <a:rPr lang="en-US" dirty="0"/>
              <a:t> Single script to run combine, site compare and create batch plots </a:t>
            </a:r>
          </a:p>
          <a:p>
            <a:pPr lvl="1"/>
            <a:r>
              <a:rPr lang="en-US" dirty="0"/>
              <a:t> Will not require AMET to be installed (but more options with AMET installed)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4623" y="111752"/>
            <a:ext cx="10515600" cy="7430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Batch Processing Analysis in the AMET-AQ Module</a:t>
            </a:r>
          </a:p>
        </p:txBody>
      </p:sp>
    </p:spTree>
    <p:extLst>
      <p:ext uri="{BB962C8B-B14F-4D97-AF65-F5344CB8AC3E}">
        <p14:creationId xmlns:p14="http://schemas.microsoft.com/office/powerpoint/2010/main" val="116736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ChangeArrowheads="1"/>
          </p:cNvSpPr>
          <p:nvPr/>
        </p:nvSpPr>
        <p:spPr bwMode="auto">
          <a:xfrm>
            <a:off x="208722" y="1088884"/>
            <a:ext cx="658301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7" rIns="91437" bIns="45717"/>
          <a:lstStyle>
            <a:lvl1pPr marL="168275" indent="-168275">
              <a:spcBef>
                <a:spcPct val="20000"/>
              </a:spcBef>
              <a:buClr>
                <a:srgbClr val="003F69"/>
              </a:buClr>
              <a:buSzPct val="9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58788" indent="-174625">
              <a:spcBef>
                <a:spcPct val="20000"/>
              </a:spcBef>
              <a:buClr>
                <a:srgbClr val="003F6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42950" indent="-168275">
              <a:spcBef>
                <a:spcPct val="20000"/>
              </a:spcBef>
              <a:buClr>
                <a:srgbClr val="003F69"/>
              </a:buClr>
              <a:buSzPct val="90000"/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027113" indent="-169863">
              <a:spcBef>
                <a:spcPct val="20000"/>
              </a:spcBef>
              <a:buClr>
                <a:srgbClr val="003F6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317625" indent="-176213">
              <a:spcBef>
                <a:spcPct val="20000"/>
              </a:spcBef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774825" indent="-176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32025" indent="-176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689225" indent="-176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146425" indent="-176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Web based (PHP) GUI for AMET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 Project selection through a drop-down menu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 Easy selection of plotting options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 Sub-setting of sites/locations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4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Overlays on top of existing AMET release code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</a:t>
            </a:r>
            <a:r>
              <a:rPr lang="en-US" altLang="en-US" dirty="0"/>
              <a:t>Requires two additional configuration files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No other AMET code modifications required</a:t>
            </a:r>
          </a:p>
          <a:p>
            <a:pPr>
              <a:lnSpc>
                <a:spcPct val="90000"/>
              </a:lnSpc>
            </a:pPr>
            <a:endParaRPr lang="en-US" altLang="en-US" sz="14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Does require user to run Apache web-server</a:t>
            </a:r>
          </a:p>
          <a:p>
            <a:pPr>
              <a:lnSpc>
                <a:spcPct val="90000"/>
              </a:lnSpc>
            </a:pPr>
            <a:endParaRPr lang="en-US" altLang="en-US" sz="14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Beta version will be made available on </a:t>
            </a:r>
            <a:r>
              <a:rPr lang="en-US" altLang="en-US" sz="2000" dirty="0" err="1"/>
              <a:t>Git</a:t>
            </a:r>
            <a:r>
              <a:rPr lang="en-US" altLang="en-US" sz="2000" dirty="0"/>
              <a:t>-Hub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Limited support available</a:t>
            </a:r>
          </a:p>
          <a:p>
            <a:pPr lvl="1">
              <a:lnSpc>
                <a:spcPct val="90000"/>
              </a:lnSpc>
            </a:pPr>
            <a:endParaRPr lang="en-US" altLang="en-US" sz="14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Web-based GUI has been used at EPA for years with good success</a:t>
            </a:r>
          </a:p>
        </p:txBody>
      </p:sp>
      <p:pic>
        <p:nvPicPr>
          <p:cNvPr id="14339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25" b="48172"/>
          <a:stretch>
            <a:fillRect/>
          </a:stretch>
        </p:blipFill>
        <p:spPr bwMode="auto">
          <a:xfrm>
            <a:off x="6823490" y="1422745"/>
            <a:ext cx="26193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65" y="5770907"/>
            <a:ext cx="3937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1" t="23294" r="20720" b="35730"/>
          <a:stretch>
            <a:fillRect/>
          </a:stretch>
        </p:blipFill>
        <p:spPr bwMode="auto">
          <a:xfrm>
            <a:off x="9430165" y="1371945"/>
            <a:ext cx="24669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47"/>
          <a:stretch>
            <a:fillRect/>
          </a:stretch>
        </p:blipFill>
        <p:spPr bwMode="auto">
          <a:xfrm>
            <a:off x="6791739" y="1024282"/>
            <a:ext cx="5067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65" y="4010371"/>
            <a:ext cx="39370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Slide Number Placeholder 3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A9AEF2F-8B25-4DBC-81E7-C278CC24CF35}" type="slidenum">
              <a:rPr lang="en-US" altLang="en-US" sz="1000">
                <a:solidFill>
                  <a:srgbClr val="003F69"/>
                </a:solidFill>
              </a:rPr>
              <a:pPr/>
              <a:t>16</a:t>
            </a:fld>
            <a:endParaRPr lang="en-US" altLang="en-US" sz="1000">
              <a:solidFill>
                <a:srgbClr val="003F69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84623" y="111752"/>
            <a:ext cx="10003186" cy="7430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Web-based Graphical User Interface for AMET</a:t>
            </a:r>
          </a:p>
        </p:txBody>
      </p:sp>
    </p:spTree>
    <p:extLst>
      <p:ext uri="{BB962C8B-B14F-4D97-AF65-F5344CB8AC3E}">
        <p14:creationId xmlns:p14="http://schemas.microsoft.com/office/powerpoint/2010/main" val="2921352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31" y="1083652"/>
            <a:ext cx="10515600" cy="49195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AMET now resides in a GitHub repository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2"/>
              </a:rPr>
              <a:t>https://github.com/USEPA/AMET/tree/master</a:t>
            </a:r>
            <a:endParaRPr lang="en-US" dirty="0"/>
          </a:p>
          <a:p>
            <a:pPr lvl="1"/>
            <a:r>
              <a:rPr lang="en-US" dirty="0"/>
              <a:t> AMET versions 1.2 and 1.3 are currently available there</a:t>
            </a:r>
          </a:p>
          <a:p>
            <a:pPr lvl="1"/>
            <a:r>
              <a:rPr lang="en-US" dirty="0"/>
              <a:t> Release notes available on AMET GitHub main page</a:t>
            </a:r>
          </a:p>
          <a:p>
            <a:pPr lvl="1"/>
            <a:r>
              <a:rPr lang="en-US" dirty="0"/>
              <a:t> AMET code is also linked from the CMAS Center website</a:t>
            </a:r>
          </a:p>
          <a:p>
            <a:endParaRPr lang="en-US" dirty="0"/>
          </a:p>
          <a:p>
            <a:r>
              <a:rPr lang="en-US" dirty="0"/>
              <a:t>Installation and User’s guides available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3"/>
              </a:rPr>
              <a:t>https://github.com/USEPA/AMET/blob/1.3/docs/AMET_Users_Guide_v1.md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>
                <a:hlinkClick r:id="rId4"/>
              </a:rPr>
              <a:t>https://github.com/USEPA/AMET/blob/1.3/docs/AMET_Install_Guide_v13.md</a:t>
            </a:r>
            <a:endParaRPr lang="en-US" dirty="0"/>
          </a:p>
          <a:p>
            <a:endParaRPr lang="en-US" dirty="0"/>
          </a:p>
          <a:p>
            <a:r>
              <a:rPr lang="en-US" dirty="0"/>
              <a:t>A development space will added to the AMET GitHub repository</a:t>
            </a:r>
          </a:p>
          <a:p>
            <a:pPr lvl="1"/>
            <a:r>
              <a:rPr lang="en-US" dirty="0"/>
              <a:t> Space where user contributed code can be shared</a:t>
            </a:r>
          </a:p>
          <a:p>
            <a:pPr lvl="1"/>
            <a:r>
              <a:rPr lang="en-US" dirty="0"/>
              <a:t> AMET web interface code (beta version) will initially reside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111752"/>
            <a:ext cx="10515600" cy="7430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Obtaining AMET and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450579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E71A4-416C-494D-B1AC-95A9DAA293B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181" t="9829" r="57133" b="5372"/>
          <a:stretch/>
        </p:blipFill>
        <p:spPr>
          <a:xfrm>
            <a:off x="6126479" y="1271866"/>
            <a:ext cx="5902870" cy="51167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77967" y="157347"/>
            <a:ext cx="10515600" cy="74301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Calibri" pitchFamily="34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Calibri" pitchFamily="34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Calibri" pitchFamily="34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Calibri" pitchFamily="34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70B9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200" kern="0"/>
              <a:t>Obtaining AMET and Documentation</a:t>
            </a:r>
            <a:endParaRPr lang="en-US" sz="32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141" t="11249" r="59690" b="22497"/>
          <a:stretch/>
        </p:blipFill>
        <p:spPr>
          <a:xfrm>
            <a:off x="386365" y="1271866"/>
            <a:ext cx="5740113" cy="4661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977" y="5950803"/>
            <a:ext cx="5406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AMETv1.3.1 likely available later this year or early next year. Includes minor bug fixes and support for upper-air analyses in AMET-MET (possible in AMET-AQ as well)</a:t>
            </a:r>
          </a:p>
        </p:txBody>
      </p:sp>
    </p:spTree>
    <p:extLst>
      <p:ext uri="{BB962C8B-B14F-4D97-AF65-F5344CB8AC3E}">
        <p14:creationId xmlns:p14="http://schemas.microsoft.com/office/powerpoint/2010/main" val="725766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31" y="1083652"/>
            <a:ext cx="10515600" cy="491958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Include AMET-MET parts that did not make v1.3 release</a:t>
            </a:r>
          </a:p>
          <a:p>
            <a:pPr lvl="1"/>
            <a:r>
              <a:rPr lang="en-US" sz="2800" dirty="0"/>
              <a:t> upper-air and profile analyses</a:t>
            </a:r>
          </a:p>
          <a:p>
            <a:endParaRPr lang="en-US" sz="2800" dirty="0"/>
          </a:p>
          <a:p>
            <a:r>
              <a:rPr lang="en-US" sz="2800" dirty="0"/>
              <a:t>Ability to read site compare .csv files directly without database access</a:t>
            </a:r>
          </a:p>
          <a:p>
            <a:pPr lvl="1"/>
            <a:r>
              <a:rPr lang="en-US" sz="2800" dirty="0"/>
              <a:t> lose some querying capability</a:t>
            </a:r>
          </a:p>
          <a:p>
            <a:pPr lvl="1"/>
            <a:r>
              <a:rPr lang="en-US" sz="2800" dirty="0"/>
              <a:t> limited functionality, but batch scripting will remain functional</a:t>
            </a:r>
          </a:p>
          <a:p>
            <a:pPr lvl="1"/>
            <a:endParaRPr lang="en-US" sz="2800" dirty="0"/>
          </a:p>
          <a:p>
            <a:r>
              <a:rPr lang="en-US" sz="2800" dirty="0"/>
              <a:t>Various minor bug fixes from the v1.3 release</a:t>
            </a:r>
          </a:p>
          <a:p>
            <a:endParaRPr lang="en-US" sz="2800" dirty="0"/>
          </a:p>
          <a:p>
            <a:r>
              <a:rPr lang="en-US" sz="2800" dirty="0"/>
              <a:t>Release scheduled for sometime in late 2017 or early 2018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111752"/>
            <a:ext cx="10515600" cy="7430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AMET Version 1.3.1 (Yup, already)</a:t>
            </a:r>
          </a:p>
        </p:txBody>
      </p:sp>
    </p:spTree>
    <p:extLst>
      <p:ext uri="{BB962C8B-B14F-4D97-AF65-F5344CB8AC3E}">
        <p14:creationId xmlns:p14="http://schemas.microsoft.com/office/powerpoint/2010/main" val="370071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38" y="136732"/>
            <a:ext cx="11594683" cy="74301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Brief History of AMET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49133917"/>
              </p:ext>
            </p:extLst>
          </p:nvPr>
        </p:nvGraphicFramePr>
        <p:xfrm>
          <a:off x="788565" y="486562"/>
          <a:ext cx="10618407" cy="6274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070634" y="4202885"/>
            <a:ext cx="2522951" cy="2474754"/>
            <a:chOff x="6020884" y="971944"/>
            <a:chExt cx="5143335" cy="43222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20884" y="1229710"/>
              <a:ext cx="5143335" cy="4064463"/>
            </a:xfrm>
            <a:prstGeom prst="rect">
              <a:avLst/>
            </a:prstGeom>
            <a:ln w="57150">
              <a:solidFill>
                <a:srgbClr val="0070B9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20884" y="971944"/>
              <a:ext cx="5143335" cy="257766"/>
            </a:xfrm>
            <a:prstGeom prst="rect">
              <a:avLst/>
            </a:prstGeom>
            <a:ln w="57150">
              <a:solidFill>
                <a:srgbClr val="0070B9"/>
              </a:solidFill>
            </a:ln>
          </p:spPr>
        </p:pic>
      </p:grpSp>
      <p:sp>
        <p:nvSpPr>
          <p:cNvPr id="11" name="Rectangle 10"/>
          <p:cNvSpPr/>
          <p:nvPr/>
        </p:nvSpPr>
        <p:spPr>
          <a:xfrm>
            <a:off x="8685151" y="3806226"/>
            <a:ext cx="3392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https://github.com/USEPA/AMET</a:t>
            </a:r>
          </a:p>
        </p:txBody>
      </p:sp>
    </p:spTree>
    <p:extLst>
      <p:ext uri="{BB962C8B-B14F-4D97-AF65-F5344CB8AC3E}">
        <p14:creationId xmlns:p14="http://schemas.microsoft.com/office/powerpoint/2010/main" val="1012511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to: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9651" y="2165350"/>
            <a:ext cx="10363200" cy="3849084"/>
          </a:xfrm>
        </p:spPr>
        <p:txBody>
          <a:bodyPr/>
          <a:lstStyle/>
          <a:p>
            <a:r>
              <a:rPr lang="en-US" b="1" dirty="0"/>
              <a:t>Zac Adelman (UNC)</a:t>
            </a:r>
          </a:p>
          <a:p>
            <a:pPr lvl="1"/>
            <a:r>
              <a:rPr lang="en-US" sz="2000" dirty="0"/>
              <a:t>Code testing and documentation</a:t>
            </a:r>
            <a:endParaRPr lang="en-US" sz="900" dirty="0"/>
          </a:p>
          <a:p>
            <a:r>
              <a:rPr lang="en-US" b="1" dirty="0"/>
              <a:t>Kristen Foley (EPA) </a:t>
            </a:r>
          </a:p>
          <a:p>
            <a:pPr lvl="1"/>
            <a:r>
              <a:rPr lang="en-US" sz="2000" dirty="0"/>
              <a:t> Endless help with GitHub</a:t>
            </a:r>
            <a:endParaRPr lang="en-US" sz="900" dirty="0"/>
          </a:p>
          <a:p>
            <a:r>
              <a:rPr lang="en-US" b="1" dirty="0"/>
              <a:t>Ben Murphy (EPA) </a:t>
            </a:r>
          </a:p>
          <a:p>
            <a:pPr lvl="1"/>
            <a:r>
              <a:rPr lang="en-US" sz="2000" dirty="0"/>
              <a:t> Also helped with GitHub</a:t>
            </a:r>
            <a:endParaRPr lang="en-US" sz="900" dirty="0"/>
          </a:p>
          <a:p>
            <a:r>
              <a:rPr lang="en-US" b="1" dirty="0"/>
              <a:t>Christian Hogrefe (EPA) </a:t>
            </a:r>
          </a:p>
          <a:p>
            <a:pPr lvl="1"/>
            <a:r>
              <a:rPr lang="en-US" sz="2000" dirty="0"/>
              <a:t> Support for AMET-AQ tools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77724-57BF-4DDC-A6B9-22E526F3A03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1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28" y="1095334"/>
            <a:ext cx="6899910" cy="52473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Model evaluation tool for both AQ and MET models</a:t>
            </a:r>
          </a:p>
          <a:p>
            <a:pPr lvl="1"/>
            <a:r>
              <a:rPr lang="en-US" sz="2000" dirty="0"/>
              <a:t>WRF, MPAS (MM5 no longer supported)</a:t>
            </a:r>
          </a:p>
          <a:p>
            <a:pPr lvl="1"/>
            <a:r>
              <a:rPr lang="en-US" sz="2000" dirty="0"/>
              <a:t> CMAQ, </a:t>
            </a:r>
            <a:r>
              <a:rPr lang="en-US" sz="2000" dirty="0" err="1"/>
              <a:t>CAMx</a:t>
            </a:r>
            <a:r>
              <a:rPr lang="en-US" sz="2000" dirty="0"/>
              <a:t> (requires some pre-processing)</a:t>
            </a:r>
          </a:p>
          <a:p>
            <a:pPr marL="284163" lvl="1" indent="0">
              <a:buNone/>
            </a:pPr>
            <a:endParaRPr lang="en-US" sz="900" dirty="0"/>
          </a:p>
          <a:p>
            <a:r>
              <a:rPr lang="en-US" dirty="0"/>
              <a:t>Utilizes open source software</a:t>
            </a:r>
          </a:p>
          <a:p>
            <a:pPr lvl="1"/>
            <a:r>
              <a:rPr lang="en-US" sz="2000" dirty="0"/>
              <a:t> MySQL database software: Data storage and access </a:t>
            </a:r>
          </a:p>
          <a:p>
            <a:pPr lvl="1"/>
            <a:r>
              <a:rPr lang="en-US" sz="2000" dirty="0"/>
              <a:t> Fortran (post-processing tools) </a:t>
            </a:r>
          </a:p>
          <a:p>
            <a:pPr lvl="1"/>
            <a:r>
              <a:rPr lang="en-US" sz="2000" dirty="0"/>
              <a:t>R statistical software: Database interface and analysis</a:t>
            </a:r>
          </a:p>
          <a:p>
            <a:pPr marL="284163" lvl="1" indent="0">
              <a:buNone/>
            </a:pPr>
            <a:endParaRPr lang="en-US" sz="900" dirty="0"/>
          </a:p>
          <a:p>
            <a:r>
              <a:rPr lang="en-US" dirty="0"/>
              <a:t>Advantages of AMET</a:t>
            </a:r>
          </a:p>
          <a:p>
            <a:pPr lvl="1"/>
            <a:r>
              <a:rPr lang="en-US" sz="2200" dirty="0"/>
              <a:t> </a:t>
            </a:r>
            <a:r>
              <a:rPr lang="en-US" sz="2100" dirty="0"/>
              <a:t>Capable of managing large datasets efficiently</a:t>
            </a:r>
          </a:p>
          <a:p>
            <a:pPr lvl="1"/>
            <a:r>
              <a:rPr lang="en-US" dirty="0"/>
              <a:t> </a:t>
            </a:r>
            <a:r>
              <a:rPr lang="en-US" sz="2000" dirty="0"/>
              <a:t>Partially automated system, therefore easy to use</a:t>
            </a:r>
          </a:p>
          <a:p>
            <a:pPr lvl="1"/>
            <a:r>
              <a:rPr lang="en-US" sz="2000" dirty="0"/>
              <a:t> Relational database allows for unique querying of data</a:t>
            </a:r>
            <a:endParaRPr lang="en-US" dirty="0"/>
          </a:p>
          <a:p>
            <a:pPr lvl="1"/>
            <a:r>
              <a:rPr lang="en-US" sz="2000" dirty="0"/>
              <a:t> Pre-defined analysis scripts for common analysis across groups</a:t>
            </a:r>
          </a:p>
          <a:p>
            <a:pPr lvl="1"/>
            <a:r>
              <a:rPr lang="en-US" sz="2000" dirty="0"/>
              <a:t> Users can easily develop their own custom analyses in R </a:t>
            </a:r>
          </a:p>
          <a:p>
            <a:pPr lvl="2"/>
            <a:r>
              <a:rPr lang="en-US" sz="1900" dirty="0"/>
              <a:t> Or leverage output files to do their own analyses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17" y="132521"/>
            <a:ext cx="4818895" cy="6609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96" y="-230229"/>
            <a:ext cx="838183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General Overview of AMET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76971" y="2303357"/>
            <a:ext cx="960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 only)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44448" y="2316858"/>
            <a:ext cx="960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 only)</a:t>
            </a:r>
          </a:p>
        </p:txBody>
      </p:sp>
    </p:spTree>
    <p:extLst>
      <p:ext uri="{BB962C8B-B14F-4D97-AF65-F5344CB8AC3E}">
        <p14:creationId xmlns:p14="http://schemas.microsoft.com/office/powerpoint/2010/main" val="343623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859E5C-8C53-4CAE-B31F-B81B16F3E353}" type="slidenum">
              <a:rPr lang="en-US" altLang="en-US" sz="1000">
                <a:solidFill>
                  <a:srgbClr val="003F69"/>
                </a:solidFill>
              </a:rPr>
              <a:pPr/>
              <a:t>4</a:t>
            </a:fld>
            <a:endParaRPr lang="en-US" altLang="en-US" sz="1000">
              <a:solidFill>
                <a:srgbClr val="003F69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2800" y="275490"/>
            <a:ext cx="10363200" cy="304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Examples of AMET-MET Module Plots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906" y="1027031"/>
            <a:ext cx="3954117" cy="2202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646" y="705832"/>
            <a:ext cx="4516365" cy="5847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85" y="4624693"/>
            <a:ext cx="3330600" cy="1325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02" y="1027031"/>
            <a:ext cx="2827881" cy="36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006" y="3356619"/>
            <a:ext cx="3299399" cy="1431398"/>
          </a:xfrm>
          <a:prstGeom prst="rect">
            <a:avLst/>
          </a:prstGeom>
        </p:spPr>
      </p:pic>
      <p:pic>
        <p:nvPicPr>
          <p:cNvPr id="11" name="Picture 2735" descr="midatl_obs_w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771" y="4814422"/>
            <a:ext cx="2500401" cy="161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1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2"/>
          <a:stretch>
            <a:fillRect/>
          </a:stretch>
        </p:blipFill>
        <p:spPr bwMode="auto">
          <a:xfrm>
            <a:off x="132522" y="4037495"/>
            <a:ext cx="39624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19175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20671" r="5334" b="20000"/>
          <a:stretch>
            <a:fillRect/>
          </a:stretch>
        </p:blipFill>
        <p:spPr bwMode="auto">
          <a:xfrm>
            <a:off x="3985591" y="3999257"/>
            <a:ext cx="449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J3a_b313_12km_O3_All_78221_hourlyboxpl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8872" y="961335"/>
            <a:ext cx="2832100" cy="283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56" y="1019175"/>
            <a:ext cx="3238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859E5C-8C53-4CAE-B31F-B81B16F3E353}" type="slidenum">
              <a:rPr lang="en-US" altLang="en-US" sz="1000">
                <a:solidFill>
                  <a:srgbClr val="003F69"/>
                </a:solidFill>
              </a:rPr>
              <a:pPr/>
              <a:t>5</a:t>
            </a:fld>
            <a:endParaRPr lang="en-US" altLang="en-US" sz="1000">
              <a:solidFill>
                <a:srgbClr val="003F69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78007" y="286855"/>
            <a:ext cx="10363200" cy="304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Examples of AMET-AQ Module Plots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42" y="3609975"/>
            <a:ext cx="3064565" cy="3064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6" y="979488"/>
            <a:ext cx="3194240" cy="25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6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623" y="111752"/>
            <a:ext cx="10515600" cy="7430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Key Updates to the AMETv1.3 MET and AQ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15" y="1172818"/>
            <a:ext cx="9029151" cy="4335727"/>
          </a:xfrm>
        </p:spPr>
        <p:txBody>
          <a:bodyPr>
            <a:noAutofit/>
          </a:bodyPr>
          <a:lstStyle/>
          <a:p>
            <a:r>
              <a:rPr lang="en-US" dirty="0"/>
              <a:t>GitHub version control repository </a:t>
            </a:r>
          </a:p>
          <a:p>
            <a:pPr lvl="1"/>
            <a:r>
              <a:rPr lang="en-US" dirty="0"/>
              <a:t> </a:t>
            </a:r>
            <a:r>
              <a:rPr lang="en-US" sz="2000" dirty="0"/>
              <a:t>Easier development, maintenance, and distribution of code</a:t>
            </a:r>
          </a:p>
          <a:p>
            <a:pPr marL="284163" lvl="1" indent="0">
              <a:buNone/>
            </a:pPr>
            <a:endParaRPr lang="en-US" sz="800" dirty="0"/>
          </a:p>
          <a:p>
            <a:r>
              <a:rPr lang="en-US" dirty="0"/>
              <a:t>All Perl code has been removed </a:t>
            </a:r>
          </a:p>
          <a:p>
            <a:pPr lvl="1"/>
            <a:r>
              <a:rPr lang="en-US" dirty="0"/>
              <a:t> </a:t>
            </a:r>
            <a:r>
              <a:rPr lang="en-US" sz="2000" dirty="0"/>
              <a:t>Perl code has either been deprecated or replaced with R scripts</a:t>
            </a:r>
          </a:p>
          <a:p>
            <a:pPr marL="284163" lvl="1" indent="0">
              <a:buNone/>
            </a:pPr>
            <a:endParaRPr lang="en-US" sz="800" dirty="0"/>
          </a:p>
          <a:p>
            <a:r>
              <a:rPr lang="en-US" dirty="0"/>
              <a:t>Database setup and project creation have been simplified</a:t>
            </a:r>
          </a:p>
          <a:p>
            <a:endParaRPr lang="en-US" sz="800" dirty="0"/>
          </a:p>
          <a:p>
            <a:r>
              <a:rPr lang="en-US" dirty="0"/>
              <a:t>The number of required input files has been reduced</a:t>
            </a:r>
          </a:p>
          <a:p>
            <a:endParaRPr lang="en-US" sz="800" dirty="0"/>
          </a:p>
          <a:p>
            <a:r>
              <a:rPr lang="en-US" dirty="0"/>
              <a:t>MySQL credential management has been made more robust</a:t>
            </a:r>
          </a:p>
          <a:p>
            <a:endParaRPr lang="en-US" sz="800" dirty="0"/>
          </a:p>
          <a:p>
            <a:r>
              <a:rPr lang="en-US" dirty="0"/>
              <a:t>Improved MET and AQ data loading speed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54" y="1328008"/>
            <a:ext cx="4025346" cy="40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44" y="1123408"/>
            <a:ext cx="10247244" cy="4919583"/>
          </a:xfrm>
        </p:spPr>
        <p:txBody>
          <a:bodyPr>
            <a:normAutofit fontScale="92500"/>
          </a:bodyPr>
          <a:lstStyle/>
          <a:p>
            <a:r>
              <a:rPr lang="en-US" dirty="0"/>
              <a:t>Direct read of MADIS </a:t>
            </a:r>
            <a:r>
              <a:rPr lang="en-US" dirty="0" err="1"/>
              <a:t>netCDF</a:t>
            </a:r>
            <a:r>
              <a:rPr lang="en-US" dirty="0"/>
              <a:t> observation files within R</a:t>
            </a:r>
            <a:endParaRPr lang="en-US" sz="800" dirty="0"/>
          </a:p>
          <a:p>
            <a:r>
              <a:rPr lang="en-US" dirty="0"/>
              <a:t>Simple text file observation format for non-MADIS observations</a:t>
            </a:r>
            <a:endParaRPr lang="en-US" sz="800" dirty="0"/>
          </a:p>
          <a:p>
            <a:r>
              <a:rPr lang="en-US" dirty="0"/>
              <a:t>Dynamic MET site accounting</a:t>
            </a:r>
          </a:p>
          <a:p>
            <a:pPr lvl="1"/>
            <a:r>
              <a:rPr lang="en-US" dirty="0"/>
              <a:t>Master site list is updated each observation file read with only new sites</a:t>
            </a:r>
          </a:p>
          <a:p>
            <a:pPr lvl="1"/>
            <a:r>
              <a:rPr lang="en-US" dirty="0"/>
              <a:t>Interpolation weights are only computed for new sites which improved speed</a:t>
            </a:r>
          </a:p>
          <a:p>
            <a:r>
              <a:rPr lang="en-US" dirty="0"/>
              <a:t>Model for Prediction Across Scales (MPAS) compatibility</a:t>
            </a:r>
            <a:endParaRPr lang="en-US" sz="800" dirty="0"/>
          </a:p>
          <a:p>
            <a:r>
              <a:rPr lang="en-US" dirty="0"/>
              <a:t>MPAS-MADIS </a:t>
            </a:r>
            <a:r>
              <a:rPr lang="en-US" dirty="0" err="1"/>
              <a:t>obs</a:t>
            </a:r>
            <a:r>
              <a:rPr lang="en-US" dirty="0"/>
              <a:t> matching using </a:t>
            </a:r>
            <a:r>
              <a:rPr lang="en-US" dirty="0" err="1"/>
              <a:t>barycentric</a:t>
            </a:r>
            <a:r>
              <a:rPr lang="en-US" dirty="0"/>
              <a:t> interpolation </a:t>
            </a:r>
          </a:p>
          <a:p>
            <a:pPr lvl="1"/>
            <a:r>
              <a:rPr lang="en-US" dirty="0"/>
              <a:t>center of mass triangulation of surrounding three center grid points implemented by Russ Bullock). Shown to improve statistics over nearest neighbor</a:t>
            </a:r>
            <a:endParaRPr lang="en-US" sz="800" dirty="0"/>
          </a:p>
          <a:p>
            <a:r>
              <a:rPr lang="en-US" dirty="0"/>
              <a:t>MADIS </a:t>
            </a:r>
            <a:r>
              <a:rPr lang="en-US" dirty="0" err="1"/>
              <a:t>metar</a:t>
            </a:r>
            <a:r>
              <a:rPr lang="en-US" dirty="0"/>
              <a:t> and maritime observation datasets now have global observations</a:t>
            </a:r>
          </a:p>
          <a:p>
            <a:pPr lvl="1"/>
            <a:r>
              <a:rPr lang="en-US" dirty="0"/>
              <a:t>Allows for global model evaluation for MPAS modelers</a:t>
            </a:r>
          </a:p>
          <a:p>
            <a:r>
              <a:rPr lang="en-US" dirty="0"/>
              <a:t>Simpler version of the </a:t>
            </a:r>
            <a:r>
              <a:rPr lang="en-US" dirty="0" err="1"/>
              <a:t>AutoFTP</a:t>
            </a:r>
            <a:r>
              <a:rPr lang="en-US" dirty="0"/>
              <a:t> option for acquiring MADIS data</a:t>
            </a:r>
          </a:p>
          <a:p>
            <a:endParaRPr lang="en-US" dirty="0"/>
          </a:p>
          <a:p>
            <a:endParaRPr lang="en-US" dirty="0"/>
          </a:p>
          <a:p>
            <a:pPr marL="284163" lvl="1" indent="0">
              <a:buNone/>
            </a:pPr>
            <a:endParaRPr lang="en-US" sz="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4623" y="111752"/>
            <a:ext cx="10515600" cy="74301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Key Updates to the AMETv1.3 MET Module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14883" r="4054" b="13953"/>
          <a:stretch/>
        </p:blipFill>
        <p:spPr>
          <a:xfrm>
            <a:off x="9884050" y="3101804"/>
            <a:ext cx="1960080" cy="196865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3414" y="984260"/>
            <a:ext cx="3377011" cy="139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320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919537"/>
            <a:ext cx="5598695" cy="9384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546" y="-17430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Add-on MET Evaluation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190" y="1066584"/>
            <a:ext cx="8891143" cy="552784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cs typeface="Arial" panose="020B0604020202020204" pitchFamily="34" charset="0"/>
              </a:rPr>
              <a:t>Not all MET components in AMETv1.2 were converted from Perl to R yet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cs typeface="Arial" panose="020B0604020202020204" pitchFamily="34" charset="0"/>
              </a:rPr>
              <a:t>Development of the surface matching will make it fairly simple to add these components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cs typeface="Arial" panose="020B0604020202020204" pitchFamily="34" charset="0"/>
              </a:rPr>
              <a:t> Updates will be a simple replacement of (</a:t>
            </a:r>
            <a:r>
              <a:rPr lang="en-US" sz="1600" dirty="0" err="1">
                <a:cs typeface="Arial" panose="020B0604020202020204" pitchFamily="34" charset="0"/>
              </a:rPr>
              <a:t>R_db_code</a:t>
            </a:r>
            <a:r>
              <a:rPr lang="en-US" sz="1600" dirty="0">
                <a:cs typeface="Arial" panose="020B0604020202020204" pitchFamily="34" charset="0"/>
              </a:rPr>
              <a:t>/MET*) existing matching codes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Git</a:t>
            </a:r>
            <a:r>
              <a:rPr lang="en-US" sz="1600" dirty="0">
                <a:cs typeface="Arial" panose="020B0604020202020204" pitchFamily="34" charset="0"/>
              </a:rPr>
              <a:t>-Hub archive will allow users to easily update and contribute code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cs typeface="Arial" panose="020B0604020202020204" pitchFamily="34" charset="0"/>
              </a:rPr>
              <a:t>Baseline Solar Radiation Network</a:t>
            </a:r>
            <a:endParaRPr lang="en-US" sz="1800" dirty="0"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/>
              <a:t>Global Shortwave radiation network matched with WRF/MPAS at various time scales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cs typeface="Arial" panose="020B0604020202020204" pitchFamily="34" charset="0"/>
              </a:rPr>
              <a:t>RAOB</a:t>
            </a:r>
            <a:endParaRPr lang="en-US" sz="1800" dirty="0"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600" dirty="0">
                <a:cs typeface="Arial" panose="020B0604020202020204" pitchFamily="34" charset="0"/>
              </a:rPr>
              <a:t>matching WRF/MPAS with 2-4 times daily </a:t>
            </a:r>
            <a:r>
              <a:rPr lang="en-US" sz="1600" dirty="0" err="1">
                <a:cs typeface="Arial" panose="020B0604020202020204" pitchFamily="34" charset="0"/>
              </a:rPr>
              <a:t>rawinsonde</a:t>
            </a:r>
            <a:r>
              <a:rPr lang="en-US" sz="1600" dirty="0">
                <a:cs typeface="Arial" panose="020B0604020202020204" pitchFamily="34" charset="0"/>
              </a:rPr>
              <a:t> soundings (</a:t>
            </a:r>
            <a:r>
              <a:rPr lang="el-GR" sz="1600" dirty="0">
                <a:cs typeface="Arial" panose="020B0604020202020204" pitchFamily="34" charset="0"/>
              </a:rPr>
              <a:t>θ</a:t>
            </a:r>
            <a:r>
              <a:rPr lang="en-US" sz="1600" dirty="0">
                <a:cs typeface="Arial" panose="020B0604020202020204" pitchFamily="34" charset="0"/>
              </a:rPr>
              <a:t>, RH, WS, WD)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cs typeface="Arial" panose="020B0604020202020204" pitchFamily="34" charset="0"/>
              </a:rPr>
              <a:t>PROFILER</a:t>
            </a:r>
            <a:endParaRPr lang="en-US" sz="1800" dirty="0"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600" dirty="0">
                <a:cs typeface="Arial" panose="020B0604020202020204" pitchFamily="34" charset="0"/>
              </a:rPr>
              <a:t> Hourly PBL and tropospheric wind profiler matching with WRF/MPAS (</a:t>
            </a:r>
            <a:r>
              <a:rPr lang="el-GR" sz="1600" dirty="0">
                <a:cs typeface="Arial" panose="020B0604020202020204" pitchFamily="34" charset="0"/>
              </a:rPr>
              <a:t>θ</a:t>
            </a:r>
            <a:r>
              <a:rPr lang="en-US" sz="1600" dirty="0">
                <a:cs typeface="Arial" panose="020B0604020202020204" pitchFamily="34" charset="0"/>
              </a:rPr>
              <a:t>v, WS, WD) 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cs typeface="Arial" panose="020B0604020202020204" pitchFamily="34" charset="0"/>
              </a:rPr>
              <a:t>ACARS profiles</a:t>
            </a:r>
            <a:endParaRPr lang="en-US" sz="1800" dirty="0"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1600" dirty="0">
                <a:cs typeface="Arial" panose="020B0604020202020204" pitchFamily="34" charset="0"/>
              </a:rPr>
              <a:t> Aircraft profiler data (</a:t>
            </a:r>
            <a:r>
              <a:rPr lang="el-GR" sz="1600" dirty="0">
                <a:cs typeface="Arial" panose="020B0604020202020204" pitchFamily="34" charset="0"/>
              </a:rPr>
              <a:t>θ</a:t>
            </a:r>
            <a:r>
              <a:rPr lang="en-US" sz="1600" dirty="0">
                <a:cs typeface="Arial" panose="020B0604020202020204" pitchFamily="34" charset="0"/>
              </a:rPr>
              <a:t>v, WS, WD) matched with WRF/MPAS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cs typeface="Arial" panose="020B0604020202020204" pitchFamily="34" charset="0"/>
              </a:rPr>
              <a:t>PRISM precipitation</a:t>
            </a:r>
            <a:r>
              <a:rPr lang="en-US" sz="1800" dirty="0"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cs typeface="Arial" panose="020B0604020202020204" pitchFamily="34" charset="0"/>
              </a:rPr>
              <a:t>Daily, monthly or episodic matching of WRF/MPAS output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cs typeface="Arial" panose="020B0604020202020204" pitchFamily="34" charset="0"/>
              </a:rPr>
              <a:t>4 km National gridded precipitation dataset from Oregon State University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046" y="4768405"/>
            <a:ext cx="3734968" cy="1620363"/>
          </a:xfrm>
          <a:prstGeom prst="rect">
            <a:avLst/>
          </a:prstGeom>
        </p:spPr>
      </p:pic>
      <p:pic>
        <p:nvPicPr>
          <p:cNvPr id="6" name="Picture 2735" descr="midatl_obs_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91" y="1982860"/>
            <a:ext cx="3280467" cy="21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288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78" y="1113469"/>
            <a:ext cx="9933613" cy="4919583"/>
          </a:xfrm>
        </p:spPr>
        <p:txBody>
          <a:bodyPr>
            <a:normAutofit/>
          </a:bodyPr>
          <a:lstStyle/>
          <a:p>
            <a:r>
              <a:rPr lang="en-US" dirty="0"/>
              <a:t>Designed to work directly with CMAQ output</a:t>
            </a:r>
          </a:p>
          <a:p>
            <a:pPr lvl="1"/>
            <a:r>
              <a:rPr lang="en-US" dirty="0"/>
              <a:t> Can be modified to work with any data though (e.g. water measurements)</a:t>
            </a:r>
          </a:p>
          <a:p>
            <a:r>
              <a:rPr lang="en-US" dirty="0"/>
              <a:t>Directly supports data from a number of routine networks</a:t>
            </a:r>
          </a:p>
          <a:p>
            <a:pPr lvl="1"/>
            <a:r>
              <a:rPr lang="en-US" dirty="0"/>
              <a:t> NA: AQS, IMPROVE, CSN, CASTNET, NADP, MDN, SEARCH, AMON, AIRMON, FLUXNET</a:t>
            </a:r>
          </a:p>
          <a:p>
            <a:pPr lvl="1"/>
            <a:r>
              <a:rPr lang="en-US" dirty="0"/>
              <a:t> Europe: AIRBASE, AURN, EMEP, AGANET, ADMN, NAMN</a:t>
            </a:r>
          </a:p>
          <a:p>
            <a:pPr lvl="1"/>
            <a:r>
              <a:rPr lang="en-US" dirty="0"/>
              <a:t> Stores each network separately for more robust analysis</a:t>
            </a:r>
          </a:p>
          <a:p>
            <a:r>
              <a:rPr lang="en-US" dirty="0"/>
              <a:t>Utilizes Site Compare to do the model/observation matching</a:t>
            </a:r>
          </a:p>
          <a:p>
            <a:pPr lvl="1"/>
            <a:r>
              <a:rPr lang="en-US" dirty="0"/>
              <a:t> Fortran based utility that is provided with CMAQ and AMET </a:t>
            </a:r>
          </a:p>
          <a:p>
            <a:pPr lvl="1"/>
            <a:r>
              <a:rPr lang="en-US" dirty="0"/>
              <a:t> Requires properly formatted observation files</a:t>
            </a:r>
          </a:p>
          <a:p>
            <a:pPr lvl="2"/>
            <a:r>
              <a:rPr lang="en-US" dirty="0"/>
              <a:t> These files are available for download</a:t>
            </a:r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84623" y="111752"/>
            <a:ext cx="10515600" cy="7430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Overview of the AMETv1.3 AQ Module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8"/>
          <a:stretch/>
        </p:blipFill>
        <p:spPr>
          <a:xfrm>
            <a:off x="8794473" y="3071191"/>
            <a:ext cx="3003275" cy="329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3927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04EBFFA-84A7-422A-B530-ABDFDE68512A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45DEBB13-35C5-4F80-B6C4-3CF6908D6051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91D2442D-1BCE-4131-9795-AACB3BE98B91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3C5712F3-B0E2-42DC-9081-F2FE5BFFA83B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A1032381-166C-4F05-8DEC-36C9F47B0C96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94EB1889-25E9-434B-8F5A-644FCABCE3C4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D77B24CD-F7F3-40D4-91DA-479431F48448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ACC776B5-E1D3-4D83-B797-6DF9C68C6E56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A73F7920-C2D9-42D2-B1AA-B86235B03FE8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F0B66B60-93FC-4282-9B53-38AFED1B8898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3EF7DF69-62FD-48F8-9099-32DE4E6F31F1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D550F492-8B18-463B-8E0A-854E02B76ACB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DCAC7CDE-C4D8-4C67-B627-6832679AC4C2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6B4F6C8D-99A7-4797-A80B-AAF3A4568CA1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6FF6C6B2-B0EA-4848-A8E3-E14A71958732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D5204DE6-042F-40EF-84B0-B60DE6CDA2B0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ABF17758-4F46-4F3E-9B19-0C3C87C775C6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A211C9AF-A076-4655-B7B3-43BB5FFABD80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8CEA8974-5C3A-4C4E-B0FF-D496DC60FDD7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180B82D2-FB00-48AF-8432-F568D114A9B5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A8A531A9-62AE-46D9-A301-33DFCFC8AEC2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90E64F6F-C1C4-47CA-ACB6-E17456EBCA13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02F30BD3-CBCE-42E3-BE56-D1DC9CC968E1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5BA2E4E5-23D8-4400-9395-1E92AA85D233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859F0C48-7290-4233-BCD0-6E9C0AF09104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64948241-3B05-4D81-9D9A-9CB34A524D1F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6B2A731D-4F6B-4CFB-9289-72E9C92766F3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F7B02A07-C553-4E49-89DA-CACBAAF9424B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AA08DC11-682C-42C3-B85F-D569E09CBB5D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FEECDC49-1704-45E7-98F5-B0C12C6C1011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7C0091EB-8E06-44D0-866A-88A915ED8876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D39E92E4-BAE4-4605-84BA-C64E580DBAF0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229D9BD7-F850-4084-8F12-341E88E42C7D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86FC9E56-A3F0-45C3-AE7C-FAA3BE03C4FF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6C174CA3-DA47-4CD2-AADB-029ECB11824A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69565F4F-7068-4948-9235-074C249AA7D7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A2D0C79F-5BC3-4AB0-AC60-4CA5948ABD2A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9C7B84B1-3389-4238-AC20-3AD071DBC077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938EF489-AB5D-4A63-AFD6-64C5930B3F08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70B4AC54-71B6-41D8-BC2F-5418371F7187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5BB11373-C6AE-46B6-A39B-C56DC9BFF180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5C7E8365-A123-439D-98E9-F37B5D9E902A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CCB4CE4E-B70D-410F-8283-464CDD6C2373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4E3BF40C-5B18-4E58-A4E1-E6EA7DBF81DC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9400BF1D-2FE0-4F26-9E5A-8CF435ECE6A6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FE7028A9-441D-46F9-B832-FE69E88A47BF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77EE30E9-21AA-4E13-BF33-4CA95D575622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CBF2ADB6-FBEF-4E78-BBBF-AE3026B50127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021A492D-9915-435B-AA62-BCE8435ACD6C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82B762F8-9AA1-4A3E-80EC-305EEE9419A8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22A56A9E-FCFC-40CF-BC82-50AB2657F11C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1AB4168C-025C-4AFF-A94E-63462127E91F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09F29DA4-6D6F-4F9F-9994-7E501075835F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BF0BD979-A8FF-4580-AD36-9971006C5362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2452EEA6-EAF6-4A74-BCC7-9722E6F2A798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D7B2DCE9-22D6-4404-BE48-A27F9162D3FC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F635CEEB-BA9C-45B6-955D-E70281B2D14D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2C8DE763-CBBA-41C3-A5F4-382259C89B1A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F4D6CA0A-A69D-42AF-9064-10DD8059B58C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FC266BFB-6B56-4EC3-AAA7-8E1CBE94390D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2746E59F-4A7E-457E-8917-F7464902D333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D5AE5F74-6DAC-4B01-B5AC-4B7431E53537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200792E3-F034-4164-8F8A-F87F3F77D5E8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00503631-FAA3-4661-8509-21F1C6DCC383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067B55F-BEA1-4ACE-9D9A-75A7D967C201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F3764246-7C94-498A-BA21-F6ADC9BB31FE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E6B01E83-9645-467D-AD5E-808A3036917C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27B62492-DF28-4FB1-9351-3EE037DED280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51897778-6831-4EA6-B2B4-A2D5DDDE44D7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BCA7D774-3CA3-40FF-BA46-6FA7659BAD01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434A6F69-D31F-4A9E-B149-B7121314377A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44A4F82B-A4F0-4CAD-A260-8B358AE356B7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D72B966A-6131-42FD-815C-BF2B6F5C218A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09B5FA48-E14C-4E62-839B-EDA74FB84C47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C4FC0EBF-0544-4E58-9700-C74B02A08BA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4CCE50E-B50A-484E-A9B0-C8CD8B472DAD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06FC00FF-7330-404E-8333-C40338B8F520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CB1E8B4C-FA35-45EB-AE0B-F486E75554B5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2440010D-A39B-453E-91C8-25A6518A7761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CE3C141C-A197-493F-8D87-E7E43D27A531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BC67024B-D72E-4B79-A007-63ED0A4E231F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3B605D67-9C5D-4B3C-9846-DADD290A0CE4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E83CBF33-5D14-4E43-B03C-56AF76449BC5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8599718A-B17B-4788-B732-6D4A78510F02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C59CE536-341F-4CAE-AD4A-C52C02A9E525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D5ECA889-485F-461A-AFEA-02E80E5A341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70030AA-721F-480F-B47B-5419FFC7D0C6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878EDA70-5701-42A9-9FFD-EAC278DFD40B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60B3F1AB-3A60-4F47-A06E-EA7771DBDC39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37580031-E5E3-457F-9378-A9B2DF40F9CF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970C569D-BED6-4E8A-B4EC-92CF3A9C6A73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57D8B4A0-EC69-4565-AE7C-04FFDFA444C4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6D5E5920-AD5D-45BD-8028-03FA3BD15EC6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234CBA50-CE54-4ACF-9436-1127C9FA96B3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ECCCAE01-95B9-41E6-B180-BE21173308A5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B19B2074-9638-47A1-A71D-5C7EC702D879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52C8C4C9-87CD-4FA7-8C12-A7FBEBEEEE3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8B5E408-B7A4-41F5-964C-1CE1F98C0847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2AB607CE-A33F-4F06-8F6B-B1735890678D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818B52CD-8F47-4D6F-9DAF-7A958626265E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2F9174C7-A817-4029-BE73-A3B218ED7723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3B2CF5B9-FEB0-4184-B963-3F2B1C3A50CE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BB71D59E-2E84-4B25-ADB5-F38046D04E4C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7EBFAF6B-C80A-4FB8-B5DF-27E34C088E37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9E4BCDA4-9911-44C3-85F9-1537A649366B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E0DE1B09-AD32-47BF-A71A-9D59ADF3CE1B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11F0189C-0535-4706-9775-9D778105D3FA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8A514FBD-F07A-494D-A003-C13AD388C4B8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BE9BA78C-0B99-4CD2-9A25-DA44A844D264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93DE1B21-91E7-45AF-A39C-3F6327038432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15513B65-813B-44B2-93E4-EC61CED2E2DD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F8020290-1949-46A4-B1CC-580018C223B6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6940EF40-5E0E-4A5D-94E1-D6C180338C21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D0F8538E-3638-459A-A5C1-9E5DAEA38EC9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7D385FEF-5261-414D-BDD0-F8D1371EDAAB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784C0E4E-24ED-47BB-B442-41743BF7601C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FB108480-3C3B-487F-9F79-6EF8CE493E35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5D7AF86D-733B-41D8-884D-415EAC84D70A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B2B40089-1915-4FC0-98F3-9413146CC954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0B7250E9-56D1-46D0-BFAF-C0EC1121B2E5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88B5C626-D0D3-47F2-927F-567C161B9EA5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31A030BA-50A9-4BF5-86DF-F44226BAC854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D5A73C2E-1097-4596-9FB5-E13E02654B50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70FCC804-827D-4B81-B28B-33C754AAA316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42E506F3-FA63-4820-B710-14F1DCD8402A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3E74F6D5-E168-4A4C-A10E-8B3BD7F22BD6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4BC4B38A-61C1-49A4-9ACC-27E04380C5DF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B89BE48B-3A87-4A9D-9B07-F275B5462750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E01D9731-7A28-486D-8AEF-53629561819B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8ECE1562-EBC0-431F-8AF6-96D070E726AD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4FFD021-A700-45E4-957C-010CF75CBCD4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E7188D86-4B6E-4FD7-AE77-4BD6299D12FC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2C7BFBFE-F780-47DF-B722-DF796669E325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C764DB6B-FFDD-4243-9C88-0F9D25C87810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26C5CC8E-0544-45D6-B68E-CFEED57C4118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9A9DADBC-806D-4FD9-8E81-31D06AB32187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1F53776D-F5FF-4787-9862-EA778A3E1EA0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31775022-6F92-4D23-882A-AA1E7B3BB39A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76CE012F-6805-41FE-93F0-331F5C5AEB69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8FE472B8-33DD-4850-BA66-F4255E9989AD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CB1D4B86-EF58-43E4-AC8C-847C2120DCA9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C750CEB4-3FC1-481A-AC9C-08B7D4BC7DE7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CF06B52A-8F52-4195-8F14-B3BC0CBB054C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3B4E69C8-13F1-4FD1-811C-5236AFE7CCC7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FA1B91B9-F172-4163-B425-49CFEF4C1886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6DBE086F-11BE-46F1-919B-D519E1907BFB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8AF403D1-E0BA-4362-9273-1375C5A053A5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C8659C94-8E56-465D-A8D4-BFB55BB64C8C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D6182018-7AFD-4DA6-B90E-F4C0FEF1B8BB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A9944522-4BAA-4CE9-A6F1-492F1D13DED5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9D3174B9-66F2-452C-9884-44BF785CDC1A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61F85B9D-D72D-4179-BB20-8F106E37033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24062</TotalTime>
  <Words>1650</Words>
  <Application>Microsoft Office PowerPoint</Application>
  <PresentationFormat>Widescreen</PresentationFormat>
  <Paragraphs>286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Times</vt:lpstr>
      <vt:lpstr>Times New Roman</vt:lpstr>
      <vt:lpstr>Blank Presentation</vt:lpstr>
      <vt:lpstr>What’s new in the Atmospheric Model Evaluation Tool (AMET) version 1.3</vt:lpstr>
      <vt:lpstr>Brief History of AMET</vt:lpstr>
      <vt:lpstr>General Overview of AMET</vt:lpstr>
      <vt:lpstr>Examples of AMET-MET Module Plots</vt:lpstr>
      <vt:lpstr>Examples of AMET-AQ Module Plots</vt:lpstr>
      <vt:lpstr>Key Updates to the AMETv1.3 MET and AQ Modules</vt:lpstr>
      <vt:lpstr>Key Updates to the AMETv1.3 MET Module</vt:lpstr>
      <vt:lpstr>Add-on MET Evaluation Components</vt:lpstr>
      <vt:lpstr>Overview of the AMETv1.3 AQ Module</vt:lpstr>
      <vt:lpstr>Key Updates to the AMETv1.3 AQ Module</vt:lpstr>
      <vt:lpstr>AMET-AQ Observation Data Files</vt:lpstr>
      <vt:lpstr>PowerPoint Presentation</vt:lpstr>
      <vt:lpstr>AMETv1.3 AQ Module Query/Plot Options</vt:lpstr>
      <vt:lpstr>Analysis Scripts in the AMET-AQ Module</vt:lpstr>
      <vt:lpstr>Batch Processing Analysis in the AMET-AQ Module</vt:lpstr>
      <vt:lpstr>Web-based Graphical User Interface for AMET</vt:lpstr>
      <vt:lpstr>Obtaining AMET and Documentation</vt:lpstr>
      <vt:lpstr>PowerPoint Presentation</vt:lpstr>
      <vt:lpstr>AMET Version 1.3.1 (Yup, already)</vt:lpstr>
      <vt:lpstr>Thanks to: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Gilliam, Robert</dc:creator>
  <cp:lastModifiedBy>Appel, Keith Wyat</cp:lastModifiedBy>
  <cp:revision>228</cp:revision>
  <dcterms:created xsi:type="dcterms:W3CDTF">2017-02-10T16:17:16Z</dcterms:created>
  <dcterms:modified xsi:type="dcterms:W3CDTF">2017-10-25T12:07:42Z</dcterms:modified>
</cp:coreProperties>
</file>