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0" r:id="rId2"/>
    <p:sldId id="308" r:id="rId3"/>
    <p:sldId id="347" r:id="rId4"/>
    <p:sldId id="344" r:id="rId5"/>
    <p:sldId id="350" r:id="rId6"/>
    <p:sldId id="357" r:id="rId7"/>
    <p:sldId id="351" r:id="rId8"/>
    <p:sldId id="354" r:id="rId9"/>
    <p:sldId id="355" r:id="rId10"/>
    <p:sldId id="356" r:id="rId11"/>
    <p:sldId id="305" r:id="rId12"/>
    <p:sldId id="332" r:id="rId13"/>
    <p:sldId id="328" r:id="rId14"/>
    <p:sldId id="318" r:id="rId1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173" autoAdjust="0"/>
  </p:normalViewPr>
  <p:slideViewPr>
    <p:cSldViewPr>
      <p:cViewPr>
        <p:scale>
          <a:sx n="125" d="100"/>
          <a:sy n="125" d="100"/>
        </p:scale>
        <p:origin x="1240" y="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236CAAB-DF44-410E-A23A-27F687762D28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B6CE85E-17ED-418F-81F8-945E078B0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51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94BD982-C387-42AE-B614-54B95F0B7DBA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FC0A3BD-9D77-42A0-A6A0-B5B4CB34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5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 with handling</a:t>
            </a:r>
            <a:r>
              <a:rPr lang="en-US" baseline="0" dirty="0" smtClean="0"/>
              <a:t> of marine boundary layer…not enough mixing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0A3BD-9D77-42A0-A6A0-B5B4CB341C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33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at western </a:t>
            </a:r>
            <a:r>
              <a:rPr lang="en-US" dirty="0" err="1" smtClean="0"/>
              <a:t>u.s.</a:t>
            </a:r>
            <a:r>
              <a:rPr lang="en-US" baseline="0" dirty="0" smtClean="0"/>
              <a:t> behavior</a:t>
            </a:r>
            <a:r>
              <a:rPr lang="is-IS" baseline="0" dirty="0" smtClean="0"/>
              <a:t>….we see improvement in VOC limited areas of LA basin......believe </a:t>
            </a:r>
            <a:r>
              <a:rPr lang="en-US" dirty="0" smtClean="0"/>
              <a:t>Reduced </a:t>
            </a:r>
            <a:r>
              <a:rPr lang="en-US" dirty="0" err="1" smtClean="0"/>
              <a:t>Nox</a:t>
            </a:r>
            <a:r>
              <a:rPr lang="en-US" dirty="0" smtClean="0"/>
              <a:t> helps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Oper</a:t>
            </a:r>
            <a:r>
              <a:rPr lang="en-US" baseline="0" dirty="0" smtClean="0"/>
              <a:t> and v5.0.2 para strong </a:t>
            </a:r>
            <a:r>
              <a:rPr lang="en-US" baseline="0" dirty="0" err="1" smtClean="0"/>
              <a:t>underprediction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</a:t>
            </a:r>
            <a:r>
              <a:rPr lang="en-US" baseline="0" dirty="0" smtClean="0"/>
              <a:t> in late afternoon early evening.  Dashed blue line bias correction has good agreement </a:t>
            </a:r>
            <a:r>
              <a:rPr lang="en-US" baseline="0" dirty="0" err="1" smtClean="0"/>
              <a:t>overally</a:t>
            </a:r>
            <a:r>
              <a:rPr lang="en-US" baseline="0" dirty="0" smtClean="0"/>
              <a:t> but </a:t>
            </a:r>
            <a:r>
              <a:rPr lang="en-US" baseline="0" dirty="0" err="1" smtClean="0"/>
              <a:t>bcan</a:t>
            </a:r>
            <a:r>
              <a:rPr lang="en-US" baseline="0" dirty="0" smtClean="0"/>
              <a:t> miss exceptional events.  </a:t>
            </a:r>
            <a:r>
              <a:rPr lang="en-US" dirty="0" smtClean="0"/>
              <a:t>The </a:t>
            </a:r>
            <a:r>
              <a:rPr lang="en-US" dirty="0" err="1" smtClean="0"/>
              <a:t>overprediction</a:t>
            </a:r>
            <a:r>
              <a:rPr lang="en-US" dirty="0" smtClean="0"/>
              <a:t> primarily in the early morning when dumping too much smoke into a shallow boundary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0A3BD-9D77-42A0-A6A0-B5B4CB341C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2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Timing of emissions incorrect or too much emitted</a:t>
            </a:r>
            <a:r>
              <a:rPr lang="en-US" baseline="0" dirty="0" smtClean="0"/>
              <a:t> in early morning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0A3BD-9D77-42A0-A6A0-B5B4CB341C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4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0A3BD-9D77-42A0-A6A0-B5B4CB341C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8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7998" cy="4177664"/>
          </a:xfrm>
          <a:prstGeom prst="rect">
            <a:avLst/>
          </a:prstGeom>
          <a:noFill/>
          <a:ln>
            <a:noFill/>
          </a:ln>
        </p:spPr>
        <p:txBody>
          <a:bodyPr lIns="92816" tIns="92816" rIns="92816" bIns="92816" anchor="t" anchorCtr="0">
            <a:noAutofit/>
          </a:bodyPr>
          <a:lstStyle/>
          <a:p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addition to CMAQ,  Several</a:t>
            </a:r>
            <a:r>
              <a:rPr lang="en-US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important NAM changes were made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0286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Improved 2 m temperature</a:t>
            </a:r>
            <a:r>
              <a:rPr lang="en-US" baseline="0" dirty="0" smtClean="0"/>
              <a:t> from reduced short wave under clouds and improved O3 </a:t>
            </a:r>
            <a:r>
              <a:rPr lang="en-US" baseline="0" dirty="0" err="1" smtClean="0"/>
              <a:t>esp</a:t>
            </a:r>
            <a:r>
              <a:rPr lang="en-US" baseline="0" dirty="0" smtClean="0"/>
              <a:t> in Eastern US</a:t>
            </a:r>
          </a:p>
          <a:p>
            <a:r>
              <a:rPr lang="en-US" baseline="0" dirty="0" smtClean="0"/>
              <a:t>Ozone </a:t>
            </a:r>
            <a:r>
              <a:rPr lang="en-US" baseline="0" dirty="0" err="1" smtClean="0"/>
              <a:t>Overprediction</a:t>
            </a:r>
            <a:r>
              <a:rPr lang="en-US" baseline="0" dirty="0" smtClean="0"/>
              <a:t> reduced in PA, NJ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0A3BD-9D77-42A0-A6A0-B5B4CB341C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19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 statistics averaged</a:t>
            </a:r>
            <a:r>
              <a:rPr lang="en-US" baseline="0" dirty="0" smtClean="0"/>
              <a:t> by forecast hour </a:t>
            </a:r>
            <a:r>
              <a:rPr lang="en-US" baseline="0" smtClean="0"/>
              <a:t>for July 2016  </a:t>
            </a:r>
            <a:r>
              <a:rPr lang="en-US" smtClean="0"/>
              <a:t>Dashed</a:t>
            </a:r>
            <a:r>
              <a:rPr lang="en-US" baseline="0" smtClean="0"/>
              <a:t> </a:t>
            </a:r>
            <a:r>
              <a:rPr lang="en-US" baseline="0" dirty="0" smtClean="0"/>
              <a:t>red line  v5.02 best over east</a:t>
            </a:r>
          </a:p>
          <a:p>
            <a:r>
              <a:rPr lang="en-US" dirty="0" smtClean="0"/>
              <a:t>But more </a:t>
            </a:r>
            <a:r>
              <a:rPr lang="en-US" dirty="0" err="1" smtClean="0"/>
              <a:t>underprediction</a:t>
            </a:r>
            <a:r>
              <a:rPr lang="en-US" dirty="0" smtClean="0"/>
              <a:t> in the west (wild fire impact again ??)  </a:t>
            </a:r>
          </a:p>
          <a:p>
            <a:r>
              <a:rPr lang="en-US" dirty="0" smtClean="0"/>
              <a:t>Still strong </a:t>
            </a:r>
            <a:r>
              <a:rPr lang="en-US" dirty="0" err="1" smtClean="0"/>
              <a:t>overprediction</a:t>
            </a:r>
            <a:r>
              <a:rPr lang="en-US" baseline="0" dirty="0" smtClean="0"/>
              <a:t> at night</a:t>
            </a:r>
            <a:endParaRPr lang="en-US" dirty="0" smtClean="0"/>
          </a:p>
          <a:p>
            <a:r>
              <a:rPr lang="en-US" dirty="0" smtClean="0"/>
              <a:t>Look at the dashed blue line</a:t>
            </a:r>
            <a:r>
              <a:rPr lang="is-IS" dirty="0" smtClean="0"/>
              <a:t>…why did the new nam overpredict</a:t>
            </a:r>
            <a:r>
              <a:rPr lang="is-IS" baseline="0" dirty="0" smtClean="0"/>
              <a:t> over </a:t>
            </a:r>
            <a:r>
              <a:rPr lang="en-US" dirty="0" smtClean="0"/>
              <a:t>Western</a:t>
            </a:r>
            <a:r>
              <a:rPr lang="en-US" baseline="0" dirty="0" smtClean="0"/>
              <a:t> U.S. </a:t>
            </a:r>
            <a:r>
              <a:rPr lang="en-US" baseline="0" dirty="0" smtClean="0">
                <a:sym typeface="Wingdings"/>
              </a:rPr>
              <a:t>  lower </a:t>
            </a:r>
            <a:r>
              <a:rPr lang="en-US" baseline="0" dirty="0" err="1" smtClean="0">
                <a:sym typeface="Wingdings"/>
              </a:rPr>
              <a:t>pbl</a:t>
            </a:r>
            <a:r>
              <a:rPr lang="en-US" baseline="0" dirty="0" smtClean="0">
                <a:sym typeface="Wingdings"/>
              </a:rPr>
              <a:t> ??, less cloudiness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0A3BD-9D77-42A0-A6A0-B5B4CB341C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4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east </a:t>
            </a:r>
            <a:r>
              <a:rPr lang="en-US" dirty="0" err="1" smtClean="0"/>
              <a:t>averge</a:t>
            </a:r>
            <a:r>
              <a:rPr lang="en-US" dirty="0" smtClean="0"/>
              <a:t> t </a:t>
            </a:r>
            <a:r>
              <a:rPr lang="en-US" dirty="0" err="1" smtClean="0"/>
              <a:t>erroro</a:t>
            </a:r>
            <a:r>
              <a:rPr lang="en-US" dirty="0" smtClean="0"/>
              <a:t> reduced with NAM-X  resolution increase alone</a:t>
            </a:r>
            <a:r>
              <a:rPr lang="en-US" baseline="0" dirty="0" smtClean="0"/>
              <a:t> show similar improvement in temp</a:t>
            </a:r>
          </a:p>
          <a:p>
            <a:r>
              <a:rPr lang="en-US" dirty="0" smtClean="0"/>
              <a:t>Cold </a:t>
            </a:r>
            <a:r>
              <a:rPr lang="en-US" dirty="0" smtClean="0"/>
              <a:t>bias with NAMX over west</a:t>
            </a:r>
            <a:r>
              <a:rPr lang="is-IS" dirty="0" smtClean="0"/>
              <a:t>…look at winds/pbl/cloud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0A3BD-9D77-42A0-A6A0-B5B4CB341C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39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Ozone Observations are colored circle</a:t>
            </a:r>
            <a:r>
              <a:rPr lang="en-US" baseline="0" dirty="0" smtClean="0"/>
              <a:t>s with code yellow, code orange indicating poor </a:t>
            </a:r>
            <a:r>
              <a:rPr lang="en-US" baseline="0" dirty="0" err="1" smtClean="0"/>
              <a:t>aq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V4.75 NAM-X : influence of NAM </a:t>
            </a:r>
            <a:r>
              <a:rPr lang="en-US" baseline="0" dirty="0" smtClean="0"/>
              <a:t>meteorology</a:t>
            </a:r>
          </a:p>
          <a:p>
            <a:r>
              <a:rPr lang="en-US" baseline="0" dirty="0" smtClean="0"/>
              <a:t>Good improvement over NY, NJ, Delmarva</a:t>
            </a:r>
            <a:endParaRPr lang="en-US" baseline="0" dirty="0" smtClean="0"/>
          </a:p>
          <a:p>
            <a:r>
              <a:rPr lang="en-US" baseline="0" dirty="0" smtClean="0"/>
              <a:t>It appears that most of the reduction in ozone is due to meteorology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V5.0.2 : influence of CMAQ 5.0.2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Ozone Observations are colored circle</a:t>
            </a:r>
            <a:r>
              <a:rPr lang="en-US" baseline="0" dirty="0" smtClean="0"/>
              <a:t>s with code yellow, code orange indicating poor </a:t>
            </a:r>
            <a:r>
              <a:rPr lang="en-US" baseline="0" dirty="0" err="1" smtClean="0"/>
              <a:t>aq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Here the NAM-x run did worse over NYC with the V5.0.2 and NAM-X best</a:t>
            </a:r>
          </a:p>
          <a:p>
            <a:r>
              <a:rPr lang="en-US" baseline="0" dirty="0" smtClean="0"/>
              <a:t>Likely the NAM-X </a:t>
            </a:r>
            <a:r>
              <a:rPr lang="en-US" baseline="0" dirty="0" err="1" smtClean="0"/>
              <a:t>incr</a:t>
            </a:r>
            <a:r>
              <a:rPr lang="en-US" baseline="0" dirty="0" smtClean="0"/>
              <a:t> cloud cover hurt the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 for this case shows the NAM-X to be too cool and </a:t>
            </a:r>
            <a:r>
              <a:rPr lang="en-US" dirty="0" smtClean="0"/>
              <a:t>cloudy  </a:t>
            </a:r>
            <a:r>
              <a:rPr lang="en-US" dirty="0" err="1" smtClean="0"/>
              <a:t>obs</a:t>
            </a:r>
            <a:r>
              <a:rPr lang="en-US" dirty="0" smtClean="0"/>
              <a:t> &gt;92,</a:t>
            </a:r>
            <a:r>
              <a:rPr lang="en-US" baseline="0" dirty="0" smtClean="0"/>
              <a:t> forecast 10-15 degrees too cool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much cloudiness resulted</a:t>
            </a:r>
            <a:r>
              <a:rPr lang="en-US" baseline="0" dirty="0" smtClean="0"/>
              <a:t> in much lower PBL and less </a:t>
            </a:r>
            <a:r>
              <a:rPr lang="en-US" baseline="0" dirty="0" smtClean="0"/>
              <a:t>SW  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Pbl</a:t>
            </a:r>
            <a:r>
              <a:rPr lang="en-US" baseline="0" dirty="0" smtClean="0"/>
              <a:t> &lt;500-1000 m compared to 1-2 km in operational NAM</a:t>
            </a:r>
          </a:p>
          <a:p>
            <a:r>
              <a:rPr lang="en-US" baseline="0" dirty="0" smtClean="0"/>
              <a:t>ACTION: add PBL height </a:t>
            </a:r>
            <a:r>
              <a:rPr lang="en-US" baseline="0" dirty="0" err="1" smtClean="0"/>
              <a:t>fvs</a:t>
            </a:r>
            <a:r>
              <a:rPr lang="en-US" baseline="0" dirty="0" smtClean="0"/>
              <a:t> verification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6A55-A7DB-4E1E-8F36-031B8FB52965}" type="datetime1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"/>
            <a:ext cx="731520" cy="7315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20" y="45053"/>
            <a:ext cx="1097280" cy="6407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2873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E123-9653-4075-A8DD-7AC71D3792B8}" type="datetime1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457E-18A4-4C1B-839D-D36F7E65BEFD}" type="datetime1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4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9855-8351-4CE7-B1CD-6B970AB68A86}" type="datetime1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5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D88A-6FD4-4275-BDE4-EE575F22EDDC}" type="datetime1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2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D2BF-4BEE-46DB-9577-C20036F0EF28}" type="datetime1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7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0305-D4E9-4661-A3C4-FEEE8C3CDB97}" type="datetime1">
              <a:rPr lang="en-US" smtClean="0"/>
              <a:t>10/26/16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1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12B3-40E0-4785-A784-BF2603752A64}" type="datetime1">
              <a:rPr lang="en-US" smtClean="0"/>
              <a:t>10/26/16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1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6474-E054-47B4-9D0B-BA376C315E60}" type="datetime1">
              <a:rPr lang="en-US" smtClean="0"/>
              <a:t>10/26/16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0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1B5E-0B79-4ACE-B622-1AA7498C0E30}" type="datetime1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5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A4B0-FB0A-430C-999C-0EFE32E56ED4}" type="datetime1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4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7256-CBDC-452A-82A3-0A41A6D43014}" type="datetime1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C1D23-E2E4-4198-A3ED-20C253CE95F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"/>
            <a:ext cx="731520" cy="7315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20" y="45053"/>
            <a:ext cx="1097280" cy="6407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9876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4" Type="http://schemas.openxmlformats.org/officeDocument/2006/relationships/image" Target="../media/image32.jpeg"/><Relationship Id="rId5" Type="http://schemas.openxmlformats.org/officeDocument/2006/relationships/image" Target="../media/image33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gif"/><Relationship Id="rId5" Type="http://schemas.openxmlformats.org/officeDocument/2006/relationships/image" Target="../media/image11.png"/><Relationship Id="rId6" Type="http://schemas.openxmlformats.org/officeDocument/2006/relationships/image" Target="../media/image12.gif"/><Relationship Id="rId7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png"/><Relationship Id="rId5" Type="http://schemas.openxmlformats.org/officeDocument/2006/relationships/image" Target="../media/image16.gif"/><Relationship Id="rId6" Type="http://schemas.openxmlformats.org/officeDocument/2006/relationships/image" Target="../media/image17.gif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gif"/><Relationship Id="rId6" Type="http://schemas.openxmlformats.org/officeDocument/2006/relationships/image" Target="../media/image22.gif"/><Relationship Id="rId7" Type="http://schemas.openxmlformats.org/officeDocument/2006/relationships/image" Target="../media/image23.gif"/><Relationship Id="rId8" Type="http://schemas.openxmlformats.org/officeDocument/2006/relationships/image" Target="../media/image24.gif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4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Evaluation of  Operational and Experimental CMAQ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 Ozone and PM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http://</a:t>
            </a:r>
            <a:r>
              <a:rPr lang="en-US" sz="31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www.emc.ncep.noaa.gov</a:t>
            </a:r>
            <a:r>
              <a:rPr lang="en-US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31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mmb</a:t>
            </a:r>
            <a:r>
              <a:rPr lang="en-US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31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aq</a:t>
            </a:r>
            <a:endParaRPr lang="en-US" sz="3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 smtClean="0"/>
              <a:t>Jeff McQueen, </a:t>
            </a:r>
            <a:r>
              <a:rPr lang="en-US" b="1" dirty="0" err="1" smtClean="0"/>
              <a:t>Jianping</a:t>
            </a:r>
            <a:r>
              <a:rPr lang="en-US" b="1" dirty="0" smtClean="0"/>
              <a:t> Huang, Ho-Chun Huang,</a:t>
            </a:r>
          </a:p>
          <a:p>
            <a:r>
              <a:rPr lang="en-US" b="1" dirty="0" smtClean="0"/>
              <a:t> Perry </a:t>
            </a:r>
            <a:r>
              <a:rPr lang="en-US" b="1" dirty="0" err="1" smtClean="0"/>
              <a:t>Shafran</a:t>
            </a:r>
            <a:r>
              <a:rPr lang="en-US" b="1" dirty="0" smtClean="0"/>
              <a:t>, Geoff </a:t>
            </a:r>
            <a:r>
              <a:rPr lang="en-US" b="1" dirty="0" err="1" smtClean="0"/>
              <a:t>DiMego</a:t>
            </a:r>
            <a:r>
              <a:rPr lang="en-US" b="1" dirty="0" smtClean="0"/>
              <a:t> – NCEP/EMC</a:t>
            </a:r>
          </a:p>
          <a:p>
            <a:r>
              <a:rPr lang="en-US" b="1" dirty="0" smtClean="0"/>
              <a:t>Pius Lee, Li Pan, Daniel Tong –NOAA/ARL</a:t>
            </a:r>
          </a:p>
          <a:p>
            <a:r>
              <a:rPr lang="en-US" b="1" dirty="0" err="1" smtClean="0"/>
              <a:t>Ivanka</a:t>
            </a:r>
            <a:r>
              <a:rPr lang="en-US" b="1" dirty="0" smtClean="0"/>
              <a:t> </a:t>
            </a:r>
            <a:r>
              <a:rPr lang="en-US" b="1" dirty="0" err="1" smtClean="0"/>
              <a:t>Stajner</a:t>
            </a:r>
            <a:r>
              <a:rPr lang="en-US" b="1" dirty="0" smtClean="0"/>
              <a:t>, </a:t>
            </a:r>
            <a:r>
              <a:rPr lang="en-US" b="1" dirty="0" err="1" smtClean="0"/>
              <a:t>Sikchya</a:t>
            </a:r>
            <a:r>
              <a:rPr lang="en-US" b="1" dirty="0" smtClean="0"/>
              <a:t> </a:t>
            </a:r>
            <a:r>
              <a:rPr lang="en-US" b="1" dirty="0" err="1" smtClean="0"/>
              <a:t>Upadhaya</a:t>
            </a:r>
            <a:r>
              <a:rPr lang="en-US" b="1" dirty="0" smtClean="0"/>
              <a:t> – NWS/STI</a:t>
            </a:r>
          </a:p>
          <a:p>
            <a:r>
              <a:rPr lang="en-US" b="1" dirty="0" smtClean="0"/>
              <a:t>Amanda </a:t>
            </a:r>
            <a:r>
              <a:rPr lang="en-US" b="1" dirty="0" err="1" smtClean="0"/>
              <a:t>Sleinkofer</a:t>
            </a:r>
            <a:r>
              <a:rPr lang="en-US" b="1" dirty="0" smtClean="0"/>
              <a:t> – Millersville University</a:t>
            </a:r>
          </a:p>
          <a:p>
            <a:endParaRPr lang="en-US" dirty="0"/>
          </a:p>
          <a:p>
            <a:fld id="{E2F50BF8-99CF-664D-A88A-5EE6D6DE94B0}" type="datetime4">
              <a:rPr lang="en-US" smtClean="0"/>
              <a:t>October 26,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Summer 2016 NRT prediction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sz="2800" dirty="0" smtClean="0"/>
              <a:t>July 21 , 2016 12Z run 33h NAM vs NAM-X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AutoShape 4" descr="http://www.emc.ncep.noaa.gov/mmb/aq/cmaqbc/2015082106/aqmNW10PMMX01sfc_DAY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imap://jeff%2Emcqueen%40noaa%2Egov@imap.gmail.com:993/fetch%3EUID%3E/INBOX%3E98119?header=quotebody&amp;part=1.5&amp;filename=5624102_my_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imap://jeff%2Emcqueen%40noaa%2Egov@imap.gmail.com:993/fetch%3EUID%3E/INBOX%3E98119?header=quotebody&amp;part=1.5&amp;filename=5624102_my_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aqmbdrOZMX08sfc_DAY2.gif"/>
          <p:cNvSpPr>
            <a:spLocks noChangeAspect="1" noChangeArrowheads="1"/>
          </p:cNvSpPr>
          <p:nvPr/>
        </p:nvSpPr>
        <p:spPr bwMode="auto">
          <a:xfrm>
            <a:off x="155575" y="-36576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200" y="6400800"/>
            <a:ext cx="44958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NAMx</a:t>
            </a:r>
            <a:r>
              <a:rPr lang="en-US" dirty="0" smtClean="0">
                <a:solidFill>
                  <a:schemeClr val="tx1"/>
                </a:solidFill>
              </a:rPr>
              <a:t>  lower PBLH, less incoming SW</a:t>
            </a:r>
          </a:p>
        </p:txBody>
      </p:sp>
      <p:pic>
        <p:nvPicPr>
          <p:cNvPr id="1030" name="Picture 6" descr="http://www.emc.ncep.noaa.gov/mmb/aq/smart/2016072112/namrrNE10RPBL_3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" r="17041"/>
          <a:stretch/>
        </p:blipFill>
        <p:spPr bwMode="auto">
          <a:xfrm>
            <a:off x="146050" y="1319729"/>
            <a:ext cx="4006850" cy="493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mc.ncep.noaa.gov/mmb/aq/smart/2016072112/namrrNE10SWRD_33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5"/>
          <a:stretch/>
        </p:blipFill>
        <p:spPr bwMode="auto">
          <a:xfrm>
            <a:off x="4416714" y="1319729"/>
            <a:ext cx="4019198" cy="493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05000" y="3471446"/>
            <a:ext cx="1161023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</a:rPr>
              <a:t>PBL </a:t>
            </a:r>
            <a:r>
              <a:rPr lang="en-US" sz="1600" dirty="0" err="1" smtClean="0">
                <a:ln>
                  <a:solidFill>
                    <a:schemeClr val="tx1"/>
                  </a:solidFill>
                </a:ln>
              </a:rPr>
              <a:t>Hgt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</a:rPr>
              <a:t> (m)</a:t>
            </a:r>
            <a:endParaRPr lang="en-US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186" y="3518476"/>
            <a:ext cx="247997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</a:rPr>
              <a:t>Downward SW Rad (W/m2)</a:t>
            </a:r>
            <a:endParaRPr lang="en-US" sz="16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5531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Summer 2016 NRT Prediction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sz="2800" dirty="0" smtClean="0"/>
              <a:t>July 22, 2016 12Z run  Day 2  8h Max </a:t>
            </a:r>
            <a:r>
              <a:rPr lang="en-US" sz="2800" b="1" dirty="0" smtClean="0"/>
              <a:t>ozone</a:t>
            </a:r>
            <a:r>
              <a:rPr lang="en-US" sz="2800" dirty="0" smtClean="0"/>
              <a:t>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AutoShape 4" descr="http://www.emc.ncep.noaa.gov/mmb/aq/cmaqbc/2015082106/aqmNW10PMMX01sfc_DAY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95400" y="5961618"/>
            <a:ext cx="670877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V5.02 more ozone formation in NOx saturated  California</a:t>
            </a:r>
          </a:p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www.emc.ncep.noaa.gov</a:t>
            </a:r>
            <a:r>
              <a:rPr lang="en-US" dirty="0" smtClean="0"/>
              <a:t>/</a:t>
            </a:r>
            <a:r>
              <a:rPr lang="en-US" dirty="0" err="1" smtClean="0"/>
              <a:t>mmb</a:t>
            </a:r>
            <a:r>
              <a:rPr lang="en-US" dirty="0" smtClean="0"/>
              <a:t>/</a:t>
            </a:r>
            <a:r>
              <a:rPr lang="en-US" dirty="0" err="1" smtClean="0"/>
              <a:t>aq</a:t>
            </a:r>
            <a:r>
              <a:rPr lang="en-US" dirty="0" smtClean="0"/>
              <a:t>/</a:t>
            </a:r>
            <a:r>
              <a:rPr lang="en-US" dirty="0" err="1" smtClean="0"/>
              <a:t>cmaq</a:t>
            </a:r>
            <a:r>
              <a:rPr lang="en-US" dirty="0" smtClean="0"/>
              <a:t>/web/html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AutoShape 6" descr="imap://jeff%2Emcqueen%40noaa%2Egov@imap.gmail.com:993/fetch%3EUID%3E/INBOX%3E98119?header=quotebody&amp;part=1.5&amp;filename=5624102_my_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imap://jeff%2Emcqueen%40noaa%2Egov@imap.gmail.com:993/fetch%3EUID%3E/INBOX%3E98119?header=quotebody&amp;part=1.5&amp;filename=5624102_my_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aqmbdrOZMX08sfc_DAY2.gif"/>
          <p:cNvSpPr>
            <a:spLocks noChangeAspect="1" noChangeArrowheads="1"/>
          </p:cNvSpPr>
          <p:nvPr/>
        </p:nvSpPr>
        <p:spPr bwMode="auto">
          <a:xfrm>
            <a:off x="155575" y="-36576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://www.emc.ncep.noaa.gov/mmb/aq/cmaq/2016070712/aqmsvOZMX08sfc_DAY2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://www.emc.ncep.noaa.gov/mmb/aq/cmaq3/2016072212/aqmlaxOZMX08sfc_DAY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t="50000" r="16625"/>
          <a:stretch/>
        </p:blipFill>
        <p:spPr bwMode="auto">
          <a:xfrm>
            <a:off x="39687" y="1927144"/>
            <a:ext cx="4148998" cy="310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r="16250" b="50000"/>
          <a:stretch/>
        </p:blipFill>
        <p:spPr bwMode="auto">
          <a:xfrm>
            <a:off x="4570857" y="1905000"/>
            <a:ext cx="434454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5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997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99"/>
                </a:solidFill>
              </a:rPr>
              <a:t>JULY 2016 NRT Prediction</a:t>
            </a:r>
            <a:br>
              <a:rPr lang="en-US" sz="3600" dirty="0" smtClean="0">
                <a:solidFill>
                  <a:srgbClr val="000099"/>
                </a:solidFill>
              </a:rPr>
            </a:br>
            <a:r>
              <a:rPr lang="en-US" sz="3100" dirty="0" smtClean="0">
                <a:solidFill>
                  <a:srgbClr val="3333FF"/>
                </a:solidFill>
              </a:rPr>
              <a:t>1 h </a:t>
            </a:r>
            <a:r>
              <a:rPr lang="en-US" sz="3100" dirty="0" err="1" smtClean="0">
                <a:solidFill>
                  <a:srgbClr val="3333FF"/>
                </a:solidFill>
              </a:rPr>
              <a:t>avg</a:t>
            </a:r>
            <a:r>
              <a:rPr lang="en-US" sz="3100" dirty="0" smtClean="0">
                <a:solidFill>
                  <a:srgbClr val="3333FF"/>
                </a:solidFill>
              </a:rPr>
              <a:t> PM : South West U.S. Fires</a:t>
            </a:r>
            <a:endParaRPr lang="en-US" sz="3100" dirty="0">
              <a:solidFill>
                <a:srgbClr val="3333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C8A-953B-49DF-91CF-F91D7C6C1A4B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5791200"/>
            <a:ext cx="55626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Underprediction</a:t>
            </a:r>
            <a:r>
              <a:rPr lang="en-US" dirty="0" smtClean="0"/>
              <a:t>  (except Bias </a:t>
            </a:r>
            <a:r>
              <a:rPr lang="en-US" dirty="0" err="1" smtClean="0"/>
              <a:t>corr</a:t>
            </a:r>
            <a:r>
              <a:rPr lang="en-US" dirty="0" smtClean="0"/>
              <a:t>) in general BUT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Overprediction</a:t>
            </a:r>
            <a:r>
              <a:rPr lang="en-US" dirty="0" smtClean="0"/>
              <a:t> of wild fire smoke events in 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 diurnal emissions profile used</a:t>
            </a:r>
            <a:endParaRPr lang="en-US" dirty="0"/>
          </a:p>
        </p:txBody>
      </p:sp>
      <p:pic>
        <p:nvPicPr>
          <p:cNvPr id="1028" name="Picture 4" descr="http://www.emc.ncep.noaa.gov/mmb/aq/fvs/jul16/PM25-1SFC_favgvso01-24_AQMSWC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7259"/>
          <a:stretch/>
        </p:blipFill>
        <p:spPr bwMode="auto">
          <a:xfrm>
            <a:off x="4460500" y="1818409"/>
            <a:ext cx="4185399" cy="370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emc.ncep.noaa.gov/mmb/ylin/pcpverif/scores/regions/regions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6" y="26192"/>
            <a:ext cx="2319339" cy="17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513704">
            <a:off x="6984416" y="902551"/>
            <a:ext cx="250796" cy="363141"/>
          </a:xfrm>
          <a:prstGeom prst="rect">
            <a:avLst/>
          </a:prstGeom>
          <a:solidFill>
            <a:schemeClr val="accent1">
              <a:alpha val="21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752600"/>
            <a:ext cx="4903694" cy="3789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9000" y="5253335"/>
            <a:ext cx="2430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South West Coast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424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July 29, 2016 Big Sur Fire forecast</a:t>
            </a:r>
            <a:br>
              <a:rPr lang="en-US" sz="3200" dirty="0" smtClean="0"/>
            </a:br>
            <a:r>
              <a:rPr lang="en-US" sz="3200" dirty="0" smtClean="0"/>
              <a:t>and comparison to PM measurements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1311273"/>
            <a:ext cx="5410201" cy="541020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92900" y="3649146"/>
            <a:ext cx="2298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Smoke Emissions </a:t>
            </a:r>
          </a:p>
          <a:p>
            <a:r>
              <a:rPr lang="en-US" dirty="0"/>
              <a:t> </a:t>
            </a:r>
            <a:r>
              <a:rPr lang="en-US" dirty="0" smtClean="0"/>
              <a:t>-   Location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Magnitude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Ejection height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Diurnal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00111"/>
            <a:ext cx="8229600" cy="582136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i="1" dirty="0" smtClean="0">
                <a:solidFill>
                  <a:prstClr val="black"/>
                </a:solidFill>
              </a:rPr>
              <a:t>V5.0.2 Ozone w/ reduced NOx emissions</a:t>
            </a:r>
            <a:endParaRPr lang="en-US" i="1" dirty="0">
              <a:solidFill>
                <a:prstClr val="black"/>
              </a:solidFill>
            </a:endParaRPr>
          </a:p>
          <a:p>
            <a:pPr lvl="2"/>
            <a:r>
              <a:rPr lang="en-US" sz="2200" dirty="0">
                <a:solidFill>
                  <a:prstClr val="black"/>
                </a:solidFill>
              </a:rPr>
              <a:t>Improvement correcting over-prediction </a:t>
            </a:r>
            <a:r>
              <a:rPr lang="en-US" sz="2200" dirty="0" err="1">
                <a:solidFill>
                  <a:prstClr val="black"/>
                </a:solidFill>
              </a:rPr>
              <a:t>esp</a:t>
            </a:r>
            <a:r>
              <a:rPr lang="en-US" sz="2200" dirty="0">
                <a:solidFill>
                  <a:prstClr val="black"/>
                </a:solidFill>
              </a:rPr>
              <a:t> along coasts</a:t>
            </a:r>
          </a:p>
          <a:p>
            <a:pPr lvl="3"/>
            <a:r>
              <a:rPr lang="en-US" sz="1900" dirty="0">
                <a:solidFill>
                  <a:prstClr val="black"/>
                </a:solidFill>
              </a:rPr>
              <a:t>Long Island </a:t>
            </a:r>
            <a:r>
              <a:rPr lang="en-US" sz="1900" dirty="0" smtClean="0">
                <a:solidFill>
                  <a:prstClr val="black"/>
                </a:solidFill>
              </a:rPr>
              <a:t>Sound, Lake </a:t>
            </a:r>
            <a:r>
              <a:rPr lang="en-US" sz="1900" dirty="0">
                <a:solidFill>
                  <a:prstClr val="black"/>
                </a:solidFill>
              </a:rPr>
              <a:t>Erie/Michigan and Ohio Coastline</a:t>
            </a:r>
          </a:p>
          <a:p>
            <a:pPr lvl="2"/>
            <a:r>
              <a:rPr lang="en-US" sz="2200" dirty="0" smtClean="0">
                <a:solidFill>
                  <a:prstClr val="black"/>
                </a:solidFill>
              </a:rPr>
              <a:t>Much </a:t>
            </a:r>
            <a:r>
              <a:rPr lang="en-US" sz="2200" dirty="0">
                <a:solidFill>
                  <a:prstClr val="black"/>
                </a:solidFill>
              </a:rPr>
              <a:t>improved for Southwest and marginal  or </a:t>
            </a:r>
            <a:r>
              <a:rPr lang="en-US" sz="2200" dirty="0" smtClean="0">
                <a:solidFill>
                  <a:prstClr val="black"/>
                </a:solidFill>
              </a:rPr>
              <a:t>non-</a:t>
            </a:r>
            <a:r>
              <a:rPr lang="en-US" sz="2200" smtClean="0">
                <a:solidFill>
                  <a:prstClr val="black"/>
                </a:solidFill>
              </a:rPr>
              <a:t>exceedences </a:t>
            </a:r>
            <a:endParaRPr lang="en-US" sz="2200" dirty="0" smtClean="0">
              <a:solidFill>
                <a:prstClr val="black"/>
              </a:solidFill>
            </a:endParaRPr>
          </a:p>
          <a:p>
            <a:pPr lvl="2"/>
            <a:r>
              <a:rPr lang="en-US" sz="2200" dirty="0" smtClean="0">
                <a:solidFill>
                  <a:prstClr val="black"/>
                </a:solidFill>
              </a:rPr>
              <a:t>Missed </a:t>
            </a:r>
            <a:r>
              <a:rPr lang="en-US" sz="2200" dirty="0" err="1" smtClean="0">
                <a:solidFill>
                  <a:prstClr val="black"/>
                </a:solidFill>
              </a:rPr>
              <a:t>exceedences</a:t>
            </a:r>
            <a:r>
              <a:rPr lang="en-US" sz="2200" dirty="0" smtClean="0">
                <a:solidFill>
                  <a:prstClr val="black"/>
                </a:solidFill>
              </a:rPr>
              <a:t> in NE</a:t>
            </a:r>
          </a:p>
          <a:p>
            <a:pPr lvl="2"/>
            <a:endParaRPr lang="en-US" sz="2200" dirty="0" smtClean="0"/>
          </a:p>
          <a:p>
            <a:pPr lvl="1"/>
            <a:r>
              <a:rPr lang="en-US" i="1" dirty="0" smtClean="0"/>
              <a:t>PM</a:t>
            </a:r>
          </a:p>
          <a:p>
            <a:pPr lvl="2"/>
            <a:r>
              <a:rPr lang="en-US" sz="2200" i="1" dirty="0" smtClean="0"/>
              <a:t>Positive impact near forest fires </a:t>
            </a:r>
          </a:p>
          <a:p>
            <a:pPr lvl="3"/>
            <a:r>
              <a:rPr lang="en-US" sz="1900" dirty="0" smtClean="0"/>
              <a:t>Updated </a:t>
            </a:r>
            <a:r>
              <a:rPr lang="en-US" sz="1900" dirty="0" err="1" smtClean="0"/>
              <a:t>BlueSky</a:t>
            </a:r>
            <a:r>
              <a:rPr lang="en-US" sz="1900" dirty="0" smtClean="0"/>
              <a:t> and 24 h pre analysis run</a:t>
            </a:r>
          </a:p>
          <a:p>
            <a:pPr lvl="3"/>
            <a:r>
              <a:rPr lang="en-US" sz="1900" dirty="0" err="1" smtClean="0"/>
              <a:t>Underprediction</a:t>
            </a:r>
            <a:r>
              <a:rPr lang="en-US" sz="1900" dirty="0" smtClean="0"/>
              <a:t> when external sources (Saharan dust, Canadian fires) are impacting CONUS </a:t>
            </a:r>
            <a:endParaRPr lang="en-US" sz="1900" dirty="0"/>
          </a:p>
          <a:p>
            <a:pPr lvl="3"/>
            <a:r>
              <a:rPr lang="en-US" sz="1900" dirty="0" smtClean="0"/>
              <a:t>Emission timing and ejection height uncertainties</a:t>
            </a:r>
          </a:p>
          <a:p>
            <a:pPr lvl="3"/>
            <a:endParaRPr lang="en-US" sz="1900" dirty="0" smtClean="0"/>
          </a:p>
          <a:p>
            <a:pPr lvl="1"/>
            <a:r>
              <a:rPr lang="en-US" dirty="0" smtClean="0"/>
              <a:t>Updated NAM alone strongly improves ozone </a:t>
            </a:r>
            <a:r>
              <a:rPr lang="en-US" dirty="0" err="1" smtClean="0"/>
              <a:t>fcst</a:t>
            </a:r>
            <a:endParaRPr lang="en-US" dirty="0" smtClean="0"/>
          </a:p>
          <a:p>
            <a:pPr lvl="2"/>
            <a:r>
              <a:rPr lang="en-US" sz="2200" dirty="0" smtClean="0"/>
              <a:t>Amount of incoming radiation  and temperature under clouds critical for photolysis, biogenic emissions, mixing</a:t>
            </a:r>
          </a:p>
          <a:p>
            <a:pPr lvl="2"/>
            <a:endParaRPr lang="en-US" sz="2200" dirty="0" smtClean="0"/>
          </a:p>
          <a:p>
            <a:pPr lvl="3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CMAQ weaknesses Identified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648200"/>
          </a:xfrm>
        </p:spPr>
        <p:txBody>
          <a:bodyPr>
            <a:normAutofit fontScale="62500" lnSpcReduction="20000"/>
          </a:bodyPr>
          <a:lstStyle/>
          <a:p>
            <a:r>
              <a:rPr lang="en-US" sz="3000" dirty="0" err="1" smtClean="0">
                <a:solidFill>
                  <a:srgbClr val="3333FF"/>
                </a:solidFill>
              </a:rPr>
              <a:t>Overprediction</a:t>
            </a:r>
            <a:r>
              <a:rPr lang="en-US" sz="3000" dirty="0" smtClean="0">
                <a:solidFill>
                  <a:srgbClr val="3333FF"/>
                </a:solidFill>
              </a:rPr>
              <a:t> of ozone in Eastern U.S. in Summer</a:t>
            </a:r>
          </a:p>
          <a:p>
            <a:pPr lvl="1"/>
            <a:r>
              <a:rPr lang="en-US" sz="2600" dirty="0" smtClean="0"/>
              <a:t>Especially along coastal cities (NYC, DC, Cleveland)</a:t>
            </a:r>
          </a:p>
          <a:p>
            <a:pPr marL="457200" lvl="1" indent="0">
              <a:buNone/>
            </a:pPr>
            <a:r>
              <a:rPr lang="en-US" sz="2600" dirty="0" smtClean="0">
                <a:sym typeface="Wingdings" panose="05000000000000000000" pitchFamily="2" charset="2"/>
              </a:rPr>
              <a:t>      Update National Emission Inventory point sources to 2011 (project to 2016)</a:t>
            </a:r>
            <a:endParaRPr lang="en-US" sz="2600" dirty="0" smtClean="0"/>
          </a:p>
          <a:p>
            <a:pPr marL="457200" lvl="1" indent="0">
              <a:buNone/>
            </a:pPr>
            <a:r>
              <a:rPr lang="en-US" sz="2600" dirty="0" smtClean="0">
                <a:sym typeface="Wingdings" panose="05000000000000000000" pitchFamily="2" charset="2"/>
              </a:rPr>
              <a:t>       </a:t>
            </a:r>
            <a:r>
              <a:rPr lang="en-US" sz="2600" i="1" dirty="0" smtClean="0">
                <a:sym typeface="Wingdings" panose="05000000000000000000" pitchFamily="2" charset="2"/>
              </a:rPr>
              <a:t>Reduce NOx emissions based on OMI satellite  and AQS surface trends</a:t>
            </a:r>
          </a:p>
          <a:p>
            <a:pPr marL="457200" lvl="1" indent="0">
              <a:buNone/>
            </a:pPr>
            <a:r>
              <a:rPr lang="en-US" sz="2600" i="1" dirty="0" smtClean="0">
                <a:sym typeface="Wingdings" panose="05000000000000000000" pitchFamily="2" charset="2"/>
              </a:rPr>
              <a:t>       Update CMAQ chemistry/biogenic emissions to EPA V5.0.2</a:t>
            </a:r>
          </a:p>
          <a:p>
            <a:pPr marL="457200" lvl="1" indent="0">
              <a:buNone/>
            </a:pP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smtClean="0">
                <a:sym typeface="Wingdings" panose="05000000000000000000" pitchFamily="2" charset="2"/>
              </a:rPr>
              <a:t>    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r>
              <a:rPr lang="en-US" sz="3000" dirty="0" err="1" smtClean="0">
                <a:solidFill>
                  <a:srgbClr val="3333FF"/>
                </a:solidFill>
              </a:rPr>
              <a:t>Underprediction</a:t>
            </a:r>
            <a:r>
              <a:rPr lang="en-US" sz="3000" dirty="0" smtClean="0">
                <a:solidFill>
                  <a:srgbClr val="3333FF"/>
                </a:solidFill>
              </a:rPr>
              <a:t> of particulate matter (PM) in Summer and near wild-fires </a:t>
            </a:r>
          </a:p>
          <a:p>
            <a:pPr marL="457200" lvl="1" indent="0">
              <a:buNone/>
            </a:pPr>
            <a:r>
              <a:rPr lang="en-US" sz="2600" dirty="0" smtClean="0">
                <a:sym typeface="Wingdings" panose="05000000000000000000" pitchFamily="2" charset="2"/>
              </a:rPr>
              <a:t>     </a:t>
            </a:r>
            <a:r>
              <a:rPr lang="en-US" sz="2600" i="1" dirty="0" smtClean="0">
                <a:sym typeface="Wingdings" panose="05000000000000000000" pitchFamily="2" charset="2"/>
              </a:rPr>
              <a:t> Update 9 year old USFS </a:t>
            </a:r>
            <a:r>
              <a:rPr lang="en-US" sz="2600" i="1" dirty="0" err="1" smtClean="0">
                <a:sym typeface="Wingdings" panose="05000000000000000000" pitchFamily="2" charset="2"/>
              </a:rPr>
              <a:t>BlueSky</a:t>
            </a:r>
            <a:r>
              <a:rPr lang="en-US" sz="2600" i="1" dirty="0" smtClean="0">
                <a:sym typeface="Wingdings" panose="05000000000000000000" pitchFamily="2" charset="2"/>
              </a:rPr>
              <a:t> smoke emission system</a:t>
            </a:r>
          </a:p>
          <a:p>
            <a:pPr marL="457200" lvl="1" indent="0">
              <a:buNone/>
            </a:pPr>
            <a:r>
              <a:rPr lang="en-US" sz="2600" i="1" dirty="0" smtClean="0">
                <a:sym typeface="Wingdings" panose="05000000000000000000" pitchFamily="2" charset="2"/>
              </a:rPr>
              <a:t>      Introduce 24 h pre-analysis cycle to correct fire time mismatch with CMAQ initial time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r>
              <a:rPr lang="en-US" sz="3000" dirty="0" err="1" smtClean="0">
                <a:solidFill>
                  <a:srgbClr val="3333FF"/>
                </a:solidFill>
              </a:rPr>
              <a:t>Underprediction</a:t>
            </a:r>
            <a:r>
              <a:rPr lang="en-US" sz="3000" dirty="0" smtClean="0">
                <a:solidFill>
                  <a:srgbClr val="3333FF"/>
                </a:solidFill>
              </a:rPr>
              <a:t> of Ozone and PM when strong fires are present outside CMAQ domain</a:t>
            </a:r>
          </a:p>
          <a:p>
            <a:pPr marL="457200" lvl="1" indent="0">
              <a:buNone/>
            </a:pPr>
            <a:r>
              <a:rPr lang="en-US" sz="2600" dirty="0" smtClean="0">
                <a:sym typeface="Wingdings" panose="05000000000000000000" pitchFamily="2" charset="2"/>
              </a:rPr>
              <a:t>    </a:t>
            </a:r>
            <a:r>
              <a:rPr lang="en-US" sz="2600" i="1" dirty="0" smtClean="0">
                <a:sym typeface="Wingdings" panose="05000000000000000000" pitchFamily="2" charset="2"/>
              </a:rPr>
              <a:t> Test NGAC full aerosol predictions for CMAQ lateral boundaries (delayed)</a:t>
            </a:r>
            <a:endParaRPr lang="en-US" sz="2600" i="1" dirty="0" smtClean="0"/>
          </a:p>
          <a:p>
            <a:endParaRPr lang="en-US" sz="3000" dirty="0" smtClean="0"/>
          </a:p>
          <a:p>
            <a:r>
              <a:rPr lang="en-US" sz="3000" dirty="0" err="1" smtClean="0">
                <a:solidFill>
                  <a:srgbClr val="3333FF"/>
                </a:solidFill>
              </a:rPr>
              <a:t>Overprediction</a:t>
            </a:r>
            <a:r>
              <a:rPr lang="en-US" sz="3000" dirty="0" smtClean="0">
                <a:solidFill>
                  <a:srgbClr val="3333FF"/>
                </a:solidFill>
              </a:rPr>
              <a:t> of PM during winter-time stagnation episodes (cold, stable)</a:t>
            </a:r>
          </a:p>
          <a:p>
            <a:pPr marL="0" indent="0">
              <a:buNone/>
            </a:pPr>
            <a:r>
              <a:rPr lang="en-US" sz="3000" i="1" dirty="0"/>
              <a:t> </a:t>
            </a:r>
            <a:r>
              <a:rPr lang="en-US" sz="3000" i="1" dirty="0" smtClean="0"/>
              <a:t>          </a:t>
            </a:r>
            <a:r>
              <a:rPr lang="en-US" sz="2600" i="1" dirty="0" smtClean="0">
                <a:sym typeface="Wingdings" panose="05000000000000000000" pitchFamily="2" charset="2"/>
              </a:rPr>
              <a:t> update emissions/chemistry as in bullet 1</a:t>
            </a:r>
            <a:endParaRPr lang="en-US" sz="2600" i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75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1" i="0" u="none" strike="noStrike" cap="none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NAM Forecast System</a:t>
            </a:r>
            <a:r>
              <a:rPr lang="en" sz="2400" b="1" dirty="0">
                <a:solidFill>
                  <a:srgbClr val="3333FF"/>
                </a:solidFill>
              </a:rPr>
              <a:t> - </a:t>
            </a:r>
            <a:r>
              <a:rPr lang="en" sz="2400" b="1" dirty="0" smtClean="0">
                <a:solidFill>
                  <a:srgbClr val="3333FF"/>
                </a:solidFill>
              </a:rPr>
              <a:t>V</a:t>
            </a:r>
            <a:r>
              <a:rPr lang="en" sz="2400" b="1" i="0" u="none" strike="noStrike" cap="none" dirty="0" smtClean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ersion 4 (Q</a:t>
            </a:r>
            <a:r>
              <a:rPr lang="en-US" sz="2400" b="1" i="0" u="none" strike="noStrike" cap="none" dirty="0" smtClean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400" b="1" i="0" u="none" strike="noStrike" cap="none" dirty="0" smtClean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FY17)</a:t>
            </a:r>
            <a:endParaRPr lang="en" sz="2400" b="1" i="0" u="none" strike="noStrike" cap="none" dirty="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-1" y="1255700"/>
            <a:ext cx="6344035" cy="5103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0" tIns="15825" rIns="0" bIns="0" anchor="t" anchorCtr="0">
            <a:noAutofit/>
          </a:bodyPr>
          <a:lstStyle/>
          <a:p>
            <a:pPr marL="425450" indent="-285750"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Resolution Changes </a:t>
            </a:r>
          </a:p>
          <a:p>
            <a:pPr marL="742950" lvl="1" indent="-279400"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500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CONUS (4 km) and Alaska (6 km) nests</a:t>
            </a:r>
            <a:r>
              <a:rPr lang="en" sz="15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500" b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" sz="1500" b="1" kern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km </a:t>
            </a:r>
            <a:endParaRPr lang="en" sz="1500" b="1" kern="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79400"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500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Sync AK and CONUS On-Demand Fire Weather nests</a:t>
            </a:r>
            <a:r>
              <a:rPr lang="en" sz="15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500" b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" sz="15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500" b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1.5 </a:t>
            </a:r>
            <a:r>
              <a:rPr lang="en" sz="1500" b="1" kern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km</a:t>
            </a:r>
            <a:endParaRPr lang="en-US" sz="1500" b="1" kern="0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79400">
              <a:buClr>
                <a:srgbClr val="000000"/>
              </a:buClr>
              <a:buSzPct val="100000"/>
              <a:buFont typeface="Times New Roman"/>
              <a:buChar char="○"/>
            </a:pPr>
            <a:endParaRPr lang="en" sz="1500" b="1" kern="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25450" indent="-285750"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Model Changes</a:t>
            </a:r>
          </a:p>
          <a:p>
            <a:pPr marL="727075" lvl="1" indent="-263525"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500" u="sng" kern="0" dirty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Updated </a:t>
            </a:r>
            <a:r>
              <a:rPr lang="en" sz="1500" u="sng" kern="0" dirty="0" smtClean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microphysics </a:t>
            </a:r>
            <a:r>
              <a:rPr lang="en" sz="1500" b="1" kern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Improved </a:t>
            </a:r>
            <a:r>
              <a:rPr lang="en" sz="1500" b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stratiform precip., better anvil reflectivity, </a:t>
            </a:r>
            <a:r>
              <a:rPr lang="en-US" sz="1500" b="1" kern="0" dirty="0" smtClean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Reduced SW under clouds</a:t>
            </a:r>
            <a:r>
              <a:rPr lang="en" sz="1500" b="1" i="1" u="sng" kern="0" dirty="0" smtClean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reduce warm season 2-m T warm bias</a:t>
            </a:r>
            <a:r>
              <a:rPr lang="en-US" sz="1500" b="1" i="1" u="sng" kern="0" dirty="0" smtClean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" sz="1500" b="1" i="1" u="sng" kern="0" dirty="0">
              <a:solidFill>
                <a:srgbClr val="3333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27075" lvl="1" indent="-263525"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500" b="1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frequent calls to physics</a:t>
            </a:r>
            <a:r>
              <a:rPr lang="en" sz="15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500" b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Physics/dynamics more in sync </a:t>
            </a:r>
            <a:endParaRPr lang="en-US" sz="1500" b="1" kern="0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27075" lvl="1" indent="-263525"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500" u="sng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 </a:t>
            </a:r>
            <a:r>
              <a:rPr lang="en" sz="1500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 of frozen soil on transpiration and soil evaporation</a:t>
            </a:r>
            <a:r>
              <a:rPr lang="en" sz="15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500" b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Improve cold season </a:t>
            </a:r>
            <a:r>
              <a:rPr lang="en" sz="1500" b="1" kern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2-m T/Td biases</a:t>
            </a:r>
          </a:p>
          <a:p>
            <a:pPr marL="727075" lvl="1" indent="-263525"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500" u="sng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Adjustment </a:t>
            </a:r>
            <a:r>
              <a:rPr lang="en" sz="1500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convection in 12 km NAM</a:t>
            </a:r>
            <a:r>
              <a:rPr lang="en" sz="15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500" b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Improve </a:t>
            </a:r>
            <a:r>
              <a:rPr lang="en" sz="1500" b="1" kern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QPF</a:t>
            </a:r>
          </a:p>
          <a:p>
            <a:pPr marL="727075" lvl="1" indent="-263525"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500" u="sng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Modify latent heat flux treatment</a:t>
            </a:r>
            <a:r>
              <a:rPr lang="en" sz="1500" b="1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500" b="1" kern="0" dirty="0" smtClean="0"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" sz="1500" b="1" kern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Improve visibility along CA coast</a:t>
            </a:r>
            <a:endParaRPr lang="en" sz="1500" b="1" kern="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25450" indent="-285750">
              <a:buClr>
                <a:srgbClr val="000000"/>
              </a:buClr>
              <a:buSzPct val="100000"/>
              <a:buFont typeface="Times New Roman"/>
              <a:buChar char="●"/>
            </a:pPr>
            <a:endParaRPr lang="en-US" b="1" kern="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25450" indent="-285750"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</a:t>
            </a:r>
            <a:r>
              <a:rPr lang="en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Assimilation:</a:t>
            </a:r>
          </a:p>
          <a:p>
            <a:pPr marL="727075" lvl="1" indent="-263525"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500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 cycles for 3 km CONUS and AK nests</a:t>
            </a:r>
            <a:r>
              <a:rPr lang="en" sz="15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500" b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Much less ‘spin-up’ time</a:t>
            </a:r>
          </a:p>
          <a:p>
            <a:pPr marL="742950" lvl="1" indent="-279400"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500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of Lightning and Radar </a:t>
            </a:r>
            <a:r>
              <a:rPr lang="en" sz="1500" u="sng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Refectivity-derived </a:t>
            </a:r>
            <a:r>
              <a:rPr lang="en" sz="1500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temperature tendencies in initialization</a:t>
            </a:r>
          </a:p>
          <a:p>
            <a:pPr marL="1371600" lvl="2" indent="-311150">
              <a:buClr>
                <a:srgbClr val="C00000"/>
              </a:buClr>
              <a:buSzPct val="100000"/>
              <a:buFont typeface="Times New Roman"/>
              <a:buChar char="■"/>
            </a:pPr>
            <a:r>
              <a:rPr lang="en" sz="1500" b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short-term forecasts of storms at 3 km</a:t>
            </a:r>
          </a:p>
          <a:p>
            <a:pPr marL="1371600" lvl="2" indent="-311150">
              <a:buClr>
                <a:srgbClr val="C00000"/>
              </a:buClr>
              <a:buSzPct val="100000"/>
              <a:buFont typeface="Times New Roman"/>
              <a:buChar char="■"/>
            </a:pPr>
            <a:r>
              <a:rPr lang="en" sz="1500" b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00-12 hr QPF</a:t>
            </a:r>
          </a:p>
          <a:p>
            <a:pPr marL="727075" lvl="1" indent="-263525"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500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satellite radiances, satellite winds</a:t>
            </a:r>
            <a:r>
              <a:rPr lang="en" sz="1500" b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Improved </a:t>
            </a:r>
            <a:r>
              <a:rPr lang="en" sz="1500" b="1" kern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Inital Conditions</a:t>
            </a:r>
            <a:endParaRPr lang="en" sz="1500" b="1" kern="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38108" y="6359133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 lang="en"/>
          </a:p>
        </p:txBody>
      </p:sp>
      <p:sp>
        <p:nvSpPr>
          <p:cNvPr id="75" name="Shape 75"/>
          <p:cNvSpPr txBox="1"/>
          <p:nvPr/>
        </p:nvSpPr>
        <p:spPr>
          <a:xfrm>
            <a:off x="6344035" y="5410200"/>
            <a:ext cx="2641800" cy="4000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" sz="1200" b="1" ker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DA: Data Assimilation Cycle </a:t>
            </a:r>
          </a:p>
        </p:txBody>
      </p:sp>
      <p:grpSp>
        <p:nvGrpSpPr>
          <p:cNvPr id="76" name="Shape 76"/>
          <p:cNvGrpSpPr/>
          <p:nvPr/>
        </p:nvGrpSpPr>
        <p:grpSpPr>
          <a:xfrm>
            <a:off x="6364023" y="1733654"/>
            <a:ext cx="2641936" cy="2990745"/>
            <a:chOff x="6069551" y="1059791"/>
            <a:chExt cx="3108891" cy="3434452"/>
          </a:xfrm>
        </p:grpSpPr>
        <p:grpSp>
          <p:nvGrpSpPr>
            <p:cNvPr id="77" name="Shape 77"/>
            <p:cNvGrpSpPr/>
            <p:nvPr/>
          </p:nvGrpSpPr>
          <p:grpSpPr>
            <a:xfrm>
              <a:off x="6069551" y="1083404"/>
              <a:ext cx="3108891" cy="3112328"/>
              <a:chOff x="5303132" y="1308398"/>
              <a:chExt cx="3699300" cy="3634200"/>
            </a:xfrm>
          </p:grpSpPr>
          <p:pic>
            <p:nvPicPr>
              <p:cNvPr id="78" name="Shape 78"/>
              <p:cNvPicPr preferRelativeResize="0"/>
              <p:nvPr/>
            </p:nvPicPr>
            <p:blipFill rotWithShape="1">
              <a:blip r:embed="rId3">
                <a:alphaModFix/>
              </a:blip>
              <a:srcRect l="-691" t="3193" r="-2507" b="5306"/>
              <a:stretch/>
            </p:blipFill>
            <p:spPr>
              <a:xfrm>
                <a:off x="5303132" y="1308398"/>
                <a:ext cx="3699300" cy="3634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9" name="Shape 79"/>
              <p:cNvSpPr txBox="1"/>
              <p:nvPr/>
            </p:nvSpPr>
            <p:spPr>
              <a:xfrm>
                <a:off x="7467600" y="1992867"/>
                <a:ext cx="889200" cy="378600"/>
              </a:xfrm>
              <a:prstGeom prst="rect">
                <a:avLst/>
              </a:prstGeom>
              <a:solidFill>
                <a:srgbClr val="FFFF00"/>
              </a:solidFill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" sz="1200" b="1" kern="0">
                    <a:solidFill>
                      <a:srgbClr val="0000FF"/>
                    </a:solidFill>
                    <a:latin typeface="Tahoma"/>
                    <a:ea typeface="Tahoma"/>
                    <a:cs typeface="Tahoma"/>
                    <a:sym typeface="Tahoma"/>
                  </a:rPr>
                  <a:t>3 km</a:t>
                </a:r>
              </a:p>
            </p:txBody>
          </p:sp>
          <p:cxnSp>
            <p:nvCxnSpPr>
              <p:cNvPr id="80" name="Shape 80"/>
              <p:cNvCxnSpPr/>
              <p:nvPr/>
            </p:nvCxnSpPr>
            <p:spPr>
              <a:xfrm flipH="1">
                <a:off x="6019800" y="2362200"/>
                <a:ext cx="1447800" cy="995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cxnSp>
            <p:nvCxnSpPr>
              <p:cNvPr id="81" name="Shape 81"/>
              <p:cNvCxnSpPr/>
              <p:nvPr/>
            </p:nvCxnSpPr>
            <p:spPr>
              <a:xfrm flipH="1">
                <a:off x="6996900" y="2177533"/>
                <a:ext cx="470700" cy="2106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cxnSp>
            <p:nvCxnSpPr>
              <p:cNvPr id="82" name="Shape 82"/>
              <p:cNvCxnSpPr>
                <a:stCxn id="79" idx="2"/>
              </p:cNvCxnSpPr>
              <p:nvPr/>
            </p:nvCxnSpPr>
            <p:spPr>
              <a:xfrm flipH="1">
                <a:off x="7467000" y="2371467"/>
                <a:ext cx="445200" cy="5784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cxnSp>
            <p:nvCxnSpPr>
              <p:cNvPr id="83" name="Shape 83"/>
              <p:cNvCxnSpPr/>
              <p:nvPr/>
            </p:nvCxnSpPr>
            <p:spPr>
              <a:xfrm>
                <a:off x="8153400" y="2269866"/>
                <a:ext cx="76200" cy="1364999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sp>
            <p:nvSpPr>
              <p:cNvPr id="84" name="Shape 84"/>
              <p:cNvSpPr txBox="1"/>
              <p:nvPr/>
            </p:nvSpPr>
            <p:spPr>
              <a:xfrm>
                <a:off x="7048499" y="3117842"/>
                <a:ext cx="1017300" cy="395400"/>
              </a:xfrm>
              <a:prstGeom prst="rect">
                <a:avLst/>
              </a:prstGeom>
              <a:solidFill>
                <a:srgbClr val="FFFF00"/>
              </a:solidFill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" sz="1200" b="1" kern="0" dirty="0">
                    <a:solidFill>
                      <a:srgbClr val="0000FF"/>
                    </a:solidFill>
                    <a:latin typeface="Tahoma"/>
                    <a:ea typeface="Tahoma"/>
                    <a:cs typeface="Tahoma"/>
                    <a:sym typeface="Tahoma"/>
                  </a:rPr>
                  <a:t>1.5 km</a:t>
                </a:r>
              </a:p>
            </p:txBody>
          </p:sp>
          <p:cxnSp>
            <p:nvCxnSpPr>
              <p:cNvPr id="85" name="Shape 85"/>
              <p:cNvCxnSpPr>
                <a:stCxn id="84" idx="2"/>
              </p:cNvCxnSpPr>
              <p:nvPr/>
            </p:nvCxnSpPr>
            <p:spPr>
              <a:xfrm flipH="1">
                <a:off x="7048049" y="3513242"/>
                <a:ext cx="509100" cy="2139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sp>
            <p:nvSpPr>
              <p:cNvPr id="86" name="Shape 86"/>
              <p:cNvSpPr txBox="1"/>
              <p:nvPr/>
            </p:nvSpPr>
            <p:spPr>
              <a:xfrm>
                <a:off x="5829300" y="4495800"/>
                <a:ext cx="952500" cy="395400"/>
              </a:xfrm>
              <a:prstGeom prst="rect">
                <a:avLst/>
              </a:prstGeom>
              <a:solidFill>
                <a:srgbClr val="FFFF00"/>
              </a:solidFill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" sz="1200" b="1" kern="0">
                    <a:solidFill>
                      <a:srgbClr val="0000FF"/>
                    </a:solidFill>
                    <a:latin typeface="Tahoma"/>
                    <a:ea typeface="Tahoma"/>
                    <a:cs typeface="Tahoma"/>
                    <a:sym typeface="Tahoma"/>
                  </a:rPr>
                  <a:t>12 km</a:t>
                </a:r>
              </a:p>
            </p:txBody>
          </p:sp>
          <p:cxnSp>
            <p:nvCxnSpPr>
              <p:cNvPr id="87" name="Shape 87"/>
              <p:cNvCxnSpPr/>
              <p:nvPr/>
            </p:nvCxnSpPr>
            <p:spPr>
              <a:xfrm rot="10800000" flipH="1">
                <a:off x="6781800" y="4343266"/>
                <a:ext cx="685800" cy="337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</p:grpSp>
        <p:cxnSp>
          <p:nvCxnSpPr>
            <p:cNvPr id="88" name="Shape 88"/>
            <p:cNvCxnSpPr>
              <a:stCxn id="89" idx="0"/>
            </p:cNvCxnSpPr>
            <p:nvPr/>
          </p:nvCxnSpPr>
          <p:spPr>
            <a:xfrm rot="10800000">
              <a:off x="8528764" y="3683044"/>
              <a:ext cx="69300" cy="4419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90" name="Shape 90"/>
            <p:cNvCxnSpPr>
              <a:stCxn id="89" idx="0"/>
            </p:cNvCxnSpPr>
            <p:nvPr/>
          </p:nvCxnSpPr>
          <p:spPr>
            <a:xfrm rot="10800000">
              <a:off x="8075464" y="3505144"/>
              <a:ext cx="522600" cy="6198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91" name="Shape 91"/>
            <p:cNvSpPr txBox="1"/>
            <p:nvPr/>
          </p:nvSpPr>
          <p:spPr>
            <a:xfrm>
              <a:off x="7037471" y="1059791"/>
              <a:ext cx="549900" cy="369300"/>
            </a:xfrm>
            <a:prstGeom prst="rect">
              <a:avLst/>
            </a:prstGeom>
            <a:solidFill>
              <a:srgbClr val="FFFF00"/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" sz="1200" b="1" kern="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DA</a:t>
              </a:r>
            </a:p>
          </p:txBody>
        </p:sp>
        <p:cxnSp>
          <p:nvCxnSpPr>
            <p:cNvPr id="92" name="Shape 92"/>
            <p:cNvCxnSpPr>
              <a:stCxn id="91" idx="2"/>
            </p:cNvCxnSpPr>
            <p:nvPr/>
          </p:nvCxnSpPr>
          <p:spPr>
            <a:xfrm flipH="1">
              <a:off x="7037321" y="1429091"/>
              <a:ext cx="275100" cy="3618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89" name="Shape 89"/>
            <p:cNvSpPr txBox="1"/>
            <p:nvPr/>
          </p:nvSpPr>
          <p:spPr>
            <a:xfrm>
              <a:off x="8323114" y="4124944"/>
              <a:ext cx="549900" cy="369300"/>
            </a:xfrm>
            <a:prstGeom prst="rect">
              <a:avLst/>
            </a:prstGeom>
            <a:solidFill>
              <a:srgbClr val="FFFF00"/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" sz="1200" b="1" kern="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DA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108389" y="6359300"/>
            <a:ext cx="261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Courtesy Eric Rogers, EMC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45077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Upcoming NAM Q2FY17 Upgrade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4</a:t>
            </a:fld>
            <a:endParaRPr lang="en-US"/>
          </a:p>
        </p:txBody>
      </p:sp>
      <p:sp>
        <p:nvSpPr>
          <p:cNvPr id="6" name="AutoShape 2" descr="imap://jeff%2Emcqueen%40noaa%2Egov@imap.gmail.com:993/fetch%3EUID%3E/INBOX%3E108023?part=1.2.6&amp;filename=my_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875921" y="3749992"/>
            <a:ext cx="5562600" cy="3088958"/>
            <a:chOff x="990600" y="2667000"/>
            <a:chExt cx="6858000" cy="4003358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25" b="17000"/>
            <a:stretch/>
          </p:blipFill>
          <p:spPr bwMode="auto">
            <a:xfrm>
              <a:off x="990600" y="2667000"/>
              <a:ext cx="6858000" cy="4003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524000" y="6063734"/>
              <a:ext cx="2435994" cy="47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NAM - CMAQ V4.6 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00600" y="6031468"/>
              <a:ext cx="2736392" cy="47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NAM-X  - CMAQ V4.6 </a:t>
              </a:r>
              <a:endParaRPr lang="en-US" dirty="0"/>
            </a:p>
          </p:txBody>
        </p:sp>
      </p:grpSp>
      <p:pic>
        <p:nvPicPr>
          <p:cNvPr id="8197" name="Picture 5" descr="http://www.emc.ncep.noaa.gov/mmb/mmbpll/pllstats.namx_19jul16-28aug16/T2M_12_diurnal_east_NAM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20" y="879807"/>
            <a:ext cx="3496179" cy="270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www.emc.ncep.noaa.gov/mmb/mmbpll/pllstats.namx_19jul16-28aug16/T2M_12_diurnal_west_NAM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81" y="914400"/>
            <a:ext cx="3480270" cy="26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28950" y="1143000"/>
            <a:ext cx="71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38521" y="1089541"/>
            <a:ext cx="643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9347" y="3276600"/>
            <a:ext cx="179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m Temperature</a:t>
            </a:r>
          </a:p>
        </p:txBody>
      </p:sp>
    </p:spTree>
    <p:extLst>
      <p:ext uri="{BB962C8B-B14F-4D97-AF65-F5344CB8AC3E}">
        <p14:creationId xmlns:p14="http://schemas.microsoft.com/office/powerpoint/2010/main" val="7221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334" t="24785" r="3976" b="3877"/>
          <a:stretch/>
        </p:blipFill>
        <p:spPr>
          <a:xfrm>
            <a:off x="44652" y="1676399"/>
            <a:ext cx="4387648" cy="2667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353" t="25555" r="6213" b="4444"/>
          <a:stretch/>
        </p:blipFill>
        <p:spPr>
          <a:xfrm>
            <a:off x="107647" y="4267200"/>
            <a:ext cx="4235753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</a:rPr>
              <a:t>July 2016 NRT CMAQ </a:t>
            </a:r>
            <a:r>
              <a:rPr lang="en-US" sz="3600" b="1" dirty="0" smtClean="0">
                <a:solidFill>
                  <a:srgbClr val="92D05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V4.6</a:t>
            </a:r>
            <a:r>
              <a:rPr lang="en-US" sz="3600" b="1" dirty="0" smtClean="0">
                <a:solidFill>
                  <a:srgbClr val="92D050"/>
                </a:solidFill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</a:rPr>
              <a:t>vs </a:t>
            </a:r>
            <a:r>
              <a:rPr lang="en-US" sz="3600" b="1" dirty="0" smtClean="0">
                <a:solidFill>
                  <a:srgbClr val="FF0000"/>
                </a:solidFill>
              </a:rPr>
              <a:t>V5.0.2</a:t>
            </a:r>
            <a:r>
              <a:rPr lang="en-US" sz="3600" b="1" dirty="0" smtClean="0">
                <a:solidFill>
                  <a:srgbClr val="000099"/>
                </a:solidFill>
              </a:rPr>
              <a:t/>
            </a:r>
            <a:br>
              <a:rPr lang="en-US" sz="3600" b="1" dirty="0" smtClean="0">
                <a:solidFill>
                  <a:srgbClr val="000099"/>
                </a:solidFill>
              </a:rPr>
            </a:br>
            <a:r>
              <a:rPr lang="en-US" sz="2700" b="1" dirty="0" smtClean="0">
                <a:solidFill>
                  <a:srgbClr val="3333FF"/>
                </a:solidFill>
              </a:rPr>
              <a:t>1 h </a:t>
            </a:r>
            <a:r>
              <a:rPr lang="en-US" sz="2700" b="1" dirty="0" err="1" smtClean="0">
                <a:solidFill>
                  <a:srgbClr val="3333FF"/>
                </a:solidFill>
              </a:rPr>
              <a:t>avg</a:t>
            </a:r>
            <a:r>
              <a:rPr lang="en-US" sz="2700" b="1" dirty="0" smtClean="0">
                <a:solidFill>
                  <a:srgbClr val="3333FF"/>
                </a:solidFill>
              </a:rPr>
              <a:t> Diurnal Ozone</a:t>
            </a:r>
            <a:endParaRPr lang="en-US" sz="2700" b="1" dirty="0">
              <a:solidFill>
                <a:srgbClr val="3333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C8A-953B-49DF-91CF-F91D7C6C1A4B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76800" y="2686733"/>
            <a:ext cx="4024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CMAQ V5.0.2 NAM-X: improvement in ozone over-prediction over the East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1167338"/>
            <a:ext cx="90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WEST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78342" y="1671935"/>
            <a:ext cx="812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EAST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939" t="14445" r="32829" b="73333"/>
          <a:stretch/>
        </p:blipFill>
        <p:spPr>
          <a:xfrm>
            <a:off x="2362200" y="919650"/>
            <a:ext cx="4191000" cy="7435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76800" y="4511928"/>
            <a:ext cx="4024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CMAQ V5.0.2 NAM-X: Strongest underestimate over 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1400" y="5798145"/>
            <a:ext cx="402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Meteorological impact nearly as large as CMAQ/Emissions upgrade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5664" y="4125750"/>
            <a:ext cx="90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WEST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423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NAM</a:t>
            </a:r>
            <a:r>
              <a:rPr lang="en-US" sz="3600" dirty="0" smtClean="0"/>
              <a:t> vs </a:t>
            </a:r>
            <a:r>
              <a:rPr lang="en-US" sz="3600" dirty="0" smtClean="0">
                <a:solidFill>
                  <a:srgbClr val="3333FF"/>
                </a:solidFill>
              </a:rPr>
              <a:t>NAM-X</a:t>
            </a:r>
            <a:r>
              <a:rPr lang="en-US" sz="3600" dirty="0" smtClean="0"/>
              <a:t> diurnal Bias</a:t>
            </a:r>
            <a:br>
              <a:rPr lang="en-US" sz="3600" dirty="0" smtClean="0"/>
            </a:br>
            <a:r>
              <a:rPr lang="en-US" sz="3600" dirty="0" smtClean="0"/>
              <a:t>July 2016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6</a:t>
            </a:fld>
            <a:endParaRPr lang="en-US" dirty="0"/>
          </a:p>
        </p:txBody>
      </p:sp>
      <p:pic>
        <p:nvPicPr>
          <p:cNvPr id="5124" name="Picture 4" descr="http://www.emc.ncep.noaa.gov/mmb/aq/smart/fvs/web/g2o/jul16/TSFC_biasDIU_namE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2"/>
          <a:stretch/>
        </p:blipFill>
        <p:spPr bwMode="auto">
          <a:xfrm>
            <a:off x="4611309" y="1524000"/>
            <a:ext cx="3946903" cy="243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emc.ncep.noaa.gov/mmb/aq/smart/fvs/web/g2o/jul16/TSFC_biasDIU_namWS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1"/>
          <a:stretch/>
        </p:blipFill>
        <p:spPr bwMode="auto">
          <a:xfrm>
            <a:off x="152400" y="1524000"/>
            <a:ext cx="3962400" cy="245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2" t="14352" r="44039" b="76730"/>
          <a:stretch/>
        </p:blipFill>
        <p:spPr bwMode="auto">
          <a:xfrm>
            <a:off x="2971800" y="838200"/>
            <a:ext cx="3276600" cy="53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15200" y="175629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East 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38200" y="1916668"/>
            <a:ext cx="2971800" cy="1131332"/>
            <a:chOff x="838200" y="1916668"/>
            <a:chExt cx="2971800" cy="1131332"/>
          </a:xfrm>
        </p:grpSpPr>
        <p:sp>
          <p:nvSpPr>
            <p:cNvPr id="6" name="TextBox 5"/>
            <p:cNvSpPr txBox="1"/>
            <p:nvPr/>
          </p:nvSpPr>
          <p:spPr>
            <a:xfrm>
              <a:off x="2667000" y="1916668"/>
              <a:ext cx="713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West 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838200" y="3048000"/>
              <a:ext cx="29718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5268883" y="3200400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93015" y="1756291"/>
            <a:ext cx="1388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Temperature</a:t>
            </a:r>
          </a:p>
          <a:p>
            <a:pPr algn="ctr"/>
            <a:r>
              <a:rPr lang="en-US" dirty="0" smtClean="0">
                <a:solidFill>
                  <a:srgbClr val="3333FF"/>
                </a:solidFill>
              </a:rPr>
              <a:t>(deg. C)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1026" name="Picture 2" descr="http://www.emc.ncep.noaa.gov/mmb/aq/smart/fvs/web/g2o/jul16/DPTSFC_biasDIU_namWS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t="24154" r="5134" b="3385"/>
          <a:stretch/>
        </p:blipFill>
        <p:spPr bwMode="auto">
          <a:xfrm>
            <a:off x="344843" y="3979220"/>
            <a:ext cx="3312758" cy="216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mc.ncep.noaa.gov/mmb/aq/smart/fvs/web/g2o/jul16/DPTSFC_biasDIU_namES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t="24154" r="5962" b="3231"/>
          <a:stretch/>
        </p:blipFill>
        <p:spPr bwMode="auto">
          <a:xfrm>
            <a:off x="4806340" y="3955880"/>
            <a:ext cx="3295934" cy="21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37349" y="4248834"/>
            <a:ext cx="1099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3333FF"/>
                </a:solidFill>
              </a:rPr>
              <a:t>Dewpoint</a:t>
            </a:r>
            <a:endParaRPr lang="en-US" dirty="0" smtClean="0">
              <a:solidFill>
                <a:srgbClr val="3333FF"/>
              </a:solidFill>
            </a:endParaRPr>
          </a:p>
          <a:p>
            <a:pPr algn="ctr"/>
            <a:r>
              <a:rPr lang="en-US" dirty="0" smtClean="0">
                <a:solidFill>
                  <a:srgbClr val="3333FF"/>
                </a:solidFill>
              </a:rPr>
              <a:t>(deg. C)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6019800"/>
            <a:ext cx="7173883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Warm bias in East reduced with NAM-X correlates well with ozone improvements </a:t>
            </a:r>
          </a:p>
          <a:p>
            <a:r>
              <a:rPr lang="en-US" sz="1600" dirty="0" smtClean="0"/>
              <a:t>Cold bias in West</a:t>
            </a:r>
          </a:p>
          <a:p>
            <a:r>
              <a:rPr lang="en-US" sz="1600" dirty="0" smtClean="0"/>
              <a:t>Moist bias over East and West </a:t>
            </a:r>
            <a:r>
              <a:rPr lang="en-US" sz="1600" dirty="0" err="1" smtClean="0"/>
              <a:t>esp</a:t>
            </a:r>
            <a:r>
              <a:rPr lang="en-US" sz="1600" dirty="0" smtClean="0"/>
              <a:t> with 4km Nest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52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www.emc.ncep.noaa.gov/mmb/aq/cmaq3/2016070712/aqmbdrOZMX08sfc_DAY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t="50000" r="19587"/>
          <a:stretch/>
        </p:blipFill>
        <p:spPr bwMode="auto">
          <a:xfrm>
            <a:off x="457200" y="1236372"/>
            <a:ext cx="2743200" cy="226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r="19250" b="50000"/>
          <a:stretch/>
        </p:blipFill>
        <p:spPr bwMode="auto">
          <a:xfrm>
            <a:off x="6028733" y="1207797"/>
            <a:ext cx="2877141" cy="232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Summer 2016 False Alarm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sz="2800" dirty="0" smtClean="0"/>
              <a:t>July 07, 2016 12Z run  </a:t>
            </a:r>
            <a:r>
              <a:rPr lang="en-US" sz="2800" dirty="0" smtClean="0">
                <a:solidFill>
                  <a:srgbClr val="FF0000"/>
                </a:solidFill>
              </a:rPr>
              <a:t>Day 2</a:t>
            </a:r>
            <a:r>
              <a:rPr lang="en-US" sz="2800" dirty="0" smtClean="0"/>
              <a:t>  8h Max </a:t>
            </a:r>
            <a:r>
              <a:rPr lang="en-US" sz="2800" b="1" dirty="0" smtClean="0"/>
              <a:t>ozone</a:t>
            </a:r>
            <a:r>
              <a:rPr lang="en-US" sz="2800" dirty="0" smtClean="0"/>
              <a:t>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AutoShape 4" descr="http://www.emc.ncep.noaa.gov/mmb/aq/cmaqbc/2015082106/aqmNW10PMMX01sfc_DAY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imap://jeff%2Emcqueen%40noaa%2Egov@imap.gmail.com:993/fetch%3EUID%3E/INBOX%3E98119?header=quotebody&amp;part=1.5&amp;filename=5624102_my_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imap://jeff%2Emcqueen%40noaa%2Egov@imap.gmail.com:993/fetch%3EUID%3E/INBOX%3E98119?header=quotebody&amp;part=1.5&amp;filename=5624102_my_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aqmbdrOZMX08sfc_DAY2.gif"/>
          <p:cNvSpPr>
            <a:spLocks noChangeAspect="1" noChangeArrowheads="1"/>
          </p:cNvSpPr>
          <p:nvPr/>
        </p:nvSpPr>
        <p:spPr bwMode="auto">
          <a:xfrm>
            <a:off x="155575" y="-36576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24060" y="3352800"/>
            <a:ext cx="150554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V5.0.2 NAM-X</a:t>
            </a:r>
            <a:endParaRPr lang="en-US" dirty="0"/>
          </a:p>
        </p:txBody>
      </p:sp>
      <p:pic>
        <p:nvPicPr>
          <p:cNvPr id="5" name="Picture 2" descr="http://www.emc.ncep.noaa.gov/mmb/aq/cmaq3/2016070712/aqmbdrOZMX08sfc_DAY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r="19587" b="50000"/>
          <a:stretch/>
        </p:blipFill>
        <p:spPr bwMode="auto">
          <a:xfrm>
            <a:off x="3190874" y="1255293"/>
            <a:ext cx="2734431" cy="22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80835" y="3429000"/>
            <a:ext cx="119750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Oper</a:t>
            </a:r>
            <a:r>
              <a:rPr lang="en-US" dirty="0" smtClean="0"/>
              <a:t>-NAM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76060" y="3352800"/>
            <a:ext cx="150073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Oper</a:t>
            </a:r>
            <a:r>
              <a:rPr lang="en-US" dirty="0" smtClean="0"/>
              <a:t> - NAM-X</a:t>
            </a:r>
            <a:endParaRPr lang="en-US" dirty="0"/>
          </a:p>
        </p:txBody>
      </p:sp>
      <p:pic>
        <p:nvPicPr>
          <p:cNvPr id="20" name="Picture 6" descr="http://www.emc.ncep.noaa.gov/mmb/aq/cmaq/2016070712/aqmsvOZMX08sfc_DAY2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6" r="50000" b="25631"/>
          <a:stretch/>
        </p:blipFill>
        <p:spPr bwMode="auto">
          <a:xfrm>
            <a:off x="476251" y="3889872"/>
            <a:ext cx="2668661" cy="258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mc.ncep.noaa.gov/mmb/aq/cmaq3/2016070712/aqmsvOZMX08sfc_DAY2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9" r="22826" b="50000"/>
          <a:stretch/>
        </p:blipFill>
        <p:spPr bwMode="auto">
          <a:xfrm>
            <a:off x="3192537" y="3889872"/>
            <a:ext cx="2732768" cy="252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17517" y="6477000"/>
            <a:ext cx="673588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Use of NAM-X provides improved  forecasts  over </a:t>
            </a:r>
            <a:r>
              <a:rPr lang="en-US" smtClean="0">
                <a:solidFill>
                  <a:schemeClr val="tx1"/>
                </a:solidFill>
              </a:rPr>
              <a:t>NY Metro area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t="23561" r="87258" b="29827"/>
          <a:stretch/>
        </p:blipFill>
        <p:spPr bwMode="auto">
          <a:xfrm>
            <a:off x="0" y="2414505"/>
            <a:ext cx="5619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5" r="22875" b="50000"/>
          <a:stretch/>
        </p:blipFill>
        <p:spPr bwMode="auto">
          <a:xfrm>
            <a:off x="6168388" y="3854302"/>
            <a:ext cx="2737485" cy="254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1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6" r="19790" b="50000"/>
          <a:stretch/>
        </p:blipFill>
        <p:spPr bwMode="auto">
          <a:xfrm>
            <a:off x="5796036" y="1123950"/>
            <a:ext cx="2757416" cy="22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23000" b="51125"/>
          <a:stretch/>
        </p:blipFill>
        <p:spPr bwMode="auto">
          <a:xfrm>
            <a:off x="5796036" y="3488086"/>
            <a:ext cx="2781300" cy="249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Summer 2016 NRT prediction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sz="2800" dirty="0" smtClean="0"/>
              <a:t>July 21 , 2016 12Z run  </a:t>
            </a:r>
            <a:r>
              <a:rPr lang="en-US" sz="2800" dirty="0" smtClean="0">
                <a:solidFill>
                  <a:srgbClr val="FF0000"/>
                </a:solidFill>
              </a:rPr>
              <a:t>Day 2</a:t>
            </a:r>
            <a:r>
              <a:rPr lang="en-US" sz="2800" dirty="0" smtClean="0"/>
              <a:t>  8h Max </a:t>
            </a:r>
            <a:r>
              <a:rPr lang="en-US" sz="2800" b="1" dirty="0" smtClean="0"/>
              <a:t>ozone</a:t>
            </a:r>
            <a:r>
              <a:rPr lang="en-US" sz="2800" dirty="0" smtClean="0"/>
              <a:t>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AutoShape 4" descr="http://www.emc.ncep.noaa.gov/mmb/aq/cmaqbc/2015082106/aqmNW10PMMX01sfc_DAY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imap://jeff%2Emcqueen%40noaa%2Egov@imap.gmail.com:993/fetch%3EUID%3E/INBOX%3E98119?header=quotebody&amp;part=1.5&amp;filename=5624102_my_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imap://jeff%2Emcqueen%40noaa%2Egov@imap.gmail.com:993/fetch%3EUID%3E/INBOX%3E98119?header=quotebody&amp;part=1.5&amp;filename=5624102_my_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aqmbdrOZMX08sfc_DAY2.gif"/>
          <p:cNvSpPr>
            <a:spLocks noChangeAspect="1" noChangeArrowheads="1"/>
          </p:cNvSpPr>
          <p:nvPr/>
        </p:nvSpPr>
        <p:spPr bwMode="auto">
          <a:xfrm>
            <a:off x="155575" y="-36576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82800" y="6151511"/>
            <a:ext cx="55245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NAM-</a:t>
            </a:r>
            <a:r>
              <a:rPr lang="en-US" dirty="0" smtClean="0"/>
              <a:t>X </a:t>
            </a:r>
            <a:r>
              <a:rPr lang="en-US" dirty="0" smtClean="0">
                <a:solidFill>
                  <a:schemeClr val="tx1"/>
                </a:solidFill>
              </a:rPr>
              <a:t>CMAQ V5.0.2  results in best forecast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 of NAM –X  </a:t>
            </a:r>
            <a:r>
              <a:rPr lang="en-US" dirty="0" err="1" smtClean="0">
                <a:solidFill>
                  <a:schemeClr val="tx1"/>
                </a:solidFill>
              </a:rPr>
              <a:t>Oper</a:t>
            </a:r>
            <a:r>
              <a:rPr lang="en-US" dirty="0" smtClean="0">
                <a:solidFill>
                  <a:schemeClr val="tx1"/>
                </a:solidFill>
              </a:rPr>
              <a:t>  strong </a:t>
            </a:r>
            <a:r>
              <a:rPr lang="en-US" dirty="0" err="1" smtClean="0">
                <a:solidFill>
                  <a:schemeClr val="tx1"/>
                </a:solidFill>
              </a:rPr>
              <a:t>underprediction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074" name="Picture 2" descr="http://www.emc.ncep.noaa.gov/mmb/aq/cmaq3/2016072112/aqmbdrOZMX08sfc_DAY2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2" r="19793" b="50000"/>
          <a:stretch/>
        </p:blipFill>
        <p:spPr bwMode="auto">
          <a:xfrm>
            <a:off x="2900439" y="1143000"/>
            <a:ext cx="2738361" cy="221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emc.ncep.noaa.gov/mmb/aq/cmaq/2016072112/aqmbdrOZMX08sfc_DAY2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5" t="50000" r="19285"/>
          <a:stretch/>
        </p:blipFill>
        <p:spPr bwMode="auto">
          <a:xfrm>
            <a:off x="136525" y="1143000"/>
            <a:ext cx="2714626" cy="221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mc.ncep.noaa.gov/mmb/aq/cmaq/2016072112/aqmsvOZMX08sfc_DAY2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50000" r="23564"/>
          <a:stretch/>
        </p:blipFill>
        <p:spPr bwMode="auto">
          <a:xfrm>
            <a:off x="76200" y="3478561"/>
            <a:ext cx="2634511" cy="246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emc.ncep.noaa.gov/mmb/aq/cmaq3/2016072112/aqmsvOZMX08sfc_DAY2.gi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5" r="21562" b="50000"/>
          <a:stretch/>
        </p:blipFill>
        <p:spPr bwMode="auto">
          <a:xfrm>
            <a:off x="2981325" y="3478560"/>
            <a:ext cx="2814710" cy="255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t="23561" r="87258" b="29827"/>
          <a:stretch/>
        </p:blipFill>
        <p:spPr bwMode="auto">
          <a:xfrm>
            <a:off x="0" y="3361532"/>
            <a:ext cx="3841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41255" y="3135868"/>
            <a:ext cx="130997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Oper</a:t>
            </a:r>
            <a:r>
              <a:rPr lang="en-US" dirty="0" smtClean="0"/>
              <a:t> - NAM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76060" y="3118754"/>
            <a:ext cx="13773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Oper</a:t>
            </a:r>
            <a:r>
              <a:rPr lang="en-US" dirty="0" smtClean="0"/>
              <a:t> NAM-X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21973" y="3124200"/>
            <a:ext cx="150554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V5.0.2 NAM-X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c.ncep.noaa.gov/mmb/aq/smart/2016072112/namrrNE10TMPF_3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r="18125"/>
          <a:stretch/>
        </p:blipFill>
        <p:spPr bwMode="auto">
          <a:xfrm>
            <a:off x="76200" y="1143000"/>
            <a:ext cx="4038600" cy="517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Summer 2016 NRT prediction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sz="2800" dirty="0" smtClean="0"/>
              <a:t>July 21 , 2016 12Z run 33h NAM vs NAM-X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AutoShape 4" descr="http://www.emc.ncep.noaa.gov/mmb/aq/cmaqbc/2015082106/aqmNW10PMMX01sfc_DAY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imap://jeff%2Emcqueen%40noaa%2Egov@imap.gmail.com:993/fetch%3EUID%3E/INBOX%3E98119?header=quotebody&amp;part=1.5&amp;filename=5624102_my_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imap://jeff%2Emcqueen%40noaa%2Egov@imap.gmail.com:993/fetch%3EUID%3E/INBOX%3E98119?header=quotebody&amp;part=1.5&amp;filename=5624102_my_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aqmbdrOZMX08sfc_DAY2.gif"/>
          <p:cNvSpPr>
            <a:spLocks noChangeAspect="1" noChangeArrowheads="1"/>
          </p:cNvSpPr>
          <p:nvPr/>
        </p:nvSpPr>
        <p:spPr bwMode="auto">
          <a:xfrm>
            <a:off x="155575" y="-36576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38400" y="6444218"/>
            <a:ext cx="4572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NAM-X  </a:t>
            </a:r>
            <a:r>
              <a:rPr lang="en-US" smtClean="0">
                <a:solidFill>
                  <a:schemeClr val="tx1"/>
                </a:solidFill>
              </a:rPr>
              <a:t>too cool and cloudy for this case 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emc.ncep.noaa.gov/mmb/aq/smart/2016072112/namrrNE10TCLD_30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r="14250"/>
          <a:stretch/>
        </p:blipFill>
        <p:spPr bwMode="auto">
          <a:xfrm>
            <a:off x="4343400" y="1143000"/>
            <a:ext cx="4159508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3429000"/>
            <a:ext cx="105240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2m Temp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0619" y="3380343"/>
            <a:ext cx="148630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% cloud cover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4175" y="1707673"/>
            <a:ext cx="78418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NAMX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9036" y="4888468"/>
            <a:ext cx="66396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>
                <a:ln>
                  <a:solidFill>
                    <a:schemeClr val="tx1"/>
                  </a:solidFill>
                </a:ln>
              </a:rPr>
              <a:t>NAM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610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32683</TotalTime>
  <Words>1077</Words>
  <Application>Microsoft Macintosh PowerPoint</Application>
  <PresentationFormat>On-screen Show (4:3)</PresentationFormat>
  <Paragraphs>172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Tahoma</vt:lpstr>
      <vt:lpstr>Times New Roman</vt:lpstr>
      <vt:lpstr>Wingdings</vt:lpstr>
      <vt:lpstr>Arial</vt:lpstr>
      <vt:lpstr>Office Theme</vt:lpstr>
      <vt:lpstr>Evaluation of  Operational and Experimental CMAQ   Ozone and PM http://www.emc.ncep.noaa.gov/mmb/aq</vt:lpstr>
      <vt:lpstr>CMAQ weaknesses Identified</vt:lpstr>
      <vt:lpstr>NAM Forecast System - Version 4 (Q2FY17)</vt:lpstr>
      <vt:lpstr>Upcoming NAM Q2FY17 Upgrade</vt:lpstr>
      <vt:lpstr>July 2016 NRT CMAQ  V4.6 vs V5.0.2 1 h avg Diurnal Ozone</vt:lpstr>
      <vt:lpstr>NAM vs NAM-X diurnal Bias July 2016</vt:lpstr>
      <vt:lpstr>Summer 2016 False Alarm July 07, 2016 12Z run  Day 2  8h Max ozone forecast</vt:lpstr>
      <vt:lpstr>Summer 2016 NRT prediction July 21 , 2016 12Z run  Day 2  8h Max ozone forecast</vt:lpstr>
      <vt:lpstr>Summer 2016 NRT prediction July 21 , 2016 12Z run 33h NAM vs NAM-X </vt:lpstr>
      <vt:lpstr>Summer 2016 NRT prediction July 21 , 2016 12Z run 33h NAM vs NAM-X</vt:lpstr>
      <vt:lpstr>Summer 2016 NRT Prediction July 22, 2016 12Z run  Day 2  8h Max ozone forecast</vt:lpstr>
      <vt:lpstr>JULY 2016 NRT Prediction 1 h avg PM : South West U.S. Fires</vt:lpstr>
      <vt:lpstr>July 29, 2016 Big Sur Fire forecast and comparison to PM measurements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Ho-Chun Huang</dc:creator>
  <cp:lastModifiedBy>Jeff McQueen</cp:lastModifiedBy>
  <cp:revision>417</cp:revision>
  <cp:lastPrinted>2016-07-29T12:50:04Z</cp:lastPrinted>
  <dcterms:created xsi:type="dcterms:W3CDTF">2016-03-14T18:06:24Z</dcterms:created>
  <dcterms:modified xsi:type="dcterms:W3CDTF">2016-10-26T11:50:42Z</dcterms:modified>
</cp:coreProperties>
</file>