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0"/>
  </p:sldMasterIdLst>
  <p:notesMasterIdLst>
    <p:notesMasterId r:id="rId93"/>
  </p:notesMasterIdLst>
  <p:sldIdLst>
    <p:sldId id="279" r:id="rId31"/>
    <p:sldId id="301" r:id="rId32"/>
    <p:sldId id="282" r:id="rId33"/>
    <p:sldId id="322" r:id="rId34"/>
    <p:sldId id="344" r:id="rId35"/>
    <p:sldId id="379" r:id="rId36"/>
    <p:sldId id="374" r:id="rId37"/>
    <p:sldId id="375" r:id="rId38"/>
    <p:sldId id="376" r:id="rId39"/>
    <p:sldId id="377" r:id="rId40"/>
    <p:sldId id="378" r:id="rId41"/>
    <p:sldId id="373" r:id="rId42"/>
    <p:sldId id="345" r:id="rId43"/>
    <p:sldId id="347" r:id="rId44"/>
    <p:sldId id="308" r:id="rId45"/>
    <p:sldId id="311" r:id="rId46"/>
    <p:sldId id="340" r:id="rId47"/>
    <p:sldId id="367" r:id="rId48"/>
    <p:sldId id="396" r:id="rId49"/>
    <p:sldId id="395" r:id="rId50"/>
    <p:sldId id="394" r:id="rId51"/>
    <p:sldId id="393" r:id="rId52"/>
    <p:sldId id="392" r:id="rId53"/>
    <p:sldId id="330" r:id="rId54"/>
    <p:sldId id="329" r:id="rId55"/>
    <p:sldId id="336" r:id="rId56"/>
    <p:sldId id="313" r:id="rId57"/>
    <p:sldId id="317" r:id="rId58"/>
    <p:sldId id="341" r:id="rId59"/>
    <p:sldId id="368" r:id="rId60"/>
    <p:sldId id="332" r:id="rId61"/>
    <p:sldId id="380" r:id="rId62"/>
    <p:sldId id="381" r:id="rId63"/>
    <p:sldId id="382" r:id="rId64"/>
    <p:sldId id="383" r:id="rId65"/>
    <p:sldId id="384" r:id="rId66"/>
    <p:sldId id="331" r:id="rId67"/>
    <p:sldId id="335" r:id="rId68"/>
    <p:sldId id="352" r:id="rId69"/>
    <p:sldId id="353" r:id="rId70"/>
    <p:sldId id="328" r:id="rId71"/>
    <p:sldId id="365" r:id="rId72"/>
    <p:sldId id="339" r:id="rId73"/>
    <p:sldId id="363" r:id="rId74"/>
    <p:sldId id="364" r:id="rId75"/>
    <p:sldId id="360" r:id="rId76"/>
    <p:sldId id="361" r:id="rId77"/>
    <p:sldId id="362" r:id="rId78"/>
    <p:sldId id="390" r:id="rId79"/>
    <p:sldId id="391" r:id="rId80"/>
    <p:sldId id="389" r:id="rId81"/>
    <p:sldId id="342" r:id="rId82"/>
    <p:sldId id="343" r:id="rId83"/>
    <p:sldId id="388" r:id="rId84"/>
    <p:sldId id="337" r:id="rId85"/>
    <p:sldId id="338" r:id="rId86"/>
    <p:sldId id="387" r:id="rId87"/>
    <p:sldId id="385" r:id="rId88"/>
    <p:sldId id="386" r:id="rId89"/>
    <p:sldId id="354" r:id="rId90"/>
    <p:sldId id="355" r:id="rId91"/>
    <p:sldId id="356" r:id="rId9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ek, Lindsay" initials="SL" lastIdx="4" clrIdx="0">
    <p:extLst/>
  </p:cmAuthor>
  <p:cmAuthor id="2" name="Appel, Keith Wyat" initials="AKW" lastIdx="1" clrIdx="1">
    <p:extLst>
      <p:ext uri="{19B8F6BF-5375-455C-9EA6-DF929625EA0E}">
        <p15:presenceInfo xmlns:p15="http://schemas.microsoft.com/office/powerpoint/2012/main" userId="S-1-5-21-1339303556-449845944-1601390327-332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D7D200"/>
    <a:srgbClr val="008000"/>
    <a:srgbClr val="3366FF"/>
    <a:srgbClr val="FF6600"/>
    <a:srgbClr val="C00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01" autoAdjust="0"/>
    <p:restoredTop sz="94668" autoAdjust="0"/>
  </p:normalViewPr>
  <p:slideViewPr>
    <p:cSldViewPr>
      <p:cViewPr varScale="1">
        <p:scale>
          <a:sx n="84" d="100"/>
          <a:sy n="84" d="100"/>
        </p:scale>
        <p:origin x="72" y="47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76" Type="http://schemas.openxmlformats.org/officeDocument/2006/relationships/slide" Target="slides/slide46.xml"/><Relationship Id="rId84" Type="http://schemas.openxmlformats.org/officeDocument/2006/relationships/slide" Target="slides/slide54.xml"/><Relationship Id="rId89" Type="http://schemas.openxmlformats.org/officeDocument/2006/relationships/slide" Target="slides/slide59.xml"/><Relationship Id="rId97" Type="http://schemas.openxmlformats.org/officeDocument/2006/relationships/theme" Target="theme/theme1.xml"/><Relationship Id="rId7" Type="http://schemas.openxmlformats.org/officeDocument/2006/relationships/customXml" Target="../customXml/item7.xml"/><Relationship Id="rId71" Type="http://schemas.openxmlformats.org/officeDocument/2006/relationships/slide" Target="slides/slide41.xml"/><Relationship Id="rId92" Type="http://schemas.openxmlformats.org/officeDocument/2006/relationships/slide" Target="slides/slide62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slide" Target="slides/slide36.xml"/><Relationship Id="rId74" Type="http://schemas.openxmlformats.org/officeDocument/2006/relationships/slide" Target="slides/slide44.xml"/><Relationship Id="rId79" Type="http://schemas.openxmlformats.org/officeDocument/2006/relationships/slide" Target="slides/slide49.xml"/><Relationship Id="rId87" Type="http://schemas.openxmlformats.org/officeDocument/2006/relationships/slide" Target="slides/slide57.xml"/><Relationship Id="rId5" Type="http://schemas.openxmlformats.org/officeDocument/2006/relationships/customXml" Target="../customXml/item5.xml"/><Relationship Id="rId61" Type="http://schemas.openxmlformats.org/officeDocument/2006/relationships/slide" Target="slides/slide31.xml"/><Relationship Id="rId82" Type="http://schemas.openxmlformats.org/officeDocument/2006/relationships/slide" Target="slides/slide52.xml"/><Relationship Id="rId90" Type="http://schemas.openxmlformats.org/officeDocument/2006/relationships/slide" Target="slides/slide60.xml"/><Relationship Id="rId95" Type="http://schemas.openxmlformats.org/officeDocument/2006/relationships/presProps" Target="presProp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1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77" Type="http://schemas.openxmlformats.org/officeDocument/2006/relationships/slide" Target="slides/slide47.xml"/><Relationship Id="rId8" Type="http://schemas.openxmlformats.org/officeDocument/2006/relationships/customXml" Target="../customXml/item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80" Type="http://schemas.openxmlformats.org/officeDocument/2006/relationships/slide" Target="slides/slide50.xml"/><Relationship Id="rId85" Type="http://schemas.openxmlformats.org/officeDocument/2006/relationships/slide" Target="slides/slide55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20" Type="http://schemas.openxmlformats.org/officeDocument/2006/relationships/customXml" Target="../customXml/item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slide" Target="slides/slide45.xml"/><Relationship Id="rId83" Type="http://schemas.openxmlformats.org/officeDocument/2006/relationships/slide" Target="slides/slide53.xml"/><Relationship Id="rId88" Type="http://schemas.openxmlformats.org/officeDocument/2006/relationships/slide" Target="slides/slide58.xml"/><Relationship Id="rId91" Type="http://schemas.openxmlformats.org/officeDocument/2006/relationships/slide" Target="slides/slide61.xml"/><Relationship Id="rId9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10" Type="http://schemas.openxmlformats.org/officeDocument/2006/relationships/customXml" Target="../customXml/item10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slide" Target="slides/slide43.xml"/><Relationship Id="rId78" Type="http://schemas.openxmlformats.org/officeDocument/2006/relationships/slide" Target="slides/slide48.xml"/><Relationship Id="rId81" Type="http://schemas.openxmlformats.org/officeDocument/2006/relationships/slide" Target="slides/slide51.xml"/><Relationship Id="rId86" Type="http://schemas.openxmlformats.org/officeDocument/2006/relationships/slide" Target="slides/slide56.xml"/><Relationship Id="rId94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58CD3B5-B3A2-479F-AC32-40C996F82EB0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9EE4D71-1CBD-4053-A361-2337617C0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8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9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/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_ord_blan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3999" cy="6857463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62000" y="1600200"/>
            <a:ext cx="7543800" cy="4724400"/>
          </a:xfrm>
        </p:spPr>
        <p:txBody>
          <a:bodyPr/>
          <a:lstStyle>
            <a:lvl1pPr>
              <a:buClrTx/>
              <a:defRPr/>
            </a:lvl1pPr>
          </a:lstStyle>
          <a:p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0" y="609600"/>
            <a:ext cx="57912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Title Goes Here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931A533-516A-4378-939D-0DE9857BA770}" type="datetime1">
              <a:rPr lang="en-US" smtClean="0"/>
              <a:t>10/19/2016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6858000" y="6356350"/>
            <a:ext cx="21336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9B544D-27CB-421D-857D-21D8A33B11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79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9B544D-27CB-421D-857D-21D8A33B11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79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2D5D-522A-4B4C-8E0C-376A1A4D829E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FF65-6C70-4552-A9AF-0B390D79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75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6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/New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3999" cy="6857463"/>
          </a:xfrm>
          <a:prstGeom prst="rect">
            <a:avLst/>
          </a:prstGeom>
        </p:spPr>
      </p:pic>
      <p:sp>
        <p:nvSpPr>
          <p:cNvPr id="5" name="Text Placeholder 1"/>
          <p:cNvSpPr>
            <a:spLocks noGrp="1"/>
          </p:cNvSpPr>
          <p:nvPr userDrawn="1">
            <p:ph type="body" sz="quarter" idx="4294967295" hasCustomPrompt="1"/>
          </p:nvPr>
        </p:nvSpPr>
        <p:spPr>
          <a:xfrm>
            <a:off x="1219200" y="2590800"/>
            <a:ext cx="6705600" cy="2438400"/>
          </a:xfrm>
        </p:spPr>
        <p:txBody>
          <a:bodyPr>
            <a:normAutofit fontScale="92500"/>
          </a:bodyPr>
          <a:lstStyle>
            <a:lvl1pPr>
              <a:defRPr/>
            </a:lvl1pPr>
          </a:lstStyle>
          <a:p>
            <a:pPr marL="0" lvl="0" algn="ctr">
              <a:spcBef>
                <a:spcPts val="0"/>
              </a:spcBef>
              <a:buNone/>
              <a:defRPr/>
            </a:pPr>
            <a:r>
              <a:rPr lang="en-US" sz="4800" b="1" i="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</a:rPr>
              <a:t>Title</a:t>
            </a:r>
            <a:r>
              <a:rPr lang="en-US" sz="8800" b="1" i="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</a:rPr>
              <a:t/>
            </a:r>
            <a:br>
              <a:rPr lang="en-US" sz="8800" b="1" i="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</a:rPr>
            </a:br>
            <a:r>
              <a:rPr lang="en-US" sz="3200" b="1" i="0" dirty="0" smtClean="0">
                <a:solidFill>
                  <a:schemeClr val="tx1"/>
                </a:solidFill>
                <a:latin typeface="Gill Sans MT" pitchFamily="34" charset="0"/>
              </a:rPr>
              <a:t>Presenter's</a:t>
            </a:r>
            <a:r>
              <a:rPr lang="en-US" b="1" dirty="0" smtClean="0">
                <a:latin typeface="Gill Sans MT" pitchFamily="34" charset="0"/>
              </a:rPr>
              <a:t> Name</a:t>
            </a:r>
            <a:r>
              <a:rPr lang="en-US" sz="5400" b="1" dirty="0" smtClean="0">
                <a:latin typeface="Gill Sans MT" pitchFamily="34" charset="0"/>
              </a:rPr>
              <a:t/>
            </a:r>
            <a:br>
              <a:rPr lang="en-US" sz="5400" b="1" dirty="0" smtClean="0">
                <a:latin typeface="Gill Sans MT" pitchFamily="34" charset="0"/>
              </a:rPr>
            </a:br>
            <a:r>
              <a:rPr lang="en-US" sz="2000" b="0" dirty="0" smtClean="0">
                <a:latin typeface="Gill Sans MT" pitchFamily="34" charset="0"/>
              </a:rPr>
              <a:t>Presenter’s Title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A574-73A0-4D6D-BEF4-F43F33338A63}" type="datetime1">
              <a:rPr lang="en-US" smtClean="0"/>
              <a:t>10/19/2016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4384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3999" cy="685746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0" y="609600"/>
            <a:ext cx="57912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Title Goes Here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248400" y="1524000"/>
            <a:ext cx="2743200" cy="21336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6248400" y="3886200"/>
            <a:ext cx="2743200" cy="22098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" y="1447800"/>
            <a:ext cx="5943600" cy="5257800"/>
          </a:xfrm>
        </p:spPr>
        <p:txBody>
          <a:bodyPr>
            <a:normAutofit/>
          </a:bodyPr>
          <a:lstStyle>
            <a:lvl1pPr marL="0">
              <a:spcAft>
                <a:spcPts val="600"/>
              </a:spcAft>
              <a:buClr>
                <a:schemeClr val="accent3">
                  <a:lumMod val="75000"/>
                </a:schemeClr>
              </a:buClr>
              <a:buSzPct val="150000"/>
              <a:defRPr sz="1600" b="1" baseline="0">
                <a:latin typeface="Gill Sans MT" pitchFamily="34" charset="0"/>
              </a:defRPr>
            </a:lvl1pPr>
            <a:lvl2pPr>
              <a:defRPr sz="1600" b="1">
                <a:latin typeface="Gill Sans MT" pitchFamily="34" charset="0"/>
              </a:defRPr>
            </a:lvl2pPr>
            <a:lvl3pPr>
              <a:defRPr sz="1600" b="1">
                <a:latin typeface="Gill Sans MT" pitchFamily="34" charset="0"/>
              </a:defRPr>
            </a:lvl3pPr>
            <a:lvl4pPr>
              <a:defRPr sz="1600" b="1">
                <a:latin typeface="Gill Sans MT" pitchFamily="34" charset="0"/>
              </a:defRPr>
            </a:lvl4pPr>
            <a:lvl5pPr>
              <a:defRPr sz="1600" b="1">
                <a:latin typeface="Gill Sans MT" pitchFamily="34" charset="0"/>
              </a:defRPr>
            </a:lvl5pPr>
          </a:lstStyle>
          <a:p>
            <a:pPr lvl="0"/>
            <a:r>
              <a:rPr lang="en-US" dirty="0" smtClean="0"/>
              <a:t>Bullet 1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  <a:p>
            <a:pPr lvl="0"/>
            <a:r>
              <a:rPr lang="en-US" dirty="0" smtClean="0"/>
              <a:t>Bullet 4</a:t>
            </a:r>
          </a:p>
          <a:p>
            <a:pPr lvl="0"/>
            <a:r>
              <a:rPr lang="en-US" dirty="0" smtClean="0"/>
              <a:t>Bullet 5</a:t>
            </a:r>
          </a:p>
          <a:p>
            <a:pPr lvl="0"/>
            <a:r>
              <a:rPr lang="en-US" dirty="0" smtClean="0"/>
              <a:t>Bullet 6</a:t>
            </a:r>
          </a:p>
          <a:p>
            <a:pPr lvl="0"/>
            <a:r>
              <a:rPr lang="en-US" dirty="0" smtClean="0"/>
              <a:t>Bullet 7</a:t>
            </a:r>
          </a:p>
          <a:p>
            <a:pPr lvl="0"/>
            <a:r>
              <a:rPr lang="en-US" dirty="0" smtClean="0"/>
              <a:t>Bullet 8</a:t>
            </a:r>
          </a:p>
          <a:p>
            <a:pPr lvl="0"/>
            <a:r>
              <a:rPr lang="en-US" dirty="0" smtClean="0"/>
              <a:t>Bullet 9</a:t>
            </a:r>
          </a:p>
          <a:p>
            <a:pPr lvl="0"/>
            <a:r>
              <a:rPr lang="en-US" dirty="0" smtClean="0"/>
              <a:t>Bullet 10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BDB4AF8-085E-435D-BAD3-3385BC2F99DE}" type="datetime1">
              <a:rPr lang="en-US" smtClean="0"/>
              <a:t>10/19/2016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4384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3999" cy="6857463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0" y="609600"/>
            <a:ext cx="57912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Title Goes Here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" y="1447800"/>
            <a:ext cx="8839200" cy="487680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buClr>
                <a:schemeClr val="accent3">
                  <a:lumMod val="75000"/>
                </a:schemeClr>
              </a:buClr>
              <a:buSzPct val="150000"/>
              <a:defRPr sz="1600" b="1">
                <a:latin typeface="Gill Sans MT" pitchFamily="34" charset="0"/>
              </a:defRPr>
            </a:lvl1pPr>
            <a:lvl2pPr>
              <a:defRPr sz="1600" b="1">
                <a:latin typeface="Gill Sans MT" pitchFamily="34" charset="0"/>
              </a:defRPr>
            </a:lvl2pPr>
            <a:lvl3pPr>
              <a:defRPr sz="1600" b="1">
                <a:latin typeface="Gill Sans MT" pitchFamily="34" charset="0"/>
              </a:defRPr>
            </a:lvl3pPr>
            <a:lvl4pPr>
              <a:defRPr sz="1600" b="1">
                <a:latin typeface="Gill Sans MT" pitchFamily="34" charset="0"/>
              </a:defRPr>
            </a:lvl4pPr>
            <a:lvl5pPr>
              <a:defRPr sz="1600" b="1">
                <a:latin typeface="Gill Sans MT" pitchFamily="34" charset="0"/>
              </a:defRPr>
            </a:lvl5pPr>
          </a:lstStyle>
          <a:p>
            <a:pPr lvl="0"/>
            <a:r>
              <a:rPr lang="en-US" dirty="0" smtClean="0"/>
              <a:t>Bullet 1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  <a:p>
            <a:pPr lvl="0"/>
            <a:r>
              <a:rPr lang="en-US" dirty="0" smtClean="0"/>
              <a:t>Bullet 4</a:t>
            </a:r>
          </a:p>
          <a:p>
            <a:pPr lvl="0"/>
            <a:r>
              <a:rPr lang="en-US" dirty="0" smtClean="0"/>
              <a:t>Bullet 5</a:t>
            </a:r>
          </a:p>
          <a:p>
            <a:pPr lvl="0"/>
            <a:r>
              <a:rPr lang="en-US" dirty="0" smtClean="0"/>
              <a:t>Bullet 6</a:t>
            </a:r>
          </a:p>
          <a:p>
            <a:pPr lvl="0"/>
            <a:r>
              <a:rPr lang="en-US" dirty="0" smtClean="0"/>
              <a:t>Bullet 7</a:t>
            </a:r>
          </a:p>
          <a:p>
            <a:pPr lvl="0"/>
            <a:r>
              <a:rPr lang="en-US" dirty="0" smtClean="0"/>
              <a:t>Bullet 8</a:t>
            </a:r>
          </a:p>
          <a:p>
            <a:pPr lvl="0"/>
            <a:r>
              <a:rPr lang="en-US" dirty="0" smtClean="0"/>
              <a:t>Bullet 9</a:t>
            </a:r>
          </a:p>
          <a:p>
            <a:pPr lvl="0"/>
            <a:r>
              <a:rPr lang="en-US" dirty="0" smtClean="0"/>
              <a:t>Bullet 10</a:t>
            </a:r>
          </a:p>
          <a:p>
            <a:pPr lvl="0"/>
            <a:r>
              <a:rPr lang="en-US" dirty="0" smtClean="0"/>
              <a:t>Bullet 11</a:t>
            </a:r>
          </a:p>
          <a:p>
            <a:pPr lvl="0"/>
            <a:r>
              <a:rPr lang="en-US" dirty="0" smtClean="0"/>
              <a:t>Bullet 12</a:t>
            </a:r>
          </a:p>
          <a:p>
            <a:pPr lvl="0"/>
            <a:r>
              <a:rPr lang="en-US" dirty="0" smtClean="0"/>
              <a:t>Bullet 13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82A480B-9F21-4B81-BA10-35BFC16210A6}" type="datetime1">
              <a:rPr lang="en-US" smtClean="0"/>
              <a:t>10/19/2016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6553200" y="6356350"/>
            <a:ext cx="24384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1F4C-8597-41F7-BDBE-CCA10BA03334}" type="datetime1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FBDA9-C466-468B-B87E-27F38893F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6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7F539-01F7-4A19-B59F-FEE377B0787B}" type="datetime1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p_ord_blanc1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7" r:id="rId5"/>
    <p:sldLayoutId id="2147483661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2.ucar.edu/wrf/users/wrfv3.8/updates-3.8.html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52400" y="2057400"/>
            <a:ext cx="8839200" cy="32766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600" dirty="0" smtClean="0"/>
              <a:t>Evaluation of the Community Multiscale Air Quality (CMAQ) Model Version 5.2</a:t>
            </a:r>
            <a:endParaRPr lang="en-US" dirty="0" smtClean="0"/>
          </a:p>
          <a:p>
            <a:pPr marL="0" indent="0" algn="ctr">
              <a:buNone/>
            </a:pPr>
            <a:r>
              <a:rPr lang="en-US" i="1" dirty="0"/>
              <a:t> </a:t>
            </a:r>
            <a:r>
              <a:rPr lang="en-US" sz="2600" i="1" dirty="0" smtClean="0"/>
              <a:t>K. Wyat Appel, Sergey Napelenok, Christian Hogrefe, Kristen M. Foley, George Pouliot, Ben Murphy, Deborah Luecken, Nicholas Heath and the CMAQ development team</a:t>
            </a:r>
            <a:endParaRPr lang="en-US" sz="2200" i="1" dirty="0" smtClean="0"/>
          </a:p>
          <a:p>
            <a:pPr marL="0" indent="0" algn="ctr">
              <a:buNone/>
            </a:pPr>
            <a:endParaRPr lang="en-US" sz="900" dirty="0" smtClean="0"/>
          </a:p>
          <a:p>
            <a:pPr marL="0" indent="0" algn="ctr">
              <a:buNone/>
            </a:pPr>
            <a:r>
              <a:rPr lang="en-US" sz="2600" dirty="0" smtClean="0"/>
              <a:t>U.S. EPA, National Exposure Research Laboratory, </a:t>
            </a:r>
          </a:p>
          <a:p>
            <a:pPr marL="0" indent="0" algn="ctr">
              <a:buNone/>
            </a:pPr>
            <a:r>
              <a:rPr lang="en-US" sz="2600" dirty="0" smtClean="0"/>
              <a:t>Computational Exposure Division, </a:t>
            </a:r>
            <a:r>
              <a:rPr lang="en-US" sz="2600" dirty="0" smtClean="0"/>
              <a:t>RTP, NC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58674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15</a:t>
            </a:r>
            <a:r>
              <a:rPr lang="en-US" baseline="30000" dirty="0" smtClean="0"/>
              <a:t>th</a:t>
            </a:r>
            <a:r>
              <a:rPr lang="en-US" dirty="0" smtClean="0"/>
              <a:t> Annual CMAS Conference – October 26, 2016 </a:t>
            </a:r>
          </a:p>
          <a:p>
            <a:pPr algn="ctr"/>
            <a:r>
              <a:rPr lang="en-US" dirty="0" smtClean="0"/>
              <a:t>Chapel Hill, 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4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1832" y="402336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10400" y="402336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41832" y="3840480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10400" y="3840480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69314" y="4572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v5.1 Base</a:t>
            </a:r>
          </a:p>
          <a:p>
            <a:r>
              <a:rPr lang="en-US" sz="1400" dirty="0">
                <a:solidFill>
                  <a:srgbClr val="3366FF"/>
                </a:solidFill>
              </a:rPr>
              <a:t>v5.1 w/ WRF Updates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v5.2 </a:t>
            </a:r>
            <a:r>
              <a:rPr lang="en-US" sz="1400" dirty="0">
                <a:solidFill>
                  <a:srgbClr val="008000"/>
                </a:solidFill>
              </a:rPr>
              <a:t>CB05e51 (</a:t>
            </a:r>
            <a:r>
              <a:rPr lang="en-US" sz="1400" dirty="0" err="1">
                <a:solidFill>
                  <a:srgbClr val="008000"/>
                </a:solidFill>
              </a:rPr>
              <a:t>ek</a:t>
            </a:r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err="1">
                <a:solidFill>
                  <a:srgbClr val="008000"/>
                </a:solidFill>
              </a:rPr>
              <a:t>emis</a:t>
            </a:r>
            <a:r>
              <a:rPr lang="en-US" sz="1400" dirty="0">
                <a:solidFill>
                  <a:srgbClr val="008000"/>
                </a:solidFill>
              </a:rPr>
              <a:t>)</a:t>
            </a:r>
          </a:p>
          <a:p>
            <a:r>
              <a:rPr lang="en-US" sz="1400" dirty="0" smtClean="0">
                <a:solidFill>
                  <a:srgbClr val="FFFF00"/>
                </a:solidFill>
              </a:rPr>
              <a:t>v5.2 CB6r3</a:t>
            </a:r>
          </a:p>
        </p:txBody>
      </p:sp>
      <p:sp>
        <p:nvSpPr>
          <p:cNvPr id="9" name="Rectangle 8"/>
          <p:cNvSpPr/>
          <p:nvPr/>
        </p:nvSpPr>
        <p:spPr>
          <a:xfrm>
            <a:off x="1737360" y="3534409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88237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41832" y="17764"/>
            <a:ext cx="725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</a:t>
            </a:r>
            <a:r>
              <a:rPr lang="en-US" baseline="-25000" dirty="0"/>
              <a:t>3</a:t>
            </a:r>
            <a:r>
              <a:rPr lang="en-US" dirty="0" smtClean="0"/>
              <a:t> Mixing Ratio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41832" y="3429000"/>
            <a:ext cx="725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</a:t>
            </a:r>
            <a:r>
              <a:rPr lang="en-US" baseline="-25000" dirty="0"/>
              <a:t>3</a:t>
            </a:r>
            <a:r>
              <a:rPr lang="en-US" dirty="0" smtClean="0"/>
              <a:t>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44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1832" y="402336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10400" y="402336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41832" y="3840480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10400" y="3840480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69314" y="457200"/>
            <a:ext cx="2057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v5.1 Base</a:t>
            </a:r>
          </a:p>
          <a:p>
            <a:r>
              <a:rPr lang="en-US" sz="1400" dirty="0">
                <a:solidFill>
                  <a:srgbClr val="3366FF"/>
                </a:solidFill>
              </a:rPr>
              <a:t>v5.1 w/ WRF Updates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v5.2 </a:t>
            </a:r>
            <a:r>
              <a:rPr lang="en-US" sz="1400" dirty="0">
                <a:solidFill>
                  <a:srgbClr val="008000"/>
                </a:solidFill>
              </a:rPr>
              <a:t>CB05e51 (</a:t>
            </a:r>
            <a:r>
              <a:rPr lang="en-US" sz="1400" dirty="0" err="1">
                <a:solidFill>
                  <a:srgbClr val="008000"/>
                </a:solidFill>
              </a:rPr>
              <a:t>ek</a:t>
            </a:r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err="1">
                <a:solidFill>
                  <a:srgbClr val="008000"/>
                </a:solidFill>
              </a:rPr>
              <a:t>emis</a:t>
            </a:r>
            <a:r>
              <a:rPr lang="en-US" sz="1400" dirty="0">
                <a:solidFill>
                  <a:srgbClr val="008000"/>
                </a:solidFill>
              </a:rPr>
              <a:t>)</a:t>
            </a:r>
          </a:p>
          <a:p>
            <a:r>
              <a:rPr lang="en-US" sz="1400" dirty="0" smtClean="0">
                <a:solidFill>
                  <a:srgbClr val="FFFF00"/>
                </a:solidFill>
              </a:rPr>
              <a:t>v5.2 CB6r3</a:t>
            </a:r>
          </a:p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Lightning NO Update</a:t>
            </a:r>
          </a:p>
        </p:txBody>
      </p:sp>
      <p:sp>
        <p:nvSpPr>
          <p:cNvPr id="9" name="Rectangle 8"/>
          <p:cNvSpPr/>
          <p:nvPr/>
        </p:nvSpPr>
        <p:spPr>
          <a:xfrm>
            <a:off x="1737360" y="3534409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88237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41832" y="17764"/>
            <a:ext cx="725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</a:t>
            </a:r>
            <a:r>
              <a:rPr lang="en-US" baseline="-25000" dirty="0"/>
              <a:t>3</a:t>
            </a:r>
            <a:r>
              <a:rPr lang="en-US" dirty="0" smtClean="0"/>
              <a:t> Mixing Ratio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41832" y="3429000"/>
            <a:ext cx="725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</a:t>
            </a:r>
            <a:r>
              <a:rPr lang="en-US" baseline="-25000" dirty="0"/>
              <a:t>3</a:t>
            </a:r>
            <a:r>
              <a:rPr lang="en-US" dirty="0" smtClean="0"/>
              <a:t>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9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1832" y="402336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10400" y="402336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41832" y="3840480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10400" y="3840480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69314" y="457200"/>
            <a:ext cx="205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v5.1 Base</a:t>
            </a:r>
          </a:p>
          <a:p>
            <a:r>
              <a:rPr lang="en-US" sz="1400" dirty="0">
                <a:solidFill>
                  <a:srgbClr val="3366FF"/>
                </a:solidFill>
              </a:rPr>
              <a:t>v5.1 w/ WRF Updates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v5.2 </a:t>
            </a:r>
            <a:r>
              <a:rPr lang="en-US" sz="1400" dirty="0">
                <a:solidFill>
                  <a:srgbClr val="008000"/>
                </a:solidFill>
              </a:rPr>
              <a:t>CB05e51 (</a:t>
            </a:r>
            <a:r>
              <a:rPr lang="en-US" sz="1400" dirty="0" err="1">
                <a:solidFill>
                  <a:srgbClr val="008000"/>
                </a:solidFill>
              </a:rPr>
              <a:t>ek</a:t>
            </a:r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err="1">
                <a:solidFill>
                  <a:srgbClr val="008000"/>
                </a:solidFill>
              </a:rPr>
              <a:t>emis</a:t>
            </a:r>
            <a:r>
              <a:rPr lang="en-US" sz="1400" dirty="0">
                <a:solidFill>
                  <a:srgbClr val="008000"/>
                </a:solidFill>
              </a:rPr>
              <a:t>)</a:t>
            </a:r>
          </a:p>
          <a:p>
            <a:r>
              <a:rPr lang="en-US" sz="1400" dirty="0">
                <a:solidFill>
                  <a:srgbClr val="FFFF00"/>
                </a:solidFill>
              </a:rPr>
              <a:t>v</a:t>
            </a:r>
            <a:r>
              <a:rPr lang="en-US" sz="1400" dirty="0" smtClean="0">
                <a:solidFill>
                  <a:srgbClr val="FFFF00"/>
                </a:solidFill>
              </a:rPr>
              <a:t>5.2 CB6r3</a:t>
            </a:r>
          </a:p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Lightning NO Update</a:t>
            </a:r>
          </a:p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Hemispheric CMAQ BCs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37360" y="3534409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88237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41832" y="17764"/>
            <a:ext cx="725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</a:t>
            </a:r>
            <a:r>
              <a:rPr lang="en-US" baseline="-25000" dirty="0"/>
              <a:t>3</a:t>
            </a:r>
            <a:r>
              <a:rPr lang="en-US" dirty="0" smtClean="0"/>
              <a:t> Mixing Ratio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41832" y="3429000"/>
            <a:ext cx="725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</a:t>
            </a:r>
            <a:r>
              <a:rPr lang="en-US" baseline="-25000" dirty="0"/>
              <a:t>3</a:t>
            </a:r>
            <a:r>
              <a:rPr lang="en-US" dirty="0" smtClean="0"/>
              <a:t>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09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amad.rtpnc.epa.gov/wyat/AMET_AMAD/cache/CMAQv52_Sep15_cb6_New_LTGNO_O3_8hrmax_384442_spatial_plot_Bias_Diff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" t="21664" r="5045" b="24164"/>
          <a:stretch/>
        </p:blipFill>
        <p:spPr bwMode="auto">
          <a:xfrm>
            <a:off x="457200" y="54864"/>
            <a:ext cx="8229600" cy="383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8" r="6404"/>
          <a:stretch/>
        </p:blipFill>
        <p:spPr>
          <a:xfrm>
            <a:off x="4648200" y="3961357"/>
            <a:ext cx="4038600" cy="2896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8" r="7343"/>
          <a:stretch/>
        </p:blipFill>
        <p:spPr>
          <a:xfrm>
            <a:off x="457200" y="3932031"/>
            <a:ext cx="4038600" cy="2925969"/>
          </a:xfrm>
          <a:prstGeom prst="rect">
            <a:avLst/>
          </a:prstGeom>
        </p:spPr>
      </p:pic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8229600" y="941832"/>
            <a:ext cx="402315" cy="2677356"/>
            <a:chOff x="3962400" y="4405745"/>
            <a:chExt cx="804093" cy="1704664"/>
          </a:xfrm>
        </p:grpSpPr>
        <p:cxnSp>
          <p:nvCxnSpPr>
            <p:cNvPr id="7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Box 20"/>
            <p:cNvSpPr txBox="1">
              <a:spLocks noChangeArrowheads="1"/>
            </p:cNvSpPr>
            <p:nvPr/>
          </p:nvSpPr>
          <p:spPr bwMode="auto">
            <a:xfrm rot="16200000">
              <a:off x="4076529" y="4482998"/>
              <a:ext cx="737056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Worse Bias</a:t>
              </a:r>
              <a:endParaRPr lang="en-US" altLang="en-US" sz="1400" b="1" dirty="0"/>
            </a:p>
          </p:txBody>
        </p:sp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 rot="16200000">
              <a:off x="4007192" y="5351108"/>
              <a:ext cx="903459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Improved Bias</a:t>
              </a:r>
              <a:endParaRPr lang="en-US" altLang="en-US" sz="1400" b="1" dirty="0"/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 rot="5400000">
            <a:off x="6623921" y="2901080"/>
            <a:ext cx="402315" cy="2677356"/>
            <a:chOff x="3962400" y="4405745"/>
            <a:chExt cx="804093" cy="1704664"/>
          </a:xfrm>
        </p:grpSpPr>
        <p:cxnSp>
          <p:nvCxnSpPr>
            <p:cNvPr id="13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extBox 20"/>
            <p:cNvSpPr txBox="1">
              <a:spLocks noChangeArrowheads="1"/>
            </p:cNvSpPr>
            <p:nvPr/>
          </p:nvSpPr>
          <p:spPr bwMode="auto">
            <a:xfrm rot="16200000">
              <a:off x="4076529" y="4482998"/>
              <a:ext cx="737056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Worse Bias</a:t>
              </a:r>
              <a:endParaRPr lang="en-US" altLang="en-US" sz="1400" b="1" dirty="0"/>
            </a:p>
          </p:txBody>
        </p:sp>
        <p:sp>
          <p:nvSpPr>
            <p:cNvPr id="17" name="TextBox 21"/>
            <p:cNvSpPr txBox="1">
              <a:spLocks noChangeArrowheads="1"/>
            </p:cNvSpPr>
            <p:nvPr/>
          </p:nvSpPr>
          <p:spPr bwMode="auto">
            <a:xfrm rot="16200000">
              <a:off x="4007192" y="5351108"/>
              <a:ext cx="903459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Improved Bias</a:t>
              </a:r>
              <a:endParaRPr lang="en-US" altLang="en-US" sz="1400" b="1" dirty="0"/>
            </a:p>
          </p:txBody>
        </p:sp>
      </p:grpSp>
      <p:grpSp>
        <p:nvGrpSpPr>
          <p:cNvPr id="18" name="Group 16"/>
          <p:cNvGrpSpPr>
            <a:grpSpLocks/>
          </p:cNvGrpSpPr>
          <p:nvPr/>
        </p:nvGrpSpPr>
        <p:grpSpPr bwMode="auto">
          <a:xfrm rot="5400000">
            <a:off x="2451381" y="2882621"/>
            <a:ext cx="402314" cy="2714275"/>
            <a:chOff x="3962400" y="4402139"/>
            <a:chExt cx="804092" cy="1728171"/>
          </a:xfrm>
        </p:grpSpPr>
        <p:cxnSp>
          <p:nvCxnSpPr>
            <p:cNvPr id="19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Box 20"/>
            <p:cNvSpPr txBox="1">
              <a:spLocks noChangeArrowheads="1"/>
            </p:cNvSpPr>
            <p:nvPr/>
          </p:nvSpPr>
          <p:spPr bwMode="auto">
            <a:xfrm rot="16200000">
              <a:off x="4056628" y="4482998"/>
              <a:ext cx="776861" cy="615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Worse Error</a:t>
              </a:r>
              <a:endParaRPr lang="en-US" altLang="en-US" sz="1400" b="1" dirty="0"/>
            </a:p>
          </p:txBody>
        </p:sp>
        <p:sp>
          <p:nvSpPr>
            <p:cNvPr id="23" name="TextBox 21"/>
            <p:cNvSpPr txBox="1">
              <a:spLocks noChangeArrowheads="1"/>
            </p:cNvSpPr>
            <p:nvPr/>
          </p:nvSpPr>
          <p:spPr bwMode="auto">
            <a:xfrm rot="16200000">
              <a:off x="3987289" y="5351106"/>
              <a:ext cx="943264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Improved Error</a:t>
              </a:r>
              <a:endParaRPr lang="en-US" altLang="en-US" sz="1400" b="1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57199" y="1"/>
            <a:ext cx="7680962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400" b="1" dirty="0" smtClean="0"/>
              <a:t>CMAQv5.2 (LTGNO) – CMAQv5.1 – Difference in MDA8 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 Absolute Bias July 2011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206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0" y="0"/>
            <a:ext cx="9144000" cy="6858000"/>
          </a:xfrm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en-US" sz="6600" dirty="0" smtClean="0"/>
              <a:t>PM</a:t>
            </a:r>
            <a:r>
              <a:rPr lang="en-US" sz="6600" baseline="-25000" dirty="0" smtClean="0"/>
              <a:t>2.5</a:t>
            </a:r>
            <a:endParaRPr lang="en-US" sz="6600" baseline="-25000" dirty="0"/>
          </a:p>
        </p:txBody>
      </p:sp>
    </p:spTree>
    <p:extLst>
      <p:ext uri="{BB962C8B-B14F-4D97-AF65-F5344CB8AC3E}">
        <p14:creationId xmlns:p14="http://schemas.microsoft.com/office/powerpoint/2010/main" val="279474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22011" r="15490" b="15555"/>
          <a:stretch/>
        </p:blipFill>
        <p:spPr>
          <a:xfrm>
            <a:off x="70430" y="76200"/>
            <a:ext cx="5702137" cy="6675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762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January NO</a:t>
            </a:r>
            <a:r>
              <a:rPr lang="en-US" sz="3200" baseline="-25000" dirty="0" smtClean="0"/>
              <a:t>3</a:t>
            </a:r>
            <a:endParaRPr lang="en-US" sz="3200" baseline="-250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5665571" y="5580270"/>
            <a:ext cx="3173629" cy="923330"/>
            <a:chOff x="5665571" y="5580270"/>
            <a:chExt cx="3173629" cy="923330"/>
          </a:xfrm>
        </p:grpSpPr>
        <p:sp>
          <p:nvSpPr>
            <p:cNvPr id="6" name="TextBox 5"/>
            <p:cNvSpPr txBox="1"/>
            <p:nvPr/>
          </p:nvSpPr>
          <p:spPr>
            <a:xfrm>
              <a:off x="5943600" y="5580270"/>
              <a:ext cx="2895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Large decrease in NO</a:t>
              </a:r>
              <a:r>
                <a:rPr lang="en-US" baseline="-25000" dirty="0"/>
                <a:t>3</a:t>
              </a:r>
              <a:r>
                <a:rPr lang="en-US" dirty="0"/>
                <a:t> due to hemispheric CMAQ BCs</a:t>
              </a:r>
            </a:p>
            <a:p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5665571" y="5943600"/>
              <a:ext cx="201829" cy="97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6200" y="76200"/>
            <a:ext cx="25146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CMAQv5.1 Modeled NO</a:t>
            </a:r>
            <a:r>
              <a:rPr lang="en-US" sz="1100" b="1" baseline="-25000" dirty="0" smtClean="0"/>
              <a:t>3</a:t>
            </a:r>
            <a:r>
              <a:rPr lang="en-US" sz="1100" b="1" dirty="0" smtClean="0"/>
              <a:t> Concentration</a:t>
            </a:r>
            <a:endParaRPr lang="en-US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994286" y="3392743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Emissions Update</a:t>
            </a:r>
            <a:endParaRPr lang="en-US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590800" y="76200"/>
            <a:ext cx="2971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CMAQv5.2 – CMAQv5.1</a:t>
            </a:r>
            <a:endParaRPr lang="en-US" sz="1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43840" y="1725417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WRFv3.8</a:t>
            </a:r>
            <a:endParaRPr lang="en-US" sz="11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063240" y="1736541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Lightning Assimilation</a:t>
            </a:r>
            <a:endParaRPr lang="en-US" sz="11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43840" y="3391820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Updates in CMAQv5.2</a:t>
            </a:r>
            <a:endParaRPr lang="en-US" sz="11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895600" y="5059430"/>
            <a:ext cx="23622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Hemispheric CMAQ BCs</a:t>
            </a:r>
            <a:endParaRPr lang="en-US" sz="11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28600" y="5061929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CB6r3 Chemical Mechanism</a:t>
            </a:r>
            <a:endParaRPr lang="en-US" sz="11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95999" y="750043"/>
            <a:ext cx="2878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</a:t>
            </a:r>
            <a:r>
              <a:rPr lang="en-US" baseline="-25000" dirty="0" smtClean="0"/>
              <a:t>3</a:t>
            </a:r>
            <a:r>
              <a:rPr lang="en-US" dirty="0" smtClean="0"/>
              <a:t> increases in the Northeast and decreases across the rest of the CONUS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5" idx="1"/>
          </p:cNvCxnSpPr>
          <p:nvPr/>
        </p:nvCxnSpPr>
        <p:spPr>
          <a:xfrm flipH="1" flipV="1">
            <a:off x="5733849" y="984569"/>
            <a:ext cx="362150" cy="22713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2667002" y="2351380"/>
            <a:ext cx="6286498" cy="2877327"/>
            <a:chOff x="2667002" y="2351380"/>
            <a:chExt cx="6286498" cy="2877327"/>
          </a:xfrm>
        </p:grpSpPr>
        <p:sp>
          <p:nvSpPr>
            <p:cNvPr id="5" name="TextBox 4"/>
            <p:cNvSpPr txBox="1"/>
            <p:nvPr/>
          </p:nvSpPr>
          <p:spPr>
            <a:xfrm>
              <a:off x="5943600" y="2351380"/>
              <a:ext cx="30099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Increase in NO</a:t>
              </a:r>
              <a:r>
                <a:rPr lang="en-US" baseline="-25000" dirty="0" smtClean="0"/>
                <a:t>3</a:t>
              </a:r>
              <a:r>
                <a:rPr lang="en-US" dirty="0" smtClean="0"/>
                <a:t> due to lightning assimilation and CB6r3 chemical mechanism</a:t>
              </a:r>
            </a:p>
          </p:txBody>
        </p:sp>
        <p:cxnSp>
          <p:nvCxnSpPr>
            <p:cNvPr id="27" name="Straight Arrow Connector 26"/>
            <p:cNvCxnSpPr>
              <a:stCxn id="5" idx="1"/>
            </p:cNvCxnSpPr>
            <p:nvPr/>
          </p:nvCxnSpPr>
          <p:spPr>
            <a:xfrm flipH="1" flipV="1">
              <a:off x="5665572" y="2667000"/>
              <a:ext cx="278028" cy="14604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5" idx="1"/>
            </p:cNvCxnSpPr>
            <p:nvPr/>
          </p:nvCxnSpPr>
          <p:spPr>
            <a:xfrm flipH="1">
              <a:off x="2667002" y="2813045"/>
              <a:ext cx="3276598" cy="24156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2865120" y="3720272"/>
            <a:ext cx="5935981" cy="923330"/>
            <a:chOff x="2865120" y="3720272"/>
            <a:chExt cx="5935981" cy="923330"/>
          </a:xfrm>
        </p:grpSpPr>
        <p:sp>
          <p:nvSpPr>
            <p:cNvPr id="11" name="TextBox 10"/>
            <p:cNvSpPr txBox="1"/>
            <p:nvPr/>
          </p:nvSpPr>
          <p:spPr>
            <a:xfrm>
              <a:off x="5943600" y="3720272"/>
              <a:ext cx="28575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Mixed changes do to changes in v5.2 and the emissions update</a:t>
              </a:r>
              <a:endParaRPr lang="en-US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2865120" y="4173406"/>
              <a:ext cx="3078480" cy="14002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5665571" y="4160620"/>
              <a:ext cx="278029" cy="1528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421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22011" r="15490" b="15555"/>
          <a:stretch/>
        </p:blipFill>
        <p:spPr>
          <a:xfrm>
            <a:off x="76200" y="76200"/>
            <a:ext cx="5702137" cy="6675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76200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January </a:t>
            </a:r>
          </a:p>
          <a:p>
            <a:pPr algn="ctr"/>
            <a:r>
              <a:rPr lang="en-US" sz="3200" dirty="0" smtClean="0"/>
              <a:t>Primary OA</a:t>
            </a:r>
            <a:endParaRPr lang="en-US" sz="32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76200"/>
            <a:ext cx="2362201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CMAQv5.1 Modeled POA Conc.</a:t>
            </a:r>
            <a:endParaRPr lang="en-US" sz="11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994286" y="3392743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Emissions Update</a:t>
            </a:r>
            <a:endParaRPr 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590800" y="76200"/>
            <a:ext cx="2971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CMAQv5.2 – CMAQv5.1</a:t>
            </a:r>
            <a:endParaRPr lang="en-US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3840" y="1725417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WRFv3.8</a:t>
            </a:r>
            <a:endParaRPr lang="en-US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063240" y="1736541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Lightning Assimilation</a:t>
            </a:r>
            <a:endParaRPr lang="en-US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3840" y="3391820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Updates in CMAQv5.2</a:t>
            </a:r>
            <a:endParaRPr lang="en-US" sz="1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895600" y="5059430"/>
            <a:ext cx="23622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Hemispheric CMAQ BCs</a:t>
            </a:r>
            <a:endParaRPr lang="en-US" sz="11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" y="5061929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CB6r3 Chemical Mechanism</a:t>
            </a:r>
            <a:endParaRPr lang="en-US" sz="11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2819400" y="1600200"/>
            <a:ext cx="6174577" cy="2706830"/>
            <a:chOff x="2819400" y="1600200"/>
            <a:chExt cx="6174577" cy="2706830"/>
          </a:xfrm>
        </p:grpSpPr>
        <p:sp>
          <p:nvSpPr>
            <p:cNvPr id="5" name="TextBox 4"/>
            <p:cNvSpPr txBox="1"/>
            <p:nvPr/>
          </p:nvSpPr>
          <p:spPr>
            <a:xfrm>
              <a:off x="5945977" y="1600200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Very large decrease in POC due to updates in CMAQv5.2 (as expected)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2819400" y="2059162"/>
              <a:ext cx="3126576" cy="22478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715000" y="2676874"/>
            <a:ext cx="3124199" cy="1660341"/>
            <a:chOff x="5715000" y="2676874"/>
            <a:chExt cx="3124199" cy="1660341"/>
          </a:xfrm>
        </p:grpSpPr>
        <p:sp>
          <p:nvSpPr>
            <p:cNvPr id="6" name="TextBox 5"/>
            <p:cNvSpPr txBox="1"/>
            <p:nvPr/>
          </p:nvSpPr>
          <p:spPr>
            <a:xfrm>
              <a:off x="5945976" y="3099432"/>
              <a:ext cx="28932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Very </a:t>
              </a:r>
              <a:r>
                <a:rPr lang="en-US" dirty="0"/>
                <a:t>small </a:t>
              </a:r>
              <a:r>
                <a:rPr lang="en-US" dirty="0" smtClean="0"/>
                <a:t>increase </a:t>
              </a:r>
              <a:r>
                <a:rPr lang="en-US" dirty="0"/>
                <a:t>due to lightning assimilation and emission </a:t>
              </a:r>
              <a:r>
                <a:rPr lang="en-US" dirty="0" smtClean="0"/>
                <a:t>updates</a:t>
              </a:r>
              <a:endParaRPr lang="en-US" dirty="0"/>
            </a:p>
          </p:txBody>
        </p:sp>
        <p:cxnSp>
          <p:nvCxnSpPr>
            <p:cNvPr id="23" name="Straight Arrow Connector 22"/>
            <p:cNvCxnSpPr>
              <a:stCxn id="6" idx="1"/>
            </p:cNvCxnSpPr>
            <p:nvPr/>
          </p:nvCxnSpPr>
          <p:spPr>
            <a:xfrm flipH="1" flipV="1">
              <a:off x="5715000" y="2676874"/>
              <a:ext cx="230976" cy="88422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5715000" y="3541355"/>
              <a:ext cx="230977" cy="79586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441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21111" r="15490" b="15555"/>
          <a:stretch/>
        </p:blipFill>
        <p:spPr>
          <a:xfrm>
            <a:off x="76199" y="30480"/>
            <a:ext cx="5705856" cy="6675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25146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CMAQv5.1 Modeled SOA Conc.</a:t>
            </a:r>
            <a:endParaRPr lang="en-US" sz="11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94286" y="3392743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Emissions Update</a:t>
            </a:r>
            <a:endParaRPr lang="en-US" sz="1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76200"/>
            <a:ext cx="2971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CMAQv5.2 – CMAQv5.1</a:t>
            </a:r>
            <a:endParaRPr lang="en-US" sz="11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3840" y="1725417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WRFv3.8</a:t>
            </a:r>
            <a:endParaRPr lang="en-US" sz="11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63240" y="1736541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Lightning Assimilation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3840" y="3391820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Updates in CMAQv5.2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95600" y="5059430"/>
            <a:ext cx="23622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Hemispheric CMAQ BCs</a:t>
            </a:r>
            <a:endParaRPr lang="en-US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5061929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CB6r3 Chemical Mechanism</a:t>
            </a:r>
            <a:endParaRPr lang="en-US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15000" y="76200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January</a:t>
            </a:r>
          </a:p>
          <a:p>
            <a:pPr algn="ctr"/>
            <a:r>
              <a:rPr lang="en-US" sz="3200" dirty="0" smtClean="0"/>
              <a:t>Secondary OA</a:t>
            </a:r>
            <a:endParaRPr lang="en-US" sz="3200" baseline="-25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2819400" y="1905818"/>
            <a:ext cx="6178296" cy="3322889"/>
            <a:chOff x="2819400" y="1905818"/>
            <a:chExt cx="6178296" cy="3322889"/>
          </a:xfrm>
        </p:grpSpPr>
        <p:sp>
          <p:nvSpPr>
            <p:cNvPr id="13" name="TextBox 12"/>
            <p:cNvSpPr txBox="1"/>
            <p:nvPr/>
          </p:nvSpPr>
          <p:spPr>
            <a:xfrm>
              <a:off x="5934456" y="1905818"/>
              <a:ext cx="3063240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Very large increase in SOA due to updates in CMAQv5.2 (increased role of SOA pathways)</a:t>
              </a:r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Smaller increases near the southern boundary due to hemispheric BCs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2819400" y="2536927"/>
              <a:ext cx="3130296" cy="177010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5664708" y="4557744"/>
              <a:ext cx="320039" cy="67096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588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22011" r="14052" b="15555"/>
          <a:stretch/>
        </p:blipFill>
        <p:spPr>
          <a:xfrm>
            <a:off x="76200" y="76200"/>
            <a:ext cx="5820931" cy="667512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646663" y="2209800"/>
            <a:ext cx="3192536" cy="1200329"/>
            <a:chOff x="5646663" y="2209800"/>
            <a:chExt cx="3192536" cy="1200329"/>
          </a:xfrm>
        </p:grpSpPr>
        <p:sp>
          <p:nvSpPr>
            <p:cNvPr id="5" name="TextBox 4"/>
            <p:cNvSpPr txBox="1"/>
            <p:nvPr/>
          </p:nvSpPr>
          <p:spPr>
            <a:xfrm>
              <a:off x="6095998" y="2209800"/>
              <a:ext cx="27432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Small increase in PM</a:t>
              </a:r>
              <a:r>
                <a:rPr lang="en-US" baseline="-25000" dirty="0" smtClean="0"/>
                <a:t>2.5</a:t>
              </a:r>
              <a:r>
                <a:rPr lang="en-US" dirty="0" smtClean="0"/>
                <a:t> in the Northeast and mid-Atlantic due to inclusion of lightning assimilation</a:t>
              </a:r>
              <a:endParaRPr lang="en-US" dirty="0"/>
            </a:p>
          </p:txBody>
        </p:sp>
        <p:cxnSp>
          <p:nvCxnSpPr>
            <p:cNvPr id="6" name="Straight Arrow Connector 5"/>
            <p:cNvCxnSpPr>
              <a:stCxn id="5" idx="1"/>
            </p:cNvCxnSpPr>
            <p:nvPr/>
          </p:nvCxnSpPr>
          <p:spPr>
            <a:xfrm flipH="1" flipV="1">
              <a:off x="5646663" y="2662754"/>
              <a:ext cx="449335" cy="14721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2844729" y="3924101"/>
            <a:ext cx="6096904" cy="1200329"/>
            <a:chOff x="2887040" y="3924101"/>
            <a:chExt cx="6054594" cy="1200329"/>
          </a:xfrm>
        </p:grpSpPr>
        <p:sp>
          <p:nvSpPr>
            <p:cNvPr id="9" name="TextBox 8"/>
            <p:cNvSpPr txBox="1"/>
            <p:nvPr/>
          </p:nvSpPr>
          <p:spPr>
            <a:xfrm>
              <a:off x="6115746" y="3924101"/>
              <a:ext cx="28258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Mixed increases/decreases in PM</a:t>
              </a:r>
              <a:r>
                <a:rPr lang="en-US" baseline="-25000" dirty="0" smtClean="0"/>
                <a:t>2.5</a:t>
              </a:r>
              <a:r>
                <a:rPr lang="en-US" dirty="0" smtClean="0"/>
                <a:t> due to changes in CMAQv5.2 (decreased POA and increased SOA)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2887040" y="4343400"/>
              <a:ext cx="31530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733848" y="750043"/>
            <a:ext cx="3240442" cy="1200329"/>
            <a:chOff x="5733848" y="750043"/>
            <a:chExt cx="3240442" cy="1200329"/>
          </a:xfrm>
        </p:grpSpPr>
        <p:sp>
          <p:nvSpPr>
            <p:cNvPr id="12" name="TextBox 11"/>
            <p:cNvSpPr txBox="1"/>
            <p:nvPr/>
          </p:nvSpPr>
          <p:spPr>
            <a:xfrm>
              <a:off x="6095999" y="750043"/>
              <a:ext cx="28782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Mixed increases and decreases in </a:t>
              </a:r>
              <a:r>
                <a:rPr lang="en-US" dirty="0"/>
                <a:t>PM</a:t>
              </a:r>
              <a:r>
                <a:rPr lang="en-US" baseline="-25000" dirty="0"/>
                <a:t>2.5</a:t>
              </a:r>
              <a:r>
                <a:rPr lang="en-US" dirty="0"/>
                <a:t> </a:t>
              </a:r>
              <a:r>
                <a:rPr lang="en-US" dirty="0" smtClean="0"/>
                <a:t>across the CONUS between v5.1 base and v5.2 final</a:t>
              </a:r>
              <a:endParaRPr lang="en-US" dirty="0"/>
            </a:p>
          </p:txBody>
        </p:sp>
        <p:cxnSp>
          <p:nvCxnSpPr>
            <p:cNvPr id="13" name="Straight Arrow Connector 12"/>
            <p:cNvCxnSpPr>
              <a:stCxn id="12" idx="1"/>
            </p:cNvCxnSpPr>
            <p:nvPr/>
          </p:nvCxnSpPr>
          <p:spPr>
            <a:xfrm flipH="1" flipV="1">
              <a:off x="5733848" y="984566"/>
              <a:ext cx="362151" cy="36564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844729" y="5029199"/>
            <a:ext cx="6129562" cy="1111747"/>
            <a:chOff x="2844729" y="5029199"/>
            <a:chExt cx="6129562" cy="1111747"/>
          </a:xfrm>
        </p:grpSpPr>
        <p:sp>
          <p:nvSpPr>
            <p:cNvPr id="21" name="TextBox 20"/>
            <p:cNvSpPr txBox="1"/>
            <p:nvPr/>
          </p:nvSpPr>
          <p:spPr>
            <a:xfrm>
              <a:off x="6095997" y="5494615"/>
              <a:ext cx="28782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Small effect on PM</a:t>
              </a:r>
              <a:r>
                <a:rPr lang="en-US" baseline="-25000" dirty="0" smtClean="0"/>
                <a:t>2.5</a:t>
              </a:r>
              <a:r>
                <a:rPr lang="en-US" dirty="0" smtClean="0"/>
                <a:t> from the other updates</a:t>
              </a:r>
              <a:endParaRPr lang="en-US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2844729" y="5827350"/>
              <a:ext cx="3251268" cy="1162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5706632" y="5029199"/>
              <a:ext cx="380997" cy="79815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1" idx="1"/>
            </p:cNvCxnSpPr>
            <p:nvPr/>
          </p:nvCxnSpPr>
          <p:spPr>
            <a:xfrm flipH="1">
              <a:off x="5733848" y="5817781"/>
              <a:ext cx="362149" cy="16158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5943600" y="762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January PM</a:t>
            </a:r>
            <a:r>
              <a:rPr lang="en-US" sz="3200" baseline="-25000" dirty="0" smtClean="0"/>
              <a:t>2.5</a:t>
            </a:r>
            <a:endParaRPr lang="en-US" sz="3200" baseline="-25000" dirty="0"/>
          </a:p>
        </p:txBody>
      </p:sp>
      <p:sp>
        <p:nvSpPr>
          <p:cNvPr id="47" name="TextBox 46"/>
          <p:cNvSpPr txBox="1"/>
          <p:nvPr/>
        </p:nvSpPr>
        <p:spPr>
          <a:xfrm>
            <a:off x="76200" y="76200"/>
            <a:ext cx="2362201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CMAQv5.1 Modeled PM</a:t>
            </a:r>
            <a:r>
              <a:rPr lang="en-US" sz="1100" b="1" baseline="-25000" dirty="0" smtClean="0"/>
              <a:t>2.5</a:t>
            </a:r>
            <a:r>
              <a:rPr lang="en-US" sz="1100" b="1" dirty="0" smtClean="0"/>
              <a:t> Conc.</a:t>
            </a:r>
            <a:endParaRPr lang="en-US" sz="11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994286" y="3392743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Emissions Update</a:t>
            </a:r>
            <a:endParaRPr lang="en-US" sz="11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590800" y="76200"/>
            <a:ext cx="2971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CMAQv5.2 – CMAQv5.1</a:t>
            </a:r>
            <a:endParaRPr lang="en-US" sz="11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243840" y="1725417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WRFv3.8</a:t>
            </a:r>
            <a:endParaRPr lang="en-US" sz="11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3063240" y="1736541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Lightning Assimilation</a:t>
            </a:r>
            <a:endParaRPr lang="en-US" sz="11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243840" y="3391820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Updates in CMAQv5.2</a:t>
            </a:r>
            <a:endParaRPr lang="en-US" sz="11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2895600" y="5059430"/>
            <a:ext cx="23622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Hemispheric CMAQ BCs</a:t>
            </a:r>
            <a:endParaRPr lang="en-US" sz="11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228600" y="5061929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CB6r3 Chemical Mechanism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4200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60120" y="402336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24600" y="402336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0120" y="3840480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24600" y="3840480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95400" y="38100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v5.1 </a:t>
            </a:r>
            <a:r>
              <a:rPr lang="en-US" sz="1200" dirty="0" smtClean="0">
                <a:solidFill>
                  <a:srgbClr val="FF0000"/>
                </a:solidFill>
              </a:rPr>
              <a:t>Base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7360" y="3534409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88237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47059" y="1776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Concentration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01743" y="3429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53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48000" y="381000"/>
            <a:ext cx="5791200" cy="685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Major Updates in the CMAQv5.2 </a:t>
            </a:r>
          </a:p>
          <a:p>
            <a:r>
              <a:rPr lang="en-US" sz="2400" dirty="0" smtClean="0"/>
              <a:t>Modeling System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1447800"/>
            <a:ext cx="9067800" cy="5410200"/>
          </a:xfrm>
        </p:spPr>
        <p:txBody>
          <a:bodyPr>
            <a:normAutofit fontScale="85000" lnSpcReduction="20000"/>
          </a:bodyPr>
          <a:lstStyle/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US" dirty="0" smtClean="0"/>
              <a:t>Transition from WRFv3.7 to WRFv3.8</a:t>
            </a:r>
            <a:endParaRPr lang="en-US" b="0" dirty="0" smtClean="0"/>
          </a:p>
          <a:p>
            <a:pPr lvl="1">
              <a:spcBef>
                <a:spcPts val="600"/>
              </a:spcBef>
            </a:pPr>
            <a:r>
              <a:rPr lang="en-US" b="0" dirty="0" smtClean="0"/>
              <a:t>PAR function and impact on transpiration modified by Jon Pleim</a:t>
            </a:r>
          </a:p>
          <a:p>
            <a:pPr lvl="1">
              <a:spcBef>
                <a:spcPts val="600"/>
              </a:spcBef>
            </a:pPr>
            <a:r>
              <a:rPr lang="en-US" b="0" dirty="0" smtClean="0"/>
              <a:t>Numerous other updates in WRFv3.8 (</a:t>
            </a:r>
            <a:r>
              <a:rPr lang="en-US" b="0" dirty="0" smtClean="0">
                <a:hlinkClick r:id="rId2"/>
              </a:rPr>
              <a:t>http://www2.ucar.edu/wrf/users/wrfv3.8/updates-3.8.html</a:t>
            </a:r>
            <a:r>
              <a:rPr lang="en-US" b="0" dirty="0" smtClean="0"/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WRFv3.8 with lightning assimilation</a:t>
            </a:r>
          </a:p>
          <a:p>
            <a:pPr lvl="1">
              <a:spcBef>
                <a:spcPts val="0"/>
              </a:spcBef>
            </a:pPr>
            <a:r>
              <a:rPr lang="en-US" b="0" dirty="0" smtClean="0"/>
              <a:t>Assimilation of lightning strike data from the National Lightning Detection Network (NLDN)</a:t>
            </a:r>
          </a:p>
          <a:p>
            <a:pPr lvl="1">
              <a:spcBef>
                <a:spcPts val="0"/>
              </a:spcBef>
            </a:pPr>
            <a:r>
              <a:rPr lang="en-US" b="0" dirty="0" smtClean="0"/>
              <a:t>Force deep convection where lightning is observed; only allow shallow convection where it is not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000" b="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Science updates in CMAQv5.2 </a:t>
            </a:r>
          </a:p>
          <a:p>
            <a:pPr lvl="1">
              <a:spcBef>
                <a:spcPts val="0"/>
              </a:spcBef>
            </a:pPr>
            <a:r>
              <a:rPr lang="en-US" b="0" dirty="0" smtClean="0"/>
              <a:t>Increased O</a:t>
            </a:r>
            <a:r>
              <a:rPr lang="en-US" b="0" baseline="-25000" dirty="0" smtClean="0"/>
              <a:t>3</a:t>
            </a:r>
            <a:r>
              <a:rPr lang="en-US" b="0" dirty="0" smtClean="0"/>
              <a:t> deposition to wetted surfaces (particularly important in the early morning hours)</a:t>
            </a:r>
          </a:p>
          <a:p>
            <a:pPr lvl="1">
              <a:spcBef>
                <a:spcPts val="0"/>
              </a:spcBef>
            </a:pPr>
            <a:r>
              <a:rPr lang="en-US" b="0" dirty="0" smtClean="0"/>
              <a:t>Updated organic aerosol (OA) with semivolatile primary OA and empirical secondary OA formation from combustion </a:t>
            </a:r>
            <a:r>
              <a:rPr lang="en-US" b="0" dirty="0" smtClean="0"/>
              <a:t>sources (presentation yesterday by Ben Murphy)</a:t>
            </a:r>
            <a:endParaRPr lang="en-US" b="0" dirty="0" smtClean="0"/>
          </a:p>
          <a:p>
            <a:pPr lvl="2">
              <a:spcBef>
                <a:spcPts val="0"/>
              </a:spcBef>
            </a:pPr>
            <a:r>
              <a:rPr lang="en-US" b="0" dirty="0" smtClean="0"/>
              <a:t>Large decreases in primary OA in both summer (75-95%) and winter (55-90%)</a:t>
            </a:r>
          </a:p>
          <a:p>
            <a:pPr lvl="2"/>
            <a:r>
              <a:rPr lang="en-US" b="0" dirty="0" smtClean="0"/>
              <a:t>In winter, the lack of photochemistry results in overall decreases in OA (and PM</a:t>
            </a:r>
            <a:r>
              <a:rPr lang="en-US" b="0" baseline="-25000" dirty="0" smtClean="0"/>
              <a:t>2.5</a:t>
            </a:r>
            <a:r>
              <a:rPr lang="en-US" b="0" dirty="0" smtClean="0"/>
              <a:t>) in many cities</a:t>
            </a:r>
          </a:p>
          <a:p>
            <a:pPr lvl="2"/>
            <a:r>
              <a:rPr lang="en-US" b="0" dirty="0" smtClean="0"/>
              <a:t>In summer, increase in OA at due to the increased role from secondary OA formation pathways</a:t>
            </a:r>
          </a:p>
          <a:p>
            <a:pPr lvl="1"/>
            <a:r>
              <a:rPr lang="en-US" b="0" dirty="0" smtClean="0"/>
              <a:t>Updated windblown dust scheme (presentation yesterday by Hosein Foroutan)</a:t>
            </a:r>
          </a:p>
          <a:p>
            <a:pPr lvl="1"/>
            <a:r>
              <a:rPr lang="en-US" b="0" dirty="0" smtClean="0"/>
              <a:t>Updated sub-grid cloud scheme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000" b="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Update from the 2011 NEI v2 eh to 2011 NEI v2 </a:t>
            </a:r>
            <a:r>
              <a:rPr lang="en-US" dirty="0" err="1" smtClean="0"/>
              <a:t>ek</a:t>
            </a:r>
            <a:r>
              <a:rPr lang="en-US" dirty="0" smtClean="0"/>
              <a:t> platform</a:t>
            </a:r>
          </a:p>
          <a:p>
            <a:pPr lvl="1">
              <a:spcBef>
                <a:spcPts val="0"/>
              </a:spcBef>
            </a:pPr>
            <a:r>
              <a:rPr lang="en-US" b="0" dirty="0" smtClean="0"/>
              <a:t>Updated from MOVES2014 to MOVES2014a for mobile emissions (updates for TX, OH, NJ, CA, AZ)</a:t>
            </a:r>
          </a:p>
          <a:p>
            <a:pPr lvl="1">
              <a:spcBef>
                <a:spcPts val="0"/>
              </a:spcBef>
            </a:pPr>
            <a:r>
              <a:rPr lang="en-US" b="0" dirty="0" smtClean="0"/>
              <a:t>Revised spatial surrogates for underway emissions from commercial marine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00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Update from the CB05e51 to CB6r3 chemical mechanism</a:t>
            </a:r>
          </a:p>
          <a:p>
            <a:pPr lvl="1">
              <a:spcBef>
                <a:spcPts val="0"/>
              </a:spcBef>
            </a:pPr>
            <a:r>
              <a:rPr lang="en-US" b="0" dirty="0" smtClean="0"/>
              <a:t>Generally lower O</a:t>
            </a:r>
            <a:r>
              <a:rPr lang="en-US" b="0" baseline="-25000" dirty="0" smtClean="0"/>
              <a:t>3</a:t>
            </a:r>
            <a:r>
              <a:rPr lang="en-US" b="0" dirty="0" smtClean="0"/>
              <a:t> and NO</a:t>
            </a:r>
            <a:r>
              <a:rPr lang="en-US" b="0" baseline="-25000" dirty="0" smtClean="0"/>
              <a:t>2</a:t>
            </a:r>
            <a:r>
              <a:rPr lang="en-US" b="0" dirty="0" smtClean="0"/>
              <a:t> from lower production of alkyl nitrates (winter), lack of NO</a:t>
            </a:r>
            <a:r>
              <a:rPr lang="en-US" b="0" baseline="-25000" dirty="0" smtClean="0"/>
              <a:t>X</a:t>
            </a:r>
            <a:r>
              <a:rPr lang="en-US" b="0" dirty="0" smtClean="0"/>
              <a:t> recycling, lower HO2 and higher heterogeneous removal of nitrates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900" b="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Transition from GEOS-Chem to hemispheric CMAQ for lateral boundary conditions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6553200" y="6324600"/>
            <a:ext cx="2438400" cy="365125"/>
          </a:xfrm>
        </p:spPr>
        <p:txBody>
          <a:bodyPr/>
          <a:lstStyle/>
          <a:p>
            <a:fld id="{6D3FAE4D-9488-4B48-8F4A-A56CB5A28AF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04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60120" y="402336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24600" y="402336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0120" y="3840480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24600" y="3840480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95400" y="3810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v5.1 Base</a:t>
            </a:r>
          </a:p>
          <a:p>
            <a:r>
              <a:rPr lang="en-US" sz="1200" dirty="0">
                <a:solidFill>
                  <a:srgbClr val="3366FF"/>
                </a:solidFill>
              </a:rPr>
              <a:t>v5.1 w/ WRF </a:t>
            </a:r>
            <a:r>
              <a:rPr lang="en-US" sz="1200" dirty="0" smtClean="0">
                <a:solidFill>
                  <a:srgbClr val="3366FF"/>
                </a:solidFill>
              </a:rPr>
              <a:t>Updates</a:t>
            </a:r>
            <a:endParaRPr lang="en-US" sz="1200" dirty="0">
              <a:solidFill>
                <a:srgbClr val="3366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7360" y="3534409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88237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47059" y="1776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Concentration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01743" y="3429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89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60120" y="402336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24600" y="402336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0120" y="3840480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24600" y="3840480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95400" y="3810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v5.1 Base</a:t>
            </a:r>
          </a:p>
          <a:p>
            <a:r>
              <a:rPr lang="en-US" sz="1200" dirty="0">
                <a:solidFill>
                  <a:srgbClr val="3366FF"/>
                </a:solidFill>
              </a:rPr>
              <a:t>v5.1 w/ WRF Updates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v5.2 CB05e51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37360" y="3534409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88237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47059" y="1776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Concentration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01743" y="3429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07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60120" y="402336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24600" y="402336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0120" y="3840480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24600" y="3840480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95400" y="3810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v5.1 Base</a:t>
            </a:r>
          </a:p>
          <a:p>
            <a:r>
              <a:rPr lang="en-US" sz="1200" dirty="0">
                <a:solidFill>
                  <a:srgbClr val="3366FF"/>
                </a:solidFill>
              </a:rPr>
              <a:t>v5.1 w/ WRF Updates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v5.2 CB05e51 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v5.2 CB05e51 (</a:t>
            </a:r>
            <a:r>
              <a:rPr lang="en-US" sz="1200" dirty="0" err="1" smtClean="0">
                <a:solidFill>
                  <a:srgbClr val="FFFF00"/>
                </a:solidFill>
              </a:rPr>
              <a:t>ek</a:t>
            </a:r>
            <a:r>
              <a:rPr lang="en-US" sz="1200" dirty="0" smtClean="0">
                <a:solidFill>
                  <a:srgbClr val="FFFF00"/>
                </a:solidFill>
              </a:rPr>
              <a:t> </a:t>
            </a:r>
            <a:r>
              <a:rPr lang="en-US" sz="1200" dirty="0" err="1" smtClean="0">
                <a:solidFill>
                  <a:srgbClr val="FFFF00"/>
                </a:solidFill>
              </a:rPr>
              <a:t>emis</a:t>
            </a:r>
            <a:r>
              <a:rPr lang="en-US" sz="1200" dirty="0" smtClean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37360" y="3534409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88237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47059" y="1776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Concentration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01743" y="3429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14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60120" y="402336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24600" y="402336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0120" y="3840480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24600" y="3840480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95400" y="38100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v5.1 Base</a:t>
            </a:r>
          </a:p>
          <a:p>
            <a:r>
              <a:rPr lang="en-US" sz="1200" dirty="0">
                <a:solidFill>
                  <a:srgbClr val="3366FF"/>
                </a:solidFill>
              </a:rPr>
              <a:t>v5.1 w/ WRF Updates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v5.2 CB05e51 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v5.2 CB05e51 (</a:t>
            </a:r>
            <a:r>
              <a:rPr lang="en-US" sz="1200" dirty="0" err="1" smtClean="0">
                <a:solidFill>
                  <a:srgbClr val="FFFF00"/>
                </a:solidFill>
              </a:rPr>
              <a:t>ek</a:t>
            </a:r>
            <a:r>
              <a:rPr lang="en-US" sz="1200" dirty="0" smtClean="0">
                <a:solidFill>
                  <a:srgbClr val="FFFF00"/>
                </a:solidFill>
              </a:rPr>
              <a:t> </a:t>
            </a:r>
            <a:r>
              <a:rPr lang="en-US" sz="1200" dirty="0" err="1" smtClean="0">
                <a:solidFill>
                  <a:srgbClr val="FFFF00"/>
                </a:solidFill>
              </a:rPr>
              <a:t>emis</a:t>
            </a:r>
            <a:r>
              <a:rPr lang="en-US" sz="1200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v5.2 CB6r3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37360" y="3534409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88237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47059" y="1776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Concentration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01743" y="3429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5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60120" y="402336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24600" y="402336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0120" y="3840480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24600" y="3840480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95400" y="3810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v5.1 Base</a:t>
            </a:r>
          </a:p>
          <a:p>
            <a:r>
              <a:rPr lang="en-US" sz="1200" dirty="0">
                <a:solidFill>
                  <a:srgbClr val="3366FF"/>
                </a:solidFill>
              </a:rPr>
              <a:t>v5.1 w/ WRF Updates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v5.2 CB05e51 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v5.2 CB05e51 (</a:t>
            </a:r>
            <a:r>
              <a:rPr lang="en-US" sz="1200" dirty="0" err="1" smtClean="0">
                <a:solidFill>
                  <a:srgbClr val="FFFF00"/>
                </a:solidFill>
              </a:rPr>
              <a:t>ek</a:t>
            </a:r>
            <a:r>
              <a:rPr lang="en-US" sz="1200" dirty="0" smtClean="0">
                <a:solidFill>
                  <a:srgbClr val="FFFF00"/>
                </a:solidFill>
              </a:rPr>
              <a:t> </a:t>
            </a:r>
            <a:r>
              <a:rPr lang="en-US" sz="1200" dirty="0" err="1" smtClean="0">
                <a:solidFill>
                  <a:srgbClr val="FFFF00"/>
                </a:solidFill>
              </a:rPr>
              <a:t>emis</a:t>
            </a:r>
            <a:r>
              <a:rPr lang="en-US" sz="1200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v5.2 CB6r3</a:t>
            </a:r>
          </a:p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Hemispheric CMAQ BCs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7360" y="3534409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88237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47059" y="1776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Concentration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01743" y="3429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02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" t="21111" r="5337" b="20000"/>
          <a:stretch/>
        </p:blipFill>
        <p:spPr>
          <a:xfrm>
            <a:off x="533400" y="76200"/>
            <a:ext cx="8153400" cy="4038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9"/>
          <a:stretch/>
        </p:blipFill>
        <p:spPr>
          <a:xfrm>
            <a:off x="5131571" y="4495800"/>
            <a:ext cx="3548698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>
          <a:xfrm>
            <a:off x="533400" y="4343400"/>
            <a:ext cx="3548698" cy="2514600"/>
          </a:xfrm>
          <a:prstGeom prst="rect">
            <a:avLst/>
          </a:prstGeom>
        </p:spPr>
      </p:pic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8284485" y="950976"/>
            <a:ext cx="402315" cy="2677356"/>
            <a:chOff x="3962400" y="4405745"/>
            <a:chExt cx="804093" cy="1704664"/>
          </a:xfrm>
        </p:grpSpPr>
        <p:cxnSp>
          <p:nvCxnSpPr>
            <p:cNvPr id="7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Box 20"/>
            <p:cNvSpPr txBox="1">
              <a:spLocks noChangeArrowheads="1"/>
            </p:cNvSpPr>
            <p:nvPr/>
          </p:nvSpPr>
          <p:spPr bwMode="auto">
            <a:xfrm rot="16200000">
              <a:off x="4076529" y="4482998"/>
              <a:ext cx="737056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Worse Bias</a:t>
              </a:r>
              <a:endParaRPr lang="en-US" altLang="en-US" sz="1400" b="1" dirty="0"/>
            </a:p>
          </p:txBody>
        </p:sp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 rot="16200000">
              <a:off x="4007192" y="5351108"/>
              <a:ext cx="903459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Improved Bias</a:t>
              </a:r>
              <a:endParaRPr lang="en-US" altLang="en-US" sz="1400" b="1" dirty="0"/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 rot="5400000">
            <a:off x="6700121" y="2901080"/>
            <a:ext cx="402315" cy="2677356"/>
            <a:chOff x="3962400" y="4405745"/>
            <a:chExt cx="804093" cy="1704664"/>
          </a:xfrm>
        </p:grpSpPr>
        <p:cxnSp>
          <p:nvCxnSpPr>
            <p:cNvPr id="13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extBox 20"/>
            <p:cNvSpPr txBox="1">
              <a:spLocks noChangeArrowheads="1"/>
            </p:cNvSpPr>
            <p:nvPr/>
          </p:nvSpPr>
          <p:spPr bwMode="auto">
            <a:xfrm rot="16200000">
              <a:off x="4076529" y="4482998"/>
              <a:ext cx="737056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Worse Bias</a:t>
              </a:r>
              <a:endParaRPr lang="en-US" altLang="en-US" sz="1400" b="1" dirty="0"/>
            </a:p>
          </p:txBody>
        </p:sp>
        <p:sp>
          <p:nvSpPr>
            <p:cNvPr id="17" name="TextBox 21"/>
            <p:cNvSpPr txBox="1">
              <a:spLocks noChangeArrowheads="1"/>
            </p:cNvSpPr>
            <p:nvPr/>
          </p:nvSpPr>
          <p:spPr bwMode="auto">
            <a:xfrm rot="16200000">
              <a:off x="4007192" y="5351108"/>
              <a:ext cx="903459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Improved Bias</a:t>
              </a:r>
              <a:endParaRPr lang="en-US" altLang="en-US" sz="1400" b="1" dirty="0"/>
            </a:p>
          </p:txBody>
        </p:sp>
      </p:grpSp>
      <p:grpSp>
        <p:nvGrpSpPr>
          <p:cNvPr id="18" name="Group 16"/>
          <p:cNvGrpSpPr>
            <a:grpSpLocks/>
          </p:cNvGrpSpPr>
          <p:nvPr/>
        </p:nvGrpSpPr>
        <p:grpSpPr bwMode="auto">
          <a:xfrm rot="5400000">
            <a:off x="2099305" y="2882621"/>
            <a:ext cx="402314" cy="2714275"/>
            <a:chOff x="3962400" y="4402139"/>
            <a:chExt cx="804092" cy="1728171"/>
          </a:xfrm>
        </p:grpSpPr>
        <p:cxnSp>
          <p:nvCxnSpPr>
            <p:cNvPr id="19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Box 20"/>
            <p:cNvSpPr txBox="1">
              <a:spLocks noChangeArrowheads="1"/>
            </p:cNvSpPr>
            <p:nvPr/>
          </p:nvSpPr>
          <p:spPr bwMode="auto">
            <a:xfrm rot="16200000">
              <a:off x="4056628" y="4482998"/>
              <a:ext cx="776861" cy="615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Worse Error</a:t>
              </a:r>
              <a:endParaRPr lang="en-US" altLang="en-US" sz="1400" b="1" dirty="0"/>
            </a:p>
          </p:txBody>
        </p:sp>
        <p:sp>
          <p:nvSpPr>
            <p:cNvPr id="23" name="TextBox 21"/>
            <p:cNvSpPr txBox="1">
              <a:spLocks noChangeArrowheads="1"/>
            </p:cNvSpPr>
            <p:nvPr/>
          </p:nvSpPr>
          <p:spPr bwMode="auto">
            <a:xfrm rot="16200000">
              <a:off x="3987289" y="5351106"/>
              <a:ext cx="943264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Improved Error</a:t>
              </a:r>
              <a:endParaRPr lang="en-US" altLang="en-US" sz="1400" b="1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33400" y="54864"/>
            <a:ext cx="7467600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400" b="1" dirty="0" smtClean="0"/>
              <a:t>CMAQv5.2 (Hemi) – CMAQv5.1 – Difference in PM</a:t>
            </a:r>
            <a:r>
              <a:rPr lang="en-US" sz="1400" b="1" baseline="-25000" dirty="0" smtClean="0"/>
              <a:t>2.5</a:t>
            </a:r>
            <a:r>
              <a:rPr lang="en-US" sz="1400" b="1" dirty="0" smtClean="0"/>
              <a:t> Absolute Bias January 2011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2111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285750" y="381000"/>
            <a:ext cx="8572500" cy="647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200" y="6096000"/>
            <a:ext cx="990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CMAQv5.1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72200" y="6066062"/>
            <a:ext cx="1066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CMAQv5.2</a:t>
            </a:r>
            <a:endParaRPr lang="en-US" sz="1400" b="1" dirty="0"/>
          </a:p>
        </p:txBody>
      </p:sp>
      <p:sp>
        <p:nvSpPr>
          <p:cNvPr id="7" name="Rectangle 6"/>
          <p:cNvSpPr/>
          <p:nvPr/>
        </p:nvSpPr>
        <p:spPr>
          <a:xfrm>
            <a:off x="1371600" y="381000"/>
            <a:ext cx="3505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67600" y="3587173"/>
            <a:ext cx="990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CMAQv5.1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429500" y="4817872"/>
            <a:ext cx="1066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CMAQv5.2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30480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January PM</a:t>
            </a:r>
            <a:r>
              <a:rPr lang="en-US" sz="2800" baseline="-25000" dirty="0" smtClean="0"/>
              <a:t>2.5</a:t>
            </a:r>
            <a:r>
              <a:rPr lang="en-US" sz="2800" dirty="0" smtClean="0"/>
              <a:t> Speciated Stacked Bar Plot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102682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22011" r="15490" b="15555"/>
          <a:stretch/>
        </p:blipFill>
        <p:spPr>
          <a:xfrm>
            <a:off x="89063" y="76200"/>
            <a:ext cx="5702137" cy="6675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762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July SO</a:t>
            </a:r>
            <a:r>
              <a:rPr lang="en-US" sz="3200" baseline="-25000" dirty="0" smtClean="0"/>
              <a:t>4</a:t>
            </a:r>
            <a:endParaRPr lang="en-US" sz="3200" baseline="-250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2819400" y="3810000"/>
            <a:ext cx="6235908" cy="1200329"/>
            <a:chOff x="2819400" y="3810000"/>
            <a:chExt cx="6235908" cy="1200329"/>
          </a:xfrm>
        </p:grpSpPr>
        <p:sp>
          <p:nvSpPr>
            <p:cNvPr id="7" name="TextBox 6"/>
            <p:cNvSpPr txBox="1"/>
            <p:nvPr/>
          </p:nvSpPr>
          <p:spPr>
            <a:xfrm>
              <a:off x="6173444" y="3810000"/>
              <a:ext cx="28818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Decreased SO</a:t>
              </a:r>
              <a:r>
                <a:rPr lang="en-US" baseline="-25000" dirty="0" smtClean="0"/>
                <a:t>4</a:t>
              </a:r>
              <a:r>
                <a:rPr lang="en-US" dirty="0" smtClean="0"/>
                <a:t> due to changes in CMAQv5.2 (likely due to sub-grid cloud updates)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2819400" y="4339592"/>
              <a:ext cx="3242261" cy="2150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5791200" y="2438400"/>
            <a:ext cx="3264108" cy="722531"/>
            <a:chOff x="5257800" y="2514600"/>
            <a:chExt cx="3797508" cy="646331"/>
          </a:xfrm>
        </p:grpSpPr>
        <p:sp>
          <p:nvSpPr>
            <p:cNvPr id="6" name="TextBox 5"/>
            <p:cNvSpPr txBox="1"/>
            <p:nvPr/>
          </p:nvSpPr>
          <p:spPr>
            <a:xfrm>
              <a:off x="5702508" y="2514600"/>
              <a:ext cx="335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Mixed change in SO</a:t>
              </a:r>
              <a:r>
                <a:rPr lang="en-US" baseline="-25000" dirty="0" smtClean="0"/>
                <a:t>4</a:t>
              </a:r>
              <a:r>
                <a:rPr lang="en-US" dirty="0" smtClean="0"/>
                <a:t> due to lightning assimilation</a:t>
              </a:r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5257800" y="2837765"/>
              <a:ext cx="44470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76200" y="76200"/>
            <a:ext cx="2362201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CMAQv5.1 Modeled SO</a:t>
            </a:r>
            <a:r>
              <a:rPr lang="en-US" sz="1100" b="1" baseline="-25000" dirty="0" smtClean="0"/>
              <a:t>4</a:t>
            </a:r>
            <a:r>
              <a:rPr lang="en-US" sz="1100" b="1" dirty="0" smtClean="0"/>
              <a:t> Conc.</a:t>
            </a:r>
            <a:endParaRPr lang="en-US" sz="11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2994286" y="3392743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Emissions Update</a:t>
            </a:r>
            <a:endParaRPr lang="en-US" sz="11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590800" y="76200"/>
            <a:ext cx="2971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CMAQv5.2 – CMAQv5.1</a:t>
            </a:r>
            <a:endParaRPr lang="en-US" sz="11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43840" y="1725417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WRFv3.8</a:t>
            </a:r>
            <a:endParaRPr lang="en-US" sz="11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3063240" y="1736541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Lightning Assimilation</a:t>
            </a:r>
            <a:endParaRPr lang="en-US" sz="11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2895600" y="5059430"/>
            <a:ext cx="23622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Hemispheric CMAQ BCs</a:t>
            </a:r>
            <a:endParaRPr lang="en-US" sz="11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243840" y="3391820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Updates in CMAQv5.2</a:t>
            </a:r>
            <a:endParaRPr lang="en-US" sz="11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228600" y="5061929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CB6r3 Chemical Mechanism</a:t>
            </a:r>
            <a:endParaRPr lang="en-US" sz="1100" b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2819400" y="3434028"/>
            <a:ext cx="6235908" cy="3153865"/>
            <a:chOff x="2819400" y="3434028"/>
            <a:chExt cx="6235908" cy="3153865"/>
          </a:xfrm>
        </p:grpSpPr>
        <p:sp>
          <p:nvSpPr>
            <p:cNvPr id="5" name="TextBox 4"/>
            <p:cNvSpPr txBox="1"/>
            <p:nvPr/>
          </p:nvSpPr>
          <p:spPr>
            <a:xfrm>
              <a:off x="6173444" y="5387564"/>
              <a:ext cx="28818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Increased SO</a:t>
              </a:r>
              <a:r>
                <a:rPr lang="en-US" baseline="-25000" dirty="0" smtClean="0"/>
                <a:t>4</a:t>
              </a:r>
              <a:r>
                <a:rPr lang="en-US" dirty="0" smtClean="0"/>
                <a:t> due to WRFv3.8, CB6r3 chemical mechanism and hemispheric BCs</a:t>
              </a:r>
              <a:endParaRPr lang="en-US" dirty="0"/>
            </a:p>
          </p:txBody>
        </p:sp>
        <p:cxnSp>
          <p:nvCxnSpPr>
            <p:cNvPr id="11" name="Straight Arrow Connector 10"/>
            <p:cNvCxnSpPr>
              <a:stCxn id="5" idx="1"/>
            </p:cNvCxnSpPr>
            <p:nvPr/>
          </p:nvCxnSpPr>
          <p:spPr>
            <a:xfrm flipH="1">
              <a:off x="2819400" y="5987729"/>
              <a:ext cx="335404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5" idx="1"/>
            </p:cNvCxnSpPr>
            <p:nvPr/>
          </p:nvCxnSpPr>
          <p:spPr>
            <a:xfrm flipH="1">
              <a:off x="5791200" y="5987729"/>
              <a:ext cx="382244" cy="18447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2819400" y="3434028"/>
              <a:ext cx="3354044" cy="25571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543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22011" r="15490" b="15555"/>
          <a:stretch/>
        </p:blipFill>
        <p:spPr>
          <a:xfrm>
            <a:off x="76200" y="76200"/>
            <a:ext cx="5702137" cy="6675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76200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July </a:t>
            </a:r>
          </a:p>
          <a:p>
            <a:pPr algn="ctr"/>
            <a:r>
              <a:rPr lang="en-US" sz="3200" dirty="0" smtClean="0"/>
              <a:t>Primary OA</a:t>
            </a:r>
            <a:endParaRPr lang="en-US" sz="32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76200"/>
            <a:ext cx="2362201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CMAQv5.1 Modeled POA Conc.</a:t>
            </a:r>
            <a:endParaRPr lang="en-US" sz="11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994286" y="3392743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Emissions Update</a:t>
            </a:r>
            <a:endParaRPr 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590800" y="76200"/>
            <a:ext cx="2971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CMAQv5.2 – CMAQv5.1</a:t>
            </a:r>
            <a:endParaRPr lang="en-US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3840" y="1725417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WRFv3.8</a:t>
            </a:r>
            <a:endParaRPr lang="en-US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063240" y="1736541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Lightning Assimilation</a:t>
            </a:r>
            <a:endParaRPr lang="en-US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3840" y="3391820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Updates in CMAQv5.2</a:t>
            </a:r>
            <a:endParaRPr lang="en-US" sz="1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895600" y="5059430"/>
            <a:ext cx="23622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Hemispheric CMAQ BCs</a:t>
            </a:r>
            <a:endParaRPr lang="en-US" sz="11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" y="5061929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CB6r3 Chemical Mechanism</a:t>
            </a:r>
            <a:endParaRPr lang="en-US" sz="11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2819400" y="1871517"/>
            <a:ext cx="6172200" cy="2408602"/>
            <a:chOff x="2819400" y="1871517"/>
            <a:chExt cx="6172200" cy="2408602"/>
          </a:xfrm>
        </p:grpSpPr>
        <p:sp>
          <p:nvSpPr>
            <p:cNvPr id="5" name="TextBox 4"/>
            <p:cNvSpPr txBox="1"/>
            <p:nvPr/>
          </p:nvSpPr>
          <p:spPr>
            <a:xfrm>
              <a:off x="5943600" y="1871517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Large decrease in primary OA due to updates in CMAQv5.2 (semivolatile POA)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2819400" y="2406453"/>
              <a:ext cx="3124200" cy="18736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562600" y="3391820"/>
            <a:ext cx="3369564" cy="1598454"/>
            <a:chOff x="5562600" y="3391820"/>
            <a:chExt cx="3369564" cy="1598454"/>
          </a:xfrm>
        </p:grpSpPr>
        <p:sp>
          <p:nvSpPr>
            <p:cNvPr id="6" name="TextBox 5"/>
            <p:cNvSpPr txBox="1"/>
            <p:nvPr/>
          </p:nvSpPr>
          <p:spPr>
            <a:xfrm>
              <a:off x="5960364" y="3512946"/>
              <a:ext cx="29718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Smaller changes due to WRFv3.8, lightning assimilation and emission updates</a:t>
              </a:r>
            </a:p>
            <a:p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5562600" y="3391820"/>
              <a:ext cx="381000" cy="7508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5708569" y="4142620"/>
              <a:ext cx="235031" cy="1374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385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22223" r="15490" b="15555"/>
          <a:stretch/>
        </p:blipFill>
        <p:spPr>
          <a:xfrm>
            <a:off x="76200" y="76200"/>
            <a:ext cx="5721531" cy="6675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2362201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CMAQv5.1 Modeled SOA Conc.</a:t>
            </a:r>
            <a:endParaRPr lang="en-US" sz="11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94286" y="3392743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Emissions Update</a:t>
            </a:r>
            <a:endParaRPr lang="en-US" sz="1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76200"/>
            <a:ext cx="2971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CMAQv5.2 – CMAQv5.1</a:t>
            </a:r>
            <a:endParaRPr lang="en-US" sz="11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3840" y="1725417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WRFv3.8</a:t>
            </a:r>
            <a:endParaRPr lang="en-US" sz="11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63240" y="1709540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Lightning Assimilation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3840" y="3391820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Updates in CMAQv5.2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95600" y="5059430"/>
            <a:ext cx="23622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Hemispheric CMAQ BCs</a:t>
            </a:r>
            <a:endParaRPr lang="en-US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5061929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CB6r3 Chemical Mechanism</a:t>
            </a:r>
            <a:endParaRPr lang="en-US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15000" y="76200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July</a:t>
            </a:r>
          </a:p>
          <a:p>
            <a:pPr algn="ctr"/>
            <a:r>
              <a:rPr lang="en-US" sz="3200" dirty="0" smtClean="0"/>
              <a:t>Secondary OA</a:t>
            </a:r>
            <a:endParaRPr lang="en-US" sz="3200" baseline="-250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2819400" y="1637263"/>
            <a:ext cx="6019800" cy="1007219"/>
            <a:chOff x="2819400" y="1637263"/>
            <a:chExt cx="6019800" cy="1007219"/>
          </a:xfrm>
        </p:grpSpPr>
        <p:sp>
          <p:nvSpPr>
            <p:cNvPr id="14" name="TextBox 13"/>
            <p:cNvSpPr txBox="1"/>
            <p:nvPr/>
          </p:nvSpPr>
          <p:spPr>
            <a:xfrm>
              <a:off x="5950131" y="1637263"/>
              <a:ext cx="28890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Smaller </a:t>
              </a:r>
              <a:r>
                <a:rPr lang="en-US" dirty="0"/>
                <a:t>increases due to WRFv3.8 and lightning </a:t>
              </a:r>
              <a:r>
                <a:rPr lang="en-US" dirty="0" smtClean="0"/>
                <a:t>assimilation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2819400" y="2094261"/>
              <a:ext cx="3200400" cy="5274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5715000" y="2094260"/>
              <a:ext cx="304800" cy="55022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2819400" y="3023602"/>
            <a:ext cx="6124302" cy="2120466"/>
            <a:chOff x="2819400" y="3023602"/>
            <a:chExt cx="6124302" cy="2120466"/>
          </a:xfrm>
        </p:grpSpPr>
        <p:sp>
          <p:nvSpPr>
            <p:cNvPr id="13" name="TextBox 12"/>
            <p:cNvSpPr txBox="1"/>
            <p:nvPr/>
          </p:nvSpPr>
          <p:spPr>
            <a:xfrm>
              <a:off x="5895702" y="3023602"/>
              <a:ext cx="3048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Large increase in SOA due to updates in CMAQv5.2 (new SOA formation pathways) and Hemispheric BCs</a:t>
              </a:r>
            </a:p>
          </p:txBody>
        </p:sp>
        <p:cxnSp>
          <p:nvCxnSpPr>
            <p:cNvPr id="20" name="Straight Arrow Connector 19"/>
            <p:cNvCxnSpPr>
              <a:stCxn id="13" idx="1"/>
            </p:cNvCxnSpPr>
            <p:nvPr/>
          </p:nvCxnSpPr>
          <p:spPr>
            <a:xfrm flipH="1">
              <a:off x="2819400" y="3623767"/>
              <a:ext cx="3076302" cy="7092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3" idx="1"/>
            </p:cNvCxnSpPr>
            <p:nvPr/>
          </p:nvCxnSpPr>
          <p:spPr>
            <a:xfrm flipH="1">
              <a:off x="5715000" y="3623767"/>
              <a:ext cx="180702" cy="15203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2819400" y="4807657"/>
            <a:ext cx="6156960" cy="1200329"/>
            <a:chOff x="2819400" y="4800600"/>
            <a:chExt cx="6156960" cy="1200329"/>
          </a:xfrm>
        </p:grpSpPr>
        <p:sp>
          <p:nvSpPr>
            <p:cNvPr id="16" name="TextBox 15"/>
            <p:cNvSpPr txBox="1"/>
            <p:nvPr/>
          </p:nvSpPr>
          <p:spPr>
            <a:xfrm>
              <a:off x="5950131" y="4800600"/>
              <a:ext cx="30262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Small </a:t>
              </a:r>
              <a:r>
                <a:rPr lang="en-US" dirty="0"/>
                <a:t>decrease in the SOA in the southeast due to CB6r3 chemical mechanism update</a:t>
              </a:r>
            </a:p>
            <a:p>
              <a:endParaRPr lang="en-US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2819400" y="5305291"/>
              <a:ext cx="3130731" cy="62752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088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48000" y="457200"/>
            <a:ext cx="5791200" cy="685800"/>
          </a:xfrm>
        </p:spPr>
        <p:txBody>
          <a:bodyPr/>
          <a:lstStyle/>
          <a:p>
            <a:r>
              <a:rPr lang="en-US" dirty="0" smtClean="0"/>
              <a:t>CMAQ Simulations Details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552530"/>
              </p:ext>
            </p:extLst>
          </p:nvPr>
        </p:nvGraphicFramePr>
        <p:xfrm>
          <a:off x="251460" y="1295400"/>
          <a:ext cx="8610600" cy="5502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200"/>
                <a:gridCol w="2870200"/>
                <a:gridCol w="2870200"/>
              </a:tblGrid>
              <a:tr h="34519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0000"/>
                          </a:solidFill>
                        </a:rPr>
                        <a:t>Model Version</a:t>
                      </a:r>
                      <a:endParaRPr lang="en-US" sz="1600" b="0" dirty="0">
                        <a:solidFill>
                          <a:srgbClr val="FF0000"/>
                        </a:solidFill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CMAQ v5.1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CMAQ v5.2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 anchor="ctr"/>
                </a:tc>
              </a:tr>
              <a:tr h="34519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0000"/>
                          </a:solidFill>
                        </a:rPr>
                        <a:t>Domain</a:t>
                      </a:r>
                      <a:endParaRPr lang="en-US" sz="1600" b="0" dirty="0">
                        <a:solidFill>
                          <a:srgbClr val="FF0000"/>
                        </a:solidFill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CONUS 12km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CONUS 12km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 anchor="ctr"/>
                </a:tc>
              </a:tr>
              <a:tr h="3002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Meteorological Model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WRF v3.7</a:t>
                      </a: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WRF v3.8</a:t>
                      </a:r>
                      <a:r>
                        <a:rPr lang="en-US" sz="1600" b="1" baseline="0" dirty="0" smtClean="0"/>
                        <a:t> w/ Lightning </a:t>
                      </a:r>
                      <a:r>
                        <a:rPr lang="en-US" sz="1600" b="1" baseline="0" dirty="0" err="1" smtClean="0"/>
                        <a:t>assim</a:t>
                      </a:r>
                      <a:r>
                        <a:rPr lang="en-US" sz="1600" b="1" baseline="0" dirty="0" smtClean="0"/>
                        <a:t>.</a:t>
                      </a:r>
                      <a:endParaRPr lang="en-US" sz="1600" b="1" dirty="0" smtClean="0"/>
                    </a:p>
                  </a:txBody>
                  <a:tcPr marT="45714" marB="45714" anchor="ctr"/>
                </a:tc>
              </a:tr>
              <a:tr h="3444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MCIP Version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MCIPv4.3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MCIPv4.3</a:t>
                      </a:r>
                      <a:endParaRPr lang="en-US" sz="1600" b="0" dirty="0"/>
                    </a:p>
                  </a:txBody>
                  <a:tcPr marT="45714" marB="45714" anchor="ctr"/>
                </a:tc>
              </a:tr>
              <a:tr h="3451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Emissions Platform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2011 NEI v2</a:t>
                      </a:r>
                      <a:r>
                        <a:rPr lang="en-US" sz="1600" baseline="0" dirty="0" smtClean="0"/>
                        <a:t> eh</a:t>
                      </a:r>
                      <a:r>
                        <a:rPr lang="en-US" sz="1600" dirty="0" smtClean="0"/>
                        <a:t> (Inline)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2011 NEI</a:t>
                      </a:r>
                      <a:r>
                        <a:rPr lang="en-US" sz="1600" b="1" baseline="0" dirty="0" smtClean="0"/>
                        <a:t> v2</a:t>
                      </a:r>
                      <a:r>
                        <a:rPr lang="en-US" sz="1600" b="1" dirty="0" smtClean="0"/>
                        <a:t> </a:t>
                      </a:r>
                      <a:r>
                        <a:rPr lang="en-US" sz="1600" b="1" dirty="0" err="1" smtClean="0"/>
                        <a:t>ek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(inline)</a:t>
                      </a:r>
                      <a:endParaRPr lang="en-US" sz="1600" b="1" dirty="0"/>
                    </a:p>
                  </a:txBody>
                  <a:tcPr marT="45714" marB="45714" anchor="ctr"/>
                </a:tc>
              </a:tr>
              <a:tr h="3451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BELD Version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BELD Version</a:t>
                      </a:r>
                      <a:r>
                        <a:rPr lang="en-US" sz="1600" baseline="0" dirty="0" smtClean="0"/>
                        <a:t> 4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BELD Version 4</a:t>
                      </a:r>
                      <a:endParaRPr lang="en-US" sz="1600" b="0" dirty="0"/>
                    </a:p>
                  </a:txBody>
                  <a:tcPr marT="45714" marB="45714" anchor="ctr"/>
                </a:tc>
              </a:tr>
              <a:tr h="3451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Lightning NO Emissions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Yes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Yes (Updated)</a:t>
                      </a:r>
                      <a:endParaRPr lang="en-US" sz="1600" b="1" dirty="0"/>
                    </a:p>
                  </a:txBody>
                  <a:tcPr marT="45714" marB="45714" anchor="ctr"/>
                </a:tc>
              </a:tr>
              <a:tr h="3451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OMI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Data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Yes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Yes</a:t>
                      </a:r>
                      <a:endParaRPr lang="en-US" sz="1600" dirty="0"/>
                    </a:p>
                  </a:txBody>
                  <a:tcPr marT="45714" marB="45714" anchor="ctr"/>
                </a:tc>
              </a:tr>
              <a:tr h="3451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Photolysis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Inline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Inline</a:t>
                      </a:r>
                      <a:endParaRPr lang="en-US" sz="1600" b="0" dirty="0"/>
                    </a:p>
                  </a:txBody>
                  <a:tcPr marT="45714" marB="45714" anchor="ctr"/>
                </a:tc>
              </a:tr>
              <a:tr h="3451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AERO Version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AERO6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AERO6</a:t>
                      </a:r>
                      <a:r>
                        <a:rPr lang="en-US" sz="1600" b="1" baseline="0" dirty="0" smtClean="0"/>
                        <a:t> (</a:t>
                      </a:r>
                      <a:r>
                        <a:rPr lang="en-US" sz="1600" b="1" baseline="0" dirty="0" err="1" smtClean="0"/>
                        <a:t>svPOA</a:t>
                      </a:r>
                      <a:r>
                        <a:rPr lang="en-US" sz="1600" b="1" baseline="0" dirty="0" smtClean="0"/>
                        <a:t>)</a:t>
                      </a:r>
                      <a:endParaRPr lang="en-US" sz="1600" b="1" dirty="0"/>
                    </a:p>
                  </a:txBody>
                  <a:tcPr marT="45714" marB="45714" anchor="ctr"/>
                </a:tc>
              </a:tr>
              <a:tr h="3451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Chemical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Mechanism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CB05e51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CB6r3</a:t>
                      </a:r>
                      <a:endParaRPr lang="en-US" sz="1600" b="1" dirty="0"/>
                    </a:p>
                  </a:txBody>
                  <a:tcPr marT="45714" marB="45714" anchor="ctr"/>
                </a:tc>
              </a:tr>
              <a:tr h="3451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Boundary Conditions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GEOS-Chem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Hemispheric</a:t>
                      </a:r>
                      <a:r>
                        <a:rPr lang="en-US" sz="1600" b="1" baseline="0" dirty="0" smtClean="0"/>
                        <a:t> CMAQ</a:t>
                      </a:r>
                      <a:endParaRPr lang="en-US" sz="1600" b="1" dirty="0"/>
                    </a:p>
                  </a:txBody>
                  <a:tcPr marT="45714" marB="45714" anchor="ctr"/>
                </a:tc>
              </a:tr>
              <a:tr h="3451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Gravitational Settling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Yes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Yes</a:t>
                      </a:r>
                      <a:endParaRPr lang="en-US" sz="1600" b="0" dirty="0"/>
                    </a:p>
                  </a:txBody>
                  <a:tcPr marT="45714" marB="45714" anchor="ctr"/>
                </a:tc>
              </a:tr>
              <a:tr h="3451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Wind-blown Dust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Yes (v5.2 version)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Yes</a:t>
                      </a:r>
                      <a:endParaRPr lang="en-US" sz="1600" b="0" dirty="0"/>
                    </a:p>
                  </a:txBody>
                  <a:tcPr marT="45714" marB="45714" anchor="ctr"/>
                </a:tc>
              </a:tr>
              <a:tr h="3451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Halogen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Chemistry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Yes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Yes</a:t>
                      </a:r>
                      <a:endParaRPr lang="en-US" sz="1600" b="0" dirty="0"/>
                    </a:p>
                  </a:txBody>
                  <a:tcPr marT="45714" marB="45714" anchor="ctr"/>
                </a:tc>
              </a:tr>
              <a:tr h="26054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Multipollutant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No</a:t>
                      </a:r>
                      <a:endParaRPr lang="en-US" sz="1600" b="0" dirty="0"/>
                    </a:p>
                  </a:txBody>
                  <a:tcPr marT="45714" marB="45714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517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22011" r="14052" b="15555"/>
          <a:stretch/>
        </p:blipFill>
        <p:spPr>
          <a:xfrm>
            <a:off x="76200" y="76200"/>
            <a:ext cx="5820931" cy="66751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95599" y="3924101"/>
            <a:ext cx="6046034" cy="1200329"/>
            <a:chOff x="2937557" y="3924101"/>
            <a:chExt cx="6004077" cy="1200329"/>
          </a:xfrm>
        </p:grpSpPr>
        <p:sp>
          <p:nvSpPr>
            <p:cNvPr id="8" name="TextBox 7"/>
            <p:cNvSpPr txBox="1"/>
            <p:nvPr/>
          </p:nvSpPr>
          <p:spPr>
            <a:xfrm>
              <a:off x="6115746" y="3924101"/>
              <a:ext cx="28258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Large increase in PM</a:t>
              </a:r>
              <a:r>
                <a:rPr lang="en-US" baseline="-25000" dirty="0" smtClean="0"/>
                <a:t>2.5</a:t>
              </a:r>
              <a:r>
                <a:rPr lang="en-US" dirty="0" smtClean="0"/>
                <a:t> across much of the CONUS due to updates in CMAQv5.2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2937557" y="4343400"/>
              <a:ext cx="3167799" cy="59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822054" y="750043"/>
            <a:ext cx="3152236" cy="923330"/>
            <a:chOff x="5822054" y="750043"/>
            <a:chExt cx="3152236" cy="923330"/>
          </a:xfrm>
        </p:grpSpPr>
        <p:sp>
          <p:nvSpPr>
            <p:cNvPr id="11" name="TextBox 10"/>
            <p:cNvSpPr txBox="1"/>
            <p:nvPr/>
          </p:nvSpPr>
          <p:spPr>
            <a:xfrm>
              <a:off x="6095999" y="750043"/>
              <a:ext cx="28782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Large increase in </a:t>
              </a:r>
              <a:r>
                <a:rPr lang="en-US" dirty="0"/>
                <a:t>PM</a:t>
              </a:r>
              <a:r>
                <a:rPr lang="en-US" baseline="-25000" dirty="0"/>
                <a:t>2.5</a:t>
              </a:r>
              <a:r>
                <a:rPr lang="en-US" dirty="0"/>
                <a:t> </a:t>
              </a:r>
              <a:r>
                <a:rPr lang="en-US" dirty="0" smtClean="0"/>
                <a:t>across the CONUS between v5.1 base and v5.2 final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5822054" y="1075188"/>
              <a:ext cx="263482" cy="13163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744060" y="5494615"/>
            <a:ext cx="3230230" cy="923330"/>
            <a:chOff x="5744060" y="5494615"/>
            <a:chExt cx="323023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6095997" y="5494615"/>
              <a:ext cx="28782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Relative large increase in PM</a:t>
              </a:r>
              <a:r>
                <a:rPr lang="en-US" baseline="-25000" dirty="0" smtClean="0"/>
                <a:t>2.5</a:t>
              </a:r>
              <a:r>
                <a:rPr lang="en-US" dirty="0" smtClean="0"/>
                <a:t> due to hemispheric CMAQ BCs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5744060" y="5943600"/>
              <a:ext cx="39908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2895599" y="2415182"/>
            <a:ext cx="5943600" cy="1200329"/>
            <a:chOff x="2895599" y="2415182"/>
            <a:chExt cx="5943600" cy="1200329"/>
          </a:xfrm>
        </p:grpSpPr>
        <p:grpSp>
          <p:nvGrpSpPr>
            <p:cNvPr id="4" name="Group 3"/>
            <p:cNvGrpSpPr/>
            <p:nvPr/>
          </p:nvGrpSpPr>
          <p:grpSpPr>
            <a:xfrm>
              <a:off x="2895599" y="2415182"/>
              <a:ext cx="5943600" cy="1200329"/>
              <a:chOff x="2895599" y="2415182"/>
              <a:chExt cx="5943600" cy="120032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6095998" y="2415182"/>
                <a:ext cx="274320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Mixed increases/decreases in PM</a:t>
                </a:r>
                <a:r>
                  <a:rPr lang="en-US" baseline="-25000" dirty="0" smtClean="0"/>
                  <a:t>2.5</a:t>
                </a:r>
                <a:r>
                  <a:rPr lang="en-US" dirty="0" smtClean="0"/>
                  <a:t> due to the WRFv3.8 and lightning assimilation</a:t>
                </a:r>
                <a:endParaRPr lang="en-US" dirty="0"/>
              </a:p>
            </p:txBody>
          </p:sp>
          <p:cxnSp>
            <p:nvCxnSpPr>
              <p:cNvPr id="6" name="Straight Arrow Connector 5"/>
              <p:cNvCxnSpPr>
                <a:stCxn id="5" idx="1"/>
              </p:cNvCxnSpPr>
              <p:nvPr/>
            </p:nvCxnSpPr>
            <p:spPr>
              <a:xfrm flipH="1" flipV="1">
                <a:off x="2895599" y="2699920"/>
                <a:ext cx="3200399" cy="3154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Arrow Connector 18"/>
            <p:cNvCxnSpPr>
              <a:stCxn id="5" idx="1"/>
            </p:cNvCxnSpPr>
            <p:nvPr/>
          </p:nvCxnSpPr>
          <p:spPr>
            <a:xfrm flipH="1" flipV="1">
              <a:off x="5744060" y="2699920"/>
              <a:ext cx="351938" cy="3154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5943600" y="762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July PM</a:t>
            </a:r>
            <a:r>
              <a:rPr lang="en-US" sz="3200" baseline="-25000" dirty="0" smtClean="0"/>
              <a:t>2.5</a:t>
            </a:r>
            <a:endParaRPr lang="en-US" sz="3200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76200" y="76200"/>
            <a:ext cx="2362201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CMAQv5.1 Modeled PM</a:t>
            </a:r>
            <a:r>
              <a:rPr lang="en-US" sz="1100" b="1" baseline="-25000" dirty="0" smtClean="0"/>
              <a:t>2.5</a:t>
            </a:r>
            <a:r>
              <a:rPr lang="en-US" sz="1100" b="1" dirty="0" smtClean="0"/>
              <a:t> Conc.</a:t>
            </a:r>
            <a:endParaRPr lang="en-US" sz="11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994286" y="3392743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Emissions Update</a:t>
            </a:r>
            <a:endParaRPr lang="en-US" sz="11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590800" y="76200"/>
            <a:ext cx="2971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CMAQv5.2 – CMAQv5.1</a:t>
            </a:r>
            <a:endParaRPr lang="en-US" sz="11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43840" y="1725417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WRFv3.8</a:t>
            </a:r>
            <a:endParaRPr lang="en-US" sz="11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3063240" y="1736541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Lightning Assimilation</a:t>
            </a:r>
            <a:endParaRPr lang="en-US" sz="11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43840" y="3391820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Updates in CMAQv5.2</a:t>
            </a:r>
            <a:endParaRPr lang="en-US" sz="11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2895600" y="5059430"/>
            <a:ext cx="23622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Hemispheric CMAQ BCs</a:t>
            </a:r>
            <a:endParaRPr lang="en-US" sz="11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228600" y="5061929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CB6r3 Chemical Mechanism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2626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60120" y="402336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10400" y="402336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0120" y="3840480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10400" y="3840480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37360" y="3534409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88237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4470" y="2628908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v5.1 </a:t>
            </a:r>
            <a:r>
              <a:rPr lang="en-US" sz="1200" dirty="0" smtClean="0">
                <a:solidFill>
                  <a:srgbClr val="FF0000"/>
                </a:solidFill>
              </a:rPr>
              <a:t>Base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7059" y="1776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Concentration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01743" y="3429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91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60120" y="402336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10400" y="402336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0120" y="3840480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10400" y="3840480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37360" y="3534409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88237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4470" y="2628908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v5.1 Base</a:t>
            </a:r>
          </a:p>
          <a:p>
            <a:r>
              <a:rPr lang="en-US" sz="1200" dirty="0">
                <a:solidFill>
                  <a:srgbClr val="3366FF"/>
                </a:solidFill>
              </a:rPr>
              <a:t>v5.1 w/ WRF Updates</a:t>
            </a:r>
            <a:endParaRPr lang="en-US" sz="1200" dirty="0">
              <a:solidFill>
                <a:srgbClr val="33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7059" y="1776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Concentration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1743" y="3429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85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0120" y="402336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10400" y="402336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0120" y="3840480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10400" y="3840480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37360" y="3534409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88237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4470" y="2628908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v5.1 Base</a:t>
            </a:r>
          </a:p>
          <a:p>
            <a:r>
              <a:rPr lang="en-US" sz="1200" dirty="0">
                <a:solidFill>
                  <a:srgbClr val="3366FF"/>
                </a:solidFill>
              </a:rPr>
              <a:t>v</a:t>
            </a:r>
            <a:r>
              <a:rPr lang="en-US" sz="1200" dirty="0" smtClean="0">
                <a:solidFill>
                  <a:srgbClr val="3366FF"/>
                </a:solidFill>
              </a:rPr>
              <a:t>5.1 w/ WRF </a:t>
            </a:r>
            <a:r>
              <a:rPr lang="en-US" sz="1200" dirty="0">
                <a:solidFill>
                  <a:srgbClr val="3366FF"/>
                </a:solidFill>
              </a:rPr>
              <a:t>Updates</a:t>
            </a:r>
          </a:p>
          <a:p>
            <a:r>
              <a:rPr lang="en-US" sz="1200" dirty="0">
                <a:solidFill>
                  <a:srgbClr val="008000"/>
                </a:solidFill>
              </a:rPr>
              <a:t>v5.2 CB05e51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47059" y="1776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Concentration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1743" y="3429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58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0120" y="402336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10400" y="402336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0120" y="3840480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10400" y="3840480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37360" y="3534409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88237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4470" y="2628908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v5.1 Base</a:t>
            </a:r>
          </a:p>
          <a:p>
            <a:r>
              <a:rPr lang="en-US" sz="1200" dirty="0">
                <a:solidFill>
                  <a:srgbClr val="3366FF"/>
                </a:solidFill>
              </a:rPr>
              <a:t>v5.1 w/ WRF Updates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v5.2 </a:t>
            </a:r>
            <a:r>
              <a:rPr lang="en-US" sz="1200" dirty="0">
                <a:solidFill>
                  <a:srgbClr val="008000"/>
                </a:solidFill>
              </a:rPr>
              <a:t>CB05e51 </a:t>
            </a:r>
          </a:p>
          <a:p>
            <a:r>
              <a:rPr lang="en-US" sz="1200" dirty="0">
                <a:solidFill>
                  <a:srgbClr val="D7D200"/>
                </a:solidFill>
              </a:rPr>
              <a:t>v5.2 CB05e51 (</a:t>
            </a:r>
            <a:r>
              <a:rPr lang="en-US" sz="1200" dirty="0" err="1">
                <a:solidFill>
                  <a:srgbClr val="D7D200"/>
                </a:solidFill>
              </a:rPr>
              <a:t>ek</a:t>
            </a:r>
            <a:r>
              <a:rPr lang="en-US" sz="1200" dirty="0">
                <a:solidFill>
                  <a:srgbClr val="D7D200"/>
                </a:solidFill>
              </a:rPr>
              <a:t> </a:t>
            </a:r>
            <a:r>
              <a:rPr lang="en-US" sz="1200" dirty="0" err="1">
                <a:solidFill>
                  <a:srgbClr val="D7D200"/>
                </a:solidFill>
              </a:rPr>
              <a:t>emis</a:t>
            </a:r>
            <a:r>
              <a:rPr lang="en-US" sz="1200" dirty="0" smtClean="0">
                <a:solidFill>
                  <a:srgbClr val="D7D200"/>
                </a:solidFill>
              </a:rPr>
              <a:t>)</a:t>
            </a:r>
            <a:endParaRPr lang="en-US" sz="1200" dirty="0">
              <a:solidFill>
                <a:srgbClr val="D7D2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7059" y="1776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Concentration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1743" y="3429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85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0120" y="402336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10400" y="402336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0120" y="3840480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10400" y="3840480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4470" y="2628908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v5.1 Base</a:t>
            </a:r>
          </a:p>
          <a:p>
            <a:r>
              <a:rPr lang="en-US" sz="1200" dirty="0">
                <a:solidFill>
                  <a:srgbClr val="3366FF"/>
                </a:solidFill>
              </a:rPr>
              <a:t>v5.1 w/ WRF Updates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v5.2 </a:t>
            </a:r>
            <a:r>
              <a:rPr lang="en-US" sz="1200" dirty="0">
                <a:solidFill>
                  <a:srgbClr val="008000"/>
                </a:solidFill>
              </a:rPr>
              <a:t>CB05e51 </a:t>
            </a:r>
          </a:p>
          <a:p>
            <a:r>
              <a:rPr lang="en-US" sz="1200" dirty="0">
                <a:solidFill>
                  <a:srgbClr val="D7D200"/>
                </a:solidFill>
              </a:rPr>
              <a:t>v5.2 CB05e51 (</a:t>
            </a:r>
            <a:r>
              <a:rPr lang="en-US" sz="1200" dirty="0" err="1">
                <a:solidFill>
                  <a:srgbClr val="D7D200"/>
                </a:solidFill>
              </a:rPr>
              <a:t>ek</a:t>
            </a:r>
            <a:r>
              <a:rPr lang="en-US" sz="1200" dirty="0">
                <a:solidFill>
                  <a:srgbClr val="D7D200"/>
                </a:solidFill>
              </a:rPr>
              <a:t> </a:t>
            </a:r>
            <a:r>
              <a:rPr lang="en-US" sz="1200" dirty="0" err="1">
                <a:solidFill>
                  <a:srgbClr val="D7D200"/>
                </a:solidFill>
              </a:rPr>
              <a:t>emis</a:t>
            </a:r>
            <a:r>
              <a:rPr lang="en-US" sz="1200" dirty="0">
                <a:solidFill>
                  <a:srgbClr val="D7D200"/>
                </a:solidFill>
              </a:rPr>
              <a:t>)</a:t>
            </a:r>
          </a:p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v5.2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CB6r3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37360" y="3534409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88237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47059" y="1776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Concentration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1743" y="3429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6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0120" y="402336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10400" y="402336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0120" y="3840480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10400" y="3840480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4470" y="2628908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v5.1 Base</a:t>
            </a:r>
          </a:p>
          <a:p>
            <a:r>
              <a:rPr lang="en-US" sz="1200" dirty="0">
                <a:solidFill>
                  <a:srgbClr val="3366FF"/>
                </a:solidFill>
              </a:rPr>
              <a:t>v5.1 w/ WRF Updates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v5.2 CB05e51 </a:t>
            </a:r>
          </a:p>
          <a:p>
            <a:r>
              <a:rPr lang="en-US" sz="1200" dirty="0" smtClean="0">
                <a:solidFill>
                  <a:srgbClr val="D7D200"/>
                </a:solidFill>
              </a:rPr>
              <a:t>v5.2 CB05e51 (</a:t>
            </a:r>
            <a:r>
              <a:rPr lang="en-US" sz="1200" dirty="0" err="1" smtClean="0">
                <a:solidFill>
                  <a:srgbClr val="D7D200"/>
                </a:solidFill>
              </a:rPr>
              <a:t>ek</a:t>
            </a:r>
            <a:r>
              <a:rPr lang="en-US" sz="1200" dirty="0" smtClean="0">
                <a:solidFill>
                  <a:srgbClr val="D7D200"/>
                </a:solidFill>
              </a:rPr>
              <a:t> </a:t>
            </a:r>
            <a:r>
              <a:rPr lang="en-US" sz="1200" dirty="0" err="1" smtClean="0">
                <a:solidFill>
                  <a:srgbClr val="D7D200"/>
                </a:solidFill>
              </a:rPr>
              <a:t>emis</a:t>
            </a:r>
            <a:r>
              <a:rPr lang="en-US" sz="1200" dirty="0" smtClean="0">
                <a:solidFill>
                  <a:srgbClr val="D7D200"/>
                </a:solidFill>
              </a:rPr>
              <a:t>)</a:t>
            </a:r>
          </a:p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v5.2 CB6r3</a:t>
            </a:r>
          </a:p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Hemispheric CMAQ BCs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7360" y="3534409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88237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47059" y="1776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Concentration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01743" y="3429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42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" t="21111" r="5337" b="23333"/>
          <a:stretch/>
        </p:blipFill>
        <p:spPr>
          <a:xfrm>
            <a:off x="457200" y="76200"/>
            <a:ext cx="8153400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9" r="6897"/>
          <a:stretch/>
        </p:blipFill>
        <p:spPr>
          <a:xfrm>
            <a:off x="4495800" y="3981015"/>
            <a:ext cx="4114799" cy="2876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7" r="7273"/>
          <a:stretch/>
        </p:blipFill>
        <p:spPr>
          <a:xfrm>
            <a:off x="457200" y="3962578"/>
            <a:ext cx="3886200" cy="2895422"/>
          </a:xfrm>
          <a:prstGeom prst="rect">
            <a:avLst/>
          </a:prstGeom>
        </p:spPr>
      </p:pic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8229600" y="941832"/>
            <a:ext cx="402315" cy="2677356"/>
            <a:chOff x="3962400" y="4405745"/>
            <a:chExt cx="804093" cy="1704664"/>
          </a:xfrm>
        </p:grpSpPr>
        <p:cxnSp>
          <p:nvCxnSpPr>
            <p:cNvPr id="7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Box 20"/>
            <p:cNvSpPr txBox="1">
              <a:spLocks noChangeArrowheads="1"/>
            </p:cNvSpPr>
            <p:nvPr/>
          </p:nvSpPr>
          <p:spPr bwMode="auto">
            <a:xfrm rot="16200000">
              <a:off x="4076529" y="4482998"/>
              <a:ext cx="737056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Worse Bias</a:t>
              </a:r>
              <a:endParaRPr lang="en-US" altLang="en-US" sz="1400" b="1" dirty="0"/>
            </a:p>
          </p:txBody>
        </p:sp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 rot="16200000">
              <a:off x="4007192" y="5351108"/>
              <a:ext cx="903459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Improved Bias</a:t>
              </a:r>
              <a:endParaRPr lang="en-US" altLang="en-US" sz="1400" b="1" dirty="0"/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 rot="5400000">
            <a:off x="6537364" y="2824880"/>
            <a:ext cx="402315" cy="2677356"/>
            <a:chOff x="3962400" y="4405745"/>
            <a:chExt cx="804093" cy="1704664"/>
          </a:xfrm>
        </p:grpSpPr>
        <p:cxnSp>
          <p:nvCxnSpPr>
            <p:cNvPr id="13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extBox 20"/>
            <p:cNvSpPr txBox="1">
              <a:spLocks noChangeArrowheads="1"/>
            </p:cNvSpPr>
            <p:nvPr/>
          </p:nvSpPr>
          <p:spPr bwMode="auto">
            <a:xfrm rot="16200000">
              <a:off x="4076529" y="4482998"/>
              <a:ext cx="737056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Worse Bias</a:t>
              </a:r>
              <a:endParaRPr lang="en-US" altLang="en-US" sz="1400" b="1" dirty="0"/>
            </a:p>
          </p:txBody>
        </p:sp>
        <p:sp>
          <p:nvSpPr>
            <p:cNvPr id="17" name="TextBox 21"/>
            <p:cNvSpPr txBox="1">
              <a:spLocks noChangeArrowheads="1"/>
            </p:cNvSpPr>
            <p:nvPr/>
          </p:nvSpPr>
          <p:spPr bwMode="auto">
            <a:xfrm rot="16200000">
              <a:off x="4007192" y="5351108"/>
              <a:ext cx="903459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Improved Bias</a:t>
              </a:r>
              <a:endParaRPr lang="en-US" altLang="en-US" sz="1400" b="1" dirty="0"/>
            </a:p>
          </p:txBody>
        </p:sp>
      </p:grpSp>
      <p:grpSp>
        <p:nvGrpSpPr>
          <p:cNvPr id="18" name="Group 16"/>
          <p:cNvGrpSpPr>
            <a:grpSpLocks/>
          </p:cNvGrpSpPr>
          <p:nvPr/>
        </p:nvGrpSpPr>
        <p:grpSpPr bwMode="auto">
          <a:xfrm rot="5400000">
            <a:off x="2375181" y="2806420"/>
            <a:ext cx="402314" cy="2714275"/>
            <a:chOff x="3962400" y="4402139"/>
            <a:chExt cx="804092" cy="1728171"/>
          </a:xfrm>
        </p:grpSpPr>
        <p:cxnSp>
          <p:nvCxnSpPr>
            <p:cNvPr id="19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Box 20"/>
            <p:cNvSpPr txBox="1">
              <a:spLocks noChangeArrowheads="1"/>
            </p:cNvSpPr>
            <p:nvPr/>
          </p:nvSpPr>
          <p:spPr bwMode="auto">
            <a:xfrm rot="16200000">
              <a:off x="4056628" y="4482998"/>
              <a:ext cx="776861" cy="615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Worse Error</a:t>
              </a:r>
              <a:endParaRPr lang="en-US" altLang="en-US" sz="1400" b="1" dirty="0"/>
            </a:p>
          </p:txBody>
        </p:sp>
        <p:sp>
          <p:nvSpPr>
            <p:cNvPr id="23" name="TextBox 21"/>
            <p:cNvSpPr txBox="1">
              <a:spLocks noChangeArrowheads="1"/>
            </p:cNvSpPr>
            <p:nvPr/>
          </p:nvSpPr>
          <p:spPr bwMode="auto">
            <a:xfrm rot="16200000">
              <a:off x="3987289" y="5351106"/>
              <a:ext cx="943264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Improved Error</a:t>
              </a:r>
              <a:endParaRPr lang="en-US" altLang="en-US" sz="1400" b="1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57200" y="54864"/>
            <a:ext cx="7467600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400" b="1" dirty="0" smtClean="0"/>
              <a:t>CMAQv5.2 (Hemi) – CMAQv5.1 – Difference in PM</a:t>
            </a:r>
            <a:r>
              <a:rPr lang="en-US" sz="1400" b="1" baseline="-25000" dirty="0" smtClean="0"/>
              <a:t>2.5</a:t>
            </a:r>
            <a:r>
              <a:rPr lang="en-US" sz="1400" b="1" dirty="0" smtClean="0"/>
              <a:t> Absolute Bias July 2011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0294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285750" y="381000"/>
            <a:ext cx="8572500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7200" y="6096000"/>
            <a:ext cx="990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CMAQv5.1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72200" y="6066062"/>
            <a:ext cx="1066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CMAQv5.2</a:t>
            </a:r>
            <a:endParaRPr lang="en-US" sz="1400" b="1" dirty="0"/>
          </a:p>
        </p:txBody>
      </p:sp>
      <p:sp>
        <p:nvSpPr>
          <p:cNvPr id="8" name="Rectangle 7"/>
          <p:cNvSpPr/>
          <p:nvPr/>
        </p:nvSpPr>
        <p:spPr>
          <a:xfrm>
            <a:off x="1371600" y="381000"/>
            <a:ext cx="3505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67600" y="3587173"/>
            <a:ext cx="990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CMAQv5.1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29500" y="4817872"/>
            <a:ext cx="1066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CMAQv5.2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3048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July PM</a:t>
            </a:r>
            <a:r>
              <a:rPr lang="en-US" sz="3200" baseline="-25000" dirty="0" smtClean="0"/>
              <a:t>2.5</a:t>
            </a:r>
            <a:r>
              <a:rPr lang="en-US" sz="3200" dirty="0" smtClean="0"/>
              <a:t> Speciated Stacked Bar Plot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333831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0" y="0"/>
            <a:ext cx="9144000" cy="6858000"/>
          </a:xfrm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en-US" sz="6600" dirty="0" smtClean="0"/>
              <a:t>Windblown Dust</a:t>
            </a:r>
            <a:endParaRPr lang="en-US" sz="6600" baseline="-25000" dirty="0"/>
          </a:p>
        </p:txBody>
      </p:sp>
    </p:spTree>
    <p:extLst>
      <p:ext uri="{BB962C8B-B14F-4D97-AF65-F5344CB8AC3E}">
        <p14:creationId xmlns:p14="http://schemas.microsoft.com/office/powerpoint/2010/main" val="154940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0" y="0"/>
            <a:ext cx="9144000" cy="6858000"/>
          </a:xfrm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en-US" sz="6600" dirty="0" smtClean="0"/>
              <a:t>Ozone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16375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t="42222" r="6336" b="36667"/>
          <a:stretch/>
        </p:blipFill>
        <p:spPr>
          <a:xfrm>
            <a:off x="1684421" y="4550436"/>
            <a:ext cx="7383379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t="42222" r="6863" b="36667"/>
          <a:stretch/>
        </p:blipFill>
        <p:spPr>
          <a:xfrm>
            <a:off x="1719393" y="2286000"/>
            <a:ext cx="7339263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771" y="3136612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PM</a:t>
            </a:r>
            <a:r>
              <a:rPr lang="en-US" sz="3200" baseline="-25000" dirty="0" smtClean="0"/>
              <a:t>2.5</a:t>
            </a:r>
            <a:endParaRPr lang="en-US" sz="32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5401048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PM</a:t>
            </a:r>
            <a:r>
              <a:rPr lang="en-US" sz="3200" baseline="-25000" dirty="0" smtClean="0"/>
              <a:t>10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t="42222" r="6863" b="36667"/>
          <a:stretch/>
        </p:blipFill>
        <p:spPr>
          <a:xfrm>
            <a:off x="1719392" y="63788"/>
            <a:ext cx="7339264" cy="228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9771" y="9144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Soil</a:t>
            </a:r>
            <a:endParaRPr lang="en-US" sz="3200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1719391" y="152400"/>
            <a:ext cx="315740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400" b="1" dirty="0" smtClean="0"/>
              <a:t>CMAQv5.1 Soil Concentration (no WBD)</a:t>
            </a:r>
            <a:endParaRPr lang="en-US" sz="11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43728" y="152400"/>
            <a:ext cx="3090672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400" b="1" dirty="0" smtClean="0"/>
              <a:t>CMAQv5.1 Soil Contribution from WBD</a:t>
            </a:r>
            <a:endParaRPr lang="en-US" sz="11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0" y="2374612"/>
            <a:ext cx="3276600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400" b="1" dirty="0" smtClean="0"/>
              <a:t>CMAQv5.1 PM</a:t>
            </a:r>
            <a:r>
              <a:rPr lang="en-US" sz="1400" b="1" baseline="-25000" dirty="0" smtClean="0"/>
              <a:t>2.5</a:t>
            </a:r>
            <a:r>
              <a:rPr lang="en-US" sz="1400" b="1" dirty="0" smtClean="0"/>
              <a:t> Contribution from WBD</a:t>
            </a:r>
            <a:endParaRPr lang="en-US" sz="11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0" y="4639048"/>
            <a:ext cx="3200400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400" b="1" dirty="0" smtClean="0"/>
              <a:t>CMAQv5.1 PM</a:t>
            </a:r>
            <a:r>
              <a:rPr lang="en-US" sz="1400" b="1" baseline="-25000" dirty="0" smtClean="0"/>
              <a:t>10</a:t>
            </a:r>
            <a:r>
              <a:rPr lang="en-US" sz="1400" b="1" dirty="0" smtClean="0"/>
              <a:t> Contribution from WBD</a:t>
            </a:r>
            <a:endParaRPr 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684421" y="2353048"/>
            <a:ext cx="326857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400" b="1" dirty="0" smtClean="0"/>
              <a:t>CMAQv5.1 PM</a:t>
            </a:r>
            <a:r>
              <a:rPr lang="en-US" sz="1400" b="1" baseline="-25000" dirty="0" smtClean="0"/>
              <a:t>2.5</a:t>
            </a:r>
            <a:r>
              <a:rPr lang="en-US" sz="1400" b="1" dirty="0" smtClean="0"/>
              <a:t> Concentration (no WBD)</a:t>
            </a:r>
            <a:endParaRPr lang="en-US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635171" y="4639048"/>
            <a:ext cx="326857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400" b="1" dirty="0" smtClean="0"/>
              <a:t>CMAQv5.1 PM</a:t>
            </a:r>
            <a:r>
              <a:rPr lang="en-US" sz="1400" b="1" baseline="-25000" dirty="0" smtClean="0"/>
              <a:t>10</a:t>
            </a:r>
            <a:r>
              <a:rPr lang="en-US" sz="1400" b="1" dirty="0" smtClean="0"/>
              <a:t> Concentration (no WBD)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06338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0" y="457200"/>
            <a:ext cx="5791200" cy="6858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52400" y="1447800"/>
            <a:ext cx="88392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Ozone</a:t>
            </a:r>
          </a:p>
          <a:p>
            <a:pPr lvl="1"/>
            <a:r>
              <a:rPr lang="en-US" sz="2400" b="0" dirty="0" smtClean="0"/>
              <a:t>O</a:t>
            </a:r>
            <a:r>
              <a:rPr lang="en-US" sz="2400" b="0" baseline="-25000" dirty="0" smtClean="0"/>
              <a:t>3</a:t>
            </a:r>
            <a:r>
              <a:rPr lang="en-US" sz="2400" b="0" dirty="0" smtClean="0"/>
              <a:t> primarily increases over the CONUS in January (not shown)</a:t>
            </a:r>
          </a:p>
          <a:p>
            <a:pPr lvl="2"/>
            <a:r>
              <a:rPr lang="en-US" sz="2400" b="0" dirty="0" smtClean="0"/>
              <a:t>Improved bias in many areas (exception being California)</a:t>
            </a:r>
          </a:p>
          <a:p>
            <a:pPr lvl="1"/>
            <a:r>
              <a:rPr lang="en-US" sz="2400" b="0" dirty="0"/>
              <a:t>O</a:t>
            </a:r>
            <a:r>
              <a:rPr lang="en-US" sz="2400" b="0" baseline="-25000" dirty="0"/>
              <a:t>3</a:t>
            </a:r>
            <a:r>
              <a:rPr lang="en-US" sz="2400" b="0" dirty="0"/>
              <a:t> mixing ratios greatly reduced across the </a:t>
            </a:r>
            <a:r>
              <a:rPr lang="en-US" sz="2400" b="0" dirty="0" smtClean="0"/>
              <a:t>CONUS in July</a:t>
            </a:r>
            <a:endParaRPr lang="en-US" sz="2400" b="0" dirty="0"/>
          </a:p>
          <a:p>
            <a:pPr lvl="2"/>
            <a:r>
              <a:rPr lang="en-US" sz="2400" b="0" dirty="0"/>
              <a:t>Large improvement in bias, particularly the eastern U.S.</a:t>
            </a:r>
          </a:p>
          <a:p>
            <a:pPr marL="457200" lvl="1" indent="0">
              <a:buNone/>
            </a:pPr>
            <a:endParaRPr lang="en-US" sz="2400" b="0" dirty="0"/>
          </a:p>
          <a:p>
            <a:r>
              <a:rPr lang="en-US" sz="2400" dirty="0" smtClean="0"/>
              <a:t>PM</a:t>
            </a:r>
            <a:r>
              <a:rPr lang="en-US" sz="2400" baseline="-25000" dirty="0" smtClean="0"/>
              <a:t>2.5</a:t>
            </a:r>
          </a:p>
          <a:p>
            <a:pPr lvl="1"/>
            <a:r>
              <a:rPr lang="en-US" sz="2400" b="0" dirty="0"/>
              <a:t>PM</a:t>
            </a:r>
            <a:r>
              <a:rPr lang="en-US" sz="2400" b="0" baseline="-25000" dirty="0"/>
              <a:t>2.5</a:t>
            </a:r>
            <a:r>
              <a:rPr lang="en-US" sz="2400" b="0" dirty="0"/>
              <a:t> largely </a:t>
            </a:r>
            <a:r>
              <a:rPr lang="en-US" sz="2400" b="0" dirty="0" smtClean="0"/>
              <a:t>decreases in January</a:t>
            </a:r>
            <a:endParaRPr lang="en-US" sz="2400" b="0" dirty="0"/>
          </a:p>
          <a:p>
            <a:pPr lvl="2"/>
            <a:r>
              <a:rPr lang="en-US" sz="2400" b="0" dirty="0"/>
              <a:t>Improved bias in many areas, particularly the eastern U.S.</a:t>
            </a:r>
          </a:p>
          <a:p>
            <a:pPr lvl="2"/>
            <a:r>
              <a:rPr lang="en-US" sz="2400" b="0" dirty="0"/>
              <a:t>Primarily due to inclusion of semivolatile POA in </a:t>
            </a:r>
            <a:r>
              <a:rPr lang="en-US" sz="2400" b="0" dirty="0" smtClean="0"/>
              <a:t>CMAQv5.2</a:t>
            </a:r>
          </a:p>
          <a:p>
            <a:pPr lvl="1"/>
            <a:r>
              <a:rPr lang="en-US" sz="2400" b="0" dirty="0" smtClean="0"/>
              <a:t>PM</a:t>
            </a:r>
            <a:r>
              <a:rPr lang="en-US" sz="2400" b="0" baseline="-25000" dirty="0" smtClean="0"/>
              <a:t>2.5</a:t>
            </a:r>
            <a:r>
              <a:rPr lang="en-US" sz="2400" b="0" dirty="0" smtClean="0"/>
              <a:t> concentrations increase significantly in July</a:t>
            </a:r>
          </a:p>
          <a:p>
            <a:pPr lvl="2"/>
            <a:r>
              <a:rPr lang="en-US" sz="2400" b="0" dirty="0" smtClean="0"/>
              <a:t>Large improvement in bias across the CONUS</a:t>
            </a:r>
          </a:p>
          <a:p>
            <a:pPr lvl="2"/>
            <a:r>
              <a:rPr lang="en-US" sz="2400" b="0" dirty="0" smtClean="0"/>
              <a:t>Primarily due to increased SOA (potential SOA from combustion sources) in CMAQv5.2 and hemispheric CMAQ BCs</a:t>
            </a:r>
          </a:p>
          <a:p>
            <a:pPr lvl="2"/>
            <a:r>
              <a:rPr lang="en-US" sz="2400" b="0" dirty="0" smtClean="0"/>
              <a:t>Smaller contribution from WRFv3.8 updates and lightning assimilation in WRF</a:t>
            </a:r>
          </a:p>
          <a:p>
            <a:pPr lvl="1"/>
            <a:r>
              <a:rPr lang="en-US" sz="2400" b="0" dirty="0" smtClean="0"/>
              <a:t>New windblown model produces reasonable PM</a:t>
            </a:r>
            <a:r>
              <a:rPr lang="en-US" sz="2400" b="0" baseline="-25000" dirty="0" smtClean="0"/>
              <a:t>2.5</a:t>
            </a:r>
            <a:r>
              <a:rPr lang="en-US" sz="2400" b="0" dirty="0" smtClean="0"/>
              <a:t> and PM</a:t>
            </a:r>
            <a:r>
              <a:rPr lang="en-US" sz="2400" b="0" baseline="-25000" dirty="0" smtClean="0"/>
              <a:t>10</a:t>
            </a:r>
            <a:r>
              <a:rPr lang="en-US" sz="2400" b="0" dirty="0" smtClean="0"/>
              <a:t> in desert areas</a:t>
            </a:r>
          </a:p>
          <a:p>
            <a:pPr lvl="2"/>
            <a:endParaRPr lang="en-US" sz="2400" b="0" dirty="0" smtClean="0"/>
          </a:p>
        </p:txBody>
      </p:sp>
    </p:spTree>
    <p:extLst>
      <p:ext uri="{BB962C8B-B14F-4D97-AF65-F5344CB8AC3E}">
        <p14:creationId xmlns:p14="http://schemas.microsoft.com/office/powerpoint/2010/main" val="149620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0" y="457200"/>
            <a:ext cx="5791200" cy="685800"/>
          </a:xfrm>
        </p:spPr>
        <p:txBody>
          <a:bodyPr/>
          <a:lstStyle/>
          <a:p>
            <a:r>
              <a:rPr lang="en-US" dirty="0" smtClean="0"/>
              <a:t>CMAQv5.2 Release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52400" y="1447800"/>
            <a:ext cx="8839200" cy="541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CMAQv5.2 beta code should be available soon</a:t>
            </a:r>
          </a:p>
          <a:p>
            <a:pPr lvl="1"/>
            <a:r>
              <a:rPr lang="en-US" sz="2400" b="0" dirty="0"/>
              <a:t>W</a:t>
            </a:r>
            <a:r>
              <a:rPr lang="en-US" sz="2400" b="0" dirty="0" smtClean="0"/>
              <a:t>ill include all the updates shown here</a:t>
            </a:r>
          </a:p>
          <a:p>
            <a:endParaRPr lang="en-US" sz="2400" dirty="0" smtClean="0"/>
          </a:p>
          <a:p>
            <a:r>
              <a:rPr lang="en-US" sz="2400" dirty="0" smtClean="0"/>
              <a:t>CMAQv5.2 final release planned for spring 2017</a:t>
            </a:r>
            <a:endParaRPr lang="en-US" sz="2400" b="0" dirty="0"/>
          </a:p>
          <a:p>
            <a:pPr lvl="1"/>
            <a:r>
              <a:rPr lang="en-US" sz="2400" b="0" dirty="0" smtClean="0"/>
              <a:t>No major additional updates planned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49728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2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026" name="Picture 2" descr="http://amad.rtpnc.epa.gov/wyat/AMET_AMAD/cache/CMAQv52_Sep15_cb6_New_LTGNO_O3_8hrmax_962339_scatterplot_bin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" y="1417828"/>
            <a:ext cx="9115425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048000" y="468122"/>
            <a:ext cx="57912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July O</a:t>
            </a:r>
            <a:r>
              <a:rPr lang="en-US" baseline="-25000" dirty="0" smtClean="0"/>
              <a:t>3</a:t>
            </a:r>
            <a:r>
              <a:rPr lang="en-US" dirty="0" smtClean="0"/>
              <a:t> Binned Bias/RMSE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20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2050" name="Picture 2" descr="http://amad.rtpnc.epa.gov/wyat/AMET_AMAD/cache/CMAQv52_Sep15_cb6_New_LTGNO_PM_TOT_822029_scatterplot_bin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384300"/>
            <a:ext cx="9115425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048000" y="457200"/>
            <a:ext cx="57912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July PM</a:t>
            </a:r>
            <a:r>
              <a:rPr lang="en-US" baseline="-25000" dirty="0" smtClean="0"/>
              <a:t>2.5</a:t>
            </a:r>
            <a:r>
              <a:rPr lang="en-US" dirty="0" smtClean="0"/>
              <a:t> Binned Bias/RMSE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64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22011" r="14052" b="15555"/>
          <a:stretch/>
        </p:blipFill>
        <p:spPr>
          <a:xfrm>
            <a:off x="76200" y="76200"/>
            <a:ext cx="5824728" cy="66751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46</a:t>
            </a:fld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5800506" y="5459742"/>
            <a:ext cx="3249331" cy="923330"/>
            <a:chOff x="5724959" y="4229546"/>
            <a:chExt cx="3249331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6172197" y="4229546"/>
              <a:ext cx="2802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Increased O</a:t>
              </a:r>
              <a:r>
                <a:rPr lang="en-US" baseline="-25000" dirty="0" smtClean="0"/>
                <a:t>3</a:t>
              </a:r>
              <a:r>
                <a:rPr lang="en-US" dirty="0" smtClean="0"/>
                <a:t> due to hemispheric CMAQ boundary conditions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15" idx="1"/>
            </p:cNvCxnSpPr>
            <p:nvPr/>
          </p:nvCxnSpPr>
          <p:spPr>
            <a:xfrm flipH="1">
              <a:off x="5724959" y="4691211"/>
              <a:ext cx="447238" cy="365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800507" y="938663"/>
            <a:ext cx="3173782" cy="1325413"/>
            <a:chOff x="5800507" y="1002906"/>
            <a:chExt cx="3173782" cy="1325413"/>
          </a:xfrm>
        </p:grpSpPr>
        <p:sp>
          <p:nvSpPr>
            <p:cNvPr id="21" name="TextBox 20"/>
            <p:cNvSpPr txBox="1"/>
            <p:nvPr/>
          </p:nvSpPr>
          <p:spPr>
            <a:xfrm>
              <a:off x="6172198" y="1404989"/>
              <a:ext cx="28020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</a:t>
              </a:r>
              <a:r>
                <a:rPr lang="en-US" baseline="-25000" dirty="0" smtClean="0"/>
                <a:t>3</a:t>
              </a:r>
              <a:r>
                <a:rPr lang="en-US" dirty="0" smtClean="0"/>
                <a:t> primarily increases over the CONUS between v5.1 base and v5.2 final</a:t>
              </a:r>
              <a:endParaRPr lang="en-US" dirty="0"/>
            </a:p>
          </p:txBody>
        </p:sp>
        <p:cxnSp>
          <p:nvCxnSpPr>
            <p:cNvPr id="22" name="Straight Arrow Connector 21"/>
            <p:cNvCxnSpPr>
              <a:stCxn id="21" idx="1"/>
            </p:cNvCxnSpPr>
            <p:nvPr/>
          </p:nvCxnSpPr>
          <p:spPr>
            <a:xfrm flipH="1" flipV="1">
              <a:off x="5800507" y="1002906"/>
              <a:ext cx="371691" cy="8637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5862827" y="88320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January</a:t>
            </a:r>
          </a:p>
          <a:p>
            <a:pPr algn="ctr"/>
            <a:r>
              <a:rPr lang="en-US" sz="3200" dirty="0" smtClean="0"/>
              <a:t>O</a:t>
            </a:r>
            <a:r>
              <a:rPr lang="en-US" sz="3200" baseline="-25000" dirty="0" smtClean="0"/>
              <a:t>3 </a:t>
            </a:r>
            <a:r>
              <a:rPr lang="en-US" sz="3200" dirty="0" smtClean="0"/>
              <a:t>(all hours)</a:t>
            </a:r>
            <a:endParaRPr lang="en-US" sz="3200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2994286" y="3392743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Emissions Update</a:t>
            </a:r>
            <a:endParaRPr lang="en-US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6200" y="76200"/>
            <a:ext cx="2362201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CMAQv5.1</a:t>
            </a:r>
            <a:endParaRPr lang="en-US" sz="11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590800" y="76200"/>
            <a:ext cx="2971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CMAQv5.2 (Hemi) – CMAQv5.1</a:t>
            </a:r>
            <a:endParaRPr lang="en-US" sz="11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43840" y="1725417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WRFv3.8</a:t>
            </a:r>
            <a:endParaRPr lang="en-US" sz="11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063240" y="1736541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Lightning Assimilation</a:t>
            </a:r>
            <a:endParaRPr lang="en-US" sz="11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43840" y="3391820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Updates in CMAQv5.2</a:t>
            </a:r>
            <a:endParaRPr lang="en-US" sz="11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895600" y="5059430"/>
            <a:ext cx="23622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Hemispheric CMAQ BCs</a:t>
            </a:r>
            <a:endParaRPr lang="en-US" sz="11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28600" y="5061929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CB6r3 Chemical Mechanism</a:t>
            </a:r>
            <a:endParaRPr lang="en-US" sz="11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2743200" y="2415182"/>
            <a:ext cx="6095999" cy="2804101"/>
            <a:chOff x="2743200" y="2415182"/>
            <a:chExt cx="6095999" cy="2804101"/>
          </a:xfrm>
        </p:grpSpPr>
        <p:sp>
          <p:nvSpPr>
            <p:cNvPr id="7" name="TextBox 6"/>
            <p:cNvSpPr txBox="1"/>
            <p:nvPr/>
          </p:nvSpPr>
          <p:spPr>
            <a:xfrm>
              <a:off x="6172198" y="2415182"/>
              <a:ext cx="266700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Decreased O</a:t>
              </a:r>
              <a:r>
                <a:rPr lang="en-US" baseline="-25000" dirty="0" smtClean="0"/>
                <a:t>3</a:t>
              </a:r>
              <a:r>
                <a:rPr lang="en-US" dirty="0" smtClean="0"/>
                <a:t> due to updates in v5.2 (increased O</a:t>
              </a:r>
              <a:r>
                <a:rPr lang="en-US" baseline="-25000" dirty="0" smtClean="0"/>
                <a:t>3</a:t>
              </a:r>
              <a:r>
                <a:rPr lang="en-US" dirty="0" smtClean="0"/>
                <a:t> dry deposition) and the CB6r3 chemical mechanism</a:t>
              </a:r>
              <a:endParaRPr lang="en-US" dirty="0"/>
            </a:p>
          </p:txBody>
        </p:sp>
        <p:cxnSp>
          <p:nvCxnSpPr>
            <p:cNvPr id="11" name="Straight Arrow Connector 10"/>
            <p:cNvCxnSpPr>
              <a:stCxn id="7" idx="1"/>
            </p:cNvCxnSpPr>
            <p:nvPr/>
          </p:nvCxnSpPr>
          <p:spPr>
            <a:xfrm flipH="1">
              <a:off x="2743200" y="3153846"/>
              <a:ext cx="3428998" cy="20654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7" idx="1"/>
            </p:cNvCxnSpPr>
            <p:nvPr/>
          </p:nvCxnSpPr>
          <p:spPr>
            <a:xfrm flipH="1">
              <a:off x="2819400" y="3153846"/>
              <a:ext cx="3352798" cy="41250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282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0120" y="402336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24600" y="402336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60120" y="3840480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24600" y="3840480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3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21111" r="5337" b="23333"/>
          <a:stretch/>
        </p:blipFill>
        <p:spPr>
          <a:xfrm>
            <a:off x="533400" y="152400"/>
            <a:ext cx="8229600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4"/>
          <a:stretch/>
        </p:blipFill>
        <p:spPr>
          <a:xfrm>
            <a:off x="4757572" y="4078266"/>
            <a:ext cx="4157828" cy="2779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1"/>
          <a:stretch/>
        </p:blipFill>
        <p:spPr>
          <a:xfrm>
            <a:off x="457200" y="4061238"/>
            <a:ext cx="4056532" cy="2796762"/>
          </a:xfrm>
          <a:prstGeom prst="rect">
            <a:avLst/>
          </a:prstGeom>
        </p:spPr>
      </p:pic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8315266" y="1033269"/>
            <a:ext cx="402315" cy="2677356"/>
            <a:chOff x="3962400" y="4405745"/>
            <a:chExt cx="804093" cy="1704664"/>
          </a:xfrm>
        </p:grpSpPr>
        <p:cxnSp>
          <p:nvCxnSpPr>
            <p:cNvPr id="8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TextBox 20"/>
            <p:cNvSpPr txBox="1">
              <a:spLocks noChangeArrowheads="1"/>
            </p:cNvSpPr>
            <p:nvPr/>
          </p:nvSpPr>
          <p:spPr bwMode="auto">
            <a:xfrm rot="16200000">
              <a:off x="4076529" y="4482998"/>
              <a:ext cx="737056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Worse Bias</a:t>
              </a:r>
              <a:endParaRPr lang="en-US" altLang="en-US" sz="1400" b="1" dirty="0"/>
            </a:p>
          </p:txBody>
        </p:sp>
        <p:sp>
          <p:nvSpPr>
            <p:cNvPr id="12" name="TextBox 21"/>
            <p:cNvSpPr txBox="1">
              <a:spLocks noChangeArrowheads="1"/>
            </p:cNvSpPr>
            <p:nvPr/>
          </p:nvSpPr>
          <p:spPr bwMode="auto">
            <a:xfrm rot="16200000">
              <a:off x="4007192" y="5351108"/>
              <a:ext cx="903459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Improved Bias</a:t>
              </a:r>
              <a:endParaRPr lang="en-US" altLang="en-US" sz="1400" b="1" dirty="0"/>
            </a:p>
          </p:txBody>
        </p:sp>
      </p:grpSp>
      <p:grpSp>
        <p:nvGrpSpPr>
          <p:cNvPr id="13" name="Group 16"/>
          <p:cNvGrpSpPr>
            <a:grpSpLocks/>
          </p:cNvGrpSpPr>
          <p:nvPr/>
        </p:nvGrpSpPr>
        <p:grpSpPr bwMode="auto">
          <a:xfrm rot="5400000">
            <a:off x="6689764" y="2803564"/>
            <a:ext cx="402315" cy="2677356"/>
            <a:chOff x="3962400" y="4405745"/>
            <a:chExt cx="804093" cy="1704664"/>
          </a:xfrm>
        </p:grpSpPr>
        <p:cxnSp>
          <p:nvCxnSpPr>
            <p:cNvPr id="14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 rot="16200000">
              <a:off x="4076529" y="4482998"/>
              <a:ext cx="737056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Worse Bias</a:t>
              </a:r>
              <a:endParaRPr lang="en-US" altLang="en-US" sz="1400" b="1" dirty="0"/>
            </a:p>
          </p:txBody>
        </p:sp>
        <p:sp>
          <p:nvSpPr>
            <p:cNvPr id="18" name="TextBox 21"/>
            <p:cNvSpPr txBox="1">
              <a:spLocks noChangeArrowheads="1"/>
            </p:cNvSpPr>
            <p:nvPr/>
          </p:nvSpPr>
          <p:spPr bwMode="auto">
            <a:xfrm rot="16200000">
              <a:off x="4007192" y="5351108"/>
              <a:ext cx="903459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Improved Bias</a:t>
              </a:r>
              <a:endParaRPr lang="en-US" altLang="en-US" sz="1400" b="1" dirty="0"/>
            </a:p>
          </p:txBody>
        </p:sp>
      </p:grpSp>
      <p:grpSp>
        <p:nvGrpSpPr>
          <p:cNvPr id="19" name="Group 16"/>
          <p:cNvGrpSpPr>
            <a:grpSpLocks/>
          </p:cNvGrpSpPr>
          <p:nvPr/>
        </p:nvGrpSpPr>
        <p:grpSpPr bwMode="auto">
          <a:xfrm rot="5400000">
            <a:off x="2298981" y="2785105"/>
            <a:ext cx="402314" cy="2714275"/>
            <a:chOff x="3962400" y="4402139"/>
            <a:chExt cx="804092" cy="1728171"/>
          </a:xfrm>
        </p:grpSpPr>
        <p:cxnSp>
          <p:nvCxnSpPr>
            <p:cNvPr id="20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TextBox 20"/>
            <p:cNvSpPr txBox="1">
              <a:spLocks noChangeArrowheads="1"/>
            </p:cNvSpPr>
            <p:nvPr/>
          </p:nvSpPr>
          <p:spPr bwMode="auto">
            <a:xfrm rot="16200000">
              <a:off x="4056628" y="4482998"/>
              <a:ext cx="776861" cy="615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Worse Error</a:t>
              </a:r>
              <a:endParaRPr lang="en-US" altLang="en-US" sz="1400" b="1" dirty="0"/>
            </a:p>
          </p:txBody>
        </p:sp>
        <p:sp>
          <p:nvSpPr>
            <p:cNvPr id="24" name="TextBox 21"/>
            <p:cNvSpPr txBox="1">
              <a:spLocks noChangeArrowheads="1"/>
            </p:cNvSpPr>
            <p:nvPr/>
          </p:nvSpPr>
          <p:spPr bwMode="auto">
            <a:xfrm rot="16200000">
              <a:off x="3987289" y="5351106"/>
              <a:ext cx="943264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 smtClean="0"/>
                <a:t>Improved Error</a:t>
              </a:r>
              <a:endParaRPr lang="en-US" altLang="en-US" sz="1400" b="1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33400" y="137160"/>
            <a:ext cx="7467600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400" b="1" dirty="0" smtClean="0"/>
              <a:t>CMAQv5.2 (Hemi) – CMAQv5.1 – Difference in MDA8 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 Absolute Bias January 2011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9277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22011" r="15490" b="15555"/>
          <a:stretch/>
        </p:blipFill>
        <p:spPr>
          <a:xfrm>
            <a:off x="76200" y="76200"/>
            <a:ext cx="5702137" cy="6675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762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January SO</a:t>
            </a:r>
            <a:r>
              <a:rPr lang="en-US" sz="3200" baseline="-25000" dirty="0" smtClean="0"/>
              <a:t>4</a:t>
            </a:r>
            <a:endParaRPr lang="en-US" sz="3200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6019800" y="9906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Small decreases due to changes in CMAQv5.2 and hemispheric BCs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76200"/>
            <a:ext cx="2362201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CMAQv5.1</a:t>
            </a:r>
            <a:endParaRPr lang="en-US" sz="11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994286" y="3392743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Emissions Update</a:t>
            </a:r>
            <a:endParaRPr 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590800" y="76200"/>
            <a:ext cx="2971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CMAQv5.2 – CMAQv5.1</a:t>
            </a:r>
            <a:endParaRPr lang="en-US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3840" y="1725417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WRFv3.8</a:t>
            </a:r>
            <a:endParaRPr lang="en-US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063240" y="1736541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Lightning Assimilation</a:t>
            </a:r>
            <a:endParaRPr lang="en-US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3840" y="3391820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Updates in CMAQv5.2</a:t>
            </a:r>
            <a:endParaRPr lang="en-US" sz="1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895600" y="5059430"/>
            <a:ext cx="23622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Hemispheric CMAQ BCs</a:t>
            </a:r>
            <a:endParaRPr lang="en-US" sz="11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" y="5061929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CB6r3 Chemical Mechanism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42213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72198" y="3276600"/>
            <a:ext cx="27890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decreased as a result of almost all the updates made to the CMAQ system, but in particular the WRF updates, updates in CMAQv5.2 (increased O</a:t>
            </a:r>
            <a:r>
              <a:rPr lang="en-US" baseline="-25000" dirty="0" smtClean="0"/>
              <a:t>3</a:t>
            </a:r>
            <a:r>
              <a:rPr lang="en-US" dirty="0" smtClean="0"/>
              <a:t> dry deposition), CB6r3 chemical mechanism and the updated lightning NO calculation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62827" y="88320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July</a:t>
            </a:r>
          </a:p>
          <a:p>
            <a:pPr algn="ctr"/>
            <a:r>
              <a:rPr lang="en-US" sz="3200" dirty="0" smtClean="0"/>
              <a:t>O</a:t>
            </a:r>
            <a:r>
              <a:rPr lang="en-US" sz="3200" baseline="-25000" dirty="0" smtClean="0"/>
              <a:t>3 </a:t>
            </a:r>
            <a:r>
              <a:rPr lang="en-US" sz="3200" dirty="0" smtClean="0"/>
              <a:t>(all hours)</a:t>
            </a:r>
            <a:endParaRPr lang="en-US" sz="3200" baseline="-25000" dirty="0"/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21111" r="14052" b="15555"/>
          <a:stretch/>
        </p:blipFill>
        <p:spPr>
          <a:xfrm>
            <a:off x="76200" y="76200"/>
            <a:ext cx="5738261" cy="6705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07814" y="3450758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Emissions Update</a:t>
            </a:r>
            <a:endParaRPr lang="en-US" sz="11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6200" y="152400"/>
            <a:ext cx="2362201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CMAQv5.1 Modeled O</a:t>
            </a:r>
            <a:r>
              <a:rPr lang="en-US" sz="1100" b="1" baseline="-25000" dirty="0" smtClean="0"/>
              <a:t>3</a:t>
            </a:r>
            <a:r>
              <a:rPr lang="en-US" sz="1100" b="1" dirty="0" smtClean="0"/>
              <a:t> Mixing Ratio</a:t>
            </a:r>
            <a:endParaRPr 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438401" y="152400"/>
            <a:ext cx="3276599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CMAQv5.2 (LTGNO) – CMAQv5.1</a:t>
            </a:r>
            <a:endParaRPr lang="en-US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3840" y="1811923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WRFv3.8</a:t>
            </a:r>
            <a:endParaRPr lang="en-US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063240" y="1811923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Lightning Assimilation</a:t>
            </a:r>
            <a:endParaRPr lang="en-US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3840" y="3450223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Updates in CMAQv5.2</a:t>
            </a:r>
            <a:endParaRPr lang="en-US" sz="1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895600" y="5102012"/>
            <a:ext cx="23622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Lightning NO Calculation Update</a:t>
            </a:r>
            <a:endParaRPr lang="en-US" sz="11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43840" y="5102182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CB6r3 Chemical Mechanism</a:t>
            </a:r>
            <a:endParaRPr lang="en-US" sz="11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5715000" y="1676400"/>
            <a:ext cx="3206604" cy="1273340"/>
            <a:chOff x="5652546" y="1676400"/>
            <a:chExt cx="3268050" cy="1273340"/>
          </a:xfrm>
        </p:grpSpPr>
        <p:sp>
          <p:nvSpPr>
            <p:cNvPr id="12" name="TextBox 11"/>
            <p:cNvSpPr txBox="1"/>
            <p:nvPr/>
          </p:nvSpPr>
          <p:spPr>
            <a:xfrm>
              <a:off x="6118505" y="1749411"/>
              <a:ext cx="28020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Large decrease in O</a:t>
              </a:r>
              <a:r>
                <a:rPr lang="en-US" baseline="-25000" dirty="0" smtClean="0"/>
                <a:t>3</a:t>
              </a:r>
              <a:r>
                <a:rPr lang="en-US" dirty="0" smtClean="0"/>
                <a:t> </a:t>
              </a:r>
              <a:r>
                <a:rPr lang="en-US" dirty="0" smtClean="0"/>
                <a:t>mixing ratios across </a:t>
              </a:r>
              <a:r>
                <a:rPr lang="en-US" dirty="0" smtClean="0"/>
                <a:t>the entire CONUS between v5.1 base and v5.2 final</a:t>
              </a:r>
              <a:endParaRPr lang="en-US" dirty="0"/>
            </a:p>
          </p:txBody>
        </p:sp>
        <p:cxnSp>
          <p:nvCxnSpPr>
            <p:cNvPr id="13" name="Straight Arrow Connector 12"/>
            <p:cNvCxnSpPr>
              <a:stCxn id="12" idx="1"/>
            </p:cNvCxnSpPr>
            <p:nvPr/>
          </p:nvCxnSpPr>
          <p:spPr>
            <a:xfrm flipH="1" flipV="1">
              <a:off x="5652546" y="1676400"/>
              <a:ext cx="465959" cy="6731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081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22011" r="15490" b="15555"/>
          <a:stretch/>
        </p:blipFill>
        <p:spPr>
          <a:xfrm>
            <a:off x="89063" y="76200"/>
            <a:ext cx="5702137" cy="6675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762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NO</a:t>
            </a:r>
            <a:r>
              <a:rPr lang="en-US" sz="3200" baseline="-25000" dirty="0"/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9800" y="990600"/>
            <a:ext cx="30567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small changes in NO</a:t>
            </a:r>
            <a:r>
              <a:rPr lang="en-US" baseline="-25000" dirty="0" smtClean="0"/>
              <a:t>3</a:t>
            </a:r>
            <a:r>
              <a:rPr lang="en-US" dirty="0" smtClean="0"/>
              <a:t> over the CONUS. Relatively large change over the eastern Atlantic Ocean due to changes in PM speciation in CMAQv5.2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76200"/>
            <a:ext cx="2362201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CMAQv5.1</a:t>
            </a:r>
            <a:endParaRPr lang="en-US" sz="11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994286" y="3392743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Emissions Update</a:t>
            </a:r>
            <a:endParaRPr 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590800" y="76200"/>
            <a:ext cx="2971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CMAQv5.2 – CMAQv5.1</a:t>
            </a:r>
            <a:endParaRPr lang="en-US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3840" y="1725417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WRFv3.8</a:t>
            </a:r>
            <a:endParaRPr lang="en-US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063240" y="1736541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Lightning Assimilation</a:t>
            </a:r>
            <a:endParaRPr lang="en-US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3840" y="3391820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Updates in CMAQv5.2</a:t>
            </a:r>
            <a:endParaRPr lang="en-US" sz="1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895600" y="5059430"/>
            <a:ext cx="23622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Hemispheric CMAQ BCs</a:t>
            </a:r>
            <a:endParaRPr lang="en-US" sz="11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" y="5061929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CB6r3 Chemical Mechanism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46665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0" y="0"/>
            <a:ext cx="9144000" cy="6858000"/>
          </a:xfrm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en-US" sz="6600" dirty="0" smtClean="0"/>
              <a:t>NO</a:t>
            </a:r>
            <a:r>
              <a:rPr lang="en-US" sz="6600" baseline="-25000" dirty="0" smtClean="0"/>
              <a:t>2</a:t>
            </a:r>
            <a:endParaRPr lang="en-US" sz="6600" baseline="-25000" dirty="0"/>
          </a:p>
        </p:txBody>
      </p:sp>
    </p:spTree>
    <p:extLst>
      <p:ext uri="{BB962C8B-B14F-4D97-AF65-F5344CB8AC3E}">
        <p14:creationId xmlns:p14="http://schemas.microsoft.com/office/powerpoint/2010/main" val="364219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22011" r="14052" b="15555"/>
          <a:stretch/>
        </p:blipFill>
        <p:spPr>
          <a:xfrm>
            <a:off x="76200" y="85436"/>
            <a:ext cx="5820931" cy="6675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762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NO</a:t>
            </a:r>
            <a:r>
              <a:rPr lang="en-US" sz="3200" baseline="-25000" dirty="0"/>
              <a:t>2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715000" y="2263153"/>
            <a:ext cx="3238500" cy="1275529"/>
            <a:chOff x="5715000" y="2539166"/>
            <a:chExt cx="3238500" cy="1275529"/>
          </a:xfrm>
        </p:grpSpPr>
        <p:sp>
          <p:nvSpPr>
            <p:cNvPr id="6" name="TextBox 5"/>
            <p:cNvSpPr txBox="1"/>
            <p:nvPr/>
          </p:nvSpPr>
          <p:spPr>
            <a:xfrm>
              <a:off x="6096000" y="2539166"/>
              <a:ext cx="28575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Increased NO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due to lightning assimilation and emission updates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5715000" y="2943013"/>
              <a:ext cx="38852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5722525" y="2943013"/>
              <a:ext cx="385366" cy="8716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6096000" y="6858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Overall NO</a:t>
            </a:r>
            <a:r>
              <a:rPr lang="en-US" baseline="-25000" dirty="0" smtClean="0"/>
              <a:t>2</a:t>
            </a:r>
            <a:r>
              <a:rPr lang="en-US" dirty="0" smtClean="0"/>
              <a:t> mixing ratios decrease over the CONUS in January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722525" y="990600"/>
            <a:ext cx="38852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6200" y="76200"/>
            <a:ext cx="2362201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CMAQv5.1</a:t>
            </a:r>
            <a:endParaRPr lang="en-US" sz="11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2994286" y="3392743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Emissions Update</a:t>
            </a:r>
            <a:endParaRPr lang="en-US" sz="11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2590800" y="76200"/>
            <a:ext cx="2971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CMAQv5.2 – CMAQv5.1</a:t>
            </a:r>
            <a:endParaRPr lang="en-US" sz="11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243840" y="1725417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WRFv3.8</a:t>
            </a:r>
            <a:endParaRPr lang="en-US" sz="11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3063240" y="1736541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Lightning Assimilation</a:t>
            </a:r>
            <a:endParaRPr lang="en-US" sz="11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43840" y="3391820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Updates in CMAQv5.2</a:t>
            </a:r>
            <a:endParaRPr lang="en-US" sz="11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895600" y="5059430"/>
            <a:ext cx="23622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Hemispheric CMAQ BCs</a:t>
            </a:r>
            <a:endParaRPr lang="en-US" sz="11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228600" y="5061929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CB6r3 Chemical Mechanism</a:t>
            </a:r>
            <a:endParaRPr lang="en-US" sz="11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2895600" y="3962400"/>
            <a:ext cx="6172200" cy="1929552"/>
            <a:chOff x="2895600" y="3962400"/>
            <a:chExt cx="6172200" cy="1929552"/>
          </a:xfrm>
        </p:grpSpPr>
        <p:sp>
          <p:nvSpPr>
            <p:cNvPr id="7" name="TextBox 6"/>
            <p:cNvSpPr txBox="1"/>
            <p:nvPr/>
          </p:nvSpPr>
          <p:spPr>
            <a:xfrm>
              <a:off x="6096000" y="3962400"/>
              <a:ext cx="2971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Decreased NO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due to emission updates, CB6r3 and hemispheric CMAQ BCs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5702868" y="4343400"/>
              <a:ext cx="374970" cy="806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7" idx="1"/>
            </p:cNvCxnSpPr>
            <p:nvPr/>
          </p:nvCxnSpPr>
          <p:spPr>
            <a:xfrm flipH="1">
              <a:off x="2895600" y="4424065"/>
              <a:ext cx="3200400" cy="14678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7" idx="1"/>
            </p:cNvCxnSpPr>
            <p:nvPr/>
          </p:nvCxnSpPr>
          <p:spPr>
            <a:xfrm flipH="1">
              <a:off x="5791200" y="4424065"/>
              <a:ext cx="304800" cy="8245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027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22011" r="14052" b="15555"/>
          <a:stretch/>
        </p:blipFill>
        <p:spPr>
          <a:xfrm>
            <a:off x="76200" y="69165"/>
            <a:ext cx="5820931" cy="667512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19400" y="4267200"/>
            <a:ext cx="6324600" cy="1676400"/>
            <a:chOff x="2819400" y="4267200"/>
            <a:chExt cx="6324600" cy="1676400"/>
          </a:xfrm>
        </p:grpSpPr>
        <p:sp>
          <p:nvSpPr>
            <p:cNvPr id="5" name="TextBox 4"/>
            <p:cNvSpPr txBox="1"/>
            <p:nvPr/>
          </p:nvSpPr>
          <p:spPr>
            <a:xfrm>
              <a:off x="6191250" y="4525545"/>
              <a:ext cx="29527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Decreased NO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due to CMAQv5.2 updates and CB6r3 chemical mechanism</a:t>
              </a:r>
              <a:endParaRPr lang="en-US" dirty="0"/>
            </a:p>
          </p:txBody>
        </p:sp>
        <p:cxnSp>
          <p:nvCxnSpPr>
            <p:cNvPr id="6" name="Straight Arrow Connector 5"/>
            <p:cNvCxnSpPr>
              <a:stCxn id="5" idx="1"/>
            </p:cNvCxnSpPr>
            <p:nvPr/>
          </p:nvCxnSpPr>
          <p:spPr>
            <a:xfrm flipH="1" flipV="1">
              <a:off x="2819400" y="4267200"/>
              <a:ext cx="3371850" cy="72001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stCxn id="5" idx="1"/>
            </p:cNvCxnSpPr>
            <p:nvPr/>
          </p:nvCxnSpPr>
          <p:spPr>
            <a:xfrm flipH="1">
              <a:off x="2819400" y="4987210"/>
              <a:ext cx="3371850" cy="95639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5715000" y="762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NO</a:t>
            </a:r>
            <a:r>
              <a:rPr lang="en-US" sz="3200" baseline="-25000" dirty="0"/>
              <a:t>2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895601" y="2103819"/>
            <a:ext cx="6068580" cy="2239581"/>
            <a:chOff x="2895601" y="2103819"/>
            <a:chExt cx="6068580" cy="2239581"/>
          </a:xfrm>
        </p:grpSpPr>
        <p:sp>
          <p:nvSpPr>
            <p:cNvPr id="4" name="TextBox 3"/>
            <p:cNvSpPr txBox="1"/>
            <p:nvPr/>
          </p:nvSpPr>
          <p:spPr>
            <a:xfrm>
              <a:off x="6191250" y="2103819"/>
              <a:ext cx="277293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Mixed NO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changes due to WRFv3.8 updates, lightning assimilation and emission updates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5688760" y="2514600"/>
              <a:ext cx="502490" cy="12348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895601" y="2514600"/>
              <a:ext cx="3295649" cy="1189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5715000" y="2514600"/>
              <a:ext cx="476250" cy="18288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6191250" y="733425"/>
            <a:ext cx="285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 smtClean="0"/>
              <a:t> mixing ratios largely decreases in July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5836490" y="1002037"/>
            <a:ext cx="3547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55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0" y="0"/>
            <a:ext cx="9144000" cy="6858000"/>
          </a:xfrm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en-US" sz="6600" dirty="0"/>
              <a:t>E</a:t>
            </a:r>
            <a:r>
              <a:rPr lang="en-US" sz="6600" dirty="0" smtClean="0"/>
              <a:t>C</a:t>
            </a:r>
            <a:endParaRPr lang="en-US" sz="6600" baseline="-25000" dirty="0"/>
          </a:p>
        </p:txBody>
      </p:sp>
    </p:spTree>
    <p:extLst>
      <p:ext uri="{BB962C8B-B14F-4D97-AF65-F5344CB8AC3E}">
        <p14:creationId xmlns:p14="http://schemas.microsoft.com/office/powerpoint/2010/main" val="421558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18889" r="14052" b="15555"/>
          <a:stretch/>
        </p:blipFill>
        <p:spPr>
          <a:xfrm>
            <a:off x="152400" y="228600"/>
            <a:ext cx="5315919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762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Elemental Carbon</a:t>
            </a:r>
            <a:endParaRPr lang="en-US" sz="32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5638800" y="9906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EC generally increases due to lightning assimilation and emission updates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93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18889" r="14052" b="15555"/>
          <a:stretch/>
        </p:blipFill>
        <p:spPr>
          <a:xfrm>
            <a:off x="152400" y="228600"/>
            <a:ext cx="5315919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800" y="762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Elemental Carbon</a:t>
            </a:r>
            <a:endParaRPr lang="en-US" sz="32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5723744" y="9906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small overall increase in EC due primarily to WRFv3.8, lightning assimilation, changes in CMAQv5.2 and emission updates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35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0" y="0"/>
            <a:ext cx="9144000" cy="6858000"/>
          </a:xfrm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en-US" sz="6600" dirty="0" smtClean="0"/>
              <a:t>OC</a:t>
            </a:r>
            <a:endParaRPr lang="en-US" sz="6600" baseline="-25000" dirty="0"/>
          </a:p>
        </p:txBody>
      </p:sp>
    </p:spTree>
    <p:extLst>
      <p:ext uri="{BB962C8B-B14F-4D97-AF65-F5344CB8AC3E}">
        <p14:creationId xmlns:p14="http://schemas.microsoft.com/office/powerpoint/2010/main" val="57631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22011" r="15490" b="15555"/>
          <a:stretch/>
        </p:blipFill>
        <p:spPr>
          <a:xfrm>
            <a:off x="76200" y="76200"/>
            <a:ext cx="5702137" cy="6675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76200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January </a:t>
            </a:r>
          </a:p>
          <a:p>
            <a:pPr algn="ctr"/>
            <a:r>
              <a:rPr lang="en-US" sz="3200" dirty="0" smtClean="0"/>
              <a:t>Organic Carbon</a:t>
            </a:r>
            <a:endParaRPr lang="en-US" sz="32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76200"/>
            <a:ext cx="24384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CMAQv5.1 Modeled OC Conc.</a:t>
            </a:r>
            <a:endParaRPr lang="en-US" sz="11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994286" y="3392743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Emissions Update</a:t>
            </a:r>
            <a:endParaRPr 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590800" y="76200"/>
            <a:ext cx="2971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CMAQv5.2 – CMAQv5.1</a:t>
            </a:r>
            <a:endParaRPr lang="en-US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3840" y="1725417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WRFv3.8</a:t>
            </a:r>
            <a:endParaRPr lang="en-US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063240" y="1736541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Lightning Assimilation</a:t>
            </a:r>
            <a:endParaRPr lang="en-US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3840" y="3391820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Updates in CMAQv5.2</a:t>
            </a:r>
            <a:endParaRPr lang="en-US" sz="1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895600" y="5059430"/>
            <a:ext cx="23622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Hemispheric CMAQ BCs</a:t>
            </a:r>
            <a:endParaRPr lang="en-US" sz="11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" y="5061929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CB6r3 Chemical Mechanism</a:t>
            </a:r>
            <a:endParaRPr lang="en-US" sz="11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2819400" y="1619071"/>
            <a:ext cx="6172200" cy="2687959"/>
            <a:chOff x="2819400" y="1619071"/>
            <a:chExt cx="6172200" cy="2687959"/>
          </a:xfrm>
        </p:grpSpPr>
        <p:sp>
          <p:nvSpPr>
            <p:cNvPr id="5" name="TextBox 4"/>
            <p:cNvSpPr txBox="1"/>
            <p:nvPr/>
          </p:nvSpPr>
          <p:spPr>
            <a:xfrm>
              <a:off x="5943600" y="1619071"/>
              <a:ext cx="3048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OC changes mixed due decrease in POA and increase in SOA from updates in CMAQv5.2</a:t>
              </a:r>
              <a:endParaRPr lang="en-US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2819400" y="2172213"/>
              <a:ext cx="3148584" cy="213481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180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22011" r="15490" b="15555"/>
          <a:stretch/>
        </p:blipFill>
        <p:spPr>
          <a:xfrm>
            <a:off x="89063" y="76200"/>
            <a:ext cx="5702137" cy="6675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76200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July</a:t>
            </a:r>
          </a:p>
          <a:p>
            <a:pPr algn="ctr"/>
            <a:r>
              <a:rPr lang="en-US" sz="3200" dirty="0" smtClean="0"/>
              <a:t>Organic Carbon</a:t>
            </a:r>
            <a:endParaRPr lang="en-US" sz="32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76200"/>
            <a:ext cx="2362201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CMAQv5.1 Modeled OC Conc.</a:t>
            </a:r>
            <a:endParaRPr lang="en-US" sz="11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994286" y="3392743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Emissions Update</a:t>
            </a:r>
            <a:endParaRPr 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590800" y="76200"/>
            <a:ext cx="2971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CMAQv5.2 – CMAQv5.1</a:t>
            </a:r>
            <a:endParaRPr lang="en-US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3840" y="1725417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WRFv3.8</a:t>
            </a:r>
            <a:endParaRPr lang="en-US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063240" y="1736541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Lightning Assimilation</a:t>
            </a:r>
            <a:endParaRPr lang="en-US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3840" y="3391820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Updates in CMAQv5.2</a:t>
            </a:r>
            <a:endParaRPr lang="en-US" sz="1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895600" y="5059430"/>
            <a:ext cx="23622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Hemispheric CMAQ BCs</a:t>
            </a:r>
            <a:endParaRPr lang="en-US" sz="11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" y="5061929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CB6r3 Chemical Mechanism</a:t>
            </a:r>
            <a:endParaRPr lang="en-US" sz="1100" b="1" dirty="0"/>
          </a:p>
        </p:txBody>
      </p:sp>
      <p:grpSp>
        <p:nvGrpSpPr>
          <p:cNvPr id="38" name="Group 37"/>
          <p:cNvGrpSpPr/>
          <p:nvPr/>
        </p:nvGrpSpPr>
        <p:grpSpPr>
          <a:xfrm>
            <a:off x="2895600" y="4086345"/>
            <a:ext cx="6248400" cy="1200329"/>
            <a:chOff x="2895600" y="4086345"/>
            <a:chExt cx="6248400" cy="1200329"/>
          </a:xfrm>
        </p:grpSpPr>
        <p:sp>
          <p:nvSpPr>
            <p:cNvPr id="5" name="TextBox 4"/>
            <p:cNvSpPr txBox="1"/>
            <p:nvPr/>
          </p:nvSpPr>
          <p:spPr>
            <a:xfrm>
              <a:off x="6006284" y="4086345"/>
              <a:ext cx="31377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Large increase in OC due to changes in CMAQv5.2 (increased SOA) and hemispheric BCs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2895600" y="4282041"/>
              <a:ext cx="3124200" cy="35413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5638800" y="4636178"/>
              <a:ext cx="380999" cy="5925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2819400" y="1703877"/>
            <a:ext cx="5998464" cy="923330"/>
            <a:chOff x="2819400" y="1703877"/>
            <a:chExt cx="5998464" cy="923330"/>
          </a:xfrm>
        </p:grpSpPr>
        <p:cxnSp>
          <p:nvCxnSpPr>
            <p:cNvPr id="27" name="Straight Arrow Connector 26"/>
            <p:cNvCxnSpPr/>
            <p:nvPr/>
          </p:nvCxnSpPr>
          <p:spPr>
            <a:xfrm flipH="1">
              <a:off x="2819400" y="2094261"/>
              <a:ext cx="3200400" cy="5274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5715000" y="2098942"/>
              <a:ext cx="304799" cy="38783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079436" y="1703877"/>
              <a:ext cx="27384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Small increase </a:t>
              </a:r>
              <a:r>
                <a:rPr lang="en-US" dirty="0"/>
                <a:t>in </a:t>
              </a:r>
              <a:r>
                <a:rPr lang="en-US" dirty="0" smtClean="0"/>
                <a:t>OC </a:t>
              </a:r>
              <a:r>
                <a:rPr lang="en-US" dirty="0"/>
                <a:t>due to WRFv3.8 and lightning </a:t>
              </a:r>
              <a:r>
                <a:rPr lang="en-US" dirty="0" smtClean="0"/>
                <a:t>assimilation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0791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0" y="479425"/>
            <a:ext cx="5791200" cy="685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Impact of Hemispheric BCs on July O</a:t>
            </a:r>
            <a:r>
              <a:rPr lang="en-US" sz="2400" baseline="-25000" dirty="0" smtClean="0"/>
              <a:t>3</a:t>
            </a:r>
            <a:endParaRPr lang="en-US" sz="2400" baseline="-25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" y="5943600"/>
            <a:ext cx="88392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0" dirty="0" smtClean="0"/>
              <a:t>Hemispheric CMAQ boundary conditions further lowers ozone mixing ratios in July</a:t>
            </a:r>
            <a:endParaRPr lang="en-US" sz="2000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0000" r="14052" b="15555"/>
          <a:stretch/>
        </p:blipFill>
        <p:spPr>
          <a:xfrm>
            <a:off x="202340" y="1371600"/>
            <a:ext cx="879230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5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0" y="0"/>
            <a:ext cx="9144000" cy="6858000"/>
          </a:xfrm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en-US" sz="6600" dirty="0" smtClean="0"/>
              <a:t>PM</a:t>
            </a:r>
            <a:r>
              <a:rPr lang="en-US" sz="6600" baseline="-25000" dirty="0" smtClean="0"/>
              <a:t>10</a:t>
            </a:r>
            <a:endParaRPr lang="en-US" sz="6600" baseline="-25000" dirty="0"/>
          </a:p>
        </p:txBody>
      </p:sp>
    </p:spTree>
    <p:extLst>
      <p:ext uri="{BB962C8B-B14F-4D97-AF65-F5344CB8AC3E}">
        <p14:creationId xmlns:p14="http://schemas.microsoft.com/office/powerpoint/2010/main" val="67557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22011" r="14052" b="15555"/>
          <a:stretch/>
        </p:blipFill>
        <p:spPr>
          <a:xfrm>
            <a:off x="76200" y="76200"/>
            <a:ext cx="5820932" cy="6675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762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January PM</a:t>
            </a:r>
            <a:r>
              <a:rPr lang="en-US" sz="3200" baseline="-25000" dirty="0" smtClean="0"/>
              <a:t>10</a:t>
            </a:r>
            <a:endParaRPr lang="en-US" sz="32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6172200" y="9906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PM</a:t>
            </a:r>
            <a:r>
              <a:rPr lang="en-US" baseline="-25000" dirty="0" smtClean="0"/>
              <a:t>10</a:t>
            </a:r>
            <a:r>
              <a:rPr lang="en-US" dirty="0" smtClean="0"/>
              <a:t> increases due primarily to speciation changes in CMAQv5.2 and from additional PM</a:t>
            </a:r>
            <a:r>
              <a:rPr lang="en-US" baseline="-25000" dirty="0" smtClean="0"/>
              <a:t>10</a:t>
            </a:r>
            <a:r>
              <a:rPr lang="en-US" dirty="0" smtClean="0"/>
              <a:t> in the hemispheric CMAQ BCs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76200"/>
            <a:ext cx="2362201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CMAQv5.1</a:t>
            </a:r>
            <a:endParaRPr lang="en-US" sz="11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94286" y="3392743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Emissions Update</a:t>
            </a:r>
            <a:endParaRPr lang="en-US" sz="11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90800" y="76200"/>
            <a:ext cx="2971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CMAQv5.2 – CMAQv5.1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3840" y="1725417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WRFv3.8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63240" y="1736541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Lightning Assimilation</a:t>
            </a:r>
            <a:endParaRPr lang="en-US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3840" y="3391820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Updates in CMAQv5.2</a:t>
            </a:r>
            <a:endParaRPr lang="en-US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5059430"/>
            <a:ext cx="23622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Hemispheric CMAQ BCs</a:t>
            </a:r>
            <a:endParaRPr lang="en-US" sz="11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5061929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CB6r3 Chemical Mechanism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95120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22011" r="14052" b="15555"/>
          <a:stretch/>
        </p:blipFill>
        <p:spPr>
          <a:xfrm>
            <a:off x="76200" y="76200"/>
            <a:ext cx="5820931" cy="6675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762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July PM</a:t>
            </a:r>
            <a:r>
              <a:rPr lang="en-US" sz="3200" baseline="-25000" dirty="0" smtClean="0"/>
              <a:t>10</a:t>
            </a:r>
            <a:endParaRPr lang="en-US" sz="32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6049531" y="990600"/>
            <a:ext cx="30944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PM</a:t>
            </a:r>
            <a:r>
              <a:rPr lang="en-US" baseline="-25000" dirty="0" smtClean="0"/>
              <a:t>10</a:t>
            </a:r>
            <a:r>
              <a:rPr lang="en-US" dirty="0" smtClean="0"/>
              <a:t> increases due to speciation changes in CMAQv5.2 and from additional PM</a:t>
            </a:r>
            <a:r>
              <a:rPr lang="en-US" baseline="-25000" dirty="0" smtClean="0"/>
              <a:t>10</a:t>
            </a:r>
            <a:r>
              <a:rPr lang="en-US" dirty="0" smtClean="0"/>
              <a:t> in the hemispheric CMAQ BCs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76200"/>
            <a:ext cx="2362201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CMAQv5.1</a:t>
            </a:r>
            <a:endParaRPr lang="en-US" sz="11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994286" y="3392743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Emissions Update</a:t>
            </a:r>
            <a:endParaRPr 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590800" y="76200"/>
            <a:ext cx="2971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b="1" dirty="0" smtClean="0"/>
              <a:t>CMAQv5.2 – CMAQv5.1</a:t>
            </a:r>
            <a:endParaRPr lang="en-US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3840" y="1725417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WRFv3.8</a:t>
            </a:r>
            <a:endParaRPr lang="en-US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063240" y="1736541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Lightning Assimilation</a:t>
            </a:r>
            <a:endParaRPr lang="en-US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3840" y="3391820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Updates in CMAQv5.2</a:t>
            </a:r>
            <a:endParaRPr lang="en-US" sz="1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895600" y="5059430"/>
            <a:ext cx="23622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Hemispheric CMAQ BCs</a:t>
            </a:r>
            <a:endParaRPr lang="en-US" sz="11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" y="5061929"/>
            <a:ext cx="202692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100" b="1" dirty="0" smtClean="0"/>
              <a:t>CB6r3 Chemical Mechanism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01301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41832" y="402336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10400" y="402336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41832" y="3840480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3840480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69314" y="4572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</a:t>
            </a:r>
            <a:r>
              <a:rPr lang="en-US" sz="1400" dirty="0" smtClean="0">
                <a:solidFill>
                  <a:srgbClr val="FF0000"/>
                </a:solidFill>
              </a:rPr>
              <a:t>5.1 Base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37360" y="3534409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88237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41832" y="17764"/>
            <a:ext cx="725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</a:t>
            </a:r>
            <a:r>
              <a:rPr lang="en-US" baseline="-25000" dirty="0"/>
              <a:t>3</a:t>
            </a:r>
            <a:r>
              <a:rPr lang="en-US" dirty="0" smtClean="0"/>
              <a:t> Mixing Ratio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41832" y="3429000"/>
            <a:ext cx="725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</a:t>
            </a:r>
            <a:r>
              <a:rPr lang="en-US" baseline="-25000" dirty="0"/>
              <a:t>3</a:t>
            </a:r>
            <a:r>
              <a:rPr lang="en-US" dirty="0" smtClean="0"/>
              <a:t>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1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41832" y="402336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10400" y="402336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41832" y="3840480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3840480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69314" y="4572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v5.1 Base</a:t>
            </a:r>
          </a:p>
          <a:p>
            <a:r>
              <a:rPr lang="en-US" sz="1400" dirty="0">
                <a:solidFill>
                  <a:srgbClr val="3366FF"/>
                </a:solidFill>
              </a:rPr>
              <a:t>v</a:t>
            </a:r>
            <a:r>
              <a:rPr lang="en-US" sz="1400" dirty="0" smtClean="0">
                <a:solidFill>
                  <a:srgbClr val="3366FF"/>
                </a:solidFill>
              </a:rPr>
              <a:t>5.1 w/ WRF Updates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37360" y="3534409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88237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41832" y="17764"/>
            <a:ext cx="725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</a:t>
            </a:r>
            <a:r>
              <a:rPr lang="en-US" baseline="-25000" dirty="0"/>
              <a:t>3</a:t>
            </a:r>
            <a:r>
              <a:rPr lang="en-US" dirty="0" smtClean="0"/>
              <a:t> Mixing Ratio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41832" y="3429000"/>
            <a:ext cx="725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</a:t>
            </a:r>
            <a:r>
              <a:rPr lang="en-US" baseline="-25000" dirty="0"/>
              <a:t>3</a:t>
            </a:r>
            <a:r>
              <a:rPr lang="en-US" dirty="0" smtClean="0"/>
              <a:t>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64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1832" y="402336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10400" y="402336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41832" y="3840480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10400" y="3840480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69314" y="457200"/>
            <a:ext cx="205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</a:t>
            </a:r>
            <a:r>
              <a:rPr lang="en-US" sz="1400" dirty="0" smtClean="0">
                <a:solidFill>
                  <a:srgbClr val="FF0000"/>
                </a:solidFill>
              </a:rPr>
              <a:t>5.1 Base</a:t>
            </a:r>
          </a:p>
          <a:p>
            <a:r>
              <a:rPr lang="en-US" sz="1400" dirty="0">
                <a:solidFill>
                  <a:srgbClr val="3366FF"/>
                </a:solidFill>
              </a:rPr>
              <a:t>v5.1 w/ WRF Updates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v5.2 CB05e51 (</a:t>
            </a:r>
            <a:r>
              <a:rPr lang="en-US" sz="1400" dirty="0" err="1" smtClean="0">
                <a:solidFill>
                  <a:srgbClr val="008000"/>
                </a:solidFill>
              </a:rPr>
              <a:t>ek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emis</a:t>
            </a:r>
            <a:r>
              <a:rPr lang="en-US" sz="1400" dirty="0" smtClean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1737360" y="3534409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88237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41832" y="17764"/>
            <a:ext cx="725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</a:t>
            </a:r>
            <a:r>
              <a:rPr lang="en-US" baseline="-25000" dirty="0"/>
              <a:t>3</a:t>
            </a:r>
            <a:r>
              <a:rPr lang="en-US" dirty="0" smtClean="0"/>
              <a:t> Mixing Ratio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41832" y="3429000"/>
            <a:ext cx="725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</a:t>
            </a:r>
            <a:r>
              <a:rPr lang="en-US" baseline="-25000" dirty="0"/>
              <a:t>3</a:t>
            </a:r>
            <a:r>
              <a:rPr lang="en-US" dirty="0" smtClean="0"/>
              <a:t>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89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letely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50000"/>
            <a:alpha val="51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RD_ppt_template.potx" id="{D6C14435-4D29-442A-8FE8-726F1679FC73}" vid="{5230024B-4B92-4F82-B0E5-0D979B36D6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C621368B-089A-4856-8822-4BEBF0795609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CF8E7195-1F4A-48AA-AE14-95101EADAA96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2F54BA98-3327-4813-BEAB-63CA08C52F7B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A3E74A60-6F2A-449F-A338-A7D9078A9B68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F3C73FA9-235A-4441-B773-9D7D00C65B41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8B84B6F3-BA40-4335-B17F-80CC3D02E416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865E609B-28B8-4CB5-8BCB-0DD279BC778E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7F445211-FD68-46CE-A973-AC10D1A0E112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CF7C08F2-C72C-4CDA-83A1-72975EC56F6A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39FE9E3D-C409-415F-AEA2-85CC97812B5C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3546690A-663B-4CD5-B15E-0E7B02DBF6BD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0FBAED42-16E1-4A63-B7CE-CF38EF02CA1A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C0C6C720-00D1-4A09-8D20-6ABD3B95D9B8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D1B9FF3F-6E45-400D-9DBF-263E70D30C05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02475FDB-A727-4506-BBF6-1907278610F5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6FCDC106-557C-40C3-916F-992E38719A92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8F62E8BF-0555-45E2-907C-643207C8A62D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0E8016E8-2B7F-4347-8BEA-E67B5C5AAA75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6728419E-D1FE-4229-A7E0-345C01952829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3D1D4AFB-036E-45F3-8303-E27AFA16EA25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D933CC31-C937-4BFE-9012-2B92E82DC32A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C77A1461-77ED-4468-B165-2423BF17735B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A7ED8B3A-48DC-42A1-B46A-35403FF46185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4FAA1F88-54A3-46A5-9B88-6C5AF923DCE9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08D98AEE-1BA2-434A-B93B-2506C0DEB5EA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900D65DE-101A-4EDC-AD96-9D09644CADDB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75FCA842-E43E-437B-BF7F-86E5542D1E86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A93E5330-97D7-4A07-8A24-FB21DF9F958F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0FEDE9AA-ADE2-4EF8-85BF-67A7B1729263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59827</TotalTime>
  <Words>2151</Words>
  <Application>Microsoft Office PowerPoint</Application>
  <PresentationFormat>On-screen Show (4:3)</PresentationFormat>
  <Paragraphs>536</Paragraphs>
  <Slides>62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Gill Sans MT</vt:lpstr>
      <vt:lpstr>Completely Blanc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US-EPA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newuser</dc:creator>
  <cp:lastModifiedBy>Appel, Keith Wyat</cp:lastModifiedBy>
  <cp:revision>670</cp:revision>
  <cp:lastPrinted>2014-05-08T16:11:18Z</cp:lastPrinted>
  <dcterms:created xsi:type="dcterms:W3CDTF">2013-09-27T18:09:44Z</dcterms:created>
  <dcterms:modified xsi:type="dcterms:W3CDTF">2016-10-22T19:40:16Z</dcterms:modified>
</cp:coreProperties>
</file>