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embeddings/Microsoft_Equation1.bin" ContentType="application/vnd.openxmlformats-officedocument.oleObject"/>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embeddings/Microsoft_Equation2.bin" ContentType="application/vnd.openxmlformats-officedocument.oleObject"/>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744" r:id="rId1"/>
  </p:sldMasterIdLst>
  <p:notesMasterIdLst>
    <p:notesMasterId r:id="rId27"/>
  </p:notesMasterIdLst>
  <p:sldIdLst>
    <p:sldId id="256" r:id="rId2"/>
    <p:sldId id="263" r:id="rId3"/>
    <p:sldId id="264" r:id="rId4"/>
    <p:sldId id="266" r:id="rId5"/>
    <p:sldId id="267" r:id="rId6"/>
    <p:sldId id="277" r:id="rId7"/>
    <p:sldId id="276" r:id="rId8"/>
    <p:sldId id="268" r:id="rId9"/>
    <p:sldId id="280" r:id="rId10"/>
    <p:sldId id="291" r:id="rId11"/>
    <p:sldId id="258" r:id="rId12"/>
    <p:sldId id="285" r:id="rId13"/>
    <p:sldId id="265" r:id="rId14"/>
    <p:sldId id="271" r:id="rId15"/>
    <p:sldId id="279" r:id="rId16"/>
    <p:sldId id="262" r:id="rId17"/>
    <p:sldId id="289" r:id="rId18"/>
    <p:sldId id="257" r:id="rId19"/>
    <p:sldId id="286" r:id="rId20"/>
    <p:sldId id="287" r:id="rId21"/>
    <p:sldId id="288" r:id="rId22"/>
    <p:sldId id="261" r:id="rId23"/>
    <p:sldId id="273" r:id="rId24"/>
    <p:sldId id="282"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9FDE6A"/>
    <a:srgbClr val="A1FFFE"/>
    <a:srgbClr val="243C89"/>
    <a:srgbClr val="E82404"/>
    <a:srgbClr val="3D1B77"/>
    <a:srgbClr val="244489"/>
    <a:srgbClr val="FFFFFF"/>
    <a:srgbClr val="3A6AB8"/>
    <a:srgbClr val="2B4F89"/>
    <a:srgbClr val="2A4D86"/>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19" autoAdjust="0"/>
    <p:restoredTop sz="96629" autoAdjust="0"/>
  </p:normalViewPr>
  <p:slideViewPr>
    <p:cSldViewPr>
      <p:cViewPr>
        <p:scale>
          <a:sx n="125" d="100"/>
          <a:sy n="125" d="100"/>
        </p:scale>
        <p:origin x="-408" y="-8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3B5B3-7E70-4B22-8504-4B082D3C348B}" type="datetimeFigureOut">
              <a:rPr lang="en-US" smtClean="0"/>
              <a:pPr/>
              <a:t>10/6/15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771775-5869-4802-9DEB-8A6EE3D6854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308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771775-5869-4802-9DEB-8A6EE3D68547}" type="slidenum">
              <a:rPr lang="en-US" smtClean="0"/>
              <a:pPr/>
              <a:t>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5520972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771775-5869-4802-9DEB-8A6EE3D68547}" type="slidenum">
              <a:rPr lang="en-US" smtClean="0"/>
              <a:pPr/>
              <a:t>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3305433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7569E-8B87-469F-B800-126AB81B0B70}" type="slidenum">
              <a:rPr lang="en-US" smtClean="0"/>
              <a:pPr/>
              <a:t>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6349392"/>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71775-5869-4802-9DEB-8A6EE3D68547}" type="slidenum">
              <a:rPr lang="en-US" smtClean="0"/>
              <a:pPr/>
              <a:t>18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64217444"/>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 inputs, RMSE, computation</a:t>
            </a:r>
            <a:r>
              <a:rPr lang="en-US" baseline="0" dirty="0" smtClean="0"/>
              <a:t> time/grid cell, </a:t>
            </a:r>
            <a:endParaRPr lang="en-US" dirty="0"/>
          </a:p>
        </p:txBody>
      </p:sp>
      <p:sp>
        <p:nvSpPr>
          <p:cNvPr id="4" name="Slide Number Placeholder 3"/>
          <p:cNvSpPr>
            <a:spLocks noGrp="1"/>
          </p:cNvSpPr>
          <p:nvPr>
            <p:ph type="sldNum" sz="quarter" idx="10"/>
          </p:nvPr>
        </p:nvSpPr>
        <p:spPr/>
        <p:txBody>
          <a:bodyPr/>
          <a:lstStyle/>
          <a:p>
            <a:fld id="{35771775-5869-4802-9DEB-8A6EE3D68547}" type="slidenum">
              <a:rPr lang="en-US" smtClean="0"/>
              <a:pPr/>
              <a:t>22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43450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EEA391-7304-412D-B200-ED92E4B73B67}" type="datetime1">
              <a:rPr lang="en-US" smtClean="0"/>
              <a:pPr/>
              <a:t>10/6/15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6A82A-D6D9-44CE-BD7C-2AEABAFC8E8D}"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CB822-36ED-4946-BDC2-F55C05C2C881}" type="datetime1">
              <a:rPr lang="en-US" smtClean="0"/>
              <a:pPr/>
              <a:t>10/6/15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6A82A-D6D9-44CE-BD7C-2AEABAFC8E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93B200-3658-41E7-8D00-3FD55E0A3F3D}" type="datetime1">
              <a:rPr lang="en-US" smtClean="0"/>
              <a:pPr/>
              <a:t>10/6/15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6A82A-D6D9-44CE-BD7C-2AEABAFC8E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CC323D-CDDA-4C2A-9CC6-32F52C3E13A8}" type="datetime1">
              <a:rPr lang="en-US" smtClean="0"/>
              <a:pPr/>
              <a:t>10/6/15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6A82A-D6D9-44CE-BD7C-2AEABAFC8E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0D9E2E-AC06-404B-BE79-CF7D851B6309}" type="datetime1">
              <a:rPr lang="en-US" smtClean="0"/>
              <a:pPr/>
              <a:t>10/6/15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6A82A-D6D9-44CE-BD7C-2AEABAFC8E8D}"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CAFFDD-B58B-4833-B311-FFA3CD56A74C}" type="datetime1">
              <a:rPr lang="en-US" smtClean="0"/>
              <a:pPr/>
              <a:t>10/6/15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6A82A-D6D9-44CE-BD7C-2AEABAFC8E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E54104-0466-4781-9EE1-1FC308805DA4}" type="datetime1">
              <a:rPr lang="en-US" smtClean="0"/>
              <a:pPr/>
              <a:t>10/6/15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26A82A-D6D9-44CE-BD7C-2AEABAFC8E8D}"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4BBBDD-199C-401C-8C0B-2CC03EDC8586}" type="datetime1">
              <a:rPr lang="en-US" smtClean="0"/>
              <a:pPr/>
              <a:t>10/6/15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26A82A-D6D9-44CE-BD7C-2AEABAFC8E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A25E7-3AD2-4ED5-B97D-10118B88D6C8}" type="datetime1">
              <a:rPr lang="en-US" smtClean="0"/>
              <a:pPr/>
              <a:t>10/6/15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26A82A-D6D9-44CE-BD7C-2AEABAFC8E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62720-360F-4DE2-912C-0B44FFA79501}" type="datetime1">
              <a:rPr lang="en-US" smtClean="0"/>
              <a:pPr/>
              <a:t>10/6/15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6A82A-D6D9-44CE-BD7C-2AEABAFC8E8D}"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8A5E0-41A5-4627-B063-B66799A2A73F}" type="datetime1">
              <a:rPr lang="en-US" smtClean="0"/>
              <a:pPr/>
              <a:t>10/6/15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6A82A-D6D9-44CE-BD7C-2AEABAFC8E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3CB8EA6-6DFA-43A8-AB19-944D1823D509}" type="datetime1">
              <a:rPr lang="en-US" smtClean="0"/>
              <a:pPr/>
              <a:t>10/6/15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E26A82A-D6D9-44CE-BD7C-2AEABAFC8E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jpeg"/><Relationship Id="rId5" Type="http://schemas.openxmlformats.org/officeDocument/2006/relationships/oleObject" Target="../embeddings/oleObject1.bin"/><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oleObject" Target="../embeddings/Microsoft_Equation1.bin"/><Relationship Id="rId8" Type="http://schemas.openxmlformats.org/officeDocument/2006/relationships/oleObject" Target="../embeddings/Microsoft_Equation2.bin"/><Relationship Id="rId9" Type="http://schemas.openxmlformats.org/officeDocument/2006/relationships/image" Target="../media/image21.jpeg"/><Relationship Id="rId10" Type="http://schemas.openxmlformats.org/officeDocument/2006/relationships/image" Target="../media/image22.jpe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3.png"/><Relationship Id="rId5" Type="http://schemas.openxmlformats.org/officeDocument/2006/relationships/image" Target="../media/image27.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TextBox 18"/>
          <p:cNvSpPr txBox="1"/>
          <p:nvPr/>
        </p:nvSpPr>
        <p:spPr>
          <a:xfrm>
            <a:off x="-228600" y="0"/>
            <a:ext cx="9372600" cy="381000"/>
          </a:xfrm>
          <a:prstGeom prst="rect">
            <a:avLst/>
          </a:prstGeom>
          <a:solidFill>
            <a:schemeClr val="bg1"/>
          </a:solidFill>
        </p:spPr>
        <p:txBody>
          <a:bodyPr wrap="square" rtlCol="0">
            <a:spAutoFit/>
          </a:bodyPr>
          <a:lstStyle/>
          <a:p>
            <a:endParaRPr lang="en-US" dirty="0"/>
          </a:p>
        </p:txBody>
      </p:sp>
      <p:sp>
        <p:nvSpPr>
          <p:cNvPr id="5" name="Title 4"/>
          <p:cNvSpPr>
            <a:spLocks noGrp="1"/>
          </p:cNvSpPr>
          <p:nvPr>
            <p:ph type="ctrTitle"/>
          </p:nvPr>
        </p:nvSpPr>
        <p:spPr>
          <a:xfrm>
            <a:off x="533400" y="3276600"/>
            <a:ext cx="8382000" cy="774508"/>
          </a:xfrm>
        </p:spPr>
        <p:txBody>
          <a:bodyPr>
            <a:normAutofit fontScale="90000"/>
          </a:bodyPr>
          <a:lstStyle/>
          <a:p>
            <a:r>
              <a:rPr lang="en-US" sz="3200" dirty="0" smtClean="0">
                <a:solidFill>
                  <a:srgbClr val="3A6AB8"/>
                </a:solidFill>
              </a:rPr>
              <a:t>Going from 12-km to 250-m resolution</a:t>
            </a:r>
            <a:endParaRPr lang="en-US" sz="3200" dirty="0">
              <a:solidFill>
                <a:srgbClr val="3A6AB8"/>
              </a:solidFill>
            </a:endParaRPr>
          </a:p>
        </p:txBody>
      </p:sp>
      <p:sp>
        <p:nvSpPr>
          <p:cNvPr id="3" name="Subtitle 2"/>
          <p:cNvSpPr>
            <a:spLocks noGrp="1"/>
          </p:cNvSpPr>
          <p:nvPr>
            <p:ph type="subTitle" idx="1"/>
          </p:nvPr>
        </p:nvSpPr>
        <p:spPr>
          <a:xfrm>
            <a:off x="0" y="4648200"/>
            <a:ext cx="9144000" cy="1752600"/>
          </a:xfrm>
        </p:spPr>
        <p:txBody>
          <a:bodyPr>
            <a:normAutofit/>
          </a:bodyPr>
          <a:lstStyle/>
          <a:p>
            <a:pPr algn="ctr"/>
            <a:r>
              <a:rPr lang="en-US" sz="2000" dirty="0">
                <a:solidFill>
                  <a:schemeClr val="bg1">
                    <a:lumMod val="50000"/>
                  </a:schemeClr>
                </a:solidFill>
              </a:rPr>
              <a:t>Josephine </a:t>
            </a:r>
            <a:r>
              <a:rPr lang="en-US" sz="2000" dirty="0" smtClean="0">
                <a:solidFill>
                  <a:schemeClr val="bg1">
                    <a:lumMod val="50000"/>
                  </a:schemeClr>
                </a:solidFill>
              </a:rPr>
              <a:t>Bates</a:t>
            </a:r>
            <a:r>
              <a:rPr lang="en-US" sz="2000" baseline="30000" dirty="0" smtClean="0">
                <a:solidFill>
                  <a:schemeClr val="bg1">
                    <a:lumMod val="50000"/>
                  </a:schemeClr>
                </a:solidFill>
              </a:rPr>
              <a:t>1</a:t>
            </a:r>
            <a:r>
              <a:rPr lang="en-US" sz="2000" dirty="0" smtClean="0">
                <a:solidFill>
                  <a:schemeClr val="bg1">
                    <a:lumMod val="50000"/>
                  </a:schemeClr>
                </a:solidFill>
              </a:rPr>
              <a:t>, </a:t>
            </a:r>
            <a:r>
              <a:rPr lang="en-US" sz="2000" dirty="0">
                <a:solidFill>
                  <a:schemeClr val="bg1">
                    <a:lumMod val="50000"/>
                  </a:schemeClr>
                </a:solidFill>
              </a:rPr>
              <a:t>Audrey </a:t>
            </a:r>
            <a:r>
              <a:rPr lang="en-US" sz="2000" dirty="0" smtClean="0">
                <a:solidFill>
                  <a:schemeClr val="bg1">
                    <a:lumMod val="50000"/>
                  </a:schemeClr>
                </a:solidFill>
              </a:rPr>
              <a:t>Flak</a:t>
            </a:r>
            <a:r>
              <a:rPr lang="en-US" sz="2000" baseline="30000" dirty="0" smtClean="0">
                <a:solidFill>
                  <a:schemeClr val="bg1">
                    <a:lumMod val="50000"/>
                  </a:schemeClr>
                </a:solidFill>
              </a:rPr>
              <a:t>2</a:t>
            </a:r>
            <a:r>
              <a:rPr lang="en-US" sz="2000" dirty="0" smtClean="0">
                <a:solidFill>
                  <a:schemeClr val="bg1">
                    <a:lumMod val="50000"/>
                  </a:schemeClr>
                </a:solidFill>
              </a:rPr>
              <a:t>, </a:t>
            </a:r>
            <a:r>
              <a:rPr lang="en-US" sz="2000" dirty="0">
                <a:solidFill>
                  <a:schemeClr val="bg1">
                    <a:lumMod val="50000"/>
                  </a:schemeClr>
                </a:solidFill>
              </a:rPr>
              <a:t>Howard </a:t>
            </a:r>
            <a:r>
              <a:rPr lang="en-US" sz="2000" dirty="0" smtClean="0">
                <a:solidFill>
                  <a:schemeClr val="bg1">
                    <a:lumMod val="50000"/>
                  </a:schemeClr>
                </a:solidFill>
              </a:rPr>
              <a:t>Chang</a:t>
            </a:r>
            <a:r>
              <a:rPr lang="en-US" sz="2000" baseline="30000" dirty="0" smtClean="0">
                <a:solidFill>
                  <a:schemeClr val="bg1">
                    <a:lumMod val="50000"/>
                  </a:schemeClr>
                </a:solidFill>
              </a:rPr>
              <a:t>2</a:t>
            </a:r>
            <a:r>
              <a:rPr lang="en-US" sz="2000" dirty="0" smtClean="0">
                <a:solidFill>
                  <a:schemeClr val="bg1">
                    <a:lumMod val="50000"/>
                  </a:schemeClr>
                </a:solidFill>
              </a:rPr>
              <a:t>, </a:t>
            </a:r>
            <a:r>
              <a:rPr lang="en-US" sz="2000" dirty="0">
                <a:solidFill>
                  <a:schemeClr val="bg1">
                    <a:lumMod val="50000"/>
                  </a:schemeClr>
                </a:solidFill>
              </a:rPr>
              <a:t>Heather </a:t>
            </a:r>
            <a:r>
              <a:rPr lang="en-US" sz="2000" dirty="0" smtClean="0">
                <a:solidFill>
                  <a:schemeClr val="bg1">
                    <a:lumMod val="50000"/>
                  </a:schemeClr>
                </a:solidFill>
              </a:rPr>
              <a:t>Holmes</a:t>
            </a:r>
            <a:r>
              <a:rPr lang="en-US" sz="2000" baseline="30000" dirty="0" smtClean="0">
                <a:solidFill>
                  <a:schemeClr val="bg1">
                    <a:lumMod val="50000"/>
                  </a:schemeClr>
                </a:solidFill>
              </a:rPr>
              <a:t>3</a:t>
            </a:r>
            <a:r>
              <a:rPr lang="en-US" sz="2000" dirty="0" smtClean="0">
                <a:solidFill>
                  <a:schemeClr val="bg1">
                    <a:lumMod val="50000"/>
                  </a:schemeClr>
                </a:solidFill>
              </a:rPr>
              <a:t>, David Lavoue</a:t>
            </a:r>
            <a:r>
              <a:rPr lang="en-US" sz="2000" baseline="30000" dirty="0">
                <a:solidFill>
                  <a:schemeClr val="bg1">
                    <a:lumMod val="50000"/>
                  </a:schemeClr>
                </a:solidFill>
              </a:rPr>
              <a:t>1</a:t>
            </a:r>
            <a:r>
              <a:rPr lang="en-US" sz="2000" dirty="0" smtClean="0">
                <a:solidFill>
                  <a:schemeClr val="bg1">
                    <a:lumMod val="50000"/>
                  </a:schemeClr>
                </a:solidFill>
              </a:rPr>
              <a:t>, </a:t>
            </a:r>
            <a:r>
              <a:rPr lang="en-US" sz="2000" dirty="0">
                <a:solidFill>
                  <a:schemeClr val="bg1">
                    <a:lumMod val="50000"/>
                  </a:schemeClr>
                </a:solidFill>
              </a:rPr>
              <a:t>Mitchel </a:t>
            </a:r>
            <a:r>
              <a:rPr lang="en-US" sz="2000" dirty="0" smtClean="0">
                <a:solidFill>
                  <a:schemeClr val="bg1">
                    <a:lumMod val="50000"/>
                  </a:schemeClr>
                </a:solidFill>
              </a:rPr>
              <a:t>Klein</a:t>
            </a:r>
            <a:r>
              <a:rPr lang="en-US" sz="2000" baseline="30000" dirty="0" smtClean="0">
                <a:solidFill>
                  <a:schemeClr val="bg1">
                    <a:lumMod val="50000"/>
                  </a:schemeClr>
                </a:solidFill>
              </a:rPr>
              <a:t>2</a:t>
            </a:r>
            <a:r>
              <a:rPr lang="en-US" sz="2000" dirty="0" smtClean="0">
                <a:solidFill>
                  <a:schemeClr val="bg1">
                    <a:lumMod val="50000"/>
                  </a:schemeClr>
                </a:solidFill>
              </a:rPr>
              <a:t>, </a:t>
            </a:r>
            <a:r>
              <a:rPr lang="en-US" sz="2000" dirty="0">
                <a:solidFill>
                  <a:schemeClr val="bg1">
                    <a:lumMod val="50000"/>
                  </a:schemeClr>
                </a:solidFill>
              </a:rPr>
              <a:t>Matthew </a:t>
            </a:r>
            <a:r>
              <a:rPr lang="en-US" sz="2000" dirty="0" smtClean="0">
                <a:solidFill>
                  <a:schemeClr val="bg1">
                    <a:lumMod val="50000"/>
                  </a:schemeClr>
                </a:solidFill>
              </a:rPr>
              <a:t>Strickland</a:t>
            </a:r>
            <a:r>
              <a:rPr lang="en-US" sz="2000" baseline="30000" dirty="0" smtClean="0">
                <a:solidFill>
                  <a:schemeClr val="bg1">
                    <a:lumMod val="50000"/>
                  </a:schemeClr>
                </a:solidFill>
              </a:rPr>
              <a:t>2</a:t>
            </a:r>
            <a:r>
              <a:rPr lang="en-US" sz="2000" dirty="0" smtClean="0">
                <a:solidFill>
                  <a:schemeClr val="bg1">
                    <a:lumMod val="50000"/>
                  </a:schemeClr>
                </a:solidFill>
              </a:rPr>
              <a:t>, </a:t>
            </a:r>
            <a:r>
              <a:rPr lang="en-US" sz="2000" dirty="0">
                <a:solidFill>
                  <a:schemeClr val="bg1">
                    <a:lumMod val="50000"/>
                  </a:schemeClr>
                </a:solidFill>
              </a:rPr>
              <a:t>Lyndsey </a:t>
            </a:r>
            <a:r>
              <a:rPr lang="en-US" sz="2000" dirty="0" smtClean="0">
                <a:solidFill>
                  <a:schemeClr val="bg1">
                    <a:lumMod val="50000"/>
                  </a:schemeClr>
                </a:solidFill>
              </a:rPr>
              <a:t>Darrow</a:t>
            </a:r>
            <a:r>
              <a:rPr lang="en-US" sz="2000" baseline="30000" dirty="0" smtClean="0">
                <a:solidFill>
                  <a:schemeClr val="bg1">
                    <a:lumMod val="50000"/>
                  </a:schemeClr>
                </a:solidFill>
              </a:rPr>
              <a:t>2</a:t>
            </a:r>
            <a:r>
              <a:rPr lang="en-US" sz="2000" dirty="0" smtClean="0">
                <a:solidFill>
                  <a:schemeClr val="bg1">
                    <a:lumMod val="50000"/>
                  </a:schemeClr>
                </a:solidFill>
              </a:rPr>
              <a:t>, </a:t>
            </a:r>
            <a:r>
              <a:rPr lang="en-US" sz="2000" dirty="0">
                <a:solidFill>
                  <a:schemeClr val="bg1">
                    <a:lumMod val="50000"/>
                  </a:schemeClr>
                </a:solidFill>
              </a:rPr>
              <a:t>James </a:t>
            </a:r>
            <a:r>
              <a:rPr lang="en-US" sz="2000" dirty="0" smtClean="0">
                <a:solidFill>
                  <a:schemeClr val="bg1">
                    <a:lumMod val="50000"/>
                  </a:schemeClr>
                </a:solidFill>
              </a:rPr>
              <a:t>Mulholland</a:t>
            </a:r>
            <a:r>
              <a:rPr lang="en-US" sz="2000" baseline="30000" dirty="0" smtClean="0">
                <a:solidFill>
                  <a:schemeClr val="bg1">
                    <a:lumMod val="50000"/>
                  </a:schemeClr>
                </a:solidFill>
              </a:rPr>
              <a:t>1</a:t>
            </a:r>
            <a:r>
              <a:rPr lang="en-US" sz="2000" dirty="0" smtClean="0">
                <a:solidFill>
                  <a:schemeClr val="bg1">
                    <a:lumMod val="50000"/>
                  </a:schemeClr>
                </a:solidFill>
              </a:rPr>
              <a:t>, </a:t>
            </a:r>
            <a:r>
              <a:rPr lang="en-US" sz="2000" dirty="0">
                <a:solidFill>
                  <a:schemeClr val="bg1">
                    <a:lumMod val="50000"/>
                  </a:schemeClr>
                </a:solidFill>
              </a:rPr>
              <a:t>Armistead </a:t>
            </a:r>
            <a:r>
              <a:rPr lang="en-US" sz="2000" dirty="0" smtClean="0">
                <a:solidFill>
                  <a:schemeClr val="bg1">
                    <a:lumMod val="50000"/>
                  </a:schemeClr>
                </a:solidFill>
              </a:rPr>
              <a:t>Russell</a:t>
            </a:r>
            <a:r>
              <a:rPr lang="en-US" sz="2000" baseline="30000" dirty="0" smtClean="0">
                <a:solidFill>
                  <a:schemeClr val="bg1">
                    <a:lumMod val="50000"/>
                  </a:schemeClr>
                </a:solidFill>
              </a:rPr>
              <a:t>1</a:t>
            </a:r>
            <a:endParaRPr lang="en-US" dirty="0" smtClean="0"/>
          </a:p>
          <a:p>
            <a:pPr algn="ctr"/>
            <a:r>
              <a:rPr lang="en-US" sz="1400" baseline="30000" dirty="0" smtClean="0">
                <a:solidFill>
                  <a:schemeClr val="tx1">
                    <a:lumMod val="50000"/>
                    <a:lumOff val="50000"/>
                  </a:schemeClr>
                </a:solidFill>
              </a:rPr>
              <a:t>1</a:t>
            </a:r>
            <a:r>
              <a:rPr lang="en-US" sz="1400" dirty="0" smtClean="0">
                <a:solidFill>
                  <a:schemeClr val="tx1">
                    <a:lumMod val="50000"/>
                    <a:lumOff val="50000"/>
                  </a:schemeClr>
                </a:solidFill>
              </a:rPr>
              <a:t>Georgia Institute of Technology   </a:t>
            </a:r>
            <a:r>
              <a:rPr lang="en-US" sz="1400" baseline="30000" dirty="0" smtClean="0">
                <a:solidFill>
                  <a:schemeClr val="tx1">
                    <a:lumMod val="50000"/>
                    <a:lumOff val="50000"/>
                  </a:schemeClr>
                </a:solidFill>
              </a:rPr>
              <a:t>2 </a:t>
            </a:r>
            <a:r>
              <a:rPr lang="en-US" sz="1400" dirty="0" smtClean="0">
                <a:solidFill>
                  <a:schemeClr val="tx1">
                    <a:lumMod val="50000"/>
                    <a:lumOff val="50000"/>
                  </a:schemeClr>
                </a:solidFill>
              </a:rPr>
              <a:t>Emory University  </a:t>
            </a:r>
            <a:r>
              <a:rPr lang="en-US" sz="1400" baseline="30000" dirty="0" smtClean="0">
                <a:solidFill>
                  <a:schemeClr val="tx1">
                    <a:lumMod val="50000"/>
                    <a:lumOff val="50000"/>
                  </a:schemeClr>
                </a:solidFill>
              </a:rPr>
              <a:t>3 </a:t>
            </a:r>
            <a:r>
              <a:rPr lang="en-US" sz="1400" dirty="0" smtClean="0">
                <a:solidFill>
                  <a:schemeClr val="tx1">
                    <a:lumMod val="50000"/>
                    <a:lumOff val="50000"/>
                  </a:schemeClr>
                </a:solidFill>
              </a:rPr>
              <a:t>University of Nevada, Reno</a:t>
            </a:r>
            <a:endParaRPr lang="en-US" sz="1400" baseline="30000" dirty="0">
              <a:solidFill>
                <a:schemeClr val="tx1">
                  <a:lumMod val="50000"/>
                  <a:lumOff val="50000"/>
                </a:schemeClr>
              </a:solidFill>
            </a:endParaRPr>
          </a:p>
        </p:txBody>
      </p:sp>
      <p:sp>
        <p:nvSpPr>
          <p:cNvPr id="6" name="Rectangle 5"/>
          <p:cNvSpPr/>
          <p:nvPr/>
        </p:nvSpPr>
        <p:spPr>
          <a:xfrm>
            <a:off x="0" y="1837267"/>
            <a:ext cx="9144000" cy="1446550"/>
          </a:xfrm>
          <a:prstGeom prst="rect">
            <a:avLst/>
          </a:prstGeom>
        </p:spPr>
        <p:txBody>
          <a:bodyPr wrap="square">
            <a:spAutoFit/>
          </a:bodyPr>
          <a:lstStyle/>
          <a:p>
            <a:pPr algn="ctr"/>
            <a:r>
              <a:rPr lang="en-US" sz="4400" b="1" dirty="0" smtClean="0">
                <a:solidFill>
                  <a:schemeClr val="tx2"/>
                </a:solidFill>
              </a:rPr>
              <a:t>Comparison of Two Downscaling Techniques</a:t>
            </a:r>
            <a:endParaRPr lang="en-US" sz="4400" b="1" dirty="0">
              <a:solidFill>
                <a:schemeClr val="tx2"/>
              </a:solidFill>
            </a:endParaRPr>
          </a:p>
        </p:txBody>
      </p:sp>
      <p:grpSp>
        <p:nvGrpSpPr>
          <p:cNvPr id="21" name="Group 20"/>
          <p:cNvGrpSpPr/>
          <p:nvPr/>
        </p:nvGrpSpPr>
        <p:grpSpPr>
          <a:xfrm>
            <a:off x="152361" y="0"/>
            <a:ext cx="8686766" cy="1018931"/>
            <a:chOff x="-455065" y="0"/>
            <a:chExt cx="9431347" cy="1421158"/>
          </a:xfrm>
        </p:grpSpPr>
        <p:grpSp>
          <p:nvGrpSpPr>
            <p:cNvPr id="7" name="Group 11"/>
            <p:cNvGrpSpPr>
              <a:grpSpLocks/>
            </p:cNvGrpSpPr>
            <p:nvPr/>
          </p:nvGrpSpPr>
          <p:grpSpPr bwMode="auto">
            <a:xfrm>
              <a:off x="-455065" y="1"/>
              <a:ext cx="2695177" cy="1219200"/>
              <a:chOff x="992" y="3181"/>
              <a:chExt cx="1913" cy="889"/>
            </a:xfrm>
          </p:grpSpPr>
          <p:pic>
            <p:nvPicPr>
              <p:cNvPr id="8" name="Picture 10" descr="Starblock"/>
              <p:cNvPicPr>
                <a:picLocks noChangeAspect="1" noChangeArrowheads="1"/>
              </p:cNvPicPr>
              <p:nvPr/>
            </p:nvPicPr>
            <p:blipFill>
              <a:blip r:embed="rId4" cstate="print"/>
              <a:srcRect/>
              <a:stretch>
                <a:fillRect/>
              </a:stretch>
            </p:blipFill>
            <p:spPr bwMode="auto">
              <a:xfrm>
                <a:off x="992" y="3181"/>
                <a:ext cx="1888" cy="889"/>
              </a:xfrm>
              <a:prstGeom prst="rect">
                <a:avLst/>
              </a:prstGeom>
              <a:noFill/>
              <a:ln w="9525">
                <a:noFill/>
                <a:miter lim="800000"/>
                <a:headEnd/>
                <a:tailEnd/>
              </a:ln>
            </p:spPr>
          </p:pic>
          <p:sp>
            <p:nvSpPr>
              <p:cNvPr id="9" name="Rectangle 4"/>
              <p:cNvSpPr>
                <a:spLocks noChangeArrowheads="1"/>
              </p:cNvSpPr>
              <p:nvPr/>
            </p:nvSpPr>
            <p:spPr bwMode="auto">
              <a:xfrm>
                <a:off x="2225" y="3646"/>
                <a:ext cx="680" cy="282"/>
              </a:xfrm>
              <a:prstGeom prst="rect">
                <a:avLst/>
              </a:prstGeom>
              <a:noFill/>
              <a:ln w="9525">
                <a:noFill/>
                <a:miter lim="800000"/>
                <a:headEnd/>
                <a:tailEnd/>
              </a:ln>
            </p:spPr>
            <p:txBody>
              <a:bodyPr wrap="square" anchor="ctr">
                <a:spAutoFit/>
              </a:bodyPr>
              <a:lstStyle/>
              <a:p>
                <a:pPr algn="just"/>
                <a:r>
                  <a:rPr lang="en-US" sz="1200" dirty="0" smtClean="0">
                    <a:latin typeface="Arial Unicode MS" pitchFamily="34" charset="-128"/>
                    <a:ea typeface="Arial Unicode MS" pitchFamily="34" charset="-128"/>
                    <a:cs typeface="Arial Unicode MS" pitchFamily="34" charset="-128"/>
                  </a:rPr>
                  <a:t>R834799</a:t>
                </a:r>
                <a:endParaRPr lang="en-US" sz="1200" dirty="0">
                  <a:latin typeface="Arial Unicode MS" pitchFamily="34" charset="-128"/>
                  <a:ea typeface="Arial Unicode MS" pitchFamily="34" charset="-128"/>
                  <a:cs typeface="Arial Unicode MS" pitchFamily="34" charset="-128"/>
                </a:endParaRPr>
              </a:p>
            </p:txBody>
          </p:sp>
        </p:grpSp>
        <p:grpSp>
          <p:nvGrpSpPr>
            <p:cNvPr id="20" name="Group 19"/>
            <p:cNvGrpSpPr/>
            <p:nvPr/>
          </p:nvGrpSpPr>
          <p:grpSpPr>
            <a:xfrm>
              <a:off x="2895600" y="0"/>
              <a:ext cx="6080682" cy="1421158"/>
              <a:chOff x="2895600" y="0"/>
              <a:chExt cx="6080682" cy="1421158"/>
            </a:xfrm>
          </p:grpSpPr>
          <p:graphicFrame>
            <p:nvGraphicFramePr>
              <p:cNvPr id="14338" name="Object 2"/>
              <p:cNvGraphicFramePr>
                <a:graphicFrameLocks noChangeAspect="1"/>
              </p:cNvGraphicFramePr>
              <p:nvPr/>
            </p:nvGraphicFramePr>
            <p:xfrm>
              <a:off x="2895600" y="0"/>
              <a:ext cx="3657600" cy="1219200"/>
            </p:xfrm>
            <a:graphic>
              <a:graphicData uri="http://schemas.openxmlformats.org/presentationml/2006/ole">
                <p:oleObj spid="_x0000_s14367" name="Picture" r:id="rId5" imgW="3042350" imgH="1018436" progId="Word.Picture.8">
                  <p:embed/>
                </p:oleObj>
              </a:graphicData>
            </a:graphic>
          </p:graphicFrame>
          <p:grpSp>
            <p:nvGrpSpPr>
              <p:cNvPr id="13" name="Group 1"/>
              <p:cNvGrpSpPr>
                <a:grpSpLocks/>
              </p:cNvGrpSpPr>
              <p:nvPr/>
            </p:nvGrpSpPr>
            <p:grpSpPr bwMode="auto">
              <a:xfrm>
                <a:off x="6825344" y="0"/>
                <a:ext cx="2150938" cy="1421158"/>
                <a:chOff x="1469992" y="5122862"/>
                <a:chExt cx="2736931" cy="2089175"/>
              </a:xfrm>
              <a:solidFill>
                <a:schemeClr val="bg1"/>
              </a:solidFill>
            </p:grpSpPr>
            <p:grpSp>
              <p:nvGrpSpPr>
                <p:cNvPr id="14" name="Group 2444"/>
                <p:cNvGrpSpPr>
                  <a:grpSpLocks/>
                </p:cNvGrpSpPr>
                <p:nvPr/>
              </p:nvGrpSpPr>
              <p:grpSpPr bwMode="auto">
                <a:xfrm>
                  <a:off x="3259364" y="5122862"/>
                  <a:ext cx="947559" cy="1735138"/>
                  <a:chOff x="1772" y="192"/>
                  <a:chExt cx="1420" cy="2976"/>
                </a:xfrm>
                <a:grpFill/>
              </p:grpSpPr>
              <p:pic>
                <p:nvPicPr>
                  <p:cNvPr id="17" name="Picture 2435" descr="rsphlogo7"/>
                  <p:cNvPicPr>
                    <a:picLocks noChangeAspect="1" noChangeArrowheads="1"/>
                  </p:cNvPicPr>
                  <p:nvPr/>
                </p:nvPicPr>
                <p:blipFill>
                  <a:blip r:embed="rId6"/>
                  <a:srcRect t="40298" r="6046"/>
                  <a:stretch>
                    <a:fillRect/>
                  </a:stretch>
                </p:blipFill>
                <p:spPr bwMode="auto">
                  <a:xfrm>
                    <a:off x="1772" y="1248"/>
                    <a:ext cx="1420" cy="1920"/>
                  </a:xfrm>
                  <a:prstGeom prst="rect">
                    <a:avLst/>
                  </a:prstGeom>
                  <a:grpFill/>
                  <a:ln w="9525">
                    <a:noFill/>
                    <a:miter lim="800000"/>
                    <a:headEnd/>
                    <a:tailEnd/>
                  </a:ln>
                </p:spPr>
              </p:pic>
              <p:pic>
                <p:nvPicPr>
                  <p:cNvPr id="18" name="Picture 2436" descr="rsphlogo7"/>
                  <p:cNvPicPr>
                    <a:picLocks noChangeAspect="1" noChangeArrowheads="1"/>
                  </p:cNvPicPr>
                  <p:nvPr/>
                </p:nvPicPr>
                <p:blipFill>
                  <a:blip r:embed="rId6"/>
                  <a:srcRect r="6046" b="65672"/>
                  <a:stretch>
                    <a:fillRect/>
                  </a:stretch>
                </p:blipFill>
                <p:spPr bwMode="auto">
                  <a:xfrm>
                    <a:off x="1772" y="192"/>
                    <a:ext cx="1420" cy="1104"/>
                  </a:xfrm>
                  <a:prstGeom prst="rect">
                    <a:avLst/>
                  </a:prstGeom>
                  <a:grpFill/>
                  <a:ln w="9525">
                    <a:noFill/>
                    <a:miter lim="800000"/>
                    <a:headEnd/>
                    <a:tailEnd/>
                  </a:ln>
                </p:spPr>
              </p:pic>
            </p:grpSp>
            <p:pic>
              <p:nvPicPr>
                <p:cNvPr id="15" name="Picture 3" descr="C:\Users\kcmcdon\AppData\Local\Microsoft\Windows\Temporary Internet Files\Content.Outlook\XUDNMD7P\center_structure_v3_flat (2).png"/>
                <p:cNvPicPr>
                  <a:picLocks noChangeAspect="1" noChangeArrowheads="1"/>
                </p:cNvPicPr>
                <p:nvPr/>
              </p:nvPicPr>
              <p:blipFill>
                <a:blip r:embed="rId7"/>
                <a:srcRect/>
                <a:stretch>
                  <a:fillRect/>
                </a:stretch>
              </p:blipFill>
              <p:spPr bwMode="auto">
                <a:xfrm>
                  <a:off x="1469992" y="5122862"/>
                  <a:ext cx="1512887" cy="1262064"/>
                </a:xfrm>
                <a:prstGeom prst="rect">
                  <a:avLst/>
                </a:prstGeom>
                <a:grpFill/>
                <a:ln w="9525">
                  <a:noFill/>
                  <a:miter lim="800000"/>
                  <a:headEnd/>
                  <a:tailEnd/>
                </a:ln>
              </p:spPr>
            </p:pic>
            <p:sp>
              <p:nvSpPr>
                <p:cNvPr id="16" name="TextBox 15"/>
                <p:cNvSpPr txBox="1">
                  <a:spLocks noChangeArrowheads="1"/>
                </p:cNvSpPr>
                <p:nvPr/>
              </p:nvSpPr>
              <p:spPr bwMode="auto">
                <a:xfrm>
                  <a:off x="1476342" y="6454774"/>
                  <a:ext cx="1439861" cy="757263"/>
                </a:xfrm>
                <a:prstGeom prst="rect">
                  <a:avLst/>
                </a:prstGeom>
                <a:grpFill/>
                <a:ln w="9525">
                  <a:noFill/>
                  <a:miter lim="800000"/>
                  <a:headEnd/>
                  <a:tailEnd/>
                </a:ln>
              </p:spPr>
              <p:txBody>
                <a:bodyPr wrap="square">
                  <a:spAutoFit/>
                </a:bodyPr>
                <a:lstStyle/>
                <a:p>
                  <a:pPr algn="ctr"/>
                  <a:r>
                    <a:rPr lang="en-US" i="1" dirty="0">
                      <a:latin typeface="Calibri" pitchFamily="34" charset="0"/>
                    </a:rPr>
                    <a:t>SCAPE</a:t>
                  </a:r>
                </a:p>
              </p:txBody>
            </p:sp>
          </p:grpSp>
        </p:gr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94534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238626" y="1390311"/>
            <a:ext cx="1787669" cy="369332"/>
          </a:xfrm>
          <a:prstGeom prst="rect">
            <a:avLst/>
          </a:prstGeom>
          <a:noFill/>
        </p:spPr>
        <p:txBody>
          <a:bodyPr wrap="none" rtlCol="0">
            <a:spAutoFit/>
          </a:bodyPr>
          <a:lstStyle/>
          <a:p>
            <a:r>
              <a:rPr lang="en-US" dirty="0" smtClean="0"/>
              <a:t>ARC Emissions</a:t>
            </a:r>
          </a:p>
        </p:txBody>
      </p:sp>
      <p:sp>
        <p:nvSpPr>
          <p:cNvPr id="6" name="TextBox 5"/>
          <p:cNvSpPr txBox="1"/>
          <p:nvPr/>
        </p:nvSpPr>
        <p:spPr>
          <a:xfrm>
            <a:off x="6739302" y="1390311"/>
            <a:ext cx="2505814" cy="369332"/>
          </a:xfrm>
          <a:prstGeom prst="rect">
            <a:avLst/>
          </a:prstGeom>
          <a:noFill/>
        </p:spPr>
        <p:txBody>
          <a:bodyPr wrap="none" rtlCol="0">
            <a:spAutoFit/>
          </a:bodyPr>
          <a:lstStyle/>
          <a:p>
            <a:r>
              <a:rPr lang="en-US" dirty="0" smtClean="0"/>
              <a:t>R-LINE concentrations</a:t>
            </a:r>
          </a:p>
        </p:txBody>
      </p:sp>
      <p:sp>
        <p:nvSpPr>
          <p:cNvPr id="7" name="TextBox 6"/>
          <p:cNvSpPr txBox="1"/>
          <p:nvPr/>
        </p:nvSpPr>
        <p:spPr>
          <a:xfrm>
            <a:off x="4350908" y="1397756"/>
            <a:ext cx="1422184" cy="369332"/>
          </a:xfrm>
          <a:prstGeom prst="rect">
            <a:avLst/>
          </a:prstGeom>
          <a:noFill/>
        </p:spPr>
        <p:txBody>
          <a:bodyPr wrap="none" rtlCol="0">
            <a:spAutoFit/>
          </a:bodyPr>
          <a:lstStyle/>
          <a:p>
            <a:r>
              <a:rPr lang="en-US" dirty="0" smtClean="0"/>
              <a:t>ARC +  </a:t>
            </a:r>
            <a:r>
              <a:rPr lang="en-US" dirty="0" err="1"/>
              <a:t>O</a:t>
            </a:r>
            <a:r>
              <a:rPr lang="en-US" dirty="0" err="1" smtClean="0"/>
              <a:t>bs</a:t>
            </a:r>
            <a:endParaRPr lang="en-US" dirty="0" smtClean="0"/>
          </a:p>
        </p:txBody>
      </p:sp>
      <p:pic>
        <p:nvPicPr>
          <p:cNvPr id="3" name="Picture 2"/>
          <p:cNvPicPr>
            <a:picLocks noChangeAspect="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7460" r="14569"/>
          <a:stretch/>
        </p:blipFill>
        <p:spPr>
          <a:xfrm>
            <a:off x="729022" y="1728740"/>
            <a:ext cx="2806879" cy="1971529"/>
          </a:xfrm>
          <a:prstGeom prst="rect">
            <a:avLst/>
          </a:prstGeom>
        </p:spPr>
      </p:pic>
      <p:pic>
        <p:nvPicPr>
          <p:cNvPr id="12" name="Picture 11"/>
          <p:cNvPicPr>
            <a:picLocks noChangeAspect="1"/>
          </p:cNvPicPr>
          <p:nvPr/>
        </p:nvPicPr>
        <p:blipFill rotWithShape="1">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9271" r="15416"/>
          <a:stretch/>
        </p:blipFill>
        <p:spPr>
          <a:xfrm>
            <a:off x="3706978" y="1728740"/>
            <a:ext cx="2658748" cy="1933429"/>
          </a:xfrm>
          <a:prstGeom prst="rect">
            <a:avLst/>
          </a:prstGeom>
        </p:spPr>
      </p:pic>
      <p:pic>
        <p:nvPicPr>
          <p:cNvPr id="13" name="Picture 12"/>
          <p:cNvPicPr>
            <a:picLocks noChangeAspect="1"/>
          </p:cNvPicPr>
          <p:nvPr/>
        </p:nvPicPr>
        <p:blipFill rotWithShape="1">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8854" r="14688"/>
          <a:stretch/>
        </p:blipFill>
        <p:spPr>
          <a:xfrm>
            <a:off x="6520222" y="1740294"/>
            <a:ext cx="2590800" cy="1933429"/>
          </a:xfrm>
          <a:prstGeom prst="rect">
            <a:avLst/>
          </a:prstGeom>
        </p:spPr>
      </p:pic>
      <p:sp>
        <p:nvSpPr>
          <p:cNvPr id="2" name="Title 1"/>
          <p:cNvSpPr>
            <a:spLocks noGrp="1"/>
          </p:cNvSpPr>
          <p:nvPr>
            <p:ph type="title"/>
          </p:nvPr>
        </p:nvSpPr>
        <p:spPr>
          <a:xfrm>
            <a:off x="438437" y="232165"/>
            <a:ext cx="8229600" cy="990600"/>
          </a:xfrm>
        </p:spPr>
        <p:txBody>
          <a:bodyPr/>
          <a:lstStyle/>
          <a:p>
            <a:r>
              <a:rPr lang="en-US" dirty="0" smtClean="0"/>
              <a:t>2005 Annually-Averaged Estimates</a:t>
            </a:r>
            <a:endParaRPr lang="en-US" dirty="0"/>
          </a:p>
        </p:txBody>
      </p:sp>
      <p:sp>
        <p:nvSpPr>
          <p:cNvPr id="11" name="TextBox 10"/>
          <p:cNvSpPr txBox="1"/>
          <p:nvPr/>
        </p:nvSpPr>
        <p:spPr>
          <a:xfrm>
            <a:off x="74314" y="1136524"/>
            <a:ext cx="3276600" cy="261610"/>
          </a:xfrm>
          <a:prstGeom prst="rect">
            <a:avLst/>
          </a:prstGeom>
          <a:noFill/>
        </p:spPr>
        <p:txBody>
          <a:bodyPr wrap="square" rtlCol="0">
            <a:spAutoFit/>
          </a:bodyPr>
          <a:lstStyle/>
          <a:p>
            <a:r>
              <a:rPr lang="en-US" sz="1100" dirty="0" smtClean="0"/>
              <a:t>*only health study sites</a:t>
            </a:r>
            <a:endParaRPr lang="en-US" sz="1100" dirty="0"/>
          </a:p>
        </p:txBody>
      </p:sp>
      <p:sp>
        <p:nvSpPr>
          <p:cNvPr id="14" name="TextBox 13"/>
          <p:cNvSpPr txBox="1"/>
          <p:nvPr/>
        </p:nvSpPr>
        <p:spPr>
          <a:xfrm>
            <a:off x="6520222" y="3662169"/>
            <a:ext cx="3276600" cy="307777"/>
          </a:xfrm>
          <a:prstGeom prst="rect">
            <a:avLst/>
          </a:prstGeom>
          <a:noFill/>
        </p:spPr>
        <p:txBody>
          <a:bodyPr wrap="square" rtlCol="0">
            <a:spAutoFit/>
          </a:bodyPr>
          <a:lstStyle/>
          <a:p>
            <a:r>
              <a:rPr lang="en-US" sz="1400" dirty="0" smtClean="0"/>
              <a:t>Mean (SD) = 16.8 (0.9) </a:t>
            </a:r>
            <a:endParaRPr lang="en-US" sz="1400" dirty="0"/>
          </a:p>
        </p:txBody>
      </p:sp>
      <p:sp>
        <p:nvSpPr>
          <p:cNvPr id="15" name="TextBox 14"/>
          <p:cNvSpPr txBox="1"/>
          <p:nvPr/>
        </p:nvSpPr>
        <p:spPr>
          <a:xfrm>
            <a:off x="729022" y="3673723"/>
            <a:ext cx="3276600" cy="307777"/>
          </a:xfrm>
          <a:prstGeom prst="rect">
            <a:avLst/>
          </a:prstGeom>
          <a:noFill/>
        </p:spPr>
        <p:txBody>
          <a:bodyPr wrap="square" rtlCol="0">
            <a:spAutoFit/>
          </a:bodyPr>
          <a:lstStyle/>
          <a:p>
            <a:r>
              <a:rPr lang="en-US" sz="1400" dirty="0" smtClean="0"/>
              <a:t>Mean (SD) = 17.7 (3.0) </a:t>
            </a:r>
            <a:endParaRPr lang="en-US" sz="1400" dirty="0"/>
          </a:p>
        </p:txBody>
      </p:sp>
      <p:sp>
        <p:nvSpPr>
          <p:cNvPr id="18" name="TextBox 17"/>
          <p:cNvSpPr txBox="1"/>
          <p:nvPr/>
        </p:nvSpPr>
        <p:spPr>
          <a:xfrm>
            <a:off x="3706978" y="3673723"/>
            <a:ext cx="3276600" cy="307777"/>
          </a:xfrm>
          <a:prstGeom prst="rect">
            <a:avLst/>
          </a:prstGeom>
          <a:noFill/>
        </p:spPr>
        <p:txBody>
          <a:bodyPr wrap="square" rtlCol="0">
            <a:spAutoFit/>
          </a:bodyPr>
          <a:lstStyle/>
          <a:p>
            <a:r>
              <a:rPr lang="en-US" sz="1400" dirty="0" smtClean="0"/>
              <a:t>Mean (SD) = 15.7 (0.6) </a:t>
            </a:r>
            <a:endParaRPr lang="en-US" sz="1400" dirty="0"/>
          </a:p>
        </p:txBody>
      </p:sp>
      <p:grpSp>
        <p:nvGrpSpPr>
          <p:cNvPr id="9" name="Group 8"/>
          <p:cNvGrpSpPr/>
          <p:nvPr/>
        </p:nvGrpSpPr>
        <p:grpSpPr>
          <a:xfrm>
            <a:off x="4412312" y="4585073"/>
            <a:ext cx="4813161" cy="1984770"/>
            <a:chOff x="1289947" y="4538520"/>
            <a:chExt cx="4813161" cy="1984770"/>
          </a:xfrm>
        </p:grpSpPr>
        <p:pic>
          <p:nvPicPr>
            <p:cNvPr id="38" name="Picture 37" descr="The SGPlot Procedure"/>
            <p:cNvPicPr/>
            <p:nvPr/>
          </p:nvPicPr>
          <p:blipFill rotWithShape="1">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63256" t="94092" r="22790" b="2528"/>
            <a:stretch/>
          </p:blipFill>
          <p:spPr bwMode="auto">
            <a:xfrm>
              <a:off x="4866955" y="5666793"/>
              <a:ext cx="1028698" cy="261610"/>
            </a:xfrm>
            <a:prstGeom prst="rect">
              <a:avLst/>
            </a:prstGeom>
            <a:noFill/>
            <a:ln>
              <a:noFill/>
            </a:ln>
          </p:spPr>
        </p:pic>
        <p:pic>
          <p:nvPicPr>
            <p:cNvPr id="41" name="Picture 40" descr="The SGPlot Procedure"/>
            <p:cNvPicPr/>
            <p:nvPr/>
          </p:nvPicPr>
          <p:blipFill rotWithShape="1">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46635" t="94092" r="37086" b="2709"/>
            <a:stretch/>
          </p:blipFill>
          <p:spPr bwMode="auto">
            <a:xfrm>
              <a:off x="4822467" y="5211178"/>
              <a:ext cx="1200150" cy="247650"/>
            </a:xfrm>
            <a:prstGeom prst="rect">
              <a:avLst/>
            </a:prstGeom>
            <a:noFill/>
            <a:ln>
              <a:noFill/>
            </a:ln>
          </p:spPr>
        </p:pic>
        <p:sp>
          <p:nvSpPr>
            <p:cNvPr id="21" name="TextBox 20"/>
            <p:cNvSpPr txBox="1"/>
            <p:nvPr/>
          </p:nvSpPr>
          <p:spPr>
            <a:xfrm>
              <a:off x="1289947" y="4538520"/>
              <a:ext cx="400110" cy="1984770"/>
            </a:xfrm>
            <a:prstGeom prst="rect">
              <a:avLst/>
            </a:prstGeom>
            <a:noFill/>
          </p:spPr>
          <p:txBody>
            <a:bodyPr vert="vert270" wrap="square" rtlCol="0">
              <a:spAutoFit/>
            </a:bodyPr>
            <a:lstStyle/>
            <a:p>
              <a:pPr algn="ctr"/>
              <a:r>
                <a:rPr lang="en-US" sz="1400" dirty="0" smtClean="0"/>
                <a:t>Percent of grid cells</a:t>
              </a:r>
              <a:endParaRPr lang="en-US" sz="1400" dirty="0"/>
            </a:p>
          </p:txBody>
        </p:sp>
        <p:grpSp>
          <p:nvGrpSpPr>
            <p:cNvPr id="10" name="Group 32"/>
            <p:cNvGrpSpPr/>
            <p:nvPr/>
          </p:nvGrpSpPr>
          <p:grpSpPr>
            <a:xfrm>
              <a:off x="4866956" y="4770601"/>
              <a:ext cx="1236152" cy="1157578"/>
              <a:chOff x="4778100" y="3986666"/>
              <a:chExt cx="1236152" cy="1157578"/>
            </a:xfrm>
          </p:grpSpPr>
          <p:pic>
            <p:nvPicPr>
              <p:cNvPr id="34" name="Picture 33" descr="The SGPlot Procedure"/>
              <p:cNvPicPr/>
              <p:nvPr/>
            </p:nvPicPr>
            <p:blipFill rotWithShape="1">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31603" t="94040" r="53179" b="2465"/>
              <a:stretch/>
            </p:blipFill>
            <p:spPr bwMode="auto">
              <a:xfrm>
                <a:off x="4778100" y="3986666"/>
                <a:ext cx="1121964" cy="270510"/>
              </a:xfrm>
              <a:prstGeom prst="rect">
                <a:avLst/>
              </a:prstGeom>
              <a:noFill/>
              <a:ln>
                <a:noFill/>
              </a:ln>
            </p:spPr>
          </p:pic>
          <p:sp>
            <p:nvSpPr>
              <p:cNvPr id="35" name="TextBox 34"/>
              <p:cNvSpPr txBox="1"/>
              <p:nvPr/>
            </p:nvSpPr>
            <p:spPr>
              <a:xfrm>
                <a:off x="4926788" y="4867245"/>
                <a:ext cx="929791" cy="276999"/>
              </a:xfrm>
              <a:prstGeom prst="rect">
                <a:avLst/>
              </a:prstGeom>
              <a:solidFill>
                <a:schemeClr val="bg1"/>
              </a:solidFill>
            </p:spPr>
            <p:txBody>
              <a:bodyPr wrap="square" rtlCol="0">
                <a:spAutoFit/>
              </a:bodyPr>
              <a:lstStyle/>
              <a:p>
                <a:r>
                  <a:rPr lang="en-US" sz="1200" b="1" dirty="0" smtClean="0"/>
                  <a:t>RLINE</a:t>
                </a:r>
                <a:endParaRPr lang="en-US" sz="1100" b="1" dirty="0"/>
              </a:p>
            </p:txBody>
          </p:sp>
          <p:sp>
            <p:nvSpPr>
              <p:cNvPr id="36" name="TextBox 35"/>
              <p:cNvSpPr txBox="1"/>
              <p:nvPr/>
            </p:nvSpPr>
            <p:spPr>
              <a:xfrm>
                <a:off x="4955704" y="3988049"/>
                <a:ext cx="1058548" cy="276999"/>
              </a:xfrm>
              <a:prstGeom prst="rect">
                <a:avLst/>
              </a:prstGeom>
              <a:solidFill>
                <a:schemeClr val="bg1"/>
              </a:solidFill>
            </p:spPr>
            <p:txBody>
              <a:bodyPr wrap="square" rtlCol="0">
                <a:spAutoFit/>
              </a:bodyPr>
              <a:lstStyle/>
              <a:p>
                <a:r>
                  <a:rPr lang="en-US" sz="1200" b="1" dirty="0" smtClean="0"/>
                  <a:t>ARC</a:t>
                </a:r>
                <a:endParaRPr lang="en-US" sz="1200" b="1" dirty="0"/>
              </a:p>
            </p:txBody>
          </p:sp>
          <p:sp>
            <p:nvSpPr>
              <p:cNvPr id="37" name="TextBox 36"/>
              <p:cNvSpPr txBox="1"/>
              <p:nvPr/>
            </p:nvSpPr>
            <p:spPr>
              <a:xfrm>
                <a:off x="4926788" y="4408425"/>
                <a:ext cx="973013" cy="276999"/>
              </a:xfrm>
              <a:prstGeom prst="rect">
                <a:avLst/>
              </a:prstGeom>
              <a:solidFill>
                <a:schemeClr val="bg1"/>
              </a:solidFill>
            </p:spPr>
            <p:txBody>
              <a:bodyPr wrap="square" rtlCol="0">
                <a:spAutoFit/>
              </a:bodyPr>
              <a:lstStyle/>
              <a:p>
                <a:r>
                  <a:rPr lang="en-US" sz="1200" b="1" dirty="0" smtClean="0"/>
                  <a:t>ARC + </a:t>
                </a:r>
                <a:r>
                  <a:rPr lang="en-US" sz="1200" b="1" dirty="0" err="1" smtClean="0"/>
                  <a:t>obs</a:t>
                </a:r>
                <a:endParaRPr lang="en-US" sz="1200" b="1" dirty="0"/>
              </a:p>
            </p:txBody>
          </p:sp>
        </p:grpSp>
      </p:grpSp>
      <p:sp>
        <p:nvSpPr>
          <p:cNvPr id="42" name="TextBox 41"/>
          <p:cNvSpPr txBox="1"/>
          <p:nvPr/>
        </p:nvSpPr>
        <p:spPr>
          <a:xfrm>
            <a:off x="8363470" y="3702199"/>
            <a:ext cx="609600" cy="246221"/>
          </a:xfrm>
          <a:prstGeom prst="rect">
            <a:avLst/>
          </a:prstGeom>
          <a:noFill/>
        </p:spPr>
        <p:txBody>
          <a:bodyPr wrap="square" rtlCol="0">
            <a:spAutoFit/>
          </a:bodyPr>
          <a:lstStyle/>
          <a:p>
            <a:r>
              <a:rPr lang="en-US" sz="1000" dirty="0"/>
              <a:t> </a:t>
            </a:r>
            <a:r>
              <a:rPr lang="el-GR" sz="1000" dirty="0" smtClean="0"/>
              <a:t>μ</a:t>
            </a:r>
            <a:r>
              <a:rPr lang="en-US" sz="1000" dirty="0" smtClean="0"/>
              <a:t>g/m</a:t>
            </a:r>
            <a:r>
              <a:rPr lang="en-US" sz="1000" baseline="30000" dirty="0" smtClean="0"/>
              <a:t>3</a:t>
            </a:r>
            <a:endParaRPr lang="en-US" sz="1000" dirty="0"/>
          </a:p>
        </p:txBody>
      </p:sp>
      <p:sp>
        <p:nvSpPr>
          <p:cNvPr id="43" name="TextBox 42"/>
          <p:cNvSpPr txBox="1"/>
          <p:nvPr/>
        </p:nvSpPr>
        <p:spPr>
          <a:xfrm>
            <a:off x="2551666" y="3703899"/>
            <a:ext cx="609600" cy="246221"/>
          </a:xfrm>
          <a:prstGeom prst="rect">
            <a:avLst/>
          </a:prstGeom>
          <a:noFill/>
        </p:spPr>
        <p:txBody>
          <a:bodyPr wrap="square" rtlCol="0">
            <a:spAutoFit/>
          </a:bodyPr>
          <a:lstStyle/>
          <a:p>
            <a:r>
              <a:rPr lang="en-US" sz="1000" dirty="0"/>
              <a:t> </a:t>
            </a:r>
            <a:r>
              <a:rPr lang="el-GR" sz="1000" dirty="0" smtClean="0"/>
              <a:t>μ</a:t>
            </a:r>
            <a:r>
              <a:rPr lang="en-US" sz="1000" dirty="0" smtClean="0"/>
              <a:t>g/m</a:t>
            </a:r>
            <a:r>
              <a:rPr lang="en-US" sz="1000" baseline="30000" dirty="0" smtClean="0"/>
              <a:t>3</a:t>
            </a:r>
            <a:endParaRPr lang="en-US" sz="1000" dirty="0"/>
          </a:p>
        </p:txBody>
      </p:sp>
      <p:sp>
        <p:nvSpPr>
          <p:cNvPr id="44" name="TextBox 43"/>
          <p:cNvSpPr txBox="1"/>
          <p:nvPr/>
        </p:nvSpPr>
        <p:spPr>
          <a:xfrm>
            <a:off x="5535778" y="3704500"/>
            <a:ext cx="609600" cy="246221"/>
          </a:xfrm>
          <a:prstGeom prst="rect">
            <a:avLst/>
          </a:prstGeom>
          <a:noFill/>
        </p:spPr>
        <p:txBody>
          <a:bodyPr wrap="square" rtlCol="0">
            <a:spAutoFit/>
          </a:bodyPr>
          <a:lstStyle/>
          <a:p>
            <a:r>
              <a:rPr lang="en-US" sz="1000" dirty="0"/>
              <a:t> </a:t>
            </a:r>
            <a:r>
              <a:rPr lang="el-GR" sz="1000" dirty="0" smtClean="0"/>
              <a:t>μ</a:t>
            </a:r>
            <a:r>
              <a:rPr lang="en-US" sz="1000" dirty="0" smtClean="0"/>
              <a:t>g/m</a:t>
            </a:r>
            <a:r>
              <a:rPr lang="en-US" sz="1000" baseline="30000" dirty="0" smtClean="0"/>
              <a:t>3</a:t>
            </a:r>
            <a:endParaRPr lang="en-US" sz="1000" dirty="0"/>
          </a:p>
        </p:txBody>
      </p:sp>
      <p:pic>
        <p:nvPicPr>
          <p:cNvPr id="45" name="Picture 44"/>
          <p:cNvPicPr>
            <a:picLocks noChangeAspect="1"/>
          </p:cNvPicPr>
          <p:nvPr/>
        </p:nvPicPr>
        <p:blipFill rotWithShape="1">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6111" t="1799" r="1468" b="6982"/>
          <a:stretch/>
        </p:blipFill>
        <p:spPr>
          <a:xfrm>
            <a:off x="4847634" y="4385879"/>
            <a:ext cx="3058605" cy="2264136"/>
          </a:xfrm>
          <a:prstGeom prst="rect">
            <a:avLst/>
          </a:prstGeom>
        </p:spPr>
      </p:pic>
      <p:sp>
        <p:nvSpPr>
          <p:cNvPr id="46" name="TextBox 45"/>
          <p:cNvSpPr txBox="1"/>
          <p:nvPr/>
        </p:nvSpPr>
        <p:spPr>
          <a:xfrm>
            <a:off x="5017379" y="6564531"/>
            <a:ext cx="3276600" cy="307777"/>
          </a:xfrm>
          <a:prstGeom prst="rect">
            <a:avLst/>
          </a:prstGeom>
          <a:noFill/>
        </p:spPr>
        <p:txBody>
          <a:bodyPr wrap="square" rtlCol="0">
            <a:spAutoFit/>
          </a:bodyPr>
          <a:lstStyle/>
          <a:p>
            <a:r>
              <a:rPr lang="en-US" sz="1400" dirty="0" smtClean="0"/>
              <a:t>PM2.5 Annual Average Estimates</a:t>
            </a:r>
            <a:endParaRPr lang="en-US" sz="1400" dirty="0"/>
          </a:p>
        </p:txBody>
      </p:sp>
      <p:sp>
        <p:nvSpPr>
          <p:cNvPr id="4" name="Slide Number Placeholder 3"/>
          <p:cNvSpPr>
            <a:spLocks noGrp="1"/>
          </p:cNvSpPr>
          <p:nvPr>
            <p:ph type="sldNum" sz="quarter" idx="12"/>
          </p:nvPr>
        </p:nvSpPr>
        <p:spPr/>
        <p:txBody>
          <a:bodyPr/>
          <a:lstStyle/>
          <a:p>
            <a:fld id="{CE26A82A-D6D9-44CE-BD7C-2AEABAFC8E8D}" type="slidenum">
              <a:rPr lang="en-US" smtClean="0"/>
              <a:pPr/>
              <a:t>10</a:t>
            </a:fld>
            <a:endParaRPr lang="en-US"/>
          </a:p>
        </p:txBody>
      </p:sp>
      <p:sp>
        <p:nvSpPr>
          <p:cNvPr id="47" name="TextBox 46"/>
          <p:cNvSpPr txBox="1"/>
          <p:nvPr/>
        </p:nvSpPr>
        <p:spPr>
          <a:xfrm>
            <a:off x="0" y="4267200"/>
            <a:ext cx="4419600" cy="2308324"/>
          </a:xfrm>
          <a:prstGeom prst="rect">
            <a:avLst/>
          </a:prstGeom>
          <a:noFill/>
        </p:spPr>
        <p:txBody>
          <a:bodyPr wrap="square" rtlCol="0">
            <a:spAutoFit/>
          </a:bodyPr>
          <a:lstStyle/>
          <a:p>
            <a:pPr>
              <a:buFont typeface="Arial"/>
              <a:buChar char="•"/>
            </a:pPr>
            <a:r>
              <a:rPr lang="en-US" sz="1600" dirty="0" smtClean="0"/>
              <a:t>Monitors not capturing full spatial distribution of Atlanta (adding 12% more data at a rural site changes results)</a:t>
            </a:r>
          </a:p>
          <a:p>
            <a:pPr>
              <a:buFont typeface="Arial"/>
              <a:buChar char="•"/>
            </a:pPr>
            <a:endParaRPr lang="en-US" sz="1600" dirty="0" smtClean="0"/>
          </a:p>
          <a:p>
            <a:pPr>
              <a:buFont typeface="Arial"/>
              <a:buChar char="•"/>
            </a:pPr>
            <a:r>
              <a:rPr lang="en-US" sz="1600" dirty="0" smtClean="0"/>
              <a:t>High temporal correlations (0.8-0.9) and low spatial correlations (0-0.3) imply issues with ARC/R-LINE input</a:t>
            </a:r>
          </a:p>
          <a:p>
            <a:pPr lvl="1">
              <a:buFont typeface="Arial"/>
              <a:buChar char="•"/>
            </a:pPr>
            <a:endParaRPr lang="en-US" sz="1600" dirty="0" smtClean="0"/>
          </a:p>
          <a:p>
            <a:pPr>
              <a:buFont typeface="Arial"/>
              <a:buChar char="•"/>
            </a:pPr>
            <a:r>
              <a:rPr lang="en-US" sz="1600" dirty="0" smtClean="0"/>
              <a:t>Different results for ARC and R-LINE inputs</a:t>
            </a:r>
            <a:endParaRPr lang="en-US" sz="1600" dirty="0"/>
          </a:p>
        </p:txBody>
      </p:sp>
      <p:sp>
        <p:nvSpPr>
          <p:cNvPr id="48" name="TextBox 47"/>
          <p:cNvSpPr txBox="1"/>
          <p:nvPr/>
        </p:nvSpPr>
        <p:spPr>
          <a:xfrm>
            <a:off x="0" y="2971800"/>
            <a:ext cx="609600" cy="246221"/>
          </a:xfrm>
          <a:prstGeom prst="rect">
            <a:avLst/>
          </a:prstGeom>
          <a:noFill/>
        </p:spPr>
        <p:txBody>
          <a:bodyPr wrap="square" rtlCol="0">
            <a:spAutoFit/>
          </a:bodyPr>
          <a:lstStyle/>
          <a:p>
            <a:r>
              <a:rPr lang="en-US" sz="1000" dirty="0"/>
              <a:t> </a:t>
            </a:r>
            <a:r>
              <a:rPr lang="el-GR" sz="1000" dirty="0" smtClean="0"/>
              <a:t>μ</a:t>
            </a:r>
            <a:r>
              <a:rPr lang="en-US" sz="1000" dirty="0" smtClean="0"/>
              <a:t>g/m</a:t>
            </a:r>
            <a:r>
              <a:rPr lang="en-US" sz="1000" baseline="30000" dirty="0" smtClean="0"/>
              <a:t>3</a:t>
            </a:r>
            <a:endParaRPr lang="en-US" sz="1000" dirty="0"/>
          </a:p>
        </p:txBody>
      </p:sp>
      <p:sp>
        <p:nvSpPr>
          <p:cNvPr id="49" name="Rectangle 48"/>
          <p:cNvSpPr/>
          <p:nvPr/>
        </p:nvSpPr>
        <p:spPr>
          <a:xfrm>
            <a:off x="0" y="2413000"/>
            <a:ext cx="152400" cy="152400"/>
          </a:xfrm>
          <a:prstGeom prst="rect">
            <a:avLst/>
          </a:prstGeom>
          <a:solidFill>
            <a:srgbClr val="FFFF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0" name="Rectangle 49"/>
          <p:cNvSpPr/>
          <p:nvPr/>
        </p:nvSpPr>
        <p:spPr>
          <a:xfrm>
            <a:off x="0" y="2717800"/>
            <a:ext cx="152400" cy="152400"/>
          </a:xfrm>
          <a:prstGeom prst="rect">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1" name="Rectangle 50"/>
          <p:cNvSpPr/>
          <p:nvPr/>
        </p:nvSpPr>
        <p:spPr>
          <a:xfrm>
            <a:off x="0" y="1797050"/>
            <a:ext cx="152400" cy="152400"/>
          </a:xfrm>
          <a:prstGeom prst="rect">
            <a:avLst/>
          </a:prstGeom>
          <a:solidFill>
            <a:srgbClr val="3366FF"/>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2" name="Rectangle 51"/>
          <p:cNvSpPr/>
          <p:nvPr/>
        </p:nvSpPr>
        <p:spPr>
          <a:xfrm>
            <a:off x="0" y="2133600"/>
            <a:ext cx="152400" cy="152400"/>
          </a:xfrm>
          <a:prstGeom prst="rect">
            <a:avLst/>
          </a:prstGeom>
          <a:solidFill>
            <a:srgbClr val="9FDE6A"/>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3" name="TextBox 52"/>
          <p:cNvSpPr txBox="1"/>
          <p:nvPr/>
        </p:nvSpPr>
        <p:spPr>
          <a:xfrm>
            <a:off x="76200" y="2362200"/>
            <a:ext cx="838200" cy="246221"/>
          </a:xfrm>
          <a:prstGeom prst="rect">
            <a:avLst/>
          </a:prstGeom>
          <a:noFill/>
        </p:spPr>
        <p:txBody>
          <a:bodyPr wrap="square" rtlCol="0">
            <a:spAutoFit/>
          </a:bodyPr>
          <a:lstStyle/>
          <a:p>
            <a:r>
              <a:rPr lang="en-US" sz="1000" dirty="0" smtClean="0"/>
              <a:t>18.0 - 20.0</a:t>
            </a:r>
            <a:endParaRPr lang="en-US" sz="1000" dirty="0"/>
          </a:p>
        </p:txBody>
      </p:sp>
      <p:sp>
        <p:nvSpPr>
          <p:cNvPr id="54" name="TextBox 53"/>
          <p:cNvSpPr txBox="1"/>
          <p:nvPr/>
        </p:nvSpPr>
        <p:spPr>
          <a:xfrm>
            <a:off x="76200" y="1752600"/>
            <a:ext cx="838200" cy="246221"/>
          </a:xfrm>
          <a:prstGeom prst="rect">
            <a:avLst/>
          </a:prstGeom>
          <a:noFill/>
        </p:spPr>
        <p:txBody>
          <a:bodyPr wrap="square" rtlCol="0">
            <a:spAutoFit/>
          </a:bodyPr>
          <a:lstStyle/>
          <a:p>
            <a:r>
              <a:rPr lang="en-US" sz="1000" dirty="0" smtClean="0"/>
              <a:t>&lt; 16.0</a:t>
            </a:r>
            <a:endParaRPr lang="en-US" sz="1000" dirty="0"/>
          </a:p>
        </p:txBody>
      </p:sp>
      <p:sp>
        <p:nvSpPr>
          <p:cNvPr id="55" name="TextBox 54"/>
          <p:cNvSpPr txBox="1"/>
          <p:nvPr/>
        </p:nvSpPr>
        <p:spPr>
          <a:xfrm>
            <a:off x="76200" y="2057400"/>
            <a:ext cx="838200" cy="246221"/>
          </a:xfrm>
          <a:prstGeom prst="rect">
            <a:avLst/>
          </a:prstGeom>
          <a:noFill/>
        </p:spPr>
        <p:txBody>
          <a:bodyPr wrap="square" rtlCol="0">
            <a:spAutoFit/>
          </a:bodyPr>
          <a:lstStyle/>
          <a:p>
            <a:r>
              <a:rPr lang="en-US" sz="1000" dirty="0" smtClean="0"/>
              <a:t>16.0 - 18.0</a:t>
            </a:r>
            <a:endParaRPr lang="en-US" sz="1000" dirty="0"/>
          </a:p>
        </p:txBody>
      </p:sp>
      <p:sp>
        <p:nvSpPr>
          <p:cNvPr id="56" name="TextBox 55"/>
          <p:cNvSpPr txBox="1"/>
          <p:nvPr/>
        </p:nvSpPr>
        <p:spPr>
          <a:xfrm>
            <a:off x="76200" y="2667000"/>
            <a:ext cx="838200" cy="246221"/>
          </a:xfrm>
          <a:prstGeom prst="rect">
            <a:avLst/>
          </a:prstGeom>
          <a:noFill/>
        </p:spPr>
        <p:txBody>
          <a:bodyPr wrap="square" rtlCol="0">
            <a:spAutoFit/>
          </a:bodyPr>
          <a:lstStyle/>
          <a:p>
            <a:r>
              <a:rPr lang="en-US" sz="1000" dirty="0" smtClean="0"/>
              <a:t>&gt; 20.0</a:t>
            </a:r>
            <a:endParaRPr lang="en-US" sz="1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9027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Spatial Gradients</a:t>
            </a:r>
            <a:endParaRPr lang="en-US" dirty="0"/>
          </a:p>
        </p:txBody>
      </p:sp>
      <p:pic>
        <p:nvPicPr>
          <p:cNvPr id="6" name="Picture 5"/>
          <p:cNvPicPr>
            <a:picLocks noChangeAspect="1"/>
          </p:cNvPicPr>
          <p:nvPr/>
        </p:nvPicPr>
        <p:blipFill rotWithShape="1">
          <a:blip r:embed="rId2"/>
          <a:srcRect l="39701" t="11625" r="18284" b="7845"/>
          <a:stretch/>
        </p:blipFill>
        <p:spPr>
          <a:xfrm>
            <a:off x="6080066" y="1524000"/>
            <a:ext cx="2872486" cy="3096979"/>
          </a:xfrm>
          <a:prstGeom prst="rect">
            <a:avLst/>
          </a:prstGeom>
        </p:spPr>
      </p:pic>
      <p:grpSp>
        <p:nvGrpSpPr>
          <p:cNvPr id="7" name="Group 6"/>
          <p:cNvGrpSpPr/>
          <p:nvPr/>
        </p:nvGrpSpPr>
        <p:grpSpPr>
          <a:xfrm>
            <a:off x="4915896" y="2388726"/>
            <a:ext cx="1043945" cy="1160141"/>
            <a:chOff x="165453" y="2197519"/>
            <a:chExt cx="1043945" cy="1160141"/>
          </a:xfrm>
        </p:grpSpPr>
        <p:sp>
          <p:nvSpPr>
            <p:cNvPr id="8" name="Oval 7"/>
            <p:cNvSpPr/>
            <p:nvPr/>
          </p:nvSpPr>
          <p:spPr>
            <a:xfrm>
              <a:off x="165453" y="2297286"/>
              <a:ext cx="91440" cy="91440"/>
            </a:xfrm>
            <a:prstGeom prst="ellipse">
              <a:avLst/>
            </a:prstGeom>
            <a:solidFill>
              <a:srgbClr val="289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5453" y="2519800"/>
              <a:ext cx="91440" cy="91440"/>
            </a:xfrm>
            <a:prstGeom prst="ellipse">
              <a:avLst/>
            </a:prstGeom>
            <a:solidFill>
              <a:srgbClr val="A0C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5453" y="2742314"/>
              <a:ext cx="91440" cy="91440"/>
            </a:xfrm>
            <a:prstGeom prst="ellipse">
              <a:avLst/>
            </a:prstGeom>
            <a:solidFill>
              <a:srgbClr val="E6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65453" y="2964828"/>
              <a:ext cx="91440" cy="91440"/>
            </a:xfrm>
            <a:prstGeom prst="ellipse">
              <a:avLst/>
            </a:prstGeom>
            <a:solidFill>
              <a:srgbClr val="FA8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5453" y="3187341"/>
              <a:ext cx="91440" cy="91440"/>
            </a:xfrm>
            <a:prstGeom prst="ellipse">
              <a:avLst/>
            </a:prstGeom>
            <a:solidFill>
              <a:srgbClr val="E81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56893" y="2197519"/>
              <a:ext cx="952505" cy="276999"/>
            </a:xfrm>
            <a:prstGeom prst="rect">
              <a:avLst/>
            </a:prstGeom>
            <a:noFill/>
          </p:spPr>
          <p:txBody>
            <a:bodyPr wrap="none" rtlCol="0">
              <a:spAutoFit/>
            </a:bodyPr>
            <a:lstStyle/>
            <a:p>
              <a:r>
                <a:rPr lang="en-US" sz="1200" dirty="0" smtClean="0"/>
                <a:t>13.5 – 16.1</a:t>
              </a:r>
              <a:endParaRPr lang="en-US" sz="1200" dirty="0"/>
            </a:p>
          </p:txBody>
        </p:sp>
        <p:sp>
          <p:nvSpPr>
            <p:cNvPr id="14" name="TextBox 13"/>
            <p:cNvSpPr txBox="1"/>
            <p:nvPr/>
          </p:nvSpPr>
          <p:spPr>
            <a:xfrm>
              <a:off x="256893" y="2418305"/>
              <a:ext cx="952505" cy="276999"/>
            </a:xfrm>
            <a:prstGeom prst="rect">
              <a:avLst/>
            </a:prstGeom>
            <a:noFill/>
          </p:spPr>
          <p:txBody>
            <a:bodyPr wrap="none" rtlCol="0">
              <a:spAutoFit/>
            </a:bodyPr>
            <a:lstStyle/>
            <a:p>
              <a:r>
                <a:rPr lang="en-US" sz="1200" dirty="0" smtClean="0"/>
                <a:t>16.1 – 16.4</a:t>
              </a:r>
              <a:endParaRPr lang="en-US" sz="1200" dirty="0"/>
            </a:p>
          </p:txBody>
        </p:sp>
        <p:sp>
          <p:nvSpPr>
            <p:cNvPr id="15" name="TextBox 14"/>
            <p:cNvSpPr txBox="1"/>
            <p:nvPr/>
          </p:nvSpPr>
          <p:spPr>
            <a:xfrm>
              <a:off x="256893" y="2639091"/>
              <a:ext cx="952505" cy="276999"/>
            </a:xfrm>
            <a:prstGeom prst="rect">
              <a:avLst/>
            </a:prstGeom>
            <a:noFill/>
          </p:spPr>
          <p:txBody>
            <a:bodyPr wrap="none" rtlCol="0">
              <a:spAutoFit/>
            </a:bodyPr>
            <a:lstStyle/>
            <a:p>
              <a:r>
                <a:rPr lang="en-US" sz="1200" dirty="0" smtClean="0"/>
                <a:t>16.4 – 16.9</a:t>
              </a:r>
              <a:endParaRPr lang="en-US" sz="1200" dirty="0"/>
            </a:p>
          </p:txBody>
        </p:sp>
        <p:sp>
          <p:nvSpPr>
            <p:cNvPr id="16" name="TextBox 15"/>
            <p:cNvSpPr txBox="1"/>
            <p:nvPr/>
          </p:nvSpPr>
          <p:spPr>
            <a:xfrm>
              <a:off x="256893" y="2859877"/>
              <a:ext cx="952505" cy="276999"/>
            </a:xfrm>
            <a:prstGeom prst="rect">
              <a:avLst/>
            </a:prstGeom>
            <a:noFill/>
          </p:spPr>
          <p:txBody>
            <a:bodyPr wrap="none" rtlCol="0">
              <a:spAutoFit/>
            </a:bodyPr>
            <a:lstStyle/>
            <a:p>
              <a:r>
                <a:rPr lang="en-US" sz="1200" dirty="0" smtClean="0"/>
                <a:t>16.9 – 17.6</a:t>
              </a:r>
              <a:endParaRPr lang="en-US" sz="1200" dirty="0"/>
            </a:p>
          </p:txBody>
        </p:sp>
        <p:sp>
          <p:nvSpPr>
            <p:cNvPr id="17" name="TextBox 16"/>
            <p:cNvSpPr txBox="1"/>
            <p:nvPr/>
          </p:nvSpPr>
          <p:spPr>
            <a:xfrm>
              <a:off x="256893" y="3080661"/>
              <a:ext cx="952505" cy="276999"/>
            </a:xfrm>
            <a:prstGeom prst="rect">
              <a:avLst/>
            </a:prstGeom>
            <a:noFill/>
          </p:spPr>
          <p:txBody>
            <a:bodyPr wrap="none" rtlCol="0">
              <a:spAutoFit/>
            </a:bodyPr>
            <a:lstStyle/>
            <a:p>
              <a:r>
                <a:rPr lang="en-US" sz="1200" dirty="0" smtClean="0"/>
                <a:t>17.6 – 21.3</a:t>
              </a:r>
              <a:endParaRPr lang="en-US" sz="1200" dirty="0"/>
            </a:p>
          </p:txBody>
        </p:sp>
      </p:grpSp>
      <p:pic>
        <p:nvPicPr>
          <p:cNvPr id="18" name="Picture 17"/>
          <p:cNvPicPr>
            <a:picLocks noChangeAspect="1"/>
          </p:cNvPicPr>
          <p:nvPr/>
        </p:nvPicPr>
        <p:blipFill rotWithShape="1">
          <a:blip r:embed="rId3"/>
          <a:srcRect l="40897" t="11757" r="17835" b="7579"/>
          <a:stretch/>
        </p:blipFill>
        <p:spPr>
          <a:xfrm>
            <a:off x="1295400" y="1623060"/>
            <a:ext cx="2783756" cy="3060621"/>
          </a:xfrm>
          <a:prstGeom prst="rect">
            <a:avLst/>
          </a:prstGeom>
        </p:spPr>
      </p:pic>
      <p:grpSp>
        <p:nvGrpSpPr>
          <p:cNvPr id="20" name="Group 19"/>
          <p:cNvGrpSpPr/>
          <p:nvPr/>
        </p:nvGrpSpPr>
        <p:grpSpPr>
          <a:xfrm>
            <a:off x="81633" y="2342299"/>
            <a:ext cx="1043945" cy="1160141"/>
            <a:chOff x="165453" y="2197519"/>
            <a:chExt cx="1043945" cy="1160141"/>
          </a:xfrm>
        </p:grpSpPr>
        <p:sp>
          <p:nvSpPr>
            <p:cNvPr id="21" name="Oval 20"/>
            <p:cNvSpPr/>
            <p:nvPr/>
          </p:nvSpPr>
          <p:spPr>
            <a:xfrm>
              <a:off x="165453" y="2297286"/>
              <a:ext cx="91440" cy="91440"/>
            </a:xfrm>
            <a:prstGeom prst="ellipse">
              <a:avLst/>
            </a:prstGeom>
            <a:solidFill>
              <a:srgbClr val="289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65453" y="2519800"/>
              <a:ext cx="91440" cy="91440"/>
            </a:xfrm>
            <a:prstGeom prst="ellipse">
              <a:avLst/>
            </a:prstGeom>
            <a:solidFill>
              <a:srgbClr val="A0C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65453" y="2742314"/>
              <a:ext cx="91440" cy="91440"/>
            </a:xfrm>
            <a:prstGeom prst="ellipse">
              <a:avLst/>
            </a:prstGeom>
            <a:solidFill>
              <a:srgbClr val="E6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65453" y="2964828"/>
              <a:ext cx="91440" cy="91440"/>
            </a:xfrm>
            <a:prstGeom prst="ellipse">
              <a:avLst/>
            </a:prstGeom>
            <a:solidFill>
              <a:srgbClr val="FA8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65453" y="3187341"/>
              <a:ext cx="91440" cy="91440"/>
            </a:xfrm>
            <a:prstGeom prst="ellipse">
              <a:avLst/>
            </a:prstGeom>
            <a:solidFill>
              <a:srgbClr val="E81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56893" y="2197519"/>
              <a:ext cx="952505" cy="276999"/>
            </a:xfrm>
            <a:prstGeom prst="rect">
              <a:avLst/>
            </a:prstGeom>
            <a:noFill/>
          </p:spPr>
          <p:txBody>
            <a:bodyPr wrap="none" rtlCol="0">
              <a:spAutoFit/>
            </a:bodyPr>
            <a:lstStyle/>
            <a:p>
              <a:r>
                <a:rPr lang="en-US" sz="1200" dirty="0" smtClean="0"/>
                <a:t>13.0 – 15.2</a:t>
              </a:r>
              <a:endParaRPr lang="en-US" sz="1200" dirty="0"/>
            </a:p>
          </p:txBody>
        </p:sp>
        <p:sp>
          <p:nvSpPr>
            <p:cNvPr id="27" name="TextBox 26"/>
            <p:cNvSpPr txBox="1"/>
            <p:nvPr/>
          </p:nvSpPr>
          <p:spPr>
            <a:xfrm>
              <a:off x="256893" y="2418305"/>
              <a:ext cx="952505" cy="276999"/>
            </a:xfrm>
            <a:prstGeom prst="rect">
              <a:avLst/>
            </a:prstGeom>
            <a:noFill/>
          </p:spPr>
          <p:txBody>
            <a:bodyPr wrap="none" rtlCol="0">
              <a:spAutoFit/>
            </a:bodyPr>
            <a:lstStyle/>
            <a:p>
              <a:r>
                <a:rPr lang="en-US" sz="1200" dirty="0" smtClean="0"/>
                <a:t>15.2 – 15.5</a:t>
              </a:r>
              <a:endParaRPr lang="en-US" sz="1200" dirty="0"/>
            </a:p>
          </p:txBody>
        </p:sp>
        <p:sp>
          <p:nvSpPr>
            <p:cNvPr id="28" name="TextBox 27"/>
            <p:cNvSpPr txBox="1"/>
            <p:nvPr/>
          </p:nvSpPr>
          <p:spPr>
            <a:xfrm>
              <a:off x="256893" y="2639091"/>
              <a:ext cx="952505" cy="276999"/>
            </a:xfrm>
            <a:prstGeom prst="rect">
              <a:avLst/>
            </a:prstGeom>
            <a:noFill/>
          </p:spPr>
          <p:txBody>
            <a:bodyPr wrap="none" rtlCol="0">
              <a:spAutoFit/>
            </a:bodyPr>
            <a:lstStyle/>
            <a:p>
              <a:r>
                <a:rPr lang="en-US" sz="1200" dirty="0" smtClean="0"/>
                <a:t>15.5 – 15.8</a:t>
              </a:r>
              <a:endParaRPr lang="en-US" sz="1200" dirty="0"/>
            </a:p>
          </p:txBody>
        </p:sp>
        <p:sp>
          <p:nvSpPr>
            <p:cNvPr id="29" name="TextBox 28"/>
            <p:cNvSpPr txBox="1"/>
            <p:nvPr/>
          </p:nvSpPr>
          <p:spPr>
            <a:xfrm>
              <a:off x="256893" y="2859877"/>
              <a:ext cx="952505" cy="276999"/>
            </a:xfrm>
            <a:prstGeom prst="rect">
              <a:avLst/>
            </a:prstGeom>
            <a:noFill/>
          </p:spPr>
          <p:txBody>
            <a:bodyPr wrap="none" rtlCol="0">
              <a:spAutoFit/>
            </a:bodyPr>
            <a:lstStyle/>
            <a:p>
              <a:r>
                <a:rPr lang="en-US" sz="1200" dirty="0" smtClean="0"/>
                <a:t>15.8 – 16.2</a:t>
              </a:r>
              <a:endParaRPr lang="en-US" sz="1200" dirty="0"/>
            </a:p>
          </p:txBody>
        </p:sp>
        <p:sp>
          <p:nvSpPr>
            <p:cNvPr id="30" name="TextBox 29"/>
            <p:cNvSpPr txBox="1"/>
            <p:nvPr/>
          </p:nvSpPr>
          <p:spPr>
            <a:xfrm>
              <a:off x="256893" y="3080661"/>
              <a:ext cx="952505" cy="276999"/>
            </a:xfrm>
            <a:prstGeom prst="rect">
              <a:avLst/>
            </a:prstGeom>
            <a:noFill/>
          </p:spPr>
          <p:txBody>
            <a:bodyPr wrap="none" rtlCol="0">
              <a:spAutoFit/>
            </a:bodyPr>
            <a:lstStyle/>
            <a:p>
              <a:r>
                <a:rPr lang="en-US" sz="1200" dirty="0" smtClean="0"/>
                <a:t>16.2 – 17.4</a:t>
              </a:r>
              <a:endParaRPr lang="en-US" sz="1200" dirty="0"/>
            </a:p>
          </p:txBody>
        </p:sp>
      </p:grpSp>
      <p:sp>
        <p:nvSpPr>
          <p:cNvPr id="31" name="TextBox 30"/>
          <p:cNvSpPr txBox="1"/>
          <p:nvPr/>
        </p:nvSpPr>
        <p:spPr>
          <a:xfrm>
            <a:off x="142593" y="1752600"/>
            <a:ext cx="1306768" cy="369332"/>
          </a:xfrm>
          <a:prstGeom prst="rect">
            <a:avLst/>
          </a:prstGeom>
          <a:noFill/>
        </p:spPr>
        <p:txBody>
          <a:bodyPr wrap="none" rtlCol="0">
            <a:spAutoFit/>
          </a:bodyPr>
          <a:lstStyle/>
          <a:p>
            <a:r>
              <a:rPr lang="en-US" dirty="0" smtClean="0"/>
              <a:t>ARC + </a:t>
            </a:r>
            <a:r>
              <a:rPr lang="en-US" dirty="0" err="1" smtClean="0"/>
              <a:t>obs</a:t>
            </a:r>
            <a:endParaRPr lang="en-US" dirty="0" smtClean="0"/>
          </a:p>
        </p:txBody>
      </p:sp>
      <p:sp>
        <p:nvSpPr>
          <p:cNvPr id="32" name="TextBox 31"/>
          <p:cNvSpPr txBox="1"/>
          <p:nvPr/>
        </p:nvSpPr>
        <p:spPr>
          <a:xfrm>
            <a:off x="5132346" y="1752600"/>
            <a:ext cx="726481" cy="369332"/>
          </a:xfrm>
          <a:prstGeom prst="rect">
            <a:avLst/>
          </a:prstGeom>
          <a:noFill/>
        </p:spPr>
        <p:txBody>
          <a:bodyPr wrap="none" rtlCol="0">
            <a:spAutoFit/>
          </a:bodyPr>
          <a:lstStyle/>
          <a:p>
            <a:r>
              <a:rPr lang="en-US" dirty="0" smtClean="0"/>
              <a:t>RLINE</a:t>
            </a:r>
          </a:p>
        </p:txBody>
      </p:sp>
      <p:graphicFrame>
        <p:nvGraphicFramePr>
          <p:cNvPr id="3" name="Table 2"/>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30774114"/>
              </p:ext>
            </p:extLst>
          </p:nvPr>
        </p:nvGraphicFramePr>
        <p:xfrm>
          <a:off x="5943599" y="5105400"/>
          <a:ext cx="3059079" cy="1463040"/>
        </p:xfrm>
        <a:graphic>
          <a:graphicData uri="http://schemas.openxmlformats.org/drawingml/2006/table">
            <a:tbl>
              <a:tblPr firstRow="1" bandRow="1">
                <a:tableStyleId>{21E4AEA4-8DFA-4A89-87EB-49C32662AFE0}</a:tableStyleId>
              </a:tblPr>
              <a:tblGrid>
                <a:gridCol w="1563209"/>
                <a:gridCol w="1495870"/>
              </a:tblGrid>
              <a:tr h="251460">
                <a:tc>
                  <a:txBody>
                    <a:bodyPr/>
                    <a:lstStyle/>
                    <a:p>
                      <a:pPr algn="ctr"/>
                      <a:r>
                        <a:rPr lang="en-US" dirty="0" smtClean="0"/>
                        <a:t>Model</a:t>
                      </a:r>
                      <a:endParaRPr lang="en-US" dirty="0"/>
                    </a:p>
                  </a:txBody>
                  <a:tcPr anchor="ctr">
                    <a:solidFill>
                      <a:srgbClr val="000090"/>
                    </a:solidFill>
                  </a:tcPr>
                </a:tc>
                <a:tc>
                  <a:txBody>
                    <a:bodyPr/>
                    <a:lstStyle/>
                    <a:p>
                      <a:pPr algn="ctr"/>
                      <a:r>
                        <a:rPr lang="en-US" dirty="0" smtClean="0"/>
                        <a:t>RMSE</a:t>
                      </a:r>
                      <a:endParaRPr lang="en-US" dirty="0"/>
                    </a:p>
                  </a:txBody>
                  <a:tcPr anchor="ctr">
                    <a:solidFill>
                      <a:srgbClr val="000090"/>
                    </a:solidFill>
                  </a:tcPr>
                </a:tc>
              </a:tr>
              <a:tr h="365064">
                <a:tc>
                  <a:txBody>
                    <a:bodyPr/>
                    <a:lstStyle/>
                    <a:p>
                      <a:pPr algn="ctr"/>
                      <a:r>
                        <a:rPr lang="en-US" dirty="0" smtClean="0"/>
                        <a:t>CMAQ</a:t>
                      </a:r>
                      <a:endParaRPr lang="en-US" dirty="0"/>
                    </a:p>
                  </a:txBody>
                  <a:tcPr anchor="ctr"/>
                </a:tc>
                <a:tc>
                  <a:txBody>
                    <a:bodyPr/>
                    <a:lstStyle/>
                    <a:p>
                      <a:pPr algn="ctr"/>
                      <a:r>
                        <a:rPr lang="en-US" dirty="0" smtClean="0"/>
                        <a:t>6.40</a:t>
                      </a:r>
                      <a:endParaRPr lang="en-US" dirty="0"/>
                    </a:p>
                  </a:txBody>
                  <a:tcPr anchor="ctr"/>
                </a:tc>
              </a:tr>
              <a:tr h="365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DS-ARC+obs</a:t>
                      </a:r>
                      <a:endParaRPr lang="en-US" dirty="0" smtClean="0"/>
                    </a:p>
                  </a:txBody>
                  <a:tcPr anchor="ctr"/>
                </a:tc>
                <a:tc>
                  <a:txBody>
                    <a:bodyPr/>
                    <a:lstStyle/>
                    <a:p>
                      <a:pPr algn="ctr"/>
                      <a:r>
                        <a:rPr lang="en-US" dirty="0" smtClean="0"/>
                        <a:t>2.68</a:t>
                      </a:r>
                      <a:endParaRPr lang="en-US" dirty="0"/>
                    </a:p>
                  </a:txBody>
                  <a:tcPr anchor="ctr"/>
                </a:tc>
              </a:tr>
              <a:tr h="365064">
                <a:tc>
                  <a:txBody>
                    <a:bodyPr/>
                    <a:lstStyle/>
                    <a:p>
                      <a:pPr algn="ctr"/>
                      <a:endParaRPr lang="en-US" dirty="0"/>
                    </a:p>
                  </a:txBody>
                  <a:tcPr anchor="ctr"/>
                </a:tc>
                <a:tc>
                  <a:txBody>
                    <a:bodyPr/>
                    <a:lstStyle/>
                    <a:p>
                      <a:pPr algn="ctr"/>
                      <a:r>
                        <a:rPr lang="en-US" dirty="0" smtClean="0"/>
                        <a:t>2.32</a:t>
                      </a:r>
                      <a:endParaRPr lang="en-US" dirty="0"/>
                    </a:p>
                  </a:txBody>
                  <a:tcPr anchor="ctr"/>
                </a:tc>
              </a:tr>
            </a:tbl>
          </a:graphicData>
        </a:graphic>
      </p:graphicFrame>
      <p:sp>
        <p:nvSpPr>
          <p:cNvPr id="4" name="TextBox 3"/>
          <p:cNvSpPr txBox="1"/>
          <p:nvPr/>
        </p:nvSpPr>
        <p:spPr>
          <a:xfrm>
            <a:off x="9525" y="5334000"/>
            <a:ext cx="59436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Unphysical results due to negative RLINE coefficient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Must check spatial map, not just RMSE</a:t>
            </a:r>
          </a:p>
        </p:txBody>
      </p:sp>
      <p:sp>
        <p:nvSpPr>
          <p:cNvPr id="19" name="Rectangle 18"/>
          <p:cNvSpPr/>
          <p:nvPr/>
        </p:nvSpPr>
        <p:spPr>
          <a:xfrm>
            <a:off x="6080066" y="6196569"/>
            <a:ext cx="1261884" cy="369332"/>
          </a:xfrm>
          <a:prstGeom prst="rect">
            <a:avLst/>
          </a:prstGeom>
        </p:spPr>
        <p:txBody>
          <a:bodyPr wrap="none">
            <a:spAutoFit/>
          </a:bodyPr>
          <a:lstStyle/>
          <a:p>
            <a:pPr algn="ctr"/>
            <a:r>
              <a:rPr lang="en-US" dirty="0" smtClean="0"/>
              <a:t>DS-RLINE</a:t>
            </a:r>
            <a:endParaRPr lang="en-US" dirty="0"/>
          </a:p>
        </p:txBody>
      </p:sp>
      <p:sp>
        <p:nvSpPr>
          <p:cNvPr id="5" name="Slide Number Placeholder 4"/>
          <p:cNvSpPr>
            <a:spLocks noGrp="1"/>
          </p:cNvSpPr>
          <p:nvPr>
            <p:ph type="sldNum" sz="quarter" idx="12"/>
          </p:nvPr>
        </p:nvSpPr>
        <p:spPr/>
        <p:txBody>
          <a:bodyPr/>
          <a:lstStyle/>
          <a:p>
            <a:fld id="{CE26A82A-D6D9-44CE-BD7C-2AEABAFC8E8D}" type="slidenum">
              <a:rPr lang="en-US" smtClean="0"/>
              <a:pPr/>
              <a:t>11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17929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34400" cy="990600"/>
          </a:xfrm>
        </p:spPr>
        <p:txBody>
          <a:bodyPr>
            <a:normAutofit fontScale="90000"/>
          </a:bodyPr>
          <a:lstStyle/>
          <a:p>
            <a:r>
              <a:rPr lang="en-US" dirty="0" smtClean="0"/>
              <a:t>Conclusions </a:t>
            </a:r>
            <a:r>
              <a:rPr lang="en-US" sz="3600" dirty="0" smtClean="0"/>
              <a:t>(Bayesian Statistical </a:t>
            </a:r>
            <a:r>
              <a:rPr lang="en-US" sz="3600" dirty="0" err="1" smtClean="0"/>
              <a:t>Downscaler</a:t>
            </a:r>
            <a:r>
              <a:rPr lang="en-US" sz="3600" dirty="0" smtClean="0"/>
              <a:t>)</a:t>
            </a:r>
            <a:endParaRPr lang="en-US" sz="3100" dirty="0"/>
          </a:p>
        </p:txBody>
      </p:sp>
      <p:sp>
        <p:nvSpPr>
          <p:cNvPr id="3" name="Content Placeholder 2"/>
          <p:cNvSpPr>
            <a:spLocks noGrp="1"/>
          </p:cNvSpPr>
          <p:nvPr>
            <p:ph idx="1"/>
          </p:nvPr>
        </p:nvSpPr>
        <p:spPr/>
        <p:txBody>
          <a:bodyPr/>
          <a:lstStyle/>
          <a:p>
            <a:endParaRPr lang="en-US" dirty="0" smtClean="0"/>
          </a:p>
          <a:p>
            <a:r>
              <a:rPr lang="en-US" dirty="0" smtClean="0"/>
              <a:t>Results very dependent on number of monitor values it is trained on (CO, NO</a:t>
            </a:r>
            <a:r>
              <a:rPr lang="en-US" baseline="-25000" dirty="0" smtClean="0"/>
              <a:t>2</a:t>
            </a:r>
            <a:r>
              <a:rPr lang="en-US" dirty="0" smtClean="0"/>
              <a:t>)</a:t>
            </a:r>
          </a:p>
          <a:p>
            <a:endParaRPr lang="en-US" dirty="0" smtClean="0"/>
          </a:p>
          <a:p>
            <a:r>
              <a:rPr lang="en-US" dirty="0" smtClean="0"/>
              <a:t>Results very dependent on land-use variables (ARC vs. R-LINE)</a:t>
            </a:r>
          </a:p>
          <a:p>
            <a:endParaRPr lang="en-US" dirty="0" smtClean="0"/>
          </a:p>
          <a:p>
            <a:r>
              <a:rPr lang="en-US" dirty="0" err="1" smtClean="0"/>
              <a:t>Downscaler</a:t>
            </a:r>
            <a:r>
              <a:rPr lang="en-US" dirty="0" smtClean="0"/>
              <a:t> not yet ready to be used with CMAQ and </a:t>
            </a:r>
          </a:p>
          <a:p>
            <a:pPr marL="0" indent="0">
              <a:buNone/>
            </a:pPr>
            <a:r>
              <a:rPr lang="en-US" dirty="0" smtClean="0"/>
              <a:t>  R-LINE</a:t>
            </a:r>
            <a:endParaRPr lang="en-US" dirty="0"/>
          </a:p>
        </p:txBody>
      </p:sp>
      <p:sp>
        <p:nvSpPr>
          <p:cNvPr id="4" name="Slide Number Placeholder 3"/>
          <p:cNvSpPr>
            <a:spLocks noGrp="1"/>
          </p:cNvSpPr>
          <p:nvPr>
            <p:ph type="sldNum" sz="quarter" idx="12"/>
          </p:nvPr>
        </p:nvSpPr>
        <p:spPr/>
        <p:txBody>
          <a:bodyPr/>
          <a:lstStyle/>
          <a:p>
            <a:fld id="{CE26A82A-D6D9-44CE-BD7C-2AEABAFC8E8D}"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Approach 2</a:t>
            </a:r>
            <a:endParaRPr lang="en-US" dirty="0"/>
          </a:p>
        </p:txBody>
      </p:sp>
      <p:sp>
        <p:nvSpPr>
          <p:cNvPr id="5" name="Text Placeholder 4"/>
          <p:cNvSpPr>
            <a:spLocks noGrp="1"/>
          </p:cNvSpPr>
          <p:nvPr>
            <p:ph type="body" idx="1"/>
          </p:nvPr>
        </p:nvSpPr>
        <p:spPr/>
        <p:txBody>
          <a:bodyPr/>
          <a:lstStyle/>
          <a:p>
            <a:r>
              <a:rPr lang="en-US" dirty="0" smtClean="0"/>
              <a:t>CTM – Dispersion Model Fusion</a:t>
            </a:r>
            <a:endParaRPr lang="en-US" dirty="0"/>
          </a:p>
        </p:txBody>
      </p:sp>
      <p:sp>
        <p:nvSpPr>
          <p:cNvPr id="2" name="Slide Number Placeholder 1"/>
          <p:cNvSpPr>
            <a:spLocks noGrp="1"/>
          </p:cNvSpPr>
          <p:nvPr>
            <p:ph type="sldNum" sz="quarter" idx="12"/>
          </p:nvPr>
        </p:nvSpPr>
        <p:spPr/>
        <p:txBody>
          <a:bodyPr/>
          <a:lstStyle/>
          <a:p>
            <a:fld id="{CE26A82A-D6D9-44CE-BD7C-2AEABAFC8E8D}"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Inputs</a:t>
            </a:r>
            <a:endParaRPr lang="en-US" dirty="0"/>
          </a:p>
        </p:txBody>
      </p:sp>
      <p:sp>
        <p:nvSpPr>
          <p:cNvPr id="7" name="Content Placeholder 6"/>
          <p:cNvSpPr>
            <a:spLocks noGrp="1"/>
          </p:cNvSpPr>
          <p:nvPr>
            <p:ph idx="1"/>
          </p:nvPr>
        </p:nvSpPr>
        <p:spPr/>
        <p:txBody>
          <a:bodyPr/>
          <a:lstStyle/>
          <a:p>
            <a:r>
              <a:rPr lang="en-US" b="1" dirty="0" smtClean="0"/>
              <a:t>Dispersion Model</a:t>
            </a:r>
          </a:p>
          <a:p>
            <a:pPr lvl="1"/>
            <a:r>
              <a:rPr lang="en-US" dirty="0" smtClean="0"/>
              <a:t>2011 RLINE estimations adjusted using observations</a:t>
            </a:r>
          </a:p>
          <a:p>
            <a:pPr lvl="1">
              <a:buFontTx/>
              <a:buChar char="•"/>
            </a:pPr>
            <a:r>
              <a:rPr lang="en-US" dirty="0" smtClean="0"/>
              <a:t>Assume 2011 RLINE estimations apply to each year</a:t>
            </a:r>
          </a:p>
          <a:p>
            <a:pPr lvl="1">
              <a:buFontTx/>
              <a:buChar char="•"/>
            </a:pPr>
            <a:r>
              <a:rPr lang="en-US" dirty="0" smtClean="0"/>
              <a:t>250-m resolution</a:t>
            </a:r>
          </a:p>
          <a:p>
            <a:endParaRPr lang="en-US" dirty="0" smtClean="0"/>
          </a:p>
          <a:p>
            <a:r>
              <a:rPr lang="en-US" b="1" dirty="0" smtClean="0"/>
              <a:t>Chemical Transport Model</a:t>
            </a:r>
          </a:p>
          <a:p>
            <a:pPr lvl="1"/>
            <a:r>
              <a:rPr lang="en-US" dirty="0" smtClean="0"/>
              <a:t>CMAQ-OBS : </a:t>
            </a:r>
            <a:r>
              <a:rPr lang="en-US" dirty="0"/>
              <a:t>m</a:t>
            </a:r>
            <a:r>
              <a:rPr lang="en-US" dirty="0" smtClean="0"/>
              <a:t>ust adjust CMAQ values using observations before inputting into CTM-Dispersion model</a:t>
            </a:r>
          </a:p>
          <a:p>
            <a:pPr lvl="1">
              <a:buFontTx/>
              <a:buChar char="•"/>
            </a:pPr>
            <a:r>
              <a:rPr lang="en-US" dirty="0" smtClean="0"/>
              <a:t>12-km resolution</a:t>
            </a:r>
          </a:p>
          <a:p>
            <a:pPr marL="0" indent="0">
              <a:buNone/>
            </a:pPr>
            <a:endParaRPr lang="en-US" dirty="0"/>
          </a:p>
          <a:p>
            <a:pPr marL="0" indent="0">
              <a:buNone/>
            </a:pPr>
            <a:r>
              <a:rPr lang="en-US" b="1" dirty="0" smtClean="0"/>
              <a:t>Scale </a:t>
            </a:r>
            <a:r>
              <a:rPr lang="en-US" b="1" dirty="0"/>
              <a:t>12-km CMAQ using fine-scale dispersion model </a:t>
            </a:r>
            <a:r>
              <a:rPr lang="en-US" b="1" dirty="0" smtClean="0"/>
              <a:t>   </a:t>
            </a:r>
          </a:p>
          <a:p>
            <a:pPr marL="0" indent="0">
              <a:buNone/>
            </a:pPr>
            <a:r>
              <a:rPr lang="en-US" b="1" dirty="0"/>
              <a:t> </a:t>
            </a:r>
            <a:r>
              <a:rPr lang="en-US" b="1" dirty="0" smtClean="0"/>
              <a:t>  vehicle source impact estimates from </a:t>
            </a:r>
            <a:r>
              <a:rPr lang="en-US" b="1" dirty="0"/>
              <a:t>R-LINE</a:t>
            </a:r>
          </a:p>
          <a:p>
            <a:pPr lvl="1">
              <a:buFontTx/>
              <a:buChar char="•"/>
            </a:pPr>
            <a:endParaRPr lang="en-US" dirty="0" smtClean="0"/>
          </a:p>
          <a:p>
            <a:endParaRPr lang="en-US" dirty="0" smtClean="0"/>
          </a:p>
        </p:txBody>
      </p:sp>
      <p:sp>
        <p:nvSpPr>
          <p:cNvPr id="2" name="Slide Number Placeholder 1"/>
          <p:cNvSpPr>
            <a:spLocks noGrp="1"/>
          </p:cNvSpPr>
          <p:nvPr>
            <p:ph type="sldNum" sz="quarter" idx="12"/>
          </p:nvPr>
        </p:nvSpPr>
        <p:spPr/>
        <p:txBody>
          <a:bodyPr/>
          <a:lstStyle/>
          <a:p>
            <a:fld id="{CE26A82A-D6D9-44CE-BD7C-2AEABAFC8E8D}"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373" name="Straight Arrow Connector 372"/>
          <p:cNvCxnSpPr/>
          <p:nvPr/>
        </p:nvCxnSpPr>
        <p:spPr>
          <a:xfrm flipH="1">
            <a:off x="2971800" y="3352800"/>
            <a:ext cx="1905000" cy="1203535"/>
          </a:xfrm>
          <a:prstGeom prst="straightConnector1">
            <a:avLst/>
          </a:prstGeom>
          <a:ln w="63500">
            <a:solidFill>
              <a:schemeClr val="bg1">
                <a:lumMod val="50000"/>
              </a:schemeClr>
            </a:solidFill>
            <a:round/>
            <a:headEnd type="triangle"/>
            <a:tailEnd type="none" w="lg" len="lg"/>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917395" y="2183128"/>
            <a:ext cx="3880420" cy="2661204"/>
            <a:chOff x="6720834" y="2064120"/>
            <a:chExt cx="3478374" cy="2288593"/>
          </a:xfrm>
        </p:grpSpPr>
        <p:grpSp>
          <p:nvGrpSpPr>
            <p:cNvPr id="469040" name="Group 469039"/>
            <p:cNvGrpSpPr/>
            <p:nvPr/>
          </p:nvGrpSpPr>
          <p:grpSpPr>
            <a:xfrm>
              <a:off x="6797028" y="2129739"/>
              <a:ext cx="3402180" cy="2222974"/>
              <a:chOff x="11587243" y="4860691"/>
              <a:chExt cx="3402180" cy="2222974"/>
            </a:xfrm>
          </p:grpSpPr>
          <p:sp>
            <p:nvSpPr>
              <p:cNvPr id="403" name="TextBox 402"/>
              <p:cNvSpPr txBox="1"/>
              <p:nvPr/>
            </p:nvSpPr>
            <p:spPr>
              <a:xfrm>
                <a:off x="11587243" y="4860691"/>
                <a:ext cx="3383280" cy="2222974"/>
              </a:xfrm>
              <a:prstGeom prst="rect">
                <a:avLst/>
              </a:prstGeom>
              <a:solidFill>
                <a:schemeClr val="bg1"/>
              </a:solidFill>
              <a:ln w="38100" cmpd="sng">
                <a:solidFill>
                  <a:schemeClr val="tx1"/>
                </a:solidFill>
              </a:ln>
            </p:spPr>
            <p:txBody>
              <a:bodyPr wrap="square" tIns="45720" bIns="64008" rtlCol="0" anchor="t" anchorCtr="0">
                <a:noAutofit/>
              </a:bodyPr>
              <a:lstStyle/>
              <a:p>
                <a:pPr algn="ctr"/>
                <a:endParaRPr lang="en-US" sz="1500" dirty="0" smtClean="0">
                  <a:latin typeface="Times New Roman"/>
                  <a:cs typeface="Times New Roman"/>
                </a:endParaRPr>
              </a:p>
            </p:txBody>
          </p:sp>
          <p:pic>
            <p:nvPicPr>
              <p:cNvPr id="404" name="Picture 403"/>
              <p:cNvPicPr>
                <a:picLocks/>
              </p:cNvPicPr>
              <p:nvPr/>
            </p:nvPicPr>
            <p:blipFill rotWithShape="1">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85488" t="2578" r="10129" b="73"/>
              <a:stretch/>
            </p:blipFill>
            <p:spPr>
              <a:xfrm>
                <a:off x="14605340" y="5540627"/>
                <a:ext cx="164592" cy="1188720"/>
              </a:xfrm>
              <a:prstGeom prst="rect">
                <a:avLst/>
              </a:prstGeom>
            </p:spPr>
          </p:pic>
          <p:sp>
            <p:nvSpPr>
              <p:cNvPr id="405" name="TextBox 404"/>
              <p:cNvSpPr txBox="1"/>
              <p:nvPr/>
            </p:nvSpPr>
            <p:spPr>
              <a:xfrm>
                <a:off x="12986044" y="5439413"/>
                <a:ext cx="365760" cy="1384995"/>
              </a:xfrm>
              <a:prstGeom prst="rect">
                <a:avLst/>
              </a:prstGeom>
              <a:noFill/>
            </p:spPr>
            <p:txBody>
              <a:bodyPr wrap="square" rtlCol="0">
                <a:spAutoFit/>
              </a:bodyPr>
              <a:lstStyle/>
              <a:p>
                <a:pPr>
                  <a:spcAft>
                    <a:spcPts val="0"/>
                  </a:spcAft>
                </a:pPr>
                <a:r>
                  <a:rPr lang="en-US" sz="1200" dirty="0" smtClean="0">
                    <a:latin typeface="+mn-lt"/>
                  </a:rPr>
                  <a:t>25</a:t>
                </a:r>
              </a:p>
              <a:p>
                <a:pPr>
                  <a:spcAft>
                    <a:spcPts val="0"/>
                  </a:spcAft>
                </a:pPr>
                <a:endParaRPr lang="en-US" sz="1200" dirty="0" smtClean="0">
                  <a:latin typeface="+mn-lt"/>
                </a:endParaRPr>
              </a:p>
              <a:p>
                <a:pPr>
                  <a:spcAft>
                    <a:spcPts val="0"/>
                  </a:spcAft>
                </a:pPr>
                <a:endParaRPr lang="en-US" sz="1200" dirty="0">
                  <a:latin typeface="+mn-lt"/>
                </a:endParaRPr>
              </a:p>
              <a:p>
                <a:pPr>
                  <a:spcAft>
                    <a:spcPts val="0"/>
                  </a:spcAft>
                </a:pPr>
                <a:endParaRPr lang="en-US" sz="1200" dirty="0" smtClean="0">
                  <a:latin typeface="+mn-lt"/>
                </a:endParaRPr>
              </a:p>
              <a:p>
                <a:pPr>
                  <a:spcAft>
                    <a:spcPts val="0"/>
                  </a:spcAft>
                </a:pPr>
                <a:endParaRPr lang="en-US" sz="1200" dirty="0" smtClean="0">
                  <a:latin typeface="+mn-lt"/>
                </a:endParaRPr>
              </a:p>
              <a:p>
                <a:pPr>
                  <a:spcAft>
                    <a:spcPts val="0"/>
                  </a:spcAft>
                </a:pPr>
                <a:endParaRPr lang="en-US" sz="1200" dirty="0" smtClean="0">
                  <a:latin typeface="+mn-lt"/>
                </a:endParaRPr>
              </a:p>
              <a:p>
                <a:pPr>
                  <a:spcAft>
                    <a:spcPts val="0"/>
                  </a:spcAft>
                </a:pPr>
                <a:r>
                  <a:rPr lang="en-US" sz="1200" dirty="0" smtClean="0">
                    <a:latin typeface="+mn-lt"/>
                  </a:rPr>
                  <a:t>0</a:t>
                </a:r>
                <a:endParaRPr lang="en-US" sz="1200" dirty="0">
                  <a:latin typeface="+mn-lt"/>
                </a:endParaRPr>
              </a:p>
            </p:txBody>
          </p:sp>
          <p:pic>
            <p:nvPicPr>
              <p:cNvPr id="406" name="Picture 405"/>
              <p:cNvPicPr>
                <a:picLocks/>
              </p:cNvPicPr>
              <p:nvPr/>
            </p:nvPicPr>
            <p:blipFill rotWithShape="1">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85488" t="2578" r="10129" b="73"/>
              <a:stretch/>
            </p:blipFill>
            <p:spPr>
              <a:xfrm>
                <a:off x="12892582" y="5526584"/>
                <a:ext cx="156432" cy="1188720"/>
              </a:xfrm>
              <a:prstGeom prst="rect">
                <a:avLst/>
              </a:prstGeom>
            </p:spPr>
          </p:pic>
          <p:pic>
            <p:nvPicPr>
              <p:cNvPr id="407" name="Picture 4" descr="J:\5 Cities\Cities - 12km GRID\Collection\205GA_PM25_RSQ2.jpg"/>
              <p:cNvPicPr>
                <a:picLocks noChangeAspect="1" noChangeArrowheads="1"/>
              </p:cNvPicPr>
              <p:nvPr/>
            </p:nvPicPr>
            <p:blipFill rotWithShape="1">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8753" t="8281" r="28392" b="7912"/>
              <a:stretch/>
            </p:blipFill>
            <p:spPr bwMode="auto">
              <a:xfrm>
                <a:off x="13384339" y="5546052"/>
                <a:ext cx="1188720" cy="118872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08" name="Picture 5" descr="J:\5 Cities\Cities - 12km GRID\Collection\205GA_PM25_Cstar.jpg"/>
              <p:cNvPicPr>
                <a:picLocks noChangeAspect="1" noChangeArrowheads="1"/>
              </p:cNvPicPr>
              <p:nvPr/>
            </p:nvPicPr>
            <p:blipFill rotWithShape="1">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8552" t="8855" r="28004" b="6554"/>
              <a:stretch/>
            </p:blipFill>
            <p:spPr bwMode="auto">
              <a:xfrm>
                <a:off x="11663449" y="5525914"/>
                <a:ext cx="1188720" cy="118872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09" name="TextBox 408"/>
              <p:cNvSpPr txBox="1"/>
              <p:nvPr/>
            </p:nvSpPr>
            <p:spPr>
              <a:xfrm>
                <a:off x="14715103" y="5455940"/>
                <a:ext cx="274320" cy="1384995"/>
              </a:xfrm>
              <a:prstGeom prst="rect">
                <a:avLst/>
              </a:prstGeom>
              <a:noFill/>
            </p:spPr>
            <p:txBody>
              <a:bodyPr wrap="square" rtlCol="0">
                <a:spAutoFit/>
              </a:bodyPr>
              <a:lstStyle/>
              <a:p>
                <a:pPr>
                  <a:spcAft>
                    <a:spcPts val="0"/>
                  </a:spcAft>
                </a:pPr>
                <a:r>
                  <a:rPr lang="en-US" sz="1200" dirty="0">
                    <a:latin typeface="+mn-lt"/>
                  </a:rPr>
                  <a:t>1</a:t>
                </a:r>
                <a:endParaRPr lang="en-US" sz="1200" dirty="0" smtClean="0">
                  <a:latin typeface="+mn-lt"/>
                </a:endParaRPr>
              </a:p>
              <a:p>
                <a:pPr>
                  <a:spcAft>
                    <a:spcPts val="0"/>
                  </a:spcAft>
                </a:pPr>
                <a:endParaRPr lang="en-US" sz="1200" dirty="0" smtClean="0">
                  <a:latin typeface="+mn-lt"/>
                </a:endParaRPr>
              </a:p>
              <a:p>
                <a:pPr>
                  <a:spcAft>
                    <a:spcPts val="0"/>
                  </a:spcAft>
                </a:pPr>
                <a:endParaRPr lang="en-US" sz="1200" dirty="0">
                  <a:latin typeface="+mn-lt"/>
                </a:endParaRPr>
              </a:p>
              <a:p>
                <a:pPr>
                  <a:spcAft>
                    <a:spcPts val="0"/>
                  </a:spcAft>
                </a:pPr>
                <a:endParaRPr lang="en-US" sz="1200" dirty="0" smtClean="0">
                  <a:latin typeface="+mn-lt"/>
                </a:endParaRPr>
              </a:p>
              <a:p>
                <a:pPr>
                  <a:spcAft>
                    <a:spcPts val="0"/>
                  </a:spcAft>
                </a:pPr>
                <a:endParaRPr lang="en-US" sz="1200" dirty="0" smtClean="0">
                  <a:latin typeface="+mn-lt"/>
                </a:endParaRPr>
              </a:p>
              <a:p>
                <a:pPr>
                  <a:spcAft>
                    <a:spcPts val="0"/>
                  </a:spcAft>
                </a:pPr>
                <a:endParaRPr lang="en-US" sz="1200" dirty="0" smtClean="0">
                  <a:latin typeface="+mn-lt"/>
                </a:endParaRPr>
              </a:p>
              <a:p>
                <a:pPr>
                  <a:spcAft>
                    <a:spcPts val="0"/>
                  </a:spcAft>
                </a:pPr>
                <a:r>
                  <a:rPr lang="en-US" sz="1200" dirty="0" smtClean="0">
                    <a:latin typeface="+mn-lt"/>
                  </a:rPr>
                  <a:t>0</a:t>
                </a:r>
                <a:endParaRPr lang="en-US" sz="1200" dirty="0">
                  <a:latin typeface="+mn-lt"/>
                </a:endParaRPr>
              </a:p>
            </p:txBody>
          </p:sp>
          <p:graphicFrame>
            <p:nvGraphicFramePr>
              <p:cNvPr id="410" name="Object 409"/>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80207941"/>
                  </p:ext>
                </p:extLst>
              </p:nvPr>
            </p:nvGraphicFramePr>
            <p:xfrm>
              <a:off x="13303270" y="6751519"/>
              <a:ext cx="1591673" cy="274320"/>
            </p:xfrm>
            <a:graphic>
              <a:graphicData uri="http://schemas.openxmlformats.org/presentationml/2006/ole">
                <p:oleObj spid="_x0000_s16504" name="Equation" r:id="rId7" imgW="1346040" imgH="228600" progId="Equation.3">
                  <p:embed/>
                </p:oleObj>
              </a:graphicData>
            </a:graphic>
          </p:graphicFrame>
          <p:graphicFrame>
            <p:nvGraphicFramePr>
              <p:cNvPr id="411" name="Object 410"/>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26110702"/>
                  </p:ext>
                </p:extLst>
              </p:nvPr>
            </p:nvGraphicFramePr>
            <p:xfrm>
              <a:off x="11635161" y="6747327"/>
              <a:ext cx="1604962" cy="271463"/>
            </p:xfrm>
            <a:graphic>
              <a:graphicData uri="http://schemas.openxmlformats.org/presentationml/2006/ole">
                <p:oleObj spid="_x0000_s16505" name="Equation" r:id="rId8" imgW="1358640" imgH="228600" progId="Equation.3">
                  <p:embed/>
                </p:oleObj>
              </a:graphicData>
            </a:graphic>
          </p:graphicFrame>
          <p:sp>
            <p:nvSpPr>
              <p:cNvPr id="412" name="Rectangle 411"/>
              <p:cNvSpPr/>
              <p:nvPr/>
            </p:nvSpPr>
            <p:spPr>
              <a:xfrm>
                <a:off x="11598966" y="4885065"/>
                <a:ext cx="3383280" cy="584775"/>
              </a:xfrm>
              <a:prstGeom prst="rect">
                <a:avLst/>
              </a:prstGeom>
            </p:spPr>
            <p:txBody>
              <a:bodyPr wrap="square">
                <a:spAutoFit/>
              </a:bodyPr>
              <a:lstStyle/>
              <a:p>
                <a:pPr algn="ctr"/>
                <a:r>
                  <a:rPr lang="en-US" sz="1600" i="1" dirty="0" smtClean="0">
                    <a:latin typeface="Times New Roman"/>
                    <a:cs typeface="Times New Roman"/>
                  </a:rPr>
                  <a:t>Fused Field and</a:t>
                </a:r>
              </a:p>
              <a:p>
                <a:pPr algn="ctr"/>
                <a:r>
                  <a:rPr lang="en-US" sz="1600" i="1" dirty="0" smtClean="0">
                    <a:latin typeface="Times New Roman"/>
                    <a:cs typeface="Times New Roman"/>
                  </a:rPr>
                  <a:t>Temporal Correlation Estimation</a:t>
                </a:r>
                <a:endParaRPr lang="en-US" sz="1600" i="1" dirty="0">
                  <a:latin typeface="Times New Roman"/>
                  <a:cs typeface="Times New Roman"/>
                </a:endParaRPr>
              </a:p>
            </p:txBody>
          </p:sp>
        </p:grpSp>
        <p:sp>
          <p:nvSpPr>
            <p:cNvPr id="416" name="Oval 415"/>
            <p:cNvSpPr/>
            <p:nvPr/>
          </p:nvSpPr>
          <p:spPr>
            <a:xfrm>
              <a:off x="6720834" y="2064120"/>
              <a:ext cx="365760" cy="36576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US" sz="1500" dirty="0" smtClean="0">
                  <a:latin typeface="Times New Roman"/>
                  <a:cs typeface="Times New Roman"/>
                </a:rPr>
                <a:t>C*</a:t>
              </a:r>
              <a:endParaRPr lang="en-US" sz="1500" dirty="0">
                <a:latin typeface="Times New Roman"/>
                <a:cs typeface="Times New Roman"/>
              </a:endParaRPr>
            </a:p>
          </p:txBody>
        </p:sp>
      </p:grpSp>
      <p:cxnSp>
        <p:nvCxnSpPr>
          <p:cNvPr id="139" name="Straight Arrow Connector 138"/>
          <p:cNvCxnSpPr/>
          <p:nvPr/>
        </p:nvCxnSpPr>
        <p:spPr>
          <a:xfrm flipH="1" flipV="1">
            <a:off x="2852778" y="1944794"/>
            <a:ext cx="2024022" cy="1177865"/>
          </a:xfrm>
          <a:prstGeom prst="straightConnector1">
            <a:avLst/>
          </a:prstGeom>
          <a:ln w="63500">
            <a:solidFill>
              <a:schemeClr val="bg1">
                <a:lumMod val="50000"/>
              </a:schemeClr>
            </a:solidFill>
            <a:round/>
            <a:headEnd type="triangle"/>
            <a:tailEnd type="none" w="lg" len="lg"/>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883014" y="3256523"/>
            <a:ext cx="1908494" cy="2524038"/>
            <a:chOff x="228600" y="5105400"/>
            <a:chExt cx="1463040" cy="1661160"/>
          </a:xfrm>
        </p:grpSpPr>
        <p:grpSp>
          <p:nvGrpSpPr>
            <p:cNvPr id="3" name="Group 2"/>
            <p:cNvGrpSpPr/>
            <p:nvPr/>
          </p:nvGrpSpPr>
          <p:grpSpPr>
            <a:xfrm>
              <a:off x="228600" y="5120640"/>
              <a:ext cx="1463040" cy="1645920"/>
              <a:chOff x="209501" y="5120342"/>
              <a:chExt cx="1463040" cy="1645920"/>
            </a:xfrm>
          </p:grpSpPr>
          <p:sp>
            <p:nvSpPr>
              <p:cNvPr id="131" name="TextBox 130"/>
              <p:cNvSpPr txBox="1"/>
              <p:nvPr/>
            </p:nvSpPr>
            <p:spPr>
              <a:xfrm>
                <a:off x="209501" y="5120342"/>
                <a:ext cx="1463040" cy="1645920"/>
              </a:xfrm>
              <a:prstGeom prst="rect">
                <a:avLst/>
              </a:prstGeom>
              <a:ln w="19050"/>
            </p:spPr>
            <p:style>
              <a:lnRef idx="2">
                <a:schemeClr val="dk1"/>
              </a:lnRef>
              <a:fillRef idx="1">
                <a:schemeClr val="lt1"/>
              </a:fillRef>
              <a:effectRef idx="0">
                <a:schemeClr val="dk1"/>
              </a:effectRef>
              <a:fontRef idx="minor">
                <a:schemeClr val="dk1"/>
              </a:fontRef>
            </p:style>
            <p:txBody>
              <a:bodyPr wrap="square" tIns="0" bIns="64008" rtlCol="0" anchor="t" anchorCtr="0">
                <a:noAutofit/>
              </a:bodyPr>
              <a:lstStyle/>
              <a:p>
                <a:pPr algn="ctr"/>
                <a:endParaRPr lang="en-US" sz="1600" i="1" dirty="0">
                  <a:ln w="12700">
                    <a:solidFill>
                      <a:schemeClr val="tx1"/>
                    </a:solidFill>
                  </a:ln>
                  <a:latin typeface="Times New Roman"/>
                  <a:cs typeface="Times New Roman"/>
                </a:endParaRPr>
              </a:p>
            </p:txBody>
          </p:sp>
          <p:pic>
            <p:nvPicPr>
              <p:cNvPr id="61" name="Picture 2" descr="J:\5 Cities\Cities - 12km GRID\Collection\205GA_PM25_CMAQ.jpg"/>
              <p:cNvPicPr>
                <a:picLocks noChangeAspect="1" noChangeArrowheads="1"/>
              </p:cNvPicPr>
              <p:nvPr/>
            </p:nvPicPr>
            <p:blipFill rotWithShape="1">
              <a:blip r:embed="rId9"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8054" t="7305" r="28196" b="7696"/>
              <a:stretch/>
            </p:blipFill>
            <p:spPr bwMode="auto">
              <a:xfrm>
                <a:off x="312611" y="5425142"/>
                <a:ext cx="1280160" cy="128016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
          <p:nvSpPr>
            <p:cNvPr id="76" name="Rectangle 75"/>
            <p:cNvSpPr/>
            <p:nvPr/>
          </p:nvSpPr>
          <p:spPr>
            <a:xfrm>
              <a:off x="228600" y="5105400"/>
              <a:ext cx="1463040" cy="338554"/>
            </a:xfrm>
            <a:prstGeom prst="rect">
              <a:avLst/>
            </a:prstGeom>
          </p:spPr>
          <p:txBody>
            <a:bodyPr wrap="square" lIns="91440">
              <a:spAutoFit/>
            </a:bodyPr>
            <a:lstStyle/>
            <a:p>
              <a:pPr algn="ctr"/>
              <a:r>
                <a:rPr lang="en-US" sz="1600" i="1" dirty="0" smtClean="0">
                  <a:latin typeface="Times New Roman"/>
                  <a:cs typeface="Times New Roman"/>
                </a:rPr>
                <a:t>CMAQ</a:t>
              </a:r>
              <a:endParaRPr lang="en-US" sz="1600" i="1" dirty="0">
                <a:latin typeface="Times New Roman"/>
                <a:cs typeface="Times New Roman"/>
              </a:endParaRPr>
            </a:p>
          </p:txBody>
        </p:sp>
      </p:grpSp>
      <p:grpSp>
        <p:nvGrpSpPr>
          <p:cNvPr id="5" name="Group 4"/>
          <p:cNvGrpSpPr/>
          <p:nvPr/>
        </p:nvGrpSpPr>
        <p:grpSpPr>
          <a:xfrm>
            <a:off x="883014" y="834215"/>
            <a:ext cx="1907856" cy="2331626"/>
            <a:chOff x="182880" y="579120"/>
            <a:chExt cx="1463529" cy="1645920"/>
          </a:xfrm>
        </p:grpSpPr>
        <p:grpSp>
          <p:nvGrpSpPr>
            <p:cNvPr id="4" name="Group 3"/>
            <p:cNvGrpSpPr>
              <a:grpSpLocks noChangeAspect="1"/>
            </p:cNvGrpSpPr>
            <p:nvPr/>
          </p:nvGrpSpPr>
          <p:grpSpPr>
            <a:xfrm>
              <a:off x="182880" y="579120"/>
              <a:ext cx="1463040" cy="1645920"/>
              <a:chOff x="209498" y="1069164"/>
              <a:chExt cx="1754457" cy="1973769"/>
            </a:xfrm>
          </p:grpSpPr>
          <p:sp>
            <p:nvSpPr>
              <p:cNvPr id="130" name="TextBox 129"/>
              <p:cNvSpPr txBox="1"/>
              <p:nvPr/>
            </p:nvSpPr>
            <p:spPr>
              <a:xfrm>
                <a:off x="209498" y="1069164"/>
                <a:ext cx="1754457" cy="1973769"/>
              </a:xfrm>
              <a:prstGeom prst="rect">
                <a:avLst/>
              </a:prstGeom>
              <a:ln w="19050"/>
            </p:spPr>
            <p:style>
              <a:lnRef idx="2">
                <a:schemeClr val="dk1"/>
              </a:lnRef>
              <a:fillRef idx="1">
                <a:schemeClr val="lt1"/>
              </a:fillRef>
              <a:effectRef idx="0">
                <a:schemeClr val="dk1"/>
              </a:effectRef>
              <a:fontRef idx="minor">
                <a:schemeClr val="dk1"/>
              </a:fontRef>
            </p:style>
            <p:txBody>
              <a:bodyPr wrap="square" tIns="0" bIns="64008" rtlCol="0" anchor="t" anchorCtr="0">
                <a:noAutofit/>
              </a:bodyPr>
              <a:lstStyle/>
              <a:p>
                <a:pPr algn="ctr"/>
                <a:endParaRPr lang="en-US" sz="1600" i="1" baseline="-25000" dirty="0">
                  <a:latin typeface="Times New Roman"/>
                  <a:cs typeface="Times New Roman"/>
                </a:endParaRPr>
              </a:p>
            </p:txBody>
          </p:sp>
          <p:pic>
            <p:nvPicPr>
              <p:cNvPr id="60" name="Picture 3" descr="J:\5 Cities\Cities - 12km GRID\Collection\205GA_PM25_OBS.jpg"/>
              <p:cNvPicPr>
                <a:picLocks noChangeAspect="1" noChangeArrowheads="1"/>
              </p:cNvPicPr>
              <p:nvPr/>
            </p:nvPicPr>
            <p:blipFill rotWithShape="1">
              <a:blip r:embed="rId10"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7184" t="7033" r="26886" b="7895"/>
              <a:stretch/>
            </p:blipFill>
            <p:spPr bwMode="auto">
              <a:xfrm>
                <a:off x="319736" y="1471228"/>
                <a:ext cx="1535149" cy="153515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
          <p:nvSpPr>
            <p:cNvPr id="79" name="Rectangle 78"/>
            <p:cNvSpPr/>
            <p:nvPr/>
          </p:nvSpPr>
          <p:spPr>
            <a:xfrm>
              <a:off x="183369" y="579120"/>
              <a:ext cx="1463040" cy="338554"/>
            </a:xfrm>
            <a:prstGeom prst="rect">
              <a:avLst/>
            </a:prstGeom>
          </p:spPr>
          <p:txBody>
            <a:bodyPr wrap="square" lIns="91440">
              <a:spAutoFit/>
            </a:bodyPr>
            <a:lstStyle/>
            <a:p>
              <a:pPr algn="ctr"/>
              <a:r>
                <a:rPr lang="en-US" sz="1600" i="1" dirty="0" smtClean="0">
                  <a:latin typeface="Times New Roman"/>
                  <a:cs typeface="Times New Roman"/>
                </a:rPr>
                <a:t>Observations</a:t>
              </a:r>
              <a:endParaRPr lang="en-US" sz="1600" i="1" dirty="0">
                <a:latin typeface="Times New Roman"/>
                <a:cs typeface="Times New Roman"/>
              </a:endParaRPr>
            </a:p>
          </p:txBody>
        </p:sp>
      </p:grpSp>
      <p:sp>
        <p:nvSpPr>
          <p:cNvPr id="6" name="TextBox 5"/>
          <p:cNvSpPr txBox="1"/>
          <p:nvPr/>
        </p:nvSpPr>
        <p:spPr>
          <a:xfrm>
            <a:off x="5826108" y="1562952"/>
            <a:ext cx="2362200" cy="338554"/>
          </a:xfrm>
          <a:prstGeom prst="rect">
            <a:avLst/>
          </a:prstGeom>
          <a:noFill/>
        </p:spPr>
        <p:txBody>
          <a:bodyPr wrap="square" rtlCol="0">
            <a:spAutoFit/>
          </a:bodyPr>
          <a:lstStyle/>
          <a:p>
            <a:pPr algn="ctr"/>
            <a:r>
              <a:rPr lang="en-US" sz="1600" i="1" dirty="0" smtClean="0"/>
              <a:t>PM</a:t>
            </a:r>
            <a:r>
              <a:rPr lang="en-US" sz="1600" i="1" baseline="-25000" dirty="0" smtClean="0"/>
              <a:t>2.5</a:t>
            </a:r>
            <a:r>
              <a:rPr lang="en-US" sz="1600" i="1" dirty="0" smtClean="0"/>
              <a:t> (</a:t>
            </a:r>
            <a:r>
              <a:rPr lang="en-US" sz="1600" i="1" dirty="0" smtClean="0">
                <a:sym typeface="Symbol"/>
              </a:rPr>
              <a:t>g/m</a:t>
            </a:r>
            <a:r>
              <a:rPr lang="en-US" sz="1600" i="1" baseline="30000" dirty="0" smtClean="0">
                <a:sym typeface="Symbol"/>
              </a:rPr>
              <a:t>3</a:t>
            </a:r>
            <a:r>
              <a:rPr lang="en-US" sz="1600" i="1" dirty="0" smtClean="0"/>
              <a:t>), 7/23/08</a:t>
            </a:r>
            <a:endParaRPr lang="en-US" sz="1600" i="1" dirty="0"/>
          </a:p>
        </p:txBody>
      </p:sp>
      <p:sp>
        <p:nvSpPr>
          <p:cNvPr id="80" name="Title 1"/>
          <p:cNvSpPr>
            <a:spLocks noGrp="1"/>
          </p:cNvSpPr>
          <p:nvPr>
            <p:ph type="title"/>
          </p:nvPr>
        </p:nvSpPr>
        <p:spPr>
          <a:xfrm>
            <a:off x="3352799" y="228600"/>
            <a:ext cx="5292001" cy="914400"/>
          </a:xfrm>
        </p:spPr>
        <p:txBody>
          <a:bodyPr>
            <a:normAutofit fontScale="90000"/>
          </a:bodyPr>
          <a:lstStyle/>
          <a:p>
            <a:r>
              <a:rPr lang="en-US" dirty="0" smtClean="0"/>
              <a:t>Data-Fused CMAQ-OBS</a:t>
            </a:r>
            <a:endParaRPr lang="en-US" dirty="0"/>
          </a:p>
        </p:txBody>
      </p:sp>
      <p:sp>
        <p:nvSpPr>
          <p:cNvPr id="81" name="TextBox 80"/>
          <p:cNvSpPr txBox="1"/>
          <p:nvPr/>
        </p:nvSpPr>
        <p:spPr>
          <a:xfrm>
            <a:off x="5729496" y="1906129"/>
            <a:ext cx="2320134" cy="276999"/>
          </a:xfrm>
          <a:prstGeom prst="rect">
            <a:avLst/>
          </a:prstGeom>
          <a:noFill/>
        </p:spPr>
        <p:txBody>
          <a:bodyPr wrap="square" rtlCol="0">
            <a:spAutoFit/>
          </a:bodyPr>
          <a:lstStyle/>
          <a:p>
            <a:r>
              <a:rPr lang="en-US" sz="1200" i="1" dirty="0" smtClean="0">
                <a:solidFill>
                  <a:srgbClr val="7030A0"/>
                </a:solidFill>
              </a:rPr>
              <a:t>optimized for temporal variation</a:t>
            </a:r>
            <a:endParaRPr lang="en-US" sz="1200" i="1" dirty="0">
              <a:solidFill>
                <a:srgbClr val="7030A0"/>
              </a:solidFill>
            </a:endParaRPr>
          </a:p>
        </p:txBody>
      </p:sp>
      <p:sp>
        <p:nvSpPr>
          <p:cNvPr id="82" name="TextBox 81"/>
          <p:cNvSpPr txBox="1"/>
          <p:nvPr/>
        </p:nvSpPr>
        <p:spPr>
          <a:xfrm>
            <a:off x="2896172" y="1409064"/>
            <a:ext cx="2225241" cy="646331"/>
          </a:xfrm>
          <a:prstGeom prst="rect">
            <a:avLst/>
          </a:prstGeom>
          <a:noFill/>
        </p:spPr>
        <p:txBody>
          <a:bodyPr wrap="square" rtlCol="0">
            <a:spAutoFit/>
          </a:bodyPr>
          <a:lstStyle/>
          <a:p>
            <a:r>
              <a:rPr lang="en-US" sz="1200" i="1" dirty="0" smtClean="0">
                <a:solidFill>
                  <a:srgbClr val="7030A0"/>
                </a:solidFill>
              </a:rPr>
              <a:t>temporal variation from OBS;</a:t>
            </a:r>
          </a:p>
          <a:p>
            <a:r>
              <a:rPr lang="en-US" sz="1200" i="1" dirty="0" smtClean="0">
                <a:solidFill>
                  <a:srgbClr val="7030A0"/>
                </a:solidFill>
              </a:rPr>
              <a:t>spatial structure from mean CMAQ</a:t>
            </a:r>
            <a:endParaRPr lang="en-US" sz="1200" i="1" dirty="0">
              <a:solidFill>
                <a:srgbClr val="7030A0"/>
              </a:solidFill>
            </a:endParaRPr>
          </a:p>
        </p:txBody>
      </p:sp>
      <p:sp>
        <p:nvSpPr>
          <p:cNvPr id="83" name="TextBox 82"/>
          <p:cNvSpPr txBox="1"/>
          <p:nvPr/>
        </p:nvSpPr>
        <p:spPr>
          <a:xfrm>
            <a:off x="2852778" y="4844332"/>
            <a:ext cx="2560320" cy="461665"/>
          </a:xfrm>
          <a:prstGeom prst="rect">
            <a:avLst/>
          </a:prstGeom>
          <a:noFill/>
        </p:spPr>
        <p:txBody>
          <a:bodyPr wrap="square" rtlCol="0">
            <a:spAutoFit/>
          </a:bodyPr>
          <a:lstStyle/>
          <a:p>
            <a:r>
              <a:rPr lang="en-US" sz="1200" i="1" dirty="0" smtClean="0">
                <a:solidFill>
                  <a:srgbClr val="7030A0"/>
                </a:solidFill>
              </a:rPr>
              <a:t>temporal variation &amp; spatial structure from CMAQ; scaled to mean OBS</a:t>
            </a:r>
            <a:endParaRPr lang="en-US" sz="1200" i="1" dirty="0">
              <a:solidFill>
                <a:srgbClr val="7030A0"/>
              </a:solidFill>
            </a:endParaRPr>
          </a:p>
        </p:txBody>
      </p:sp>
      <p:sp>
        <p:nvSpPr>
          <p:cNvPr id="8" name="TextBox 7"/>
          <p:cNvSpPr txBox="1"/>
          <p:nvPr/>
        </p:nvSpPr>
        <p:spPr>
          <a:xfrm>
            <a:off x="1" y="6400800"/>
            <a:ext cx="9143999" cy="400110"/>
          </a:xfrm>
          <a:prstGeom prst="rect">
            <a:avLst/>
          </a:prstGeom>
          <a:noFill/>
        </p:spPr>
        <p:txBody>
          <a:bodyPr wrap="square" rtlCol="0">
            <a:spAutoFit/>
          </a:bodyPr>
          <a:lstStyle/>
          <a:p>
            <a:r>
              <a:rPr lang="en-US" sz="1000" dirty="0" err="1" smtClean="0"/>
              <a:t>Zhai</a:t>
            </a:r>
            <a:r>
              <a:rPr lang="en-US" sz="1000" dirty="0" smtClean="0"/>
              <a:t>, et al. “Spatiotemporal error assessment for ambient air pollution estimates obtained using an observation-CMAQ data fusion technique”, 13</a:t>
            </a:r>
            <a:r>
              <a:rPr lang="en-US" sz="1000" baseline="30000" dirty="0" smtClean="0"/>
              <a:t>th</a:t>
            </a:r>
            <a:r>
              <a:rPr lang="en-US" sz="1000" dirty="0" smtClean="0"/>
              <a:t> annual CMAS Conference</a:t>
            </a:r>
            <a:endParaRPr lang="en-US" sz="1000" dirty="0"/>
          </a:p>
        </p:txBody>
      </p:sp>
      <p:sp>
        <p:nvSpPr>
          <p:cNvPr id="7" name="Slide Number Placeholder 6"/>
          <p:cNvSpPr>
            <a:spLocks noGrp="1"/>
          </p:cNvSpPr>
          <p:nvPr>
            <p:ph type="sldNum" sz="quarter" idx="12"/>
          </p:nvPr>
        </p:nvSpPr>
        <p:spPr/>
        <p:txBody>
          <a:bodyPr/>
          <a:lstStyle/>
          <a:p>
            <a:fld id="{CE26A82A-D6D9-44CE-BD7C-2AEABAFC8E8D}" type="slidenum">
              <a:rPr lang="en-US" smtClean="0"/>
              <a:pPr/>
              <a:t>15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50541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lumMod val="75000"/>
                  </a:schemeClr>
                </a:solidFill>
              </a:rPr>
              <a:t>Method </a:t>
            </a:r>
            <a:r>
              <a:rPr lang="en-US" dirty="0" smtClean="0">
                <a:solidFill>
                  <a:schemeClr val="tx2">
                    <a:lumMod val="75000"/>
                  </a:schemeClr>
                </a:solidFill>
              </a:rPr>
              <a:t>(CTM-Dispersion Model Fusion)</a:t>
            </a:r>
            <a:endParaRPr lang="en-US" dirty="0">
              <a:solidFill>
                <a:schemeClr val="tx2">
                  <a:lumMod val="75000"/>
                </a:schemeClr>
              </a:solidFill>
            </a:endParaRPr>
          </a:p>
        </p:txBody>
      </p:sp>
      <p:sp>
        <p:nvSpPr>
          <p:cNvPr id="3" name="Content Placeholder 2"/>
          <p:cNvSpPr>
            <a:spLocks noGrp="1"/>
          </p:cNvSpPr>
          <p:nvPr>
            <p:ph idx="1"/>
          </p:nvPr>
        </p:nvSpPr>
        <p:spPr>
          <a:xfrm>
            <a:off x="76200" y="1524000"/>
            <a:ext cx="8991600" cy="5181600"/>
          </a:xfrm>
        </p:spPr>
        <p:txBody>
          <a:bodyPr>
            <a:normAutofit/>
          </a:bodyPr>
          <a:lstStyle/>
          <a:p>
            <a:pPr marL="0" indent="0">
              <a:buNone/>
            </a:pPr>
            <a:endParaRPr lang="en-US" sz="1100" dirty="0" smtClean="0"/>
          </a:p>
          <a:p>
            <a:pPr marL="514350" indent="-514350">
              <a:buAutoNum type="arabicPeriod"/>
            </a:pPr>
            <a:r>
              <a:rPr lang="en-US" dirty="0" smtClean="0"/>
              <a:t>Spatially average R-LINE values to grid scale of CMAQ-OBS (12-km)</a:t>
            </a:r>
          </a:p>
          <a:p>
            <a:pPr marL="514350" indent="-514350">
              <a:buAutoNum type="arabicPeriod"/>
            </a:pPr>
            <a:endParaRPr lang="en-US" sz="1400" dirty="0" smtClean="0"/>
          </a:p>
          <a:p>
            <a:pPr marL="514350" indent="-514350">
              <a:buAutoNum type="arabicPeriod"/>
            </a:pPr>
            <a:r>
              <a:rPr lang="en-US" dirty="0" smtClean="0"/>
              <a:t>Subtract averaged R-LINE concentrations from CMAQ-OBS values to remove</a:t>
            </a:r>
            <a:r>
              <a:rPr lang="en-US" dirty="0" smtClean="0"/>
              <a:t> mobile impacts </a:t>
            </a:r>
            <a:r>
              <a:rPr lang="en-US" dirty="0" smtClean="0"/>
              <a:t>on PM</a:t>
            </a:r>
            <a:r>
              <a:rPr lang="en-US" baseline="-25000" dirty="0" smtClean="0"/>
              <a:t>2.5</a:t>
            </a:r>
          </a:p>
          <a:p>
            <a:pPr marL="514350" indent="-514350">
              <a:buAutoNum type="arabicPeriod"/>
            </a:pPr>
            <a:endParaRPr lang="en-US" sz="1400" dirty="0" smtClean="0"/>
          </a:p>
          <a:p>
            <a:pPr marL="514350" indent="-514350">
              <a:buAutoNum type="arabicPeriod"/>
            </a:pPr>
            <a:r>
              <a:rPr lang="en-US" dirty="0" smtClean="0"/>
              <a:t>Spatially interpolate this result using bilinear interpolation to obtain spatially smooth estimates at the grid scale of R-LINE concentrations (250-m)</a:t>
            </a:r>
          </a:p>
          <a:p>
            <a:pPr marL="514350" indent="-514350">
              <a:buAutoNum type="arabicPeriod"/>
            </a:pPr>
            <a:endParaRPr lang="en-US" sz="1400" dirty="0" smtClean="0"/>
          </a:p>
          <a:p>
            <a:pPr marL="514350" indent="-514350">
              <a:buAutoNum type="arabicPeriod"/>
            </a:pPr>
            <a:r>
              <a:rPr lang="en-US" dirty="0" smtClean="0"/>
              <a:t>Add R-LINE estimated PM</a:t>
            </a:r>
            <a:r>
              <a:rPr lang="en-US" baseline="-25000" dirty="0" smtClean="0"/>
              <a:t>2.5 </a:t>
            </a:r>
            <a:r>
              <a:rPr lang="en-US" dirty="0" smtClean="0"/>
              <a:t>to results of step 3 to add</a:t>
            </a:r>
            <a:r>
              <a:rPr lang="en-US" dirty="0" smtClean="0"/>
              <a:t> </a:t>
            </a:r>
            <a:r>
              <a:rPr lang="en-US" dirty="0" smtClean="0"/>
              <a:t>mobile </a:t>
            </a:r>
            <a:r>
              <a:rPr lang="en-US" dirty="0" smtClean="0"/>
              <a:t>PM</a:t>
            </a:r>
            <a:r>
              <a:rPr lang="en-US" baseline="-25000" dirty="0" smtClean="0"/>
              <a:t>2.5</a:t>
            </a:r>
            <a:r>
              <a:rPr lang="en-US" dirty="0" smtClean="0"/>
              <a:t> </a:t>
            </a:r>
            <a:r>
              <a:rPr lang="en-US" dirty="0" smtClean="0"/>
              <a:t>back into model</a:t>
            </a:r>
          </a:p>
        </p:txBody>
      </p:sp>
      <p:sp>
        <p:nvSpPr>
          <p:cNvPr id="4" name="Slide Number Placeholder 3"/>
          <p:cNvSpPr>
            <a:spLocks noGrp="1"/>
          </p:cNvSpPr>
          <p:nvPr>
            <p:ph type="sldNum" sz="quarter" idx="12"/>
          </p:nvPr>
        </p:nvSpPr>
        <p:spPr/>
        <p:txBody>
          <a:bodyPr/>
          <a:lstStyle/>
          <a:p>
            <a:fld id="{CE26A82A-D6D9-44CE-BD7C-2AEABAFC8E8D}" type="slidenum">
              <a:rPr lang="en-US" smtClean="0"/>
              <a:pPr/>
              <a:t>16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15785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3096" t="12883"/>
          <a:stretch/>
        </p:blipFill>
        <p:spPr bwMode="auto">
          <a:xfrm>
            <a:off x="4343400" y="2057400"/>
            <a:ext cx="4784965" cy="376651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9" name="TextBox 8"/>
          <p:cNvSpPr txBox="1"/>
          <p:nvPr/>
        </p:nvSpPr>
        <p:spPr>
          <a:xfrm>
            <a:off x="4402985" y="1857375"/>
            <a:ext cx="4750540" cy="589905"/>
          </a:xfrm>
          <a:prstGeom prst="rect">
            <a:avLst/>
          </a:prstGeom>
          <a:solidFill>
            <a:schemeClr val="bg1"/>
          </a:solidFill>
        </p:spPr>
        <p:txBody>
          <a:bodyPr wrap="square" rtlCol="0">
            <a:spAutoFit/>
          </a:bodyPr>
          <a:lstStyle/>
          <a:p>
            <a:pPr algn="ctr"/>
            <a:r>
              <a:rPr lang="en-US" sz="2000" dirty="0" smtClean="0"/>
              <a:t>2011 R-LINE</a:t>
            </a:r>
            <a:r>
              <a:rPr lang="en-US" sz="2000" baseline="-25000" dirty="0" smtClean="0"/>
              <a:t>12km_av</a:t>
            </a:r>
          </a:p>
          <a:p>
            <a:pPr algn="ctr"/>
            <a:endParaRPr lang="en-US" sz="800" baseline="-25000" dirty="0" smtClean="0"/>
          </a:p>
          <a:p>
            <a:endParaRPr lang="en-US" sz="700" dirty="0"/>
          </a:p>
        </p:txBody>
      </p:sp>
      <p:sp>
        <p:nvSpPr>
          <p:cNvPr id="2" name="Title 1"/>
          <p:cNvSpPr>
            <a:spLocks noGrp="1"/>
          </p:cNvSpPr>
          <p:nvPr>
            <p:ph type="title"/>
          </p:nvPr>
        </p:nvSpPr>
        <p:spPr/>
        <p:txBody>
          <a:bodyPr/>
          <a:lstStyle/>
          <a:p>
            <a:r>
              <a:rPr lang="en-US" dirty="0" smtClean="0"/>
              <a:t>1. Average R-LINE Concentrations</a:t>
            </a:r>
            <a:endParaRPr lang="en-US" dirty="0"/>
          </a:p>
        </p:txBody>
      </p:sp>
      <p:pic>
        <p:nvPicPr>
          <p:cNvPr id="4" name="Picture 7"/>
          <p:cNvPicPr>
            <a:picLocks noChangeAspect="1" noChangeArrowheads="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r="21700"/>
          <a:stretch/>
        </p:blipFill>
        <p:spPr bwMode="auto">
          <a:xfrm>
            <a:off x="-13963" y="1828800"/>
            <a:ext cx="3704575" cy="47730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5" name="Picture 7"/>
          <p:cNvPicPr>
            <a:picLocks noChangeAspect="1" noChangeArrowheads="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84943"/>
          <a:stretch/>
        </p:blipFill>
        <p:spPr bwMode="auto">
          <a:xfrm>
            <a:off x="3690612" y="2057400"/>
            <a:ext cx="712373" cy="45444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6" name="TextBox 5"/>
          <p:cNvSpPr txBox="1"/>
          <p:nvPr/>
        </p:nvSpPr>
        <p:spPr>
          <a:xfrm>
            <a:off x="185412" y="1828800"/>
            <a:ext cx="3505200" cy="584775"/>
          </a:xfrm>
          <a:prstGeom prst="rect">
            <a:avLst/>
          </a:prstGeom>
          <a:solidFill>
            <a:schemeClr val="bg1"/>
          </a:solidFill>
        </p:spPr>
        <p:txBody>
          <a:bodyPr wrap="square" rtlCol="0">
            <a:spAutoFit/>
          </a:bodyPr>
          <a:lstStyle/>
          <a:p>
            <a:r>
              <a:rPr lang="en-US" sz="2000" dirty="0" smtClean="0"/>
              <a:t>2011 R-LINE Concentrations</a:t>
            </a:r>
            <a:endParaRPr lang="en-US" sz="2000" baseline="-25000" dirty="0" smtClean="0"/>
          </a:p>
          <a:p>
            <a:endParaRPr lang="en-US" sz="1200" dirty="0"/>
          </a:p>
        </p:txBody>
      </p:sp>
      <p:sp>
        <p:nvSpPr>
          <p:cNvPr id="7" name="Right Arrow 6"/>
          <p:cNvSpPr/>
          <p:nvPr/>
        </p:nvSpPr>
        <p:spPr>
          <a:xfrm>
            <a:off x="4343400" y="3657600"/>
            <a:ext cx="402897" cy="211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CE26A82A-D6D9-44CE-BD7C-2AEABAFC8E8D}" type="slidenum">
              <a:rPr lang="en-US" smtClean="0"/>
              <a:pPr/>
              <a:t>17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68074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normAutofit fontScale="90000"/>
          </a:bodyPr>
          <a:lstStyle/>
          <a:p>
            <a:r>
              <a:rPr lang="en-US" dirty="0">
                <a:solidFill>
                  <a:schemeClr val="tx2">
                    <a:lumMod val="75000"/>
                  </a:schemeClr>
                </a:solidFill>
              </a:rPr>
              <a:t>2</a:t>
            </a:r>
            <a:r>
              <a:rPr lang="en-US" dirty="0" smtClean="0">
                <a:solidFill>
                  <a:schemeClr val="tx2">
                    <a:lumMod val="75000"/>
                  </a:schemeClr>
                </a:solidFill>
              </a:rPr>
              <a:t>. Subtract R-</a:t>
            </a:r>
            <a:r>
              <a:rPr lang="en-US" dirty="0" smtClean="0">
                <a:solidFill>
                  <a:schemeClr val="tx2">
                    <a:lumMod val="75000"/>
                  </a:schemeClr>
                </a:solidFill>
              </a:rPr>
              <a:t>LINE (12-km) </a:t>
            </a:r>
            <a:r>
              <a:rPr lang="en-US" dirty="0" smtClean="0">
                <a:solidFill>
                  <a:schemeClr val="tx2">
                    <a:lumMod val="75000"/>
                  </a:schemeClr>
                </a:solidFill>
              </a:rPr>
              <a:t>from</a:t>
            </a:r>
            <a:r>
              <a:rPr lang="en-US" dirty="0" smtClean="0">
                <a:solidFill>
                  <a:schemeClr val="tx2">
                    <a:lumMod val="75000"/>
                  </a:schemeClr>
                </a:solidFill>
              </a:rPr>
              <a:t> </a:t>
            </a:r>
            <a:br>
              <a:rPr lang="en-US" dirty="0" smtClean="0">
                <a:solidFill>
                  <a:schemeClr val="tx2">
                    <a:lumMod val="75000"/>
                  </a:schemeClr>
                </a:solidFill>
              </a:rPr>
            </a:br>
            <a:r>
              <a:rPr lang="en-US" dirty="0" smtClean="0">
                <a:solidFill>
                  <a:schemeClr val="tx2">
                    <a:lumMod val="75000"/>
                  </a:schemeClr>
                </a:solidFill>
              </a:rPr>
              <a:t>    </a:t>
            </a:r>
            <a:r>
              <a:rPr lang="en-US" dirty="0" smtClean="0">
                <a:solidFill>
                  <a:schemeClr val="tx2">
                    <a:lumMod val="75000"/>
                  </a:schemeClr>
                </a:solidFill>
              </a:rPr>
              <a:t>CMAQ</a:t>
            </a:r>
            <a:r>
              <a:rPr lang="en-US" dirty="0" smtClean="0">
                <a:solidFill>
                  <a:schemeClr val="tx2">
                    <a:lumMod val="75000"/>
                  </a:schemeClr>
                </a:solidFill>
              </a:rPr>
              <a:t>-</a:t>
            </a:r>
            <a:r>
              <a:rPr lang="en-US" dirty="0" smtClean="0">
                <a:solidFill>
                  <a:schemeClr val="tx2">
                    <a:lumMod val="75000"/>
                  </a:schemeClr>
                </a:solidFill>
              </a:rPr>
              <a:t>OBS</a:t>
            </a:r>
            <a:endParaRPr lang="en-US" dirty="0">
              <a:solidFill>
                <a:schemeClr val="tx2">
                  <a:lumMod val="75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9728" b="17510"/>
          <a:stretch/>
        </p:blipFill>
        <p:spPr bwMode="auto">
          <a:xfrm>
            <a:off x="122899" y="2057400"/>
            <a:ext cx="4492566" cy="3581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3096" t="12883"/>
          <a:stretch/>
        </p:blipFill>
        <p:spPr bwMode="auto">
          <a:xfrm>
            <a:off x="4572000" y="2057400"/>
            <a:ext cx="4393929" cy="345870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6" name="Minus 5"/>
          <p:cNvSpPr/>
          <p:nvPr/>
        </p:nvSpPr>
        <p:spPr>
          <a:xfrm>
            <a:off x="4552950" y="3495955"/>
            <a:ext cx="457200" cy="70429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624990" y="1905000"/>
            <a:ext cx="4178032" cy="507831"/>
          </a:xfrm>
          <a:prstGeom prst="rect">
            <a:avLst/>
          </a:prstGeom>
          <a:solidFill>
            <a:schemeClr val="bg1"/>
          </a:solidFill>
        </p:spPr>
        <p:txBody>
          <a:bodyPr wrap="square" rtlCol="0">
            <a:spAutoFit/>
          </a:bodyPr>
          <a:lstStyle/>
          <a:p>
            <a:pPr algn="ctr"/>
            <a:r>
              <a:rPr lang="en-US" sz="2000" dirty="0" smtClean="0"/>
              <a:t>2011 R-LINE</a:t>
            </a:r>
            <a:r>
              <a:rPr lang="en-US" sz="2000" baseline="-25000" dirty="0" smtClean="0"/>
              <a:t>12km_av</a:t>
            </a:r>
          </a:p>
          <a:p>
            <a:endParaRPr lang="en-US" sz="700" dirty="0"/>
          </a:p>
        </p:txBody>
      </p:sp>
      <p:sp>
        <p:nvSpPr>
          <p:cNvPr id="49" name="TextBox 48"/>
          <p:cNvSpPr txBox="1"/>
          <p:nvPr/>
        </p:nvSpPr>
        <p:spPr>
          <a:xfrm>
            <a:off x="122899" y="1904999"/>
            <a:ext cx="4430051" cy="507831"/>
          </a:xfrm>
          <a:prstGeom prst="rect">
            <a:avLst/>
          </a:prstGeom>
          <a:solidFill>
            <a:schemeClr val="bg1"/>
          </a:solidFill>
        </p:spPr>
        <p:txBody>
          <a:bodyPr wrap="square" rtlCol="0">
            <a:spAutoFit/>
          </a:bodyPr>
          <a:lstStyle/>
          <a:p>
            <a:pPr algn="ctr"/>
            <a:r>
              <a:rPr lang="en-US" sz="2000" dirty="0" smtClean="0"/>
              <a:t>2005 Annually Averaged CMAQ-OBS</a:t>
            </a:r>
            <a:endParaRPr lang="en-US" sz="2000" baseline="-25000" dirty="0" smtClean="0"/>
          </a:p>
          <a:p>
            <a:endParaRPr lang="en-US" sz="700" dirty="0"/>
          </a:p>
        </p:txBody>
      </p:sp>
      <p:sp>
        <p:nvSpPr>
          <p:cNvPr id="3" name="Slide Number Placeholder 2"/>
          <p:cNvSpPr>
            <a:spLocks noGrp="1"/>
          </p:cNvSpPr>
          <p:nvPr>
            <p:ph type="sldNum" sz="quarter" idx="12"/>
          </p:nvPr>
        </p:nvSpPr>
        <p:spPr/>
        <p:txBody>
          <a:bodyPr/>
          <a:lstStyle/>
          <a:p>
            <a:fld id="{CE26A82A-D6D9-44CE-BD7C-2AEABAFC8E8D}" type="slidenum">
              <a:rPr lang="en-US" smtClean="0"/>
              <a:pPr/>
              <a:t>18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22993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Spatial Bilinear Interpolation</a:t>
            </a:r>
            <a:endParaRPr lang="en-US" dirty="0"/>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19050" y="1895475"/>
            <a:ext cx="4543425" cy="3900487"/>
            <a:chOff x="19050" y="1895475"/>
            <a:chExt cx="4543425" cy="3900487"/>
          </a:xfrm>
        </p:grpSpPr>
        <p:pic>
          <p:nvPicPr>
            <p:cNvPr id="5" name="Picture 2"/>
            <p:cNvPicPr>
              <a:picLocks noChangeAspect="1" noChangeArrowheads="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1007" b="17715"/>
            <a:stretch/>
          </p:blipFill>
          <p:spPr bwMode="auto">
            <a:xfrm>
              <a:off x="19050" y="2057400"/>
              <a:ext cx="4543425" cy="37385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6" name="TextBox 5"/>
            <p:cNvSpPr txBox="1"/>
            <p:nvPr/>
          </p:nvSpPr>
          <p:spPr>
            <a:xfrm>
              <a:off x="304800" y="1895475"/>
              <a:ext cx="3505200" cy="507831"/>
            </a:xfrm>
            <a:prstGeom prst="rect">
              <a:avLst/>
            </a:prstGeom>
            <a:solidFill>
              <a:schemeClr val="bg1"/>
            </a:solidFill>
          </p:spPr>
          <p:txBody>
            <a:bodyPr wrap="square" rtlCol="0">
              <a:spAutoFit/>
            </a:bodyPr>
            <a:lstStyle/>
            <a:p>
              <a:r>
                <a:rPr lang="en-US" sz="2000" dirty="0" smtClean="0"/>
                <a:t>CMAQ-OBS – R-LINE</a:t>
              </a:r>
              <a:r>
                <a:rPr lang="en-US" sz="2000" baseline="-25000" dirty="0" smtClean="0"/>
                <a:t>12km_av</a:t>
              </a:r>
            </a:p>
            <a:p>
              <a:endParaRPr lang="en-US" sz="700" dirty="0"/>
            </a:p>
          </p:txBody>
        </p:sp>
      </p:grpSp>
      <p:pic>
        <p:nvPicPr>
          <p:cNvPr id="7" name="Picture 6"/>
          <p:cNvPicPr>
            <a:picLocks noChangeAspect="1" noChangeArrowheads="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671"/>
          <a:stretch/>
        </p:blipFill>
        <p:spPr bwMode="auto">
          <a:xfrm>
            <a:off x="4562475" y="2057400"/>
            <a:ext cx="4514850" cy="36433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Right Arrow 7"/>
          <p:cNvSpPr/>
          <p:nvPr/>
        </p:nvSpPr>
        <p:spPr>
          <a:xfrm>
            <a:off x="4419600" y="3826802"/>
            <a:ext cx="402897" cy="211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03447" y="1895474"/>
            <a:ext cx="3505200" cy="507831"/>
          </a:xfrm>
          <a:prstGeom prst="rect">
            <a:avLst/>
          </a:prstGeom>
          <a:solidFill>
            <a:schemeClr val="bg1"/>
          </a:solidFill>
        </p:spPr>
        <p:txBody>
          <a:bodyPr wrap="square" rtlCol="0">
            <a:spAutoFit/>
          </a:bodyPr>
          <a:lstStyle/>
          <a:p>
            <a:pPr algn="ctr"/>
            <a:r>
              <a:rPr lang="en-US" sz="2000" dirty="0" smtClean="0"/>
              <a:t>Interpolated Results</a:t>
            </a:r>
            <a:endParaRPr lang="en-US" sz="2000" baseline="-25000" dirty="0" smtClean="0"/>
          </a:p>
          <a:p>
            <a:endParaRPr lang="en-US" sz="700" dirty="0"/>
          </a:p>
        </p:txBody>
      </p:sp>
      <p:sp>
        <p:nvSpPr>
          <p:cNvPr id="9" name="Slide Number Placeholder 8"/>
          <p:cNvSpPr>
            <a:spLocks noGrp="1"/>
          </p:cNvSpPr>
          <p:nvPr>
            <p:ph type="sldNum" sz="quarter" idx="12"/>
          </p:nvPr>
        </p:nvSpPr>
        <p:spPr/>
        <p:txBody>
          <a:bodyPr/>
          <a:lstStyle/>
          <a:p>
            <a:fld id="{CE26A82A-D6D9-44CE-BD7C-2AEABAFC8E8D}" type="slidenum">
              <a:rPr lang="en-US" smtClean="0"/>
              <a:pPr/>
              <a:t>19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75427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Motivation</a:t>
            </a:r>
            <a:endParaRPr lang="en-US" dirty="0">
              <a:solidFill>
                <a:schemeClr val="tx2">
                  <a:lumMod val="75000"/>
                </a:schemeClr>
              </a:solidFill>
            </a:endParaRPr>
          </a:p>
        </p:txBody>
      </p:sp>
      <p:sp>
        <p:nvSpPr>
          <p:cNvPr id="3" name="Content Placeholder 2"/>
          <p:cNvSpPr>
            <a:spLocks noGrp="1"/>
          </p:cNvSpPr>
          <p:nvPr>
            <p:ph idx="1"/>
          </p:nvPr>
        </p:nvSpPr>
        <p:spPr/>
        <p:txBody>
          <a:bodyPr/>
          <a:lstStyle/>
          <a:p>
            <a:r>
              <a:rPr lang="en-US" dirty="0" smtClean="0"/>
              <a:t>Epidemiologic data for population-based studies available at a finer spatial resolution than air quality data</a:t>
            </a:r>
            <a:endParaRPr lang="en-US" dirty="0"/>
          </a:p>
        </p:txBody>
      </p:sp>
      <p:grpSp>
        <p:nvGrpSpPr>
          <p:cNvPr id="20" name="Group 19"/>
          <p:cNvGrpSpPr/>
          <p:nvPr/>
        </p:nvGrpSpPr>
        <p:grpSpPr>
          <a:xfrm>
            <a:off x="4953000" y="4114800"/>
            <a:ext cx="918494" cy="1436477"/>
            <a:chOff x="510362" y="4197054"/>
            <a:chExt cx="918494" cy="1436477"/>
          </a:xfrm>
        </p:grpSpPr>
        <p:grpSp>
          <p:nvGrpSpPr>
            <p:cNvPr id="21" name="Group 20"/>
            <p:cNvGrpSpPr/>
            <p:nvPr/>
          </p:nvGrpSpPr>
          <p:grpSpPr>
            <a:xfrm>
              <a:off x="510362" y="4197054"/>
              <a:ext cx="918494" cy="1204583"/>
              <a:chOff x="395064" y="794222"/>
              <a:chExt cx="918494" cy="1204583"/>
            </a:xfrm>
          </p:grpSpPr>
          <p:sp>
            <p:nvSpPr>
              <p:cNvPr id="24" name="TextBox 23"/>
              <p:cNvSpPr txBox="1"/>
              <p:nvPr/>
            </p:nvSpPr>
            <p:spPr>
              <a:xfrm>
                <a:off x="511735" y="1258014"/>
                <a:ext cx="723275" cy="276999"/>
              </a:xfrm>
              <a:prstGeom prst="rect">
                <a:avLst/>
              </a:prstGeom>
              <a:noFill/>
            </p:spPr>
            <p:txBody>
              <a:bodyPr wrap="none" rtlCol="0">
                <a:spAutoFit/>
              </a:bodyPr>
              <a:lstStyle/>
              <a:p>
                <a:r>
                  <a:rPr lang="en-US" sz="1200" dirty="0" smtClean="0"/>
                  <a:t>0.6 – 0.8</a:t>
                </a:r>
                <a:endParaRPr lang="en-US" sz="1200" dirty="0"/>
              </a:p>
            </p:txBody>
          </p:sp>
          <p:sp>
            <p:nvSpPr>
              <p:cNvPr id="25" name="TextBox 24"/>
              <p:cNvSpPr txBox="1"/>
              <p:nvPr/>
            </p:nvSpPr>
            <p:spPr>
              <a:xfrm>
                <a:off x="511735" y="1489910"/>
                <a:ext cx="723275" cy="276999"/>
              </a:xfrm>
              <a:prstGeom prst="rect">
                <a:avLst/>
              </a:prstGeom>
              <a:noFill/>
            </p:spPr>
            <p:txBody>
              <a:bodyPr wrap="none" rtlCol="0">
                <a:spAutoFit/>
              </a:bodyPr>
              <a:lstStyle/>
              <a:p>
                <a:r>
                  <a:rPr lang="en-US" sz="1200" dirty="0" smtClean="0"/>
                  <a:t>0.8 – 1.0</a:t>
                </a:r>
                <a:endParaRPr lang="en-US" sz="1200" dirty="0"/>
              </a:p>
            </p:txBody>
          </p:sp>
          <p:sp>
            <p:nvSpPr>
              <p:cNvPr id="26" name="TextBox 25"/>
              <p:cNvSpPr txBox="1"/>
              <p:nvPr/>
            </p:nvSpPr>
            <p:spPr>
              <a:xfrm>
                <a:off x="511735" y="1721806"/>
                <a:ext cx="723275" cy="276999"/>
              </a:xfrm>
              <a:prstGeom prst="rect">
                <a:avLst/>
              </a:prstGeom>
              <a:noFill/>
            </p:spPr>
            <p:txBody>
              <a:bodyPr wrap="none" rtlCol="0">
                <a:spAutoFit/>
              </a:bodyPr>
              <a:lstStyle/>
              <a:p>
                <a:r>
                  <a:rPr lang="en-US" sz="1200" dirty="0" smtClean="0"/>
                  <a:t>1.0 – 1.3</a:t>
                </a:r>
                <a:endParaRPr lang="en-US" sz="1200" dirty="0"/>
              </a:p>
            </p:txBody>
          </p:sp>
          <p:sp>
            <p:nvSpPr>
              <p:cNvPr id="27" name="TextBox 26"/>
              <p:cNvSpPr txBox="1"/>
              <p:nvPr/>
            </p:nvSpPr>
            <p:spPr>
              <a:xfrm>
                <a:off x="511735" y="1026118"/>
                <a:ext cx="801823" cy="276999"/>
              </a:xfrm>
              <a:prstGeom prst="rect">
                <a:avLst/>
              </a:prstGeom>
              <a:noFill/>
            </p:spPr>
            <p:txBody>
              <a:bodyPr wrap="none" rtlCol="0">
                <a:spAutoFit/>
              </a:bodyPr>
              <a:lstStyle/>
              <a:p>
                <a:r>
                  <a:rPr lang="en-US" sz="1200" dirty="0" smtClean="0"/>
                  <a:t>0.35 – 0.6</a:t>
                </a:r>
                <a:endParaRPr lang="en-US" sz="1200" dirty="0"/>
              </a:p>
            </p:txBody>
          </p:sp>
          <p:sp>
            <p:nvSpPr>
              <p:cNvPr id="28" name="TextBox 27"/>
              <p:cNvSpPr txBox="1"/>
              <p:nvPr/>
            </p:nvSpPr>
            <p:spPr>
              <a:xfrm>
                <a:off x="511735" y="794222"/>
                <a:ext cx="535724" cy="276999"/>
              </a:xfrm>
              <a:prstGeom prst="rect">
                <a:avLst/>
              </a:prstGeom>
              <a:noFill/>
            </p:spPr>
            <p:txBody>
              <a:bodyPr wrap="none" rtlCol="0">
                <a:spAutoFit/>
              </a:bodyPr>
              <a:lstStyle/>
              <a:p>
                <a:r>
                  <a:rPr lang="en-US" sz="1200" dirty="0" smtClean="0"/>
                  <a:t>&lt;0.35</a:t>
                </a:r>
                <a:endParaRPr lang="en-US" sz="1200" dirty="0"/>
              </a:p>
            </p:txBody>
          </p:sp>
          <p:sp>
            <p:nvSpPr>
              <p:cNvPr id="29" name="Oval 28"/>
              <p:cNvSpPr/>
              <p:nvPr/>
            </p:nvSpPr>
            <p:spPr>
              <a:xfrm>
                <a:off x="395064" y="887001"/>
                <a:ext cx="91440" cy="91440"/>
              </a:xfrm>
              <a:prstGeom prst="ellipse">
                <a:avLst/>
              </a:prstGeom>
              <a:solidFill>
                <a:srgbClr val="D3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95064" y="1118897"/>
                <a:ext cx="91440" cy="91440"/>
              </a:xfrm>
              <a:prstGeom prst="ellipse">
                <a:avLst/>
              </a:prstGeom>
              <a:solidFill>
                <a:srgbClr val="AEC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95064" y="1350793"/>
                <a:ext cx="91440" cy="91440"/>
              </a:xfrm>
              <a:prstGeom prst="ellipse">
                <a:avLst/>
              </a:prstGeom>
              <a:solidFill>
                <a:srgbClr val="8DA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95064" y="1582689"/>
                <a:ext cx="91440" cy="91440"/>
              </a:xfrm>
              <a:prstGeom prst="ellipse">
                <a:avLst/>
              </a:prstGeom>
              <a:solidFill>
                <a:srgbClr val="6D9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95064" y="1814585"/>
                <a:ext cx="91440" cy="91440"/>
              </a:xfrm>
              <a:prstGeom prst="ellipse">
                <a:avLst/>
              </a:prstGeom>
              <a:solidFill>
                <a:srgbClr val="4D7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630571" y="5356532"/>
              <a:ext cx="723275" cy="276999"/>
            </a:xfrm>
            <a:prstGeom prst="rect">
              <a:avLst/>
            </a:prstGeom>
            <a:noFill/>
          </p:spPr>
          <p:txBody>
            <a:bodyPr wrap="none" rtlCol="0">
              <a:spAutoFit/>
            </a:bodyPr>
            <a:lstStyle/>
            <a:p>
              <a:r>
                <a:rPr lang="en-US" sz="1200" dirty="0" smtClean="0"/>
                <a:t>1.3 – 1.6</a:t>
              </a:r>
              <a:endParaRPr lang="en-US" sz="1200" dirty="0"/>
            </a:p>
          </p:txBody>
        </p:sp>
        <p:sp>
          <p:nvSpPr>
            <p:cNvPr id="23" name="Oval 22"/>
            <p:cNvSpPr/>
            <p:nvPr/>
          </p:nvSpPr>
          <p:spPr>
            <a:xfrm>
              <a:off x="513900" y="5449311"/>
              <a:ext cx="91440" cy="91440"/>
            </a:xfrm>
            <a:prstGeom prst="ellipse">
              <a:avLst/>
            </a:prstGeom>
            <a:solidFill>
              <a:srgbClr val="2E6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Picture 33"/>
          <p:cNvPicPr>
            <a:picLocks noChangeAspect="1"/>
          </p:cNvPicPr>
          <p:nvPr/>
        </p:nvPicPr>
        <p:blipFill rotWithShape="1">
          <a:blip r:embed="rId3"/>
          <a:srcRect l="38816" t="10351" r="14869" b="7544"/>
          <a:stretch/>
        </p:blipFill>
        <p:spPr>
          <a:xfrm>
            <a:off x="6195524" y="3429000"/>
            <a:ext cx="2674599" cy="2667000"/>
          </a:xfrm>
          <a:prstGeom prst="rect">
            <a:avLst/>
          </a:prstGeom>
        </p:spPr>
      </p:pic>
      <p:pic>
        <p:nvPicPr>
          <p:cNvPr id="35" name="Picture 34"/>
          <p:cNvPicPr>
            <a:picLocks noChangeAspect="1"/>
          </p:cNvPicPr>
          <p:nvPr/>
        </p:nvPicPr>
        <p:blipFill rotWithShape="1">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6461" t="19161" r="32914" b="21759"/>
          <a:stretch/>
        </p:blipFill>
        <p:spPr>
          <a:xfrm>
            <a:off x="1447800" y="3429000"/>
            <a:ext cx="2848963" cy="2618708"/>
          </a:xfrm>
          <a:prstGeom prst="rect">
            <a:avLst/>
          </a:prstGeom>
        </p:spPr>
      </p:pic>
      <p:sp>
        <p:nvSpPr>
          <p:cNvPr id="4" name="Slide Number Placeholder 3"/>
          <p:cNvSpPr>
            <a:spLocks noGrp="1"/>
          </p:cNvSpPr>
          <p:nvPr>
            <p:ph type="sldNum" sz="quarter" idx="12"/>
          </p:nvPr>
        </p:nvSpPr>
        <p:spPr/>
        <p:txBody>
          <a:bodyPr/>
          <a:lstStyle/>
          <a:p>
            <a:fld id="{CE26A82A-D6D9-44CE-BD7C-2AEABAFC8E8D}" type="slidenum">
              <a:rPr lang="en-US" smtClean="0"/>
              <a:pPr/>
              <a:t>2</a:t>
            </a:fld>
            <a:endParaRPr lang="en-US" dirty="0"/>
          </a:p>
        </p:txBody>
      </p:sp>
      <p:sp>
        <p:nvSpPr>
          <p:cNvPr id="37" name="TextBox 36"/>
          <p:cNvSpPr txBox="1"/>
          <p:nvPr/>
        </p:nvSpPr>
        <p:spPr>
          <a:xfrm>
            <a:off x="6019800" y="2895600"/>
            <a:ext cx="3124200" cy="369332"/>
          </a:xfrm>
          <a:prstGeom prst="rect">
            <a:avLst/>
          </a:prstGeom>
          <a:noFill/>
        </p:spPr>
        <p:txBody>
          <a:bodyPr wrap="square" rtlCol="0">
            <a:spAutoFit/>
          </a:bodyPr>
          <a:lstStyle/>
          <a:p>
            <a:r>
              <a:rPr lang="en-US" dirty="0" smtClean="0"/>
              <a:t>12-km Average (99 cells)</a:t>
            </a:r>
            <a:endParaRPr lang="en-US" dirty="0"/>
          </a:p>
        </p:txBody>
      </p:sp>
      <p:sp>
        <p:nvSpPr>
          <p:cNvPr id="38" name="TextBox 37"/>
          <p:cNvSpPr txBox="1"/>
          <p:nvPr/>
        </p:nvSpPr>
        <p:spPr>
          <a:xfrm>
            <a:off x="1295400" y="2895600"/>
            <a:ext cx="3276600" cy="369332"/>
          </a:xfrm>
          <a:prstGeom prst="rect">
            <a:avLst/>
          </a:prstGeom>
          <a:noFill/>
        </p:spPr>
        <p:txBody>
          <a:bodyPr wrap="square" rtlCol="0">
            <a:spAutoFit/>
          </a:bodyPr>
          <a:lstStyle/>
          <a:p>
            <a:r>
              <a:rPr lang="en-US" dirty="0" smtClean="0"/>
              <a:t>Health Data (~25,000 points)</a:t>
            </a:r>
            <a:endParaRPr lang="en-US" dirty="0"/>
          </a:p>
        </p:txBody>
      </p:sp>
      <p:sp>
        <p:nvSpPr>
          <p:cNvPr id="39" name="TextBox 38"/>
          <p:cNvSpPr txBox="1"/>
          <p:nvPr/>
        </p:nvSpPr>
        <p:spPr>
          <a:xfrm>
            <a:off x="0" y="4191000"/>
            <a:ext cx="1447800" cy="923330"/>
          </a:xfrm>
          <a:prstGeom prst="rect">
            <a:avLst/>
          </a:prstGeom>
          <a:noFill/>
        </p:spPr>
        <p:txBody>
          <a:bodyPr wrap="square" rtlCol="0">
            <a:spAutoFit/>
          </a:bodyPr>
          <a:lstStyle/>
          <a:p>
            <a:r>
              <a:rPr lang="en-US" dirty="0" smtClean="0"/>
              <a:t>Sites of homes for health study</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60770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671"/>
          <a:stretch/>
        </p:blipFill>
        <p:spPr bwMode="auto">
          <a:xfrm>
            <a:off x="28575" y="2047875"/>
            <a:ext cx="4514850" cy="36433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 name="Picture 7"/>
          <p:cNvPicPr>
            <a:picLocks noChangeAspect="1" noChangeArrowheads="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r="21700"/>
          <a:stretch/>
        </p:blipFill>
        <p:spPr bwMode="auto">
          <a:xfrm>
            <a:off x="4639325" y="1828800"/>
            <a:ext cx="3704575" cy="47730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4</a:t>
            </a:r>
            <a:r>
              <a:rPr lang="en-US" dirty="0" smtClean="0"/>
              <a:t>. Add R-</a:t>
            </a:r>
            <a:r>
              <a:rPr lang="en-US" dirty="0" smtClean="0"/>
              <a:t>LINE (250-m) </a:t>
            </a:r>
            <a:r>
              <a:rPr lang="en-US" dirty="0" smtClean="0"/>
              <a:t>back into model</a:t>
            </a:r>
            <a:endParaRPr lang="en-US" dirty="0"/>
          </a:p>
        </p:txBody>
      </p:sp>
      <p:sp>
        <p:nvSpPr>
          <p:cNvPr id="5" name="Plus 4"/>
          <p:cNvSpPr/>
          <p:nvPr/>
        </p:nvSpPr>
        <p:spPr>
          <a:xfrm>
            <a:off x="4391675" y="3641325"/>
            <a:ext cx="411185" cy="45641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p:cNvPicPr>
            <a:picLocks noChangeAspect="1" noChangeArrowheads="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84943"/>
          <a:stretch/>
        </p:blipFill>
        <p:spPr bwMode="auto">
          <a:xfrm>
            <a:off x="8343900" y="2057400"/>
            <a:ext cx="712373" cy="45444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9" name="TextBox 8"/>
          <p:cNvSpPr txBox="1"/>
          <p:nvPr/>
        </p:nvSpPr>
        <p:spPr>
          <a:xfrm>
            <a:off x="4838700" y="1828800"/>
            <a:ext cx="3505200" cy="584775"/>
          </a:xfrm>
          <a:prstGeom prst="rect">
            <a:avLst/>
          </a:prstGeom>
          <a:solidFill>
            <a:schemeClr val="bg1"/>
          </a:solidFill>
        </p:spPr>
        <p:txBody>
          <a:bodyPr wrap="square" rtlCol="0">
            <a:spAutoFit/>
          </a:bodyPr>
          <a:lstStyle/>
          <a:p>
            <a:r>
              <a:rPr lang="en-US" sz="2000" dirty="0" smtClean="0"/>
              <a:t>2011 R-LINE Concentrations</a:t>
            </a:r>
            <a:endParaRPr lang="en-US" sz="2000" baseline="-25000" dirty="0" smtClean="0"/>
          </a:p>
          <a:p>
            <a:endParaRPr lang="en-US" sz="1200" dirty="0"/>
          </a:p>
        </p:txBody>
      </p:sp>
      <p:sp>
        <p:nvSpPr>
          <p:cNvPr id="12" name="TextBox 11"/>
          <p:cNvSpPr txBox="1"/>
          <p:nvPr/>
        </p:nvSpPr>
        <p:spPr>
          <a:xfrm>
            <a:off x="228600" y="1828800"/>
            <a:ext cx="3505200" cy="584775"/>
          </a:xfrm>
          <a:prstGeom prst="rect">
            <a:avLst/>
          </a:prstGeom>
          <a:solidFill>
            <a:schemeClr val="bg1"/>
          </a:solidFill>
        </p:spPr>
        <p:txBody>
          <a:bodyPr wrap="square" rtlCol="0">
            <a:spAutoFit/>
          </a:bodyPr>
          <a:lstStyle/>
          <a:p>
            <a:pPr algn="ctr"/>
            <a:r>
              <a:rPr lang="en-US" sz="2000" dirty="0" smtClean="0"/>
              <a:t>Interpolated Results</a:t>
            </a:r>
            <a:endParaRPr lang="en-US" sz="2000" baseline="-25000" dirty="0" smtClean="0"/>
          </a:p>
          <a:p>
            <a:endParaRPr lang="en-US" sz="1200" dirty="0"/>
          </a:p>
        </p:txBody>
      </p:sp>
      <p:sp>
        <p:nvSpPr>
          <p:cNvPr id="3" name="Slide Number Placeholder 2"/>
          <p:cNvSpPr>
            <a:spLocks noGrp="1"/>
          </p:cNvSpPr>
          <p:nvPr>
            <p:ph type="sldNum" sz="quarter" idx="12"/>
          </p:nvPr>
        </p:nvSpPr>
        <p:spPr/>
        <p:txBody>
          <a:bodyPr/>
          <a:lstStyle/>
          <a:p>
            <a:fld id="{CE26A82A-D6D9-44CE-BD7C-2AEABAFC8E8D}" type="slidenum">
              <a:rPr lang="en-US" smtClean="0"/>
              <a:pPr/>
              <a:t>20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8988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lstStyle/>
          <a:p>
            <a:r>
              <a:rPr lang="en-US" dirty="0" smtClean="0"/>
              <a:t>2005 Annual Average PM</a:t>
            </a:r>
            <a:r>
              <a:rPr lang="en-US" baseline="-25000" dirty="0" smtClean="0"/>
              <a:t>2.5</a:t>
            </a:r>
            <a:r>
              <a:rPr lang="en-US" dirty="0" smtClean="0"/>
              <a:t> Results</a:t>
            </a:r>
            <a:endParaRPr lang="en-US" dirty="0"/>
          </a:p>
        </p:txBody>
      </p:sp>
      <p:sp>
        <p:nvSpPr>
          <p:cNvPr id="3" name="Content Placeholder 2"/>
          <p:cNvSpPr>
            <a:spLocks noGrp="1"/>
          </p:cNvSpPr>
          <p:nvPr>
            <p:ph idx="1"/>
          </p:nvPr>
        </p:nvSpPr>
        <p:spPr/>
        <p:txBody>
          <a:bodyPr/>
          <a:lstStyle/>
          <a:p>
            <a:endParaRPr lang="en-US" dirty="0"/>
          </a:p>
        </p:txBody>
      </p:sp>
      <p:pic>
        <p:nvPicPr>
          <p:cNvPr id="5" name="Picture 8"/>
          <p:cNvPicPr>
            <a:picLocks noChangeAspect="1" noChangeArrowheads="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7520" r="22153"/>
          <a:stretch/>
        </p:blipFill>
        <p:spPr bwMode="auto">
          <a:xfrm>
            <a:off x="1905000" y="2819400"/>
            <a:ext cx="4084918" cy="428553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nvGrpSpPr>
          <p:cNvPr id="6" name="Group 5"/>
          <p:cNvGrpSpPr/>
          <p:nvPr/>
        </p:nvGrpSpPr>
        <p:grpSpPr>
          <a:xfrm>
            <a:off x="838200" y="1371600"/>
            <a:ext cx="15338411" cy="1905000"/>
            <a:chOff x="-7458821" y="4470560"/>
            <a:chExt cx="14184273" cy="1539714"/>
          </a:xfrm>
        </p:grpSpPr>
        <p:grpSp>
          <p:nvGrpSpPr>
            <p:cNvPr id="7" name="Group 6"/>
            <p:cNvGrpSpPr/>
            <p:nvPr/>
          </p:nvGrpSpPr>
          <p:grpSpPr>
            <a:xfrm>
              <a:off x="-7458821" y="4563099"/>
              <a:ext cx="2959586" cy="1095115"/>
              <a:chOff x="-25816397" y="-888160"/>
              <a:chExt cx="9837793" cy="3216901"/>
            </a:xfrm>
          </p:grpSpPr>
          <p:pic>
            <p:nvPicPr>
              <p:cNvPr id="13" name="Picture 2"/>
              <p:cNvPicPr>
                <a:picLocks noChangeAspect="1" noChangeArrowheads="1"/>
              </p:cNvPicPr>
              <p:nvPr/>
            </p:nvPicPr>
            <p:blipFill rotWithShape="1">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9728" t="6301" b="17510"/>
              <a:stretch/>
            </p:blipFill>
            <p:spPr bwMode="auto">
              <a:xfrm>
                <a:off x="-25816397" y="-888160"/>
                <a:ext cx="4369079" cy="321690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4" name="Picture 4"/>
              <p:cNvPicPr>
                <a:picLocks noChangeAspect="1" noChangeArrowheads="1"/>
              </p:cNvPicPr>
              <p:nvPr/>
            </p:nvPicPr>
            <p:blipFill rotWithShape="1">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3096" t="24863"/>
              <a:stretch/>
            </p:blipFill>
            <p:spPr bwMode="auto">
              <a:xfrm>
                <a:off x="-20559842" y="-842862"/>
                <a:ext cx="4581238" cy="311025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5" name="Minus 14"/>
              <p:cNvSpPr/>
              <p:nvPr/>
            </p:nvSpPr>
            <p:spPr>
              <a:xfrm>
                <a:off x="-21365967" y="106422"/>
                <a:ext cx="1171166" cy="704290"/>
              </a:xfrm>
              <a:prstGeom prst="mathMin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6"/>
            <p:cNvPicPr>
              <a:picLocks noChangeAspect="1" noChangeArrowheads="1"/>
            </p:cNvPicPr>
            <p:nvPr/>
          </p:nvPicPr>
          <p:blipFill rotWithShape="1">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7830"/>
            <a:stretch/>
          </p:blipFill>
          <p:spPr bwMode="auto">
            <a:xfrm>
              <a:off x="-4238754" y="4532149"/>
              <a:ext cx="1484971" cy="112325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9" name="Right Arrow 8"/>
            <p:cNvSpPr/>
            <p:nvPr/>
          </p:nvSpPr>
          <p:spPr>
            <a:xfrm>
              <a:off x="-4428769" y="4963268"/>
              <a:ext cx="281864" cy="184765"/>
            </a:xfrm>
            <a:prstGeom prst="rightArrow">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us 9"/>
            <p:cNvSpPr/>
            <p:nvPr/>
          </p:nvSpPr>
          <p:spPr>
            <a:xfrm>
              <a:off x="-2737577" y="4901680"/>
              <a:ext cx="352331" cy="300289"/>
            </a:xfrm>
            <a:prstGeom prst="mathPlus">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p:cNvPicPr>
              <a:picLocks noChangeAspect="1" noChangeArrowheads="1"/>
            </p:cNvPicPr>
            <p:nvPr/>
          </p:nvPicPr>
          <p:blipFill rotWithShape="1">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7611"/>
            <a:stretch/>
          </p:blipFill>
          <p:spPr bwMode="auto">
            <a:xfrm>
              <a:off x="-2373170" y="4470560"/>
              <a:ext cx="1651979" cy="153971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2" name="Picture 7"/>
            <p:cNvPicPr>
              <a:picLocks noChangeAspect="1" noChangeArrowheads="1"/>
            </p:cNvPicPr>
            <p:nvPr/>
          </p:nvPicPr>
          <p:blipFill rotWithShape="1">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r="19202" b="92491"/>
            <a:stretch/>
          </p:blipFill>
          <p:spPr bwMode="auto">
            <a:xfrm>
              <a:off x="5370784" y="5409238"/>
              <a:ext cx="1354668" cy="127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pic>
        <p:nvPicPr>
          <p:cNvPr id="16" name="Picture 8"/>
          <p:cNvPicPr>
            <a:picLocks noChangeAspect="1" noChangeArrowheads="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80069" t="7520" r="1157"/>
          <a:stretch/>
        </p:blipFill>
        <p:spPr bwMode="auto">
          <a:xfrm>
            <a:off x="5943600" y="3048000"/>
            <a:ext cx="985142" cy="38788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8" name="TextBox 17"/>
          <p:cNvSpPr txBox="1"/>
          <p:nvPr/>
        </p:nvSpPr>
        <p:spPr>
          <a:xfrm>
            <a:off x="6858000" y="6400800"/>
            <a:ext cx="609600" cy="253916"/>
          </a:xfrm>
          <a:prstGeom prst="rect">
            <a:avLst/>
          </a:prstGeom>
          <a:noFill/>
        </p:spPr>
        <p:txBody>
          <a:bodyPr wrap="square" rtlCol="0">
            <a:spAutoFit/>
          </a:bodyPr>
          <a:lstStyle/>
          <a:p>
            <a:r>
              <a:rPr lang="en-US" sz="1050" dirty="0"/>
              <a:t> </a:t>
            </a:r>
            <a:r>
              <a:rPr lang="el-GR" sz="1050" dirty="0" smtClean="0"/>
              <a:t>μ</a:t>
            </a:r>
            <a:r>
              <a:rPr lang="en-US" sz="1050" dirty="0" smtClean="0"/>
              <a:t>g/m</a:t>
            </a:r>
            <a:r>
              <a:rPr lang="en-US" sz="1050" baseline="30000" dirty="0" smtClean="0"/>
              <a:t>3</a:t>
            </a:r>
            <a:endParaRPr lang="en-US" sz="1050" dirty="0"/>
          </a:p>
        </p:txBody>
      </p:sp>
      <p:sp>
        <p:nvSpPr>
          <p:cNvPr id="4" name="Slide Number Placeholder 3"/>
          <p:cNvSpPr>
            <a:spLocks noGrp="1"/>
          </p:cNvSpPr>
          <p:nvPr>
            <p:ph type="sldNum" sz="quarter" idx="12"/>
          </p:nvPr>
        </p:nvSpPr>
        <p:spPr/>
        <p:txBody>
          <a:bodyPr/>
          <a:lstStyle/>
          <a:p>
            <a:fld id="{CE26A82A-D6D9-44CE-BD7C-2AEABAFC8E8D}" type="slidenum">
              <a:rPr lang="en-US" smtClean="0"/>
              <a:pPr/>
              <a:t>21</a:t>
            </a:fld>
            <a:endParaRPr lang="en-US"/>
          </a:p>
        </p:txBody>
      </p:sp>
      <p:sp>
        <p:nvSpPr>
          <p:cNvPr id="21" name="Minus 20"/>
          <p:cNvSpPr/>
          <p:nvPr/>
        </p:nvSpPr>
        <p:spPr>
          <a:xfrm>
            <a:off x="8153400" y="1905000"/>
            <a:ext cx="228600" cy="372839"/>
          </a:xfrm>
          <a:prstGeom prst="mathMinus">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inus 21"/>
          <p:cNvSpPr/>
          <p:nvPr/>
        </p:nvSpPr>
        <p:spPr>
          <a:xfrm>
            <a:off x="8153400" y="1981200"/>
            <a:ext cx="228600" cy="372839"/>
          </a:xfrm>
          <a:prstGeom prst="mathMinus">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00463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Comparisons</a:t>
            </a:r>
            <a:endParaRPr lang="en-US" dirty="0"/>
          </a:p>
        </p:txBody>
      </p:sp>
      <p:sp>
        <p:nvSpPr>
          <p:cNvPr id="3" name="Content Placeholder 2"/>
          <p:cNvSpPr>
            <a:spLocks noGrp="1"/>
          </p:cNvSpPr>
          <p:nvPr>
            <p:ph idx="1"/>
          </p:nvPr>
        </p:nvSpPr>
        <p:spPr>
          <a:xfrm>
            <a:off x="19050" y="5334000"/>
            <a:ext cx="8915400" cy="1676400"/>
          </a:xfrm>
        </p:spPr>
        <p:txBody>
          <a:bodyPr>
            <a:normAutofit/>
          </a:bodyPr>
          <a:lstStyle/>
          <a:p>
            <a:r>
              <a:rPr lang="en-US" dirty="0" smtClean="0"/>
              <a:t>Evaluations paired in time and space</a:t>
            </a:r>
          </a:p>
          <a:p>
            <a:pPr lvl="1"/>
            <a:r>
              <a:rPr lang="en-US" dirty="0"/>
              <a:t>n</a:t>
            </a:r>
            <a:r>
              <a:rPr lang="en-US" dirty="0" smtClean="0"/>
              <a:t>umber of pairs = 1616 for DS; 1618 for CTM-Dispersion</a:t>
            </a:r>
          </a:p>
          <a:p>
            <a:r>
              <a:rPr lang="en-US" dirty="0" smtClean="0"/>
              <a:t>CTM-Dispersion Fusion 97.5% faster to run</a:t>
            </a:r>
            <a:endParaRPr lang="en-US" dirty="0"/>
          </a:p>
        </p:txBody>
      </p:sp>
      <p:graphicFrame>
        <p:nvGraphicFramePr>
          <p:cNvPr id="4" name="Table 3"/>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41508865"/>
              </p:ext>
            </p:extLst>
          </p:nvPr>
        </p:nvGraphicFramePr>
        <p:xfrm>
          <a:off x="457200" y="1600200"/>
          <a:ext cx="8077200" cy="3017520"/>
        </p:xfrm>
        <a:graphic>
          <a:graphicData uri="http://schemas.openxmlformats.org/drawingml/2006/table">
            <a:tbl>
              <a:tblPr firstRow="1" bandRow="1">
                <a:tableStyleId>{21E4AEA4-8DFA-4A89-87EB-49C32662AFE0}</a:tableStyleId>
              </a:tblPr>
              <a:tblGrid>
                <a:gridCol w="2449287"/>
                <a:gridCol w="2343777"/>
                <a:gridCol w="3284136"/>
              </a:tblGrid>
              <a:tr h="548640">
                <a:tc>
                  <a:txBody>
                    <a:bodyPr/>
                    <a:lstStyle/>
                    <a:p>
                      <a:r>
                        <a:rPr lang="en-US" dirty="0" smtClean="0"/>
                        <a:t>Model</a:t>
                      </a:r>
                      <a:endParaRPr lang="en-US" dirty="0"/>
                    </a:p>
                  </a:txBody>
                  <a:tcPr anchor="ctr">
                    <a:solidFill>
                      <a:srgbClr val="000090"/>
                    </a:solidFill>
                  </a:tcPr>
                </a:tc>
                <a:tc>
                  <a:txBody>
                    <a:bodyPr/>
                    <a:lstStyle/>
                    <a:p>
                      <a:pPr algn="ctr"/>
                      <a:r>
                        <a:rPr lang="en-US" dirty="0" smtClean="0"/>
                        <a:t>RMSE (µg/m</a:t>
                      </a:r>
                      <a:r>
                        <a:rPr lang="en-US" baseline="30000" dirty="0" smtClean="0"/>
                        <a:t>3</a:t>
                      </a:r>
                      <a:r>
                        <a:rPr lang="en-US" baseline="0" dirty="0" smtClean="0"/>
                        <a:t>)</a:t>
                      </a:r>
                      <a:endParaRPr lang="en-US" dirty="0"/>
                    </a:p>
                  </a:txBody>
                  <a:tcPr anchor="ctr">
                    <a:solidFill>
                      <a:srgbClr val="000090"/>
                    </a:solidFill>
                  </a:tcPr>
                </a:tc>
                <a:tc>
                  <a:txBody>
                    <a:bodyPr/>
                    <a:lstStyle/>
                    <a:p>
                      <a:pPr algn="ctr"/>
                      <a:r>
                        <a:rPr lang="en-US" dirty="0" smtClean="0"/>
                        <a:t>Computation Time</a:t>
                      </a:r>
                      <a:endParaRPr lang="en-US" dirty="0"/>
                    </a:p>
                  </a:txBody>
                  <a:tcPr anchor="ctr">
                    <a:solidFill>
                      <a:srgbClr val="000090"/>
                    </a:solidFill>
                  </a:tcPr>
                </a:tc>
              </a:tr>
              <a:tr h="548640">
                <a:tc>
                  <a:txBody>
                    <a:bodyPr/>
                    <a:lstStyle/>
                    <a:p>
                      <a:r>
                        <a:rPr lang="en-US" dirty="0" smtClean="0"/>
                        <a:t>CMAQ</a:t>
                      </a:r>
                      <a:endParaRPr lang="en-US" dirty="0"/>
                    </a:p>
                  </a:txBody>
                  <a:tcPr anchor="ctr"/>
                </a:tc>
                <a:tc>
                  <a:txBody>
                    <a:bodyPr/>
                    <a:lstStyle/>
                    <a:p>
                      <a:pPr algn="ctr"/>
                      <a:r>
                        <a:rPr lang="en-US" dirty="0" smtClean="0"/>
                        <a:t>6.40</a:t>
                      </a:r>
                      <a:endParaRPr lang="en-US" dirty="0"/>
                    </a:p>
                  </a:txBody>
                  <a:tcPr anchor="ctr"/>
                </a:tc>
                <a:tc>
                  <a:txBody>
                    <a:bodyPr/>
                    <a:lstStyle/>
                    <a:p>
                      <a:pPr algn="ctr"/>
                      <a:r>
                        <a:rPr lang="en-US" dirty="0" smtClean="0"/>
                        <a:t>--</a:t>
                      </a:r>
                      <a:endParaRPr lang="en-US" dirty="0"/>
                    </a:p>
                  </a:txBody>
                  <a:tcPr anchor="ctr"/>
                </a:tc>
              </a:tr>
              <a:tr h="548640">
                <a:tc>
                  <a:txBody>
                    <a:bodyPr/>
                    <a:lstStyle/>
                    <a:p>
                      <a:r>
                        <a:rPr lang="en-US" dirty="0" smtClean="0"/>
                        <a:t>DS</a:t>
                      </a:r>
                      <a:r>
                        <a:rPr lang="en-US" baseline="0" dirty="0" smtClean="0"/>
                        <a:t> </a:t>
                      </a:r>
                      <a:r>
                        <a:rPr lang="en-US" dirty="0" smtClean="0"/>
                        <a:t>–</a:t>
                      </a:r>
                      <a:r>
                        <a:rPr lang="en-US" baseline="0" dirty="0" smtClean="0"/>
                        <a:t> </a:t>
                      </a:r>
                      <a:r>
                        <a:rPr lang="en-US" dirty="0" smtClean="0"/>
                        <a:t>RLINE</a:t>
                      </a:r>
                      <a:endParaRPr lang="en-US" dirty="0"/>
                    </a:p>
                  </a:txBody>
                  <a:tcPr anchor="ctr"/>
                </a:tc>
                <a:tc>
                  <a:txBody>
                    <a:bodyPr/>
                    <a:lstStyle/>
                    <a:p>
                      <a:pPr algn="ctr"/>
                      <a:r>
                        <a:rPr lang="en-US" dirty="0" smtClean="0"/>
                        <a:t>2.32</a:t>
                      </a:r>
                      <a:endParaRPr lang="en-US" dirty="0"/>
                    </a:p>
                  </a:txBody>
                  <a:tcPr anchor="ctr"/>
                </a:tc>
                <a:tc>
                  <a:txBody>
                    <a:bodyPr/>
                    <a:lstStyle/>
                    <a:p>
                      <a:pPr algn="ctr"/>
                      <a:r>
                        <a:rPr lang="en-US" dirty="0" smtClean="0"/>
                        <a:t>Data prep: 8.5 min</a:t>
                      </a:r>
                    </a:p>
                    <a:p>
                      <a:pPr algn="ctr"/>
                      <a:r>
                        <a:rPr lang="en-US" dirty="0" smtClean="0"/>
                        <a:t>Run:</a:t>
                      </a:r>
                      <a:r>
                        <a:rPr lang="en-US" baseline="0" dirty="0" smtClean="0"/>
                        <a:t> 16.7 hours </a:t>
                      </a:r>
                      <a:endParaRPr lang="en-US" dirty="0"/>
                    </a:p>
                  </a:txBody>
                  <a:tcPr anchor="ctr"/>
                </a:tc>
              </a:tr>
              <a:tr h="548640">
                <a:tc>
                  <a:txBody>
                    <a:bodyPr/>
                    <a:lstStyle/>
                    <a:p>
                      <a:r>
                        <a:rPr lang="en-US" dirty="0" smtClean="0"/>
                        <a:t>DS – </a:t>
                      </a:r>
                      <a:r>
                        <a:rPr lang="en-US" dirty="0" err="1" smtClean="0"/>
                        <a:t>ARC+obs</a:t>
                      </a:r>
                      <a:endParaRPr lang="en-US" dirty="0"/>
                    </a:p>
                  </a:txBody>
                  <a:tcPr anchor="ctr"/>
                </a:tc>
                <a:tc>
                  <a:txBody>
                    <a:bodyPr/>
                    <a:lstStyle/>
                    <a:p>
                      <a:pPr algn="ctr"/>
                      <a:r>
                        <a:rPr lang="en-US" dirty="0" smtClean="0"/>
                        <a:t>2.68</a:t>
                      </a:r>
                      <a:endParaRPr lang="en-US" dirty="0"/>
                    </a:p>
                  </a:txBody>
                  <a:tcPr anchor="ctr"/>
                </a:tc>
                <a:tc>
                  <a:txBody>
                    <a:bodyPr/>
                    <a:lstStyle/>
                    <a:p>
                      <a:pPr algn="ctr"/>
                      <a:r>
                        <a:rPr lang="en-US" dirty="0" smtClean="0"/>
                        <a:t>Data prep: 8.5 min</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Run:</a:t>
                      </a:r>
                      <a:r>
                        <a:rPr lang="en-US" baseline="0" dirty="0" smtClean="0"/>
                        <a:t> 16.7 hours</a:t>
                      </a:r>
                      <a:endParaRPr lang="en-US" dirty="0" smtClean="0"/>
                    </a:p>
                  </a:txBody>
                  <a:tcPr anchor="ctr"/>
                </a:tc>
              </a:tr>
              <a:tr h="548640">
                <a:tc>
                  <a:txBody>
                    <a:bodyPr/>
                    <a:lstStyle/>
                    <a:p>
                      <a:r>
                        <a:rPr lang="en-US" dirty="0" smtClean="0"/>
                        <a:t>CTM-Dispersion </a:t>
                      </a:r>
                      <a:endParaRPr lang="en-US" dirty="0"/>
                    </a:p>
                  </a:txBody>
                  <a:tcPr anchor="ctr"/>
                </a:tc>
                <a:tc>
                  <a:txBody>
                    <a:bodyPr/>
                    <a:lstStyle/>
                    <a:p>
                      <a:pPr algn="ctr"/>
                      <a:r>
                        <a:rPr lang="en-US" dirty="0" smtClean="0"/>
                        <a:t>1.64</a:t>
                      </a:r>
                      <a:endParaRPr lang="en-US" dirty="0"/>
                    </a:p>
                  </a:txBody>
                  <a:tcPr anchor="ctr"/>
                </a:tc>
                <a:tc>
                  <a:txBody>
                    <a:bodyPr/>
                    <a:lstStyle/>
                    <a:p>
                      <a:pPr algn="ctr"/>
                      <a:r>
                        <a:rPr lang="en-US" dirty="0" smtClean="0"/>
                        <a:t>Data prep: 34 min</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Run:</a:t>
                      </a:r>
                      <a:r>
                        <a:rPr lang="en-US" baseline="0" dirty="0" smtClean="0"/>
                        <a:t> 2.5 min</a:t>
                      </a:r>
                      <a:endParaRPr lang="en-US" dirty="0" smtClean="0"/>
                    </a:p>
                  </a:txBody>
                  <a:tcPr anchor="ctr"/>
                </a:tc>
              </a:tr>
            </a:tbl>
          </a:graphicData>
        </a:graphic>
      </p:graphicFrame>
      <p:sp>
        <p:nvSpPr>
          <p:cNvPr id="5" name="TextBox 4"/>
          <p:cNvSpPr txBox="1"/>
          <p:nvPr/>
        </p:nvSpPr>
        <p:spPr>
          <a:xfrm>
            <a:off x="5486400" y="4648200"/>
            <a:ext cx="3438525" cy="954107"/>
          </a:xfrm>
          <a:prstGeom prst="rect">
            <a:avLst/>
          </a:prstGeom>
          <a:noFill/>
        </p:spPr>
        <p:txBody>
          <a:bodyPr wrap="square" rtlCol="0">
            <a:spAutoFit/>
          </a:bodyPr>
          <a:lstStyle/>
          <a:p>
            <a:r>
              <a:rPr lang="en-US" sz="1400" dirty="0" smtClean="0"/>
              <a:t>*Run time for daily estimates of 329,472    </a:t>
            </a:r>
          </a:p>
          <a:p>
            <a:r>
              <a:rPr lang="en-US" sz="1400" dirty="0"/>
              <a:t> </a:t>
            </a:r>
            <a:r>
              <a:rPr lang="en-US" sz="1400" dirty="0" smtClean="0"/>
              <a:t>  grid cells over 1 year</a:t>
            </a:r>
          </a:p>
          <a:p>
            <a:r>
              <a:rPr lang="en-US" sz="1400" dirty="0" smtClean="0"/>
              <a:t>*Data prep time does not include running </a:t>
            </a:r>
          </a:p>
          <a:p>
            <a:r>
              <a:rPr lang="en-US" sz="1400" dirty="0"/>
              <a:t> </a:t>
            </a:r>
            <a:r>
              <a:rPr lang="en-US" sz="1400" dirty="0" smtClean="0"/>
              <a:t>  or adjusting CMAQ or R-LINE</a:t>
            </a:r>
            <a:endParaRPr lang="en-US" sz="1400" dirty="0"/>
          </a:p>
        </p:txBody>
      </p:sp>
      <p:sp>
        <p:nvSpPr>
          <p:cNvPr id="6" name="Slide Number Placeholder 5"/>
          <p:cNvSpPr>
            <a:spLocks noGrp="1"/>
          </p:cNvSpPr>
          <p:nvPr>
            <p:ph type="sldNum" sz="quarter" idx="12"/>
          </p:nvPr>
        </p:nvSpPr>
        <p:spPr/>
        <p:txBody>
          <a:bodyPr/>
          <a:lstStyle/>
          <a:p>
            <a:fld id="{CE26A82A-D6D9-44CE-BD7C-2AEABAFC8E8D}" type="slidenum">
              <a:rPr lang="en-US" smtClean="0"/>
              <a:pPr/>
              <a:t>22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81240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Conclusions </a:t>
            </a:r>
            <a:r>
              <a:rPr lang="en-US" sz="3600" dirty="0"/>
              <a:t>(CTM-Dispersion Model Fusion </a:t>
            </a:r>
            <a:r>
              <a:rPr lang="en-US" sz="3600" dirty="0" smtClean="0"/>
              <a:t>)</a:t>
            </a:r>
            <a:endParaRPr lang="en-US" sz="3600" dirty="0"/>
          </a:p>
        </p:txBody>
      </p:sp>
      <p:sp>
        <p:nvSpPr>
          <p:cNvPr id="3" name="Content Placeholder 2"/>
          <p:cNvSpPr>
            <a:spLocks noGrp="1"/>
          </p:cNvSpPr>
          <p:nvPr>
            <p:ph idx="1"/>
          </p:nvPr>
        </p:nvSpPr>
        <p:spPr>
          <a:xfrm>
            <a:off x="304800" y="1600200"/>
            <a:ext cx="8382000" cy="4876800"/>
          </a:xfrm>
        </p:spPr>
        <p:txBody>
          <a:bodyPr>
            <a:normAutofit lnSpcReduction="10000"/>
          </a:bodyPr>
          <a:lstStyle/>
          <a:p>
            <a:r>
              <a:rPr lang="en-US" dirty="0" smtClean="0"/>
              <a:t>Data fusion of CMAQ and R-LINE successfully created spatially resolved exposure estimates. Daily estimates will be used for a spatially-resolved birth cohort study in Atlanta from 2002-2010</a:t>
            </a:r>
          </a:p>
          <a:p>
            <a:endParaRPr lang="en-US" dirty="0" smtClean="0"/>
          </a:p>
          <a:p>
            <a:r>
              <a:rPr lang="en-US" dirty="0" smtClean="0"/>
              <a:t>This approach can be applied to any pollutant with CMAQ and R-LINE estimates and any CMAQ grid size </a:t>
            </a:r>
            <a:r>
              <a:rPr lang="en-US" dirty="0" smtClean="0">
                <a:latin typeface="Times New Roman"/>
                <a:cs typeface="Times New Roman"/>
              </a:rPr>
              <a:t>≤ </a:t>
            </a:r>
            <a:r>
              <a:rPr lang="en-US" dirty="0" smtClean="0">
                <a:cs typeface="Times New Roman"/>
              </a:rPr>
              <a:t>12km</a:t>
            </a:r>
            <a:endParaRPr lang="en-US" dirty="0" smtClean="0"/>
          </a:p>
          <a:p>
            <a:pPr>
              <a:buNone/>
            </a:pPr>
            <a:endParaRPr lang="en-US" dirty="0" smtClean="0"/>
          </a:p>
          <a:p>
            <a:r>
              <a:rPr lang="en-US" dirty="0" smtClean="0"/>
              <a:t>Evaluation statistics depend heavily on performance of input estimates (better at roadways)</a:t>
            </a:r>
          </a:p>
          <a:p>
            <a:endParaRPr lang="en-US" dirty="0" smtClean="0"/>
          </a:p>
          <a:p>
            <a:r>
              <a:rPr lang="en-US" dirty="0" smtClean="0"/>
              <a:t>This approach is much faster than the statistical </a:t>
            </a:r>
            <a:r>
              <a:rPr lang="en-US" dirty="0" err="1" smtClean="0"/>
              <a:t>downscaler</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CE26A82A-D6D9-44CE-BD7C-2AEABAFC8E8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lstStyle/>
          <a:p>
            <a:r>
              <a:rPr lang="en-US" dirty="0" smtClean="0"/>
              <a:t>Collaborators at Georgia Tech and Emory University</a:t>
            </a:r>
          </a:p>
          <a:p>
            <a:endParaRPr lang="en-US" dirty="0" smtClean="0"/>
          </a:p>
          <a:p>
            <a:endParaRPr lang="en-US" dirty="0" smtClean="0"/>
          </a:p>
          <a:p>
            <a:pPr marL="0" indent="0">
              <a:buNone/>
            </a:pPr>
            <a:endParaRPr lang="en-US" sz="1600" i="1" dirty="0" smtClean="0">
              <a:solidFill>
                <a:schemeClr val="tx1">
                  <a:lumMod val="50000"/>
                  <a:lumOff val="50000"/>
                </a:schemeClr>
              </a:solidFill>
            </a:endParaRPr>
          </a:p>
          <a:p>
            <a:pPr marL="0" indent="0">
              <a:buNone/>
            </a:pPr>
            <a:endParaRPr lang="en-US" sz="1600" i="1" dirty="0">
              <a:solidFill>
                <a:schemeClr val="tx1">
                  <a:lumMod val="50000"/>
                  <a:lumOff val="50000"/>
                </a:schemeClr>
              </a:solidFill>
            </a:endParaRPr>
          </a:p>
          <a:p>
            <a:pPr marL="0" indent="0">
              <a:buNone/>
            </a:pPr>
            <a:endParaRPr lang="en-US" sz="1600" i="1" dirty="0" smtClean="0">
              <a:solidFill>
                <a:schemeClr val="tx1">
                  <a:lumMod val="50000"/>
                  <a:lumOff val="50000"/>
                </a:schemeClr>
              </a:solidFill>
            </a:endParaRPr>
          </a:p>
          <a:p>
            <a:pPr marL="0" indent="0">
              <a:buNone/>
            </a:pPr>
            <a:endParaRPr lang="en-US" sz="1600" i="1" dirty="0" smtClean="0">
              <a:solidFill>
                <a:schemeClr val="tx1">
                  <a:lumMod val="50000"/>
                  <a:lumOff val="50000"/>
                </a:schemeClr>
              </a:solidFill>
            </a:endParaRPr>
          </a:p>
          <a:p>
            <a:pPr marL="0" indent="0">
              <a:buNone/>
            </a:pPr>
            <a:endParaRPr lang="en-US" sz="1600" i="1" dirty="0">
              <a:solidFill>
                <a:schemeClr val="tx1">
                  <a:lumMod val="50000"/>
                  <a:lumOff val="50000"/>
                </a:schemeClr>
              </a:solidFill>
            </a:endParaRPr>
          </a:p>
          <a:p>
            <a:pPr marL="0" indent="0">
              <a:buNone/>
            </a:pPr>
            <a:endParaRPr lang="en-US" sz="1600" i="1" dirty="0" smtClean="0">
              <a:solidFill>
                <a:schemeClr val="tx1">
                  <a:lumMod val="50000"/>
                  <a:lumOff val="50000"/>
                </a:schemeClr>
              </a:solidFill>
            </a:endParaRPr>
          </a:p>
          <a:p>
            <a:pPr marL="0" indent="0">
              <a:buNone/>
            </a:pPr>
            <a:endParaRPr lang="en-US" sz="1600" i="1" dirty="0">
              <a:solidFill>
                <a:schemeClr val="tx1">
                  <a:lumMod val="50000"/>
                  <a:lumOff val="50000"/>
                </a:schemeClr>
              </a:solidFill>
            </a:endParaRPr>
          </a:p>
          <a:p>
            <a:pPr marL="0" indent="0">
              <a:buNone/>
            </a:pPr>
            <a:r>
              <a:rPr lang="en-US" sz="1600" i="1" dirty="0" smtClean="0">
                <a:solidFill>
                  <a:schemeClr val="tx1">
                    <a:lumMod val="50000"/>
                    <a:lumOff val="50000"/>
                  </a:schemeClr>
                </a:solidFill>
              </a:rPr>
              <a:t>*</a:t>
            </a:r>
            <a:r>
              <a:rPr lang="en-US" sz="1600" i="1" dirty="0">
                <a:solidFill>
                  <a:schemeClr val="tx1">
                    <a:lumMod val="50000"/>
                    <a:lumOff val="50000"/>
                  </a:schemeClr>
                </a:solidFill>
              </a:rPr>
              <a:t>This publication was made possible by US EPA grant R834799. This publication’s contents are solely the responsibility of the grantee and do not necessarily represent the official views of the US EPA. Further, US EPA does not endorse the purchase of any commercial products or services mentioned in the publication.</a:t>
            </a:r>
            <a:endParaRPr lang="en-US" sz="1600" dirty="0">
              <a:solidFill>
                <a:schemeClr val="tx1">
                  <a:lumMod val="50000"/>
                  <a:lumOff val="50000"/>
                </a:schemeClr>
              </a:solidFill>
            </a:endParaRPr>
          </a:p>
          <a:p>
            <a:endParaRPr lang="en-US" dirty="0" smtClean="0"/>
          </a:p>
        </p:txBody>
      </p:sp>
      <p:pic>
        <p:nvPicPr>
          <p:cNvPr id="4" name="Picture 3" descr="C:\Users\kcmcdon\AppData\Local\Microsoft\Windows\Temporary Internet Files\Content.Outlook\XUDNMD7P\center_structure_v3_flat (2).png"/>
          <p:cNvPicPr>
            <a:picLocks noChangeAspect="1" noChangeArrowheads="1"/>
          </p:cNvPicPr>
          <p:nvPr/>
        </p:nvPicPr>
        <p:blipFill>
          <a:blip r:embed="rId2"/>
          <a:srcRect/>
          <a:stretch>
            <a:fillRect/>
          </a:stretch>
        </p:blipFill>
        <p:spPr bwMode="auto">
          <a:xfrm>
            <a:off x="4648200" y="2338681"/>
            <a:ext cx="2895600" cy="2270007"/>
          </a:xfrm>
          <a:prstGeom prst="rect">
            <a:avLst/>
          </a:prstGeom>
          <a:solidFill>
            <a:schemeClr val="bg1"/>
          </a:solidFill>
          <a:ln w="9525">
            <a:noFill/>
            <a:miter lim="800000"/>
            <a:headEnd/>
            <a:tailEnd/>
          </a:ln>
        </p:spPr>
      </p:pic>
      <p:sp>
        <p:nvSpPr>
          <p:cNvPr id="6" name="TextBox 5"/>
          <p:cNvSpPr txBox="1"/>
          <p:nvPr/>
        </p:nvSpPr>
        <p:spPr>
          <a:xfrm>
            <a:off x="914400" y="2743200"/>
            <a:ext cx="4038600" cy="923330"/>
          </a:xfrm>
          <a:prstGeom prst="rect">
            <a:avLst/>
          </a:prstGeom>
          <a:noFill/>
        </p:spPr>
        <p:txBody>
          <a:bodyPr wrap="square" rtlCol="0">
            <a:spAutoFit/>
          </a:bodyPr>
          <a:lstStyle/>
          <a:p>
            <a:r>
              <a:rPr lang="en-US" dirty="0" smtClean="0">
                <a:solidFill>
                  <a:srgbClr val="C00000"/>
                </a:solidFill>
              </a:rPr>
              <a:t>Southeastern Center for Air Pollution &amp; Epidemiology (SCAPE)</a:t>
            </a:r>
          </a:p>
          <a:p>
            <a:r>
              <a:rPr lang="en-US" dirty="0" smtClean="0">
                <a:solidFill>
                  <a:srgbClr val="C00000"/>
                </a:solidFill>
              </a:rPr>
              <a:t>www.scape.gatech.edu</a:t>
            </a:r>
            <a:endParaRPr lang="en-US" dirty="0">
              <a:solidFill>
                <a:srgbClr val="C00000"/>
              </a:solidFill>
            </a:endParaRPr>
          </a:p>
        </p:txBody>
      </p:sp>
      <p:sp>
        <p:nvSpPr>
          <p:cNvPr id="7" name="TextBox 6"/>
          <p:cNvSpPr txBox="1"/>
          <p:nvPr/>
        </p:nvSpPr>
        <p:spPr>
          <a:xfrm>
            <a:off x="457200" y="4191000"/>
            <a:ext cx="4038600" cy="646331"/>
          </a:xfrm>
          <a:prstGeom prst="rect">
            <a:avLst/>
          </a:prstGeom>
          <a:noFill/>
        </p:spPr>
        <p:txBody>
          <a:bodyPr wrap="square" rtlCol="0">
            <a:spAutoFit/>
          </a:bodyPr>
          <a:lstStyle/>
          <a:p>
            <a:r>
              <a:rPr lang="en-US" dirty="0" smtClean="0">
                <a:solidFill>
                  <a:schemeClr val="tx1">
                    <a:lumMod val="90000"/>
                    <a:lumOff val="10000"/>
                  </a:schemeClr>
                </a:solidFill>
              </a:rPr>
              <a:t>Josephine Bates</a:t>
            </a:r>
          </a:p>
          <a:p>
            <a:r>
              <a:rPr lang="en-US" dirty="0" smtClean="0">
                <a:solidFill>
                  <a:schemeClr val="tx1">
                    <a:lumMod val="90000"/>
                    <a:lumOff val="10000"/>
                  </a:schemeClr>
                </a:solidFill>
              </a:rPr>
              <a:t>jbates2019@gatech.edu</a:t>
            </a:r>
            <a:endParaRPr lang="en-US" dirty="0">
              <a:solidFill>
                <a:schemeClr val="tx1">
                  <a:lumMod val="90000"/>
                  <a:lumOff val="10000"/>
                </a:schemeClr>
              </a:solidFill>
            </a:endParaRPr>
          </a:p>
        </p:txBody>
      </p:sp>
      <p:sp>
        <p:nvSpPr>
          <p:cNvPr id="5" name="Slide Number Placeholder 4"/>
          <p:cNvSpPr>
            <a:spLocks noGrp="1"/>
          </p:cNvSpPr>
          <p:nvPr>
            <p:ph type="sldNum" sz="quarter" idx="12"/>
          </p:nvPr>
        </p:nvSpPr>
        <p:spPr/>
        <p:txBody>
          <a:bodyPr/>
          <a:lstStyle/>
          <a:p>
            <a:fld id="{CE26A82A-D6D9-44CE-BD7C-2AEABAFC8E8D}" type="slidenum">
              <a:rPr lang="en-US" smtClean="0"/>
              <a:pPr/>
              <a:t>24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10762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0605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lstStyle/>
          <a:p>
            <a:r>
              <a:rPr lang="en-US" dirty="0" smtClean="0"/>
              <a:t>Goal: Develop a method for estimating daily exposure estimates at 250-m grid resolution using 12-km CMAQ data for a birth cohort study</a:t>
            </a:r>
          </a:p>
          <a:p>
            <a:endParaRPr lang="en-US" dirty="0" smtClean="0"/>
          </a:p>
          <a:p>
            <a:r>
              <a:rPr lang="en-US" dirty="0" smtClean="0"/>
              <a:t>Two approaches:</a:t>
            </a:r>
          </a:p>
          <a:p>
            <a:endParaRPr lang="en-US" sz="1400" dirty="0" smtClean="0"/>
          </a:p>
          <a:p>
            <a:pPr marL="731520" lvl="1" indent="-457200">
              <a:buAutoNum type="arabicPeriod"/>
            </a:pPr>
            <a:r>
              <a:rPr lang="en-US" dirty="0" smtClean="0"/>
              <a:t>Bayesian Statistical </a:t>
            </a:r>
            <a:r>
              <a:rPr lang="en-US" dirty="0" err="1" smtClean="0"/>
              <a:t>Downscaler</a:t>
            </a:r>
            <a:endParaRPr lang="en-US" dirty="0" smtClean="0"/>
          </a:p>
          <a:p>
            <a:pPr marL="731520" lvl="1" indent="-457200">
              <a:buAutoNum type="arabicPeriod"/>
            </a:pPr>
            <a:endParaRPr lang="en-US" dirty="0" smtClean="0"/>
          </a:p>
          <a:p>
            <a:pPr marL="731520" lvl="1" indent="-457200">
              <a:buAutoNum type="arabicPeriod"/>
            </a:pPr>
            <a:r>
              <a:rPr lang="en-US" dirty="0" smtClean="0"/>
              <a:t>CTM - Dispersion Model Fusion</a:t>
            </a:r>
          </a:p>
        </p:txBody>
      </p:sp>
      <p:sp>
        <p:nvSpPr>
          <p:cNvPr id="4" name="Slide Number Placeholder 3"/>
          <p:cNvSpPr>
            <a:spLocks noGrp="1"/>
          </p:cNvSpPr>
          <p:nvPr>
            <p:ph type="sldNum" sz="quarter" idx="12"/>
          </p:nvPr>
        </p:nvSpPr>
        <p:spPr/>
        <p:txBody>
          <a:bodyPr/>
          <a:lstStyle/>
          <a:p>
            <a:fld id="{CE26A82A-D6D9-44CE-BD7C-2AEABAFC8E8D}"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22312" y="2362200"/>
            <a:ext cx="8421688" cy="2200275"/>
          </a:xfrm>
        </p:spPr>
        <p:txBody>
          <a:bodyPr/>
          <a:lstStyle/>
          <a:p>
            <a:r>
              <a:rPr lang="en-US" dirty="0" smtClean="0"/>
              <a:t>Approach 1</a:t>
            </a:r>
            <a:endParaRPr lang="en-US" dirty="0"/>
          </a:p>
        </p:txBody>
      </p:sp>
      <p:sp>
        <p:nvSpPr>
          <p:cNvPr id="5" name="Text Placeholder 4"/>
          <p:cNvSpPr>
            <a:spLocks noGrp="1"/>
          </p:cNvSpPr>
          <p:nvPr>
            <p:ph type="body" idx="1"/>
          </p:nvPr>
        </p:nvSpPr>
        <p:spPr/>
        <p:txBody>
          <a:bodyPr/>
          <a:lstStyle/>
          <a:p>
            <a:r>
              <a:rPr lang="en-US" dirty="0" smtClean="0"/>
              <a:t>Bayesian Statistical </a:t>
            </a:r>
            <a:r>
              <a:rPr lang="en-US" dirty="0" err="1"/>
              <a:t>D</a:t>
            </a:r>
            <a:r>
              <a:rPr lang="en-US" dirty="0" err="1" smtClean="0"/>
              <a:t>ownscaler</a:t>
            </a:r>
            <a:endParaRPr lang="en-US" dirty="0"/>
          </a:p>
        </p:txBody>
      </p:sp>
      <p:sp>
        <p:nvSpPr>
          <p:cNvPr id="2" name="Slide Number Placeholder 1"/>
          <p:cNvSpPr>
            <a:spLocks noGrp="1"/>
          </p:cNvSpPr>
          <p:nvPr>
            <p:ph type="sldNum" sz="quarter" idx="12"/>
          </p:nvPr>
        </p:nvSpPr>
        <p:spPr/>
        <p:txBody>
          <a:bodyPr/>
          <a:lstStyle/>
          <a:p>
            <a:fld id="{CE26A82A-D6D9-44CE-BD7C-2AEABAFC8E8D}"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Inputs</a:t>
            </a:r>
            <a:endParaRPr lang="en-US" dirty="0"/>
          </a:p>
        </p:txBody>
      </p:sp>
      <p:sp>
        <p:nvSpPr>
          <p:cNvPr id="3" name="Content Placeholder 2"/>
          <p:cNvSpPr>
            <a:spLocks noGrp="1"/>
          </p:cNvSpPr>
          <p:nvPr>
            <p:ph idx="1"/>
          </p:nvPr>
        </p:nvSpPr>
        <p:spPr/>
        <p:txBody>
          <a:bodyPr>
            <a:normAutofit lnSpcReduction="10000"/>
          </a:bodyPr>
          <a:lstStyle/>
          <a:p>
            <a:r>
              <a:rPr lang="en-US" b="1" dirty="0" smtClean="0"/>
              <a:t>SPATIAL AND TEMPORAL PREDICTORS</a:t>
            </a:r>
          </a:p>
          <a:p>
            <a:endParaRPr lang="en-US" sz="900" b="1" dirty="0" smtClean="0"/>
          </a:p>
          <a:p>
            <a:pPr lvl="1">
              <a:spcBef>
                <a:spcPts val="900"/>
              </a:spcBef>
            </a:pPr>
            <a:r>
              <a:rPr lang="en-US" dirty="0" smtClean="0"/>
              <a:t>Daily CMAQ PM</a:t>
            </a:r>
            <a:r>
              <a:rPr lang="en-US" baseline="-25000" dirty="0" smtClean="0"/>
              <a:t>2.5</a:t>
            </a:r>
            <a:r>
              <a:rPr lang="en-US" dirty="0" smtClean="0"/>
              <a:t> for 2005</a:t>
            </a:r>
          </a:p>
          <a:p>
            <a:pPr lvl="2">
              <a:spcBef>
                <a:spcPts val="900"/>
              </a:spcBef>
            </a:pPr>
            <a:r>
              <a:rPr lang="en-US" dirty="0" smtClean="0"/>
              <a:t>CDC </a:t>
            </a:r>
            <a:r>
              <a:rPr lang="en-US" dirty="0"/>
              <a:t>National Environmental Public Health Tracking </a:t>
            </a:r>
            <a:r>
              <a:rPr lang="en-US" dirty="0" smtClean="0"/>
              <a:t>Network, v4.7</a:t>
            </a:r>
            <a:r>
              <a:rPr lang="en-US" dirty="0"/>
              <a:t>, CB05, 24 vertical layers, 2002 NEI, </a:t>
            </a:r>
            <a:r>
              <a:rPr lang="en-US" dirty="0" smtClean="0"/>
              <a:t>MM5, 12-km Eastern United States</a:t>
            </a:r>
          </a:p>
          <a:p>
            <a:pPr lvl="1">
              <a:spcBef>
                <a:spcPts val="900"/>
              </a:spcBef>
            </a:pPr>
            <a:r>
              <a:rPr lang="en-US" dirty="0" smtClean="0"/>
              <a:t>Daily or every 3-day monitor data PM</a:t>
            </a:r>
            <a:r>
              <a:rPr lang="en-US" baseline="-25000" dirty="0" smtClean="0"/>
              <a:t>2.5</a:t>
            </a:r>
            <a:r>
              <a:rPr lang="en-US" dirty="0" smtClean="0"/>
              <a:t> for 2005</a:t>
            </a:r>
          </a:p>
          <a:p>
            <a:pPr lvl="1"/>
            <a:endParaRPr lang="en-US" dirty="0" smtClean="0"/>
          </a:p>
          <a:p>
            <a:r>
              <a:rPr lang="en-US" b="1" dirty="0" smtClean="0"/>
              <a:t>LAND USE  AND METEOROLOGICAL VARIABLES</a:t>
            </a:r>
          </a:p>
          <a:p>
            <a:endParaRPr lang="en-US" sz="900" b="1" dirty="0" smtClean="0"/>
          </a:p>
          <a:p>
            <a:pPr lvl="1"/>
            <a:r>
              <a:rPr lang="en-US" dirty="0" smtClean="0"/>
              <a:t>Daily average temperature &amp; wind speed for 2005</a:t>
            </a:r>
          </a:p>
          <a:p>
            <a:pPr lvl="2"/>
            <a:r>
              <a:rPr lang="en-US" dirty="0" smtClean="0"/>
              <a:t> WRF v3.3.1, 13 vertical layers, </a:t>
            </a:r>
            <a:r>
              <a:rPr lang="en-US" dirty="0" err="1" smtClean="0"/>
              <a:t>Pleim-Xiu</a:t>
            </a:r>
            <a:r>
              <a:rPr lang="en-US" dirty="0" smtClean="0"/>
              <a:t> land surface model</a:t>
            </a:r>
          </a:p>
          <a:p>
            <a:pPr lvl="1"/>
            <a:endParaRPr lang="en-US" sz="900" dirty="0" smtClean="0"/>
          </a:p>
          <a:p>
            <a:pPr lvl="1"/>
            <a:r>
              <a:rPr lang="en-US" dirty="0" smtClean="0"/>
              <a:t>2011 annually-averaged Atlanta Regional Commission (ARC) roadway emissions or Research </a:t>
            </a:r>
            <a:r>
              <a:rPr lang="en-US" dirty="0"/>
              <a:t>Line (R-LINE) dispersion model concentration </a:t>
            </a:r>
            <a:r>
              <a:rPr lang="en-US" dirty="0" smtClean="0"/>
              <a:t>estimates (assume 2011 data apply to each year)</a:t>
            </a:r>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CE26A82A-D6D9-44CE-BD7C-2AEABAFC8E8D}"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Inputs</a:t>
            </a:r>
            <a:endParaRPr lang="en-US" dirty="0"/>
          </a:p>
        </p:txBody>
      </p:sp>
      <p:sp>
        <p:nvSpPr>
          <p:cNvPr id="3" name="Content Placeholder 2"/>
          <p:cNvSpPr>
            <a:spLocks noGrp="1"/>
          </p:cNvSpPr>
          <p:nvPr>
            <p:ph idx="1"/>
          </p:nvPr>
        </p:nvSpPr>
        <p:spPr>
          <a:xfrm>
            <a:off x="152400" y="1600200"/>
            <a:ext cx="8534400" cy="4876800"/>
          </a:xfrm>
        </p:spPr>
        <p:txBody>
          <a:bodyPr/>
          <a:lstStyle/>
          <a:p>
            <a:pPr marL="0" indent="0">
              <a:buNone/>
            </a:pPr>
            <a:endParaRPr lang="en-US" b="1" dirty="0" smtClean="0"/>
          </a:p>
          <a:p>
            <a:pPr marL="0" indent="0">
              <a:buNone/>
            </a:pPr>
            <a:r>
              <a:rPr lang="en-US" b="1" dirty="0" smtClean="0"/>
              <a:t>2011 ARC Emissions</a:t>
            </a:r>
          </a:p>
          <a:p>
            <a:pPr marL="0" indent="0">
              <a:buNone/>
            </a:pPr>
            <a:endParaRPr lang="en-US" dirty="0" smtClean="0"/>
          </a:p>
          <a:p>
            <a:pPr marL="0" indent="0">
              <a:buNone/>
            </a:pPr>
            <a:r>
              <a:rPr lang="en-US" dirty="0" smtClean="0"/>
              <a:t>Link-based emissions</a:t>
            </a:r>
          </a:p>
          <a:p>
            <a:pPr marL="0" indent="0">
              <a:buNone/>
            </a:pPr>
            <a:r>
              <a:rPr lang="en-US" dirty="0" smtClean="0"/>
              <a:t>in g/day/m provided by the</a:t>
            </a:r>
          </a:p>
          <a:p>
            <a:pPr marL="0" indent="0">
              <a:buNone/>
            </a:pPr>
            <a:r>
              <a:rPr lang="en-US" dirty="0" smtClean="0"/>
              <a:t>Atlanta Regional Commission</a:t>
            </a:r>
          </a:p>
          <a:p>
            <a:pPr marL="0" indent="0">
              <a:buNone/>
            </a:pPr>
            <a:endParaRPr lang="en-US" dirty="0" smtClean="0"/>
          </a:p>
          <a:p>
            <a:pPr marL="0" indent="0">
              <a:buNone/>
            </a:pPr>
            <a:endParaRPr lang="en-US" dirty="0"/>
          </a:p>
          <a:p>
            <a:pPr marL="0" indent="0">
              <a:buNone/>
            </a:pPr>
            <a:endParaRPr lang="en-US" dirty="0"/>
          </a:p>
        </p:txBody>
      </p:sp>
      <p:pic>
        <p:nvPicPr>
          <p:cNvPr id="15363" name="Picture 3"/>
          <p:cNvPicPr>
            <a:picLocks noChangeAspect="1" noChangeArrowheads="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8980" r="6645"/>
          <a:stretch/>
        </p:blipFill>
        <p:spPr bwMode="auto">
          <a:xfrm>
            <a:off x="4361543" y="1433286"/>
            <a:ext cx="4746171" cy="4724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CE26A82A-D6D9-44CE-BD7C-2AEABAFC8E8D}" type="slidenum">
              <a:rPr lang="en-US" smtClean="0"/>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82922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R-LINE </a:t>
            </a:r>
            <a:r>
              <a:rPr lang="en-US" dirty="0" smtClean="0"/>
              <a:t>is a line-source dispersion model for near-surface releases developed by the EPA</a:t>
            </a:r>
          </a:p>
          <a:p>
            <a:pPr>
              <a:buNone/>
            </a:pPr>
            <a:endParaRPr lang="en-US" dirty="0" smtClean="0"/>
          </a:p>
          <a:p>
            <a:pPr algn="ctr">
              <a:buNone/>
            </a:pPr>
            <a:r>
              <a:rPr lang="en-US" dirty="0" smtClean="0"/>
              <a:t>ΔPM</a:t>
            </a:r>
            <a:r>
              <a:rPr lang="en-US" baseline="-25000" dirty="0" smtClean="0"/>
              <a:t>2.5</a:t>
            </a:r>
            <a:r>
              <a:rPr lang="en-US" dirty="0" smtClean="0"/>
              <a:t> = 10 </a:t>
            </a:r>
            <a:r>
              <a:rPr lang="en-US" baseline="30000" dirty="0" smtClean="0"/>
              <a:t>[0.32*log(RLINE_PM2.5) -</a:t>
            </a:r>
            <a:r>
              <a:rPr lang="en-US" dirty="0" smtClean="0"/>
              <a:t> </a:t>
            </a:r>
            <a:r>
              <a:rPr lang="en-US" baseline="30000" dirty="0" smtClean="0"/>
              <a:t>0.05)</a:t>
            </a:r>
          </a:p>
          <a:p>
            <a:pPr algn="ctr">
              <a:buNone/>
            </a:pPr>
            <a:endParaRPr lang="en-US" baseline="30000" dirty="0" smtClean="0"/>
          </a:p>
          <a:p>
            <a:pPr algn="ctr">
              <a:buNone/>
            </a:pPr>
            <a:endParaRPr lang="en-US" sz="1600" baseline="30000" dirty="0"/>
          </a:p>
          <a:p>
            <a:pPr>
              <a:buNone/>
            </a:pPr>
            <a:r>
              <a:rPr lang="en-US" dirty="0" smtClean="0"/>
              <a:t>We adjusted the R-LINE estimates using a three-step process</a:t>
            </a:r>
          </a:p>
          <a:p>
            <a:pPr>
              <a:buNone/>
            </a:pPr>
            <a:r>
              <a:rPr lang="en-US" dirty="0"/>
              <a:t>	</a:t>
            </a:r>
            <a:r>
              <a:rPr lang="en-US" dirty="0" smtClean="0"/>
              <a:t>1. Fit R-LINE estimates to Chemical Mass Balance (CMB) 	vehicle source estimates</a:t>
            </a:r>
          </a:p>
          <a:p>
            <a:pPr>
              <a:buNone/>
            </a:pPr>
            <a:r>
              <a:rPr lang="en-US" dirty="0"/>
              <a:t>	</a:t>
            </a:r>
            <a:r>
              <a:rPr lang="en-US" dirty="0" smtClean="0"/>
              <a:t>2. Fit R-LINE estimates to monitor values (after 	subtracting out background PM</a:t>
            </a:r>
            <a:r>
              <a:rPr lang="en-US" baseline="-25000" dirty="0" smtClean="0"/>
              <a:t>2.5</a:t>
            </a:r>
            <a:r>
              <a:rPr lang="en-US" dirty="0" smtClean="0"/>
              <a:t>)</a:t>
            </a:r>
          </a:p>
          <a:p>
            <a:pPr>
              <a:buNone/>
            </a:pPr>
            <a:r>
              <a:rPr lang="en-US" dirty="0"/>
              <a:t>	</a:t>
            </a:r>
            <a:r>
              <a:rPr lang="en-US" dirty="0" smtClean="0"/>
              <a:t>3. Average the coefficients from each fit</a:t>
            </a:r>
            <a:endParaRPr lang="en-US" dirty="0"/>
          </a:p>
        </p:txBody>
      </p:sp>
      <p:sp>
        <p:nvSpPr>
          <p:cNvPr id="4" name="TextBox 3"/>
          <p:cNvSpPr txBox="1"/>
          <p:nvPr/>
        </p:nvSpPr>
        <p:spPr>
          <a:xfrm>
            <a:off x="152400" y="6319540"/>
            <a:ext cx="8991600" cy="523220"/>
          </a:xfrm>
          <a:prstGeom prst="rect">
            <a:avLst/>
          </a:prstGeom>
          <a:noFill/>
        </p:spPr>
        <p:txBody>
          <a:bodyPr wrap="square" rtlCol="0">
            <a:spAutoFit/>
          </a:bodyPr>
          <a:lstStyle/>
          <a:p>
            <a:r>
              <a:rPr lang="en-US" sz="1400" dirty="0" err="1"/>
              <a:t>Xinxin</a:t>
            </a:r>
            <a:r>
              <a:rPr lang="en-US" sz="1400" dirty="0"/>
              <a:t> </a:t>
            </a:r>
            <a:r>
              <a:rPr lang="en-US" sz="1400" dirty="0" err="1"/>
              <a:t>Zhai</a:t>
            </a:r>
            <a:r>
              <a:rPr lang="en-US" sz="1400" dirty="0"/>
              <a:t>, et al</a:t>
            </a:r>
            <a:r>
              <a:rPr lang="en-US" sz="1400" dirty="0" smtClean="0"/>
              <a:t>. “Comparison and calibration of Research-Line (RLINE) model results with measurement-based and CMAQ-based source impacts” , </a:t>
            </a:r>
            <a:r>
              <a:rPr lang="en-US" sz="1400" smtClean="0"/>
              <a:t>14</a:t>
            </a:r>
            <a:r>
              <a:rPr lang="en-US" sz="1400" baseline="30000" smtClean="0"/>
              <a:t>th</a:t>
            </a:r>
            <a:r>
              <a:rPr lang="en-US" sz="1400" smtClean="0"/>
              <a:t> Annual </a:t>
            </a:r>
            <a:r>
              <a:rPr lang="en-US" sz="1400" dirty="0" smtClean="0"/>
              <a:t>CMAS Conference. Chapel Hill, NC. 2015</a:t>
            </a:r>
            <a:endParaRPr lang="en-US" sz="1400" dirty="0"/>
          </a:p>
        </p:txBody>
      </p:sp>
      <p:sp>
        <p:nvSpPr>
          <p:cNvPr id="5" name="Slide Number Placeholder 4"/>
          <p:cNvSpPr>
            <a:spLocks noGrp="1"/>
          </p:cNvSpPr>
          <p:nvPr>
            <p:ph type="sldNum" sz="quarter" idx="12"/>
          </p:nvPr>
        </p:nvSpPr>
        <p:spPr/>
        <p:txBody>
          <a:bodyPr/>
          <a:lstStyle/>
          <a:p>
            <a:fld id="{CE26A82A-D6D9-44CE-BD7C-2AEABAFC8E8D}"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 </a:t>
            </a:r>
            <a:r>
              <a:rPr lang="en-US" sz="3600" dirty="0" smtClean="0"/>
              <a:t>(</a:t>
            </a:r>
            <a:r>
              <a:rPr lang="en-US" sz="3600" dirty="0"/>
              <a:t>B</a:t>
            </a:r>
            <a:r>
              <a:rPr lang="en-US" sz="3600" dirty="0" smtClean="0"/>
              <a:t>ayesian Statistical </a:t>
            </a:r>
            <a:r>
              <a:rPr lang="en-US" sz="3600" dirty="0" err="1" smtClean="0"/>
              <a:t>Downscaler</a:t>
            </a:r>
            <a:r>
              <a:rPr lang="en-US" sz="3600" dirty="0" smtClean="0"/>
              <a:t>)</a:t>
            </a:r>
            <a:endParaRPr lang="en-US" sz="3600" dirty="0"/>
          </a:p>
        </p:txBody>
      </p:sp>
      <p:sp>
        <p:nvSpPr>
          <p:cNvPr id="3" name="Content Placeholder 2"/>
          <p:cNvSpPr>
            <a:spLocks noGrp="1"/>
          </p:cNvSpPr>
          <p:nvPr>
            <p:ph idx="1"/>
          </p:nvPr>
        </p:nvSpPr>
        <p:spPr>
          <a:xfrm>
            <a:off x="457200" y="1371600"/>
            <a:ext cx="8229600" cy="4876800"/>
          </a:xfrm>
        </p:spPr>
        <p:txBody>
          <a:bodyPr>
            <a:normAutofit fontScale="92500" lnSpcReduction="10000"/>
          </a:bodyPr>
          <a:lstStyle/>
          <a:p>
            <a:pPr algn="ctr">
              <a:buNone/>
            </a:pPr>
            <a:endParaRPr lang="en-US" dirty="0" smtClean="0"/>
          </a:p>
          <a:p>
            <a:pPr algn="ctr">
              <a:buNone/>
            </a:pPr>
            <a:endParaRPr lang="en-US" sz="3200" dirty="0" smtClean="0"/>
          </a:p>
          <a:p>
            <a:pPr algn="ctr">
              <a:buNone/>
            </a:pPr>
            <a:r>
              <a:rPr lang="en-US" sz="3200" dirty="0" smtClean="0">
                <a:solidFill>
                  <a:srgbClr val="FF0000"/>
                </a:solidFill>
              </a:rPr>
              <a:t>PM</a:t>
            </a:r>
            <a:r>
              <a:rPr lang="en-US" sz="3200" dirty="0" smtClean="0"/>
              <a:t> (</a:t>
            </a:r>
            <a:r>
              <a:rPr lang="en-US" sz="3200" dirty="0" err="1" smtClean="0"/>
              <a:t>s,t</a:t>
            </a:r>
            <a:r>
              <a:rPr lang="en-US" sz="3200" dirty="0" smtClean="0"/>
              <a:t>) = α</a:t>
            </a:r>
            <a:r>
              <a:rPr lang="en-US" sz="3200" baseline="-25000" dirty="0" smtClean="0"/>
              <a:t>o</a:t>
            </a:r>
            <a:r>
              <a:rPr lang="en-US" sz="3200" dirty="0" smtClean="0"/>
              <a:t>(</a:t>
            </a:r>
            <a:r>
              <a:rPr lang="en-US" sz="3200" dirty="0" err="1" smtClean="0"/>
              <a:t>s,t</a:t>
            </a:r>
            <a:r>
              <a:rPr lang="en-US" sz="3200" dirty="0" smtClean="0"/>
              <a:t>) + α</a:t>
            </a:r>
            <a:r>
              <a:rPr lang="en-US" sz="3200" baseline="-25000" dirty="0" smtClean="0"/>
              <a:t>1</a:t>
            </a:r>
            <a:r>
              <a:rPr lang="en-US" sz="3200" dirty="0" smtClean="0"/>
              <a:t>(s,t)*</a:t>
            </a:r>
            <a:r>
              <a:rPr lang="en-US" sz="3200" dirty="0" smtClean="0">
                <a:solidFill>
                  <a:srgbClr val="008000"/>
                </a:solidFill>
              </a:rPr>
              <a:t>AQ</a:t>
            </a:r>
            <a:r>
              <a:rPr lang="en-US" sz="3200" dirty="0" smtClean="0"/>
              <a:t>(</a:t>
            </a:r>
            <a:r>
              <a:rPr lang="en-US" sz="3200" dirty="0" err="1" smtClean="0"/>
              <a:t>s,t</a:t>
            </a:r>
            <a:r>
              <a:rPr lang="en-US" sz="3200" dirty="0" smtClean="0"/>
              <a:t>) + ε(</a:t>
            </a:r>
            <a:r>
              <a:rPr lang="en-US" sz="3200" dirty="0" err="1" smtClean="0"/>
              <a:t>s,t</a:t>
            </a:r>
            <a:r>
              <a:rPr lang="en-US" sz="3200" dirty="0" smtClean="0"/>
              <a:t>)</a:t>
            </a:r>
          </a:p>
          <a:p>
            <a:pPr algn="ctr">
              <a:buNone/>
            </a:pPr>
            <a:endParaRPr lang="en-US" dirty="0" smtClean="0"/>
          </a:p>
          <a:p>
            <a:pPr algn="ctr">
              <a:buNone/>
            </a:pPr>
            <a:r>
              <a:rPr lang="en-US" sz="2000" dirty="0" smtClean="0"/>
              <a:t>Additive bias:   </a:t>
            </a:r>
            <a:r>
              <a:rPr lang="en-US" sz="2000" dirty="0" err="1" smtClean="0"/>
              <a:t>α</a:t>
            </a:r>
            <a:r>
              <a:rPr lang="en-US" sz="2000" baseline="-25000" dirty="0" err="1" smtClean="0"/>
              <a:t>o</a:t>
            </a:r>
            <a:r>
              <a:rPr lang="en-US" sz="2000" dirty="0" err="1" smtClean="0"/>
              <a:t>(s,t</a:t>
            </a:r>
            <a:r>
              <a:rPr lang="en-US" sz="2000" dirty="0" smtClean="0"/>
              <a:t>)</a:t>
            </a:r>
            <a:r>
              <a:rPr lang="en-US" sz="2000" baseline="-25000" dirty="0" smtClean="0"/>
              <a:t>  </a:t>
            </a:r>
            <a:r>
              <a:rPr lang="en-US" sz="2000" dirty="0" smtClean="0"/>
              <a:t>=</a:t>
            </a:r>
            <a:r>
              <a:rPr lang="en-US" sz="2000" baseline="-25000" dirty="0" smtClean="0"/>
              <a:t> </a:t>
            </a:r>
            <a:r>
              <a:rPr lang="en-US" sz="2000" dirty="0" err="1" smtClean="0"/>
              <a:t>β</a:t>
            </a:r>
            <a:r>
              <a:rPr lang="en-US" sz="2000" baseline="-25000" dirty="0" err="1" smtClean="0"/>
              <a:t>o</a:t>
            </a:r>
            <a:r>
              <a:rPr lang="en-US" sz="2000" dirty="0" err="1" smtClean="0"/>
              <a:t>(s</a:t>
            </a:r>
            <a:r>
              <a:rPr lang="en-US" sz="2000" dirty="0" smtClean="0"/>
              <a:t>) + </a:t>
            </a:r>
            <a:r>
              <a:rPr lang="en-US" sz="2000" dirty="0" err="1" smtClean="0"/>
              <a:t>β</a:t>
            </a:r>
            <a:r>
              <a:rPr lang="en-US" sz="2000" baseline="-25000" dirty="0" err="1" smtClean="0"/>
              <a:t>o</a:t>
            </a:r>
            <a:r>
              <a:rPr lang="en-US" sz="2000" dirty="0" err="1" smtClean="0"/>
              <a:t>(t</a:t>
            </a:r>
            <a:r>
              <a:rPr lang="en-US" sz="2000" dirty="0" smtClean="0"/>
              <a:t>) + </a:t>
            </a:r>
            <a:r>
              <a:rPr lang="en-US" sz="2000" dirty="0" err="1" smtClean="0"/>
              <a:t>𝛾</a:t>
            </a:r>
            <a:r>
              <a:rPr lang="en-US" sz="2000" baseline="-25000" dirty="0" err="1" smtClean="0"/>
              <a:t>o</a:t>
            </a:r>
            <a:r>
              <a:rPr lang="en-US" sz="2000" dirty="0" err="1" smtClean="0">
                <a:solidFill>
                  <a:schemeClr val="accent2">
                    <a:lumMod val="50000"/>
                  </a:schemeClr>
                </a:solidFill>
              </a:rPr>
              <a:t>Z</a:t>
            </a:r>
            <a:r>
              <a:rPr lang="en-US" sz="2000" baseline="-25000" dirty="0" err="1" smtClean="0">
                <a:solidFill>
                  <a:srgbClr val="103ED2"/>
                </a:solidFill>
              </a:rPr>
              <a:t>o</a:t>
            </a:r>
            <a:endParaRPr lang="en-US" sz="2000" baseline="-25000" dirty="0" smtClean="0">
              <a:solidFill>
                <a:srgbClr val="103ED2"/>
              </a:solidFill>
            </a:endParaRPr>
          </a:p>
          <a:p>
            <a:pPr algn="ctr">
              <a:buNone/>
            </a:pPr>
            <a:endParaRPr lang="en-US" sz="2000" baseline="-25000" dirty="0" smtClean="0"/>
          </a:p>
          <a:p>
            <a:pPr algn="ctr">
              <a:buNone/>
            </a:pPr>
            <a:r>
              <a:rPr lang="en-US" sz="2000" dirty="0" smtClean="0"/>
              <a:t>Multiplicative bias:   α</a:t>
            </a:r>
            <a:r>
              <a:rPr lang="en-US" sz="2000" baseline="-25000" dirty="0" smtClean="0"/>
              <a:t>1</a:t>
            </a:r>
            <a:r>
              <a:rPr lang="en-US" sz="2000" dirty="0" smtClean="0"/>
              <a:t>(s,t)</a:t>
            </a:r>
            <a:r>
              <a:rPr lang="en-US" sz="2000" baseline="-25000" dirty="0" smtClean="0"/>
              <a:t>  </a:t>
            </a:r>
            <a:r>
              <a:rPr lang="en-US" sz="2000" dirty="0" smtClean="0"/>
              <a:t>=</a:t>
            </a:r>
            <a:r>
              <a:rPr lang="en-US" sz="2000" baseline="-25000" dirty="0" smtClean="0"/>
              <a:t> </a:t>
            </a:r>
            <a:r>
              <a:rPr lang="en-US" sz="2000" dirty="0" smtClean="0"/>
              <a:t>β</a:t>
            </a:r>
            <a:r>
              <a:rPr lang="en-US" sz="2000" baseline="-25000" dirty="0" smtClean="0"/>
              <a:t>1</a:t>
            </a:r>
            <a:r>
              <a:rPr lang="en-US" sz="2000" dirty="0" smtClean="0"/>
              <a:t>(s) + β</a:t>
            </a:r>
            <a:r>
              <a:rPr lang="en-US" sz="2000" baseline="-25000" dirty="0" smtClean="0"/>
              <a:t>1</a:t>
            </a:r>
            <a:r>
              <a:rPr lang="en-US" sz="2000" dirty="0" smtClean="0"/>
              <a:t>(t) + 𝛾</a:t>
            </a:r>
            <a:r>
              <a:rPr lang="en-US" sz="2000" baseline="-25000" dirty="0" smtClean="0"/>
              <a:t>1</a:t>
            </a:r>
            <a:r>
              <a:rPr lang="en-US" sz="2000" dirty="0" smtClean="0">
                <a:solidFill>
                  <a:srgbClr val="0000E5"/>
                </a:solidFill>
              </a:rPr>
              <a:t>Z</a:t>
            </a:r>
            <a:r>
              <a:rPr lang="en-US" sz="2000" baseline="-25000" dirty="0" smtClean="0">
                <a:solidFill>
                  <a:srgbClr val="103ED2"/>
                </a:solidFill>
              </a:rPr>
              <a:t>1</a:t>
            </a:r>
          </a:p>
          <a:p>
            <a:pPr algn="ctr">
              <a:buNone/>
            </a:pPr>
            <a:endParaRPr lang="en-US" sz="2000" baseline="-25000" dirty="0" smtClean="0"/>
          </a:p>
          <a:p>
            <a:pPr algn="ctr">
              <a:buNone/>
            </a:pPr>
            <a:endParaRPr lang="en-US" sz="2000" baseline="-25000" dirty="0" smtClean="0"/>
          </a:p>
          <a:p>
            <a:pPr algn="ctr">
              <a:buNone/>
            </a:pPr>
            <a:endParaRPr lang="en-US" sz="2000" baseline="-25000" dirty="0" smtClean="0"/>
          </a:p>
          <a:p>
            <a:pPr>
              <a:buNone/>
            </a:pPr>
            <a:r>
              <a:rPr lang="en-US" sz="2000" dirty="0" smtClean="0">
                <a:solidFill>
                  <a:srgbClr val="FF0000"/>
                </a:solidFill>
              </a:rPr>
              <a:t>PM</a:t>
            </a:r>
            <a:r>
              <a:rPr lang="en-US" sz="2000" dirty="0" smtClean="0"/>
              <a:t> = point-level measurements (PM</a:t>
            </a:r>
            <a:r>
              <a:rPr lang="en-US" sz="2000" baseline="-25000" dirty="0" smtClean="0"/>
              <a:t>2.5</a:t>
            </a:r>
            <a:r>
              <a:rPr lang="en-US" sz="2000" dirty="0" smtClean="0"/>
              <a:t> observations)</a:t>
            </a:r>
          </a:p>
          <a:p>
            <a:pPr>
              <a:buNone/>
            </a:pPr>
            <a:r>
              <a:rPr lang="en-US" sz="2000" dirty="0" smtClean="0">
                <a:solidFill>
                  <a:srgbClr val="008000"/>
                </a:solidFill>
              </a:rPr>
              <a:t>AQ</a:t>
            </a:r>
            <a:r>
              <a:rPr lang="en-US" sz="2000" dirty="0" smtClean="0"/>
              <a:t> = gridded air quality data (CMAQ replaced aerosol optical depth (AOD)</a:t>
            </a:r>
          </a:p>
          <a:p>
            <a:pPr>
              <a:buNone/>
            </a:pPr>
            <a:r>
              <a:rPr lang="en-US" sz="2000" dirty="0" smtClean="0">
                <a:solidFill>
                  <a:srgbClr val="0000FF"/>
                </a:solidFill>
              </a:rPr>
              <a:t>Z</a:t>
            </a:r>
            <a:r>
              <a:rPr lang="en-US" sz="2000" dirty="0" smtClean="0"/>
              <a:t> = land use and meteorology (Temp, WS, ARC or R-LINE)</a:t>
            </a:r>
          </a:p>
          <a:p>
            <a:pPr>
              <a:buNone/>
            </a:pPr>
            <a:r>
              <a:rPr lang="en-US" sz="2000" dirty="0" smtClean="0"/>
              <a:t>ε = residual errors</a:t>
            </a:r>
            <a:endParaRPr lang="en-US" baseline="-25000" dirty="0" smtClean="0"/>
          </a:p>
          <a:p>
            <a:pPr algn="ctr">
              <a:buNone/>
            </a:pPr>
            <a:endParaRPr lang="en-US" dirty="0" smtClean="0"/>
          </a:p>
          <a:p>
            <a:pPr algn="ctr">
              <a:buNone/>
            </a:pPr>
            <a:endParaRPr lang="en-US" b="1"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endParaRPr lang="en-US" dirty="0"/>
          </a:p>
        </p:txBody>
      </p:sp>
      <p:sp>
        <p:nvSpPr>
          <p:cNvPr id="4" name="Rectangle 3"/>
          <p:cNvSpPr/>
          <p:nvPr/>
        </p:nvSpPr>
        <p:spPr>
          <a:xfrm>
            <a:off x="0" y="6119336"/>
            <a:ext cx="9144000" cy="738664"/>
          </a:xfrm>
          <a:prstGeom prst="rect">
            <a:avLst/>
          </a:prstGeom>
        </p:spPr>
        <p:txBody>
          <a:bodyPr wrap="square">
            <a:spAutoFit/>
          </a:bodyPr>
          <a:lstStyle/>
          <a:p>
            <a:pPr>
              <a:buNone/>
            </a:pPr>
            <a:endParaRPr lang="en-US" dirty="0" smtClean="0"/>
          </a:p>
          <a:p>
            <a:pPr>
              <a:buNone/>
            </a:pPr>
            <a:r>
              <a:rPr lang="en-US" sz="1200" dirty="0" smtClean="0"/>
              <a:t>Chang et al. (2013), Calibrating MODIS aerosol optical depth for predicting daily PM2.5 concentrations via statistical downscaling</a:t>
            </a:r>
            <a:r>
              <a:rPr lang="en-US" sz="1200" i="1" dirty="0" smtClean="0"/>
              <a:t>, Journal of Exposure Science and Environmental Epidemiology</a:t>
            </a:r>
            <a:r>
              <a:rPr lang="en-US" sz="1200" dirty="0" smtClean="0"/>
              <a:t>, 24, 398-404. </a:t>
            </a:r>
          </a:p>
        </p:txBody>
      </p:sp>
      <p:sp>
        <p:nvSpPr>
          <p:cNvPr id="5" name="Slide Number Placeholder 4"/>
          <p:cNvSpPr>
            <a:spLocks noGrp="1"/>
          </p:cNvSpPr>
          <p:nvPr>
            <p:ph type="sldNum" sz="quarter" idx="12"/>
          </p:nvPr>
        </p:nvSpPr>
        <p:spPr/>
        <p:txBody>
          <a:bodyPr/>
          <a:lstStyle/>
          <a:p>
            <a:fld id="{CE26A82A-D6D9-44CE-BD7C-2AEABAFC8E8D}"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238626" y="1390311"/>
            <a:ext cx="1787669" cy="369332"/>
          </a:xfrm>
          <a:prstGeom prst="rect">
            <a:avLst/>
          </a:prstGeom>
          <a:noFill/>
        </p:spPr>
        <p:txBody>
          <a:bodyPr wrap="none" rtlCol="0">
            <a:spAutoFit/>
          </a:bodyPr>
          <a:lstStyle/>
          <a:p>
            <a:r>
              <a:rPr lang="en-US" dirty="0" smtClean="0"/>
              <a:t>ARC Emissions</a:t>
            </a:r>
          </a:p>
        </p:txBody>
      </p:sp>
      <p:sp>
        <p:nvSpPr>
          <p:cNvPr id="6" name="TextBox 5"/>
          <p:cNvSpPr txBox="1"/>
          <p:nvPr/>
        </p:nvSpPr>
        <p:spPr>
          <a:xfrm>
            <a:off x="6739302" y="1390311"/>
            <a:ext cx="2505814" cy="369332"/>
          </a:xfrm>
          <a:prstGeom prst="rect">
            <a:avLst/>
          </a:prstGeom>
          <a:noFill/>
        </p:spPr>
        <p:txBody>
          <a:bodyPr wrap="none" rtlCol="0">
            <a:spAutoFit/>
          </a:bodyPr>
          <a:lstStyle/>
          <a:p>
            <a:r>
              <a:rPr lang="en-US" dirty="0" smtClean="0"/>
              <a:t>R-LINE concentrations</a:t>
            </a:r>
          </a:p>
        </p:txBody>
      </p:sp>
      <p:sp>
        <p:nvSpPr>
          <p:cNvPr id="7" name="TextBox 6"/>
          <p:cNvSpPr txBox="1"/>
          <p:nvPr/>
        </p:nvSpPr>
        <p:spPr>
          <a:xfrm>
            <a:off x="4350908" y="1397756"/>
            <a:ext cx="1422184" cy="369332"/>
          </a:xfrm>
          <a:prstGeom prst="rect">
            <a:avLst/>
          </a:prstGeom>
          <a:noFill/>
        </p:spPr>
        <p:txBody>
          <a:bodyPr wrap="none" rtlCol="0">
            <a:spAutoFit/>
          </a:bodyPr>
          <a:lstStyle/>
          <a:p>
            <a:r>
              <a:rPr lang="en-US" dirty="0" smtClean="0"/>
              <a:t>ARC +  </a:t>
            </a:r>
            <a:r>
              <a:rPr lang="en-US" dirty="0" err="1"/>
              <a:t>O</a:t>
            </a:r>
            <a:r>
              <a:rPr lang="en-US" dirty="0" err="1" smtClean="0"/>
              <a:t>bs</a:t>
            </a:r>
            <a:endParaRPr lang="en-US" dirty="0" smtClean="0"/>
          </a:p>
        </p:txBody>
      </p:sp>
      <p:pic>
        <p:nvPicPr>
          <p:cNvPr id="3" name="Picture 2"/>
          <p:cNvPicPr>
            <a:picLocks noChangeAspect="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7460" r="14569"/>
          <a:stretch/>
        </p:blipFill>
        <p:spPr>
          <a:xfrm>
            <a:off x="729022" y="1728740"/>
            <a:ext cx="2806879" cy="1971529"/>
          </a:xfrm>
          <a:prstGeom prst="rect">
            <a:avLst/>
          </a:prstGeom>
        </p:spPr>
      </p:pic>
      <p:pic>
        <p:nvPicPr>
          <p:cNvPr id="12" name="Picture 11"/>
          <p:cNvPicPr>
            <a:picLocks noChangeAspect="1"/>
          </p:cNvPicPr>
          <p:nvPr/>
        </p:nvPicPr>
        <p:blipFill rotWithShape="1">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9271" r="15416"/>
          <a:stretch/>
        </p:blipFill>
        <p:spPr>
          <a:xfrm>
            <a:off x="3706978" y="1728740"/>
            <a:ext cx="2658748" cy="1933429"/>
          </a:xfrm>
          <a:prstGeom prst="rect">
            <a:avLst/>
          </a:prstGeom>
        </p:spPr>
      </p:pic>
      <p:pic>
        <p:nvPicPr>
          <p:cNvPr id="13" name="Picture 12"/>
          <p:cNvPicPr>
            <a:picLocks noChangeAspect="1"/>
          </p:cNvPicPr>
          <p:nvPr/>
        </p:nvPicPr>
        <p:blipFill rotWithShape="1">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8854" r="14688"/>
          <a:stretch/>
        </p:blipFill>
        <p:spPr>
          <a:xfrm>
            <a:off x="6520222" y="1740294"/>
            <a:ext cx="2590800" cy="1933429"/>
          </a:xfrm>
          <a:prstGeom prst="rect">
            <a:avLst/>
          </a:prstGeom>
        </p:spPr>
      </p:pic>
      <p:sp>
        <p:nvSpPr>
          <p:cNvPr id="2" name="Title 1"/>
          <p:cNvSpPr>
            <a:spLocks noGrp="1"/>
          </p:cNvSpPr>
          <p:nvPr>
            <p:ph type="title"/>
          </p:nvPr>
        </p:nvSpPr>
        <p:spPr>
          <a:xfrm>
            <a:off x="438437" y="232165"/>
            <a:ext cx="8229600" cy="990600"/>
          </a:xfrm>
        </p:spPr>
        <p:txBody>
          <a:bodyPr/>
          <a:lstStyle/>
          <a:p>
            <a:r>
              <a:rPr lang="en-US" dirty="0" smtClean="0"/>
              <a:t>2005 Annually-Averaged Estimates</a:t>
            </a:r>
            <a:endParaRPr lang="en-US" dirty="0"/>
          </a:p>
        </p:txBody>
      </p:sp>
      <p:sp>
        <p:nvSpPr>
          <p:cNvPr id="11" name="TextBox 10"/>
          <p:cNvSpPr txBox="1"/>
          <p:nvPr/>
        </p:nvSpPr>
        <p:spPr>
          <a:xfrm>
            <a:off x="74314" y="1136524"/>
            <a:ext cx="3276600" cy="261610"/>
          </a:xfrm>
          <a:prstGeom prst="rect">
            <a:avLst/>
          </a:prstGeom>
          <a:noFill/>
        </p:spPr>
        <p:txBody>
          <a:bodyPr wrap="square" rtlCol="0">
            <a:spAutoFit/>
          </a:bodyPr>
          <a:lstStyle/>
          <a:p>
            <a:r>
              <a:rPr lang="en-US" sz="1100" dirty="0" smtClean="0"/>
              <a:t>*only health study sites</a:t>
            </a:r>
            <a:endParaRPr lang="en-US" sz="1100" dirty="0"/>
          </a:p>
        </p:txBody>
      </p:sp>
      <p:sp>
        <p:nvSpPr>
          <p:cNvPr id="14" name="TextBox 13"/>
          <p:cNvSpPr txBox="1"/>
          <p:nvPr/>
        </p:nvSpPr>
        <p:spPr>
          <a:xfrm>
            <a:off x="6520222" y="3662169"/>
            <a:ext cx="3276600" cy="307777"/>
          </a:xfrm>
          <a:prstGeom prst="rect">
            <a:avLst/>
          </a:prstGeom>
          <a:noFill/>
        </p:spPr>
        <p:txBody>
          <a:bodyPr wrap="square" rtlCol="0">
            <a:spAutoFit/>
          </a:bodyPr>
          <a:lstStyle/>
          <a:p>
            <a:r>
              <a:rPr lang="en-US" sz="1400" dirty="0" smtClean="0"/>
              <a:t>Mean (SD) = 16.8 (0.9) </a:t>
            </a:r>
            <a:endParaRPr lang="en-US" sz="1400" dirty="0"/>
          </a:p>
        </p:txBody>
      </p:sp>
      <p:sp>
        <p:nvSpPr>
          <p:cNvPr id="15" name="TextBox 14"/>
          <p:cNvSpPr txBox="1"/>
          <p:nvPr/>
        </p:nvSpPr>
        <p:spPr>
          <a:xfrm>
            <a:off x="729022" y="3673723"/>
            <a:ext cx="3276600" cy="307777"/>
          </a:xfrm>
          <a:prstGeom prst="rect">
            <a:avLst/>
          </a:prstGeom>
          <a:noFill/>
        </p:spPr>
        <p:txBody>
          <a:bodyPr wrap="square" rtlCol="0">
            <a:spAutoFit/>
          </a:bodyPr>
          <a:lstStyle/>
          <a:p>
            <a:r>
              <a:rPr lang="en-US" sz="1400" dirty="0" smtClean="0"/>
              <a:t>Mean (SD) = 17.7 (3.0) </a:t>
            </a:r>
            <a:endParaRPr lang="en-US" sz="1400" dirty="0"/>
          </a:p>
        </p:txBody>
      </p:sp>
      <p:sp>
        <p:nvSpPr>
          <p:cNvPr id="18" name="TextBox 17"/>
          <p:cNvSpPr txBox="1"/>
          <p:nvPr/>
        </p:nvSpPr>
        <p:spPr>
          <a:xfrm>
            <a:off x="3706978" y="3673723"/>
            <a:ext cx="3276600" cy="307777"/>
          </a:xfrm>
          <a:prstGeom prst="rect">
            <a:avLst/>
          </a:prstGeom>
          <a:noFill/>
        </p:spPr>
        <p:txBody>
          <a:bodyPr wrap="square" rtlCol="0">
            <a:spAutoFit/>
          </a:bodyPr>
          <a:lstStyle/>
          <a:p>
            <a:r>
              <a:rPr lang="en-US" sz="1400" dirty="0" smtClean="0"/>
              <a:t>Mean (SD) = 15.7 (0.6) </a:t>
            </a:r>
            <a:endParaRPr lang="en-US" sz="1400" dirty="0"/>
          </a:p>
        </p:txBody>
      </p:sp>
      <p:sp>
        <p:nvSpPr>
          <p:cNvPr id="19" name="TextBox 18"/>
          <p:cNvSpPr txBox="1"/>
          <p:nvPr/>
        </p:nvSpPr>
        <p:spPr>
          <a:xfrm>
            <a:off x="0" y="2971800"/>
            <a:ext cx="609600" cy="246221"/>
          </a:xfrm>
          <a:prstGeom prst="rect">
            <a:avLst/>
          </a:prstGeom>
          <a:noFill/>
        </p:spPr>
        <p:txBody>
          <a:bodyPr wrap="square" rtlCol="0">
            <a:spAutoFit/>
          </a:bodyPr>
          <a:lstStyle/>
          <a:p>
            <a:r>
              <a:rPr lang="en-US" sz="1000" dirty="0"/>
              <a:t> </a:t>
            </a:r>
            <a:r>
              <a:rPr lang="el-GR" sz="1000" dirty="0" smtClean="0"/>
              <a:t>μ</a:t>
            </a:r>
            <a:r>
              <a:rPr lang="en-US" sz="1000" dirty="0" smtClean="0"/>
              <a:t>g/m</a:t>
            </a:r>
            <a:r>
              <a:rPr lang="en-US" sz="1000" baseline="30000" dirty="0" smtClean="0"/>
              <a:t>3</a:t>
            </a:r>
            <a:endParaRPr lang="en-US" sz="1000" dirty="0"/>
          </a:p>
        </p:txBody>
      </p:sp>
      <p:sp>
        <p:nvSpPr>
          <p:cNvPr id="42" name="TextBox 41"/>
          <p:cNvSpPr txBox="1"/>
          <p:nvPr/>
        </p:nvSpPr>
        <p:spPr>
          <a:xfrm>
            <a:off x="8363470" y="3702199"/>
            <a:ext cx="609600" cy="246221"/>
          </a:xfrm>
          <a:prstGeom prst="rect">
            <a:avLst/>
          </a:prstGeom>
          <a:noFill/>
        </p:spPr>
        <p:txBody>
          <a:bodyPr wrap="square" rtlCol="0">
            <a:spAutoFit/>
          </a:bodyPr>
          <a:lstStyle/>
          <a:p>
            <a:r>
              <a:rPr lang="en-US" sz="1000" dirty="0"/>
              <a:t> </a:t>
            </a:r>
            <a:r>
              <a:rPr lang="el-GR" sz="1000" dirty="0" smtClean="0"/>
              <a:t>μ</a:t>
            </a:r>
            <a:r>
              <a:rPr lang="en-US" sz="1000" dirty="0" smtClean="0"/>
              <a:t>g/m</a:t>
            </a:r>
            <a:r>
              <a:rPr lang="en-US" sz="1000" baseline="30000" dirty="0" smtClean="0"/>
              <a:t>3</a:t>
            </a:r>
            <a:endParaRPr lang="en-US" sz="1000" dirty="0"/>
          </a:p>
        </p:txBody>
      </p:sp>
      <p:sp>
        <p:nvSpPr>
          <p:cNvPr id="43" name="TextBox 42"/>
          <p:cNvSpPr txBox="1"/>
          <p:nvPr/>
        </p:nvSpPr>
        <p:spPr>
          <a:xfrm>
            <a:off x="2551666" y="3703899"/>
            <a:ext cx="609600" cy="246221"/>
          </a:xfrm>
          <a:prstGeom prst="rect">
            <a:avLst/>
          </a:prstGeom>
          <a:noFill/>
        </p:spPr>
        <p:txBody>
          <a:bodyPr wrap="square" rtlCol="0">
            <a:spAutoFit/>
          </a:bodyPr>
          <a:lstStyle/>
          <a:p>
            <a:r>
              <a:rPr lang="en-US" sz="1000" dirty="0"/>
              <a:t> </a:t>
            </a:r>
            <a:r>
              <a:rPr lang="el-GR" sz="1000" dirty="0" smtClean="0"/>
              <a:t>μ</a:t>
            </a:r>
            <a:r>
              <a:rPr lang="en-US" sz="1000" dirty="0" smtClean="0"/>
              <a:t>g/m</a:t>
            </a:r>
            <a:r>
              <a:rPr lang="en-US" sz="1000" baseline="30000" dirty="0" smtClean="0"/>
              <a:t>3</a:t>
            </a:r>
            <a:endParaRPr lang="en-US" sz="1000" dirty="0"/>
          </a:p>
        </p:txBody>
      </p:sp>
      <p:sp>
        <p:nvSpPr>
          <p:cNvPr id="44" name="TextBox 43"/>
          <p:cNvSpPr txBox="1"/>
          <p:nvPr/>
        </p:nvSpPr>
        <p:spPr>
          <a:xfrm>
            <a:off x="5535778" y="3704500"/>
            <a:ext cx="609600" cy="246221"/>
          </a:xfrm>
          <a:prstGeom prst="rect">
            <a:avLst/>
          </a:prstGeom>
          <a:noFill/>
        </p:spPr>
        <p:txBody>
          <a:bodyPr wrap="square" rtlCol="0">
            <a:spAutoFit/>
          </a:bodyPr>
          <a:lstStyle/>
          <a:p>
            <a:r>
              <a:rPr lang="en-US" sz="1000" dirty="0"/>
              <a:t> </a:t>
            </a:r>
            <a:r>
              <a:rPr lang="el-GR" sz="1000" dirty="0" smtClean="0"/>
              <a:t>μ</a:t>
            </a:r>
            <a:r>
              <a:rPr lang="en-US" sz="1000" dirty="0" smtClean="0"/>
              <a:t>g/m</a:t>
            </a:r>
            <a:r>
              <a:rPr lang="en-US" sz="1000" baseline="30000" dirty="0" smtClean="0"/>
              <a:t>3</a:t>
            </a:r>
            <a:endParaRPr lang="en-US" sz="1000" dirty="0"/>
          </a:p>
        </p:txBody>
      </p:sp>
      <p:sp>
        <p:nvSpPr>
          <p:cNvPr id="4" name="Slide Number Placeholder 3"/>
          <p:cNvSpPr>
            <a:spLocks noGrp="1"/>
          </p:cNvSpPr>
          <p:nvPr>
            <p:ph type="sldNum" sz="quarter" idx="12"/>
          </p:nvPr>
        </p:nvSpPr>
        <p:spPr/>
        <p:txBody>
          <a:bodyPr/>
          <a:lstStyle/>
          <a:p>
            <a:fld id="{CE26A82A-D6D9-44CE-BD7C-2AEABAFC8E8D}" type="slidenum">
              <a:rPr lang="en-US" smtClean="0"/>
              <a:pPr/>
              <a:t>9</a:t>
            </a:fld>
            <a:endParaRPr lang="en-US"/>
          </a:p>
        </p:txBody>
      </p:sp>
      <p:sp>
        <p:nvSpPr>
          <p:cNvPr id="26" name="Rectangle 25"/>
          <p:cNvSpPr/>
          <p:nvPr/>
        </p:nvSpPr>
        <p:spPr>
          <a:xfrm>
            <a:off x="0" y="2413000"/>
            <a:ext cx="152400" cy="152400"/>
          </a:xfrm>
          <a:prstGeom prst="rect">
            <a:avLst/>
          </a:prstGeom>
          <a:solidFill>
            <a:srgbClr val="FFFF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7" name="Rectangle 26"/>
          <p:cNvSpPr/>
          <p:nvPr/>
        </p:nvSpPr>
        <p:spPr>
          <a:xfrm>
            <a:off x="0" y="2717800"/>
            <a:ext cx="152400" cy="152400"/>
          </a:xfrm>
          <a:prstGeom prst="rect">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8" name="Rectangle 27"/>
          <p:cNvSpPr/>
          <p:nvPr/>
        </p:nvSpPr>
        <p:spPr>
          <a:xfrm>
            <a:off x="0" y="1797050"/>
            <a:ext cx="152400" cy="152400"/>
          </a:xfrm>
          <a:prstGeom prst="rect">
            <a:avLst/>
          </a:prstGeom>
          <a:solidFill>
            <a:srgbClr val="3366FF"/>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9" name="Rectangle 28"/>
          <p:cNvSpPr/>
          <p:nvPr/>
        </p:nvSpPr>
        <p:spPr>
          <a:xfrm>
            <a:off x="0" y="2133600"/>
            <a:ext cx="152400" cy="152400"/>
          </a:xfrm>
          <a:prstGeom prst="rect">
            <a:avLst/>
          </a:prstGeom>
          <a:solidFill>
            <a:srgbClr val="9FDE6A"/>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0" name="TextBox 29"/>
          <p:cNvSpPr txBox="1"/>
          <p:nvPr/>
        </p:nvSpPr>
        <p:spPr>
          <a:xfrm>
            <a:off x="76200" y="2362200"/>
            <a:ext cx="838200" cy="246221"/>
          </a:xfrm>
          <a:prstGeom prst="rect">
            <a:avLst/>
          </a:prstGeom>
          <a:noFill/>
        </p:spPr>
        <p:txBody>
          <a:bodyPr wrap="square" rtlCol="0">
            <a:spAutoFit/>
          </a:bodyPr>
          <a:lstStyle/>
          <a:p>
            <a:r>
              <a:rPr lang="en-US" sz="1000" dirty="0" smtClean="0"/>
              <a:t>18.0 - 20.0</a:t>
            </a:r>
            <a:endParaRPr lang="en-US" sz="1000" dirty="0"/>
          </a:p>
        </p:txBody>
      </p:sp>
      <p:sp>
        <p:nvSpPr>
          <p:cNvPr id="31" name="TextBox 30"/>
          <p:cNvSpPr txBox="1"/>
          <p:nvPr/>
        </p:nvSpPr>
        <p:spPr>
          <a:xfrm>
            <a:off x="76200" y="1752600"/>
            <a:ext cx="838200" cy="246221"/>
          </a:xfrm>
          <a:prstGeom prst="rect">
            <a:avLst/>
          </a:prstGeom>
          <a:noFill/>
        </p:spPr>
        <p:txBody>
          <a:bodyPr wrap="square" rtlCol="0">
            <a:spAutoFit/>
          </a:bodyPr>
          <a:lstStyle/>
          <a:p>
            <a:r>
              <a:rPr lang="en-US" sz="1000" dirty="0" smtClean="0"/>
              <a:t>&lt; 16.0</a:t>
            </a:r>
            <a:endParaRPr lang="en-US" sz="1000" dirty="0"/>
          </a:p>
        </p:txBody>
      </p:sp>
      <p:sp>
        <p:nvSpPr>
          <p:cNvPr id="33" name="TextBox 32"/>
          <p:cNvSpPr txBox="1"/>
          <p:nvPr/>
        </p:nvSpPr>
        <p:spPr>
          <a:xfrm>
            <a:off x="76200" y="2057400"/>
            <a:ext cx="838200" cy="246221"/>
          </a:xfrm>
          <a:prstGeom prst="rect">
            <a:avLst/>
          </a:prstGeom>
          <a:noFill/>
        </p:spPr>
        <p:txBody>
          <a:bodyPr wrap="square" rtlCol="0">
            <a:spAutoFit/>
          </a:bodyPr>
          <a:lstStyle/>
          <a:p>
            <a:r>
              <a:rPr lang="en-US" sz="1000" dirty="0" smtClean="0"/>
              <a:t>16.0 - 18.0</a:t>
            </a:r>
            <a:endParaRPr lang="en-US" sz="1000" dirty="0"/>
          </a:p>
        </p:txBody>
      </p:sp>
      <p:sp>
        <p:nvSpPr>
          <p:cNvPr id="34" name="TextBox 33"/>
          <p:cNvSpPr txBox="1"/>
          <p:nvPr/>
        </p:nvSpPr>
        <p:spPr>
          <a:xfrm>
            <a:off x="76200" y="2667000"/>
            <a:ext cx="838200" cy="246221"/>
          </a:xfrm>
          <a:prstGeom prst="rect">
            <a:avLst/>
          </a:prstGeom>
          <a:noFill/>
        </p:spPr>
        <p:txBody>
          <a:bodyPr wrap="square" rtlCol="0">
            <a:spAutoFit/>
          </a:bodyPr>
          <a:lstStyle/>
          <a:p>
            <a:r>
              <a:rPr lang="en-US" sz="1000" dirty="0" smtClean="0"/>
              <a:t>&gt; 20.0</a:t>
            </a:r>
            <a:endParaRPr lang="en-US" sz="1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902756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7">
      <a:dk1>
        <a:srgbClr val="292934"/>
      </a:dk1>
      <a:lt1>
        <a:srgbClr val="FFFFFF"/>
      </a:lt1>
      <a:dk2>
        <a:srgbClr val="002060"/>
      </a:dk2>
      <a:lt2>
        <a:srgbClr val="F3F2DC"/>
      </a:lt2>
      <a:accent1>
        <a:srgbClr val="7184E2"/>
      </a:accent1>
      <a:accent2>
        <a:srgbClr val="CBCBFF"/>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15767</TotalTime>
  <Words>1575</Words>
  <Application>Microsoft Macintosh PowerPoint</Application>
  <PresentationFormat>On-screen Show (4:3)</PresentationFormat>
  <Paragraphs>302</Paragraphs>
  <Slides>25</Slides>
  <Notes>5</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Clarity</vt:lpstr>
      <vt:lpstr>Picture</vt:lpstr>
      <vt:lpstr>Equation</vt:lpstr>
      <vt:lpstr>Going from 12-km to 250-m resolution</vt:lpstr>
      <vt:lpstr>Motivation</vt:lpstr>
      <vt:lpstr>Goal</vt:lpstr>
      <vt:lpstr>Approach 1</vt:lpstr>
      <vt:lpstr>Inputs</vt:lpstr>
      <vt:lpstr>Inputs</vt:lpstr>
      <vt:lpstr>Inputs</vt:lpstr>
      <vt:lpstr>Method (Bayesian Statistical Downscaler)</vt:lpstr>
      <vt:lpstr>2005 Annually-Averaged Estimates</vt:lpstr>
      <vt:lpstr>2005 Annually-Averaged Estimates</vt:lpstr>
      <vt:lpstr>Issues with Spatial Gradients</vt:lpstr>
      <vt:lpstr>Conclusions (Bayesian Statistical Downscaler)</vt:lpstr>
      <vt:lpstr>Approach 2</vt:lpstr>
      <vt:lpstr>Inputs</vt:lpstr>
      <vt:lpstr>Data-Fused CMAQ-OBS</vt:lpstr>
      <vt:lpstr>Method (CTM-Dispersion Model Fusion)</vt:lpstr>
      <vt:lpstr>1. Average R-LINE Concentrations</vt:lpstr>
      <vt:lpstr>2. Subtract R-LINE (12-km) from      CMAQ-OBS</vt:lpstr>
      <vt:lpstr>3. Spatial Bilinear Interpolation</vt:lpstr>
      <vt:lpstr>4. Add R-LINE (250-m) back into model</vt:lpstr>
      <vt:lpstr>2005 Annual Average PM2.5 Results</vt:lpstr>
      <vt:lpstr>Model Comparisons</vt:lpstr>
      <vt:lpstr>Conclusions (CTM-Dispersion Model Fusion )</vt:lpstr>
      <vt:lpstr>Acknowledgments</vt:lpstr>
      <vt:lpstr>Thanks!</vt:lpstr>
    </vt:vector>
  </TitlesOfParts>
  <Company>Georgia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Bates, Josephine T</dc:creator>
  <cp:lastModifiedBy>Josephine Bates</cp:lastModifiedBy>
  <cp:revision>76</cp:revision>
  <dcterms:created xsi:type="dcterms:W3CDTF">2015-10-06T11:27:54Z</dcterms:created>
  <dcterms:modified xsi:type="dcterms:W3CDTF">2015-10-06T11:30:37Z</dcterms:modified>
</cp:coreProperties>
</file>